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handoutMasterIdLst>
    <p:handoutMasterId r:id="rId8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443" r:id="rId18"/>
    <p:sldId id="444" r:id="rId19"/>
    <p:sldId id="445" r:id="rId20"/>
    <p:sldId id="446" r:id="rId21"/>
    <p:sldId id="448" r:id="rId22"/>
    <p:sldId id="447" r:id="rId23"/>
    <p:sldId id="449" r:id="rId24"/>
    <p:sldId id="450" r:id="rId25"/>
    <p:sldId id="452" r:id="rId26"/>
    <p:sldId id="451" r:id="rId27"/>
    <p:sldId id="272" r:id="rId28"/>
    <p:sldId id="453" r:id="rId29"/>
    <p:sldId id="275" r:id="rId30"/>
    <p:sldId id="276" r:id="rId31"/>
    <p:sldId id="277" r:id="rId32"/>
    <p:sldId id="278" r:id="rId33"/>
    <p:sldId id="454" r:id="rId34"/>
    <p:sldId id="456" r:id="rId35"/>
    <p:sldId id="503" r:id="rId36"/>
    <p:sldId id="286" r:id="rId37"/>
    <p:sldId id="287" r:id="rId38"/>
    <p:sldId id="288" r:id="rId39"/>
    <p:sldId id="289" r:id="rId40"/>
    <p:sldId id="290" r:id="rId41"/>
    <p:sldId id="458" r:id="rId42"/>
    <p:sldId id="459" r:id="rId43"/>
    <p:sldId id="460" r:id="rId44"/>
    <p:sldId id="461" r:id="rId45"/>
    <p:sldId id="462" r:id="rId46"/>
    <p:sldId id="463" r:id="rId47"/>
    <p:sldId id="464" r:id="rId48"/>
    <p:sldId id="465" r:id="rId49"/>
    <p:sldId id="466" r:id="rId50"/>
    <p:sldId id="467" r:id="rId51"/>
    <p:sldId id="468" r:id="rId52"/>
    <p:sldId id="470" r:id="rId53"/>
    <p:sldId id="469" r:id="rId54"/>
    <p:sldId id="471" r:id="rId55"/>
    <p:sldId id="472" r:id="rId56"/>
    <p:sldId id="473"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86" r:id="rId70"/>
    <p:sldId id="441" r:id="rId71"/>
    <p:sldId id="487" r:id="rId72"/>
    <p:sldId id="488" r:id="rId73"/>
    <p:sldId id="489" r:id="rId74"/>
    <p:sldId id="490" r:id="rId75"/>
    <p:sldId id="491" r:id="rId76"/>
    <p:sldId id="492" r:id="rId77"/>
    <p:sldId id="493" r:id="rId78"/>
    <p:sldId id="494" r:id="rId79"/>
    <p:sldId id="495" r:id="rId80"/>
    <p:sldId id="496" r:id="rId81"/>
    <p:sldId id="497" r:id="rId82"/>
    <p:sldId id="498" r:id="rId83"/>
    <p:sldId id="499" r:id="rId84"/>
    <p:sldId id="500" r:id="rId85"/>
    <p:sldId id="501" r:id="rId86"/>
    <p:sldId id="502" r:id="rId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FFFD2"/>
    <a:srgbClr val="F0FFF0"/>
    <a:srgbClr val="3333FF"/>
    <a:srgbClr val="3333CC"/>
    <a:srgbClr val="009900"/>
    <a:srgbClr val="339966"/>
    <a:srgbClr val="808080"/>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5" d="100"/>
          <a:sy n="95" d="100"/>
        </p:scale>
        <p:origin x="1046" y="53"/>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3/22/2024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3/22/2024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3/22/2024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743200"/>
            <a:ext cx="5562600" cy="1708150"/>
          </a:xfrm>
          <a:prstGeom prst="rect">
            <a:avLst/>
          </a:prstGeom>
        </p:spPr>
        <p:txBody>
          <a:bodyPr wrap="none" fromWordArt="1">
            <a:prstTxWarp prst="textPlain">
              <a:avLst>
                <a:gd name="adj" fmla="val 49423"/>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endPar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0CF3-6891-041D-81FD-2323E8E529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A2A353-6370-6997-8E5B-0AE54832CBE0}"/>
              </a:ext>
            </a:extLst>
          </p:cNvPr>
          <p:cNvSpPr>
            <a:spLocks noGrp="1"/>
          </p:cNvSpPr>
          <p:nvPr>
            <p:ph idx="1"/>
          </p:nvPr>
        </p:nvSpPr>
        <p:spPr/>
        <p:txBody>
          <a:bodyPr/>
          <a:lstStyle/>
          <a:p>
            <a:r>
              <a:rPr lang="en-US" dirty="0"/>
              <a:t>The component tree pictured next shows all the custom React components that make up the MERN Marketplace frontend developed in this section:</a:t>
            </a:r>
          </a:p>
          <a:p>
            <a:endParaRPr lang="en-US" dirty="0"/>
          </a:p>
        </p:txBody>
      </p:sp>
      <p:sp>
        <p:nvSpPr>
          <p:cNvPr id="4" name="Date Placeholder 3">
            <a:extLst>
              <a:ext uri="{FF2B5EF4-FFF2-40B4-BE49-F238E27FC236}">
                <a16:creationId xmlns:a16="http://schemas.microsoft.com/office/drawing/2014/main" id="{22611A2F-9FA0-3060-61BD-F4232D78D24F}"/>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F295883A-A7AD-56B3-A1DD-797128CCB2C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FA2034-FD1E-0415-1990-4039933BD090}"/>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pic>
        <p:nvPicPr>
          <p:cNvPr id="8" name="Picture 7">
            <a:extLst>
              <a:ext uri="{FF2B5EF4-FFF2-40B4-BE49-F238E27FC236}">
                <a16:creationId xmlns:a16="http://schemas.microsoft.com/office/drawing/2014/main" id="{A2ED1733-B894-9A25-D5D0-36BB5DA7ABC3}"/>
              </a:ext>
            </a:extLst>
          </p:cNvPr>
          <p:cNvPicPr>
            <a:picLocks noChangeAspect="1"/>
          </p:cNvPicPr>
          <p:nvPr/>
        </p:nvPicPr>
        <p:blipFill>
          <a:blip r:embed="rId2"/>
          <a:stretch>
            <a:fillRect/>
          </a:stretch>
        </p:blipFill>
        <p:spPr>
          <a:xfrm>
            <a:off x="1066800" y="2222500"/>
            <a:ext cx="7620000" cy="3949700"/>
          </a:xfrm>
          <a:prstGeom prst="rect">
            <a:avLst/>
          </a:prstGeom>
        </p:spPr>
      </p:pic>
    </p:spTree>
    <p:extLst>
      <p:ext uri="{BB962C8B-B14F-4D97-AF65-F5344CB8AC3E}">
        <p14:creationId xmlns:p14="http://schemas.microsoft.com/office/powerpoint/2010/main" val="297866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DB3F-A1E2-1340-1B38-850226BA1B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7268B9-AA3B-F292-C899-E2BBEB30E7DB}"/>
              </a:ext>
            </a:extLst>
          </p:cNvPr>
          <p:cNvSpPr>
            <a:spLocks noGrp="1"/>
          </p:cNvSpPr>
          <p:nvPr>
            <p:ph idx="1"/>
          </p:nvPr>
        </p:nvSpPr>
        <p:spPr/>
        <p:txBody>
          <a:bodyPr/>
          <a:lstStyle/>
          <a:p>
            <a:r>
              <a:rPr lang="en-US" dirty="0"/>
              <a:t>We will add new React components to implement views for managing shops and products as well as browsing and searching for products.</a:t>
            </a:r>
          </a:p>
          <a:p>
            <a:r>
              <a:rPr lang="en-US" dirty="0"/>
              <a:t>We will also modify existing components such as the </a:t>
            </a:r>
            <a:r>
              <a:rPr lang="en-US" dirty="0" err="1"/>
              <a:t>EditProfile</a:t>
            </a:r>
            <a:r>
              <a:rPr lang="en-US" dirty="0"/>
              <a:t>, Menu, and Home components to develop the skeleton code into a marketplace application as we build out the different features. </a:t>
            </a:r>
          </a:p>
          <a:p>
            <a:r>
              <a:rPr lang="en-US" dirty="0"/>
              <a:t>These marketplace features will depend on the user's ability to update their accounts into seller accounts. </a:t>
            </a:r>
          </a:p>
          <a:p>
            <a:r>
              <a:rPr lang="en-US" dirty="0"/>
              <a:t>In the next section, we will begin building the MERN Marketplace application by updating the existing user implementation to enable seller account features.</a:t>
            </a:r>
          </a:p>
        </p:txBody>
      </p:sp>
      <p:sp>
        <p:nvSpPr>
          <p:cNvPr id="4" name="Date Placeholder 3">
            <a:extLst>
              <a:ext uri="{FF2B5EF4-FFF2-40B4-BE49-F238E27FC236}">
                <a16:creationId xmlns:a16="http://schemas.microsoft.com/office/drawing/2014/main" id="{0EDB65CE-8A4B-28D2-ED04-08C22C5EAE1A}"/>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83FCF3C7-F247-03BE-1E6A-30B5715BA5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C20361-AA71-203F-F7B2-6E6BC356B9A4}"/>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30837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EBF4-A2B6-58FC-6D95-3A9FDF95D675}"/>
              </a:ext>
            </a:extLst>
          </p:cNvPr>
          <p:cNvSpPr>
            <a:spLocks noGrp="1"/>
          </p:cNvSpPr>
          <p:nvPr>
            <p:ph type="title"/>
          </p:nvPr>
        </p:nvSpPr>
        <p:spPr/>
        <p:txBody>
          <a:bodyPr/>
          <a:lstStyle/>
          <a:p>
            <a:r>
              <a:rPr lang="en-US" dirty="0"/>
              <a:t>Allowing users to be sellers</a:t>
            </a:r>
          </a:p>
        </p:txBody>
      </p:sp>
      <p:sp>
        <p:nvSpPr>
          <p:cNvPr id="3" name="Content Placeholder 2">
            <a:extLst>
              <a:ext uri="{FF2B5EF4-FFF2-40B4-BE49-F238E27FC236}">
                <a16:creationId xmlns:a16="http://schemas.microsoft.com/office/drawing/2014/main" id="{AEDD961D-B972-DEB8-F0E4-FC76A9216046}"/>
              </a:ext>
            </a:extLst>
          </p:cNvPr>
          <p:cNvSpPr>
            <a:spLocks noGrp="1"/>
          </p:cNvSpPr>
          <p:nvPr>
            <p:ph idx="1"/>
          </p:nvPr>
        </p:nvSpPr>
        <p:spPr/>
        <p:txBody>
          <a:bodyPr/>
          <a:lstStyle/>
          <a:p>
            <a:r>
              <a:rPr lang="en-US" dirty="0"/>
              <a:t>Any user with an account on the MERN Marketplace application will have the option to update their accounts to seller accounts by making changes to their profiles.</a:t>
            </a:r>
          </a:p>
          <a:p>
            <a:r>
              <a:rPr lang="en-US" dirty="0"/>
              <a:t> We will add this option to convert to a seller account in the Edit Profile page, as shown in the following screenshot:</a:t>
            </a:r>
          </a:p>
          <a:p>
            <a:endParaRPr lang="en-US" dirty="0"/>
          </a:p>
        </p:txBody>
      </p:sp>
      <p:sp>
        <p:nvSpPr>
          <p:cNvPr id="4" name="Date Placeholder 3">
            <a:extLst>
              <a:ext uri="{FF2B5EF4-FFF2-40B4-BE49-F238E27FC236}">
                <a16:creationId xmlns:a16="http://schemas.microsoft.com/office/drawing/2014/main" id="{C5BE75E3-35E3-FC03-496D-F4D38D6B8C47}"/>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048E6BC-B13F-3425-E46C-C06E06B606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078D0D-B9C4-1173-3B26-0BFA003D14B8}"/>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pic>
        <p:nvPicPr>
          <p:cNvPr id="8" name="Picture 7">
            <a:extLst>
              <a:ext uri="{FF2B5EF4-FFF2-40B4-BE49-F238E27FC236}">
                <a16:creationId xmlns:a16="http://schemas.microsoft.com/office/drawing/2014/main" id="{12AAF04B-9AD4-E0CB-E846-940D24E750EF}"/>
              </a:ext>
            </a:extLst>
          </p:cNvPr>
          <p:cNvPicPr>
            <a:picLocks noChangeAspect="1"/>
          </p:cNvPicPr>
          <p:nvPr/>
        </p:nvPicPr>
        <p:blipFill>
          <a:blip r:embed="rId2"/>
          <a:stretch>
            <a:fillRect/>
          </a:stretch>
        </p:blipFill>
        <p:spPr>
          <a:xfrm>
            <a:off x="1362075" y="3398715"/>
            <a:ext cx="7334250" cy="2846510"/>
          </a:xfrm>
          <a:prstGeom prst="rect">
            <a:avLst/>
          </a:prstGeom>
        </p:spPr>
      </p:pic>
    </p:spTree>
    <p:extLst>
      <p:ext uri="{BB962C8B-B14F-4D97-AF65-F5344CB8AC3E}">
        <p14:creationId xmlns:p14="http://schemas.microsoft.com/office/powerpoint/2010/main" val="306409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7CF3-B347-B616-2D0F-BCFE13E5F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A8B9D-5441-A30D-67F4-72FE967D8D6F}"/>
              </a:ext>
            </a:extLst>
          </p:cNvPr>
          <p:cNvSpPr>
            <a:spLocks noGrp="1"/>
          </p:cNvSpPr>
          <p:nvPr>
            <p:ph idx="1"/>
          </p:nvPr>
        </p:nvSpPr>
        <p:spPr/>
        <p:txBody>
          <a:bodyPr/>
          <a:lstStyle/>
          <a:p>
            <a:r>
              <a:rPr lang="en-US" dirty="0"/>
              <a:t>A user with an active seller account will be allowed to create and manage their own shops, where they can manage products. </a:t>
            </a:r>
          </a:p>
          <a:p>
            <a:r>
              <a:rPr lang="en-US" dirty="0"/>
              <a:t>Regular users will not have access to a seller dashboard, whereas users with active seller accounts will see a link to their dashboard on the menu as MY SHOPS. </a:t>
            </a:r>
          </a:p>
          <a:p>
            <a:r>
              <a:rPr lang="en-US" dirty="0"/>
              <a:t>The following screenshot shows how the menu looks to a regular user in contrast to a user with an active seller account:</a:t>
            </a:r>
          </a:p>
          <a:p>
            <a:endParaRPr lang="en-US" dirty="0"/>
          </a:p>
        </p:txBody>
      </p:sp>
      <p:sp>
        <p:nvSpPr>
          <p:cNvPr id="4" name="Date Placeholder 3">
            <a:extLst>
              <a:ext uri="{FF2B5EF4-FFF2-40B4-BE49-F238E27FC236}">
                <a16:creationId xmlns:a16="http://schemas.microsoft.com/office/drawing/2014/main" id="{F5845567-14C3-DE13-42AB-9421FA712E4E}"/>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4416D0CB-80AF-AA8C-621C-E6343E8A27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8EE1158-5EA4-8B0B-E1E8-245AF08A1397}"/>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pic>
        <p:nvPicPr>
          <p:cNvPr id="8" name="Picture 7">
            <a:extLst>
              <a:ext uri="{FF2B5EF4-FFF2-40B4-BE49-F238E27FC236}">
                <a16:creationId xmlns:a16="http://schemas.microsoft.com/office/drawing/2014/main" id="{EAFD089F-6023-7967-CDFE-03F2F7276B72}"/>
              </a:ext>
            </a:extLst>
          </p:cNvPr>
          <p:cNvPicPr>
            <a:picLocks noChangeAspect="1"/>
          </p:cNvPicPr>
          <p:nvPr/>
        </p:nvPicPr>
        <p:blipFill>
          <a:blip r:embed="rId2"/>
          <a:stretch>
            <a:fillRect/>
          </a:stretch>
        </p:blipFill>
        <p:spPr>
          <a:xfrm>
            <a:off x="990600" y="5032889"/>
            <a:ext cx="8001000" cy="790222"/>
          </a:xfrm>
          <a:prstGeom prst="rect">
            <a:avLst/>
          </a:prstGeom>
        </p:spPr>
      </p:pic>
    </p:spTree>
    <p:extLst>
      <p:ext uri="{BB962C8B-B14F-4D97-AF65-F5344CB8AC3E}">
        <p14:creationId xmlns:p14="http://schemas.microsoft.com/office/powerpoint/2010/main" val="380608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B8E9-6F0E-E63A-04D7-8A542148C3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5F153-03B9-60D9-A0B0-A8C7A33E8383}"/>
              </a:ext>
            </a:extLst>
          </p:cNvPr>
          <p:cNvSpPr>
            <a:spLocks noGrp="1"/>
          </p:cNvSpPr>
          <p:nvPr>
            <p:ph idx="1"/>
          </p:nvPr>
        </p:nvSpPr>
        <p:spPr/>
        <p:txBody>
          <a:bodyPr/>
          <a:lstStyle/>
          <a:p>
            <a:r>
              <a:rPr lang="en-US" dirty="0"/>
              <a:t>To add this seller account feature, we need to update the user model, the Edit Profile view and add a MY SHOPS link to the menu that will only be visible to sellers, as discussed in the following sections.</a:t>
            </a:r>
          </a:p>
        </p:txBody>
      </p:sp>
      <p:sp>
        <p:nvSpPr>
          <p:cNvPr id="4" name="Date Placeholder 3">
            <a:extLst>
              <a:ext uri="{FF2B5EF4-FFF2-40B4-BE49-F238E27FC236}">
                <a16:creationId xmlns:a16="http://schemas.microsoft.com/office/drawing/2014/main" id="{88F7B724-B32A-C0C4-41AF-4B72BB0919FC}"/>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BD720941-2387-0B58-5B4C-F0F1D28C14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345717-E611-EF81-5A1F-B4A7F7CC8D26}"/>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142812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9359-C0AF-6CA1-2702-DB331A908614}"/>
              </a:ext>
            </a:extLst>
          </p:cNvPr>
          <p:cNvSpPr>
            <a:spLocks noGrp="1"/>
          </p:cNvSpPr>
          <p:nvPr>
            <p:ph type="title"/>
          </p:nvPr>
        </p:nvSpPr>
        <p:spPr/>
        <p:txBody>
          <a:bodyPr/>
          <a:lstStyle/>
          <a:p>
            <a:r>
              <a:rPr lang="en-US" dirty="0"/>
              <a:t>Updating the user model</a:t>
            </a:r>
          </a:p>
        </p:txBody>
      </p:sp>
      <p:sp>
        <p:nvSpPr>
          <p:cNvPr id="3" name="Content Placeholder 2">
            <a:extLst>
              <a:ext uri="{FF2B5EF4-FFF2-40B4-BE49-F238E27FC236}">
                <a16:creationId xmlns:a16="http://schemas.microsoft.com/office/drawing/2014/main" id="{09BE0F86-CF4F-008E-F9A9-56AE571EF4C9}"/>
              </a:ext>
            </a:extLst>
          </p:cNvPr>
          <p:cNvSpPr>
            <a:spLocks noGrp="1"/>
          </p:cNvSpPr>
          <p:nvPr>
            <p:ph idx="1"/>
          </p:nvPr>
        </p:nvSpPr>
        <p:spPr/>
        <p:txBody>
          <a:bodyPr/>
          <a:lstStyle/>
          <a:p>
            <a:r>
              <a:rPr lang="en-US" dirty="0"/>
              <a:t>We need to store additional detail about each user to determine whether a user is an active seller or not. </a:t>
            </a:r>
          </a:p>
          <a:p>
            <a:r>
              <a:rPr lang="en-US" dirty="0"/>
              <a:t>We will update the user model that we developed in, Building a Backend with MongoDB, Express, and Node, to add a seller value that will be set to false by default to represent regular users and can additionally be set to true to represent users who are also sellers. </a:t>
            </a:r>
          </a:p>
          <a:p>
            <a:r>
              <a:rPr lang="en-US" dirty="0"/>
              <a:t>We will update the existing user schema to add this seller field with the following code:</a:t>
            </a:r>
          </a:p>
          <a:p>
            <a:r>
              <a:rPr lang="en-US" b="1" dirty="0" err="1"/>
              <a:t>mern</a:t>
            </a:r>
            <a:r>
              <a:rPr lang="en-US" b="1" dirty="0"/>
              <a:t>-marketplace/server/models/user.model.js:</a:t>
            </a:r>
          </a:p>
          <a:p>
            <a:pPr marL="0" indent="0">
              <a:buNone/>
            </a:pPr>
            <a:r>
              <a:rPr lang="en-US" b="1" dirty="0"/>
              <a:t>seller: {</a:t>
            </a:r>
          </a:p>
          <a:p>
            <a:pPr marL="0" indent="0">
              <a:buNone/>
            </a:pPr>
            <a:r>
              <a:rPr lang="en-US" b="1" dirty="0"/>
              <a:t>type: Boolean, </a:t>
            </a:r>
          </a:p>
          <a:p>
            <a:pPr marL="0" indent="0">
              <a:buNone/>
            </a:pPr>
            <a:r>
              <a:rPr lang="en-US" b="1" dirty="0"/>
              <a:t>default: false</a:t>
            </a:r>
          </a:p>
          <a:p>
            <a:pPr marL="0" indent="0">
              <a:buNone/>
            </a:pPr>
            <a:r>
              <a:rPr lang="en-US" b="1" dirty="0"/>
              <a:t>}</a:t>
            </a:r>
          </a:p>
        </p:txBody>
      </p:sp>
      <p:sp>
        <p:nvSpPr>
          <p:cNvPr id="4" name="Date Placeholder 3">
            <a:extLst>
              <a:ext uri="{FF2B5EF4-FFF2-40B4-BE49-F238E27FC236}">
                <a16:creationId xmlns:a16="http://schemas.microsoft.com/office/drawing/2014/main" id="{16B94929-1BFA-6066-7D40-C08BADE30B7B}"/>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9EE0FD2C-112B-8BDD-7F1D-DF03E3950E4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E295C4-BA5D-5852-3D45-C5D15701DDB7}"/>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03619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4C3C-792C-8F0A-34EF-A1E535071FEB}"/>
              </a:ext>
            </a:extLst>
          </p:cNvPr>
          <p:cNvSpPr>
            <a:spLocks noGrp="1"/>
          </p:cNvSpPr>
          <p:nvPr>
            <p:ph type="title"/>
          </p:nvPr>
        </p:nvSpPr>
        <p:spPr>
          <a:xfrm>
            <a:off x="914400" y="0"/>
            <a:ext cx="8382000" cy="762000"/>
          </a:xfrm>
        </p:spPr>
        <p:txBody>
          <a:bodyPr/>
          <a:lstStyle/>
          <a:p>
            <a:r>
              <a:rPr lang="en-US" sz="3000" b="1" dirty="0"/>
              <a:t>Updated </a:t>
            </a:r>
            <a:r>
              <a:rPr lang="en-US" sz="3000" b="1" dirty="0" err="1"/>
              <a:t>mern</a:t>
            </a:r>
            <a:r>
              <a:rPr lang="en-US" sz="3000" b="1" dirty="0"/>
              <a:t>-marketplace/server/models/user.model.js:</a:t>
            </a:r>
          </a:p>
        </p:txBody>
      </p:sp>
      <p:sp>
        <p:nvSpPr>
          <p:cNvPr id="3" name="Content Placeholder 2">
            <a:extLst>
              <a:ext uri="{FF2B5EF4-FFF2-40B4-BE49-F238E27FC236}">
                <a16:creationId xmlns:a16="http://schemas.microsoft.com/office/drawing/2014/main" id="{E955A67C-3A56-4E9C-FD61-3D56C13DEBE5}"/>
              </a:ext>
            </a:extLst>
          </p:cNvPr>
          <p:cNvSpPr>
            <a:spLocks noGrp="1"/>
          </p:cNvSpPr>
          <p:nvPr>
            <p:ph idx="1"/>
          </p:nvPr>
        </p:nvSpPr>
        <p:spPr/>
        <p:txBody>
          <a:bodyPr/>
          <a:lstStyle/>
          <a:p>
            <a:r>
              <a:rPr lang="en-US" sz="380" b="0" dirty="0">
                <a:solidFill>
                  <a:srgbClr val="008000"/>
                </a:solidFill>
                <a:effectLst/>
                <a:latin typeface="Consolas" panose="020B0609020204030204" pitchFamily="49" charset="0"/>
              </a:rPr>
              <a:t>import mongoose from 'mongoose'</a:t>
            </a:r>
          </a:p>
          <a:p>
            <a:r>
              <a:rPr lang="en-US" sz="380" b="0" dirty="0">
                <a:solidFill>
                  <a:srgbClr val="008000"/>
                </a:solidFill>
                <a:effectLst/>
                <a:latin typeface="Consolas" panose="020B0609020204030204" pitchFamily="49" charset="0"/>
              </a:rPr>
              <a:t>import crypto from 'crypto'</a:t>
            </a:r>
          </a:p>
          <a:p>
            <a:r>
              <a:rPr lang="en-US" sz="380" b="0" dirty="0">
                <a:solidFill>
                  <a:srgbClr val="008000"/>
                </a:solidFill>
                <a:effectLst/>
                <a:latin typeface="Consolas" panose="020B0609020204030204" pitchFamily="49" charset="0"/>
              </a:rPr>
              <a:t>//const mongoose = require('mongoose');</a:t>
            </a:r>
          </a:p>
          <a:p>
            <a:r>
              <a:rPr lang="en-US" sz="380" b="0" dirty="0">
                <a:solidFill>
                  <a:srgbClr val="008000"/>
                </a:solidFill>
                <a:effectLst/>
                <a:latin typeface="Consolas" panose="020B0609020204030204" pitchFamily="49" charset="0"/>
              </a:rPr>
              <a:t>const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 = new </a:t>
            </a:r>
            <a:r>
              <a:rPr lang="en-US" sz="380" b="0" dirty="0" err="1">
                <a:solidFill>
                  <a:srgbClr val="008000"/>
                </a:solidFill>
                <a:effectLst/>
                <a:latin typeface="Consolas" panose="020B0609020204030204" pitchFamily="49" charset="0"/>
              </a:rPr>
              <a:t>mongoose.Schema</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name: {</a:t>
            </a:r>
          </a:p>
          <a:p>
            <a:r>
              <a:rPr lang="en-US" sz="380" b="0" dirty="0">
                <a:solidFill>
                  <a:srgbClr val="008000"/>
                </a:solidFill>
                <a:effectLst/>
                <a:latin typeface="Consolas" panose="020B0609020204030204" pitchFamily="49" charset="0"/>
              </a:rPr>
              <a:t> type: String,</a:t>
            </a:r>
          </a:p>
          <a:p>
            <a:r>
              <a:rPr lang="en-US" sz="380" b="0" dirty="0">
                <a:solidFill>
                  <a:srgbClr val="008000"/>
                </a:solidFill>
                <a:effectLst/>
                <a:latin typeface="Consolas" panose="020B0609020204030204" pitchFamily="49" charset="0"/>
              </a:rPr>
              <a:t> trim: true,</a:t>
            </a:r>
          </a:p>
          <a:p>
            <a:r>
              <a:rPr lang="en-US" sz="380" b="0" dirty="0">
                <a:solidFill>
                  <a:srgbClr val="008000"/>
                </a:solidFill>
                <a:effectLst/>
                <a:latin typeface="Consolas" panose="020B0609020204030204" pitchFamily="49" charset="0"/>
              </a:rPr>
              <a:t> required: 'Name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email: {</a:t>
            </a:r>
          </a:p>
          <a:p>
            <a:r>
              <a:rPr lang="en-US" sz="380" b="0" dirty="0">
                <a:solidFill>
                  <a:srgbClr val="008000"/>
                </a:solidFill>
                <a:effectLst/>
                <a:latin typeface="Consolas" panose="020B0609020204030204" pitchFamily="49" charset="0"/>
              </a:rPr>
              <a:t> type: String,</a:t>
            </a:r>
          </a:p>
          <a:p>
            <a:r>
              <a:rPr lang="en-US" sz="380" b="0" dirty="0">
                <a:solidFill>
                  <a:srgbClr val="008000"/>
                </a:solidFill>
                <a:effectLst/>
                <a:latin typeface="Consolas" panose="020B0609020204030204" pitchFamily="49" charset="0"/>
              </a:rPr>
              <a:t> trim: true,</a:t>
            </a:r>
          </a:p>
          <a:p>
            <a:r>
              <a:rPr lang="en-US" sz="380" b="0" dirty="0">
                <a:solidFill>
                  <a:srgbClr val="008000"/>
                </a:solidFill>
                <a:effectLst/>
                <a:latin typeface="Consolas" panose="020B0609020204030204" pitchFamily="49" charset="0"/>
              </a:rPr>
              <a:t>unique: 'Email already exists',</a:t>
            </a:r>
          </a:p>
          <a:p>
            <a:r>
              <a:rPr lang="en-US" sz="380" b="0" dirty="0">
                <a:solidFill>
                  <a:srgbClr val="008000"/>
                </a:solidFill>
                <a:effectLst/>
                <a:latin typeface="Consolas" panose="020B0609020204030204" pitchFamily="49" charset="0"/>
              </a:rPr>
              <a:t>match: [/.+\@.+\..+/, 'Please fill a valid email address'],</a:t>
            </a:r>
          </a:p>
          <a:p>
            <a:r>
              <a:rPr lang="en-US" sz="380" b="0" dirty="0">
                <a:solidFill>
                  <a:srgbClr val="008000"/>
                </a:solidFill>
                <a:effectLst/>
                <a:latin typeface="Consolas" panose="020B0609020204030204" pitchFamily="49" charset="0"/>
              </a:rPr>
              <a:t>required: 'Email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a:t>
            </a:r>
            <a:r>
              <a:rPr lang="en-US" sz="380" b="0" dirty="0">
                <a:solidFill>
                  <a:srgbClr val="008000"/>
                </a:solidFill>
                <a:effectLst/>
                <a:highlight>
                  <a:srgbClr val="FFFF00"/>
                </a:highlight>
                <a:latin typeface="Consolas" panose="020B0609020204030204" pitchFamily="49" charset="0"/>
              </a:rPr>
              <a:t>seller: {</a:t>
            </a:r>
          </a:p>
          <a:p>
            <a:r>
              <a:rPr lang="en-US" sz="380" b="0" dirty="0">
                <a:solidFill>
                  <a:srgbClr val="008000"/>
                </a:solidFill>
                <a:effectLst/>
                <a:highlight>
                  <a:srgbClr val="FFFF00"/>
                </a:highlight>
                <a:latin typeface="Consolas" panose="020B0609020204030204" pitchFamily="49" charset="0"/>
              </a:rPr>
              <a:t>type: Boolean, </a:t>
            </a:r>
          </a:p>
          <a:p>
            <a:r>
              <a:rPr lang="en-US" sz="380" b="0" dirty="0">
                <a:solidFill>
                  <a:srgbClr val="008000"/>
                </a:solidFill>
                <a:effectLst/>
                <a:highlight>
                  <a:srgbClr val="FFFF00"/>
                </a:highlight>
                <a:latin typeface="Consolas" panose="020B0609020204030204" pitchFamily="49" charset="0"/>
              </a:rPr>
              <a:t>default: false</a:t>
            </a:r>
          </a:p>
          <a:p>
            <a:r>
              <a:rPr lang="en-US" sz="380" b="0" dirty="0">
                <a:solidFill>
                  <a:srgbClr val="008000"/>
                </a:solidFill>
                <a:effectLst/>
                <a:highlight>
                  <a:srgbClr val="FFFF00"/>
                </a:highlight>
                <a:latin typeface="Consolas" panose="020B0609020204030204" pitchFamily="49" charset="0"/>
              </a:rPr>
              <a:t>},</a:t>
            </a:r>
          </a:p>
          <a:p>
            <a:r>
              <a:rPr lang="en-US" sz="380" b="0" dirty="0">
                <a:solidFill>
                  <a:srgbClr val="008000"/>
                </a:solidFill>
                <a:effectLst/>
                <a:latin typeface="Consolas" panose="020B0609020204030204" pitchFamily="49" charset="0"/>
              </a:rPr>
              <a:t> created: {</a:t>
            </a:r>
          </a:p>
          <a:p>
            <a:r>
              <a:rPr lang="en-US" sz="380" b="0" dirty="0">
                <a:solidFill>
                  <a:srgbClr val="008000"/>
                </a:solidFill>
                <a:effectLst/>
                <a:latin typeface="Consolas" panose="020B0609020204030204" pitchFamily="49" charset="0"/>
              </a:rPr>
              <a:t>type: Date,</a:t>
            </a:r>
          </a:p>
          <a:p>
            <a:r>
              <a:rPr lang="en-US" sz="380" b="0" dirty="0">
                <a:solidFill>
                  <a:srgbClr val="008000"/>
                </a:solidFill>
                <a:effectLst/>
                <a:latin typeface="Consolas" panose="020B0609020204030204" pitchFamily="49" charset="0"/>
              </a:rPr>
              <a:t>default: </a:t>
            </a:r>
            <a:r>
              <a:rPr lang="en-US" sz="380" b="0" dirty="0" err="1">
                <a:solidFill>
                  <a:srgbClr val="008000"/>
                </a:solidFill>
                <a:effectLst/>
                <a:latin typeface="Consolas" panose="020B0609020204030204" pitchFamily="49" charset="0"/>
              </a:rPr>
              <a:t>Date.now</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updated: {</a:t>
            </a:r>
          </a:p>
          <a:p>
            <a:r>
              <a:rPr lang="en-US" sz="380" b="0" dirty="0">
                <a:solidFill>
                  <a:srgbClr val="008000"/>
                </a:solidFill>
                <a:effectLst/>
                <a:latin typeface="Consolas" panose="020B0609020204030204" pitchFamily="49" charset="0"/>
              </a:rPr>
              <a:t>type: Date,</a:t>
            </a:r>
          </a:p>
          <a:p>
            <a:r>
              <a:rPr lang="en-US" sz="380" b="0" dirty="0">
                <a:solidFill>
                  <a:srgbClr val="008000"/>
                </a:solidFill>
                <a:effectLst/>
                <a:latin typeface="Consolas" panose="020B0609020204030204" pitchFamily="49" charset="0"/>
              </a:rPr>
              <a:t>default: </a:t>
            </a:r>
            <a:r>
              <a:rPr lang="en-US" sz="380" b="0" dirty="0" err="1">
                <a:solidFill>
                  <a:srgbClr val="008000"/>
                </a:solidFill>
                <a:effectLst/>
                <a:latin typeface="Consolas" panose="020B0609020204030204" pitchFamily="49" charset="0"/>
              </a:rPr>
              <a:t>Date.now</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hashed_password</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type: String,</a:t>
            </a:r>
          </a:p>
          <a:p>
            <a:r>
              <a:rPr lang="en-US" sz="380" b="0" dirty="0">
                <a:solidFill>
                  <a:srgbClr val="008000"/>
                </a:solidFill>
                <a:effectLst/>
                <a:latin typeface="Consolas" panose="020B0609020204030204" pitchFamily="49" charset="0"/>
              </a:rPr>
              <a:t>required: 'Password is required'</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salt: String</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UserSchema.virtual</a:t>
            </a:r>
            <a:r>
              <a:rPr lang="en-US" sz="380" b="0" dirty="0">
                <a:solidFill>
                  <a:srgbClr val="008000"/>
                </a:solidFill>
                <a:effectLst/>
                <a:latin typeface="Consolas" panose="020B0609020204030204" pitchFamily="49" charset="0"/>
              </a:rPr>
              <a:t>('password')</a:t>
            </a:r>
          </a:p>
          <a:p>
            <a:r>
              <a:rPr lang="en-US" sz="380" b="0" dirty="0">
                <a:solidFill>
                  <a:srgbClr val="008000"/>
                </a:solidFill>
                <a:effectLst/>
                <a:latin typeface="Consolas" panose="020B0609020204030204" pitchFamily="49" charset="0"/>
              </a:rPr>
              <a:t> .set(function(password) {</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 password;</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this.salt</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this.makeSalt</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this.encryptPassword</a:t>
            </a:r>
            <a:r>
              <a:rPr lang="en-US" sz="380" b="0" dirty="0">
                <a:solidFill>
                  <a:srgbClr val="008000"/>
                </a:solidFill>
                <a:effectLst/>
                <a:latin typeface="Consolas" panose="020B0609020204030204" pitchFamily="49" charset="0"/>
              </a:rPr>
              <a:t>(password)</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 password;</a:t>
            </a:r>
          </a:p>
          <a:p>
            <a:r>
              <a:rPr lang="en-US" sz="380" b="0" dirty="0">
                <a:solidFill>
                  <a:srgbClr val="008000"/>
                </a:solidFill>
                <a:effectLst/>
                <a:latin typeface="Consolas" panose="020B0609020204030204" pitchFamily="49" charset="0"/>
              </a:rPr>
              <a:t>   console.log(</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.get(function()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this._password</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 })</a:t>
            </a:r>
          </a:p>
          <a:p>
            <a:r>
              <a:rPr lang="en-US" sz="380" b="0" dirty="0" err="1">
                <a:solidFill>
                  <a:srgbClr val="008000"/>
                </a:solidFill>
                <a:effectLst/>
                <a:latin typeface="Consolas" panose="020B0609020204030204" pitchFamily="49" charset="0"/>
              </a:rPr>
              <a:t>UserSchema.path</a:t>
            </a:r>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hashed_password</a:t>
            </a:r>
            <a:r>
              <a:rPr lang="en-US" sz="380" b="0" dirty="0">
                <a:solidFill>
                  <a:srgbClr val="008000"/>
                </a:solidFill>
                <a:effectLst/>
                <a:latin typeface="Consolas" panose="020B0609020204030204" pitchFamily="49" charset="0"/>
              </a:rPr>
              <a:t>').validate(function(v) {</a:t>
            </a:r>
          </a:p>
          <a:p>
            <a:r>
              <a:rPr lang="en-US" sz="380" b="0" dirty="0">
                <a:solidFill>
                  <a:srgbClr val="008000"/>
                </a:solidFill>
                <a:effectLst/>
                <a:latin typeface="Consolas" panose="020B0609020204030204" pitchFamily="49" charset="0"/>
              </a:rPr>
              <a:t> if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&amp;&amp; this._</a:t>
            </a:r>
            <a:r>
              <a:rPr lang="en-US" sz="380" b="0" dirty="0" err="1">
                <a:solidFill>
                  <a:srgbClr val="008000"/>
                </a:solidFill>
                <a:effectLst/>
                <a:latin typeface="Consolas" panose="020B0609020204030204" pitchFamily="49" charset="0"/>
              </a:rPr>
              <a:t>password.length</a:t>
            </a:r>
            <a:r>
              <a:rPr lang="en-US" sz="380" b="0" dirty="0">
                <a:solidFill>
                  <a:srgbClr val="008000"/>
                </a:solidFill>
                <a:effectLst/>
                <a:latin typeface="Consolas" panose="020B0609020204030204" pitchFamily="49" charset="0"/>
              </a:rPr>
              <a:t> &lt; 6) {</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this.invalidate</a:t>
            </a:r>
            <a:r>
              <a:rPr lang="en-US" sz="380" b="0" dirty="0">
                <a:solidFill>
                  <a:srgbClr val="008000"/>
                </a:solidFill>
                <a:effectLst/>
                <a:latin typeface="Consolas" panose="020B0609020204030204" pitchFamily="49" charset="0"/>
              </a:rPr>
              <a:t>('password', 'Password must be at least 6 characters.');</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if (</a:t>
            </a:r>
            <a:r>
              <a:rPr lang="en-US" sz="380" b="0" dirty="0" err="1">
                <a:solidFill>
                  <a:srgbClr val="008000"/>
                </a:solidFill>
                <a:effectLst/>
                <a:latin typeface="Consolas" panose="020B0609020204030204" pitchFamily="49" charset="0"/>
              </a:rPr>
              <a:t>this.isNew</a:t>
            </a:r>
            <a:r>
              <a:rPr lang="en-US" sz="380" b="0" dirty="0">
                <a:solidFill>
                  <a:srgbClr val="008000"/>
                </a:solidFill>
                <a:effectLst/>
                <a:latin typeface="Consolas" panose="020B0609020204030204" pitchFamily="49" charset="0"/>
              </a:rPr>
              <a:t> &amp;&amp;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a:t>
            </a:r>
          </a:p>
          <a:p>
            <a:r>
              <a:rPr lang="en-US" sz="380" b="0" dirty="0" err="1">
                <a:solidFill>
                  <a:srgbClr val="008000"/>
                </a:solidFill>
                <a:effectLst/>
                <a:latin typeface="Consolas" panose="020B0609020204030204" pitchFamily="49" charset="0"/>
              </a:rPr>
              <a:t>this.invalidate</a:t>
            </a:r>
            <a:r>
              <a:rPr lang="en-US" sz="380" b="0" dirty="0">
                <a:solidFill>
                  <a:srgbClr val="008000"/>
                </a:solidFill>
                <a:effectLst/>
                <a:latin typeface="Consolas" panose="020B0609020204030204" pitchFamily="49" charset="0"/>
              </a:rPr>
              <a:t>('password', 'Password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null);</a:t>
            </a:r>
          </a:p>
          <a:p>
            <a:r>
              <a:rPr lang="en-US" sz="380" b="0" dirty="0" err="1">
                <a:solidFill>
                  <a:srgbClr val="008000"/>
                </a:solidFill>
                <a:effectLst/>
                <a:latin typeface="Consolas" panose="020B0609020204030204" pitchFamily="49" charset="0"/>
              </a:rPr>
              <a:t>UserSchema.methods</a:t>
            </a:r>
            <a:r>
              <a:rPr lang="en-US" sz="380" b="0" dirty="0">
                <a:solidFill>
                  <a:srgbClr val="008000"/>
                </a:solidFill>
                <a:effectLst/>
                <a:latin typeface="Consolas" panose="020B0609020204030204" pitchFamily="49" charset="0"/>
              </a:rPr>
              <a:t> = {</a:t>
            </a:r>
          </a:p>
          <a:p>
            <a:r>
              <a:rPr lang="en-US" sz="380" b="0" dirty="0">
                <a:solidFill>
                  <a:srgbClr val="008000"/>
                </a:solidFill>
                <a:effectLst/>
                <a:latin typeface="Consolas" panose="020B0609020204030204" pitchFamily="49" charset="0"/>
              </a:rPr>
              <a:t>authenticate: function(</a:t>
            </a:r>
            <a:r>
              <a:rPr lang="en-US" sz="380" b="0" dirty="0" err="1">
                <a:solidFill>
                  <a:srgbClr val="008000"/>
                </a:solidFill>
                <a:effectLst/>
                <a:latin typeface="Consolas" panose="020B0609020204030204" pitchFamily="49" charset="0"/>
              </a:rPr>
              <a:t>plainText</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this.encryptPassword</a:t>
            </a:r>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plainText</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encryptPassword</a:t>
            </a:r>
            <a:r>
              <a:rPr lang="en-US" sz="380" b="0" dirty="0">
                <a:solidFill>
                  <a:srgbClr val="008000"/>
                </a:solidFill>
                <a:effectLst/>
                <a:latin typeface="Consolas" panose="020B0609020204030204" pitchFamily="49" charset="0"/>
              </a:rPr>
              <a:t>: function(password) { </a:t>
            </a:r>
          </a:p>
          <a:p>
            <a:r>
              <a:rPr lang="en-US" sz="380" b="0" dirty="0">
                <a:solidFill>
                  <a:srgbClr val="008000"/>
                </a:solidFill>
                <a:effectLst/>
                <a:latin typeface="Consolas" panose="020B0609020204030204" pitchFamily="49" charset="0"/>
              </a:rPr>
              <a:t>if (!password) return ''</a:t>
            </a:r>
          </a:p>
          <a:p>
            <a:r>
              <a:rPr lang="en-US" sz="380" b="0" dirty="0">
                <a:solidFill>
                  <a:srgbClr val="008000"/>
                </a:solidFill>
                <a:effectLst/>
                <a:latin typeface="Consolas" panose="020B0609020204030204" pitchFamily="49" charset="0"/>
              </a:rPr>
              <a:t>try {</a:t>
            </a:r>
          </a:p>
          <a:p>
            <a:r>
              <a:rPr lang="en-US" sz="380" b="0" dirty="0">
                <a:solidFill>
                  <a:srgbClr val="008000"/>
                </a:solidFill>
                <a:effectLst/>
                <a:latin typeface="Consolas" panose="020B0609020204030204" pitchFamily="49" charset="0"/>
              </a:rPr>
              <a:t>return crypto</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createHmac</a:t>
            </a:r>
            <a:r>
              <a:rPr lang="en-US" sz="380" b="0" dirty="0">
                <a:solidFill>
                  <a:srgbClr val="008000"/>
                </a:solidFill>
                <a:effectLst/>
                <a:latin typeface="Consolas" panose="020B0609020204030204" pitchFamily="49" charset="0"/>
              </a:rPr>
              <a:t>('sha1', </a:t>
            </a:r>
            <a:r>
              <a:rPr lang="en-US" sz="380" b="0" dirty="0" err="1">
                <a:solidFill>
                  <a:srgbClr val="008000"/>
                </a:solidFill>
                <a:effectLst/>
                <a:latin typeface="Consolas" panose="020B0609020204030204" pitchFamily="49" charset="0"/>
              </a:rPr>
              <a:t>this.salt</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.update(password)</a:t>
            </a:r>
          </a:p>
          <a:p>
            <a:r>
              <a:rPr lang="en-US" sz="380" b="0" dirty="0">
                <a:solidFill>
                  <a:srgbClr val="008000"/>
                </a:solidFill>
                <a:effectLst/>
                <a:latin typeface="Consolas" panose="020B0609020204030204" pitchFamily="49" charset="0"/>
              </a:rPr>
              <a:t>.digest('hex') </a:t>
            </a:r>
          </a:p>
          <a:p>
            <a:r>
              <a:rPr lang="en-US" sz="380" b="0" dirty="0">
                <a:solidFill>
                  <a:srgbClr val="008000"/>
                </a:solidFill>
                <a:effectLst/>
                <a:latin typeface="Consolas" panose="020B0609020204030204" pitchFamily="49" charset="0"/>
              </a:rPr>
              <a:t>} catch (err) {</a:t>
            </a:r>
          </a:p>
          <a:p>
            <a:r>
              <a:rPr lang="en-US" sz="380" b="0" dirty="0">
                <a:solidFill>
                  <a:srgbClr val="008000"/>
                </a:solidFill>
                <a:effectLst/>
                <a:latin typeface="Consolas" panose="020B0609020204030204" pitchFamily="49" charset="0"/>
              </a:rPr>
              <a:t>   console.log(err);</a:t>
            </a:r>
          </a:p>
          <a:p>
            <a:r>
              <a:rPr lang="en-US" sz="380" b="0" dirty="0">
                <a:solidFill>
                  <a:srgbClr val="008000"/>
                </a:solidFill>
                <a:effectLst/>
                <a:latin typeface="Consolas" panose="020B0609020204030204" pitchFamily="49" charset="0"/>
              </a:rPr>
              <a:t>return '' </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makeSalt</a:t>
            </a:r>
            <a:r>
              <a:rPr lang="en-US" sz="380" b="0" dirty="0">
                <a:solidFill>
                  <a:srgbClr val="008000"/>
                </a:solidFill>
                <a:effectLst/>
                <a:latin typeface="Consolas" panose="020B0609020204030204" pitchFamily="49" charset="0"/>
              </a:rPr>
              <a:t>: function()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Math.round</a:t>
            </a:r>
            <a:r>
              <a:rPr lang="en-US" sz="380" b="0" dirty="0">
                <a:solidFill>
                  <a:srgbClr val="008000"/>
                </a:solidFill>
                <a:effectLst/>
                <a:latin typeface="Consolas" panose="020B0609020204030204" pitchFamily="49" charset="0"/>
              </a:rPr>
              <a:t>((new Date().</a:t>
            </a:r>
            <a:r>
              <a:rPr lang="en-US" sz="380" b="0" dirty="0" err="1">
                <a:solidFill>
                  <a:srgbClr val="008000"/>
                </a:solidFill>
                <a:effectLst/>
                <a:latin typeface="Consolas" panose="020B0609020204030204" pitchFamily="49" charset="0"/>
              </a:rPr>
              <a:t>valueOf</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Math.random</a:t>
            </a:r>
            <a:r>
              <a:rPr lang="en-US" sz="380" b="0" dirty="0">
                <a:solidFill>
                  <a:srgbClr val="008000"/>
                </a:solidFill>
                <a:effectLst/>
                <a:latin typeface="Consolas" panose="020B0609020204030204" pitchFamily="49" charset="0"/>
              </a:rPr>
              <a:t>())) + '' </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module.exports</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mongoose.model</a:t>
            </a:r>
            <a:r>
              <a:rPr lang="en-US" sz="380" b="0" dirty="0">
                <a:solidFill>
                  <a:srgbClr val="008000"/>
                </a:solidFill>
                <a:effectLst/>
                <a:latin typeface="Consolas" panose="020B0609020204030204" pitchFamily="49" charset="0"/>
              </a:rPr>
              <a:t>('User',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export default </a:t>
            </a:r>
            <a:r>
              <a:rPr lang="en-US" sz="380" b="0" dirty="0" err="1">
                <a:solidFill>
                  <a:srgbClr val="008000"/>
                </a:solidFill>
                <a:effectLst/>
                <a:latin typeface="Consolas" panose="020B0609020204030204" pitchFamily="49" charset="0"/>
              </a:rPr>
              <a:t>mongoose.model</a:t>
            </a:r>
            <a:r>
              <a:rPr lang="en-US" sz="380" b="0" dirty="0">
                <a:solidFill>
                  <a:srgbClr val="008000"/>
                </a:solidFill>
                <a:effectLst/>
                <a:latin typeface="Consolas" panose="020B0609020204030204" pitchFamily="49" charset="0"/>
              </a:rPr>
              <a:t>('User',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a:t>
            </a:r>
          </a:p>
          <a:p>
            <a:br>
              <a:rPr lang="en-US" sz="380" b="0" dirty="0">
                <a:solidFill>
                  <a:srgbClr val="008000"/>
                </a:solidFill>
                <a:effectLst/>
                <a:latin typeface="Consolas" panose="020B0609020204030204" pitchFamily="49" charset="0"/>
              </a:rPr>
            </a:br>
            <a:br>
              <a:rPr lang="en-US" sz="380" b="0" dirty="0">
                <a:solidFill>
                  <a:srgbClr val="008000"/>
                </a:solidFill>
                <a:effectLst/>
                <a:latin typeface="Consolas" panose="020B0609020204030204" pitchFamily="49" charset="0"/>
              </a:rPr>
            </a:br>
            <a:endParaRPr lang="en-US" sz="3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F702CCC-C4A2-A51E-BE5A-6C8875860385}"/>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EFE51550-229F-B52E-3BA9-DF8C8C03C7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FB6D8BF-78C9-4ECB-E8C5-CC0F928854A7}"/>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391980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012D-2126-CBBD-9A08-D7D829352C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2F4DDA-B843-C36A-E532-C0C008A925C0}"/>
              </a:ext>
            </a:extLst>
          </p:cNvPr>
          <p:cNvSpPr>
            <a:spLocks noGrp="1"/>
          </p:cNvSpPr>
          <p:nvPr>
            <p:ph idx="1"/>
          </p:nvPr>
        </p:nvSpPr>
        <p:spPr/>
        <p:txBody>
          <a:bodyPr/>
          <a:lstStyle/>
          <a:p>
            <a:r>
              <a:rPr lang="en-US" dirty="0"/>
              <a:t>Then Add </a:t>
            </a:r>
            <a:r>
              <a:rPr lang="en-US" dirty="0" err="1"/>
              <a:t>updateUser</a:t>
            </a:r>
            <a:r>
              <a:rPr lang="en-US" dirty="0"/>
              <a:t> function in auth-helper.js in the client side as follows:</a:t>
            </a:r>
          </a:p>
          <a:p>
            <a:r>
              <a:rPr lang="en-US" sz="2200" dirty="0" err="1"/>
              <a:t>updateUser</a:t>
            </a:r>
            <a:r>
              <a:rPr lang="en-US" sz="2200" dirty="0"/>
              <a:t>(user, </a:t>
            </a:r>
            <a:r>
              <a:rPr lang="en-US" sz="2200" dirty="0" err="1"/>
              <a:t>cb</a:t>
            </a:r>
            <a:r>
              <a:rPr lang="en-US" sz="2200" dirty="0"/>
              <a:t>) {</a:t>
            </a:r>
          </a:p>
          <a:p>
            <a:r>
              <a:rPr lang="en-US" sz="2200" dirty="0"/>
              <a:t>if (</a:t>
            </a:r>
            <a:r>
              <a:rPr lang="en-US" sz="2200" dirty="0" err="1"/>
              <a:t>typeof</a:t>
            </a:r>
            <a:r>
              <a:rPr lang="en-US" sz="2200" dirty="0"/>
              <a:t> window !== “undefined”) {</a:t>
            </a:r>
          </a:p>
          <a:p>
            <a:r>
              <a:rPr lang="en-US" sz="2200" dirty="0"/>
              <a:t>if (</a:t>
            </a:r>
            <a:r>
              <a:rPr lang="en-US" sz="2200" dirty="0" err="1"/>
              <a:t>sessionStorage.getItem</a:t>
            </a:r>
            <a:r>
              <a:rPr lang="en-US" sz="2200" dirty="0"/>
              <a:t>(“</a:t>
            </a:r>
            <a:r>
              <a:rPr lang="en-US" sz="2200" dirty="0" err="1"/>
              <a:t>jwt</a:t>
            </a:r>
            <a:r>
              <a:rPr lang="en-US" sz="2200" dirty="0"/>
              <a:t>”)) {</a:t>
            </a:r>
          </a:p>
          <a:p>
            <a:r>
              <a:rPr lang="en-US" sz="2200" dirty="0"/>
              <a:t>let auth = </a:t>
            </a:r>
            <a:r>
              <a:rPr lang="en-US" sz="2200" dirty="0" err="1"/>
              <a:t>JSON.parse</a:t>
            </a:r>
            <a:r>
              <a:rPr lang="en-US" sz="2200" dirty="0"/>
              <a:t>(</a:t>
            </a:r>
            <a:r>
              <a:rPr lang="en-US" sz="2200" dirty="0" err="1"/>
              <a:t>sessionStorage.getItem</a:t>
            </a:r>
            <a:r>
              <a:rPr lang="en-US" sz="2200" dirty="0"/>
              <a:t>(“</a:t>
            </a:r>
            <a:r>
              <a:rPr lang="en-US" sz="2200" dirty="0" err="1"/>
              <a:t>jwt</a:t>
            </a:r>
            <a:r>
              <a:rPr lang="en-US" sz="2200" dirty="0"/>
              <a:t>”));</a:t>
            </a:r>
          </a:p>
          <a:p>
            <a:r>
              <a:rPr lang="en-US" sz="2200" dirty="0" err="1"/>
              <a:t>auth.user</a:t>
            </a:r>
            <a:r>
              <a:rPr lang="en-US" sz="2200" dirty="0"/>
              <a:t> = user;</a:t>
            </a:r>
          </a:p>
          <a:p>
            <a:r>
              <a:rPr lang="en-US" sz="2200" dirty="0" err="1"/>
              <a:t>sessionStorage.setItem</a:t>
            </a:r>
            <a:r>
              <a:rPr lang="en-US" sz="2200" dirty="0"/>
              <a:t>(“</a:t>
            </a:r>
            <a:r>
              <a:rPr lang="en-US" sz="2200" dirty="0" err="1"/>
              <a:t>jwt</a:t>
            </a:r>
            <a:r>
              <a:rPr lang="en-US" sz="2200" dirty="0"/>
              <a:t>”, </a:t>
            </a:r>
            <a:r>
              <a:rPr lang="en-US" sz="2200" dirty="0" err="1"/>
              <a:t>JSON.stringify</a:t>
            </a:r>
            <a:r>
              <a:rPr lang="en-US" sz="2200" dirty="0"/>
              <a:t>(auth));</a:t>
            </a:r>
          </a:p>
          <a:p>
            <a:r>
              <a:rPr lang="en-US" sz="2200" dirty="0" err="1"/>
              <a:t>cb</a:t>
            </a:r>
            <a:r>
              <a:rPr lang="en-US" sz="2200" dirty="0"/>
              <a:t>();</a:t>
            </a:r>
          </a:p>
          <a:p>
            <a:r>
              <a:rPr lang="en-US" sz="2200" dirty="0"/>
              <a:t>}</a:t>
            </a:r>
          </a:p>
          <a:p>
            <a:r>
              <a:rPr lang="en-US" sz="2200" dirty="0"/>
              <a:t>}</a:t>
            </a:r>
          </a:p>
          <a:p>
            <a:r>
              <a:rPr lang="en-US" sz="2200" dirty="0"/>
              <a:t>},</a:t>
            </a:r>
          </a:p>
          <a:p>
            <a:r>
              <a:rPr lang="en-US" sz="2200" dirty="0"/>
              <a:t>};</a:t>
            </a:r>
          </a:p>
        </p:txBody>
      </p:sp>
      <p:sp>
        <p:nvSpPr>
          <p:cNvPr id="4" name="Date Placeholder 3">
            <a:extLst>
              <a:ext uri="{FF2B5EF4-FFF2-40B4-BE49-F238E27FC236}">
                <a16:creationId xmlns:a16="http://schemas.microsoft.com/office/drawing/2014/main" id="{87690A98-2E3B-2948-2AD1-BC137BC712BB}"/>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FA94BD49-8958-C240-B494-5C52728D5DC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4BACAE6-A347-3822-EDAA-12147B8E8037}"/>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90365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4E5D-19B7-58A4-7907-F92E071F03AC}"/>
              </a:ext>
            </a:extLst>
          </p:cNvPr>
          <p:cNvSpPr>
            <a:spLocks noGrp="1"/>
          </p:cNvSpPr>
          <p:nvPr>
            <p:ph type="title"/>
          </p:nvPr>
        </p:nvSpPr>
        <p:spPr/>
        <p:txBody>
          <a:bodyPr/>
          <a:lstStyle/>
          <a:p>
            <a:r>
              <a:rPr lang="en-US" dirty="0"/>
              <a:t>Updated client/lib/auth-helper.js</a:t>
            </a:r>
          </a:p>
        </p:txBody>
      </p:sp>
      <p:sp>
        <p:nvSpPr>
          <p:cNvPr id="3" name="Content Placeholder 2">
            <a:extLst>
              <a:ext uri="{FF2B5EF4-FFF2-40B4-BE49-F238E27FC236}">
                <a16:creationId xmlns:a16="http://schemas.microsoft.com/office/drawing/2014/main" id="{561CC1F6-6FCE-E9BD-F394-946A7136B47A}"/>
              </a:ext>
            </a:extLst>
          </p:cNvPr>
          <p:cNvSpPr>
            <a:spLocks noGrp="1"/>
          </p:cNvSpPr>
          <p:nvPr>
            <p:ph idx="1"/>
          </p:nvPr>
        </p:nvSpPr>
        <p:spPr/>
        <p:txBody>
          <a:bodyPr/>
          <a:lstStyle/>
          <a:p>
            <a:r>
              <a:rPr lang="en-US" sz="750" b="0" dirty="0">
                <a:solidFill>
                  <a:srgbClr val="008000"/>
                </a:solidFill>
                <a:effectLst/>
                <a:highlight>
                  <a:srgbClr val="FFFF00"/>
                </a:highlight>
                <a:latin typeface="Consolas" panose="020B0609020204030204" pitchFamily="49" charset="0"/>
              </a:rPr>
              <a:t>import { </a:t>
            </a:r>
            <a:r>
              <a:rPr lang="en-US" sz="750" b="0" dirty="0" err="1">
                <a:solidFill>
                  <a:srgbClr val="008000"/>
                </a:solidFill>
                <a:effectLst/>
                <a:highlight>
                  <a:srgbClr val="FFFF00"/>
                </a:highlight>
                <a:latin typeface="Consolas" panose="020B0609020204030204" pitchFamily="49" charset="0"/>
              </a:rPr>
              <a:t>signout</a:t>
            </a:r>
            <a:r>
              <a:rPr lang="en-US" sz="750" b="0" dirty="0">
                <a:solidFill>
                  <a:srgbClr val="008000"/>
                </a:solidFill>
                <a:effectLst/>
                <a:highlight>
                  <a:srgbClr val="FFFF00"/>
                </a:highlight>
                <a:latin typeface="Consolas" panose="020B0609020204030204" pitchFamily="49" charset="0"/>
              </a:rPr>
              <a:t> } from './api-auth.js'</a:t>
            </a:r>
          </a:p>
          <a:p>
            <a:r>
              <a:rPr lang="en-US" sz="750" b="0" dirty="0">
                <a:solidFill>
                  <a:srgbClr val="008000"/>
                </a:solidFill>
                <a:effectLst/>
                <a:highlight>
                  <a:srgbClr val="FFFF00"/>
                </a:highlight>
                <a:latin typeface="Consolas" panose="020B0609020204030204" pitchFamily="49" charset="0"/>
              </a:rPr>
              <a:t>const auth = {</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isAuthenticated</a:t>
            </a:r>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if (</a:t>
            </a:r>
            <a:r>
              <a:rPr lang="en-US" sz="750" b="0" dirty="0" err="1">
                <a:solidFill>
                  <a:srgbClr val="008000"/>
                </a:solidFill>
                <a:effectLst/>
                <a:highlight>
                  <a:srgbClr val="FFFF00"/>
                </a:highlight>
                <a:latin typeface="Consolas" panose="020B0609020204030204" pitchFamily="49" charset="0"/>
              </a:rPr>
              <a:t>typeof</a:t>
            </a:r>
            <a:r>
              <a:rPr lang="en-US" sz="750" b="0" dirty="0">
                <a:solidFill>
                  <a:srgbClr val="008000"/>
                </a:solidFill>
                <a:effectLst/>
                <a:highlight>
                  <a:srgbClr val="FFFF00"/>
                </a:highlight>
                <a:latin typeface="Consolas" panose="020B0609020204030204" pitchFamily="49" charset="0"/>
              </a:rPr>
              <a:t> window == "undefined")</a:t>
            </a:r>
          </a:p>
          <a:p>
            <a:r>
              <a:rPr lang="en-US" sz="750" b="0" dirty="0">
                <a:solidFill>
                  <a:srgbClr val="008000"/>
                </a:solidFill>
                <a:effectLst/>
                <a:highlight>
                  <a:srgbClr val="FFFF00"/>
                </a:highlight>
                <a:latin typeface="Consolas" panose="020B0609020204030204" pitchFamily="49" charset="0"/>
              </a:rPr>
              <a:t>return false</a:t>
            </a:r>
          </a:p>
          <a:p>
            <a:r>
              <a:rPr lang="en-US" sz="750" b="0" dirty="0">
                <a:solidFill>
                  <a:srgbClr val="008000"/>
                </a:solidFill>
                <a:effectLst/>
                <a:highlight>
                  <a:srgbClr val="FFFF00"/>
                </a:highlight>
                <a:latin typeface="Consolas" panose="020B0609020204030204" pitchFamily="49" charset="0"/>
              </a:rPr>
              <a:t>if (</a:t>
            </a:r>
            <a:r>
              <a:rPr lang="en-US" sz="750" b="0" dirty="0" err="1">
                <a:solidFill>
                  <a:srgbClr val="008000"/>
                </a:solidFill>
                <a:effectLst/>
                <a:highlight>
                  <a:srgbClr val="FFFF00"/>
                </a:highlight>
                <a:latin typeface="Consolas" panose="020B0609020204030204" pitchFamily="49" charset="0"/>
              </a:rPr>
              <a:t>sessionStorage.getItem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return </a:t>
            </a:r>
            <a:r>
              <a:rPr lang="en-US" sz="750" b="0" dirty="0" err="1">
                <a:solidFill>
                  <a:srgbClr val="008000"/>
                </a:solidFill>
                <a:effectLst/>
                <a:highlight>
                  <a:srgbClr val="FFFF00"/>
                </a:highlight>
                <a:latin typeface="Consolas" panose="020B0609020204030204" pitchFamily="49" charset="0"/>
              </a:rPr>
              <a:t>JSON.parse</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sessionStorage.getItem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else</a:t>
            </a:r>
          </a:p>
          <a:p>
            <a:r>
              <a:rPr lang="en-US" sz="750" b="0" dirty="0">
                <a:solidFill>
                  <a:srgbClr val="008000"/>
                </a:solidFill>
                <a:effectLst/>
                <a:highlight>
                  <a:srgbClr val="FFFF00"/>
                </a:highlight>
                <a:latin typeface="Consolas" panose="020B0609020204030204" pitchFamily="49" charset="0"/>
              </a:rPr>
              <a:t>return false</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authenticate(</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cb</a:t>
            </a:r>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if (</a:t>
            </a:r>
            <a:r>
              <a:rPr lang="en-US" sz="750" b="0" dirty="0" err="1">
                <a:solidFill>
                  <a:srgbClr val="008000"/>
                </a:solidFill>
                <a:effectLst/>
                <a:highlight>
                  <a:srgbClr val="FFFF00"/>
                </a:highlight>
                <a:latin typeface="Consolas" panose="020B0609020204030204" pitchFamily="49" charset="0"/>
              </a:rPr>
              <a:t>typeof</a:t>
            </a:r>
            <a:r>
              <a:rPr lang="en-US" sz="750" b="0" dirty="0">
                <a:solidFill>
                  <a:srgbClr val="008000"/>
                </a:solidFill>
                <a:effectLst/>
                <a:highlight>
                  <a:srgbClr val="FFFF00"/>
                </a:highlight>
                <a:latin typeface="Consolas" panose="020B0609020204030204" pitchFamily="49" charset="0"/>
              </a:rPr>
              <a:t> window !== "undefined")</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sessionStorage.setItem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JSON.stringify</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cb</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clearJWT</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cb</a:t>
            </a:r>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if (</a:t>
            </a:r>
            <a:r>
              <a:rPr lang="en-US" sz="750" b="0" dirty="0" err="1">
                <a:solidFill>
                  <a:srgbClr val="008000"/>
                </a:solidFill>
                <a:effectLst/>
                <a:highlight>
                  <a:srgbClr val="FFFF00"/>
                </a:highlight>
                <a:latin typeface="Consolas" panose="020B0609020204030204" pitchFamily="49" charset="0"/>
              </a:rPr>
              <a:t>typeof</a:t>
            </a:r>
            <a:r>
              <a:rPr lang="en-US" sz="750" b="0" dirty="0">
                <a:solidFill>
                  <a:srgbClr val="008000"/>
                </a:solidFill>
                <a:effectLst/>
                <a:highlight>
                  <a:srgbClr val="FFFF00"/>
                </a:highlight>
                <a:latin typeface="Consolas" panose="020B0609020204030204" pitchFamily="49" charset="0"/>
              </a:rPr>
              <a:t> window !== "undefined")</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sessionStorage.removeItem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cb</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//optional</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signout</a:t>
            </a:r>
            <a:r>
              <a:rPr lang="en-US" sz="750" b="0" dirty="0">
                <a:solidFill>
                  <a:srgbClr val="008000"/>
                </a:solidFill>
                <a:effectLst/>
                <a:highlight>
                  <a:srgbClr val="FFFF00"/>
                </a:highlight>
                <a:latin typeface="Consolas" panose="020B0609020204030204" pitchFamily="49" charset="0"/>
              </a:rPr>
              <a:t>().then((data) =&gt; {</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document.cookie</a:t>
            </a:r>
            <a:r>
              <a:rPr lang="en-US" sz="750" b="0" dirty="0">
                <a:solidFill>
                  <a:srgbClr val="008000"/>
                </a:solidFill>
                <a:effectLst/>
                <a:highlight>
                  <a:srgbClr val="FFFF00"/>
                </a:highlight>
                <a:latin typeface="Consolas" panose="020B0609020204030204" pitchFamily="49" charset="0"/>
              </a:rPr>
              <a:t> = "t=; expires=Thu, 01 Jan 1970 00:00:00 UTC; path=/;"</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a:t>
            </a:r>
          </a:p>
          <a:p>
            <a:br>
              <a:rPr lang="en-US" sz="750" b="0" dirty="0">
                <a:solidFill>
                  <a:srgbClr val="008000"/>
                </a:solidFill>
                <a:effectLst/>
                <a:highlight>
                  <a:srgbClr val="FFFF00"/>
                </a:highlight>
                <a:latin typeface="Consolas" panose="020B0609020204030204" pitchFamily="49" charset="0"/>
              </a:rPr>
            </a:br>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updateUser</a:t>
            </a:r>
            <a:r>
              <a:rPr lang="en-US" sz="750" b="0" dirty="0">
                <a:solidFill>
                  <a:srgbClr val="008000"/>
                </a:solidFill>
                <a:effectLst/>
                <a:highlight>
                  <a:srgbClr val="FFFF00"/>
                </a:highlight>
                <a:latin typeface="Consolas" panose="020B0609020204030204" pitchFamily="49" charset="0"/>
              </a:rPr>
              <a:t>(user, </a:t>
            </a:r>
            <a:r>
              <a:rPr lang="en-US" sz="750" b="0" dirty="0" err="1">
                <a:solidFill>
                  <a:srgbClr val="008000"/>
                </a:solidFill>
                <a:effectLst/>
                <a:highlight>
                  <a:srgbClr val="FFFF00"/>
                </a:highlight>
                <a:latin typeface="Consolas" panose="020B0609020204030204" pitchFamily="49" charset="0"/>
              </a:rPr>
              <a:t>cb</a:t>
            </a:r>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if (</a:t>
            </a:r>
            <a:r>
              <a:rPr lang="en-US" sz="750" b="0" dirty="0" err="1">
                <a:solidFill>
                  <a:srgbClr val="008000"/>
                </a:solidFill>
                <a:effectLst/>
                <a:highlight>
                  <a:srgbClr val="FFFF00"/>
                </a:highlight>
                <a:latin typeface="Consolas" panose="020B0609020204030204" pitchFamily="49" charset="0"/>
              </a:rPr>
              <a:t>typeof</a:t>
            </a:r>
            <a:r>
              <a:rPr lang="en-US" sz="750" b="0" dirty="0">
                <a:solidFill>
                  <a:srgbClr val="008000"/>
                </a:solidFill>
                <a:effectLst/>
                <a:highlight>
                  <a:srgbClr val="FFFF00"/>
                </a:highlight>
                <a:latin typeface="Consolas" panose="020B0609020204030204" pitchFamily="49" charset="0"/>
              </a:rPr>
              <a:t> window !== "undefined") {</a:t>
            </a:r>
          </a:p>
          <a:p>
            <a:r>
              <a:rPr lang="en-US" sz="750" b="0" dirty="0">
                <a:solidFill>
                  <a:srgbClr val="008000"/>
                </a:solidFill>
                <a:effectLst/>
                <a:highlight>
                  <a:srgbClr val="FFFF00"/>
                </a:highlight>
                <a:latin typeface="Consolas" panose="020B0609020204030204" pitchFamily="49" charset="0"/>
              </a:rPr>
              <a:t>    if (</a:t>
            </a:r>
            <a:r>
              <a:rPr lang="en-US" sz="750" b="0" dirty="0" err="1">
                <a:solidFill>
                  <a:srgbClr val="008000"/>
                </a:solidFill>
                <a:effectLst/>
                <a:highlight>
                  <a:srgbClr val="FFFF00"/>
                </a:highlight>
                <a:latin typeface="Consolas" panose="020B0609020204030204" pitchFamily="49" charset="0"/>
              </a:rPr>
              <a:t>sessionStorage.getItem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let auth = </a:t>
            </a:r>
            <a:r>
              <a:rPr lang="en-US" sz="750" b="0" dirty="0" err="1">
                <a:solidFill>
                  <a:srgbClr val="008000"/>
                </a:solidFill>
                <a:effectLst/>
                <a:highlight>
                  <a:srgbClr val="FFFF00"/>
                </a:highlight>
                <a:latin typeface="Consolas" panose="020B0609020204030204" pitchFamily="49" charset="0"/>
              </a:rPr>
              <a:t>JSON.parse</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sessionStorage.getItem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auth.user</a:t>
            </a:r>
            <a:r>
              <a:rPr lang="en-US" sz="750" b="0" dirty="0">
                <a:solidFill>
                  <a:srgbClr val="008000"/>
                </a:solidFill>
                <a:effectLst/>
                <a:highlight>
                  <a:srgbClr val="FFFF00"/>
                </a:highlight>
                <a:latin typeface="Consolas" panose="020B0609020204030204" pitchFamily="49" charset="0"/>
              </a:rPr>
              <a:t> = user;</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sessionStorage.setItem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JSON.stringify</a:t>
            </a:r>
            <a:r>
              <a:rPr lang="en-US" sz="750" b="0" dirty="0">
                <a:solidFill>
                  <a:srgbClr val="008000"/>
                </a:solidFill>
                <a:effectLst/>
                <a:highlight>
                  <a:srgbClr val="FFFF00"/>
                </a:highlight>
                <a:latin typeface="Consolas" panose="020B0609020204030204" pitchFamily="49" charset="0"/>
              </a:rPr>
              <a:t>(auth));</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cb</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export default auth</a:t>
            </a:r>
          </a:p>
          <a:p>
            <a:br>
              <a:rPr lang="en-US" sz="750" b="0" dirty="0">
                <a:solidFill>
                  <a:srgbClr val="008000"/>
                </a:solidFill>
                <a:effectLst/>
                <a:latin typeface="Consolas" panose="020B0609020204030204" pitchFamily="49" charset="0"/>
              </a:rPr>
            </a:br>
            <a:br>
              <a:rPr lang="en-US" sz="750" b="0" dirty="0">
                <a:solidFill>
                  <a:srgbClr val="008000"/>
                </a:solidFill>
                <a:effectLst/>
                <a:latin typeface="Consolas" panose="020B0609020204030204" pitchFamily="49" charset="0"/>
              </a:rPr>
            </a:br>
            <a:br>
              <a:rPr lang="en-US" sz="750" b="0" dirty="0">
                <a:solidFill>
                  <a:srgbClr val="008000"/>
                </a:solidFill>
                <a:effectLst/>
                <a:latin typeface="Consolas" panose="020B0609020204030204" pitchFamily="49" charset="0"/>
              </a:rPr>
            </a:br>
            <a:endParaRPr lang="en-US" sz="7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C30D5E9-7309-099A-F272-EF81CAC78A25}"/>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D8869064-D14B-294E-8B7B-F6886A39FDD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9ABECB2-E0E6-C2AD-CC94-CD4D33E9407B}"/>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239878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643C-76AC-89AD-10FD-30D4309E1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93F9DC-0951-2241-1B57-F3703DB2F1A6}"/>
              </a:ext>
            </a:extLst>
          </p:cNvPr>
          <p:cNvSpPr>
            <a:spLocks noGrp="1"/>
          </p:cNvSpPr>
          <p:nvPr>
            <p:ph idx="1"/>
          </p:nvPr>
        </p:nvSpPr>
        <p:spPr/>
        <p:txBody>
          <a:bodyPr/>
          <a:lstStyle/>
          <a:p>
            <a:r>
              <a:rPr lang="en-US" dirty="0"/>
              <a:t>In the </a:t>
            </a:r>
            <a:r>
              <a:rPr lang="en-US" dirty="0" err="1"/>
              <a:t>EditProfile.jsx</a:t>
            </a:r>
            <a:r>
              <a:rPr lang="en-US" dirty="0"/>
              <a:t>, we have to import </a:t>
            </a:r>
            <a:r>
              <a:rPr lang="en-US" dirty="0" err="1"/>
              <a:t>FormControlLable</a:t>
            </a:r>
            <a:r>
              <a:rPr lang="en-US" dirty="0"/>
              <a:t> and switch, and then add subheading in the </a:t>
            </a:r>
            <a:r>
              <a:rPr lang="en-US" dirty="0" err="1"/>
              <a:t>useStyles</a:t>
            </a:r>
            <a:endParaRPr lang="en-US" dirty="0"/>
          </a:p>
        </p:txBody>
      </p:sp>
      <p:sp>
        <p:nvSpPr>
          <p:cNvPr id="4" name="Date Placeholder 3">
            <a:extLst>
              <a:ext uri="{FF2B5EF4-FFF2-40B4-BE49-F238E27FC236}">
                <a16:creationId xmlns:a16="http://schemas.microsoft.com/office/drawing/2014/main" id="{21BF3D30-D243-0EAB-4EB6-694F66BBFE90}"/>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052DFDD6-6C1A-5AA5-0C22-823605CFEA9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8DC119-06EC-D814-5C0A-66519C3BFD0D}"/>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278819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868-3510-8CB8-A40A-1697EC41D0CC}"/>
              </a:ext>
            </a:extLst>
          </p:cNvPr>
          <p:cNvSpPr>
            <a:spLocks noGrp="1"/>
          </p:cNvSpPr>
          <p:nvPr>
            <p:ph type="title"/>
          </p:nvPr>
        </p:nvSpPr>
        <p:spPr>
          <a:xfrm>
            <a:off x="914400" y="-1"/>
            <a:ext cx="7848600" cy="6245225"/>
          </a:xfrm>
        </p:spPr>
        <p:txBody>
          <a:bodyPr/>
          <a:lstStyle/>
          <a:p>
            <a:r>
              <a:rPr lang="en-US" dirty="0"/>
              <a:t>Exercising MERN Skills with an  Online Marketplace</a:t>
            </a:r>
          </a:p>
        </p:txBody>
      </p:sp>
      <p:sp>
        <p:nvSpPr>
          <p:cNvPr id="4" name="Date Placeholder 3">
            <a:extLst>
              <a:ext uri="{FF2B5EF4-FFF2-40B4-BE49-F238E27FC236}">
                <a16:creationId xmlns:a16="http://schemas.microsoft.com/office/drawing/2014/main" id="{534F1C59-EF71-A79C-8434-78CF97727CB5}"/>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E41DA9B-1407-85CC-82CF-0FAC079B19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F61C946-FE5E-B1F9-ADEA-F87331CA0843}"/>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68910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0890-B978-643C-AB9B-6786727470BE}"/>
              </a:ext>
            </a:extLst>
          </p:cNvPr>
          <p:cNvSpPr>
            <a:spLocks noGrp="1"/>
          </p:cNvSpPr>
          <p:nvPr>
            <p:ph type="title"/>
          </p:nvPr>
        </p:nvSpPr>
        <p:spPr/>
        <p:txBody>
          <a:bodyPr/>
          <a:lstStyle/>
          <a:p>
            <a:r>
              <a:rPr lang="en-US" dirty="0"/>
              <a:t>Updated client/user/</a:t>
            </a:r>
            <a:r>
              <a:rPr lang="en-US" dirty="0" err="1"/>
              <a:t>EditProfile.jsx</a:t>
            </a:r>
            <a:endParaRPr lang="en-US" dirty="0"/>
          </a:p>
        </p:txBody>
      </p:sp>
      <p:sp>
        <p:nvSpPr>
          <p:cNvPr id="3" name="Content Placeholder 2">
            <a:extLst>
              <a:ext uri="{FF2B5EF4-FFF2-40B4-BE49-F238E27FC236}">
                <a16:creationId xmlns:a16="http://schemas.microsoft.com/office/drawing/2014/main" id="{215D56BA-EBBF-58D4-0263-DEF99A491C46}"/>
              </a:ext>
            </a:extLst>
          </p:cNvPr>
          <p:cNvSpPr>
            <a:spLocks noGrp="1"/>
          </p:cNvSpPr>
          <p:nvPr>
            <p:ph idx="1"/>
          </p:nvPr>
        </p:nvSpPr>
        <p:spPr/>
        <p:txBody>
          <a:bodyPr/>
          <a:lstStyle/>
          <a:p>
            <a:r>
              <a:rPr lang="en-US" sz="230" b="0" dirty="0">
                <a:solidFill>
                  <a:srgbClr val="008000"/>
                </a:solidFill>
                <a:effectLst/>
                <a:latin typeface="Consolas" panose="020B0609020204030204" pitchFamily="49" charset="0"/>
              </a:rPr>
              <a:t>import React, {</a:t>
            </a:r>
            <a:r>
              <a:rPr lang="en-US" sz="230" b="0" dirty="0" err="1">
                <a:solidFill>
                  <a:srgbClr val="008000"/>
                </a:solidFill>
                <a:effectLst/>
                <a:latin typeface="Consolas" panose="020B0609020204030204" pitchFamily="49" charset="0"/>
              </a:rPr>
              <a:t>useState</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useEffect</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Card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/core/Card'</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import </a:t>
            </a:r>
            <a:r>
              <a:rPr lang="en-US" sz="230" b="0" dirty="0" err="1">
                <a:solidFill>
                  <a:srgbClr val="008000"/>
                </a:solidFill>
                <a:effectLst/>
                <a:highlight>
                  <a:srgbClr val="FFFF00"/>
                </a:highlight>
                <a:latin typeface="Consolas" panose="020B0609020204030204" pitchFamily="49" charset="0"/>
              </a:rPr>
              <a:t>FormControlLabel</a:t>
            </a:r>
            <a:r>
              <a:rPr lang="en-US" sz="230" b="0" dirty="0">
                <a:solidFill>
                  <a:srgbClr val="008000"/>
                </a:solidFill>
                <a:effectLst/>
                <a:highlight>
                  <a:srgbClr val="FFFF00"/>
                </a:highlight>
                <a:latin typeface="Consolas" panose="020B0609020204030204" pitchFamily="49" charset="0"/>
              </a:rPr>
              <a:t> from '@material-</a:t>
            </a:r>
            <a:r>
              <a:rPr lang="en-US" sz="230" b="0" dirty="0" err="1">
                <a:solidFill>
                  <a:srgbClr val="008000"/>
                </a:solidFill>
                <a:effectLst/>
                <a:highlight>
                  <a:srgbClr val="FFFF00"/>
                </a:highlight>
                <a:latin typeface="Consolas" panose="020B0609020204030204" pitchFamily="49" charset="0"/>
              </a:rPr>
              <a:t>ui</a:t>
            </a:r>
            <a:r>
              <a:rPr lang="en-US" sz="230" b="0" dirty="0">
                <a:solidFill>
                  <a:srgbClr val="008000"/>
                </a:solidFill>
                <a:effectLst/>
                <a:highlight>
                  <a:srgbClr val="FFFF00"/>
                </a:highlight>
                <a:latin typeface="Consolas" panose="020B0609020204030204" pitchFamily="49" charset="0"/>
              </a:rPr>
              <a:t>/core/</a:t>
            </a:r>
            <a:r>
              <a:rPr lang="en-US" sz="230" b="0" dirty="0" err="1">
                <a:solidFill>
                  <a:srgbClr val="008000"/>
                </a:solidFill>
                <a:effectLst/>
                <a:highlight>
                  <a:srgbClr val="FFFF00"/>
                </a:highlight>
                <a:latin typeface="Consolas" panose="020B0609020204030204" pitchFamily="49" charset="0"/>
              </a:rPr>
              <a:t>FormControlLabel</a:t>
            </a:r>
            <a:r>
              <a:rPr lang="en-US" sz="230" b="0" dirty="0">
                <a:solidFill>
                  <a:srgbClr val="008000"/>
                </a:solidFill>
                <a:effectLst/>
                <a:highlight>
                  <a:srgbClr val="FFFF00"/>
                </a:highligh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import Switch from '@material-</a:t>
            </a:r>
            <a:r>
              <a:rPr lang="en-US" sz="230" b="0" dirty="0" err="1">
                <a:solidFill>
                  <a:srgbClr val="008000"/>
                </a:solidFill>
                <a:effectLst/>
                <a:highlight>
                  <a:srgbClr val="FFFF00"/>
                </a:highlight>
                <a:latin typeface="Consolas" panose="020B0609020204030204" pitchFamily="49" charset="0"/>
              </a:rPr>
              <a:t>ui</a:t>
            </a:r>
            <a:r>
              <a:rPr lang="en-US" sz="230" b="0" dirty="0">
                <a:solidFill>
                  <a:srgbClr val="008000"/>
                </a:solidFill>
                <a:effectLst/>
                <a:highlight>
                  <a:srgbClr val="FFFF00"/>
                </a:highlight>
                <a:latin typeface="Consolas" panose="020B0609020204030204" pitchFamily="49" charset="0"/>
              </a:rPr>
              <a:t>/core/Switch'</a:t>
            </a:r>
          </a:p>
          <a:p>
            <a:r>
              <a:rPr lang="en-US" sz="230" b="0" dirty="0">
                <a:solidFill>
                  <a:srgbClr val="008000"/>
                </a:solidFill>
                <a:effectLst/>
                <a:latin typeface="Consolas" panose="020B0609020204030204" pitchFamily="49" charset="0"/>
              </a:rPr>
              <a:t>import Button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/core/Button'</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Typography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/core/Typography'</a:t>
            </a:r>
          </a:p>
          <a:p>
            <a:r>
              <a:rPr lang="en-US" sz="230" b="0" dirty="0">
                <a:solidFill>
                  <a:srgbClr val="008000"/>
                </a:solidFill>
                <a:effectLst/>
                <a:latin typeface="Consolas" panose="020B0609020204030204" pitchFamily="49" charset="0"/>
              </a:rPr>
              <a:t>import Icon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/core/Icon'</a:t>
            </a:r>
          </a:p>
          <a:p>
            <a:r>
              <a:rPr lang="en-US" sz="230" b="0" dirty="0">
                <a:solidFill>
                  <a:srgbClr val="008000"/>
                </a:solidFill>
                <a:effectLst/>
                <a:latin typeface="Consolas" panose="020B0609020204030204" pitchFamily="49" charset="0"/>
              </a:rPr>
              <a:t>import { </a:t>
            </a:r>
            <a:r>
              <a:rPr lang="en-US" sz="230" b="0" dirty="0" err="1">
                <a:solidFill>
                  <a:srgbClr val="008000"/>
                </a:solidFill>
                <a:effectLst/>
                <a:latin typeface="Consolas" panose="020B0609020204030204" pitchFamily="49" charset="0"/>
              </a:rPr>
              <a:t>makeStyles</a:t>
            </a:r>
            <a:r>
              <a:rPr lang="en-US" sz="230" b="0" dirty="0">
                <a:solidFill>
                  <a:srgbClr val="008000"/>
                </a:solidFill>
                <a:effectLst/>
                <a:latin typeface="Consolas" panose="020B0609020204030204" pitchFamily="49" charset="0"/>
              </a:rPr>
              <a:t> }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/core/styles'</a:t>
            </a:r>
          </a:p>
          <a:p>
            <a:r>
              <a:rPr lang="en-US" sz="230" b="0" dirty="0">
                <a:solidFill>
                  <a:srgbClr val="008000"/>
                </a:solidFill>
                <a:effectLst/>
                <a:highlight>
                  <a:srgbClr val="FFFF00"/>
                </a:highlight>
                <a:latin typeface="Consolas" panose="020B0609020204030204" pitchFamily="49" charset="0"/>
              </a:rPr>
              <a:t>//import auth from '../lib/auth-helper.js'</a:t>
            </a:r>
          </a:p>
          <a:p>
            <a:r>
              <a:rPr lang="en-US" sz="230" b="0" dirty="0">
                <a:solidFill>
                  <a:srgbClr val="008000"/>
                </a:solidFill>
                <a:effectLst/>
                <a:highlight>
                  <a:srgbClr val="FFFF00"/>
                </a:highlight>
                <a:latin typeface="Consolas" panose="020B0609020204030204" pitchFamily="49" charset="0"/>
              </a:rPr>
              <a:t>import auth from '../lib/auth-helper'</a:t>
            </a:r>
          </a:p>
          <a:p>
            <a:r>
              <a:rPr lang="en-US" sz="230" b="0" dirty="0">
                <a:solidFill>
                  <a:srgbClr val="008000"/>
                </a:solidFill>
                <a:effectLst/>
                <a:latin typeface="Consolas" panose="020B0609020204030204" pitchFamily="49" charset="0"/>
              </a:rPr>
              <a:t>import {read, update} from './api-user.js'</a:t>
            </a:r>
          </a:p>
          <a:p>
            <a:r>
              <a:rPr lang="en-US" sz="230" b="0" dirty="0">
                <a:solidFill>
                  <a:srgbClr val="008000"/>
                </a:solidFill>
                <a:effectLst/>
                <a:latin typeface="Consolas" panose="020B0609020204030204" pitchFamily="49" charset="0"/>
              </a:rPr>
              <a:t>import {Navigate} from 'react-router-</a:t>
            </a:r>
            <a:r>
              <a:rPr lang="en-US" sz="230" b="0" dirty="0" err="1">
                <a:solidFill>
                  <a:srgbClr val="008000"/>
                </a:solidFill>
                <a:effectLst/>
                <a:latin typeface="Consolas" panose="020B0609020204030204" pitchFamily="49" charset="0"/>
              </a:rPr>
              <a:t>dom</a:t>
            </a:r>
            <a:r>
              <a:rPr lang="en-US" sz="230" b="0" dirty="0">
                <a:solidFill>
                  <a:srgbClr val="008000"/>
                </a:solidFill>
                <a:effectLs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//import { </a:t>
            </a:r>
            <a:r>
              <a:rPr lang="en-US" sz="230" b="0" dirty="0" err="1">
                <a:solidFill>
                  <a:srgbClr val="008000"/>
                </a:solidFill>
                <a:effectLst/>
                <a:highlight>
                  <a:srgbClr val="FFFF00"/>
                </a:highlight>
                <a:latin typeface="Consolas" panose="020B0609020204030204" pitchFamily="49" charset="0"/>
              </a:rPr>
              <a:t>useParams</a:t>
            </a:r>
            <a:r>
              <a:rPr lang="en-US" sz="230" b="0" dirty="0">
                <a:solidFill>
                  <a:srgbClr val="008000"/>
                </a:solidFill>
                <a:effectLst/>
                <a:highlight>
                  <a:srgbClr val="FFFF00"/>
                </a:highlight>
                <a:latin typeface="Consolas" panose="020B0609020204030204" pitchFamily="49" charset="0"/>
              </a:rPr>
              <a:t> } from 'react-router-</a:t>
            </a:r>
            <a:r>
              <a:rPr lang="en-US" sz="230" b="0" dirty="0" err="1">
                <a:solidFill>
                  <a:srgbClr val="008000"/>
                </a:solidFill>
                <a:effectLst/>
                <a:highlight>
                  <a:srgbClr val="FFFF00"/>
                </a:highlight>
                <a:latin typeface="Consolas" panose="020B0609020204030204" pitchFamily="49" charset="0"/>
              </a:rPr>
              <a:t>dom</a:t>
            </a:r>
            <a:r>
              <a:rPr lang="en-US" sz="230" b="0" dirty="0">
                <a:solidFill>
                  <a:srgbClr val="008000"/>
                </a:solidFill>
                <a:effectLst/>
                <a:highlight>
                  <a:srgbClr val="FFFF00"/>
                </a:highlight>
                <a:latin typeface="Consolas" panose="020B0609020204030204" pitchFamily="49" charset="0"/>
              </a:rPr>
              <a:t>';</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useStyles</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makeStyles</a:t>
            </a:r>
            <a:r>
              <a:rPr lang="en-US" sz="230" b="0" dirty="0">
                <a:solidFill>
                  <a:srgbClr val="008000"/>
                </a:solidFill>
                <a:effectLst/>
                <a:latin typeface="Consolas" panose="020B0609020204030204" pitchFamily="49" charset="0"/>
              </a:rPr>
              <a:t>(theme =&gt; ({</a:t>
            </a:r>
          </a:p>
          <a:p>
            <a:r>
              <a:rPr lang="en-US" sz="230" b="0" dirty="0">
                <a:solidFill>
                  <a:srgbClr val="008000"/>
                </a:solidFill>
                <a:effectLst/>
                <a:latin typeface="Consolas" panose="020B0609020204030204" pitchFamily="49" charset="0"/>
              </a:rPr>
              <a:t>card: {</a:t>
            </a:r>
          </a:p>
          <a:p>
            <a:r>
              <a:rPr lang="en-US" sz="230" b="0" dirty="0" err="1">
                <a:solidFill>
                  <a:srgbClr val="008000"/>
                </a:solidFill>
                <a:effectLst/>
                <a:latin typeface="Consolas" panose="020B0609020204030204" pitchFamily="49" charset="0"/>
              </a:rPr>
              <a:t>maxWidth</a:t>
            </a:r>
            <a:r>
              <a:rPr lang="en-US" sz="230" b="0" dirty="0">
                <a:solidFill>
                  <a:srgbClr val="008000"/>
                </a:solidFill>
                <a:effectLst/>
                <a:latin typeface="Consolas" panose="020B0609020204030204" pitchFamily="49" charset="0"/>
              </a:rPr>
              <a:t>: 600,</a:t>
            </a:r>
          </a:p>
          <a:p>
            <a:r>
              <a:rPr lang="en-US" sz="230" b="0" dirty="0">
                <a:solidFill>
                  <a:srgbClr val="008000"/>
                </a:solidFill>
                <a:effectLst/>
                <a:latin typeface="Consolas" panose="020B0609020204030204" pitchFamily="49" charset="0"/>
              </a:rPr>
              <a:t>margin: 'auto',</a:t>
            </a:r>
          </a:p>
          <a:p>
            <a:r>
              <a:rPr lang="en-US" sz="230" b="0" dirty="0" err="1">
                <a:solidFill>
                  <a:srgbClr val="008000"/>
                </a:solidFill>
                <a:effectLst/>
                <a:latin typeface="Consolas" panose="020B0609020204030204" pitchFamily="49" charset="0"/>
              </a:rPr>
              <a:t>textAlign</a:t>
            </a:r>
            <a:r>
              <a:rPr lang="en-US" sz="230" b="0" dirty="0">
                <a:solidFill>
                  <a:srgbClr val="008000"/>
                </a:solidFill>
                <a:effectLst/>
                <a:latin typeface="Consolas" panose="020B0609020204030204" pitchFamily="49" charset="0"/>
              </a:rPr>
              <a:t>: 'center',</a:t>
            </a:r>
          </a:p>
          <a:p>
            <a:r>
              <a:rPr lang="en-US" sz="230" b="0" dirty="0" err="1">
                <a:solidFill>
                  <a:srgbClr val="008000"/>
                </a:solidFill>
                <a:effectLst/>
                <a:latin typeface="Consolas" panose="020B0609020204030204" pitchFamily="49" charset="0"/>
              </a:rPr>
              <a:t>marginTop</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(5),</a:t>
            </a:r>
          </a:p>
          <a:p>
            <a:r>
              <a:rPr lang="en-US" sz="230" b="0" dirty="0" err="1">
                <a:solidFill>
                  <a:srgbClr val="008000"/>
                </a:solidFill>
                <a:effectLst/>
                <a:latin typeface="Consolas" panose="020B0609020204030204" pitchFamily="49" charset="0"/>
              </a:rPr>
              <a:t>paddingBottom</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title: {</a:t>
            </a:r>
          </a:p>
          <a:p>
            <a:r>
              <a:rPr lang="en-US" sz="230" b="0" dirty="0">
                <a:solidFill>
                  <a:srgbClr val="008000"/>
                </a:solidFill>
                <a:effectLst/>
                <a:latin typeface="Consolas" panose="020B0609020204030204" pitchFamily="49" charset="0"/>
              </a:rPr>
              <a:t>margin: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color: </a:t>
            </a:r>
            <a:r>
              <a:rPr lang="en-US" sz="230" b="0" dirty="0" err="1">
                <a:solidFill>
                  <a:srgbClr val="008000"/>
                </a:solidFill>
                <a:effectLst/>
                <a:latin typeface="Consolas" panose="020B0609020204030204" pitchFamily="49" charset="0"/>
              </a:rPr>
              <a:t>theme.palette.protectedTitle</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error: {</a:t>
            </a:r>
          </a:p>
          <a:p>
            <a:r>
              <a:rPr lang="en-US" sz="230" b="0" dirty="0" err="1">
                <a:solidFill>
                  <a:srgbClr val="008000"/>
                </a:solidFill>
                <a:effectLst/>
                <a:latin typeface="Consolas" panose="020B0609020204030204" pitchFamily="49" charset="0"/>
              </a:rPr>
              <a:t>verticalAlign</a:t>
            </a:r>
            <a:r>
              <a:rPr lang="en-US" sz="230" b="0" dirty="0">
                <a:solidFill>
                  <a:srgbClr val="008000"/>
                </a:solidFill>
                <a:effectLst/>
                <a:latin typeface="Consolas" panose="020B0609020204030204" pitchFamily="49" charset="0"/>
              </a:rPr>
              <a:t>: 'middle'</a:t>
            </a:r>
          </a:p>
          <a:p>
            <a:r>
              <a:rPr lang="en-US" sz="230" b="0" dirty="0">
                <a:solidFill>
                  <a:srgbClr val="008000"/>
                </a:solidFill>
                <a:effectLst/>
                <a:latin typeface="Consolas" panose="020B0609020204030204" pitchFamily="49" charset="0"/>
              </a:rPr>
              <a:t>},</a:t>
            </a:r>
          </a:p>
          <a:p>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a:t>
            </a:r>
          </a:p>
          <a:p>
            <a:r>
              <a:rPr lang="en-US" sz="230" b="0" dirty="0" err="1">
                <a:solidFill>
                  <a:srgbClr val="008000"/>
                </a:solidFill>
                <a:effectLst/>
                <a:latin typeface="Consolas" panose="020B0609020204030204" pitchFamily="49" charset="0"/>
              </a:rPr>
              <a:t>marginLeft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(1),</a:t>
            </a:r>
          </a:p>
          <a:p>
            <a:r>
              <a:rPr lang="en-US" sz="230" b="0" dirty="0" err="1">
                <a:solidFill>
                  <a:srgbClr val="008000"/>
                </a:solidFill>
                <a:effectLst/>
                <a:latin typeface="Consolas" panose="020B0609020204030204" pitchFamily="49" charset="0"/>
              </a:rPr>
              <a:t>marginRight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(1),</a:t>
            </a:r>
          </a:p>
          <a:p>
            <a:r>
              <a:rPr lang="en-US" sz="230" b="0" dirty="0">
                <a:solidFill>
                  <a:srgbClr val="008000"/>
                </a:solidFill>
                <a:effectLst/>
                <a:latin typeface="Consolas" panose="020B0609020204030204" pitchFamily="49" charset="0"/>
              </a:rPr>
              <a:t>width: 300</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submit: {</a:t>
            </a:r>
          </a:p>
          <a:p>
            <a:r>
              <a:rPr lang="en-US" sz="230" b="0" dirty="0">
                <a:solidFill>
                  <a:srgbClr val="008000"/>
                </a:solidFill>
                <a:effectLst/>
                <a:latin typeface="Consolas" panose="020B0609020204030204" pitchFamily="49" charset="0"/>
              </a:rPr>
              <a:t>margin: 'auto',</a:t>
            </a:r>
          </a:p>
          <a:p>
            <a:r>
              <a:rPr lang="en-US" sz="230" b="0" dirty="0" err="1">
                <a:solidFill>
                  <a:srgbClr val="008000"/>
                </a:solidFill>
                <a:effectLst/>
                <a:latin typeface="Consolas" panose="020B0609020204030204" pitchFamily="49" charset="0"/>
              </a:rPr>
              <a:t>marginBottom</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subheading:{</a:t>
            </a:r>
          </a:p>
          <a:p>
            <a:r>
              <a:rPr lang="en-US" sz="230" b="0" dirty="0">
                <a:solidFill>
                  <a:srgbClr val="008000"/>
                </a:solidFill>
                <a:effectLst/>
                <a:highlight>
                  <a:srgbClr val="FFFF00"/>
                </a:highlight>
                <a:latin typeface="Consolas" panose="020B0609020204030204" pitchFamily="49" charset="0"/>
              </a:rPr>
              <a:t>    </a:t>
            </a:r>
            <a:r>
              <a:rPr lang="en-US" sz="230" b="0" dirty="0" err="1">
                <a:solidFill>
                  <a:srgbClr val="008000"/>
                </a:solidFill>
                <a:effectLst/>
                <a:highlight>
                  <a:srgbClr val="FFFF00"/>
                </a:highlight>
                <a:latin typeface="Consolas" panose="020B0609020204030204" pitchFamily="49" charset="0"/>
              </a:rPr>
              <a:t>marginTop</a:t>
            </a:r>
            <a:r>
              <a:rPr lang="en-US" sz="230" b="0" dirty="0">
                <a:solidFill>
                  <a:srgbClr val="008000"/>
                </a:solidFill>
                <a:effectLst/>
                <a:highlight>
                  <a:srgbClr val="FFFF00"/>
                </a:highlight>
                <a:latin typeface="Consolas" panose="020B0609020204030204" pitchFamily="49" charset="0"/>
              </a:rPr>
              <a:t>: </a:t>
            </a:r>
            <a:r>
              <a:rPr lang="en-US" sz="230" b="0" dirty="0" err="1">
                <a:solidFill>
                  <a:srgbClr val="008000"/>
                </a:solidFill>
                <a:effectLst/>
                <a:highlight>
                  <a:srgbClr val="FFFF00"/>
                </a:highlight>
                <a:latin typeface="Consolas" panose="020B0609020204030204" pitchFamily="49" charset="0"/>
              </a:rPr>
              <a:t>theme.spacing</a:t>
            </a:r>
            <a:r>
              <a:rPr lang="en-US" sz="230" b="0" dirty="0">
                <a:solidFill>
                  <a:srgbClr val="008000"/>
                </a:solidFill>
                <a:effectLst/>
                <a:highlight>
                  <a:srgbClr val="FFFF00"/>
                </a:highlight>
                <a:latin typeface="Consolas" panose="020B0609020204030204" pitchFamily="49" charset="0"/>
              </a:rPr>
              <a:t>(2),</a:t>
            </a:r>
          </a:p>
          <a:p>
            <a:r>
              <a:rPr lang="en-US" sz="230" b="0" dirty="0">
                <a:solidFill>
                  <a:srgbClr val="008000"/>
                </a:solidFill>
                <a:effectLst/>
                <a:highlight>
                  <a:srgbClr val="FFFF00"/>
                </a:highlight>
                <a:latin typeface="Consolas" panose="020B0609020204030204" pitchFamily="49" charset="0"/>
              </a:rPr>
              <a:t>    color: </a:t>
            </a:r>
            <a:r>
              <a:rPr lang="en-US" sz="230" b="0" dirty="0" err="1">
                <a:solidFill>
                  <a:srgbClr val="008000"/>
                </a:solidFill>
                <a:effectLst/>
                <a:highlight>
                  <a:srgbClr val="FFFF00"/>
                </a:highlight>
                <a:latin typeface="Consolas" panose="020B0609020204030204" pitchFamily="49" charset="0"/>
              </a:rPr>
              <a:t>theme.palette.openTitle</a:t>
            </a:r>
            <a:r>
              <a:rPr lang="en-US" sz="230" b="0" dirty="0">
                <a:solidFill>
                  <a:srgbClr val="008000"/>
                </a:solidFill>
                <a:effectLst/>
                <a:highlight>
                  <a:srgbClr val="FFFF00"/>
                </a:highligh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export default function </a:t>
            </a:r>
            <a:r>
              <a:rPr lang="en-US" sz="230" b="0" dirty="0" err="1">
                <a:solidFill>
                  <a:srgbClr val="008000"/>
                </a:solidFill>
                <a:effectLst/>
                <a:latin typeface="Consolas" panose="020B0609020204030204" pitchFamily="49" charset="0"/>
              </a:rPr>
              <a:t>EditProfile</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const classes = </a:t>
            </a:r>
            <a:r>
              <a:rPr lang="en-US" sz="230" b="0" dirty="0" err="1">
                <a:solidFill>
                  <a:srgbClr val="008000"/>
                </a:solidFill>
                <a:effectLst/>
                <a:latin typeface="Consolas" panose="020B0609020204030204" pitchFamily="49" charset="0"/>
              </a:rPr>
              <a:t>useStyles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 </a:t>
            </a:r>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 = </a:t>
            </a:r>
            <a:r>
              <a:rPr lang="en-US" sz="230" b="0" dirty="0" err="1">
                <a:solidFill>
                  <a:srgbClr val="008000"/>
                </a:solidFill>
                <a:effectLst/>
                <a:latin typeface="Consolas" panose="020B0609020204030204" pitchFamily="49" charset="0"/>
              </a:rPr>
              <a:t>useParams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[values,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useState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name: '',</a:t>
            </a:r>
          </a:p>
          <a:p>
            <a:r>
              <a:rPr lang="en-US" sz="230" b="0" dirty="0">
                <a:solidFill>
                  <a:srgbClr val="008000"/>
                </a:solidFill>
                <a:effectLst/>
                <a:latin typeface="Consolas" panose="020B0609020204030204" pitchFamily="49" charset="0"/>
              </a:rPr>
              <a:t>password: '',</a:t>
            </a:r>
          </a:p>
          <a:p>
            <a:r>
              <a:rPr lang="en-US" sz="230" b="0" dirty="0">
                <a:solidFill>
                  <a:srgbClr val="008000"/>
                </a:solidFill>
                <a:effectLst/>
                <a:latin typeface="Consolas" panose="020B0609020204030204" pitchFamily="49" charset="0"/>
              </a:rPr>
              <a:t>email: '',</a:t>
            </a:r>
          </a:p>
          <a:p>
            <a:r>
              <a:rPr lang="en-US" sz="230" b="0" dirty="0">
                <a:solidFill>
                  <a:srgbClr val="008000"/>
                </a:solidFill>
                <a:effectLst/>
                <a:latin typeface="Consolas" panose="020B0609020204030204" pitchFamily="49" charset="0"/>
              </a:rPr>
              <a:t>open: false,</a:t>
            </a:r>
          </a:p>
          <a:p>
            <a:r>
              <a:rPr lang="en-US" sz="230" b="0" dirty="0">
                <a:solidFill>
                  <a:srgbClr val="008000"/>
                </a:solidFill>
                <a:effectLst/>
                <a:latin typeface="Consolas" panose="020B0609020204030204" pitchFamily="49" charset="0"/>
              </a:rPr>
              <a:t>error: '',</a:t>
            </a:r>
          </a:p>
          <a:p>
            <a:r>
              <a:rPr lang="en-US" sz="230" b="0" dirty="0" err="1">
                <a:solidFill>
                  <a:srgbClr val="008000"/>
                </a:solidFill>
                <a:effectLst/>
                <a:latin typeface="Consolas" panose="020B0609020204030204" pitchFamily="49" charset="0"/>
              </a:rPr>
              <a:t>NavigateToProfile</a:t>
            </a:r>
            <a:r>
              <a:rPr lang="en-US" sz="230" b="0" dirty="0">
                <a:solidFill>
                  <a:srgbClr val="008000"/>
                </a:solidFill>
                <a:effectLst/>
                <a:latin typeface="Consolas" panose="020B0609020204030204" pitchFamily="49" charset="0"/>
              </a:rPr>
              <a:t>: false</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jwt</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p>
          <a:p>
            <a:r>
              <a:rPr lang="en-US" sz="230" b="0" dirty="0" err="1">
                <a:solidFill>
                  <a:srgbClr val="008000"/>
                </a:solidFill>
                <a:effectLst/>
                <a:latin typeface="Consolas" panose="020B0609020204030204" pitchFamily="49" charset="0"/>
              </a:rPr>
              <a:t>useEffect</a:t>
            </a:r>
            <a:r>
              <a:rPr lang="en-US" sz="230" b="0" dirty="0">
                <a:solidFill>
                  <a:srgbClr val="008000"/>
                </a:solidFill>
                <a:effectLst/>
                <a:latin typeface="Consolas" panose="020B0609020204030204" pitchFamily="49" charset="0"/>
              </a:rPr>
              <a:t>(() =&gt; {</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abortController</a:t>
            </a:r>
            <a:r>
              <a:rPr lang="en-US" sz="230" b="0" dirty="0">
                <a:solidFill>
                  <a:srgbClr val="008000"/>
                </a:solidFill>
                <a:effectLst/>
                <a:latin typeface="Consolas" panose="020B0609020204030204" pitchFamily="49" charset="0"/>
              </a:rPr>
              <a:t> = new </a:t>
            </a:r>
            <a:r>
              <a:rPr lang="en-US" sz="230" b="0" dirty="0" err="1">
                <a:solidFill>
                  <a:srgbClr val="008000"/>
                </a:solidFill>
                <a:effectLst/>
                <a:latin typeface="Consolas" panose="020B0609020204030204" pitchFamily="49" charset="0"/>
              </a:rPr>
              <a:t>AbortController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signal = </a:t>
            </a:r>
            <a:r>
              <a:rPr lang="en-US" sz="230" b="0" dirty="0" err="1">
                <a:solidFill>
                  <a:srgbClr val="008000"/>
                </a:solidFill>
                <a:effectLst/>
                <a:latin typeface="Consolas" panose="020B0609020204030204" pitchFamily="49" charset="0"/>
              </a:rPr>
              <a:t>abortController.signal</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read({</a:t>
            </a:r>
          </a:p>
          <a:p>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userId</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{t: </a:t>
            </a:r>
            <a:r>
              <a:rPr lang="en-US" sz="230" b="0" dirty="0" err="1">
                <a:solidFill>
                  <a:srgbClr val="008000"/>
                </a:solidFill>
                <a:effectLst/>
                <a:latin typeface="Consolas" panose="020B0609020204030204" pitchFamily="49" charset="0"/>
              </a:rPr>
              <a:t>jwt.token</a:t>
            </a:r>
            <a:r>
              <a:rPr lang="en-US" sz="230" b="0" dirty="0">
                <a:solidFill>
                  <a:srgbClr val="008000"/>
                </a:solidFill>
                <a:effectLst/>
                <a:latin typeface="Consolas" panose="020B0609020204030204" pitchFamily="49" charset="0"/>
              </a:rPr>
              <a:t>}, signal).then((data) =&gt; {</a:t>
            </a:r>
          </a:p>
          <a:p>
            <a:r>
              <a:rPr lang="en-US" sz="230" b="0" dirty="0">
                <a:solidFill>
                  <a:srgbClr val="008000"/>
                </a:solidFill>
                <a:effectLst/>
                <a:latin typeface="Consolas" panose="020B0609020204030204" pitchFamily="49" charset="0"/>
              </a:rPr>
              <a:t>if (data &amp;&amp;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error: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else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name: data.name, email: </a:t>
            </a:r>
            <a:r>
              <a:rPr lang="en-US" sz="230" b="0" dirty="0" err="1">
                <a:solidFill>
                  <a:srgbClr val="008000"/>
                </a:solidFill>
                <a:effectLst/>
                <a:latin typeface="Consolas" panose="020B0609020204030204" pitchFamily="49" charset="0"/>
              </a:rPr>
              <a:t>data.email</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return function cleanup(){</a:t>
            </a:r>
          </a:p>
          <a:p>
            <a:r>
              <a:rPr lang="en-US" sz="230" b="0" dirty="0" err="1">
                <a:solidFill>
                  <a:srgbClr val="008000"/>
                </a:solidFill>
                <a:effectLst/>
                <a:latin typeface="Consolas" panose="020B0609020204030204" pitchFamily="49" charset="0"/>
              </a:rPr>
              <a:t>abortController.abort</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clickSubmit</a:t>
            </a:r>
            <a:r>
              <a:rPr lang="en-US" sz="230" b="0" dirty="0">
                <a:solidFill>
                  <a:srgbClr val="008000"/>
                </a:solidFill>
                <a:effectLst/>
                <a:latin typeface="Consolas" panose="020B0609020204030204" pitchFamily="49" charset="0"/>
              </a:rPr>
              <a:t> = () =&gt; {</a:t>
            </a:r>
          </a:p>
          <a:p>
            <a:r>
              <a:rPr lang="en-US" sz="230" b="0" dirty="0">
                <a:solidFill>
                  <a:srgbClr val="008000"/>
                </a:solidFill>
                <a:effectLst/>
                <a:latin typeface="Consolas" panose="020B0609020204030204" pitchFamily="49" charset="0"/>
              </a:rPr>
              <a:t>const user = {</a:t>
            </a:r>
          </a:p>
          <a:p>
            <a:r>
              <a:rPr lang="en-US" sz="230" b="0" dirty="0">
                <a:solidFill>
                  <a:srgbClr val="008000"/>
                </a:solidFill>
                <a:effectLst/>
                <a:latin typeface="Consolas" panose="020B0609020204030204" pitchFamily="49" charset="0"/>
              </a:rPr>
              <a:t>name: values.name || undefined,</a:t>
            </a:r>
          </a:p>
          <a:p>
            <a:r>
              <a:rPr lang="en-US" sz="230" b="0" dirty="0">
                <a:solidFill>
                  <a:srgbClr val="008000"/>
                </a:solidFill>
                <a:effectLst/>
                <a:latin typeface="Consolas" panose="020B0609020204030204" pitchFamily="49" charset="0"/>
              </a:rPr>
              <a:t>email: </a:t>
            </a:r>
            <a:r>
              <a:rPr lang="en-US" sz="230" b="0" dirty="0" err="1">
                <a:solidFill>
                  <a:srgbClr val="008000"/>
                </a:solidFill>
                <a:effectLst/>
                <a:latin typeface="Consolas" panose="020B0609020204030204" pitchFamily="49" charset="0"/>
              </a:rPr>
              <a:t>values.email</a:t>
            </a:r>
            <a:r>
              <a:rPr lang="en-US" sz="230" b="0" dirty="0">
                <a:solidFill>
                  <a:srgbClr val="008000"/>
                </a:solidFill>
                <a:effectLst/>
                <a:latin typeface="Consolas" panose="020B0609020204030204" pitchFamily="49" charset="0"/>
              </a:rPr>
              <a:t> || undefined,</a:t>
            </a:r>
          </a:p>
          <a:p>
            <a:r>
              <a:rPr lang="en-US" sz="230" b="0" dirty="0">
                <a:solidFill>
                  <a:srgbClr val="008000"/>
                </a:solidFill>
                <a:effectLst/>
                <a:latin typeface="Consolas" panose="020B0609020204030204" pitchFamily="49" charset="0"/>
              </a:rPr>
              <a:t>password: </a:t>
            </a:r>
            <a:r>
              <a:rPr lang="en-US" sz="230" b="0" dirty="0" err="1">
                <a:solidFill>
                  <a:srgbClr val="008000"/>
                </a:solidFill>
                <a:effectLst/>
                <a:latin typeface="Consolas" panose="020B0609020204030204" pitchFamily="49" charset="0"/>
              </a:rPr>
              <a:t>values.password</a:t>
            </a:r>
            <a:r>
              <a:rPr lang="en-US" sz="230" b="0" dirty="0">
                <a:solidFill>
                  <a:srgbClr val="008000"/>
                </a:solidFill>
                <a:effectLst/>
                <a:latin typeface="Consolas" panose="020B0609020204030204" pitchFamily="49" charset="0"/>
              </a:rPr>
              <a:t> || undefined</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update({</a:t>
            </a:r>
          </a:p>
          <a:p>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userId</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t: </a:t>
            </a:r>
            <a:r>
              <a:rPr lang="en-US" sz="230" b="0" dirty="0" err="1">
                <a:solidFill>
                  <a:srgbClr val="008000"/>
                </a:solidFill>
                <a:effectLst/>
                <a:latin typeface="Consolas" panose="020B0609020204030204" pitchFamily="49" charset="0"/>
              </a:rPr>
              <a:t>jwt.token</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user).then((data) =&gt; {</a:t>
            </a:r>
          </a:p>
          <a:p>
            <a:r>
              <a:rPr lang="en-US" sz="230" b="0" dirty="0">
                <a:solidFill>
                  <a:srgbClr val="008000"/>
                </a:solidFill>
                <a:effectLst/>
                <a:latin typeface="Consolas" panose="020B0609020204030204" pitchFamily="49" charset="0"/>
              </a:rPr>
              <a:t>if (data &amp;&amp;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error: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else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a:t>
            </a:r>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data._id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NavigateToProfile</a:t>
            </a:r>
            <a:r>
              <a:rPr lang="en-US" sz="230" b="0" dirty="0">
                <a:solidFill>
                  <a:srgbClr val="008000"/>
                </a:solidFill>
                <a:effectLst/>
                <a:latin typeface="Consolas" panose="020B0609020204030204" pitchFamily="49" charset="0"/>
              </a:rPr>
              <a:t>: true})</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 = name =&gt; event =&gt;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[name]: </a:t>
            </a:r>
            <a:r>
              <a:rPr lang="en-US" sz="230" b="0" dirty="0" err="1">
                <a:solidFill>
                  <a:srgbClr val="008000"/>
                </a:solidFill>
                <a:effectLst/>
                <a:latin typeface="Consolas" panose="020B0609020204030204" pitchFamily="49" charset="0"/>
              </a:rPr>
              <a:t>event.target.value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if (</a:t>
            </a:r>
            <a:r>
              <a:rPr lang="en-US" sz="230" b="0" dirty="0" err="1">
                <a:solidFill>
                  <a:srgbClr val="008000"/>
                </a:solidFill>
                <a:effectLst/>
                <a:latin typeface="Consolas" panose="020B0609020204030204" pitchFamily="49" charset="0"/>
              </a:rPr>
              <a:t>values.NavigateToProfile</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return (&lt;Navigate to={'/user/' + </a:t>
            </a:r>
            <a:r>
              <a:rPr lang="en-US" sz="230" b="0" dirty="0" err="1">
                <a:solidFill>
                  <a:srgbClr val="008000"/>
                </a:solidFill>
                <a:effectLst/>
                <a:latin typeface="Consolas" panose="020B0609020204030204" pitchFamily="49" charset="0"/>
              </a:rPr>
              <a:t>values.userId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return (</a:t>
            </a:r>
          </a:p>
          <a:p>
            <a:r>
              <a:rPr lang="en-US" sz="230" b="0" dirty="0">
                <a:solidFill>
                  <a:srgbClr val="008000"/>
                </a:solidFill>
                <a:effectLst/>
                <a:latin typeface="Consolas" panose="020B0609020204030204" pitchFamily="49" charset="0"/>
              </a:rPr>
              <a:t>&lt;Card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classes.card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&lt;Typography variant="h6"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classes.title</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Edit Profile</a:t>
            </a:r>
          </a:p>
          <a:p>
            <a:r>
              <a:rPr lang="en-US" sz="230" b="0" dirty="0">
                <a:solidFill>
                  <a:srgbClr val="008000"/>
                </a:solidFill>
                <a:effectLst/>
                <a:latin typeface="Consolas" panose="020B0609020204030204" pitchFamily="49" charset="0"/>
              </a:rPr>
              <a:t>&lt;/Typography&gt;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id="name" label="Name"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 value={values.name}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('name')} margin="normal"/&gt;&lt;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id="email" type="email" label="Email"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 value={</a:t>
            </a:r>
            <a:r>
              <a:rPr lang="en-US" sz="230" b="0" dirty="0" err="1">
                <a:solidFill>
                  <a:srgbClr val="008000"/>
                </a:solidFill>
                <a:effectLst/>
                <a:latin typeface="Consolas" panose="020B0609020204030204" pitchFamily="49" charset="0"/>
              </a:rPr>
              <a:t>values.email</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('email')} margin="normal"/&gt;&lt;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id="password" type="password" label="Password"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 value={</a:t>
            </a:r>
            <a:r>
              <a:rPr lang="en-US" sz="230" b="0" dirty="0" err="1">
                <a:solidFill>
                  <a:srgbClr val="008000"/>
                </a:solidFill>
                <a:effectLst/>
                <a:latin typeface="Consolas" panose="020B0609020204030204" pitchFamily="49" charset="0"/>
              </a:rPr>
              <a:t>values.password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('password')} margin="normal"/&gt;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 {</a:t>
            </a:r>
          </a:p>
          <a:p>
            <a:r>
              <a:rPr lang="en-US" sz="230" b="0" dirty="0" err="1">
                <a:solidFill>
                  <a:srgbClr val="008000"/>
                </a:solidFill>
                <a:effectLst/>
                <a:latin typeface="Consolas" panose="020B0609020204030204" pitchFamily="49" charset="0"/>
              </a:rPr>
              <a:t>values.error</a:t>
            </a:r>
            <a:r>
              <a:rPr lang="en-US" sz="230" b="0" dirty="0">
                <a:solidFill>
                  <a:srgbClr val="008000"/>
                </a:solidFill>
                <a:effectLst/>
                <a:latin typeface="Consolas" panose="020B0609020204030204" pitchFamily="49" charset="0"/>
              </a:rPr>
              <a:t> &amp;&amp; (&lt;Typography component="p" color="error"&gt;</a:t>
            </a:r>
          </a:p>
          <a:p>
            <a:r>
              <a:rPr lang="en-US" sz="230" b="0" dirty="0">
                <a:solidFill>
                  <a:srgbClr val="008000"/>
                </a:solidFill>
                <a:effectLst/>
                <a:latin typeface="Consolas" panose="020B0609020204030204" pitchFamily="49" charset="0"/>
              </a:rPr>
              <a:t>&lt;Icon color="error"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classes.error</a:t>
            </a:r>
            <a:r>
              <a:rPr lang="en-US" sz="230" b="0" dirty="0">
                <a:solidFill>
                  <a:srgbClr val="008000"/>
                </a:solidFill>
                <a:effectLst/>
                <a:latin typeface="Consolas" panose="020B0609020204030204" pitchFamily="49" charset="0"/>
              </a:rPr>
              <a:t>}&gt;error&lt;/Icon&gt;</a:t>
            </a:r>
          </a:p>
          <a:p>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values.error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&lt;/Typography&gt;)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&lt;Button color="primary" variant="contained" </a:t>
            </a:r>
            <a:r>
              <a:rPr lang="en-US" sz="230" b="0" dirty="0" err="1">
                <a:solidFill>
                  <a:srgbClr val="008000"/>
                </a:solidFill>
                <a:effectLst/>
                <a:latin typeface="Consolas" panose="020B0609020204030204" pitchFamily="49" charset="0"/>
              </a:rPr>
              <a:t>onClick</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clickSubmit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classes.submit</a:t>
            </a:r>
            <a:r>
              <a:rPr lang="en-US" sz="230" b="0" dirty="0">
                <a:solidFill>
                  <a:srgbClr val="008000"/>
                </a:solidFill>
                <a:effectLst/>
                <a:latin typeface="Consolas" panose="020B0609020204030204" pitchFamily="49" charset="0"/>
              </a:rPr>
              <a:t>}&gt;Submit&lt;/Button&gt;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&lt;/Card&gt;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endParaRPr lang="en-US" sz="23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58D4777-D156-02DB-F0BC-7FE506999BAE}"/>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3AD12300-1C25-F451-8485-F6F52F7E14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97DF28-1483-11BC-FC71-7DD28529663F}"/>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2042112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1C1-87B7-9CB2-2691-7EA34FCD04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902398-C4DB-6F92-6AB9-04B64DEE472A}"/>
              </a:ext>
            </a:extLst>
          </p:cNvPr>
          <p:cNvSpPr>
            <a:spLocks noGrp="1"/>
          </p:cNvSpPr>
          <p:nvPr>
            <p:ph idx="1"/>
          </p:nvPr>
        </p:nvSpPr>
        <p:spPr/>
        <p:txBody>
          <a:bodyPr/>
          <a:lstStyle/>
          <a:p>
            <a:r>
              <a:rPr lang="en-US" dirty="0"/>
              <a:t>Then add seller attribute to the </a:t>
            </a:r>
            <a:r>
              <a:rPr lang="en-US" dirty="0" err="1"/>
              <a:t>useState</a:t>
            </a:r>
            <a:r>
              <a:rPr lang="en-US" dirty="0"/>
              <a:t> and get the </a:t>
            </a:r>
            <a:r>
              <a:rPr lang="en-US" dirty="0" err="1"/>
              <a:t>userId</a:t>
            </a:r>
            <a:r>
              <a:rPr lang="en-US" dirty="0"/>
              <a:t> from </a:t>
            </a:r>
            <a:r>
              <a:rPr lang="en-US" dirty="0" err="1"/>
              <a:t>jwt</a:t>
            </a:r>
            <a:r>
              <a:rPr lang="en-US" dirty="0"/>
              <a:t> instead:</a:t>
            </a:r>
          </a:p>
        </p:txBody>
      </p:sp>
      <p:sp>
        <p:nvSpPr>
          <p:cNvPr id="4" name="Date Placeholder 3">
            <a:extLst>
              <a:ext uri="{FF2B5EF4-FFF2-40B4-BE49-F238E27FC236}">
                <a16:creationId xmlns:a16="http://schemas.microsoft.com/office/drawing/2014/main" id="{FDB02883-F72F-AD2F-96F4-6522273DEFAD}"/>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C9965758-D932-84F9-EBC2-D0AF7660B07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6C41F8A-8B48-C5CD-5A97-C10A8DEB2235}"/>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38891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8528-446A-B405-6375-455737811560}"/>
              </a:ext>
            </a:extLst>
          </p:cNvPr>
          <p:cNvSpPr>
            <a:spLocks noGrp="1"/>
          </p:cNvSpPr>
          <p:nvPr>
            <p:ph type="title"/>
          </p:nvPr>
        </p:nvSpPr>
        <p:spPr/>
        <p:txBody>
          <a:bodyPr/>
          <a:lstStyle/>
          <a:p>
            <a:r>
              <a:rPr lang="en-US" dirty="0"/>
              <a:t>Updated client/user/</a:t>
            </a:r>
            <a:r>
              <a:rPr lang="en-US" dirty="0" err="1"/>
              <a:t>EditProfile.jsx</a:t>
            </a:r>
            <a:endParaRPr lang="en-US" dirty="0"/>
          </a:p>
        </p:txBody>
      </p:sp>
      <p:sp>
        <p:nvSpPr>
          <p:cNvPr id="3" name="Content Placeholder 2">
            <a:extLst>
              <a:ext uri="{FF2B5EF4-FFF2-40B4-BE49-F238E27FC236}">
                <a16:creationId xmlns:a16="http://schemas.microsoft.com/office/drawing/2014/main" id="{CFEE98C5-BB1D-F2F0-BE9B-5D524D304594}"/>
              </a:ext>
            </a:extLst>
          </p:cNvPr>
          <p:cNvSpPr>
            <a:spLocks noGrp="1"/>
          </p:cNvSpPr>
          <p:nvPr>
            <p:ph idx="1"/>
          </p:nvPr>
        </p:nvSpPr>
        <p:spPr/>
        <p:txBody>
          <a:bodyPr/>
          <a:lstStyle/>
          <a:p>
            <a:r>
              <a:rPr lang="en-US" sz="220" b="0" dirty="0">
                <a:solidFill>
                  <a:srgbClr val="008000"/>
                </a:solidFill>
                <a:effectLst/>
                <a:latin typeface="Consolas" panose="020B0609020204030204" pitchFamily="49" charset="0"/>
              </a:rPr>
              <a:t>import React,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from 'react'</a:t>
            </a:r>
          </a:p>
          <a:p>
            <a:r>
              <a:rPr lang="en-US" sz="220" b="0" dirty="0">
                <a:solidFill>
                  <a:srgbClr val="008000"/>
                </a:solidFill>
                <a:effectLst/>
                <a:latin typeface="Consolas" panose="020B0609020204030204" pitchFamily="49" charset="0"/>
              </a:rPr>
              <a:t>import Card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/core/Card'</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Switch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/core/Switch'</a:t>
            </a:r>
          </a:p>
          <a:p>
            <a:r>
              <a:rPr lang="en-US" sz="220" b="0" dirty="0">
                <a:solidFill>
                  <a:srgbClr val="008000"/>
                </a:solidFill>
                <a:effectLst/>
                <a:latin typeface="Consolas" panose="020B0609020204030204" pitchFamily="49" charset="0"/>
              </a:rPr>
              <a:t>import Button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/core/Button'</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Typography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/core/Typography'</a:t>
            </a:r>
          </a:p>
          <a:p>
            <a:r>
              <a:rPr lang="en-US" sz="220" b="0" dirty="0">
                <a:solidFill>
                  <a:srgbClr val="008000"/>
                </a:solidFill>
                <a:effectLst/>
                <a:latin typeface="Consolas" panose="020B0609020204030204" pitchFamily="49" charset="0"/>
              </a:rPr>
              <a:t>import Icon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/core/Icon'</a:t>
            </a:r>
          </a:p>
          <a:p>
            <a:r>
              <a:rPr lang="en-US" sz="220" b="0" dirty="0">
                <a:solidFill>
                  <a:srgbClr val="008000"/>
                </a:solidFill>
                <a:effectLst/>
                <a:latin typeface="Consolas" panose="020B0609020204030204" pitchFamily="49" charset="0"/>
              </a:rPr>
              <a:t>import { </a:t>
            </a:r>
            <a:r>
              <a:rPr lang="en-US" sz="220" b="0" dirty="0" err="1">
                <a:solidFill>
                  <a:srgbClr val="008000"/>
                </a:solidFill>
                <a:effectLst/>
                <a:latin typeface="Consolas" panose="020B0609020204030204" pitchFamily="49" charset="0"/>
              </a:rPr>
              <a:t>makeStyles</a:t>
            </a:r>
            <a:r>
              <a:rPr lang="en-US" sz="220" b="0" dirty="0">
                <a:solidFill>
                  <a:srgbClr val="008000"/>
                </a:solidFill>
                <a:effectLst/>
                <a:latin typeface="Consolas" panose="020B0609020204030204" pitchFamily="49" charset="0"/>
              </a:rPr>
              <a:t> }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/core/styles'</a:t>
            </a:r>
          </a:p>
          <a:p>
            <a:r>
              <a:rPr lang="en-US" sz="220" b="0" dirty="0">
                <a:solidFill>
                  <a:srgbClr val="008000"/>
                </a:solidFill>
                <a:effectLst/>
                <a:latin typeface="Consolas" panose="020B0609020204030204" pitchFamily="49" charset="0"/>
              </a:rPr>
              <a:t>//import auth from '../lib/auth-helper.js'</a:t>
            </a:r>
          </a:p>
          <a:p>
            <a:r>
              <a:rPr lang="en-US" sz="220" b="0" dirty="0">
                <a:solidFill>
                  <a:srgbClr val="008000"/>
                </a:solidFill>
                <a:effectLst/>
                <a:latin typeface="Consolas" panose="020B0609020204030204" pitchFamily="49" charset="0"/>
              </a:rPr>
              <a:t>import auth from '../lib/auth-helper'</a:t>
            </a:r>
          </a:p>
          <a:p>
            <a:r>
              <a:rPr lang="en-US" sz="220" b="0" dirty="0">
                <a:solidFill>
                  <a:srgbClr val="008000"/>
                </a:solidFill>
                <a:effectLst/>
                <a:latin typeface="Consolas" panose="020B0609020204030204" pitchFamily="49" charset="0"/>
              </a:rPr>
              <a:t>import {read, update} from './api-user.js'</a:t>
            </a:r>
          </a:p>
          <a:p>
            <a:r>
              <a:rPr lang="en-US" sz="220" b="0" dirty="0">
                <a:solidFill>
                  <a:srgbClr val="008000"/>
                </a:solidFill>
                <a:effectLst/>
                <a:latin typeface="Consolas" panose="020B0609020204030204" pitchFamily="49" charset="0"/>
              </a:rPr>
              <a:t>import {Navigate}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 </a:t>
            </a:r>
            <a:r>
              <a:rPr lang="en-US" sz="220" b="0" dirty="0" err="1">
                <a:solidFill>
                  <a:srgbClr val="008000"/>
                </a:solidFill>
                <a:effectLst/>
                <a:latin typeface="Consolas" panose="020B0609020204030204" pitchFamily="49" charset="0"/>
              </a:rPr>
              <a:t>useParams</a:t>
            </a:r>
            <a:r>
              <a:rPr lang="en-US" sz="220" b="0" dirty="0">
                <a:solidFill>
                  <a:srgbClr val="008000"/>
                </a:solidFill>
                <a:effectLst/>
                <a:latin typeface="Consolas" panose="020B0609020204030204" pitchFamily="49" charset="0"/>
              </a:rPr>
              <a:t> }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useStyles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makeStyles</a:t>
            </a:r>
            <a:r>
              <a:rPr lang="en-US" sz="220" b="0" dirty="0">
                <a:solidFill>
                  <a:srgbClr val="008000"/>
                </a:solidFill>
                <a:effectLst/>
                <a:latin typeface="Consolas" panose="020B0609020204030204" pitchFamily="49" charset="0"/>
              </a:rPr>
              <a:t>(theme =&gt; ({</a:t>
            </a:r>
          </a:p>
          <a:p>
            <a:r>
              <a:rPr lang="en-US" sz="220" b="0" dirty="0">
                <a:solidFill>
                  <a:srgbClr val="008000"/>
                </a:solidFill>
                <a:effectLst/>
                <a:latin typeface="Consolas" panose="020B0609020204030204" pitchFamily="49" charset="0"/>
              </a:rPr>
              <a:t>card: {</a:t>
            </a:r>
          </a:p>
          <a:p>
            <a:r>
              <a:rPr lang="en-US" sz="220" b="0" dirty="0" err="1">
                <a:solidFill>
                  <a:srgbClr val="008000"/>
                </a:solidFill>
                <a:effectLst/>
                <a:latin typeface="Consolas" panose="020B0609020204030204" pitchFamily="49" charset="0"/>
              </a:rPr>
              <a:t>maxWidth</a:t>
            </a:r>
            <a:r>
              <a:rPr lang="en-US" sz="220" b="0" dirty="0">
                <a:solidFill>
                  <a:srgbClr val="008000"/>
                </a:solidFill>
                <a:effectLst/>
                <a:latin typeface="Consolas" panose="020B0609020204030204" pitchFamily="49" charset="0"/>
              </a:rPr>
              <a:t>: 600,</a:t>
            </a:r>
          </a:p>
          <a:p>
            <a:r>
              <a:rPr lang="en-US" sz="220" b="0" dirty="0">
                <a:solidFill>
                  <a:srgbClr val="008000"/>
                </a:solidFill>
                <a:effectLst/>
                <a:latin typeface="Consolas" panose="020B0609020204030204" pitchFamily="49" charset="0"/>
              </a:rPr>
              <a:t>margin: 'auto',</a:t>
            </a:r>
          </a:p>
          <a:p>
            <a:r>
              <a:rPr lang="en-US" sz="220" b="0" dirty="0" err="1">
                <a:solidFill>
                  <a:srgbClr val="008000"/>
                </a:solidFill>
                <a:effectLst/>
                <a:latin typeface="Consolas" panose="020B0609020204030204" pitchFamily="49" charset="0"/>
              </a:rPr>
              <a:t>textAlign</a:t>
            </a:r>
            <a:r>
              <a:rPr lang="en-US" sz="220" b="0" dirty="0">
                <a:solidFill>
                  <a:srgbClr val="008000"/>
                </a:solidFill>
                <a:effectLst/>
                <a:latin typeface="Consolas" panose="020B0609020204030204" pitchFamily="49" charset="0"/>
              </a:rPr>
              <a:t>: 'center',</a:t>
            </a:r>
          </a:p>
          <a:p>
            <a:r>
              <a:rPr lang="en-US" sz="220" b="0" dirty="0" err="1">
                <a:solidFill>
                  <a:srgbClr val="008000"/>
                </a:solidFill>
                <a:effectLst/>
                <a:latin typeface="Consolas" panose="020B0609020204030204" pitchFamily="49" charset="0"/>
              </a:rPr>
              <a:t>marginTop</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(5),</a:t>
            </a:r>
          </a:p>
          <a:p>
            <a:r>
              <a:rPr lang="en-US" sz="220" b="0" dirty="0" err="1">
                <a:solidFill>
                  <a:srgbClr val="008000"/>
                </a:solidFill>
                <a:effectLst/>
                <a:latin typeface="Consolas" panose="020B0609020204030204" pitchFamily="49" charset="0"/>
              </a:rPr>
              <a:t>paddingBottom</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title: {</a:t>
            </a:r>
          </a:p>
          <a:p>
            <a:r>
              <a:rPr lang="en-US" sz="220" b="0" dirty="0">
                <a:solidFill>
                  <a:srgbClr val="008000"/>
                </a:solidFill>
                <a:effectLst/>
                <a:latin typeface="Consolas" panose="020B0609020204030204" pitchFamily="49" charset="0"/>
              </a:rPr>
              <a:t>margin: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color: </a:t>
            </a:r>
            <a:r>
              <a:rPr lang="en-US" sz="220" b="0" dirty="0" err="1">
                <a:solidFill>
                  <a:srgbClr val="008000"/>
                </a:solidFill>
                <a:effectLst/>
                <a:latin typeface="Consolas" panose="020B0609020204030204" pitchFamily="49" charset="0"/>
              </a:rPr>
              <a:t>theme.palette.protectedTitle</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error: {</a:t>
            </a:r>
          </a:p>
          <a:p>
            <a:r>
              <a:rPr lang="en-US" sz="220" b="0" dirty="0" err="1">
                <a:solidFill>
                  <a:srgbClr val="008000"/>
                </a:solidFill>
                <a:effectLst/>
                <a:latin typeface="Consolas" panose="020B0609020204030204" pitchFamily="49" charset="0"/>
              </a:rPr>
              <a:t>verticalAlign</a:t>
            </a:r>
            <a:r>
              <a:rPr lang="en-US" sz="220" b="0" dirty="0">
                <a:solidFill>
                  <a:srgbClr val="008000"/>
                </a:solidFill>
                <a:effectLst/>
                <a:latin typeface="Consolas" panose="020B0609020204030204" pitchFamily="49" charset="0"/>
              </a:rPr>
              <a:t>: 'middle'</a:t>
            </a:r>
          </a:p>
          <a:p>
            <a:r>
              <a:rPr lang="en-US" sz="220" b="0" dirty="0">
                <a:solidFill>
                  <a:srgbClr val="008000"/>
                </a:solidFill>
                <a:effectLst/>
                <a:latin typeface="Consolas" panose="020B0609020204030204" pitchFamily="49" charset="0"/>
              </a:rPr>
              <a:t>},</a:t>
            </a:r>
          </a:p>
          <a:p>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marginLeft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(1),</a:t>
            </a:r>
          </a:p>
          <a:p>
            <a:r>
              <a:rPr lang="en-US" sz="220" b="0" dirty="0" err="1">
                <a:solidFill>
                  <a:srgbClr val="008000"/>
                </a:solidFill>
                <a:effectLst/>
                <a:latin typeface="Consolas" panose="020B0609020204030204" pitchFamily="49" charset="0"/>
              </a:rPr>
              <a:t>marginRight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(1),</a:t>
            </a:r>
          </a:p>
          <a:p>
            <a:r>
              <a:rPr lang="en-US" sz="220" b="0" dirty="0">
                <a:solidFill>
                  <a:srgbClr val="008000"/>
                </a:solidFill>
                <a:effectLst/>
                <a:latin typeface="Consolas" panose="020B0609020204030204" pitchFamily="49" charset="0"/>
              </a:rPr>
              <a:t>width: 300</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submit: {</a:t>
            </a:r>
          </a:p>
          <a:p>
            <a:r>
              <a:rPr lang="en-US" sz="220" b="0" dirty="0">
                <a:solidFill>
                  <a:srgbClr val="008000"/>
                </a:solidFill>
                <a:effectLst/>
                <a:latin typeface="Consolas" panose="020B0609020204030204" pitchFamily="49" charset="0"/>
              </a:rPr>
              <a:t>margin: 'auto',</a:t>
            </a:r>
          </a:p>
          <a:p>
            <a:r>
              <a:rPr lang="en-US" sz="220" b="0" dirty="0" err="1">
                <a:solidFill>
                  <a:srgbClr val="008000"/>
                </a:solidFill>
                <a:effectLst/>
                <a:latin typeface="Consolas" panose="020B0609020204030204" pitchFamily="49" charset="0"/>
              </a:rPr>
              <a:t>marginBottom</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a:t>
            </a:r>
          </a:p>
          <a:p>
            <a:r>
              <a:rPr lang="en-US" sz="220" b="0" dirty="0">
                <a:solidFill>
                  <a:srgbClr val="008000"/>
                </a:solidFill>
                <a:effectLst/>
                <a:highlight>
                  <a:srgbClr val="FFFF00"/>
                </a:highlight>
                <a:latin typeface="Consolas" panose="020B0609020204030204" pitchFamily="49" charset="0"/>
              </a:rPr>
              <a:t>subheading:{</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marginTop</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theme.spacing</a:t>
            </a:r>
            <a:r>
              <a:rPr lang="en-US" sz="220" b="0" dirty="0">
                <a:solidFill>
                  <a:srgbClr val="008000"/>
                </a:solidFill>
                <a:effectLst/>
                <a:highlight>
                  <a:srgbClr val="FFFF00"/>
                </a:highlight>
                <a:latin typeface="Consolas" panose="020B0609020204030204" pitchFamily="49" charset="0"/>
              </a:rPr>
              <a:t>(2),</a:t>
            </a:r>
          </a:p>
          <a:p>
            <a:r>
              <a:rPr lang="en-US" sz="220" b="0" dirty="0">
                <a:solidFill>
                  <a:srgbClr val="008000"/>
                </a:solidFill>
                <a:effectLst/>
                <a:highlight>
                  <a:srgbClr val="FFFF00"/>
                </a:highlight>
                <a:latin typeface="Consolas" panose="020B0609020204030204" pitchFamily="49" charset="0"/>
              </a:rPr>
              <a:t>    color: </a:t>
            </a:r>
            <a:r>
              <a:rPr lang="en-US" sz="220" b="0" dirty="0" err="1">
                <a:solidFill>
                  <a:srgbClr val="008000"/>
                </a:solidFill>
                <a:effectLst/>
                <a:highlight>
                  <a:srgbClr val="FFFF00"/>
                </a:highlight>
                <a:latin typeface="Consolas" panose="020B0609020204030204" pitchFamily="49" charset="0"/>
              </a:rPr>
              <a:t>theme.palette.openTitle</a:t>
            </a:r>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export default function </a:t>
            </a:r>
            <a:r>
              <a:rPr lang="en-US" sz="220" b="0" dirty="0" err="1">
                <a:solidFill>
                  <a:srgbClr val="008000"/>
                </a:solidFill>
                <a:effectLst/>
                <a:latin typeface="Consolas" panose="020B0609020204030204" pitchFamily="49" charset="0"/>
              </a:rPr>
              <a:t>EditProfile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const classes = </a:t>
            </a:r>
            <a:r>
              <a:rPr lang="en-US" sz="220" b="0" dirty="0" err="1">
                <a:solidFill>
                  <a:srgbClr val="008000"/>
                </a:solidFill>
                <a:effectLst/>
                <a:latin typeface="Consolas" panose="020B0609020204030204" pitchFamily="49" charset="0"/>
              </a:rPr>
              <a:t>useStyles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 = </a:t>
            </a:r>
            <a:r>
              <a:rPr lang="en-US" sz="220" b="0" dirty="0" err="1">
                <a:solidFill>
                  <a:srgbClr val="008000"/>
                </a:solidFill>
                <a:effectLst/>
                <a:latin typeface="Consolas" panose="020B0609020204030204" pitchFamily="49" charset="0"/>
              </a:rPr>
              <a:t>useParams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[values,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name: '',</a:t>
            </a:r>
          </a:p>
          <a:p>
            <a:r>
              <a:rPr lang="en-US" sz="220" b="0" dirty="0">
                <a:solidFill>
                  <a:srgbClr val="008000"/>
                </a:solidFill>
                <a:effectLst/>
                <a:latin typeface="Consolas" panose="020B0609020204030204" pitchFamily="49" charset="0"/>
              </a:rPr>
              <a:t>password: '',</a:t>
            </a:r>
          </a:p>
          <a:p>
            <a:r>
              <a:rPr lang="en-US" sz="220" b="0" dirty="0">
                <a:solidFill>
                  <a:srgbClr val="008000"/>
                </a:solidFill>
                <a:effectLst/>
                <a:latin typeface="Consolas" panose="020B0609020204030204" pitchFamily="49" charset="0"/>
              </a:rPr>
              <a:t>email: '',</a:t>
            </a:r>
          </a:p>
          <a:p>
            <a:r>
              <a:rPr lang="en-US" sz="220" b="0" dirty="0">
                <a:solidFill>
                  <a:srgbClr val="008000"/>
                </a:solidFill>
                <a:effectLst/>
                <a:highlight>
                  <a:srgbClr val="FFFF00"/>
                </a:highlight>
                <a:latin typeface="Consolas" panose="020B0609020204030204" pitchFamily="49" charset="0"/>
              </a:rPr>
              <a:t>//open: false,</a:t>
            </a:r>
          </a:p>
          <a:p>
            <a:r>
              <a:rPr lang="en-US" sz="220" b="0" dirty="0">
                <a:solidFill>
                  <a:srgbClr val="008000"/>
                </a:solidFill>
                <a:effectLst/>
                <a:highlight>
                  <a:srgbClr val="FFFF00"/>
                </a:highlight>
                <a:latin typeface="Consolas" panose="020B0609020204030204" pitchFamily="49" charset="0"/>
              </a:rPr>
              <a:t>seller: false,</a:t>
            </a:r>
          </a:p>
          <a:p>
            <a:r>
              <a:rPr lang="en-US" sz="220" b="0" dirty="0">
                <a:solidFill>
                  <a:srgbClr val="008000"/>
                </a:solidFill>
                <a:effectLst/>
                <a:latin typeface="Consolas" panose="020B0609020204030204" pitchFamily="49" charset="0"/>
              </a:rPr>
              <a:t>error: '',</a:t>
            </a:r>
          </a:p>
          <a:p>
            <a:r>
              <a:rPr lang="en-US" sz="220" b="0" dirty="0" err="1">
                <a:solidFill>
                  <a:srgbClr val="008000"/>
                </a:solidFill>
                <a:effectLst/>
                <a:latin typeface="Consolas" panose="020B0609020204030204" pitchFamily="49" charset="0"/>
              </a:rPr>
              <a:t>NavigateToProfile</a:t>
            </a:r>
            <a:r>
              <a:rPr lang="en-US" sz="220" b="0" dirty="0">
                <a:solidFill>
                  <a:srgbClr val="008000"/>
                </a:solidFill>
                <a:effectLst/>
                <a:latin typeface="Consolas" panose="020B0609020204030204" pitchFamily="49" charset="0"/>
              </a:rPr>
              <a:t>: false</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jwt</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auth.isAuthenticated</a:t>
            </a:r>
            <a:r>
              <a:rPr lang="en-US" sz="220" b="0" dirty="0">
                <a:solidFill>
                  <a:srgbClr val="008000"/>
                </a:solidFill>
                <a:effectLst/>
                <a:latin typeface="Consolas" panose="020B0609020204030204" pitchFamily="49" charset="0"/>
              </a:rPr>
              <a:t>()</a:t>
            </a:r>
          </a:p>
          <a:p>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=&gt; {</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abortController</a:t>
            </a:r>
            <a:r>
              <a:rPr lang="en-US" sz="220" b="0" dirty="0">
                <a:solidFill>
                  <a:srgbClr val="008000"/>
                </a:solidFill>
                <a:effectLst/>
                <a:latin typeface="Consolas" panose="020B0609020204030204" pitchFamily="49" charset="0"/>
              </a:rPr>
              <a:t> = new </a:t>
            </a:r>
            <a:r>
              <a:rPr lang="en-US" sz="220" b="0" dirty="0" err="1">
                <a:solidFill>
                  <a:srgbClr val="008000"/>
                </a:solidFill>
                <a:effectLst/>
                <a:latin typeface="Consolas" panose="020B0609020204030204" pitchFamily="49" charset="0"/>
              </a:rPr>
              <a:t>AbortController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signal = </a:t>
            </a:r>
            <a:r>
              <a:rPr lang="en-US" sz="220" b="0" dirty="0" err="1">
                <a:solidFill>
                  <a:srgbClr val="008000"/>
                </a:solidFill>
                <a:effectLst/>
                <a:latin typeface="Consolas" panose="020B0609020204030204" pitchFamily="49" charset="0"/>
              </a:rPr>
              <a:t>abortController.signal</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read({</a:t>
            </a:r>
          </a:p>
          <a:p>
            <a:r>
              <a:rPr lang="en-US" sz="220" b="0" dirty="0">
                <a:solidFill>
                  <a:srgbClr val="008000"/>
                </a:solidFill>
                <a:effectLst/>
                <a:highlight>
                  <a:srgbClr val="FFFF00"/>
                </a:highlight>
                <a:latin typeface="Consolas" panose="020B0609020204030204" pitchFamily="49" charset="0"/>
              </a:rPr>
              <a:t>//</a:t>
            </a:r>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userId</a:t>
            </a:r>
            <a:endParaRPr lang="en-US" sz="220" b="0" dirty="0">
              <a:solidFill>
                <a:srgbClr val="008000"/>
              </a:solidFill>
              <a:effectLst/>
              <a:highlight>
                <a:srgbClr val="FFFF00"/>
              </a:highlight>
              <a:latin typeface="Consolas" panose="020B0609020204030204" pitchFamily="49" charset="0"/>
            </a:endParaRPr>
          </a:p>
          <a:p>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jwt.user._id</a:t>
            </a:r>
            <a:endParaRPr lang="en-US" sz="220" b="0" dirty="0">
              <a:solidFill>
                <a:srgbClr val="008000"/>
              </a:solidFill>
              <a:effectLst/>
              <a:highlight>
                <a:srgbClr val="FFFF00"/>
              </a:highlight>
              <a:latin typeface="Consolas" panose="020B0609020204030204" pitchFamily="49" charset="0"/>
            </a:endParaRPr>
          </a:p>
          <a:p>
            <a:r>
              <a:rPr lang="en-US" sz="220" b="0" dirty="0">
                <a:solidFill>
                  <a:srgbClr val="008000"/>
                </a:solidFill>
                <a:effectLst/>
                <a:latin typeface="Consolas" panose="020B0609020204030204" pitchFamily="49" charset="0"/>
              </a:rPr>
              <a:t>}, {t: </a:t>
            </a:r>
            <a:r>
              <a:rPr lang="en-US" sz="220" b="0" dirty="0" err="1">
                <a:solidFill>
                  <a:srgbClr val="008000"/>
                </a:solidFill>
                <a:effectLst/>
                <a:latin typeface="Consolas" panose="020B0609020204030204" pitchFamily="49" charset="0"/>
              </a:rPr>
              <a:t>jwt.token</a:t>
            </a:r>
            <a:r>
              <a:rPr lang="en-US" sz="220" b="0" dirty="0">
                <a:solidFill>
                  <a:srgbClr val="008000"/>
                </a:solidFill>
                <a:effectLst/>
                <a:latin typeface="Consolas" panose="020B0609020204030204" pitchFamily="49" charset="0"/>
              </a:rPr>
              <a:t>}, signal).then((data) =&gt;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else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name: data.name, email: </a:t>
            </a:r>
            <a:r>
              <a:rPr lang="en-US" sz="220" b="0" dirty="0" err="1">
                <a:solidFill>
                  <a:srgbClr val="008000"/>
                </a:solidFill>
                <a:effectLst/>
                <a:latin typeface="Consolas" panose="020B0609020204030204" pitchFamily="49" charset="0"/>
              </a:rPr>
              <a:t>data.email</a:t>
            </a:r>
            <a:r>
              <a:rPr lang="en-US" sz="220" b="0" dirty="0">
                <a:solidFill>
                  <a:srgbClr val="008000"/>
                </a:solidFill>
                <a:effectLst/>
                <a:latin typeface="Consolas" panose="020B0609020204030204" pitchFamily="49" charset="0"/>
              </a:rPr>
              <a:t>, </a:t>
            </a:r>
            <a:r>
              <a:rPr lang="en-US" sz="220" b="0" dirty="0">
                <a:solidFill>
                  <a:srgbClr val="008000"/>
                </a:solidFill>
                <a:effectLst/>
                <a:highlight>
                  <a:srgbClr val="FFFF00"/>
                </a:highlight>
                <a:latin typeface="Consolas" panose="020B0609020204030204" pitchFamily="49" charset="0"/>
              </a:rPr>
              <a:t>seller: </a:t>
            </a:r>
            <a:r>
              <a:rPr lang="en-US" sz="220" b="0" dirty="0" err="1">
                <a:solidFill>
                  <a:srgbClr val="008000"/>
                </a:solidFill>
                <a:effectLst/>
                <a:highlight>
                  <a:srgbClr val="FFFF00"/>
                </a:highlight>
                <a:latin typeface="Consolas" panose="020B0609020204030204" pitchFamily="49" charset="0"/>
              </a:rPr>
              <a:t>data.seller</a:t>
            </a:r>
            <a:r>
              <a:rPr lang="en-US" sz="220" b="0" dirty="0">
                <a:solidFill>
                  <a:srgbClr val="008000"/>
                </a:solidFill>
                <a:effectLst/>
                <a:highlight>
                  <a:srgbClr val="FFFF00"/>
                </a:highlight>
                <a:latin typeface="Consolas" panose="020B0609020204030204" pitchFamily="49" charset="0"/>
              </a:rPr>
              <a: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return function cleanup(){</a:t>
            </a:r>
          </a:p>
          <a:p>
            <a:r>
              <a:rPr lang="en-US" sz="220" b="0" dirty="0" err="1">
                <a:solidFill>
                  <a:srgbClr val="008000"/>
                </a:solidFill>
                <a:effectLst/>
                <a:latin typeface="Consolas" panose="020B0609020204030204" pitchFamily="49" charset="0"/>
              </a:rPr>
              <a:t>abortController.abort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jwt.user._id</a:t>
            </a:r>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 () =&gt; {</a:t>
            </a:r>
          </a:p>
          <a:p>
            <a:r>
              <a:rPr lang="en-US" sz="220" b="0" dirty="0">
                <a:solidFill>
                  <a:srgbClr val="008000"/>
                </a:solidFill>
                <a:effectLst/>
                <a:latin typeface="Consolas" panose="020B0609020204030204" pitchFamily="49" charset="0"/>
              </a:rPr>
              <a:t>const user = {</a:t>
            </a:r>
          </a:p>
          <a:p>
            <a:r>
              <a:rPr lang="en-US" sz="220" b="0" dirty="0">
                <a:solidFill>
                  <a:srgbClr val="008000"/>
                </a:solidFill>
                <a:effectLst/>
                <a:latin typeface="Consolas" panose="020B0609020204030204" pitchFamily="49" charset="0"/>
              </a:rPr>
              <a:t>name: values.name || undefined,</a:t>
            </a:r>
          </a:p>
          <a:p>
            <a:r>
              <a:rPr lang="en-US" sz="220" b="0" dirty="0">
                <a:solidFill>
                  <a:srgbClr val="008000"/>
                </a:solidFill>
                <a:effectLst/>
                <a:latin typeface="Consolas" panose="020B0609020204030204" pitchFamily="49" charset="0"/>
              </a:rPr>
              <a:t>email: </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password: </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update({</a:t>
            </a:r>
          </a:p>
          <a:p>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userId</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t: </a:t>
            </a:r>
            <a:r>
              <a:rPr lang="en-US" sz="220" b="0" dirty="0" err="1">
                <a:solidFill>
                  <a:srgbClr val="008000"/>
                </a:solidFill>
                <a:effectLst/>
                <a:latin typeface="Consolas" panose="020B0609020204030204" pitchFamily="49" charset="0"/>
              </a:rPr>
              <a:t>jwt.token</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user).then((data) =&gt;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else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data._id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NavigateToProfile</a:t>
            </a:r>
            <a:r>
              <a:rPr lang="en-US" sz="220" b="0" dirty="0">
                <a:solidFill>
                  <a:srgbClr val="008000"/>
                </a:solidFill>
                <a:effectLst/>
                <a:latin typeface="Consolas" panose="020B0609020204030204" pitchFamily="49" charset="0"/>
              </a:rPr>
              <a:t>: true})</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 = name =&gt; event =&gt;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[name]: </a:t>
            </a:r>
            <a:r>
              <a:rPr lang="en-US" sz="220" b="0" dirty="0" err="1">
                <a:solidFill>
                  <a:srgbClr val="008000"/>
                </a:solidFill>
                <a:effectLst/>
                <a:latin typeface="Consolas" panose="020B0609020204030204" pitchFamily="49" charset="0"/>
              </a:rPr>
              <a:t>event.target.value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if (</a:t>
            </a:r>
            <a:r>
              <a:rPr lang="en-US" sz="220" b="0" dirty="0" err="1">
                <a:solidFill>
                  <a:srgbClr val="008000"/>
                </a:solidFill>
                <a:effectLst/>
                <a:latin typeface="Consolas" panose="020B0609020204030204" pitchFamily="49" charset="0"/>
              </a:rPr>
              <a:t>values.NavigateToProfile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return (&lt;Navigate to={'/user/' + </a:t>
            </a:r>
            <a:r>
              <a:rPr lang="en-US" sz="220" b="0" dirty="0" err="1">
                <a:solidFill>
                  <a:srgbClr val="008000"/>
                </a:solidFill>
                <a:effectLst/>
                <a:latin typeface="Consolas" panose="020B0609020204030204" pitchFamily="49" charset="0"/>
              </a:rPr>
              <a:t>values.userId</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return (</a:t>
            </a:r>
          </a:p>
          <a:p>
            <a:r>
              <a:rPr lang="en-US" sz="220" b="0" dirty="0">
                <a:solidFill>
                  <a:srgbClr val="008000"/>
                </a:solidFill>
                <a:effectLst/>
                <a:latin typeface="Consolas" panose="020B0609020204030204" pitchFamily="49" charset="0"/>
              </a:rPr>
              <a:t>&lt;Card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classes.card</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&lt;Typography variant="h6"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classes.title</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Edit Profile</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id="name" label="Name"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value={values.name}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('name')} margin="normal"/&gt;&lt;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id="email" type="email" label="Email"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('email')} margin="normal"/&gt;&lt;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id="password" type="password" label="Password"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('password')} margin="normal"/&gt;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 {</a:t>
            </a:r>
          </a:p>
          <a:p>
            <a:r>
              <a:rPr lang="en-US" sz="220" b="0" dirty="0" err="1">
                <a:solidFill>
                  <a:srgbClr val="008000"/>
                </a:solidFill>
                <a:effectLst/>
                <a:latin typeface="Consolas" panose="020B0609020204030204" pitchFamily="49" charset="0"/>
              </a:rPr>
              <a:t>values.error</a:t>
            </a:r>
            <a:r>
              <a:rPr lang="en-US" sz="220" b="0" dirty="0">
                <a:solidFill>
                  <a:srgbClr val="008000"/>
                </a:solidFill>
                <a:effectLst/>
                <a:latin typeface="Consolas" panose="020B0609020204030204" pitchFamily="49" charset="0"/>
              </a:rPr>
              <a:t> &amp;&amp; (&lt;Typography component="p" color="error"&gt;</a:t>
            </a:r>
          </a:p>
          <a:p>
            <a:r>
              <a:rPr lang="en-US" sz="220" b="0" dirty="0">
                <a:solidFill>
                  <a:srgbClr val="008000"/>
                </a:solidFill>
                <a:effectLst/>
                <a:latin typeface="Consolas" panose="020B0609020204030204" pitchFamily="49" charset="0"/>
              </a:rPr>
              <a:t>&lt;Icon color="error"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classes.error</a:t>
            </a:r>
            <a:r>
              <a:rPr lang="en-US" sz="220" b="0" dirty="0">
                <a:solidFill>
                  <a:srgbClr val="008000"/>
                </a:solidFill>
                <a:effectLst/>
                <a:latin typeface="Consolas" panose="020B0609020204030204" pitchFamily="49" charset="0"/>
              </a:rPr>
              <a:t>}&gt;error&lt;/Icon&gt;</a:t>
            </a:r>
          </a:p>
          <a:p>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values.error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&lt;Button color="primary" variant="contained" </a:t>
            </a:r>
            <a:r>
              <a:rPr lang="en-US" sz="220" b="0" dirty="0" err="1">
                <a:solidFill>
                  <a:srgbClr val="008000"/>
                </a:solidFill>
                <a:effectLst/>
                <a:latin typeface="Consolas" panose="020B0609020204030204" pitchFamily="49" charset="0"/>
              </a:rPr>
              <a:t>onClick</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classes.submit</a:t>
            </a:r>
            <a:r>
              <a:rPr lang="en-US" sz="220" b="0" dirty="0">
                <a:solidFill>
                  <a:srgbClr val="008000"/>
                </a:solidFill>
                <a:effectLst/>
                <a:latin typeface="Consolas" panose="020B0609020204030204" pitchFamily="49" charset="0"/>
              </a:rPr>
              <a:t>}&gt;Submit&lt;/Button&gt;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&lt;/Card&gt;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br>
              <a:rPr lang="en-US" sz="220" b="0" dirty="0">
                <a:solidFill>
                  <a:srgbClr val="008000"/>
                </a:solidFill>
                <a:effectLst/>
                <a:latin typeface="Consolas" panose="020B0609020204030204" pitchFamily="49" charset="0"/>
              </a:rPr>
            </a:br>
            <a:br>
              <a:rPr lang="en-US" sz="220" b="0" dirty="0">
                <a:solidFill>
                  <a:srgbClr val="008000"/>
                </a:solidFill>
                <a:effectLst/>
                <a:latin typeface="Consolas" panose="020B0609020204030204" pitchFamily="49" charset="0"/>
              </a:rPr>
            </a:br>
            <a:endParaRPr lang="en-US" sz="2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1A56AD9-37E4-A416-E43E-77AB9C9BA625}"/>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54514C9-4EFA-557A-3AA3-6AF8BA48685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9C42A2-111B-8DE8-DCFC-9A9223F88678}"/>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142373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3B27-1EC0-062B-4315-74497E6EA6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6E9B7E-C3E8-E12A-31B3-35389BFBB8F9}"/>
              </a:ext>
            </a:extLst>
          </p:cNvPr>
          <p:cNvSpPr>
            <a:spLocks noGrp="1"/>
          </p:cNvSpPr>
          <p:nvPr>
            <p:ph idx="1"/>
          </p:nvPr>
        </p:nvSpPr>
        <p:spPr/>
        <p:txBody>
          <a:bodyPr/>
          <a:lstStyle/>
          <a:p>
            <a:r>
              <a:rPr lang="en-US" dirty="0"/>
              <a:t>Further modification is done in the same file </a:t>
            </a:r>
            <a:r>
              <a:rPr lang="en-US" dirty="0" err="1"/>
              <a:t>i.e</a:t>
            </a:r>
            <a:r>
              <a:rPr lang="en-US" dirty="0"/>
              <a:t> </a:t>
            </a:r>
            <a:r>
              <a:rPr lang="en-US" dirty="0" err="1"/>
              <a:t>EditProfile.jsx</a:t>
            </a:r>
            <a:r>
              <a:rPr lang="en-US" dirty="0"/>
              <a:t> because of the new attribute seller in the state</a:t>
            </a:r>
          </a:p>
        </p:txBody>
      </p:sp>
      <p:sp>
        <p:nvSpPr>
          <p:cNvPr id="4" name="Date Placeholder 3">
            <a:extLst>
              <a:ext uri="{FF2B5EF4-FFF2-40B4-BE49-F238E27FC236}">
                <a16:creationId xmlns:a16="http://schemas.microsoft.com/office/drawing/2014/main" id="{AF0467AB-D5D8-6725-D533-3E15F24592A9}"/>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F672971-A9CB-7684-88EB-7009F5DFDCD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5FA28B-F776-6186-79BF-6951434D40E6}"/>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1317286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364F-02B7-EE02-C203-1339637C97CE}"/>
              </a:ext>
            </a:extLst>
          </p:cNvPr>
          <p:cNvSpPr>
            <a:spLocks noGrp="1"/>
          </p:cNvSpPr>
          <p:nvPr>
            <p:ph type="title"/>
          </p:nvPr>
        </p:nvSpPr>
        <p:spPr/>
        <p:txBody>
          <a:bodyPr/>
          <a:lstStyle/>
          <a:p>
            <a:r>
              <a:rPr lang="en-US" dirty="0"/>
              <a:t>Updated client/user/</a:t>
            </a:r>
            <a:r>
              <a:rPr lang="en-US" dirty="0" err="1"/>
              <a:t>EditProfile.jsx</a:t>
            </a:r>
            <a:endParaRPr lang="en-US" dirty="0"/>
          </a:p>
        </p:txBody>
      </p:sp>
      <p:sp>
        <p:nvSpPr>
          <p:cNvPr id="3" name="Content Placeholder 2">
            <a:extLst>
              <a:ext uri="{FF2B5EF4-FFF2-40B4-BE49-F238E27FC236}">
                <a16:creationId xmlns:a16="http://schemas.microsoft.com/office/drawing/2014/main" id="{E27B293F-13CD-9987-3AB7-A343D1DF4FE9}"/>
              </a:ext>
            </a:extLst>
          </p:cNvPr>
          <p:cNvSpPr>
            <a:spLocks noGrp="1"/>
          </p:cNvSpPr>
          <p:nvPr>
            <p:ph idx="1"/>
          </p:nvPr>
        </p:nvSpPr>
        <p:spPr/>
        <p:txBody>
          <a:bodyPr/>
          <a:lstStyle/>
          <a:p>
            <a:r>
              <a:rPr lang="en-US" sz="220" b="0" dirty="0">
                <a:solidFill>
                  <a:srgbClr val="008000"/>
                </a:solidFill>
                <a:effectLst/>
                <a:latin typeface="Consolas" panose="020B0609020204030204" pitchFamily="49" charset="0"/>
              </a:rPr>
              <a:t>import React,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from 'react'</a:t>
            </a:r>
          </a:p>
          <a:p>
            <a:r>
              <a:rPr lang="en-US" sz="220" b="0" dirty="0">
                <a:solidFill>
                  <a:srgbClr val="008000"/>
                </a:solidFill>
                <a:effectLst/>
                <a:latin typeface="Consolas" panose="020B0609020204030204" pitchFamily="49" charset="0"/>
              </a:rPr>
              <a:t>import Card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/core/Card'</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Switch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/core/Switch'</a:t>
            </a:r>
          </a:p>
          <a:p>
            <a:r>
              <a:rPr lang="en-US" sz="220" b="0" dirty="0">
                <a:solidFill>
                  <a:srgbClr val="008000"/>
                </a:solidFill>
                <a:effectLst/>
                <a:latin typeface="Consolas" panose="020B0609020204030204" pitchFamily="49" charset="0"/>
              </a:rPr>
              <a:t>import Button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/core/Button'</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Typography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/core/Typography'</a:t>
            </a:r>
          </a:p>
          <a:p>
            <a:r>
              <a:rPr lang="en-US" sz="220" b="0" dirty="0">
                <a:solidFill>
                  <a:srgbClr val="008000"/>
                </a:solidFill>
                <a:effectLst/>
                <a:latin typeface="Consolas" panose="020B0609020204030204" pitchFamily="49" charset="0"/>
              </a:rPr>
              <a:t>import Icon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/core/Icon'</a:t>
            </a:r>
          </a:p>
          <a:p>
            <a:r>
              <a:rPr lang="en-US" sz="220" b="0" dirty="0">
                <a:solidFill>
                  <a:srgbClr val="008000"/>
                </a:solidFill>
                <a:effectLst/>
                <a:latin typeface="Consolas" panose="020B0609020204030204" pitchFamily="49" charset="0"/>
              </a:rPr>
              <a:t>import { </a:t>
            </a:r>
            <a:r>
              <a:rPr lang="en-US" sz="220" b="0" dirty="0" err="1">
                <a:solidFill>
                  <a:srgbClr val="008000"/>
                </a:solidFill>
                <a:effectLst/>
                <a:latin typeface="Consolas" panose="020B0609020204030204" pitchFamily="49" charset="0"/>
              </a:rPr>
              <a:t>makeStyles</a:t>
            </a:r>
            <a:r>
              <a:rPr lang="en-US" sz="220" b="0" dirty="0">
                <a:solidFill>
                  <a:srgbClr val="008000"/>
                </a:solidFill>
                <a:effectLst/>
                <a:latin typeface="Consolas" panose="020B0609020204030204" pitchFamily="49" charset="0"/>
              </a:rPr>
              <a:t> }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/core/styles'</a:t>
            </a:r>
          </a:p>
          <a:p>
            <a:r>
              <a:rPr lang="en-US" sz="220" b="0" dirty="0">
                <a:solidFill>
                  <a:srgbClr val="008000"/>
                </a:solidFill>
                <a:effectLst/>
                <a:latin typeface="Consolas" panose="020B0609020204030204" pitchFamily="49" charset="0"/>
              </a:rPr>
              <a:t>//import auth from '../lib/auth-helper.js'</a:t>
            </a:r>
          </a:p>
          <a:p>
            <a:r>
              <a:rPr lang="en-US" sz="220" b="0" dirty="0">
                <a:solidFill>
                  <a:srgbClr val="008000"/>
                </a:solidFill>
                <a:effectLst/>
                <a:latin typeface="Consolas" panose="020B0609020204030204" pitchFamily="49" charset="0"/>
              </a:rPr>
              <a:t>import auth from '../lib/auth-helper'</a:t>
            </a:r>
          </a:p>
          <a:p>
            <a:r>
              <a:rPr lang="en-US" sz="220" b="0" dirty="0">
                <a:solidFill>
                  <a:srgbClr val="008000"/>
                </a:solidFill>
                <a:effectLst/>
                <a:latin typeface="Consolas" panose="020B0609020204030204" pitchFamily="49" charset="0"/>
              </a:rPr>
              <a:t>import {read, update} from './api-user.js'</a:t>
            </a:r>
          </a:p>
          <a:p>
            <a:r>
              <a:rPr lang="en-US" sz="220" b="0" dirty="0">
                <a:solidFill>
                  <a:srgbClr val="008000"/>
                </a:solidFill>
                <a:effectLst/>
                <a:latin typeface="Consolas" panose="020B0609020204030204" pitchFamily="49" charset="0"/>
              </a:rPr>
              <a:t>import {Navigate}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 </a:t>
            </a:r>
            <a:r>
              <a:rPr lang="en-US" sz="220" b="0" dirty="0" err="1">
                <a:solidFill>
                  <a:srgbClr val="008000"/>
                </a:solidFill>
                <a:effectLst/>
                <a:latin typeface="Consolas" panose="020B0609020204030204" pitchFamily="49" charset="0"/>
              </a:rPr>
              <a:t>useParams</a:t>
            </a:r>
            <a:r>
              <a:rPr lang="en-US" sz="220" b="0" dirty="0">
                <a:solidFill>
                  <a:srgbClr val="008000"/>
                </a:solidFill>
                <a:effectLst/>
                <a:latin typeface="Consolas" panose="020B0609020204030204" pitchFamily="49" charset="0"/>
              </a:rPr>
              <a:t> }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useStyles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makeStyles</a:t>
            </a:r>
            <a:r>
              <a:rPr lang="en-US" sz="220" b="0" dirty="0">
                <a:solidFill>
                  <a:srgbClr val="008000"/>
                </a:solidFill>
                <a:effectLst/>
                <a:latin typeface="Consolas" panose="020B0609020204030204" pitchFamily="49" charset="0"/>
              </a:rPr>
              <a:t>(theme =&gt; ({</a:t>
            </a:r>
          </a:p>
          <a:p>
            <a:r>
              <a:rPr lang="en-US" sz="220" b="0" dirty="0">
                <a:solidFill>
                  <a:srgbClr val="008000"/>
                </a:solidFill>
                <a:effectLst/>
                <a:latin typeface="Consolas" panose="020B0609020204030204" pitchFamily="49" charset="0"/>
              </a:rPr>
              <a:t>card: {</a:t>
            </a:r>
          </a:p>
          <a:p>
            <a:r>
              <a:rPr lang="en-US" sz="220" b="0" dirty="0" err="1">
                <a:solidFill>
                  <a:srgbClr val="008000"/>
                </a:solidFill>
                <a:effectLst/>
                <a:latin typeface="Consolas" panose="020B0609020204030204" pitchFamily="49" charset="0"/>
              </a:rPr>
              <a:t>maxWidth</a:t>
            </a:r>
            <a:r>
              <a:rPr lang="en-US" sz="220" b="0" dirty="0">
                <a:solidFill>
                  <a:srgbClr val="008000"/>
                </a:solidFill>
                <a:effectLst/>
                <a:latin typeface="Consolas" panose="020B0609020204030204" pitchFamily="49" charset="0"/>
              </a:rPr>
              <a:t>: 600,</a:t>
            </a:r>
          </a:p>
          <a:p>
            <a:r>
              <a:rPr lang="en-US" sz="220" b="0" dirty="0">
                <a:solidFill>
                  <a:srgbClr val="008000"/>
                </a:solidFill>
                <a:effectLst/>
                <a:latin typeface="Consolas" panose="020B0609020204030204" pitchFamily="49" charset="0"/>
              </a:rPr>
              <a:t>margin: 'auto',</a:t>
            </a:r>
          </a:p>
          <a:p>
            <a:r>
              <a:rPr lang="en-US" sz="220" b="0" dirty="0" err="1">
                <a:solidFill>
                  <a:srgbClr val="008000"/>
                </a:solidFill>
                <a:effectLst/>
                <a:latin typeface="Consolas" panose="020B0609020204030204" pitchFamily="49" charset="0"/>
              </a:rPr>
              <a:t>textAlign</a:t>
            </a:r>
            <a:r>
              <a:rPr lang="en-US" sz="220" b="0" dirty="0">
                <a:solidFill>
                  <a:srgbClr val="008000"/>
                </a:solidFill>
                <a:effectLst/>
                <a:latin typeface="Consolas" panose="020B0609020204030204" pitchFamily="49" charset="0"/>
              </a:rPr>
              <a:t>: 'center',</a:t>
            </a:r>
          </a:p>
          <a:p>
            <a:r>
              <a:rPr lang="en-US" sz="220" b="0" dirty="0" err="1">
                <a:solidFill>
                  <a:srgbClr val="008000"/>
                </a:solidFill>
                <a:effectLst/>
                <a:latin typeface="Consolas" panose="020B0609020204030204" pitchFamily="49" charset="0"/>
              </a:rPr>
              <a:t>marginTop</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(5),</a:t>
            </a:r>
          </a:p>
          <a:p>
            <a:r>
              <a:rPr lang="en-US" sz="220" b="0" dirty="0" err="1">
                <a:solidFill>
                  <a:srgbClr val="008000"/>
                </a:solidFill>
                <a:effectLst/>
                <a:latin typeface="Consolas" panose="020B0609020204030204" pitchFamily="49" charset="0"/>
              </a:rPr>
              <a:t>paddingBottom</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title: {</a:t>
            </a:r>
          </a:p>
          <a:p>
            <a:r>
              <a:rPr lang="en-US" sz="220" b="0" dirty="0">
                <a:solidFill>
                  <a:srgbClr val="008000"/>
                </a:solidFill>
                <a:effectLst/>
                <a:latin typeface="Consolas" panose="020B0609020204030204" pitchFamily="49" charset="0"/>
              </a:rPr>
              <a:t>margin: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color: </a:t>
            </a:r>
            <a:r>
              <a:rPr lang="en-US" sz="220" b="0" dirty="0" err="1">
                <a:solidFill>
                  <a:srgbClr val="008000"/>
                </a:solidFill>
                <a:effectLst/>
                <a:latin typeface="Consolas" panose="020B0609020204030204" pitchFamily="49" charset="0"/>
              </a:rPr>
              <a:t>theme.palette.protectedTitle</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error: {</a:t>
            </a:r>
          </a:p>
          <a:p>
            <a:r>
              <a:rPr lang="en-US" sz="220" b="0" dirty="0" err="1">
                <a:solidFill>
                  <a:srgbClr val="008000"/>
                </a:solidFill>
                <a:effectLst/>
                <a:latin typeface="Consolas" panose="020B0609020204030204" pitchFamily="49" charset="0"/>
              </a:rPr>
              <a:t>verticalAlign</a:t>
            </a:r>
            <a:r>
              <a:rPr lang="en-US" sz="220" b="0" dirty="0">
                <a:solidFill>
                  <a:srgbClr val="008000"/>
                </a:solidFill>
                <a:effectLst/>
                <a:latin typeface="Consolas" panose="020B0609020204030204" pitchFamily="49" charset="0"/>
              </a:rPr>
              <a:t>: 'middle'</a:t>
            </a:r>
          </a:p>
          <a:p>
            <a:r>
              <a:rPr lang="en-US" sz="220" b="0" dirty="0">
                <a:solidFill>
                  <a:srgbClr val="008000"/>
                </a:solidFill>
                <a:effectLst/>
                <a:latin typeface="Consolas" panose="020B0609020204030204" pitchFamily="49" charset="0"/>
              </a:rPr>
              <a:t>},</a:t>
            </a:r>
          </a:p>
          <a:p>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marginLeft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(1),</a:t>
            </a:r>
          </a:p>
          <a:p>
            <a:r>
              <a:rPr lang="en-US" sz="220" b="0" dirty="0" err="1">
                <a:solidFill>
                  <a:srgbClr val="008000"/>
                </a:solidFill>
                <a:effectLst/>
                <a:latin typeface="Consolas" panose="020B0609020204030204" pitchFamily="49" charset="0"/>
              </a:rPr>
              <a:t>marginRight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(1),</a:t>
            </a:r>
          </a:p>
          <a:p>
            <a:r>
              <a:rPr lang="en-US" sz="220" b="0" dirty="0">
                <a:solidFill>
                  <a:srgbClr val="008000"/>
                </a:solidFill>
                <a:effectLst/>
                <a:latin typeface="Consolas" panose="020B0609020204030204" pitchFamily="49" charset="0"/>
              </a:rPr>
              <a:t>width: 300</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submit: {</a:t>
            </a:r>
          </a:p>
          <a:p>
            <a:r>
              <a:rPr lang="en-US" sz="220" b="0" dirty="0">
                <a:solidFill>
                  <a:srgbClr val="008000"/>
                </a:solidFill>
                <a:effectLst/>
                <a:latin typeface="Consolas" panose="020B0609020204030204" pitchFamily="49" charset="0"/>
              </a:rPr>
              <a:t>margin: 'auto',</a:t>
            </a:r>
          </a:p>
          <a:p>
            <a:r>
              <a:rPr lang="en-US" sz="220" b="0" dirty="0" err="1">
                <a:solidFill>
                  <a:srgbClr val="008000"/>
                </a:solidFill>
                <a:effectLst/>
                <a:latin typeface="Consolas" panose="020B0609020204030204" pitchFamily="49" charset="0"/>
              </a:rPr>
              <a:t>marginBottom</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subheading:{</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marginTop</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    color: </a:t>
            </a:r>
            <a:r>
              <a:rPr lang="en-US" sz="220" b="0" dirty="0" err="1">
                <a:solidFill>
                  <a:srgbClr val="008000"/>
                </a:solidFill>
                <a:effectLst/>
                <a:latin typeface="Consolas" panose="020B0609020204030204" pitchFamily="49" charset="0"/>
              </a:rPr>
              <a:t>theme.palette.openTitle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export default function </a:t>
            </a:r>
            <a:r>
              <a:rPr lang="en-US" sz="220" b="0" dirty="0" err="1">
                <a:solidFill>
                  <a:srgbClr val="008000"/>
                </a:solidFill>
                <a:effectLst/>
                <a:latin typeface="Consolas" panose="020B0609020204030204" pitchFamily="49" charset="0"/>
              </a:rPr>
              <a:t>EditProfile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const classes = </a:t>
            </a:r>
            <a:r>
              <a:rPr lang="en-US" sz="220" b="0" dirty="0" err="1">
                <a:solidFill>
                  <a:srgbClr val="008000"/>
                </a:solidFill>
                <a:effectLst/>
                <a:latin typeface="Consolas" panose="020B0609020204030204" pitchFamily="49" charset="0"/>
              </a:rPr>
              <a:t>useStyles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 = </a:t>
            </a:r>
            <a:r>
              <a:rPr lang="en-US" sz="220" b="0" dirty="0" err="1">
                <a:solidFill>
                  <a:srgbClr val="008000"/>
                </a:solidFill>
                <a:effectLst/>
                <a:latin typeface="Consolas" panose="020B0609020204030204" pitchFamily="49" charset="0"/>
              </a:rPr>
              <a:t>useParams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[values,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name: '',</a:t>
            </a:r>
          </a:p>
          <a:p>
            <a:r>
              <a:rPr lang="en-US" sz="220" b="0" dirty="0">
                <a:solidFill>
                  <a:srgbClr val="008000"/>
                </a:solidFill>
                <a:effectLst/>
                <a:latin typeface="Consolas" panose="020B0609020204030204" pitchFamily="49" charset="0"/>
              </a:rPr>
              <a:t>password: '',</a:t>
            </a:r>
          </a:p>
          <a:p>
            <a:r>
              <a:rPr lang="en-US" sz="220" b="0" dirty="0">
                <a:solidFill>
                  <a:srgbClr val="008000"/>
                </a:solidFill>
                <a:effectLst/>
                <a:latin typeface="Consolas" panose="020B0609020204030204" pitchFamily="49" charset="0"/>
              </a:rPr>
              <a:t>email: '',</a:t>
            </a:r>
          </a:p>
          <a:p>
            <a:r>
              <a:rPr lang="en-US" sz="220" b="0" dirty="0">
                <a:solidFill>
                  <a:srgbClr val="008000"/>
                </a:solidFill>
                <a:effectLst/>
                <a:latin typeface="Consolas" panose="020B0609020204030204" pitchFamily="49" charset="0"/>
              </a:rPr>
              <a:t>//open: false,</a:t>
            </a:r>
          </a:p>
          <a:p>
            <a:r>
              <a:rPr lang="en-US" sz="220" b="0" dirty="0">
                <a:solidFill>
                  <a:srgbClr val="008000"/>
                </a:solidFill>
                <a:effectLst/>
                <a:latin typeface="Consolas" panose="020B0609020204030204" pitchFamily="49" charset="0"/>
              </a:rPr>
              <a:t>seller: false,</a:t>
            </a:r>
          </a:p>
          <a:p>
            <a:r>
              <a:rPr lang="en-US" sz="220" b="0" dirty="0">
                <a:solidFill>
                  <a:srgbClr val="008000"/>
                </a:solidFill>
                <a:effectLst/>
                <a:latin typeface="Consolas" panose="020B0609020204030204" pitchFamily="49" charset="0"/>
              </a:rPr>
              <a:t>error: '',</a:t>
            </a:r>
          </a:p>
          <a:p>
            <a:r>
              <a:rPr lang="en-US" sz="220" b="0" dirty="0" err="1">
                <a:solidFill>
                  <a:srgbClr val="008000"/>
                </a:solidFill>
                <a:effectLst/>
                <a:latin typeface="Consolas" panose="020B0609020204030204" pitchFamily="49" charset="0"/>
              </a:rPr>
              <a:t>NavigateToProfile</a:t>
            </a:r>
            <a:r>
              <a:rPr lang="en-US" sz="220" b="0" dirty="0">
                <a:solidFill>
                  <a:srgbClr val="008000"/>
                </a:solidFill>
                <a:effectLst/>
                <a:latin typeface="Consolas" panose="020B0609020204030204" pitchFamily="49" charset="0"/>
              </a:rPr>
              <a:t>: false</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jwt</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auth.isAuthenticated</a:t>
            </a:r>
            <a:r>
              <a:rPr lang="en-US" sz="220" b="0" dirty="0">
                <a:solidFill>
                  <a:srgbClr val="008000"/>
                </a:solidFill>
                <a:effectLst/>
                <a:latin typeface="Consolas" panose="020B0609020204030204" pitchFamily="49" charset="0"/>
              </a:rPr>
              <a:t>()</a:t>
            </a:r>
          </a:p>
          <a:p>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=&gt; {</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abortController</a:t>
            </a:r>
            <a:r>
              <a:rPr lang="en-US" sz="220" b="0" dirty="0">
                <a:solidFill>
                  <a:srgbClr val="008000"/>
                </a:solidFill>
                <a:effectLst/>
                <a:latin typeface="Consolas" panose="020B0609020204030204" pitchFamily="49" charset="0"/>
              </a:rPr>
              <a:t> = new </a:t>
            </a:r>
            <a:r>
              <a:rPr lang="en-US" sz="220" b="0" dirty="0" err="1">
                <a:solidFill>
                  <a:srgbClr val="008000"/>
                </a:solidFill>
                <a:effectLst/>
                <a:latin typeface="Consolas" panose="020B0609020204030204" pitchFamily="49" charset="0"/>
              </a:rPr>
              <a:t>AbortController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signal = </a:t>
            </a:r>
            <a:r>
              <a:rPr lang="en-US" sz="220" b="0" dirty="0" err="1">
                <a:solidFill>
                  <a:srgbClr val="008000"/>
                </a:solidFill>
                <a:effectLst/>
                <a:latin typeface="Consolas" panose="020B0609020204030204" pitchFamily="49" charset="0"/>
              </a:rPr>
              <a:t>abortController.signal</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read({</a:t>
            </a:r>
          </a:p>
          <a:p>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userId</a:t>
            </a:r>
            <a:endParaRPr lang="en-US" sz="220" b="0" dirty="0">
              <a:solidFill>
                <a:srgbClr val="008000"/>
              </a:solidFill>
              <a:effectLst/>
              <a:latin typeface="Consolas" panose="020B0609020204030204" pitchFamily="49" charset="0"/>
            </a:endParaRPr>
          </a:p>
          <a:p>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jwt.user._id</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{t: </a:t>
            </a:r>
            <a:r>
              <a:rPr lang="en-US" sz="220" b="0" dirty="0" err="1">
                <a:solidFill>
                  <a:srgbClr val="008000"/>
                </a:solidFill>
                <a:effectLst/>
                <a:latin typeface="Consolas" panose="020B0609020204030204" pitchFamily="49" charset="0"/>
              </a:rPr>
              <a:t>jwt.token</a:t>
            </a:r>
            <a:r>
              <a:rPr lang="en-US" sz="220" b="0" dirty="0">
                <a:solidFill>
                  <a:srgbClr val="008000"/>
                </a:solidFill>
                <a:effectLst/>
                <a:latin typeface="Consolas" panose="020B0609020204030204" pitchFamily="49" charset="0"/>
              </a:rPr>
              <a:t>}, signal).then((data) =&gt;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else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name: data.name, email: </a:t>
            </a:r>
            <a:r>
              <a:rPr lang="en-US" sz="220" b="0" dirty="0" err="1">
                <a:solidFill>
                  <a:srgbClr val="008000"/>
                </a:solidFill>
                <a:effectLst/>
                <a:latin typeface="Consolas" panose="020B0609020204030204" pitchFamily="49" charset="0"/>
              </a:rPr>
              <a:t>data.email</a:t>
            </a:r>
            <a:r>
              <a:rPr lang="en-US" sz="220" b="0" dirty="0">
                <a:solidFill>
                  <a:srgbClr val="008000"/>
                </a:solidFill>
                <a:effectLst/>
                <a:latin typeface="Consolas" panose="020B0609020204030204" pitchFamily="49" charset="0"/>
              </a:rPr>
              <a:t>, seller: </a:t>
            </a:r>
            <a:r>
              <a:rPr lang="en-US" sz="220" b="0" dirty="0" err="1">
                <a:solidFill>
                  <a:srgbClr val="008000"/>
                </a:solidFill>
                <a:effectLst/>
                <a:latin typeface="Consolas" panose="020B0609020204030204" pitchFamily="49" charset="0"/>
              </a:rPr>
              <a:t>data.seller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return function cleanup(){</a:t>
            </a:r>
          </a:p>
          <a:p>
            <a:r>
              <a:rPr lang="en-US" sz="220" b="0" dirty="0" err="1">
                <a:solidFill>
                  <a:srgbClr val="008000"/>
                </a:solidFill>
                <a:effectLst/>
                <a:latin typeface="Consolas" panose="020B0609020204030204" pitchFamily="49" charset="0"/>
              </a:rPr>
              <a:t>abortController.abort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jwt.user._id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 () =&gt; {</a:t>
            </a:r>
          </a:p>
          <a:p>
            <a:r>
              <a:rPr lang="en-US" sz="220" b="0" dirty="0">
                <a:solidFill>
                  <a:srgbClr val="008000"/>
                </a:solidFill>
                <a:effectLst/>
                <a:latin typeface="Consolas" panose="020B0609020204030204" pitchFamily="49" charset="0"/>
              </a:rPr>
              <a:t>const user = {</a:t>
            </a:r>
          </a:p>
          <a:p>
            <a:r>
              <a:rPr lang="en-US" sz="220" b="0" dirty="0">
                <a:solidFill>
                  <a:srgbClr val="008000"/>
                </a:solidFill>
                <a:effectLst/>
                <a:latin typeface="Consolas" panose="020B0609020204030204" pitchFamily="49" charset="0"/>
              </a:rPr>
              <a:t>name: values.name || undefined,</a:t>
            </a:r>
          </a:p>
          <a:p>
            <a:r>
              <a:rPr lang="en-US" sz="220" b="0" dirty="0">
                <a:solidFill>
                  <a:srgbClr val="008000"/>
                </a:solidFill>
                <a:effectLst/>
                <a:latin typeface="Consolas" panose="020B0609020204030204" pitchFamily="49" charset="0"/>
              </a:rPr>
              <a:t>email: </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password: </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highlight>
                  <a:srgbClr val="FFFF00"/>
                </a:highlight>
                <a:latin typeface="Consolas" panose="020B0609020204030204" pitchFamily="49" charset="0"/>
              </a:rPr>
              <a:t>seller: </a:t>
            </a:r>
            <a:r>
              <a:rPr lang="en-US" sz="220" b="0" dirty="0" err="1">
                <a:solidFill>
                  <a:srgbClr val="008000"/>
                </a:solidFill>
                <a:effectLst/>
                <a:highlight>
                  <a:srgbClr val="FFFF00"/>
                </a:highlight>
                <a:latin typeface="Consolas" panose="020B0609020204030204" pitchFamily="49" charset="0"/>
              </a:rPr>
              <a:t>values.seller</a:t>
            </a:r>
            <a:r>
              <a:rPr lang="en-US" sz="220" b="0" dirty="0">
                <a:solidFill>
                  <a:srgbClr val="008000"/>
                </a:solidFill>
                <a:effectLst/>
                <a:highlight>
                  <a:srgbClr val="FFFF00"/>
                </a:highlight>
                <a:latin typeface="Consolas" panose="020B0609020204030204" pitchFamily="49" charset="0"/>
              </a:rPr>
              <a:t> || false</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update({</a:t>
            </a:r>
          </a:p>
          <a:p>
            <a:r>
              <a:rPr lang="en-US" sz="220" b="0" dirty="0">
                <a:solidFill>
                  <a:srgbClr val="008000"/>
                </a:solidFill>
                <a:effectLst/>
                <a:highlight>
                  <a:srgbClr val="FFFF00"/>
                </a:highlight>
                <a:latin typeface="Consolas" panose="020B0609020204030204" pitchFamily="49" charset="0"/>
              </a:rPr>
              <a:t>//</a:t>
            </a:r>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userId</a:t>
            </a:r>
            <a:endParaRPr lang="en-US" sz="220" b="0" dirty="0">
              <a:solidFill>
                <a:srgbClr val="008000"/>
              </a:solidFill>
              <a:effectLst/>
              <a:highlight>
                <a:srgbClr val="FFFF00"/>
              </a:highlight>
              <a:latin typeface="Consolas" panose="020B0609020204030204" pitchFamily="49" charset="0"/>
            </a:endParaRPr>
          </a:p>
          <a:p>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jwt.user._id</a:t>
            </a:r>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t: </a:t>
            </a:r>
            <a:r>
              <a:rPr lang="en-US" sz="220" b="0" dirty="0" err="1">
                <a:solidFill>
                  <a:srgbClr val="008000"/>
                </a:solidFill>
                <a:effectLst/>
                <a:latin typeface="Consolas" panose="020B0609020204030204" pitchFamily="49" charset="0"/>
              </a:rPr>
              <a:t>jwt.token</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user).then((data) =&gt;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else {</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auth.updateUser</a:t>
            </a:r>
            <a:r>
              <a:rPr lang="en-US" sz="220" b="0" dirty="0">
                <a:solidFill>
                  <a:srgbClr val="008000"/>
                </a:solidFill>
                <a:effectLst/>
                <a:highlight>
                  <a:srgbClr val="FFFF00"/>
                </a:highlight>
                <a:latin typeface="Consolas" panose="020B0609020204030204" pitchFamily="49" charset="0"/>
              </a:rPr>
              <a:t>(data, ()=&gt; {</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setValues</a:t>
            </a:r>
            <a:r>
              <a:rPr lang="en-US" sz="220" b="0" dirty="0">
                <a:solidFill>
                  <a:srgbClr val="008000"/>
                </a:solidFill>
                <a:effectLst/>
                <a:highlight>
                  <a:srgbClr val="FFFF00"/>
                </a:highlight>
                <a:latin typeface="Consolas" panose="020B0609020204030204" pitchFamily="49" charset="0"/>
              </a:rPr>
              <a:t>({...values, </a:t>
            </a:r>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data._id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NavigateToProfile</a:t>
            </a:r>
            <a:r>
              <a:rPr lang="en-US" sz="220" b="0" dirty="0">
                <a:solidFill>
                  <a:srgbClr val="008000"/>
                </a:solidFill>
                <a:effectLst/>
                <a:highlight>
                  <a:srgbClr val="FFFF00"/>
                </a:highlight>
                <a:latin typeface="Consolas" panose="020B0609020204030204" pitchFamily="49" charset="0"/>
              </a:rPr>
              <a:t>: true})</a:t>
            </a:r>
          </a:p>
          <a:p>
            <a:r>
              <a:rPr lang="en-US" sz="220" b="0" dirty="0">
                <a:solidFill>
                  <a:srgbClr val="008000"/>
                </a:solidFill>
                <a:effectLst/>
                <a:highlight>
                  <a:srgbClr val="FFFF00"/>
                </a:highlight>
                <a:latin typeface="Consolas" panose="020B0609020204030204" pitchFamily="49" charset="0"/>
              </a:rPr>
              <a:t>    })</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 = name =&gt; event =&gt;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[name]: </a:t>
            </a:r>
            <a:r>
              <a:rPr lang="en-US" sz="220" b="0" dirty="0" err="1">
                <a:solidFill>
                  <a:srgbClr val="008000"/>
                </a:solidFill>
                <a:effectLst/>
                <a:latin typeface="Consolas" panose="020B0609020204030204" pitchFamily="49" charset="0"/>
              </a:rPr>
              <a:t>event.target.value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if (</a:t>
            </a:r>
            <a:r>
              <a:rPr lang="en-US" sz="220" b="0" dirty="0" err="1">
                <a:solidFill>
                  <a:srgbClr val="008000"/>
                </a:solidFill>
                <a:effectLst/>
                <a:latin typeface="Consolas" panose="020B0609020204030204" pitchFamily="49" charset="0"/>
              </a:rPr>
              <a:t>values.NavigateToProfile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return (&lt;Navigate to={'/user/' + </a:t>
            </a:r>
            <a:r>
              <a:rPr lang="en-US" sz="220" b="0" dirty="0" err="1">
                <a:solidFill>
                  <a:srgbClr val="008000"/>
                </a:solidFill>
                <a:effectLst/>
                <a:latin typeface="Consolas" panose="020B0609020204030204" pitchFamily="49" charset="0"/>
              </a:rPr>
              <a:t>values.userId</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return (</a:t>
            </a:r>
          </a:p>
          <a:p>
            <a:r>
              <a:rPr lang="en-US" sz="220" b="0" dirty="0">
                <a:solidFill>
                  <a:srgbClr val="008000"/>
                </a:solidFill>
                <a:effectLst/>
                <a:latin typeface="Consolas" panose="020B0609020204030204" pitchFamily="49" charset="0"/>
              </a:rPr>
              <a:t>&lt;Card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classes.card</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&lt;Typography variant="h6"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classes.title</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Edit Profile</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id="name" label="Name"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value={values.name}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('name')} margin="normal"/&gt;&lt;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id="email" type="email" label="Email"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('email')} margin="normal"/&gt;&lt;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id="password" type="password" label="Password"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('password')} margin="normal"/&gt;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 {</a:t>
            </a:r>
          </a:p>
          <a:p>
            <a:r>
              <a:rPr lang="en-US" sz="220" b="0" dirty="0" err="1">
                <a:solidFill>
                  <a:srgbClr val="008000"/>
                </a:solidFill>
                <a:effectLst/>
                <a:latin typeface="Consolas" panose="020B0609020204030204" pitchFamily="49" charset="0"/>
              </a:rPr>
              <a:t>values.error</a:t>
            </a:r>
            <a:r>
              <a:rPr lang="en-US" sz="220" b="0" dirty="0">
                <a:solidFill>
                  <a:srgbClr val="008000"/>
                </a:solidFill>
                <a:effectLst/>
                <a:latin typeface="Consolas" panose="020B0609020204030204" pitchFamily="49" charset="0"/>
              </a:rPr>
              <a:t> &amp;&amp; (&lt;Typography component="p" color="error"&gt;</a:t>
            </a:r>
          </a:p>
          <a:p>
            <a:r>
              <a:rPr lang="en-US" sz="220" b="0" dirty="0">
                <a:solidFill>
                  <a:srgbClr val="008000"/>
                </a:solidFill>
                <a:effectLst/>
                <a:latin typeface="Consolas" panose="020B0609020204030204" pitchFamily="49" charset="0"/>
              </a:rPr>
              <a:t>&lt;Icon color="error"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classes.error</a:t>
            </a:r>
            <a:r>
              <a:rPr lang="en-US" sz="220" b="0" dirty="0">
                <a:solidFill>
                  <a:srgbClr val="008000"/>
                </a:solidFill>
                <a:effectLst/>
                <a:latin typeface="Consolas" panose="020B0609020204030204" pitchFamily="49" charset="0"/>
              </a:rPr>
              <a:t>}&gt;error&lt;/Icon&gt;</a:t>
            </a:r>
          </a:p>
          <a:p>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values.error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&lt;Button color="primary" variant="contained" </a:t>
            </a:r>
            <a:r>
              <a:rPr lang="en-US" sz="220" b="0" dirty="0" err="1">
                <a:solidFill>
                  <a:srgbClr val="008000"/>
                </a:solidFill>
                <a:effectLst/>
                <a:latin typeface="Consolas" panose="020B0609020204030204" pitchFamily="49" charset="0"/>
              </a:rPr>
              <a:t>onClick</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classes.submit</a:t>
            </a:r>
            <a:r>
              <a:rPr lang="en-US" sz="220" b="0" dirty="0">
                <a:solidFill>
                  <a:srgbClr val="008000"/>
                </a:solidFill>
                <a:effectLst/>
                <a:latin typeface="Consolas" panose="020B0609020204030204" pitchFamily="49" charset="0"/>
              </a:rPr>
              <a:t>}&gt;Submit&lt;/Button&gt;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&lt;/Card&gt;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br>
              <a:rPr lang="en-US" sz="220" b="0" dirty="0">
                <a:solidFill>
                  <a:srgbClr val="008000"/>
                </a:solidFill>
                <a:effectLst/>
                <a:latin typeface="Consolas" panose="020B0609020204030204" pitchFamily="49" charset="0"/>
              </a:rPr>
            </a:br>
            <a:br>
              <a:rPr lang="en-US" sz="220" b="0" dirty="0">
                <a:solidFill>
                  <a:srgbClr val="008000"/>
                </a:solidFill>
                <a:effectLst/>
                <a:latin typeface="Consolas" panose="020B0609020204030204" pitchFamily="49" charset="0"/>
              </a:rPr>
            </a:br>
            <a:endParaRPr lang="en-US" sz="2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30C15EF-58F6-2A85-EEAA-0E2C86940052}"/>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8814E33A-7D4F-7794-16EF-3CA45FA548A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97C049-0A46-FBBB-7726-F8A7E8BE5D26}"/>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808061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593E-43E8-2131-8872-2D33F06BD2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187D73-0286-D946-B44C-6B122AAE8ACF}"/>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DD54FBD1-2BE0-3350-7586-0746D2A1F682}"/>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E32D1992-9674-8FCF-BC47-C8B45EDE95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EC69754-18E8-FD81-778C-D98886D46D5F}"/>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96195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02C1-EB0D-0F82-099E-156E668742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269D1A-9911-E8DF-D709-2B07457500F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2A85BC4-D317-1795-2BC0-314E5F65F78E}"/>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E41E8FEC-95DF-D96F-7693-5307452F95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F83019-D75A-DBAD-9007-87E8D635B2FC}"/>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347803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95F6-BBA5-107D-03C5-65F5BE6CBE9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6A63DB1-982F-ACD3-B129-F21630B8E21E}"/>
              </a:ext>
            </a:extLst>
          </p:cNvPr>
          <p:cNvSpPr>
            <a:spLocks noGrp="1"/>
          </p:cNvSpPr>
          <p:nvPr>
            <p:ph idx="1"/>
          </p:nvPr>
        </p:nvSpPr>
        <p:spPr/>
        <p:txBody>
          <a:bodyPr/>
          <a:lstStyle/>
          <a:p>
            <a:r>
              <a:rPr lang="en-US" dirty="0"/>
              <a:t>This seller value for each user must be sent to the client with the user details received on successful sign-in, so the view can be rendered accordingly to show information relevant to the seller. </a:t>
            </a:r>
          </a:p>
          <a:p>
            <a:r>
              <a:rPr lang="en-US" dirty="0"/>
              <a:t>We will update the response sent back in the </a:t>
            </a:r>
            <a:r>
              <a:rPr lang="en-US" dirty="0" err="1"/>
              <a:t>signin</a:t>
            </a:r>
            <a:r>
              <a:rPr lang="en-US" dirty="0"/>
              <a:t> controller method to add this detail, as highlighted in the following code:</a:t>
            </a:r>
          </a:p>
        </p:txBody>
      </p:sp>
      <p:sp>
        <p:nvSpPr>
          <p:cNvPr id="4" name="Date Placeholder 3">
            <a:extLst>
              <a:ext uri="{FF2B5EF4-FFF2-40B4-BE49-F238E27FC236}">
                <a16:creationId xmlns:a16="http://schemas.microsoft.com/office/drawing/2014/main" id="{A74EA993-A77E-2F73-AC2C-8143439DBC5F}"/>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BF1F3AB-35FA-0464-9AEE-1CE1739918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8F5F13-D44C-121B-A56E-36E999F27EBF}"/>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1090680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E68B-89E5-CE58-F0DE-B3827F0E3C24}"/>
              </a:ext>
            </a:extLst>
          </p:cNvPr>
          <p:cNvSpPr>
            <a:spLocks noGrp="1"/>
          </p:cNvSpPr>
          <p:nvPr>
            <p:ph type="title"/>
          </p:nvPr>
        </p:nvSpPr>
        <p:spPr/>
        <p:txBody>
          <a:bodyPr/>
          <a:lstStyle/>
          <a:p>
            <a:r>
              <a:rPr lang="en-US" sz="2500" dirty="0"/>
              <a:t>Updated </a:t>
            </a:r>
            <a:r>
              <a:rPr lang="en-US" sz="2500" b="1" dirty="0" err="1"/>
              <a:t>mern</a:t>
            </a:r>
            <a:r>
              <a:rPr lang="en-US" sz="2500" b="1" dirty="0"/>
              <a:t>-marketplace/server/controllers/auth.controller.js:</a:t>
            </a:r>
            <a:r>
              <a:rPr lang="en-US" sz="2500" dirty="0"/>
              <a:t> </a:t>
            </a:r>
          </a:p>
        </p:txBody>
      </p:sp>
      <p:sp>
        <p:nvSpPr>
          <p:cNvPr id="3" name="Content Placeholder 2">
            <a:extLst>
              <a:ext uri="{FF2B5EF4-FFF2-40B4-BE49-F238E27FC236}">
                <a16:creationId xmlns:a16="http://schemas.microsoft.com/office/drawing/2014/main" id="{89DE248D-1B44-7730-ACF2-C508D62350EA}"/>
              </a:ext>
            </a:extLst>
          </p:cNvPr>
          <p:cNvSpPr>
            <a:spLocks noGrp="1"/>
          </p:cNvSpPr>
          <p:nvPr>
            <p:ph idx="1"/>
          </p:nvPr>
        </p:nvSpPr>
        <p:spPr/>
        <p:txBody>
          <a:bodyPr/>
          <a:lstStyle/>
          <a:p>
            <a:r>
              <a:rPr lang="en-US" sz="480" b="0" dirty="0">
                <a:solidFill>
                  <a:srgbClr val="008000"/>
                </a:solidFill>
                <a:effectLst/>
                <a:latin typeface="Consolas" panose="020B0609020204030204" pitchFamily="49" charset="0"/>
              </a:rPr>
              <a:t>import User from '../models/user.model.js'</a:t>
            </a:r>
          </a:p>
          <a:p>
            <a:r>
              <a:rPr lang="en-US" sz="480" b="0" dirty="0">
                <a:solidFill>
                  <a:srgbClr val="008000"/>
                </a:solidFill>
                <a:effectLst/>
                <a:latin typeface="Consolas" panose="020B0609020204030204" pitchFamily="49" charset="0"/>
              </a:rPr>
              <a:t>//import User from '../models/</a:t>
            </a:r>
            <a:r>
              <a:rPr lang="en-US" sz="480" b="0" dirty="0" err="1">
                <a:solidFill>
                  <a:srgbClr val="008000"/>
                </a:solidFill>
                <a:effectLst/>
                <a:latin typeface="Consolas" panose="020B0609020204030204" pitchFamily="49" charset="0"/>
              </a:rPr>
              <a:t>user.model</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import </a:t>
            </a:r>
            <a:r>
              <a:rPr lang="en-US" sz="480" b="0" dirty="0" err="1">
                <a:solidFill>
                  <a:srgbClr val="008000"/>
                </a:solidFill>
                <a:effectLst/>
                <a:latin typeface="Consolas" panose="020B0609020204030204" pitchFamily="49" charset="0"/>
              </a:rPr>
              <a:t>jwt</a:t>
            </a:r>
            <a:r>
              <a:rPr lang="en-US" sz="480" b="0" dirty="0">
                <a:solidFill>
                  <a:srgbClr val="008000"/>
                </a:solidFill>
                <a:effectLst/>
                <a:latin typeface="Consolas" panose="020B0609020204030204" pitchFamily="49" charset="0"/>
              </a:rPr>
              <a:t> from '</a:t>
            </a:r>
            <a:r>
              <a:rPr lang="en-US" sz="480" b="0" dirty="0" err="1">
                <a:solidFill>
                  <a:srgbClr val="008000"/>
                </a:solidFill>
                <a:effectLst/>
                <a:latin typeface="Consolas" panose="020B0609020204030204" pitchFamily="49" charset="0"/>
              </a:rPr>
              <a:t>jsonwebtoken</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import { </a:t>
            </a:r>
            <a:r>
              <a:rPr lang="en-US" sz="480" b="0" dirty="0" err="1">
                <a:solidFill>
                  <a:srgbClr val="008000"/>
                </a:solidFill>
                <a:effectLst/>
                <a:latin typeface="Consolas" panose="020B0609020204030204" pitchFamily="49" charset="0"/>
              </a:rPr>
              <a:t>expressjwt</a:t>
            </a:r>
            <a:r>
              <a:rPr lang="en-US" sz="480" b="0" dirty="0">
                <a:solidFill>
                  <a:srgbClr val="008000"/>
                </a:solidFill>
                <a:effectLst/>
                <a:latin typeface="Consolas" panose="020B0609020204030204" pitchFamily="49" charset="0"/>
              </a:rPr>
              <a:t> } from "express-</a:t>
            </a:r>
            <a:r>
              <a:rPr lang="en-US" sz="480" b="0" dirty="0" err="1">
                <a:solidFill>
                  <a:srgbClr val="008000"/>
                </a:solidFill>
                <a:effectLst/>
                <a:latin typeface="Consolas" panose="020B0609020204030204" pitchFamily="49" charset="0"/>
              </a:rPr>
              <a:t>jwt</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//import </a:t>
            </a:r>
            <a:r>
              <a:rPr lang="en-US" sz="480" b="0" dirty="0" err="1">
                <a:solidFill>
                  <a:srgbClr val="008000"/>
                </a:solidFill>
                <a:effectLst/>
                <a:latin typeface="Consolas" panose="020B0609020204030204" pitchFamily="49" charset="0"/>
              </a:rPr>
              <a:t>expressJwt</a:t>
            </a:r>
            <a:r>
              <a:rPr lang="en-US" sz="480" b="0" dirty="0">
                <a:solidFill>
                  <a:srgbClr val="008000"/>
                </a:solidFill>
                <a:effectLst/>
                <a:latin typeface="Consolas" panose="020B0609020204030204" pitchFamily="49" charset="0"/>
              </a:rPr>
              <a:t> from 'express-</a:t>
            </a:r>
            <a:r>
              <a:rPr lang="en-US" sz="480" b="0" dirty="0" err="1">
                <a:solidFill>
                  <a:srgbClr val="008000"/>
                </a:solidFill>
                <a:effectLst/>
                <a:latin typeface="Consolas" panose="020B0609020204030204" pitchFamily="49" charset="0"/>
              </a:rPr>
              <a:t>jwt</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//import config from './../../config/config'</a:t>
            </a:r>
          </a:p>
          <a:p>
            <a:r>
              <a:rPr lang="en-US" sz="480" b="0" dirty="0">
                <a:solidFill>
                  <a:srgbClr val="008000"/>
                </a:solidFill>
                <a:effectLst/>
                <a:latin typeface="Consolas" panose="020B0609020204030204" pitchFamily="49" charset="0"/>
              </a:rPr>
              <a:t>import config from './../../config/config.js'</a:t>
            </a:r>
          </a:p>
          <a:p>
            <a:br>
              <a:rPr lang="en-US" sz="480" b="0" dirty="0">
                <a:solidFill>
                  <a:srgbClr val="008000"/>
                </a:solidFill>
                <a:effectLst/>
                <a:latin typeface="Consolas" panose="020B0609020204030204" pitchFamily="49" charset="0"/>
              </a:rPr>
            </a:br>
            <a:br>
              <a:rPr lang="en-US" sz="480" b="0" dirty="0">
                <a:solidFill>
                  <a:srgbClr val="008000"/>
                </a:solidFill>
                <a:effectLst/>
                <a:latin typeface="Consolas" panose="020B0609020204030204" pitchFamily="49" charset="0"/>
              </a:rPr>
            </a:br>
            <a:r>
              <a:rPr lang="en-US" sz="480" b="0" dirty="0">
                <a:solidFill>
                  <a:srgbClr val="008000"/>
                </a:solidFill>
                <a:effectLst/>
                <a:latin typeface="Consolas" panose="020B0609020204030204" pitchFamily="49" charset="0"/>
              </a:rPr>
              <a:t>    const </a:t>
            </a:r>
            <a:r>
              <a:rPr lang="en-US" sz="480" b="0" dirty="0" err="1">
                <a:solidFill>
                  <a:srgbClr val="008000"/>
                </a:solidFill>
                <a:effectLst/>
                <a:latin typeface="Consolas" panose="020B0609020204030204" pitchFamily="49" charset="0"/>
              </a:rPr>
              <a:t>signin</a:t>
            </a:r>
            <a:r>
              <a:rPr lang="en-US" sz="480" b="0" dirty="0">
                <a:solidFill>
                  <a:srgbClr val="008000"/>
                </a:solidFill>
                <a:effectLst/>
                <a:latin typeface="Consolas" panose="020B0609020204030204" pitchFamily="49" charset="0"/>
              </a:rPr>
              <a:t> = async (req, res) =&gt; { </a:t>
            </a:r>
          </a:p>
          <a:p>
            <a:r>
              <a:rPr lang="en-US" sz="480" b="0" dirty="0">
                <a:solidFill>
                  <a:srgbClr val="008000"/>
                </a:solidFill>
                <a:effectLst/>
                <a:latin typeface="Consolas" panose="020B0609020204030204" pitchFamily="49" charset="0"/>
              </a:rPr>
              <a:t>        try {</a:t>
            </a:r>
          </a:p>
          <a:p>
            <a:r>
              <a:rPr lang="en-US" sz="480" b="0" dirty="0">
                <a:solidFill>
                  <a:srgbClr val="008000"/>
                </a:solidFill>
                <a:effectLst/>
                <a:latin typeface="Consolas" panose="020B0609020204030204" pitchFamily="49" charset="0"/>
              </a:rPr>
              <a:t>        let user = await </a:t>
            </a:r>
            <a:r>
              <a:rPr lang="en-US" sz="480" b="0" dirty="0" err="1">
                <a:solidFill>
                  <a:srgbClr val="008000"/>
                </a:solidFill>
                <a:effectLst/>
                <a:latin typeface="Consolas" panose="020B0609020204030204" pitchFamily="49" charset="0"/>
              </a:rPr>
              <a:t>User.findOne</a:t>
            </a:r>
            <a:r>
              <a:rPr lang="en-US" sz="480" b="0" dirty="0">
                <a:solidFill>
                  <a:srgbClr val="008000"/>
                </a:solidFill>
                <a:effectLst/>
                <a:latin typeface="Consolas" panose="020B0609020204030204" pitchFamily="49" charset="0"/>
              </a:rPr>
              <a:t>({ "email": </a:t>
            </a:r>
            <a:r>
              <a:rPr lang="en-US" sz="480" b="0" dirty="0" err="1">
                <a:solidFill>
                  <a:srgbClr val="008000"/>
                </a:solidFill>
                <a:effectLst/>
                <a:latin typeface="Consolas" panose="020B0609020204030204" pitchFamily="49" charset="0"/>
              </a:rPr>
              <a:t>req.body.email</a:t>
            </a:r>
            <a:r>
              <a:rPr lang="en-US" sz="480" b="0" dirty="0">
                <a:solidFill>
                  <a:srgbClr val="008000"/>
                </a:solidFill>
                <a:effectLst/>
                <a:latin typeface="Consolas" panose="020B0609020204030204" pitchFamily="49" charset="0"/>
              </a:rPr>
              <a:t> }) </a:t>
            </a:r>
          </a:p>
          <a:p>
            <a:r>
              <a:rPr lang="en-US" sz="480" b="0" dirty="0">
                <a:solidFill>
                  <a:srgbClr val="008000"/>
                </a:solidFill>
                <a:effectLst/>
                <a:latin typeface="Consolas" panose="020B0609020204030204" pitchFamily="49" charset="0"/>
              </a:rPr>
              <a:t>        if (!user)</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(401).</a:t>
            </a:r>
            <a:r>
              <a:rPr lang="en-US" sz="480" b="0" dirty="0" err="1">
                <a:solidFill>
                  <a:srgbClr val="008000"/>
                </a:solidFill>
                <a:effectLst/>
                <a:latin typeface="Consolas" panose="020B0609020204030204" pitchFamily="49" charset="0"/>
              </a:rPr>
              <a:t>json</a:t>
            </a:r>
            <a:r>
              <a:rPr lang="en-US" sz="480" b="0" dirty="0">
                <a:solidFill>
                  <a:srgbClr val="008000"/>
                </a:solidFill>
                <a:effectLst/>
                <a:latin typeface="Consolas" panose="020B0609020204030204" pitchFamily="49" charset="0"/>
              </a:rPr>
              <a:t>({ error: "User not found" }) </a:t>
            </a:r>
          </a:p>
          <a:p>
            <a:r>
              <a:rPr lang="en-US" sz="480" b="0" dirty="0">
                <a:solidFill>
                  <a:srgbClr val="008000"/>
                </a:solidFill>
                <a:effectLst/>
                <a:latin typeface="Consolas" panose="020B0609020204030204" pitchFamily="49" charset="0"/>
              </a:rPr>
              <a:t>        if (!</a:t>
            </a:r>
            <a:r>
              <a:rPr lang="en-US" sz="480" b="0" dirty="0" err="1">
                <a:solidFill>
                  <a:srgbClr val="008000"/>
                </a:solidFill>
                <a:effectLst/>
                <a:latin typeface="Consolas" panose="020B0609020204030204" pitchFamily="49" charset="0"/>
              </a:rPr>
              <a:t>user.authenticate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req.body.password</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(401).send({ error: "Email and password don't match."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const token = </a:t>
            </a:r>
            <a:r>
              <a:rPr lang="en-US" sz="480" b="0" dirty="0" err="1">
                <a:solidFill>
                  <a:srgbClr val="008000"/>
                </a:solidFill>
                <a:effectLst/>
                <a:latin typeface="Consolas" panose="020B0609020204030204" pitchFamily="49" charset="0"/>
              </a:rPr>
              <a:t>jwt.sign</a:t>
            </a:r>
            <a:r>
              <a:rPr lang="en-US" sz="480" b="0" dirty="0">
                <a:solidFill>
                  <a:srgbClr val="008000"/>
                </a:solidFill>
                <a:effectLst/>
                <a:latin typeface="Consolas" panose="020B0609020204030204" pitchFamily="49" charset="0"/>
              </a:rPr>
              <a:t>({ _id: </a:t>
            </a:r>
            <a:r>
              <a:rPr lang="en-US" sz="480" b="0" dirty="0" err="1">
                <a:solidFill>
                  <a:srgbClr val="008000"/>
                </a:solidFill>
                <a:effectLst/>
                <a:latin typeface="Consolas" panose="020B0609020204030204" pitchFamily="49" charset="0"/>
              </a:rPr>
              <a:t>user._id</a:t>
            </a:r>
            <a:r>
              <a:rPr lang="en-US" sz="480" b="0" dirty="0">
                <a:solidFill>
                  <a:srgbClr val="008000"/>
                </a:solidFill>
                <a:effectLst/>
                <a:latin typeface="Consolas" panose="020B0609020204030204" pitchFamily="49" charset="0"/>
              </a:rPr>
              <a:t> }, </a:t>
            </a:r>
            <a:r>
              <a:rPr lang="en-US" sz="480" b="0" dirty="0" err="1">
                <a:solidFill>
                  <a:srgbClr val="008000"/>
                </a:solidFill>
                <a:effectLst/>
                <a:latin typeface="Consolas" panose="020B0609020204030204" pitchFamily="49" charset="0"/>
              </a:rPr>
              <a:t>config.jwtSecret</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res.cookie</a:t>
            </a:r>
            <a:r>
              <a:rPr lang="en-US" sz="480" b="0" dirty="0">
                <a:solidFill>
                  <a:srgbClr val="008000"/>
                </a:solidFill>
                <a:effectLst/>
                <a:latin typeface="Consolas" panose="020B0609020204030204" pitchFamily="49" charset="0"/>
              </a:rPr>
              <a:t>('t', token, { expire: new Date() + 9999 }) </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res.json</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        token, </a:t>
            </a:r>
          </a:p>
          <a:p>
            <a:r>
              <a:rPr lang="en-US" sz="480" b="0" dirty="0">
                <a:solidFill>
                  <a:srgbClr val="008000"/>
                </a:solidFill>
                <a:effectLst/>
                <a:latin typeface="Consolas" panose="020B0609020204030204" pitchFamily="49" charset="0"/>
              </a:rPr>
              <a:t>        user: {</a:t>
            </a:r>
          </a:p>
          <a:p>
            <a:r>
              <a:rPr lang="en-US" sz="480" b="0" dirty="0">
                <a:solidFill>
                  <a:srgbClr val="008000"/>
                </a:solidFill>
                <a:effectLst/>
                <a:latin typeface="Consolas" panose="020B0609020204030204" pitchFamily="49" charset="0"/>
              </a:rPr>
              <a:t>        _id: </a:t>
            </a:r>
            <a:r>
              <a:rPr lang="en-US" sz="480" b="0" dirty="0" err="1">
                <a:solidFill>
                  <a:srgbClr val="008000"/>
                </a:solidFill>
                <a:effectLst/>
                <a:latin typeface="Consolas" panose="020B0609020204030204" pitchFamily="49" charset="0"/>
              </a:rPr>
              <a:t>user._id</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name: user.name,</a:t>
            </a:r>
          </a:p>
          <a:p>
            <a:r>
              <a:rPr lang="en-US" sz="480" b="0" dirty="0">
                <a:solidFill>
                  <a:srgbClr val="008000"/>
                </a:solidFill>
                <a:effectLst/>
                <a:latin typeface="Consolas" panose="020B0609020204030204" pitchFamily="49" charset="0"/>
              </a:rPr>
              <a:t>        email: </a:t>
            </a:r>
            <a:r>
              <a:rPr lang="en-US" sz="480" b="0" dirty="0" err="1">
                <a:solidFill>
                  <a:srgbClr val="008000"/>
                </a:solidFill>
                <a:effectLst/>
                <a:latin typeface="Consolas" panose="020B0609020204030204" pitchFamily="49" charset="0"/>
              </a:rPr>
              <a:t>user.email</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        </a:t>
            </a:r>
            <a:r>
              <a:rPr lang="en-US" sz="480" b="0" dirty="0">
                <a:solidFill>
                  <a:srgbClr val="008000"/>
                </a:solidFill>
                <a:effectLst/>
                <a:highlight>
                  <a:srgbClr val="FFFF00"/>
                </a:highlight>
                <a:latin typeface="Consolas" panose="020B0609020204030204" pitchFamily="49" charset="0"/>
              </a:rPr>
              <a:t>seller: </a:t>
            </a:r>
            <a:r>
              <a:rPr lang="en-US" sz="480" b="0" dirty="0" err="1">
                <a:solidFill>
                  <a:srgbClr val="008000"/>
                </a:solidFill>
                <a:effectLst/>
                <a:highlight>
                  <a:srgbClr val="FFFF00"/>
                </a:highlight>
                <a:latin typeface="Consolas" panose="020B0609020204030204" pitchFamily="49" charset="0"/>
              </a:rPr>
              <a:t>user.seller</a:t>
            </a:r>
            <a:endParaRPr lang="en-US" sz="480" b="0" dirty="0">
              <a:solidFill>
                <a:srgbClr val="008000"/>
              </a:solidFill>
              <a:effectLst/>
              <a:highlight>
                <a:srgbClr val="FFFF00"/>
              </a:highlight>
              <a:latin typeface="Consolas" panose="020B0609020204030204" pitchFamily="49" charset="0"/>
            </a:endParaRP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 catch (err) {</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('401').</a:t>
            </a:r>
            <a:r>
              <a:rPr lang="en-US" sz="480" b="0" dirty="0" err="1">
                <a:solidFill>
                  <a:srgbClr val="008000"/>
                </a:solidFill>
                <a:effectLst/>
                <a:latin typeface="Consolas" panose="020B0609020204030204" pitchFamily="49" charset="0"/>
              </a:rPr>
              <a:t>json</a:t>
            </a:r>
            <a:r>
              <a:rPr lang="en-US" sz="480" b="0" dirty="0">
                <a:solidFill>
                  <a:srgbClr val="008000"/>
                </a:solidFill>
                <a:effectLst/>
                <a:latin typeface="Consolas" panose="020B0609020204030204" pitchFamily="49" charset="0"/>
              </a:rPr>
              <a:t>({ error: "Could not sign in" })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p>
          <a:p>
            <a:br>
              <a:rPr lang="en-US" sz="480" b="0" dirty="0">
                <a:solidFill>
                  <a:srgbClr val="008000"/>
                </a:solidFill>
                <a:effectLst/>
                <a:latin typeface="Consolas" panose="020B0609020204030204" pitchFamily="49" charset="0"/>
              </a:rPr>
            </a:b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const </a:t>
            </a:r>
            <a:r>
              <a:rPr lang="en-US" sz="480" b="0" dirty="0" err="1">
                <a:solidFill>
                  <a:srgbClr val="008000"/>
                </a:solidFill>
                <a:effectLst/>
                <a:latin typeface="Consolas" panose="020B0609020204030204" pitchFamily="49" charset="0"/>
              </a:rPr>
              <a:t>signout</a:t>
            </a:r>
            <a:r>
              <a:rPr lang="en-US" sz="480" b="0" dirty="0">
                <a:solidFill>
                  <a:srgbClr val="008000"/>
                </a:solidFill>
                <a:effectLst/>
                <a:latin typeface="Consolas" panose="020B0609020204030204" pitchFamily="49" charset="0"/>
              </a:rPr>
              <a:t> = (req, res) =&gt; { </a:t>
            </a:r>
          </a:p>
          <a:p>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res.clearCookie</a:t>
            </a:r>
            <a:r>
              <a:rPr lang="en-US" sz="480" b="0" dirty="0">
                <a:solidFill>
                  <a:srgbClr val="008000"/>
                </a:solidFill>
                <a:effectLst/>
                <a:latin typeface="Consolas" panose="020B0609020204030204" pitchFamily="49" charset="0"/>
              </a:rPr>
              <a:t>("t")</a:t>
            </a:r>
          </a:p>
          <a:p>
            <a:r>
              <a:rPr lang="en-US" sz="480" b="0" dirty="0">
                <a:solidFill>
                  <a:srgbClr val="008000"/>
                </a:solidFill>
                <a:effectLst/>
                <a:latin typeface="Consolas" panose="020B0609020204030204" pitchFamily="49" charset="0"/>
              </a:rPr>
              <a:t>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(200).</a:t>
            </a:r>
            <a:r>
              <a:rPr lang="en-US" sz="480" b="0" dirty="0" err="1">
                <a:solidFill>
                  <a:srgbClr val="008000"/>
                </a:solidFill>
                <a:effectLst/>
                <a:latin typeface="Consolas" panose="020B0609020204030204" pitchFamily="49" charset="0"/>
              </a:rPr>
              <a:t>json</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message: "signed out"</a:t>
            </a:r>
          </a:p>
          <a:p>
            <a:r>
              <a:rPr lang="en-US" sz="480" b="0" dirty="0">
                <a:solidFill>
                  <a:srgbClr val="008000"/>
                </a:solidFill>
                <a:effectLst/>
                <a:latin typeface="Consolas" panose="020B0609020204030204" pitchFamily="49" charset="0"/>
              </a:rPr>
              <a:t>}) </a:t>
            </a:r>
          </a:p>
          <a:p>
            <a:br>
              <a:rPr lang="en-US" sz="480" b="0" dirty="0">
                <a:solidFill>
                  <a:srgbClr val="008000"/>
                </a:solidFill>
                <a:effectLst/>
                <a:latin typeface="Consolas" panose="020B0609020204030204" pitchFamily="49" charset="0"/>
              </a:rPr>
            </a:b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const </a:t>
            </a:r>
            <a:r>
              <a:rPr lang="en-US" sz="480" b="0" dirty="0" err="1">
                <a:solidFill>
                  <a:srgbClr val="008000"/>
                </a:solidFill>
                <a:effectLst/>
                <a:latin typeface="Consolas" panose="020B0609020204030204" pitchFamily="49" charset="0"/>
              </a:rPr>
              <a:t>requireSignin</a:t>
            </a:r>
            <a:r>
              <a:rPr lang="en-US" sz="480" b="0" dirty="0">
                <a:solidFill>
                  <a:srgbClr val="008000"/>
                </a:solidFill>
                <a:effectLst/>
                <a:latin typeface="Consolas" panose="020B0609020204030204" pitchFamily="49" charset="0"/>
              </a:rPr>
              <a:t> = </a:t>
            </a:r>
            <a:r>
              <a:rPr lang="en-US" sz="480" b="0" dirty="0" err="1">
                <a:solidFill>
                  <a:srgbClr val="008000"/>
                </a:solidFill>
                <a:effectLst/>
                <a:latin typeface="Consolas" panose="020B0609020204030204" pitchFamily="49" charset="0"/>
              </a:rPr>
              <a:t>expressjwt</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secret: </a:t>
            </a:r>
            <a:r>
              <a:rPr lang="en-US" sz="480" b="0" dirty="0" err="1">
                <a:solidFill>
                  <a:srgbClr val="008000"/>
                </a:solidFill>
                <a:effectLst/>
                <a:latin typeface="Consolas" panose="020B0609020204030204" pitchFamily="49" charset="0"/>
              </a:rPr>
              <a:t>config.jwtSecret</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algorithms: ["HS256"],</a:t>
            </a:r>
          </a:p>
          <a:p>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userProperty</a:t>
            </a:r>
            <a:r>
              <a:rPr lang="en-US" sz="480" b="0" dirty="0">
                <a:solidFill>
                  <a:srgbClr val="008000"/>
                </a:solidFill>
                <a:effectLst/>
                <a:latin typeface="Consolas" panose="020B0609020204030204" pitchFamily="49" charset="0"/>
              </a:rPr>
              <a:t>: 'auth'</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const </a:t>
            </a:r>
            <a:r>
              <a:rPr lang="en-US" sz="480" b="0" dirty="0" err="1">
                <a:solidFill>
                  <a:srgbClr val="008000"/>
                </a:solidFill>
                <a:effectLst/>
                <a:latin typeface="Consolas" panose="020B0609020204030204" pitchFamily="49" charset="0"/>
              </a:rPr>
              <a:t>hasAuthorization</a:t>
            </a:r>
            <a:r>
              <a:rPr lang="en-US" sz="480" b="0" dirty="0">
                <a:solidFill>
                  <a:srgbClr val="008000"/>
                </a:solidFill>
                <a:effectLst/>
                <a:latin typeface="Consolas" panose="020B0609020204030204" pitchFamily="49" charset="0"/>
              </a:rPr>
              <a:t> = (req, res, next) =&gt; { </a:t>
            </a:r>
          </a:p>
          <a:p>
            <a:r>
              <a:rPr lang="en-US" sz="480" b="0" dirty="0">
                <a:solidFill>
                  <a:srgbClr val="008000"/>
                </a:solidFill>
                <a:effectLst/>
                <a:latin typeface="Consolas" panose="020B0609020204030204" pitchFamily="49" charset="0"/>
              </a:rPr>
              <a:t>        const authorized = </a:t>
            </a:r>
            <a:r>
              <a:rPr lang="en-US" sz="480" b="0" dirty="0" err="1">
                <a:solidFill>
                  <a:srgbClr val="008000"/>
                </a:solidFill>
                <a:effectLst/>
                <a:latin typeface="Consolas" panose="020B0609020204030204" pitchFamily="49" charset="0"/>
              </a:rPr>
              <a:t>req.profile</a:t>
            </a:r>
            <a:r>
              <a:rPr lang="en-US" sz="480" b="0" dirty="0">
                <a:solidFill>
                  <a:srgbClr val="008000"/>
                </a:solidFill>
                <a:effectLst/>
                <a:latin typeface="Consolas" panose="020B0609020204030204" pitchFamily="49" charset="0"/>
              </a:rPr>
              <a:t> &amp;&amp; </a:t>
            </a:r>
            <a:r>
              <a:rPr lang="en-US" sz="480" b="0" dirty="0" err="1">
                <a:solidFill>
                  <a:srgbClr val="008000"/>
                </a:solidFill>
                <a:effectLst/>
                <a:latin typeface="Consolas" panose="020B0609020204030204" pitchFamily="49" charset="0"/>
              </a:rPr>
              <a:t>req.auth</a:t>
            </a:r>
            <a:endParaRPr lang="en-US" sz="480" b="0" dirty="0">
              <a:solidFill>
                <a:srgbClr val="008000"/>
              </a:solidFill>
              <a:effectLst/>
              <a:latin typeface="Consolas" panose="020B0609020204030204" pitchFamily="49" charset="0"/>
            </a:endParaRPr>
          </a:p>
          <a:p>
            <a:r>
              <a:rPr lang="en-US" sz="480" b="0" dirty="0">
                <a:solidFill>
                  <a:srgbClr val="008000"/>
                </a:solidFill>
                <a:effectLst/>
                <a:latin typeface="Consolas" panose="020B0609020204030204" pitchFamily="49" charset="0"/>
              </a:rPr>
              <a:t>        &amp;&amp; </a:t>
            </a:r>
            <a:r>
              <a:rPr lang="en-US" sz="480" b="0" dirty="0" err="1">
                <a:solidFill>
                  <a:srgbClr val="008000"/>
                </a:solidFill>
                <a:effectLst/>
                <a:latin typeface="Consolas" panose="020B0609020204030204" pitchFamily="49" charset="0"/>
              </a:rPr>
              <a:t>req.profile._id</a:t>
            </a:r>
            <a:r>
              <a:rPr lang="en-US" sz="480" b="0" dirty="0">
                <a:solidFill>
                  <a:srgbClr val="008000"/>
                </a:solidFill>
                <a:effectLst/>
                <a:latin typeface="Consolas" panose="020B0609020204030204" pitchFamily="49" charset="0"/>
              </a:rPr>
              <a:t> == </a:t>
            </a:r>
            <a:r>
              <a:rPr lang="en-US" sz="480" b="0" dirty="0" err="1">
                <a:solidFill>
                  <a:srgbClr val="008000"/>
                </a:solidFill>
                <a:effectLst/>
                <a:latin typeface="Consolas" panose="020B0609020204030204" pitchFamily="49" charset="0"/>
              </a:rPr>
              <a:t>req.auth._id</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if (!(authorized)) {</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('403').</a:t>
            </a:r>
            <a:r>
              <a:rPr lang="en-US" sz="480" b="0" dirty="0" err="1">
                <a:solidFill>
                  <a:srgbClr val="008000"/>
                </a:solidFill>
                <a:effectLst/>
                <a:latin typeface="Consolas" panose="020B0609020204030204" pitchFamily="49" charset="0"/>
              </a:rPr>
              <a:t>json</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error: "User is not authorized"</a:t>
            </a:r>
          </a:p>
          <a:p>
            <a:r>
              <a:rPr lang="en-US" sz="480" b="0" dirty="0">
                <a:solidFill>
                  <a:srgbClr val="008000"/>
                </a:solidFill>
                <a:effectLst/>
                <a:latin typeface="Consolas" panose="020B0609020204030204" pitchFamily="49" charset="0"/>
              </a:rPr>
              <a:t>        }) </a:t>
            </a:r>
          </a:p>
          <a:p>
            <a:r>
              <a:rPr lang="en-US" sz="480" b="0" dirty="0">
                <a:solidFill>
                  <a:srgbClr val="008000"/>
                </a:solidFill>
                <a:effectLst/>
                <a:latin typeface="Consolas" panose="020B0609020204030204" pitchFamily="49" charset="0"/>
              </a:rPr>
              <a:t>        } </a:t>
            </a:r>
          </a:p>
          <a:p>
            <a:r>
              <a:rPr lang="en-US" sz="480" b="0" dirty="0">
                <a:solidFill>
                  <a:srgbClr val="008000"/>
                </a:solidFill>
                <a:effectLst/>
                <a:latin typeface="Consolas" panose="020B0609020204030204" pitchFamily="49" charset="0"/>
              </a:rPr>
              <a:t>        next()</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export default { </a:t>
            </a:r>
            <a:r>
              <a:rPr lang="en-US" sz="480" b="0" dirty="0" err="1">
                <a:solidFill>
                  <a:srgbClr val="008000"/>
                </a:solidFill>
                <a:effectLst/>
                <a:latin typeface="Consolas" panose="020B0609020204030204" pitchFamily="49" charset="0"/>
              </a:rPr>
              <a:t>signin</a:t>
            </a:r>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signout</a:t>
            </a:r>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requireSignin</a:t>
            </a:r>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hasAuthorization</a:t>
            </a:r>
            <a:r>
              <a:rPr lang="en-US" sz="480" b="0" dirty="0">
                <a:solidFill>
                  <a:srgbClr val="008000"/>
                </a:solidFill>
                <a:effectLst/>
                <a:latin typeface="Consolas" panose="020B0609020204030204" pitchFamily="49" charset="0"/>
              </a:rPr>
              <a:t> }</a:t>
            </a:r>
          </a:p>
          <a:p>
            <a:br>
              <a:rPr lang="en-US" sz="480" b="0" dirty="0">
                <a:solidFill>
                  <a:srgbClr val="008000"/>
                </a:solidFill>
                <a:effectLst/>
                <a:latin typeface="Consolas" panose="020B0609020204030204" pitchFamily="49" charset="0"/>
              </a:rPr>
            </a:br>
            <a:endParaRPr lang="en-US" sz="4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EECDBEA-DA25-4CD0-CB91-D1DAAEE2FB1D}"/>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C3C33190-FF4A-F6BC-B338-3450424790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BF35B5-E630-AC5A-7632-45DB255012CF}"/>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4292000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AC53-9C23-10DB-ABF4-CC2EED1E14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F6718E-D473-7DFD-78FF-99052B998D59}"/>
              </a:ext>
            </a:extLst>
          </p:cNvPr>
          <p:cNvSpPr>
            <a:spLocks noGrp="1"/>
          </p:cNvSpPr>
          <p:nvPr>
            <p:ph idx="1"/>
          </p:nvPr>
        </p:nvSpPr>
        <p:spPr/>
        <p:txBody>
          <a:bodyPr/>
          <a:lstStyle/>
          <a:p>
            <a:r>
              <a:rPr lang="en-US" dirty="0"/>
              <a:t>Using this seller field value, we can render the frontend based on authorizations permitted only to seller accounts. </a:t>
            </a:r>
          </a:p>
          <a:p>
            <a:r>
              <a:rPr lang="en-US" dirty="0"/>
              <a:t>Before rendering views based on seller authorizations, we first need to implement the option to activate seller account features in the </a:t>
            </a:r>
            <a:r>
              <a:rPr lang="en-US" dirty="0" err="1"/>
              <a:t>EditProfile</a:t>
            </a:r>
            <a:r>
              <a:rPr lang="en-US" dirty="0"/>
              <a:t> view, as discussed in the next section.</a:t>
            </a:r>
          </a:p>
        </p:txBody>
      </p:sp>
      <p:sp>
        <p:nvSpPr>
          <p:cNvPr id="4" name="Date Placeholder 3">
            <a:extLst>
              <a:ext uri="{FF2B5EF4-FFF2-40B4-BE49-F238E27FC236}">
                <a16:creationId xmlns:a16="http://schemas.microsoft.com/office/drawing/2014/main" id="{B959001C-29D2-161B-C9D3-11D606DFBCFB}"/>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5A0A2BC8-6B2A-A6DB-E473-153DB72B37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9D9B85-35FB-4C12-29EF-F12EC7A6DD0F}"/>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329281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1D0A-4758-A9B0-F24A-40F9628C5E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1F0B03-BEAE-7171-D2CA-AAC7416965C2}"/>
              </a:ext>
            </a:extLst>
          </p:cNvPr>
          <p:cNvSpPr>
            <a:spLocks noGrp="1"/>
          </p:cNvSpPr>
          <p:nvPr>
            <p:ph idx="1"/>
          </p:nvPr>
        </p:nvSpPr>
        <p:spPr/>
        <p:txBody>
          <a:bodyPr/>
          <a:lstStyle/>
          <a:p>
            <a:r>
              <a:rPr lang="en-US" dirty="0"/>
              <a:t>For our first real-world MERN application, we will modify the MERN skeleton application we developed in Building a Backend with MongoDB, Express, and Node, and Adding a React Frontend to Complete MERN, to build an  Online Marketplace While doing this, </a:t>
            </a:r>
          </a:p>
          <a:p>
            <a:r>
              <a:rPr lang="en-US" dirty="0"/>
              <a:t>you will learn how to extend the integration of the MERN stack technologies and add new features to grow your own full-stack web applications.</a:t>
            </a:r>
          </a:p>
          <a:p>
            <a:endParaRPr lang="en-US" dirty="0"/>
          </a:p>
        </p:txBody>
      </p:sp>
      <p:sp>
        <p:nvSpPr>
          <p:cNvPr id="4" name="Date Placeholder 3">
            <a:extLst>
              <a:ext uri="{FF2B5EF4-FFF2-40B4-BE49-F238E27FC236}">
                <a16:creationId xmlns:a16="http://schemas.microsoft.com/office/drawing/2014/main" id="{E777DF70-0F09-709B-F046-A84FD83A371A}"/>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AE1E4F59-E691-11EB-4AF5-C883D19E08D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E6A1CC3-719E-284A-6158-B7EB9B503171}"/>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326364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7D07-E143-0EEA-2401-09D5353B2B55}"/>
              </a:ext>
            </a:extLst>
          </p:cNvPr>
          <p:cNvSpPr>
            <a:spLocks noGrp="1"/>
          </p:cNvSpPr>
          <p:nvPr>
            <p:ph type="title"/>
          </p:nvPr>
        </p:nvSpPr>
        <p:spPr/>
        <p:txBody>
          <a:bodyPr/>
          <a:lstStyle/>
          <a:p>
            <a:r>
              <a:rPr lang="en-US" dirty="0"/>
              <a:t>Updating the Edit Profile view</a:t>
            </a:r>
          </a:p>
        </p:txBody>
      </p:sp>
      <p:sp>
        <p:nvSpPr>
          <p:cNvPr id="3" name="Content Placeholder 2">
            <a:extLst>
              <a:ext uri="{FF2B5EF4-FFF2-40B4-BE49-F238E27FC236}">
                <a16:creationId xmlns:a16="http://schemas.microsoft.com/office/drawing/2014/main" id="{3572DA98-535C-D3CD-F2D4-2E1614CFE7A6}"/>
              </a:ext>
            </a:extLst>
          </p:cNvPr>
          <p:cNvSpPr>
            <a:spLocks noGrp="1"/>
          </p:cNvSpPr>
          <p:nvPr>
            <p:ph idx="1"/>
          </p:nvPr>
        </p:nvSpPr>
        <p:spPr/>
        <p:txBody>
          <a:bodyPr/>
          <a:lstStyle/>
          <a:p>
            <a:r>
              <a:rPr lang="en-US" dirty="0"/>
              <a:t>A signed-in user will see a toggle in the Edit Profile view, allowing them to either activate or deactivate the seller feature. </a:t>
            </a:r>
          </a:p>
          <a:p>
            <a:r>
              <a:rPr lang="en-US" dirty="0"/>
              <a:t>We will update the </a:t>
            </a:r>
            <a:r>
              <a:rPr lang="en-US" dirty="0" err="1"/>
              <a:t>EditProfile</a:t>
            </a:r>
            <a:r>
              <a:rPr lang="en-US" dirty="0"/>
              <a:t> component to add a Material-UI Switch component in </a:t>
            </a:r>
            <a:r>
              <a:rPr lang="en-US" dirty="0" err="1"/>
              <a:t>FormControlLabel</a:t>
            </a:r>
            <a:r>
              <a:rPr lang="en-US" dirty="0"/>
              <a:t>, as shown in the following code:</a:t>
            </a:r>
          </a:p>
        </p:txBody>
      </p:sp>
      <p:sp>
        <p:nvSpPr>
          <p:cNvPr id="4" name="Date Placeholder 3">
            <a:extLst>
              <a:ext uri="{FF2B5EF4-FFF2-40B4-BE49-F238E27FC236}">
                <a16:creationId xmlns:a16="http://schemas.microsoft.com/office/drawing/2014/main" id="{B2423AD9-4DF5-2DD2-12EE-3CCB32DD198E}"/>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FE9D77F7-3632-E492-5EFC-A2C30605D2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9FEA75B-2B61-09EF-05E2-CF8DFD84F1E6}"/>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66071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A5E3-74EA-7344-F238-6AE122C309A1}"/>
              </a:ext>
            </a:extLst>
          </p:cNvPr>
          <p:cNvSpPr>
            <a:spLocks noGrp="1"/>
          </p:cNvSpPr>
          <p:nvPr>
            <p:ph type="title"/>
          </p:nvPr>
        </p:nvSpPr>
        <p:spPr/>
        <p:txBody>
          <a:bodyPr/>
          <a:lstStyle/>
          <a:p>
            <a:br>
              <a:rPr lang="en-US" sz="3000" dirty="0"/>
            </a:br>
            <a:r>
              <a:rPr lang="en-US" sz="3000" b="1" dirty="0" err="1"/>
              <a:t>mern</a:t>
            </a:r>
            <a:r>
              <a:rPr lang="en-US" sz="3000" b="1" dirty="0"/>
              <a:t>-marketplace/client/user/</a:t>
            </a:r>
            <a:r>
              <a:rPr lang="en-US" sz="3000" b="1" dirty="0" err="1"/>
              <a:t>EditProfile.jsx</a:t>
            </a:r>
            <a:r>
              <a:rPr lang="en-US" sz="3000" b="1" dirty="0"/>
              <a:t>:</a:t>
            </a:r>
            <a:br>
              <a:rPr lang="en-US" sz="3000" b="1" dirty="0"/>
            </a:br>
            <a:endParaRPr lang="en-US" sz="3000" b="1" dirty="0"/>
          </a:p>
        </p:txBody>
      </p:sp>
      <p:sp>
        <p:nvSpPr>
          <p:cNvPr id="3" name="Content Placeholder 2">
            <a:extLst>
              <a:ext uri="{FF2B5EF4-FFF2-40B4-BE49-F238E27FC236}">
                <a16:creationId xmlns:a16="http://schemas.microsoft.com/office/drawing/2014/main" id="{405A2AE3-D9A9-F6EF-3BBD-A52B0020DF00}"/>
              </a:ext>
            </a:extLst>
          </p:cNvPr>
          <p:cNvSpPr>
            <a:spLocks noGrp="1"/>
          </p:cNvSpPr>
          <p:nvPr>
            <p:ph idx="1"/>
          </p:nvPr>
        </p:nvSpPr>
        <p:spPr/>
        <p:txBody>
          <a:bodyPr/>
          <a:lstStyle/>
          <a:p>
            <a:r>
              <a:rPr lang="en-US" sz="1700" b="0" dirty="0">
                <a:solidFill>
                  <a:srgbClr val="008000"/>
                </a:solidFill>
                <a:effectLst/>
                <a:latin typeface="Consolas" panose="020B0609020204030204" pitchFamily="49" charset="0"/>
              </a:rPr>
              <a:t>&lt;Typography variant="subtitle1" </a:t>
            </a:r>
            <a:r>
              <a:rPr lang="en-US" sz="1700" b="0" dirty="0" err="1">
                <a:solidFill>
                  <a:srgbClr val="008000"/>
                </a:solidFill>
                <a:effectLst/>
                <a:latin typeface="Consolas" panose="020B0609020204030204" pitchFamily="49" charset="0"/>
              </a:rPr>
              <a:t>className</a:t>
            </a:r>
            <a:r>
              <a:rPr lang="en-US" sz="1700" b="0" dirty="0">
                <a:solidFill>
                  <a:srgbClr val="008000"/>
                </a:solidFill>
                <a:effectLst/>
                <a:latin typeface="Consolas" panose="020B0609020204030204" pitchFamily="49" charset="0"/>
              </a:rPr>
              <a:t>={</a:t>
            </a:r>
            <a:r>
              <a:rPr lang="en-US" sz="1700" b="0" dirty="0" err="1">
                <a:solidFill>
                  <a:srgbClr val="008000"/>
                </a:solidFill>
                <a:effectLst/>
                <a:latin typeface="Consolas" panose="020B0609020204030204" pitchFamily="49" charset="0"/>
              </a:rPr>
              <a:t>classes.subheading</a:t>
            </a:r>
            <a:r>
              <a:rPr lang="en-US" sz="1700" b="0" dirty="0">
                <a:solidFill>
                  <a:srgbClr val="008000"/>
                </a:solidFill>
                <a:effectLst/>
                <a:latin typeface="Consolas" panose="020B0609020204030204" pitchFamily="49" charset="0"/>
              </a:rPr>
              <a:t>}&gt; </a:t>
            </a:r>
          </a:p>
          <a:p>
            <a:r>
              <a:rPr lang="en-US" sz="1700" b="0" dirty="0">
                <a:solidFill>
                  <a:srgbClr val="008000"/>
                </a:solidFill>
                <a:effectLst/>
                <a:latin typeface="Consolas" panose="020B0609020204030204" pitchFamily="49" charset="0"/>
              </a:rPr>
              <a:t>Seller Account</a:t>
            </a:r>
          </a:p>
          <a:p>
            <a:r>
              <a:rPr lang="en-US" sz="1700" b="0" dirty="0">
                <a:solidFill>
                  <a:srgbClr val="008000"/>
                </a:solidFill>
                <a:effectLst/>
                <a:latin typeface="Consolas" panose="020B0609020204030204" pitchFamily="49" charset="0"/>
              </a:rPr>
              <a:t>&lt;/Typography&gt;</a:t>
            </a:r>
          </a:p>
          <a:p>
            <a:r>
              <a:rPr lang="en-US" sz="1700" b="0" dirty="0">
                <a:solidFill>
                  <a:srgbClr val="008000"/>
                </a:solidFill>
                <a:effectLst/>
                <a:latin typeface="Consolas" panose="020B0609020204030204" pitchFamily="49" charset="0"/>
              </a:rPr>
              <a:t>&lt;</a:t>
            </a:r>
            <a:r>
              <a:rPr lang="en-US" sz="1700" b="0" dirty="0" err="1">
                <a:solidFill>
                  <a:srgbClr val="008000"/>
                </a:solidFill>
                <a:effectLst/>
                <a:latin typeface="Consolas" panose="020B0609020204030204" pitchFamily="49" charset="0"/>
              </a:rPr>
              <a:t>FormControlLabel</a:t>
            </a:r>
            <a:endParaRPr lang="en-US" sz="1700" b="0" dirty="0">
              <a:solidFill>
                <a:srgbClr val="008000"/>
              </a:solidFill>
              <a:effectLst/>
              <a:latin typeface="Consolas" panose="020B0609020204030204" pitchFamily="49" charset="0"/>
            </a:endParaRPr>
          </a:p>
          <a:p>
            <a:r>
              <a:rPr lang="en-US" sz="1700" b="0" dirty="0">
                <a:solidFill>
                  <a:srgbClr val="008000"/>
                </a:solidFill>
                <a:effectLst/>
                <a:latin typeface="Consolas" panose="020B0609020204030204" pitchFamily="49" charset="0"/>
              </a:rPr>
              <a:t>control={</a:t>
            </a:r>
          </a:p>
          <a:p>
            <a:r>
              <a:rPr lang="en-US" sz="1700" b="0" dirty="0">
                <a:solidFill>
                  <a:srgbClr val="008000"/>
                </a:solidFill>
                <a:effectLst/>
                <a:latin typeface="Consolas" panose="020B0609020204030204" pitchFamily="49" charset="0"/>
              </a:rPr>
              <a:t>&lt;Switch</a:t>
            </a:r>
          </a:p>
          <a:p>
            <a:r>
              <a:rPr lang="en-US" sz="1700" b="0" dirty="0">
                <a:solidFill>
                  <a:srgbClr val="008000"/>
                </a:solidFill>
                <a:effectLst/>
                <a:latin typeface="Consolas" panose="020B0609020204030204" pitchFamily="49" charset="0"/>
              </a:rPr>
              <a:t>classes={{</a:t>
            </a:r>
          </a:p>
          <a:p>
            <a:r>
              <a:rPr lang="en-US" sz="1700" b="0" dirty="0">
                <a:solidFill>
                  <a:srgbClr val="008000"/>
                </a:solidFill>
                <a:effectLst/>
                <a:latin typeface="Consolas" panose="020B0609020204030204" pitchFamily="49" charset="0"/>
              </a:rPr>
              <a:t>checked: </a:t>
            </a:r>
            <a:r>
              <a:rPr lang="en-US" sz="1700" b="0" dirty="0" err="1">
                <a:solidFill>
                  <a:srgbClr val="008000"/>
                </a:solidFill>
                <a:effectLst/>
                <a:latin typeface="Consolas" panose="020B0609020204030204" pitchFamily="49" charset="0"/>
              </a:rPr>
              <a:t>classes.checked</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bar: </a:t>
            </a:r>
            <a:r>
              <a:rPr lang="en-US" sz="1700" b="0" dirty="0" err="1">
                <a:solidFill>
                  <a:srgbClr val="008000"/>
                </a:solidFill>
                <a:effectLst/>
                <a:latin typeface="Consolas" panose="020B0609020204030204" pitchFamily="49" charset="0"/>
              </a:rPr>
              <a:t>classes.bar</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checked={</a:t>
            </a:r>
            <a:r>
              <a:rPr lang="en-US" sz="1700" b="0" dirty="0" err="1">
                <a:solidFill>
                  <a:srgbClr val="008000"/>
                </a:solidFill>
                <a:effectLst/>
                <a:latin typeface="Consolas" panose="020B0609020204030204" pitchFamily="49" charset="0"/>
              </a:rPr>
              <a:t>values.seller</a:t>
            </a:r>
            <a:r>
              <a:rPr lang="en-US" sz="1700" b="0" dirty="0">
                <a:solidFill>
                  <a:srgbClr val="008000"/>
                </a:solidFill>
                <a:effectLst/>
                <a:latin typeface="Consolas" panose="020B0609020204030204" pitchFamily="49" charset="0"/>
              </a:rPr>
              <a:t>}</a:t>
            </a:r>
          </a:p>
          <a:p>
            <a:r>
              <a:rPr lang="en-US" sz="1700" b="0" dirty="0" err="1">
                <a:solidFill>
                  <a:srgbClr val="008000"/>
                </a:solidFill>
                <a:effectLst/>
                <a:latin typeface="Consolas" panose="020B0609020204030204" pitchFamily="49" charset="0"/>
              </a:rPr>
              <a:t>onChange</a:t>
            </a:r>
            <a:r>
              <a:rPr lang="en-US" sz="1700" b="0" dirty="0">
                <a:solidFill>
                  <a:srgbClr val="008000"/>
                </a:solidFill>
                <a:effectLst/>
                <a:latin typeface="Consolas" panose="020B0609020204030204" pitchFamily="49" charset="0"/>
              </a:rPr>
              <a:t>={</a:t>
            </a:r>
            <a:r>
              <a:rPr lang="en-US" sz="1700" b="0" dirty="0" err="1">
                <a:solidFill>
                  <a:srgbClr val="008000"/>
                </a:solidFill>
                <a:effectLst/>
                <a:latin typeface="Consolas" panose="020B0609020204030204" pitchFamily="49" charset="0"/>
              </a:rPr>
              <a:t>handleCheck</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/&gt;</a:t>
            </a:r>
          </a:p>
          <a:p>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label={</a:t>
            </a:r>
            <a:r>
              <a:rPr lang="en-US" sz="1700" b="0" dirty="0" err="1">
                <a:solidFill>
                  <a:srgbClr val="008000"/>
                </a:solidFill>
                <a:effectLst/>
                <a:latin typeface="Consolas" panose="020B0609020204030204" pitchFamily="49" charset="0"/>
              </a:rPr>
              <a:t>values.seller</a:t>
            </a:r>
            <a:r>
              <a:rPr lang="en-US" sz="1700" b="0" dirty="0">
                <a:solidFill>
                  <a:srgbClr val="008000"/>
                </a:solidFill>
                <a:effectLst/>
                <a:latin typeface="Consolas" panose="020B0609020204030204" pitchFamily="49" charset="0"/>
              </a:rPr>
              <a:t>? 'Active' : 'Inactive'} </a:t>
            </a:r>
          </a:p>
          <a:p>
            <a:r>
              <a:rPr lang="en-US" sz="1700" b="0" dirty="0">
                <a:solidFill>
                  <a:srgbClr val="008000"/>
                </a:solidFill>
                <a:effectLst/>
                <a:latin typeface="Consolas" panose="020B0609020204030204" pitchFamily="49" charset="0"/>
              </a:rPr>
              <a:t>/&gt;</a:t>
            </a:r>
          </a:p>
          <a:p>
            <a:endParaRPr lang="en-US" dirty="0"/>
          </a:p>
        </p:txBody>
      </p:sp>
      <p:sp>
        <p:nvSpPr>
          <p:cNvPr id="4" name="Date Placeholder 3">
            <a:extLst>
              <a:ext uri="{FF2B5EF4-FFF2-40B4-BE49-F238E27FC236}">
                <a16:creationId xmlns:a16="http://schemas.microsoft.com/office/drawing/2014/main" id="{615DE955-7509-3097-C605-71EA5ABE29AA}"/>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95D71F8-53FA-4C07-C231-3A2D228F8C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876561-C547-6F29-22A2-F4DD42DC0748}"/>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117054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33C6-9769-02B4-00B8-4FD872E3A0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6EB8E6-1E2E-1094-DE42-33E36F629BD9}"/>
              </a:ext>
            </a:extLst>
          </p:cNvPr>
          <p:cNvSpPr>
            <a:spLocks noGrp="1"/>
          </p:cNvSpPr>
          <p:nvPr>
            <p:ph idx="1"/>
          </p:nvPr>
        </p:nvSpPr>
        <p:spPr/>
        <p:txBody>
          <a:bodyPr/>
          <a:lstStyle/>
          <a:p>
            <a:r>
              <a:rPr lang="en-US" dirty="0"/>
              <a:t>Any changes to the switch will be set to the value of the seller in state by calling the </a:t>
            </a:r>
            <a:r>
              <a:rPr lang="en-US" dirty="0" err="1"/>
              <a:t>handleCheck</a:t>
            </a:r>
            <a:r>
              <a:rPr lang="en-US" dirty="0"/>
              <a:t> method. </a:t>
            </a:r>
          </a:p>
          <a:p>
            <a:r>
              <a:rPr lang="en-US" dirty="0"/>
              <a:t>The </a:t>
            </a:r>
            <a:r>
              <a:rPr lang="en-US" dirty="0" err="1"/>
              <a:t>handleCheck</a:t>
            </a:r>
            <a:r>
              <a:rPr lang="en-US" dirty="0"/>
              <a:t> method is implemented as shown here:</a:t>
            </a:r>
          </a:p>
          <a:p>
            <a:pPr marL="0" indent="0">
              <a:buNone/>
            </a:pPr>
            <a:r>
              <a:rPr lang="en-US" dirty="0" err="1"/>
              <a:t>mern</a:t>
            </a:r>
            <a:r>
              <a:rPr lang="en-US" dirty="0"/>
              <a:t>-marketplace/client/user/</a:t>
            </a:r>
            <a:r>
              <a:rPr lang="en-US" dirty="0" err="1"/>
              <a:t>EditProfile.jsx</a:t>
            </a:r>
            <a:r>
              <a:rPr lang="en-US" dirty="0"/>
              <a:t>:</a:t>
            </a:r>
          </a:p>
          <a:p>
            <a:r>
              <a:rPr lang="en-US" dirty="0"/>
              <a:t>const </a:t>
            </a:r>
            <a:r>
              <a:rPr lang="en-US" dirty="0" err="1"/>
              <a:t>handleCheck</a:t>
            </a:r>
            <a:r>
              <a:rPr lang="en-US" dirty="0"/>
              <a:t> = (event, checked) =&gt; { </a:t>
            </a:r>
          </a:p>
          <a:p>
            <a:r>
              <a:rPr lang="en-US" dirty="0" err="1"/>
              <a:t>setValues</a:t>
            </a:r>
            <a:r>
              <a:rPr lang="en-US" dirty="0"/>
              <a:t>({...values, seller: checked})</a:t>
            </a:r>
          </a:p>
          <a:p>
            <a:r>
              <a:rPr lang="en-US" dirty="0"/>
              <a:t>}</a:t>
            </a:r>
          </a:p>
          <a:p>
            <a:endParaRPr lang="en-US" dirty="0"/>
          </a:p>
          <a:p>
            <a:r>
              <a:rPr lang="en-US" dirty="0"/>
              <a:t>When the form to edit profile details is submitted, the seller value is also added to details sent in the update to the server, as highlighted in the following code:</a:t>
            </a:r>
          </a:p>
        </p:txBody>
      </p:sp>
      <p:sp>
        <p:nvSpPr>
          <p:cNvPr id="4" name="Date Placeholder 3">
            <a:extLst>
              <a:ext uri="{FF2B5EF4-FFF2-40B4-BE49-F238E27FC236}">
                <a16:creationId xmlns:a16="http://schemas.microsoft.com/office/drawing/2014/main" id="{73D3731E-4C31-C3A3-2CC7-88D4D6259E02}"/>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950789AC-DAD5-A841-EB4F-F7A1D368DB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B2AE9B4-908D-BEAB-FCC6-635AAAF93125}"/>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56347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FC13-BB97-64DF-DCF1-67BD61A12F25}"/>
              </a:ext>
            </a:extLst>
          </p:cNvPr>
          <p:cNvSpPr>
            <a:spLocks noGrp="1"/>
          </p:cNvSpPr>
          <p:nvPr>
            <p:ph type="title"/>
          </p:nvPr>
        </p:nvSpPr>
        <p:spPr/>
        <p:txBody>
          <a:bodyPr/>
          <a:lstStyle/>
          <a:p>
            <a:br>
              <a:rPr lang="en-US" sz="3200" b="1" dirty="0"/>
            </a:br>
            <a:r>
              <a:rPr lang="en-US" sz="3200" b="1" dirty="0"/>
              <a:t>Updated </a:t>
            </a:r>
            <a:r>
              <a:rPr lang="en-US" sz="3200" b="1" dirty="0" err="1"/>
              <a:t>mern</a:t>
            </a:r>
            <a:r>
              <a:rPr lang="en-US" sz="3200" b="1" dirty="0"/>
              <a:t>-marketplace/client/user/</a:t>
            </a:r>
            <a:r>
              <a:rPr lang="en-US" sz="3200" b="1" dirty="0" err="1"/>
              <a:t>EditProfile.jsx</a:t>
            </a:r>
            <a:r>
              <a:rPr lang="en-US" sz="3200" b="1" dirty="0"/>
              <a:t>:</a:t>
            </a:r>
            <a:br>
              <a:rPr lang="en-US" sz="3600" dirty="0"/>
            </a:br>
            <a:endParaRPr lang="en-US" dirty="0"/>
          </a:p>
        </p:txBody>
      </p:sp>
      <p:sp>
        <p:nvSpPr>
          <p:cNvPr id="3" name="Content Placeholder 2">
            <a:extLst>
              <a:ext uri="{FF2B5EF4-FFF2-40B4-BE49-F238E27FC236}">
                <a16:creationId xmlns:a16="http://schemas.microsoft.com/office/drawing/2014/main" id="{98C1112A-98DA-0A46-2652-408BD04E37E4}"/>
              </a:ext>
            </a:extLst>
          </p:cNvPr>
          <p:cNvSpPr>
            <a:spLocks noGrp="1"/>
          </p:cNvSpPr>
          <p:nvPr>
            <p:ph idx="1"/>
          </p:nvPr>
        </p:nvSpPr>
        <p:spPr/>
        <p:txBody>
          <a:bodyPr/>
          <a:lstStyle/>
          <a:p>
            <a:r>
              <a:rPr lang="en-US" sz="194" b="0" dirty="0">
                <a:solidFill>
                  <a:srgbClr val="008000"/>
                </a:solidFill>
                <a:effectLst/>
                <a:latin typeface="Consolas" panose="020B0609020204030204" pitchFamily="49" charset="0"/>
              </a:rPr>
              <a:t>import React, {</a:t>
            </a:r>
            <a:r>
              <a:rPr lang="en-US" sz="194" b="0" dirty="0" err="1">
                <a:solidFill>
                  <a:srgbClr val="008000"/>
                </a:solidFill>
                <a:effectLst/>
                <a:latin typeface="Consolas" panose="020B0609020204030204" pitchFamily="49" charset="0"/>
              </a:rPr>
              <a:t>useState</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useEffect</a:t>
            </a:r>
            <a:r>
              <a:rPr lang="en-US" sz="194" b="0" dirty="0">
                <a:solidFill>
                  <a:srgbClr val="008000"/>
                </a:solidFill>
                <a:effectLst/>
                <a:latin typeface="Consolas" panose="020B0609020204030204" pitchFamily="49" charset="0"/>
              </a:rPr>
              <a:t>} from 'react'</a:t>
            </a:r>
          </a:p>
          <a:p>
            <a:r>
              <a:rPr lang="en-US" sz="194" b="0" dirty="0">
                <a:solidFill>
                  <a:srgbClr val="008000"/>
                </a:solidFill>
                <a:effectLst/>
                <a:latin typeface="Consolas" panose="020B0609020204030204" pitchFamily="49" charset="0"/>
              </a:rPr>
              <a:t>import Card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/core/Card'</a:t>
            </a:r>
          </a:p>
          <a:p>
            <a:r>
              <a:rPr lang="en-US" sz="194" b="0" dirty="0">
                <a:solidFill>
                  <a:srgbClr val="008000"/>
                </a:solidFill>
                <a:effectLst/>
                <a:latin typeface="Consolas" panose="020B0609020204030204" pitchFamily="49" charset="0"/>
              </a:rPr>
              <a:t>import </a:t>
            </a:r>
            <a:r>
              <a:rPr lang="en-US" sz="194" b="0" dirty="0" err="1">
                <a:solidFill>
                  <a:srgbClr val="008000"/>
                </a:solidFill>
                <a:effectLst/>
                <a:latin typeface="Consolas" panose="020B0609020204030204" pitchFamily="49" charset="0"/>
              </a:rPr>
              <a:t>CardActions</a:t>
            </a:r>
            <a:r>
              <a:rPr lang="en-US" sz="194" b="0" dirty="0">
                <a:solidFill>
                  <a:srgbClr val="008000"/>
                </a:solidFill>
                <a:effectLst/>
                <a:latin typeface="Consolas" panose="020B0609020204030204" pitchFamily="49" charset="0"/>
              </a:rPr>
              <a:t>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a:t>
            </a:r>
            <a:r>
              <a:rPr lang="en-US" sz="194" b="0" dirty="0" err="1">
                <a:solidFill>
                  <a:srgbClr val="008000"/>
                </a:solidFill>
                <a:effectLst/>
                <a:latin typeface="Consolas" panose="020B0609020204030204" pitchFamily="49" charset="0"/>
              </a:rPr>
              <a:t>CardActions</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a:t>
            </a:r>
            <a:r>
              <a:rPr lang="en-US" sz="194" b="0" dirty="0" err="1">
                <a:solidFill>
                  <a:srgbClr val="008000"/>
                </a:solidFill>
                <a:effectLst/>
                <a:latin typeface="Consolas" panose="020B0609020204030204" pitchFamily="49" charset="0"/>
              </a:rPr>
              <a:t>CardContent</a:t>
            </a:r>
            <a:r>
              <a:rPr lang="en-US" sz="194" b="0" dirty="0">
                <a:solidFill>
                  <a:srgbClr val="008000"/>
                </a:solidFill>
                <a:effectLst/>
                <a:latin typeface="Consolas" panose="020B0609020204030204" pitchFamily="49" charset="0"/>
              </a:rPr>
              <a:t>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a:t>
            </a:r>
            <a:r>
              <a:rPr lang="en-US" sz="194" b="0" dirty="0" err="1">
                <a:solidFill>
                  <a:srgbClr val="008000"/>
                </a:solidFill>
                <a:effectLst/>
                <a:latin typeface="Consolas" panose="020B0609020204030204" pitchFamily="49" charset="0"/>
              </a:rPr>
              <a:t>CardContent</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a:t>
            </a:r>
            <a:r>
              <a:rPr lang="en-US" sz="194" b="0" dirty="0" err="1">
                <a:solidFill>
                  <a:srgbClr val="008000"/>
                </a:solidFill>
                <a:effectLst/>
                <a:latin typeface="Consolas" panose="020B0609020204030204" pitchFamily="49" charset="0"/>
              </a:rPr>
              <a:t>FormControlLabel</a:t>
            </a:r>
            <a:r>
              <a:rPr lang="en-US" sz="194" b="0" dirty="0">
                <a:solidFill>
                  <a:srgbClr val="008000"/>
                </a:solidFill>
                <a:effectLst/>
                <a:latin typeface="Consolas" panose="020B0609020204030204" pitchFamily="49" charset="0"/>
              </a:rPr>
              <a:t>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a:t>
            </a:r>
            <a:r>
              <a:rPr lang="en-US" sz="194" b="0" dirty="0" err="1">
                <a:solidFill>
                  <a:srgbClr val="008000"/>
                </a:solidFill>
                <a:effectLst/>
                <a:latin typeface="Consolas" panose="020B0609020204030204" pitchFamily="49" charset="0"/>
              </a:rPr>
              <a:t>FormControlLabel</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Switch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/core/Switch'</a:t>
            </a:r>
          </a:p>
          <a:p>
            <a:r>
              <a:rPr lang="en-US" sz="194" b="0" dirty="0">
                <a:solidFill>
                  <a:srgbClr val="008000"/>
                </a:solidFill>
                <a:effectLst/>
                <a:latin typeface="Consolas" panose="020B0609020204030204" pitchFamily="49" charset="0"/>
              </a:rPr>
              <a:t>import Button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/core/Button'</a:t>
            </a:r>
          </a:p>
          <a:p>
            <a:r>
              <a:rPr lang="en-US" sz="194" b="0" dirty="0">
                <a:solidFill>
                  <a:srgbClr val="008000"/>
                </a:solidFill>
                <a:effectLst/>
                <a:latin typeface="Consolas" panose="020B0609020204030204" pitchFamily="49" charset="0"/>
              </a:rPr>
              <a:t>import </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Typography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/core/Typography'</a:t>
            </a:r>
          </a:p>
          <a:p>
            <a:r>
              <a:rPr lang="en-US" sz="194" b="0" dirty="0">
                <a:solidFill>
                  <a:srgbClr val="008000"/>
                </a:solidFill>
                <a:effectLst/>
                <a:latin typeface="Consolas" panose="020B0609020204030204" pitchFamily="49" charset="0"/>
              </a:rPr>
              <a:t>import Icon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/core/Icon'</a:t>
            </a:r>
          </a:p>
          <a:p>
            <a:r>
              <a:rPr lang="en-US" sz="194" b="0" dirty="0">
                <a:solidFill>
                  <a:srgbClr val="008000"/>
                </a:solidFill>
                <a:effectLst/>
                <a:latin typeface="Consolas" panose="020B0609020204030204" pitchFamily="49" charset="0"/>
              </a:rPr>
              <a:t>import { </a:t>
            </a:r>
            <a:r>
              <a:rPr lang="en-US" sz="194" b="0" dirty="0" err="1">
                <a:solidFill>
                  <a:srgbClr val="008000"/>
                </a:solidFill>
                <a:effectLst/>
                <a:latin typeface="Consolas" panose="020B0609020204030204" pitchFamily="49" charset="0"/>
              </a:rPr>
              <a:t>makeStyles</a:t>
            </a:r>
            <a:r>
              <a:rPr lang="en-US" sz="194" b="0" dirty="0">
                <a:solidFill>
                  <a:srgbClr val="008000"/>
                </a:solidFill>
                <a:effectLst/>
                <a:latin typeface="Consolas" panose="020B0609020204030204" pitchFamily="49" charset="0"/>
              </a:rPr>
              <a:t> }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/core/styles'</a:t>
            </a:r>
          </a:p>
          <a:p>
            <a:r>
              <a:rPr lang="en-US" sz="194" b="0" dirty="0">
                <a:solidFill>
                  <a:srgbClr val="008000"/>
                </a:solidFill>
                <a:effectLst/>
                <a:latin typeface="Consolas" panose="020B0609020204030204" pitchFamily="49" charset="0"/>
              </a:rPr>
              <a:t>//import auth from '../lib/auth-helper.js'</a:t>
            </a:r>
          </a:p>
          <a:p>
            <a:r>
              <a:rPr lang="en-US" sz="194" b="0" dirty="0">
                <a:solidFill>
                  <a:srgbClr val="008000"/>
                </a:solidFill>
                <a:effectLst/>
                <a:latin typeface="Consolas" panose="020B0609020204030204" pitchFamily="49" charset="0"/>
              </a:rPr>
              <a:t>import auth from '../lib/auth-helper'</a:t>
            </a:r>
          </a:p>
          <a:p>
            <a:r>
              <a:rPr lang="en-US" sz="194" b="0" dirty="0">
                <a:solidFill>
                  <a:srgbClr val="008000"/>
                </a:solidFill>
                <a:effectLst/>
                <a:latin typeface="Consolas" panose="020B0609020204030204" pitchFamily="49" charset="0"/>
              </a:rPr>
              <a:t>import {read, update} from './api-user.js'</a:t>
            </a:r>
          </a:p>
          <a:p>
            <a:r>
              <a:rPr lang="en-US" sz="194" b="0" dirty="0">
                <a:solidFill>
                  <a:srgbClr val="008000"/>
                </a:solidFill>
                <a:effectLst/>
                <a:latin typeface="Consolas" panose="020B0609020204030204" pitchFamily="49" charset="0"/>
              </a:rPr>
              <a:t>import {Navigate} from 'react-router-</a:t>
            </a:r>
            <a:r>
              <a:rPr lang="en-US" sz="194" b="0" dirty="0" err="1">
                <a:solidFill>
                  <a:srgbClr val="008000"/>
                </a:solidFill>
                <a:effectLst/>
                <a:latin typeface="Consolas" panose="020B0609020204030204" pitchFamily="49" charset="0"/>
              </a:rPr>
              <a:t>dom</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 </a:t>
            </a:r>
            <a:r>
              <a:rPr lang="en-US" sz="194" b="0" dirty="0" err="1">
                <a:solidFill>
                  <a:srgbClr val="008000"/>
                </a:solidFill>
                <a:effectLst/>
                <a:latin typeface="Consolas" panose="020B0609020204030204" pitchFamily="49" charset="0"/>
              </a:rPr>
              <a:t>useParams</a:t>
            </a:r>
            <a:r>
              <a:rPr lang="en-US" sz="194" b="0" dirty="0">
                <a:solidFill>
                  <a:srgbClr val="008000"/>
                </a:solidFill>
                <a:effectLst/>
                <a:latin typeface="Consolas" panose="020B0609020204030204" pitchFamily="49" charset="0"/>
              </a:rPr>
              <a:t> } from 'react-router-</a:t>
            </a:r>
            <a:r>
              <a:rPr lang="en-US" sz="194" b="0" dirty="0" err="1">
                <a:solidFill>
                  <a:srgbClr val="008000"/>
                </a:solidFill>
                <a:effectLst/>
                <a:latin typeface="Consolas" panose="020B0609020204030204" pitchFamily="49" charset="0"/>
              </a:rPr>
              <a:t>dom</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useStyles</a:t>
            </a:r>
            <a:r>
              <a:rPr lang="en-US" sz="194" b="0" dirty="0">
                <a:solidFill>
                  <a:srgbClr val="008000"/>
                </a:solidFill>
                <a:effectLst/>
                <a:latin typeface="Consolas" panose="020B0609020204030204" pitchFamily="49" charset="0"/>
              </a:rPr>
              <a:t> = </a:t>
            </a:r>
            <a:r>
              <a:rPr lang="en-US" sz="194" b="0" dirty="0" err="1">
                <a:solidFill>
                  <a:srgbClr val="008000"/>
                </a:solidFill>
                <a:effectLst/>
                <a:latin typeface="Consolas" panose="020B0609020204030204" pitchFamily="49" charset="0"/>
              </a:rPr>
              <a:t>makeStyles</a:t>
            </a:r>
            <a:r>
              <a:rPr lang="en-US" sz="194" b="0" dirty="0">
                <a:solidFill>
                  <a:srgbClr val="008000"/>
                </a:solidFill>
                <a:effectLst/>
                <a:latin typeface="Consolas" panose="020B0609020204030204" pitchFamily="49" charset="0"/>
              </a:rPr>
              <a:t>(theme =&gt; ({</a:t>
            </a:r>
          </a:p>
          <a:p>
            <a:r>
              <a:rPr lang="en-US" sz="194" b="0" dirty="0">
                <a:solidFill>
                  <a:srgbClr val="008000"/>
                </a:solidFill>
                <a:effectLst/>
                <a:latin typeface="Consolas" panose="020B0609020204030204" pitchFamily="49" charset="0"/>
              </a:rPr>
              <a:t>card: {</a:t>
            </a:r>
          </a:p>
          <a:p>
            <a:r>
              <a:rPr lang="en-US" sz="194" b="0" dirty="0" err="1">
                <a:solidFill>
                  <a:srgbClr val="008000"/>
                </a:solidFill>
                <a:effectLst/>
                <a:latin typeface="Consolas" panose="020B0609020204030204" pitchFamily="49" charset="0"/>
              </a:rPr>
              <a:t>maxWidth</a:t>
            </a:r>
            <a:r>
              <a:rPr lang="en-US" sz="194" b="0" dirty="0">
                <a:solidFill>
                  <a:srgbClr val="008000"/>
                </a:solidFill>
                <a:effectLst/>
                <a:latin typeface="Consolas" panose="020B0609020204030204" pitchFamily="49" charset="0"/>
              </a:rPr>
              <a:t>: 600,</a:t>
            </a:r>
          </a:p>
          <a:p>
            <a:r>
              <a:rPr lang="en-US" sz="194" b="0" dirty="0">
                <a:solidFill>
                  <a:srgbClr val="008000"/>
                </a:solidFill>
                <a:effectLst/>
                <a:latin typeface="Consolas" panose="020B0609020204030204" pitchFamily="49" charset="0"/>
              </a:rPr>
              <a:t>margin: 'auto',</a:t>
            </a:r>
          </a:p>
          <a:p>
            <a:r>
              <a:rPr lang="en-US" sz="194" b="0" dirty="0" err="1">
                <a:solidFill>
                  <a:srgbClr val="008000"/>
                </a:solidFill>
                <a:effectLst/>
                <a:latin typeface="Consolas" panose="020B0609020204030204" pitchFamily="49" charset="0"/>
              </a:rPr>
              <a:t>textAlign</a:t>
            </a:r>
            <a:r>
              <a:rPr lang="en-US" sz="194" b="0" dirty="0">
                <a:solidFill>
                  <a:srgbClr val="008000"/>
                </a:solidFill>
                <a:effectLst/>
                <a:latin typeface="Consolas" panose="020B0609020204030204" pitchFamily="49" charset="0"/>
              </a:rPr>
              <a:t>: 'center',</a:t>
            </a:r>
          </a:p>
          <a:p>
            <a:r>
              <a:rPr lang="en-US" sz="194" b="0" dirty="0" err="1">
                <a:solidFill>
                  <a:srgbClr val="008000"/>
                </a:solidFill>
                <a:effectLst/>
                <a:latin typeface="Consolas" panose="020B0609020204030204" pitchFamily="49" charset="0"/>
              </a:rPr>
              <a:t>marginTop</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(5),</a:t>
            </a:r>
          </a:p>
          <a:p>
            <a:r>
              <a:rPr lang="en-US" sz="194" b="0" dirty="0" err="1">
                <a:solidFill>
                  <a:srgbClr val="008000"/>
                </a:solidFill>
                <a:effectLst/>
                <a:latin typeface="Consolas" panose="020B0609020204030204" pitchFamily="49" charset="0"/>
              </a:rPr>
              <a:t>paddingBottom</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(2)</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title: {</a:t>
            </a:r>
          </a:p>
          <a:p>
            <a:r>
              <a:rPr lang="en-US" sz="194" b="0" dirty="0">
                <a:solidFill>
                  <a:srgbClr val="008000"/>
                </a:solidFill>
                <a:effectLst/>
                <a:latin typeface="Consolas" panose="020B0609020204030204" pitchFamily="49" charset="0"/>
              </a:rPr>
              <a:t>margin: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(2),</a:t>
            </a:r>
          </a:p>
          <a:p>
            <a:r>
              <a:rPr lang="en-US" sz="194" b="0" dirty="0">
                <a:solidFill>
                  <a:srgbClr val="008000"/>
                </a:solidFill>
                <a:effectLst/>
                <a:latin typeface="Consolas" panose="020B0609020204030204" pitchFamily="49" charset="0"/>
              </a:rPr>
              <a:t>color: </a:t>
            </a:r>
            <a:r>
              <a:rPr lang="en-US" sz="194" b="0" dirty="0" err="1">
                <a:solidFill>
                  <a:srgbClr val="008000"/>
                </a:solidFill>
                <a:effectLst/>
                <a:latin typeface="Consolas" panose="020B0609020204030204" pitchFamily="49" charset="0"/>
              </a:rPr>
              <a:t>theme.palette.protectedTitle</a:t>
            </a:r>
            <a:endParaRPr lang="en-US" sz="194" b="0" dirty="0">
              <a:solidFill>
                <a:srgbClr val="008000"/>
              </a:solidFill>
              <a:effectLst/>
              <a:latin typeface="Consolas" panose="020B0609020204030204" pitchFamily="49" charset="0"/>
            </a:endParaRP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error: {</a:t>
            </a:r>
          </a:p>
          <a:p>
            <a:r>
              <a:rPr lang="en-US" sz="194" b="0" dirty="0" err="1">
                <a:solidFill>
                  <a:srgbClr val="008000"/>
                </a:solidFill>
                <a:effectLst/>
                <a:latin typeface="Consolas" panose="020B0609020204030204" pitchFamily="49" charset="0"/>
              </a:rPr>
              <a:t>verticalAlign</a:t>
            </a:r>
            <a:r>
              <a:rPr lang="en-US" sz="194" b="0" dirty="0">
                <a:solidFill>
                  <a:srgbClr val="008000"/>
                </a:solidFill>
                <a:effectLst/>
                <a:latin typeface="Consolas" panose="020B0609020204030204" pitchFamily="49" charset="0"/>
              </a:rPr>
              <a:t>: 'middle'</a:t>
            </a:r>
          </a:p>
          <a:p>
            <a:r>
              <a:rPr lang="en-US" sz="194" b="0" dirty="0">
                <a:solidFill>
                  <a:srgbClr val="008000"/>
                </a:solidFill>
                <a:effectLst/>
                <a:latin typeface="Consolas" panose="020B0609020204030204" pitchFamily="49" charset="0"/>
              </a:rPr>
              <a:t>},</a:t>
            </a:r>
          </a:p>
          <a:p>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a:t>
            </a:r>
          </a:p>
          <a:p>
            <a:r>
              <a:rPr lang="en-US" sz="194" b="0" dirty="0" err="1">
                <a:solidFill>
                  <a:srgbClr val="008000"/>
                </a:solidFill>
                <a:effectLst/>
                <a:latin typeface="Consolas" panose="020B0609020204030204" pitchFamily="49" charset="0"/>
              </a:rPr>
              <a:t>marginLeft</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(1),</a:t>
            </a:r>
          </a:p>
          <a:p>
            <a:r>
              <a:rPr lang="en-US" sz="194" b="0" dirty="0" err="1">
                <a:solidFill>
                  <a:srgbClr val="008000"/>
                </a:solidFill>
                <a:effectLst/>
                <a:latin typeface="Consolas" panose="020B0609020204030204" pitchFamily="49" charset="0"/>
              </a:rPr>
              <a:t>marginRight</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(1),</a:t>
            </a:r>
          </a:p>
          <a:p>
            <a:r>
              <a:rPr lang="en-US" sz="194" b="0" dirty="0">
                <a:solidFill>
                  <a:srgbClr val="008000"/>
                </a:solidFill>
                <a:effectLst/>
                <a:latin typeface="Consolas" panose="020B0609020204030204" pitchFamily="49" charset="0"/>
              </a:rPr>
              <a:t>width: 300</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submit: {</a:t>
            </a:r>
          </a:p>
          <a:p>
            <a:r>
              <a:rPr lang="en-US" sz="194" b="0" dirty="0">
                <a:solidFill>
                  <a:srgbClr val="008000"/>
                </a:solidFill>
                <a:effectLst/>
                <a:latin typeface="Consolas" panose="020B0609020204030204" pitchFamily="49" charset="0"/>
              </a:rPr>
              <a:t>margin: 'auto',</a:t>
            </a:r>
          </a:p>
          <a:p>
            <a:r>
              <a:rPr lang="en-US" sz="194" b="0" dirty="0" err="1">
                <a:solidFill>
                  <a:srgbClr val="008000"/>
                </a:solidFill>
                <a:effectLst/>
                <a:latin typeface="Consolas" panose="020B0609020204030204" pitchFamily="49" charset="0"/>
              </a:rPr>
              <a:t>marginBottom</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(2)</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subheading:{</a:t>
            </a:r>
          </a:p>
          <a:p>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marginTop</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(2),</a:t>
            </a:r>
          </a:p>
          <a:p>
            <a:r>
              <a:rPr lang="en-US" sz="194" b="0" dirty="0">
                <a:solidFill>
                  <a:srgbClr val="008000"/>
                </a:solidFill>
                <a:effectLst/>
                <a:latin typeface="Consolas" panose="020B0609020204030204" pitchFamily="49" charset="0"/>
              </a:rPr>
              <a:t>    color: </a:t>
            </a:r>
            <a:r>
              <a:rPr lang="en-US" sz="194" b="0" dirty="0" err="1">
                <a:solidFill>
                  <a:srgbClr val="008000"/>
                </a:solidFill>
                <a:effectLst/>
                <a:latin typeface="Consolas" panose="020B0609020204030204" pitchFamily="49" charset="0"/>
              </a:rPr>
              <a:t>theme.palette.openTitle</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export default function </a:t>
            </a:r>
            <a:r>
              <a:rPr lang="en-US" sz="194" b="0" dirty="0" err="1">
                <a:solidFill>
                  <a:srgbClr val="008000"/>
                </a:solidFill>
                <a:effectLst/>
                <a:latin typeface="Consolas" panose="020B0609020204030204" pitchFamily="49" charset="0"/>
              </a:rPr>
              <a:t>EditProfile</a:t>
            </a:r>
            <a:r>
              <a:rPr lang="en-US" sz="194" b="0" dirty="0">
                <a:solidFill>
                  <a:srgbClr val="008000"/>
                </a:solidFill>
                <a:effectLst/>
                <a:latin typeface="Consolas" panose="020B0609020204030204" pitchFamily="49" charset="0"/>
              </a:rPr>
              <a:t>() {</a:t>
            </a:r>
          </a:p>
          <a:p>
            <a:r>
              <a:rPr lang="en-US" sz="194" b="0" dirty="0">
                <a:solidFill>
                  <a:srgbClr val="008000"/>
                </a:solidFill>
                <a:effectLst/>
                <a:latin typeface="Consolas" panose="020B0609020204030204" pitchFamily="49" charset="0"/>
              </a:rPr>
              <a:t>const classes = </a:t>
            </a:r>
            <a:r>
              <a:rPr lang="en-US" sz="194" b="0" dirty="0" err="1">
                <a:solidFill>
                  <a:srgbClr val="008000"/>
                </a:solidFill>
                <a:effectLst/>
                <a:latin typeface="Consolas" panose="020B0609020204030204" pitchFamily="49" charset="0"/>
              </a:rPr>
              <a:t>useStyles</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 </a:t>
            </a:r>
            <a:r>
              <a:rPr lang="en-US" sz="194" b="0" dirty="0" err="1">
                <a:solidFill>
                  <a:srgbClr val="008000"/>
                </a:solidFill>
                <a:effectLst/>
                <a:latin typeface="Consolas" panose="020B0609020204030204" pitchFamily="49" charset="0"/>
              </a:rPr>
              <a:t>userId</a:t>
            </a:r>
            <a:r>
              <a:rPr lang="en-US" sz="194" b="0" dirty="0">
                <a:solidFill>
                  <a:srgbClr val="008000"/>
                </a:solidFill>
                <a:effectLst/>
                <a:latin typeface="Consolas" panose="020B0609020204030204" pitchFamily="49" charset="0"/>
              </a:rPr>
              <a:t> } = </a:t>
            </a:r>
            <a:r>
              <a:rPr lang="en-US" sz="194" b="0" dirty="0" err="1">
                <a:solidFill>
                  <a:srgbClr val="008000"/>
                </a:solidFill>
                <a:effectLst/>
                <a:latin typeface="Consolas" panose="020B0609020204030204" pitchFamily="49" charset="0"/>
              </a:rPr>
              <a:t>useParams</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[values, </a:t>
            </a:r>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 = </a:t>
            </a:r>
            <a:r>
              <a:rPr lang="en-US" sz="194" b="0" dirty="0" err="1">
                <a:solidFill>
                  <a:srgbClr val="008000"/>
                </a:solidFill>
                <a:effectLst/>
                <a:latin typeface="Consolas" panose="020B0609020204030204" pitchFamily="49" charset="0"/>
              </a:rPr>
              <a:t>useState</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name: '',</a:t>
            </a:r>
          </a:p>
          <a:p>
            <a:r>
              <a:rPr lang="en-US" sz="194" b="0" dirty="0">
                <a:solidFill>
                  <a:srgbClr val="008000"/>
                </a:solidFill>
                <a:effectLst/>
                <a:latin typeface="Consolas" panose="020B0609020204030204" pitchFamily="49" charset="0"/>
              </a:rPr>
              <a:t>password: '',</a:t>
            </a:r>
          </a:p>
          <a:p>
            <a:r>
              <a:rPr lang="en-US" sz="194" b="0" dirty="0">
                <a:solidFill>
                  <a:srgbClr val="008000"/>
                </a:solidFill>
                <a:effectLst/>
                <a:latin typeface="Consolas" panose="020B0609020204030204" pitchFamily="49" charset="0"/>
              </a:rPr>
              <a:t>email: '',</a:t>
            </a:r>
          </a:p>
          <a:p>
            <a:r>
              <a:rPr lang="en-US" sz="194" b="0" dirty="0">
                <a:solidFill>
                  <a:srgbClr val="008000"/>
                </a:solidFill>
                <a:effectLst/>
                <a:latin typeface="Consolas" panose="020B0609020204030204" pitchFamily="49" charset="0"/>
              </a:rPr>
              <a:t>//open: false,</a:t>
            </a:r>
          </a:p>
          <a:p>
            <a:r>
              <a:rPr lang="en-US" sz="194" b="0" dirty="0">
                <a:solidFill>
                  <a:srgbClr val="008000"/>
                </a:solidFill>
                <a:effectLst/>
                <a:latin typeface="Consolas" panose="020B0609020204030204" pitchFamily="49" charset="0"/>
              </a:rPr>
              <a:t>seller: false,</a:t>
            </a:r>
          </a:p>
          <a:p>
            <a:r>
              <a:rPr lang="en-US" sz="194" b="0" dirty="0">
                <a:solidFill>
                  <a:srgbClr val="008000"/>
                </a:solidFill>
                <a:effectLst/>
                <a:latin typeface="Consolas" panose="020B0609020204030204" pitchFamily="49" charset="0"/>
              </a:rPr>
              <a:t>error: '',</a:t>
            </a:r>
          </a:p>
          <a:p>
            <a:r>
              <a:rPr lang="en-US" sz="194" b="0" dirty="0" err="1">
                <a:solidFill>
                  <a:srgbClr val="008000"/>
                </a:solidFill>
                <a:effectLst/>
                <a:latin typeface="Consolas" panose="020B0609020204030204" pitchFamily="49" charset="0"/>
              </a:rPr>
              <a:t>NavigateToProfile</a:t>
            </a:r>
            <a:r>
              <a:rPr lang="en-US" sz="194" b="0" dirty="0">
                <a:solidFill>
                  <a:srgbClr val="008000"/>
                </a:solidFill>
                <a:effectLst/>
                <a:latin typeface="Consolas" panose="020B0609020204030204" pitchFamily="49" charset="0"/>
              </a:rPr>
              <a:t>: false</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jwt</a:t>
            </a:r>
            <a:r>
              <a:rPr lang="en-US" sz="194" b="0" dirty="0">
                <a:solidFill>
                  <a:srgbClr val="008000"/>
                </a:solidFill>
                <a:effectLst/>
                <a:latin typeface="Consolas" panose="020B0609020204030204" pitchFamily="49" charset="0"/>
              </a:rPr>
              <a:t> = </a:t>
            </a:r>
            <a:r>
              <a:rPr lang="en-US" sz="194" b="0" dirty="0" err="1">
                <a:solidFill>
                  <a:srgbClr val="008000"/>
                </a:solidFill>
                <a:effectLst/>
                <a:latin typeface="Consolas" panose="020B0609020204030204" pitchFamily="49" charset="0"/>
              </a:rPr>
              <a:t>auth.isAuthenticated</a:t>
            </a:r>
            <a:r>
              <a:rPr lang="en-US" sz="194" b="0" dirty="0">
                <a:solidFill>
                  <a:srgbClr val="008000"/>
                </a:solidFill>
                <a:effectLst/>
                <a:latin typeface="Consolas" panose="020B0609020204030204" pitchFamily="49" charset="0"/>
              </a:rPr>
              <a:t>()</a:t>
            </a:r>
          </a:p>
          <a:p>
            <a:r>
              <a:rPr lang="en-US" sz="194" b="0" dirty="0" err="1">
                <a:solidFill>
                  <a:srgbClr val="008000"/>
                </a:solidFill>
                <a:effectLst/>
                <a:latin typeface="Consolas" panose="020B0609020204030204" pitchFamily="49" charset="0"/>
              </a:rPr>
              <a:t>useEffect</a:t>
            </a:r>
            <a:r>
              <a:rPr lang="en-US" sz="194" b="0" dirty="0">
                <a:solidFill>
                  <a:srgbClr val="008000"/>
                </a:solidFill>
                <a:effectLst/>
                <a:latin typeface="Consolas" panose="020B0609020204030204" pitchFamily="49" charset="0"/>
              </a:rPr>
              <a:t>(() =&gt; {</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abortController</a:t>
            </a:r>
            <a:r>
              <a:rPr lang="en-US" sz="194" b="0" dirty="0">
                <a:solidFill>
                  <a:srgbClr val="008000"/>
                </a:solidFill>
                <a:effectLst/>
                <a:latin typeface="Consolas" panose="020B0609020204030204" pitchFamily="49" charset="0"/>
              </a:rPr>
              <a:t> = new </a:t>
            </a:r>
            <a:r>
              <a:rPr lang="en-US" sz="194" b="0" dirty="0" err="1">
                <a:solidFill>
                  <a:srgbClr val="008000"/>
                </a:solidFill>
                <a:effectLst/>
                <a:latin typeface="Consolas" panose="020B0609020204030204" pitchFamily="49" charset="0"/>
              </a:rPr>
              <a:t>AbortController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signal = </a:t>
            </a:r>
            <a:r>
              <a:rPr lang="en-US" sz="194" b="0" dirty="0" err="1">
                <a:solidFill>
                  <a:srgbClr val="008000"/>
                </a:solidFill>
                <a:effectLst/>
                <a:latin typeface="Consolas" panose="020B0609020204030204" pitchFamily="49" charset="0"/>
              </a:rPr>
              <a:t>abortController.signal</a:t>
            </a:r>
            <a:endParaRPr lang="en-US" sz="194" b="0" dirty="0">
              <a:solidFill>
                <a:srgbClr val="008000"/>
              </a:solidFill>
              <a:effectLst/>
              <a:latin typeface="Consolas" panose="020B0609020204030204" pitchFamily="49" charset="0"/>
            </a:endParaRPr>
          </a:p>
          <a:p>
            <a:r>
              <a:rPr lang="en-US" sz="194" b="0" dirty="0">
                <a:solidFill>
                  <a:srgbClr val="008000"/>
                </a:solidFill>
                <a:effectLst/>
                <a:latin typeface="Consolas" panose="020B0609020204030204" pitchFamily="49" charset="0"/>
              </a:rPr>
              <a:t>read({</a:t>
            </a:r>
          </a:p>
          <a:p>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userId</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userId</a:t>
            </a:r>
            <a:endParaRPr lang="en-US" sz="194" b="0" dirty="0">
              <a:solidFill>
                <a:srgbClr val="008000"/>
              </a:solidFill>
              <a:effectLst/>
              <a:latin typeface="Consolas" panose="020B0609020204030204" pitchFamily="49" charset="0"/>
            </a:endParaRPr>
          </a:p>
          <a:p>
            <a:r>
              <a:rPr lang="en-US" sz="194" b="0" dirty="0" err="1">
                <a:solidFill>
                  <a:srgbClr val="008000"/>
                </a:solidFill>
                <a:effectLst/>
                <a:latin typeface="Consolas" panose="020B0609020204030204" pitchFamily="49" charset="0"/>
              </a:rPr>
              <a:t>userId</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jwt.user._id</a:t>
            </a:r>
            <a:endParaRPr lang="en-US" sz="194" b="0" dirty="0">
              <a:solidFill>
                <a:srgbClr val="008000"/>
              </a:solidFill>
              <a:effectLst/>
              <a:latin typeface="Consolas" panose="020B0609020204030204" pitchFamily="49" charset="0"/>
            </a:endParaRPr>
          </a:p>
          <a:p>
            <a:r>
              <a:rPr lang="en-US" sz="194" b="0" dirty="0">
                <a:solidFill>
                  <a:srgbClr val="008000"/>
                </a:solidFill>
                <a:effectLst/>
                <a:latin typeface="Consolas" panose="020B0609020204030204" pitchFamily="49" charset="0"/>
              </a:rPr>
              <a:t>}, {t: </a:t>
            </a:r>
            <a:r>
              <a:rPr lang="en-US" sz="194" b="0" dirty="0" err="1">
                <a:solidFill>
                  <a:srgbClr val="008000"/>
                </a:solidFill>
                <a:effectLst/>
                <a:latin typeface="Consolas" panose="020B0609020204030204" pitchFamily="49" charset="0"/>
              </a:rPr>
              <a:t>jwt.token</a:t>
            </a:r>
            <a:r>
              <a:rPr lang="en-US" sz="194" b="0" dirty="0">
                <a:solidFill>
                  <a:srgbClr val="008000"/>
                </a:solidFill>
                <a:effectLst/>
                <a:latin typeface="Consolas" panose="020B0609020204030204" pitchFamily="49" charset="0"/>
              </a:rPr>
              <a:t>}, signal).then((data) =&gt; {</a:t>
            </a:r>
          </a:p>
          <a:p>
            <a:r>
              <a:rPr lang="en-US" sz="194" b="0" dirty="0">
                <a:solidFill>
                  <a:srgbClr val="008000"/>
                </a:solidFill>
                <a:effectLst/>
                <a:latin typeface="Consolas" panose="020B0609020204030204" pitchFamily="49" charset="0"/>
              </a:rPr>
              <a:t>if (data &amp;&amp; </a:t>
            </a:r>
            <a:r>
              <a:rPr lang="en-US" sz="194" b="0" dirty="0" err="1">
                <a:solidFill>
                  <a:srgbClr val="008000"/>
                </a:solidFill>
                <a:effectLst/>
                <a:latin typeface="Consolas" panose="020B0609020204030204" pitchFamily="49" charset="0"/>
              </a:rPr>
              <a:t>data.error</a:t>
            </a:r>
            <a:r>
              <a:rPr lang="en-US" sz="194" b="0" dirty="0">
                <a:solidFill>
                  <a:srgbClr val="008000"/>
                </a:solidFill>
                <a:effectLst/>
                <a:latin typeface="Consolas" panose="020B0609020204030204" pitchFamily="49" charset="0"/>
              </a:rPr>
              <a:t>) {</a:t>
            </a:r>
          </a:p>
          <a:p>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({...values, error: </a:t>
            </a:r>
            <a:r>
              <a:rPr lang="en-US" sz="194" b="0" dirty="0" err="1">
                <a:solidFill>
                  <a:srgbClr val="008000"/>
                </a:solidFill>
                <a:effectLst/>
                <a:latin typeface="Consolas" panose="020B0609020204030204" pitchFamily="49" charset="0"/>
              </a:rPr>
              <a:t>data.error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 else {</a:t>
            </a:r>
          </a:p>
          <a:p>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({...values, name: data.name, email: </a:t>
            </a:r>
            <a:r>
              <a:rPr lang="en-US" sz="194" b="0" dirty="0" err="1">
                <a:solidFill>
                  <a:srgbClr val="008000"/>
                </a:solidFill>
                <a:effectLst/>
                <a:latin typeface="Consolas" panose="020B0609020204030204" pitchFamily="49" charset="0"/>
              </a:rPr>
              <a:t>data.email</a:t>
            </a:r>
            <a:r>
              <a:rPr lang="en-US" sz="194" b="0" dirty="0">
                <a:solidFill>
                  <a:srgbClr val="008000"/>
                </a:solidFill>
                <a:effectLst/>
                <a:latin typeface="Consolas" panose="020B0609020204030204" pitchFamily="49" charset="0"/>
              </a:rPr>
              <a:t>, seller: </a:t>
            </a:r>
            <a:r>
              <a:rPr lang="en-US" sz="194" b="0" dirty="0" err="1">
                <a:solidFill>
                  <a:srgbClr val="008000"/>
                </a:solidFill>
                <a:effectLst/>
                <a:latin typeface="Consolas" panose="020B0609020204030204" pitchFamily="49" charset="0"/>
              </a:rPr>
              <a:t>data.seller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return function cleanup(){</a:t>
            </a:r>
          </a:p>
          <a:p>
            <a:r>
              <a:rPr lang="en-US" sz="194" b="0" dirty="0" err="1">
                <a:solidFill>
                  <a:srgbClr val="008000"/>
                </a:solidFill>
                <a:effectLst/>
                <a:latin typeface="Consolas" panose="020B0609020204030204" pitchFamily="49" charset="0"/>
              </a:rPr>
              <a:t>abortController.abort</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userId</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jwt.user._id</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clickSubmit</a:t>
            </a:r>
            <a:r>
              <a:rPr lang="en-US" sz="194" b="0" dirty="0">
                <a:solidFill>
                  <a:srgbClr val="008000"/>
                </a:solidFill>
                <a:effectLst/>
                <a:latin typeface="Consolas" panose="020B0609020204030204" pitchFamily="49" charset="0"/>
              </a:rPr>
              <a:t> = () =&gt; {</a:t>
            </a:r>
          </a:p>
          <a:p>
            <a:r>
              <a:rPr lang="en-US" sz="194" b="0" dirty="0">
                <a:solidFill>
                  <a:srgbClr val="008000"/>
                </a:solidFill>
                <a:effectLst/>
                <a:latin typeface="Consolas" panose="020B0609020204030204" pitchFamily="49" charset="0"/>
              </a:rPr>
              <a:t>const user = {</a:t>
            </a:r>
          </a:p>
          <a:p>
            <a:r>
              <a:rPr lang="en-US" sz="194" b="0" dirty="0">
                <a:solidFill>
                  <a:srgbClr val="008000"/>
                </a:solidFill>
                <a:effectLst/>
                <a:latin typeface="Consolas" panose="020B0609020204030204" pitchFamily="49" charset="0"/>
              </a:rPr>
              <a:t>name: values.name || undefined,</a:t>
            </a:r>
          </a:p>
          <a:p>
            <a:r>
              <a:rPr lang="en-US" sz="194" b="0" dirty="0">
                <a:solidFill>
                  <a:srgbClr val="008000"/>
                </a:solidFill>
                <a:effectLst/>
                <a:latin typeface="Consolas" panose="020B0609020204030204" pitchFamily="49" charset="0"/>
              </a:rPr>
              <a:t>email: </a:t>
            </a:r>
            <a:r>
              <a:rPr lang="en-US" sz="194" b="0" dirty="0" err="1">
                <a:solidFill>
                  <a:srgbClr val="008000"/>
                </a:solidFill>
                <a:effectLst/>
                <a:latin typeface="Consolas" panose="020B0609020204030204" pitchFamily="49" charset="0"/>
              </a:rPr>
              <a:t>values.email</a:t>
            </a:r>
            <a:r>
              <a:rPr lang="en-US" sz="194" b="0" dirty="0">
                <a:solidFill>
                  <a:srgbClr val="008000"/>
                </a:solidFill>
                <a:effectLst/>
                <a:latin typeface="Consolas" panose="020B0609020204030204" pitchFamily="49" charset="0"/>
              </a:rPr>
              <a:t> || undefined,</a:t>
            </a:r>
          </a:p>
          <a:p>
            <a:r>
              <a:rPr lang="en-US" sz="194" b="0" dirty="0">
                <a:solidFill>
                  <a:srgbClr val="008000"/>
                </a:solidFill>
                <a:effectLst/>
                <a:latin typeface="Consolas" panose="020B0609020204030204" pitchFamily="49" charset="0"/>
              </a:rPr>
              <a:t>password: </a:t>
            </a:r>
            <a:r>
              <a:rPr lang="en-US" sz="194" b="0" dirty="0" err="1">
                <a:solidFill>
                  <a:srgbClr val="008000"/>
                </a:solidFill>
                <a:effectLst/>
                <a:latin typeface="Consolas" panose="020B0609020204030204" pitchFamily="49" charset="0"/>
              </a:rPr>
              <a:t>values.password</a:t>
            </a:r>
            <a:r>
              <a:rPr lang="en-US" sz="194" b="0" dirty="0">
                <a:solidFill>
                  <a:srgbClr val="008000"/>
                </a:solidFill>
                <a:effectLst/>
                <a:latin typeface="Consolas" panose="020B0609020204030204" pitchFamily="49" charset="0"/>
              </a:rPr>
              <a:t> || undefined,</a:t>
            </a:r>
          </a:p>
          <a:p>
            <a:r>
              <a:rPr lang="en-US" sz="194" b="0" dirty="0">
                <a:solidFill>
                  <a:srgbClr val="008000"/>
                </a:solidFill>
                <a:effectLst/>
                <a:highlight>
                  <a:srgbClr val="FFFF00"/>
                </a:highlight>
                <a:latin typeface="Consolas" panose="020B0609020204030204" pitchFamily="49" charset="0"/>
              </a:rPr>
              <a:t>seller: </a:t>
            </a:r>
            <a:r>
              <a:rPr lang="en-US" sz="194" b="0" dirty="0" err="1">
                <a:solidFill>
                  <a:srgbClr val="008000"/>
                </a:solidFill>
                <a:effectLst/>
                <a:highlight>
                  <a:srgbClr val="FFFF00"/>
                </a:highlight>
                <a:latin typeface="Consolas" panose="020B0609020204030204" pitchFamily="49" charset="0"/>
              </a:rPr>
              <a:t>values.seller</a:t>
            </a:r>
            <a:r>
              <a:rPr lang="en-US" sz="194" b="0" dirty="0">
                <a:solidFill>
                  <a:srgbClr val="008000"/>
                </a:solidFill>
                <a:effectLst/>
                <a:highlight>
                  <a:srgbClr val="FFFF00"/>
                </a:highlight>
                <a:latin typeface="Consolas" panose="020B0609020204030204" pitchFamily="49" charset="0"/>
              </a:rPr>
              <a:t> || false</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update({</a:t>
            </a:r>
          </a:p>
          <a:p>
            <a:r>
              <a:rPr lang="en-US" sz="194" b="0" dirty="0">
                <a:solidFill>
                  <a:srgbClr val="008000"/>
                </a:solidFill>
                <a:effectLst/>
                <a:highlight>
                  <a:srgbClr val="FFFF00"/>
                </a:highlight>
                <a:latin typeface="Consolas" panose="020B0609020204030204" pitchFamily="49" charset="0"/>
              </a:rPr>
              <a:t>//</a:t>
            </a:r>
            <a:r>
              <a:rPr lang="en-US" sz="194" b="0" dirty="0" err="1">
                <a:solidFill>
                  <a:srgbClr val="008000"/>
                </a:solidFill>
                <a:effectLst/>
                <a:highlight>
                  <a:srgbClr val="FFFF00"/>
                </a:highlight>
                <a:latin typeface="Consolas" panose="020B0609020204030204" pitchFamily="49" charset="0"/>
              </a:rPr>
              <a:t>userId</a:t>
            </a:r>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userId</a:t>
            </a:r>
            <a:endParaRPr lang="en-US" sz="194" b="0" dirty="0">
              <a:solidFill>
                <a:srgbClr val="008000"/>
              </a:solidFill>
              <a:effectLst/>
              <a:highlight>
                <a:srgbClr val="FFFF00"/>
              </a:highlight>
              <a:latin typeface="Consolas" panose="020B0609020204030204" pitchFamily="49" charset="0"/>
            </a:endParaRPr>
          </a:p>
          <a:p>
            <a:r>
              <a:rPr lang="en-US" sz="194" b="0" dirty="0" err="1">
                <a:solidFill>
                  <a:srgbClr val="008000"/>
                </a:solidFill>
                <a:effectLst/>
                <a:highlight>
                  <a:srgbClr val="FFFF00"/>
                </a:highlight>
                <a:latin typeface="Consolas" panose="020B0609020204030204" pitchFamily="49" charset="0"/>
              </a:rPr>
              <a:t>userId</a:t>
            </a:r>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jwt.user._id</a:t>
            </a:r>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latin typeface="Consolas" panose="020B0609020204030204" pitchFamily="49" charset="0"/>
              </a:rPr>
              <a:t>}, {</a:t>
            </a:r>
          </a:p>
          <a:p>
            <a:r>
              <a:rPr lang="en-US" sz="194" b="0" dirty="0">
                <a:solidFill>
                  <a:srgbClr val="008000"/>
                </a:solidFill>
                <a:effectLst/>
                <a:latin typeface="Consolas" panose="020B0609020204030204" pitchFamily="49" charset="0"/>
              </a:rPr>
              <a:t>t: </a:t>
            </a:r>
            <a:r>
              <a:rPr lang="en-US" sz="194" b="0" dirty="0" err="1">
                <a:solidFill>
                  <a:srgbClr val="008000"/>
                </a:solidFill>
                <a:effectLst/>
                <a:latin typeface="Consolas" panose="020B0609020204030204" pitchFamily="49" charset="0"/>
              </a:rPr>
              <a:t>jwt.token</a:t>
            </a:r>
            <a:endParaRPr lang="en-US" sz="194" b="0" dirty="0">
              <a:solidFill>
                <a:srgbClr val="008000"/>
              </a:solidFill>
              <a:effectLst/>
              <a:latin typeface="Consolas" panose="020B0609020204030204" pitchFamily="49" charset="0"/>
            </a:endParaRPr>
          </a:p>
          <a:p>
            <a:r>
              <a:rPr lang="en-US" sz="194" b="0" dirty="0">
                <a:solidFill>
                  <a:srgbClr val="008000"/>
                </a:solidFill>
                <a:effectLst/>
                <a:latin typeface="Consolas" panose="020B0609020204030204" pitchFamily="49" charset="0"/>
              </a:rPr>
              <a:t>}, user).then((data) =&gt; {</a:t>
            </a:r>
          </a:p>
          <a:p>
            <a:r>
              <a:rPr lang="en-US" sz="194" b="0" dirty="0">
                <a:solidFill>
                  <a:srgbClr val="008000"/>
                </a:solidFill>
                <a:effectLst/>
                <a:latin typeface="Consolas" panose="020B0609020204030204" pitchFamily="49" charset="0"/>
              </a:rPr>
              <a:t>if (data &amp;&amp; </a:t>
            </a:r>
            <a:r>
              <a:rPr lang="en-US" sz="194" b="0" dirty="0" err="1">
                <a:solidFill>
                  <a:srgbClr val="008000"/>
                </a:solidFill>
                <a:effectLst/>
                <a:latin typeface="Consolas" panose="020B0609020204030204" pitchFamily="49" charset="0"/>
              </a:rPr>
              <a:t>data.error</a:t>
            </a:r>
            <a:r>
              <a:rPr lang="en-US" sz="194" b="0" dirty="0">
                <a:solidFill>
                  <a:srgbClr val="008000"/>
                </a:solidFill>
                <a:effectLst/>
                <a:latin typeface="Consolas" panose="020B0609020204030204" pitchFamily="49" charset="0"/>
              </a:rPr>
              <a:t>) {</a:t>
            </a:r>
          </a:p>
          <a:p>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({...values, error: </a:t>
            </a:r>
            <a:r>
              <a:rPr lang="en-US" sz="194" b="0" dirty="0" err="1">
                <a:solidFill>
                  <a:srgbClr val="008000"/>
                </a:solidFill>
                <a:effectLst/>
                <a:latin typeface="Consolas" panose="020B0609020204030204" pitchFamily="49" charset="0"/>
              </a:rPr>
              <a:t>data.error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 else {</a:t>
            </a:r>
          </a:p>
          <a:p>
            <a:r>
              <a:rPr lang="en-US" sz="194" b="0" dirty="0">
                <a:solidFill>
                  <a:srgbClr val="008000"/>
                </a:solidFill>
                <a:effectLs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auth.updateUser</a:t>
            </a:r>
            <a:r>
              <a:rPr lang="en-US" sz="194" b="0" dirty="0">
                <a:solidFill>
                  <a:srgbClr val="008000"/>
                </a:solidFill>
                <a:effectLst/>
                <a:highlight>
                  <a:srgbClr val="FFFF00"/>
                </a:highlight>
                <a:latin typeface="Consolas" panose="020B0609020204030204" pitchFamily="49" charset="0"/>
              </a:rPr>
              <a:t>(data, ()=&gt; {</a:t>
            </a:r>
          </a:p>
          <a:p>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setValues</a:t>
            </a:r>
            <a:r>
              <a:rPr lang="en-US" sz="194" b="0" dirty="0">
                <a:solidFill>
                  <a:srgbClr val="008000"/>
                </a:solidFill>
                <a:effectLst/>
                <a:highlight>
                  <a:srgbClr val="FFFF00"/>
                </a:highlight>
                <a:latin typeface="Consolas" panose="020B0609020204030204" pitchFamily="49" charset="0"/>
              </a:rPr>
              <a:t>({...values, </a:t>
            </a:r>
            <a:r>
              <a:rPr lang="en-US" sz="194" b="0" dirty="0" err="1">
                <a:solidFill>
                  <a:srgbClr val="008000"/>
                </a:solidFill>
                <a:effectLst/>
                <a:highlight>
                  <a:srgbClr val="FFFF00"/>
                </a:highlight>
                <a:latin typeface="Consolas" panose="020B0609020204030204" pitchFamily="49" charset="0"/>
              </a:rPr>
              <a:t>userId</a:t>
            </a:r>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data._id</a:t>
            </a:r>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NavigateToProfile</a:t>
            </a:r>
            <a:r>
              <a:rPr lang="en-US" sz="194" b="0" dirty="0">
                <a:solidFill>
                  <a:srgbClr val="008000"/>
                </a:solidFill>
                <a:effectLst/>
                <a:highlight>
                  <a:srgbClr val="FFFF00"/>
                </a:highlight>
                <a:latin typeface="Consolas" panose="020B0609020204030204" pitchFamily="49" charset="0"/>
              </a:rPr>
              <a:t>: true})</a:t>
            </a:r>
          </a:p>
          <a:p>
            <a:r>
              <a:rPr lang="en-US" sz="194" b="0" dirty="0">
                <a:solidFill>
                  <a:srgbClr val="008000"/>
                </a:solidFill>
                <a:effectLst/>
                <a:highlight>
                  <a:srgbClr val="FFFF00"/>
                </a:highlight>
                <a:latin typeface="Consolas" panose="020B0609020204030204" pitchFamily="49" charset="0"/>
              </a:rPr>
              <a:t>    })</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handleChange</a:t>
            </a:r>
            <a:r>
              <a:rPr lang="en-US" sz="194" b="0" dirty="0">
                <a:solidFill>
                  <a:srgbClr val="008000"/>
                </a:solidFill>
                <a:effectLst/>
                <a:latin typeface="Consolas" panose="020B0609020204030204" pitchFamily="49" charset="0"/>
              </a:rPr>
              <a:t> = name =&gt; event =&gt; {</a:t>
            </a:r>
          </a:p>
          <a:p>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({...values, [name]: </a:t>
            </a:r>
            <a:r>
              <a:rPr lang="en-US" sz="194" b="0" dirty="0" err="1">
                <a:solidFill>
                  <a:srgbClr val="008000"/>
                </a:solidFill>
                <a:effectLst/>
                <a:latin typeface="Consolas" panose="020B0609020204030204" pitchFamily="49" charset="0"/>
              </a:rPr>
              <a:t>event.target.value</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const </a:t>
            </a:r>
            <a:r>
              <a:rPr lang="en-US" sz="194" b="0" dirty="0" err="1">
                <a:solidFill>
                  <a:srgbClr val="008000"/>
                </a:solidFill>
                <a:effectLst/>
                <a:highlight>
                  <a:srgbClr val="FFFF00"/>
                </a:highlight>
                <a:latin typeface="Consolas" panose="020B0609020204030204" pitchFamily="49" charset="0"/>
              </a:rPr>
              <a:t>handleCheck</a:t>
            </a:r>
            <a:r>
              <a:rPr lang="en-US" sz="194" b="0" dirty="0">
                <a:solidFill>
                  <a:srgbClr val="008000"/>
                </a:solidFill>
                <a:effectLst/>
                <a:highlight>
                  <a:srgbClr val="FFFF00"/>
                </a:highlight>
                <a:latin typeface="Consolas" panose="020B0609020204030204" pitchFamily="49" charset="0"/>
              </a:rPr>
              <a:t> = (event, checked) =&gt; { </a:t>
            </a:r>
          </a:p>
          <a:p>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setValues</a:t>
            </a:r>
            <a:r>
              <a:rPr lang="en-US" sz="194" b="0" dirty="0">
                <a:solidFill>
                  <a:srgbClr val="008000"/>
                </a:solidFill>
                <a:effectLst/>
                <a:highlight>
                  <a:srgbClr val="FFFF00"/>
                </a:highlight>
                <a:latin typeface="Consolas" panose="020B0609020204030204" pitchFamily="49" charset="0"/>
              </a:rPr>
              <a:t>({...values, seller: checked})</a:t>
            </a:r>
          </a:p>
          <a:p>
            <a:r>
              <a:rPr lang="en-US" sz="194" b="0" dirty="0">
                <a:solidFill>
                  <a:srgbClr val="008000"/>
                </a:solidFill>
                <a:effectLst/>
                <a:highlight>
                  <a:srgbClr val="FFFF00"/>
                </a:highlight>
                <a:latin typeface="Consolas" panose="020B0609020204030204" pitchFamily="49" charset="0"/>
              </a:rPr>
              <a:t>    }</a:t>
            </a:r>
          </a:p>
          <a:p>
            <a:r>
              <a:rPr lang="en-US" sz="194" b="0" dirty="0">
                <a:solidFill>
                  <a:srgbClr val="008000"/>
                </a:solidFill>
                <a:effectLst/>
                <a:latin typeface="Consolas" panose="020B0609020204030204" pitchFamily="49" charset="0"/>
              </a:rPr>
              <a:t>    </a:t>
            </a:r>
          </a:p>
          <a:p>
            <a:r>
              <a:rPr lang="en-US" sz="194" b="0" dirty="0">
                <a:solidFill>
                  <a:srgbClr val="008000"/>
                </a:solidFill>
                <a:effectLst/>
                <a:latin typeface="Consolas" panose="020B0609020204030204" pitchFamily="49" charset="0"/>
              </a:rPr>
              <a:t>if (</a:t>
            </a:r>
            <a:r>
              <a:rPr lang="en-US" sz="194" b="0" dirty="0" err="1">
                <a:solidFill>
                  <a:srgbClr val="008000"/>
                </a:solidFill>
                <a:effectLst/>
                <a:latin typeface="Consolas" panose="020B0609020204030204" pitchFamily="49" charset="0"/>
              </a:rPr>
              <a:t>values.NavigateToProfile</a:t>
            </a:r>
            <a:r>
              <a:rPr lang="en-US" sz="194" b="0" dirty="0">
                <a:solidFill>
                  <a:srgbClr val="008000"/>
                </a:solidFill>
                <a:effectLst/>
                <a:latin typeface="Consolas" panose="020B0609020204030204" pitchFamily="49" charset="0"/>
              </a:rPr>
              <a:t>) {</a:t>
            </a:r>
          </a:p>
          <a:p>
            <a:r>
              <a:rPr lang="en-US" sz="194" b="0" dirty="0">
                <a:solidFill>
                  <a:srgbClr val="008000"/>
                </a:solidFill>
                <a:effectLst/>
                <a:latin typeface="Consolas" panose="020B0609020204030204" pitchFamily="49" charset="0"/>
              </a:rPr>
              <a:t>return (&lt;Navigate to={'/user/' + </a:t>
            </a:r>
            <a:r>
              <a:rPr lang="en-US" sz="194" b="0" dirty="0" err="1">
                <a:solidFill>
                  <a:srgbClr val="008000"/>
                </a:solidFill>
                <a:effectLst/>
                <a:latin typeface="Consolas" panose="020B0609020204030204" pitchFamily="49" charset="0"/>
              </a:rPr>
              <a:t>values.userId</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return (</a:t>
            </a:r>
          </a:p>
          <a:p>
            <a:r>
              <a:rPr lang="en-US" sz="194" b="0" dirty="0">
                <a:solidFill>
                  <a:srgbClr val="008000"/>
                </a:solidFill>
                <a:effectLst/>
                <a:latin typeface="Consolas" panose="020B0609020204030204" pitchFamily="49" charset="0"/>
              </a:rPr>
              <a:t>&lt;Card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classes.card</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CardContent</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&lt;Typography variant="h6"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classes.title</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Edit Profile</a:t>
            </a:r>
          </a:p>
          <a:p>
            <a:r>
              <a:rPr lang="en-US" sz="194" b="0" dirty="0">
                <a:solidFill>
                  <a:srgbClr val="008000"/>
                </a:solidFill>
                <a:effectLst/>
                <a:latin typeface="Consolas" panose="020B0609020204030204" pitchFamily="49" charset="0"/>
              </a:rPr>
              <a:t>&lt;/Typography&gt;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id="name" label="Name"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classes.textField</a:t>
            </a:r>
            <a:r>
              <a:rPr lang="en-US" sz="194" b="0" dirty="0">
                <a:solidFill>
                  <a:srgbClr val="008000"/>
                </a:solidFill>
                <a:effectLst/>
                <a:latin typeface="Consolas" panose="020B0609020204030204" pitchFamily="49" charset="0"/>
              </a:rPr>
              <a:t>} value={values.name} </a:t>
            </a:r>
            <a:r>
              <a:rPr lang="en-US" sz="194" b="0" dirty="0" err="1">
                <a:solidFill>
                  <a:srgbClr val="008000"/>
                </a:solidFill>
                <a:effectLst/>
                <a:latin typeface="Consolas" panose="020B0609020204030204" pitchFamily="49" charset="0"/>
              </a:rPr>
              <a:t>onChange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handleChange</a:t>
            </a:r>
            <a:r>
              <a:rPr lang="en-US" sz="194" b="0" dirty="0">
                <a:solidFill>
                  <a:srgbClr val="008000"/>
                </a:solidFill>
                <a:effectLst/>
                <a:latin typeface="Consolas" panose="020B0609020204030204" pitchFamily="49" charset="0"/>
              </a:rPr>
              <a:t>('name')} margin="normal"/&gt;&lt;</a:t>
            </a:r>
            <a:r>
              <a:rPr lang="en-US" sz="194" b="0" dirty="0" err="1">
                <a:solidFill>
                  <a:srgbClr val="008000"/>
                </a:solidFill>
                <a:effectLst/>
                <a:latin typeface="Consolas" panose="020B0609020204030204" pitchFamily="49" charset="0"/>
              </a:rPr>
              <a:t>br</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id="email" type="email" label="Email"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classes.textField</a:t>
            </a:r>
            <a:r>
              <a:rPr lang="en-US" sz="194" b="0" dirty="0">
                <a:solidFill>
                  <a:srgbClr val="008000"/>
                </a:solidFill>
                <a:effectLst/>
                <a:latin typeface="Consolas" panose="020B0609020204030204" pitchFamily="49" charset="0"/>
              </a:rPr>
              <a:t>} value={</a:t>
            </a:r>
            <a:r>
              <a:rPr lang="en-US" sz="194" b="0" dirty="0" err="1">
                <a:solidFill>
                  <a:srgbClr val="008000"/>
                </a:solidFill>
                <a:effectLst/>
                <a:latin typeface="Consolas" panose="020B0609020204030204" pitchFamily="49" charset="0"/>
              </a:rPr>
              <a:t>values.email</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onChange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handleChange</a:t>
            </a:r>
            <a:r>
              <a:rPr lang="en-US" sz="194" b="0" dirty="0">
                <a:solidFill>
                  <a:srgbClr val="008000"/>
                </a:solidFill>
                <a:effectLst/>
                <a:latin typeface="Consolas" panose="020B0609020204030204" pitchFamily="49" charset="0"/>
              </a:rPr>
              <a:t>('email')} margin="normal"/&gt;&lt;</a:t>
            </a:r>
            <a:r>
              <a:rPr lang="en-US" sz="194" b="0" dirty="0" err="1">
                <a:solidFill>
                  <a:srgbClr val="008000"/>
                </a:solidFill>
                <a:effectLst/>
                <a:latin typeface="Consolas" panose="020B0609020204030204" pitchFamily="49" charset="0"/>
              </a:rPr>
              <a:t>br</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id="password" type="password" label="Password"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classes.textField</a:t>
            </a:r>
            <a:r>
              <a:rPr lang="en-US" sz="194" b="0" dirty="0">
                <a:solidFill>
                  <a:srgbClr val="008000"/>
                </a:solidFill>
                <a:effectLst/>
                <a:latin typeface="Consolas" panose="020B0609020204030204" pitchFamily="49" charset="0"/>
              </a:rPr>
              <a:t>} value={</a:t>
            </a:r>
            <a:r>
              <a:rPr lang="en-US" sz="194" b="0" dirty="0" err="1">
                <a:solidFill>
                  <a:srgbClr val="008000"/>
                </a:solidFill>
                <a:effectLst/>
                <a:latin typeface="Consolas" panose="020B0609020204030204" pitchFamily="49" charset="0"/>
              </a:rPr>
              <a:t>values.password</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onChange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handleChange</a:t>
            </a:r>
            <a:r>
              <a:rPr lang="en-US" sz="194" b="0" dirty="0">
                <a:solidFill>
                  <a:srgbClr val="008000"/>
                </a:solidFill>
                <a:effectLst/>
                <a:latin typeface="Consolas" panose="020B0609020204030204" pitchFamily="49" charset="0"/>
              </a:rPr>
              <a:t>('password')} margin="normal"/&gt;</a:t>
            </a:r>
          </a:p>
          <a:p>
            <a:r>
              <a:rPr lang="en-US" sz="194" b="0" dirty="0">
                <a:solidFill>
                  <a:srgbClr val="008000"/>
                </a:solidFill>
                <a:effectLst/>
                <a:highlight>
                  <a:srgbClr val="FFFF00"/>
                </a:highlight>
                <a:latin typeface="Consolas" panose="020B0609020204030204" pitchFamily="49" charset="0"/>
              </a:rPr>
              <a:t>&lt;Typography variant="subtitle1" </a:t>
            </a:r>
            <a:r>
              <a:rPr lang="en-US" sz="194" b="0" dirty="0" err="1">
                <a:solidFill>
                  <a:srgbClr val="008000"/>
                </a:solidFill>
                <a:effectLst/>
                <a:highlight>
                  <a:srgbClr val="FFFF00"/>
                </a:highlight>
                <a:latin typeface="Consolas" panose="020B0609020204030204" pitchFamily="49" charset="0"/>
              </a:rPr>
              <a:t>className</a:t>
            </a:r>
            <a:r>
              <a:rPr lang="en-US" sz="194" b="0" dirty="0">
                <a:solidFill>
                  <a:srgbClr val="008000"/>
                </a:solidFill>
                <a:effectLst/>
                <a:highlight>
                  <a:srgbClr val="FFFF00"/>
                </a:highlight>
                <a:latin typeface="Consolas" panose="020B0609020204030204" pitchFamily="49" charset="0"/>
              </a:rPr>
              <a:t>={</a:t>
            </a:r>
            <a:r>
              <a:rPr lang="en-US" sz="194" b="0" dirty="0" err="1">
                <a:solidFill>
                  <a:srgbClr val="008000"/>
                </a:solidFill>
                <a:effectLst/>
                <a:highlight>
                  <a:srgbClr val="FFFF00"/>
                </a:highlight>
                <a:latin typeface="Consolas" panose="020B0609020204030204" pitchFamily="49" charset="0"/>
              </a:rPr>
              <a:t>classes.subheading</a:t>
            </a:r>
            <a:r>
              <a:rPr lang="en-US" sz="194" b="0" dirty="0">
                <a:solidFill>
                  <a:srgbClr val="008000"/>
                </a:solidFill>
                <a:effectLst/>
                <a:highlight>
                  <a:srgbClr val="FFFF00"/>
                </a:highlight>
                <a:latin typeface="Consolas" panose="020B0609020204030204" pitchFamily="49" charset="0"/>
              </a:rPr>
              <a:t>}&gt; </a:t>
            </a:r>
          </a:p>
          <a:p>
            <a:r>
              <a:rPr lang="en-US" sz="194" b="0" dirty="0">
                <a:solidFill>
                  <a:srgbClr val="008000"/>
                </a:solidFill>
                <a:effectLst/>
                <a:highlight>
                  <a:srgbClr val="FFFF00"/>
                </a:highlight>
                <a:latin typeface="Consolas" panose="020B0609020204030204" pitchFamily="49" charset="0"/>
              </a:rPr>
              <a:t>Seller Account</a:t>
            </a:r>
          </a:p>
          <a:p>
            <a:r>
              <a:rPr lang="en-US" sz="194" b="0" dirty="0">
                <a:solidFill>
                  <a:srgbClr val="008000"/>
                </a:solidFill>
                <a:effectLst/>
                <a:highlight>
                  <a:srgbClr val="FFFF00"/>
                </a:highlight>
                <a:latin typeface="Consolas" panose="020B0609020204030204" pitchFamily="49" charset="0"/>
              </a:rPr>
              <a:t>&lt;/Typography&gt;</a:t>
            </a:r>
          </a:p>
          <a:p>
            <a:r>
              <a:rPr lang="en-US" sz="194" b="0" dirty="0">
                <a:solidFill>
                  <a:srgbClr val="008000"/>
                </a:solidFill>
                <a:effectLst/>
                <a:highlight>
                  <a:srgbClr val="FFFF00"/>
                </a:highlight>
                <a:latin typeface="Consolas" panose="020B0609020204030204" pitchFamily="49" charset="0"/>
              </a:rPr>
              <a:t>&lt;</a:t>
            </a:r>
            <a:r>
              <a:rPr lang="en-US" sz="194" b="0" dirty="0" err="1">
                <a:solidFill>
                  <a:srgbClr val="008000"/>
                </a:solidFill>
                <a:effectLst/>
                <a:highlight>
                  <a:srgbClr val="FFFF00"/>
                </a:highlight>
                <a:latin typeface="Consolas" panose="020B0609020204030204" pitchFamily="49" charset="0"/>
              </a:rPr>
              <a:t>FormControlLabel</a:t>
            </a:r>
            <a:endParaRPr lang="en-US" sz="194" b="0" dirty="0">
              <a:solidFill>
                <a:srgbClr val="008000"/>
              </a:solidFill>
              <a:effectLst/>
              <a:highlight>
                <a:srgbClr val="FFFF00"/>
              </a:highlight>
              <a:latin typeface="Consolas" panose="020B0609020204030204" pitchFamily="49" charset="0"/>
            </a:endParaRPr>
          </a:p>
          <a:p>
            <a:r>
              <a:rPr lang="en-US" sz="194" b="0" dirty="0">
                <a:solidFill>
                  <a:srgbClr val="008000"/>
                </a:solidFill>
                <a:effectLst/>
                <a:highlight>
                  <a:srgbClr val="FFFF00"/>
                </a:highlight>
                <a:latin typeface="Consolas" panose="020B0609020204030204" pitchFamily="49" charset="0"/>
              </a:rPr>
              <a:t>control={</a:t>
            </a:r>
          </a:p>
          <a:p>
            <a:r>
              <a:rPr lang="en-US" sz="194" b="0" dirty="0">
                <a:solidFill>
                  <a:srgbClr val="008000"/>
                </a:solidFill>
                <a:effectLst/>
                <a:highlight>
                  <a:srgbClr val="FFFF00"/>
                </a:highlight>
                <a:latin typeface="Consolas" panose="020B0609020204030204" pitchFamily="49" charset="0"/>
              </a:rPr>
              <a:t>&lt;Switch</a:t>
            </a:r>
          </a:p>
          <a:p>
            <a:r>
              <a:rPr lang="en-US" sz="194" b="0" dirty="0">
                <a:solidFill>
                  <a:srgbClr val="008000"/>
                </a:solidFill>
                <a:effectLst/>
                <a:highlight>
                  <a:srgbClr val="FFFF00"/>
                </a:highlight>
                <a:latin typeface="Consolas" panose="020B0609020204030204" pitchFamily="49" charset="0"/>
              </a:rPr>
              <a:t>classes={{</a:t>
            </a:r>
          </a:p>
          <a:p>
            <a:r>
              <a:rPr lang="en-US" sz="194" b="0" dirty="0">
                <a:solidFill>
                  <a:srgbClr val="008000"/>
                </a:solidFill>
                <a:effectLst/>
                <a:highlight>
                  <a:srgbClr val="FFFF00"/>
                </a:highlight>
                <a:latin typeface="Consolas" panose="020B0609020204030204" pitchFamily="49" charset="0"/>
              </a:rPr>
              <a:t>checked: </a:t>
            </a:r>
            <a:r>
              <a:rPr lang="en-US" sz="194" b="0" dirty="0" err="1">
                <a:solidFill>
                  <a:srgbClr val="008000"/>
                </a:solidFill>
                <a:effectLst/>
                <a:highlight>
                  <a:srgbClr val="FFFF00"/>
                </a:highlight>
                <a:latin typeface="Consolas" panose="020B0609020204030204" pitchFamily="49" charset="0"/>
              </a:rPr>
              <a:t>classes.checked</a:t>
            </a:r>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bar: </a:t>
            </a:r>
            <a:r>
              <a:rPr lang="en-US" sz="194" b="0" dirty="0" err="1">
                <a:solidFill>
                  <a:srgbClr val="008000"/>
                </a:solidFill>
                <a:effectLst/>
                <a:highlight>
                  <a:srgbClr val="FFFF00"/>
                </a:highlight>
                <a:latin typeface="Consolas" panose="020B0609020204030204" pitchFamily="49" charset="0"/>
              </a:rPr>
              <a:t>classes.bar</a:t>
            </a:r>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checked={</a:t>
            </a:r>
            <a:r>
              <a:rPr lang="en-US" sz="194" b="0" dirty="0" err="1">
                <a:solidFill>
                  <a:srgbClr val="008000"/>
                </a:solidFill>
                <a:effectLst/>
                <a:highlight>
                  <a:srgbClr val="FFFF00"/>
                </a:highlight>
                <a:latin typeface="Consolas" panose="020B0609020204030204" pitchFamily="49" charset="0"/>
              </a:rPr>
              <a:t>values.seller</a:t>
            </a:r>
            <a:r>
              <a:rPr lang="en-US" sz="194" b="0" dirty="0">
                <a:solidFill>
                  <a:srgbClr val="008000"/>
                </a:solidFill>
                <a:effectLst/>
                <a:highlight>
                  <a:srgbClr val="FFFF00"/>
                </a:highlight>
                <a:latin typeface="Consolas" panose="020B0609020204030204" pitchFamily="49" charset="0"/>
              </a:rPr>
              <a:t>}</a:t>
            </a:r>
          </a:p>
          <a:p>
            <a:r>
              <a:rPr lang="en-US" sz="194" b="0" dirty="0" err="1">
                <a:solidFill>
                  <a:srgbClr val="008000"/>
                </a:solidFill>
                <a:effectLst/>
                <a:highlight>
                  <a:srgbClr val="FFFF00"/>
                </a:highlight>
                <a:latin typeface="Consolas" panose="020B0609020204030204" pitchFamily="49" charset="0"/>
              </a:rPr>
              <a:t>onChange</a:t>
            </a:r>
            <a:r>
              <a:rPr lang="en-US" sz="194" b="0" dirty="0">
                <a:solidFill>
                  <a:srgbClr val="008000"/>
                </a:solidFill>
                <a:effectLst/>
                <a:highlight>
                  <a:srgbClr val="FFFF00"/>
                </a:highlight>
                <a:latin typeface="Consolas" panose="020B0609020204030204" pitchFamily="49" charset="0"/>
              </a:rPr>
              <a:t>={</a:t>
            </a:r>
            <a:r>
              <a:rPr lang="en-US" sz="194" b="0" dirty="0" err="1">
                <a:solidFill>
                  <a:srgbClr val="008000"/>
                </a:solidFill>
                <a:effectLst/>
                <a:highlight>
                  <a:srgbClr val="FFFF00"/>
                </a:highlight>
                <a:latin typeface="Consolas" panose="020B0609020204030204" pitchFamily="49" charset="0"/>
              </a:rPr>
              <a:t>handleCheck</a:t>
            </a:r>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/&gt;</a:t>
            </a:r>
          </a:p>
          <a:p>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label={</a:t>
            </a:r>
            <a:r>
              <a:rPr lang="en-US" sz="194" b="0" dirty="0" err="1">
                <a:solidFill>
                  <a:srgbClr val="008000"/>
                </a:solidFill>
                <a:effectLst/>
                <a:highlight>
                  <a:srgbClr val="FFFF00"/>
                </a:highlight>
                <a:latin typeface="Consolas" panose="020B0609020204030204" pitchFamily="49" charset="0"/>
              </a:rPr>
              <a:t>values.seller</a:t>
            </a:r>
            <a:r>
              <a:rPr lang="en-US" sz="194" b="0" dirty="0">
                <a:solidFill>
                  <a:srgbClr val="008000"/>
                </a:solidFill>
                <a:effectLst/>
                <a:highlight>
                  <a:srgbClr val="FFFF00"/>
                </a:highlight>
                <a:latin typeface="Consolas" panose="020B0609020204030204" pitchFamily="49" charset="0"/>
              </a:rPr>
              <a:t>? 'Active' : 'Inactive'} </a:t>
            </a:r>
          </a:p>
          <a:p>
            <a:r>
              <a:rPr lang="en-US" sz="194" b="0" dirty="0">
                <a:solidFill>
                  <a:srgbClr val="008000"/>
                </a:solidFill>
                <a:effectLst/>
                <a:highlight>
                  <a:srgbClr val="FFFF00"/>
                </a:highlight>
                <a:latin typeface="Consolas" panose="020B0609020204030204" pitchFamily="49" charset="0"/>
              </a:rPr>
              <a:t>/&gt;</a:t>
            </a:r>
          </a:p>
          <a:p>
            <a:br>
              <a:rPr lang="en-US" sz="194" b="0" dirty="0">
                <a:solidFill>
                  <a:srgbClr val="008000"/>
                </a:solidFill>
                <a:effectLst/>
                <a:latin typeface="Consolas" panose="020B0609020204030204" pitchFamily="49" charset="0"/>
              </a:rPr>
            </a:br>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br</a:t>
            </a:r>
            <a:r>
              <a:rPr lang="en-US" sz="194" b="0" dirty="0">
                <a:solidFill>
                  <a:srgbClr val="008000"/>
                </a:solidFill>
                <a:effectLst/>
                <a:latin typeface="Consolas" panose="020B0609020204030204" pitchFamily="49" charset="0"/>
              </a:rPr>
              <a:t>/&gt; {</a:t>
            </a:r>
          </a:p>
          <a:p>
            <a:r>
              <a:rPr lang="en-US" sz="194" b="0" dirty="0" err="1">
                <a:solidFill>
                  <a:srgbClr val="008000"/>
                </a:solidFill>
                <a:effectLst/>
                <a:latin typeface="Consolas" panose="020B0609020204030204" pitchFamily="49" charset="0"/>
              </a:rPr>
              <a:t>values.error</a:t>
            </a:r>
            <a:r>
              <a:rPr lang="en-US" sz="194" b="0" dirty="0">
                <a:solidFill>
                  <a:srgbClr val="008000"/>
                </a:solidFill>
                <a:effectLst/>
                <a:latin typeface="Consolas" panose="020B0609020204030204" pitchFamily="49" charset="0"/>
              </a:rPr>
              <a:t> &amp;&amp; (&lt;Typography component="p" color="error"&gt;</a:t>
            </a:r>
          </a:p>
          <a:p>
            <a:r>
              <a:rPr lang="en-US" sz="194" b="0" dirty="0">
                <a:solidFill>
                  <a:srgbClr val="008000"/>
                </a:solidFill>
                <a:effectLst/>
                <a:latin typeface="Consolas" panose="020B0609020204030204" pitchFamily="49" charset="0"/>
              </a:rPr>
              <a:t>&lt;Icon color="error"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classes.error</a:t>
            </a:r>
            <a:r>
              <a:rPr lang="en-US" sz="194" b="0" dirty="0">
                <a:solidFill>
                  <a:srgbClr val="008000"/>
                </a:solidFill>
                <a:effectLst/>
                <a:latin typeface="Consolas" panose="020B0609020204030204" pitchFamily="49" charset="0"/>
              </a:rPr>
              <a:t>}&gt;error&lt;/Icon&gt;</a:t>
            </a:r>
          </a:p>
          <a:p>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values.error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&lt;/Typography&gt;)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CardContent</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CardActions</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&lt;Button color="primary" variant="contained" </a:t>
            </a:r>
            <a:r>
              <a:rPr lang="en-US" sz="194" b="0" dirty="0" err="1">
                <a:solidFill>
                  <a:srgbClr val="008000"/>
                </a:solidFill>
                <a:effectLst/>
                <a:latin typeface="Consolas" panose="020B0609020204030204" pitchFamily="49" charset="0"/>
              </a:rPr>
              <a:t>onClick</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clickSubmit</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classes.submit</a:t>
            </a:r>
            <a:r>
              <a:rPr lang="en-US" sz="194" b="0" dirty="0">
                <a:solidFill>
                  <a:srgbClr val="008000"/>
                </a:solidFill>
                <a:effectLst/>
                <a:latin typeface="Consolas" panose="020B0609020204030204" pitchFamily="49" charset="0"/>
              </a:rPr>
              <a:t>}&gt;Submit&lt;/Button&gt;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CardActions</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&lt;/Card&gt;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br>
              <a:rPr lang="en-US" sz="194" b="0" dirty="0">
                <a:solidFill>
                  <a:srgbClr val="008000"/>
                </a:solidFill>
                <a:effectLst/>
                <a:latin typeface="Consolas" panose="020B0609020204030204" pitchFamily="49" charset="0"/>
              </a:rPr>
            </a:br>
            <a:br>
              <a:rPr lang="en-US" sz="194" b="0" dirty="0">
                <a:solidFill>
                  <a:srgbClr val="008000"/>
                </a:solidFill>
                <a:effectLst/>
                <a:latin typeface="Consolas" panose="020B0609020204030204" pitchFamily="49" charset="0"/>
              </a:rPr>
            </a:br>
            <a:br>
              <a:rPr lang="en-US" sz="194" b="0" dirty="0">
                <a:solidFill>
                  <a:srgbClr val="008000"/>
                </a:solidFill>
                <a:effectLst/>
                <a:latin typeface="Consolas" panose="020B0609020204030204" pitchFamily="49" charset="0"/>
              </a:rPr>
            </a:br>
            <a:endParaRPr lang="en-US" sz="194"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EB7DBA1-A850-916B-327F-81DD367F48BD}"/>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36CAC51-2230-5553-1241-8AB32168A62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299A6A-9E9A-C387-8D17-DA7E92C92435}"/>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1370260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B403-1751-5B51-EA23-D3168395DE7D}"/>
              </a:ext>
            </a:extLst>
          </p:cNvPr>
          <p:cNvSpPr>
            <a:spLocks noGrp="1"/>
          </p:cNvSpPr>
          <p:nvPr>
            <p:ph type="title"/>
          </p:nvPr>
        </p:nvSpPr>
        <p:spPr>
          <a:xfrm>
            <a:off x="685800" y="3048000"/>
            <a:ext cx="7772400" cy="762000"/>
          </a:xfrm>
        </p:spPr>
        <p:txBody>
          <a:bodyPr/>
          <a:lstStyle/>
          <a:p>
            <a:r>
              <a:rPr lang="en-US" dirty="0"/>
              <a:t>SHOPS</a:t>
            </a:r>
          </a:p>
        </p:txBody>
      </p:sp>
      <p:sp>
        <p:nvSpPr>
          <p:cNvPr id="4" name="Date Placeholder 3">
            <a:extLst>
              <a:ext uri="{FF2B5EF4-FFF2-40B4-BE49-F238E27FC236}">
                <a16:creationId xmlns:a16="http://schemas.microsoft.com/office/drawing/2014/main" id="{519C2749-31C1-9A60-4A50-C386CF6CAD98}"/>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52FAE0EE-50E7-C413-CFB3-79C13310D1B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39259AB-6F73-255E-86A3-277D851F351E}"/>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1432645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92AC-3CAE-E4C6-C689-DF35258F972F}"/>
              </a:ext>
            </a:extLst>
          </p:cNvPr>
          <p:cNvSpPr>
            <a:spLocks noGrp="1"/>
          </p:cNvSpPr>
          <p:nvPr>
            <p:ph type="title"/>
          </p:nvPr>
        </p:nvSpPr>
        <p:spPr/>
        <p:txBody>
          <a:bodyPr/>
          <a:lstStyle/>
          <a:p>
            <a:r>
              <a:rPr lang="en-US" dirty="0"/>
              <a:t>Uploading a profile photo</a:t>
            </a:r>
          </a:p>
        </p:txBody>
      </p:sp>
      <p:sp>
        <p:nvSpPr>
          <p:cNvPr id="3" name="Content Placeholder 2">
            <a:extLst>
              <a:ext uri="{FF2B5EF4-FFF2-40B4-BE49-F238E27FC236}">
                <a16:creationId xmlns:a16="http://schemas.microsoft.com/office/drawing/2014/main" id="{31CB31BA-EFBD-6087-FBC2-861A932870E1}"/>
              </a:ext>
            </a:extLst>
          </p:cNvPr>
          <p:cNvSpPr>
            <a:spLocks noGrp="1"/>
          </p:cNvSpPr>
          <p:nvPr>
            <p:ph idx="1"/>
          </p:nvPr>
        </p:nvSpPr>
        <p:spPr/>
        <p:txBody>
          <a:bodyPr/>
          <a:lstStyle/>
          <a:p>
            <a:r>
              <a:rPr lang="en-US" dirty="0"/>
              <a:t>Allowing a user to upload a profile photo will require that we store the uploaded image file and retrieve it on request to load it in the view. </a:t>
            </a:r>
          </a:p>
          <a:p>
            <a:r>
              <a:rPr lang="en-US" dirty="0"/>
              <a:t>There are multiple ways of implementing this upload feature while considering the different file storage options:</a:t>
            </a:r>
          </a:p>
          <a:p>
            <a:r>
              <a:rPr lang="en-US" dirty="0"/>
              <a:t>Server filesystem: Upload and save files to a server filesystem and store the URL in MongoDB.</a:t>
            </a:r>
          </a:p>
          <a:p>
            <a:r>
              <a:rPr lang="en-US" dirty="0"/>
              <a:t>External file storage: Save files to external storage such as Amazon S3 and store the URL in MongoDB.</a:t>
            </a:r>
          </a:p>
          <a:p>
            <a:r>
              <a:rPr lang="en-US" dirty="0"/>
              <a:t>Store as data in MongoDB: Save files that are small in size (less than 16 MB) to MongoDB as data of the Buffer type.</a:t>
            </a:r>
          </a:p>
          <a:p>
            <a:endParaRPr lang="en-US" dirty="0"/>
          </a:p>
        </p:txBody>
      </p:sp>
      <p:sp>
        <p:nvSpPr>
          <p:cNvPr id="4" name="Date Placeholder 3">
            <a:extLst>
              <a:ext uri="{FF2B5EF4-FFF2-40B4-BE49-F238E27FC236}">
                <a16:creationId xmlns:a16="http://schemas.microsoft.com/office/drawing/2014/main" id="{CC3A0058-244C-82D6-98CA-C5E846DDE59D}"/>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AB6F2491-6134-5C60-7425-3F5A8320714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40D65C-371F-AE6C-A169-EE1AE052D5FD}"/>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2038686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0DC4-63D8-5ED7-321B-634DD1AA3D0B}"/>
              </a:ext>
            </a:extLst>
          </p:cNvPr>
          <p:cNvSpPr>
            <a:spLocks noGrp="1"/>
          </p:cNvSpPr>
          <p:nvPr>
            <p:ph type="title"/>
          </p:nvPr>
        </p:nvSpPr>
        <p:spPr/>
        <p:txBody>
          <a:bodyPr/>
          <a:lstStyle/>
          <a:p>
            <a:r>
              <a:rPr lang="en-US" dirty="0"/>
              <a:t>Adding shops to the marketplace</a:t>
            </a:r>
          </a:p>
        </p:txBody>
      </p:sp>
      <p:sp>
        <p:nvSpPr>
          <p:cNvPr id="3" name="Content Placeholder 2">
            <a:extLst>
              <a:ext uri="{FF2B5EF4-FFF2-40B4-BE49-F238E27FC236}">
                <a16:creationId xmlns:a16="http://schemas.microsoft.com/office/drawing/2014/main" id="{44FDD2E6-F447-2C8D-EBAE-BCA5E6EEB81E}"/>
              </a:ext>
            </a:extLst>
          </p:cNvPr>
          <p:cNvSpPr>
            <a:spLocks noGrp="1"/>
          </p:cNvSpPr>
          <p:nvPr>
            <p:ph idx="1"/>
          </p:nvPr>
        </p:nvSpPr>
        <p:spPr/>
        <p:txBody>
          <a:bodyPr/>
          <a:lstStyle/>
          <a:p>
            <a:r>
              <a:rPr lang="en-US" dirty="0"/>
              <a:t>Sellers on MERN Marketplace can create shops and add products to each shop. </a:t>
            </a:r>
          </a:p>
          <a:p>
            <a:r>
              <a:rPr lang="en-US" dirty="0"/>
              <a:t>To store the shop data and enable shop management, we will implement a Mongoose Schema for shops, backend APIs to access and modify the shop data, and frontend views for both the shop owner and buyers browsing through the marketplace.</a:t>
            </a:r>
          </a:p>
          <a:p>
            <a:r>
              <a:rPr lang="en-US" dirty="0"/>
              <a:t>In the following sections, we will build out the shop module in the application by first defining the shop model for storing shop data in the database, then implementing the backend APIs and frontend views for the shop-related features including creating new shops, listing all shops, listing shops by owner, displaying a </a:t>
            </a:r>
          </a:p>
          <a:p>
            <a:r>
              <a:rPr lang="en-US" dirty="0"/>
              <a:t>single shop, editing shops, and deleting shops from the application.</a:t>
            </a:r>
          </a:p>
        </p:txBody>
      </p:sp>
      <p:sp>
        <p:nvSpPr>
          <p:cNvPr id="4" name="Date Placeholder 3">
            <a:extLst>
              <a:ext uri="{FF2B5EF4-FFF2-40B4-BE49-F238E27FC236}">
                <a16:creationId xmlns:a16="http://schemas.microsoft.com/office/drawing/2014/main" id="{0B204FFB-5FB6-721C-DF0F-0D95CF73F5C8}"/>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BDBAC3FE-3135-179C-86A7-17B6F6DBCA6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F57C9D-D00C-2F35-024B-874C5007B1AC}"/>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541646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97B4-F687-6FF6-9BC2-858B7F9B922F}"/>
              </a:ext>
            </a:extLst>
          </p:cNvPr>
          <p:cNvSpPr>
            <a:spLocks noGrp="1"/>
          </p:cNvSpPr>
          <p:nvPr>
            <p:ph type="title"/>
          </p:nvPr>
        </p:nvSpPr>
        <p:spPr/>
        <p:txBody>
          <a:bodyPr/>
          <a:lstStyle/>
          <a:p>
            <a:r>
              <a:rPr lang="en-US" dirty="0"/>
              <a:t>Defining a Shop model</a:t>
            </a:r>
          </a:p>
        </p:txBody>
      </p:sp>
      <p:sp>
        <p:nvSpPr>
          <p:cNvPr id="3" name="Content Placeholder 2">
            <a:extLst>
              <a:ext uri="{FF2B5EF4-FFF2-40B4-BE49-F238E27FC236}">
                <a16:creationId xmlns:a16="http://schemas.microsoft.com/office/drawing/2014/main" id="{5D88E0EA-8148-2970-1C56-1687FC036C42}"/>
              </a:ext>
            </a:extLst>
          </p:cNvPr>
          <p:cNvSpPr>
            <a:spLocks noGrp="1"/>
          </p:cNvSpPr>
          <p:nvPr>
            <p:ph idx="1"/>
          </p:nvPr>
        </p:nvSpPr>
        <p:spPr/>
        <p:txBody>
          <a:bodyPr/>
          <a:lstStyle/>
          <a:p>
            <a:r>
              <a:rPr lang="en-US" dirty="0"/>
              <a:t>We will implement a Mongoose model to define a Shop model for storing the details of each shop. This model will be defined in server/models/shop.model.js, and the implementation will be similar to other Mongoose model implementations covered in previously. </a:t>
            </a:r>
          </a:p>
          <a:p>
            <a:r>
              <a:rPr lang="en-US" dirty="0"/>
              <a:t>The Shop schema in this model will have simple fields to store shop details, along with a logo image, and a reference to the user who owns the shop. </a:t>
            </a:r>
          </a:p>
          <a:p>
            <a:r>
              <a:rPr lang="en-US" dirty="0"/>
              <a:t>The code blocks defining the shop fields are given in the following list with explanations:</a:t>
            </a:r>
          </a:p>
        </p:txBody>
      </p:sp>
      <p:sp>
        <p:nvSpPr>
          <p:cNvPr id="4" name="Date Placeholder 3">
            <a:extLst>
              <a:ext uri="{FF2B5EF4-FFF2-40B4-BE49-F238E27FC236}">
                <a16:creationId xmlns:a16="http://schemas.microsoft.com/office/drawing/2014/main" id="{926FE9A7-4DAE-DB4F-6BDB-A95552CC5D26}"/>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9DF5F960-49A3-7545-FB58-665F7768F2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AC1D55-DE04-7D76-FE23-36E7C7D29BF1}"/>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4036892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1004-2CAF-C116-4A5D-5374B7F65E1C}"/>
              </a:ext>
            </a:extLst>
          </p:cNvPr>
          <p:cNvSpPr>
            <a:spLocks noGrp="1"/>
          </p:cNvSpPr>
          <p:nvPr>
            <p:ph type="title"/>
          </p:nvPr>
        </p:nvSpPr>
        <p:spPr/>
        <p:txBody>
          <a:bodyPr/>
          <a:lstStyle/>
          <a:p>
            <a:r>
              <a:rPr lang="en-US" dirty="0"/>
              <a:t>Shop model contd.</a:t>
            </a:r>
          </a:p>
        </p:txBody>
      </p:sp>
      <p:sp>
        <p:nvSpPr>
          <p:cNvPr id="3" name="Content Placeholder 2">
            <a:extLst>
              <a:ext uri="{FF2B5EF4-FFF2-40B4-BE49-F238E27FC236}">
                <a16:creationId xmlns:a16="http://schemas.microsoft.com/office/drawing/2014/main" id="{716ED107-8781-5E6F-6526-31117645950F}"/>
              </a:ext>
            </a:extLst>
          </p:cNvPr>
          <p:cNvSpPr>
            <a:spLocks noGrp="1"/>
          </p:cNvSpPr>
          <p:nvPr>
            <p:ph idx="1"/>
          </p:nvPr>
        </p:nvSpPr>
        <p:spPr/>
        <p:txBody>
          <a:bodyPr/>
          <a:lstStyle/>
          <a:p>
            <a:r>
              <a:rPr lang="en-US" sz="1000" dirty="0">
                <a:solidFill>
                  <a:srgbClr val="008000"/>
                </a:solidFill>
              </a:rPr>
              <a:t>Shop name and description: The name and description fields will be string </a:t>
            </a:r>
          </a:p>
          <a:p>
            <a:r>
              <a:rPr lang="en-US" sz="1000" dirty="0">
                <a:solidFill>
                  <a:srgbClr val="008000"/>
                </a:solidFill>
              </a:rPr>
              <a:t>types, with name as a required field:</a:t>
            </a:r>
          </a:p>
          <a:p>
            <a:r>
              <a:rPr lang="en-US" sz="1000" dirty="0">
                <a:solidFill>
                  <a:srgbClr val="008000"/>
                </a:solidFill>
              </a:rPr>
              <a:t>name: {</a:t>
            </a:r>
          </a:p>
          <a:p>
            <a:r>
              <a:rPr lang="en-US" sz="1000" dirty="0">
                <a:solidFill>
                  <a:srgbClr val="008000"/>
                </a:solidFill>
              </a:rPr>
              <a:t>type: String, </a:t>
            </a:r>
          </a:p>
          <a:p>
            <a:r>
              <a:rPr lang="en-US" sz="1000" dirty="0">
                <a:solidFill>
                  <a:srgbClr val="008000"/>
                </a:solidFill>
              </a:rPr>
              <a:t>trim: true,</a:t>
            </a:r>
          </a:p>
          <a:p>
            <a:r>
              <a:rPr lang="en-US" sz="1000" dirty="0">
                <a:solidFill>
                  <a:srgbClr val="008000"/>
                </a:solidFill>
              </a:rPr>
              <a:t>required: 'Name is required' </a:t>
            </a:r>
          </a:p>
          <a:p>
            <a:r>
              <a:rPr lang="en-US" sz="1000" dirty="0">
                <a:solidFill>
                  <a:srgbClr val="008000"/>
                </a:solidFill>
              </a:rPr>
              <a:t>},</a:t>
            </a:r>
          </a:p>
          <a:p>
            <a:r>
              <a:rPr lang="en-US" sz="1000" dirty="0">
                <a:solidFill>
                  <a:srgbClr val="008000"/>
                </a:solidFill>
              </a:rPr>
              <a:t>description: { </a:t>
            </a:r>
          </a:p>
          <a:p>
            <a:r>
              <a:rPr lang="en-US" sz="1000" dirty="0">
                <a:solidFill>
                  <a:srgbClr val="008000"/>
                </a:solidFill>
              </a:rPr>
              <a:t>type: String, </a:t>
            </a:r>
          </a:p>
          <a:p>
            <a:r>
              <a:rPr lang="en-US" sz="1000" dirty="0">
                <a:solidFill>
                  <a:srgbClr val="008000"/>
                </a:solidFill>
              </a:rPr>
              <a:t>trim: true</a:t>
            </a:r>
          </a:p>
          <a:p>
            <a:r>
              <a:rPr lang="en-US" sz="1000" dirty="0">
                <a:solidFill>
                  <a:srgbClr val="008000"/>
                </a:solidFill>
              </a:rPr>
              <a:t>},</a:t>
            </a:r>
          </a:p>
          <a:p>
            <a:r>
              <a:rPr lang="en-US" sz="1000" dirty="0">
                <a:solidFill>
                  <a:srgbClr val="008000"/>
                </a:solidFill>
              </a:rPr>
              <a:t>          Shop logo image: The image field will store the logo image file uploaded by </a:t>
            </a:r>
          </a:p>
          <a:p>
            <a:r>
              <a:rPr lang="en-US" sz="1000" dirty="0">
                <a:solidFill>
                  <a:srgbClr val="008000"/>
                </a:solidFill>
              </a:rPr>
              <a:t>the user as data in the MongoDB database:</a:t>
            </a:r>
          </a:p>
          <a:p>
            <a:r>
              <a:rPr lang="en-US" sz="1000" dirty="0">
                <a:solidFill>
                  <a:srgbClr val="008000"/>
                </a:solidFill>
              </a:rPr>
              <a:t>image: {</a:t>
            </a:r>
          </a:p>
          <a:p>
            <a:r>
              <a:rPr lang="en-US" sz="1000" dirty="0">
                <a:solidFill>
                  <a:srgbClr val="008000"/>
                </a:solidFill>
              </a:rPr>
              <a:t>data: Buffer, </a:t>
            </a:r>
          </a:p>
          <a:p>
            <a:r>
              <a:rPr lang="en-US" sz="1000" dirty="0" err="1">
                <a:solidFill>
                  <a:srgbClr val="008000"/>
                </a:solidFill>
              </a:rPr>
              <a:t>contentType</a:t>
            </a:r>
            <a:r>
              <a:rPr lang="en-US" sz="1000" dirty="0">
                <a:solidFill>
                  <a:srgbClr val="008000"/>
                </a:solidFill>
              </a:rPr>
              <a:t>: String</a:t>
            </a:r>
          </a:p>
          <a:p>
            <a:r>
              <a:rPr lang="en-US" sz="1000" dirty="0">
                <a:solidFill>
                  <a:srgbClr val="008000"/>
                </a:solidFill>
              </a:rPr>
              <a:t>},</a:t>
            </a:r>
          </a:p>
          <a:p>
            <a:r>
              <a:rPr lang="en-US" sz="1000" dirty="0">
                <a:solidFill>
                  <a:srgbClr val="008000"/>
                </a:solidFill>
              </a:rPr>
              <a:t>          Shop owner: The owner field will reference the user who creates the shop:</a:t>
            </a:r>
          </a:p>
          <a:p>
            <a:r>
              <a:rPr lang="en-US" sz="1000" dirty="0">
                <a:solidFill>
                  <a:srgbClr val="008000"/>
                </a:solidFill>
              </a:rPr>
              <a:t>owner: {</a:t>
            </a:r>
          </a:p>
          <a:p>
            <a:r>
              <a:rPr lang="en-US" sz="1000" dirty="0">
                <a:solidFill>
                  <a:srgbClr val="008000"/>
                </a:solidFill>
              </a:rPr>
              <a:t>type: </a:t>
            </a:r>
            <a:r>
              <a:rPr lang="en-US" sz="1000" dirty="0" err="1">
                <a:solidFill>
                  <a:srgbClr val="008000"/>
                </a:solidFill>
              </a:rPr>
              <a:t>mongoose.Schema.ObjectId</a:t>
            </a:r>
            <a:r>
              <a:rPr lang="en-US" sz="1000" dirty="0">
                <a:solidFill>
                  <a:srgbClr val="008000"/>
                </a:solidFill>
              </a:rPr>
              <a:t>, </a:t>
            </a:r>
          </a:p>
          <a:p>
            <a:r>
              <a:rPr lang="en-US" sz="1000" dirty="0">
                <a:solidFill>
                  <a:srgbClr val="008000"/>
                </a:solidFill>
              </a:rPr>
              <a:t>ref: 'User'</a:t>
            </a:r>
          </a:p>
          <a:p>
            <a:r>
              <a:rPr lang="en-US" sz="1000" dirty="0">
                <a:solidFill>
                  <a:srgbClr val="008000"/>
                </a:solidFill>
              </a:rPr>
              <a:t>}</a:t>
            </a:r>
          </a:p>
          <a:p>
            <a:r>
              <a:rPr lang="en-US" sz="1000" dirty="0">
                <a:solidFill>
                  <a:srgbClr val="008000"/>
                </a:solidFill>
              </a:rPr>
              <a:t>          Created at and updated at times: The created and updated fields will </a:t>
            </a:r>
          </a:p>
          <a:p>
            <a:r>
              <a:rPr lang="en-US" sz="1000" dirty="0">
                <a:solidFill>
                  <a:srgbClr val="008000"/>
                </a:solidFill>
              </a:rPr>
              <a:t>be Date types, with created generated when a new shop is added, </a:t>
            </a:r>
          </a:p>
          <a:p>
            <a:r>
              <a:rPr lang="en-US" sz="1000" dirty="0">
                <a:solidFill>
                  <a:srgbClr val="008000"/>
                </a:solidFill>
              </a:rPr>
              <a:t>and updated changed when any shop details are </a:t>
            </a:r>
            <a:r>
              <a:rPr lang="en-US" sz="1000" dirty="0" err="1">
                <a:solidFill>
                  <a:srgbClr val="008000"/>
                </a:solidFill>
              </a:rPr>
              <a:t>modified:updated</a:t>
            </a:r>
            <a:r>
              <a:rPr lang="en-US" sz="1000" dirty="0">
                <a:solidFill>
                  <a:srgbClr val="008000"/>
                </a:solidFill>
              </a:rPr>
              <a:t>: Date, </a:t>
            </a:r>
          </a:p>
          <a:p>
            <a:r>
              <a:rPr lang="en-US" sz="1000" dirty="0">
                <a:solidFill>
                  <a:srgbClr val="008000"/>
                </a:solidFill>
              </a:rPr>
              <a:t>created: {</a:t>
            </a:r>
          </a:p>
          <a:p>
            <a:r>
              <a:rPr lang="en-US" sz="1000" dirty="0">
                <a:solidFill>
                  <a:srgbClr val="008000"/>
                </a:solidFill>
              </a:rPr>
              <a:t>type: Date, </a:t>
            </a:r>
          </a:p>
          <a:p>
            <a:r>
              <a:rPr lang="en-US" sz="1000" dirty="0">
                <a:solidFill>
                  <a:srgbClr val="008000"/>
                </a:solidFill>
              </a:rPr>
              <a:t>default: </a:t>
            </a:r>
            <a:r>
              <a:rPr lang="en-US" sz="1000" dirty="0" err="1">
                <a:solidFill>
                  <a:srgbClr val="008000"/>
                </a:solidFill>
              </a:rPr>
              <a:t>Date.now</a:t>
            </a:r>
            <a:endParaRPr lang="en-US" sz="1000" dirty="0">
              <a:solidFill>
                <a:srgbClr val="008000"/>
              </a:solidFill>
            </a:endParaRPr>
          </a:p>
          <a:p>
            <a:r>
              <a:rPr lang="en-US" sz="1000" dirty="0">
                <a:solidFill>
                  <a:srgbClr val="008000"/>
                </a:solidFill>
              </a:rPr>
              <a:t>},</a:t>
            </a:r>
          </a:p>
        </p:txBody>
      </p:sp>
      <p:sp>
        <p:nvSpPr>
          <p:cNvPr id="4" name="Date Placeholder 3">
            <a:extLst>
              <a:ext uri="{FF2B5EF4-FFF2-40B4-BE49-F238E27FC236}">
                <a16:creationId xmlns:a16="http://schemas.microsoft.com/office/drawing/2014/main" id="{643F2647-2BA5-975B-4705-04FB11D5D0EC}"/>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245EC18D-661D-F17F-816F-9E374764D8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870717-FCAC-CB2E-1CA1-BEA75D102DD9}"/>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3833214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7658-A892-1063-3540-D441181F09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1D2F31-3E33-A3DE-19E8-9FD01E95C12C}"/>
              </a:ext>
            </a:extLst>
          </p:cNvPr>
          <p:cNvSpPr>
            <a:spLocks noGrp="1"/>
          </p:cNvSpPr>
          <p:nvPr>
            <p:ph idx="1"/>
          </p:nvPr>
        </p:nvSpPr>
        <p:spPr/>
        <p:txBody>
          <a:bodyPr/>
          <a:lstStyle/>
          <a:p>
            <a:r>
              <a:rPr lang="en-US" dirty="0"/>
              <a:t>The fields added in this schema definition will enable us to implement the shop- related features in MERN Marketplace.  </a:t>
            </a:r>
          </a:p>
          <a:p>
            <a:r>
              <a:rPr lang="en-US" dirty="0"/>
              <a:t>In the next section, we will start developing these features by implementing the full-stack slice that will allow sellers to create new shops.</a:t>
            </a:r>
          </a:p>
        </p:txBody>
      </p:sp>
      <p:sp>
        <p:nvSpPr>
          <p:cNvPr id="4" name="Date Placeholder 3">
            <a:extLst>
              <a:ext uri="{FF2B5EF4-FFF2-40B4-BE49-F238E27FC236}">
                <a16:creationId xmlns:a16="http://schemas.microsoft.com/office/drawing/2014/main" id="{FAE70807-DBE8-5446-2326-20478A5459FA}"/>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ACF62DF-3A83-7F07-8F36-8B481DBAE3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A60286-AA3C-F822-1B3F-548A73590088}"/>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191513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DD78-2BFC-72E5-CD84-79134FE996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DE640F-5E9F-2B3C-27E5-ACB213BAD8C6}"/>
              </a:ext>
            </a:extLst>
          </p:cNvPr>
          <p:cNvSpPr>
            <a:spLocks noGrp="1"/>
          </p:cNvSpPr>
          <p:nvPr>
            <p:ph idx="1"/>
          </p:nvPr>
        </p:nvSpPr>
        <p:spPr/>
        <p:txBody>
          <a:bodyPr/>
          <a:lstStyle/>
          <a:p>
            <a:r>
              <a:rPr lang="en-US" dirty="0"/>
              <a:t>With more business being conducted over the internet than ever before, the ability to buy and sell in an online marketplace setting has become a core requirement for </a:t>
            </a:r>
          </a:p>
          <a:p>
            <a:r>
              <a:rPr lang="en-US" dirty="0"/>
              <a:t>many web platforms. </a:t>
            </a:r>
          </a:p>
          <a:p>
            <a:r>
              <a:rPr lang="en-US" dirty="0"/>
              <a:t>we will utilize the MERN stack technologies to develop an online marketplace application complete with features that enable users to buy and sell.</a:t>
            </a:r>
          </a:p>
          <a:p>
            <a:r>
              <a:rPr lang="en-US" dirty="0"/>
              <a:t>We will build out everything from simple to advanced features for this application, starting in with a reiteration of the full-stack development lessons learned in previously to set up a base for the marketplace platform. </a:t>
            </a:r>
          </a:p>
        </p:txBody>
      </p:sp>
      <p:sp>
        <p:nvSpPr>
          <p:cNvPr id="4" name="Date Placeholder 3">
            <a:extLst>
              <a:ext uri="{FF2B5EF4-FFF2-40B4-BE49-F238E27FC236}">
                <a16:creationId xmlns:a16="http://schemas.microsoft.com/office/drawing/2014/main" id="{26130F8C-007C-865B-1FAA-91B7954B50D2}"/>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CEAD5F2B-AC54-A6C6-6BD2-49234898A3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6F101A2-929D-E0EA-7A90-8353DA831474}"/>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2754783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EFE-6553-6074-EC5E-46EA2D55D7AE}"/>
              </a:ext>
            </a:extLst>
          </p:cNvPr>
          <p:cNvSpPr>
            <a:spLocks noGrp="1"/>
          </p:cNvSpPr>
          <p:nvPr>
            <p:ph type="title"/>
          </p:nvPr>
        </p:nvSpPr>
        <p:spPr/>
        <p:txBody>
          <a:bodyPr/>
          <a:lstStyle/>
          <a:p>
            <a:r>
              <a:rPr lang="en-US" dirty="0"/>
              <a:t>server/models/shop.model.js,</a:t>
            </a:r>
          </a:p>
        </p:txBody>
      </p:sp>
      <p:sp>
        <p:nvSpPr>
          <p:cNvPr id="3" name="Content Placeholder 2">
            <a:extLst>
              <a:ext uri="{FF2B5EF4-FFF2-40B4-BE49-F238E27FC236}">
                <a16:creationId xmlns:a16="http://schemas.microsoft.com/office/drawing/2014/main" id="{6CB7B24E-8C49-172F-1E0D-2397063C85AD}"/>
              </a:ext>
            </a:extLst>
          </p:cNvPr>
          <p:cNvSpPr>
            <a:spLocks noGrp="1"/>
          </p:cNvSpPr>
          <p:nvPr>
            <p:ph idx="1"/>
          </p:nvPr>
        </p:nvSpPr>
        <p:spPr/>
        <p:txBody>
          <a:bodyPr/>
          <a:lstStyle/>
          <a:p>
            <a:r>
              <a:rPr lang="en-US" sz="800" b="0" dirty="0">
                <a:solidFill>
                  <a:srgbClr val="008000"/>
                </a:solidFill>
                <a:effectLst/>
                <a:highlight>
                  <a:srgbClr val="FFFF00"/>
                </a:highlight>
                <a:latin typeface="Consolas" panose="020B0609020204030204" pitchFamily="49" charset="0"/>
              </a:rPr>
              <a:t>import mongoose from 'mongoose'</a:t>
            </a:r>
          </a:p>
          <a:p>
            <a:r>
              <a:rPr lang="en-US" sz="800" b="0" dirty="0">
                <a:solidFill>
                  <a:srgbClr val="008000"/>
                </a:solidFill>
                <a:effectLst/>
                <a:highlight>
                  <a:srgbClr val="FFFF00"/>
                </a:highlight>
                <a:latin typeface="Consolas" panose="020B0609020204030204" pitchFamily="49" charset="0"/>
              </a:rPr>
              <a:t>import crypto from 'crypto'</a:t>
            </a:r>
          </a:p>
          <a:p>
            <a:r>
              <a:rPr lang="en-US" sz="800" b="0" dirty="0">
                <a:solidFill>
                  <a:srgbClr val="008000"/>
                </a:solidFill>
                <a:effectLst/>
                <a:highlight>
                  <a:srgbClr val="FFFF00"/>
                </a:highlight>
                <a:latin typeface="Consolas" panose="020B0609020204030204" pitchFamily="49" charset="0"/>
              </a:rPr>
              <a:t>//const mongoose = require('mongoose');</a:t>
            </a:r>
          </a:p>
          <a:p>
            <a:r>
              <a:rPr lang="en-US" sz="800" b="0" dirty="0">
                <a:solidFill>
                  <a:srgbClr val="008000"/>
                </a:solidFill>
                <a:effectLst/>
                <a:highlight>
                  <a:srgbClr val="FFFF00"/>
                </a:highlight>
                <a:latin typeface="Consolas" panose="020B0609020204030204" pitchFamily="49" charset="0"/>
              </a:rPr>
              <a:t>const </a:t>
            </a:r>
            <a:r>
              <a:rPr lang="en-US" sz="800" b="0" dirty="0" err="1">
                <a:solidFill>
                  <a:srgbClr val="008000"/>
                </a:solidFill>
                <a:effectLst/>
                <a:highlight>
                  <a:srgbClr val="FFFF00"/>
                </a:highlight>
                <a:latin typeface="Consolas" panose="020B0609020204030204" pitchFamily="49" charset="0"/>
              </a:rPr>
              <a:t>ShopSchema</a:t>
            </a:r>
            <a:r>
              <a:rPr lang="en-US" sz="800" b="0" dirty="0">
                <a:solidFill>
                  <a:srgbClr val="008000"/>
                </a:solidFill>
                <a:effectLst/>
                <a:highlight>
                  <a:srgbClr val="FFFF00"/>
                </a:highlight>
                <a:latin typeface="Consolas" panose="020B0609020204030204" pitchFamily="49" charset="0"/>
              </a:rPr>
              <a:t> = new </a:t>
            </a:r>
            <a:r>
              <a:rPr lang="en-US" sz="800" b="0" dirty="0" err="1">
                <a:solidFill>
                  <a:srgbClr val="008000"/>
                </a:solidFill>
                <a:effectLst/>
                <a:highlight>
                  <a:srgbClr val="FFFF00"/>
                </a:highlight>
                <a:latin typeface="Consolas" panose="020B0609020204030204" pitchFamily="49" charset="0"/>
              </a:rPr>
              <a:t>mongoose.Schema</a:t>
            </a:r>
            <a:r>
              <a:rPr lang="en-US" sz="800" b="0" dirty="0">
                <a:solidFill>
                  <a:srgbClr val="008000"/>
                </a:solidFill>
                <a:effectLst/>
                <a:highlight>
                  <a:srgbClr val="FFFF00"/>
                </a:highlight>
                <a:latin typeface="Consolas" panose="020B0609020204030204" pitchFamily="49" charset="0"/>
              </a:rPr>
              <a:t>({</a:t>
            </a:r>
          </a:p>
          <a:p>
            <a:r>
              <a:rPr lang="en-US" sz="800" b="0" dirty="0">
                <a:solidFill>
                  <a:srgbClr val="008000"/>
                </a:solidFill>
                <a:effectLst/>
                <a:highlight>
                  <a:srgbClr val="FFFF00"/>
                </a:highlight>
                <a:latin typeface="Consolas" panose="020B0609020204030204" pitchFamily="49" charset="0"/>
              </a:rPr>
              <a:t>    name: {</a:t>
            </a:r>
          </a:p>
          <a:p>
            <a:r>
              <a:rPr lang="en-US" sz="800" b="0" dirty="0">
                <a:solidFill>
                  <a:srgbClr val="008000"/>
                </a:solidFill>
                <a:effectLst/>
                <a:highlight>
                  <a:srgbClr val="FFFF00"/>
                </a:highlight>
                <a:latin typeface="Consolas" panose="020B0609020204030204" pitchFamily="49" charset="0"/>
              </a:rPr>
              <a:t>        type: String,</a:t>
            </a:r>
          </a:p>
          <a:p>
            <a:r>
              <a:rPr lang="en-US" sz="800" b="0" dirty="0">
                <a:solidFill>
                  <a:srgbClr val="008000"/>
                </a:solidFill>
                <a:effectLst/>
                <a:highlight>
                  <a:srgbClr val="FFFF00"/>
                </a:highlight>
                <a:latin typeface="Consolas" panose="020B0609020204030204" pitchFamily="49" charset="0"/>
              </a:rPr>
              <a:t>        trim: true,</a:t>
            </a:r>
          </a:p>
          <a:p>
            <a:r>
              <a:rPr lang="en-US" sz="800" b="0" dirty="0">
                <a:solidFill>
                  <a:srgbClr val="008000"/>
                </a:solidFill>
                <a:effectLst/>
                <a:highlight>
                  <a:srgbClr val="FFFF00"/>
                </a:highlight>
                <a:latin typeface="Consolas" panose="020B0609020204030204" pitchFamily="49" charset="0"/>
              </a:rPr>
              <a:t>        required: 'Name is required'</a:t>
            </a:r>
          </a:p>
          <a:p>
            <a:r>
              <a:rPr lang="en-US" sz="800" b="0" dirty="0">
                <a:solidFill>
                  <a:srgbClr val="008000"/>
                </a:solidFill>
                <a:effectLst/>
                <a:highlight>
                  <a:srgbClr val="FFFF00"/>
                </a:highlight>
                <a:latin typeface="Consolas" panose="020B0609020204030204" pitchFamily="49" charset="0"/>
              </a:rPr>
              <a:t>    },</a:t>
            </a:r>
          </a:p>
          <a:p>
            <a:r>
              <a:rPr lang="en-US" sz="800" b="0" dirty="0">
                <a:solidFill>
                  <a:srgbClr val="008000"/>
                </a:solidFill>
                <a:effectLst/>
                <a:highlight>
                  <a:srgbClr val="FFFF00"/>
                </a:highlight>
                <a:latin typeface="Consolas" panose="020B0609020204030204" pitchFamily="49" charset="0"/>
              </a:rPr>
              <a:t>    description: {</a:t>
            </a:r>
          </a:p>
          <a:p>
            <a:r>
              <a:rPr lang="en-US" sz="800" b="0" dirty="0">
                <a:solidFill>
                  <a:srgbClr val="008000"/>
                </a:solidFill>
                <a:effectLst/>
                <a:highlight>
                  <a:srgbClr val="FFFF00"/>
                </a:highlight>
                <a:latin typeface="Consolas" panose="020B0609020204030204" pitchFamily="49" charset="0"/>
              </a:rPr>
              <a:t>        type: String,</a:t>
            </a:r>
          </a:p>
          <a:p>
            <a:r>
              <a:rPr lang="en-US" sz="800" b="0" dirty="0">
                <a:solidFill>
                  <a:srgbClr val="008000"/>
                </a:solidFill>
                <a:effectLst/>
                <a:highlight>
                  <a:srgbClr val="FFFF00"/>
                </a:highlight>
                <a:latin typeface="Consolas" panose="020B0609020204030204" pitchFamily="49" charset="0"/>
              </a:rPr>
              <a:t>        trim: true</a:t>
            </a:r>
          </a:p>
          <a:p>
            <a:r>
              <a:rPr lang="en-US" sz="800" b="0" dirty="0">
                <a:solidFill>
                  <a:srgbClr val="008000"/>
                </a:solidFill>
                <a:effectLst/>
                <a:highlight>
                  <a:srgbClr val="FFFF00"/>
                </a:highlight>
                <a:latin typeface="Consolas" panose="020B0609020204030204" pitchFamily="49" charset="0"/>
              </a:rPr>
              <a:t>    },</a:t>
            </a:r>
          </a:p>
          <a:p>
            <a:r>
              <a:rPr lang="en-US" sz="800" b="0" dirty="0">
                <a:solidFill>
                  <a:srgbClr val="008000"/>
                </a:solidFill>
                <a:effectLst/>
                <a:highlight>
                  <a:srgbClr val="FFFF00"/>
                </a:highlight>
                <a:latin typeface="Consolas" panose="020B0609020204030204" pitchFamily="49" charset="0"/>
              </a:rPr>
              <a:t>    image: {</a:t>
            </a:r>
          </a:p>
          <a:p>
            <a:r>
              <a:rPr lang="en-US" sz="800" b="0" dirty="0">
                <a:solidFill>
                  <a:srgbClr val="008000"/>
                </a:solidFill>
                <a:effectLst/>
                <a:highlight>
                  <a:srgbClr val="FFFF00"/>
                </a:highlight>
                <a:latin typeface="Consolas" panose="020B0609020204030204" pitchFamily="49" charset="0"/>
              </a:rPr>
              <a:t>        data: Buffer,</a:t>
            </a:r>
          </a:p>
          <a:p>
            <a:r>
              <a:rPr lang="en-US" sz="800" b="0" dirty="0">
                <a:solidFill>
                  <a:srgbClr val="008000"/>
                </a:solidFill>
                <a:effectLst/>
                <a:highlight>
                  <a:srgbClr val="FFFF00"/>
                </a:highlight>
                <a:latin typeface="Consolas" panose="020B0609020204030204" pitchFamily="49" charset="0"/>
              </a:rPr>
              <a:t>        </a:t>
            </a:r>
            <a:r>
              <a:rPr lang="en-US" sz="800" b="0" dirty="0" err="1">
                <a:solidFill>
                  <a:srgbClr val="008000"/>
                </a:solidFill>
                <a:effectLst/>
                <a:highlight>
                  <a:srgbClr val="FFFF00"/>
                </a:highlight>
                <a:latin typeface="Consolas" panose="020B0609020204030204" pitchFamily="49" charset="0"/>
              </a:rPr>
              <a:t>contentType</a:t>
            </a:r>
            <a:r>
              <a:rPr lang="en-US" sz="800" b="0" dirty="0">
                <a:solidFill>
                  <a:srgbClr val="008000"/>
                </a:solidFill>
                <a:effectLst/>
                <a:highlight>
                  <a:srgbClr val="FFFF00"/>
                </a:highlight>
                <a:latin typeface="Consolas" panose="020B0609020204030204" pitchFamily="49" charset="0"/>
              </a:rPr>
              <a:t>: String</a:t>
            </a:r>
          </a:p>
          <a:p>
            <a:r>
              <a:rPr lang="en-US" sz="800" b="0" dirty="0">
                <a:solidFill>
                  <a:srgbClr val="008000"/>
                </a:solidFill>
                <a:effectLst/>
                <a:highlight>
                  <a:srgbClr val="FFFF00"/>
                </a:highlight>
                <a:latin typeface="Consolas" panose="020B0609020204030204" pitchFamily="49" charset="0"/>
              </a:rPr>
              <a:t>    },</a:t>
            </a:r>
          </a:p>
          <a:p>
            <a:r>
              <a:rPr lang="en-US" sz="800" b="0" dirty="0">
                <a:solidFill>
                  <a:srgbClr val="008000"/>
                </a:solidFill>
                <a:effectLst/>
                <a:highlight>
                  <a:srgbClr val="FFFF00"/>
                </a:highlight>
                <a:latin typeface="Consolas" panose="020B0609020204030204" pitchFamily="49" charset="0"/>
              </a:rPr>
              <a:t>    owner: {</a:t>
            </a:r>
          </a:p>
          <a:p>
            <a:r>
              <a:rPr lang="en-US" sz="800" b="0" dirty="0">
                <a:solidFill>
                  <a:srgbClr val="008000"/>
                </a:solidFill>
                <a:effectLst/>
                <a:highlight>
                  <a:srgbClr val="FFFF00"/>
                </a:highlight>
                <a:latin typeface="Consolas" panose="020B0609020204030204" pitchFamily="49" charset="0"/>
              </a:rPr>
              <a:t>        type: </a:t>
            </a:r>
            <a:r>
              <a:rPr lang="en-US" sz="800" b="0" dirty="0" err="1">
                <a:solidFill>
                  <a:srgbClr val="008000"/>
                </a:solidFill>
                <a:effectLst/>
                <a:highlight>
                  <a:srgbClr val="FFFF00"/>
                </a:highlight>
                <a:latin typeface="Consolas" panose="020B0609020204030204" pitchFamily="49" charset="0"/>
              </a:rPr>
              <a:t>mongoose.Schema.ObjectId</a:t>
            </a:r>
            <a:r>
              <a:rPr lang="en-US" sz="800" b="0" dirty="0">
                <a:solidFill>
                  <a:srgbClr val="008000"/>
                </a:solidFill>
                <a:effectLst/>
                <a:highlight>
                  <a:srgbClr val="FFFF00"/>
                </a:highlight>
                <a:latin typeface="Consolas" panose="020B0609020204030204" pitchFamily="49" charset="0"/>
              </a:rPr>
              <a:t>,</a:t>
            </a:r>
          </a:p>
          <a:p>
            <a:r>
              <a:rPr lang="en-US" sz="800" b="0" dirty="0">
                <a:solidFill>
                  <a:srgbClr val="008000"/>
                </a:solidFill>
                <a:effectLst/>
                <a:highlight>
                  <a:srgbClr val="FFFF00"/>
                </a:highlight>
                <a:latin typeface="Consolas" panose="020B0609020204030204" pitchFamily="49" charset="0"/>
              </a:rPr>
              <a:t>        ref: 'User'</a:t>
            </a:r>
          </a:p>
          <a:p>
            <a:r>
              <a:rPr lang="en-US" sz="800" b="0" dirty="0">
                <a:solidFill>
                  <a:srgbClr val="008000"/>
                </a:solidFill>
                <a:effectLst/>
                <a:highlight>
                  <a:srgbClr val="FFFF00"/>
                </a:highlight>
                <a:latin typeface="Consolas" panose="020B0609020204030204" pitchFamily="49" charset="0"/>
              </a:rPr>
              <a:t>    },</a:t>
            </a:r>
          </a:p>
          <a:p>
            <a:r>
              <a:rPr lang="en-US" sz="800" b="0" dirty="0">
                <a:solidFill>
                  <a:srgbClr val="008000"/>
                </a:solidFill>
                <a:effectLst/>
                <a:highlight>
                  <a:srgbClr val="FFFF00"/>
                </a:highlight>
                <a:latin typeface="Consolas" panose="020B0609020204030204" pitchFamily="49" charset="0"/>
              </a:rPr>
              <a:t>    updated: Date,</a:t>
            </a:r>
          </a:p>
          <a:p>
            <a:r>
              <a:rPr lang="en-US" sz="800" b="0" dirty="0">
                <a:solidFill>
                  <a:srgbClr val="008000"/>
                </a:solidFill>
                <a:effectLst/>
                <a:highlight>
                  <a:srgbClr val="FFFF00"/>
                </a:highlight>
                <a:latin typeface="Consolas" panose="020B0609020204030204" pitchFamily="49" charset="0"/>
              </a:rPr>
              <a:t>    created: {</a:t>
            </a:r>
          </a:p>
          <a:p>
            <a:r>
              <a:rPr lang="en-US" sz="800" b="0" dirty="0">
                <a:solidFill>
                  <a:srgbClr val="008000"/>
                </a:solidFill>
                <a:effectLst/>
                <a:highlight>
                  <a:srgbClr val="FFFF00"/>
                </a:highlight>
                <a:latin typeface="Consolas" panose="020B0609020204030204" pitchFamily="49" charset="0"/>
              </a:rPr>
              <a:t>        type: Date,</a:t>
            </a:r>
          </a:p>
          <a:p>
            <a:r>
              <a:rPr lang="en-US" sz="800" b="0" dirty="0">
                <a:solidFill>
                  <a:srgbClr val="008000"/>
                </a:solidFill>
                <a:effectLst/>
                <a:highlight>
                  <a:srgbClr val="FFFF00"/>
                </a:highlight>
                <a:latin typeface="Consolas" panose="020B0609020204030204" pitchFamily="49" charset="0"/>
              </a:rPr>
              <a:t>        default: </a:t>
            </a:r>
            <a:r>
              <a:rPr lang="en-US" sz="800" b="0" dirty="0" err="1">
                <a:solidFill>
                  <a:srgbClr val="008000"/>
                </a:solidFill>
                <a:effectLst/>
                <a:highlight>
                  <a:srgbClr val="FFFF00"/>
                </a:highlight>
                <a:latin typeface="Consolas" panose="020B0609020204030204" pitchFamily="49" charset="0"/>
              </a:rPr>
              <a:t>Date.now</a:t>
            </a:r>
            <a:endParaRPr lang="en-US" sz="800" b="0" dirty="0">
              <a:solidFill>
                <a:srgbClr val="008000"/>
              </a:solidFill>
              <a:effectLst/>
              <a:highlight>
                <a:srgbClr val="FFFF00"/>
              </a:highlight>
              <a:latin typeface="Consolas" panose="020B0609020204030204" pitchFamily="49" charset="0"/>
            </a:endParaRPr>
          </a:p>
          <a:p>
            <a:r>
              <a:rPr lang="en-US" sz="800" b="0" dirty="0">
                <a:solidFill>
                  <a:srgbClr val="008000"/>
                </a:solidFill>
                <a:effectLst/>
                <a:highlight>
                  <a:srgbClr val="FFFF00"/>
                </a:highlight>
                <a:latin typeface="Consolas" panose="020B0609020204030204" pitchFamily="49" charset="0"/>
              </a:rPr>
              <a:t>    },</a:t>
            </a:r>
          </a:p>
          <a:p>
            <a:r>
              <a:rPr lang="en-US" sz="800" b="0" dirty="0">
                <a:solidFill>
                  <a:srgbClr val="008000"/>
                </a:solidFill>
                <a:effectLst/>
                <a:highlight>
                  <a:srgbClr val="FFFF00"/>
                </a:highlight>
                <a:latin typeface="Consolas" panose="020B0609020204030204" pitchFamily="49" charset="0"/>
              </a:rPr>
              <a:t>});</a:t>
            </a:r>
          </a:p>
          <a:p>
            <a:r>
              <a:rPr lang="en-US" sz="800" b="0" dirty="0">
                <a:solidFill>
                  <a:srgbClr val="008000"/>
                </a:solidFill>
                <a:effectLst/>
                <a:highlight>
                  <a:srgbClr val="FFFF00"/>
                </a:highlight>
                <a:latin typeface="Consolas" panose="020B0609020204030204" pitchFamily="49" charset="0"/>
              </a:rPr>
              <a:t>export default </a:t>
            </a:r>
            <a:r>
              <a:rPr lang="en-US" sz="800" b="0" dirty="0" err="1">
                <a:solidFill>
                  <a:srgbClr val="008000"/>
                </a:solidFill>
                <a:effectLst/>
                <a:highlight>
                  <a:srgbClr val="FFFF00"/>
                </a:highlight>
                <a:latin typeface="Consolas" panose="020B0609020204030204" pitchFamily="49" charset="0"/>
              </a:rPr>
              <a:t>mongoose.model</a:t>
            </a:r>
            <a:r>
              <a:rPr lang="en-US" sz="800" b="0" dirty="0">
                <a:solidFill>
                  <a:srgbClr val="008000"/>
                </a:solidFill>
                <a:effectLst/>
                <a:highlight>
                  <a:srgbClr val="FFFF00"/>
                </a:highlight>
                <a:latin typeface="Consolas" panose="020B0609020204030204" pitchFamily="49" charset="0"/>
              </a:rPr>
              <a:t>('Shop', </a:t>
            </a:r>
            <a:r>
              <a:rPr lang="en-US" sz="800" b="0" dirty="0" err="1">
                <a:solidFill>
                  <a:srgbClr val="008000"/>
                </a:solidFill>
                <a:effectLst/>
                <a:highlight>
                  <a:srgbClr val="FFFF00"/>
                </a:highlight>
                <a:latin typeface="Consolas" panose="020B0609020204030204" pitchFamily="49" charset="0"/>
              </a:rPr>
              <a:t>ShopSchema</a:t>
            </a:r>
            <a:r>
              <a:rPr lang="en-US" sz="800" b="0" dirty="0">
                <a:solidFill>
                  <a:srgbClr val="008000"/>
                </a:solidFill>
                <a:effectLst/>
                <a:highlight>
                  <a:srgbClr val="FFFF00"/>
                </a:highlight>
                <a:latin typeface="Consolas" panose="020B0609020204030204" pitchFamily="49" charset="0"/>
              </a:rPr>
              <a:t>);</a:t>
            </a:r>
          </a:p>
          <a:p>
            <a:endParaRPr lang="en-US" dirty="0">
              <a:solidFill>
                <a:srgbClr val="008000"/>
              </a:solidFill>
            </a:endParaRPr>
          </a:p>
        </p:txBody>
      </p:sp>
      <p:sp>
        <p:nvSpPr>
          <p:cNvPr id="4" name="Date Placeholder 3">
            <a:extLst>
              <a:ext uri="{FF2B5EF4-FFF2-40B4-BE49-F238E27FC236}">
                <a16:creationId xmlns:a16="http://schemas.microsoft.com/office/drawing/2014/main" id="{BE9F4672-E927-4F73-7232-DB13F2206B1F}"/>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C10723C8-9306-ECF8-A60A-8DC2859222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AA15403-010F-886B-41BF-5B0E74E41A8B}"/>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275031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CBD0-FD25-37DD-6578-58E08EBF4D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4A0E1-236C-9A13-F50C-BD9A4F5A6CFA}"/>
              </a:ext>
            </a:extLst>
          </p:cNvPr>
          <p:cNvSpPr>
            <a:spLocks noGrp="1"/>
          </p:cNvSpPr>
          <p:nvPr>
            <p:ph idx="1"/>
          </p:nvPr>
        </p:nvSpPr>
        <p:spPr/>
        <p:txBody>
          <a:bodyPr/>
          <a:lstStyle/>
          <a:p>
            <a:r>
              <a:rPr lang="en-US" dirty="0"/>
              <a:t>Install formidable in the root </a:t>
            </a:r>
            <a:r>
              <a:rPr lang="en-US" dirty="0" err="1"/>
              <a:t>i.e</a:t>
            </a:r>
            <a:r>
              <a:rPr lang="en-US" dirty="0"/>
              <a:t> terminal using the following command:</a:t>
            </a:r>
          </a:p>
          <a:p>
            <a:r>
              <a:rPr lang="en-US" b="1" dirty="0"/>
              <a:t>Yarn add formidable or </a:t>
            </a:r>
            <a:r>
              <a:rPr lang="en-US" b="1" dirty="0" err="1"/>
              <a:t>npm</a:t>
            </a:r>
            <a:r>
              <a:rPr lang="en-US" b="1" dirty="0"/>
              <a:t> install formidable</a:t>
            </a:r>
          </a:p>
        </p:txBody>
      </p:sp>
      <p:sp>
        <p:nvSpPr>
          <p:cNvPr id="4" name="Date Placeholder 3">
            <a:extLst>
              <a:ext uri="{FF2B5EF4-FFF2-40B4-BE49-F238E27FC236}">
                <a16:creationId xmlns:a16="http://schemas.microsoft.com/office/drawing/2014/main" id="{1097F7A8-4A4B-6FD1-D449-0B04C57FEFC3}"/>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FCE759E-A929-B81F-BFC1-50DA6E8D55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24A602-34FA-CB2E-0002-7A20FF2E0CF0}"/>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2823873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02A9-2F19-C99B-0D7E-56DA170443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4D47B1-19C4-DD6A-54B3-4480C32A962D}"/>
              </a:ext>
            </a:extLst>
          </p:cNvPr>
          <p:cNvSpPr>
            <a:spLocks noGrp="1"/>
          </p:cNvSpPr>
          <p:nvPr>
            <p:ph idx="1"/>
          </p:nvPr>
        </p:nvSpPr>
        <p:spPr>
          <a:xfrm>
            <a:off x="990600" y="914400"/>
            <a:ext cx="8077200" cy="5638800"/>
          </a:xfrm>
        </p:spPr>
        <p:txBody>
          <a:bodyPr/>
          <a:lstStyle/>
          <a:p>
            <a:r>
              <a:rPr lang="en-US" dirty="0"/>
              <a:t>Add a new function </a:t>
            </a:r>
            <a:r>
              <a:rPr lang="en-US" dirty="0" err="1"/>
              <a:t>isSeller</a:t>
            </a:r>
            <a:r>
              <a:rPr lang="en-US" dirty="0"/>
              <a:t> in user.controller.js in server side</a:t>
            </a:r>
          </a:p>
          <a:p>
            <a:r>
              <a:rPr lang="en-US" sz="300" b="0" dirty="0">
                <a:solidFill>
                  <a:srgbClr val="008000"/>
                </a:solidFill>
                <a:effectLst/>
                <a:latin typeface="Consolas" panose="020B0609020204030204" pitchFamily="49" charset="0"/>
              </a:rPr>
              <a:t>import User from '../models/user.model.js'</a:t>
            </a:r>
          </a:p>
          <a:p>
            <a:r>
              <a:rPr lang="en-US" sz="300" b="0" dirty="0">
                <a:solidFill>
                  <a:srgbClr val="008000"/>
                </a:solidFill>
                <a:effectLst/>
                <a:latin typeface="Consolas" panose="020B0609020204030204" pitchFamily="49" charset="0"/>
              </a:rPr>
              <a:t>import extend from '</a:t>
            </a:r>
            <a:r>
              <a:rPr lang="en-US" sz="300" b="0" dirty="0" err="1">
                <a:solidFill>
                  <a:srgbClr val="008000"/>
                </a:solidFill>
                <a:effectLst/>
                <a:latin typeface="Consolas" panose="020B0609020204030204" pitchFamily="49" charset="0"/>
              </a:rPr>
              <a:t>lodash</a:t>
            </a:r>
            <a:r>
              <a:rPr lang="en-US" sz="300" b="0" dirty="0">
                <a:solidFill>
                  <a:srgbClr val="008000"/>
                </a:solidFill>
                <a:effectLst/>
                <a:latin typeface="Consolas" panose="020B0609020204030204" pitchFamily="49" charset="0"/>
              </a:rPr>
              <a:t>/extend.js'</a:t>
            </a:r>
          </a:p>
          <a:p>
            <a:r>
              <a:rPr lang="en-US" sz="300" b="0" dirty="0">
                <a:solidFill>
                  <a:srgbClr val="008000"/>
                </a:solidFill>
                <a:effectLst/>
                <a:latin typeface="Consolas" panose="020B0609020204030204" pitchFamily="49" charset="0"/>
              </a:rPr>
              <a:t>import </a:t>
            </a:r>
            <a:r>
              <a:rPr lang="en-US" sz="300" b="0" dirty="0" err="1">
                <a:solidFill>
                  <a:srgbClr val="008000"/>
                </a:solidFill>
                <a:effectLst/>
                <a:latin typeface="Consolas" panose="020B0609020204030204" pitchFamily="49" charset="0"/>
              </a:rPr>
              <a:t>errorHandler</a:t>
            </a:r>
            <a:r>
              <a:rPr lang="en-US" sz="300" b="0" dirty="0">
                <a:solidFill>
                  <a:srgbClr val="008000"/>
                </a:solidFill>
                <a:effectLst/>
                <a:latin typeface="Consolas" panose="020B0609020204030204" pitchFamily="49" charset="0"/>
              </a:rPr>
              <a:t> from './error.controller.js'</a:t>
            </a:r>
          </a:p>
          <a:p>
            <a:r>
              <a:rPr lang="en-US" sz="300" b="0" dirty="0">
                <a:solidFill>
                  <a:srgbClr val="008000"/>
                </a:solidFill>
                <a:effectLst/>
                <a:latin typeface="Consolas" panose="020B0609020204030204" pitchFamily="49" charset="0"/>
              </a:rPr>
              <a:t>const create = async (req, res) =&gt; { </a:t>
            </a:r>
          </a:p>
          <a:p>
            <a:r>
              <a:rPr lang="en-US" sz="300" b="0" dirty="0">
                <a:solidFill>
                  <a:srgbClr val="008000"/>
                </a:solidFill>
                <a:effectLst/>
                <a:latin typeface="Consolas" panose="020B0609020204030204" pitchFamily="49" charset="0"/>
              </a:rPr>
              <a:t>const user = new User(</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await </a:t>
            </a:r>
            <a:r>
              <a:rPr lang="en-US" sz="300" b="0" dirty="0" err="1">
                <a:solidFill>
                  <a:srgbClr val="008000"/>
                </a:solidFill>
                <a:effectLst/>
                <a:latin typeface="Consolas" panose="020B0609020204030204" pitchFamily="49" charset="0"/>
              </a:rPr>
              <a:t>user.save</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(200).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message: "Successfully signed up!"</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list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users = await </a:t>
            </a:r>
            <a:r>
              <a:rPr lang="en-US" sz="300" b="0" dirty="0" err="1">
                <a:solidFill>
                  <a:srgbClr val="008000"/>
                </a:solidFill>
                <a:effectLst/>
                <a:latin typeface="Consolas" panose="020B0609020204030204" pitchFamily="49" charset="0"/>
              </a:rPr>
              <a:t>User.find</a:t>
            </a:r>
            <a:r>
              <a:rPr lang="en-US" sz="300" b="0" dirty="0">
                <a:solidFill>
                  <a:srgbClr val="008000"/>
                </a:solidFill>
                <a:effectLst/>
                <a:latin typeface="Consolas" panose="020B0609020204030204" pitchFamily="49" charset="0"/>
              </a:rPr>
              <a:t>().select('name email updated created') </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(users)</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a:t>
            </a:r>
            <a:r>
              <a:rPr lang="en-US" sz="300" b="0" dirty="0" err="1">
                <a:solidFill>
                  <a:srgbClr val="008000"/>
                </a:solidFill>
                <a:effectLst/>
                <a:latin typeface="Consolas" panose="020B0609020204030204" pitchFamily="49" charset="0"/>
              </a:rPr>
              <a:t>userByID</a:t>
            </a:r>
            <a:r>
              <a:rPr lang="en-US" sz="300" b="0" dirty="0">
                <a:solidFill>
                  <a:srgbClr val="008000"/>
                </a:solidFill>
                <a:effectLst/>
                <a:latin typeface="Consolas" panose="020B0609020204030204" pitchFamily="49" charset="0"/>
              </a:rPr>
              <a:t> = async (req, res, next, id)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await </a:t>
            </a:r>
            <a:r>
              <a:rPr lang="en-US" sz="300" b="0" dirty="0" err="1">
                <a:solidFill>
                  <a:srgbClr val="008000"/>
                </a:solidFill>
                <a:effectLst/>
                <a:latin typeface="Consolas" panose="020B0609020204030204" pitchFamily="49" charset="0"/>
              </a:rPr>
              <a:t>User.findById</a:t>
            </a:r>
            <a:r>
              <a:rPr lang="en-US" sz="300" b="0" dirty="0">
                <a:solidFill>
                  <a:srgbClr val="008000"/>
                </a:solidFill>
                <a:effectLst/>
                <a:latin typeface="Consolas" panose="020B0609020204030204" pitchFamily="49" charset="0"/>
              </a:rPr>
              <a:t>(id) </a:t>
            </a:r>
          </a:p>
          <a:p>
            <a:r>
              <a:rPr lang="en-US" sz="300" b="0" dirty="0">
                <a:solidFill>
                  <a:srgbClr val="008000"/>
                </a:solidFill>
                <a:effectLst/>
                <a:latin typeface="Consolas" panose="020B0609020204030204" pitchFamily="49" charset="0"/>
              </a:rPr>
              <a:t>if (!user)</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"User not found"</a:t>
            </a:r>
          </a:p>
          <a:p>
            <a:r>
              <a:rPr lang="en-US" sz="300" b="0" dirty="0">
                <a:solidFill>
                  <a:srgbClr val="008000"/>
                </a:solidFill>
                <a:effectLst/>
                <a:latin typeface="Consolas" panose="020B0609020204030204" pitchFamily="49" charset="0"/>
              </a:rPr>
              <a:t>})</a:t>
            </a:r>
          </a:p>
          <a:p>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 user </a:t>
            </a:r>
          </a:p>
          <a:p>
            <a:r>
              <a:rPr lang="en-US" sz="300" b="0" dirty="0">
                <a:solidFill>
                  <a:srgbClr val="008000"/>
                </a:solidFill>
                <a:effectLst/>
                <a:latin typeface="Consolas" panose="020B0609020204030204" pitchFamily="49" charset="0"/>
              </a:rPr>
              <a:t>next()</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"Could not retrieve user"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read = (req, res) =&gt; {</a:t>
            </a:r>
          </a:p>
          <a:p>
            <a:r>
              <a:rPr lang="en-US" sz="300" b="0" dirty="0" err="1">
                <a:solidFill>
                  <a:srgbClr val="008000"/>
                </a:solidFill>
                <a:effectLst/>
                <a:latin typeface="Consolas" panose="020B0609020204030204" pitchFamily="49" charset="0"/>
              </a:rPr>
              <a:t>req.profile.hashed_password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req.profile.salt</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update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t>
            </a:r>
            <a:r>
              <a:rPr lang="en-US" sz="300" b="0" dirty="0" err="1">
                <a:solidFill>
                  <a:srgbClr val="008000"/>
                </a:solidFill>
                <a:effectLst/>
                <a:latin typeface="Consolas" panose="020B0609020204030204" pitchFamily="49" charset="0"/>
              </a:rPr>
              <a:t>req.profile</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user = extend(user, </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 </a:t>
            </a:r>
          </a:p>
          <a:p>
            <a:r>
              <a:rPr lang="en-US" sz="300" b="0" dirty="0" err="1">
                <a:solidFill>
                  <a:srgbClr val="008000"/>
                </a:solidFill>
                <a:effectLst/>
                <a:latin typeface="Consolas" panose="020B0609020204030204" pitchFamily="49" charset="0"/>
              </a:rPr>
              <a:t>user.updated</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Date.now</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await </a:t>
            </a:r>
            <a:r>
              <a:rPr lang="en-US" sz="300" b="0" dirty="0" err="1">
                <a:solidFill>
                  <a:srgbClr val="008000"/>
                </a:solidFill>
                <a:effectLst/>
                <a:latin typeface="Consolas" panose="020B0609020204030204" pitchFamily="49" charset="0"/>
              </a:rPr>
              <a:t>user.save</a:t>
            </a:r>
            <a:r>
              <a:rPr lang="en-US" sz="300" b="0" dirty="0">
                <a:solidFill>
                  <a:srgbClr val="008000"/>
                </a:solidFill>
                <a:effectLst/>
                <a:latin typeface="Consolas" panose="020B0609020204030204" pitchFamily="49" charset="0"/>
              </a:rPr>
              <a:t>()</a:t>
            </a:r>
          </a:p>
          <a:p>
            <a:r>
              <a:rPr lang="en-US" sz="300" b="0" dirty="0" err="1">
                <a:solidFill>
                  <a:srgbClr val="008000"/>
                </a:solidFill>
                <a:effectLst/>
                <a:latin typeface="Consolas" panose="020B0609020204030204" pitchFamily="49" charset="0"/>
              </a:rPr>
              <a:t>user.hashed_password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user.salt</a:t>
            </a:r>
            <a:r>
              <a:rPr lang="en-US" sz="300" b="0" dirty="0">
                <a:solidFill>
                  <a:srgbClr val="008000"/>
                </a:solidFill>
                <a:effectLst/>
                <a:latin typeface="Consolas" panose="020B0609020204030204" pitchFamily="49" charset="0"/>
              </a:rPr>
              <a:t> = undefined</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(user) </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remove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t>
            </a:r>
            <a:r>
              <a:rPr lang="en-US" sz="300" b="0" dirty="0" err="1">
                <a:solidFill>
                  <a:srgbClr val="008000"/>
                </a:solidFill>
                <a:effectLst/>
                <a:latin typeface="Consolas" panose="020B0609020204030204" pitchFamily="49" charset="0"/>
              </a:rPr>
              <a:t>req.profile</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let </a:t>
            </a:r>
            <a:r>
              <a:rPr lang="en-US" sz="300" b="0" dirty="0" err="1">
                <a:solidFill>
                  <a:srgbClr val="008000"/>
                </a:solidFill>
                <a:effectLst/>
                <a:latin typeface="Consolas" panose="020B0609020204030204" pitchFamily="49" charset="0"/>
              </a:rPr>
              <a:t>deletedUser</a:t>
            </a:r>
            <a:r>
              <a:rPr lang="en-US" sz="300" b="0" dirty="0">
                <a:solidFill>
                  <a:srgbClr val="008000"/>
                </a:solidFill>
                <a:effectLst/>
                <a:latin typeface="Consolas" panose="020B0609020204030204" pitchFamily="49" charset="0"/>
              </a:rPr>
              <a:t> = await </a:t>
            </a:r>
            <a:r>
              <a:rPr lang="en-US" sz="300" b="0" dirty="0" err="1">
                <a:solidFill>
                  <a:srgbClr val="008000"/>
                </a:solidFill>
                <a:effectLst/>
                <a:latin typeface="Consolas" panose="020B0609020204030204" pitchFamily="49" charset="0"/>
              </a:rPr>
              <a:t>user.deleteOne</a:t>
            </a:r>
            <a:r>
              <a:rPr lang="en-US" sz="300" b="0" dirty="0">
                <a:solidFill>
                  <a:srgbClr val="008000"/>
                </a:solidFill>
                <a:effectLst/>
                <a:latin typeface="Consolas" panose="020B0609020204030204" pitchFamily="49" charset="0"/>
              </a:rPr>
              <a:t>() </a:t>
            </a:r>
          </a:p>
          <a:p>
            <a:r>
              <a:rPr lang="en-US" sz="300" b="0" dirty="0" err="1">
                <a:solidFill>
                  <a:srgbClr val="008000"/>
                </a:solidFill>
                <a:effectLst/>
                <a:latin typeface="Consolas" panose="020B0609020204030204" pitchFamily="49" charset="0"/>
              </a:rPr>
              <a:t>deletedUser.hashed_password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deletedUser.salt</a:t>
            </a:r>
            <a:r>
              <a:rPr lang="en-US" sz="300" b="0" dirty="0">
                <a:solidFill>
                  <a:srgbClr val="008000"/>
                </a:solidFill>
                <a:effectLst/>
                <a:latin typeface="Consolas" panose="020B0609020204030204" pitchFamily="49" charset="0"/>
              </a:rPr>
              <a:t> = undefined</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deletedUser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const </a:t>
            </a:r>
            <a:r>
              <a:rPr lang="en-US" sz="300" b="0" dirty="0" err="1">
                <a:solidFill>
                  <a:srgbClr val="008000"/>
                </a:solidFill>
                <a:effectLst/>
                <a:highlight>
                  <a:srgbClr val="FFFF00"/>
                </a:highlight>
                <a:latin typeface="Consolas" panose="020B0609020204030204" pitchFamily="49" charset="0"/>
              </a:rPr>
              <a:t>isSeller</a:t>
            </a:r>
            <a:r>
              <a:rPr lang="en-US" sz="300" b="0" dirty="0">
                <a:solidFill>
                  <a:srgbClr val="008000"/>
                </a:solidFill>
                <a:effectLst/>
                <a:highlight>
                  <a:srgbClr val="FFFF00"/>
                </a:highlight>
                <a:latin typeface="Consolas" panose="020B0609020204030204" pitchFamily="49" charset="0"/>
              </a:rPr>
              <a:t> = (req, res, next)=&gt;{</a:t>
            </a:r>
          </a:p>
          <a:p>
            <a:r>
              <a:rPr lang="en-US" sz="300" b="0" dirty="0">
                <a:solidFill>
                  <a:srgbClr val="008000"/>
                </a:solidFill>
                <a:effectLst/>
                <a:highlight>
                  <a:srgbClr val="FFFF00"/>
                </a:highlight>
                <a:latin typeface="Consolas" panose="020B0609020204030204" pitchFamily="49" charset="0"/>
              </a:rPr>
              <a:t>    const </a:t>
            </a:r>
            <a:r>
              <a:rPr lang="en-US" sz="300" b="0" dirty="0" err="1">
                <a:solidFill>
                  <a:srgbClr val="008000"/>
                </a:solidFill>
                <a:effectLst/>
                <a:highlight>
                  <a:srgbClr val="FFFF00"/>
                </a:highlight>
                <a:latin typeface="Consolas" panose="020B0609020204030204" pitchFamily="49" charset="0"/>
              </a:rPr>
              <a:t>isSeller</a:t>
            </a:r>
            <a:r>
              <a:rPr lang="en-US" sz="300" b="0" dirty="0">
                <a:solidFill>
                  <a:srgbClr val="008000"/>
                </a:solidFill>
                <a:effectLst/>
                <a:highlight>
                  <a:srgbClr val="FFFF00"/>
                </a:highlight>
                <a:latin typeface="Consolas" panose="020B0609020204030204" pitchFamily="49" charset="0"/>
              </a:rPr>
              <a:t> = </a:t>
            </a:r>
            <a:r>
              <a:rPr lang="en-US" sz="300" b="0" dirty="0" err="1">
                <a:solidFill>
                  <a:srgbClr val="008000"/>
                </a:solidFill>
                <a:effectLst/>
                <a:highlight>
                  <a:srgbClr val="FFFF00"/>
                </a:highlight>
                <a:latin typeface="Consolas" panose="020B0609020204030204" pitchFamily="49" charset="0"/>
              </a:rPr>
              <a:t>req.profile</a:t>
            </a:r>
            <a:r>
              <a:rPr lang="en-US" sz="300" b="0" dirty="0">
                <a:solidFill>
                  <a:srgbClr val="008000"/>
                </a:solidFill>
                <a:effectLst/>
                <a:highlight>
                  <a:srgbClr val="FFFF00"/>
                </a:highlight>
                <a:latin typeface="Consolas" panose="020B0609020204030204" pitchFamily="49" charset="0"/>
              </a:rPr>
              <a:t> &amp;&amp; </a:t>
            </a:r>
            <a:r>
              <a:rPr lang="en-US" sz="300" b="0" dirty="0" err="1">
                <a:solidFill>
                  <a:srgbClr val="008000"/>
                </a:solidFill>
                <a:effectLst/>
                <a:highlight>
                  <a:srgbClr val="FFFF00"/>
                </a:highlight>
                <a:latin typeface="Consolas" panose="020B0609020204030204" pitchFamily="49" charset="0"/>
              </a:rPr>
              <a:t>req.profile.seller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if (!</a:t>
            </a:r>
            <a:r>
              <a:rPr lang="en-US" sz="300" b="0" dirty="0" err="1">
                <a:solidFill>
                  <a:srgbClr val="008000"/>
                </a:solidFill>
                <a:effectLst/>
                <a:highlight>
                  <a:srgbClr val="FFFF00"/>
                </a:highlight>
                <a:latin typeface="Consolas" panose="020B0609020204030204" pitchFamily="49" charset="0"/>
              </a:rPr>
              <a:t>isSeller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return </a:t>
            </a:r>
            <a:r>
              <a:rPr lang="en-US" sz="300" b="0" dirty="0" err="1">
                <a:solidFill>
                  <a:srgbClr val="008000"/>
                </a:solidFill>
                <a:effectLst/>
                <a:highlight>
                  <a:srgbClr val="FFFF00"/>
                </a:highlight>
                <a:latin typeface="Consolas" panose="020B0609020204030204" pitchFamily="49" charset="0"/>
              </a:rPr>
              <a:t>res.status</a:t>
            </a:r>
            <a:r>
              <a:rPr lang="en-US" sz="300" b="0" dirty="0">
                <a:solidFill>
                  <a:srgbClr val="008000"/>
                </a:solidFill>
                <a:effectLst/>
                <a:highlight>
                  <a:srgbClr val="FFFF00"/>
                </a:highlight>
                <a:latin typeface="Consolas" panose="020B0609020204030204" pitchFamily="49" charset="0"/>
              </a:rPr>
              <a:t>("403").</a:t>
            </a:r>
            <a:r>
              <a:rPr lang="en-US" sz="300" b="0" dirty="0" err="1">
                <a:solidFill>
                  <a:srgbClr val="008000"/>
                </a:solidFill>
                <a:effectLst/>
                <a:highlight>
                  <a:srgbClr val="FFFF00"/>
                </a:highlight>
                <a:latin typeface="Consolas" panose="020B0609020204030204" pitchFamily="49" charset="0"/>
              </a:rPr>
              <a:t>json</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a:t>
            </a:r>
            <a:r>
              <a:rPr lang="en-US" sz="300" b="0" dirty="0" err="1">
                <a:solidFill>
                  <a:srgbClr val="008000"/>
                </a:solidFill>
                <a:effectLst/>
                <a:highlight>
                  <a:srgbClr val="FFFF00"/>
                </a:highlight>
                <a:latin typeface="Consolas" panose="020B0609020204030204" pitchFamily="49" charset="0"/>
              </a:rPr>
              <a:t>error:"user</a:t>
            </a:r>
            <a:r>
              <a:rPr lang="en-US" sz="300" b="0" dirty="0">
                <a:solidFill>
                  <a:srgbClr val="008000"/>
                </a:solidFill>
                <a:effectLst/>
                <a:highlight>
                  <a:srgbClr val="FFFF00"/>
                </a:highlight>
                <a:latin typeface="Consolas" panose="020B0609020204030204" pitchFamily="49" charset="0"/>
              </a:rPr>
              <a:t> is not a seller",</a:t>
            </a:r>
          </a:p>
          <a:p>
            <a:r>
              <a:rPr lang="en-US" sz="300" b="0" dirty="0">
                <a:solidFill>
                  <a:srgbClr val="008000"/>
                </a:solidFill>
                <a:effectLst/>
                <a:highlight>
                  <a:srgbClr val="FFFF00"/>
                </a:highlight>
                <a:latin typeface="Consolas" panose="020B0609020204030204" pitchFamily="49" charset="0"/>
              </a:rPr>
              <a:t>        });    </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next();</a:t>
            </a:r>
          </a:p>
          <a:p>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latin typeface="Consolas" panose="020B0609020204030204" pitchFamily="49" charset="0"/>
              </a:rPr>
              <a:t>export default { create, </a:t>
            </a:r>
            <a:r>
              <a:rPr lang="en-US" sz="300" b="0" dirty="0" err="1">
                <a:solidFill>
                  <a:srgbClr val="008000"/>
                </a:solidFill>
                <a:effectLst/>
                <a:latin typeface="Consolas" panose="020B0609020204030204" pitchFamily="49" charset="0"/>
              </a:rPr>
              <a:t>userByID</a:t>
            </a:r>
            <a:r>
              <a:rPr lang="en-US" sz="300" b="0" dirty="0">
                <a:solidFill>
                  <a:srgbClr val="008000"/>
                </a:solidFill>
                <a:effectLst/>
                <a:latin typeface="Consolas" panose="020B0609020204030204" pitchFamily="49" charset="0"/>
              </a:rPr>
              <a:t>, read, list, remove, update }</a:t>
            </a:r>
          </a:p>
          <a:p>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4B6980F-AFB8-852D-1B09-F412FB869847}"/>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7BDD0616-CE02-4B90-4477-90449272D6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D76333E-9EBB-E92B-4616-6E79F208C5A9}"/>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471564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9A96-228B-6145-C192-11F3B0CEEE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0FCC1-0515-0F0C-7F48-FA2D7B06B05D}"/>
              </a:ext>
            </a:extLst>
          </p:cNvPr>
          <p:cNvSpPr>
            <a:spLocks noGrp="1"/>
          </p:cNvSpPr>
          <p:nvPr>
            <p:ph idx="1"/>
          </p:nvPr>
        </p:nvSpPr>
        <p:spPr/>
        <p:txBody>
          <a:bodyPr/>
          <a:lstStyle/>
          <a:p>
            <a:r>
              <a:rPr lang="en-US" dirty="0"/>
              <a:t>Create routes, models and controller for the shop in server side</a:t>
            </a:r>
          </a:p>
        </p:txBody>
      </p:sp>
      <p:sp>
        <p:nvSpPr>
          <p:cNvPr id="4" name="Date Placeholder 3">
            <a:extLst>
              <a:ext uri="{FF2B5EF4-FFF2-40B4-BE49-F238E27FC236}">
                <a16:creationId xmlns:a16="http://schemas.microsoft.com/office/drawing/2014/main" id="{D4E77E98-B260-8BF0-5592-C3B674C2B4F1}"/>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AD69C03E-5C35-0A49-0CC8-58D6BA8133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0CDD60-70A2-9CB4-F110-24AFB84DB100}"/>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3672378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155-7B0A-9A05-D5A9-A0B02E89203C}"/>
              </a:ext>
            </a:extLst>
          </p:cNvPr>
          <p:cNvSpPr>
            <a:spLocks noGrp="1"/>
          </p:cNvSpPr>
          <p:nvPr>
            <p:ph type="title"/>
          </p:nvPr>
        </p:nvSpPr>
        <p:spPr/>
        <p:txBody>
          <a:bodyPr/>
          <a:lstStyle/>
          <a:p>
            <a:r>
              <a:rPr lang="en-US" dirty="0"/>
              <a:t>Updated server/controllers/shop.controller.js</a:t>
            </a:r>
          </a:p>
        </p:txBody>
      </p:sp>
      <p:sp>
        <p:nvSpPr>
          <p:cNvPr id="3" name="Content Placeholder 2">
            <a:extLst>
              <a:ext uri="{FF2B5EF4-FFF2-40B4-BE49-F238E27FC236}">
                <a16:creationId xmlns:a16="http://schemas.microsoft.com/office/drawing/2014/main" id="{3C0DBED0-66EC-5DA7-4FDF-9C4B7FBC4154}"/>
              </a:ext>
            </a:extLst>
          </p:cNvPr>
          <p:cNvSpPr>
            <a:spLocks noGrp="1"/>
          </p:cNvSpPr>
          <p:nvPr>
            <p:ph idx="1"/>
          </p:nvPr>
        </p:nvSpPr>
        <p:spPr/>
        <p:txBody>
          <a:bodyPr/>
          <a:lstStyle/>
          <a:p>
            <a:r>
              <a:rPr lang="en-US" sz="210" b="0" dirty="0">
                <a:solidFill>
                  <a:srgbClr val="008000"/>
                </a:solidFill>
                <a:effectLst/>
                <a:highlight>
                  <a:srgbClr val="FFFF00"/>
                </a:highlight>
                <a:latin typeface="Consolas" panose="020B0609020204030204" pitchFamily="49" charset="0"/>
              </a:rPr>
              <a:t>import Shop from '../models/shop.model.js'</a:t>
            </a:r>
          </a:p>
          <a:p>
            <a:r>
              <a:rPr lang="en-US" sz="210" b="0" dirty="0">
                <a:solidFill>
                  <a:srgbClr val="008000"/>
                </a:solidFill>
                <a:effectLst/>
                <a:highlight>
                  <a:srgbClr val="FFFF00"/>
                </a:highlight>
                <a:latin typeface="Consolas" panose="020B0609020204030204" pitchFamily="49" charset="0"/>
              </a:rPr>
              <a:t>import extend from '</a:t>
            </a:r>
            <a:r>
              <a:rPr lang="en-US" sz="210" b="0" dirty="0" err="1">
                <a:solidFill>
                  <a:srgbClr val="008000"/>
                </a:solidFill>
                <a:effectLst/>
                <a:highlight>
                  <a:srgbClr val="FFFF00"/>
                </a:highlight>
                <a:latin typeface="Consolas" panose="020B0609020204030204" pitchFamily="49" charset="0"/>
              </a:rPr>
              <a:t>lodash</a:t>
            </a:r>
            <a:r>
              <a:rPr lang="en-US" sz="210" b="0" dirty="0">
                <a:solidFill>
                  <a:srgbClr val="008000"/>
                </a:solidFill>
                <a:effectLst/>
                <a:highlight>
                  <a:srgbClr val="FFFF00"/>
                </a:highlight>
                <a:latin typeface="Consolas" panose="020B0609020204030204" pitchFamily="49" charset="0"/>
              </a:rPr>
              <a:t>/extend.js'</a:t>
            </a:r>
          </a:p>
          <a:p>
            <a:r>
              <a:rPr lang="en-US" sz="210" b="0" dirty="0">
                <a:solidFill>
                  <a:srgbClr val="008000"/>
                </a:solidFill>
                <a:effectLst/>
                <a:highlight>
                  <a:srgbClr val="FFFF00"/>
                </a:highlight>
                <a:latin typeface="Consolas" panose="020B0609020204030204" pitchFamily="49" charset="0"/>
              </a:rPr>
              <a:t>import </a:t>
            </a:r>
            <a:r>
              <a:rPr lang="en-US" sz="210" b="0" dirty="0" err="1">
                <a:solidFill>
                  <a:srgbClr val="008000"/>
                </a:solidFill>
                <a:effectLst/>
                <a:highlight>
                  <a:srgbClr val="FFFF00"/>
                </a:highlight>
                <a:latin typeface="Consolas" panose="020B0609020204030204" pitchFamily="49" charset="0"/>
              </a:rPr>
              <a:t>errorHandler</a:t>
            </a:r>
            <a:r>
              <a:rPr lang="en-US" sz="210" b="0" dirty="0">
                <a:solidFill>
                  <a:srgbClr val="008000"/>
                </a:solidFill>
                <a:effectLst/>
                <a:highlight>
                  <a:srgbClr val="FFFF00"/>
                </a:highlight>
                <a:latin typeface="Consolas" panose="020B0609020204030204" pitchFamily="49" charset="0"/>
              </a:rPr>
              <a:t> from './../helpers/dbErrorHandler.js'</a:t>
            </a:r>
          </a:p>
          <a:p>
            <a:r>
              <a:rPr lang="en-US" sz="210" b="0" dirty="0">
                <a:solidFill>
                  <a:srgbClr val="008000"/>
                </a:solidFill>
                <a:effectLst/>
                <a:highlight>
                  <a:srgbClr val="FFFF00"/>
                </a:highlight>
                <a:latin typeface="Consolas" panose="020B0609020204030204" pitchFamily="49" charset="0"/>
              </a:rPr>
              <a:t>import formidable from 'formidable'</a:t>
            </a:r>
          </a:p>
          <a:p>
            <a:r>
              <a:rPr lang="en-US" sz="210" b="0" dirty="0">
                <a:solidFill>
                  <a:srgbClr val="008000"/>
                </a:solidFill>
                <a:effectLst/>
                <a:highlight>
                  <a:srgbClr val="FFFF00"/>
                </a:highlight>
                <a:latin typeface="Consolas" panose="020B0609020204030204" pitchFamily="49" charset="0"/>
              </a:rPr>
              <a:t>import fs from 'fs'</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create = (req, res) =&gt; {</a:t>
            </a:r>
          </a:p>
          <a:p>
            <a:r>
              <a:rPr lang="en-US" sz="210" b="0" dirty="0">
                <a:solidFill>
                  <a:srgbClr val="008000"/>
                </a:solidFill>
                <a:effectLst/>
                <a:highlight>
                  <a:srgbClr val="FFFF00"/>
                </a:highlight>
                <a:latin typeface="Consolas" panose="020B0609020204030204" pitchFamily="49" charset="0"/>
              </a:rPr>
              <a:t>  let form = formidable({</a:t>
            </a:r>
            <a:r>
              <a:rPr lang="en-US" sz="210" b="0" dirty="0" err="1">
                <a:solidFill>
                  <a:srgbClr val="008000"/>
                </a:solidFill>
                <a:effectLst/>
                <a:highlight>
                  <a:srgbClr val="FFFF00"/>
                </a:highlight>
                <a:latin typeface="Consolas" panose="020B0609020204030204" pitchFamily="49" charset="0"/>
              </a:rPr>
              <a:t>keepExtensions</a:t>
            </a:r>
            <a:r>
              <a:rPr lang="en-US" sz="210" b="0" dirty="0">
                <a:solidFill>
                  <a:srgbClr val="008000"/>
                </a:solidFill>
                <a:effectLst/>
                <a:highlight>
                  <a:srgbClr val="FFFF00"/>
                </a:highlight>
                <a:latin typeface="Consolas" panose="020B0609020204030204" pitchFamily="49" charset="0"/>
              </a:rPr>
              <a:t>: true})</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form.parse</a:t>
            </a:r>
            <a:r>
              <a:rPr lang="en-US" sz="210" b="0" dirty="0">
                <a:solidFill>
                  <a:srgbClr val="008000"/>
                </a:solidFill>
                <a:effectLst/>
                <a:highlight>
                  <a:srgbClr val="FFFF00"/>
                </a:highlight>
                <a:latin typeface="Consolas" panose="020B0609020204030204" pitchFamily="49" charset="0"/>
              </a:rPr>
              <a:t>(req, async (err, fields, files) =&gt; {</a:t>
            </a:r>
          </a:p>
          <a:p>
            <a:r>
              <a:rPr lang="en-US" sz="210" b="0" dirty="0">
                <a:solidFill>
                  <a:srgbClr val="008000"/>
                </a:solidFill>
                <a:effectLst/>
                <a:highlight>
                  <a:srgbClr val="FFFF00"/>
                </a:highlight>
                <a:latin typeface="Consolas" panose="020B0609020204030204" pitchFamily="49" charset="0"/>
              </a:rPr>
              <a:t>    if (err)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message: "Image could not be uploaded"</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Object.keys</a:t>
            </a:r>
            <a:r>
              <a:rPr lang="en-US" sz="210" b="0" dirty="0">
                <a:solidFill>
                  <a:srgbClr val="008000"/>
                </a:solidFill>
                <a:effectLst/>
                <a:highlight>
                  <a:srgbClr val="FFFF00"/>
                </a:highlight>
                <a:latin typeface="Consolas" panose="020B0609020204030204" pitchFamily="49" charset="0"/>
              </a:rPr>
              <a:t>(fields).</a:t>
            </a:r>
            <a:r>
              <a:rPr lang="en-US" sz="210" b="0" dirty="0" err="1">
                <a:solidFill>
                  <a:srgbClr val="008000"/>
                </a:solidFill>
                <a:effectLst/>
                <a:highlight>
                  <a:srgbClr val="FFFF00"/>
                </a:highlight>
                <a:latin typeface="Consolas" panose="020B0609020204030204" pitchFamily="49" charset="0"/>
              </a:rPr>
              <a:t>forEach</a:t>
            </a:r>
            <a:r>
              <a:rPr lang="en-US" sz="210" b="0" dirty="0">
                <a:solidFill>
                  <a:srgbClr val="008000"/>
                </a:solidFill>
                <a:effectLst/>
                <a:highlight>
                  <a:srgbClr val="FFFF00"/>
                </a:highlight>
                <a:latin typeface="Consolas" panose="020B0609020204030204" pitchFamily="49" charset="0"/>
              </a:rPr>
              <a:t>(key =&gt; fields[key] = fields[key][0])</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Object.keys</a:t>
            </a:r>
            <a:r>
              <a:rPr lang="en-US" sz="210" b="0" dirty="0">
                <a:solidFill>
                  <a:srgbClr val="008000"/>
                </a:solidFill>
                <a:effectLst/>
                <a:highlight>
                  <a:srgbClr val="FFFF00"/>
                </a:highlight>
                <a:latin typeface="Consolas" panose="020B0609020204030204" pitchFamily="49" charset="0"/>
              </a:rPr>
              <a:t>(files).</a:t>
            </a:r>
            <a:r>
              <a:rPr lang="en-US" sz="210" b="0" dirty="0" err="1">
                <a:solidFill>
                  <a:srgbClr val="008000"/>
                </a:solidFill>
                <a:effectLst/>
                <a:highlight>
                  <a:srgbClr val="FFFF00"/>
                </a:highlight>
                <a:latin typeface="Consolas" panose="020B0609020204030204" pitchFamily="49" charset="0"/>
              </a:rPr>
              <a:t>forEach</a:t>
            </a:r>
            <a:r>
              <a:rPr lang="en-US" sz="210" b="0" dirty="0">
                <a:solidFill>
                  <a:srgbClr val="008000"/>
                </a:solidFill>
                <a:effectLst/>
                <a:highlight>
                  <a:srgbClr val="FFFF00"/>
                </a:highlight>
                <a:latin typeface="Consolas" panose="020B0609020204030204" pitchFamily="49" charset="0"/>
              </a:rPr>
              <a:t>(key =&gt; files[key] = files[key][0])</a:t>
            </a:r>
          </a:p>
          <a:p>
            <a:r>
              <a:rPr lang="en-US" sz="210" b="0" dirty="0">
                <a:solidFill>
                  <a:srgbClr val="008000"/>
                </a:solidFill>
                <a:effectLst/>
                <a:highlight>
                  <a:srgbClr val="FFFF00"/>
                </a:highlight>
                <a:latin typeface="Consolas" panose="020B0609020204030204" pitchFamily="49" charset="0"/>
              </a:rPr>
              <a:t>    let shop = new Shop(fields)</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shop.owner</a:t>
            </a:r>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req.profile</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if(</a:t>
            </a:r>
            <a:r>
              <a:rPr lang="en-US" sz="210" b="0" dirty="0" err="1">
                <a:solidFill>
                  <a:srgbClr val="008000"/>
                </a:solidFill>
                <a:effectLst/>
                <a:highlight>
                  <a:srgbClr val="FFFF00"/>
                </a:highlight>
                <a:latin typeface="Consolas" panose="020B0609020204030204" pitchFamily="49" charset="0"/>
              </a:rPr>
              <a:t>files.image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shop.image.data</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fs.readFileSync</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files.image.filepath</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shop.image.contentType</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files.image.mimetype</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result = await </a:t>
            </a:r>
            <a:r>
              <a:rPr lang="en-US" sz="210" b="0" dirty="0" err="1">
                <a:solidFill>
                  <a:srgbClr val="008000"/>
                </a:solidFill>
                <a:effectLst/>
                <a:highlight>
                  <a:srgbClr val="FFFF00"/>
                </a:highlight>
                <a:latin typeface="Consolas" panose="020B0609020204030204" pitchFamily="49" charset="0"/>
              </a:rPr>
              <a:t>shop.save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(200).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(result)</a:t>
            </a:r>
          </a:p>
          <a:p>
            <a:r>
              <a:rPr lang="en-US" sz="210" b="0" dirty="0">
                <a:solidFill>
                  <a:srgbClr val="008000"/>
                </a:solidFill>
                <a:effectLst/>
                <a:highlight>
                  <a:srgbClr val="FFFF00"/>
                </a:highlight>
                <a:latin typeface="Consolas" panose="020B0609020204030204" pitchFamily="49" charset="0"/>
              </a:rPr>
              <a:t>    }catch (err){</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a:t>
            </a:r>
            <a:r>
              <a:rPr lang="en-US" sz="210" b="0" dirty="0" err="1">
                <a:solidFill>
                  <a:srgbClr val="008000"/>
                </a:solidFill>
                <a:effectLst/>
                <a:highlight>
                  <a:srgbClr val="FFFF00"/>
                </a:highlight>
                <a:latin typeface="Consolas" panose="020B0609020204030204" pitchFamily="49" charset="0"/>
              </a:rPr>
              <a:t>errorHandler.getErrorMessage</a:t>
            </a:r>
            <a:r>
              <a:rPr lang="en-US" sz="210" b="0" dirty="0">
                <a:solidFill>
                  <a:srgbClr val="008000"/>
                </a:solidFill>
                <a:effectLst/>
                <a:highlight>
                  <a:srgbClr val="FFFF00"/>
                </a:highlight>
                <a:latin typeface="Consolas" panose="020B0609020204030204" pitchFamily="49" charset="0"/>
              </a:rPr>
              <a:t>(err)</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a:t>
            </a:r>
            <a:r>
              <a:rPr lang="en-US" sz="210" b="0" dirty="0" err="1">
                <a:solidFill>
                  <a:srgbClr val="008000"/>
                </a:solidFill>
                <a:effectLst/>
                <a:highlight>
                  <a:srgbClr val="FFFF00"/>
                </a:highlight>
                <a:latin typeface="Consolas" panose="020B0609020204030204" pitchFamily="49" charset="0"/>
              </a:rPr>
              <a:t>shopByID</a:t>
            </a:r>
            <a:r>
              <a:rPr lang="en-US" sz="210" b="0" dirty="0">
                <a:solidFill>
                  <a:srgbClr val="008000"/>
                </a:solidFill>
                <a:effectLst/>
                <a:highlight>
                  <a:srgbClr val="FFFF00"/>
                </a:highlight>
                <a:latin typeface="Consolas" panose="020B0609020204030204" pitchFamily="49" charset="0"/>
              </a:rPr>
              <a:t> = async (req, res, next, id) =&gt;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shop = await </a:t>
            </a:r>
            <a:r>
              <a:rPr lang="en-US" sz="210" b="0" dirty="0" err="1">
                <a:solidFill>
                  <a:srgbClr val="008000"/>
                </a:solidFill>
                <a:effectLst/>
                <a:highlight>
                  <a:srgbClr val="FFFF00"/>
                </a:highlight>
                <a:latin typeface="Consolas" panose="020B0609020204030204" pitchFamily="49" charset="0"/>
              </a:rPr>
              <a:t>Shop.findById</a:t>
            </a:r>
            <a:r>
              <a:rPr lang="en-US" sz="210" b="0" dirty="0">
                <a:solidFill>
                  <a:srgbClr val="008000"/>
                </a:solidFill>
                <a:effectLst/>
                <a:highlight>
                  <a:srgbClr val="FFFF00"/>
                </a:highlight>
                <a:latin typeface="Consolas" panose="020B0609020204030204" pitchFamily="49" charset="0"/>
              </a:rPr>
              <a:t>(id).populate('owner', '_id name').exec()</a:t>
            </a:r>
          </a:p>
          <a:p>
            <a:r>
              <a:rPr lang="en-US" sz="210" b="0" dirty="0">
                <a:solidFill>
                  <a:srgbClr val="008000"/>
                </a:solidFill>
                <a:effectLst/>
                <a:highlight>
                  <a:srgbClr val="FFFF00"/>
                </a:highlight>
                <a:latin typeface="Consolas" panose="020B0609020204030204" pitchFamily="49" charset="0"/>
              </a:rPr>
              <a:t>    if (!shop)</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"Shop not found"</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req.shop</a:t>
            </a:r>
            <a:r>
              <a:rPr lang="en-US" sz="210" b="0" dirty="0">
                <a:solidFill>
                  <a:srgbClr val="008000"/>
                </a:solidFill>
                <a:effectLst/>
                <a:highlight>
                  <a:srgbClr val="FFFF00"/>
                </a:highlight>
                <a:latin typeface="Consolas" panose="020B0609020204030204" pitchFamily="49" charset="0"/>
              </a:rPr>
              <a:t> = shop</a:t>
            </a:r>
          </a:p>
          <a:p>
            <a:r>
              <a:rPr lang="en-US" sz="210" b="0" dirty="0">
                <a:solidFill>
                  <a:srgbClr val="008000"/>
                </a:solidFill>
                <a:effectLst/>
                <a:highlight>
                  <a:srgbClr val="FFFF00"/>
                </a:highlight>
                <a:latin typeface="Consolas" panose="020B0609020204030204" pitchFamily="49" charset="0"/>
              </a:rPr>
              <a:t>    next()</a:t>
            </a:r>
          </a:p>
          <a:p>
            <a:r>
              <a:rPr lang="en-US" sz="210" b="0" dirty="0">
                <a:solidFill>
                  <a:srgbClr val="008000"/>
                </a:solidFill>
                <a:effectLst/>
                <a:highlight>
                  <a:srgbClr val="FFFF00"/>
                </a:highlight>
                <a:latin typeface="Consolas" panose="020B0609020204030204" pitchFamily="49" charset="0"/>
              </a:rPr>
              <a:t>  } catch (err) {</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"Could not retrieve shop"</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photo = (req, res, next) =&gt; {</a:t>
            </a:r>
          </a:p>
          <a:p>
            <a:r>
              <a:rPr lang="en-US" sz="210" b="0" dirty="0">
                <a:solidFill>
                  <a:srgbClr val="008000"/>
                </a:solidFill>
                <a:effectLst/>
                <a:highlight>
                  <a:srgbClr val="FFFF00"/>
                </a:highlight>
                <a:latin typeface="Consolas" panose="020B0609020204030204" pitchFamily="49" charset="0"/>
              </a:rPr>
              <a:t>  if(</a:t>
            </a:r>
            <a:r>
              <a:rPr lang="en-US" sz="210" b="0" dirty="0" err="1">
                <a:solidFill>
                  <a:srgbClr val="008000"/>
                </a:solidFill>
                <a:effectLst/>
                <a:highlight>
                  <a:srgbClr val="FFFF00"/>
                </a:highlight>
                <a:latin typeface="Consolas" panose="020B0609020204030204" pitchFamily="49" charset="0"/>
              </a:rPr>
              <a:t>req.shop.image.data</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res.set</a:t>
            </a:r>
            <a:r>
              <a:rPr lang="en-US" sz="210" b="0" dirty="0">
                <a:solidFill>
                  <a:srgbClr val="008000"/>
                </a:solidFill>
                <a:effectLst/>
                <a:highlight>
                  <a:srgbClr val="FFFF00"/>
                </a:highlight>
                <a:latin typeface="Consolas" panose="020B0609020204030204" pitchFamily="49" charset="0"/>
              </a:rPr>
              <a:t>("Content-Type", </a:t>
            </a:r>
            <a:r>
              <a:rPr lang="en-US" sz="210" b="0" dirty="0" err="1">
                <a:solidFill>
                  <a:srgbClr val="008000"/>
                </a:solidFill>
                <a:effectLst/>
                <a:highlight>
                  <a:srgbClr val="FFFF00"/>
                </a:highlight>
                <a:latin typeface="Consolas" panose="020B0609020204030204" pitchFamily="49" charset="0"/>
              </a:rPr>
              <a:t>req.shop.image.contentType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res.send</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req.shop.image.data</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next()</a:t>
            </a:r>
          </a:p>
          <a:p>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const </a:t>
            </a:r>
            <a:r>
              <a:rPr lang="en-US" sz="210" b="0" dirty="0" err="1">
                <a:solidFill>
                  <a:srgbClr val="008000"/>
                </a:solidFill>
                <a:effectLst/>
                <a:highlight>
                  <a:srgbClr val="FFFF00"/>
                </a:highlight>
                <a:latin typeface="Consolas" panose="020B0609020204030204" pitchFamily="49" charset="0"/>
              </a:rPr>
              <a:t>defaultPhoto</a:t>
            </a:r>
            <a:r>
              <a:rPr lang="en-US" sz="210" b="0" dirty="0">
                <a:solidFill>
                  <a:srgbClr val="008000"/>
                </a:solidFill>
                <a:effectLst/>
                <a:highlight>
                  <a:srgbClr val="FFFF00"/>
                </a:highlight>
                <a:latin typeface="Consolas" panose="020B0609020204030204" pitchFamily="49" charset="0"/>
              </a:rPr>
              <a:t> = (req, res) =&gt; {</a:t>
            </a:r>
          </a:p>
          <a:p>
            <a:r>
              <a:rPr lang="en-US" sz="210" b="0" dirty="0">
                <a:solidFill>
                  <a:srgbClr val="008000"/>
                </a:solidFill>
                <a:effectLst/>
                <a:highlight>
                  <a:srgbClr val="FFFF00"/>
                </a:highlight>
                <a:latin typeface="Consolas" panose="020B0609020204030204" pitchFamily="49" charset="0"/>
              </a:rPr>
              <a:t>  return null</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read = (req, res) =&gt;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req.shop.image</a:t>
            </a:r>
            <a:r>
              <a:rPr lang="en-US" sz="210" b="0" dirty="0">
                <a:solidFill>
                  <a:srgbClr val="008000"/>
                </a:solidFill>
                <a:effectLst/>
                <a:highlight>
                  <a:srgbClr val="FFFF00"/>
                </a:highlight>
                <a:latin typeface="Consolas" panose="020B0609020204030204" pitchFamily="49" charset="0"/>
              </a:rPr>
              <a:t> = undefined</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res.json</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req.shop</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update = (req, res) =&gt; {</a:t>
            </a:r>
          </a:p>
          <a:p>
            <a:r>
              <a:rPr lang="en-US" sz="210" b="0" dirty="0">
                <a:solidFill>
                  <a:srgbClr val="008000"/>
                </a:solidFill>
                <a:effectLst/>
                <a:highlight>
                  <a:srgbClr val="FFFF00"/>
                </a:highlight>
                <a:latin typeface="Consolas" panose="020B0609020204030204" pitchFamily="49" charset="0"/>
              </a:rPr>
              <a:t>  let form = formidable({ </a:t>
            </a:r>
            <a:r>
              <a:rPr lang="en-US" sz="210" b="0" dirty="0" err="1">
                <a:solidFill>
                  <a:srgbClr val="008000"/>
                </a:solidFill>
                <a:effectLst/>
                <a:highlight>
                  <a:srgbClr val="FFFF00"/>
                </a:highlight>
                <a:latin typeface="Consolas" panose="020B0609020204030204" pitchFamily="49" charset="0"/>
              </a:rPr>
              <a:t>keepExtensions</a:t>
            </a:r>
            <a:r>
              <a:rPr lang="en-US" sz="210" b="0" dirty="0">
                <a:solidFill>
                  <a:srgbClr val="008000"/>
                </a:solidFill>
                <a:effectLst/>
                <a:highlight>
                  <a:srgbClr val="FFFF00"/>
                </a:highlight>
                <a:latin typeface="Consolas" panose="020B0609020204030204" pitchFamily="49" charset="0"/>
              </a:rPr>
              <a:t>: true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form.parse</a:t>
            </a:r>
            <a:r>
              <a:rPr lang="en-US" sz="210" b="0" dirty="0">
                <a:solidFill>
                  <a:srgbClr val="008000"/>
                </a:solidFill>
                <a:effectLst/>
                <a:highlight>
                  <a:srgbClr val="FFFF00"/>
                </a:highlight>
                <a:latin typeface="Consolas" panose="020B0609020204030204" pitchFamily="49" charset="0"/>
              </a:rPr>
              <a:t>(req, async (err, fields, files) =&gt; {</a:t>
            </a:r>
          </a:p>
          <a:p>
            <a:r>
              <a:rPr lang="en-US" sz="210" b="0" dirty="0">
                <a:solidFill>
                  <a:srgbClr val="008000"/>
                </a:solidFill>
                <a:effectLst/>
                <a:highlight>
                  <a:srgbClr val="FFFF00"/>
                </a:highlight>
                <a:latin typeface="Consolas" panose="020B0609020204030204" pitchFamily="49" charset="0"/>
              </a:rPr>
              <a:t>    if (err)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message: "Photo could not be uploaded"</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Object.keys</a:t>
            </a:r>
            <a:r>
              <a:rPr lang="en-US" sz="210" b="0" dirty="0">
                <a:solidFill>
                  <a:srgbClr val="008000"/>
                </a:solidFill>
                <a:effectLst/>
                <a:highlight>
                  <a:srgbClr val="FFFF00"/>
                </a:highlight>
                <a:latin typeface="Consolas" panose="020B0609020204030204" pitchFamily="49" charset="0"/>
              </a:rPr>
              <a:t>(fields).</a:t>
            </a:r>
            <a:r>
              <a:rPr lang="en-US" sz="210" b="0" dirty="0" err="1">
                <a:solidFill>
                  <a:srgbClr val="008000"/>
                </a:solidFill>
                <a:effectLst/>
                <a:highlight>
                  <a:srgbClr val="FFFF00"/>
                </a:highlight>
                <a:latin typeface="Consolas" panose="020B0609020204030204" pitchFamily="49" charset="0"/>
              </a:rPr>
              <a:t>forEach</a:t>
            </a:r>
            <a:r>
              <a:rPr lang="en-US" sz="210" b="0" dirty="0">
                <a:solidFill>
                  <a:srgbClr val="008000"/>
                </a:solidFill>
                <a:effectLst/>
                <a:highlight>
                  <a:srgbClr val="FFFF00"/>
                </a:highlight>
                <a:latin typeface="Consolas" panose="020B0609020204030204" pitchFamily="49" charset="0"/>
              </a:rPr>
              <a:t>(key =&gt; fields[key] = fields[key][0])</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Object.keys</a:t>
            </a:r>
            <a:r>
              <a:rPr lang="en-US" sz="210" b="0" dirty="0">
                <a:solidFill>
                  <a:srgbClr val="008000"/>
                </a:solidFill>
                <a:effectLst/>
                <a:highlight>
                  <a:srgbClr val="FFFF00"/>
                </a:highlight>
                <a:latin typeface="Consolas" panose="020B0609020204030204" pitchFamily="49" charset="0"/>
              </a:rPr>
              <a:t>(files).</a:t>
            </a:r>
            <a:r>
              <a:rPr lang="en-US" sz="210" b="0" dirty="0" err="1">
                <a:solidFill>
                  <a:srgbClr val="008000"/>
                </a:solidFill>
                <a:effectLst/>
                <a:highlight>
                  <a:srgbClr val="FFFF00"/>
                </a:highlight>
                <a:latin typeface="Consolas" panose="020B0609020204030204" pitchFamily="49" charset="0"/>
              </a:rPr>
              <a:t>forEach</a:t>
            </a:r>
            <a:r>
              <a:rPr lang="en-US" sz="210" b="0" dirty="0">
                <a:solidFill>
                  <a:srgbClr val="008000"/>
                </a:solidFill>
                <a:effectLst/>
                <a:highlight>
                  <a:srgbClr val="FFFF00"/>
                </a:highlight>
                <a:latin typeface="Consolas" panose="020B0609020204030204" pitchFamily="49" charset="0"/>
              </a:rPr>
              <a:t>(key =&gt; files[key] = files[key][0])</a:t>
            </a:r>
          </a:p>
          <a:p>
            <a:r>
              <a:rPr lang="en-US" sz="210" b="0" dirty="0">
                <a:solidFill>
                  <a:srgbClr val="008000"/>
                </a:solidFill>
                <a:effectLst/>
                <a:highlight>
                  <a:srgbClr val="FFFF00"/>
                </a:highlight>
                <a:latin typeface="Consolas" panose="020B0609020204030204" pitchFamily="49" charset="0"/>
              </a:rPr>
              <a:t>    let shop = </a:t>
            </a:r>
            <a:r>
              <a:rPr lang="en-US" sz="210" b="0" dirty="0" err="1">
                <a:solidFill>
                  <a:srgbClr val="008000"/>
                </a:solidFill>
                <a:effectLst/>
                <a:highlight>
                  <a:srgbClr val="FFFF00"/>
                </a:highlight>
                <a:latin typeface="Consolas" panose="020B0609020204030204" pitchFamily="49" charset="0"/>
              </a:rPr>
              <a:t>req.shop</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shop = extend(shop, fields)</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shop.updated</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Date.now</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if(</a:t>
            </a:r>
            <a:r>
              <a:rPr lang="en-US" sz="210" b="0" dirty="0" err="1">
                <a:solidFill>
                  <a:srgbClr val="008000"/>
                </a:solidFill>
                <a:effectLst/>
                <a:highlight>
                  <a:srgbClr val="FFFF00"/>
                </a:highlight>
                <a:latin typeface="Consolas" panose="020B0609020204030204" pitchFamily="49" charset="0"/>
              </a:rPr>
              <a:t>files.image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shop.image.data</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fs.readFileSync</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files.image.filepath</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shop.image.contentType</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files.image.minetype</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result = await </a:t>
            </a:r>
            <a:r>
              <a:rPr lang="en-US" sz="210" b="0" dirty="0" err="1">
                <a:solidFill>
                  <a:srgbClr val="008000"/>
                </a:solidFill>
                <a:effectLst/>
                <a:highlight>
                  <a:srgbClr val="FFFF00"/>
                </a:highlight>
                <a:latin typeface="Consolas" panose="020B0609020204030204" pitchFamily="49" charset="0"/>
              </a:rPr>
              <a:t>shop.save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res.json</a:t>
            </a:r>
            <a:r>
              <a:rPr lang="en-US" sz="210" b="0" dirty="0">
                <a:solidFill>
                  <a:srgbClr val="008000"/>
                </a:solidFill>
                <a:effectLst/>
                <a:highlight>
                  <a:srgbClr val="FFFF00"/>
                </a:highlight>
                <a:latin typeface="Consolas" panose="020B0609020204030204" pitchFamily="49" charset="0"/>
              </a:rPr>
              <a:t>(result)</a:t>
            </a:r>
          </a:p>
          <a:p>
            <a:r>
              <a:rPr lang="en-US" sz="210" b="0" dirty="0">
                <a:solidFill>
                  <a:srgbClr val="008000"/>
                </a:solidFill>
                <a:effectLst/>
                <a:highlight>
                  <a:srgbClr val="FFFF00"/>
                </a:highlight>
                <a:latin typeface="Consolas" panose="020B0609020204030204" pitchFamily="49" charset="0"/>
              </a:rPr>
              <a:t>    }catch (err){</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a:t>
            </a:r>
            <a:r>
              <a:rPr lang="en-US" sz="210" b="0" dirty="0" err="1">
                <a:solidFill>
                  <a:srgbClr val="008000"/>
                </a:solidFill>
                <a:effectLst/>
                <a:highlight>
                  <a:srgbClr val="FFFF00"/>
                </a:highlight>
                <a:latin typeface="Consolas" panose="020B0609020204030204" pitchFamily="49" charset="0"/>
              </a:rPr>
              <a:t>errorHandler.getErrorMessage</a:t>
            </a:r>
            <a:r>
              <a:rPr lang="en-US" sz="210" b="0" dirty="0">
                <a:solidFill>
                  <a:srgbClr val="008000"/>
                </a:solidFill>
                <a:effectLst/>
                <a:highlight>
                  <a:srgbClr val="FFFF00"/>
                </a:highlight>
                <a:latin typeface="Consolas" panose="020B0609020204030204" pitchFamily="49" charset="0"/>
              </a:rPr>
              <a:t>(err)</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remove = async (req, res) =&gt;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shop = </a:t>
            </a:r>
            <a:r>
              <a:rPr lang="en-US" sz="210" b="0" dirty="0" err="1">
                <a:solidFill>
                  <a:srgbClr val="008000"/>
                </a:solidFill>
                <a:effectLst/>
                <a:highlight>
                  <a:srgbClr val="FFFF00"/>
                </a:highlight>
                <a:latin typeface="Consolas" panose="020B0609020204030204" pitchFamily="49" charset="0"/>
              </a:rPr>
              <a:t>req.shop</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let </a:t>
            </a:r>
            <a:r>
              <a:rPr lang="en-US" sz="210" b="0" dirty="0" err="1">
                <a:solidFill>
                  <a:srgbClr val="008000"/>
                </a:solidFill>
                <a:effectLst/>
                <a:highlight>
                  <a:srgbClr val="FFFF00"/>
                </a:highlight>
                <a:latin typeface="Consolas" panose="020B0609020204030204" pitchFamily="49" charset="0"/>
              </a:rPr>
              <a:t>deletedShop</a:t>
            </a:r>
            <a:r>
              <a:rPr lang="en-US" sz="210" b="0" dirty="0">
                <a:solidFill>
                  <a:srgbClr val="008000"/>
                </a:solidFill>
                <a:effectLst/>
                <a:highlight>
                  <a:srgbClr val="FFFF00"/>
                </a:highlight>
                <a:latin typeface="Consolas" panose="020B0609020204030204" pitchFamily="49" charset="0"/>
              </a:rPr>
              <a:t> = await </a:t>
            </a:r>
            <a:r>
              <a:rPr lang="en-US" sz="210" b="0" dirty="0" err="1">
                <a:solidFill>
                  <a:srgbClr val="008000"/>
                </a:solidFill>
                <a:effectLst/>
                <a:highlight>
                  <a:srgbClr val="FFFF00"/>
                </a:highlight>
                <a:latin typeface="Consolas" panose="020B0609020204030204" pitchFamily="49" charset="0"/>
              </a:rPr>
              <a:t>Shop.deleteOne</a:t>
            </a:r>
            <a:r>
              <a:rPr lang="en-US" sz="210" b="0" dirty="0">
                <a:solidFill>
                  <a:srgbClr val="008000"/>
                </a:solidFill>
                <a:effectLst/>
                <a:highlight>
                  <a:srgbClr val="FFFF00"/>
                </a:highlight>
                <a:latin typeface="Consolas" panose="020B0609020204030204" pitchFamily="49" charset="0"/>
              </a:rPr>
              <a:t>({ _id: </a:t>
            </a:r>
            <a:r>
              <a:rPr lang="en-US" sz="210" b="0" dirty="0" err="1">
                <a:solidFill>
                  <a:srgbClr val="008000"/>
                </a:solidFill>
                <a:effectLst/>
                <a:highlight>
                  <a:srgbClr val="FFFF00"/>
                </a:highlight>
                <a:latin typeface="Consolas" panose="020B0609020204030204" pitchFamily="49" charset="0"/>
              </a:rPr>
              <a:t>shop._id</a:t>
            </a:r>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res.json</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deletedShop</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 catch (err) {</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a:t>
            </a:r>
            <a:r>
              <a:rPr lang="en-US" sz="210" b="0" dirty="0" err="1">
                <a:solidFill>
                  <a:srgbClr val="008000"/>
                </a:solidFill>
                <a:effectLst/>
                <a:highlight>
                  <a:srgbClr val="FFFF00"/>
                </a:highlight>
                <a:latin typeface="Consolas" panose="020B0609020204030204" pitchFamily="49" charset="0"/>
              </a:rPr>
              <a:t>errorHandler.getErrorMessage</a:t>
            </a:r>
            <a:r>
              <a:rPr lang="en-US" sz="210" b="0" dirty="0">
                <a:solidFill>
                  <a:srgbClr val="008000"/>
                </a:solidFill>
                <a:effectLst/>
                <a:highlight>
                  <a:srgbClr val="FFFF00"/>
                </a:highlight>
                <a:latin typeface="Consolas" panose="020B0609020204030204" pitchFamily="49" charset="0"/>
              </a:rPr>
              <a:t>(err)</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a:t>
            </a:r>
            <a:r>
              <a:rPr lang="en-US" sz="210" b="0" dirty="0" err="1">
                <a:solidFill>
                  <a:srgbClr val="008000"/>
                </a:solidFill>
                <a:effectLst/>
                <a:highlight>
                  <a:srgbClr val="FFFF00"/>
                </a:highlight>
                <a:latin typeface="Consolas" panose="020B0609020204030204" pitchFamily="49" charset="0"/>
              </a:rPr>
              <a:t>listByOwner</a:t>
            </a:r>
            <a:r>
              <a:rPr lang="en-US" sz="210" b="0" dirty="0">
                <a:solidFill>
                  <a:srgbClr val="008000"/>
                </a:solidFill>
                <a:effectLst/>
                <a:highlight>
                  <a:srgbClr val="FFFF00"/>
                </a:highlight>
                <a:latin typeface="Consolas" panose="020B0609020204030204" pitchFamily="49" charset="0"/>
              </a:rPr>
              <a:t> = async (req, res) =&gt;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shops = await </a:t>
            </a:r>
            <a:r>
              <a:rPr lang="en-US" sz="210" b="0" dirty="0" err="1">
                <a:solidFill>
                  <a:srgbClr val="008000"/>
                </a:solidFill>
                <a:effectLst/>
                <a:highlight>
                  <a:srgbClr val="FFFF00"/>
                </a:highlight>
                <a:latin typeface="Consolas" panose="020B0609020204030204" pitchFamily="49" charset="0"/>
              </a:rPr>
              <a:t>Shop.find</a:t>
            </a:r>
            <a:r>
              <a:rPr lang="en-US" sz="210" b="0" dirty="0">
                <a:solidFill>
                  <a:srgbClr val="008000"/>
                </a:solidFill>
                <a:effectLst/>
                <a:highlight>
                  <a:srgbClr val="FFFF00"/>
                </a:highlight>
                <a:latin typeface="Consolas" panose="020B0609020204030204" pitchFamily="49" charset="0"/>
              </a:rPr>
              <a:t>({owner: </a:t>
            </a:r>
            <a:r>
              <a:rPr lang="en-US" sz="210" b="0" dirty="0" err="1">
                <a:solidFill>
                  <a:srgbClr val="008000"/>
                </a:solidFill>
                <a:effectLst/>
                <a:highlight>
                  <a:srgbClr val="FFFF00"/>
                </a:highlight>
                <a:latin typeface="Consolas" panose="020B0609020204030204" pitchFamily="49" charset="0"/>
              </a:rPr>
              <a:t>req.profile._id</a:t>
            </a:r>
            <a:r>
              <a:rPr lang="en-US" sz="210" b="0" dirty="0">
                <a:solidFill>
                  <a:srgbClr val="008000"/>
                </a:solidFill>
                <a:effectLst/>
                <a:highlight>
                  <a:srgbClr val="FFFF00"/>
                </a:highlight>
                <a:latin typeface="Consolas" panose="020B0609020204030204" pitchFamily="49" charset="0"/>
              </a:rPr>
              <a:t>}).populate('owner', '_id name')</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res.json</a:t>
            </a:r>
            <a:r>
              <a:rPr lang="en-US" sz="210" b="0" dirty="0">
                <a:solidFill>
                  <a:srgbClr val="008000"/>
                </a:solidFill>
                <a:effectLst/>
                <a:highlight>
                  <a:srgbClr val="FFFF00"/>
                </a:highlight>
                <a:latin typeface="Consolas" panose="020B0609020204030204" pitchFamily="49" charset="0"/>
              </a:rPr>
              <a:t>(shops)</a:t>
            </a:r>
          </a:p>
          <a:p>
            <a:r>
              <a:rPr lang="en-US" sz="210" b="0" dirty="0">
                <a:solidFill>
                  <a:srgbClr val="008000"/>
                </a:solidFill>
                <a:effectLst/>
                <a:highlight>
                  <a:srgbClr val="FFFF00"/>
                </a:highlight>
                <a:latin typeface="Consolas" panose="020B0609020204030204" pitchFamily="49" charset="0"/>
              </a:rPr>
              <a:t>  } catch (err){</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a:t>
            </a:r>
            <a:r>
              <a:rPr lang="en-US" sz="210" b="0" dirty="0" err="1">
                <a:solidFill>
                  <a:srgbClr val="008000"/>
                </a:solidFill>
                <a:effectLst/>
                <a:highlight>
                  <a:srgbClr val="FFFF00"/>
                </a:highlight>
                <a:latin typeface="Consolas" panose="020B0609020204030204" pitchFamily="49" charset="0"/>
              </a:rPr>
              <a:t>errorHandler.getErrorMessage</a:t>
            </a:r>
            <a:r>
              <a:rPr lang="en-US" sz="210" b="0" dirty="0">
                <a:solidFill>
                  <a:srgbClr val="008000"/>
                </a:solidFill>
                <a:effectLst/>
                <a:highlight>
                  <a:srgbClr val="FFFF00"/>
                </a:highlight>
                <a:latin typeface="Consolas" panose="020B0609020204030204" pitchFamily="49" charset="0"/>
              </a:rPr>
              <a:t>(err)</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a:t>
            </a:r>
            <a:r>
              <a:rPr lang="en-US" sz="210" b="0" dirty="0" err="1">
                <a:solidFill>
                  <a:srgbClr val="008000"/>
                </a:solidFill>
                <a:effectLst/>
                <a:highlight>
                  <a:srgbClr val="FFFF00"/>
                </a:highlight>
                <a:latin typeface="Consolas" panose="020B0609020204030204" pitchFamily="49" charset="0"/>
              </a:rPr>
              <a:t>isOwner</a:t>
            </a:r>
            <a:r>
              <a:rPr lang="en-US" sz="210" b="0" dirty="0">
                <a:solidFill>
                  <a:srgbClr val="008000"/>
                </a:solidFill>
                <a:effectLst/>
                <a:highlight>
                  <a:srgbClr val="FFFF00"/>
                </a:highlight>
                <a:latin typeface="Consolas" panose="020B0609020204030204" pitchFamily="49" charset="0"/>
              </a:rPr>
              <a:t> = (req, res, next) =&gt; {</a:t>
            </a:r>
          </a:p>
          <a:p>
            <a:r>
              <a:rPr lang="en-US" sz="210" b="0" dirty="0">
                <a:solidFill>
                  <a:srgbClr val="008000"/>
                </a:solidFill>
                <a:effectLst/>
                <a:highlight>
                  <a:srgbClr val="FFFF00"/>
                </a:highlight>
                <a:latin typeface="Consolas" panose="020B0609020204030204" pitchFamily="49" charset="0"/>
              </a:rPr>
              <a:t>  const </a:t>
            </a:r>
            <a:r>
              <a:rPr lang="en-US" sz="210" b="0" dirty="0" err="1">
                <a:solidFill>
                  <a:srgbClr val="008000"/>
                </a:solidFill>
                <a:effectLst/>
                <a:highlight>
                  <a:srgbClr val="FFFF00"/>
                </a:highlight>
                <a:latin typeface="Consolas" panose="020B0609020204030204" pitchFamily="49" charset="0"/>
              </a:rPr>
              <a:t>isOwner</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req.shop</a:t>
            </a:r>
            <a:r>
              <a:rPr lang="en-US" sz="210" b="0" dirty="0">
                <a:solidFill>
                  <a:srgbClr val="008000"/>
                </a:solidFill>
                <a:effectLst/>
                <a:highlight>
                  <a:srgbClr val="FFFF00"/>
                </a:highlight>
                <a:latin typeface="Consolas" panose="020B0609020204030204" pitchFamily="49" charset="0"/>
              </a:rPr>
              <a:t> &amp;&amp; </a:t>
            </a:r>
            <a:r>
              <a:rPr lang="en-US" sz="210" b="0" dirty="0" err="1">
                <a:solidFill>
                  <a:srgbClr val="008000"/>
                </a:solidFill>
                <a:effectLst/>
                <a:highlight>
                  <a:srgbClr val="FFFF00"/>
                </a:highlight>
                <a:latin typeface="Consolas" panose="020B0609020204030204" pitchFamily="49" charset="0"/>
              </a:rPr>
              <a:t>req.auth</a:t>
            </a:r>
            <a:r>
              <a:rPr lang="en-US" sz="210" b="0" dirty="0">
                <a:solidFill>
                  <a:srgbClr val="008000"/>
                </a:solidFill>
                <a:effectLst/>
                <a:highlight>
                  <a:srgbClr val="FFFF00"/>
                </a:highlight>
                <a:latin typeface="Consolas" panose="020B0609020204030204" pitchFamily="49" charset="0"/>
              </a:rPr>
              <a:t> &amp;&amp; </a:t>
            </a:r>
            <a:r>
              <a:rPr lang="en-US" sz="210" b="0" dirty="0" err="1">
                <a:solidFill>
                  <a:srgbClr val="008000"/>
                </a:solidFill>
                <a:effectLst/>
                <a:highlight>
                  <a:srgbClr val="FFFF00"/>
                </a:highlight>
                <a:latin typeface="Consolas" panose="020B0609020204030204" pitchFamily="49" charset="0"/>
              </a:rPr>
              <a:t>req.shop.owner._id</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req.auth._id</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if(!</a:t>
            </a:r>
            <a:r>
              <a:rPr lang="en-US" sz="210" b="0" dirty="0" err="1">
                <a:solidFill>
                  <a:srgbClr val="008000"/>
                </a:solidFill>
                <a:effectLst/>
                <a:highlight>
                  <a:srgbClr val="FFFF00"/>
                </a:highlight>
                <a:latin typeface="Consolas" panose="020B0609020204030204" pitchFamily="49" charset="0"/>
              </a:rPr>
              <a:t>isOwner</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('403').</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"User is not authorized"</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next()</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export default {</a:t>
            </a:r>
          </a:p>
          <a:p>
            <a:r>
              <a:rPr lang="en-US" sz="210" b="0" dirty="0">
                <a:solidFill>
                  <a:srgbClr val="008000"/>
                </a:solidFill>
                <a:effectLst/>
                <a:highlight>
                  <a:srgbClr val="FFFF00"/>
                </a:highlight>
                <a:latin typeface="Consolas" panose="020B0609020204030204" pitchFamily="49" charset="0"/>
              </a:rPr>
              <a:t>  create,</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shopByID</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photo,</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defaultPhoto</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listByOwner</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read,</a:t>
            </a:r>
          </a:p>
          <a:p>
            <a:r>
              <a:rPr lang="en-US" sz="210" b="0" dirty="0">
                <a:solidFill>
                  <a:srgbClr val="008000"/>
                </a:solidFill>
                <a:effectLst/>
                <a:highlight>
                  <a:srgbClr val="FFFF00"/>
                </a:highlight>
                <a:latin typeface="Consolas" panose="020B0609020204030204" pitchFamily="49" charset="0"/>
              </a:rPr>
              <a:t>  update,</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isOwner</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remove</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endParaRPr lang="en-US" sz="21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CCDBA59-893A-C91F-C46E-90237304D7B7}"/>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9FAB4352-66A9-A96E-8013-5F81335DD57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0333F2B-3AAA-EA0F-5FF7-429886A2170E}"/>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1381820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5D4D-CB65-A093-F995-460DBC45204A}"/>
              </a:ext>
            </a:extLst>
          </p:cNvPr>
          <p:cNvSpPr>
            <a:spLocks noGrp="1"/>
          </p:cNvSpPr>
          <p:nvPr>
            <p:ph type="title"/>
          </p:nvPr>
        </p:nvSpPr>
        <p:spPr/>
        <p:txBody>
          <a:bodyPr/>
          <a:lstStyle/>
          <a:p>
            <a:r>
              <a:rPr lang="en-US" dirty="0"/>
              <a:t>Updated server/controllers/user.controller.js</a:t>
            </a:r>
          </a:p>
        </p:txBody>
      </p:sp>
      <p:sp>
        <p:nvSpPr>
          <p:cNvPr id="3" name="Content Placeholder 2">
            <a:extLst>
              <a:ext uri="{FF2B5EF4-FFF2-40B4-BE49-F238E27FC236}">
                <a16:creationId xmlns:a16="http://schemas.microsoft.com/office/drawing/2014/main" id="{706AE43C-C80C-8F9F-3D25-C570EF2B90CD}"/>
              </a:ext>
            </a:extLst>
          </p:cNvPr>
          <p:cNvSpPr>
            <a:spLocks noGrp="1"/>
          </p:cNvSpPr>
          <p:nvPr>
            <p:ph idx="1"/>
          </p:nvPr>
        </p:nvSpPr>
        <p:spPr/>
        <p:txBody>
          <a:bodyPr/>
          <a:lstStyle/>
          <a:p>
            <a:r>
              <a:rPr lang="en-US" sz="320" b="0" dirty="0">
                <a:solidFill>
                  <a:srgbClr val="008000"/>
                </a:solidFill>
                <a:effectLst/>
                <a:latin typeface="Consolas" panose="020B0609020204030204" pitchFamily="49" charset="0"/>
              </a:rPr>
              <a:t>import User from '../models/user.model.js'</a:t>
            </a:r>
          </a:p>
          <a:p>
            <a:r>
              <a:rPr lang="en-US" sz="320" b="0" dirty="0">
                <a:solidFill>
                  <a:srgbClr val="008000"/>
                </a:solidFill>
                <a:effectLst/>
                <a:latin typeface="Consolas" panose="020B0609020204030204" pitchFamily="49" charset="0"/>
              </a:rPr>
              <a:t>import extend from '</a:t>
            </a:r>
            <a:r>
              <a:rPr lang="en-US" sz="320" b="0" dirty="0" err="1">
                <a:solidFill>
                  <a:srgbClr val="008000"/>
                </a:solidFill>
                <a:effectLst/>
                <a:latin typeface="Consolas" panose="020B0609020204030204" pitchFamily="49" charset="0"/>
              </a:rPr>
              <a:t>lodash</a:t>
            </a:r>
            <a:r>
              <a:rPr lang="en-US" sz="320" b="0" dirty="0">
                <a:solidFill>
                  <a:srgbClr val="008000"/>
                </a:solidFill>
                <a:effectLst/>
                <a:latin typeface="Consolas" panose="020B0609020204030204" pitchFamily="49" charset="0"/>
              </a:rPr>
              <a:t>/extend.js'</a:t>
            </a:r>
          </a:p>
          <a:p>
            <a:r>
              <a:rPr lang="en-US" sz="320" b="0" dirty="0">
                <a:solidFill>
                  <a:srgbClr val="008000"/>
                </a:solidFill>
                <a:effectLst/>
                <a:latin typeface="Consolas" panose="020B0609020204030204" pitchFamily="49" charset="0"/>
              </a:rPr>
              <a:t>import </a:t>
            </a:r>
            <a:r>
              <a:rPr lang="en-US" sz="320" b="0" dirty="0" err="1">
                <a:solidFill>
                  <a:srgbClr val="008000"/>
                </a:solidFill>
                <a:effectLst/>
                <a:latin typeface="Consolas" panose="020B0609020204030204" pitchFamily="49" charset="0"/>
              </a:rPr>
              <a:t>errorHandler</a:t>
            </a:r>
            <a:r>
              <a:rPr lang="en-US" sz="320" b="0" dirty="0">
                <a:solidFill>
                  <a:srgbClr val="008000"/>
                </a:solidFill>
                <a:effectLst/>
                <a:latin typeface="Consolas" panose="020B0609020204030204" pitchFamily="49" charset="0"/>
              </a:rPr>
              <a:t> from './error.controller.js'</a:t>
            </a:r>
          </a:p>
          <a:p>
            <a:r>
              <a:rPr lang="en-US" sz="320" b="0" dirty="0">
                <a:solidFill>
                  <a:srgbClr val="008000"/>
                </a:solidFill>
                <a:effectLst/>
                <a:latin typeface="Consolas" panose="020B0609020204030204" pitchFamily="49" charset="0"/>
              </a:rPr>
              <a:t>const create = async (req, res) =&gt; { </a:t>
            </a:r>
          </a:p>
          <a:p>
            <a:r>
              <a:rPr lang="en-US" sz="320" b="0" dirty="0">
                <a:solidFill>
                  <a:srgbClr val="008000"/>
                </a:solidFill>
                <a:effectLst/>
                <a:latin typeface="Consolas" panose="020B0609020204030204" pitchFamily="49" charset="0"/>
              </a:rPr>
              <a:t>const user = new User(</a:t>
            </a:r>
            <a:r>
              <a:rPr lang="en-US" sz="320" b="0" dirty="0" err="1">
                <a:solidFill>
                  <a:srgbClr val="008000"/>
                </a:solidFill>
                <a:effectLst/>
                <a:latin typeface="Consolas" panose="020B0609020204030204" pitchFamily="49" charset="0"/>
              </a:rPr>
              <a:t>req.body</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await </a:t>
            </a:r>
            <a:r>
              <a:rPr lang="en-US" sz="320" b="0" dirty="0" err="1">
                <a:solidFill>
                  <a:srgbClr val="008000"/>
                </a:solidFill>
                <a:effectLst/>
                <a:latin typeface="Consolas" panose="020B0609020204030204" pitchFamily="49" charset="0"/>
              </a:rPr>
              <a:t>user.save</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(200).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message: "Successfully signed up!"</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error: </a:t>
            </a:r>
            <a:r>
              <a:rPr lang="en-US" sz="320" b="0" dirty="0" err="1">
                <a:solidFill>
                  <a:srgbClr val="008000"/>
                </a:solidFill>
                <a:effectLst/>
                <a:latin typeface="Consolas" panose="020B0609020204030204" pitchFamily="49" charset="0"/>
              </a:rPr>
              <a:t>errorHandler.getErrorMessage</a:t>
            </a:r>
            <a:r>
              <a:rPr lang="en-US" sz="320" b="0" dirty="0">
                <a:solidFill>
                  <a:srgbClr val="008000"/>
                </a:solidFill>
                <a:effectLst/>
                <a:latin typeface="Consolas" panose="020B0609020204030204" pitchFamily="49" charset="0"/>
              </a:rPr>
              <a:t>(err)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list = async (req, res)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users = await </a:t>
            </a:r>
            <a:r>
              <a:rPr lang="en-US" sz="320" b="0" dirty="0" err="1">
                <a:solidFill>
                  <a:srgbClr val="008000"/>
                </a:solidFill>
                <a:effectLst/>
                <a:latin typeface="Consolas" panose="020B0609020204030204" pitchFamily="49" charset="0"/>
              </a:rPr>
              <a:t>User.find</a:t>
            </a:r>
            <a:r>
              <a:rPr lang="en-US" sz="320" b="0" dirty="0">
                <a:solidFill>
                  <a:srgbClr val="008000"/>
                </a:solidFill>
                <a:effectLst/>
                <a:latin typeface="Consolas" panose="020B0609020204030204" pitchFamily="49" charset="0"/>
              </a:rPr>
              <a:t>().select('name email updated created') </a:t>
            </a:r>
          </a:p>
          <a:p>
            <a:r>
              <a:rPr lang="en-US" sz="320" b="0" dirty="0" err="1">
                <a:solidFill>
                  <a:srgbClr val="008000"/>
                </a:solidFill>
                <a:effectLst/>
                <a:latin typeface="Consolas" panose="020B0609020204030204" pitchFamily="49" charset="0"/>
              </a:rPr>
              <a:t>res.json</a:t>
            </a:r>
            <a:r>
              <a:rPr lang="en-US" sz="320" b="0" dirty="0">
                <a:solidFill>
                  <a:srgbClr val="008000"/>
                </a:solidFill>
                <a:effectLst/>
                <a:latin typeface="Consolas" panose="020B0609020204030204" pitchFamily="49" charset="0"/>
              </a:rPr>
              <a:t>(users)</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error: </a:t>
            </a:r>
            <a:r>
              <a:rPr lang="en-US" sz="320" b="0" dirty="0" err="1">
                <a:solidFill>
                  <a:srgbClr val="008000"/>
                </a:solidFill>
                <a:effectLst/>
                <a:latin typeface="Consolas" panose="020B0609020204030204" pitchFamily="49" charset="0"/>
              </a:rPr>
              <a:t>errorHandler.getErrorMessage</a:t>
            </a:r>
            <a:r>
              <a:rPr lang="en-US" sz="320" b="0" dirty="0">
                <a:solidFill>
                  <a:srgbClr val="008000"/>
                </a:solidFill>
                <a:effectLst/>
                <a:latin typeface="Consolas" panose="020B0609020204030204" pitchFamily="49" charset="0"/>
              </a:rPr>
              <a:t>(err)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a:t>
            </a:r>
            <a:r>
              <a:rPr lang="en-US" sz="320" b="0" dirty="0" err="1">
                <a:solidFill>
                  <a:srgbClr val="008000"/>
                </a:solidFill>
                <a:effectLst/>
                <a:latin typeface="Consolas" panose="020B0609020204030204" pitchFamily="49" charset="0"/>
              </a:rPr>
              <a:t>userByID</a:t>
            </a:r>
            <a:r>
              <a:rPr lang="en-US" sz="320" b="0" dirty="0">
                <a:solidFill>
                  <a:srgbClr val="008000"/>
                </a:solidFill>
                <a:effectLst/>
                <a:latin typeface="Consolas" panose="020B0609020204030204" pitchFamily="49" charset="0"/>
              </a:rPr>
              <a:t> = async (req, res, next, id)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user = await </a:t>
            </a:r>
            <a:r>
              <a:rPr lang="en-US" sz="320" b="0" dirty="0" err="1">
                <a:solidFill>
                  <a:srgbClr val="008000"/>
                </a:solidFill>
                <a:effectLst/>
                <a:latin typeface="Consolas" panose="020B0609020204030204" pitchFamily="49" charset="0"/>
              </a:rPr>
              <a:t>User.findById</a:t>
            </a:r>
            <a:r>
              <a:rPr lang="en-US" sz="320" b="0" dirty="0">
                <a:solidFill>
                  <a:srgbClr val="008000"/>
                </a:solidFill>
                <a:effectLst/>
                <a:latin typeface="Consolas" panose="020B0609020204030204" pitchFamily="49" charset="0"/>
              </a:rPr>
              <a:t>(id) </a:t>
            </a:r>
          </a:p>
          <a:p>
            <a:r>
              <a:rPr lang="en-US" sz="320" b="0" dirty="0">
                <a:solidFill>
                  <a:srgbClr val="008000"/>
                </a:solidFill>
                <a:effectLst/>
                <a:latin typeface="Consolas" panose="020B0609020204030204" pitchFamily="49" charset="0"/>
              </a:rPr>
              <a:t>if (!user)</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error: "User not found"</a:t>
            </a:r>
          </a:p>
          <a:p>
            <a:r>
              <a:rPr lang="en-US" sz="320" b="0" dirty="0">
                <a:solidFill>
                  <a:srgbClr val="008000"/>
                </a:solidFill>
                <a:effectLst/>
                <a:latin typeface="Consolas" panose="020B0609020204030204" pitchFamily="49" charset="0"/>
              </a:rPr>
              <a:t>})</a:t>
            </a:r>
          </a:p>
          <a:p>
            <a:r>
              <a:rPr lang="en-US" sz="320" b="0" dirty="0" err="1">
                <a:solidFill>
                  <a:srgbClr val="008000"/>
                </a:solidFill>
                <a:effectLst/>
                <a:latin typeface="Consolas" panose="020B0609020204030204" pitchFamily="49" charset="0"/>
              </a:rPr>
              <a:t>req.profile</a:t>
            </a:r>
            <a:r>
              <a:rPr lang="en-US" sz="320" b="0" dirty="0">
                <a:solidFill>
                  <a:srgbClr val="008000"/>
                </a:solidFill>
                <a:effectLst/>
                <a:latin typeface="Consolas" panose="020B0609020204030204" pitchFamily="49" charset="0"/>
              </a:rPr>
              <a:t> = user </a:t>
            </a:r>
          </a:p>
          <a:p>
            <a:r>
              <a:rPr lang="en-US" sz="320" b="0" dirty="0">
                <a:solidFill>
                  <a:srgbClr val="008000"/>
                </a:solidFill>
                <a:effectLst/>
                <a:latin typeface="Consolas" panose="020B0609020204030204" pitchFamily="49" charset="0"/>
              </a:rPr>
              <a:t>next()</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error: "Could not retrieve user"</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read = (req, res) =&gt; {</a:t>
            </a:r>
          </a:p>
          <a:p>
            <a:r>
              <a:rPr lang="en-US" sz="320" b="0" dirty="0" err="1">
                <a:solidFill>
                  <a:srgbClr val="008000"/>
                </a:solidFill>
                <a:effectLst/>
                <a:latin typeface="Consolas" panose="020B0609020204030204" pitchFamily="49" charset="0"/>
              </a:rPr>
              <a:t>req.profile.hashed_password</a:t>
            </a:r>
            <a:r>
              <a:rPr lang="en-US" sz="320" b="0" dirty="0">
                <a:solidFill>
                  <a:srgbClr val="008000"/>
                </a:solidFill>
                <a:effectLst/>
                <a:latin typeface="Consolas" panose="020B0609020204030204" pitchFamily="49" charset="0"/>
              </a:rPr>
              <a:t> = undefined </a:t>
            </a:r>
          </a:p>
          <a:p>
            <a:r>
              <a:rPr lang="en-US" sz="320" b="0" dirty="0" err="1">
                <a:solidFill>
                  <a:srgbClr val="008000"/>
                </a:solidFill>
                <a:effectLst/>
                <a:latin typeface="Consolas" panose="020B0609020204030204" pitchFamily="49" charset="0"/>
              </a:rPr>
              <a:t>req.profile.salt</a:t>
            </a:r>
            <a:r>
              <a:rPr lang="en-US" sz="320" b="0" dirty="0">
                <a:solidFill>
                  <a:srgbClr val="008000"/>
                </a:solidFill>
                <a:effectLst/>
                <a:latin typeface="Consolas" panose="020B0609020204030204" pitchFamily="49" charset="0"/>
              </a:rPr>
              <a:t> = undefined</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res.json</a:t>
            </a:r>
            <a:r>
              <a:rPr lang="en-US" sz="320" b="0" dirty="0">
                <a:solidFill>
                  <a:srgbClr val="008000"/>
                </a:solidFill>
                <a:effectLst/>
                <a:latin typeface="Consolas" panose="020B0609020204030204" pitchFamily="49" charset="0"/>
              </a:rPr>
              <a:t>(</a:t>
            </a:r>
            <a:r>
              <a:rPr lang="en-US" sz="320" b="0" dirty="0" err="1">
                <a:solidFill>
                  <a:srgbClr val="008000"/>
                </a:solidFill>
                <a:effectLst/>
                <a:latin typeface="Consolas" panose="020B0609020204030204" pitchFamily="49" charset="0"/>
              </a:rPr>
              <a:t>req.profile</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update = async (req, res)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user = </a:t>
            </a:r>
            <a:r>
              <a:rPr lang="en-US" sz="320" b="0" dirty="0" err="1">
                <a:solidFill>
                  <a:srgbClr val="008000"/>
                </a:solidFill>
                <a:effectLst/>
                <a:latin typeface="Consolas" panose="020B0609020204030204" pitchFamily="49" charset="0"/>
              </a:rPr>
              <a:t>req.profile</a:t>
            </a:r>
            <a:endParaRPr lang="en-US" sz="320" b="0" dirty="0">
              <a:solidFill>
                <a:srgbClr val="008000"/>
              </a:solidFill>
              <a:effectLst/>
              <a:latin typeface="Consolas" panose="020B0609020204030204" pitchFamily="49" charset="0"/>
            </a:endParaRPr>
          </a:p>
          <a:p>
            <a:r>
              <a:rPr lang="en-US" sz="320" b="0" dirty="0">
                <a:solidFill>
                  <a:srgbClr val="008000"/>
                </a:solidFill>
                <a:effectLst/>
                <a:latin typeface="Consolas" panose="020B0609020204030204" pitchFamily="49" charset="0"/>
              </a:rPr>
              <a:t>user = extend(user, </a:t>
            </a:r>
            <a:r>
              <a:rPr lang="en-US" sz="320" b="0" dirty="0" err="1">
                <a:solidFill>
                  <a:srgbClr val="008000"/>
                </a:solidFill>
                <a:effectLst/>
                <a:latin typeface="Consolas" panose="020B0609020204030204" pitchFamily="49" charset="0"/>
              </a:rPr>
              <a:t>req.body</a:t>
            </a:r>
            <a:r>
              <a:rPr lang="en-US" sz="320" b="0" dirty="0">
                <a:solidFill>
                  <a:srgbClr val="008000"/>
                </a:solidFill>
                <a:effectLst/>
                <a:latin typeface="Consolas" panose="020B0609020204030204" pitchFamily="49" charset="0"/>
              </a:rPr>
              <a:t>) </a:t>
            </a:r>
          </a:p>
          <a:p>
            <a:r>
              <a:rPr lang="en-US" sz="320" b="0" dirty="0" err="1">
                <a:solidFill>
                  <a:srgbClr val="008000"/>
                </a:solidFill>
                <a:effectLst/>
                <a:latin typeface="Consolas" panose="020B0609020204030204" pitchFamily="49" charset="0"/>
              </a:rPr>
              <a:t>user.updated</a:t>
            </a:r>
            <a:r>
              <a:rPr lang="en-US" sz="320" b="0" dirty="0">
                <a:solidFill>
                  <a:srgbClr val="008000"/>
                </a:solidFill>
                <a:effectLst/>
                <a:latin typeface="Consolas" panose="020B0609020204030204" pitchFamily="49" charset="0"/>
              </a:rPr>
              <a:t> = </a:t>
            </a:r>
            <a:r>
              <a:rPr lang="en-US" sz="320" b="0" dirty="0" err="1">
                <a:solidFill>
                  <a:srgbClr val="008000"/>
                </a:solidFill>
                <a:effectLst/>
                <a:latin typeface="Consolas" panose="020B0609020204030204" pitchFamily="49" charset="0"/>
              </a:rPr>
              <a:t>Date.now</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await </a:t>
            </a:r>
            <a:r>
              <a:rPr lang="en-US" sz="320" b="0" dirty="0" err="1">
                <a:solidFill>
                  <a:srgbClr val="008000"/>
                </a:solidFill>
                <a:effectLst/>
                <a:latin typeface="Consolas" panose="020B0609020204030204" pitchFamily="49" charset="0"/>
              </a:rPr>
              <a:t>user.save</a:t>
            </a:r>
            <a:r>
              <a:rPr lang="en-US" sz="320" b="0" dirty="0">
                <a:solidFill>
                  <a:srgbClr val="008000"/>
                </a:solidFill>
                <a:effectLst/>
                <a:latin typeface="Consolas" panose="020B0609020204030204" pitchFamily="49" charset="0"/>
              </a:rPr>
              <a:t>()</a:t>
            </a:r>
          </a:p>
          <a:p>
            <a:r>
              <a:rPr lang="en-US" sz="320" b="0" dirty="0" err="1">
                <a:solidFill>
                  <a:srgbClr val="008000"/>
                </a:solidFill>
                <a:effectLst/>
                <a:latin typeface="Consolas" panose="020B0609020204030204" pitchFamily="49" charset="0"/>
              </a:rPr>
              <a:t>user.hashed_password</a:t>
            </a:r>
            <a:r>
              <a:rPr lang="en-US" sz="320" b="0" dirty="0">
                <a:solidFill>
                  <a:srgbClr val="008000"/>
                </a:solidFill>
                <a:effectLst/>
                <a:latin typeface="Consolas" panose="020B0609020204030204" pitchFamily="49" charset="0"/>
              </a:rPr>
              <a:t> = undefined </a:t>
            </a:r>
          </a:p>
          <a:p>
            <a:r>
              <a:rPr lang="en-US" sz="320" b="0" dirty="0" err="1">
                <a:solidFill>
                  <a:srgbClr val="008000"/>
                </a:solidFill>
                <a:effectLst/>
                <a:latin typeface="Consolas" panose="020B0609020204030204" pitchFamily="49" charset="0"/>
              </a:rPr>
              <a:t>user.salt</a:t>
            </a:r>
            <a:r>
              <a:rPr lang="en-US" sz="320" b="0" dirty="0">
                <a:solidFill>
                  <a:srgbClr val="008000"/>
                </a:solidFill>
                <a:effectLst/>
                <a:latin typeface="Consolas" panose="020B0609020204030204" pitchFamily="49" charset="0"/>
              </a:rPr>
              <a:t> = undefined</a:t>
            </a:r>
          </a:p>
          <a:p>
            <a:r>
              <a:rPr lang="en-US" sz="320" b="0" dirty="0" err="1">
                <a:solidFill>
                  <a:srgbClr val="008000"/>
                </a:solidFill>
                <a:effectLst/>
                <a:latin typeface="Consolas" panose="020B0609020204030204" pitchFamily="49" charset="0"/>
              </a:rPr>
              <a:t>res.json</a:t>
            </a:r>
            <a:r>
              <a:rPr lang="en-US" sz="320" b="0" dirty="0">
                <a:solidFill>
                  <a:srgbClr val="008000"/>
                </a:solidFill>
                <a:effectLst/>
                <a:latin typeface="Consolas" panose="020B0609020204030204" pitchFamily="49" charset="0"/>
              </a:rPr>
              <a:t>(user) </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error: </a:t>
            </a:r>
            <a:r>
              <a:rPr lang="en-US" sz="320" b="0" dirty="0" err="1">
                <a:solidFill>
                  <a:srgbClr val="008000"/>
                </a:solidFill>
                <a:effectLst/>
                <a:latin typeface="Consolas" panose="020B0609020204030204" pitchFamily="49" charset="0"/>
              </a:rPr>
              <a:t>errorHandler.getErrorMessage</a:t>
            </a:r>
            <a:r>
              <a:rPr lang="en-US" sz="320" b="0" dirty="0">
                <a:solidFill>
                  <a:srgbClr val="008000"/>
                </a:solidFill>
                <a:effectLst/>
                <a:latin typeface="Consolas" panose="020B0609020204030204" pitchFamily="49" charset="0"/>
              </a:rPr>
              <a:t>(err)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remove = async (req, res)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user = </a:t>
            </a:r>
            <a:r>
              <a:rPr lang="en-US" sz="320" b="0" dirty="0" err="1">
                <a:solidFill>
                  <a:srgbClr val="008000"/>
                </a:solidFill>
                <a:effectLst/>
                <a:latin typeface="Consolas" panose="020B0609020204030204" pitchFamily="49" charset="0"/>
              </a:rPr>
              <a:t>req.profile</a:t>
            </a:r>
            <a:endParaRPr lang="en-US" sz="320" b="0" dirty="0">
              <a:solidFill>
                <a:srgbClr val="008000"/>
              </a:solidFill>
              <a:effectLst/>
              <a:latin typeface="Consolas" panose="020B0609020204030204" pitchFamily="49" charset="0"/>
            </a:endParaRPr>
          </a:p>
          <a:p>
            <a:r>
              <a:rPr lang="en-US" sz="320" b="0" dirty="0">
                <a:solidFill>
                  <a:srgbClr val="008000"/>
                </a:solidFill>
                <a:effectLst/>
                <a:latin typeface="Consolas" panose="020B0609020204030204" pitchFamily="49" charset="0"/>
              </a:rPr>
              <a:t>let </a:t>
            </a:r>
            <a:r>
              <a:rPr lang="en-US" sz="320" b="0" dirty="0" err="1">
                <a:solidFill>
                  <a:srgbClr val="008000"/>
                </a:solidFill>
                <a:effectLst/>
                <a:latin typeface="Consolas" panose="020B0609020204030204" pitchFamily="49" charset="0"/>
              </a:rPr>
              <a:t>deletedUser</a:t>
            </a:r>
            <a:r>
              <a:rPr lang="en-US" sz="320" b="0" dirty="0">
                <a:solidFill>
                  <a:srgbClr val="008000"/>
                </a:solidFill>
                <a:effectLst/>
                <a:latin typeface="Consolas" panose="020B0609020204030204" pitchFamily="49" charset="0"/>
              </a:rPr>
              <a:t> = await </a:t>
            </a:r>
            <a:r>
              <a:rPr lang="en-US" sz="320" b="0" dirty="0" err="1">
                <a:solidFill>
                  <a:srgbClr val="008000"/>
                </a:solidFill>
                <a:effectLst/>
                <a:latin typeface="Consolas" panose="020B0609020204030204" pitchFamily="49" charset="0"/>
              </a:rPr>
              <a:t>user.deleteOne</a:t>
            </a:r>
            <a:r>
              <a:rPr lang="en-US" sz="320" b="0" dirty="0">
                <a:solidFill>
                  <a:srgbClr val="008000"/>
                </a:solidFill>
                <a:effectLst/>
                <a:latin typeface="Consolas" panose="020B0609020204030204" pitchFamily="49" charset="0"/>
              </a:rPr>
              <a:t>() </a:t>
            </a:r>
          </a:p>
          <a:p>
            <a:r>
              <a:rPr lang="en-US" sz="320" b="0" dirty="0" err="1">
                <a:solidFill>
                  <a:srgbClr val="008000"/>
                </a:solidFill>
                <a:effectLst/>
                <a:latin typeface="Consolas" panose="020B0609020204030204" pitchFamily="49" charset="0"/>
              </a:rPr>
              <a:t>deletedUser.hashed_password</a:t>
            </a:r>
            <a:r>
              <a:rPr lang="en-US" sz="320" b="0" dirty="0">
                <a:solidFill>
                  <a:srgbClr val="008000"/>
                </a:solidFill>
                <a:effectLst/>
                <a:latin typeface="Consolas" panose="020B0609020204030204" pitchFamily="49" charset="0"/>
              </a:rPr>
              <a:t> = undefined </a:t>
            </a:r>
          </a:p>
          <a:p>
            <a:r>
              <a:rPr lang="en-US" sz="320" b="0" dirty="0" err="1">
                <a:solidFill>
                  <a:srgbClr val="008000"/>
                </a:solidFill>
                <a:effectLst/>
                <a:latin typeface="Consolas" panose="020B0609020204030204" pitchFamily="49" charset="0"/>
              </a:rPr>
              <a:t>deletedUser.salt</a:t>
            </a:r>
            <a:r>
              <a:rPr lang="en-US" sz="320" b="0" dirty="0">
                <a:solidFill>
                  <a:srgbClr val="008000"/>
                </a:solidFill>
                <a:effectLst/>
                <a:latin typeface="Consolas" panose="020B0609020204030204" pitchFamily="49" charset="0"/>
              </a:rPr>
              <a:t> = undefined</a:t>
            </a:r>
          </a:p>
          <a:p>
            <a:r>
              <a:rPr lang="en-US" sz="320" b="0" dirty="0" err="1">
                <a:solidFill>
                  <a:srgbClr val="008000"/>
                </a:solidFill>
                <a:effectLst/>
                <a:latin typeface="Consolas" panose="020B0609020204030204" pitchFamily="49" charset="0"/>
              </a:rPr>
              <a:t>res.json</a:t>
            </a:r>
            <a:r>
              <a:rPr lang="en-US" sz="320" b="0" dirty="0">
                <a:solidFill>
                  <a:srgbClr val="008000"/>
                </a:solidFill>
                <a:effectLst/>
                <a:latin typeface="Consolas" panose="020B0609020204030204" pitchFamily="49" charset="0"/>
              </a:rPr>
              <a:t>(</a:t>
            </a:r>
            <a:r>
              <a:rPr lang="en-US" sz="320" b="0" dirty="0" err="1">
                <a:solidFill>
                  <a:srgbClr val="008000"/>
                </a:solidFill>
                <a:effectLst/>
                <a:latin typeface="Consolas" panose="020B0609020204030204" pitchFamily="49" charset="0"/>
              </a:rPr>
              <a:t>deletedUser</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error: </a:t>
            </a:r>
            <a:r>
              <a:rPr lang="en-US" sz="320" b="0" dirty="0" err="1">
                <a:solidFill>
                  <a:srgbClr val="008000"/>
                </a:solidFill>
                <a:effectLst/>
                <a:latin typeface="Consolas" panose="020B0609020204030204" pitchFamily="49" charset="0"/>
              </a:rPr>
              <a:t>errorHandler.getErrorMessage</a:t>
            </a:r>
            <a:r>
              <a:rPr lang="en-US" sz="320" b="0" dirty="0">
                <a:solidFill>
                  <a:srgbClr val="008000"/>
                </a:solidFill>
                <a:effectLst/>
                <a:latin typeface="Consolas" panose="020B0609020204030204" pitchFamily="49" charset="0"/>
              </a:rPr>
              <a:t>(err)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br>
              <a:rPr lang="en-US" sz="320" b="0" dirty="0">
                <a:solidFill>
                  <a:srgbClr val="008000"/>
                </a:solidFill>
                <a:effectLst/>
                <a:latin typeface="Consolas" panose="020B0609020204030204" pitchFamily="49" charset="0"/>
              </a:rPr>
            </a:br>
            <a:r>
              <a:rPr lang="en-US" sz="320" b="0" dirty="0">
                <a:solidFill>
                  <a:srgbClr val="008000"/>
                </a:solidFill>
                <a:effectLst/>
                <a:latin typeface="Consolas" panose="020B0609020204030204" pitchFamily="49" charset="0"/>
              </a:rPr>
              <a:t>const </a:t>
            </a:r>
            <a:r>
              <a:rPr lang="en-US" sz="320" b="0" dirty="0" err="1">
                <a:solidFill>
                  <a:srgbClr val="008000"/>
                </a:solidFill>
                <a:effectLst/>
                <a:latin typeface="Consolas" panose="020B0609020204030204" pitchFamily="49" charset="0"/>
              </a:rPr>
              <a:t>isSeller</a:t>
            </a:r>
            <a:r>
              <a:rPr lang="en-US" sz="320" b="0" dirty="0">
                <a:solidFill>
                  <a:srgbClr val="008000"/>
                </a:solidFill>
                <a:effectLst/>
                <a:latin typeface="Consolas" panose="020B0609020204030204" pitchFamily="49" charset="0"/>
              </a:rPr>
              <a:t> = (req, res, next) =&gt; {</a:t>
            </a:r>
          </a:p>
          <a:p>
            <a:r>
              <a:rPr lang="en-US" sz="320" b="0" dirty="0">
                <a:solidFill>
                  <a:srgbClr val="008000"/>
                </a:solidFill>
                <a:effectLst/>
                <a:latin typeface="Consolas" panose="020B0609020204030204" pitchFamily="49" charset="0"/>
              </a:rPr>
              <a:t>    const </a:t>
            </a:r>
            <a:r>
              <a:rPr lang="en-US" sz="320" b="0" dirty="0" err="1">
                <a:solidFill>
                  <a:srgbClr val="008000"/>
                </a:solidFill>
                <a:effectLst/>
                <a:latin typeface="Consolas" panose="020B0609020204030204" pitchFamily="49" charset="0"/>
              </a:rPr>
              <a:t>isSeller</a:t>
            </a:r>
            <a:r>
              <a:rPr lang="en-US" sz="320" b="0" dirty="0">
                <a:solidFill>
                  <a:srgbClr val="008000"/>
                </a:solidFill>
                <a:effectLst/>
                <a:latin typeface="Consolas" panose="020B0609020204030204" pitchFamily="49" charset="0"/>
              </a:rPr>
              <a:t> = </a:t>
            </a:r>
            <a:r>
              <a:rPr lang="en-US" sz="320" b="0" dirty="0" err="1">
                <a:solidFill>
                  <a:srgbClr val="008000"/>
                </a:solidFill>
                <a:effectLst/>
                <a:latin typeface="Consolas" panose="020B0609020204030204" pitchFamily="49" charset="0"/>
              </a:rPr>
              <a:t>req.profile</a:t>
            </a:r>
            <a:r>
              <a:rPr lang="en-US" sz="320" b="0" dirty="0">
                <a:solidFill>
                  <a:srgbClr val="008000"/>
                </a:solidFill>
                <a:effectLst/>
                <a:latin typeface="Consolas" panose="020B0609020204030204" pitchFamily="49" charset="0"/>
              </a:rPr>
              <a:t> &amp;&amp; </a:t>
            </a:r>
            <a:r>
              <a:rPr lang="en-US" sz="320" b="0" dirty="0" err="1">
                <a:solidFill>
                  <a:srgbClr val="008000"/>
                </a:solidFill>
                <a:effectLst/>
                <a:latin typeface="Consolas" panose="020B0609020204030204" pitchFamily="49" charset="0"/>
              </a:rPr>
              <a:t>req.profile.seller</a:t>
            </a:r>
            <a:endParaRPr lang="en-US" sz="320" b="0" dirty="0">
              <a:solidFill>
                <a:srgbClr val="008000"/>
              </a:solidFill>
              <a:effectLst/>
              <a:latin typeface="Consolas" panose="020B0609020204030204" pitchFamily="49" charset="0"/>
            </a:endParaRPr>
          </a:p>
          <a:p>
            <a:r>
              <a:rPr lang="en-US" sz="320" b="0" dirty="0">
                <a:solidFill>
                  <a:srgbClr val="008000"/>
                </a:solidFill>
                <a:effectLst/>
                <a:latin typeface="Consolas" panose="020B0609020204030204" pitchFamily="49" charset="0"/>
              </a:rPr>
              <a:t>    if (!</a:t>
            </a:r>
            <a:r>
              <a:rPr lang="en-US" sz="320" b="0" dirty="0" err="1">
                <a:solidFill>
                  <a:srgbClr val="008000"/>
                </a:solidFill>
                <a:effectLst/>
                <a:latin typeface="Consolas" panose="020B0609020204030204" pitchFamily="49" charset="0"/>
              </a:rPr>
              <a:t>isSeller</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('403').</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error: "User is not a seller"</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next()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export default { create, </a:t>
            </a:r>
            <a:r>
              <a:rPr lang="en-US" sz="320" b="0" dirty="0" err="1">
                <a:solidFill>
                  <a:srgbClr val="008000"/>
                </a:solidFill>
                <a:effectLst/>
                <a:latin typeface="Consolas" panose="020B0609020204030204" pitchFamily="49" charset="0"/>
              </a:rPr>
              <a:t>userByID</a:t>
            </a:r>
            <a:r>
              <a:rPr lang="en-US" sz="320" b="0" dirty="0">
                <a:solidFill>
                  <a:srgbClr val="008000"/>
                </a:solidFill>
                <a:effectLst/>
                <a:latin typeface="Consolas" panose="020B0609020204030204" pitchFamily="49" charset="0"/>
              </a:rPr>
              <a:t>, read, list, remove, update, </a:t>
            </a:r>
            <a:r>
              <a:rPr lang="en-US" sz="320" b="0" dirty="0" err="1">
                <a:solidFill>
                  <a:srgbClr val="008000"/>
                </a:solidFill>
                <a:effectLst/>
                <a:highlight>
                  <a:srgbClr val="FFFF00"/>
                </a:highlight>
                <a:latin typeface="Consolas" panose="020B0609020204030204" pitchFamily="49" charset="0"/>
              </a:rPr>
              <a:t>isSeller</a:t>
            </a:r>
            <a:r>
              <a:rPr lang="en-US" sz="320" b="0" dirty="0">
                <a:solidFill>
                  <a:srgbClr val="008000"/>
                </a:solidFill>
                <a:effectLst/>
                <a:latin typeface="Consolas" panose="020B0609020204030204" pitchFamily="49" charset="0"/>
              </a:rPr>
              <a:t> }</a:t>
            </a:r>
          </a:p>
          <a:p>
            <a:br>
              <a:rPr lang="en-US" sz="320" b="0" dirty="0">
                <a:solidFill>
                  <a:srgbClr val="008000"/>
                </a:solidFill>
                <a:effectLst/>
                <a:latin typeface="Consolas" panose="020B0609020204030204" pitchFamily="49" charset="0"/>
              </a:rPr>
            </a:br>
            <a:endParaRPr lang="en-US" sz="3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FA5F6AF-A3D7-CB12-B472-432D25DF7872}"/>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796A348B-CFBF-BA9F-26DE-891AF1200C5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4B36331-ED85-8EC2-7F1B-84B2AEB7CF60}"/>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2311241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1237-39F7-60B5-7659-813BDEB3B3EB}"/>
              </a:ext>
            </a:extLst>
          </p:cNvPr>
          <p:cNvSpPr>
            <a:spLocks noGrp="1"/>
          </p:cNvSpPr>
          <p:nvPr>
            <p:ph type="title"/>
          </p:nvPr>
        </p:nvSpPr>
        <p:spPr/>
        <p:txBody>
          <a:bodyPr/>
          <a:lstStyle/>
          <a:p>
            <a:r>
              <a:rPr lang="en-US" dirty="0"/>
              <a:t>Updated server/express.js</a:t>
            </a:r>
          </a:p>
        </p:txBody>
      </p:sp>
      <p:sp>
        <p:nvSpPr>
          <p:cNvPr id="3" name="Content Placeholder 2">
            <a:extLst>
              <a:ext uri="{FF2B5EF4-FFF2-40B4-BE49-F238E27FC236}">
                <a16:creationId xmlns:a16="http://schemas.microsoft.com/office/drawing/2014/main" id="{11037258-C045-3D2E-9EA2-6851FC14634E}"/>
              </a:ext>
            </a:extLst>
          </p:cNvPr>
          <p:cNvSpPr>
            <a:spLocks noGrp="1"/>
          </p:cNvSpPr>
          <p:nvPr>
            <p:ph idx="1"/>
          </p:nvPr>
        </p:nvSpPr>
        <p:spPr/>
        <p:txBody>
          <a:bodyPr/>
          <a:lstStyle/>
          <a:p>
            <a:r>
              <a:rPr lang="en-US" sz="700" b="0" dirty="0">
                <a:solidFill>
                  <a:srgbClr val="008000"/>
                </a:solidFill>
                <a:effectLst/>
                <a:latin typeface="Consolas" panose="020B0609020204030204" pitchFamily="49" charset="0"/>
              </a:rPr>
              <a:t>import express from 'express'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bodyParser</a:t>
            </a:r>
            <a:r>
              <a:rPr lang="en-US" sz="700" b="0" dirty="0">
                <a:solidFill>
                  <a:srgbClr val="008000"/>
                </a:solidFill>
                <a:effectLst/>
                <a:latin typeface="Consolas" panose="020B0609020204030204" pitchFamily="49" charset="0"/>
              </a:rPr>
              <a:t> from 'body-parser'</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cookieParser</a:t>
            </a:r>
            <a:r>
              <a:rPr lang="en-US" sz="700" b="0" dirty="0">
                <a:solidFill>
                  <a:srgbClr val="008000"/>
                </a:solidFill>
                <a:effectLst/>
                <a:latin typeface="Consolas" panose="020B0609020204030204" pitchFamily="49" charset="0"/>
              </a:rPr>
              <a:t> from 'cookie-parser'</a:t>
            </a:r>
          </a:p>
          <a:p>
            <a:r>
              <a:rPr lang="en-US" sz="700" b="0" dirty="0">
                <a:solidFill>
                  <a:srgbClr val="008000"/>
                </a:solidFill>
                <a:effectLst/>
                <a:latin typeface="Consolas" panose="020B0609020204030204" pitchFamily="49" charset="0"/>
              </a:rPr>
              <a:t>import compress from 'compression'</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 from '</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helmet from 'helmet'</a:t>
            </a:r>
          </a:p>
          <a:p>
            <a:r>
              <a:rPr lang="en-US" sz="700" b="0" dirty="0">
                <a:solidFill>
                  <a:srgbClr val="008000"/>
                </a:solidFill>
                <a:effectLst/>
                <a:latin typeface="Consolas" panose="020B0609020204030204" pitchFamily="49" charset="0"/>
              </a:rPr>
              <a:t>import Template from './../template.js'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userRoutes</a:t>
            </a:r>
            <a:r>
              <a:rPr lang="en-US" sz="700" b="0" dirty="0">
                <a:solidFill>
                  <a:srgbClr val="008000"/>
                </a:solidFill>
                <a:effectLst/>
                <a:latin typeface="Consolas" panose="020B0609020204030204" pitchFamily="49" charset="0"/>
              </a:rPr>
              <a:t> from './routes/user.routes.js'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 from './routes/auth.routes.js'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shopRoutes</a:t>
            </a:r>
            <a:r>
              <a:rPr lang="en-US" sz="700" b="0" dirty="0">
                <a:solidFill>
                  <a:srgbClr val="008000"/>
                </a:solidFill>
                <a:effectLst/>
                <a:latin typeface="Consolas" panose="020B0609020204030204" pitchFamily="49" charset="0"/>
              </a:rPr>
              <a:t> from './routes/shop.routes.js'</a:t>
            </a:r>
          </a:p>
          <a:p>
            <a:r>
              <a:rPr lang="en-US" sz="700" b="0" dirty="0">
                <a:solidFill>
                  <a:srgbClr val="008000"/>
                </a:solidFill>
                <a:effectLst/>
                <a:latin typeface="Consolas" panose="020B0609020204030204" pitchFamily="49" charset="0"/>
              </a:rPr>
              <a:t>import path from 'path'</a:t>
            </a:r>
          </a:p>
          <a:p>
            <a:r>
              <a:rPr lang="en-US" sz="700" b="0" dirty="0">
                <a:solidFill>
                  <a:srgbClr val="008000"/>
                </a:solidFill>
                <a:effectLst/>
                <a:latin typeface="Consolas" panose="020B0609020204030204" pitchFamily="49" charset="0"/>
              </a:rPr>
              <a:t>const app = express()</a:t>
            </a:r>
          </a:p>
          <a:p>
            <a:r>
              <a:rPr lang="en-US" sz="700" b="0" dirty="0">
                <a:solidFill>
                  <a:srgbClr val="008000"/>
                </a:solidFill>
                <a:effectLst/>
                <a:latin typeface="Consolas" panose="020B0609020204030204" pitchFamily="49" charset="0"/>
              </a:rPr>
              <a:t>const CURRENT_WORKING_DIR = </a:t>
            </a:r>
            <a:r>
              <a:rPr lang="en-US" sz="700" b="0" dirty="0" err="1">
                <a:solidFill>
                  <a:srgbClr val="008000"/>
                </a:solidFill>
                <a:effectLst/>
                <a:latin typeface="Consolas" panose="020B0609020204030204" pitchFamily="49" charset="0"/>
              </a:rPr>
              <a:t>process.cwd</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app.get</a:t>
            </a:r>
            <a:r>
              <a:rPr lang="en-US" sz="700" b="0" dirty="0">
                <a:solidFill>
                  <a:srgbClr val="008000"/>
                </a:solidFill>
                <a:effectLst/>
                <a:latin typeface="Consolas" panose="020B0609020204030204" pitchFamily="49" charset="0"/>
              </a:rPr>
              <a:t>('/', (req, res) =&gt; {</a:t>
            </a:r>
          </a:p>
          <a:p>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(200).send(Template()) </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dist</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express.static</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path.join</a:t>
            </a:r>
            <a:r>
              <a:rPr lang="en-US" sz="700" b="0" dirty="0">
                <a:solidFill>
                  <a:srgbClr val="008000"/>
                </a:solidFill>
                <a:effectLst/>
                <a:latin typeface="Consolas" panose="020B0609020204030204" pitchFamily="49" charset="0"/>
              </a:rPr>
              <a:t>(CURRENT_WORKING_DIR, '</a:t>
            </a:r>
            <a:r>
              <a:rPr lang="en-US" sz="700" b="0" dirty="0" err="1">
                <a:solidFill>
                  <a:srgbClr val="008000"/>
                </a:solidFill>
                <a:effectLst/>
                <a:latin typeface="Consolas" panose="020B0609020204030204" pitchFamily="49" charset="0"/>
              </a:rPr>
              <a:t>dist</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express.json</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express.urlencoded</a:t>
            </a:r>
            <a:r>
              <a:rPr lang="en-US" sz="700" b="0" dirty="0">
                <a:solidFill>
                  <a:srgbClr val="008000"/>
                </a:solidFill>
                <a:effectLst/>
                <a:latin typeface="Consolas" panose="020B0609020204030204" pitchFamily="49" charset="0"/>
              </a:rPr>
              <a:t>({ extended: true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userRoutes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shopRoutes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bodyParser.json</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bodyParser.urlencoded</a:t>
            </a:r>
            <a:r>
              <a:rPr lang="en-US" sz="700" b="0" dirty="0">
                <a:solidFill>
                  <a:srgbClr val="008000"/>
                </a:solidFill>
                <a:effectLst/>
                <a:latin typeface="Consolas" panose="020B0609020204030204" pitchFamily="49" charset="0"/>
              </a:rPr>
              <a:t>({ extended: true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cookieParser</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(compress())</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(helmet())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((err, req, res, next) =&gt; {</a:t>
            </a:r>
          </a:p>
          <a:p>
            <a:r>
              <a:rPr lang="en-US" sz="700" b="0" dirty="0">
                <a:solidFill>
                  <a:srgbClr val="008000"/>
                </a:solidFill>
                <a:effectLst/>
                <a:latin typeface="Consolas" panose="020B0609020204030204" pitchFamily="49" charset="0"/>
              </a:rPr>
              <a:t> if (err.name === '</a:t>
            </a:r>
            <a:r>
              <a:rPr lang="en-US" sz="700" b="0" dirty="0" err="1">
                <a:solidFill>
                  <a:srgbClr val="008000"/>
                </a:solidFill>
                <a:effectLst/>
                <a:latin typeface="Consolas" panose="020B0609020204030204" pitchFamily="49" charset="0"/>
              </a:rPr>
              <a:t>UnauthorizedError</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(401).</a:t>
            </a:r>
            <a:r>
              <a:rPr lang="en-US" sz="700" b="0" dirty="0" err="1">
                <a:solidFill>
                  <a:srgbClr val="008000"/>
                </a:solidFill>
                <a:effectLst/>
                <a:latin typeface="Consolas" panose="020B0609020204030204" pitchFamily="49" charset="0"/>
              </a:rPr>
              <a:t>json</a:t>
            </a:r>
            <a:r>
              <a:rPr lang="en-US" sz="700" b="0" dirty="0">
                <a:solidFill>
                  <a:srgbClr val="008000"/>
                </a:solidFill>
                <a:effectLst/>
                <a:latin typeface="Consolas" panose="020B0609020204030204" pitchFamily="49" charset="0"/>
              </a:rPr>
              <a:t>({"error" : err.name + ": " + </a:t>
            </a:r>
            <a:r>
              <a:rPr lang="en-US" sz="700" b="0" dirty="0" err="1">
                <a:solidFill>
                  <a:srgbClr val="008000"/>
                </a:solidFill>
                <a:effectLst/>
                <a:latin typeface="Consolas" panose="020B0609020204030204" pitchFamily="49" charset="0"/>
              </a:rPr>
              <a:t>err.message</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}else if (err) {</a:t>
            </a:r>
          </a:p>
          <a:p>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(400).</a:t>
            </a:r>
            <a:r>
              <a:rPr lang="en-US" sz="700" b="0" dirty="0" err="1">
                <a:solidFill>
                  <a:srgbClr val="008000"/>
                </a:solidFill>
                <a:effectLst/>
                <a:latin typeface="Consolas" panose="020B0609020204030204" pitchFamily="49" charset="0"/>
              </a:rPr>
              <a:t>json</a:t>
            </a:r>
            <a:r>
              <a:rPr lang="en-US" sz="700" b="0" dirty="0">
                <a:solidFill>
                  <a:srgbClr val="008000"/>
                </a:solidFill>
                <a:effectLst/>
                <a:latin typeface="Consolas" panose="020B0609020204030204" pitchFamily="49" charset="0"/>
              </a:rPr>
              <a:t>({"error" : err.name + ": " + </a:t>
            </a:r>
            <a:r>
              <a:rPr lang="en-US" sz="700" b="0" dirty="0" err="1">
                <a:solidFill>
                  <a:srgbClr val="008000"/>
                </a:solidFill>
                <a:effectLst/>
                <a:latin typeface="Consolas" panose="020B0609020204030204" pitchFamily="49" charset="0"/>
              </a:rPr>
              <a:t>err.message</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console.log(err)</a:t>
            </a:r>
          </a:p>
          <a:p>
            <a:r>
              <a:rPr lang="en-US" sz="700" b="0" dirty="0">
                <a:solidFill>
                  <a:srgbClr val="008000"/>
                </a:solidFill>
                <a:effectLst/>
                <a:latin typeface="Consolas" panose="020B0609020204030204" pitchFamily="49" charset="0"/>
              </a:rPr>
              <a:t> } </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export default app</a:t>
            </a:r>
          </a:p>
          <a:p>
            <a:br>
              <a:rPr lang="en-US" sz="700" b="0" dirty="0">
                <a:solidFill>
                  <a:srgbClr val="008000"/>
                </a:solidFill>
                <a:effectLst/>
                <a:latin typeface="Consolas" panose="020B0609020204030204" pitchFamily="49" charset="0"/>
              </a:rPr>
            </a:br>
            <a:br>
              <a:rPr lang="en-US" sz="700" b="0" dirty="0">
                <a:solidFill>
                  <a:srgbClr val="008000"/>
                </a:solidFill>
                <a:effectLst/>
                <a:latin typeface="Consolas" panose="020B0609020204030204" pitchFamily="49" charset="0"/>
              </a:rPr>
            </a:br>
            <a:endParaRPr lang="en-US" sz="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725C4E2-6341-6BB0-2E21-3F116E49CD9B}"/>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54F6CB84-0E0B-7278-5B05-86F6BF060A5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31D661E-6473-C7AD-6FF2-5D988E051D7D}"/>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518539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E042-F5C7-0D19-B834-A8E7E4539239}"/>
              </a:ext>
            </a:extLst>
          </p:cNvPr>
          <p:cNvSpPr>
            <a:spLocks noGrp="1"/>
          </p:cNvSpPr>
          <p:nvPr>
            <p:ph type="title"/>
          </p:nvPr>
        </p:nvSpPr>
        <p:spPr/>
        <p:txBody>
          <a:bodyPr/>
          <a:lstStyle/>
          <a:p>
            <a:r>
              <a:rPr lang="en-US" dirty="0"/>
              <a:t>Server/models/shop.model.js</a:t>
            </a:r>
          </a:p>
        </p:txBody>
      </p:sp>
      <p:sp>
        <p:nvSpPr>
          <p:cNvPr id="3" name="Content Placeholder 2">
            <a:extLst>
              <a:ext uri="{FF2B5EF4-FFF2-40B4-BE49-F238E27FC236}">
                <a16:creationId xmlns:a16="http://schemas.microsoft.com/office/drawing/2014/main" id="{CBC47DAF-9F7A-9B08-1A79-1CA345B4E7A7}"/>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mongoose from 'mongoose'</a:t>
            </a:r>
          </a:p>
          <a:p>
            <a:r>
              <a:rPr lang="en-US" sz="1000" b="0" dirty="0">
                <a:solidFill>
                  <a:srgbClr val="008000"/>
                </a:solidFill>
                <a:effectLst/>
                <a:latin typeface="Consolas" panose="020B0609020204030204" pitchFamily="49" charset="0"/>
              </a:rPr>
              <a:t>import crypto from 'crypto'</a:t>
            </a:r>
          </a:p>
          <a:p>
            <a:r>
              <a:rPr lang="en-US" sz="1000" b="0" dirty="0">
                <a:solidFill>
                  <a:srgbClr val="008000"/>
                </a:solidFill>
                <a:effectLst/>
                <a:latin typeface="Consolas" panose="020B0609020204030204" pitchFamily="49" charset="0"/>
              </a:rPr>
              <a:t>//const mongoose = require('mongoose');</a:t>
            </a:r>
          </a:p>
          <a:p>
            <a:r>
              <a:rPr lang="en-US" sz="1000" b="0" dirty="0">
                <a:solidFill>
                  <a:srgbClr val="008000"/>
                </a:solidFill>
                <a:effectLst/>
                <a:latin typeface="Consolas" panose="020B0609020204030204" pitchFamily="49" charset="0"/>
              </a:rPr>
              <a:t>const </a:t>
            </a:r>
            <a:r>
              <a:rPr lang="en-US" sz="1000" b="0" dirty="0" err="1">
                <a:solidFill>
                  <a:srgbClr val="008000"/>
                </a:solidFill>
                <a:effectLst/>
                <a:latin typeface="Consolas" panose="020B0609020204030204" pitchFamily="49" charset="0"/>
              </a:rPr>
              <a:t>ShopSchema</a:t>
            </a:r>
            <a:r>
              <a:rPr lang="en-US" sz="1000" b="0" dirty="0">
                <a:solidFill>
                  <a:srgbClr val="008000"/>
                </a:solidFill>
                <a:effectLst/>
                <a:latin typeface="Consolas" panose="020B0609020204030204" pitchFamily="49" charset="0"/>
              </a:rPr>
              <a:t> = new </a:t>
            </a:r>
            <a:r>
              <a:rPr lang="en-US" sz="1000" b="0" dirty="0" err="1">
                <a:solidFill>
                  <a:srgbClr val="008000"/>
                </a:solidFill>
                <a:effectLst/>
                <a:latin typeface="Consolas" panose="020B0609020204030204" pitchFamily="49" charset="0"/>
              </a:rPr>
              <a:t>mongoose.Schema</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name: {</a:t>
            </a:r>
          </a:p>
          <a:p>
            <a:r>
              <a:rPr lang="en-US" sz="1000" b="0" dirty="0">
                <a:solidFill>
                  <a:srgbClr val="008000"/>
                </a:solidFill>
                <a:effectLst/>
                <a:latin typeface="Consolas" panose="020B0609020204030204" pitchFamily="49" charset="0"/>
              </a:rPr>
              <a:t>        type: String,</a:t>
            </a:r>
          </a:p>
          <a:p>
            <a:r>
              <a:rPr lang="en-US" sz="1000" b="0" dirty="0">
                <a:solidFill>
                  <a:srgbClr val="008000"/>
                </a:solidFill>
                <a:effectLst/>
                <a:latin typeface="Consolas" panose="020B0609020204030204" pitchFamily="49" charset="0"/>
              </a:rPr>
              <a:t>        trim: true,</a:t>
            </a:r>
          </a:p>
          <a:p>
            <a:r>
              <a:rPr lang="en-US" sz="1000" b="0" dirty="0">
                <a:solidFill>
                  <a:srgbClr val="008000"/>
                </a:solidFill>
                <a:effectLst/>
                <a:latin typeface="Consolas" panose="020B0609020204030204" pitchFamily="49" charset="0"/>
              </a:rPr>
              <a:t>        required: 'Name is required'</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description: {</a:t>
            </a:r>
          </a:p>
          <a:p>
            <a:r>
              <a:rPr lang="en-US" sz="1000" b="0" dirty="0">
                <a:solidFill>
                  <a:srgbClr val="008000"/>
                </a:solidFill>
                <a:effectLst/>
                <a:latin typeface="Consolas" panose="020B0609020204030204" pitchFamily="49" charset="0"/>
              </a:rPr>
              <a:t>        type: String,</a:t>
            </a:r>
          </a:p>
          <a:p>
            <a:r>
              <a:rPr lang="en-US" sz="1000" b="0" dirty="0">
                <a:solidFill>
                  <a:srgbClr val="008000"/>
                </a:solidFill>
                <a:effectLst/>
                <a:latin typeface="Consolas" panose="020B0609020204030204" pitchFamily="49" charset="0"/>
              </a:rPr>
              <a:t>        trim: true</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image: {</a:t>
            </a:r>
          </a:p>
          <a:p>
            <a:r>
              <a:rPr lang="en-US" sz="1000" b="0" dirty="0">
                <a:solidFill>
                  <a:srgbClr val="008000"/>
                </a:solidFill>
                <a:effectLst/>
                <a:latin typeface="Consolas" panose="020B0609020204030204" pitchFamily="49" charset="0"/>
              </a:rPr>
              <a:t>        data: Buffer,</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contentType</a:t>
            </a:r>
            <a:r>
              <a:rPr lang="en-US" sz="1000" b="0" dirty="0">
                <a:solidFill>
                  <a:srgbClr val="008000"/>
                </a:solidFill>
                <a:effectLst/>
                <a:latin typeface="Consolas" panose="020B0609020204030204" pitchFamily="49" charset="0"/>
              </a:rPr>
              <a:t>: String</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owner: {</a:t>
            </a:r>
          </a:p>
          <a:p>
            <a:r>
              <a:rPr lang="en-US" sz="1000" b="0" dirty="0">
                <a:solidFill>
                  <a:srgbClr val="008000"/>
                </a:solidFill>
                <a:effectLst/>
                <a:latin typeface="Consolas" panose="020B0609020204030204" pitchFamily="49" charset="0"/>
              </a:rPr>
              <a:t>        type: </a:t>
            </a:r>
            <a:r>
              <a:rPr lang="en-US" sz="1000" b="0" dirty="0" err="1">
                <a:solidFill>
                  <a:srgbClr val="008000"/>
                </a:solidFill>
                <a:effectLst/>
                <a:latin typeface="Consolas" panose="020B0609020204030204" pitchFamily="49" charset="0"/>
              </a:rPr>
              <a:t>mongoose.Schema.ObjectId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ref: 'User'</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updated: Date,</a:t>
            </a:r>
          </a:p>
          <a:p>
            <a:r>
              <a:rPr lang="en-US" sz="1000" b="0" dirty="0">
                <a:solidFill>
                  <a:srgbClr val="008000"/>
                </a:solidFill>
                <a:effectLst/>
                <a:latin typeface="Consolas" panose="020B0609020204030204" pitchFamily="49" charset="0"/>
              </a:rPr>
              <a:t>    created: {</a:t>
            </a:r>
          </a:p>
          <a:p>
            <a:r>
              <a:rPr lang="en-US" sz="1000" b="0" dirty="0">
                <a:solidFill>
                  <a:srgbClr val="008000"/>
                </a:solidFill>
                <a:effectLst/>
                <a:latin typeface="Consolas" panose="020B0609020204030204" pitchFamily="49" charset="0"/>
              </a:rPr>
              <a:t>        type: Date,</a:t>
            </a:r>
          </a:p>
          <a:p>
            <a:r>
              <a:rPr lang="en-US" sz="1000" b="0" dirty="0">
                <a:solidFill>
                  <a:srgbClr val="008000"/>
                </a:solidFill>
                <a:effectLst/>
                <a:latin typeface="Consolas" panose="020B0609020204030204" pitchFamily="49" charset="0"/>
              </a:rPr>
              <a:t>        default: </a:t>
            </a:r>
            <a:r>
              <a:rPr lang="en-US" sz="1000" b="0" dirty="0" err="1">
                <a:solidFill>
                  <a:srgbClr val="008000"/>
                </a:solidFill>
                <a:effectLst/>
                <a:latin typeface="Consolas" panose="020B0609020204030204" pitchFamily="49" charset="0"/>
              </a:rPr>
              <a:t>Date.now</a:t>
            </a:r>
            <a:endParaRPr lang="en-US" sz="1000" b="0" dirty="0">
              <a:solidFill>
                <a:srgbClr val="008000"/>
              </a:solidFill>
              <a:effectLst/>
              <a:latin typeface="Consolas" panose="020B0609020204030204" pitchFamily="49" charset="0"/>
            </a:endParaRP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export default </a:t>
            </a:r>
            <a:r>
              <a:rPr lang="en-US" sz="1000" b="0" dirty="0" err="1">
                <a:solidFill>
                  <a:srgbClr val="008000"/>
                </a:solidFill>
                <a:effectLst/>
                <a:latin typeface="Consolas" panose="020B0609020204030204" pitchFamily="49" charset="0"/>
              </a:rPr>
              <a:t>mongoose.model</a:t>
            </a:r>
            <a:r>
              <a:rPr lang="en-US" sz="1000" b="0" dirty="0">
                <a:solidFill>
                  <a:srgbClr val="008000"/>
                </a:solidFill>
                <a:effectLst/>
                <a:latin typeface="Consolas" panose="020B0609020204030204" pitchFamily="49" charset="0"/>
              </a:rPr>
              <a:t>('Shop', </a:t>
            </a:r>
            <a:r>
              <a:rPr lang="en-US" sz="1000" b="0" dirty="0" err="1">
                <a:solidFill>
                  <a:srgbClr val="008000"/>
                </a:solidFill>
                <a:effectLst/>
                <a:latin typeface="Consolas" panose="020B0609020204030204" pitchFamily="49" charset="0"/>
              </a:rPr>
              <a:t>ShopSchema</a:t>
            </a:r>
            <a:r>
              <a:rPr lang="en-US" sz="10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4955633-7018-BDA7-6E4B-A005CAA2409F}"/>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EF836FA8-91DB-5EFF-EC40-1FFA28D62E7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4249B9-4431-33C5-68C6-BD7D2069A542}"/>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1826383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D0D9-CC0E-EF1C-507F-CB73F7529589}"/>
              </a:ext>
            </a:extLst>
          </p:cNvPr>
          <p:cNvSpPr>
            <a:spLocks noGrp="1"/>
          </p:cNvSpPr>
          <p:nvPr>
            <p:ph type="title"/>
          </p:nvPr>
        </p:nvSpPr>
        <p:spPr/>
        <p:txBody>
          <a:bodyPr/>
          <a:lstStyle/>
          <a:p>
            <a:r>
              <a:rPr lang="en-US" dirty="0"/>
              <a:t>Server/routes/shop.routes.js</a:t>
            </a:r>
          </a:p>
        </p:txBody>
      </p:sp>
      <p:sp>
        <p:nvSpPr>
          <p:cNvPr id="3" name="Content Placeholder 2">
            <a:extLst>
              <a:ext uri="{FF2B5EF4-FFF2-40B4-BE49-F238E27FC236}">
                <a16:creationId xmlns:a16="http://schemas.microsoft.com/office/drawing/2014/main" id="{6AEC3A16-C94C-B4BB-8EC9-2C82B9C7B20D}"/>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express from 'express'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userCtrl</a:t>
            </a:r>
            <a:r>
              <a:rPr lang="en-US" sz="1000" b="0" dirty="0">
                <a:solidFill>
                  <a:srgbClr val="008000"/>
                </a:solidFill>
                <a:effectLst/>
                <a:latin typeface="Consolas" panose="020B0609020204030204" pitchFamily="49" charset="0"/>
              </a:rPr>
              <a:t> from '../controllers/user.controller.js'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authCtrl</a:t>
            </a:r>
            <a:r>
              <a:rPr lang="en-US" sz="1000" b="0" dirty="0">
                <a:solidFill>
                  <a:srgbClr val="008000"/>
                </a:solidFill>
                <a:effectLst/>
                <a:latin typeface="Consolas" panose="020B0609020204030204" pitchFamily="49" charset="0"/>
              </a:rPr>
              <a:t> from '../controllers/auth.controller.js'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shopCtrl</a:t>
            </a:r>
            <a:r>
              <a:rPr lang="en-US" sz="1000" b="0" dirty="0">
                <a:solidFill>
                  <a:srgbClr val="008000"/>
                </a:solidFill>
                <a:effectLst/>
                <a:latin typeface="Consolas" panose="020B0609020204030204" pitchFamily="49" charset="0"/>
              </a:rPr>
              <a:t> from '../controllers/shop.controller.js'</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const router = </a:t>
            </a:r>
            <a:r>
              <a:rPr lang="en-US" sz="1000" b="0" dirty="0" err="1">
                <a:solidFill>
                  <a:srgbClr val="008000"/>
                </a:solidFill>
                <a:effectLst/>
                <a:latin typeface="Consolas" panose="020B0609020204030204" pitchFamily="49" charset="0"/>
              </a:rPr>
              <a:t>express.Router</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shopCtrl.read</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/shops/by/:</a:t>
            </a:r>
            <a:r>
              <a:rPr lang="en-US" sz="1000" b="0" dirty="0" err="1">
                <a:solidFill>
                  <a:srgbClr val="008000"/>
                </a:solidFill>
                <a:effectLst/>
                <a:latin typeface="Consolas" panose="020B0609020204030204" pitchFamily="49" charset="0"/>
              </a:rPr>
              <a:t>userId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.post(</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authCtrl.hasAuthorization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userCtrl.isSeller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shopCtrl.create</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authCtrl.hasAuthorization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shopCtrl.listByOwner</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.put(</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shopCtrl.isOwner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shopCtrl.update</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.delete(</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shopCtrl.isOwner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shopCtrl.remove</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/shops/logo/:</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shopCtrl.photo</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shopCtrl.defaultPhoto</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a:t>
            </a:r>
            <a:r>
              <a:rPr lang="en-US" sz="1000" b="0" dirty="0" err="1">
                <a:solidFill>
                  <a:srgbClr val="008000"/>
                </a:solidFill>
                <a:effectLst/>
                <a:latin typeface="Consolas" panose="020B0609020204030204" pitchFamily="49" charset="0"/>
              </a:rPr>
              <a:t>defaultphoto</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shopCtrl.defaultPhoto</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router.param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shopCtrl.shopByID</a:t>
            </a:r>
            <a:r>
              <a:rPr lang="en-US" sz="1000" b="0" dirty="0">
                <a:solidFill>
                  <a:srgbClr val="008000"/>
                </a:solidFill>
                <a:effectLst/>
                <a:latin typeface="Consolas" panose="020B0609020204030204" pitchFamily="49" charset="0"/>
              </a:rPr>
              <a:t>)</a:t>
            </a:r>
          </a:p>
          <a:p>
            <a:r>
              <a:rPr lang="en-US" sz="1000" b="0" dirty="0" err="1">
                <a:solidFill>
                  <a:srgbClr val="008000"/>
                </a:solidFill>
                <a:effectLst/>
                <a:latin typeface="Consolas" panose="020B0609020204030204" pitchFamily="49" charset="0"/>
              </a:rPr>
              <a:t>router.param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userId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userCtrl.userByID</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router</a:t>
            </a:r>
          </a:p>
          <a:p>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5511019-88AA-39FF-D0E8-98CD4FADD4EC}"/>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725F993-8965-6563-CC7F-F5F3441489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F6F888E-39BB-548C-CC44-008FBC3D8553}"/>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1595209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4847-8E4B-CA3F-45F1-A9150C1C0E14}"/>
              </a:ext>
            </a:extLst>
          </p:cNvPr>
          <p:cNvSpPr>
            <a:spLocks noGrp="1"/>
          </p:cNvSpPr>
          <p:nvPr>
            <p:ph type="title"/>
          </p:nvPr>
        </p:nvSpPr>
        <p:spPr/>
        <p:txBody>
          <a:bodyPr/>
          <a:lstStyle/>
          <a:p>
            <a:r>
              <a:rPr lang="en-US" dirty="0"/>
              <a:t>client/shop/api-shop.js</a:t>
            </a:r>
          </a:p>
        </p:txBody>
      </p:sp>
      <p:sp>
        <p:nvSpPr>
          <p:cNvPr id="3" name="Content Placeholder 2">
            <a:extLst>
              <a:ext uri="{FF2B5EF4-FFF2-40B4-BE49-F238E27FC236}">
                <a16:creationId xmlns:a16="http://schemas.microsoft.com/office/drawing/2014/main" id="{04780D87-0089-6C0A-15F0-CBFA60003831}"/>
              </a:ext>
            </a:extLst>
          </p:cNvPr>
          <p:cNvSpPr>
            <a:spLocks noGrp="1"/>
          </p:cNvSpPr>
          <p:nvPr>
            <p:ph idx="1"/>
          </p:nvPr>
        </p:nvSpPr>
        <p:spPr/>
        <p:txBody>
          <a:bodyPr/>
          <a:lstStyle/>
          <a:p>
            <a:r>
              <a:rPr lang="en-US" sz="300" b="0" dirty="0">
                <a:solidFill>
                  <a:srgbClr val="008000"/>
                </a:solidFill>
                <a:effectLst/>
                <a:latin typeface="Consolas" panose="020B0609020204030204" pitchFamily="49" charset="0"/>
              </a:rPr>
              <a:t>const create = async (params, credentials, shop)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/shops/by/'+ </a:t>
            </a:r>
            <a:r>
              <a:rPr lang="en-US" sz="300" b="0" dirty="0" err="1">
                <a:solidFill>
                  <a:srgbClr val="008000"/>
                </a:solidFill>
                <a:effectLst/>
                <a:latin typeface="Consolas" panose="020B0609020204030204" pitchFamily="49" charset="0"/>
              </a:rPr>
              <a:t>params.userId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'POST',</a:t>
            </a:r>
          </a:p>
          <a:p>
            <a:r>
              <a:rPr lang="en-US" sz="300" b="0" dirty="0">
                <a:solidFill>
                  <a:srgbClr val="008000"/>
                </a:solidFill>
                <a:effectLst/>
                <a:latin typeface="Consolas" panose="020B0609020204030204" pitchFamily="49" charset="0"/>
              </a:rPr>
              <a:t>        headers: {</a:t>
            </a:r>
          </a:p>
          <a:p>
            <a:r>
              <a:rPr lang="en-US" sz="300" b="0" dirty="0">
                <a:solidFill>
                  <a:srgbClr val="008000"/>
                </a:solidFill>
                <a:effectLst/>
                <a:latin typeface="Consolas" panose="020B0609020204030204" pitchFamily="49" charset="0"/>
              </a:rPr>
              <a:t>          'Accept':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'Authorization': 'Bearer ' + credentials.t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body: shop</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 catch(err) {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list = async (signal)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 {</a:t>
            </a:r>
          </a:p>
          <a:p>
            <a:r>
              <a:rPr lang="en-US" sz="300" b="0" dirty="0">
                <a:solidFill>
                  <a:srgbClr val="008000"/>
                </a:solidFill>
                <a:effectLst/>
                <a:latin typeface="Consolas" panose="020B0609020204030204" pitchFamily="49" charset="0"/>
              </a:rPr>
              <a:t>        method: 'GET',</a:t>
            </a:r>
          </a:p>
          <a:p>
            <a:r>
              <a:rPr lang="en-US" sz="300" b="0" dirty="0">
                <a:solidFill>
                  <a:srgbClr val="008000"/>
                </a:solidFill>
                <a:effectLst/>
                <a:latin typeface="Consolas" panose="020B0609020204030204" pitchFamily="49" charset="0"/>
              </a:rPr>
              <a:t>        signal: signal</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}catch(err)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listByOwner</a:t>
            </a:r>
            <a:r>
              <a:rPr lang="en-US" sz="300" b="0" dirty="0">
                <a:solidFill>
                  <a:srgbClr val="008000"/>
                </a:solidFill>
                <a:effectLst/>
                <a:latin typeface="Consolas" panose="020B0609020204030204" pitchFamily="49" charset="0"/>
              </a:rPr>
              <a:t> = async (params, credentials, signal)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/shops/by/'+</a:t>
            </a:r>
            <a:r>
              <a:rPr lang="en-US" sz="300" b="0" dirty="0" err="1">
                <a:solidFill>
                  <a:srgbClr val="008000"/>
                </a:solidFill>
                <a:effectLst/>
                <a:latin typeface="Consolas" panose="020B0609020204030204" pitchFamily="49" charset="0"/>
              </a:rPr>
              <a:t>params.userId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'GET',</a:t>
            </a:r>
          </a:p>
          <a:p>
            <a:r>
              <a:rPr lang="en-US" sz="300" b="0" dirty="0">
                <a:solidFill>
                  <a:srgbClr val="008000"/>
                </a:solidFill>
                <a:effectLst/>
                <a:latin typeface="Consolas" panose="020B0609020204030204" pitchFamily="49" charset="0"/>
              </a:rPr>
              <a:t>        signal: signal,</a:t>
            </a:r>
          </a:p>
          <a:p>
            <a:r>
              <a:rPr lang="en-US" sz="300" b="0" dirty="0">
                <a:solidFill>
                  <a:srgbClr val="008000"/>
                </a:solidFill>
                <a:effectLst/>
                <a:latin typeface="Consolas" panose="020B0609020204030204" pitchFamily="49" charset="0"/>
              </a:rPr>
              <a:t>        headers: {</a:t>
            </a:r>
          </a:p>
          <a:p>
            <a:r>
              <a:rPr lang="en-US" sz="300" b="0" dirty="0">
                <a:solidFill>
                  <a:srgbClr val="008000"/>
                </a:solidFill>
                <a:effectLst/>
                <a:latin typeface="Consolas" panose="020B0609020204030204" pitchFamily="49" charset="0"/>
              </a:rPr>
              <a:t>          'Accept':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'Authorization': 'Bearer ' + credentials.t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}catch(err){</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read = async (params, signal)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 + </a:t>
            </a:r>
            <a:r>
              <a:rPr lang="en-US" sz="300" b="0" dirty="0" err="1">
                <a:solidFill>
                  <a:srgbClr val="008000"/>
                </a:solidFill>
                <a:effectLst/>
                <a:latin typeface="Consolas" panose="020B0609020204030204" pitchFamily="49" charset="0"/>
              </a:rPr>
              <a:t>params.shopId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'GET',</a:t>
            </a:r>
          </a:p>
          <a:p>
            <a:r>
              <a:rPr lang="en-US" sz="300" b="0" dirty="0">
                <a:solidFill>
                  <a:srgbClr val="008000"/>
                </a:solidFill>
                <a:effectLst/>
                <a:latin typeface="Consolas" panose="020B0609020204030204" pitchFamily="49" charset="0"/>
              </a:rPr>
              <a:t>        signal: signal,</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}catch(err)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update = async (params, credentials, shop)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 + </a:t>
            </a:r>
            <a:r>
              <a:rPr lang="en-US" sz="300" b="0" dirty="0" err="1">
                <a:solidFill>
                  <a:srgbClr val="008000"/>
                </a:solidFill>
                <a:effectLst/>
                <a:latin typeface="Consolas" panose="020B0609020204030204" pitchFamily="49" charset="0"/>
              </a:rPr>
              <a:t>params.shopId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'PUT',</a:t>
            </a:r>
          </a:p>
          <a:p>
            <a:r>
              <a:rPr lang="en-US" sz="300" b="0" dirty="0">
                <a:solidFill>
                  <a:srgbClr val="008000"/>
                </a:solidFill>
                <a:effectLst/>
                <a:latin typeface="Consolas" panose="020B0609020204030204" pitchFamily="49" charset="0"/>
              </a:rPr>
              <a:t>        headers: {</a:t>
            </a:r>
          </a:p>
          <a:p>
            <a:r>
              <a:rPr lang="en-US" sz="300" b="0" dirty="0">
                <a:solidFill>
                  <a:srgbClr val="008000"/>
                </a:solidFill>
                <a:effectLst/>
                <a:latin typeface="Consolas" panose="020B0609020204030204" pitchFamily="49" charset="0"/>
              </a:rPr>
              <a:t>          'Accept':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'Authorization': 'Bearer ' + credentials.t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body: shop</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 catch(err)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remove = async (params, credentials)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 + </a:t>
            </a:r>
            <a:r>
              <a:rPr lang="en-US" sz="300" b="0" dirty="0" err="1">
                <a:solidFill>
                  <a:srgbClr val="008000"/>
                </a:solidFill>
                <a:effectLst/>
                <a:latin typeface="Consolas" panose="020B0609020204030204" pitchFamily="49" charset="0"/>
              </a:rPr>
              <a:t>params.shopId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'DELETE',</a:t>
            </a:r>
          </a:p>
          <a:p>
            <a:r>
              <a:rPr lang="en-US" sz="300" b="0" dirty="0">
                <a:solidFill>
                  <a:srgbClr val="008000"/>
                </a:solidFill>
                <a:effectLst/>
                <a:latin typeface="Consolas" panose="020B0609020204030204" pitchFamily="49" charset="0"/>
              </a:rPr>
              <a:t>        headers: {</a:t>
            </a:r>
          </a:p>
          <a:p>
            <a:r>
              <a:rPr lang="en-US" sz="300" b="0" dirty="0">
                <a:solidFill>
                  <a:srgbClr val="008000"/>
                </a:solidFill>
                <a:effectLst/>
                <a:latin typeface="Consolas" panose="020B0609020204030204" pitchFamily="49" charset="0"/>
              </a:rPr>
              <a:t>          'Accept':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'Content-Type':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'Authorization': 'Bearer ' + credentials.t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 catch(err)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export {create, list, </a:t>
            </a:r>
            <a:r>
              <a:rPr lang="en-US" sz="300" b="0" dirty="0" err="1">
                <a:solidFill>
                  <a:srgbClr val="008000"/>
                </a:solidFill>
                <a:effectLst/>
                <a:latin typeface="Consolas" panose="020B0609020204030204" pitchFamily="49" charset="0"/>
              </a:rPr>
              <a:t>listByOwner</a:t>
            </a:r>
            <a:r>
              <a:rPr lang="en-US" sz="300" b="0" dirty="0">
                <a:solidFill>
                  <a:srgbClr val="008000"/>
                </a:solidFill>
                <a:effectLst/>
                <a:latin typeface="Consolas" panose="020B0609020204030204" pitchFamily="49" charset="0"/>
              </a:rPr>
              <a:t>, read, update, remove}</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204AB23-D537-3568-19B8-AAC89FCB0F25}"/>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DD10F65B-9643-B0CD-A31B-8A5AB507D5E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A41CB3-8B22-F654-0413-4B1F6EABE6E5}"/>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419390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E42B-F977-BBC4-7D3B-CD7E2C742A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DA0FCA-00A3-47AA-5716-D5A7C4BBEB40}"/>
              </a:ext>
            </a:extLst>
          </p:cNvPr>
          <p:cNvSpPr>
            <a:spLocks noGrp="1"/>
          </p:cNvSpPr>
          <p:nvPr>
            <p:ph idx="1"/>
          </p:nvPr>
        </p:nvSpPr>
        <p:spPr/>
        <p:txBody>
          <a:bodyPr/>
          <a:lstStyle/>
          <a:p>
            <a:r>
              <a:rPr lang="en-US" dirty="0"/>
              <a:t>We will be extending the MERN skeleton application with support for seller accounts and shops with products, to incrementally integrate marketplace functionalities such as product search and suggestions. </a:t>
            </a:r>
          </a:p>
          <a:p>
            <a:r>
              <a:rPr lang="en-US" dirty="0"/>
              <a:t>By the end you will have a better grasp of how to extend, integrate, and combine the different aspects of full-stack implementations to add complex features to your applications.</a:t>
            </a:r>
          </a:p>
          <a:p>
            <a:endParaRPr lang="en-US" dirty="0"/>
          </a:p>
        </p:txBody>
      </p:sp>
      <p:sp>
        <p:nvSpPr>
          <p:cNvPr id="4" name="Date Placeholder 3">
            <a:extLst>
              <a:ext uri="{FF2B5EF4-FFF2-40B4-BE49-F238E27FC236}">
                <a16:creationId xmlns:a16="http://schemas.microsoft.com/office/drawing/2014/main" id="{5D92AF41-B803-4E79-7081-0E9C47C9E18B}"/>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0F089981-1F58-B066-A12D-4FA1CA87A90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186744-D621-7EE8-AEFC-B992A722D743}"/>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1764817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D70B-8952-6682-009C-1587B80469F4}"/>
              </a:ext>
            </a:extLst>
          </p:cNvPr>
          <p:cNvSpPr>
            <a:spLocks noGrp="1"/>
          </p:cNvSpPr>
          <p:nvPr>
            <p:ph type="title"/>
          </p:nvPr>
        </p:nvSpPr>
        <p:spPr/>
        <p:txBody>
          <a:bodyPr/>
          <a:lstStyle/>
          <a:p>
            <a:r>
              <a:rPr lang="en-US" dirty="0"/>
              <a:t>client/shop/</a:t>
            </a:r>
            <a:r>
              <a:rPr lang="en-US" dirty="0" err="1"/>
              <a:t>NewShop.jsx</a:t>
            </a:r>
            <a:endParaRPr lang="en-US" dirty="0"/>
          </a:p>
        </p:txBody>
      </p:sp>
      <p:sp>
        <p:nvSpPr>
          <p:cNvPr id="3" name="Content Placeholder 2">
            <a:extLst>
              <a:ext uri="{FF2B5EF4-FFF2-40B4-BE49-F238E27FC236}">
                <a16:creationId xmlns:a16="http://schemas.microsoft.com/office/drawing/2014/main" id="{60887708-BA76-02B2-6A5F-2A8223BA075A}"/>
              </a:ext>
            </a:extLst>
          </p:cNvPr>
          <p:cNvSpPr>
            <a:spLocks noGrp="1"/>
          </p:cNvSpPr>
          <p:nvPr>
            <p:ph idx="1"/>
          </p:nvPr>
        </p:nvSpPr>
        <p:spPr/>
        <p:txBody>
          <a:bodyPr/>
          <a:lstStyle/>
          <a:p>
            <a:r>
              <a:rPr lang="en-US" sz="230" b="0" dirty="0">
                <a:solidFill>
                  <a:srgbClr val="008000"/>
                </a:solidFill>
                <a:effectLst/>
                <a:latin typeface="Consolas" panose="020B0609020204030204" pitchFamily="49" charset="0"/>
              </a:rPr>
              <a:t>import React, {</a:t>
            </a:r>
            <a:r>
              <a:rPr lang="en-US" sz="230" b="0" dirty="0" err="1">
                <a:solidFill>
                  <a:srgbClr val="008000"/>
                </a:solidFill>
                <a:effectLst/>
                <a:latin typeface="Consolas" panose="020B0609020204030204" pitchFamily="49" charset="0"/>
              </a:rPr>
              <a:t>useState</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Card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/core/Card'</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Button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/core/Button'</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FileUpload</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/icons/</a:t>
            </a:r>
            <a:r>
              <a:rPr lang="en-US" sz="230" b="0" dirty="0" err="1">
                <a:solidFill>
                  <a:srgbClr val="008000"/>
                </a:solidFill>
                <a:effectLst/>
                <a:latin typeface="Consolas" panose="020B0609020204030204" pitchFamily="49" charset="0"/>
              </a:rPr>
              <a:t>AddPhotoAlternate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auth from '../lib/auth-helper'</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Typography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/core/Typography'</a:t>
            </a:r>
          </a:p>
          <a:p>
            <a:r>
              <a:rPr lang="en-US" sz="230" b="0" dirty="0">
                <a:solidFill>
                  <a:srgbClr val="008000"/>
                </a:solidFill>
                <a:effectLst/>
                <a:latin typeface="Consolas" panose="020B0609020204030204" pitchFamily="49" charset="0"/>
              </a:rPr>
              <a:t>import Icon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/core/Icon'</a:t>
            </a:r>
          </a:p>
          <a:p>
            <a:r>
              <a:rPr lang="en-US" sz="230" b="0" dirty="0">
                <a:solidFill>
                  <a:srgbClr val="008000"/>
                </a:solidFill>
                <a:effectLst/>
                <a:latin typeface="Consolas" panose="020B0609020204030204" pitchFamily="49" charset="0"/>
              </a:rPr>
              <a:t>import { </a:t>
            </a:r>
            <a:r>
              <a:rPr lang="en-US" sz="230" b="0" dirty="0" err="1">
                <a:solidFill>
                  <a:srgbClr val="008000"/>
                </a:solidFill>
                <a:effectLst/>
                <a:latin typeface="Consolas" panose="020B0609020204030204" pitchFamily="49" charset="0"/>
              </a:rPr>
              <a:t>makeStyles</a:t>
            </a:r>
            <a:r>
              <a:rPr lang="en-US" sz="230" b="0" dirty="0">
                <a:solidFill>
                  <a:srgbClr val="008000"/>
                </a:solidFill>
                <a:effectLst/>
                <a:latin typeface="Consolas" panose="020B0609020204030204" pitchFamily="49" charset="0"/>
              </a:rPr>
              <a:t> }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/core/styles'</a:t>
            </a:r>
          </a:p>
          <a:p>
            <a:r>
              <a:rPr lang="en-US" sz="230" b="0" dirty="0">
                <a:solidFill>
                  <a:srgbClr val="008000"/>
                </a:solidFill>
                <a:effectLst/>
                <a:latin typeface="Consolas" panose="020B0609020204030204" pitchFamily="49" charset="0"/>
              </a:rPr>
              <a:t>import {create} from './api-shop.js'</a:t>
            </a:r>
          </a:p>
          <a:p>
            <a:r>
              <a:rPr lang="en-US" sz="230" b="0" dirty="0">
                <a:solidFill>
                  <a:srgbClr val="008000"/>
                </a:solidFill>
                <a:effectLst/>
                <a:latin typeface="Consolas" panose="020B0609020204030204" pitchFamily="49" charset="0"/>
              </a:rPr>
              <a:t>import {Link, Navigate} from 'react-router-</a:t>
            </a:r>
            <a:r>
              <a:rPr lang="en-US" sz="230" b="0" dirty="0" err="1">
                <a:solidFill>
                  <a:srgbClr val="008000"/>
                </a:solidFill>
                <a:effectLst/>
                <a:latin typeface="Consolas" panose="020B0609020204030204" pitchFamily="49" charset="0"/>
              </a:rPr>
              <a:t>dom</a:t>
            </a:r>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useStyles</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makeStyles</a:t>
            </a:r>
            <a:r>
              <a:rPr lang="en-US" sz="230" b="0" dirty="0">
                <a:solidFill>
                  <a:srgbClr val="008000"/>
                </a:solidFill>
                <a:effectLst/>
                <a:latin typeface="Consolas" panose="020B0609020204030204" pitchFamily="49" charset="0"/>
              </a:rPr>
              <a:t>(theme =&gt; ({</a:t>
            </a:r>
          </a:p>
          <a:p>
            <a:r>
              <a:rPr lang="en-US" sz="230" b="0" dirty="0">
                <a:solidFill>
                  <a:srgbClr val="008000"/>
                </a:solidFill>
                <a:effectLst/>
                <a:latin typeface="Consolas" panose="020B0609020204030204" pitchFamily="49" charset="0"/>
              </a:rPr>
              <a:t>  card: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maxWidth</a:t>
            </a:r>
            <a:r>
              <a:rPr lang="en-US" sz="230" b="0" dirty="0">
                <a:solidFill>
                  <a:srgbClr val="008000"/>
                </a:solidFill>
                <a:effectLst/>
                <a:latin typeface="Consolas" panose="020B0609020204030204" pitchFamily="49" charset="0"/>
              </a:rPr>
              <a:t>: 600,</a:t>
            </a:r>
          </a:p>
          <a:p>
            <a:r>
              <a:rPr lang="en-US" sz="230" b="0" dirty="0">
                <a:solidFill>
                  <a:srgbClr val="008000"/>
                </a:solidFill>
                <a:effectLst/>
                <a:latin typeface="Consolas" panose="020B0609020204030204" pitchFamily="49" charset="0"/>
              </a:rPr>
              <a:t>    margin: 'auto',</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textAlign</a:t>
            </a:r>
            <a:r>
              <a:rPr lang="en-US" sz="230" b="0" dirty="0">
                <a:solidFill>
                  <a:srgbClr val="008000"/>
                </a:solidFill>
                <a:effectLst/>
                <a:latin typeface="Consolas" panose="020B0609020204030204" pitchFamily="49" charset="0"/>
              </a:rPr>
              <a:t>: 'center',</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marginTop</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(5),</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paddingBottom</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error: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verticalAlign</a:t>
            </a:r>
            <a:r>
              <a:rPr lang="en-US" sz="230" b="0" dirty="0">
                <a:solidFill>
                  <a:srgbClr val="008000"/>
                </a:solidFill>
                <a:effectLst/>
                <a:latin typeface="Consolas" panose="020B0609020204030204" pitchFamily="49" charset="0"/>
              </a:rPr>
              <a:t>: 'middle'</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title: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marginTop</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    color: </a:t>
            </a:r>
            <a:r>
              <a:rPr lang="en-US" sz="230" b="0" dirty="0" err="1">
                <a:solidFill>
                  <a:srgbClr val="008000"/>
                </a:solidFill>
                <a:effectLst/>
                <a:latin typeface="Consolas" panose="020B0609020204030204" pitchFamily="49" charset="0"/>
              </a:rPr>
              <a:t>theme.palette.openTitle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fontSize</a:t>
            </a:r>
            <a:r>
              <a:rPr lang="en-US" sz="230" b="0" dirty="0">
                <a:solidFill>
                  <a:srgbClr val="008000"/>
                </a:solidFill>
                <a:effectLst/>
                <a:latin typeface="Consolas" panose="020B0609020204030204" pitchFamily="49" charset="0"/>
              </a:rPr>
              <a:t>: '1em'</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marginLeft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(1),</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marginRight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(1),</a:t>
            </a:r>
          </a:p>
          <a:p>
            <a:r>
              <a:rPr lang="en-US" sz="230" b="0" dirty="0">
                <a:solidFill>
                  <a:srgbClr val="008000"/>
                </a:solidFill>
                <a:effectLst/>
                <a:latin typeface="Consolas" panose="020B0609020204030204" pitchFamily="49" charset="0"/>
              </a:rPr>
              <a:t>    width: 300</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submit: {</a:t>
            </a:r>
          </a:p>
          <a:p>
            <a:r>
              <a:rPr lang="en-US" sz="230" b="0" dirty="0">
                <a:solidFill>
                  <a:srgbClr val="008000"/>
                </a:solidFill>
                <a:effectLst/>
                <a:latin typeface="Consolas" panose="020B0609020204030204" pitchFamily="49" charset="0"/>
              </a:rPr>
              <a:t>    margin: 'auto',</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marginBottom</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input: {</a:t>
            </a:r>
          </a:p>
          <a:p>
            <a:r>
              <a:rPr lang="en-US" sz="230" b="0" dirty="0">
                <a:solidFill>
                  <a:srgbClr val="008000"/>
                </a:solidFill>
                <a:effectLst/>
                <a:latin typeface="Consolas" panose="020B0609020204030204" pitchFamily="49" charset="0"/>
              </a:rPr>
              <a:t>    display: 'none'</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filename:{</a:t>
            </a:r>
          </a:p>
          <a:p>
            <a:r>
              <a:rPr lang="en-US" sz="230" b="0" dirty="0">
                <a:solidFill>
                  <a:srgbClr val="008000"/>
                </a:solidFill>
                <a:effectLst/>
                <a:latin typeface="Consolas" panose="020B0609020204030204" pitchFamily="49" charset="0"/>
              </a:rPr>
              <a:t>    marginLeft:'10px'</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export default function </a:t>
            </a:r>
            <a:r>
              <a:rPr lang="en-US" sz="230" b="0" dirty="0" err="1">
                <a:solidFill>
                  <a:srgbClr val="008000"/>
                </a:solidFill>
                <a:effectLst/>
                <a:latin typeface="Consolas" panose="020B0609020204030204" pitchFamily="49" charset="0"/>
              </a:rPr>
              <a:t>NewShop</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const classes = </a:t>
            </a:r>
            <a:r>
              <a:rPr lang="en-US" sz="230" b="0" dirty="0" err="1">
                <a:solidFill>
                  <a:srgbClr val="008000"/>
                </a:solidFill>
                <a:effectLst/>
                <a:latin typeface="Consolas" panose="020B0609020204030204" pitchFamily="49" charset="0"/>
              </a:rPr>
              <a:t>useStyles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const [values,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useState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name: '',</a:t>
            </a:r>
          </a:p>
          <a:p>
            <a:r>
              <a:rPr lang="en-US" sz="230" b="0" dirty="0">
                <a:solidFill>
                  <a:srgbClr val="008000"/>
                </a:solidFill>
                <a:effectLst/>
                <a:latin typeface="Consolas" panose="020B0609020204030204" pitchFamily="49" charset="0"/>
              </a:rPr>
              <a:t>      description: '',</a:t>
            </a:r>
          </a:p>
          <a:p>
            <a:r>
              <a:rPr lang="en-US" sz="230" b="0" dirty="0">
                <a:solidFill>
                  <a:srgbClr val="008000"/>
                </a:solidFill>
                <a:effectLst/>
                <a:latin typeface="Consolas" panose="020B0609020204030204" pitchFamily="49" charset="0"/>
              </a:rPr>
              <a:t>      image: '',</a:t>
            </a:r>
          </a:p>
          <a:p>
            <a:r>
              <a:rPr lang="en-US" sz="230" b="0" dirty="0">
                <a:solidFill>
                  <a:srgbClr val="008000"/>
                </a:solidFill>
                <a:effectLst/>
                <a:latin typeface="Consolas" panose="020B0609020204030204" pitchFamily="49" charset="0"/>
              </a:rPr>
              <a:t>      redirect: false,</a:t>
            </a:r>
          </a:p>
          <a:p>
            <a:r>
              <a:rPr lang="en-US" sz="230" b="0" dirty="0">
                <a:solidFill>
                  <a:srgbClr val="008000"/>
                </a:solidFill>
                <a:effectLst/>
                <a:latin typeface="Consolas" panose="020B0609020204030204" pitchFamily="49" charset="0"/>
              </a:rPr>
              <a:t>      error: ''</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const </a:t>
            </a:r>
            <a:r>
              <a:rPr lang="en-US" sz="230" b="0" dirty="0" err="1">
                <a:solidFill>
                  <a:srgbClr val="008000"/>
                </a:solidFill>
                <a:effectLst/>
                <a:latin typeface="Consolas" panose="020B0609020204030204" pitchFamily="49" charset="0"/>
              </a:rPr>
              <a:t>jwt</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  const </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 = name =&gt; event =&gt; {</a:t>
            </a:r>
          </a:p>
          <a:p>
            <a:r>
              <a:rPr lang="en-US" sz="230" b="0" dirty="0">
                <a:solidFill>
                  <a:srgbClr val="008000"/>
                </a:solidFill>
                <a:effectLst/>
                <a:latin typeface="Consolas" panose="020B0609020204030204" pitchFamily="49" charset="0"/>
              </a:rPr>
              <a:t>    const value = name === 'image'</a:t>
            </a:r>
          </a:p>
          <a:p>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event.target.files</a:t>
            </a:r>
            <a:r>
              <a:rPr lang="en-US" sz="230" b="0" dirty="0">
                <a:solidFill>
                  <a:srgbClr val="008000"/>
                </a:solidFill>
                <a:effectLst/>
                <a:latin typeface="Consolas" panose="020B0609020204030204" pitchFamily="49" charset="0"/>
              </a:rPr>
              <a:t>[0]</a:t>
            </a:r>
          </a:p>
          <a:p>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event.target.value</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[name]: value })</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const </a:t>
            </a:r>
            <a:r>
              <a:rPr lang="en-US" sz="230" b="0" dirty="0" err="1">
                <a:solidFill>
                  <a:srgbClr val="008000"/>
                </a:solidFill>
                <a:effectLst/>
                <a:latin typeface="Consolas" panose="020B0609020204030204" pitchFamily="49" charset="0"/>
              </a:rPr>
              <a:t>clickSubmit</a:t>
            </a:r>
            <a:r>
              <a:rPr lang="en-US" sz="230" b="0" dirty="0">
                <a:solidFill>
                  <a:srgbClr val="008000"/>
                </a:solidFill>
                <a:effectLst/>
                <a:latin typeface="Consolas" panose="020B0609020204030204" pitchFamily="49" charset="0"/>
              </a:rPr>
              <a:t> = () =&gt; {</a:t>
            </a:r>
          </a:p>
          <a:p>
            <a:r>
              <a:rPr lang="en-US" sz="230" b="0" dirty="0">
                <a:solidFill>
                  <a:srgbClr val="008000"/>
                </a:solidFill>
                <a:effectLst/>
                <a:latin typeface="Consolas" panose="020B0609020204030204" pitchFamily="49" charset="0"/>
              </a:rPr>
              <a:t>    let </a:t>
            </a:r>
            <a:r>
              <a:rPr lang="en-US" sz="230" b="0" dirty="0" err="1">
                <a:solidFill>
                  <a:srgbClr val="008000"/>
                </a:solidFill>
                <a:effectLst/>
                <a:latin typeface="Consolas" panose="020B0609020204030204" pitchFamily="49" charset="0"/>
              </a:rPr>
              <a:t>shopData</a:t>
            </a:r>
            <a:r>
              <a:rPr lang="en-US" sz="230" b="0" dirty="0">
                <a:solidFill>
                  <a:srgbClr val="008000"/>
                </a:solidFill>
                <a:effectLst/>
                <a:latin typeface="Consolas" panose="020B0609020204030204" pitchFamily="49" charset="0"/>
              </a:rPr>
              <a:t> = new </a:t>
            </a:r>
            <a:r>
              <a:rPr lang="en-US" sz="230" b="0" dirty="0" err="1">
                <a:solidFill>
                  <a:srgbClr val="008000"/>
                </a:solidFill>
                <a:effectLst/>
                <a:latin typeface="Consolas" panose="020B0609020204030204" pitchFamily="49" charset="0"/>
              </a:rPr>
              <a:t>FormData</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values.name &amp;&amp; </a:t>
            </a:r>
            <a:r>
              <a:rPr lang="en-US" sz="230" b="0" dirty="0" err="1">
                <a:solidFill>
                  <a:srgbClr val="008000"/>
                </a:solidFill>
                <a:effectLst/>
                <a:latin typeface="Consolas" panose="020B0609020204030204" pitchFamily="49" charset="0"/>
              </a:rPr>
              <a:t>shopData.append</a:t>
            </a:r>
            <a:r>
              <a:rPr lang="en-US" sz="230" b="0" dirty="0">
                <a:solidFill>
                  <a:srgbClr val="008000"/>
                </a:solidFill>
                <a:effectLst/>
                <a:latin typeface="Consolas" panose="020B0609020204030204" pitchFamily="49" charset="0"/>
              </a:rPr>
              <a:t>('name', values.name)</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values.description</a:t>
            </a:r>
            <a:r>
              <a:rPr lang="en-US" sz="230" b="0" dirty="0">
                <a:solidFill>
                  <a:srgbClr val="008000"/>
                </a:solidFill>
                <a:effectLst/>
                <a:latin typeface="Consolas" panose="020B0609020204030204" pitchFamily="49" charset="0"/>
              </a:rPr>
              <a:t> &amp;&amp; </a:t>
            </a:r>
            <a:r>
              <a:rPr lang="en-US" sz="230" b="0" dirty="0" err="1">
                <a:solidFill>
                  <a:srgbClr val="008000"/>
                </a:solidFill>
                <a:effectLst/>
                <a:latin typeface="Consolas" panose="020B0609020204030204" pitchFamily="49" charset="0"/>
              </a:rPr>
              <a:t>shopData.append</a:t>
            </a:r>
            <a:r>
              <a:rPr lang="en-US" sz="230" b="0" dirty="0">
                <a:solidFill>
                  <a:srgbClr val="008000"/>
                </a:solidFill>
                <a:effectLst/>
                <a:latin typeface="Consolas" panose="020B0609020204030204" pitchFamily="49" charset="0"/>
              </a:rPr>
              <a:t>('description', </a:t>
            </a:r>
            <a:r>
              <a:rPr lang="en-US" sz="230" b="0" dirty="0" err="1">
                <a:solidFill>
                  <a:srgbClr val="008000"/>
                </a:solidFill>
                <a:effectLst/>
                <a:latin typeface="Consolas" panose="020B0609020204030204" pitchFamily="49" charset="0"/>
              </a:rPr>
              <a:t>values.description</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values.image</a:t>
            </a:r>
            <a:r>
              <a:rPr lang="en-US" sz="230" b="0" dirty="0">
                <a:solidFill>
                  <a:srgbClr val="008000"/>
                </a:solidFill>
                <a:effectLst/>
                <a:latin typeface="Consolas" panose="020B0609020204030204" pitchFamily="49" charset="0"/>
              </a:rPr>
              <a:t> &amp;&amp; </a:t>
            </a:r>
            <a:r>
              <a:rPr lang="en-US" sz="230" b="0" dirty="0" err="1">
                <a:solidFill>
                  <a:srgbClr val="008000"/>
                </a:solidFill>
                <a:effectLst/>
                <a:latin typeface="Consolas" panose="020B0609020204030204" pitchFamily="49" charset="0"/>
              </a:rPr>
              <a:t>shopData.append</a:t>
            </a:r>
            <a:r>
              <a:rPr lang="en-US" sz="230" b="0" dirty="0">
                <a:solidFill>
                  <a:srgbClr val="008000"/>
                </a:solidFill>
                <a:effectLst/>
                <a:latin typeface="Consolas" panose="020B0609020204030204" pitchFamily="49" charset="0"/>
              </a:rPr>
              <a:t>('image', </a:t>
            </a:r>
            <a:r>
              <a:rPr lang="en-US" sz="230" b="0" dirty="0" err="1">
                <a:solidFill>
                  <a:srgbClr val="008000"/>
                </a:solidFill>
                <a:effectLst/>
                <a:latin typeface="Consolas" panose="020B0609020204030204" pitchFamily="49" charset="0"/>
              </a:rPr>
              <a:t>values.image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create({</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jwt.user._id</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 {</a:t>
            </a:r>
          </a:p>
          <a:p>
            <a:r>
              <a:rPr lang="en-US" sz="230" b="0" dirty="0">
                <a:solidFill>
                  <a:srgbClr val="008000"/>
                </a:solidFill>
                <a:effectLst/>
                <a:latin typeface="Consolas" panose="020B0609020204030204" pitchFamily="49" charset="0"/>
              </a:rPr>
              <a:t>      t: </a:t>
            </a:r>
            <a:r>
              <a:rPr lang="en-US" sz="230" b="0" dirty="0" err="1">
                <a:solidFill>
                  <a:srgbClr val="008000"/>
                </a:solidFill>
                <a:effectLst/>
                <a:latin typeface="Consolas" panose="020B0609020204030204" pitchFamily="49" charset="0"/>
              </a:rPr>
              <a:t>jwt.token</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shopData</a:t>
            </a:r>
            <a:r>
              <a:rPr lang="en-US" sz="230" b="0" dirty="0">
                <a:solidFill>
                  <a:srgbClr val="008000"/>
                </a:solidFill>
                <a:effectLst/>
                <a:latin typeface="Consolas" panose="020B0609020204030204" pitchFamily="49" charset="0"/>
              </a:rPr>
              <a:t>).then((data) =&gt; {</a:t>
            </a:r>
          </a:p>
          <a:p>
            <a:r>
              <a:rPr lang="en-US" sz="230" b="0" dirty="0">
                <a:solidFill>
                  <a:srgbClr val="008000"/>
                </a:solidFill>
                <a:effectLst/>
                <a:latin typeface="Consolas" panose="020B0609020204030204" pitchFamily="49" charset="0"/>
              </a:rPr>
              <a:t>      if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error: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 else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error: '', redirect: true})</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    if (</a:t>
            </a:r>
            <a:r>
              <a:rPr lang="en-US" sz="230" b="0" dirty="0" err="1">
                <a:solidFill>
                  <a:srgbClr val="008000"/>
                </a:solidFill>
                <a:effectLst/>
                <a:latin typeface="Consolas" panose="020B0609020204030204" pitchFamily="49" charset="0"/>
              </a:rPr>
              <a:t>values.redirect</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return (&lt;Navigate to={'/seller/shops'}/&gt;)</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return (&lt;div&gt;</a:t>
            </a:r>
          </a:p>
          <a:p>
            <a:r>
              <a:rPr lang="en-US" sz="230" b="0" dirty="0">
                <a:solidFill>
                  <a:srgbClr val="008000"/>
                </a:solidFill>
                <a:effectLst/>
                <a:latin typeface="Consolas" panose="020B0609020204030204" pitchFamily="49" charset="0"/>
              </a:rPr>
              <a:t>      &lt;Card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classes.card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&lt;Typography type="headline" component="h2"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classes.title</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New Shop</a:t>
            </a:r>
          </a:p>
          <a:p>
            <a:r>
              <a:rPr lang="en-US" sz="230" b="0" dirty="0">
                <a:solidFill>
                  <a:srgbClr val="008000"/>
                </a:solidFill>
                <a:effectLst/>
                <a:latin typeface="Consolas" panose="020B0609020204030204" pitchFamily="49" charset="0"/>
              </a:rPr>
              <a:t>          &lt;/Typography&gt;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&lt;input accept="image/*"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('image')}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classes.input</a:t>
            </a:r>
            <a:r>
              <a:rPr lang="en-US" sz="230" b="0" dirty="0">
                <a:solidFill>
                  <a:srgbClr val="008000"/>
                </a:solidFill>
                <a:effectLst/>
                <a:latin typeface="Consolas" panose="020B0609020204030204" pitchFamily="49" charset="0"/>
              </a:rPr>
              <a:t>} id="icon-button-file" type="file" /&gt;</a:t>
            </a:r>
          </a:p>
          <a:p>
            <a:r>
              <a:rPr lang="en-US" sz="230" b="0" dirty="0">
                <a:solidFill>
                  <a:srgbClr val="008000"/>
                </a:solidFill>
                <a:effectLst/>
                <a:latin typeface="Consolas" panose="020B0609020204030204" pitchFamily="49" charset="0"/>
              </a:rPr>
              <a:t>          &lt;label </a:t>
            </a:r>
            <a:r>
              <a:rPr lang="en-US" sz="230" b="0" dirty="0" err="1">
                <a:solidFill>
                  <a:srgbClr val="008000"/>
                </a:solidFill>
                <a:effectLst/>
                <a:latin typeface="Consolas" panose="020B0609020204030204" pitchFamily="49" charset="0"/>
              </a:rPr>
              <a:t>htmlFor</a:t>
            </a:r>
            <a:r>
              <a:rPr lang="en-US" sz="230" b="0" dirty="0">
                <a:solidFill>
                  <a:srgbClr val="008000"/>
                </a:solidFill>
                <a:effectLst/>
                <a:latin typeface="Consolas" panose="020B0609020204030204" pitchFamily="49" charset="0"/>
              </a:rPr>
              <a:t>="icon-button-file"&gt;</a:t>
            </a:r>
          </a:p>
          <a:p>
            <a:r>
              <a:rPr lang="en-US" sz="230" b="0" dirty="0">
                <a:solidFill>
                  <a:srgbClr val="008000"/>
                </a:solidFill>
                <a:effectLst/>
                <a:latin typeface="Consolas" panose="020B0609020204030204" pitchFamily="49" charset="0"/>
              </a:rPr>
              <a:t>            &lt;Button variant="contained" color="secondary" component="span"&gt;</a:t>
            </a:r>
          </a:p>
          <a:p>
            <a:r>
              <a:rPr lang="en-US" sz="230" b="0" dirty="0">
                <a:solidFill>
                  <a:srgbClr val="008000"/>
                </a:solidFill>
                <a:effectLst/>
                <a:latin typeface="Consolas" panose="020B0609020204030204" pitchFamily="49" charset="0"/>
              </a:rPr>
              <a:t>              Upload Logo</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FileUpload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&lt;/Button&gt;</a:t>
            </a:r>
          </a:p>
          <a:p>
            <a:r>
              <a:rPr lang="en-US" sz="230" b="0" dirty="0">
                <a:solidFill>
                  <a:srgbClr val="008000"/>
                </a:solidFill>
                <a:effectLst/>
                <a:latin typeface="Consolas" panose="020B0609020204030204" pitchFamily="49" charset="0"/>
              </a:rPr>
              <a:t>          &lt;/label&gt; &lt;span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classes.filename</a:t>
            </a:r>
            <a:r>
              <a:rPr lang="en-US" sz="230" b="0" dirty="0">
                <a:solidFill>
                  <a:srgbClr val="008000"/>
                </a:solidFill>
                <a:effectLst/>
                <a:latin typeface="Consolas" panose="020B0609020204030204" pitchFamily="49" charset="0"/>
              </a:rPr>
              <a:t>}&gt;{</a:t>
            </a:r>
            <a:r>
              <a:rPr lang="en-US" sz="230" b="0" dirty="0" err="1">
                <a:solidFill>
                  <a:srgbClr val="008000"/>
                </a:solidFill>
                <a:effectLst/>
                <a:latin typeface="Consolas" panose="020B0609020204030204" pitchFamily="49" charset="0"/>
              </a:rPr>
              <a:t>values.image</a:t>
            </a:r>
            <a:r>
              <a:rPr lang="en-US" sz="230" b="0" dirty="0">
                <a:solidFill>
                  <a:srgbClr val="008000"/>
                </a:solidFill>
                <a:effectLst/>
                <a:latin typeface="Consolas" panose="020B0609020204030204" pitchFamily="49" charset="0"/>
              </a:rPr>
              <a:t> ? values.image.name : ''}&lt;/span&gt;&lt;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id="name" label="Name"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 value={values.name}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('name')} margin="normal"/&gt;&lt;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TextField</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id="multiline-flexible"</a:t>
            </a:r>
          </a:p>
          <a:p>
            <a:r>
              <a:rPr lang="en-US" sz="230" b="0" dirty="0">
                <a:solidFill>
                  <a:srgbClr val="008000"/>
                </a:solidFill>
                <a:effectLst/>
                <a:latin typeface="Consolas" panose="020B0609020204030204" pitchFamily="49" charset="0"/>
              </a:rPr>
              <a:t>            label="Description"</a:t>
            </a:r>
          </a:p>
          <a:p>
            <a:r>
              <a:rPr lang="en-US" sz="230" b="0" dirty="0">
                <a:solidFill>
                  <a:srgbClr val="008000"/>
                </a:solidFill>
                <a:effectLst/>
                <a:latin typeface="Consolas" panose="020B0609020204030204" pitchFamily="49" charset="0"/>
              </a:rPr>
              <a:t>            multiline</a:t>
            </a:r>
          </a:p>
          <a:p>
            <a:r>
              <a:rPr lang="en-US" sz="230" b="0" dirty="0">
                <a:solidFill>
                  <a:srgbClr val="008000"/>
                </a:solidFill>
                <a:effectLst/>
                <a:latin typeface="Consolas" panose="020B0609020204030204" pitchFamily="49" charset="0"/>
              </a:rPr>
              <a:t>            rows="2"</a:t>
            </a:r>
          </a:p>
          <a:p>
            <a:r>
              <a:rPr lang="en-US" sz="230" b="0" dirty="0">
                <a:solidFill>
                  <a:srgbClr val="008000"/>
                </a:solidFill>
                <a:effectLst/>
                <a:latin typeface="Consolas" panose="020B0609020204030204" pitchFamily="49" charset="0"/>
              </a:rPr>
              <a:t>            value={</a:t>
            </a:r>
            <a:r>
              <a:rPr lang="en-US" sz="230" b="0" dirty="0" err="1">
                <a:solidFill>
                  <a:srgbClr val="008000"/>
                </a:solidFill>
                <a:effectLst/>
                <a:latin typeface="Consolas" panose="020B0609020204030204" pitchFamily="49" charset="0"/>
              </a:rPr>
              <a:t>values.description</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('description')}</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margin="normal"</a:t>
            </a:r>
          </a:p>
          <a:p>
            <a:r>
              <a:rPr lang="en-US" sz="230" b="0" dirty="0">
                <a:solidFill>
                  <a:srgbClr val="008000"/>
                </a:solidFill>
                <a:effectLst/>
                <a:latin typeface="Consolas" panose="020B0609020204030204" pitchFamily="49" charset="0"/>
              </a:rPr>
              <a:t>          /&gt;&lt;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values.error</a:t>
            </a:r>
            <a:r>
              <a:rPr lang="en-US" sz="230" b="0" dirty="0">
                <a:solidFill>
                  <a:srgbClr val="008000"/>
                </a:solidFill>
                <a:effectLst/>
                <a:latin typeface="Consolas" panose="020B0609020204030204" pitchFamily="49" charset="0"/>
              </a:rPr>
              <a:t> &amp;&amp; (&lt;Typography component="p" color="error"&gt;</a:t>
            </a:r>
          </a:p>
          <a:p>
            <a:r>
              <a:rPr lang="en-US" sz="230" b="0" dirty="0">
                <a:solidFill>
                  <a:srgbClr val="008000"/>
                </a:solidFill>
                <a:effectLst/>
                <a:latin typeface="Consolas" panose="020B0609020204030204" pitchFamily="49" charset="0"/>
              </a:rPr>
              <a:t>              &lt;Icon color="error"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classes.error</a:t>
            </a:r>
            <a:r>
              <a:rPr lang="en-US" sz="230" b="0" dirty="0">
                <a:solidFill>
                  <a:srgbClr val="008000"/>
                </a:solidFill>
                <a:effectLst/>
                <a:latin typeface="Consolas" panose="020B0609020204030204" pitchFamily="49" charset="0"/>
              </a:rPr>
              <a:t>}&gt;error&lt;/Icon&gt;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values.error</a:t>
            </a:r>
            <a:r>
              <a:rPr lang="en-US" sz="230" b="0" dirty="0">
                <a:solidFill>
                  <a:srgbClr val="008000"/>
                </a:solidFill>
                <a:effectLst/>
                <a:latin typeface="Consolas" panose="020B0609020204030204" pitchFamily="49" charset="0"/>
              </a:rPr>
              <a:t>}&lt;/Typography&gt;)</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&lt;Button color="primary" variant="contained" </a:t>
            </a:r>
            <a:r>
              <a:rPr lang="en-US" sz="230" b="0" dirty="0" err="1">
                <a:solidFill>
                  <a:srgbClr val="008000"/>
                </a:solidFill>
                <a:effectLst/>
                <a:latin typeface="Consolas" panose="020B0609020204030204" pitchFamily="49" charset="0"/>
              </a:rPr>
              <a:t>onClick</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clickSubmit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classes.submit</a:t>
            </a:r>
            <a:r>
              <a:rPr lang="en-US" sz="230" b="0" dirty="0">
                <a:solidFill>
                  <a:srgbClr val="008000"/>
                </a:solidFill>
                <a:effectLst/>
                <a:latin typeface="Consolas" panose="020B0609020204030204" pitchFamily="49" charset="0"/>
              </a:rPr>
              <a:t>}&gt;Submit&lt;/Button&gt;</a:t>
            </a:r>
          </a:p>
          <a:p>
            <a:r>
              <a:rPr lang="en-US" sz="230" b="0" dirty="0">
                <a:solidFill>
                  <a:srgbClr val="008000"/>
                </a:solidFill>
                <a:effectLst/>
                <a:latin typeface="Consolas" panose="020B0609020204030204" pitchFamily="49" charset="0"/>
              </a:rPr>
              <a:t>          &lt;Link to='/seller/shops'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classes.submit</a:t>
            </a:r>
            <a:r>
              <a:rPr lang="en-US" sz="230" b="0" dirty="0">
                <a:solidFill>
                  <a:srgbClr val="008000"/>
                </a:solidFill>
                <a:effectLst/>
                <a:latin typeface="Consolas" panose="020B0609020204030204" pitchFamily="49" charset="0"/>
              </a:rPr>
              <a:t>}&gt;&lt;Button variant="contained"&gt;Cancel&lt;/Button&gt;&lt;/Link&gt;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&lt;/Card&gt;</a:t>
            </a:r>
          </a:p>
          <a:p>
            <a:r>
              <a:rPr lang="en-US" sz="230" b="0" dirty="0">
                <a:solidFill>
                  <a:srgbClr val="008000"/>
                </a:solidFill>
                <a:effectLst/>
                <a:latin typeface="Consolas" panose="020B0609020204030204" pitchFamily="49" charset="0"/>
              </a:rPr>
              <a:t>    &lt;/div&gt;)</a:t>
            </a:r>
          </a:p>
          <a:p>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endParaRPr lang="en-US" sz="23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291F82E-27F8-D87E-A1B5-458574A3A496}"/>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7B633073-1B07-1C8B-0E9B-4398B2B308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3A24A4-BBDE-5CC7-28A8-D10B58B4A8A7}"/>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166281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616F-0C9C-A215-AED5-F54AAFAB3667}"/>
              </a:ext>
            </a:extLst>
          </p:cNvPr>
          <p:cNvSpPr>
            <a:spLocks noGrp="1"/>
          </p:cNvSpPr>
          <p:nvPr>
            <p:ph type="title"/>
          </p:nvPr>
        </p:nvSpPr>
        <p:spPr/>
        <p:txBody>
          <a:bodyPr/>
          <a:lstStyle/>
          <a:p>
            <a:r>
              <a:rPr lang="en-US" dirty="0"/>
              <a:t>Client/shop/</a:t>
            </a:r>
            <a:r>
              <a:rPr lang="en-US" dirty="0" err="1"/>
              <a:t>MyShops.jsx</a:t>
            </a:r>
            <a:endParaRPr lang="en-US" dirty="0"/>
          </a:p>
        </p:txBody>
      </p:sp>
      <p:sp>
        <p:nvSpPr>
          <p:cNvPr id="3" name="Content Placeholder 2">
            <a:extLst>
              <a:ext uri="{FF2B5EF4-FFF2-40B4-BE49-F238E27FC236}">
                <a16:creationId xmlns:a16="http://schemas.microsoft.com/office/drawing/2014/main" id="{1BB4D370-3CF9-BAB5-4440-0C79A6A28E37}"/>
              </a:ext>
            </a:extLst>
          </p:cNvPr>
          <p:cNvSpPr>
            <a:spLocks noGrp="1"/>
          </p:cNvSpPr>
          <p:nvPr>
            <p:ph idx="1"/>
          </p:nvPr>
        </p:nvSpPr>
        <p:spPr/>
        <p:txBody>
          <a:bodyPr/>
          <a:lstStyle/>
          <a:p>
            <a:r>
              <a:rPr lang="en-US" sz="250" b="0" dirty="0">
                <a:solidFill>
                  <a:srgbClr val="008000"/>
                </a:solidFill>
                <a:effectLst/>
                <a:latin typeface="Consolas" panose="020B0609020204030204" pitchFamily="49" charset="0"/>
              </a:rPr>
              <a:t>import React,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useEffect</a:t>
            </a:r>
            <a:r>
              <a:rPr lang="en-US" sz="250" b="0" dirty="0">
                <a:solidFill>
                  <a:srgbClr val="008000"/>
                </a:solidFill>
                <a:effectLst/>
                <a:latin typeface="Consolas" panose="020B0609020204030204" pitchFamily="49" charset="0"/>
              </a:rPr>
              <a:t>} from 'react'</a:t>
            </a:r>
          </a:p>
          <a:p>
            <a:r>
              <a:rPr lang="en-US" sz="250" b="0" dirty="0">
                <a:solidFill>
                  <a:srgbClr val="008000"/>
                </a:solidFill>
                <a:effectLst/>
                <a:latin typeface="Consolas" panose="020B0609020204030204" pitchFamily="49" charset="0"/>
              </a:rPr>
              <a:t>import { </a:t>
            </a:r>
            <a:r>
              <a:rPr lang="en-US" sz="250" b="0" dirty="0" err="1">
                <a:solidFill>
                  <a:srgbClr val="008000"/>
                </a:solidFill>
                <a:effectLst/>
                <a:latin typeface="Consolas" panose="020B0609020204030204" pitchFamily="49" charset="0"/>
              </a:rPr>
              <a:t>makeStyles</a:t>
            </a:r>
            <a:r>
              <a:rPr lang="en-US" sz="250" b="0" dirty="0">
                <a:solidFill>
                  <a:srgbClr val="008000"/>
                </a:solidFill>
                <a:effectLst/>
                <a:latin typeface="Consolas" panose="020B0609020204030204" pitchFamily="49" charset="0"/>
              </a:rPr>
              <a:t> }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/core/styles'</a:t>
            </a:r>
          </a:p>
          <a:p>
            <a:r>
              <a:rPr lang="en-US" sz="250" b="0" dirty="0">
                <a:solidFill>
                  <a:srgbClr val="008000"/>
                </a:solidFill>
                <a:effectLst/>
                <a:latin typeface="Consolas" panose="020B0609020204030204" pitchFamily="49" charset="0"/>
              </a:rPr>
              <a:t>import Paper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/core/Paper'</a:t>
            </a:r>
          </a:p>
          <a:p>
            <a:r>
              <a:rPr lang="en-US" sz="250" b="0" dirty="0">
                <a:solidFill>
                  <a:srgbClr val="008000"/>
                </a:solidFill>
                <a:effectLst/>
                <a:latin typeface="Consolas" panose="020B0609020204030204" pitchFamily="49" charset="0"/>
              </a:rPr>
              <a:t>import List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/core/List'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Avatar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/core/Avatar'</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Icon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/core/Icon'</a:t>
            </a:r>
          </a:p>
          <a:p>
            <a:r>
              <a:rPr lang="en-US" sz="250" b="0" dirty="0">
                <a:solidFill>
                  <a:srgbClr val="008000"/>
                </a:solidFill>
                <a:effectLst/>
                <a:latin typeface="Consolas" panose="020B0609020204030204" pitchFamily="49" charset="0"/>
              </a:rPr>
              <a:t>import Button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/core/Button'</a:t>
            </a:r>
          </a:p>
          <a:p>
            <a:r>
              <a:rPr lang="en-US" sz="250" b="0" dirty="0">
                <a:solidFill>
                  <a:srgbClr val="008000"/>
                </a:solidFill>
                <a:effectLst/>
                <a:latin typeface="Consolas" panose="020B0609020204030204" pitchFamily="49" charset="0"/>
              </a:rPr>
              <a:t>import Typography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/core/Typography'</a:t>
            </a:r>
          </a:p>
          <a:p>
            <a:r>
              <a:rPr lang="en-US" sz="250" b="0" dirty="0">
                <a:solidFill>
                  <a:srgbClr val="008000"/>
                </a:solidFill>
                <a:effectLst/>
                <a:latin typeface="Consolas" panose="020B0609020204030204" pitchFamily="49" charset="0"/>
              </a:rPr>
              <a:t>import Edit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/icons/Edit'</a:t>
            </a:r>
          </a:p>
          <a:p>
            <a:r>
              <a:rPr lang="en-US" sz="250" b="0" dirty="0">
                <a:solidFill>
                  <a:srgbClr val="008000"/>
                </a:solidFill>
                <a:effectLst/>
                <a:latin typeface="Consolas" panose="020B0609020204030204" pitchFamily="49" charset="0"/>
              </a:rPr>
              <a:t>import Divider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/core/Divider'</a:t>
            </a:r>
          </a:p>
          <a:p>
            <a:r>
              <a:rPr lang="en-US" sz="250" b="0" dirty="0">
                <a:solidFill>
                  <a:srgbClr val="008000"/>
                </a:solidFill>
                <a:effectLst/>
                <a:latin typeface="Consolas" panose="020B0609020204030204" pitchFamily="49" charset="0"/>
              </a:rPr>
              <a:t>import auth from '../lib/auth-helper'</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listByOwner</a:t>
            </a:r>
            <a:r>
              <a:rPr lang="en-US" sz="250" b="0" dirty="0">
                <a:solidFill>
                  <a:srgbClr val="008000"/>
                </a:solidFill>
                <a:effectLst/>
                <a:latin typeface="Consolas" panose="020B0609020204030204" pitchFamily="49" charset="0"/>
              </a:rPr>
              <a:t>} from './api-shop.js'</a:t>
            </a:r>
          </a:p>
          <a:p>
            <a:r>
              <a:rPr lang="en-US" sz="250" b="0" dirty="0">
                <a:solidFill>
                  <a:srgbClr val="008000"/>
                </a:solidFill>
                <a:effectLst/>
                <a:latin typeface="Consolas" panose="020B0609020204030204" pitchFamily="49" charset="0"/>
              </a:rPr>
              <a:t>import {Navigate, Link} from 'react-router-</a:t>
            </a:r>
            <a:r>
              <a:rPr lang="en-US" sz="250" b="0" dirty="0" err="1">
                <a:solidFill>
                  <a:srgbClr val="008000"/>
                </a:solidFill>
                <a:effectLst/>
                <a:latin typeface="Consolas" panose="020B0609020204030204" pitchFamily="49" charset="0"/>
              </a:rPr>
              <a:t>dom</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DeleteShop</a:t>
            </a:r>
            <a:r>
              <a:rPr lang="en-US" sz="250" b="0" dirty="0">
                <a:solidFill>
                  <a:srgbClr val="008000"/>
                </a:solidFill>
                <a:effectLst/>
                <a:latin typeface="Consolas" panose="020B0609020204030204" pitchFamily="49" charset="0"/>
              </a:rPr>
              <a:t> from './</a:t>
            </a:r>
            <a:r>
              <a:rPr lang="en-US" sz="250" b="0" dirty="0" err="1">
                <a:solidFill>
                  <a:srgbClr val="008000"/>
                </a:solidFill>
                <a:effectLst/>
                <a:latin typeface="Consolas" panose="020B0609020204030204" pitchFamily="49" charset="0"/>
              </a:rPr>
              <a:t>DeleteShop</a:t>
            </a:r>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const </a:t>
            </a:r>
            <a:r>
              <a:rPr lang="en-US" sz="250" b="0" dirty="0" err="1">
                <a:solidFill>
                  <a:srgbClr val="008000"/>
                </a:solidFill>
                <a:effectLst/>
                <a:latin typeface="Consolas" panose="020B0609020204030204" pitchFamily="49" charset="0"/>
              </a:rPr>
              <a:t>useStyles</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makeStyles</a:t>
            </a:r>
            <a:r>
              <a:rPr lang="en-US" sz="250" b="0" dirty="0">
                <a:solidFill>
                  <a:srgbClr val="008000"/>
                </a:solidFill>
                <a:effectLst/>
                <a:latin typeface="Consolas" panose="020B0609020204030204" pitchFamily="49" charset="0"/>
              </a:rPr>
              <a:t>(theme =&gt; ({</a:t>
            </a:r>
          </a:p>
          <a:p>
            <a:r>
              <a:rPr lang="en-US" sz="250" b="0" dirty="0">
                <a:solidFill>
                  <a:srgbClr val="008000"/>
                </a:solidFill>
                <a:effectLst/>
                <a:latin typeface="Consolas" panose="020B0609020204030204" pitchFamily="49" charset="0"/>
              </a:rPr>
              <a:t>  root: </a:t>
            </a:r>
            <a:r>
              <a:rPr lang="en-US" sz="250" b="0" dirty="0" err="1">
                <a:solidFill>
                  <a:srgbClr val="008000"/>
                </a:solidFill>
                <a:effectLst/>
                <a:latin typeface="Consolas" panose="020B0609020204030204" pitchFamily="49" charset="0"/>
              </a:rPr>
              <a:t>theme.mixins.gutters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maxWidth</a:t>
            </a:r>
            <a:r>
              <a:rPr lang="en-US" sz="250" b="0" dirty="0">
                <a:solidFill>
                  <a:srgbClr val="008000"/>
                </a:solidFill>
                <a:effectLst/>
                <a:latin typeface="Consolas" panose="020B0609020204030204" pitchFamily="49" charset="0"/>
              </a:rPr>
              <a:t>: 600,</a:t>
            </a:r>
          </a:p>
          <a:p>
            <a:r>
              <a:rPr lang="en-US" sz="250" b="0" dirty="0">
                <a:solidFill>
                  <a:srgbClr val="008000"/>
                </a:solidFill>
                <a:effectLst/>
                <a:latin typeface="Consolas" panose="020B0609020204030204" pitchFamily="49" charset="0"/>
              </a:rPr>
              <a:t>    margin: 'auto',</a:t>
            </a:r>
          </a:p>
          <a:p>
            <a:r>
              <a:rPr lang="en-US" sz="250" b="0" dirty="0">
                <a:solidFill>
                  <a:srgbClr val="008000"/>
                </a:solidFill>
                <a:effectLst/>
                <a:latin typeface="Consolas" panose="020B0609020204030204" pitchFamily="49" charset="0"/>
              </a:rPr>
              <a:t>    padding: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(3),</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marginTop</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(5)</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title: {</a:t>
            </a:r>
          </a:p>
          <a:p>
            <a:r>
              <a:rPr lang="en-US" sz="250" b="0" dirty="0">
                <a:solidFill>
                  <a:srgbClr val="008000"/>
                </a:solidFill>
                <a:effectLst/>
                <a:latin typeface="Consolas" panose="020B0609020204030204" pitchFamily="49" charset="0"/>
              </a:rPr>
              <a:t>    margin: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(3)}</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 0 ${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(3)}</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(1)}</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color: </a:t>
            </a:r>
            <a:r>
              <a:rPr lang="en-US" sz="250" b="0" dirty="0" err="1">
                <a:solidFill>
                  <a:srgbClr val="008000"/>
                </a:solidFill>
                <a:effectLst/>
                <a:latin typeface="Consolas" panose="020B0609020204030204" pitchFamily="49" charset="0"/>
              </a:rPr>
              <a:t>theme.palette.protectedTitle</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fontSize</a:t>
            </a:r>
            <a:r>
              <a:rPr lang="en-US" sz="250" b="0" dirty="0">
                <a:solidFill>
                  <a:srgbClr val="008000"/>
                </a:solidFill>
                <a:effectLst/>
                <a:latin typeface="Consolas" panose="020B0609020204030204" pitchFamily="49" charset="0"/>
              </a:rPr>
              <a:t>: '1.2em'</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addButton</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float:'right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leftIcon</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marginRight</a:t>
            </a:r>
            <a:r>
              <a:rPr lang="en-US" sz="250" b="0" dirty="0">
                <a:solidFill>
                  <a:srgbClr val="008000"/>
                </a:solidFill>
                <a:effectLst/>
                <a:latin typeface="Consolas" panose="020B0609020204030204" pitchFamily="49" charset="0"/>
              </a:rPr>
              <a:t>: "8px"</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export default function </a:t>
            </a:r>
            <a:r>
              <a:rPr lang="en-US" sz="250" b="0" dirty="0" err="1">
                <a:solidFill>
                  <a:srgbClr val="008000"/>
                </a:solidFill>
                <a:effectLst/>
                <a:latin typeface="Consolas" panose="020B0609020204030204" pitchFamily="49" charset="0"/>
              </a:rPr>
              <a:t>MyShops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classes = </a:t>
            </a:r>
            <a:r>
              <a:rPr lang="en-US" sz="250" b="0" dirty="0" err="1">
                <a:solidFill>
                  <a:srgbClr val="008000"/>
                </a:solidFill>
                <a:effectLst/>
                <a:latin typeface="Consolas" panose="020B0609020204030204" pitchFamily="49" charset="0"/>
              </a:rPr>
              <a:t>useStyles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[shops, </a:t>
            </a:r>
            <a:r>
              <a:rPr lang="en-US" sz="250" b="0" dirty="0" err="1">
                <a:solidFill>
                  <a:srgbClr val="008000"/>
                </a:solidFill>
                <a:effectLst/>
                <a:latin typeface="Consolas" panose="020B0609020204030204" pitchFamily="49" charset="0"/>
              </a:rPr>
              <a:t>setShops</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redirectToSignin</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setRedirectToSignin</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(false)</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jwt</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useEffect</a:t>
            </a:r>
            <a:r>
              <a:rPr lang="en-US" sz="250" b="0" dirty="0">
                <a:solidFill>
                  <a:srgbClr val="008000"/>
                </a:solidFill>
                <a:effectLst/>
                <a:latin typeface="Consolas" panose="020B0609020204030204" pitchFamily="49" charset="0"/>
              </a:rPr>
              <a:t>(() =&gt; {</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abortController</a:t>
            </a:r>
            <a:r>
              <a:rPr lang="en-US" sz="250" b="0" dirty="0">
                <a:solidFill>
                  <a:srgbClr val="008000"/>
                </a:solidFill>
                <a:effectLst/>
                <a:latin typeface="Consolas" panose="020B0609020204030204" pitchFamily="49" charset="0"/>
              </a:rPr>
              <a:t> = new </a:t>
            </a:r>
            <a:r>
              <a:rPr lang="en-US" sz="250" b="0" dirty="0" err="1">
                <a:solidFill>
                  <a:srgbClr val="008000"/>
                </a:solidFill>
                <a:effectLst/>
                <a:latin typeface="Consolas" panose="020B0609020204030204" pitchFamily="49" charset="0"/>
              </a:rPr>
              <a:t>AbortController</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signal = </a:t>
            </a:r>
            <a:r>
              <a:rPr lang="en-US" sz="250" b="0" dirty="0" err="1">
                <a:solidFill>
                  <a:srgbClr val="008000"/>
                </a:solidFill>
                <a:effectLst/>
                <a:latin typeface="Consolas" panose="020B0609020204030204" pitchFamily="49" charset="0"/>
              </a:rPr>
              <a:t>abortController.signal</a:t>
            </a:r>
            <a:endParaRPr lang="en-US" sz="250" b="0" dirty="0">
              <a:solidFill>
                <a:srgbClr val="008000"/>
              </a:solidFill>
              <a:effectLst/>
              <a:latin typeface="Consolas" panose="020B0609020204030204" pitchFamily="49" charset="0"/>
            </a:endParaRP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listByOwner</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userId</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jwt.user._id</a:t>
            </a:r>
            <a:endParaRPr lang="en-US" sz="250" b="0" dirty="0">
              <a:solidFill>
                <a:srgbClr val="008000"/>
              </a:solidFill>
              <a:effectLst/>
              <a:latin typeface="Consolas" panose="020B0609020204030204" pitchFamily="49" charset="0"/>
            </a:endParaRPr>
          </a:p>
          <a:p>
            <a:r>
              <a:rPr lang="en-US" sz="250" b="0" dirty="0">
                <a:solidFill>
                  <a:srgbClr val="008000"/>
                </a:solidFill>
                <a:effectLst/>
                <a:latin typeface="Consolas" panose="020B0609020204030204" pitchFamily="49" charset="0"/>
              </a:rPr>
              <a:t>    }, {t: </a:t>
            </a:r>
            <a:r>
              <a:rPr lang="en-US" sz="250" b="0" dirty="0" err="1">
                <a:solidFill>
                  <a:srgbClr val="008000"/>
                </a:solidFill>
                <a:effectLst/>
                <a:latin typeface="Consolas" panose="020B0609020204030204" pitchFamily="49" charset="0"/>
              </a:rPr>
              <a:t>jwt.token</a:t>
            </a:r>
            <a:r>
              <a:rPr lang="en-US" sz="250" b="0" dirty="0">
                <a:solidFill>
                  <a:srgbClr val="008000"/>
                </a:solidFill>
                <a:effectLst/>
                <a:latin typeface="Consolas" panose="020B0609020204030204" pitchFamily="49" charset="0"/>
              </a:rPr>
              <a:t>}, signal).then((data) =&gt; {</a:t>
            </a:r>
          </a:p>
          <a:p>
            <a:r>
              <a:rPr lang="en-US" sz="250" b="0" dirty="0">
                <a:solidFill>
                  <a:srgbClr val="008000"/>
                </a:solidFill>
                <a:effectLst/>
                <a:latin typeface="Consolas" panose="020B0609020204030204" pitchFamily="49" charset="0"/>
              </a:rPr>
              <a:t>      if (</a:t>
            </a:r>
            <a:r>
              <a:rPr lang="en-US" sz="250" b="0" dirty="0" err="1">
                <a:solidFill>
                  <a:srgbClr val="008000"/>
                </a:solidFill>
                <a:effectLst/>
                <a:latin typeface="Consolas" panose="020B0609020204030204" pitchFamily="49" charset="0"/>
              </a:rPr>
              <a:t>data.error</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setRedirectToSignin</a:t>
            </a:r>
            <a:r>
              <a:rPr lang="en-US" sz="250" b="0" dirty="0">
                <a:solidFill>
                  <a:srgbClr val="008000"/>
                </a:solidFill>
                <a:effectLst/>
                <a:latin typeface="Consolas" panose="020B0609020204030204" pitchFamily="49" charset="0"/>
              </a:rPr>
              <a:t>(true)</a:t>
            </a:r>
          </a:p>
          <a:p>
            <a:r>
              <a:rPr lang="en-US" sz="250" b="0" dirty="0">
                <a:solidFill>
                  <a:srgbClr val="008000"/>
                </a:solidFill>
                <a:effectLst/>
                <a:latin typeface="Consolas" panose="020B0609020204030204" pitchFamily="49" charset="0"/>
              </a:rPr>
              <a:t>      } else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setShops</a:t>
            </a:r>
            <a:r>
              <a:rPr lang="en-US" sz="250" b="0" dirty="0">
                <a:solidFill>
                  <a:srgbClr val="008000"/>
                </a:solidFill>
                <a:effectLst/>
                <a:latin typeface="Consolas" panose="020B0609020204030204" pitchFamily="49" charset="0"/>
              </a:rPr>
              <a:t>(data)</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return function cleanup(){</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abortController.abort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 [])</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removeShop</a:t>
            </a:r>
            <a:r>
              <a:rPr lang="en-US" sz="250" b="0" dirty="0">
                <a:solidFill>
                  <a:srgbClr val="008000"/>
                </a:solidFill>
                <a:effectLst/>
                <a:latin typeface="Consolas" panose="020B0609020204030204" pitchFamily="49" charset="0"/>
              </a:rPr>
              <a:t> = (shop) =&gt; {</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updatedShops</a:t>
            </a:r>
            <a:r>
              <a:rPr lang="en-US" sz="250" b="0" dirty="0">
                <a:solidFill>
                  <a:srgbClr val="008000"/>
                </a:solidFill>
                <a:effectLst/>
                <a:latin typeface="Consolas" panose="020B0609020204030204" pitchFamily="49" charset="0"/>
              </a:rPr>
              <a:t> = [...shops]</a:t>
            </a:r>
          </a:p>
          <a:p>
            <a:r>
              <a:rPr lang="en-US" sz="250" b="0" dirty="0">
                <a:solidFill>
                  <a:srgbClr val="008000"/>
                </a:solidFill>
                <a:effectLst/>
                <a:latin typeface="Consolas" panose="020B0609020204030204" pitchFamily="49" charset="0"/>
              </a:rPr>
              <a:t>    const index = </a:t>
            </a:r>
            <a:r>
              <a:rPr lang="en-US" sz="250" b="0" dirty="0" err="1">
                <a:solidFill>
                  <a:srgbClr val="008000"/>
                </a:solidFill>
                <a:effectLst/>
                <a:latin typeface="Consolas" panose="020B0609020204030204" pitchFamily="49" charset="0"/>
              </a:rPr>
              <a:t>updatedShops.indexOf</a:t>
            </a:r>
            <a:r>
              <a:rPr lang="en-US" sz="250" b="0" dirty="0">
                <a:solidFill>
                  <a:srgbClr val="008000"/>
                </a:solidFill>
                <a:effectLst/>
                <a:latin typeface="Consolas" panose="020B0609020204030204" pitchFamily="49" charset="0"/>
              </a:rPr>
              <a:t>(shop)</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updatedShops.splice</a:t>
            </a:r>
            <a:r>
              <a:rPr lang="en-US" sz="250" b="0" dirty="0">
                <a:solidFill>
                  <a:srgbClr val="008000"/>
                </a:solidFill>
                <a:effectLst/>
                <a:latin typeface="Consolas" panose="020B0609020204030204" pitchFamily="49" charset="0"/>
              </a:rPr>
              <a:t>(index, 1)</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setShops</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updatedShops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    if (</a:t>
            </a:r>
            <a:r>
              <a:rPr lang="en-US" sz="250" b="0" dirty="0" err="1">
                <a:solidFill>
                  <a:srgbClr val="008000"/>
                </a:solidFill>
                <a:effectLst/>
                <a:latin typeface="Consolas" panose="020B0609020204030204" pitchFamily="49" charset="0"/>
              </a:rPr>
              <a:t>redirectToSignin</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return &lt;Navigate to='/</a:t>
            </a:r>
            <a:r>
              <a:rPr lang="en-US" sz="250" b="0" dirty="0" err="1">
                <a:solidFill>
                  <a:srgbClr val="008000"/>
                </a:solidFill>
                <a:effectLst/>
                <a:latin typeface="Consolas" panose="020B0609020204030204" pitchFamily="49" charset="0"/>
              </a:rPr>
              <a:t>signin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return (</a:t>
            </a:r>
          </a:p>
          <a:p>
            <a:r>
              <a:rPr lang="en-US" sz="250" b="0" dirty="0">
                <a:solidFill>
                  <a:srgbClr val="008000"/>
                </a:solidFill>
                <a:effectLst/>
                <a:latin typeface="Consolas" panose="020B0609020204030204" pitchFamily="49" charset="0"/>
              </a:rPr>
              <a:t>    &lt;div&gt;</a:t>
            </a:r>
          </a:p>
          <a:p>
            <a:r>
              <a:rPr lang="en-US" sz="250" b="0" dirty="0">
                <a:solidFill>
                  <a:srgbClr val="008000"/>
                </a:solidFill>
                <a:effectLst/>
                <a:latin typeface="Consolas" panose="020B0609020204030204" pitchFamily="49" charset="0"/>
              </a:rPr>
              <a:t>      &lt;Paper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classes.root</a:t>
            </a:r>
            <a:r>
              <a:rPr lang="en-US" sz="250" b="0" dirty="0">
                <a:solidFill>
                  <a:srgbClr val="008000"/>
                </a:solidFill>
                <a:effectLst/>
                <a:latin typeface="Consolas" panose="020B0609020204030204" pitchFamily="49" charset="0"/>
              </a:rPr>
              <a:t>} elevation={4}&gt;</a:t>
            </a:r>
          </a:p>
          <a:p>
            <a:r>
              <a:rPr lang="en-US" sz="250" b="0" dirty="0">
                <a:solidFill>
                  <a:srgbClr val="008000"/>
                </a:solidFill>
                <a:effectLst/>
                <a:latin typeface="Consolas" panose="020B0609020204030204" pitchFamily="49" charset="0"/>
              </a:rPr>
              <a:t>        &lt;Typography type="title"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classes.title</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Your Shops</a:t>
            </a:r>
          </a:p>
          <a:p>
            <a:r>
              <a:rPr lang="en-US" sz="250" b="0" dirty="0">
                <a:solidFill>
                  <a:srgbClr val="008000"/>
                </a:solidFill>
                <a:effectLst/>
                <a:latin typeface="Consolas" panose="020B0609020204030204" pitchFamily="49" charset="0"/>
              </a:rPr>
              <a:t>          &lt;span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classes.addButton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&lt;Link to="/seller/shop/new"&gt;</a:t>
            </a:r>
          </a:p>
          <a:p>
            <a:r>
              <a:rPr lang="en-US" sz="250" b="0" dirty="0">
                <a:solidFill>
                  <a:srgbClr val="008000"/>
                </a:solidFill>
                <a:effectLst/>
                <a:latin typeface="Consolas" panose="020B0609020204030204" pitchFamily="49" charset="0"/>
              </a:rPr>
              <a:t>              &lt;Button color="primary" variant="contained"&gt;</a:t>
            </a:r>
          </a:p>
          <a:p>
            <a:r>
              <a:rPr lang="en-US" sz="250" b="0" dirty="0">
                <a:solidFill>
                  <a:srgbClr val="008000"/>
                </a:solidFill>
                <a:effectLst/>
                <a:latin typeface="Consolas" panose="020B0609020204030204" pitchFamily="49" charset="0"/>
              </a:rPr>
              <a:t>                &lt;Icon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classes.leftIcon</a:t>
            </a:r>
            <a:r>
              <a:rPr lang="en-US" sz="250" b="0" dirty="0">
                <a:solidFill>
                  <a:srgbClr val="008000"/>
                </a:solidFill>
                <a:effectLst/>
                <a:latin typeface="Consolas" panose="020B0609020204030204" pitchFamily="49" charset="0"/>
              </a:rPr>
              <a:t>}&gt;</a:t>
            </a:r>
            <a:r>
              <a:rPr lang="en-US" sz="250" b="0" dirty="0" err="1">
                <a:solidFill>
                  <a:srgbClr val="008000"/>
                </a:solidFill>
                <a:effectLst/>
                <a:latin typeface="Consolas" panose="020B0609020204030204" pitchFamily="49" charset="0"/>
              </a:rPr>
              <a:t>add_box</a:t>
            </a:r>
            <a:r>
              <a:rPr lang="en-US" sz="250" b="0" dirty="0">
                <a:solidFill>
                  <a:srgbClr val="008000"/>
                </a:solidFill>
                <a:effectLst/>
                <a:latin typeface="Consolas" panose="020B0609020204030204" pitchFamily="49" charset="0"/>
              </a:rPr>
              <a:t>&lt;/Icon&gt;  New Shop</a:t>
            </a:r>
          </a:p>
          <a:p>
            <a:r>
              <a:rPr lang="en-US" sz="250" b="0" dirty="0">
                <a:solidFill>
                  <a:srgbClr val="008000"/>
                </a:solidFill>
                <a:effectLst/>
                <a:latin typeface="Consolas" panose="020B0609020204030204" pitchFamily="49" charset="0"/>
              </a:rPr>
              <a:t>              &lt;/Button&gt;</a:t>
            </a:r>
          </a:p>
          <a:p>
            <a:r>
              <a:rPr lang="en-US" sz="250" b="0" dirty="0">
                <a:solidFill>
                  <a:srgbClr val="008000"/>
                </a:solidFill>
                <a:effectLst/>
                <a:latin typeface="Consolas" panose="020B0609020204030204" pitchFamily="49" charset="0"/>
              </a:rPr>
              <a:t>            &lt;/Link&gt;</a:t>
            </a:r>
          </a:p>
          <a:p>
            <a:r>
              <a:rPr lang="en-US" sz="250" b="0" dirty="0">
                <a:solidFill>
                  <a:srgbClr val="008000"/>
                </a:solidFill>
                <a:effectLst/>
                <a:latin typeface="Consolas" panose="020B0609020204030204" pitchFamily="49" charset="0"/>
              </a:rPr>
              <a:t>          &lt;/span&gt;</a:t>
            </a:r>
          </a:p>
          <a:p>
            <a:r>
              <a:rPr lang="en-US" sz="250" b="0" dirty="0">
                <a:solidFill>
                  <a:srgbClr val="008000"/>
                </a:solidFill>
                <a:effectLst/>
                <a:latin typeface="Consolas" panose="020B0609020204030204" pitchFamily="49" charset="0"/>
              </a:rPr>
              <a:t>        &lt;/Typography&gt;</a:t>
            </a:r>
          </a:p>
          <a:p>
            <a:r>
              <a:rPr lang="en-US" sz="250" b="0" dirty="0">
                <a:solidFill>
                  <a:srgbClr val="008000"/>
                </a:solidFill>
                <a:effectLst/>
                <a:latin typeface="Consolas" panose="020B0609020204030204" pitchFamily="49" charset="0"/>
              </a:rPr>
              <a:t>        &lt;List dense&gt;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shops.map</a:t>
            </a:r>
            <a:r>
              <a:rPr lang="en-US" sz="250" b="0" dirty="0">
                <a:solidFill>
                  <a:srgbClr val="008000"/>
                </a:solidFill>
                <a:effectLst/>
                <a:latin typeface="Consolas" panose="020B0609020204030204" pitchFamily="49" charset="0"/>
              </a:rPr>
              <a:t>((shop, </a:t>
            </a:r>
            <a:r>
              <a:rPr lang="en-US" sz="250" b="0" dirty="0" err="1">
                <a:solidFill>
                  <a:srgbClr val="008000"/>
                </a:solidFill>
                <a:effectLst/>
                <a:latin typeface="Consolas" panose="020B0609020204030204" pitchFamily="49" charset="0"/>
              </a:rPr>
              <a:t>i</a:t>
            </a:r>
            <a:r>
              <a:rPr lang="en-US" sz="250" b="0" dirty="0">
                <a:solidFill>
                  <a:srgbClr val="008000"/>
                </a:solidFill>
                <a:effectLst/>
                <a:latin typeface="Consolas" panose="020B0609020204030204" pitchFamily="49" charset="0"/>
              </a:rPr>
              <a:t>) =&gt; {</a:t>
            </a:r>
          </a:p>
          <a:p>
            <a:r>
              <a:rPr lang="en-US" sz="250" b="0" dirty="0">
                <a:solidFill>
                  <a:srgbClr val="008000"/>
                </a:solidFill>
                <a:effectLst/>
                <a:latin typeface="Consolas" panose="020B0609020204030204" pitchFamily="49" charset="0"/>
              </a:rPr>
              <a:t>            return   &lt;span key={</a:t>
            </a:r>
            <a:r>
              <a:rPr lang="en-US" sz="250" b="0" dirty="0" err="1">
                <a:solidFill>
                  <a:srgbClr val="008000"/>
                </a:solidFill>
                <a:effectLst/>
                <a:latin typeface="Consolas" panose="020B0609020204030204" pitchFamily="49" charset="0"/>
              </a:rPr>
              <a:t>i</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 button&gt;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&lt;Avatar </a:t>
            </a:r>
            <a:r>
              <a:rPr lang="en-US" sz="250" b="0" dirty="0" err="1">
                <a:solidFill>
                  <a:srgbClr val="008000"/>
                </a:solidFill>
                <a:effectLst/>
                <a:latin typeface="Consolas" panose="020B0609020204030204" pitchFamily="49" charset="0"/>
              </a:rPr>
              <a:t>src</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api</a:t>
            </a:r>
            <a:r>
              <a:rPr lang="en-US" sz="250" b="0" dirty="0">
                <a:solidFill>
                  <a:srgbClr val="008000"/>
                </a:solidFill>
                <a:effectLst/>
                <a:latin typeface="Consolas" panose="020B0609020204030204" pitchFamily="49" charset="0"/>
              </a:rPr>
              <a:t>/shops/logo/'+</a:t>
            </a:r>
            <a:r>
              <a:rPr lang="en-US" sz="250" b="0" dirty="0" err="1">
                <a:solidFill>
                  <a:srgbClr val="008000"/>
                </a:solidFill>
                <a:effectLst/>
                <a:latin typeface="Consolas" panose="020B0609020204030204" pitchFamily="49" charset="0"/>
              </a:rPr>
              <a:t>shop._id</a:t>
            </a:r>
            <a:r>
              <a:rPr lang="en-US" sz="250" b="0" dirty="0">
                <a:solidFill>
                  <a:srgbClr val="008000"/>
                </a:solidFill>
                <a:effectLst/>
                <a:latin typeface="Consolas" panose="020B0609020204030204" pitchFamily="49" charset="0"/>
              </a:rPr>
              <a:t>+"?" + new Date().</a:t>
            </a:r>
            <a:r>
              <a:rPr lang="en-US" sz="250" b="0" dirty="0" err="1">
                <a:solidFill>
                  <a:srgbClr val="008000"/>
                </a:solidFill>
                <a:effectLst/>
                <a:latin typeface="Consolas" panose="020B0609020204030204" pitchFamily="49" charset="0"/>
              </a:rPr>
              <a:t>getTime</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 primary={shop.name} secondary={</a:t>
            </a:r>
            <a:r>
              <a:rPr lang="en-US" sz="250" b="0" dirty="0" err="1">
                <a:solidFill>
                  <a:srgbClr val="008000"/>
                </a:solidFill>
                <a:effectLst/>
                <a:latin typeface="Consolas" panose="020B0609020204030204" pitchFamily="49" charset="0"/>
              </a:rPr>
              <a:t>shop.description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().user &amp;&amp;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user._id</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shop.owner._id</a:t>
            </a:r>
            <a:r>
              <a:rPr lang="en-US" sz="250" b="0" dirty="0">
                <a:solidFill>
                  <a:srgbClr val="008000"/>
                </a:solidFill>
                <a:effectLst/>
                <a:latin typeface="Consolas" panose="020B0609020204030204" pitchFamily="49" charset="0"/>
              </a:rPr>
              <a:t> &amp;&amp;</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&lt;Link to={"/seller/shop/edit/" + </a:t>
            </a:r>
            <a:r>
              <a:rPr lang="en-US" sz="250" b="0" dirty="0" err="1">
                <a:solidFill>
                  <a:srgbClr val="008000"/>
                </a:solidFill>
                <a:effectLst/>
                <a:latin typeface="Consolas" panose="020B0609020204030204" pitchFamily="49" charset="0"/>
              </a:rPr>
              <a:t>shop._id</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 aria-label="Edit" color="primary"&gt;</a:t>
            </a:r>
          </a:p>
          <a:p>
            <a:r>
              <a:rPr lang="en-US" sz="250" b="0" dirty="0">
                <a:solidFill>
                  <a:srgbClr val="008000"/>
                </a:solidFill>
                <a:effectLst/>
                <a:latin typeface="Consolas" panose="020B0609020204030204" pitchFamily="49" charset="0"/>
              </a:rPr>
              <a:t>                        &lt;Edit/&gt;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&lt;/Link&gt;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DeleteShop</a:t>
            </a:r>
            <a:r>
              <a:rPr lang="en-US" sz="250" b="0" dirty="0">
                <a:solidFill>
                  <a:srgbClr val="008000"/>
                </a:solidFill>
                <a:effectLst/>
                <a:latin typeface="Consolas" panose="020B0609020204030204" pitchFamily="49" charset="0"/>
              </a:rPr>
              <a:t> shop={shop} </a:t>
            </a:r>
            <a:r>
              <a:rPr lang="en-US" sz="250" b="0" dirty="0" err="1">
                <a:solidFill>
                  <a:srgbClr val="008000"/>
                </a:solidFill>
                <a:effectLst/>
                <a:latin typeface="Consolas" panose="020B0609020204030204" pitchFamily="49" charset="0"/>
              </a:rPr>
              <a:t>onRemove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removeShop</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&lt;Divider/&gt;</a:t>
            </a:r>
          </a:p>
          <a:p>
            <a:r>
              <a:rPr lang="en-US" sz="250" b="0" dirty="0">
                <a:solidFill>
                  <a:srgbClr val="008000"/>
                </a:solidFill>
                <a:effectLst/>
                <a:latin typeface="Consolas" panose="020B0609020204030204" pitchFamily="49" charset="0"/>
              </a:rPr>
              <a:t>            &lt;/span&gt;})}</a:t>
            </a:r>
          </a:p>
          <a:p>
            <a:r>
              <a:rPr lang="en-US" sz="250" b="0" dirty="0">
                <a:solidFill>
                  <a:srgbClr val="008000"/>
                </a:solidFill>
                <a:effectLst/>
                <a:latin typeface="Consolas" panose="020B0609020204030204" pitchFamily="49" charset="0"/>
              </a:rPr>
              <a:t>        &lt;/List&gt;</a:t>
            </a:r>
          </a:p>
          <a:p>
            <a:r>
              <a:rPr lang="en-US" sz="250" b="0" dirty="0">
                <a:solidFill>
                  <a:srgbClr val="008000"/>
                </a:solidFill>
                <a:effectLst/>
                <a:latin typeface="Consolas" panose="020B0609020204030204" pitchFamily="49" charset="0"/>
              </a:rPr>
              <a:t>      &lt;/Paper&gt;</a:t>
            </a:r>
          </a:p>
          <a:p>
            <a:r>
              <a:rPr lang="en-US" sz="250" b="0" dirty="0">
                <a:solidFill>
                  <a:srgbClr val="008000"/>
                </a:solidFill>
                <a:effectLst/>
                <a:latin typeface="Consolas" panose="020B0609020204030204" pitchFamily="49" charset="0"/>
              </a:rPr>
              <a:t>    &lt;/div&gt;)</a:t>
            </a:r>
          </a:p>
          <a:p>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br>
              <a:rPr lang="en-US" sz="250" b="0" dirty="0">
                <a:solidFill>
                  <a:srgbClr val="008000"/>
                </a:solidFill>
                <a:effectLst/>
                <a:latin typeface="Consolas" panose="020B0609020204030204" pitchFamily="49" charset="0"/>
              </a:rPr>
            </a:br>
            <a:endParaRPr lang="en-US" sz="2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46C805C-AB6B-5A1C-C41A-4413DBB2FAB1}"/>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7022505-E852-25DD-7624-8DE33043D9D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5A364AF-F1B4-1681-300A-05A021C2E888}"/>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2383780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1734-4046-77DE-48B0-9AA77F868728}"/>
              </a:ext>
            </a:extLst>
          </p:cNvPr>
          <p:cNvSpPr>
            <a:spLocks noGrp="1"/>
          </p:cNvSpPr>
          <p:nvPr>
            <p:ph type="title"/>
          </p:nvPr>
        </p:nvSpPr>
        <p:spPr/>
        <p:txBody>
          <a:bodyPr/>
          <a:lstStyle/>
          <a:p>
            <a:r>
              <a:rPr lang="en-US" dirty="0"/>
              <a:t>Client/shop/</a:t>
            </a:r>
            <a:r>
              <a:rPr lang="en-US" dirty="0" err="1"/>
              <a:t>EditShop.jsx</a:t>
            </a:r>
            <a:endParaRPr lang="en-US" dirty="0"/>
          </a:p>
        </p:txBody>
      </p:sp>
      <p:sp>
        <p:nvSpPr>
          <p:cNvPr id="3" name="Content Placeholder 2">
            <a:extLst>
              <a:ext uri="{FF2B5EF4-FFF2-40B4-BE49-F238E27FC236}">
                <a16:creationId xmlns:a16="http://schemas.microsoft.com/office/drawing/2014/main" id="{69545D6A-71AF-DCF6-7A0E-A7C5A3BCE9DE}"/>
              </a:ext>
            </a:extLst>
          </p:cNvPr>
          <p:cNvSpPr>
            <a:spLocks noGrp="1"/>
          </p:cNvSpPr>
          <p:nvPr>
            <p:ph idx="1"/>
          </p:nvPr>
        </p:nvSpPr>
        <p:spPr/>
        <p:txBody>
          <a:bodyPr/>
          <a:lstStyle/>
          <a:p>
            <a:r>
              <a:rPr lang="en-US" sz="800" b="0" dirty="0">
                <a:solidFill>
                  <a:srgbClr val="008000"/>
                </a:solidFill>
                <a:effectLst/>
                <a:latin typeface="Consolas" panose="020B0609020204030204" pitchFamily="49" charset="0"/>
              </a:rPr>
              <a:t>import React, {</a:t>
            </a:r>
            <a:r>
              <a:rPr lang="en-US" sz="800" b="0" dirty="0" err="1">
                <a:solidFill>
                  <a:srgbClr val="008000"/>
                </a:solidFill>
                <a:effectLst/>
                <a:latin typeface="Consolas" panose="020B0609020204030204" pitchFamily="49" charset="0"/>
              </a:rPr>
              <a:t>useEffect</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useState</a:t>
            </a:r>
            <a:r>
              <a:rPr lang="en-US" sz="800" b="0" dirty="0">
                <a:solidFill>
                  <a:srgbClr val="008000"/>
                </a:solidFill>
                <a:effectLst/>
                <a:latin typeface="Consolas" panose="020B0609020204030204" pitchFamily="49" charset="0"/>
              </a:rPr>
              <a:t>} from 'react'</a:t>
            </a:r>
          </a:p>
          <a:p>
            <a:r>
              <a:rPr lang="en-US" sz="800" b="0" dirty="0">
                <a:solidFill>
                  <a:srgbClr val="008000"/>
                </a:solidFill>
                <a:effectLst/>
                <a:latin typeface="Consolas" panose="020B0609020204030204" pitchFamily="49" charset="0"/>
              </a:rPr>
              <a:t>import Card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/core/Card'</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CardActions</a:t>
            </a:r>
            <a:r>
              <a:rPr lang="en-US" sz="800" b="0" dirty="0">
                <a:solidFill>
                  <a:srgbClr val="008000"/>
                </a:solidFill>
                <a:effectLst/>
                <a:latin typeface="Consolas" panose="020B0609020204030204" pitchFamily="49" charset="0"/>
              </a:rPr>
              <a:t>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a:t>
            </a:r>
            <a:r>
              <a:rPr lang="en-US" sz="800" b="0" dirty="0" err="1">
                <a:solidFill>
                  <a:srgbClr val="008000"/>
                </a:solidFill>
                <a:effectLst/>
                <a:latin typeface="Consolas" panose="020B0609020204030204" pitchFamily="49" charset="0"/>
              </a:rPr>
              <a:t>CardActions</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CardContent</a:t>
            </a:r>
            <a:r>
              <a:rPr lang="en-US" sz="800" b="0" dirty="0">
                <a:solidFill>
                  <a:srgbClr val="008000"/>
                </a:solidFill>
                <a:effectLst/>
                <a:latin typeface="Consolas" panose="020B0609020204030204" pitchFamily="49" charset="0"/>
              </a:rPr>
              <a:t>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a:t>
            </a:r>
            <a:r>
              <a:rPr lang="en-US" sz="800" b="0" dirty="0" err="1">
                <a:solidFill>
                  <a:srgbClr val="008000"/>
                </a:solidFill>
                <a:effectLst/>
                <a:latin typeface="Consolas" panose="020B0609020204030204" pitchFamily="49" charset="0"/>
              </a:rPr>
              <a:t>CardContent</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Button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/core/Button'</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TextField</a:t>
            </a:r>
            <a:r>
              <a:rPr lang="en-US" sz="800" b="0" dirty="0">
                <a:solidFill>
                  <a:srgbClr val="008000"/>
                </a:solidFill>
                <a:effectLst/>
                <a:latin typeface="Consolas" panose="020B0609020204030204" pitchFamily="49" charset="0"/>
              </a:rPr>
              <a:t>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a:t>
            </a:r>
            <a:r>
              <a:rPr lang="en-US" sz="800" b="0" dirty="0" err="1">
                <a:solidFill>
                  <a:srgbClr val="008000"/>
                </a:solidFill>
                <a:effectLst/>
                <a:latin typeface="Consolas" panose="020B0609020204030204" pitchFamily="49" charset="0"/>
              </a:rPr>
              <a:t>TextField</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Typography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/core/Typography'</a:t>
            </a:r>
          </a:p>
          <a:p>
            <a:r>
              <a:rPr lang="en-US" sz="800" b="0" dirty="0">
                <a:solidFill>
                  <a:srgbClr val="008000"/>
                </a:solidFill>
                <a:effectLst/>
                <a:latin typeface="Consolas" panose="020B0609020204030204" pitchFamily="49" charset="0"/>
              </a:rPr>
              <a:t>import Icon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/core/Icon'</a:t>
            </a:r>
          </a:p>
          <a:p>
            <a:r>
              <a:rPr lang="en-US" sz="800" b="0" dirty="0">
                <a:solidFill>
                  <a:srgbClr val="008000"/>
                </a:solidFill>
                <a:effectLst/>
                <a:latin typeface="Consolas" panose="020B0609020204030204" pitchFamily="49" charset="0"/>
              </a:rPr>
              <a:t>import Avatar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/core/Avatar'</a:t>
            </a:r>
          </a:p>
          <a:p>
            <a:r>
              <a:rPr lang="en-US" sz="800" b="0" dirty="0">
                <a:solidFill>
                  <a:srgbClr val="008000"/>
                </a:solidFill>
                <a:effectLst/>
                <a:latin typeface="Consolas" panose="020B0609020204030204" pitchFamily="49" charset="0"/>
              </a:rPr>
              <a:t>import auth from '../lib/auth-helper'</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FileUpload</a:t>
            </a:r>
            <a:r>
              <a:rPr lang="en-US" sz="800" b="0" dirty="0">
                <a:solidFill>
                  <a:srgbClr val="008000"/>
                </a:solidFill>
                <a:effectLst/>
                <a:latin typeface="Consolas" panose="020B0609020204030204" pitchFamily="49" charset="0"/>
              </a:rPr>
              <a:t>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/icons/</a:t>
            </a:r>
            <a:r>
              <a:rPr lang="en-US" sz="800" b="0" dirty="0" err="1">
                <a:solidFill>
                  <a:srgbClr val="008000"/>
                </a:solidFill>
                <a:effectLst/>
                <a:latin typeface="Consolas" panose="020B0609020204030204" pitchFamily="49" charset="0"/>
              </a:rPr>
              <a:t>AddPhotoAlternate</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 </a:t>
            </a:r>
            <a:r>
              <a:rPr lang="en-US" sz="800" b="0" dirty="0" err="1">
                <a:solidFill>
                  <a:srgbClr val="008000"/>
                </a:solidFill>
                <a:effectLst/>
                <a:latin typeface="Consolas" panose="020B0609020204030204" pitchFamily="49" charset="0"/>
              </a:rPr>
              <a:t>makeStyles</a:t>
            </a:r>
            <a:r>
              <a:rPr lang="en-US" sz="800" b="0" dirty="0">
                <a:solidFill>
                  <a:srgbClr val="008000"/>
                </a:solidFill>
                <a:effectLst/>
                <a:latin typeface="Consolas" panose="020B0609020204030204" pitchFamily="49" charset="0"/>
              </a:rPr>
              <a:t> }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/core/styles'</a:t>
            </a:r>
          </a:p>
          <a:p>
            <a:r>
              <a:rPr lang="en-US" sz="800" b="0" dirty="0">
                <a:solidFill>
                  <a:srgbClr val="008000"/>
                </a:solidFill>
                <a:effectLst/>
                <a:latin typeface="Consolas" panose="020B0609020204030204" pitchFamily="49" charset="0"/>
              </a:rPr>
              <a:t>import {read, update} from './api-shop.js'</a:t>
            </a:r>
          </a:p>
          <a:p>
            <a:r>
              <a:rPr lang="en-US" sz="800" b="0" dirty="0">
                <a:solidFill>
                  <a:srgbClr val="008000"/>
                </a:solidFill>
                <a:effectLst/>
                <a:latin typeface="Consolas" panose="020B0609020204030204" pitchFamily="49" charset="0"/>
              </a:rPr>
              <a:t>import { Navigate, </a:t>
            </a:r>
            <a:r>
              <a:rPr lang="en-US" sz="800" b="0" dirty="0" err="1">
                <a:solidFill>
                  <a:srgbClr val="008000"/>
                </a:solidFill>
                <a:effectLst/>
                <a:latin typeface="Consolas" panose="020B0609020204030204" pitchFamily="49" charset="0"/>
              </a:rPr>
              <a:t>useParams</a:t>
            </a:r>
            <a:r>
              <a:rPr lang="en-US" sz="800" b="0" dirty="0">
                <a:solidFill>
                  <a:srgbClr val="008000"/>
                </a:solidFill>
                <a:effectLst/>
                <a:latin typeface="Consolas" panose="020B0609020204030204" pitchFamily="49" charset="0"/>
              </a:rPr>
              <a:t> } from 'react-router-</a:t>
            </a:r>
            <a:r>
              <a:rPr lang="en-US" sz="800" b="0" dirty="0" err="1">
                <a:solidFill>
                  <a:srgbClr val="008000"/>
                </a:solidFill>
                <a:effectLst/>
                <a:latin typeface="Consolas" panose="020B0609020204030204" pitchFamily="49" charset="0"/>
              </a:rPr>
              <a:t>dom</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Grid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/core/Grid'</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const </a:t>
            </a:r>
            <a:r>
              <a:rPr lang="en-US" sz="800" b="0" dirty="0" err="1">
                <a:solidFill>
                  <a:srgbClr val="008000"/>
                </a:solidFill>
                <a:effectLst/>
                <a:latin typeface="Consolas" panose="020B0609020204030204" pitchFamily="49" charset="0"/>
              </a:rPr>
              <a:t>useStyles</a:t>
            </a:r>
            <a:r>
              <a:rPr lang="en-US" sz="800" b="0" dirty="0">
                <a:solidFill>
                  <a:srgbClr val="008000"/>
                </a:solidFill>
                <a:effectLst/>
                <a:latin typeface="Consolas" panose="020B0609020204030204" pitchFamily="49" charset="0"/>
              </a:rPr>
              <a:t> = </a:t>
            </a:r>
            <a:r>
              <a:rPr lang="en-US" sz="800" b="0" dirty="0" err="1">
                <a:solidFill>
                  <a:srgbClr val="008000"/>
                </a:solidFill>
                <a:effectLst/>
                <a:latin typeface="Consolas" panose="020B0609020204030204" pitchFamily="49" charset="0"/>
              </a:rPr>
              <a:t>makeStyles</a:t>
            </a:r>
            <a:r>
              <a:rPr lang="en-US" sz="800" b="0" dirty="0">
                <a:solidFill>
                  <a:srgbClr val="008000"/>
                </a:solidFill>
                <a:effectLst/>
                <a:latin typeface="Consolas" panose="020B0609020204030204" pitchFamily="49" charset="0"/>
              </a:rPr>
              <a:t>(theme =&gt; ({</a:t>
            </a:r>
          </a:p>
          <a:p>
            <a:r>
              <a:rPr lang="en-US" sz="800" b="0" dirty="0">
                <a:solidFill>
                  <a:srgbClr val="008000"/>
                </a:solidFill>
                <a:effectLst/>
                <a:latin typeface="Consolas" panose="020B0609020204030204" pitchFamily="49" charset="0"/>
              </a:rPr>
              <a:t>  root: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flexGrow</a:t>
            </a:r>
            <a:r>
              <a:rPr lang="en-US" sz="800" b="0" dirty="0">
                <a:solidFill>
                  <a:srgbClr val="008000"/>
                </a:solidFill>
                <a:effectLst/>
                <a:latin typeface="Consolas" panose="020B0609020204030204" pitchFamily="49" charset="0"/>
              </a:rPr>
              <a:t>: 1,</a:t>
            </a:r>
          </a:p>
          <a:p>
            <a:r>
              <a:rPr lang="en-US" sz="800" b="0" dirty="0">
                <a:solidFill>
                  <a:srgbClr val="008000"/>
                </a:solidFill>
                <a:effectLst/>
                <a:latin typeface="Consolas" panose="020B0609020204030204" pitchFamily="49" charset="0"/>
              </a:rPr>
              <a:t>    margin: 30,</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card: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textAlign</a:t>
            </a:r>
            <a:r>
              <a:rPr lang="en-US" sz="800" b="0" dirty="0">
                <a:solidFill>
                  <a:srgbClr val="008000"/>
                </a:solidFill>
                <a:effectLst/>
                <a:latin typeface="Consolas" panose="020B0609020204030204" pitchFamily="49" charset="0"/>
              </a:rPr>
              <a:t>: 'center',</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paddingBottom</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theme.spacing</a:t>
            </a:r>
            <a:r>
              <a:rPr lang="en-US" sz="800" b="0" dirty="0">
                <a:solidFill>
                  <a:srgbClr val="008000"/>
                </a:solidFill>
                <a:effectLst/>
                <a:latin typeface="Consolas" panose="020B0609020204030204" pitchFamily="49" charset="0"/>
              </a:rPr>
              <a:t>(2)</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title: {</a:t>
            </a:r>
          </a:p>
          <a:p>
            <a:r>
              <a:rPr lang="en-US" sz="800" b="0" dirty="0">
                <a:solidFill>
                  <a:srgbClr val="008000"/>
                </a:solidFill>
                <a:effectLst/>
                <a:latin typeface="Consolas" panose="020B0609020204030204" pitchFamily="49" charset="0"/>
              </a:rPr>
              <a:t>    margin: </a:t>
            </a:r>
            <a:r>
              <a:rPr lang="en-US" sz="800" b="0" dirty="0" err="1">
                <a:solidFill>
                  <a:srgbClr val="008000"/>
                </a:solidFill>
                <a:effectLst/>
                <a:latin typeface="Consolas" panose="020B0609020204030204" pitchFamily="49" charset="0"/>
              </a:rPr>
              <a:t>theme.spacing</a:t>
            </a:r>
            <a:r>
              <a:rPr lang="en-US" sz="800" b="0" dirty="0">
                <a:solidFill>
                  <a:srgbClr val="008000"/>
                </a:solidFill>
                <a:effectLst/>
                <a:latin typeface="Consolas" panose="020B0609020204030204" pitchFamily="49" charset="0"/>
              </a:rPr>
              <a:t>(2),</a:t>
            </a:r>
          </a:p>
          <a:p>
            <a:r>
              <a:rPr lang="en-US" sz="800" b="0" dirty="0">
                <a:solidFill>
                  <a:srgbClr val="008000"/>
                </a:solidFill>
                <a:effectLst/>
                <a:latin typeface="Consolas" panose="020B0609020204030204" pitchFamily="49" charset="0"/>
              </a:rPr>
              <a:t>    color: </a:t>
            </a:r>
            <a:r>
              <a:rPr lang="en-US" sz="800" b="0" dirty="0" err="1">
                <a:solidFill>
                  <a:srgbClr val="008000"/>
                </a:solidFill>
                <a:effectLst/>
                <a:latin typeface="Consolas" panose="020B0609020204030204" pitchFamily="49" charset="0"/>
              </a:rPr>
              <a:t>theme.palette.protectedTitle</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fontSize</a:t>
            </a:r>
            <a:r>
              <a:rPr lang="en-US" sz="800" b="0" dirty="0">
                <a:solidFill>
                  <a:srgbClr val="008000"/>
                </a:solidFill>
                <a:effectLst/>
                <a:latin typeface="Consolas" panose="020B0609020204030204" pitchFamily="49" charset="0"/>
              </a:rPr>
              <a:t>: '1.2em'</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subheading: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marginTop</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theme.spacing</a:t>
            </a:r>
            <a:r>
              <a:rPr lang="en-US" sz="800" b="0" dirty="0">
                <a:solidFill>
                  <a:srgbClr val="008000"/>
                </a:solidFill>
                <a:effectLst/>
                <a:latin typeface="Consolas" panose="020B0609020204030204" pitchFamily="49" charset="0"/>
              </a:rPr>
              <a:t>(2),</a:t>
            </a:r>
          </a:p>
          <a:p>
            <a:r>
              <a:rPr lang="en-US" sz="800" b="0" dirty="0">
                <a:solidFill>
                  <a:srgbClr val="008000"/>
                </a:solidFill>
                <a:effectLst/>
                <a:latin typeface="Consolas" panose="020B0609020204030204" pitchFamily="49" charset="0"/>
              </a:rPr>
              <a:t>    color: </a:t>
            </a:r>
            <a:r>
              <a:rPr lang="en-US" sz="800" b="0" dirty="0" err="1">
                <a:solidFill>
                  <a:srgbClr val="008000"/>
                </a:solidFill>
                <a:effectLst/>
                <a:latin typeface="Consolas" panose="020B0609020204030204" pitchFamily="49" charset="0"/>
              </a:rPr>
              <a:t>theme.palette.openTitle</a:t>
            </a:r>
            <a:endParaRPr lang="en-US" sz="800" b="0" dirty="0">
              <a:solidFill>
                <a:srgbClr val="008000"/>
              </a:solidFill>
              <a:effectLst/>
              <a:latin typeface="Consolas" panose="020B0609020204030204" pitchFamily="49" charset="0"/>
            </a:endParaRPr>
          </a:p>
          <a:p>
            <a:r>
              <a:rPr lang="en-US" sz="800" b="0" dirty="0">
                <a:solidFill>
                  <a:srgbClr val="0080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8740A3BF-1D73-79DE-7E56-B0EC3A4111FD}"/>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D79AFB5E-ABBE-C782-98D5-E9993B45B2A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B1E6038-D0AE-72EA-C184-BA3A38B05109}"/>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1057259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8D42-28EB-BA6D-C420-E402170F0032}"/>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F772881D-71FF-3825-75D4-67CB7253D682}"/>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  error: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verticalAlign</a:t>
            </a:r>
            <a:r>
              <a:rPr lang="en-US" sz="1200" b="0" dirty="0">
                <a:solidFill>
                  <a:srgbClr val="008000"/>
                </a:solidFill>
                <a:effectLst/>
                <a:latin typeface="Consolas" panose="020B0609020204030204" pitchFamily="49" charset="0"/>
              </a:rPr>
              <a:t>: 'middle'</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textField</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marginLeft</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theme.spacing</a:t>
            </a:r>
            <a:r>
              <a:rPr lang="en-US" sz="1200" b="0" dirty="0">
                <a:solidFill>
                  <a:srgbClr val="008000"/>
                </a:solidFill>
                <a:effectLst/>
                <a:latin typeface="Consolas" panose="020B0609020204030204" pitchFamily="49" charset="0"/>
              </a:rPr>
              <a:t>(1),</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marginRight</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theme.spacing</a:t>
            </a:r>
            <a:r>
              <a:rPr lang="en-US" sz="1200" b="0" dirty="0">
                <a:solidFill>
                  <a:srgbClr val="008000"/>
                </a:solidFill>
                <a:effectLst/>
                <a:latin typeface="Consolas" panose="020B0609020204030204" pitchFamily="49" charset="0"/>
              </a:rPr>
              <a:t>(1),</a:t>
            </a:r>
          </a:p>
          <a:p>
            <a:r>
              <a:rPr lang="en-US" sz="1200" b="0" dirty="0">
                <a:solidFill>
                  <a:srgbClr val="008000"/>
                </a:solidFill>
                <a:effectLst/>
                <a:latin typeface="Consolas" panose="020B0609020204030204" pitchFamily="49" charset="0"/>
              </a:rPr>
              <a:t>    width: 400</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submit: {</a:t>
            </a:r>
          </a:p>
          <a:p>
            <a:r>
              <a:rPr lang="en-US" sz="1200" b="0" dirty="0">
                <a:solidFill>
                  <a:srgbClr val="008000"/>
                </a:solidFill>
                <a:effectLst/>
                <a:latin typeface="Consolas" panose="020B0609020204030204" pitchFamily="49" charset="0"/>
              </a:rPr>
              <a:t>    margin: 'auto',</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marginBottom</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theme.spacing</a:t>
            </a:r>
            <a:r>
              <a:rPr lang="en-US" sz="1200" b="0" dirty="0">
                <a:solidFill>
                  <a:srgbClr val="008000"/>
                </a:solidFill>
                <a:effectLst/>
                <a:latin typeface="Consolas" panose="020B0609020204030204" pitchFamily="49" charset="0"/>
              </a:rPr>
              <a:t>(2)</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bigAvatar</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width: 60,</a:t>
            </a:r>
          </a:p>
          <a:p>
            <a:r>
              <a:rPr lang="en-US" sz="1200" b="0" dirty="0">
                <a:solidFill>
                  <a:srgbClr val="008000"/>
                </a:solidFill>
                <a:effectLst/>
                <a:latin typeface="Consolas" panose="020B0609020204030204" pitchFamily="49" charset="0"/>
              </a:rPr>
              <a:t>    height: 60,</a:t>
            </a:r>
          </a:p>
          <a:p>
            <a:r>
              <a:rPr lang="en-US" sz="1200" b="0" dirty="0">
                <a:solidFill>
                  <a:srgbClr val="008000"/>
                </a:solidFill>
                <a:effectLst/>
                <a:latin typeface="Consolas" panose="020B0609020204030204" pitchFamily="49" charset="0"/>
              </a:rPr>
              <a:t>    margin: 'auto'</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input: {</a:t>
            </a:r>
          </a:p>
          <a:p>
            <a:r>
              <a:rPr lang="en-US" sz="1200" b="0" dirty="0">
                <a:solidFill>
                  <a:srgbClr val="008000"/>
                </a:solidFill>
                <a:effectLst/>
                <a:latin typeface="Consolas" panose="020B0609020204030204" pitchFamily="49" charset="0"/>
              </a:rPr>
              <a:t>    display: 'none'</a:t>
            </a:r>
          </a:p>
          <a:p>
            <a:r>
              <a:rPr lang="en-US" sz="1200" b="0" dirty="0">
                <a:solidFill>
                  <a:srgbClr val="0080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FD911154-A2BC-3CAD-E152-3602282DDA11}"/>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A575D30B-1306-E27B-8210-0B484BA8FE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60A699-41BA-32E7-DF22-D848738104F4}"/>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3329330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AB1-072B-0DAE-CA3F-0CB6FCF3DB9F}"/>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51CD63D0-8A71-060C-30FB-AC9AA123949B}"/>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  filename:{</a:t>
            </a:r>
          </a:p>
          <a:p>
            <a:r>
              <a:rPr lang="en-US" sz="1200" b="0" dirty="0">
                <a:solidFill>
                  <a:srgbClr val="008000"/>
                </a:solidFill>
                <a:effectLst/>
                <a:latin typeface="Consolas" panose="020B0609020204030204" pitchFamily="49" charset="0"/>
              </a:rPr>
              <a:t>    marginLeft:'10px'</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export default function </a:t>
            </a:r>
            <a:r>
              <a:rPr lang="en-US" sz="1200" b="0" dirty="0" err="1">
                <a:solidFill>
                  <a:srgbClr val="008000"/>
                </a:solidFill>
                <a:effectLst/>
                <a:latin typeface="Consolas" panose="020B0609020204030204" pitchFamily="49" charset="0"/>
              </a:rPr>
              <a:t>EditShop</a:t>
            </a:r>
            <a:r>
              <a:rPr lang="en-US" sz="1200" b="0" dirty="0">
                <a:solidFill>
                  <a:srgbClr val="008000"/>
                </a:solidFill>
                <a:effectLst/>
                <a:latin typeface="Consolas" panose="020B0609020204030204" pitchFamily="49" charset="0"/>
              </a:rPr>
              <a:t> () {</a:t>
            </a:r>
          </a:p>
          <a:p>
            <a:r>
              <a:rPr lang="en-US" sz="1200" b="0" dirty="0">
                <a:solidFill>
                  <a:srgbClr val="008000"/>
                </a:solidFill>
                <a:effectLst/>
                <a:latin typeface="Consolas" panose="020B0609020204030204" pitchFamily="49" charset="0"/>
              </a:rPr>
              <a:t>  const params = </a:t>
            </a:r>
            <a:r>
              <a:rPr lang="en-US" sz="1200" b="0" dirty="0" err="1">
                <a:solidFill>
                  <a:srgbClr val="008000"/>
                </a:solidFill>
                <a:effectLst/>
                <a:latin typeface="Consolas" panose="020B0609020204030204" pitchFamily="49" charset="0"/>
              </a:rPr>
              <a:t>useParams</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const classes = </a:t>
            </a:r>
            <a:r>
              <a:rPr lang="en-US" sz="1200" b="0" dirty="0" err="1">
                <a:solidFill>
                  <a:srgbClr val="008000"/>
                </a:solidFill>
                <a:effectLst/>
                <a:latin typeface="Consolas" panose="020B0609020204030204" pitchFamily="49" charset="0"/>
              </a:rPr>
              <a:t>useStyles</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const [values,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useState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name: '',</a:t>
            </a:r>
          </a:p>
          <a:p>
            <a:r>
              <a:rPr lang="en-US" sz="1200" b="0" dirty="0">
                <a:solidFill>
                  <a:srgbClr val="008000"/>
                </a:solidFill>
                <a:effectLst/>
                <a:latin typeface="Consolas" panose="020B0609020204030204" pitchFamily="49" charset="0"/>
              </a:rPr>
              <a:t>      description: '',</a:t>
            </a:r>
          </a:p>
          <a:p>
            <a:r>
              <a:rPr lang="en-US" sz="1200" b="0" dirty="0">
                <a:solidFill>
                  <a:srgbClr val="008000"/>
                </a:solidFill>
                <a:effectLst/>
                <a:latin typeface="Consolas" panose="020B0609020204030204" pitchFamily="49" charset="0"/>
              </a:rPr>
              <a:t>      image: '',</a:t>
            </a:r>
          </a:p>
          <a:p>
            <a:r>
              <a:rPr lang="en-US" sz="1200" b="0" dirty="0">
                <a:solidFill>
                  <a:srgbClr val="008000"/>
                </a:solidFill>
                <a:effectLst/>
                <a:latin typeface="Consolas" panose="020B0609020204030204" pitchFamily="49" charset="0"/>
              </a:rPr>
              <a:t>      redirect: false,</a:t>
            </a:r>
          </a:p>
          <a:p>
            <a:r>
              <a:rPr lang="en-US" sz="1200" b="0" dirty="0">
                <a:solidFill>
                  <a:srgbClr val="008000"/>
                </a:solidFill>
                <a:effectLst/>
                <a:latin typeface="Consolas" panose="020B0609020204030204" pitchFamily="49" charset="0"/>
              </a:rPr>
              <a:t>      error: '',</a:t>
            </a:r>
          </a:p>
          <a:p>
            <a:r>
              <a:rPr lang="en-US" sz="1200" b="0" dirty="0">
                <a:solidFill>
                  <a:srgbClr val="008000"/>
                </a:solidFill>
                <a:effectLst/>
                <a:latin typeface="Consolas" panose="020B0609020204030204" pitchFamily="49" charset="0"/>
              </a:rPr>
              <a:t>      id: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jwt</a:t>
            </a:r>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auth.isAuthenticated</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useEffect</a:t>
            </a:r>
            <a:r>
              <a:rPr lang="en-US" sz="1200" b="0" dirty="0">
                <a:solidFill>
                  <a:srgbClr val="008000"/>
                </a:solidFill>
                <a:effectLst/>
                <a:latin typeface="Consolas" panose="020B0609020204030204" pitchFamily="49" charset="0"/>
              </a:rPr>
              <a:t>(() =&gt; {</a:t>
            </a:r>
          </a:p>
          <a:p>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abortController</a:t>
            </a:r>
            <a:r>
              <a:rPr lang="en-US" sz="1200" b="0" dirty="0">
                <a:solidFill>
                  <a:srgbClr val="008000"/>
                </a:solidFill>
                <a:effectLst/>
                <a:latin typeface="Consolas" panose="020B0609020204030204" pitchFamily="49" charset="0"/>
              </a:rPr>
              <a:t> = new </a:t>
            </a:r>
            <a:r>
              <a:rPr lang="en-US" sz="1200" b="0" dirty="0" err="1">
                <a:solidFill>
                  <a:srgbClr val="008000"/>
                </a:solidFill>
                <a:effectLst/>
                <a:latin typeface="Consolas" panose="020B0609020204030204" pitchFamily="49" charset="0"/>
              </a:rPr>
              <a:t>AbortController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const signal = </a:t>
            </a:r>
            <a:r>
              <a:rPr lang="en-US" sz="1200" b="0" dirty="0" err="1">
                <a:solidFill>
                  <a:srgbClr val="008000"/>
                </a:solidFill>
                <a:effectLst/>
                <a:latin typeface="Consolas" panose="020B0609020204030204" pitchFamily="49" charset="0"/>
              </a:rPr>
              <a:t>abortController.signal</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83720436-F79A-ABA8-5891-A03951D9FB20}"/>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FCD06AAF-BABE-4503-23A1-B4900924C92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2FD29FF-AA78-66D7-11FD-A1A2D7FE5CC0}"/>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2122119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7E91-E6A4-E065-5F12-4EF314FF05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BEC16E-A901-2753-A2D0-D642E9AD6E5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8F4D846-7BD5-EEE4-E784-FE1C73B13A4C}"/>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49373BA1-5A89-66C3-B026-FE48789F692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A2B53D6-A8BC-BD74-5D8A-2789F838C123}"/>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256384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7DBB-F9AD-A6EA-057C-2560CD1A6EC9}"/>
              </a:ext>
            </a:extLst>
          </p:cNvPr>
          <p:cNvSpPr>
            <a:spLocks noGrp="1"/>
          </p:cNvSpPr>
          <p:nvPr>
            <p:ph type="title"/>
          </p:nvPr>
        </p:nvSpPr>
        <p:spPr/>
        <p:txBody>
          <a:bodyPr/>
          <a:lstStyle/>
          <a:p>
            <a:r>
              <a:rPr lang="en-US" dirty="0"/>
              <a:t>Client/shop/</a:t>
            </a:r>
            <a:r>
              <a:rPr lang="en-US" dirty="0" err="1"/>
              <a:t>EditShop.jsx</a:t>
            </a:r>
            <a:r>
              <a:rPr lang="en-US" dirty="0"/>
              <a:t> </a:t>
            </a:r>
            <a:r>
              <a:rPr lang="en-US" dirty="0" err="1"/>
              <a:t>contd</a:t>
            </a:r>
            <a:endParaRPr lang="en-US" dirty="0"/>
          </a:p>
        </p:txBody>
      </p:sp>
      <p:sp>
        <p:nvSpPr>
          <p:cNvPr id="3" name="Content Placeholder 2">
            <a:extLst>
              <a:ext uri="{FF2B5EF4-FFF2-40B4-BE49-F238E27FC236}">
                <a16:creationId xmlns:a16="http://schemas.microsoft.com/office/drawing/2014/main" id="{4C53F077-9891-B298-7982-8EE30727DFF2}"/>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read({</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shopId</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params.shopId</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signal).then((data) =&gt; {</a:t>
            </a:r>
          </a:p>
          <a:p>
            <a:r>
              <a:rPr lang="en-US" sz="1200" b="0" dirty="0">
                <a:solidFill>
                  <a:srgbClr val="008000"/>
                </a:solidFill>
                <a:effectLst/>
                <a:latin typeface="Consolas" panose="020B0609020204030204" pitchFamily="49" charset="0"/>
              </a:rPr>
              <a:t>      if (</a:t>
            </a:r>
            <a:r>
              <a:rPr lang="en-US" sz="1200" b="0" dirty="0" err="1">
                <a:solidFill>
                  <a:srgbClr val="008000"/>
                </a:solidFill>
                <a:effectLst/>
                <a:latin typeface="Consolas" panose="020B0609020204030204" pitchFamily="49" charset="0"/>
              </a:rPr>
              <a:t>data.error</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error: </a:t>
            </a:r>
            <a:r>
              <a:rPr lang="en-US" sz="1200" b="0" dirty="0" err="1">
                <a:solidFill>
                  <a:srgbClr val="008000"/>
                </a:solidFill>
                <a:effectLst/>
                <a:latin typeface="Consolas" panose="020B0609020204030204" pitchFamily="49" charset="0"/>
              </a:rPr>
              <a:t>data.error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 else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id: </a:t>
            </a:r>
            <a:r>
              <a:rPr lang="en-US" sz="1200" b="0" dirty="0" err="1">
                <a:solidFill>
                  <a:srgbClr val="008000"/>
                </a:solidFill>
                <a:effectLst/>
                <a:latin typeface="Consolas" panose="020B0609020204030204" pitchFamily="49" charset="0"/>
              </a:rPr>
              <a:t>data._id</a:t>
            </a:r>
            <a:r>
              <a:rPr lang="en-US" sz="1200" b="0" dirty="0">
                <a:solidFill>
                  <a:srgbClr val="008000"/>
                </a:solidFill>
                <a:effectLst/>
                <a:latin typeface="Consolas" panose="020B0609020204030204" pitchFamily="49" charset="0"/>
              </a:rPr>
              <a:t>, name: data.name, description: </a:t>
            </a:r>
            <a:r>
              <a:rPr lang="en-US" sz="1200" b="0" dirty="0" err="1">
                <a:solidFill>
                  <a:srgbClr val="008000"/>
                </a:solidFill>
                <a:effectLst/>
                <a:latin typeface="Consolas" panose="020B0609020204030204" pitchFamily="49" charset="0"/>
              </a:rPr>
              <a:t>data.description</a:t>
            </a:r>
            <a:r>
              <a:rPr lang="en-US" sz="1200" b="0" dirty="0">
                <a:solidFill>
                  <a:srgbClr val="008000"/>
                </a:solidFill>
                <a:effectLst/>
                <a:latin typeface="Consolas" panose="020B0609020204030204" pitchFamily="49" charset="0"/>
              </a:rPr>
              <a:t>, owner: data.owner.name})</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return function cleanup(){</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abortController.abort</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 [])</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clickSubmit</a:t>
            </a:r>
            <a:r>
              <a:rPr lang="en-US" sz="1200" b="0" dirty="0">
                <a:solidFill>
                  <a:srgbClr val="008000"/>
                </a:solidFill>
                <a:effectLst/>
                <a:latin typeface="Consolas" panose="020B0609020204030204" pitchFamily="49" charset="0"/>
              </a:rPr>
              <a:t> = () =&gt; {</a:t>
            </a:r>
          </a:p>
          <a:p>
            <a:r>
              <a:rPr lang="en-US" sz="1200" b="0" dirty="0">
                <a:solidFill>
                  <a:srgbClr val="008000"/>
                </a:solidFill>
                <a:effectLst/>
                <a:latin typeface="Consolas" panose="020B0609020204030204" pitchFamily="49" charset="0"/>
              </a:rPr>
              <a:t>    let </a:t>
            </a:r>
            <a:r>
              <a:rPr lang="en-US" sz="1200" b="0" dirty="0" err="1">
                <a:solidFill>
                  <a:srgbClr val="008000"/>
                </a:solidFill>
                <a:effectLst/>
                <a:latin typeface="Consolas" panose="020B0609020204030204" pitchFamily="49" charset="0"/>
              </a:rPr>
              <a:t>shopData</a:t>
            </a:r>
            <a:r>
              <a:rPr lang="en-US" sz="1200" b="0" dirty="0">
                <a:solidFill>
                  <a:srgbClr val="008000"/>
                </a:solidFill>
                <a:effectLst/>
                <a:latin typeface="Consolas" panose="020B0609020204030204" pitchFamily="49" charset="0"/>
              </a:rPr>
              <a:t> = new </a:t>
            </a:r>
            <a:r>
              <a:rPr lang="en-US" sz="1200" b="0" dirty="0" err="1">
                <a:solidFill>
                  <a:srgbClr val="008000"/>
                </a:solidFill>
                <a:effectLst/>
                <a:latin typeface="Consolas" panose="020B0609020204030204" pitchFamily="49" charset="0"/>
              </a:rPr>
              <a:t>FormData</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values.name &amp;&amp; </a:t>
            </a:r>
            <a:r>
              <a:rPr lang="en-US" sz="1200" b="0" dirty="0" err="1">
                <a:solidFill>
                  <a:srgbClr val="008000"/>
                </a:solidFill>
                <a:effectLst/>
                <a:latin typeface="Consolas" panose="020B0609020204030204" pitchFamily="49" charset="0"/>
              </a:rPr>
              <a:t>shopData.append</a:t>
            </a:r>
            <a:r>
              <a:rPr lang="en-US" sz="1200" b="0" dirty="0">
                <a:solidFill>
                  <a:srgbClr val="008000"/>
                </a:solidFill>
                <a:effectLst/>
                <a:latin typeface="Consolas" panose="020B0609020204030204" pitchFamily="49" charset="0"/>
              </a:rPr>
              <a:t>('name', values.name)</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values.description</a:t>
            </a:r>
            <a:r>
              <a:rPr lang="en-US" sz="1200" b="0" dirty="0">
                <a:solidFill>
                  <a:srgbClr val="008000"/>
                </a:solidFill>
                <a:effectLst/>
                <a:latin typeface="Consolas" panose="020B0609020204030204" pitchFamily="49" charset="0"/>
              </a:rPr>
              <a:t> &amp;&amp; </a:t>
            </a:r>
            <a:r>
              <a:rPr lang="en-US" sz="1200" b="0" dirty="0" err="1">
                <a:solidFill>
                  <a:srgbClr val="008000"/>
                </a:solidFill>
                <a:effectLst/>
                <a:latin typeface="Consolas" panose="020B0609020204030204" pitchFamily="49" charset="0"/>
              </a:rPr>
              <a:t>shopData.append</a:t>
            </a:r>
            <a:r>
              <a:rPr lang="en-US" sz="1200" b="0" dirty="0">
                <a:solidFill>
                  <a:srgbClr val="008000"/>
                </a:solidFill>
                <a:effectLst/>
                <a:latin typeface="Consolas" panose="020B0609020204030204" pitchFamily="49" charset="0"/>
              </a:rPr>
              <a:t>('description', </a:t>
            </a:r>
            <a:r>
              <a:rPr lang="en-US" sz="1200" b="0" dirty="0" err="1">
                <a:solidFill>
                  <a:srgbClr val="008000"/>
                </a:solidFill>
                <a:effectLst/>
                <a:latin typeface="Consolas" panose="020B0609020204030204" pitchFamily="49" charset="0"/>
              </a:rPr>
              <a:t>values.description</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values.image</a:t>
            </a:r>
            <a:r>
              <a:rPr lang="en-US" sz="1200" b="0" dirty="0">
                <a:solidFill>
                  <a:srgbClr val="008000"/>
                </a:solidFill>
                <a:effectLst/>
                <a:latin typeface="Consolas" panose="020B0609020204030204" pitchFamily="49" charset="0"/>
              </a:rPr>
              <a:t> &amp;&amp; </a:t>
            </a:r>
            <a:r>
              <a:rPr lang="en-US" sz="1200" b="0" dirty="0" err="1">
                <a:solidFill>
                  <a:srgbClr val="008000"/>
                </a:solidFill>
                <a:effectLst/>
                <a:latin typeface="Consolas" panose="020B0609020204030204" pitchFamily="49" charset="0"/>
              </a:rPr>
              <a:t>shopData.append</a:t>
            </a:r>
            <a:r>
              <a:rPr lang="en-US" sz="1200" b="0" dirty="0">
                <a:solidFill>
                  <a:srgbClr val="008000"/>
                </a:solidFill>
                <a:effectLst/>
                <a:latin typeface="Consolas" panose="020B0609020204030204" pitchFamily="49" charset="0"/>
              </a:rPr>
              <a:t>('image', </a:t>
            </a:r>
            <a:r>
              <a:rPr lang="en-US" sz="1200" b="0" dirty="0" err="1">
                <a:solidFill>
                  <a:srgbClr val="008000"/>
                </a:solidFill>
                <a:effectLst/>
                <a:latin typeface="Consolas" panose="020B0609020204030204" pitchFamily="49" charset="0"/>
              </a:rPr>
              <a:t>values.image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419DEBCB-705A-E36C-0A6E-36D170763BC7}"/>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35EB215-BCBC-B6F0-8927-136F5FE06C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5FEE2F-1218-6DE6-8528-BE90B6329BF0}"/>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1669665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A3D1-3F14-6839-AC5A-CB13B4754ADE}"/>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32649B05-8FF8-DC55-08F6-C378194E06EC}"/>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update({</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shopId</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params.shopId</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p>
          <a:p>
            <a:r>
              <a:rPr lang="en-US" sz="1200" b="0" dirty="0">
                <a:solidFill>
                  <a:srgbClr val="008000"/>
                </a:solidFill>
                <a:effectLst/>
                <a:latin typeface="Consolas" panose="020B0609020204030204" pitchFamily="49" charset="0"/>
              </a:rPr>
              <a:t>      t: </a:t>
            </a:r>
            <a:r>
              <a:rPr lang="en-US" sz="1200" b="0" dirty="0" err="1">
                <a:solidFill>
                  <a:srgbClr val="008000"/>
                </a:solidFill>
                <a:effectLst/>
                <a:latin typeface="Consolas" panose="020B0609020204030204" pitchFamily="49" charset="0"/>
              </a:rPr>
              <a:t>jwt.token</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shopData</a:t>
            </a:r>
            <a:r>
              <a:rPr lang="en-US" sz="1200" b="0" dirty="0">
                <a:solidFill>
                  <a:srgbClr val="008000"/>
                </a:solidFill>
                <a:effectLst/>
                <a:latin typeface="Consolas" panose="020B0609020204030204" pitchFamily="49" charset="0"/>
              </a:rPr>
              <a:t>).then((data) =&gt; {</a:t>
            </a:r>
          </a:p>
          <a:p>
            <a:r>
              <a:rPr lang="en-US" sz="1200" b="0" dirty="0">
                <a:solidFill>
                  <a:srgbClr val="008000"/>
                </a:solidFill>
                <a:effectLst/>
                <a:latin typeface="Consolas" panose="020B0609020204030204" pitchFamily="49" charset="0"/>
              </a:rPr>
              <a:t>      if (</a:t>
            </a:r>
            <a:r>
              <a:rPr lang="en-US" sz="1200" b="0" dirty="0" err="1">
                <a:solidFill>
                  <a:srgbClr val="008000"/>
                </a:solidFill>
                <a:effectLst/>
                <a:latin typeface="Consolas" panose="020B0609020204030204" pitchFamily="49" charset="0"/>
              </a:rPr>
              <a:t>data.error</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error: </a:t>
            </a:r>
            <a:r>
              <a:rPr lang="en-US" sz="1200" b="0" dirty="0" err="1">
                <a:solidFill>
                  <a:srgbClr val="008000"/>
                </a:solidFill>
                <a:effectLst/>
                <a:latin typeface="Consolas" panose="020B0609020204030204" pitchFamily="49" charset="0"/>
              </a:rPr>
              <a:t>data.error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 else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'redirect': true})</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handleChange</a:t>
            </a:r>
            <a:r>
              <a:rPr lang="en-US" sz="1200" b="0" dirty="0">
                <a:solidFill>
                  <a:srgbClr val="008000"/>
                </a:solidFill>
                <a:effectLst/>
                <a:latin typeface="Consolas" panose="020B0609020204030204" pitchFamily="49" charset="0"/>
              </a:rPr>
              <a:t> = name =&gt; event =&gt; {</a:t>
            </a:r>
          </a:p>
          <a:p>
            <a:r>
              <a:rPr lang="en-US" sz="1200" b="0" dirty="0">
                <a:solidFill>
                  <a:srgbClr val="008000"/>
                </a:solidFill>
                <a:effectLst/>
                <a:latin typeface="Consolas" panose="020B0609020204030204" pitchFamily="49" charset="0"/>
              </a:rPr>
              <a:t>    const value = name === 'image'</a:t>
            </a: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event.target.files</a:t>
            </a:r>
            <a:r>
              <a:rPr lang="en-US" sz="1200" b="0" dirty="0">
                <a:solidFill>
                  <a:srgbClr val="008000"/>
                </a:solidFill>
                <a:effectLst/>
                <a:latin typeface="Consolas" panose="020B0609020204030204" pitchFamily="49" charset="0"/>
              </a:rPr>
              <a:t>[0]</a:t>
            </a: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event.target.value</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[name]: value })</a:t>
            </a:r>
          </a:p>
          <a:p>
            <a:r>
              <a:rPr lang="en-US" sz="1200" b="0" dirty="0">
                <a:solidFill>
                  <a:srgbClr val="008000"/>
                </a:solidFill>
                <a:effectLst/>
                <a:latin typeface="Consolas" panose="020B0609020204030204" pitchFamily="49" charset="0"/>
              </a:rPr>
              <a:t>  }</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logoUrl</a:t>
            </a:r>
            <a:r>
              <a:rPr lang="en-US" sz="1200" b="0" dirty="0">
                <a:solidFill>
                  <a:srgbClr val="008000"/>
                </a:solidFill>
                <a:effectLst/>
                <a:latin typeface="Consolas" panose="020B0609020204030204" pitchFamily="49" charset="0"/>
              </a:rPr>
              <a:t> = values.id</a:t>
            </a: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api</a:t>
            </a:r>
            <a:r>
              <a:rPr lang="en-US" sz="1200" b="0" dirty="0">
                <a:solidFill>
                  <a:srgbClr val="008000"/>
                </a:solidFill>
                <a:effectLst/>
                <a:latin typeface="Consolas" panose="020B0609020204030204" pitchFamily="49" charset="0"/>
              </a:rPr>
              <a:t>/shops/logo/${values.id}?${new Date().</a:t>
            </a:r>
            <a:r>
              <a:rPr lang="en-US" sz="1200" b="0" dirty="0" err="1">
                <a:solidFill>
                  <a:srgbClr val="008000"/>
                </a:solidFill>
                <a:effectLst/>
                <a:latin typeface="Consolas" panose="020B0609020204030204" pitchFamily="49" charset="0"/>
              </a:rPr>
              <a:t>getTime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api</a:t>
            </a:r>
            <a:r>
              <a:rPr lang="en-US" sz="1200" b="0" dirty="0">
                <a:solidFill>
                  <a:srgbClr val="008000"/>
                </a:solidFill>
                <a:effectLst/>
                <a:latin typeface="Consolas" panose="020B0609020204030204" pitchFamily="49" charset="0"/>
              </a:rPr>
              <a:t>/shops/</a:t>
            </a:r>
            <a:r>
              <a:rPr lang="en-US" sz="1200" b="0" dirty="0" err="1">
                <a:solidFill>
                  <a:srgbClr val="008000"/>
                </a:solidFill>
                <a:effectLst/>
                <a:latin typeface="Consolas" panose="020B0609020204030204" pitchFamily="49" charset="0"/>
              </a:rPr>
              <a:t>defaultphoto</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if (</a:t>
            </a:r>
            <a:r>
              <a:rPr lang="en-US" sz="1200" b="0" dirty="0" err="1">
                <a:solidFill>
                  <a:srgbClr val="008000"/>
                </a:solidFill>
                <a:effectLst/>
                <a:latin typeface="Consolas" panose="020B0609020204030204" pitchFamily="49" charset="0"/>
              </a:rPr>
              <a:t>values.redirect</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73D65FA4-0A35-EE08-A79E-1F08FF6D4663}"/>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32063E71-4E16-F387-9E73-9A9DA49DFB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9F7DE0F-0F65-4D60-69D0-5F096FEB780F}"/>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33528951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B148-F3F4-92E5-7F88-1DAD1A326845}"/>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DCB97ECE-A426-293E-59C0-23B786C55621}"/>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return (&lt;Navigate to={'/seller/shops'}/&gt;)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return (&lt;div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classes.root</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&lt;Grid container spacing={8}&gt;</a:t>
            </a:r>
          </a:p>
          <a:p>
            <a:r>
              <a:rPr lang="en-US" sz="1200" b="0" dirty="0">
                <a:solidFill>
                  <a:srgbClr val="008000"/>
                </a:solidFill>
                <a:effectLst/>
                <a:latin typeface="Consolas" panose="020B0609020204030204" pitchFamily="49" charset="0"/>
              </a:rPr>
              <a:t>        &lt;Grid item </a:t>
            </a:r>
            <a:r>
              <a:rPr lang="en-US" sz="1200" b="0" dirty="0" err="1">
                <a:solidFill>
                  <a:srgbClr val="008000"/>
                </a:solidFill>
                <a:effectLst/>
                <a:latin typeface="Consolas" panose="020B0609020204030204" pitchFamily="49" charset="0"/>
              </a:rPr>
              <a:t>xs</a:t>
            </a:r>
            <a:r>
              <a:rPr lang="en-US" sz="1200" b="0" dirty="0">
                <a:solidFill>
                  <a:srgbClr val="008000"/>
                </a:solidFill>
                <a:effectLst/>
                <a:latin typeface="Consolas" panose="020B0609020204030204" pitchFamily="49" charset="0"/>
              </a:rPr>
              <a:t>={6} </a:t>
            </a:r>
            <a:r>
              <a:rPr lang="en-US" sz="1200" b="0" dirty="0" err="1">
                <a:solidFill>
                  <a:srgbClr val="008000"/>
                </a:solidFill>
                <a:effectLst/>
                <a:latin typeface="Consolas" panose="020B0609020204030204" pitchFamily="49" charset="0"/>
              </a:rPr>
              <a:t>sm</a:t>
            </a:r>
            <a:r>
              <a:rPr lang="en-US" sz="1200" b="0" dirty="0">
                <a:solidFill>
                  <a:srgbClr val="008000"/>
                </a:solidFill>
                <a:effectLst/>
                <a:latin typeface="Consolas" panose="020B0609020204030204" pitchFamily="49" charset="0"/>
              </a:rPr>
              <a:t>={6}&gt;</a:t>
            </a:r>
          </a:p>
          <a:p>
            <a:r>
              <a:rPr lang="en-US" sz="1200" b="0" dirty="0">
                <a:solidFill>
                  <a:srgbClr val="008000"/>
                </a:solidFill>
                <a:effectLst/>
                <a:latin typeface="Consolas" panose="020B0609020204030204" pitchFamily="49" charset="0"/>
              </a:rPr>
              <a:t>          &lt;Card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classes.card</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CardContent</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&lt;Typography type="headline" component="h2"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classes.title</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Edit Shop</a:t>
            </a:r>
          </a:p>
          <a:p>
            <a:r>
              <a:rPr lang="en-US" sz="1200" b="0" dirty="0">
                <a:solidFill>
                  <a:srgbClr val="008000"/>
                </a:solidFill>
                <a:effectLst/>
                <a:latin typeface="Consolas" panose="020B0609020204030204" pitchFamily="49" charset="0"/>
              </a:rPr>
              <a:t>              &lt;/Typography&gt;</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&lt;Avatar </a:t>
            </a:r>
            <a:r>
              <a:rPr lang="en-US" sz="1200" b="0" dirty="0" err="1">
                <a:solidFill>
                  <a:srgbClr val="008000"/>
                </a:solidFill>
                <a:effectLst/>
                <a:latin typeface="Consolas" panose="020B0609020204030204" pitchFamily="49" charset="0"/>
              </a:rPr>
              <a:t>src</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logoUrl</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classes.bigAvatar</a:t>
            </a:r>
            <a:r>
              <a:rPr lang="en-US" sz="1200" b="0" dirty="0">
                <a:solidFill>
                  <a:srgbClr val="008000"/>
                </a:solidFill>
                <a:effectLst/>
                <a:latin typeface="Consolas" panose="020B0609020204030204" pitchFamily="49" charset="0"/>
              </a:rPr>
              <a:t>}/&gt;&lt;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&lt;input accept="image/*" </a:t>
            </a:r>
            <a:r>
              <a:rPr lang="en-US" sz="1200" b="0" dirty="0" err="1">
                <a:solidFill>
                  <a:srgbClr val="008000"/>
                </a:solidFill>
                <a:effectLst/>
                <a:latin typeface="Consolas" panose="020B0609020204030204" pitchFamily="49" charset="0"/>
              </a:rPr>
              <a:t>onChange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handleChange</a:t>
            </a:r>
            <a:r>
              <a:rPr lang="en-US" sz="1200" b="0" dirty="0">
                <a:solidFill>
                  <a:srgbClr val="008000"/>
                </a:solidFill>
                <a:effectLst/>
                <a:latin typeface="Consolas" panose="020B0609020204030204" pitchFamily="49" charset="0"/>
              </a:rPr>
              <a:t>('image')}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classes.input</a:t>
            </a:r>
            <a:r>
              <a:rPr lang="en-US" sz="1200" b="0" dirty="0">
                <a:solidFill>
                  <a:srgbClr val="008000"/>
                </a:solidFill>
                <a:effectLst/>
                <a:latin typeface="Consolas" panose="020B0609020204030204" pitchFamily="49" charset="0"/>
              </a:rPr>
              <a:t>} id="icon-button-file" type="file" /&gt;</a:t>
            </a:r>
          </a:p>
          <a:p>
            <a:r>
              <a:rPr lang="en-US" sz="1200" b="0" dirty="0">
                <a:solidFill>
                  <a:srgbClr val="008000"/>
                </a:solidFill>
                <a:effectLst/>
                <a:latin typeface="Consolas" panose="020B0609020204030204" pitchFamily="49" charset="0"/>
              </a:rPr>
              <a:t>              &lt;label </a:t>
            </a:r>
            <a:r>
              <a:rPr lang="en-US" sz="1200" b="0" dirty="0" err="1">
                <a:solidFill>
                  <a:srgbClr val="008000"/>
                </a:solidFill>
                <a:effectLst/>
                <a:latin typeface="Consolas" panose="020B0609020204030204" pitchFamily="49" charset="0"/>
              </a:rPr>
              <a:t>htmlFor</a:t>
            </a:r>
            <a:r>
              <a:rPr lang="en-US" sz="1200" b="0" dirty="0">
                <a:solidFill>
                  <a:srgbClr val="008000"/>
                </a:solidFill>
                <a:effectLst/>
                <a:latin typeface="Consolas" panose="020B0609020204030204" pitchFamily="49" charset="0"/>
              </a:rPr>
              <a:t>="icon-button-file"&gt;</a:t>
            </a:r>
          </a:p>
          <a:p>
            <a:r>
              <a:rPr lang="en-US" sz="1200" b="0" dirty="0">
                <a:solidFill>
                  <a:srgbClr val="008000"/>
                </a:solidFill>
                <a:effectLst/>
                <a:latin typeface="Consolas" panose="020B0609020204030204" pitchFamily="49" charset="0"/>
              </a:rPr>
              <a:t>                &lt;Button variant="contained" color="default" component="span"&gt;</a:t>
            </a:r>
          </a:p>
          <a:p>
            <a:r>
              <a:rPr lang="en-US" sz="1200" b="0" dirty="0">
                <a:solidFill>
                  <a:srgbClr val="008000"/>
                </a:solidFill>
                <a:effectLst/>
                <a:latin typeface="Consolas" panose="020B0609020204030204" pitchFamily="49" charset="0"/>
              </a:rPr>
              <a:t>                  Change Logo</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FileUpload</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&lt;/Button&gt;</a:t>
            </a: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1C5AAAB0-1E40-E804-0975-1EB9E23CDC13}"/>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31132336-35A6-368F-F9E3-6C841D83937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9C87C8-CB54-64CB-6DCA-61AC26671B98}"/>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3642806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1FA8-AE55-E901-1AA8-3D6EFEB8AD56}"/>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B110BFEF-A43A-7A4A-A018-797193E29756}"/>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&lt;/label&gt; &lt;span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classes.filename</a:t>
            </a:r>
            <a:r>
              <a:rPr lang="en-US" sz="1200" b="0" dirty="0">
                <a:solidFill>
                  <a:srgbClr val="008000"/>
                </a:solidFill>
                <a:effectLst/>
                <a:latin typeface="Consolas" panose="020B0609020204030204" pitchFamily="49" charset="0"/>
              </a:rPr>
              <a:t>}&gt;{</a:t>
            </a:r>
            <a:r>
              <a:rPr lang="en-US" sz="1200" b="0" dirty="0" err="1">
                <a:solidFill>
                  <a:srgbClr val="008000"/>
                </a:solidFill>
                <a:effectLst/>
                <a:latin typeface="Consolas" panose="020B0609020204030204" pitchFamily="49" charset="0"/>
              </a:rPr>
              <a:t>values.image</a:t>
            </a:r>
            <a:r>
              <a:rPr lang="en-US" sz="1200" b="0" dirty="0">
                <a:solidFill>
                  <a:srgbClr val="008000"/>
                </a:solidFill>
                <a:effectLst/>
                <a:latin typeface="Consolas" panose="020B0609020204030204" pitchFamily="49" charset="0"/>
              </a:rPr>
              <a:t> ? values.image.name : ''}&lt;/span&gt;&lt;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TextField</a:t>
            </a:r>
            <a:r>
              <a:rPr lang="en-US" sz="1200" b="0" dirty="0">
                <a:solidFill>
                  <a:srgbClr val="008000"/>
                </a:solidFill>
                <a:effectLst/>
                <a:latin typeface="Consolas" panose="020B0609020204030204" pitchFamily="49" charset="0"/>
              </a:rPr>
              <a:t> id="name" label="Name"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classes.textField</a:t>
            </a:r>
            <a:r>
              <a:rPr lang="en-US" sz="1200" b="0" dirty="0">
                <a:solidFill>
                  <a:srgbClr val="008000"/>
                </a:solidFill>
                <a:effectLst/>
                <a:latin typeface="Consolas" panose="020B0609020204030204" pitchFamily="49" charset="0"/>
              </a:rPr>
              <a:t>} value={values.name} </a:t>
            </a:r>
            <a:r>
              <a:rPr lang="en-US" sz="1200" b="0" dirty="0" err="1">
                <a:solidFill>
                  <a:srgbClr val="008000"/>
                </a:solidFill>
                <a:effectLst/>
                <a:latin typeface="Consolas" panose="020B0609020204030204" pitchFamily="49" charset="0"/>
              </a:rPr>
              <a:t>onChange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handleChange</a:t>
            </a:r>
            <a:r>
              <a:rPr lang="en-US" sz="1200" b="0" dirty="0">
                <a:solidFill>
                  <a:srgbClr val="008000"/>
                </a:solidFill>
                <a:effectLst/>
                <a:latin typeface="Consolas" panose="020B0609020204030204" pitchFamily="49" charset="0"/>
              </a:rPr>
              <a:t>('name')} margin="normal"/&gt;&lt;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TextField</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id="multiline-flexible"</a:t>
            </a:r>
          </a:p>
          <a:p>
            <a:r>
              <a:rPr lang="en-US" sz="1200" b="0" dirty="0">
                <a:solidFill>
                  <a:srgbClr val="008000"/>
                </a:solidFill>
                <a:effectLst/>
                <a:latin typeface="Consolas" panose="020B0609020204030204" pitchFamily="49" charset="0"/>
              </a:rPr>
              <a:t>                label="Description"</a:t>
            </a:r>
          </a:p>
          <a:p>
            <a:r>
              <a:rPr lang="en-US" sz="1200" b="0" dirty="0">
                <a:solidFill>
                  <a:srgbClr val="008000"/>
                </a:solidFill>
                <a:effectLst/>
                <a:latin typeface="Consolas" panose="020B0609020204030204" pitchFamily="49" charset="0"/>
              </a:rPr>
              <a:t>                multiline</a:t>
            </a:r>
          </a:p>
          <a:p>
            <a:r>
              <a:rPr lang="en-US" sz="1200" b="0" dirty="0">
                <a:solidFill>
                  <a:srgbClr val="008000"/>
                </a:solidFill>
                <a:effectLst/>
                <a:latin typeface="Consolas" panose="020B0609020204030204" pitchFamily="49" charset="0"/>
              </a:rPr>
              <a:t>                rows="3"</a:t>
            </a:r>
          </a:p>
          <a:p>
            <a:r>
              <a:rPr lang="en-US" sz="1200" b="0" dirty="0">
                <a:solidFill>
                  <a:srgbClr val="008000"/>
                </a:solidFill>
                <a:effectLst/>
                <a:latin typeface="Consolas" panose="020B0609020204030204" pitchFamily="49" charset="0"/>
              </a:rPr>
              <a:t>                value={</a:t>
            </a:r>
            <a:r>
              <a:rPr lang="en-US" sz="1200" b="0" dirty="0" err="1">
                <a:solidFill>
                  <a:srgbClr val="008000"/>
                </a:solidFill>
                <a:effectLst/>
                <a:latin typeface="Consolas" panose="020B0609020204030204" pitchFamily="49" charset="0"/>
              </a:rPr>
              <a:t>values.description</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onChange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handleChange</a:t>
            </a:r>
            <a:r>
              <a:rPr lang="en-US" sz="1200" b="0" dirty="0">
                <a:solidFill>
                  <a:srgbClr val="008000"/>
                </a:solidFill>
                <a:effectLst/>
                <a:latin typeface="Consolas" panose="020B0609020204030204" pitchFamily="49" charset="0"/>
              </a:rPr>
              <a:t>('description')}</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classes.textField</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margin="normal"</a:t>
            </a:r>
          </a:p>
          <a:p>
            <a:r>
              <a:rPr lang="en-US" sz="1200" b="0" dirty="0">
                <a:solidFill>
                  <a:srgbClr val="008000"/>
                </a:solidFill>
                <a:effectLst/>
                <a:latin typeface="Consolas" panose="020B0609020204030204" pitchFamily="49" charset="0"/>
              </a:rPr>
              <a:t>              /&gt;&lt;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&lt;Typography type="subheading" component="h4"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classes.subheading</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Owner: {</a:t>
            </a:r>
            <a:r>
              <a:rPr lang="en-US" sz="1200" b="0" dirty="0" err="1">
                <a:solidFill>
                  <a:srgbClr val="008000"/>
                </a:solidFill>
                <a:effectLst/>
                <a:latin typeface="Consolas" panose="020B0609020204030204" pitchFamily="49" charset="0"/>
              </a:rPr>
              <a:t>values.owner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&lt;/Typography&gt;&lt;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values.error</a:t>
            </a:r>
            <a:r>
              <a:rPr lang="en-US" sz="1200" b="0" dirty="0">
                <a:solidFill>
                  <a:srgbClr val="008000"/>
                </a:solidFill>
                <a:effectLst/>
                <a:latin typeface="Consolas" panose="020B0609020204030204" pitchFamily="49" charset="0"/>
              </a:rPr>
              <a:t> &amp;&amp; (&lt;Typography component="p" color="error"&gt;</a:t>
            </a:r>
          </a:p>
          <a:p>
            <a:r>
              <a:rPr lang="en-US" sz="1200" b="0" dirty="0">
                <a:solidFill>
                  <a:srgbClr val="008000"/>
                </a:solidFill>
                <a:effectLst/>
                <a:latin typeface="Consolas" panose="020B0609020204030204" pitchFamily="49" charset="0"/>
              </a:rPr>
              <a:t>                    &lt;Icon color="error"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classes.error</a:t>
            </a:r>
            <a:r>
              <a:rPr lang="en-US" sz="1200" b="0" dirty="0">
                <a:solidFill>
                  <a:srgbClr val="008000"/>
                </a:solidFill>
                <a:effectLst/>
                <a:latin typeface="Consolas" panose="020B0609020204030204" pitchFamily="49" charset="0"/>
              </a:rPr>
              <a:t>}&gt;error&lt;/Icon&gt;</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values.error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&lt;/Typography&gt;)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0724CBC2-44F7-A058-E930-62444508EA24}"/>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4D00E6F8-C642-B7EE-472A-ECE02F57BC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3C2EF0E-6B3C-D4B8-544C-96792CA46FDC}"/>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277711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1385-3BF1-D64E-EF5B-461ABC3ECC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A808B5-1EEC-FA38-B75B-1F4DEC4A6049}"/>
              </a:ext>
            </a:extLst>
          </p:cNvPr>
          <p:cNvSpPr>
            <a:spLocks noGrp="1"/>
          </p:cNvSpPr>
          <p:nvPr>
            <p:ph idx="1"/>
          </p:nvPr>
        </p:nvSpPr>
        <p:spPr/>
        <p:txBody>
          <a:bodyPr/>
          <a:lstStyle/>
          <a:p>
            <a:r>
              <a:rPr lang="en-US" dirty="0"/>
              <a:t>we will start building the online marketplace by covering the </a:t>
            </a:r>
          </a:p>
          <a:p>
            <a:pPr marL="0" indent="0">
              <a:buNone/>
            </a:pPr>
            <a:r>
              <a:rPr lang="en-US" dirty="0"/>
              <a:t>following topics:</a:t>
            </a:r>
          </a:p>
          <a:p>
            <a:r>
              <a:rPr lang="en-US" dirty="0"/>
              <a:t>Introducing the MERN Marketplace app </a:t>
            </a:r>
          </a:p>
          <a:p>
            <a:r>
              <a:rPr lang="en-US" dirty="0"/>
              <a:t>Users with seller accounts</a:t>
            </a:r>
          </a:p>
          <a:p>
            <a:r>
              <a:rPr lang="en-US" dirty="0"/>
              <a:t>Adding shops to the marketplace </a:t>
            </a:r>
          </a:p>
          <a:p>
            <a:r>
              <a:rPr lang="en-US" dirty="0"/>
              <a:t>Adding products to shops</a:t>
            </a:r>
          </a:p>
          <a:p>
            <a:r>
              <a:rPr lang="en-US" dirty="0"/>
              <a:t>Searching for products by name and category</a:t>
            </a:r>
          </a:p>
        </p:txBody>
      </p:sp>
      <p:sp>
        <p:nvSpPr>
          <p:cNvPr id="4" name="Date Placeholder 3">
            <a:extLst>
              <a:ext uri="{FF2B5EF4-FFF2-40B4-BE49-F238E27FC236}">
                <a16:creationId xmlns:a16="http://schemas.microsoft.com/office/drawing/2014/main" id="{F17F5F88-8C69-C53F-7AC5-13F2DD7F1E78}"/>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354746BD-FE12-F112-4420-970D83CD63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846A2B-D124-8F68-C277-2534EC2415BD}"/>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6180827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6388-47D3-24F0-0281-24CF8F7B0828}"/>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DAEA6C2F-7F7B-5B63-F5F4-DA48972B5683}"/>
              </a:ext>
            </a:extLst>
          </p:cNvPr>
          <p:cNvSpPr>
            <a:spLocks noGrp="1"/>
          </p:cNvSpPr>
          <p:nvPr>
            <p:ph idx="1"/>
          </p:nvPr>
        </p:nvSpPr>
        <p:spPr/>
        <p:txBody>
          <a:bodyPr/>
          <a:lstStyle/>
          <a:p>
            <a:r>
              <a:rPr lang="en-US" sz="2400" b="0" dirty="0">
                <a:solidFill>
                  <a:srgbClr val="008000"/>
                </a:solidFill>
                <a:effectLst/>
                <a:latin typeface="Consolas" panose="020B0609020204030204" pitchFamily="49" charset="0"/>
              </a:rPr>
              <a:t>&lt;/</a:t>
            </a:r>
            <a:r>
              <a:rPr lang="en-US" sz="2400" b="0" dirty="0" err="1">
                <a:solidFill>
                  <a:srgbClr val="008000"/>
                </a:solidFill>
                <a:effectLst/>
                <a:latin typeface="Consolas" panose="020B0609020204030204" pitchFamily="49" charset="0"/>
              </a:rPr>
              <a:t>CardContent</a:t>
            </a:r>
            <a:r>
              <a:rPr lang="en-US" sz="2400" b="0" dirty="0">
                <a:solidFill>
                  <a:srgbClr val="008000"/>
                </a:solidFill>
                <a:effectLst/>
                <a:latin typeface="Consolas" panose="020B0609020204030204" pitchFamily="49" charset="0"/>
              </a:rPr>
              <a:t>&gt;</a:t>
            </a:r>
          </a:p>
          <a:p>
            <a:r>
              <a:rPr lang="en-US" sz="2400" b="0" dirty="0">
                <a:solidFill>
                  <a:srgbClr val="008000"/>
                </a:solidFill>
                <a:effectLst/>
                <a:latin typeface="Consolas" panose="020B0609020204030204" pitchFamily="49" charset="0"/>
              </a:rPr>
              <a:t>            &lt;</a:t>
            </a:r>
            <a:r>
              <a:rPr lang="en-US" sz="2400" b="0" dirty="0" err="1">
                <a:solidFill>
                  <a:srgbClr val="008000"/>
                </a:solidFill>
                <a:effectLst/>
                <a:latin typeface="Consolas" panose="020B0609020204030204" pitchFamily="49" charset="0"/>
              </a:rPr>
              <a:t>CardActions</a:t>
            </a:r>
            <a:r>
              <a:rPr lang="en-US" sz="2400" b="0" dirty="0">
                <a:solidFill>
                  <a:srgbClr val="008000"/>
                </a:solidFill>
                <a:effectLst/>
                <a:latin typeface="Consolas" panose="020B0609020204030204" pitchFamily="49" charset="0"/>
              </a:rPr>
              <a:t>&gt;</a:t>
            </a:r>
          </a:p>
          <a:p>
            <a:r>
              <a:rPr lang="en-US" sz="2400" b="0" dirty="0">
                <a:solidFill>
                  <a:srgbClr val="008000"/>
                </a:solidFill>
                <a:effectLst/>
                <a:latin typeface="Consolas" panose="020B0609020204030204" pitchFamily="49" charset="0"/>
              </a:rPr>
              <a:t>              &lt;Button color="primary" variant="contained" </a:t>
            </a:r>
            <a:r>
              <a:rPr lang="en-US" sz="2400" b="0" dirty="0" err="1">
                <a:solidFill>
                  <a:srgbClr val="008000"/>
                </a:solidFill>
                <a:effectLst/>
                <a:latin typeface="Consolas" panose="020B0609020204030204" pitchFamily="49" charset="0"/>
              </a:rPr>
              <a:t>onClick</a:t>
            </a:r>
            <a:r>
              <a:rPr lang="en-US" sz="2400" b="0" dirty="0">
                <a:solidFill>
                  <a:srgbClr val="008000"/>
                </a:solidFill>
                <a:effectLst/>
                <a:latin typeface="Consolas" panose="020B0609020204030204" pitchFamily="49" charset="0"/>
              </a:rPr>
              <a:t>={</a:t>
            </a:r>
            <a:r>
              <a:rPr lang="en-US" sz="2400" b="0" dirty="0" err="1">
                <a:solidFill>
                  <a:srgbClr val="008000"/>
                </a:solidFill>
                <a:effectLst/>
                <a:latin typeface="Consolas" panose="020B0609020204030204" pitchFamily="49" charset="0"/>
              </a:rPr>
              <a:t>clickSubmit</a:t>
            </a:r>
            <a:r>
              <a:rPr lang="en-US" sz="2400" b="0" dirty="0">
                <a:solidFill>
                  <a:srgbClr val="008000"/>
                </a:solidFill>
                <a:effectLst/>
                <a:latin typeface="Consolas" panose="020B0609020204030204" pitchFamily="49" charset="0"/>
              </a:rPr>
              <a:t>} </a:t>
            </a:r>
            <a:r>
              <a:rPr lang="en-US" sz="2400" b="0" dirty="0" err="1">
                <a:solidFill>
                  <a:srgbClr val="008000"/>
                </a:solidFill>
                <a:effectLst/>
                <a:latin typeface="Consolas" panose="020B0609020204030204" pitchFamily="49" charset="0"/>
              </a:rPr>
              <a:t>className</a:t>
            </a:r>
            <a:r>
              <a:rPr lang="en-US" sz="2400" b="0" dirty="0">
                <a:solidFill>
                  <a:srgbClr val="008000"/>
                </a:solidFill>
                <a:effectLst/>
                <a:latin typeface="Consolas" panose="020B0609020204030204" pitchFamily="49" charset="0"/>
              </a:rPr>
              <a:t>={</a:t>
            </a:r>
            <a:r>
              <a:rPr lang="en-US" sz="2400" b="0" dirty="0" err="1">
                <a:solidFill>
                  <a:srgbClr val="008000"/>
                </a:solidFill>
                <a:effectLst/>
                <a:latin typeface="Consolas" panose="020B0609020204030204" pitchFamily="49" charset="0"/>
              </a:rPr>
              <a:t>classes.submit</a:t>
            </a:r>
            <a:r>
              <a:rPr lang="en-US" sz="2400" b="0" dirty="0">
                <a:solidFill>
                  <a:srgbClr val="008000"/>
                </a:solidFill>
                <a:effectLst/>
                <a:latin typeface="Consolas" panose="020B0609020204030204" pitchFamily="49" charset="0"/>
              </a:rPr>
              <a:t>}&gt;Update&lt;/Button&gt;</a:t>
            </a:r>
          </a:p>
          <a:p>
            <a:r>
              <a:rPr lang="en-US" sz="2400" b="0" dirty="0">
                <a:solidFill>
                  <a:srgbClr val="008000"/>
                </a:solidFill>
                <a:effectLst/>
                <a:latin typeface="Consolas" panose="020B0609020204030204" pitchFamily="49" charset="0"/>
              </a:rPr>
              <a:t>            &lt;/</a:t>
            </a:r>
            <a:r>
              <a:rPr lang="en-US" sz="2400" b="0" dirty="0" err="1">
                <a:solidFill>
                  <a:srgbClr val="008000"/>
                </a:solidFill>
                <a:effectLst/>
                <a:latin typeface="Consolas" panose="020B0609020204030204" pitchFamily="49" charset="0"/>
              </a:rPr>
              <a:t>CardActions</a:t>
            </a:r>
            <a:r>
              <a:rPr lang="en-US" sz="2400" b="0" dirty="0">
                <a:solidFill>
                  <a:srgbClr val="008000"/>
                </a:solidFill>
                <a:effectLst/>
                <a:latin typeface="Consolas" panose="020B0609020204030204" pitchFamily="49" charset="0"/>
              </a:rPr>
              <a:t>&gt;</a:t>
            </a:r>
          </a:p>
          <a:p>
            <a:r>
              <a:rPr lang="en-US" sz="2400" b="0" dirty="0">
                <a:solidFill>
                  <a:srgbClr val="008000"/>
                </a:solidFill>
                <a:effectLst/>
                <a:latin typeface="Consolas" panose="020B0609020204030204" pitchFamily="49" charset="0"/>
              </a:rPr>
              <a:t>          &lt;/Card&gt;</a:t>
            </a:r>
          </a:p>
          <a:p>
            <a:r>
              <a:rPr lang="en-US" sz="2400" b="0" dirty="0">
                <a:solidFill>
                  <a:srgbClr val="008000"/>
                </a:solidFill>
                <a:effectLst/>
                <a:latin typeface="Consolas" panose="020B0609020204030204" pitchFamily="49" charset="0"/>
              </a:rPr>
              <a:t>          &lt;/Grid&gt;</a:t>
            </a:r>
          </a:p>
          <a:p>
            <a:r>
              <a:rPr lang="en-US" sz="2400" b="0" dirty="0">
                <a:solidFill>
                  <a:srgbClr val="008000"/>
                </a:solidFill>
                <a:effectLst/>
                <a:latin typeface="Consolas" panose="020B0609020204030204" pitchFamily="49" charset="0"/>
              </a:rPr>
              <a:t>        &lt;/Grid&gt;</a:t>
            </a:r>
          </a:p>
          <a:p>
            <a:r>
              <a:rPr lang="en-US" sz="2400" b="0" dirty="0">
                <a:solidFill>
                  <a:srgbClr val="008000"/>
                </a:solidFill>
                <a:effectLst/>
                <a:latin typeface="Consolas" panose="020B0609020204030204" pitchFamily="49" charset="0"/>
              </a:rPr>
              <a:t>    &lt;/div&gt;)</a:t>
            </a:r>
          </a:p>
          <a:p>
            <a:r>
              <a:rPr lang="en-US" sz="2400" b="0" dirty="0">
                <a:solidFill>
                  <a:srgbClr val="008000"/>
                </a:solidFill>
                <a:effectLst/>
                <a:latin typeface="Consolas" panose="020B0609020204030204" pitchFamily="49" charset="0"/>
              </a:rPr>
              <a:t>}</a:t>
            </a:r>
          </a:p>
          <a:p>
            <a:br>
              <a:rPr lang="en-US" sz="2400" b="0" dirty="0">
                <a:solidFill>
                  <a:srgbClr val="CCCCCC"/>
                </a:solidFill>
                <a:effectLst/>
                <a:latin typeface="Consolas" panose="020B0609020204030204" pitchFamily="49" charset="0"/>
              </a:rPr>
            </a:br>
            <a:br>
              <a:rPr lang="en-US" sz="2400" b="0" dirty="0">
                <a:solidFill>
                  <a:srgbClr val="CCCCCC"/>
                </a:solidFill>
                <a:effectLst/>
                <a:latin typeface="Consolas" panose="020B0609020204030204" pitchFamily="49" charset="0"/>
              </a:rPr>
            </a:br>
            <a:br>
              <a:rPr lang="en-US" sz="2400" b="0" dirty="0">
                <a:solidFill>
                  <a:srgbClr val="CCCCCC"/>
                </a:solidFill>
                <a:effectLst/>
                <a:latin typeface="Consolas" panose="020B0609020204030204" pitchFamily="49" charset="0"/>
              </a:rPr>
            </a:br>
            <a:endParaRPr lang="en-US" sz="240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30B9647-4DC4-D676-FDAD-4A83ED451519}"/>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E8C0608-3351-F188-28B2-E7780B8968F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D66E878-B3BE-7AE2-7B88-6916FDC84A42}"/>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42520479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8485-D3EE-224A-7CAB-B98C232C875C}"/>
              </a:ext>
            </a:extLst>
          </p:cNvPr>
          <p:cNvSpPr>
            <a:spLocks noGrp="1"/>
          </p:cNvSpPr>
          <p:nvPr>
            <p:ph type="title"/>
          </p:nvPr>
        </p:nvSpPr>
        <p:spPr/>
        <p:txBody>
          <a:bodyPr/>
          <a:lstStyle/>
          <a:p>
            <a:r>
              <a:rPr lang="en-US" dirty="0"/>
              <a:t>Client/shop/</a:t>
            </a:r>
            <a:r>
              <a:rPr lang="en-US" dirty="0" err="1"/>
              <a:t>DeleteShop.jsx</a:t>
            </a:r>
            <a:endParaRPr lang="en-US" dirty="0"/>
          </a:p>
        </p:txBody>
      </p:sp>
      <p:sp>
        <p:nvSpPr>
          <p:cNvPr id="3" name="Content Placeholder 2">
            <a:extLst>
              <a:ext uri="{FF2B5EF4-FFF2-40B4-BE49-F238E27FC236}">
                <a16:creationId xmlns:a16="http://schemas.microsoft.com/office/drawing/2014/main" id="{5B136354-8016-8358-2832-EA4E01C0BA03}"/>
              </a:ext>
            </a:extLst>
          </p:cNvPr>
          <p:cNvSpPr>
            <a:spLocks noGrp="1"/>
          </p:cNvSpPr>
          <p:nvPr>
            <p:ph idx="1"/>
          </p:nvPr>
        </p:nvSpPr>
        <p:spPr/>
        <p:txBody>
          <a:bodyPr/>
          <a:lstStyle/>
          <a:p>
            <a:r>
              <a:rPr lang="en-US" sz="450" b="0" dirty="0">
                <a:solidFill>
                  <a:srgbClr val="008000"/>
                </a:solidFill>
                <a:effectLst/>
                <a:latin typeface="Consolas" panose="020B0609020204030204" pitchFamily="49" charset="0"/>
              </a:rPr>
              <a:t>import React,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 from 'react'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PropTypes</a:t>
            </a:r>
            <a:r>
              <a:rPr lang="en-US" sz="450" b="0" dirty="0">
                <a:solidFill>
                  <a:srgbClr val="008000"/>
                </a:solidFill>
                <a:effectLst/>
                <a:latin typeface="Consolas" panose="020B0609020204030204" pitchFamily="49" charset="0"/>
              </a:rPr>
              <a:t> from 'prop-types'</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IconButton</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IconButton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Button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/core/Button'</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DeleteIcon</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/icons/Delete'</a:t>
            </a:r>
          </a:p>
          <a:p>
            <a:r>
              <a:rPr lang="en-US" sz="450" b="0" dirty="0">
                <a:solidFill>
                  <a:srgbClr val="008000"/>
                </a:solidFill>
                <a:effectLst/>
                <a:latin typeface="Consolas" panose="020B0609020204030204" pitchFamily="49" charset="0"/>
              </a:rPr>
              <a:t>import Dialog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/core/Dialog'</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DialogActions</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DialogActions</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DialogContent</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DialogContent</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DialogContentText</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DialogContentText</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DialogTitle</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DialogTitle</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auth from '../lib/auth-helper.js'</a:t>
            </a:r>
          </a:p>
          <a:p>
            <a:r>
              <a:rPr lang="en-US" sz="450" b="0" dirty="0">
                <a:solidFill>
                  <a:srgbClr val="008000"/>
                </a:solidFill>
                <a:effectLst/>
                <a:latin typeface="Consolas" panose="020B0609020204030204" pitchFamily="49" charset="0"/>
              </a:rPr>
              <a:t>import {remove} from './api-shop.js'</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export default function </a:t>
            </a:r>
            <a:r>
              <a:rPr lang="en-US" sz="450" b="0" dirty="0" err="1">
                <a:solidFill>
                  <a:srgbClr val="008000"/>
                </a:solidFill>
                <a:effectLst/>
                <a:latin typeface="Consolas" panose="020B0609020204030204" pitchFamily="49" charset="0"/>
              </a:rPr>
              <a:t>DeleteShop</a:t>
            </a:r>
            <a:r>
              <a:rPr lang="en-US" sz="450" b="0" dirty="0">
                <a:solidFill>
                  <a:srgbClr val="008000"/>
                </a:solidFill>
                <a:effectLst/>
                <a:latin typeface="Consolas" panose="020B0609020204030204" pitchFamily="49" charset="0"/>
              </a:rPr>
              <a:t>(props) {</a:t>
            </a:r>
          </a:p>
          <a:p>
            <a:r>
              <a:rPr lang="en-US" sz="450" b="0" dirty="0">
                <a:solidFill>
                  <a:srgbClr val="008000"/>
                </a:solidFill>
                <a:effectLst/>
                <a:latin typeface="Consolas" panose="020B0609020204030204" pitchFamily="49" charset="0"/>
              </a:rPr>
              <a:t>  const [open, </a:t>
            </a:r>
            <a:r>
              <a:rPr lang="en-US" sz="450" b="0" dirty="0" err="1">
                <a:solidFill>
                  <a:srgbClr val="008000"/>
                </a:solidFill>
                <a:effectLst/>
                <a:latin typeface="Consolas" panose="020B0609020204030204" pitchFamily="49" charset="0"/>
              </a:rPr>
              <a:t>setOpen</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(false)</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const </a:t>
            </a:r>
            <a:r>
              <a:rPr lang="en-US" sz="450" b="0" dirty="0" err="1">
                <a:solidFill>
                  <a:srgbClr val="008000"/>
                </a:solidFill>
                <a:effectLst/>
                <a:latin typeface="Consolas" panose="020B0609020204030204" pitchFamily="49" charset="0"/>
              </a:rPr>
              <a:t>jwt</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auth.isAuthenticated</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const </a:t>
            </a:r>
            <a:r>
              <a:rPr lang="en-US" sz="450" b="0" dirty="0" err="1">
                <a:solidFill>
                  <a:srgbClr val="008000"/>
                </a:solidFill>
                <a:effectLst/>
                <a:latin typeface="Consolas" panose="020B0609020204030204" pitchFamily="49" charset="0"/>
              </a:rPr>
              <a:t>clickButton</a:t>
            </a:r>
            <a:r>
              <a:rPr lang="en-US" sz="450" b="0" dirty="0">
                <a:solidFill>
                  <a:srgbClr val="008000"/>
                </a:solidFill>
                <a:effectLst/>
                <a:latin typeface="Consolas" panose="020B0609020204030204" pitchFamily="49" charset="0"/>
              </a:rPr>
              <a:t> = () =&gt; {</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setOpen</a:t>
            </a:r>
            <a:r>
              <a:rPr lang="en-US" sz="450" b="0" dirty="0">
                <a:solidFill>
                  <a:srgbClr val="008000"/>
                </a:solidFill>
                <a:effectLst/>
                <a:latin typeface="Consolas" panose="020B0609020204030204" pitchFamily="49" charset="0"/>
              </a:rPr>
              <a:t>(true)</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const </a:t>
            </a:r>
            <a:r>
              <a:rPr lang="en-US" sz="450" b="0" dirty="0" err="1">
                <a:solidFill>
                  <a:srgbClr val="008000"/>
                </a:solidFill>
                <a:effectLst/>
                <a:latin typeface="Consolas" panose="020B0609020204030204" pitchFamily="49" charset="0"/>
              </a:rPr>
              <a:t>deleteShop</a:t>
            </a:r>
            <a:r>
              <a:rPr lang="en-US" sz="450" b="0" dirty="0">
                <a:solidFill>
                  <a:srgbClr val="008000"/>
                </a:solidFill>
                <a:effectLst/>
                <a:latin typeface="Consolas" panose="020B0609020204030204" pitchFamily="49" charset="0"/>
              </a:rPr>
              <a:t> = () =&gt; {</a:t>
            </a:r>
          </a:p>
          <a:p>
            <a:r>
              <a:rPr lang="en-US" sz="450" b="0" dirty="0">
                <a:solidFill>
                  <a:srgbClr val="008000"/>
                </a:solidFill>
                <a:effectLst/>
                <a:latin typeface="Consolas" panose="020B0609020204030204" pitchFamily="49" charset="0"/>
              </a:rPr>
              <a:t>    remove({</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shopId</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props.shop._id</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    }, {t: </a:t>
            </a:r>
            <a:r>
              <a:rPr lang="en-US" sz="450" b="0" dirty="0" err="1">
                <a:solidFill>
                  <a:srgbClr val="008000"/>
                </a:solidFill>
                <a:effectLst/>
                <a:latin typeface="Consolas" panose="020B0609020204030204" pitchFamily="49" charset="0"/>
              </a:rPr>
              <a:t>jwt.token</a:t>
            </a:r>
            <a:r>
              <a:rPr lang="en-US" sz="450" b="0" dirty="0">
                <a:solidFill>
                  <a:srgbClr val="008000"/>
                </a:solidFill>
                <a:effectLst/>
                <a:latin typeface="Consolas" panose="020B0609020204030204" pitchFamily="49" charset="0"/>
              </a:rPr>
              <a:t>}).then((data) =&gt; {</a:t>
            </a:r>
          </a:p>
          <a:p>
            <a:r>
              <a:rPr lang="en-US" sz="450" b="0" dirty="0">
                <a:solidFill>
                  <a:srgbClr val="008000"/>
                </a:solidFill>
                <a:effectLst/>
                <a:latin typeface="Consolas" panose="020B0609020204030204" pitchFamily="49" charset="0"/>
              </a:rPr>
              <a:t>      if (</a:t>
            </a:r>
            <a:r>
              <a:rPr lang="en-US" sz="450" b="0" dirty="0" err="1">
                <a:solidFill>
                  <a:srgbClr val="008000"/>
                </a:solidFill>
                <a:effectLst/>
                <a:latin typeface="Consolas" panose="020B0609020204030204" pitchFamily="49" charset="0"/>
              </a:rPr>
              <a:t>data.error</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console.log(</a:t>
            </a:r>
            <a:r>
              <a:rPr lang="en-US" sz="450" b="0" dirty="0" err="1">
                <a:solidFill>
                  <a:srgbClr val="008000"/>
                </a:solidFill>
                <a:effectLst/>
                <a:latin typeface="Consolas" panose="020B0609020204030204" pitchFamily="49" charset="0"/>
              </a:rPr>
              <a:t>data.error</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 else {</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setOpen</a:t>
            </a:r>
            <a:r>
              <a:rPr lang="en-US" sz="450" b="0" dirty="0">
                <a:solidFill>
                  <a:srgbClr val="008000"/>
                </a:solidFill>
                <a:effectLst/>
                <a:latin typeface="Consolas" panose="020B0609020204030204" pitchFamily="49" charset="0"/>
              </a:rPr>
              <a:t>(false)</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props.onRemove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props.shop</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const </a:t>
            </a:r>
            <a:r>
              <a:rPr lang="en-US" sz="450" b="0" dirty="0" err="1">
                <a:solidFill>
                  <a:srgbClr val="008000"/>
                </a:solidFill>
                <a:effectLst/>
                <a:latin typeface="Consolas" panose="020B0609020204030204" pitchFamily="49" charset="0"/>
              </a:rPr>
              <a:t>handleRequestClose</a:t>
            </a:r>
            <a:r>
              <a:rPr lang="en-US" sz="450" b="0" dirty="0">
                <a:solidFill>
                  <a:srgbClr val="008000"/>
                </a:solidFill>
                <a:effectLst/>
                <a:latin typeface="Consolas" panose="020B0609020204030204" pitchFamily="49" charset="0"/>
              </a:rPr>
              <a:t> = () =&gt; {</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setOpen</a:t>
            </a:r>
            <a:r>
              <a:rPr lang="en-US" sz="450" b="0" dirty="0">
                <a:solidFill>
                  <a:srgbClr val="008000"/>
                </a:solidFill>
                <a:effectLst/>
                <a:latin typeface="Consolas" panose="020B0609020204030204" pitchFamily="49" charset="0"/>
              </a:rPr>
              <a:t>(false)</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return (&lt;span&gt;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IconButton</a:t>
            </a:r>
            <a:r>
              <a:rPr lang="en-US" sz="450" b="0" dirty="0">
                <a:solidFill>
                  <a:srgbClr val="008000"/>
                </a:solidFill>
                <a:effectLst/>
                <a:latin typeface="Consolas" panose="020B0609020204030204" pitchFamily="49" charset="0"/>
              </a:rPr>
              <a:t> aria-label="Delete" </a:t>
            </a:r>
            <a:r>
              <a:rPr lang="en-US" sz="450" b="0" dirty="0" err="1">
                <a:solidFill>
                  <a:srgbClr val="008000"/>
                </a:solidFill>
                <a:effectLst/>
                <a:latin typeface="Consolas" panose="020B0609020204030204" pitchFamily="49" charset="0"/>
              </a:rPr>
              <a:t>onClick</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clickButton</a:t>
            </a:r>
            <a:r>
              <a:rPr lang="en-US" sz="450" b="0" dirty="0">
                <a:solidFill>
                  <a:srgbClr val="008000"/>
                </a:solidFill>
                <a:effectLst/>
                <a:latin typeface="Consolas" panose="020B0609020204030204" pitchFamily="49" charset="0"/>
              </a:rPr>
              <a:t>} color="secondary"&gt;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DeleteIcon</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IconButton</a:t>
            </a:r>
            <a:r>
              <a:rPr lang="en-US" sz="450" b="0" dirty="0">
                <a:solidFill>
                  <a:srgbClr val="008000"/>
                </a:solidFill>
                <a:effectLst/>
                <a:latin typeface="Consolas" panose="020B0609020204030204" pitchFamily="49" charset="0"/>
              </a:rPr>
              <a:t>&gt;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      &lt;Dialog open={open} </a:t>
            </a:r>
            <a:r>
              <a:rPr lang="en-US" sz="450" b="0" dirty="0" err="1">
                <a:solidFill>
                  <a:srgbClr val="008000"/>
                </a:solidFill>
                <a:effectLst/>
                <a:latin typeface="Consolas" panose="020B0609020204030204" pitchFamily="49" charset="0"/>
              </a:rPr>
              <a:t>onClose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handleRequestClose</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DialogTitle</a:t>
            </a:r>
            <a:r>
              <a:rPr lang="en-US" sz="450" b="0" dirty="0">
                <a:solidFill>
                  <a:srgbClr val="008000"/>
                </a:solidFill>
                <a:effectLst/>
                <a:latin typeface="Consolas" panose="020B0609020204030204" pitchFamily="49" charset="0"/>
              </a:rPr>
              <a:t>&gt;{"Delete "+props.shop.name}&lt;/</a:t>
            </a:r>
            <a:r>
              <a:rPr lang="en-US" sz="450" b="0" dirty="0" err="1">
                <a:solidFill>
                  <a:srgbClr val="008000"/>
                </a:solidFill>
                <a:effectLst/>
                <a:latin typeface="Consolas" panose="020B0609020204030204" pitchFamily="49" charset="0"/>
              </a:rPr>
              <a:t>DialogTitle</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DialogContent</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DialogContentText</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Confirm to delete your shop {props.shop.name}.</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DialogContentText</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DialogContent</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DialogActions</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&lt;Button </a:t>
            </a:r>
            <a:r>
              <a:rPr lang="en-US" sz="450" b="0" dirty="0" err="1">
                <a:solidFill>
                  <a:srgbClr val="008000"/>
                </a:solidFill>
                <a:effectLst/>
                <a:latin typeface="Consolas" panose="020B0609020204030204" pitchFamily="49" charset="0"/>
              </a:rPr>
              <a:t>onClick</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handleRequestClose</a:t>
            </a:r>
            <a:r>
              <a:rPr lang="en-US" sz="450" b="0" dirty="0">
                <a:solidFill>
                  <a:srgbClr val="008000"/>
                </a:solidFill>
                <a:effectLst/>
                <a:latin typeface="Consolas" panose="020B0609020204030204" pitchFamily="49" charset="0"/>
              </a:rPr>
              <a:t>} color="primary"&gt;</a:t>
            </a:r>
          </a:p>
          <a:p>
            <a:r>
              <a:rPr lang="en-US" sz="450" b="0" dirty="0">
                <a:solidFill>
                  <a:srgbClr val="008000"/>
                </a:solidFill>
                <a:effectLst/>
                <a:latin typeface="Consolas" panose="020B0609020204030204" pitchFamily="49" charset="0"/>
              </a:rPr>
              <a:t>            Cancel</a:t>
            </a:r>
          </a:p>
          <a:p>
            <a:r>
              <a:rPr lang="en-US" sz="450" b="0" dirty="0">
                <a:solidFill>
                  <a:srgbClr val="008000"/>
                </a:solidFill>
                <a:effectLst/>
                <a:latin typeface="Consolas" panose="020B0609020204030204" pitchFamily="49" charset="0"/>
              </a:rPr>
              <a:t>          &lt;/Button&gt;</a:t>
            </a:r>
          </a:p>
          <a:p>
            <a:r>
              <a:rPr lang="en-US" sz="450" b="0" dirty="0">
                <a:solidFill>
                  <a:srgbClr val="008000"/>
                </a:solidFill>
                <a:effectLst/>
                <a:latin typeface="Consolas" panose="020B0609020204030204" pitchFamily="49" charset="0"/>
              </a:rPr>
              <a:t>          &lt;Button </a:t>
            </a:r>
            <a:r>
              <a:rPr lang="en-US" sz="450" b="0" dirty="0" err="1">
                <a:solidFill>
                  <a:srgbClr val="008000"/>
                </a:solidFill>
                <a:effectLst/>
                <a:latin typeface="Consolas" panose="020B0609020204030204" pitchFamily="49" charset="0"/>
              </a:rPr>
              <a:t>onClick</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deleteShop</a:t>
            </a:r>
            <a:r>
              <a:rPr lang="en-US" sz="450" b="0" dirty="0">
                <a:solidFill>
                  <a:srgbClr val="008000"/>
                </a:solidFill>
                <a:effectLst/>
                <a:latin typeface="Consolas" panose="020B0609020204030204" pitchFamily="49" charset="0"/>
              </a:rPr>
              <a:t>} color="secondary" </a:t>
            </a:r>
            <a:r>
              <a:rPr lang="en-US" sz="450" b="0" dirty="0" err="1">
                <a:solidFill>
                  <a:srgbClr val="008000"/>
                </a:solidFill>
                <a:effectLst/>
                <a:latin typeface="Consolas" panose="020B0609020204030204" pitchFamily="49" charset="0"/>
              </a:rPr>
              <a:t>autoFocus</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autoFocus</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Confirm</a:t>
            </a:r>
          </a:p>
          <a:p>
            <a:r>
              <a:rPr lang="en-US" sz="450" b="0" dirty="0">
                <a:solidFill>
                  <a:srgbClr val="008000"/>
                </a:solidFill>
                <a:effectLst/>
                <a:latin typeface="Consolas" panose="020B0609020204030204" pitchFamily="49" charset="0"/>
              </a:rPr>
              <a:t>          &lt;/Button&gt;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DialogActions</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&lt;/Dialog&gt;</a:t>
            </a:r>
          </a:p>
          <a:p>
            <a:r>
              <a:rPr lang="en-US" sz="450" b="0" dirty="0">
                <a:solidFill>
                  <a:srgbClr val="008000"/>
                </a:solidFill>
                <a:effectLst/>
                <a:latin typeface="Consolas" panose="020B0609020204030204" pitchFamily="49" charset="0"/>
              </a:rPr>
              <a:t>    &lt;/span&gt;)</a:t>
            </a: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DeleteShop.propTypes</a:t>
            </a:r>
            <a:r>
              <a:rPr lang="en-US" sz="450" b="0" dirty="0">
                <a:solidFill>
                  <a:srgbClr val="008000"/>
                </a:solidFill>
                <a:effectLst/>
                <a:latin typeface="Consolas" panose="020B0609020204030204" pitchFamily="49" charset="0"/>
              </a:rPr>
              <a:t> = {</a:t>
            </a:r>
          </a:p>
          <a:p>
            <a:r>
              <a:rPr lang="en-US" sz="450" b="0" dirty="0">
                <a:solidFill>
                  <a:srgbClr val="008000"/>
                </a:solidFill>
                <a:effectLst/>
                <a:latin typeface="Consolas" panose="020B0609020204030204" pitchFamily="49" charset="0"/>
              </a:rPr>
              <a:t>  shop: </a:t>
            </a:r>
            <a:r>
              <a:rPr lang="en-US" sz="450" b="0" dirty="0" err="1">
                <a:solidFill>
                  <a:srgbClr val="008000"/>
                </a:solidFill>
                <a:effectLst/>
                <a:latin typeface="Consolas" panose="020B0609020204030204" pitchFamily="49" charset="0"/>
              </a:rPr>
              <a:t>PropTypes.object.isRequired</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onRemove</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PropTypes.func.isRequired</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4394490-397B-AE74-507C-31BCB432781D}"/>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F933F956-B66A-9D87-EAE8-EE95E65E4C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A41D69E-A72D-1D61-BFAB-01D7D932E002}"/>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12125916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7207-11BB-590D-DDDC-9E6A03FBA3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4119D0-E290-83D2-CE1B-684CF5B39C9D}"/>
              </a:ext>
            </a:extLst>
          </p:cNvPr>
          <p:cNvSpPr>
            <a:spLocks noGrp="1"/>
          </p:cNvSpPr>
          <p:nvPr>
            <p:ph idx="1"/>
          </p:nvPr>
        </p:nvSpPr>
        <p:spPr/>
        <p:txBody>
          <a:bodyPr/>
          <a:lstStyle/>
          <a:p>
            <a:r>
              <a:rPr lang="en-US" dirty="0"/>
              <a:t>Then import and create new route for the shop</a:t>
            </a:r>
          </a:p>
        </p:txBody>
      </p:sp>
      <p:sp>
        <p:nvSpPr>
          <p:cNvPr id="4" name="Date Placeholder 3">
            <a:extLst>
              <a:ext uri="{FF2B5EF4-FFF2-40B4-BE49-F238E27FC236}">
                <a16:creationId xmlns:a16="http://schemas.microsoft.com/office/drawing/2014/main" id="{C1258EE5-86BF-596B-88CF-4DEB64EDC06A}"/>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0DA26AF5-7D43-49D7-C8A9-5C2E0DDFC4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2746F80-DAE5-62E9-E786-3811765EB414}"/>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2338345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9099-652F-356E-C8F8-E42E0A3B40C3}"/>
              </a:ext>
            </a:extLst>
          </p:cNvPr>
          <p:cNvSpPr>
            <a:spLocks noGrp="1"/>
          </p:cNvSpPr>
          <p:nvPr>
            <p:ph type="title"/>
          </p:nvPr>
        </p:nvSpPr>
        <p:spPr/>
        <p:txBody>
          <a:bodyPr/>
          <a:lstStyle/>
          <a:p>
            <a:r>
              <a:rPr lang="en-US" dirty="0"/>
              <a:t>Updated </a:t>
            </a:r>
            <a:r>
              <a:rPr lang="en-US" dirty="0" err="1"/>
              <a:t>MainRouter.jsx</a:t>
            </a:r>
            <a:endParaRPr lang="en-US" dirty="0"/>
          </a:p>
        </p:txBody>
      </p:sp>
      <p:sp>
        <p:nvSpPr>
          <p:cNvPr id="3" name="Content Placeholder 2">
            <a:extLst>
              <a:ext uri="{FF2B5EF4-FFF2-40B4-BE49-F238E27FC236}">
                <a16:creationId xmlns:a16="http://schemas.microsoft.com/office/drawing/2014/main" id="{BEAD692E-D16C-46FC-07B3-FE51E15054AE}"/>
              </a:ext>
            </a:extLst>
          </p:cNvPr>
          <p:cNvSpPr>
            <a:spLocks noGrp="1"/>
          </p:cNvSpPr>
          <p:nvPr>
            <p:ph idx="1"/>
          </p:nvPr>
        </p:nvSpPr>
        <p:spPr/>
        <p:txBody>
          <a:bodyPr/>
          <a:lstStyle/>
          <a:p>
            <a:r>
              <a:rPr lang="en-US" sz="650" b="0" dirty="0">
                <a:solidFill>
                  <a:srgbClr val="008000"/>
                </a:solidFill>
                <a:effectLst/>
                <a:latin typeface="Consolas" panose="020B0609020204030204" pitchFamily="49" charset="0"/>
              </a:rPr>
              <a:t>import React from 'react'</a:t>
            </a:r>
          </a:p>
          <a:p>
            <a:r>
              <a:rPr lang="en-US" sz="650" b="0" dirty="0">
                <a:solidFill>
                  <a:srgbClr val="008000"/>
                </a:solidFill>
                <a:effectLst/>
                <a:latin typeface="Consolas" panose="020B0609020204030204" pitchFamily="49" charset="0"/>
              </a:rPr>
              <a:t>import {Route, Routes} from 'react-router-</a:t>
            </a:r>
            <a:r>
              <a:rPr lang="en-US" sz="650" b="0" dirty="0" err="1">
                <a:solidFill>
                  <a:srgbClr val="008000"/>
                </a:solidFill>
                <a:effectLst/>
                <a:latin typeface="Consolas" panose="020B0609020204030204" pitchFamily="49" charset="0"/>
              </a:rPr>
              <a:t>dom</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Home from './core/Home' </a:t>
            </a:r>
          </a:p>
          <a:p>
            <a:r>
              <a:rPr lang="en-US" sz="650" b="0" dirty="0">
                <a:solidFill>
                  <a:srgbClr val="008000"/>
                </a:solidFill>
                <a:effectLst/>
                <a:latin typeface="Consolas" panose="020B0609020204030204" pitchFamily="49" charset="0"/>
              </a:rPr>
              <a:t>import Users from './user/</a:t>
            </a:r>
            <a:r>
              <a:rPr lang="en-US" sz="650" b="0" dirty="0" err="1">
                <a:solidFill>
                  <a:srgbClr val="008000"/>
                </a:solidFill>
                <a:effectLst/>
                <a:latin typeface="Consolas" panose="020B0609020204030204" pitchFamily="49" charset="0"/>
              </a:rPr>
              <a:t>Users.jsx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Signup from './user/</a:t>
            </a:r>
            <a:r>
              <a:rPr lang="en-US" sz="650" b="0" dirty="0" err="1">
                <a:solidFill>
                  <a:srgbClr val="008000"/>
                </a:solidFill>
                <a:effectLst/>
                <a:latin typeface="Consolas" panose="020B0609020204030204" pitchFamily="49" charset="0"/>
              </a:rPr>
              <a:t>Signup.jsx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Signin</a:t>
            </a:r>
            <a:r>
              <a:rPr lang="en-US" sz="650" b="0" dirty="0">
                <a:solidFill>
                  <a:srgbClr val="008000"/>
                </a:solidFill>
                <a:effectLst/>
                <a:latin typeface="Consolas" panose="020B0609020204030204" pitchFamily="49" charset="0"/>
              </a:rPr>
              <a:t> from './lib/</a:t>
            </a:r>
            <a:r>
              <a:rPr lang="en-US" sz="650" b="0" dirty="0" err="1">
                <a:solidFill>
                  <a:srgbClr val="008000"/>
                </a:solidFill>
                <a:effectLst/>
                <a:latin typeface="Consolas" panose="020B0609020204030204" pitchFamily="49" charset="0"/>
              </a:rPr>
              <a:t>Signin.jsx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Profile from './user/</a:t>
            </a:r>
            <a:r>
              <a:rPr lang="en-US" sz="650" b="0" dirty="0" err="1">
                <a:solidFill>
                  <a:srgbClr val="008000"/>
                </a:solidFill>
                <a:effectLst/>
                <a:latin typeface="Consolas" panose="020B0609020204030204" pitchFamily="49" charset="0"/>
              </a:rPr>
              <a:t>Profile.jsx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PrivateRoute</a:t>
            </a:r>
            <a:r>
              <a:rPr lang="en-US" sz="650" b="0" dirty="0">
                <a:solidFill>
                  <a:srgbClr val="008000"/>
                </a:solidFill>
                <a:effectLst/>
                <a:latin typeface="Consolas" panose="020B0609020204030204" pitchFamily="49" charset="0"/>
              </a:rPr>
              <a:t> from './lib/</a:t>
            </a:r>
            <a:r>
              <a:rPr lang="en-US" sz="650" b="0" dirty="0" err="1">
                <a:solidFill>
                  <a:srgbClr val="008000"/>
                </a:solidFill>
                <a:effectLst/>
                <a:latin typeface="Consolas" panose="020B0609020204030204" pitchFamily="49" charset="0"/>
              </a:rPr>
              <a:t>PrivateRoute.jsx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EditProfile</a:t>
            </a:r>
            <a:r>
              <a:rPr lang="en-US" sz="650" b="0" dirty="0">
                <a:solidFill>
                  <a:srgbClr val="008000"/>
                </a:solidFill>
                <a:effectLst/>
                <a:latin typeface="Consolas" panose="020B0609020204030204" pitchFamily="49" charset="0"/>
              </a:rPr>
              <a:t> from './user/</a:t>
            </a:r>
            <a:r>
              <a:rPr lang="en-US" sz="650" b="0" dirty="0" err="1">
                <a:solidFill>
                  <a:srgbClr val="008000"/>
                </a:solidFill>
                <a:effectLst/>
                <a:latin typeface="Consolas" panose="020B0609020204030204" pitchFamily="49" charset="0"/>
              </a:rPr>
              <a:t>EditProfile.jsx</a:t>
            </a:r>
            <a:r>
              <a:rPr lang="en-US" sz="650" b="0" dirty="0">
                <a:solidFill>
                  <a:srgbClr val="008000"/>
                </a:solidFill>
                <a:effectLst/>
                <a:latin typeface="Consolas" panose="020B0609020204030204" pitchFamily="49" charset="0"/>
              </a:rPr>
              <a:t>'</a:t>
            </a:r>
          </a:p>
          <a:p>
            <a:r>
              <a:rPr lang="en-US" sz="650" b="0" dirty="0">
                <a:solidFill>
                  <a:srgbClr val="008000"/>
                </a:solidFill>
                <a:effectLst/>
                <a:highlight>
                  <a:srgbClr val="FFFF00"/>
                </a:highlight>
                <a:latin typeface="Consolas" panose="020B0609020204030204" pitchFamily="49" charset="0"/>
              </a:rPr>
              <a:t>import </a:t>
            </a:r>
            <a:r>
              <a:rPr lang="en-US" sz="650" b="0" dirty="0" err="1">
                <a:solidFill>
                  <a:srgbClr val="008000"/>
                </a:solidFill>
                <a:effectLst/>
                <a:highlight>
                  <a:srgbClr val="FFFF00"/>
                </a:highlight>
                <a:latin typeface="Consolas" panose="020B0609020204030204" pitchFamily="49" charset="0"/>
              </a:rPr>
              <a:t>MyShops</a:t>
            </a:r>
            <a:r>
              <a:rPr lang="en-US" sz="650" b="0" dirty="0">
                <a:solidFill>
                  <a:srgbClr val="008000"/>
                </a:solidFill>
                <a:effectLst/>
                <a:highlight>
                  <a:srgbClr val="FFFF00"/>
                </a:highlight>
                <a:latin typeface="Consolas" panose="020B0609020204030204" pitchFamily="49" charset="0"/>
              </a:rPr>
              <a:t> from './shop/</a:t>
            </a:r>
            <a:r>
              <a:rPr lang="en-US" sz="650" b="0" dirty="0" err="1">
                <a:solidFill>
                  <a:srgbClr val="008000"/>
                </a:solidFill>
                <a:effectLst/>
                <a:highlight>
                  <a:srgbClr val="FFFF00"/>
                </a:highlight>
                <a:latin typeface="Consolas" panose="020B0609020204030204" pitchFamily="49" charset="0"/>
              </a:rPr>
              <a:t>MyShops</a:t>
            </a:r>
            <a:r>
              <a:rPr lang="en-US" sz="650" b="0" dirty="0">
                <a:solidFill>
                  <a:srgbClr val="008000"/>
                </a:solidFill>
                <a:effectLst/>
                <a:highlight>
                  <a:srgbClr val="FFFF00"/>
                </a:highlight>
                <a:latin typeface="Consolas" panose="020B0609020204030204" pitchFamily="49" charset="0"/>
              </a:rPr>
              <a:t>'</a:t>
            </a:r>
          </a:p>
          <a:p>
            <a:r>
              <a:rPr lang="en-US" sz="650" b="0" dirty="0">
                <a:solidFill>
                  <a:srgbClr val="008000"/>
                </a:solidFill>
                <a:effectLst/>
                <a:highlight>
                  <a:srgbClr val="FFFF00"/>
                </a:highlight>
                <a:latin typeface="Consolas" panose="020B0609020204030204" pitchFamily="49" charset="0"/>
              </a:rPr>
              <a:t>import </a:t>
            </a:r>
            <a:r>
              <a:rPr lang="en-US" sz="650" b="0" dirty="0" err="1">
                <a:solidFill>
                  <a:srgbClr val="008000"/>
                </a:solidFill>
                <a:effectLst/>
                <a:highlight>
                  <a:srgbClr val="FFFF00"/>
                </a:highlight>
                <a:latin typeface="Consolas" panose="020B0609020204030204" pitchFamily="49" charset="0"/>
              </a:rPr>
              <a:t>NewShop</a:t>
            </a:r>
            <a:r>
              <a:rPr lang="en-US" sz="650" b="0" dirty="0">
                <a:solidFill>
                  <a:srgbClr val="008000"/>
                </a:solidFill>
                <a:effectLst/>
                <a:highlight>
                  <a:srgbClr val="FFFF00"/>
                </a:highlight>
                <a:latin typeface="Consolas" panose="020B0609020204030204" pitchFamily="49" charset="0"/>
              </a:rPr>
              <a:t> from './shop/</a:t>
            </a:r>
            <a:r>
              <a:rPr lang="en-US" sz="650" b="0" dirty="0" err="1">
                <a:solidFill>
                  <a:srgbClr val="008000"/>
                </a:solidFill>
                <a:effectLst/>
                <a:highlight>
                  <a:srgbClr val="FFFF00"/>
                </a:highlight>
                <a:latin typeface="Consolas" panose="020B0609020204030204" pitchFamily="49" charset="0"/>
              </a:rPr>
              <a:t>NewShop</a:t>
            </a:r>
            <a:r>
              <a:rPr lang="en-US" sz="650" b="0" dirty="0">
                <a:solidFill>
                  <a:srgbClr val="008000"/>
                </a:solidFill>
                <a:effectLst/>
                <a:highlight>
                  <a:srgbClr val="FFFF00"/>
                </a:highlight>
                <a:latin typeface="Consolas" panose="020B0609020204030204" pitchFamily="49" charset="0"/>
              </a:rPr>
              <a:t>'</a:t>
            </a:r>
          </a:p>
          <a:p>
            <a:r>
              <a:rPr lang="en-US" sz="650" b="0" dirty="0">
                <a:solidFill>
                  <a:srgbClr val="008000"/>
                </a:solidFill>
                <a:effectLst/>
                <a:highlight>
                  <a:srgbClr val="FFFF00"/>
                </a:highlight>
                <a:latin typeface="Consolas" panose="020B0609020204030204" pitchFamily="49" charset="0"/>
              </a:rPr>
              <a:t>import </a:t>
            </a:r>
            <a:r>
              <a:rPr lang="en-US" sz="650" b="0" dirty="0" err="1">
                <a:solidFill>
                  <a:srgbClr val="008000"/>
                </a:solidFill>
                <a:effectLst/>
                <a:highlight>
                  <a:srgbClr val="FFFF00"/>
                </a:highlight>
                <a:latin typeface="Consolas" panose="020B0609020204030204" pitchFamily="49" charset="0"/>
              </a:rPr>
              <a:t>EditShop</a:t>
            </a:r>
            <a:r>
              <a:rPr lang="en-US" sz="650" b="0" dirty="0">
                <a:solidFill>
                  <a:srgbClr val="008000"/>
                </a:solidFill>
                <a:effectLst/>
                <a:highlight>
                  <a:srgbClr val="FFFF00"/>
                </a:highlight>
                <a:latin typeface="Consolas" panose="020B0609020204030204" pitchFamily="49" charset="0"/>
              </a:rPr>
              <a:t> from './shop/</a:t>
            </a:r>
            <a:r>
              <a:rPr lang="en-US" sz="650" b="0" dirty="0" err="1">
                <a:solidFill>
                  <a:srgbClr val="008000"/>
                </a:solidFill>
                <a:effectLst/>
                <a:highlight>
                  <a:srgbClr val="FFFF00"/>
                </a:highlight>
                <a:latin typeface="Consolas" panose="020B0609020204030204" pitchFamily="49" charset="0"/>
              </a:rPr>
              <a:t>EditShop</a:t>
            </a:r>
            <a:r>
              <a:rPr lang="en-US" sz="650" b="0" dirty="0">
                <a:solidFill>
                  <a:srgbClr val="008000"/>
                </a:solidFill>
                <a:effectLst/>
                <a:highlight>
                  <a:srgbClr val="FFFF00"/>
                </a:highlight>
                <a:latin typeface="Consolas" panose="020B0609020204030204" pitchFamily="49" charset="0"/>
              </a:rPr>
              <a:t>'</a:t>
            </a:r>
          </a:p>
          <a:p>
            <a:r>
              <a:rPr lang="en-US" sz="650" b="0" dirty="0">
                <a:solidFill>
                  <a:srgbClr val="008000"/>
                </a:solidFill>
                <a:effectLst/>
                <a:latin typeface="Consolas" panose="020B0609020204030204" pitchFamily="49" charset="0"/>
              </a:rPr>
              <a:t>import Menu from './core/Menu' </a:t>
            </a:r>
          </a:p>
          <a:p>
            <a:r>
              <a:rPr lang="en-US" sz="650" b="0" dirty="0">
                <a:solidFill>
                  <a:srgbClr val="008000"/>
                </a:solidFill>
                <a:effectLst/>
                <a:latin typeface="Consolas" panose="020B0609020204030204" pitchFamily="49" charset="0"/>
              </a:rPr>
              <a:t>function </a:t>
            </a:r>
            <a:r>
              <a:rPr lang="en-US" sz="650" b="0" dirty="0" err="1">
                <a:solidFill>
                  <a:srgbClr val="008000"/>
                </a:solidFill>
                <a:effectLst/>
                <a:latin typeface="Consolas" panose="020B0609020204030204" pitchFamily="49" charset="0"/>
              </a:rPr>
              <a:t>MainRouter</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return (</a:t>
            </a:r>
          </a:p>
          <a:p>
            <a:r>
              <a:rPr lang="en-US" sz="650" b="0" dirty="0">
                <a:solidFill>
                  <a:srgbClr val="008000"/>
                </a:solidFill>
                <a:effectLst/>
                <a:latin typeface="Consolas" panose="020B0609020204030204" pitchFamily="49" charset="0"/>
              </a:rPr>
              <a:t>&lt;div&gt;</a:t>
            </a:r>
          </a:p>
          <a:p>
            <a:r>
              <a:rPr lang="en-US" sz="650" b="0" dirty="0">
                <a:solidFill>
                  <a:srgbClr val="008000"/>
                </a:solidFill>
                <a:effectLst/>
                <a:latin typeface="Consolas" panose="020B0609020204030204" pitchFamily="49" charset="0"/>
              </a:rPr>
              <a:t> &lt;Menu/&gt;</a:t>
            </a:r>
          </a:p>
          <a:p>
            <a:br>
              <a:rPr lang="en-US" sz="650" b="0" dirty="0">
                <a:solidFill>
                  <a:srgbClr val="008000"/>
                </a:solidFill>
                <a:effectLst/>
                <a:latin typeface="Consolas" panose="020B0609020204030204" pitchFamily="49" charset="0"/>
              </a:rPr>
            </a:b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&lt;Routes&gt;</a:t>
            </a:r>
          </a:p>
          <a:p>
            <a:r>
              <a:rPr lang="en-US" sz="650" b="0" dirty="0">
                <a:solidFill>
                  <a:srgbClr val="008000"/>
                </a:solidFill>
                <a:effectLst/>
                <a:latin typeface="Consolas" panose="020B0609020204030204" pitchFamily="49" charset="0"/>
              </a:rPr>
              <a:t> &lt;Route path="/" element={&lt;Home /&gt;} /&gt; </a:t>
            </a:r>
          </a:p>
          <a:p>
            <a:r>
              <a:rPr lang="en-US" sz="650" b="0" dirty="0">
                <a:solidFill>
                  <a:srgbClr val="008000"/>
                </a:solidFill>
                <a:effectLst/>
                <a:latin typeface="Consolas" panose="020B0609020204030204" pitchFamily="49" charset="0"/>
              </a:rPr>
              <a:t> &lt;Route path="/users" element={&lt;Users /&gt;} /&gt;</a:t>
            </a:r>
          </a:p>
          <a:p>
            <a:r>
              <a:rPr lang="en-US" sz="650" b="0" dirty="0">
                <a:solidFill>
                  <a:srgbClr val="008000"/>
                </a:solidFill>
                <a:effectLst/>
                <a:latin typeface="Consolas" panose="020B0609020204030204" pitchFamily="49" charset="0"/>
              </a:rPr>
              <a:t> &lt;Route path="/signup" element={&lt;Signup /&gt;} /&gt;</a:t>
            </a:r>
          </a:p>
          <a:p>
            <a:r>
              <a:rPr lang="en-US" sz="650" b="0" dirty="0">
                <a:solidFill>
                  <a:srgbClr val="008000"/>
                </a:solidFill>
                <a:effectLst/>
                <a:latin typeface="Consolas" panose="020B0609020204030204" pitchFamily="49" charset="0"/>
              </a:rPr>
              <a:t> &lt;Route path="/</a:t>
            </a:r>
            <a:r>
              <a:rPr lang="en-US" sz="650" b="0" dirty="0" err="1">
                <a:solidFill>
                  <a:srgbClr val="008000"/>
                </a:solidFill>
                <a:effectLst/>
                <a:latin typeface="Consolas" panose="020B0609020204030204" pitchFamily="49" charset="0"/>
              </a:rPr>
              <a:t>signin</a:t>
            </a:r>
            <a:r>
              <a:rPr lang="en-US" sz="650" b="0" dirty="0">
                <a:solidFill>
                  <a:srgbClr val="008000"/>
                </a:solidFill>
                <a:effectLst/>
                <a:latin typeface="Consolas" panose="020B0609020204030204" pitchFamily="49" charset="0"/>
              </a:rPr>
              <a:t>" element={&lt;</a:t>
            </a:r>
            <a:r>
              <a:rPr lang="en-US" sz="650" b="0" dirty="0" err="1">
                <a:solidFill>
                  <a:srgbClr val="008000"/>
                </a:solidFill>
                <a:effectLst/>
                <a:latin typeface="Consolas" panose="020B0609020204030204" pitchFamily="49" charset="0"/>
              </a:rPr>
              <a:t>Signin</a:t>
            </a:r>
            <a:r>
              <a:rPr lang="en-US" sz="650" b="0" dirty="0">
                <a:solidFill>
                  <a:srgbClr val="008000"/>
                </a:solidFill>
                <a:effectLst/>
                <a:latin typeface="Consolas" panose="020B0609020204030204" pitchFamily="49" charset="0"/>
              </a:rPr>
              <a:t> /&gt;} /&gt;</a:t>
            </a:r>
          </a:p>
          <a:p>
            <a:r>
              <a:rPr lang="en-US" sz="650" b="0" dirty="0">
                <a:solidFill>
                  <a:srgbClr val="008000"/>
                </a:solidFill>
                <a:effectLst/>
                <a:latin typeface="Consolas" panose="020B0609020204030204" pitchFamily="49" charset="0"/>
              </a:rPr>
              <a:t> &lt;Route</a:t>
            </a:r>
          </a:p>
          <a:p>
            <a:r>
              <a:rPr lang="en-US" sz="650" b="0" dirty="0">
                <a:solidFill>
                  <a:srgbClr val="008000"/>
                </a:solidFill>
                <a:effectLst/>
                <a:latin typeface="Consolas" panose="020B0609020204030204" pitchFamily="49" charset="0"/>
              </a:rPr>
              <a:t> path="/user/edit/:</a:t>
            </a:r>
            <a:r>
              <a:rPr lang="en-US" sz="650" b="0" dirty="0" err="1">
                <a:solidFill>
                  <a:srgbClr val="008000"/>
                </a:solidFill>
                <a:effectLst/>
                <a:latin typeface="Consolas" panose="020B0609020204030204" pitchFamily="49" charset="0"/>
              </a:rPr>
              <a:t>userId</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 element={</a:t>
            </a:r>
          </a:p>
          <a:p>
            <a:r>
              <a:rPr lang="en-US" sz="650" b="0" dirty="0">
                <a:solidFill>
                  <a:srgbClr val="008000"/>
                </a:solidFill>
                <a:effectLst/>
                <a:latin typeface="Consolas" panose="020B0609020204030204" pitchFamily="49" charset="0"/>
              </a:rPr>
              <a:t> &lt;</a:t>
            </a:r>
            <a:r>
              <a:rPr lang="en-US" sz="650" b="0" dirty="0" err="1">
                <a:solidFill>
                  <a:srgbClr val="008000"/>
                </a:solidFill>
                <a:effectLst/>
                <a:latin typeface="Consolas" panose="020B0609020204030204" pitchFamily="49" charset="0"/>
              </a:rPr>
              <a:t>PrivateRoute</a:t>
            </a:r>
            <a:r>
              <a:rPr lang="en-US" sz="650" b="0" dirty="0">
                <a:solidFill>
                  <a:srgbClr val="008000"/>
                </a:solidFill>
                <a:effectLst/>
                <a:latin typeface="Consolas" panose="020B0609020204030204" pitchFamily="49" charset="0"/>
              </a:rPr>
              <a:t>&gt;</a:t>
            </a:r>
          </a:p>
          <a:p>
            <a:r>
              <a:rPr lang="en-US" sz="650" b="0" dirty="0">
                <a:solidFill>
                  <a:srgbClr val="008000"/>
                </a:solidFill>
                <a:effectLst/>
                <a:latin typeface="Consolas" panose="020B0609020204030204" pitchFamily="49" charset="0"/>
              </a:rPr>
              <a:t> &lt;</a:t>
            </a:r>
            <a:r>
              <a:rPr lang="en-US" sz="650" b="0" dirty="0" err="1">
                <a:solidFill>
                  <a:srgbClr val="008000"/>
                </a:solidFill>
                <a:effectLst/>
                <a:latin typeface="Consolas" panose="020B0609020204030204" pitchFamily="49" charset="0"/>
              </a:rPr>
              <a:t>EditProfile</a:t>
            </a:r>
            <a:r>
              <a:rPr lang="en-US" sz="650" b="0" dirty="0">
                <a:solidFill>
                  <a:srgbClr val="008000"/>
                </a:solidFill>
                <a:effectLst/>
                <a:latin typeface="Consolas" panose="020B0609020204030204" pitchFamily="49" charset="0"/>
              </a:rPr>
              <a:t> /&gt;</a:t>
            </a:r>
          </a:p>
          <a:p>
            <a:r>
              <a:rPr lang="en-US" sz="650" b="0" dirty="0">
                <a:solidFill>
                  <a:srgbClr val="008000"/>
                </a:solidFill>
                <a:effectLst/>
                <a:latin typeface="Consolas" panose="020B0609020204030204" pitchFamily="49" charset="0"/>
              </a:rPr>
              <a:t> &lt;/</a:t>
            </a:r>
            <a:r>
              <a:rPr lang="en-US" sz="650" b="0" dirty="0" err="1">
                <a:solidFill>
                  <a:srgbClr val="008000"/>
                </a:solidFill>
                <a:effectLst/>
                <a:latin typeface="Consolas" panose="020B0609020204030204" pitchFamily="49" charset="0"/>
              </a:rPr>
              <a:t>PrivateRoute</a:t>
            </a:r>
            <a:r>
              <a:rPr lang="en-US" sz="650" b="0" dirty="0">
                <a:solidFill>
                  <a:srgbClr val="008000"/>
                </a:solidFill>
                <a:effectLst/>
                <a:latin typeface="Consolas" panose="020B0609020204030204" pitchFamily="49" charset="0"/>
              </a:rPr>
              <a:t>&gt;</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/&gt;</a:t>
            </a:r>
          </a:p>
          <a:p>
            <a:r>
              <a:rPr lang="en-US" sz="650" b="0" dirty="0">
                <a:solidFill>
                  <a:srgbClr val="008000"/>
                </a:solidFill>
                <a:effectLst/>
                <a:latin typeface="Consolas" panose="020B0609020204030204" pitchFamily="49" charset="0"/>
              </a:rPr>
              <a:t> </a:t>
            </a:r>
            <a:r>
              <a:rPr lang="en-US" sz="650" b="0" dirty="0">
                <a:solidFill>
                  <a:srgbClr val="008000"/>
                </a:solidFill>
                <a:effectLst/>
                <a:highlight>
                  <a:srgbClr val="FFFF00"/>
                </a:highlight>
                <a:latin typeface="Consolas" panose="020B0609020204030204" pitchFamily="49" charset="0"/>
              </a:rPr>
              <a:t>&lt;Route path="/user/:</a:t>
            </a:r>
            <a:r>
              <a:rPr lang="en-US" sz="650" b="0" dirty="0" err="1">
                <a:solidFill>
                  <a:srgbClr val="008000"/>
                </a:solidFill>
                <a:effectLst/>
                <a:highlight>
                  <a:srgbClr val="FFFF00"/>
                </a:highlight>
                <a:latin typeface="Consolas" panose="020B0609020204030204" pitchFamily="49" charset="0"/>
              </a:rPr>
              <a:t>userId</a:t>
            </a:r>
            <a:r>
              <a:rPr lang="en-US" sz="650" b="0" dirty="0">
                <a:solidFill>
                  <a:srgbClr val="008000"/>
                </a:solidFill>
                <a:effectLst/>
                <a:highlight>
                  <a:srgbClr val="FFFF00"/>
                </a:highlight>
                <a:latin typeface="Consolas" panose="020B0609020204030204" pitchFamily="49" charset="0"/>
              </a:rPr>
              <a:t>" element={&lt;Profile /&gt;} /&gt;</a:t>
            </a:r>
          </a:p>
          <a:p>
            <a:r>
              <a:rPr lang="en-US" sz="650" b="0" dirty="0">
                <a:solidFill>
                  <a:srgbClr val="008000"/>
                </a:solidFill>
                <a:effectLst/>
                <a:highlight>
                  <a:srgbClr val="FFFF00"/>
                </a:highlight>
                <a:latin typeface="Consolas" panose="020B0609020204030204" pitchFamily="49" charset="0"/>
              </a:rPr>
              <a:t> &lt;Route path="/seller/shops" element={ &lt;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&gt;&lt;</a:t>
            </a:r>
            <a:r>
              <a:rPr lang="en-US" sz="650" b="0" dirty="0" err="1">
                <a:solidFill>
                  <a:srgbClr val="008000"/>
                </a:solidFill>
                <a:effectLst/>
                <a:highlight>
                  <a:srgbClr val="FFFF00"/>
                </a:highlight>
                <a:latin typeface="Consolas" panose="020B0609020204030204" pitchFamily="49" charset="0"/>
              </a:rPr>
              <a:t>MyShops</a:t>
            </a:r>
            <a:r>
              <a:rPr lang="en-US" sz="650" b="0" dirty="0">
                <a:solidFill>
                  <a:srgbClr val="008000"/>
                </a:solidFill>
                <a:effectLst/>
                <a:highlight>
                  <a:srgbClr val="FFFF00"/>
                </a:highlight>
                <a:latin typeface="Consolas" panose="020B0609020204030204" pitchFamily="49" charset="0"/>
              </a:rPr>
              <a:t> /&gt;&lt;/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&gt;}/&gt;</a:t>
            </a:r>
          </a:p>
          <a:p>
            <a:r>
              <a:rPr lang="en-US" sz="650" b="0" dirty="0">
                <a:solidFill>
                  <a:srgbClr val="008000"/>
                </a:solidFill>
                <a:effectLst/>
                <a:highlight>
                  <a:srgbClr val="FFFF00"/>
                </a:highlight>
                <a:latin typeface="Consolas" panose="020B0609020204030204" pitchFamily="49" charset="0"/>
              </a:rPr>
              <a:t> &lt;Route path="/seller/shop/new" element={&lt;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&gt;&lt;</a:t>
            </a:r>
            <a:r>
              <a:rPr lang="en-US" sz="650" b="0" dirty="0" err="1">
                <a:solidFill>
                  <a:srgbClr val="008000"/>
                </a:solidFill>
                <a:effectLst/>
                <a:highlight>
                  <a:srgbClr val="FFFF00"/>
                </a:highlight>
                <a:latin typeface="Consolas" panose="020B0609020204030204" pitchFamily="49" charset="0"/>
              </a:rPr>
              <a:t>NewShop</a:t>
            </a:r>
            <a:r>
              <a:rPr lang="en-US" sz="650" b="0" dirty="0">
                <a:solidFill>
                  <a:srgbClr val="008000"/>
                </a:solidFill>
                <a:effectLst/>
                <a:highlight>
                  <a:srgbClr val="FFFF00"/>
                </a:highlight>
                <a:latin typeface="Consolas" panose="020B0609020204030204" pitchFamily="49" charset="0"/>
              </a:rPr>
              <a:t> /&gt;&lt;/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&gt;}/&gt;</a:t>
            </a:r>
          </a:p>
          <a:p>
            <a:r>
              <a:rPr lang="en-US" sz="650" b="0" dirty="0">
                <a:solidFill>
                  <a:srgbClr val="008000"/>
                </a:solidFill>
                <a:effectLst/>
                <a:highlight>
                  <a:srgbClr val="FFFF00"/>
                </a:highlight>
                <a:latin typeface="Consolas" panose="020B0609020204030204" pitchFamily="49" charset="0"/>
              </a:rPr>
              <a:t> &lt;Route path="/seller/shop/edit/:</a:t>
            </a:r>
            <a:r>
              <a:rPr lang="en-US" sz="650" b="0" dirty="0" err="1">
                <a:solidFill>
                  <a:srgbClr val="008000"/>
                </a:solidFill>
                <a:effectLst/>
                <a:highlight>
                  <a:srgbClr val="FFFF00"/>
                </a:highlight>
                <a:latin typeface="Consolas" panose="020B0609020204030204" pitchFamily="49" charset="0"/>
              </a:rPr>
              <a:t>shopId</a:t>
            </a:r>
            <a:r>
              <a:rPr lang="en-US" sz="650" b="0" dirty="0">
                <a:solidFill>
                  <a:srgbClr val="008000"/>
                </a:solidFill>
                <a:effectLst/>
                <a:highlight>
                  <a:srgbClr val="FFFF00"/>
                </a:highlight>
                <a:latin typeface="Consolas" panose="020B0609020204030204" pitchFamily="49" charset="0"/>
              </a:rPr>
              <a:t>" element={&lt;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&gt;&lt;</a:t>
            </a:r>
            <a:r>
              <a:rPr lang="en-US" sz="650" b="0" dirty="0" err="1">
                <a:solidFill>
                  <a:srgbClr val="008000"/>
                </a:solidFill>
                <a:effectLst/>
                <a:highlight>
                  <a:srgbClr val="FFFF00"/>
                </a:highlight>
                <a:latin typeface="Consolas" panose="020B0609020204030204" pitchFamily="49" charset="0"/>
              </a:rPr>
              <a:t>EditShop</a:t>
            </a:r>
            <a:r>
              <a:rPr lang="en-US" sz="650" b="0" dirty="0">
                <a:solidFill>
                  <a:srgbClr val="008000"/>
                </a:solidFill>
                <a:effectLst/>
                <a:highlight>
                  <a:srgbClr val="FFFF00"/>
                </a:highlight>
                <a:latin typeface="Consolas" panose="020B0609020204030204" pitchFamily="49" charset="0"/>
              </a:rPr>
              <a:t> /&gt;&lt;/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&gt;}/&gt;</a:t>
            </a:r>
          </a:p>
          <a:p>
            <a:r>
              <a:rPr lang="en-US" sz="650" b="0" dirty="0">
                <a:solidFill>
                  <a:srgbClr val="008000"/>
                </a:solidFill>
                <a:effectLst/>
                <a:highlight>
                  <a:srgbClr val="FFFF00"/>
                </a:highlight>
                <a:latin typeface="Consolas" panose="020B0609020204030204" pitchFamily="49" charset="0"/>
              </a:rPr>
              <a:t>&lt;/Routes&gt;</a:t>
            </a:r>
          </a:p>
          <a:p>
            <a:r>
              <a:rPr lang="en-US" sz="650" b="0" dirty="0">
                <a:solidFill>
                  <a:srgbClr val="008000"/>
                </a:solidFill>
                <a:effectLst/>
                <a:highlight>
                  <a:srgbClr val="FFFF00"/>
                </a:highlight>
                <a:latin typeface="Consolas" panose="020B0609020204030204" pitchFamily="49" charset="0"/>
              </a:rPr>
              <a:t>&lt;/div&gt;</a:t>
            </a:r>
          </a:p>
          <a:p>
            <a:r>
              <a:rPr lang="en-US" sz="650" b="0" dirty="0">
                <a:solidFill>
                  <a:srgbClr val="008000"/>
                </a:solidFill>
                <a:effectLst/>
                <a:highlight>
                  <a:srgbClr val="FFFF00"/>
                </a:highlight>
                <a:latin typeface="Consolas" panose="020B0609020204030204" pitchFamily="49" charset="0"/>
              </a:rPr>
              <a:t> );</a:t>
            </a:r>
          </a:p>
          <a:p>
            <a:r>
              <a:rPr lang="en-US" sz="650" b="0" dirty="0">
                <a:solidFill>
                  <a:srgbClr val="008000"/>
                </a:solidFill>
                <a:effectLst/>
                <a:highlight>
                  <a:srgbClr val="FFFF00"/>
                </a:highlight>
                <a:latin typeface="Consolas" panose="020B0609020204030204" pitchFamily="49" charset="0"/>
              </a:rPr>
              <a:t>}</a:t>
            </a:r>
          </a:p>
          <a:p>
            <a:br>
              <a:rPr lang="en-US" sz="650" b="0" dirty="0">
                <a:solidFill>
                  <a:srgbClr val="008000"/>
                </a:solidFill>
                <a:effectLst/>
                <a:highlight>
                  <a:srgbClr val="FFFF00"/>
                </a:highlight>
                <a:latin typeface="Consolas" panose="020B0609020204030204" pitchFamily="49" charset="0"/>
              </a:rPr>
            </a:br>
            <a:r>
              <a:rPr lang="en-US" sz="650" b="0" dirty="0">
                <a:solidFill>
                  <a:srgbClr val="008000"/>
                </a:solidFill>
                <a:effectLst/>
                <a:latin typeface="Consolas" panose="020B0609020204030204" pitchFamily="49" charset="0"/>
              </a:rPr>
              <a:t>export default </a:t>
            </a:r>
            <a:r>
              <a:rPr lang="en-US" sz="650" b="0" dirty="0" err="1">
                <a:solidFill>
                  <a:srgbClr val="008000"/>
                </a:solidFill>
                <a:effectLst/>
                <a:latin typeface="Consolas" panose="020B0609020204030204" pitchFamily="49" charset="0"/>
              </a:rPr>
              <a:t>MainRouter</a:t>
            </a:r>
            <a:endParaRPr lang="en-US" sz="650" b="0" dirty="0">
              <a:solidFill>
                <a:srgbClr val="008000"/>
              </a:solidFill>
              <a:effectLst/>
              <a:latin typeface="Consolas" panose="020B0609020204030204" pitchFamily="49" charset="0"/>
            </a:endParaRPr>
          </a:p>
          <a:p>
            <a:br>
              <a:rPr lang="en-US" sz="650" b="0" dirty="0">
                <a:solidFill>
                  <a:srgbClr val="008000"/>
                </a:solidFill>
                <a:effectLst/>
                <a:latin typeface="Consolas" panose="020B0609020204030204" pitchFamily="49" charset="0"/>
              </a:rPr>
            </a:br>
            <a:endParaRPr lang="en-US" sz="6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D8E0467-8FDB-0990-B2EB-A8D4804FC561}"/>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1827CAE7-541B-96A2-6F99-99BD33F5651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28ADB0-9A6A-173E-DECF-5EAABADE4C8A}"/>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2577065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C27-1FE9-54F8-F90D-7CEA7FDED5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C5A4F4-7C71-7EFA-19B8-1A5BB6A9AAD9}"/>
              </a:ext>
            </a:extLst>
          </p:cNvPr>
          <p:cNvSpPr>
            <a:spLocks noGrp="1"/>
          </p:cNvSpPr>
          <p:nvPr>
            <p:ph idx="1"/>
          </p:nvPr>
        </p:nvSpPr>
        <p:spPr/>
        <p:txBody>
          <a:bodyPr/>
          <a:lstStyle/>
          <a:p>
            <a:r>
              <a:rPr lang="en-US" dirty="0"/>
              <a:t>Then Add the new menu item for “My Shops” in the </a:t>
            </a:r>
            <a:r>
              <a:rPr lang="en-US" dirty="0" err="1"/>
              <a:t>Menu.jsx</a:t>
            </a:r>
            <a:endParaRPr lang="en-US" dirty="0"/>
          </a:p>
        </p:txBody>
      </p:sp>
      <p:sp>
        <p:nvSpPr>
          <p:cNvPr id="4" name="Date Placeholder 3">
            <a:extLst>
              <a:ext uri="{FF2B5EF4-FFF2-40B4-BE49-F238E27FC236}">
                <a16:creationId xmlns:a16="http://schemas.microsoft.com/office/drawing/2014/main" id="{AEB2AD6C-A6DA-5292-DB1A-4FE920641BA5}"/>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55F139BB-1C27-16F4-F8D1-3775A0EE53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F655B6A-F208-2BDC-EAD5-BACA7F1347A5}"/>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29324402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64BF-EC23-CE03-DA42-2AF7D7561846}"/>
              </a:ext>
            </a:extLst>
          </p:cNvPr>
          <p:cNvSpPr>
            <a:spLocks noGrp="1"/>
          </p:cNvSpPr>
          <p:nvPr>
            <p:ph type="title"/>
          </p:nvPr>
        </p:nvSpPr>
        <p:spPr/>
        <p:txBody>
          <a:bodyPr/>
          <a:lstStyle/>
          <a:p>
            <a:r>
              <a:rPr lang="en-US" dirty="0"/>
              <a:t>Updated client/core/</a:t>
            </a:r>
            <a:r>
              <a:rPr lang="en-US" dirty="0" err="1"/>
              <a:t>Menu.jsx</a:t>
            </a:r>
            <a:endParaRPr lang="en-US" dirty="0"/>
          </a:p>
        </p:txBody>
      </p:sp>
      <p:sp>
        <p:nvSpPr>
          <p:cNvPr id="3" name="Content Placeholder 2">
            <a:extLst>
              <a:ext uri="{FF2B5EF4-FFF2-40B4-BE49-F238E27FC236}">
                <a16:creationId xmlns:a16="http://schemas.microsoft.com/office/drawing/2014/main" id="{C8437324-CF89-C855-F1A8-2908710678D0}"/>
              </a:ext>
            </a:extLst>
          </p:cNvPr>
          <p:cNvSpPr>
            <a:spLocks noGrp="1"/>
          </p:cNvSpPr>
          <p:nvPr>
            <p:ph idx="1"/>
          </p:nvPr>
        </p:nvSpPr>
        <p:spPr/>
        <p:txBody>
          <a:bodyPr/>
          <a:lstStyle/>
          <a:p>
            <a:r>
              <a:rPr lang="en-US" sz="430" b="0" dirty="0">
                <a:solidFill>
                  <a:srgbClr val="008000"/>
                </a:solidFill>
                <a:effectLst/>
                <a:latin typeface="Consolas" panose="020B0609020204030204" pitchFamily="49" charset="0"/>
              </a:rPr>
              <a:t>import React from 'react'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AppBar</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AppBar</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Toolbar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/core/Toolbar'</a:t>
            </a:r>
          </a:p>
          <a:p>
            <a:r>
              <a:rPr lang="en-US" sz="430" b="0" dirty="0">
                <a:solidFill>
                  <a:srgbClr val="008000"/>
                </a:solidFill>
                <a:effectLst/>
                <a:latin typeface="Consolas" panose="020B0609020204030204" pitchFamily="49" charset="0"/>
              </a:rPr>
              <a:t>import Typography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/core/Typography'</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HomeIcon</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/icons/Home'</a:t>
            </a:r>
          </a:p>
          <a:p>
            <a:r>
              <a:rPr lang="en-US" sz="430" b="0" dirty="0">
                <a:solidFill>
                  <a:srgbClr val="008000"/>
                </a:solidFill>
                <a:effectLst/>
                <a:latin typeface="Consolas" panose="020B0609020204030204" pitchFamily="49" charset="0"/>
              </a:rPr>
              <a:t>import Button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/core/Button'</a:t>
            </a:r>
          </a:p>
          <a:p>
            <a:r>
              <a:rPr lang="en-US" sz="430" b="0" dirty="0">
                <a:solidFill>
                  <a:srgbClr val="008000"/>
                </a:solidFill>
                <a:effectLst/>
                <a:latin typeface="Consolas" panose="020B0609020204030204" pitchFamily="49" charset="0"/>
              </a:rPr>
              <a:t>import auth from '../lib/auth-helper'</a:t>
            </a:r>
          </a:p>
          <a:p>
            <a:r>
              <a:rPr lang="en-US" sz="430" b="0" dirty="0">
                <a:solidFill>
                  <a:srgbClr val="008000"/>
                </a:solidFill>
                <a:effectLst/>
                <a:latin typeface="Consolas" panose="020B0609020204030204" pitchFamily="49" charset="0"/>
              </a:rPr>
              <a:t>import { Link, </a:t>
            </a:r>
            <a:r>
              <a:rPr lang="en-US" sz="430" b="0" dirty="0" err="1">
                <a:solidFill>
                  <a:srgbClr val="008000"/>
                </a:solidFill>
                <a:effectLst/>
                <a:latin typeface="Consolas" panose="020B0609020204030204" pitchFamily="49" charset="0"/>
              </a:rPr>
              <a:t>useNavigate</a:t>
            </a:r>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useLocation</a:t>
            </a:r>
            <a:r>
              <a:rPr lang="en-US" sz="430" b="0" dirty="0">
                <a:solidFill>
                  <a:srgbClr val="008000"/>
                </a:solidFill>
                <a:effectLst/>
                <a:latin typeface="Consolas" panose="020B0609020204030204" pitchFamily="49" charset="0"/>
              </a:rPr>
              <a:t> } from 'react-router-</a:t>
            </a:r>
            <a:r>
              <a:rPr lang="en-US" sz="430" b="0" dirty="0" err="1">
                <a:solidFill>
                  <a:srgbClr val="008000"/>
                </a:solidFill>
                <a:effectLst/>
                <a:latin typeface="Consolas" panose="020B0609020204030204" pitchFamily="49" charset="0"/>
              </a:rPr>
              <a:t>dom</a:t>
            </a:r>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const </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 = (location, path) =&gt; {</a:t>
            </a:r>
          </a:p>
          <a:p>
            <a:r>
              <a:rPr lang="en-US" sz="430" b="0" dirty="0">
                <a:solidFill>
                  <a:srgbClr val="008000"/>
                </a:solidFill>
                <a:effectLst/>
                <a:latin typeface="Consolas" panose="020B0609020204030204" pitchFamily="49" charset="0"/>
              </a:rPr>
              <a:t>  return </a:t>
            </a:r>
            <a:r>
              <a:rPr lang="en-US" sz="430" b="0" dirty="0" err="1">
                <a:solidFill>
                  <a:srgbClr val="008000"/>
                </a:solidFill>
                <a:effectLst/>
                <a:latin typeface="Consolas" panose="020B0609020204030204" pitchFamily="49" charset="0"/>
              </a:rPr>
              <a:t>location.pathname</a:t>
            </a:r>
            <a:r>
              <a:rPr lang="en-US" sz="430" b="0" dirty="0">
                <a:solidFill>
                  <a:srgbClr val="008000"/>
                </a:solidFill>
                <a:effectLst/>
                <a:latin typeface="Consolas" panose="020B0609020204030204" pitchFamily="49" charset="0"/>
              </a:rPr>
              <a:t> === path ? { color: '#ff4081' } : { color: '#</a:t>
            </a:r>
            <a:r>
              <a:rPr lang="en-US" sz="430" b="0" dirty="0" err="1">
                <a:solidFill>
                  <a:srgbClr val="008000"/>
                </a:solidFill>
                <a:effectLst/>
                <a:latin typeface="Consolas" panose="020B0609020204030204" pitchFamily="49" charset="0"/>
              </a:rPr>
              <a:t>ffffff</a:t>
            </a:r>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const </a:t>
            </a:r>
            <a:r>
              <a:rPr lang="en-US" sz="430" b="0" dirty="0" err="1">
                <a:solidFill>
                  <a:srgbClr val="008000"/>
                </a:solidFill>
                <a:effectLst/>
                <a:latin typeface="Consolas" panose="020B0609020204030204" pitchFamily="49" charset="0"/>
              </a:rPr>
              <a:t>isPartActive</a:t>
            </a:r>
            <a:r>
              <a:rPr lang="en-US" sz="430" b="0" dirty="0">
                <a:solidFill>
                  <a:srgbClr val="008000"/>
                </a:solidFill>
                <a:effectLst/>
                <a:latin typeface="Consolas" panose="020B0609020204030204" pitchFamily="49" charset="0"/>
              </a:rPr>
              <a:t> = (location, path) =&gt; {</a:t>
            </a:r>
          </a:p>
          <a:p>
            <a:r>
              <a:rPr lang="en-US" sz="430" b="0" dirty="0">
                <a:solidFill>
                  <a:srgbClr val="008000"/>
                </a:solidFill>
                <a:effectLst/>
                <a:latin typeface="Consolas" panose="020B0609020204030204" pitchFamily="49" charset="0"/>
              </a:rPr>
              <a:t>  if (</a:t>
            </a:r>
            <a:r>
              <a:rPr lang="en-US" sz="430" b="0" dirty="0" err="1">
                <a:solidFill>
                  <a:srgbClr val="008000"/>
                </a:solidFill>
                <a:effectLst/>
                <a:latin typeface="Consolas" panose="020B0609020204030204" pitchFamily="49" charset="0"/>
              </a:rPr>
              <a:t>location.pathname.includes</a:t>
            </a:r>
            <a:r>
              <a:rPr lang="en-US" sz="430" b="0" dirty="0">
                <a:solidFill>
                  <a:srgbClr val="008000"/>
                </a:solidFill>
                <a:effectLst/>
                <a:latin typeface="Consolas" panose="020B0609020204030204" pitchFamily="49" charset="0"/>
              </a:rPr>
              <a:t>(path))</a:t>
            </a:r>
          </a:p>
          <a:p>
            <a:r>
              <a:rPr lang="en-US" sz="430" b="0" dirty="0">
                <a:solidFill>
                  <a:srgbClr val="008000"/>
                </a:solidFill>
                <a:effectLst/>
                <a:latin typeface="Consolas" panose="020B0609020204030204" pitchFamily="49" charset="0"/>
              </a:rPr>
              <a:t>    return {color: '#bef67a'}</a:t>
            </a:r>
          </a:p>
          <a:p>
            <a:r>
              <a:rPr lang="en-US" sz="430" b="0" dirty="0">
                <a:solidFill>
                  <a:srgbClr val="008000"/>
                </a:solidFill>
                <a:effectLst/>
                <a:latin typeface="Consolas" panose="020B0609020204030204" pitchFamily="49" charset="0"/>
              </a:rPr>
              <a:t>  else</a:t>
            </a:r>
          </a:p>
          <a:p>
            <a:r>
              <a:rPr lang="en-US" sz="430" b="0" dirty="0">
                <a:solidFill>
                  <a:srgbClr val="008000"/>
                </a:solidFill>
                <a:effectLst/>
                <a:latin typeface="Consolas" panose="020B0609020204030204" pitchFamily="49" charset="0"/>
              </a:rPr>
              <a:t>    return {color: '#</a:t>
            </a:r>
            <a:r>
              <a:rPr lang="en-US" sz="430" b="0" dirty="0" err="1">
                <a:solidFill>
                  <a:srgbClr val="008000"/>
                </a:solidFill>
                <a:effectLst/>
                <a:latin typeface="Consolas" panose="020B0609020204030204" pitchFamily="49" charset="0"/>
              </a:rPr>
              <a:t>ffffff</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export default function Menu(){ </a:t>
            </a:r>
          </a:p>
          <a:p>
            <a:r>
              <a:rPr lang="en-US" sz="430" b="0" dirty="0">
                <a:solidFill>
                  <a:srgbClr val="008000"/>
                </a:solidFill>
                <a:effectLst/>
                <a:latin typeface="Consolas" panose="020B0609020204030204" pitchFamily="49" charset="0"/>
              </a:rPr>
              <a:t>  const navigate = </a:t>
            </a:r>
            <a:r>
              <a:rPr lang="en-US" sz="430" b="0" dirty="0" err="1">
                <a:solidFill>
                  <a:srgbClr val="008000"/>
                </a:solidFill>
                <a:effectLst/>
                <a:latin typeface="Consolas" panose="020B0609020204030204" pitchFamily="49" charset="0"/>
              </a:rPr>
              <a:t>useNavigate</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  const location = </a:t>
            </a:r>
            <a:r>
              <a:rPr lang="en-US" sz="430" b="0" dirty="0" err="1">
                <a:solidFill>
                  <a:srgbClr val="008000"/>
                </a:solidFill>
                <a:effectLst/>
                <a:latin typeface="Consolas" panose="020B0609020204030204" pitchFamily="49" charset="0"/>
              </a:rPr>
              <a:t>useLocation</a:t>
            </a:r>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  return (</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AppBar</a:t>
            </a:r>
            <a:r>
              <a:rPr lang="en-US" sz="430" b="0" dirty="0">
                <a:solidFill>
                  <a:srgbClr val="008000"/>
                </a:solidFill>
                <a:effectLst/>
                <a:latin typeface="Consolas" panose="020B0609020204030204" pitchFamily="49" charset="0"/>
              </a:rPr>
              <a:t> position="static"&gt;</a:t>
            </a:r>
          </a:p>
          <a:p>
            <a:r>
              <a:rPr lang="en-US" sz="430" b="0" dirty="0">
                <a:solidFill>
                  <a:srgbClr val="008000"/>
                </a:solidFill>
                <a:effectLst/>
                <a:latin typeface="Consolas" panose="020B0609020204030204" pitchFamily="49" charset="0"/>
              </a:rPr>
              <a:t>    &lt;Toolbar&gt;</a:t>
            </a:r>
          </a:p>
          <a:p>
            <a:r>
              <a:rPr lang="en-US" sz="430" b="0" dirty="0">
                <a:solidFill>
                  <a:srgbClr val="008000"/>
                </a:solidFill>
                <a:effectLst/>
                <a:latin typeface="Consolas" panose="020B0609020204030204" pitchFamily="49" charset="0"/>
              </a:rPr>
              <a:t>      &lt;Typography variant="h6" color="inherit"&gt;</a:t>
            </a:r>
          </a:p>
          <a:p>
            <a:r>
              <a:rPr lang="en-US" sz="430" b="0" dirty="0">
                <a:solidFill>
                  <a:srgbClr val="008000"/>
                </a:solidFill>
                <a:effectLst/>
                <a:latin typeface="Consolas" panose="020B0609020204030204" pitchFamily="49" charset="0"/>
              </a:rPr>
              <a:t>        MERN Skeleton</a:t>
            </a:r>
          </a:p>
          <a:p>
            <a:r>
              <a:rPr lang="en-US" sz="430" b="0" dirty="0">
                <a:solidFill>
                  <a:srgbClr val="008000"/>
                </a:solidFill>
                <a:effectLst/>
                <a:latin typeface="Consolas" panose="020B0609020204030204" pitchFamily="49" charset="0"/>
              </a:rPr>
              <a:t>      &lt;/Typography&gt;</a:t>
            </a:r>
          </a:p>
          <a:p>
            <a:r>
              <a:rPr lang="en-US" sz="430" b="0" dirty="0">
                <a:solidFill>
                  <a:srgbClr val="008000"/>
                </a:solidFill>
                <a:effectLst/>
                <a:latin typeface="Consolas" panose="020B0609020204030204" pitchFamily="49" charset="0"/>
              </a:rPr>
              <a:t>      &lt;Link to="/"&gt;</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 aria-label="Home"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"/")}&gt;</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HomeIcon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&lt;Link to="/users"&gt;</a:t>
            </a:r>
          </a:p>
          <a:p>
            <a:r>
              <a:rPr lang="en-US" sz="430" b="0" dirty="0">
                <a:solidFill>
                  <a:srgbClr val="008000"/>
                </a:solidFill>
                <a:effectLst/>
                <a:latin typeface="Consolas" panose="020B0609020204030204" pitchFamily="49" charset="0"/>
              </a:rPr>
              <a:t>        &lt;Button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"/users")}&gt;Users&lt;/Button&gt;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 &amp;&amp; (&lt;span&gt;</a:t>
            </a:r>
          </a:p>
          <a:p>
            <a:r>
              <a:rPr lang="en-US" sz="430" b="0" dirty="0">
                <a:solidFill>
                  <a:srgbClr val="008000"/>
                </a:solidFill>
                <a:effectLst/>
                <a:latin typeface="Consolas" panose="020B0609020204030204" pitchFamily="49" charset="0"/>
              </a:rPr>
              <a:t>          &lt;Link to="/signup"&gt;</a:t>
            </a:r>
          </a:p>
          <a:p>
            <a:r>
              <a:rPr lang="en-US" sz="430" b="0" dirty="0">
                <a:solidFill>
                  <a:srgbClr val="008000"/>
                </a:solidFill>
                <a:effectLst/>
                <a:latin typeface="Consolas" panose="020B0609020204030204" pitchFamily="49" charset="0"/>
              </a:rPr>
              <a:t>            &lt;Button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"/signup")}&gt;Sign up</a:t>
            </a:r>
          </a:p>
          <a:p>
            <a:r>
              <a:rPr lang="en-US" sz="430" b="0" dirty="0">
                <a:solidFill>
                  <a:srgbClr val="008000"/>
                </a:solidFill>
                <a:effectLst/>
                <a:latin typeface="Consolas" panose="020B0609020204030204" pitchFamily="49" charset="0"/>
              </a:rPr>
              <a:t>            &lt;/Button&gt;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&lt;Link to="/</a:t>
            </a:r>
            <a:r>
              <a:rPr lang="en-US" sz="430" b="0" dirty="0" err="1">
                <a:solidFill>
                  <a:srgbClr val="008000"/>
                </a:solidFill>
                <a:effectLst/>
                <a:latin typeface="Consolas" panose="020B0609020204030204" pitchFamily="49" charset="0"/>
              </a:rPr>
              <a:t>signin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            &lt;Button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a:t>
            </a:r>
            <a:r>
              <a:rPr lang="en-US" sz="430" b="0" dirty="0" err="1">
                <a:solidFill>
                  <a:srgbClr val="008000"/>
                </a:solidFill>
                <a:effectLst/>
                <a:latin typeface="Consolas" panose="020B0609020204030204" pitchFamily="49" charset="0"/>
              </a:rPr>
              <a:t>signin</a:t>
            </a:r>
            <a:r>
              <a:rPr lang="en-US" sz="430" b="0" dirty="0">
                <a:solidFill>
                  <a:srgbClr val="008000"/>
                </a:solidFill>
                <a:effectLst/>
                <a:latin typeface="Consolas" panose="020B0609020204030204" pitchFamily="49" charset="0"/>
              </a:rPr>
              <a:t>")}&gt;Sign In</a:t>
            </a:r>
          </a:p>
          <a:p>
            <a:r>
              <a:rPr lang="en-US" sz="430" b="0" dirty="0">
                <a:solidFill>
                  <a:srgbClr val="008000"/>
                </a:solidFill>
                <a:effectLst/>
                <a:latin typeface="Consolas" panose="020B0609020204030204" pitchFamily="49" charset="0"/>
              </a:rPr>
              <a:t>            &lt;/Button&gt;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&lt;/span&gt;)</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 &amp;&amp; (&lt;span&gt;</a:t>
            </a:r>
          </a:p>
          <a:p>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().user &amp;&amp;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user.seller</a:t>
            </a:r>
            <a:r>
              <a:rPr lang="en-US" sz="430" b="0" dirty="0">
                <a:solidFill>
                  <a:srgbClr val="008000"/>
                </a:solidFill>
                <a:effectLst/>
                <a:latin typeface="Consolas" panose="020B0609020204030204" pitchFamily="49" charset="0"/>
              </a:rPr>
              <a:t> &amp;&amp; (&lt;Link to="/seller/shops"&gt;&lt;Button style={</a:t>
            </a:r>
            <a:r>
              <a:rPr lang="en-US" sz="430" b="0" dirty="0" err="1">
                <a:solidFill>
                  <a:srgbClr val="008000"/>
                </a:solidFill>
                <a:effectLst/>
                <a:latin typeface="Consolas" panose="020B0609020204030204" pitchFamily="49" charset="0"/>
              </a:rPr>
              <a:t>isPartActive</a:t>
            </a:r>
            <a:r>
              <a:rPr lang="en-US" sz="430" b="0" dirty="0">
                <a:solidFill>
                  <a:srgbClr val="008000"/>
                </a:solidFill>
                <a:effectLst/>
                <a:latin typeface="Consolas" panose="020B0609020204030204" pitchFamily="49" charset="0"/>
              </a:rPr>
              <a:t>(location, "/seller/")}&gt;My Shops&lt;/Button&gt;&lt;/Link&gt;)}</a:t>
            </a:r>
          </a:p>
          <a:p>
            <a:r>
              <a:rPr lang="en-US" sz="430" b="0" dirty="0">
                <a:solidFill>
                  <a:srgbClr val="008000"/>
                </a:solidFill>
                <a:effectLst/>
                <a:latin typeface="Consolas" panose="020B0609020204030204" pitchFamily="49" charset="0"/>
              </a:rPr>
              <a:t>          &lt;Link to={"/user/" +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user._id</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            &lt;Button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"/user/" +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user._id</a:t>
            </a:r>
            <a:r>
              <a:rPr lang="en-US" sz="430" b="0" dirty="0">
                <a:solidFill>
                  <a:srgbClr val="008000"/>
                </a:solidFill>
                <a:effectLst/>
                <a:latin typeface="Consolas" panose="020B0609020204030204" pitchFamily="49" charset="0"/>
              </a:rPr>
              <a:t>)}&gt;My Profile&lt;/Button&gt;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&lt;Button color="inherit" </a:t>
            </a:r>
            <a:r>
              <a:rPr lang="en-US" sz="430" b="0" dirty="0" err="1">
                <a:solidFill>
                  <a:srgbClr val="008000"/>
                </a:solidFill>
                <a:effectLst/>
                <a:latin typeface="Consolas" panose="020B0609020204030204" pitchFamily="49" charset="0"/>
              </a:rPr>
              <a:t>onClick</a:t>
            </a:r>
            <a:r>
              <a:rPr lang="en-US" sz="430" b="0" dirty="0">
                <a:solidFill>
                  <a:srgbClr val="008000"/>
                </a:solidFill>
                <a:effectLst/>
                <a:latin typeface="Consolas" panose="020B0609020204030204" pitchFamily="49" charset="0"/>
              </a:rPr>
              <a:t>={() =&gt; {</a:t>
            </a:r>
          </a:p>
          <a:p>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auth.clearJWT</a:t>
            </a:r>
            <a:r>
              <a:rPr lang="en-US" sz="430" b="0" dirty="0">
                <a:solidFill>
                  <a:srgbClr val="008000"/>
                </a:solidFill>
                <a:effectLst/>
                <a:latin typeface="Consolas" panose="020B0609020204030204" pitchFamily="49" charset="0"/>
              </a:rPr>
              <a:t>(() =&gt; navigate('/'));</a:t>
            </a:r>
          </a:p>
          <a:p>
            <a:r>
              <a:rPr lang="en-US" sz="430" b="0" dirty="0">
                <a:solidFill>
                  <a:srgbClr val="008000"/>
                </a:solidFill>
                <a:effectLst/>
                <a:latin typeface="Consolas" panose="020B0609020204030204" pitchFamily="49" charset="0"/>
              </a:rPr>
              <a:t>            }}&gt;Sign out&lt;/Button&gt;</a:t>
            </a:r>
          </a:p>
          <a:p>
            <a:r>
              <a:rPr lang="en-US" sz="430" b="0" dirty="0">
                <a:solidFill>
                  <a:srgbClr val="008000"/>
                </a:solidFill>
                <a:effectLst/>
                <a:latin typeface="Consolas" panose="020B0609020204030204" pitchFamily="49" charset="0"/>
              </a:rPr>
              <a:t>        &lt;/span&gt;)</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&lt;/Toolbar&gt;</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AppBar</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5582FED-340D-7CA3-1231-1FA2BF0DF567}"/>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BACF3BEE-7656-3C38-D8F6-992121E3AF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CD85872-D880-E5D1-B603-CF71C3AC910A}"/>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3715329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5068-CD51-897D-1FD4-F8BE2523534A}"/>
              </a:ext>
            </a:extLst>
          </p:cNvPr>
          <p:cNvSpPr>
            <a:spLocks noGrp="1"/>
          </p:cNvSpPr>
          <p:nvPr>
            <p:ph type="title"/>
          </p:nvPr>
        </p:nvSpPr>
        <p:spPr/>
        <p:txBody>
          <a:bodyPr/>
          <a:lstStyle/>
          <a:p>
            <a:r>
              <a:rPr lang="en-US" dirty="0"/>
              <a:t>Updated client/core/</a:t>
            </a:r>
            <a:r>
              <a:rPr lang="en-US" dirty="0" err="1"/>
              <a:t>Menu.jsx</a:t>
            </a:r>
            <a:endParaRPr lang="en-US" dirty="0"/>
          </a:p>
        </p:txBody>
      </p:sp>
      <p:sp>
        <p:nvSpPr>
          <p:cNvPr id="3" name="Content Placeholder 2">
            <a:extLst>
              <a:ext uri="{FF2B5EF4-FFF2-40B4-BE49-F238E27FC236}">
                <a16:creationId xmlns:a16="http://schemas.microsoft.com/office/drawing/2014/main" id="{406619D0-171C-0B0C-46D7-386B5B43312E}"/>
              </a:ext>
            </a:extLst>
          </p:cNvPr>
          <p:cNvSpPr>
            <a:spLocks noGrp="1"/>
          </p:cNvSpPr>
          <p:nvPr>
            <p:ph idx="1"/>
          </p:nvPr>
        </p:nvSpPr>
        <p:spPr/>
        <p:txBody>
          <a:bodyPr/>
          <a:lstStyle/>
          <a:p>
            <a:r>
              <a:rPr lang="en-US" sz="420" b="0" dirty="0">
                <a:solidFill>
                  <a:srgbClr val="008000"/>
                </a:solidFill>
                <a:effectLst/>
                <a:latin typeface="Consolas" panose="020B0609020204030204" pitchFamily="49" charset="0"/>
              </a:rPr>
              <a:t>import React from 'react'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AppBar</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AppBar</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Toolbar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/core/Toolbar'</a:t>
            </a:r>
          </a:p>
          <a:p>
            <a:r>
              <a:rPr lang="en-US" sz="420" b="0" dirty="0">
                <a:solidFill>
                  <a:srgbClr val="008000"/>
                </a:solidFill>
                <a:effectLst/>
                <a:latin typeface="Consolas" panose="020B0609020204030204" pitchFamily="49" charset="0"/>
              </a:rPr>
              <a:t>import Typography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/core/Typography'</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HomeIcon</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/icons/Home'</a:t>
            </a:r>
          </a:p>
          <a:p>
            <a:r>
              <a:rPr lang="en-US" sz="420" b="0" dirty="0">
                <a:solidFill>
                  <a:srgbClr val="008000"/>
                </a:solidFill>
                <a:effectLst/>
                <a:latin typeface="Consolas" panose="020B0609020204030204" pitchFamily="49" charset="0"/>
              </a:rPr>
              <a:t>import Button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/core/Button'</a:t>
            </a:r>
          </a:p>
          <a:p>
            <a:r>
              <a:rPr lang="en-US" sz="420" b="0" dirty="0">
                <a:solidFill>
                  <a:srgbClr val="008000"/>
                </a:solidFill>
                <a:effectLst/>
                <a:latin typeface="Consolas" panose="020B0609020204030204" pitchFamily="49" charset="0"/>
              </a:rPr>
              <a:t>import auth from '../lib/auth-helper'</a:t>
            </a:r>
          </a:p>
          <a:p>
            <a:r>
              <a:rPr lang="en-US" sz="420" b="0" dirty="0">
                <a:solidFill>
                  <a:srgbClr val="008000"/>
                </a:solidFill>
                <a:effectLst/>
                <a:latin typeface="Consolas" panose="020B0609020204030204" pitchFamily="49" charset="0"/>
              </a:rPr>
              <a:t>import { Link, </a:t>
            </a:r>
            <a:r>
              <a:rPr lang="en-US" sz="420" b="0" dirty="0" err="1">
                <a:solidFill>
                  <a:srgbClr val="008000"/>
                </a:solidFill>
                <a:effectLst/>
                <a:latin typeface="Consolas" panose="020B0609020204030204" pitchFamily="49" charset="0"/>
              </a:rPr>
              <a:t>useNavigate</a:t>
            </a:r>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useLocation</a:t>
            </a:r>
            <a:r>
              <a:rPr lang="en-US" sz="420" b="0" dirty="0">
                <a:solidFill>
                  <a:srgbClr val="008000"/>
                </a:solidFill>
                <a:effectLst/>
                <a:latin typeface="Consolas" panose="020B0609020204030204" pitchFamily="49" charset="0"/>
              </a:rPr>
              <a:t> } from 'react-router-</a:t>
            </a:r>
            <a:r>
              <a:rPr lang="en-US" sz="420" b="0" dirty="0" err="1">
                <a:solidFill>
                  <a:srgbClr val="008000"/>
                </a:solidFill>
                <a:effectLst/>
                <a:latin typeface="Consolas" panose="020B0609020204030204" pitchFamily="49" charset="0"/>
              </a:rPr>
              <a:t>dom</a:t>
            </a:r>
            <a:r>
              <a:rPr lang="en-US" sz="420" b="0" dirty="0">
                <a:solidFill>
                  <a:srgbClr val="008000"/>
                </a:solidFill>
                <a:effectLst/>
                <a:latin typeface="Consolas" panose="020B0609020204030204" pitchFamily="49" charset="0"/>
              </a:rPr>
              <a:t>';</a:t>
            </a:r>
          </a:p>
          <a:p>
            <a:br>
              <a:rPr lang="en-US" sz="420" b="0" dirty="0">
                <a:solidFill>
                  <a:srgbClr val="008000"/>
                </a:solidFill>
                <a:effectLst/>
                <a:latin typeface="Consolas" panose="020B0609020204030204" pitchFamily="49" charset="0"/>
              </a:rPr>
            </a:br>
            <a:br>
              <a:rPr lang="en-US" sz="420" b="0" dirty="0">
                <a:solidFill>
                  <a:srgbClr val="008000"/>
                </a:solidFill>
                <a:effectLst/>
                <a:latin typeface="Consolas" panose="020B0609020204030204" pitchFamily="49" charset="0"/>
              </a:rPr>
            </a:br>
            <a:r>
              <a:rPr lang="en-US" sz="420" b="0" dirty="0">
                <a:solidFill>
                  <a:srgbClr val="008000"/>
                </a:solidFill>
                <a:effectLst/>
                <a:latin typeface="Consolas" panose="020B0609020204030204" pitchFamily="49" charset="0"/>
              </a:rPr>
              <a:t>const </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 = (location, path) =&gt; {</a:t>
            </a:r>
          </a:p>
          <a:p>
            <a:r>
              <a:rPr lang="en-US" sz="420" b="0" dirty="0">
                <a:solidFill>
                  <a:srgbClr val="008000"/>
                </a:solidFill>
                <a:effectLst/>
                <a:latin typeface="Consolas" panose="020B0609020204030204" pitchFamily="49" charset="0"/>
              </a:rPr>
              <a:t>  return </a:t>
            </a:r>
            <a:r>
              <a:rPr lang="en-US" sz="420" b="0" dirty="0" err="1">
                <a:solidFill>
                  <a:srgbClr val="008000"/>
                </a:solidFill>
                <a:effectLst/>
                <a:latin typeface="Consolas" panose="020B0609020204030204" pitchFamily="49" charset="0"/>
              </a:rPr>
              <a:t>location.pathname</a:t>
            </a:r>
            <a:r>
              <a:rPr lang="en-US" sz="420" b="0" dirty="0">
                <a:solidFill>
                  <a:srgbClr val="008000"/>
                </a:solidFill>
                <a:effectLst/>
                <a:latin typeface="Consolas" panose="020B0609020204030204" pitchFamily="49" charset="0"/>
              </a:rPr>
              <a:t> === path ? { color: '#ff4081' } : { color: '#</a:t>
            </a:r>
            <a:r>
              <a:rPr lang="en-US" sz="420" b="0" dirty="0" err="1">
                <a:solidFill>
                  <a:srgbClr val="008000"/>
                </a:solidFill>
                <a:effectLst/>
                <a:latin typeface="Consolas" panose="020B0609020204030204" pitchFamily="49" charset="0"/>
              </a:rPr>
              <a:t>ffffff</a:t>
            </a:r>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const </a:t>
            </a:r>
            <a:r>
              <a:rPr lang="en-US" sz="420" b="0" dirty="0" err="1">
                <a:solidFill>
                  <a:srgbClr val="008000"/>
                </a:solidFill>
                <a:effectLst/>
                <a:highlight>
                  <a:srgbClr val="FFFF00"/>
                </a:highlight>
                <a:latin typeface="Consolas" panose="020B0609020204030204" pitchFamily="49" charset="0"/>
              </a:rPr>
              <a:t>isPartActive</a:t>
            </a:r>
            <a:r>
              <a:rPr lang="en-US" sz="420" b="0" dirty="0">
                <a:solidFill>
                  <a:srgbClr val="008000"/>
                </a:solidFill>
                <a:effectLst/>
                <a:highlight>
                  <a:srgbClr val="FFFF00"/>
                </a:highlight>
                <a:latin typeface="Consolas" panose="020B0609020204030204" pitchFamily="49" charset="0"/>
              </a:rPr>
              <a:t> = (location, path) =&gt; {</a:t>
            </a:r>
          </a:p>
          <a:p>
            <a:r>
              <a:rPr lang="en-US" sz="420" b="0" dirty="0">
                <a:solidFill>
                  <a:srgbClr val="008000"/>
                </a:solidFill>
                <a:effectLst/>
                <a:highlight>
                  <a:srgbClr val="FFFF00"/>
                </a:highlight>
                <a:latin typeface="Consolas" panose="020B0609020204030204" pitchFamily="49" charset="0"/>
              </a:rPr>
              <a:t>  if (</a:t>
            </a:r>
            <a:r>
              <a:rPr lang="en-US" sz="420" b="0" dirty="0" err="1">
                <a:solidFill>
                  <a:srgbClr val="008000"/>
                </a:solidFill>
                <a:effectLst/>
                <a:highlight>
                  <a:srgbClr val="FFFF00"/>
                </a:highlight>
                <a:latin typeface="Consolas" panose="020B0609020204030204" pitchFamily="49" charset="0"/>
              </a:rPr>
              <a:t>location.pathname.includes</a:t>
            </a:r>
            <a:r>
              <a:rPr lang="en-US" sz="420" b="0" dirty="0">
                <a:solidFill>
                  <a:srgbClr val="008000"/>
                </a:solidFill>
                <a:effectLst/>
                <a:highlight>
                  <a:srgbClr val="FFFF00"/>
                </a:highlight>
                <a:latin typeface="Consolas" panose="020B0609020204030204" pitchFamily="49" charset="0"/>
              </a:rPr>
              <a:t>(path))</a:t>
            </a:r>
          </a:p>
          <a:p>
            <a:r>
              <a:rPr lang="en-US" sz="420" b="0" dirty="0">
                <a:solidFill>
                  <a:srgbClr val="008000"/>
                </a:solidFill>
                <a:effectLst/>
                <a:highlight>
                  <a:srgbClr val="FFFF00"/>
                </a:highlight>
                <a:latin typeface="Consolas" panose="020B0609020204030204" pitchFamily="49" charset="0"/>
              </a:rPr>
              <a:t>    return {color: '#bef67a'}</a:t>
            </a:r>
          </a:p>
          <a:p>
            <a:r>
              <a:rPr lang="en-US" sz="420" b="0" dirty="0">
                <a:solidFill>
                  <a:srgbClr val="008000"/>
                </a:solidFill>
                <a:effectLst/>
                <a:highlight>
                  <a:srgbClr val="FFFF00"/>
                </a:highlight>
                <a:latin typeface="Consolas" panose="020B0609020204030204" pitchFamily="49" charset="0"/>
              </a:rPr>
              <a:t>  else</a:t>
            </a:r>
          </a:p>
          <a:p>
            <a:r>
              <a:rPr lang="en-US" sz="420" b="0" dirty="0">
                <a:solidFill>
                  <a:srgbClr val="008000"/>
                </a:solidFill>
                <a:effectLst/>
                <a:highlight>
                  <a:srgbClr val="FFFF00"/>
                </a:highlight>
                <a:latin typeface="Consolas" panose="020B0609020204030204" pitchFamily="49" charset="0"/>
              </a:rPr>
              <a:t>    return {color: '#</a:t>
            </a:r>
            <a:r>
              <a:rPr lang="en-US" sz="420" b="0" dirty="0" err="1">
                <a:solidFill>
                  <a:srgbClr val="008000"/>
                </a:solidFill>
                <a:effectLst/>
                <a:highlight>
                  <a:srgbClr val="FFFF00"/>
                </a:highlight>
                <a:latin typeface="Consolas" panose="020B0609020204030204" pitchFamily="49" charset="0"/>
              </a:rPr>
              <a:t>ffffff</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a:t>
            </a:r>
          </a:p>
          <a:p>
            <a:br>
              <a:rPr lang="en-US" sz="420" b="0" dirty="0">
                <a:solidFill>
                  <a:srgbClr val="008000"/>
                </a:solidFill>
                <a:effectLst/>
                <a:latin typeface="Consolas" panose="020B0609020204030204" pitchFamily="49" charset="0"/>
              </a:rPr>
            </a:br>
            <a:r>
              <a:rPr lang="en-US" sz="420" b="0" dirty="0">
                <a:solidFill>
                  <a:srgbClr val="008000"/>
                </a:solidFill>
                <a:effectLst/>
                <a:latin typeface="Consolas" panose="020B0609020204030204" pitchFamily="49" charset="0"/>
              </a:rPr>
              <a:t>export default function Menu(){ </a:t>
            </a:r>
          </a:p>
          <a:p>
            <a:r>
              <a:rPr lang="en-US" sz="420" b="0" dirty="0">
                <a:solidFill>
                  <a:srgbClr val="008000"/>
                </a:solidFill>
                <a:effectLst/>
                <a:latin typeface="Consolas" panose="020B0609020204030204" pitchFamily="49" charset="0"/>
              </a:rPr>
              <a:t>  const navigate = </a:t>
            </a:r>
            <a:r>
              <a:rPr lang="en-US" sz="420" b="0" dirty="0" err="1">
                <a:solidFill>
                  <a:srgbClr val="008000"/>
                </a:solidFill>
                <a:effectLst/>
                <a:latin typeface="Consolas" panose="020B0609020204030204" pitchFamily="49" charset="0"/>
              </a:rPr>
              <a:t>useNavigate</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  const location = </a:t>
            </a:r>
            <a:r>
              <a:rPr lang="en-US" sz="420" b="0" dirty="0" err="1">
                <a:solidFill>
                  <a:srgbClr val="008000"/>
                </a:solidFill>
                <a:effectLst/>
                <a:latin typeface="Consolas" panose="020B0609020204030204" pitchFamily="49" charset="0"/>
              </a:rPr>
              <a:t>useLocation</a:t>
            </a:r>
            <a:r>
              <a:rPr lang="en-US" sz="420" b="0" dirty="0">
                <a:solidFill>
                  <a:srgbClr val="008000"/>
                </a:solidFill>
                <a:effectLst/>
                <a:latin typeface="Consolas" panose="020B0609020204030204" pitchFamily="49" charset="0"/>
              </a:rPr>
              <a:t>();</a:t>
            </a:r>
          </a:p>
          <a:p>
            <a:br>
              <a:rPr lang="en-US" sz="420" b="0" dirty="0">
                <a:solidFill>
                  <a:srgbClr val="008000"/>
                </a:solidFill>
                <a:effectLst/>
                <a:latin typeface="Consolas" panose="020B0609020204030204" pitchFamily="49" charset="0"/>
              </a:rPr>
            </a:br>
            <a:r>
              <a:rPr lang="en-US" sz="420" b="0" dirty="0">
                <a:solidFill>
                  <a:srgbClr val="008000"/>
                </a:solidFill>
                <a:effectLst/>
                <a:latin typeface="Consolas" panose="020B0609020204030204" pitchFamily="49" charset="0"/>
              </a:rPr>
              <a:t>  return (</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AppBar</a:t>
            </a:r>
            <a:r>
              <a:rPr lang="en-US" sz="420" b="0" dirty="0">
                <a:solidFill>
                  <a:srgbClr val="008000"/>
                </a:solidFill>
                <a:effectLst/>
                <a:latin typeface="Consolas" panose="020B0609020204030204" pitchFamily="49" charset="0"/>
              </a:rPr>
              <a:t> position="static"&gt;</a:t>
            </a:r>
          </a:p>
          <a:p>
            <a:r>
              <a:rPr lang="en-US" sz="420" b="0" dirty="0">
                <a:solidFill>
                  <a:srgbClr val="008000"/>
                </a:solidFill>
                <a:effectLst/>
                <a:latin typeface="Consolas" panose="020B0609020204030204" pitchFamily="49" charset="0"/>
              </a:rPr>
              <a:t>    &lt;Toolbar&gt;</a:t>
            </a:r>
          </a:p>
          <a:p>
            <a:r>
              <a:rPr lang="en-US" sz="420" b="0" dirty="0">
                <a:solidFill>
                  <a:srgbClr val="008000"/>
                </a:solidFill>
                <a:effectLst/>
                <a:latin typeface="Consolas" panose="020B0609020204030204" pitchFamily="49" charset="0"/>
              </a:rPr>
              <a:t>      &lt;Typography variant="h6" color="inherit"&gt;</a:t>
            </a:r>
          </a:p>
          <a:p>
            <a:r>
              <a:rPr lang="en-US" sz="420" b="0" dirty="0">
                <a:solidFill>
                  <a:srgbClr val="008000"/>
                </a:solidFill>
                <a:effectLst/>
                <a:latin typeface="Consolas" panose="020B0609020204030204" pitchFamily="49" charset="0"/>
              </a:rPr>
              <a:t>        MERN Skeleton</a:t>
            </a:r>
          </a:p>
          <a:p>
            <a:r>
              <a:rPr lang="en-US" sz="420" b="0" dirty="0">
                <a:solidFill>
                  <a:srgbClr val="008000"/>
                </a:solidFill>
                <a:effectLst/>
                <a:latin typeface="Consolas" panose="020B0609020204030204" pitchFamily="49" charset="0"/>
              </a:rPr>
              <a:t>      &lt;/Typography&gt;</a:t>
            </a:r>
          </a:p>
          <a:p>
            <a:r>
              <a:rPr lang="en-US" sz="420" b="0" dirty="0">
                <a:solidFill>
                  <a:srgbClr val="008000"/>
                </a:solidFill>
                <a:effectLst/>
                <a:latin typeface="Consolas" panose="020B0609020204030204" pitchFamily="49" charset="0"/>
              </a:rPr>
              <a:t>      &lt;Link to="/"&gt;</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 aria-label="Home"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"/")}&gt;</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HomeIcon</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&lt;Link to="/users"&gt;</a:t>
            </a:r>
          </a:p>
          <a:p>
            <a:r>
              <a:rPr lang="en-US" sz="420" b="0" dirty="0">
                <a:solidFill>
                  <a:srgbClr val="008000"/>
                </a:solidFill>
                <a:effectLst/>
                <a:latin typeface="Consolas" panose="020B0609020204030204" pitchFamily="49" charset="0"/>
              </a:rPr>
              <a:t>        &lt;Button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"/users")}&gt;Users&lt;/Button&gt;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 &amp;&amp; (&lt;span&gt;</a:t>
            </a:r>
          </a:p>
          <a:p>
            <a:r>
              <a:rPr lang="en-US" sz="420" b="0" dirty="0">
                <a:solidFill>
                  <a:srgbClr val="008000"/>
                </a:solidFill>
                <a:effectLst/>
                <a:latin typeface="Consolas" panose="020B0609020204030204" pitchFamily="49" charset="0"/>
              </a:rPr>
              <a:t>          &lt;Link to="/signup"&gt;</a:t>
            </a:r>
          </a:p>
          <a:p>
            <a:r>
              <a:rPr lang="en-US" sz="420" b="0" dirty="0">
                <a:solidFill>
                  <a:srgbClr val="008000"/>
                </a:solidFill>
                <a:effectLst/>
                <a:latin typeface="Consolas" panose="020B0609020204030204" pitchFamily="49" charset="0"/>
              </a:rPr>
              <a:t>            &lt;Button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"/signup")}&gt;Sign up</a:t>
            </a:r>
          </a:p>
          <a:p>
            <a:r>
              <a:rPr lang="en-US" sz="420" b="0" dirty="0">
                <a:solidFill>
                  <a:srgbClr val="008000"/>
                </a:solidFill>
                <a:effectLst/>
                <a:latin typeface="Consolas" panose="020B0609020204030204" pitchFamily="49" charset="0"/>
              </a:rPr>
              <a:t>            &lt;/Button&gt;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&lt;Link to="/</a:t>
            </a:r>
            <a:r>
              <a:rPr lang="en-US" sz="420" b="0" dirty="0" err="1">
                <a:solidFill>
                  <a:srgbClr val="008000"/>
                </a:solidFill>
                <a:effectLst/>
                <a:latin typeface="Consolas" panose="020B0609020204030204" pitchFamily="49" charset="0"/>
              </a:rPr>
              <a:t>signin</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            &lt;Button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a:t>
            </a:r>
            <a:r>
              <a:rPr lang="en-US" sz="420" b="0" dirty="0" err="1">
                <a:solidFill>
                  <a:srgbClr val="008000"/>
                </a:solidFill>
                <a:effectLst/>
                <a:latin typeface="Consolas" panose="020B0609020204030204" pitchFamily="49" charset="0"/>
              </a:rPr>
              <a:t>signin</a:t>
            </a:r>
            <a:r>
              <a:rPr lang="en-US" sz="420" b="0" dirty="0">
                <a:solidFill>
                  <a:srgbClr val="008000"/>
                </a:solidFill>
                <a:effectLst/>
                <a:latin typeface="Consolas" panose="020B0609020204030204" pitchFamily="49" charset="0"/>
              </a:rPr>
              <a:t>")}&gt;Sign In</a:t>
            </a:r>
          </a:p>
          <a:p>
            <a:r>
              <a:rPr lang="en-US" sz="420" b="0" dirty="0">
                <a:solidFill>
                  <a:srgbClr val="008000"/>
                </a:solidFill>
                <a:effectLst/>
                <a:latin typeface="Consolas" panose="020B0609020204030204" pitchFamily="49" charset="0"/>
              </a:rPr>
              <a:t>            &lt;/Button&gt;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&lt;/span&gt;)</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 &amp;&amp; (&lt;span&gt;</a:t>
            </a:r>
          </a:p>
          <a:p>
            <a:r>
              <a:rPr lang="en-US" sz="420" b="0" dirty="0">
                <a:solidFill>
                  <a:srgbClr val="008000"/>
                </a:solidFill>
                <a:effectLst/>
                <a:latin typeface="Consolas" panose="020B0609020204030204" pitchFamily="49" charset="0"/>
              </a:rPr>
              <a:t>          </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auth.isAuthenticated</a:t>
            </a:r>
            <a:r>
              <a:rPr lang="en-US" sz="420" b="0" dirty="0">
                <a:solidFill>
                  <a:srgbClr val="008000"/>
                </a:solidFill>
                <a:effectLst/>
                <a:highlight>
                  <a:srgbClr val="FFFF00"/>
                </a:highlight>
                <a:latin typeface="Consolas" panose="020B0609020204030204" pitchFamily="49" charset="0"/>
              </a:rPr>
              <a:t>().user &amp;&amp; </a:t>
            </a:r>
            <a:r>
              <a:rPr lang="en-US" sz="420" b="0" dirty="0" err="1">
                <a:solidFill>
                  <a:srgbClr val="008000"/>
                </a:solidFill>
                <a:effectLst/>
                <a:highlight>
                  <a:srgbClr val="FFFF00"/>
                </a:highlight>
                <a:latin typeface="Consolas" panose="020B0609020204030204" pitchFamily="49" charset="0"/>
              </a:rPr>
              <a:t>auth.isAuthenticated</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user.seller</a:t>
            </a:r>
            <a:r>
              <a:rPr lang="en-US" sz="420" b="0" dirty="0">
                <a:solidFill>
                  <a:srgbClr val="008000"/>
                </a:solidFill>
                <a:effectLst/>
                <a:highlight>
                  <a:srgbClr val="FFFF00"/>
                </a:highlight>
                <a:latin typeface="Consolas" panose="020B0609020204030204" pitchFamily="49" charset="0"/>
              </a:rPr>
              <a:t> &amp;&amp; (&lt;Link to="/seller/shops"&gt;&lt;Button style={</a:t>
            </a:r>
            <a:r>
              <a:rPr lang="en-US" sz="420" b="0" dirty="0" err="1">
                <a:solidFill>
                  <a:srgbClr val="008000"/>
                </a:solidFill>
                <a:effectLst/>
                <a:highlight>
                  <a:srgbClr val="FFFF00"/>
                </a:highlight>
                <a:latin typeface="Consolas" panose="020B0609020204030204" pitchFamily="49" charset="0"/>
              </a:rPr>
              <a:t>isPartActive</a:t>
            </a:r>
            <a:r>
              <a:rPr lang="en-US" sz="420" b="0" dirty="0">
                <a:solidFill>
                  <a:srgbClr val="008000"/>
                </a:solidFill>
                <a:effectLst/>
                <a:highlight>
                  <a:srgbClr val="FFFF00"/>
                </a:highlight>
                <a:latin typeface="Consolas" panose="020B0609020204030204" pitchFamily="49" charset="0"/>
              </a:rPr>
              <a:t>(location, "/seller/")}&gt;My Shops&lt;/Button&gt;&lt;/Link&gt;)}</a:t>
            </a:r>
          </a:p>
          <a:p>
            <a:r>
              <a:rPr lang="en-US" sz="420" b="0" dirty="0">
                <a:solidFill>
                  <a:srgbClr val="008000"/>
                </a:solidFill>
                <a:effectLst/>
                <a:latin typeface="Consolas" panose="020B0609020204030204" pitchFamily="49" charset="0"/>
              </a:rPr>
              <a:t>          &lt;Link to={"/user/" +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user._id</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            &lt;Button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"/user/" +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user._id</a:t>
            </a:r>
            <a:r>
              <a:rPr lang="en-US" sz="420" b="0" dirty="0">
                <a:solidFill>
                  <a:srgbClr val="008000"/>
                </a:solidFill>
                <a:effectLst/>
                <a:latin typeface="Consolas" panose="020B0609020204030204" pitchFamily="49" charset="0"/>
              </a:rPr>
              <a:t>)}&gt;My Profile&lt;/Button&gt;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&lt;Button color="inherit" </a:t>
            </a:r>
            <a:r>
              <a:rPr lang="en-US" sz="420" b="0" dirty="0" err="1">
                <a:solidFill>
                  <a:srgbClr val="008000"/>
                </a:solidFill>
                <a:effectLst/>
                <a:latin typeface="Consolas" panose="020B0609020204030204" pitchFamily="49" charset="0"/>
              </a:rPr>
              <a:t>onClick</a:t>
            </a:r>
            <a:r>
              <a:rPr lang="en-US" sz="420" b="0" dirty="0">
                <a:solidFill>
                  <a:srgbClr val="008000"/>
                </a:solidFill>
                <a:effectLst/>
                <a:latin typeface="Consolas" panose="020B0609020204030204" pitchFamily="49" charset="0"/>
              </a:rPr>
              <a:t>={() =&gt; {</a:t>
            </a:r>
          </a:p>
          <a:p>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auth.clearJWT</a:t>
            </a:r>
            <a:r>
              <a:rPr lang="en-US" sz="420" b="0" dirty="0">
                <a:solidFill>
                  <a:srgbClr val="008000"/>
                </a:solidFill>
                <a:effectLst/>
                <a:latin typeface="Consolas" panose="020B0609020204030204" pitchFamily="49" charset="0"/>
              </a:rPr>
              <a:t>(() =&gt; navigate('/'));</a:t>
            </a:r>
          </a:p>
          <a:p>
            <a:r>
              <a:rPr lang="en-US" sz="420" b="0" dirty="0">
                <a:solidFill>
                  <a:srgbClr val="008000"/>
                </a:solidFill>
                <a:effectLst/>
                <a:latin typeface="Consolas" panose="020B0609020204030204" pitchFamily="49" charset="0"/>
              </a:rPr>
              <a:t>            }}&gt;Sign out&lt;/Button&gt;</a:t>
            </a:r>
          </a:p>
          <a:p>
            <a:r>
              <a:rPr lang="en-US" sz="420" b="0" dirty="0">
                <a:solidFill>
                  <a:srgbClr val="008000"/>
                </a:solidFill>
                <a:effectLst/>
                <a:latin typeface="Consolas" panose="020B0609020204030204" pitchFamily="49" charset="0"/>
              </a:rPr>
              <a:t>        &lt;/span&gt;)</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&lt;/Toolbar&gt;</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AppBar</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a:t>
            </a:r>
          </a:p>
          <a:p>
            <a:br>
              <a:rPr lang="en-US" sz="420" b="0" dirty="0">
                <a:solidFill>
                  <a:srgbClr val="008000"/>
                </a:solidFill>
                <a:effectLst/>
                <a:latin typeface="Consolas" panose="020B0609020204030204" pitchFamily="49" charset="0"/>
              </a:rPr>
            </a:br>
            <a:br>
              <a:rPr lang="en-US" sz="420" b="0" dirty="0">
                <a:solidFill>
                  <a:srgbClr val="008000"/>
                </a:solidFill>
                <a:effectLst/>
                <a:latin typeface="Consolas" panose="020B0609020204030204" pitchFamily="49" charset="0"/>
              </a:rPr>
            </a:br>
            <a:br>
              <a:rPr lang="en-US" sz="420" b="0" dirty="0">
                <a:solidFill>
                  <a:srgbClr val="008000"/>
                </a:solidFill>
                <a:effectLst/>
                <a:latin typeface="Consolas" panose="020B0609020204030204" pitchFamily="49" charset="0"/>
              </a:rPr>
            </a:br>
            <a:br>
              <a:rPr lang="en-US" sz="420" b="0" dirty="0">
                <a:solidFill>
                  <a:srgbClr val="008000"/>
                </a:solidFill>
                <a:effectLst/>
                <a:latin typeface="Consolas" panose="020B0609020204030204" pitchFamily="49" charset="0"/>
              </a:rPr>
            </a:br>
            <a:endParaRPr lang="en-US" sz="4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E14D484-870F-7E24-F282-7521292ED1AF}"/>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7A5A9DD-82E0-22C0-2BE0-F8D0481F0A0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87887A-F773-723D-CC65-A603164E3973}"/>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spTree>
    <p:extLst>
      <p:ext uri="{BB962C8B-B14F-4D97-AF65-F5344CB8AC3E}">
        <p14:creationId xmlns:p14="http://schemas.microsoft.com/office/powerpoint/2010/main" val="537810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2B88-E70B-5224-268C-285D3AF8AFE4}"/>
              </a:ext>
            </a:extLst>
          </p:cNvPr>
          <p:cNvSpPr>
            <a:spLocks noGrp="1"/>
          </p:cNvSpPr>
          <p:nvPr>
            <p:ph type="title"/>
          </p:nvPr>
        </p:nvSpPr>
        <p:spPr/>
        <p:txBody>
          <a:bodyPr/>
          <a:lstStyle/>
          <a:p>
            <a:r>
              <a:rPr lang="en-US" dirty="0"/>
              <a:t>Updated server/express.js</a:t>
            </a:r>
          </a:p>
        </p:txBody>
      </p:sp>
      <p:sp>
        <p:nvSpPr>
          <p:cNvPr id="3" name="Content Placeholder 2">
            <a:extLst>
              <a:ext uri="{FF2B5EF4-FFF2-40B4-BE49-F238E27FC236}">
                <a16:creationId xmlns:a16="http://schemas.microsoft.com/office/drawing/2014/main" id="{299534EC-C314-9B2B-3BB9-C7193A337473}"/>
              </a:ext>
            </a:extLst>
          </p:cNvPr>
          <p:cNvSpPr>
            <a:spLocks noGrp="1"/>
          </p:cNvSpPr>
          <p:nvPr>
            <p:ph idx="1"/>
          </p:nvPr>
        </p:nvSpPr>
        <p:spPr/>
        <p:txBody>
          <a:bodyPr/>
          <a:lstStyle/>
          <a:p>
            <a:r>
              <a:rPr lang="en-US" sz="650" b="0" dirty="0">
                <a:solidFill>
                  <a:srgbClr val="008000"/>
                </a:solidFill>
                <a:effectLst/>
                <a:latin typeface="Consolas" panose="020B0609020204030204" pitchFamily="49" charset="0"/>
              </a:rPr>
              <a:t>import express from 'express'</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bodyParser</a:t>
            </a:r>
            <a:r>
              <a:rPr lang="en-US" sz="650" b="0" dirty="0">
                <a:solidFill>
                  <a:srgbClr val="008000"/>
                </a:solidFill>
                <a:effectLst/>
                <a:latin typeface="Consolas" panose="020B0609020204030204" pitchFamily="49" charset="0"/>
              </a:rPr>
              <a:t> from 'body-parser'</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cookieParser</a:t>
            </a:r>
            <a:r>
              <a:rPr lang="en-US" sz="650" b="0" dirty="0">
                <a:solidFill>
                  <a:srgbClr val="008000"/>
                </a:solidFill>
                <a:effectLst/>
                <a:latin typeface="Consolas" panose="020B0609020204030204" pitchFamily="49" charset="0"/>
              </a:rPr>
              <a:t> from 'cookie-parser'</a:t>
            </a:r>
          </a:p>
          <a:p>
            <a:r>
              <a:rPr lang="en-US" sz="650" b="0" dirty="0">
                <a:solidFill>
                  <a:srgbClr val="008000"/>
                </a:solidFill>
                <a:effectLst/>
                <a:latin typeface="Consolas" panose="020B0609020204030204" pitchFamily="49" charset="0"/>
              </a:rPr>
              <a:t>import compress from 'compression'</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cors</a:t>
            </a:r>
            <a:r>
              <a:rPr lang="en-US" sz="650" b="0" dirty="0">
                <a:solidFill>
                  <a:srgbClr val="008000"/>
                </a:solidFill>
                <a:effectLst/>
                <a:latin typeface="Consolas" panose="020B0609020204030204" pitchFamily="49" charset="0"/>
              </a:rPr>
              <a:t> from '</a:t>
            </a:r>
            <a:r>
              <a:rPr lang="en-US" sz="650" b="0" dirty="0" err="1">
                <a:solidFill>
                  <a:srgbClr val="008000"/>
                </a:solidFill>
                <a:effectLst/>
                <a:latin typeface="Consolas" panose="020B0609020204030204" pitchFamily="49" charset="0"/>
              </a:rPr>
              <a:t>cors</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helmet from 'helmet'</a:t>
            </a:r>
          </a:p>
          <a:p>
            <a:r>
              <a:rPr lang="en-US" sz="650" b="0" dirty="0">
                <a:solidFill>
                  <a:srgbClr val="008000"/>
                </a:solidFill>
                <a:effectLst/>
                <a:latin typeface="Consolas" panose="020B0609020204030204" pitchFamily="49" charset="0"/>
              </a:rPr>
              <a:t>import Template from './../template.js'</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userRoutes</a:t>
            </a:r>
            <a:r>
              <a:rPr lang="en-US" sz="650" b="0" dirty="0">
                <a:solidFill>
                  <a:srgbClr val="008000"/>
                </a:solidFill>
                <a:effectLst/>
                <a:latin typeface="Consolas" panose="020B0609020204030204" pitchFamily="49" charset="0"/>
              </a:rPr>
              <a:t> from './routes/user.routes.js'</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authRoutes</a:t>
            </a:r>
            <a:r>
              <a:rPr lang="en-US" sz="650" b="0" dirty="0">
                <a:solidFill>
                  <a:srgbClr val="008000"/>
                </a:solidFill>
                <a:effectLst/>
                <a:latin typeface="Consolas" panose="020B0609020204030204" pitchFamily="49" charset="0"/>
              </a:rPr>
              <a:t> from './routes/auth.routes.js'</a:t>
            </a:r>
          </a:p>
          <a:p>
            <a:r>
              <a:rPr lang="en-US" sz="650" b="0" dirty="0">
                <a:solidFill>
                  <a:srgbClr val="008000"/>
                </a:solidFill>
                <a:effectLst/>
                <a:highlight>
                  <a:srgbClr val="FFFF00"/>
                </a:highlight>
                <a:latin typeface="Consolas" panose="020B0609020204030204" pitchFamily="49" charset="0"/>
              </a:rPr>
              <a:t>import </a:t>
            </a:r>
            <a:r>
              <a:rPr lang="en-US" sz="650" b="0" dirty="0" err="1">
                <a:solidFill>
                  <a:srgbClr val="008000"/>
                </a:solidFill>
                <a:effectLst/>
                <a:highlight>
                  <a:srgbClr val="FFFF00"/>
                </a:highlight>
                <a:latin typeface="Consolas" panose="020B0609020204030204" pitchFamily="49" charset="0"/>
              </a:rPr>
              <a:t>shopRoutes</a:t>
            </a:r>
            <a:r>
              <a:rPr lang="en-US" sz="650" b="0" dirty="0">
                <a:solidFill>
                  <a:srgbClr val="008000"/>
                </a:solidFill>
                <a:effectLst/>
                <a:highlight>
                  <a:srgbClr val="FFFF00"/>
                </a:highlight>
                <a:latin typeface="Consolas" panose="020B0609020204030204" pitchFamily="49" charset="0"/>
              </a:rPr>
              <a:t> from './routes/shop.routes.js'</a:t>
            </a:r>
          </a:p>
          <a:p>
            <a:r>
              <a:rPr lang="en-US" sz="650" b="0" dirty="0">
                <a:solidFill>
                  <a:srgbClr val="008000"/>
                </a:solidFill>
                <a:effectLst/>
                <a:latin typeface="Consolas" panose="020B0609020204030204" pitchFamily="49" charset="0"/>
              </a:rPr>
              <a:t>import path from 'path'</a:t>
            </a:r>
          </a:p>
          <a:p>
            <a:r>
              <a:rPr lang="en-US" sz="650" b="0" dirty="0">
                <a:solidFill>
                  <a:srgbClr val="008000"/>
                </a:solidFill>
                <a:effectLst/>
                <a:latin typeface="Consolas" panose="020B0609020204030204" pitchFamily="49" charset="0"/>
              </a:rPr>
              <a:t>const app = express()</a:t>
            </a:r>
          </a:p>
          <a:p>
            <a:r>
              <a:rPr lang="en-US" sz="650" b="0" dirty="0">
                <a:solidFill>
                  <a:srgbClr val="008000"/>
                </a:solidFill>
                <a:effectLst/>
                <a:latin typeface="Consolas" panose="020B0609020204030204" pitchFamily="49" charset="0"/>
              </a:rPr>
              <a:t>const CURRENT_WORKING_DIR = </a:t>
            </a:r>
            <a:r>
              <a:rPr lang="en-US" sz="650" b="0" dirty="0" err="1">
                <a:solidFill>
                  <a:srgbClr val="008000"/>
                </a:solidFill>
                <a:effectLst/>
                <a:latin typeface="Consolas" panose="020B0609020204030204" pitchFamily="49" charset="0"/>
              </a:rPr>
              <a:t>process.cwd</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app.get</a:t>
            </a:r>
            <a:r>
              <a:rPr lang="en-US" sz="650" b="0" dirty="0">
                <a:solidFill>
                  <a:srgbClr val="008000"/>
                </a:solidFill>
                <a:effectLst/>
                <a:latin typeface="Consolas" panose="020B0609020204030204" pitchFamily="49" charset="0"/>
              </a:rPr>
              <a:t>('/', (req, res) =&gt; {</a:t>
            </a:r>
          </a:p>
          <a:p>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res.status</a:t>
            </a:r>
            <a:r>
              <a:rPr lang="en-US" sz="650" b="0" dirty="0">
                <a:solidFill>
                  <a:srgbClr val="008000"/>
                </a:solidFill>
                <a:effectLst/>
                <a:latin typeface="Consolas" panose="020B0609020204030204" pitchFamily="49" charset="0"/>
              </a:rPr>
              <a:t>(200).send(Template()) </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dist</a:t>
            </a:r>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express.static</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path.join</a:t>
            </a:r>
            <a:r>
              <a:rPr lang="en-US" sz="650" b="0" dirty="0">
                <a:solidFill>
                  <a:srgbClr val="008000"/>
                </a:solidFill>
                <a:effectLst/>
                <a:latin typeface="Consolas" panose="020B0609020204030204" pitchFamily="49" charset="0"/>
              </a:rPr>
              <a:t>(CURRENT_WORKING_DIR, '</a:t>
            </a:r>
            <a:r>
              <a:rPr lang="en-US" sz="650" b="0" dirty="0" err="1">
                <a:solidFill>
                  <a:srgbClr val="008000"/>
                </a:solidFill>
                <a:effectLst/>
                <a:latin typeface="Consolas" panose="020B0609020204030204" pitchFamily="49" charset="0"/>
              </a:rPr>
              <a:t>dist</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express.json</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express.urlencoded</a:t>
            </a:r>
            <a:r>
              <a:rPr lang="en-US" sz="650" b="0" dirty="0">
                <a:solidFill>
                  <a:srgbClr val="008000"/>
                </a:solidFill>
                <a:effectLst/>
                <a:latin typeface="Consolas" panose="020B0609020204030204" pitchFamily="49" charset="0"/>
              </a:rPr>
              <a:t>({ extended: true }));</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userRoutes</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authRoutes</a:t>
            </a:r>
            <a:r>
              <a:rPr lang="en-US" sz="650" b="0" dirty="0">
                <a:solidFill>
                  <a:srgbClr val="008000"/>
                </a:solidFill>
                <a:effectLst/>
                <a:latin typeface="Consolas" panose="020B0609020204030204" pitchFamily="49" charset="0"/>
              </a:rPr>
              <a:t>)</a:t>
            </a:r>
          </a:p>
          <a:p>
            <a:r>
              <a:rPr lang="en-US" sz="650" b="0" dirty="0" err="1">
                <a:solidFill>
                  <a:srgbClr val="008000"/>
                </a:solidFill>
                <a:effectLst/>
                <a:highlight>
                  <a:srgbClr val="FFFF00"/>
                </a:highlight>
                <a:latin typeface="Consolas" panose="020B0609020204030204" pitchFamily="49" charset="0"/>
              </a:rPr>
              <a:t>app.use</a:t>
            </a:r>
            <a:r>
              <a:rPr lang="en-US" sz="650" b="0" dirty="0">
                <a:solidFill>
                  <a:srgbClr val="008000"/>
                </a:solidFill>
                <a:effectLst/>
                <a:highlight>
                  <a:srgbClr val="FFFF00"/>
                </a:highlight>
                <a:latin typeface="Consolas" panose="020B0609020204030204" pitchFamily="49" charset="0"/>
              </a:rPr>
              <a:t>('/', </a:t>
            </a:r>
            <a:r>
              <a:rPr lang="en-US" sz="650" b="0" dirty="0" err="1">
                <a:solidFill>
                  <a:srgbClr val="008000"/>
                </a:solidFill>
                <a:effectLst/>
                <a:highlight>
                  <a:srgbClr val="FFFF00"/>
                </a:highlight>
                <a:latin typeface="Consolas" panose="020B0609020204030204" pitchFamily="49" charset="0"/>
              </a:rPr>
              <a:t>shopRoutes</a:t>
            </a:r>
            <a:r>
              <a:rPr lang="en-US" sz="650" b="0" dirty="0">
                <a:solidFill>
                  <a:srgbClr val="008000"/>
                </a:solidFill>
                <a:effectLst/>
                <a:highlight>
                  <a:srgbClr val="FFFF00"/>
                </a:highligh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bodyParser.json</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bodyParser.urlencoded</a:t>
            </a:r>
            <a:r>
              <a:rPr lang="en-US" sz="650" b="0" dirty="0">
                <a:solidFill>
                  <a:srgbClr val="008000"/>
                </a:solidFill>
                <a:effectLst/>
                <a:latin typeface="Consolas" panose="020B0609020204030204" pitchFamily="49" charset="0"/>
              </a:rPr>
              <a:t>({ extended: true }))</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cookieParser</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(compress())</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(helmet())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cors</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((err, req, res, next) =&gt; {</a:t>
            </a:r>
          </a:p>
          <a:p>
            <a:r>
              <a:rPr lang="en-US" sz="650" b="0" dirty="0">
                <a:solidFill>
                  <a:srgbClr val="008000"/>
                </a:solidFill>
                <a:effectLst/>
                <a:latin typeface="Consolas" panose="020B0609020204030204" pitchFamily="49" charset="0"/>
              </a:rPr>
              <a:t> if (err.name === '</a:t>
            </a:r>
            <a:r>
              <a:rPr lang="en-US" sz="650" b="0" dirty="0" err="1">
                <a:solidFill>
                  <a:srgbClr val="008000"/>
                </a:solidFill>
                <a:effectLst/>
                <a:latin typeface="Consolas" panose="020B0609020204030204" pitchFamily="49" charset="0"/>
              </a:rPr>
              <a:t>UnauthorizedError</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res.status</a:t>
            </a:r>
            <a:r>
              <a:rPr lang="en-US" sz="650" b="0" dirty="0">
                <a:solidFill>
                  <a:srgbClr val="008000"/>
                </a:solidFill>
                <a:effectLst/>
                <a:latin typeface="Consolas" panose="020B0609020204030204" pitchFamily="49" charset="0"/>
              </a:rPr>
              <a:t>(401).</a:t>
            </a:r>
            <a:r>
              <a:rPr lang="en-US" sz="650" b="0" dirty="0" err="1">
                <a:solidFill>
                  <a:srgbClr val="008000"/>
                </a:solidFill>
                <a:effectLst/>
                <a:latin typeface="Consolas" panose="020B0609020204030204" pitchFamily="49" charset="0"/>
              </a:rPr>
              <a:t>json</a:t>
            </a:r>
            <a:r>
              <a:rPr lang="en-US" sz="650" b="0" dirty="0">
                <a:solidFill>
                  <a:srgbClr val="008000"/>
                </a:solidFill>
                <a:effectLst/>
                <a:latin typeface="Consolas" panose="020B0609020204030204" pitchFamily="49" charset="0"/>
              </a:rPr>
              <a:t>({"error" : err.name + ": " + </a:t>
            </a:r>
            <a:r>
              <a:rPr lang="en-US" sz="650" b="0" dirty="0" err="1">
                <a:solidFill>
                  <a:srgbClr val="008000"/>
                </a:solidFill>
                <a:effectLst/>
                <a:latin typeface="Consolas" panose="020B0609020204030204" pitchFamily="49" charset="0"/>
              </a:rPr>
              <a:t>err.message</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}else if (err) {</a:t>
            </a:r>
          </a:p>
          <a:p>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res.status</a:t>
            </a:r>
            <a:r>
              <a:rPr lang="en-US" sz="650" b="0" dirty="0">
                <a:solidFill>
                  <a:srgbClr val="008000"/>
                </a:solidFill>
                <a:effectLst/>
                <a:latin typeface="Consolas" panose="020B0609020204030204" pitchFamily="49" charset="0"/>
              </a:rPr>
              <a:t>(400).</a:t>
            </a:r>
            <a:r>
              <a:rPr lang="en-US" sz="650" b="0" dirty="0" err="1">
                <a:solidFill>
                  <a:srgbClr val="008000"/>
                </a:solidFill>
                <a:effectLst/>
                <a:latin typeface="Consolas" panose="020B0609020204030204" pitchFamily="49" charset="0"/>
              </a:rPr>
              <a:t>json</a:t>
            </a:r>
            <a:r>
              <a:rPr lang="en-US" sz="650" b="0" dirty="0">
                <a:solidFill>
                  <a:srgbClr val="008000"/>
                </a:solidFill>
                <a:effectLst/>
                <a:latin typeface="Consolas" panose="020B0609020204030204" pitchFamily="49" charset="0"/>
              </a:rPr>
              <a:t>({"error" : err.name + ": " + </a:t>
            </a:r>
            <a:r>
              <a:rPr lang="en-US" sz="650" b="0" dirty="0" err="1">
                <a:solidFill>
                  <a:srgbClr val="008000"/>
                </a:solidFill>
                <a:effectLst/>
                <a:latin typeface="Consolas" panose="020B0609020204030204" pitchFamily="49" charset="0"/>
              </a:rPr>
              <a:t>err.message</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console.log(err)</a:t>
            </a:r>
          </a:p>
          <a:p>
            <a:r>
              <a:rPr lang="en-US" sz="650" b="0" dirty="0">
                <a:solidFill>
                  <a:srgbClr val="008000"/>
                </a:solidFill>
                <a:effectLst/>
                <a:latin typeface="Consolas" panose="020B0609020204030204" pitchFamily="49" charset="0"/>
              </a:rPr>
              <a:t> } </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export default app</a:t>
            </a:r>
          </a:p>
          <a:p>
            <a:br>
              <a:rPr lang="en-US" sz="650" b="0" dirty="0">
                <a:solidFill>
                  <a:srgbClr val="008000"/>
                </a:solidFill>
                <a:effectLst/>
                <a:latin typeface="Consolas" panose="020B0609020204030204" pitchFamily="49" charset="0"/>
              </a:rPr>
            </a:br>
            <a:br>
              <a:rPr lang="en-US" sz="650" b="0" dirty="0">
                <a:solidFill>
                  <a:srgbClr val="008000"/>
                </a:solidFill>
                <a:effectLst/>
                <a:latin typeface="Consolas" panose="020B0609020204030204" pitchFamily="49" charset="0"/>
              </a:rPr>
            </a:br>
            <a:endParaRPr lang="en-US" sz="6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D06D929-9454-C76F-3A3A-EC63FEE60189}"/>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AFE56E2C-4750-BEE5-3617-97179239251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BF9840-7896-BB1F-2AD9-A8CE78AB2268}"/>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3688193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019-AAC4-9EF2-B393-A56B8527B1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92F71-DDD5-B38D-4190-0DBF6A81B2EB}"/>
              </a:ext>
            </a:extLst>
          </p:cNvPr>
          <p:cNvSpPr>
            <a:spLocks noGrp="1"/>
          </p:cNvSpPr>
          <p:nvPr>
            <p:ph idx="1"/>
          </p:nvPr>
        </p:nvSpPr>
        <p:spPr/>
        <p:txBody>
          <a:bodyPr/>
          <a:lstStyle/>
          <a:p>
            <a:r>
              <a:rPr lang="en-US" dirty="0"/>
              <a:t>In the auth controller.js in server side, we have to add seller in the return </a:t>
            </a:r>
            <a:r>
              <a:rPr lang="en-US" dirty="0" err="1"/>
              <a:t>json</a:t>
            </a:r>
            <a:r>
              <a:rPr lang="en-US" dirty="0"/>
              <a:t>, otherwise it will not show “My Shops” for seller after login</a:t>
            </a:r>
          </a:p>
        </p:txBody>
      </p:sp>
      <p:sp>
        <p:nvSpPr>
          <p:cNvPr id="4" name="Date Placeholder 3">
            <a:extLst>
              <a:ext uri="{FF2B5EF4-FFF2-40B4-BE49-F238E27FC236}">
                <a16:creationId xmlns:a16="http://schemas.microsoft.com/office/drawing/2014/main" id="{D9AF5CDF-6DF4-5051-2919-B7CEC87CCCBE}"/>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FAA3AAE1-0761-C594-B550-C3D4E17A548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25D300-FEED-775B-B4EB-6004B32207F6}"/>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3296326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C4A4-B65B-D39A-1209-37D4B39DCE89}"/>
              </a:ext>
            </a:extLst>
          </p:cNvPr>
          <p:cNvSpPr>
            <a:spLocks noGrp="1"/>
          </p:cNvSpPr>
          <p:nvPr>
            <p:ph type="title"/>
          </p:nvPr>
        </p:nvSpPr>
        <p:spPr/>
        <p:txBody>
          <a:bodyPr/>
          <a:lstStyle/>
          <a:p>
            <a:r>
              <a:rPr lang="en-US" dirty="0"/>
              <a:t>Server/controllers/auth.controller.js</a:t>
            </a:r>
          </a:p>
        </p:txBody>
      </p:sp>
      <p:sp>
        <p:nvSpPr>
          <p:cNvPr id="3" name="Content Placeholder 2">
            <a:extLst>
              <a:ext uri="{FF2B5EF4-FFF2-40B4-BE49-F238E27FC236}">
                <a16:creationId xmlns:a16="http://schemas.microsoft.com/office/drawing/2014/main" id="{EA2D6D1F-3A63-3C7B-8A1A-67F629F1C111}"/>
              </a:ext>
            </a:extLst>
          </p:cNvPr>
          <p:cNvSpPr>
            <a:spLocks noGrp="1"/>
          </p:cNvSpPr>
          <p:nvPr>
            <p:ph idx="1"/>
          </p:nvPr>
        </p:nvSpPr>
        <p:spPr/>
        <p:txBody>
          <a:bodyPr/>
          <a:lstStyle/>
          <a:p>
            <a:r>
              <a:rPr lang="en-US" sz="460" b="0" dirty="0">
                <a:solidFill>
                  <a:srgbClr val="008000"/>
                </a:solidFill>
                <a:effectLst/>
                <a:latin typeface="Consolas" panose="020B0609020204030204" pitchFamily="49" charset="0"/>
              </a:rPr>
              <a:t>import User from '../models/user.model.js'</a:t>
            </a:r>
          </a:p>
          <a:p>
            <a:r>
              <a:rPr lang="en-US" sz="460" b="0" dirty="0">
                <a:solidFill>
                  <a:srgbClr val="008000"/>
                </a:solidFill>
                <a:effectLst/>
                <a:latin typeface="Consolas" panose="020B0609020204030204" pitchFamily="49" charset="0"/>
              </a:rPr>
              <a:t>//import User from '../models/</a:t>
            </a:r>
            <a:r>
              <a:rPr lang="en-US" sz="460" b="0" dirty="0" err="1">
                <a:solidFill>
                  <a:srgbClr val="008000"/>
                </a:solidFill>
                <a:effectLst/>
                <a:latin typeface="Consolas" panose="020B0609020204030204" pitchFamily="49" charset="0"/>
              </a:rPr>
              <a:t>user.model</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import </a:t>
            </a:r>
            <a:r>
              <a:rPr lang="en-US" sz="460" b="0" dirty="0" err="1">
                <a:solidFill>
                  <a:srgbClr val="008000"/>
                </a:solidFill>
                <a:effectLst/>
                <a:latin typeface="Consolas" panose="020B0609020204030204" pitchFamily="49" charset="0"/>
              </a:rPr>
              <a:t>jwt</a:t>
            </a:r>
            <a:r>
              <a:rPr lang="en-US" sz="460" b="0" dirty="0">
                <a:solidFill>
                  <a:srgbClr val="008000"/>
                </a:solidFill>
                <a:effectLst/>
                <a:latin typeface="Consolas" panose="020B0609020204030204" pitchFamily="49" charset="0"/>
              </a:rPr>
              <a:t> from '</a:t>
            </a:r>
            <a:r>
              <a:rPr lang="en-US" sz="460" b="0" dirty="0" err="1">
                <a:solidFill>
                  <a:srgbClr val="008000"/>
                </a:solidFill>
                <a:effectLst/>
                <a:latin typeface="Consolas" panose="020B0609020204030204" pitchFamily="49" charset="0"/>
              </a:rPr>
              <a:t>jsonwebtoken</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import { </a:t>
            </a:r>
            <a:r>
              <a:rPr lang="en-US" sz="460" b="0" dirty="0" err="1">
                <a:solidFill>
                  <a:srgbClr val="008000"/>
                </a:solidFill>
                <a:effectLst/>
                <a:latin typeface="Consolas" panose="020B0609020204030204" pitchFamily="49" charset="0"/>
              </a:rPr>
              <a:t>expressjwt</a:t>
            </a:r>
            <a:r>
              <a:rPr lang="en-US" sz="460" b="0" dirty="0">
                <a:solidFill>
                  <a:srgbClr val="008000"/>
                </a:solidFill>
                <a:effectLst/>
                <a:latin typeface="Consolas" panose="020B0609020204030204" pitchFamily="49" charset="0"/>
              </a:rPr>
              <a:t> } from "express-</a:t>
            </a:r>
            <a:r>
              <a:rPr lang="en-US" sz="460" b="0" dirty="0" err="1">
                <a:solidFill>
                  <a:srgbClr val="008000"/>
                </a:solidFill>
                <a:effectLst/>
                <a:latin typeface="Consolas" panose="020B0609020204030204" pitchFamily="49" charset="0"/>
              </a:rPr>
              <a:t>jwt</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//import </a:t>
            </a:r>
            <a:r>
              <a:rPr lang="en-US" sz="460" b="0" dirty="0" err="1">
                <a:solidFill>
                  <a:srgbClr val="008000"/>
                </a:solidFill>
                <a:effectLst/>
                <a:latin typeface="Consolas" panose="020B0609020204030204" pitchFamily="49" charset="0"/>
              </a:rPr>
              <a:t>expressJwt</a:t>
            </a:r>
            <a:r>
              <a:rPr lang="en-US" sz="460" b="0" dirty="0">
                <a:solidFill>
                  <a:srgbClr val="008000"/>
                </a:solidFill>
                <a:effectLst/>
                <a:latin typeface="Consolas" panose="020B0609020204030204" pitchFamily="49" charset="0"/>
              </a:rPr>
              <a:t> from 'express-</a:t>
            </a:r>
            <a:r>
              <a:rPr lang="en-US" sz="460" b="0" dirty="0" err="1">
                <a:solidFill>
                  <a:srgbClr val="008000"/>
                </a:solidFill>
                <a:effectLst/>
                <a:latin typeface="Consolas" panose="020B0609020204030204" pitchFamily="49" charset="0"/>
              </a:rPr>
              <a:t>jwt</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//import config from './../../config/config'</a:t>
            </a:r>
          </a:p>
          <a:p>
            <a:r>
              <a:rPr lang="en-US" sz="460" b="0" dirty="0">
                <a:solidFill>
                  <a:srgbClr val="008000"/>
                </a:solidFill>
                <a:effectLst/>
                <a:latin typeface="Consolas" panose="020B0609020204030204" pitchFamily="49" charset="0"/>
              </a:rPr>
              <a:t>import config from './../../config/config.js'</a:t>
            </a:r>
          </a:p>
          <a:p>
            <a:br>
              <a:rPr lang="en-US" sz="460" b="0" dirty="0">
                <a:solidFill>
                  <a:srgbClr val="008000"/>
                </a:solidFill>
                <a:effectLst/>
                <a:latin typeface="Consolas" panose="020B0609020204030204" pitchFamily="49" charset="0"/>
              </a:rPr>
            </a:br>
            <a:br>
              <a:rPr lang="en-US" sz="460" b="0" dirty="0">
                <a:solidFill>
                  <a:srgbClr val="008000"/>
                </a:solidFill>
                <a:effectLst/>
                <a:latin typeface="Consolas" panose="020B0609020204030204" pitchFamily="49" charset="0"/>
              </a:rPr>
            </a:br>
            <a:r>
              <a:rPr lang="en-US" sz="460" b="0" dirty="0">
                <a:solidFill>
                  <a:srgbClr val="008000"/>
                </a:solidFill>
                <a:effectLst/>
                <a:latin typeface="Consolas" panose="020B0609020204030204" pitchFamily="49" charset="0"/>
              </a:rPr>
              <a:t>    const </a:t>
            </a:r>
            <a:r>
              <a:rPr lang="en-US" sz="460" b="0" dirty="0" err="1">
                <a:solidFill>
                  <a:srgbClr val="008000"/>
                </a:solidFill>
                <a:effectLst/>
                <a:latin typeface="Consolas" panose="020B0609020204030204" pitchFamily="49" charset="0"/>
              </a:rPr>
              <a:t>signin</a:t>
            </a:r>
            <a:r>
              <a:rPr lang="en-US" sz="460" b="0" dirty="0">
                <a:solidFill>
                  <a:srgbClr val="008000"/>
                </a:solidFill>
                <a:effectLst/>
                <a:latin typeface="Consolas" panose="020B0609020204030204" pitchFamily="49" charset="0"/>
              </a:rPr>
              <a:t> = async (req, res) =&gt; { </a:t>
            </a:r>
          </a:p>
          <a:p>
            <a:r>
              <a:rPr lang="en-US" sz="460" b="0" dirty="0">
                <a:solidFill>
                  <a:srgbClr val="008000"/>
                </a:solidFill>
                <a:effectLst/>
                <a:latin typeface="Consolas" panose="020B0609020204030204" pitchFamily="49" charset="0"/>
              </a:rPr>
              <a:t>        try {</a:t>
            </a:r>
          </a:p>
          <a:p>
            <a:r>
              <a:rPr lang="en-US" sz="460" b="0" dirty="0">
                <a:solidFill>
                  <a:srgbClr val="008000"/>
                </a:solidFill>
                <a:effectLst/>
                <a:latin typeface="Consolas" panose="020B0609020204030204" pitchFamily="49" charset="0"/>
              </a:rPr>
              <a:t>        let user = await </a:t>
            </a:r>
            <a:r>
              <a:rPr lang="en-US" sz="460" b="0" dirty="0" err="1">
                <a:solidFill>
                  <a:srgbClr val="008000"/>
                </a:solidFill>
                <a:effectLst/>
                <a:latin typeface="Consolas" panose="020B0609020204030204" pitchFamily="49" charset="0"/>
              </a:rPr>
              <a:t>User.findOne</a:t>
            </a:r>
            <a:r>
              <a:rPr lang="en-US" sz="460" b="0" dirty="0">
                <a:solidFill>
                  <a:srgbClr val="008000"/>
                </a:solidFill>
                <a:effectLst/>
                <a:latin typeface="Consolas" panose="020B0609020204030204" pitchFamily="49" charset="0"/>
              </a:rPr>
              <a:t>({ "email": </a:t>
            </a:r>
            <a:r>
              <a:rPr lang="en-US" sz="460" b="0" dirty="0" err="1">
                <a:solidFill>
                  <a:srgbClr val="008000"/>
                </a:solidFill>
                <a:effectLst/>
                <a:latin typeface="Consolas" panose="020B0609020204030204" pitchFamily="49" charset="0"/>
              </a:rPr>
              <a:t>req.body.email</a:t>
            </a:r>
            <a:r>
              <a:rPr lang="en-US" sz="460" b="0" dirty="0">
                <a:solidFill>
                  <a:srgbClr val="008000"/>
                </a:solidFill>
                <a:effectLst/>
                <a:latin typeface="Consolas" panose="020B0609020204030204" pitchFamily="49" charset="0"/>
              </a:rPr>
              <a:t> }) </a:t>
            </a:r>
          </a:p>
          <a:p>
            <a:r>
              <a:rPr lang="en-US" sz="460" b="0" dirty="0">
                <a:solidFill>
                  <a:srgbClr val="008000"/>
                </a:solidFill>
                <a:effectLst/>
                <a:latin typeface="Consolas" panose="020B0609020204030204" pitchFamily="49" charset="0"/>
              </a:rPr>
              <a:t>        if (!user)</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(401).</a:t>
            </a:r>
            <a:r>
              <a:rPr lang="en-US" sz="460" b="0" dirty="0" err="1">
                <a:solidFill>
                  <a:srgbClr val="008000"/>
                </a:solidFill>
                <a:effectLst/>
                <a:latin typeface="Consolas" panose="020B0609020204030204" pitchFamily="49" charset="0"/>
              </a:rPr>
              <a:t>json</a:t>
            </a:r>
            <a:r>
              <a:rPr lang="en-US" sz="460" b="0" dirty="0">
                <a:solidFill>
                  <a:srgbClr val="008000"/>
                </a:solidFill>
                <a:effectLst/>
                <a:latin typeface="Consolas" panose="020B0609020204030204" pitchFamily="49" charset="0"/>
              </a:rPr>
              <a:t>({ error: "User not found" }) </a:t>
            </a:r>
          </a:p>
          <a:p>
            <a:r>
              <a:rPr lang="en-US" sz="460" b="0" dirty="0">
                <a:solidFill>
                  <a:srgbClr val="008000"/>
                </a:solidFill>
                <a:effectLst/>
                <a:latin typeface="Consolas" panose="020B0609020204030204" pitchFamily="49" charset="0"/>
              </a:rPr>
              <a:t>        if (!</a:t>
            </a:r>
            <a:r>
              <a:rPr lang="en-US" sz="460" b="0" dirty="0" err="1">
                <a:solidFill>
                  <a:srgbClr val="008000"/>
                </a:solidFill>
                <a:effectLst/>
                <a:latin typeface="Consolas" panose="020B0609020204030204" pitchFamily="49" charset="0"/>
              </a:rPr>
              <a:t>user.authenticate</a:t>
            </a:r>
            <a:r>
              <a:rPr lang="en-US" sz="460" b="0" dirty="0">
                <a:solidFill>
                  <a:srgbClr val="008000"/>
                </a:solidFill>
                <a:effectLst/>
                <a:latin typeface="Consolas" panose="020B0609020204030204" pitchFamily="49" charset="0"/>
              </a:rPr>
              <a:t>(</a:t>
            </a:r>
            <a:r>
              <a:rPr lang="en-US" sz="460" b="0" dirty="0" err="1">
                <a:solidFill>
                  <a:srgbClr val="008000"/>
                </a:solidFill>
                <a:effectLst/>
                <a:latin typeface="Consolas" panose="020B0609020204030204" pitchFamily="49" charset="0"/>
              </a:rPr>
              <a:t>req.body.password</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(401).send({ error: "Email and password don't match."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const token = </a:t>
            </a:r>
            <a:r>
              <a:rPr lang="en-US" sz="460" b="0" dirty="0" err="1">
                <a:solidFill>
                  <a:srgbClr val="008000"/>
                </a:solidFill>
                <a:effectLst/>
                <a:latin typeface="Consolas" panose="020B0609020204030204" pitchFamily="49" charset="0"/>
              </a:rPr>
              <a:t>jwt.sign</a:t>
            </a:r>
            <a:r>
              <a:rPr lang="en-US" sz="460" b="0" dirty="0">
                <a:solidFill>
                  <a:srgbClr val="008000"/>
                </a:solidFill>
                <a:effectLst/>
                <a:latin typeface="Consolas" panose="020B0609020204030204" pitchFamily="49" charset="0"/>
              </a:rPr>
              <a:t>({ _id: </a:t>
            </a:r>
            <a:r>
              <a:rPr lang="en-US" sz="460" b="0" dirty="0" err="1">
                <a:solidFill>
                  <a:srgbClr val="008000"/>
                </a:solidFill>
                <a:effectLst/>
                <a:latin typeface="Consolas" panose="020B0609020204030204" pitchFamily="49" charset="0"/>
              </a:rPr>
              <a:t>user._id</a:t>
            </a:r>
            <a:r>
              <a:rPr lang="en-US" sz="460" b="0" dirty="0">
                <a:solidFill>
                  <a:srgbClr val="008000"/>
                </a:solidFill>
                <a:effectLst/>
                <a:latin typeface="Consolas" panose="020B0609020204030204" pitchFamily="49" charset="0"/>
              </a:rPr>
              <a:t> }, </a:t>
            </a:r>
            <a:r>
              <a:rPr lang="en-US" sz="460" b="0" dirty="0" err="1">
                <a:solidFill>
                  <a:srgbClr val="008000"/>
                </a:solidFill>
                <a:effectLst/>
                <a:latin typeface="Consolas" panose="020B0609020204030204" pitchFamily="49" charset="0"/>
              </a:rPr>
              <a:t>config.jwtSecret</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res.cookie</a:t>
            </a:r>
            <a:r>
              <a:rPr lang="en-US" sz="460" b="0" dirty="0">
                <a:solidFill>
                  <a:srgbClr val="008000"/>
                </a:solidFill>
                <a:effectLst/>
                <a:latin typeface="Consolas" panose="020B0609020204030204" pitchFamily="49" charset="0"/>
              </a:rPr>
              <a:t>('t', token, { expire: new Date() + 9999 }) </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res.json</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        token, </a:t>
            </a:r>
          </a:p>
          <a:p>
            <a:r>
              <a:rPr lang="en-US" sz="460" b="0" dirty="0">
                <a:solidFill>
                  <a:srgbClr val="008000"/>
                </a:solidFill>
                <a:effectLst/>
                <a:latin typeface="Consolas" panose="020B0609020204030204" pitchFamily="49" charset="0"/>
              </a:rPr>
              <a:t>        user: {</a:t>
            </a:r>
          </a:p>
          <a:p>
            <a:r>
              <a:rPr lang="en-US" sz="460" b="0" dirty="0">
                <a:solidFill>
                  <a:srgbClr val="008000"/>
                </a:solidFill>
                <a:effectLst/>
                <a:latin typeface="Consolas" panose="020B0609020204030204" pitchFamily="49" charset="0"/>
              </a:rPr>
              <a:t>        _id: </a:t>
            </a:r>
            <a:r>
              <a:rPr lang="en-US" sz="460" b="0" dirty="0" err="1">
                <a:solidFill>
                  <a:srgbClr val="008000"/>
                </a:solidFill>
                <a:effectLst/>
                <a:latin typeface="Consolas" panose="020B0609020204030204" pitchFamily="49" charset="0"/>
              </a:rPr>
              <a:t>user._id</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name: user.name,</a:t>
            </a:r>
          </a:p>
          <a:p>
            <a:r>
              <a:rPr lang="en-US" sz="460" b="0" dirty="0">
                <a:solidFill>
                  <a:srgbClr val="008000"/>
                </a:solidFill>
                <a:effectLst/>
                <a:latin typeface="Consolas" panose="020B0609020204030204" pitchFamily="49" charset="0"/>
              </a:rPr>
              <a:t>        email: </a:t>
            </a:r>
            <a:r>
              <a:rPr lang="en-US" sz="460" b="0" dirty="0" err="1">
                <a:solidFill>
                  <a:srgbClr val="008000"/>
                </a:solidFill>
                <a:effectLst/>
                <a:latin typeface="Consolas" panose="020B0609020204030204" pitchFamily="49" charset="0"/>
              </a:rPr>
              <a:t>user.email</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        </a:t>
            </a:r>
            <a:r>
              <a:rPr lang="en-US" sz="460" b="0" dirty="0">
                <a:solidFill>
                  <a:srgbClr val="008000"/>
                </a:solidFill>
                <a:effectLst/>
                <a:highlight>
                  <a:srgbClr val="FFFF00"/>
                </a:highlight>
                <a:latin typeface="Consolas" panose="020B0609020204030204" pitchFamily="49" charset="0"/>
              </a:rPr>
              <a:t>seller: </a:t>
            </a:r>
            <a:r>
              <a:rPr lang="en-US" sz="460" b="0" dirty="0" err="1">
                <a:solidFill>
                  <a:srgbClr val="008000"/>
                </a:solidFill>
                <a:effectLst/>
                <a:highlight>
                  <a:srgbClr val="FFFF00"/>
                </a:highlight>
                <a:latin typeface="Consolas" panose="020B0609020204030204" pitchFamily="49" charset="0"/>
              </a:rPr>
              <a:t>user.seller</a:t>
            </a:r>
            <a:endParaRPr lang="en-US" sz="460" b="0" dirty="0">
              <a:solidFill>
                <a:srgbClr val="008000"/>
              </a:solidFill>
              <a:effectLst/>
              <a:highlight>
                <a:srgbClr val="FFFF00"/>
              </a:highlight>
              <a:latin typeface="Consolas" panose="020B0609020204030204" pitchFamily="49" charset="0"/>
            </a:endParaRP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 catch (err) {</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('401').</a:t>
            </a:r>
            <a:r>
              <a:rPr lang="en-US" sz="460" b="0" dirty="0" err="1">
                <a:solidFill>
                  <a:srgbClr val="008000"/>
                </a:solidFill>
                <a:effectLst/>
                <a:latin typeface="Consolas" panose="020B0609020204030204" pitchFamily="49" charset="0"/>
              </a:rPr>
              <a:t>json</a:t>
            </a:r>
            <a:r>
              <a:rPr lang="en-US" sz="460" b="0" dirty="0">
                <a:solidFill>
                  <a:srgbClr val="008000"/>
                </a:solidFill>
                <a:effectLst/>
                <a:latin typeface="Consolas" panose="020B0609020204030204" pitchFamily="49" charset="0"/>
              </a:rPr>
              <a:t>({ error: "Could not sign in" })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p>
          <a:p>
            <a:br>
              <a:rPr lang="en-US" sz="460" b="0" dirty="0">
                <a:solidFill>
                  <a:srgbClr val="008000"/>
                </a:solidFill>
                <a:effectLst/>
                <a:latin typeface="Consolas" panose="020B0609020204030204" pitchFamily="49" charset="0"/>
              </a:rPr>
            </a:b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const </a:t>
            </a:r>
            <a:r>
              <a:rPr lang="en-US" sz="460" b="0" dirty="0" err="1">
                <a:solidFill>
                  <a:srgbClr val="008000"/>
                </a:solidFill>
                <a:effectLst/>
                <a:latin typeface="Consolas" panose="020B0609020204030204" pitchFamily="49" charset="0"/>
              </a:rPr>
              <a:t>signout</a:t>
            </a:r>
            <a:r>
              <a:rPr lang="en-US" sz="460" b="0" dirty="0">
                <a:solidFill>
                  <a:srgbClr val="008000"/>
                </a:solidFill>
                <a:effectLst/>
                <a:latin typeface="Consolas" panose="020B0609020204030204" pitchFamily="49" charset="0"/>
              </a:rPr>
              <a:t> = (req, res) =&gt; { </a:t>
            </a:r>
          </a:p>
          <a:p>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res.clearCookie</a:t>
            </a:r>
            <a:r>
              <a:rPr lang="en-US" sz="460" b="0" dirty="0">
                <a:solidFill>
                  <a:srgbClr val="008000"/>
                </a:solidFill>
                <a:effectLst/>
                <a:latin typeface="Consolas" panose="020B0609020204030204" pitchFamily="49" charset="0"/>
              </a:rPr>
              <a:t>("t")</a:t>
            </a:r>
          </a:p>
          <a:p>
            <a:r>
              <a:rPr lang="en-US" sz="460" b="0" dirty="0">
                <a:solidFill>
                  <a:srgbClr val="008000"/>
                </a:solidFill>
                <a:effectLst/>
                <a:latin typeface="Consolas" panose="020B0609020204030204" pitchFamily="49" charset="0"/>
              </a:rPr>
              <a:t>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(200).</a:t>
            </a:r>
            <a:r>
              <a:rPr lang="en-US" sz="460" b="0" dirty="0" err="1">
                <a:solidFill>
                  <a:srgbClr val="008000"/>
                </a:solidFill>
                <a:effectLst/>
                <a:latin typeface="Consolas" panose="020B0609020204030204" pitchFamily="49" charset="0"/>
              </a:rPr>
              <a:t>json</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message: "signed out"</a:t>
            </a:r>
          </a:p>
          <a:p>
            <a:r>
              <a:rPr lang="en-US" sz="460" b="0" dirty="0">
                <a:solidFill>
                  <a:srgbClr val="008000"/>
                </a:solidFill>
                <a:effectLst/>
                <a:latin typeface="Consolas" panose="020B0609020204030204" pitchFamily="49" charset="0"/>
              </a:rPr>
              <a:t>}) </a:t>
            </a:r>
          </a:p>
          <a:p>
            <a:br>
              <a:rPr lang="en-US" sz="460" b="0" dirty="0">
                <a:solidFill>
                  <a:srgbClr val="008000"/>
                </a:solidFill>
                <a:effectLst/>
                <a:latin typeface="Consolas" panose="020B0609020204030204" pitchFamily="49" charset="0"/>
              </a:rPr>
            </a:b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const </a:t>
            </a:r>
            <a:r>
              <a:rPr lang="en-US" sz="460" b="0" dirty="0" err="1">
                <a:solidFill>
                  <a:srgbClr val="008000"/>
                </a:solidFill>
                <a:effectLst/>
                <a:latin typeface="Consolas" panose="020B0609020204030204" pitchFamily="49" charset="0"/>
              </a:rPr>
              <a:t>requireSignin</a:t>
            </a:r>
            <a:r>
              <a:rPr lang="en-US" sz="460" b="0" dirty="0">
                <a:solidFill>
                  <a:srgbClr val="008000"/>
                </a:solidFill>
                <a:effectLst/>
                <a:latin typeface="Consolas" panose="020B0609020204030204" pitchFamily="49" charset="0"/>
              </a:rPr>
              <a:t> = </a:t>
            </a:r>
            <a:r>
              <a:rPr lang="en-US" sz="460" b="0" dirty="0" err="1">
                <a:solidFill>
                  <a:srgbClr val="008000"/>
                </a:solidFill>
                <a:effectLst/>
                <a:latin typeface="Consolas" panose="020B0609020204030204" pitchFamily="49" charset="0"/>
              </a:rPr>
              <a:t>expressjwt</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secret: </a:t>
            </a:r>
            <a:r>
              <a:rPr lang="en-US" sz="460" b="0" dirty="0" err="1">
                <a:solidFill>
                  <a:srgbClr val="008000"/>
                </a:solidFill>
                <a:effectLst/>
                <a:latin typeface="Consolas" panose="020B0609020204030204" pitchFamily="49" charset="0"/>
              </a:rPr>
              <a:t>config.jwtSecret</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algorithms: ["HS256"],</a:t>
            </a:r>
          </a:p>
          <a:p>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userProperty</a:t>
            </a:r>
            <a:r>
              <a:rPr lang="en-US" sz="460" b="0" dirty="0">
                <a:solidFill>
                  <a:srgbClr val="008000"/>
                </a:solidFill>
                <a:effectLst/>
                <a:latin typeface="Consolas" panose="020B0609020204030204" pitchFamily="49" charset="0"/>
              </a:rPr>
              <a:t>: 'auth'</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const </a:t>
            </a:r>
            <a:r>
              <a:rPr lang="en-US" sz="460" b="0" dirty="0" err="1">
                <a:solidFill>
                  <a:srgbClr val="008000"/>
                </a:solidFill>
                <a:effectLst/>
                <a:latin typeface="Consolas" panose="020B0609020204030204" pitchFamily="49" charset="0"/>
              </a:rPr>
              <a:t>hasAuthorization</a:t>
            </a:r>
            <a:r>
              <a:rPr lang="en-US" sz="460" b="0" dirty="0">
                <a:solidFill>
                  <a:srgbClr val="008000"/>
                </a:solidFill>
                <a:effectLst/>
                <a:latin typeface="Consolas" panose="020B0609020204030204" pitchFamily="49" charset="0"/>
              </a:rPr>
              <a:t> = (req, res, next) =&gt; { </a:t>
            </a:r>
          </a:p>
          <a:p>
            <a:r>
              <a:rPr lang="en-US" sz="460" b="0" dirty="0">
                <a:solidFill>
                  <a:srgbClr val="008000"/>
                </a:solidFill>
                <a:effectLst/>
                <a:latin typeface="Consolas" panose="020B0609020204030204" pitchFamily="49" charset="0"/>
              </a:rPr>
              <a:t>        const authorized = </a:t>
            </a:r>
            <a:r>
              <a:rPr lang="en-US" sz="460" b="0" dirty="0" err="1">
                <a:solidFill>
                  <a:srgbClr val="008000"/>
                </a:solidFill>
                <a:effectLst/>
                <a:latin typeface="Consolas" panose="020B0609020204030204" pitchFamily="49" charset="0"/>
              </a:rPr>
              <a:t>req.profile</a:t>
            </a:r>
            <a:r>
              <a:rPr lang="en-US" sz="460" b="0" dirty="0">
                <a:solidFill>
                  <a:srgbClr val="008000"/>
                </a:solidFill>
                <a:effectLst/>
                <a:latin typeface="Consolas" panose="020B0609020204030204" pitchFamily="49" charset="0"/>
              </a:rPr>
              <a:t> &amp;&amp; </a:t>
            </a:r>
            <a:r>
              <a:rPr lang="en-US" sz="460" b="0" dirty="0" err="1">
                <a:solidFill>
                  <a:srgbClr val="008000"/>
                </a:solidFill>
                <a:effectLst/>
                <a:latin typeface="Consolas" panose="020B0609020204030204" pitchFamily="49" charset="0"/>
              </a:rPr>
              <a:t>req.auth</a:t>
            </a:r>
            <a:endParaRPr lang="en-US" sz="460" b="0" dirty="0">
              <a:solidFill>
                <a:srgbClr val="008000"/>
              </a:solidFill>
              <a:effectLst/>
              <a:latin typeface="Consolas" panose="020B0609020204030204" pitchFamily="49" charset="0"/>
            </a:endParaRPr>
          </a:p>
          <a:p>
            <a:r>
              <a:rPr lang="en-US" sz="460" b="0" dirty="0">
                <a:solidFill>
                  <a:srgbClr val="008000"/>
                </a:solidFill>
                <a:effectLst/>
                <a:latin typeface="Consolas" panose="020B0609020204030204" pitchFamily="49" charset="0"/>
              </a:rPr>
              <a:t>        &amp;&amp; </a:t>
            </a:r>
            <a:r>
              <a:rPr lang="en-US" sz="460" b="0" dirty="0" err="1">
                <a:solidFill>
                  <a:srgbClr val="008000"/>
                </a:solidFill>
                <a:effectLst/>
                <a:latin typeface="Consolas" panose="020B0609020204030204" pitchFamily="49" charset="0"/>
              </a:rPr>
              <a:t>req.profile._id</a:t>
            </a:r>
            <a:r>
              <a:rPr lang="en-US" sz="460" b="0" dirty="0">
                <a:solidFill>
                  <a:srgbClr val="008000"/>
                </a:solidFill>
                <a:effectLst/>
                <a:latin typeface="Consolas" panose="020B0609020204030204" pitchFamily="49" charset="0"/>
              </a:rPr>
              <a:t> == </a:t>
            </a:r>
            <a:r>
              <a:rPr lang="en-US" sz="460" b="0" dirty="0" err="1">
                <a:solidFill>
                  <a:srgbClr val="008000"/>
                </a:solidFill>
                <a:effectLst/>
                <a:latin typeface="Consolas" panose="020B0609020204030204" pitchFamily="49" charset="0"/>
              </a:rPr>
              <a:t>req.auth._id</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if (!(authorized)) {</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('403').</a:t>
            </a:r>
            <a:r>
              <a:rPr lang="en-US" sz="460" b="0" dirty="0" err="1">
                <a:solidFill>
                  <a:srgbClr val="008000"/>
                </a:solidFill>
                <a:effectLst/>
                <a:latin typeface="Consolas" panose="020B0609020204030204" pitchFamily="49" charset="0"/>
              </a:rPr>
              <a:t>json</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error: "User is not authorized"</a:t>
            </a:r>
          </a:p>
          <a:p>
            <a:r>
              <a:rPr lang="en-US" sz="460" b="0" dirty="0">
                <a:solidFill>
                  <a:srgbClr val="008000"/>
                </a:solidFill>
                <a:effectLst/>
                <a:latin typeface="Consolas" panose="020B0609020204030204" pitchFamily="49" charset="0"/>
              </a:rPr>
              <a:t>        }) </a:t>
            </a:r>
          </a:p>
          <a:p>
            <a:r>
              <a:rPr lang="en-US" sz="460" b="0" dirty="0">
                <a:solidFill>
                  <a:srgbClr val="008000"/>
                </a:solidFill>
                <a:effectLst/>
                <a:latin typeface="Consolas" panose="020B0609020204030204" pitchFamily="49" charset="0"/>
              </a:rPr>
              <a:t>        } </a:t>
            </a:r>
          </a:p>
          <a:p>
            <a:r>
              <a:rPr lang="en-US" sz="460" b="0" dirty="0">
                <a:solidFill>
                  <a:srgbClr val="008000"/>
                </a:solidFill>
                <a:effectLst/>
                <a:latin typeface="Consolas" panose="020B0609020204030204" pitchFamily="49" charset="0"/>
              </a:rPr>
              <a:t>        next()</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export default { </a:t>
            </a:r>
            <a:r>
              <a:rPr lang="en-US" sz="460" b="0" dirty="0" err="1">
                <a:solidFill>
                  <a:srgbClr val="008000"/>
                </a:solidFill>
                <a:effectLst/>
                <a:latin typeface="Consolas" panose="020B0609020204030204" pitchFamily="49" charset="0"/>
              </a:rPr>
              <a:t>signin</a:t>
            </a:r>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signout</a:t>
            </a:r>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requireSignin</a:t>
            </a:r>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hasAuthorization</a:t>
            </a:r>
            <a:r>
              <a:rPr lang="en-US" sz="460" b="0" dirty="0">
                <a:solidFill>
                  <a:srgbClr val="008000"/>
                </a:solidFill>
                <a:effectLst/>
                <a:latin typeface="Consolas" panose="020B0609020204030204" pitchFamily="49" charset="0"/>
              </a:rPr>
              <a:t> }</a:t>
            </a:r>
          </a:p>
          <a:p>
            <a:br>
              <a:rPr lang="en-US" sz="460" b="0" dirty="0">
                <a:solidFill>
                  <a:srgbClr val="008000"/>
                </a:solidFill>
                <a:effectLst/>
                <a:latin typeface="Consolas" panose="020B0609020204030204" pitchFamily="49" charset="0"/>
              </a:rPr>
            </a:br>
            <a:endParaRPr lang="en-US" sz="46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D622C58-9D1F-957F-37CB-4734EC819AA9}"/>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063671B-83C7-4D01-39AB-14440E70EC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CC630A-7AE2-508E-A6B1-78989FBB9CB4}"/>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spTree>
    <p:extLst>
      <p:ext uri="{BB962C8B-B14F-4D97-AF65-F5344CB8AC3E}">
        <p14:creationId xmlns:p14="http://schemas.microsoft.com/office/powerpoint/2010/main" val="351649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63B6-D05E-2F19-6C99-E1EEFD3B3004}"/>
              </a:ext>
            </a:extLst>
          </p:cNvPr>
          <p:cNvSpPr>
            <a:spLocks noGrp="1"/>
          </p:cNvSpPr>
          <p:nvPr>
            <p:ph type="title"/>
          </p:nvPr>
        </p:nvSpPr>
        <p:spPr/>
        <p:txBody>
          <a:bodyPr/>
          <a:lstStyle/>
          <a:p>
            <a:r>
              <a:rPr lang="en-US" dirty="0"/>
              <a:t>Introducing the MERN Marketplace </a:t>
            </a:r>
            <a:br>
              <a:rPr lang="en-US" dirty="0"/>
            </a:br>
            <a:r>
              <a:rPr lang="en-US" dirty="0"/>
              <a:t>app</a:t>
            </a:r>
          </a:p>
        </p:txBody>
      </p:sp>
      <p:sp>
        <p:nvSpPr>
          <p:cNvPr id="3" name="Content Placeholder 2">
            <a:extLst>
              <a:ext uri="{FF2B5EF4-FFF2-40B4-BE49-F238E27FC236}">
                <a16:creationId xmlns:a16="http://schemas.microsoft.com/office/drawing/2014/main" id="{4D0A03EF-0F06-7107-7E35-BEEB13F55E05}"/>
              </a:ext>
            </a:extLst>
          </p:cNvPr>
          <p:cNvSpPr>
            <a:spLocks noGrp="1"/>
          </p:cNvSpPr>
          <p:nvPr>
            <p:ph idx="1"/>
          </p:nvPr>
        </p:nvSpPr>
        <p:spPr/>
        <p:txBody>
          <a:bodyPr/>
          <a:lstStyle/>
          <a:p>
            <a:r>
              <a:rPr lang="en-US" dirty="0"/>
              <a:t>The MERN Marketplace application will allow users to become sellers, who can manage multiple shops and add the products they want to sell in each shop. </a:t>
            </a:r>
          </a:p>
          <a:p>
            <a:r>
              <a:rPr lang="en-US" dirty="0"/>
              <a:t>Users who visit MERN Marketplace will be able to search for and browse products they want to buy and add products to their shopping cart to place an order. </a:t>
            </a:r>
          </a:p>
          <a:p>
            <a:r>
              <a:rPr lang="en-US" dirty="0"/>
              <a:t>The resulting marketplace application will look as pictured in the following screenshot:</a:t>
            </a:r>
          </a:p>
        </p:txBody>
      </p:sp>
      <p:sp>
        <p:nvSpPr>
          <p:cNvPr id="4" name="Date Placeholder 3">
            <a:extLst>
              <a:ext uri="{FF2B5EF4-FFF2-40B4-BE49-F238E27FC236}">
                <a16:creationId xmlns:a16="http://schemas.microsoft.com/office/drawing/2014/main" id="{8F585983-3012-6166-BCD8-FFA60F92BAE8}"/>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90A4118C-444A-FD21-D63B-274154FA8F1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B175A2-A23A-99AD-390C-B5F9089F7241}"/>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2752276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A485-6FAB-E305-BE93-FF7F444CCE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F41781-B7BD-1C2F-F5C8-0BD101C47A4A}"/>
              </a:ext>
            </a:extLst>
          </p:cNvPr>
          <p:cNvSpPr>
            <a:spLocks noGrp="1"/>
          </p:cNvSpPr>
          <p:nvPr>
            <p:ph idx="1"/>
          </p:nvPr>
        </p:nvSpPr>
        <p:spPr/>
        <p:txBody>
          <a:bodyPr/>
          <a:lstStyle/>
          <a:p>
            <a:r>
              <a:rPr lang="en-US" dirty="0"/>
              <a:t>With this implementation, authorized sellers will be able to remove a shop that they own from the marketplace.</a:t>
            </a:r>
          </a:p>
          <a:p>
            <a:r>
              <a:rPr lang="en-US" dirty="0"/>
              <a:t>We have implemented the shop module for the marketplace by first defining the Shop model for storing shop data, and then integrating the backend APIs and frontend views to be able to perform CRUD operations on shops from the application. </a:t>
            </a:r>
          </a:p>
          <a:p>
            <a:r>
              <a:rPr lang="en-US" dirty="0"/>
              <a:t>These shop features, with the ability to create new shops, display a shop, edit and delete shops, will allow both buyers and sellers to interact with the shops in the marketplace. </a:t>
            </a:r>
          </a:p>
          <a:p>
            <a:r>
              <a:rPr lang="en-US" dirty="0"/>
              <a:t>The shops will also have products, discussed next, which the owners will manage and the buyers will be able to browse through, with an option to add products to their cart.</a:t>
            </a:r>
          </a:p>
        </p:txBody>
      </p:sp>
      <p:sp>
        <p:nvSpPr>
          <p:cNvPr id="4" name="Date Placeholder 3">
            <a:extLst>
              <a:ext uri="{FF2B5EF4-FFF2-40B4-BE49-F238E27FC236}">
                <a16:creationId xmlns:a16="http://schemas.microsoft.com/office/drawing/2014/main" id="{12045EB6-13F8-DE6E-4AC8-F78F65EB0A20}"/>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E73147A4-2AEA-9D84-92AF-9ED1267F82B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D30B48-4F53-408E-DA52-788F21044780}"/>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spTree>
    <p:extLst>
      <p:ext uri="{BB962C8B-B14F-4D97-AF65-F5344CB8AC3E}">
        <p14:creationId xmlns:p14="http://schemas.microsoft.com/office/powerpoint/2010/main" val="1824269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9991-698B-E7B7-5357-C5B450A15421}"/>
              </a:ext>
            </a:extLst>
          </p:cNvPr>
          <p:cNvSpPr>
            <a:spLocks noGrp="1"/>
          </p:cNvSpPr>
          <p:nvPr>
            <p:ph type="title"/>
          </p:nvPr>
        </p:nvSpPr>
        <p:spPr>
          <a:xfrm>
            <a:off x="685800" y="2743200"/>
            <a:ext cx="7772400" cy="762000"/>
          </a:xfrm>
        </p:spPr>
        <p:txBody>
          <a:bodyPr/>
          <a:lstStyle/>
          <a:p>
            <a:r>
              <a:rPr lang="en-US" dirty="0"/>
              <a:t>PRODUCT</a:t>
            </a:r>
          </a:p>
        </p:txBody>
      </p:sp>
      <p:sp>
        <p:nvSpPr>
          <p:cNvPr id="4" name="Date Placeholder 3">
            <a:extLst>
              <a:ext uri="{FF2B5EF4-FFF2-40B4-BE49-F238E27FC236}">
                <a16:creationId xmlns:a16="http://schemas.microsoft.com/office/drawing/2014/main" id="{DC2C5DCE-A677-75C9-CE64-37EF13A926E1}"/>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C83DEE50-7403-352C-454E-9104136579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496C5C4-A003-4AF7-4C95-466777FDDD02}"/>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10673053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1EC8-79EC-C59C-03DA-556C805CB4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F75DF0-70E8-3914-7B90-6CCDCC6C9448}"/>
              </a:ext>
            </a:extLst>
          </p:cNvPr>
          <p:cNvSpPr>
            <a:spLocks noGrp="1"/>
          </p:cNvSpPr>
          <p:nvPr>
            <p:ph idx="1"/>
          </p:nvPr>
        </p:nvSpPr>
        <p:spPr/>
        <p:txBody>
          <a:bodyPr/>
          <a:lstStyle/>
          <a:p>
            <a:r>
              <a:rPr lang="en-US" dirty="0"/>
              <a:t>First of all we have to create the product model, controller, routes and update the express.js</a:t>
            </a:r>
          </a:p>
        </p:txBody>
      </p:sp>
      <p:sp>
        <p:nvSpPr>
          <p:cNvPr id="4" name="Date Placeholder 3">
            <a:extLst>
              <a:ext uri="{FF2B5EF4-FFF2-40B4-BE49-F238E27FC236}">
                <a16:creationId xmlns:a16="http://schemas.microsoft.com/office/drawing/2014/main" id="{03078356-B0B3-8653-57F3-990906DDFB86}"/>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1CF6FA7-B3EE-9112-354D-D4213BCF5B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7EA3F29-8173-E564-B4D6-037F5D5DCCB1}"/>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spTree>
    <p:extLst>
      <p:ext uri="{BB962C8B-B14F-4D97-AF65-F5344CB8AC3E}">
        <p14:creationId xmlns:p14="http://schemas.microsoft.com/office/powerpoint/2010/main" val="2545967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A4AA-6F57-B116-B476-43887C292C7C}"/>
              </a:ext>
            </a:extLst>
          </p:cNvPr>
          <p:cNvSpPr>
            <a:spLocks noGrp="1"/>
          </p:cNvSpPr>
          <p:nvPr>
            <p:ph type="title"/>
          </p:nvPr>
        </p:nvSpPr>
        <p:spPr/>
        <p:txBody>
          <a:bodyPr/>
          <a:lstStyle/>
          <a:p>
            <a:r>
              <a:rPr lang="en-US" dirty="0"/>
              <a:t>Server/models/product.model.js</a:t>
            </a:r>
          </a:p>
        </p:txBody>
      </p:sp>
      <p:sp>
        <p:nvSpPr>
          <p:cNvPr id="3" name="Content Placeholder 2">
            <a:extLst>
              <a:ext uri="{FF2B5EF4-FFF2-40B4-BE49-F238E27FC236}">
                <a16:creationId xmlns:a16="http://schemas.microsoft.com/office/drawing/2014/main" id="{DE4AE0CB-8CFD-8CFF-59FC-A40EB4BB6C57}"/>
              </a:ext>
            </a:extLst>
          </p:cNvPr>
          <p:cNvSpPr>
            <a:spLocks noGrp="1"/>
          </p:cNvSpPr>
          <p:nvPr>
            <p:ph idx="1"/>
          </p:nvPr>
        </p:nvSpPr>
        <p:spPr/>
        <p:txBody>
          <a:bodyPr/>
          <a:lstStyle/>
          <a:p>
            <a:r>
              <a:rPr lang="en-US" sz="800" b="0" dirty="0">
                <a:solidFill>
                  <a:srgbClr val="008000"/>
                </a:solidFill>
                <a:effectLst/>
                <a:latin typeface="Consolas" panose="020B0609020204030204" pitchFamily="49" charset="0"/>
              </a:rPr>
              <a:t>import mongoose from "mongoose";</a:t>
            </a:r>
          </a:p>
          <a:p>
            <a:r>
              <a:rPr lang="en-US" sz="800" b="0" dirty="0">
                <a:solidFill>
                  <a:srgbClr val="008000"/>
                </a:solidFill>
                <a:effectLst/>
                <a:latin typeface="Consolas" panose="020B0609020204030204" pitchFamily="49" charset="0"/>
              </a:rPr>
              <a:t>const </a:t>
            </a:r>
            <a:r>
              <a:rPr lang="en-US" sz="800" b="0" dirty="0" err="1">
                <a:solidFill>
                  <a:srgbClr val="008000"/>
                </a:solidFill>
                <a:effectLst/>
                <a:latin typeface="Consolas" panose="020B0609020204030204" pitchFamily="49" charset="0"/>
              </a:rPr>
              <a:t>ProductSchema</a:t>
            </a:r>
            <a:r>
              <a:rPr lang="en-US" sz="800" b="0" dirty="0">
                <a:solidFill>
                  <a:srgbClr val="008000"/>
                </a:solidFill>
                <a:effectLst/>
                <a:latin typeface="Consolas" panose="020B0609020204030204" pitchFamily="49" charset="0"/>
              </a:rPr>
              <a:t> = new </a:t>
            </a:r>
            <a:r>
              <a:rPr lang="en-US" sz="800" b="0" dirty="0" err="1">
                <a:solidFill>
                  <a:srgbClr val="008000"/>
                </a:solidFill>
                <a:effectLst/>
                <a:latin typeface="Consolas" panose="020B0609020204030204" pitchFamily="49" charset="0"/>
              </a:rPr>
              <a:t>mongoose.Schema</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name: {</a:t>
            </a:r>
          </a:p>
          <a:p>
            <a:r>
              <a:rPr lang="en-US" sz="800" b="0" dirty="0">
                <a:solidFill>
                  <a:srgbClr val="008000"/>
                </a:solidFill>
                <a:effectLst/>
                <a:latin typeface="Consolas" panose="020B0609020204030204" pitchFamily="49" charset="0"/>
              </a:rPr>
              <a:t>    type: String,</a:t>
            </a:r>
          </a:p>
          <a:p>
            <a:r>
              <a:rPr lang="en-US" sz="800" b="0" dirty="0">
                <a:solidFill>
                  <a:srgbClr val="008000"/>
                </a:solidFill>
                <a:effectLst/>
                <a:latin typeface="Consolas" panose="020B0609020204030204" pitchFamily="49" charset="0"/>
              </a:rPr>
              <a:t>    trim: true,</a:t>
            </a:r>
          </a:p>
          <a:p>
            <a:r>
              <a:rPr lang="en-US" sz="800" b="0" dirty="0">
                <a:solidFill>
                  <a:srgbClr val="008000"/>
                </a:solidFill>
                <a:effectLst/>
                <a:latin typeface="Consolas" panose="020B0609020204030204" pitchFamily="49" charset="0"/>
              </a:rPr>
              <a:t>    required: "Name is required",</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image: {</a:t>
            </a:r>
          </a:p>
          <a:p>
            <a:r>
              <a:rPr lang="en-US" sz="800" b="0" dirty="0">
                <a:solidFill>
                  <a:srgbClr val="008000"/>
                </a:solidFill>
                <a:effectLst/>
                <a:latin typeface="Consolas" panose="020B0609020204030204" pitchFamily="49" charset="0"/>
              </a:rPr>
              <a:t>    data: Buffer,</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contentType</a:t>
            </a:r>
            <a:r>
              <a:rPr lang="en-US" sz="800" b="0" dirty="0">
                <a:solidFill>
                  <a:srgbClr val="008000"/>
                </a:solidFill>
                <a:effectLst/>
                <a:latin typeface="Consolas" panose="020B0609020204030204" pitchFamily="49" charset="0"/>
              </a:rPr>
              <a:t>: String,</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description: {</a:t>
            </a:r>
          </a:p>
          <a:p>
            <a:r>
              <a:rPr lang="en-US" sz="800" b="0" dirty="0">
                <a:solidFill>
                  <a:srgbClr val="008000"/>
                </a:solidFill>
                <a:effectLst/>
                <a:latin typeface="Consolas" panose="020B0609020204030204" pitchFamily="49" charset="0"/>
              </a:rPr>
              <a:t>    type: String,</a:t>
            </a:r>
          </a:p>
          <a:p>
            <a:r>
              <a:rPr lang="en-US" sz="800" b="0" dirty="0">
                <a:solidFill>
                  <a:srgbClr val="008000"/>
                </a:solidFill>
                <a:effectLst/>
                <a:latin typeface="Consolas" panose="020B0609020204030204" pitchFamily="49" charset="0"/>
              </a:rPr>
              <a:t>    trim: true,</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category: {</a:t>
            </a:r>
          </a:p>
          <a:p>
            <a:r>
              <a:rPr lang="en-US" sz="800" b="0" dirty="0">
                <a:solidFill>
                  <a:srgbClr val="008000"/>
                </a:solidFill>
                <a:effectLst/>
                <a:latin typeface="Consolas" panose="020B0609020204030204" pitchFamily="49" charset="0"/>
              </a:rPr>
              <a:t>    type: String,</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quantity: {</a:t>
            </a:r>
          </a:p>
          <a:p>
            <a:r>
              <a:rPr lang="en-US" sz="800" b="0" dirty="0">
                <a:solidFill>
                  <a:srgbClr val="008000"/>
                </a:solidFill>
                <a:effectLst/>
                <a:latin typeface="Consolas" panose="020B0609020204030204" pitchFamily="49" charset="0"/>
              </a:rPr>
              <a:t>    type: Number,</a:t>
            </a:r>
          </a:p>
          <a:p>
            <a:r>
              <a:rPr lang="en-US" sz="800" b="0" dirty="0">
                <a:solidFill>
                  <a:srgbClr val="008000"/>
                </a:solidFill>
                <a:effectLst/>
                <a:latin typeface="Consolas" panose="020B0609020204030204" pitchFamily="49" charset="0"/>
              </a:rPr>
              <a:t>    required: "Quantity is required",</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price: {</a:t>
            </a:r>
          </a:p>
          <a:p>
            <a:r>
              <a:rPr lang="en-US" sz="800" b="0" dirty="0">
                <a:solidFill>
                  <a:srgbClr val="008000"/>
                </a:solidFill>
                <a:effectLst/>
                <a:latin typeface="Consolas" panose="020B0609020204030204" pitchFamily="49" charset="0"/>
              </a:rPr>
              <a:t>    type: Number,</a:t>
            </a:r>
          </a:p>
          <a:p>
            <a:r>
              <a:rPr lang="en-US" sz="800" b="0" dirty="0">
                <a:solidFill>
                  <a:srgbClr val="008000"/>
                </a:solidFill>
                <a:effectLst/>
                <a:latin typeface="Consolas" panose="020B0609020204030204" pitchFamily="49" charset="0"/>
              </a:rPr>
              <a:t>    required: "Price is required",</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updated: Date,</a:t>
            </a:r>
          </a:p>
          <a:p>
            <a:r>
              <a:rPr lang="en-US" sz="800" b="0" dirty="0">
                <a:solidFill>
                  <a:srgbClr val="008000"/>
                </a:solidFill>
                <a:effectLst/>
                <a:latin typeface="Consolas" panose="020B0609020204030204" pitchFamily="49" charset="0"/>
              </a:rPr>
              <a:t>  created: {</a:t>
            </a:r>
          </a:p>
          <a:p>
            <a:r>
              <a:rPr lang="en-US" sz="800" b="0" dirty="0">
                <a:solidFill>
                  <a:srgbClr val="008000"/>
                </a:solidFill>
                <a:effectLst/>
                <a:latin typeface="Consolas" panose="020B0609020204030204" pitchFamily="49" charset="0"/>
              </a:rPr>
              <a:t>    type: Date,</a:t>
            </a:r>
          </a:p>
          <a:p>
            <a:r>
              <a:rPr lang="en-US" sz="800" b="0" dirty="0">
                <a:solidFill>
                  <a:srgbClr val="008000"/>
                </a:solidFill>
                <a:effectLst/>
                <a:latin typeface="Consolas" panose="020B0609020204030204" pitchFamily="49" charset="0"/>
              </a:rPr>
              <a:t>    default: </a:t>
            </a:r>
            <a:r>
              <a:rPr lang="en-US" sz="800" b="0" dirty="0" err="1">
                <a:solidFill>
                  <a:srgbClr val="008000"/>
                </a:solidFill>
                <a:effectLst/>
                <a:latin typeface="Consolas" panose="020B0609020204030204" pitchFamily="49" charset="0"/>
              </a:rPr>
              <a:t>Date.now</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shop: { type: </a:t>
            </a:r>
            <a:r>
              <a:rPr lang="en-US" sz="800" b="0" dirty="0" err="1">
                <a:solidFill>
                  <a:srgbClr val="008000"/>
                </a:solidFill>
                <a:effectLst/>
                <a:latin typeface="Consolas" panose="020B0609020204030204" pitchFamily="49" charset="0"/>
              </a:rPr>
              <a:t>mongoose.Schema.ObjectId</a:t>
            </a:r>
            <a:r>
              <a:rPr lang="en-US" sz="800" b="0" dirty="0">
                <a:solidFill>
                  <a:srgbClr val="008000"/>
                </a:solidFill>
                <a:effectLst/>
                <a:latin typeface="Consolas" panose="020B0609020204030204" pitchFamily="49" charset="0"/>
              </a:rPr>
              <a:t>, ref: "Shop" },</a:t>
            </a:r>
          </a:p>
          <a:p>
            <a:r>
              <a:rPr lang="en-US" sz="800" b="0" dirty="0">
                <a:solidFill>
                  <a:srgbClr val="008000"/>
                </a:solidFill>
                <a:effectLst/>
                <a:latin typeface="Consolas" panose="020B0609020204030204" pitchFamily="49" charset="0"/>
              </a:rPr>
              <a:t>});</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export default </a:t>
            </a:r>
            <a:r>
              <a:rPr lang="en-US" sz="800" b="0" dirty="0" err="1">
                <a:solidFill>
                  <a:srgbClr val="008000"/>
                </a:solidFill>
                <a:effectLst/>
                <a:latin typeface="Consolas" panose="020B0609020204030204" pitchFamily="49" charset="0"/>
              </a:rPr>
              <a:t>mongoose.model</a:t>
            </a:r>
            <a:r>
              <a:rPr lang="en-US" sz="800" b="0" dirty="0">
                <a:solidFill>
                  <a:srgbClr val="008000"/>
                </a:solidFill>
                <a:effectLst/>
                <a:latin typeface="Consolas" panose="020B0609020204030204" pitchFamily="49" charset="0"/>
              </a:rPr>
              <a:t>("Product", </a:t>
            </a:r>
            <a:r>
              <a:rPr lang="en-US" sz="800" b="0" dirty="0" err="1">
                <a:solidFill>
                  <a:srgbClr val="008000"/>
                </a:solidFill>
                <a:effectLst/>
                <a:latin typeface="Consolas" panose="020B0609020204030204" pitchFamily="49" charset="0"/>
              </a:rPr>
              <a:t>ProductSchema</a:t>
            </a:r>
            <a:r>
              <a:rPr lang="en-US" sz="800" b="0" dirty="0">
                <a:solidFill>
                  <a:srgbClr val="008000"/>
                </a:solidFill>
                <a:effectLst/>
                <a:latin typeface="Consolas" panose="020B0609020204030204" pitchFamily="49" charset="0"/>
              </a:rPr>
              <a:t>);</a:t>
            </a:r>
          </a:p>
          <a:p>
            <a:br>
              <a:rPr lang="en-US" sz="800" b="0" dirty="0">
                <a:solidFill>
                  <a:srgbClr val="008000"/>
                </a:solidFill>
                <a:effectLst/>
                <a:latin typeface="Consolas" panose="020B0609020204030204" pitchFamily="49" charset="0"/>
              </a:rPr>
            </a:br>
            <a:endParaRPr lang="en-US" sz="8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7939FBF-157D-761C-D185-FCD64B9356D4}"/>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30417B92-FE83-1221-A957-84E0E13CED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DC0AAC1-AC95-0B85-B186-CA77AA7D8369}"/>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spTree>
    <p:extLst>
      <p:ext uri="{BB962C8B-B14F-4D97-AF65-F5344CB8AC3E}">
        <p14:creationId xmlns:p14="http://schemas.microsoft.com/office/powerpoint/2010/main" val="37756241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240C-4A5B-37C3-D1E0-24C00A83BB92}"/>
              </a:ext>
            </a:extLst>
          </p:cNvPr>
          <p:cNvSpPr>
            <a:spLocks noGrp="1"/>
          </p:cNvSpPr>
          <p:nvPr>
            <p:ph type="title"/>
          </p:nvPr>
        </p:nvSpPr>
        <p:spPr/>
        <p:txBody>
          <a:bodyPr/>
          <a:lstStyle/>
          <a:p>
            <a:br>
              <a:rPr lang="en-US" dirty="0"/>
            </a:br>
            <a:r>
              <a:rPr lang="en-US" sz="3500" dirty="0"/>
              <a:t>Server/controllers/product.controller.js</a:t>
            </a:r>
          </a:p>
        </p:txBody>
      </p:sp>
      <p:sp>
        <p:nvSpPr>
          <p:cNvPr id="3" name="Content Placeholder 2">
            <a:extLst>
              <a:ext uri="{FF2B5EF4-FFF2-40B4-BE49-F238E27FC236}">
                <a16:creationId xmlns:a16="http://schemas.microsoft.com/office/drawing/2014/main" id="{199DD1EA-4CED-B46D-5B5C-BB8FBF348408}"/>
              </a:ext>
            </a:extLst>
          </p:cNvPr>
          <p:cNvSpPr>
            <a:spLocks noGrp="1"/>
          </p:cNvSpPr>
          <p:nvPr>
            <p:ph idx="1"/>
          </p:nvPr>
        </p:nvSpPr>
        <p:spPr/>
        <p:txBody>
          <a:bodyPr/>
          <a:lstStyle/>
          <a:p>
            <a:r>
              <a:rPr lang="en-US" sz="220" b="0" dirty="0">
                <a:solidFill>
                  <a:srgbClr val="008000"/>
                </a:solidFill>
                <a:effectLst/>
                <a:latin typeface="Consolas" panose="020B0609020204030204" pitchFamily="49" charset="0"/>
              </a:rPr>
              <a:t>import Product from "../models/product.model.js";</a:t>
            </a:r>
          </a:p>
          <a:p>
            <a:r>
              <a:rPr lang="en-US" sz="220" b="0" dirty="0">
                <a:solidFill>
                  <a:srgbClr val="008000"/>
                </a:solidFill>
                <a:effectLst/>
                <a:latin typeface="Consolas" panose="020B0609020204030204" pitchFamily="49" charset="0"/>
              </a:rPr>
              <a:t>import extend from "</a:t>
            </a:r>
            <a:r>
              <a:rPr lang="en-US" sz="220" b="0" dirty="0" err="1">
                <a:solidFill>
                  <a:srgbClr val="008000"/>
                </a:solidFill>
                <a:effectLst/>
                <a:latin typeface="Consolas" panose="020B0609020204030204" pitchFamily="49" charset="0"/>
              </a:rPr>
              <a:t>lodash</a:t>
            </a:r>
            <a:r>
              <a:rPr lang="en-US" sz="220" b="0" dirty="0">
                <a:solidFill>
                  <a:srgbClr val="008000"/>
                </a:solidFill>
                <a:effectLst/>
                <a:latin typeface="Consolas" panose="020B0609020204030204" pitchFamily="49" charset="0"/>
              </a:rPr>
              <a:t>/extend.js";</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errorHandler</a:t>
            </a:r>
            <a:r>
              <a:rPr lang="en-US" sz="220" b="0" dirty="0">
                <a:solidFill>
                  <a:srgbClr val="008000"/>
                </a:solidFill>
                <a:effectLst/>
                <a:latin typeface="Consolas" panose="020B0609020204030204" pitchFamily="49" charset="0"/>
              </a:rPr>
              <a:t> from "../helpers/dbErrorHandler.js";</a:t>
            </a:r>
          </a:p>
          <a:p>
            <a:r>
              <a:rPr lang="en-US" sz="220" b="0" dirty="0">
                <a:solidFill>
                  <a:srgbClr val="008000"/>
                </a:solidFill>
                <a:effectLst/>
                <a:latin typeface="Consolas" panose="020B0609020204030204" pitchFamily="49" charset="0"/>
              </a:rPr>
              <a:t>import formidable from "formidable";</a:t>
            </a:r>
          </a:p>
          <a:p>
            <a:r>
              <a:rPr lang="en-US" sz="220" b="0" dirty="0">
                <a:solidFill>
                  <a:srgbClr val="008000"/>
                </a:solidFill>
                <a:effectLst/>
                <a:latin typeface="Consolas" panose="020B0609020204030204" pitchFamily="49" charset="0"/>
              </a:rPr>
              <a:t>import fs from "fs";</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create = (req, res, next) =&gt; {</a:t>
            </a:r>
          </a:p>
          <a:p>
            <a:r>
              <a:rPr lang="en-US" sz="220" b="0" dirty="0">
                <a:solidFill>
                  <a:srgbClr val="008000"/>
                </a:solidFill>
                <a:effectLst/>
                <a:latin typeface="Consolas" panose="020B0609020204030204" pitchFamily="49" charset="0"/>
              </a:rPr>
              <a:t>  let form = formidable({ </a:t>
            </a:r>
            <a:r>
              <a:rPr lang="en-US" sz="220" b="0" dirty="0" err="1">
                <a:solidFill>
                  <a:srgbClr val="008000"/>
                </a:solidFill>
                <a:effectLst/>
                <a:latin typeface="Consolas" panose="020B0609020204030204" pitchFamily="49" charset="0"/>
              </a:rPr>
              <a:t>keepExtensions</a:t>
            </a:r>
            <a:r>
              <a:rPr lang="en-US" sz="220" b="0" dirty="0">
                <a:solidFill>
                  <a:srgbClr val="008000"/>
                </a:solidFill>
                <a:effectLst/>
                <a:latin typeface="Consolas" panose="020B0609020204030204" pitchFamily="49" charset="0"/>
              </a:rPr>
              <a:t>: true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form.parse</a:t>
            </a:r>
            <a:r>
              <a:rPr lang="en-US" sz="220" b="0" dirty="0">
                <a:solidFill>
                  <a:srgbClr val="008000"/>
                </a:solidFill>
                <a:effectLst/>
                <a:latin typeface="Consolas" panose="020B0609020204030204" pitchFamily="49" charset="0"/>
              </a:rPr>
              <a:t>(req, async (err, fields, files) =&gt; {</a:t>
            </a:r>
          </a:p>
          <a:p>
            <a:r>
              <a:rPr lang="en-US" sz="220" b="0" dirty="0">
                <a:solidFill>
                  <a:srgbClr val="008000"/>
                </a:solidFill>
                <a:effectLst/>
                <a:latin typeface="Consolas" panose="020B0609020204030204" pitchFamily="49" charset="0"/>
              </a:rPr>
              <a:t>    if (err) {</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res.status</a:t>
            </a:r>
            <a:r>
              <a:rPr lang="en-US" sz="220" b="0" dirty="0">
                <a:solidFill>
                  <a:srgbClr val="008000"/>
                </a:solidFill>
                <a:effectLst/>
                <a:latin typeface="Consolas" panose="020B0609020204030204" pitchFamily="49" charset="0"/>
              </a:rPr>
              <a:t>(400).</a:t>
            </a:r>
            <a:r>
              <a:rPr lang="en-US" sz="220" b="0" dirty="0" err="1">
                <a:solidFill>
                  <a:srgbClr val="008000"/>
                </a:solidFill>
                <a:effectLst/>
                <a:latin typeface="Consolas" panose="020B0609020204030204" pitchFamily="49" charset="0"/>
              </a:rPr>
              <a:t>json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message: "Image could not be uploaded",</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Object.keys</a:t>
            </a:r>
            <a:r>
              <a:rPr lang="en-US" sz="220" b="0" dirty="0">
                <a:solidFill>
                  <a:srgbClr val="008000"/>
                </a:solidFill>
                <a:effectLst/>
                <a:latin typeface="Consolas" panose="020B0609020204030204" pitchFamily="49" charset="0"/>
              </a:rPr>
              <a:t>(fields).</a:t>
            </a:r>
            <a:r>
              <a:rPr lang="en-US" sz="220" b="0" dirty="0" err="1">
                <a:solidFill>
                  <a:srgbClr val="008000"/>
                </a:solidFill>
                <a:effectLst/>
                <a:latin typeface="Consolas" panose="020B0609020204030204" pitchFamily="49" charset="0"/>
              </a:rPr>
              <a:t>forEach</a:t>
            </a:r>
            <a:r>
              <a:rPr lang="en-US" sz="220" b="0" dirty="0">
                <a:solidFill>
                  <a:srgbClr val="008000"/>
                </a:solidFill>
                <a:effectLst/>
                <a:latin typeface="Consolas" panose="020B0609020204030204" pitchFamily="49" charset="0"/>
              </a:rPr>
              <a:t>((key) =&gt; (fields[key] = fields[key][0]));</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Object.keys</a:t>
            </a:r>
            <a:r>
              <a:rPr lang="en-US" sz="220" b="0" dirty="0">
                <a:solidFill>
                  <a:srgbClr val="008000"/>
                </a:solidFill>
                <a:effectLst/>
                <a:latin typeface="Consolas" panose="020B0609020204030204" pitchFamily="49" charset="0"/>
              </a:rPr>
              <a:t>(files).</a:t>
            </a:r>
            <a:r>
              <a:rPr lang="en-US" sz="220" b="0" dirty="0" err="1">
                <a:solidFill>
                  <a:srgbClr val="008000"/>
                </a:solidFill>
                <a:effectLst/>
                <a:latin typeface="Consolas" panose="020B0609020204030204" pitchFamily="49" charset="0"/>
              </a:rPr>
              <a:t>forEach</a:t>
            </a:r>
            <a:r>
              <a:rPr lang="en-US" sz="220" b="0" dirty="0">
                <a:solidFill>
                  <a:srgbClr val="008000"/>
                </a:solidFill>
                <a:effectLst/>
                <a:latin typeface="Consolas" panose="020B0609020204030204" pitchFamily="49" charset="0"/>
              </a:rPr>
              <a:t>((key) =&gt; (files[key] = files[key][0]));</a:t>
            </a:r>
          </a:p>
          <a:p>
            <a:r>
              <a:rPr lang="en-US" sz="220" b="0" dirty="0">
                <a:solidFill>
                  <a:srgbClr val="008000"/>
                </a:solidFill>
                <a:effectLst/>
                <a:latin typeface="Consolas" panose="020B0609020204030204" pitchFamily="49" charset="0"/>
              </a:rPr>
              <a:t>    let product = new Product(fields);</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product.shop</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req.shop</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if (</a:t>
            </a:r>
            <a:r>
              <a:rPr lang="en-US" sz="220" b="0" dirty="0" err="1">
                <a:solidFill>
                  <a:srgbClr val="008000"/>
                </a:solidFill>
                <a:effectLst/>
                <a:latin typeface="Consolas" panose="020B0609020204030204" pitchFamily="49" charset="0"/>
              </a:rPr>
              <a:t>files.image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product.image.data</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fs.readFileSync</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files.image.filepath</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product.image.contentType</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files.image.mimetype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try {</a:t>
            </a:r>
          </a:p>
          <a:p>
            <a:r>
              <a:rPr lang="en-US" sz="220" b="0" dirty="0">
                <a:solidFill>
                  <a:srgbClr val="008000"/>
                </a:solidFill>
                <a:effectLst/>
                <a:latin typeface="Consolas" panose="020B0609020204030204" pitchFamily="49" charset="0"/>
              </a:rPr>
              <a:t>      let result = await </a:t>
            </a:r>
            <a:r>
              <a:rPr lang="en-US" sz="220" b="0" dirty="0" err="1">
                <a:solidFill>
                  <a:srgbClr val="008000"/>
                </a:solidFill>
                <a:effectLst/>
                <a:latin typeface="Consolas" panose="020B0609020204030204" pitchFamily="49" charset="0"/>
              </a:rPr>
              <a:t>product.save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res.json</a:t>
            </a:r>
            <a:r>
              <a:rPr lang="en-US" sz="220" b="0" dirty="0">
                <a:solidFill>
                  <a:srgbClr val="008000"/>
                </a:solidFill>
                <a:effectLst/>
                <a:latin typeface="Consolas" panose="020B0609020204030204" pitchFamily="49" charset="0"/>
              </a:rPr>
              <a:t>(result);</a:t>
            </a:r>
          </a:p>
          <a:p>
            <a:r>
              <a:rPr lang="en-US" sz="220" b="0" dirty="0">
                <a:solidFill>
                  <a:srgbClr val="008000"/>
                </a:solidFill>
                <a:effectLst/>
                <a:latin typeface="Consolas" panose="020B0609020204030204" pitchFamily="49" charset="0"/>
              </a:rPr>
              <a:t>    } catch (err) {</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res.status</a:t>
            </a:r>
            <a:r>
              <a:rPr lang="en-US" sz="220" b="0" dirty="0">
                <a:solidFill>
                  <a:srgbClr val="008000"/>
                </a:solidFill>
                <a:effectLst/>
                <a:latin typeface="Consolas" panose="020B0609020204030204" pitchFamily="49" charset="0"/>
              </a:rPr>
              <a:t>(400).</a:t>
            </a:r>
            <a:r>
              <a:rPr lang="en-US" sz="220" b="0" dirty="0" err="1">
                <a:solidFill>
                  <a:srgbClr val="008000"/>
                </a:solidFill>
                <a:effectLst/>
                <a:latin typeface="Consolas" panose="020B0609020204030204" pitchFamily="49" charset="0"/>
              </a:rPr>
              <a:t>json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error: </a:t>
            </a:r>
            <a:r>
              <a:rPr lang="en-US" sz="220" b="0" dirty="0" err="1">
                <a:solidFill>
                  <a:srgbClr val="008000"/>
                </a:solidFill>
                <a:effectLst/>
                <a:latin typeface="Consolas" panose="020B0609020204030204" pitchFamily="49" charset="0"/>
              </a:rPr>
              <a:t>errorHandler.getErrorMessage</a:t>
            </a:r>
            <a:r>
              <a:rPr lang="en-US" sz="220" b="0" dirty="0">
                <a:solidFill>
                  <a:srgbClr val="008000"/>
                </a:solidFill>
                <a:effectLst/>
                <a:latin typeface="Consolas" panose="020B0609020204030204" pitchFamily="49" charset="0"/>
              </a:rPr>
              <a:t>(err),</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productByID</a:t>
            </a:r>
            <a:r>
              <a:rPr lang="en-US" sz="220" b="0" dirty="0">
                <a:solidFill>
                  <a:srgbClr val="008000"/>
                </a:solidFill>
                <a:effectLst/>
                <a:latin typeface="Consolas" panose="020B0609020204030204" pitchFamily="49" charset="0"/>
              </a:rPr>
              <a:t> = async (req, res, next, id) =&gt; {</a:t>
            </a:r>
          </a:p>
          <a:p>
            <a:r>
              <a:rPr lang="en-US" sz="220" b="0" dirty="0">
                <a:solidFill>
                  <a:srgbClr val="008000"/>
                </a:solidFill>
                <a:effectLst/>
                <a:latin typeface="Consolas" panose="020B0609020204030204" pitchFamily="49" charset="0"/>
              </a:rPr>
              <a:t>  try {</a:t>
            </a:r>
          </a:p>
          <a:p>
            <a:r>
              <a:rPr lang="en-US" sz="220" b="0" dirty="0">
                <a:solidFill>
                  <a:srgbClr val="008000"/>
                </a:solidFill>
                <a:effectLst/>
                <a:latin typeface="Consolas" panose="020B0609020204030204" pitchFamily="49" charset="0"/>
              </a:rPr>
              <a:t>    let product = await </a:t>
            </a:r>
            <a:r>
              <a:rPr lang="en-US" sz="220" b="0" dirty="0" err="1">
                <a:solidFill>
                  <a:srgbClr val="008000"/>
                </a:solidFill>
                <a:effectLst/>
                <a:latin typeface="Consolas" panose="020B0609020204030204" pitchFamily="49" charset="0"/>
              </a:rPr>
              <a:t>Product.findById</a:t>
            </a:r>
            <a:r>
              <a:rPr lang="en-US" sz="220" b="0" dirty="0">
                <a:solidFill>
                  <a:srgbClr val="008000"/>
                </a:solidFill>
                <a:effectLst/>
                <a:latin typeface="Consolas" panose="020B0609020204030204" pitchFamily="49" charset="0"/>
              </a:rPr>
              <a:t>(id)</a:t>
            </a:r>
          </a:p>
          <a:p>
            <a:r>
              <a:rPr lang="en-US" sz="220" b="0" dirty="0">
                <a:solidFill>
                  <a:srgbClr val="008000"/>
                </a:solidFill>
                <a:effectLst/>
                <a:latin typeface="Consolas" panose="020B0609020204030204" pitchFamily="49" charset="0"/>
              </a:rPr>
              <a:t>      .populate("shop", "_id name")</a:t>
            </a:r>
          </a:p>
          <a:p>
            <a:r>
              <a:rPr lang="en-US" sz="220" b="0" dirty="0">
                <a:solidFill>
                  <a:srgbClr val="008000"/>
                </a:solidFill>
                <a:effectLst/>
                <a:latin typeface="Consolas" panose="020B0609020204030204" pitchFamily="49" charset="0"/>
              </a:rPr>
              <a:t>      .exec();</a:t>
            </a:r>
          </a:p>
          <a:p>
            <a:r>
              <a:rPr lang="en-US" sz="220" b="0" dirty="0">
                <a:solidFill>
                  <a:srgbClr val="008000"/>
                </a:solidFill>
                <a:effectLst/>
                <a:latin typeface="Consolas" panose="020B0609020204030204" pitchFamily="49" charset="0"/>
              </a:rPr>
              <a:t>    if (!product)</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res.status</a:t>
            </a:r>
            <a:r>
              <a:rPr lang="en-US" sz="220" b="0" dirty="0">
                <a:solidFill>
                  <a:srgbClr val="008000"/>
                </a:solidFill>
                <a:effectLst/>
                <a:latin typeface="Consolas" panose="020B0609020204030204" pitchFamily="49" charset="0"/>
              </a:rPr>
              <a:t>("400").</a:t>
            </a:r>
            <a:r>
              <a:rPr lang="en-US" sz="220" b="0" dirty="0" err="1">
                <a:solidFill>
                  <a:srgbClr val="008000"/>
                </a:solidFill>
                <a:effectLst/>
                <a:latin typeface="Consolas" panose="020B0609020204030204" pitchFamily="49" charset="0"/>
              </a:rPr>
              <a:t>json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error: "Product not found",</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req.product</a:t>
            </a:r>
            <a:r>
              <a:rPr lang="en-US" sz="220" b="0" dirty="0">
                <a:solidFill>
                  <a:srgbClr val="008000"/>
                </a:solidFill>
                <a:effectLst/>
                <a:latin typeface="Consolas" panose="020B0609020204030204" pitchFamily="49" charset="0"/>
              </a:rPr>
              <a:t> = product;</a:t>
            </a:r>
          </a:p>
          <a:p>
            <a:r>
              <a:rPr lang="en-US" sz="220" b="0" dirty="0">
                <a:solidFill>
                  <a:srgbClr val="008000"/>
                </a:solidFill>
                <a:effectLst/>
                <a:latin typeface="Consolas" panose="020B0609020204030204" pitchFamily="49" charset="0"/>
              </a:rPr>
              <a:t>    next();</a:t>
            </a:r>
          </a:p>
          <a:p>
            <a:r>
              <a:rPr lang="en-US" sz="220" b="0" dirty="0">
                <a:solidFill>
                  <a:srgbClr val="008000"/>
                </a:solidFill>
                <a:effectLst/>
                <a:latin typeface="Consolas" panose="020B0609020204030204" pitchFamily="49" charset="0"/>
              </a:rPr>
              <a:t>  } catch (err) {</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res.status</a:t>
            </a:r>
            <a:r>
              <a:rPr lang="en-US" sz="220" b="0" dirty="0">
                <a:solidFill>
                  <a:srgbClr val="008000"/>
                </a:solidFill>
                <a:effectLst/>
                <a:latin typeface="Consolas" panose="020B0609020204030204" pitchFamily="49" charset="0"/>
              </a:rPr>
              <a:t>("400").</a:t>
            </a:r>
            <a:r>
              <a:rPr lang="en-US" sz="220" b="0" dirty="0" err="1">
                <a:solidFill>
                  <a:srgbClr val="008000"/>
                </a:solidFill>
                <a:effectLst/>
                <a:latin typeface="Consolas" panose="020B0609020204030204" pitchFamily="49" charset="0"/>
              </a:rPr>
              <a:t>json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error: "Could not retrieve product",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photo = (req, res, next) =&gt; {</a:t>
            </a:r>
          </a:p>
          <a:p>
            <a:r>
              <a:rPr lang="en-US" sz="220" b="0" dirty="0">
                <a:solidFill>
                  <a:srgbClr val="008000"/>
                </a:solidFill>
                <a:effectLst/>
                <a:latin typeface="Consolas" panose="020B0609020204030204" pitchFamily="49" charset="0"/>
              </a:rPr>
              <a:t>  if (</a:t>
            </a:r>
            <a:r>
              <a:rPr lang="en-US" sz="220" b="0" dirty="0" err="1">
                <a:solidFill>
                  <a:srgbClr val="008000"/>
                </a:solidFill>
                <a:effectLst/>
                <a:latin typeface="Consolas" panose="020B0609020204030204" pitchFamily="49" charset="0"/>
              </a:rPr>
              <a:t>req.product.image.data</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res.set</a:t>
            </a:r>
            <a:r>
              <a:rPr lang="en-US" sz="220" b="0" dirty="0">
                <a:solidFill>
                  <a:srgbClr val="008000"/>
                </a:solidFill>
                <a:effectLst/>
                <a:latin typeface="Consolas" panose="020B0609020204030204" pitchFamily="49" charset="0"/>
              </a:rPr>
              <a:t>("Content-Type", </a:t>
            </a:r>
            <a:r>
              <a:rPr lang="en-US" sz="220" b="0" dirty="0" err="1">
                <a:solidFill>
                  <a:srgbClr val="008000"/>
                </a:solidFill>
                <a:effectLst/>
                <a:latin typeface="Consolas" panose="020B0609020204030204" pitchFamily="49" charset="0"/>
              </a:rPr>
              <a:t>req.product.image.contentType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res.send</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req.product.image.data</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next();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defaultPhoto</a:t>
            </a:r>
            <a:r>
              <a:rPr lang="en-US" sz="220" b="0" dirty="0">
                <a:solidFill>
                  <a:srgbClr val="008000"/>
                </a:solidFill>
                <a:effectLst/>
                <a:latin typeface="Consolas" panose="020B0609020204030204" pitchFamily="49" charset="0"/>
              </a:rPr>
              <a:t> = (req, res) =&gt; {</a:t>
            </a:r>
          </a:p>
          <a:p>
            <a:r>
              <a:rPr lang="en-US" sz="220" b="0" dirty="0">
                <a:solidFill>
                  <a:srgbClr val="008000"/>
                </a:solidFill>
                <a:effectLst/>
                <a:latin typeface="Consolas" panose="020B0609020204030204" pitchFamily="49" charset="0"/>
              </a:rPr>
              <a:t>  return null;</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read = (req, res) =&gt;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req.product.image</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res.json</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req.product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update = (req, res) =&gt; {</a:t>
            </a:r>
          </a:p>
          <a:p>
            <a:r>
              <a:rPr lang="en-US" sz="220" b="0" dirty="0">
                <a:solidFill>
                  <a:srgbClr val="008000"/>
                </a:solidFill>
                <a:effectLst/>
                <a:latin typeface="Consolas" panose="020B0609020204030204" pitchFamily="49" charset="0"/>
              </a:rPr>
              <a:t>  let form = formidable({ </a:t>
            </a:r>
            <a:r>
              <a:rPr lang="en-US" sz="220" b="0" dirty="0" err="1">
                <a:solidFill>
                  <a:srgbClr val="008000"/>
                </a:solidFill>
                <a:effectLst/>
                <a:latin typeface="Consolas" panose="020B0609020204030204" pitchFamily="49" charset="0"/>
              </a:rPr>
              <a:t>keepExtensions</a:t>
            </a:r>
            <a:r>
              <a:rPr lang="en-US" sz="220" b="0" dirty="0">
                <a:solidFill>
                  <a:srgbClr val="008000"/>
                </a:solidFill>
                <a:effectLst/>
                <a:latin typeface="Consolas" panose="020B0609020204030204" pitchFamily="49" charset="0"/>
              </a:rPr>
              <a:t>: true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form.parse</a:t>
            </a:r>
            <a:r>
              <a:rPr lang="en-US" sz="220" b="0" dirty="0">
                <a:solidFill>
                  <a:srgbClr val="008000"/>
                </a:solidFill>
                <a:effectLst/>
                <a:latin typeface="Consolas" panose="020B0609020204030204" pitchFamily="49" charset="0"/>
              </a:rPr>
              <a:t>(req, async (err, fields, files) =&gt; {</a:t>
            </a:r>
          </a:p>
          <a:p>
            <a:r>
              <a:rPr lang="en-US" sz="220" b="0" dirty="0">
                <a:solidFill>
                  <a:srgbClr val="008000"/>
                </a:solidFill>
                <a:effectLst/>
                <a:latin typeface="Consolas" panose="020B0609020204030204" pitchFamily="49" charset="0"/>
              </a:rPr>
              <a:t>    if (err) {</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res.status</a:t>
            </a:r>
            <a:r>
              <a:rPr lang="en-US" sz="220" b="0" dirty="0">
                <a:solidFill>
                  <a:srgbClr val="008000"/>
                </a:solidFill>
                <a:effectLst/>
                <a:latin typeface="Consolas" panose="020B0609020204030204" pitchFamily="49" charset="0"/>
              </a:rPr>
              <a:t>(400).</a:t>
            </a:r>
            <a:r>
              <a:rPr lang="en-US" sz="220" b="0" dirty="0" err="1">
                <a:solidFill>
                  <a:srgbClr val="008000"/>
                </a:solidFill>
                <a:effectLst/>
                <a:latin typeface="Consolas" panose="020B0609020204030204" pitchFamily="49" charset="0"/>
              </a:rPr>
              <a:t>json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message: "Photo could not be uploaded",</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Object.keys</a:t>
            </a:r>
            <a:r>
              <a:rPr lang="en-US" sz="220" b="0" dirty="0">
                <a:solidFill>
                  <a:srgbClr val="008000"/>
                </a:solidFill>
                <a:effectLst/>
                <a:latin typeface="Consolas" panose="020B0609020204030204" pitchFamily="49" charset="0"/>
              </a:rPr>
              <a:t>(fields).</a:t>
            </a:r>
            <a:r>
              <a:rPr lang="en-US" sz="220" b="0" dirty="0" err="1">
                <a:solidFill>
                  <a:srgbClr val="008000"/>
                </a:solidFill>
                <a:effectLst/>
                <a:latin typeface="Consolas" panose="020B0609020204030204" pitchFamily="49" charset="0"/>
              </a:rPr>
              <a:t>forEach</a:t>
            </a:r>
            <a:r>
              <a:rPr lang="en-US" sz="220" b="0" dirty="0">
                <a:solidFill>
                  <a:srgbClr val="008000"/>
                </a:solidFill>
                <a:effectLst/>
                <a:latin typeface="Consolas" panose="020B0609020204030204" pitchFamily="49" charset="0"/>
              </a:rPr>
              <a:t>((key) =&gt; (fields[key] = fields[key][0]));</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Object.keys</a:t>
            </a:r>
            <a:r>
              <a:rPr lang="en-US" sz="220" b="0" dirty="0">
                <a:solidFill>
                  <a:srgbClr val="008000"/>
                </a:solidFill>
                <a:effectLst/>
                <a:latin typeface="Consolas" panose="020B0609020204030204" pitchFamily="49" charset="0"/>
              </a:rPr>
              <a:t>(files).</a:t>
            </a:r>
            <a:r>
              <a:rPr lang="en-US" sz="220" b="0" dirty="0" err="1">
                <a:solidFill>
                  <a:srgbClr val="008000"/>
                </a:solidFill>
                <a:effectLst/>
                <a:latin typeface="Consolas" panose="020B0609020204030204" pitchFamily="49" charset="0"/>
              </a:rPr>
              <a:t>forEach</a:t>
            </a:r>
            <a:r>
              <a:rPr lang="en-US" sz="220" b="0" dirty="0">
                <a:solidFill>
                  <a:srgbClr val="008000"/>
                </a:solidFill>
                <a:effectLst/>
                <a:latin typeface="Consolas" panose="020B0609020204030204" pitchFamily="49" charset="0"/>
              </a:rPr>
              <a:t>((key) =&gt; (files[key] = files[key][0]));</a:t>
            </a:r>
          </a:p>
          <a:p>
            <a:r>
              <a:rPr lang="en-US" sz="220" b="0" dirty="0">
                <a:solidFill>
                  <a:srgbClr val="008000"/>
                </a:solidFill>
                <a:effectLst/>
                <a:latin typeface="Consolas" panose="020B0609020204030204" pitchFamily="49" charset="0"/>
              </a:rPr>
              <a:t>    let product = </a:t>
            </a:r>
            <a:r>
              <a:rPr lang="en-US" sz="220" b="0" dirty="0" err="1">
                <a:solidFill>
                  <a:srgbClr val="008000"/>
                </a:solidFill>
                <a:effectLst/>
                <a:latin typeface="Consolas" panose="020B0609020204030204" pitchFamily="49" charset="0"/>
              </a:rPr>
              <a:t>req.product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product = extend(product, fields);</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product.updated</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Date.now</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if (</a:t>
            </a:r>
            <a:r>
              <a:rPr lang="en-US" sz="220" b="0" dirty="0" err="1">
                <a:solidFill>
                  <a:srgbClr val="008000"/>
                </a:solidFill>
                <a:effectLst/>
                <a:latin typeface="Consolas" panose="020B0609020204030204" pitchFamily="49" charset="0"/>
              </a:rPr>
              <a:t>files.image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product.image.data</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fs.readFileSync</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files.image.filepath</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product.image.contentType</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files.image.mimetype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try {</a:t>
            </a:r>
          </a:p>
          <a:p>
            <a:r>
              <a:rPr lang="en-US" sz="220" b="0" dirty="0">
                <a:solidFill>
                  <a:srgbClr val="008000"/>
                </a:solidFill>
                <a:effectLst/>
                <a:latin typeface="Consolas" panose="020B0609020204030204" pitchFamily="49" charset="0"/>
              </a:rPr>
              <a:t>      let result = await </a:t>
            </a:r>
            <a:r>
              <a:rPr lang="en-US" sz="220" b="0" dirty="0" err="1">
                <a:solidFill>
                  <a:srgbClr val="008000"/>
                </a:solidFill>
                <a:effectLst/>
                <a:latin typeface="Consolas" panose="020B0609020204030204" pitchFamily="49" charset="0"/>
              </a:rPr>
              <a:t>product.save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res.json</a:t>
            </a:r>
            <a:r>
              <a:rPr lang="en-US" sz="220" b="0" dirty="0">
                <a:solidFill>
                  <a:srgbClr val="008000"/>
                </a:solidFill>
                <a:effectLst/>
                <a:latin typeface="Consolas" panose="020B0609020204030204" pitchFamily="49" charset="0"/>
              </a:rPr>
              <a:t>(result);</a:t>
            </a:r>
          </a:p>
          <a:p>
            <a:r>
              <a:rPr lang="en-US" sz="220" b="0" dirty="0">
                <a:solidFill>
                  <a:srgbClr val="008000"/>
                </a:solidFill>
                <a:effectLst/>
                <a:latin typeface="Consolas" panose="020B0609020204030204" pitchFamily="49" charset="0"/>
              </a:rPr>
              <a:t>    } catch (err) {</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res.status</a:t>
            </a:r>
            <a:r>
              <a:rPr lang="en-US" sz="220" b="0" dirty="0">
                <a:solidFill>
                  <a:srgbClr val="008000"/>
                </a:solidFill>
                <a:effectLst/>
                <a:latin typeface="Consolas" panose="020B0609020204030204" pitchFamily="49" charset="0"/>
              </a:rPr>
              <a:t>(400).</a:t>
            </a:r>
            <a:r>
              <a:rPr lang="en-US" sz="220" b="0" dirty="0" err="1">
                <a:solidFill>
                  <a:srgbClr val="008000"/>
                </a:solidFill>
                <a:effectLst/>
                <a:latin typeface="Consolas" panose="020B0609020204030204" pitchFamily="49" charset="0"/>
              </a:rPr>
              <a:t>json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error: </a:t>
            </a:r>
            <a:r>
              <a:rPr lang="en-US" sz="220" b="0" dirty="0" err="1">
                <a:solidFill>
                  <a:srgbClr val="008000"/>
                </a:solidFill>
                <a:effectLst/>
                <a:latin typeface="Consolas" panose="020B0609020204030204" pitchFamily="49" charset="0"/>
              </a:rPr>
              <a:t>errorHandler.getErrorMessage</a:t>
            </a:r>
            <a:r>
              <a:rPr lang="en-US" sz="220" b="0" dirty="0">
                <a:solidFill>
                  <a:srgbClr val="008000"/>
                </a:solidFill>
                <a:effectLst/>
                <a:latin typeface="Consolas" panose="020B0609020204030204" pitchFamily="49" charset="0"/>
              </a:rPr>
              <a:t>(err),</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remove = async (req, res) =&gt; {</a:t>
            </a:r>
          </a:p>
          <a:p>
            <a:r>
              <a:rPr lang="en-US" sz="220" b="0" dirty="0">
                <a:solidFill>
                  <a:srgbClr val="008000"/>
                </a:solidFill>
                <a:effectLst/>
                <a:latin typeface="Consolas" panose="020B0609020204030204" pitchFamily="49" charset="0"/>
              </a:rPr>
              <a:t>  try {</a:t>
            </a:r>
          </a:p>
          <a:p>
            <a:r>
              <a:rPr lang="en-US" sz="220" b="0" dirty="0">
                <a:solidFill>
                  <a:srgbClr val="008000"/>
                </a:solidFill>
                <a:effectLst/>
                <a:latin typeface="Consolas" panose="020B0609020204030204" pitchFamily="49" charset="0"/>
              </a:rPr>
              <a:t>    let product = </a:t>
            </a:r>
            <a:r>
              <a:rPr lang="en-US" sz="220" b="0" dirty="0" err="1">
                <a:solidFill>
                  <a:srgbClr val="008000"/>
                </a:solidFill>
                <a:effectLst/>
                <a:latin typeface="Consolas" panose="020B0609020204030204" pitchFamily="49" charset="0"/>
              </a:rPr>
              <a:t>req.product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let </a:t>
            </a:r>
            <a:r>
              <a:rPr lang="en-US" sz="220" b="0" dirty="0" err="1">
                <a:solidFill>
                  <a:srgbClr val="008000"/>
                </a:solidFill>
                <a:effectLst/>
                <a:latin typeface="Consolas" panose="020B0609020204030204" pitchFamily="49" charset="0"/>
              </a:rPr>
              <a:t>deletedProduct</a:t>
            </a:r>
            <a:r>
              <a:rPr lang="en-US" sz="220" b="0" dirty="0">
                <a:solidFill>
                  <a:srgbClr val="008000"/>
                </a:solidFill>
                <a:effectLst/>
                <a:latin typeface="Consolas" panose="020B0609020204030204" pitchFamily="49" charset="0"/>
              </a:rPr>
              <a:t> = await </a:t>
            </a:r>
            <a:r>
              <a:rPr lang="en-US" sz="220" b="0" dirty="0" err="1">
                <a:solidFill>
                  <a:srgbClr val="008000"/>
                </a:solidFill>
                <a:effectLst/>
                <a:latin typeface="Consolas" panose="020B0609020204030204" pitchFamily="49" charset="0"/>
              </a:rPr>
              <a:t>product.deleteOne</a:t>
            </a:r>
            <a:r>
              <a:rPr lang="en-US" sz="220" b="0" dirty="0">
                <a:solidFill>
                  <a:srgbClr val="008000"/>
                </a:solidFill>
                <a:effectLst/>
                <a:latin typeface="Consolas" panose="020B0609020204030204" pitchFamily="49" charset="0"/>
              </a:rPr>
              <a:t>({ _id: </a:t>
            </a:r>
            <a:r>
              <a:rPr lang="en-US" sz="220" b="0" dirty="0" err="1">
                <a:solidFill>
                  <a:srgbClr val="008000"/>
                </a:solidFill>
                <a:effectLst/>
                <a:latin typeface="Consolas" panose="020B0609020204030204" pitchFamily="49" charset="0"/>
              </a:rPr>
              <a:t>product._id</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res.json</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deletedProduct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 catch (err) {</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res.status</a:t>
            </a:r>
            <a:r>
              <a:rPr lang="en-US" sz="220" b="0" dirty="0">
                <a:solidFill>
                  <a:srgbClr val="008000"/>
                </a:solidFill>
                <a:effectLst/>
                <a:latin typeface="Consolas" panose="020B0609020204030204" pitchFamily="49" charset="0"/>
              </a:rPr>
              <a:t>(400).</a:t>
            </a:r>
            <a:r>
              <a:rPr lang="en-US" sz="220" b="0" dirty="0" err="1">
                <a:solidFill>
                  <a:srgbClr val="008000"/>
                </a:solidFill>
                <a:effectLst/>
                <a:latin typeface="Consolas" panose="020B0609020204030204" pitchFamily="49" charset="0"/>
              </a:rPr>
              <a:t>json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error: </a:t>
            </a:r>
            <a:r>
              <a:rPr lang="en-US" sz="220" b="0" dirty="0" err="1">
                <a:solidFill>
                  <a:srgbClr val="008000"/>
                </a:solidFill>
                <a:effectLst/>
                <a:latin typeface="Consolas" panose="020B0609020204030204" pitchFamily="49" charset="0"/>
              </a:rPr>
              <a:t>errorHandler.getErrorMessage</a:t>
            </a:r>
            <a:r>
              <a:rPr lang="en-US" sz="220" b="0" dirty="0">
                <a:solidFill>
                  <a:srgbClr val="008000"/>
                </a:solidFill>
                <a:effectLst/>
                <a:latin typeface="Consolas" panose="020B0609020204030204" pitchFamily="49" charset="0"/>
              </a:rPr>
              <a:t>(err),</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listByShop</a:t>
            </a:r>
            <a:r>
              <a:rPr lang="en-US" sz="220" b="0" dirty="0">
                <a:solidFill>
                  <a:srgbClr val="008000"/>
                </a:solidFill>
                <a:effectLst/>
                <a:latin typeface="Consolas" panose="020B0609020204030204" pitchFamily="49" charset="0"/>
              </a:rPr>
              <a:t> = async (req, res) =&gt; {</a:t>
            </a:r>
          </a:p>
          <a:p>
            <a:r>
              <a:rPr lang="en-US" sz="220" b="0" dirty="0">
                <a:solidFill>
                  <a:srgbClr val="008000"/>
                </a:solidFill>
                <a:effectLst/>
                <a:latin typeface="Consolas" panose="020B0609020204030204" pitchFamily="49" charset="0"/>
              </a:rPr>
              <a:t>  try {</a:t>
            </a:r>
          </a:p>
          <a:p>
            <a:r>
              <a:rPr lang="en-US" sz="220" b="0" dirty="0">
                <a:solidFill>
                  <a:srgbClr val="008000"/>
                </a:solidFill>
                <a:effectLst/>
                <a:latin typeface="Consolas" panose="020B0609020204030204" pitchFamily="49" charset="0"/>
              </a:rPr>
              <a:t>    let products = await </a:t>
            </a:r>
            <a:r>
              <a:rPr lang="en-US" sz="220" b="0" dirty="0" err="1">
                <a:solidFill>
                  <a:srgbClr val="008000"/>
                </a:solidFill>
                <a:effectLst/>
                <a:latin typeface="Consolas" panose="020B0609020204030204" pitchFamily="49" charset="0"/>
              </a:rPr>
              <a:t>Product.find</a:t>
            </a:r>
            <a:r>
              <a:rPr lang="en-US" sz="220" b="0" dirty="0">
                <a:solidFill>
                  <a:srgbClr val="008000"/>
                </a:solidFill>
                <a:effectLst/>
                <a:latin typeface="Consolas" panose="020B0609020204030204" pitchFamily="49" charset="0"/>
              </a:rPr>
              <a:t>({ shop: </a:t>
            </a:r>
            <a:r>
              <a:rPr lang="en-US" sz="220" b="0" dirty="0" err="1">
                <a:solidFill>
                  <a:srgbClr val="008000"/>
                </a:solidFill>
                <a:effectLst/>
                <a:latin typeface="Consolas" panose="020B0609020204030204" pitchFamily="49" charset="0"/>
              </a:rPr>
              <a:t>req.shop._id</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.populate("shop", "_id name")</a:t>
            </a:r>
          </a:p>
          <a:p>
            <a:r>
              <a:rPr lang="en-US" sz="220" b="0" dirty="0">
                <a:solidFill>
                  <a:srgbClr val="008000"/>
                </a:solidFill>
                <a:effectLst/>
                <a:latin typeface="Consolas" panose="020B0609020204030204" pitchFamily="49" charset="0"/>
              </a:rPr>
              <a:t>      .select("-image");</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res.json</a:t>
            </a:r>
            <a:r>
              <a:rPr lang="en-US" sz="220" b="0" dirty="0">
                <a:solidFill>
                  <a:srgbClr val="008000"/>
                </a:solidFill>
                <a:effectLst/>
                <a:latin typeface="Consolas" panose="020B0609020204030204" pitchFamily="49" charset="0"/>
              </a:rPr>
              <a:t>(products);</a:t>
            </a:r>
          </a:p>
          <a:p>
            <a:r>
              <a:rPr lang="en-US" sz="220" b="0" dirty="0">
                <a:solidFill>
                  <a:srgbClr val="008000"/>
                </a:solidFill>
                <a:effectLst/>
                <a:latin typeface="Consolas" panose="020B0609020204030204" pitchFamily="49" charset="0"/>
              </a:rPr>
              <a:t>  } catch (err) {</a:t>
            </a:r>
          </a:p>
          <a:p>
            <a:r>
              <a:rPr lang="en-US" sz="220" b="0" dirty="0">
                <a:solidFill>
                  <a:srgbClr val="008000"/>
                </a:solidFill>
                <a:effectLst/>
                <a:latin typeface="Consolas" panose="020B0609020204030204" pitchFamily="49" charset="0"/>
              </a:rPr>
              <a:t>    return </a:t>
            </a:r>
            <a:r>
              <a:rPr lang="en-US" sz="220" b="0" dirty="0" err="1">
                <a:solidFill>
                  <a:srgbClr val="008000"/>
                </a:solidFill>
                <a:effectLst/>
                <a:latin typeface="Consolas" panose="020B0609020204030204" pitchFamily="49" charset="0"/>
              </a:rPr>
              <a:t>res.status</a:t>
            </a:r>
            <a:r>
              <a:rPr lang="en-US" sz="220" b="0" dirty="0">
                <a:solidFill>
                  <a:srgbClr val="008000"/>
                </a:solidFill>
                <a:effectLst/>
                <a:latin typeface="Consolas" panose="020B0609020204030204" pitchFamily="49" charset="0"/>
              </a:rPr>
              <a:t>(400).</a:t>
            </a:r>
            <a:r>
              <a:rPr lang="en-US" sz="220" b="0" dirty="0" err="1">
                <a:solidFill>
                  <a:srgbClr val="008000"/>
                </a:solidFill>
                <a:effectLst/>
                <a:latin typeface="Consolas" panose="020B0609020204030204" pitchFamily="49" charset="0"/>
              </a:rPr>
              <a:t>json</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error: </a:t>
            </a:r>
            <a:r>
              <a:rPr lang="en-US" sz="220" b="0" dirty="0" err="1">
                <a:solidFill>
                  <a:srgbClr val="008000"/>
                </a:solidFill>
                <a:effectLst/>
                <a:latin typeface="Consolas" panose="020B0609020204030204" pitchFamily="49" charset="0"/>
              </a:rPr>
              <a:t>errorHandler.getErrorMessage</a:t>
            </a:r>
            <a:r>
              <a:rPr lang="en-US" sz="220" b="0" dirty="0">
                <a:solidFill>
                  <a:srgbClr val="008000"/>
                </a:solidFill>
                <a:effectLst/>
                <a:latin typeface="Consolas" panose="020B0609020204030204" pitchFamily="49" charset="0"/>
              </a:rPr>
              <a:t>(err),</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r>
              <a:rPr lang="en-US" sz="220" b="0" dirty="0">
                <a:solidFill>
                  <a:srgbClr val="008000"/>
                </a:solidFill>
                <a:effectLst/>
                <a:latin typeface="Consolas" panose="020B0609020204030204" pitchFamily="49" charset="0"/>
              </a:rPr>
              <a:t>export default {</a:t>
            </a:r>
          </a:p>
          <a:p>
            <a:r>
              <a:rPr lang="en-US" sz="220" b="0" dirty="0">
                <a:solidFill>
                  <a:srgbClr val="008000"/>
                </a:solidFill>
                <a:effectLst/>
                <a:latin typeface="Consolas" panose="020B0609020204030204" pitchFamily="49" charset="0"/>
              </a:rPr>
              <a:t>  create,</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productByID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photo,</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defaultPhoto</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read,</a:t>
            </a:r>
          </a:p>
          <a:p>
            <a:r>
              <a:rPr lang="en-US" sz="220" b="0" dirty="0">
                <a:solidFill>
                  <a:srgbClr val="008000"/>
                </a:solidFill>
                <a:effectLst/>
                <a:latin typeface="Consolas" panose="020B0609020204030204" pitchFamily="49" charset="0"/>
              </a:rPr>
              <a:t>  update,</a:t>
            </a:r>
          </a:p>
          <a:p>
            <a:r>
              <a:rPr lang="en-US" sz="220" b="0" dirty="0">
                <a:solidFill>
                  <a:srgbClr val="008000"/>
                </a:solidFill>
                <a:effectLst/>
                <a:latin typeface="Consolas" panose="020B0609020204030204" pitchFamily="49" charset="0"/>
              </a:rPr>
              <a:t>  remove,</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listByShop</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endParaRPr lang="en-US" sz="2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8FF1AF6-FA4C-D87F-B4C4-BE1132D1A424}"/>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C3525393-369B-8C8F-D8A3-7DEA40F2B77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45BE39-996E-63D8-53C3-4C79E4FAF2B5}"/>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spTree>
    <p:extLst>
      <p:ext uri="{BB962C8B-B14F-4D97-AF65-F5344CB8AC3E}">
        <p14:creationId xmlns:p14="http://schemas.microsoft.com/office/powerpoint/2010/main" val="1481182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BACA-6B7B-770C-CE36-2DB00EEA72C3}"/>
              </a:ext>
            </a:extLst>
          </p:cNvPr>
          <p:cNvSpPr>
            <a:spLocks noGrp="1"/>
          </p:cNvSpPr>
          <p:nvPr>
            <p:ph type="title"/>
          </p:nvPr>
        </p:nvSpPr>
        <p:spPr/>
        <p:txBody>
          <a:bodyPr/>
          <a:lstStyle/>
          <a:p>
            <a:r>
              <a:rPr lang="en-US" dirty="0"/>
              <a:t>Server/routes/product.routes.js</a:t>
            </a:r>
          </a:p>
        </p:txBody>
      </p:sp>
      <p:sp>
        <p:nvSpPr>
          <p:cNvPr id="3" name="Content Placeholder 2">
            <a:extLst>
              <a:ext uri="{FF2B5EF4-FFF2-40B4-BE49-F238E27FC236}">
                <a16:creationId xmlns:a16="http://schemas.microsoft.com/office/drawing/2014/main" id="{79D306F6-BDB8-2624-6641-55986219D24C}"/>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express from "express";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productCtrl</a:t>
            </a:r>
            <a:r>
              <a:rPr lang="en-US" sz="1000" b="0" dirty="0">
                <a:solidFill>
                  <a:srgbClr val="008000"/>
                </a:solidFill>
                <a:effectLst/>
                <a:latin typeface="Consolas" panose="020B0609020204030204" pitchFamily="49" charset="0"/>
              </a:rPr>
              <a:t> from "../controllers/product.controller.js";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authCtrl</a:t>
            </a:r>
            <a:r>
              <a:rPr lang="en-US" sz="1000" b="0" dirty="0">
                <a:solidFill>
                  <a:srgbClr val="008000"/>
                </a:solidFill>
                <a:effectLst/>
                <a:latin typeface="Consolas" panose="020B0609020204030204" pitchFamily="49" charset="0"/>
              </a:rPr>
              <a:t> from "../controllers/auth.controller.js";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shopCtrl</a:t>
            </a:r>
            <a:r>
              <a:rPr lang="en-US" sz="1000" b="0" dirty="0">
                <a:solidFill>
                  <a:srgbClr val="008000"/>
                </a:solidFill>
                <a:effectLst/>
                <a:latin typeface="Consolas" panose="020B0609020204030204" pitchFamily="49" charset="0"/>
              </a:rPr>
              <a:t> from "../controllers/shop.controller.js";</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const router = </a:t>
            </a:r>
            <a:r>
              <a:rPr lang="en-US" sz="1000" b="0" dirty="0" err="1">
                <a:solidFill>
                  <a:srgbClr val="008000"/>
                </a:solidFill>
                <a:effectLst/>
                <a:latin typeface="Consolas" panose="020B0609020204030204" pitchFamily="49" charset="0"/>
              </a:rPr>
              <a:t>express.Router</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router</a:t>
            </a:r>
          </a:p>
          <a:p>
            <a:r>
              <a:rPr lang="en-US" sz="1000" b="0" dirty="0">
                <a:solidFill>
                  <a:srgbClr val="008000"/>
                </a:solidFill>
                <a:effectLst/>
                <a:latin typeface="Consolas" panose="020B0609020204030204" pitchFamily="49" charset="0"/>
              </a:rPr>
              <a:t>  .route("/</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/products/by/:</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.post(</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shopCtrl.isOwner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productCtrl.create</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productCtrl.listByShop</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/products/:</a:t>
            </a:r>
            <a:r>
              <a:rPr lang="en-US" sz="1000" b="0" dirty="0" err="1">
                <a:solidFill>
                  <a:srgbClr val="008000"/>
                </a:solidFill>
                <a:effectLst/>
                <a:latin typeface="Consolas" panose="020B0609020204030204" pitchFamily="49" charset="0"/>
              </a:rPr>
              <a:t>productId</a:t>
            </a:r>
            <a:r>
              <a:rPr lang="en-US" sz="1000" b="0" dirty="0">
                <a:solidFill>
                  <a:srgbClr val="008000"/>
                </a:solidFill>
                <a:effectLst/>
                <a:latin typeface="Consolas" panose="020B0609020204030204" pitchFamily="49" charset="0"/>
              </a:rPr>
              <a:t>").get(</a:t>
            </a:r>
            <a:r>
              <a:rPr lang="en-US" sz="1000" b="0" dirty="0" err="1">
                <a:solidFill>
                  <a:srgbClr val="008000"/>
                </a:solidFill>
                <a:effectLst/>
                <a:latin typeface="Consolas" panose="020B0609020204030204" pitchFamily="49" charset="0"/>
              </a:rPr>
              <a:t>productCtrl.read</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router</a:t>
            </a:r>
          </a:p>
          <a:p>
            <a:r>
              <a:rPr lang="en-US" sz="1000" b="0" dirty="0">
                <a:solidFill>
                  <a:srgbClr val="008000"/>
                </a:solidFill>
                <a:effectLst/>
                <a:latin typeface="Consolas" panose="020B0609020204030204" pitchFamily="49" charset="0"/>
              </a:rPr>
              <a:t>  .route("/</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/product/image/:</a:t>
            </a:r>
            <a:r>
              <a:rPr lang="en-US" sz="1000" b="0" dirty="0" err="1">
                <a:solidFill>
                  <a:srgbClr val="008000"/>
                </a:solidFill>
                <a:effectLst/>
                <a:latin typeface="Consolas" panose="020B0609020204030204" pitchFamily="49" charset="0"/>
              </a:rPr>
              <a:t>productId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productCtrl.photo</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productCtrl.defaultPhoto</a:t>
            </a:r>
            <a:r>
              <a:rPr lang="en-US" sz="1000" b="0" dirty="0">
                <a:solidFill>
                  <a:srgbClr val="008000"/>
                </a:solidFill>
                <a:effectLst/>
                <a:latin typeface="Consolas" panose="020B0609020204030204" pitchFamily="49" charset="0"/>
              </a:rPr>
              <a:t>);</a:t>
            </a:r>
          </a:p>
          <a:p>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/product/</a:t>
            </a:r>
            <a:r>
              <a:rPr lang="en-US" sz="1000" b="0" dirty="0" err="1">
                <a:solidFill>
                  <a:srgbClr val="008000"/>
                </a:solidFill>
                <a:effectLst/>
                <a:latin typeface="Consolas" panose="020B0609020204030204" pitchFamily="49" charset="0"/>
              </a:rPr>
              <a:t>defaultphoto</a:t>
            </a:r>
            <a:r>
              <a:rPr lang="en-US" sz="1000" b="0" dirty="0">
                <a:solidFill>
                  <a:srgbClr val="008000"/>
                </a:solidFill>
                <a:effectLst/>
                <a:latin typeface="Consolas" panose="020B0609020204030204" pitchFamily="49" charset="0"/>
              </a:rPr>
              <a:t>").get(</a:t>
            </a:r>
            <a:r>
              <a:rPr lang="en-US" sz="1000" b="0" dirty="0" err="1">
                <a:solidFill>
                  <a:srgbClr val="008000"/>
                </a:solidFill>
                <a:effectLst/>
                <a:latin typeface="Consolas" panose="020B0609020204030204" pitchFamily="49" charset="0"/>
              </a:rPr>
              <a:t>productCtrl.defaultPhoto</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router</a:t>
            </a:r>
          </a:p>
          <a:p>
            <a:r>
              <a:rPr lang="en-US" sz="1000" b="0" dirty="0">
                <a:solidFill>
                  <a:srgbClr val="008000"/>
                </a:solidFill>
                <a:effectLst/>
                <a:latin typeface="Consolas" panose="020B0609020204030204" pitchFamily="49" charset="0"/>
              </a:rPr>
              <a:t>  .route("/</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/product/:</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productId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.put(</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shopCtrl.isOwner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productCtrl.update</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.delete(</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shopCtrl.isOwner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productCtrl.remove</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router.param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shopCtrl.shopByID</a:t>
            </a:r>
            <a:r>
              <a:rPr lang="en-US" sz="1000" b="0" dirty="0">
                <a:solidFill>
                  <a:srgbClr val="008000"/>
                </a:solidFill>
                <a:effectLst/>
                <a:latin typeface="Consolas" panose="020B0609020204030204" pitchFamily="49" charset="0"/>
              </a:rPr>
              <a:t>);</a:t>
            </a:r>
          </a:p>
          <a:p>
            <a:r>
              <a:rPr lang="en-US" sz="1000" b="0" dirty="0" err="1">
                <a:solidFill>
                  <a:srgbClr val="008000"/>
                </a:solidFill>
                <a:effectLst/>
                <a:latin typeface="Consolas" panose="020B0609020204030204" pitchFamily="49" charset="0"/>
              </a:rPr>
              <a:t>router.param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productId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productCtrl.productByID</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router;</a:t>
            </a:r>
          </a:p>
          <a:p>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1523105-C420-F9AF-6CA8-09B3B900DFBF}"/>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CDF9C6FB-6CA5-E94D-8E24-BEE421980D8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046B892-0C57-1726-4A3A-A3E6A59D9465}"/>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2890451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317E-8261-F006-44A4-7D894945FC35}"/>
              </a:ext>
            </a:extLst>
          </p:cNvPr>
          <p:cNvSpPr>
            <a:spLocks noGrp="1"/>
          </p:cNvSpPr>
          <p:nvPr>
            <p:ph type="title"/>
          </p:nvPr>
        </p:nvSpPr>
        <p:spPr/>
        <p:txBody>
          <a:bodyPr/>
          <a:lstStyle/>
          <a:p>
            <a:r>
              <a:rPr lang="en-US" dirty="0"/>
              <a:t>Updated server/express.js</a:t>
            </a:r>
          </a:p>
        </p:txBody>
      </p:sp>
      <p:sp>
        <p:nvSpPr>
          <p:cNvPr id="3" name="Content Placeholder 2">
            <a:extLst>
              <a:ext uri="{FF2B5EF4-FFF2-40B4-BE49-F238E27FC236}">
                <a16:creationId xmlns:a16="http://schemas.microsoft.com/office/drawing/2014/main" id="{9CF5A2EC-11FF-D9B8-BC0D-2B971B92C528}"/>
              </a:ext>
            </a:extLst>
          </p:cNvPr>
          <p:cNvSpPr>
            <a:spLocks noGrp="1"/>
          </p:cNvSpPr>
          <p:nvPr>
            <p:ph idx="1"/>
          </p:nvPr>
        </p:nvSpPr>
        <p:spPr/>
        <p:txBody>
          <a:bodyPr/>
          <a:lstStyle/>
          <a:p>
            <a:r>
              <a:rPr lang="en-US" dirty="0"/>
              <a:t>Then add product routes in express.js</a:t>
            </a:r>
          </a:p>
          <a:p>
            <a:r>
              <a:rPr lang="en-US" sz="700" b="0" dirty="0">
                <a:solidFill>
                  <a:srgbClr val="008000"/>
                </a:solidFill>
                <a:effectLst/>
                <a:latin typeface="Consolas" panose="020B0609020204030204" pitchFamily="49" charset="0"/>
              </a:rPr>
              <a:t>import express from "express";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bodyParser</a:t>
            </a:r>
            <a:r>
              <a:rPr lang="en-US" sz="700" b="0" dirty="0">
                <a:solidFill>
                  <a:srgbClr val="008000"/>
                </a:solidFill>
                <a:effectLst/>
                <a:latin typeface="Consolas" panose="020B0609020204030204" pitchFamily="49" charset="0"/>
              </a:rPr>
              <a:t> from "body-parser";</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cookieParser</a:t>
            </a:r>
            <a:r>
              <a:rPr lang="en-US" sz="700" b="0" dirty="0">
                <a:solidFill>
                  <a:srgbClr val="008000"/>
                </a:solidFill>
                <a:effectLst/>
                <a:latin typeface="Consolas" panose="020B0609020204030204" pitchFamily="49" charset="0"/>
              </a:rPr>
              <a:t> from "cookie-parser";</a:t>
            </a:r>
          </a:p>
          <a:p>
            <a:r>
              <a:rPr lang="en-US" sz="700" b="0" dirty="0">
                <a:solidFill>
                  <a:srgbClr val="008000"/>
                </a:solidFill>
                <a:effectLst/>
                <a:latin typeface="Consolas" panose="020B0609020204030204" pitchFamily="49" charset="0"/>
              </a:rPr>
              <a:t>import compress from "compression";</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 from "</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helmet from "helmet";</a:t>
            </a:r>
          </a:p>
          <a:p>
            <a:r>
              <a:rPr lang="en-US" sz="700" b="0" dirty="0">
                <a:solidFill>
                  <a:srgbClr val="008000"/>
                </a:solidFill>
                <a:effectLst/>
                <a:latin typeface="Consolas" panose="020B0609020204030204" pitchFamily="49" charset="0"/>
              </a:rPr>
              <a:t>import Template from "./../template.js";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userRoutes</a:t>
            </a:r>
            <a:r>
              <a:rPr lang="en-US" sz="700" b="0" dirty="0">
                <a:solidFill>
                  <a:srgbClr val="008000"/>
                </a:solidFill>
                <a:effectLst/>
                <a:latin typeface="Consolas" panose="020B0609020204030204" pitchFamily="49" charset="0"/>
              </a:rPr>
              <a:t> from "./routes/user.routes.js";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 from "./routes/auth.routes.js";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shopRoutes</a:t>
            </a:r>
            <a:r>
              <a:rPr lang="en-US" sz="700" b="0" dirty="0">
                <a:solidFill>
                  <a:srgbClr val="008000"/>
                </a:solidFill>
                <a:effectLst/>
                <a:latin typeface="Consolas" panose="020B0609020204030204" pitchFamily="49" charset="0"/>
              </a:rPr>
              <a:t> from "./routes/shop.routes.js";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productRoutes</a:t>
            </a:r>
            <a:r>
              <a:rPr lang="en-US" sz="700" b="0" dirty="0">
                <a:solidFill>
                  <a:srgbClr val="008000"/>
                </a:solidFill>
                <a:effectLst/>
                <a:latin typeface="Consolas" panose="020B0609020204030204" pitchFamily="49" charset="0"/>
              </a:rPr>
              <a:t> from './routes/product.routes.js'</a:t>
            </a:r>
          </a:p>
          <a:p>
            <a:r>
              <a:rPr lang="en-US" sz="700" b="0" dirty="0">
                <a:solidFill>
                  <a:srgbClr val="008000"/>
                </a:solidFill>
                <a:effectLst/>
                <a:latin typeface="Consolas" panose="020B0609020204030204" pitchFamily="49" charset="0"/>
              </a:rPr>
              <a:t>import path from "path";</a:t>
            </a:r>
          </a:p>
          <a:p>
            <a:r>
              <a:rPr lang="en-US" sz="700" b="0" dirty="0">
                <a:solidFill>
                  <a:srgbClr val="008000"/>
                </a:solidFill>
                <a:effectLst/>
                <a:latin typeface="Consolas" panose="020B0609020204030204" pitchFamily="49" charset="0"/>
              </a:rPr>
              <a:t>const app = express();</a:t>
            </a:r>
          </a:p>
          <a:p>
            <a:r>
              <a:rPr lang="en-US" sz="700" b="0" dirty="0">
                <a:solidFill>
                  <a:srgbClr val="008000"/>
                </a:solidFill>
                <a:effectLst/>
                <a:latin typeface="Consolas" panose="020B0609020204030204" pitchFamily="49" charset="0"/>
              </a:rPr>
              <a:t>const CURRENT_WORKING_DIR = </a:t>
            </a:r>
            <a:r>
              <a:rPr lang="en-US" sz="700" b="0" dirty="0" err="1">
                <a:solidFill>
                  <a:srgbClr val="008000"/>
                </a:solidFill>
                <a:effectLst/>
                <a:latin typeface="Consolas" panose="020B0609020204030204" pitchFamily="49" charset="0"/>
              </a:rPr>
              <a:t>process.cwd</a:t>
            </a:r>
            <a:r>
              <a:rPr lang="en-US" sz="700" b="0" dirty="0">
                <a:solidFill>
                  <a:srgbClr val="008000"/>
                </a:solidFill>
                <a:effectLst/>
                <a:latin typeface="Consolas" panose="020B0609020204030204" pitchFamily="49" charset="0"/>
              </a:rPr>
              <a:t>();</a:t>
            </a:r>
          </a:p>
          <a:p>
            <a:br>
              <a:rPr lang="en-US" sz="700" b="0" dirty="0">
                <a:solidFill>
                  <a:srgbClr val="008000"/>
                </a:solidFill>
                <a:effectLst/>
                <a:latin typeface="Consolas" panose="020B0609020204030204" pitchFamily="49" charset="0"/>
              </a:rPr>
            </a:br>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dist</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express.static</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path.join</a:t>
            </a:r>
            <a:r>
              <a:rPr lang="en-US" sz="700" b="0" dirty="0">
                <a:solidFill>
                  <a:srgbClr val="008000"/>
                </a:solidFill>
                <a:effectLst/>
                <a:latin typeface="Consolas" panose="020B0609020204030204" pitchFamily="49" charset="0"/>
              </a:rPr>
              <a:t>(CURRENT_WORKING_DIR, "</a:t>
            </a:r>
            <a:r>
              <a:rPr lang="en-US" sz="700" b="0" dirty="0" err="1">
                <a:solidFill>
                  <a:srgbClr val="008000"/>
                </a:solidFill>
                <a:effectLst/>
                <a:latin typeface="Consolas" panose="020B0609020204030204" pitchFamily="49" charset="0"/>
              </a:rPr>
              <a:t>dist</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express.json</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express.urlencoded</a:t>
            </a:r>
            <a:r>
              <a:rPr lang="en-US" sz="700" b="0" dirty="0">
                <a:solidFill>
                  <a:srgbClr val="008000"/>
                </a:solidFill>
                <a:effectLst/>
                <a:latin typeface="Consolas" panose="020B0609020204030204" pitchFamily="49" charset="0"/>
              </a:rPr>
              <a:t>({ extended: true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userRoutes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shopRoutes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productRoutes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bodyParser.json</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bodyParser.urlencoded</a:t>
            </a:r>
            <a:r>
              <a:rPr lang="en-US" sz="700" b="0" dirty="0">
                <a:solidFill>
                  <a:srgbClr val="008000"/>
                </a:solidFill>
                <a:effectLst/>
                <a:latin typeface="Consolas" panose="020B0609020204030204" pitchFamily="49" charset="0"/>
              </a:rPr>
              <a:t>({ extended: true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cookieParser</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(compress());</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(helmet());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((err, req, res, next) =&gt; {</a:t>
            </a:r>
          </a:p>
          <a:p>
            <a:r>
              <a:rPr lang="en-US" sz="700" b="0" dirty="0">
                <a:solidFill>
                  <a:srgbClr val="008000"/>
                </a:solidFill>
                <a:effectLst/>
                <a:latin typeface="Consolas" panose="020B0609020204030204" pitchFamily="49" charset="0"/>
              </a:rPr>
              <a:t>  if (err.name === "</a:t>
            </a:r>
            <a:r>
              <a:rPr lang="en-US" sz="700" b="0" dirty="0" err="1">
                <a:solidFill>
                  <a:srgbClr val="008000"/>
                </a:solidFill>
                <a:effectLst/>
                <a:latin typeface="Consolas" panose="020B0609020204030204" pitchFamily="49" charset="0"/>
              </a:rPr>
              <a:t>UnauthorizedError</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(401).</a:t>
            </a:r>
            <a:r>
              <a:rPr lang="en-US" sz="700" b="0" dirty="0" err="1">
                <a:solidFill>
                  <a:srgbClr val="008000"/>
                </a:solidFill>
                <a:effectLst/>
                <a:latin typeface="Consolas" panose="020B0609020204030204" pitchFamily="49" charset="0"/>
              </a:rPr>
              <a:t>json</a:t>
            </a:r>
            <a:r>
              <a:rPr lang="en-US" sz="700" b="0" dirty="0">
                <a:solidFill>
                  <a:srgbClr val="008000"/>
                </a:solidFill>
                <a:effectLst/>
                <a:latin typeface="Consolas" panose="020B0609020204030204" pitchFamily="49" charset="0"/>
              </a:rPr>
              <a:t>({ error: err.name + ": " + </a:t>
            </a:r>
            <a:r>
              <a:rPr lang="en-US" sz="700" b="0" dirty="0" err="1">
                <a:solidFill>
                  <a:srgbClr val="008000"/>
                </a:solidFill>
                <a:effectLst/>
                <a:latin typeface="Consolas" panose="020B0609020204030204" pitchFamily="49" charset="0"/>
              </a:rPr>
              <a:t>err.message</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 else if (err) {</a:t>
            </a:r>
          </a:p>
          <a:p>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(400).</a:t>
            </a:r>
            <a:r>
              <a:rPr lang="en-US" sz="700" b="0" dirty="0" err="1">
                <a:solidFill>
                  <a:srgbClr val="008000"/>
                </a:solidFill>
                <a:effectLst/>
                <a:latin typeface="Consolas" panose="020B0609020204030204" pitchFamily="49" charset="0"/>
              </a:rPr>
              <a:t>json</a:t>
            </a:r>
            <a:r>
              <a:rPr lang="en-US" sz="700" b="0" dirty="0">
                <a:solidFill>
                  <a:srgbClr val="008000"/>
                </a:solidFill>
                <a:effectLst/>
                <a:latin typeface="Consolas" panose="020B0609020204030204" pitchFamily="49" charset="0"/>
              </a:rPr>
              <a:t>({ error: err.name + ": " + </a:t>
            </a:r>
            <a:r>
              <a:rPr lang="en-US" sz="700" b="0" dirty="0" err="1">
                <a:solidFill>
                  <a:srgbClr val="008000"/>
                </a:solidFill>
                <a:effectLst/>
                <a:latin typeface="Consolas" panose="020B0609020204030204" pitchFamily="49" charset="0"/>
              </a:rPr>
              <a:t>err.message</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console.log(err);</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a:t>
            </a:r>
          </a:p>
          <a:p>
            <a:br>
              <a:rPr lang="en-US" sz="700" b="0" dirty="0">
                <a:solidFill>
                  <a:srgbClr val="008000"/>
                </a:solidFill>
                <a:effectLst/>
                <a:latin typeface="Consolas" panose="020B0609020204030204" pitchFamily="49" charset="0"/>
              </a:rPr>
            </a:br>
            <a:r>
              <a:rPr lang="en-US" sz="700" b="0" dirty="0">
                <a:solidFill>
                  <a:srgbClr val="008000"/>
                </a:solidFill>
                <a:effectLst/>
                <a:latin typeface="Consolas" panose="020B0609020204030204" pitchFamily="49" charset="0"/>
              </a:rPr>
              <a:t>export default app;</a:t>
            </a:r>
          </a:p>
          <a:p>
            <a:br>
              <a:rPr lang="en-US" sz="700" b="0" dirty="0">
                <a:solidFill>
                  <a:srgbClr val="008000"/>
                </a:solidFill>
                <a:effectLst/>
                <a:latin typeface="Consolas" panose="020B0609020204030204" pitchFamily="49" charset="0"/>
              </a:rPr>
            </a:br>
            <a:endParaRPr lang="en-US" sz="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143AA79-E584-5016-6DEA-03F39F7E8E78}"/>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736E0D5F-588E-E679-9E68-C577F7A999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069C6F5-8FC8-B85D-19A1-997A08A4BCD5}"/>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6512510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2DE5-2084-D437-A289-57C3F38298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5351DE-808F-2251-D9F1-D62A647B6793}"/>
              </a:ext>
            </a:extLst>
          </p:cNvPr>
          <p:cNvSpPr>
            <a:spLocks noGrp="1"/>
          </p:cNvSpPr>
          <p:nvPr>
            <p:ph idx="1"/>
          </p:nvPr>
        </p:nvSpPr>
        <p:spPr/>
        <p:txBody>
          <a:bodyPr/>
          <a:lstStyle/>
          <a:p>
            <a:r>
              <a:rPr lang="en-US" dirty="0"/>
              <a:t>In the client side, we have to add product pages and API</a:t>
            </a:r>
          </a:p>
        </p:txBody>
      </p:sp>
      <p:sp>
        <p:nvSpPr>
          <p:cNvPr id="4" name="Date Placeholder 3">
            <a:extLst>
              <a:ext uri="{FF2B5EF4-FFF2-40B4-BE49-F238E27FC236}">
                <a16:creationId xmlns:a16="http://schemas.microsoft.com/office/drawing/2014/main" id="{C9BD10A1-4567-B8E2-E8D0-6027CDD3C547}"/>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41EDBEB6-5E65-6AB2-74F5-0AA0BD8D14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5ABDE07-469B-5D06-F62F-AA19DCF16986}"/>
              </a:ext>
            </a:extLst>
          </p:cNvPr>
          <p:cNvSpPr>
            <a:spLocks noGrp="1"/>
          </p:cNvSpPr>
          <p:nvPr>
            <p:ph type="sldNum" sz="quarter" idx="12"/>
          </p:nvPr>
        </p:nvSpPr>
        <p:spPr/>
        <p:txBody>
          <a:bodyPr/>
          <a:lstStyle/>
          <a:p>
            <a:fld id="{7C5CF243-786F-4254-B068-4C9F0B6EA12F}" type="slidenum">
              <a:rPr lang="en-US" altLang="en-US" smtClean="0"/>
              <a:pPr/>
              <a:t>77</a:t>
            </a:fld>
            <a:endParaRPr lang="en-US" altLang="en-US"/>
          </a:p>
        </p:txBody>
      </p:sp>
    </p:spTree>
    <p:extLst>
      <p:ext uri="{BB962C8B-B14F-4D97-AF65-F5344CB8AC3E}">
        <p14:creationId xmlns:p14="http://schemas.microsoft.com/office/powerpoint/2010/main" val="6734000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0878-90A7-0127-0CD3-EC745F74133C}"/>
              </a:ext>
            </a:extLst>
          </p:cNvPr>
          <p:cNvSpPr>
            <a:spLocks noGrp="1"/>
          </p:cNvSpPr>
          <p:nvPr>
            <p:ph type="title"/>
          </p:nvPr>
        </p:nvSpPr>
        <p:spPr/>
        <p:txBody>
          <a:bodyPr/>
          <a:lstStyle/>
          <a:p>
            <a:r>
              <a:rPr lang="en-US" dirty="0"/>
              <a:t>Client/product/api-product.js</a:t>
            </a:r>
          </a:p>
        </p:txBody>
      </p:sp>
      <p:sp>
        <p:nvSpPr>
          <p:cNvPr id="3" name="Content Placeholder 2">
            <a:extLst>
              <a:ext uri="{FF2B5EF4-FFF2-40B4-BE49-F238E27FC236}">
                <a16:creationId xmlns:a16="http://schemas.microsoft.com/office/drawing/2014/main" id="{F9FBFE4F-0AD8-117F-D20D-DF2F8650D63F}"/>
              </a:ext>
            </a:extLst>
          </p:cNvPr>
          <p:cNvSpPr>
            <a:spLocks noGrp="1"/>
          </p:cNvSpPr>
          <p:nvPr>
            <p:ph idx="1"/>
          </p:nvPr>
        </p:nvSpPr>
        <p:spPr/>
        <p:txBody>
          <a:bodyPr/>
          <a:lstStyle/>
          <a:p>
            <a:r>
              <a:rPr lang="en-US" sz="200" b="0" dirty="0">
                <a:solidFill>
                  <a:srgbClr val="008000"/>
                </a:solidFill>
                <a:effectLst/>
                <a:latin typeface="Consolas" panose="020B0609020204030204" pitchFamily="49" charset="0"/>
              </a:rPr>
              <a:t>const create = async (params, credentials, product) =&gt; {</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/products/by/" + </a:t>
            </a:r>
            <a:r>
              <a:rPr lang="en-US" sz="200" b="0" dirty="0" err="1">
                <a:solidFill>
                  <a:srgbClr val="008000"/>
                </a:solidFill>
                <a:effectLst/>
                <a:latin typeface="Consolas" panose="020B0609020204030204" pitchFamily="49" charset="0"/>
              </a:rPr>
              <a:t>params.shopId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method: "POST",</a:t>
            </a:r>
          </a:p>
          <a:p>
            <a:r>
              <a:rPr lang="en-US" sz="200" b="0" dirty="0">
                <a:solidFill>
                  <a:srgbClr val="008000"/>
                </a:solidFill>
                <a:effectLst/>
                <a:latin typeface="Consolas" panose="020B0609020204030204" pitchFamily="49" charset="0"/>
              </a:rPr>
              <a:t>      headers: {</a:t>
            </a:r>
          </a:p>
          <a:p>
            <a:r>
              <a:rPr lang="en-US" sz="200" b="0" dirty="0">
                <a:solidFill>
                  <a:srgbClr val="008000"/>
                </a:solidFill>
                <a:effectLst/>
                <a:latin typeface="Consolas" panose="020B0609020204030204" pitchFamily="49" charset="0"/>
              </a:rPr>
              <a:t>        Accept: "application/</a:t>
            </a:r>
            <a:r>
              <a:rPr lang="en-US" sz="200" b="0" dirty="0" err="1">
                <a:solidFill>
                  <a:srgbClr val="008000"/>
                </a:solidFill>
                <a:effectLst/>
                <a:latin typeface="Consolas" panose="020B0609020204030204" pitchFamily="49" charset="0"/>
              </a:rPr>
              <a:t>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Authorization: "Bearer " + credentials.t,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body: product,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read = async (params, signal) =&gt; {</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/products/" + </a:t>
            </a:r>
            <a:r>
              <a:rPr lang="en-US" sz="200" b="0" dirty="0" err="1">
                <a:solidFill>
                  <a:srgbClr val="008000"/>
                </a:solidFill>
                <a:effectLst/>
                <a:latin typeface="Consolas" panose="020B0609020204030204" pitchFamily="49" charset="0"/>
              </a:rPr>
              <a:t>params.productId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method: "GET",</a:t>
            </a:r>
          </a:p>
          <a:p>
            <a:r>
              <a:rPr lang="en-US" sz="200" b="0" dirty="0">
                <a:solidFill>
                  <a:srgbClr val="008000"/>
                </a:solidFill>
                <a:effectLst/>
                <a:latin typeface="Consolas" panose="020B0609020204030204" pitchFamily="49" charset="0"/>
              </a:rPr>
              <a:t>      signal: signal,</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update = async (params, credentials, product) =&gt; {</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 + </a:t>
            </a:r>
            <a:r>
              <a:rPr lang="en-US" sz="200" b="0" dirty="0" err="1">
                <a:solidFill>
                  <a:srgbClr val="008000"/>
                </a:solidFill>
                <a:effectLst/>
                <a:latin typeface="Consolas" panose="020B0609020204030204" pitchFamily="49" charset="0"/>
              </a:rPr>
              <a:t>params.shopId</a:t>
            </a:r>
            <a:r>
              <a:rPr lang="en-US" sz="200" b="0" dirty="0">
                <a:solidFill>
                  <a:srgbClr val="008000"/>
                </a:solidFill>
                <a:effectLst/>
                <a:latin typeface="Consolas" panose="020B0609020204030204" pitchFamily="49" charset="0"/>
              </a:rPr>
              <a:t> + "/" + </a:t>
            </a:r>
            <a:r>
              <a:rPr lang="en-US" sz="200" b="0" dirty="0" err="1">
                <a:solidFill>
                  <a:srgbClr val="008000"/>
                </a:solidFill>
                <a:effectLst/>
                <a:latin typeface="Consolas" panose="020B0609020204030204" pitchFamily="49" charset="0"/>
              </a:rPr>
              <a:t>params.productId</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method: "PUT",</a:t>
            </a:r>
          </a:p>
          <a:p>
            <a:r>
              <a:rPr lang="en-US" sz="200" b="0" dirty="0">
                <a:solidFill>
                  <a:srgbClr val="008000"/>
                </a:solidFill>
                <a:effectLst/>
                <a:latin typeface="Consolas" panose="020B0609020204030204" pitchFamily="49" charset="0"/>
              </a:rPr>
              <a:t>        headers: {</a:t>
            </a:r>
          </a:p>
          <a:p>
            <a:r>
              <a:rPr lang="en-US" sz="200" b="0" dirty="0">
                <a:solidFill>
                  <a:srgbClr val="008000"/>
                </a:solidFill>
                <a:effectLst/>
                <a:latin typeface="Consolas" panose="020B0609020204030204" pitchFamily="49" charset="0"/>
              </a:rPr>
              <a:t>          Accept: "application/</a:t>
            </a:r>
            <a:r>
              <a:rPr lang="en-US" sz="200" b="0" dirty="0" err="1">
                <a:solidFill>
                  <a:srgbClr val="008000"/>
                </a:solidFill>
                <a:effectLst/>
                <a:latin typeface="Consolas" panose="020B0609020204030204" pitchFamily="49" charset="0"/>
              </a:rPr>
              <a:t>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Authorization: "Bearer " + credentials.t,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body: product,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remove = async (params, credentials) =&gt; {</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 + </a:t>
            </a:r>
            <a:r>
              <a:rPr lang="en-US" sz="200" b="0" dirty="0" err="1">
                <a:solidFill>
                  <a:srgbClr val="008000"/>
                </a:solidFill>
                <a:effectLst/>
                <a:latin typeface="Consolas" panose="020B0609020204030204" pitchFamily="49" charset="0"/>
              </a:rPr>
              <a:t>params.shopId</a:t>
            </a:r>
            <a:r>
              <a:rPr lang="en-US" sz="200" b="0" dirty="0">
                <a:solidFill>
                  <a:srgbClr val="008000"/>
                </a:solidFill>
                <a:effectLst/>
                <a:latin typeface="Consolas" panose="020B0609020204030204" pitchFamily="49" charset="0"/>
              </a:rPr>
              <a:t> + "/" + </a:t>
            </a:r>
            <a:r>
              <a:rPr lang="en-US" sz="200" b="0" dirty="0" err="1">
                <a:solidFill>
                  <a:srgbClr val="008000"/>
                </a:solidFill>
                <a:effectLst/>
                <a:latin typeface="Consolas" panose="020B0609020204030204" pitchFamily="49" charset="0"/>
              </a:rPr>
              <a:t>params.productId</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method: "DELETE",</a:t>
            </a:r>
          </a:p>
          <a:p>
            <a:r>
              <a:rPr lang="en-US" sz="200" b="0" dirty="0">
                <a:solidFill>
                  <a:srgbClr val="008000"/>
                </a:solidFill>
                <a:effectLst/>
                <a:latin typeface="Consolas" panose="020B0609020204030204" pitchFamily="49" charset="0"/>
              </a:rPr>
              <a:t>        headers: {</a:t>
            </a:r>
          </a:p>
          <a:p>
            <a:r>
              <a:rPr lang="en-US" sz="200" b="0" dirty="0">
                <a:solidFill>
                  <a:srgbClr val="008000"/>
                </a:solidFill>
                <a:effectLst/>
                <a:latin typeface="Consolas" panose="020B0609020204030204" pitchFamily="49" charset="0"/>
              </a:rPr>
              <a:t>          Accept: "application/</a:t>
            </a:r>
            <a:r>
              <a:rPr lang="en-US" sz="200" b="0" dirty="0" err="1">
                <a:solidFill>
                  <a:srgbClr val="008000"/>
                </a:solidFill>
                <a:effectLst/>
                <a:latin typeface="Consolas" panose="020B0609020204030204" pitchFamily="49" charset="0"/>
              </a:rPr>
              <a:t>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"Content-Type": "application/</a:t>
            </a:r>
            <a:r>
              <a:rPr lang="en-US" sz="200" b="0" dirty="0" err="1">
                <a:solidFill>
                  <a:srgbClr val="008000"/>
                </a:solidFill>
                <a:effectLst/>
                <a:latin typeface="Consolas" panose="020B0609020204030204" pitchFamily="49" charset="0"/>
              </a:rPr>
              <a:t>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Authorization: "Bearer " + credentials.t,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listByShop</a:t>
            </a:r>
            <a:r>
              <a:rPr lang="en-US" sz="200" b="0" dirty="0">
                <a:solidFill>
                  <a:srgbClr val="008000"/>
                </a:solidFill>
                <a:effectLst/>
                <a:latin typeface="Consolas" panose="020B0609020204030204" pitchFamily="49" charset="0"/>
              </a:rPr>
              <a:t> = async (params, signal) =&gt; {</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/products/by/" + </a:t>
            </a:r>
            <a:r>
              <a:rPr lang="en-US" sz="200" b="0" dirty="0" err="1">
                <a:solidFill>
                  <a:srgbClr val="008000"/>
                </a:solidFill>
                <a:effectLst/>
                <a:latin typeface="Consolas" panose="020B0609020204030204" pitchFamily="49" charset="0"/>
              </a:rPr>
              <a:t>params.shopId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method: "GET",</a:t>
            </a:r>
          </a:p>
          <a:p>
            <a:r>
              <a:rPr lang="en-US" sz="200" b="0" dirty="0">
                <a:solidFill>
                  <a:srgbClr val="008000"/>
                </a:solidFill>
                <a:effectLst/>
                <a:latin typeface="Consolas" panose="020B0609020204030204" pitchFamily="49" charset="0"/>
              </a:rPr>
              <a:t>      signal: signal,</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listLatest</a:t>
            </a:r>
            <a:r>
              <a:rPr lang="en-US" sz="200" b="0" dirty="0">
                <a:solidFill>
                  <a:srgbClr val="008000"/>
                </a:solidFill>
                <a:effectLst/>
                <a:latin typeface="Consolas" panose="020B0609020204030204" pitchFamily="49" charset="0"/>
              </a:rPr>
              <a:t> = async (signal) =&gt; {</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/products/latest", {</a:t>
            </a:r>
          </a:p>
          <a:p>
            <a:r>
              <a:rPr lang="en-US" sz="200" b="0" dirty="0">
                <a:solidFill>
                  <a:srgbClr val="008000"/>
                </a:solidFill>
                <a:effectLst/>
                <a:latin typeface="Consolas" panose="020B0609020204030204" pitchFamily="49" charset="0"/>
              </a:rPr>
              <a:t>      method: "GET",</a:t>
            </a:r>
          </a:p>
          <a:p>
            <a:r>
              <a:rPr lang="en-US" sz="200" b="0" dirty="0">
                <a:solidFill>
                  <a:srgbClr val="008000"/>
                </a:solidFill>
                <a:effectLst/>
                <a:latin typeface="Consolas" panose="020B0609020204030204" pitchFamily="49" charset="0"/>
              </a:rPr>
              <a:t>      signal: signal,</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listRelated</a:t>
            </a:r>
            <a:r>
              <a:rPr lang="en-US" sz="200" b="0" dirty="0">
                <a:solidFill>
                  <a:srgbClr val="008000"/>
                </a:solidFill>
                <a:effectLst/>
                <a:latin typeface="Consolas" panose="020B0609020204030204" pitchFamily="49" charset="0"/>
              </a:rPr>
              <a:t> = async (params, signal) =&gt; {</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/products/related/" + </a:t>
            </a:r>
            <a:r>
              <a:rPr lang="en-US" sz="200" b="0" dirty="0" err="1">
                <a:solidFill>
                  <a:srgbClr val="008000"/>
                </a:solidFill>
                <a:effectLst/>
                <a:latin typeface="Consolas" panose="020B0609020204030204" pitchFamily="49" charset="0"/>
              </a:rPr>
              <a:t>params.productId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method: "GET",</a:t>
            </a:r>
          </a:p>
          <a:p>
            <a:r>
              <a:rPr lang="en-US" sz="200" b="0" dirty="0">
                <a:solidFill>
                  <a:srgbClr val="008000"/>
                </a:solidFill>
                <a:effectLst/>
                <a:latin typeface="Consolas" panose="020B0609020204030204" pitchFamily="49" charset="0"/>
              </a:rPr>
              <a:t>      signal: signal,</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listCategories</a:t>
            </a:r>
            <a:r>
              <a:rPr lang="en-US" sz="200" b="0" dirty="0">
                <a:solidFill>
                  <a:srgbClr val="008000"/>
                </a:solidFill>
                <a:effectLst/>
                <a:latin typeface="Consolas" panose="020B0609020204030204" pitchFamily="49" charset="0"/>
              </a:rPr>
              <a:t> = async (signal) =&gt; {</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/products/categories", {</a:t>
            </a:r>
          </a:p>
          <a:p>
            <a:r>
              <a:rPr lang="en-US" sz="200" b="0" dirty="0">
                <a:solidFill>
                  <a:srgbClr val="008000"/>
                </a:solidFill>
                <a:effectLst/>
                <a:latin typeface="Consolas" panose="020B0609020204030204" pitchFamily="49" charset="0"/>
              </a:rPr>
              <a:t>      method: "GET",</a:t>
            </a:r>
          </a:p>
          <a:p>
            <a:r>
              <a:rPr lang="en-US" sz="200" b="0" dirty="0">
                <a:solidFill>
                  <a:srgbClr val="008000"/>
                </a:solidFill>
                <a:effectLst/>
                <a:latin typeface="Consolas" panose="020B0609020204030204" pitchFamily="49" charset="0"/>
              </a:rPr>
              <a:t>      signal: signal,</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list = async (params, signal) =&gt; {</a:t>
            </a:r>
          </a:p>
          <a:p>
            <a:r>
              <a:rPr lang="en-US" sz="200" b="0" dirty="0">
                <a:solidFill>
                  <a:srgbClr val="008000"/>
                </a:solidFill>
                <a:effectLst/>
                <a:latin typeface="Consolas" panose="020B0609020204030204" pitchFamily="49" charset="0"/>
              </a:rPr>
              <a:t>  const query = </a:t>
            </a:r>
            <a:r>
              <a:rPr lang="en-US" sz="200" b="0" dirty="0" err="1">
                <a:solidFill>
                  <a:srgbClr val="008000"/>
                </a:solidFill>
                <a:effectLst/>
                <a:latin typeface="Consolas" panose="020B0609020204030204" pitchFamily="49" charset="0"/>
              </a:rPr>
              <a:t>queryString.stringify</a:t>
            </a:r>
            <a:r>
              <a:rPr lang="en-US" sz="200" b="0" dirty="0">
                <a:solidFill>
                  <a:srgbClr val="008000"/>
                </a:solidFill>
                <a:effectLst/>
                <a:latin typeface="Consolas" panose="020B0609020204030204" pitchFamily="49" charset="0"/>
              </a:rPr>
              <a:t>(params);</a:t>
            </a:r>
          </a:p>
          <a:p>
            <a:r>
              <a:rPr lang="en-US" sz="200" b="0" dirty="0">
                <a:solidFill>
                  <a:srgbClr val="008000"/>
                </a:solidFill>
                <a:effectLst/>
                <a:latin typeface="Consolas" panose="020B0609020204030204" pitchFamily="49" charset="0"/>
              </a:rPr>
              <a:t>  try {</a:t>
            </a:r>
          </a:p>
          <a:p>
            <a:r>
              <a:rPr lang="en-US" sz="200" b="0" dirty="0">
                <a:solidFill>
                  <a:srgbClr val="008000"/>
                </a:solidFill>
                <a:effectLst/>
                <a:latin typeface="Consolas" panose="020B0609020204030204" pitchFamily="49" charset="0"/>
              </a:rPr>
              <a:t>    let response = await fetch("/</a:t>
            </a:r>
            <a:r>
              <a:rPr lang="en-US" sz="200" b="0" dirty="0" err="1">
                <a:solidFill>
                  <a:srgbClr val="008000"/>
                </a:solidFill>
                <a:effectLst/>
                <a:latin typeface="Consolas" panose="020B0609020204030204" pitchFamily="49" charset="0"/>
              </a:rPr>
              <a:t>api</a:t>
            </a:r>
            <a:r>
              <a:rPr lang="en-US" sz="200" b="0" dirty="0">
                <a:solidFill>
                  <a:srgbClr val="008000"/>
                </a:solidFill>
                <a:effectLst/>
                <a:latin typeface="Consolas" panose="020B0609020204030204" pitchFamily="49" charset="0"/>
              </a:rPr>
              <a:t>/products?" + query, {</a:t>
            </a:r>
          </a:p>
          <a:p>
            <a:r>
              <a:rPr lang="en-US" sz="200" b="0" dirty="0">
                <a:solidFill>
                  <a:srgbClr val="008000"/>
                </a:solidFill>
                <a:effectLst/>
                <a:latin typeface="Consolas" panose="020B0609020204030204" pitchFamily="49" charset="0"/>
              </a:rPr>
              <a:t>      method: "GET",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a:t>
            </a:r>
            <a:r>
              <a:rPr lang="en-US" sz="200" b="0" dirty="0" err="1">
                <a:solidFill>
                  <a:srgbClr val="008000"/>
                </a:solidFill>
                <a:effectLst/>
                <a:latin typeface="Consolas" panose="020B0609020204030204" pitchFamily="49" charset="0"/>
              </a:rPr>
              <a:t>response.json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 catch (err) {</a:t>
            </a:r>
          </a:p>
          <a:p>
            <a:r>
              <a:rPr lang="en-US" sz="200" b="0" dirty="0">
                <a:solidFill>
                  <a:srgbClr val="008000"/>
                </a:solidFill>
                <a:effectLst/>
                <a:latin typeface="Consolas" panose="020B0609020204030204" pitchFamily="49" charset="0"/>
              </a:rPr>
              <a:t>    console.log(err);</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export {</a:t>
            </a:r>
          </a:p>
          <a:p>
            <a:r>
              <a:rPr lang="en-US" sz="200" b="0" dirty="0">
                <a:solidFill>
                  <a:srgbClr val="008000"/>
                </a:solidFill>
                <a:effectLst/>
                <a:latin typeface="Consolas" panose="020B0609020204030204" pitchFamily="49" charset="0"/>
              </a:rPr>
              <a:t>  create,</a:t>
            </a:r>
          </a:p>
          <a:p>
            <a:r>
              <a:rPr lang="en-US" sz="200" b="0" dirty="0">
                <a:solidFill>
                  <a:srgbClr val="008000"/>
                </a:solidFill>
                <a:effectLst/>
                <a:latin typeface="Consolas" panose="020B0609020204030204" pitchFamily="49" charset="0"/>
              </a:rPr>
              <a:t>  read,</a:t>
            </a:r>
          </a:p>
          <a:p>
            <a:r>
              <a:rPr lang="en-US" sz="200" b="0" dirty="0">
                <a:solidFill>
                  <a:srgbClr val="008000"/>
                </a:solidFill>
                <a:effectLst/>
                <a:latin typeface="Consolas" panose="020B0609020204030204" pitchFamily="49" charset="0"/>
              </a:rPr>
              <a:t>  update,</a:t>
            </a:r>
          </a:p>
          <a:p>
            <a:r>
              <a:rPr lang="en-US" sz="200" b="0" dirty="0">
                <a:solidFill>
                  <a:srgbClr val="008000"/>
                </a:solidFill>
                <a:effectLst/>
                <a:latin typeface="Consolas" panose="020B0609020204030204" pitchFamily="49" charset="0"/>
              </a:rPr>
              <a:t>  remove,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listByShop</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listLatest</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listRelated</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listCategories</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list,</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endParaRPr lang="en-US" sz="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0AEEDE0-893E-0112-B0BC-D49355ED346D}"/>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419598B6-EEBB-4316-B018-D0818A3041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CD80A68-FE3F-72E4-06C8-B209E718447A}"/>
              </a:ext>
            </a:extLst>
          </p:cNvPr>
          <p:cNvSpPr>
            <a:spLocks noGrp="1"/>
          </p:cNvSpPr>
          <p:nvPr>
            <p:ph type="sldNum" sz="quarter" idx="12"/>
          </p:nvPr>
        </p:nvSpPr>
        <p:spPr/>
        <p:txBody>
          <a:bodyPr/>
          <a:lstStyle/>
          <a:p>
            <a:fld id="{7C5CF243-786F-4254-B068-4C9F0B6EA12F}" type="slidenum">
              <a:rPr lang="en-US" altLang="en-US" smtClean="0"/>
              <a:pPr/>
              <a:t>78</a:t>
            </a:fld>
            <a:endParaRPr lang="en-US" altLang="en-US"/>
          </a:p>
        </p:txBody>
      </p:sp>
    </p:spTree>
    <p:extLst>
      <p:ext uri="{BB962C8B-B14F-4D97-AF65-F5344CB8AC3E}">
        <p14:creationId xmlns:p14="http://schemas.microsoft.com/office/powerpoint/2010/main" val="26549002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569B-ECDA-DB50-12AB-1BBAFEC75282}"/>
              </a:ext>
            </a:extLst>
          </p:cNvPr>
          <p:cNvSpPr>
            <a:spLocks noGrp="1"/>
          </p:cNvSpPr>
          <p:nvPr>
            <p:ph type="title"/>
          </p:nvPr>
        </p:nvSpPr>
        <p:spPr/>
        <p:txBody>
          <a:bodyPr/>
          <a:lstStyle/>
          <a:p>
            <a:r>
              <a:rPr lang="en-US" dirty="0"/>
              <a:t>Client/product/</a:t>
            </a:r>
            <a:r>
              <a:rPr lang="en-US" dirty="0" err="1"/>
              <a:t>NewProduct.jsx</a:t>
            </a:r>
            <a:endParaRPr lang="en-US" dirty="0"/>
          </a:p>
        </p:txBody>
      </p:sp>
      <p:sp>
        <p:nvSpPr>
          <p:cNvPr id="3" name="Content Placeholder 2">
            <a:extLst>
              <a:ext uri="{FF2B5EF4-FFF2-40B4-BE49-F238E27FC236}">
                <a16:creationId xmlns:a16="http://schemas.microsoft.com/office/drawing/2014/main" id="{13C92B5D-49EF-9D58-F3F3-20E06039DF83}"/>
              </a:ext>
            </a:extLst>
          </p:cNvPr>
          <p:cNvSpPr>
            <a:spLocks noGrp="1"/>
          </p:cNvSpPr>
          <p:nvPr>
            <p:ph idx="1"/>
          </p:nvPr>
        </p:nvSpPr>
        <p:spPr/>
        <p:txBody>
          <a:bodyPr/>
          <a:lstStyle/>
          <a:p>
            <a:r>
              <a:rPr lang="en-US" sz="140" b="0" dirty="0">
                <a:solidFill>
                  <a:srgbClr val="008000"/>
                </a:solidFill>
                <a:effectLst/>
                <a:latin typeface="Consolas" panose="020B0609020204030204" pitchFamily="49" charset="0"/>
              </a:rPr>
              <a:t>import React, { </a:t>
            </a:r>
            <a:r>
              <a:rPr lang="en-US" sz="140" b="0" dirty="0" err="1">
                <a:solidFill>
                  <a:srgbClr val="008000"/>
                </a:solidFill>
                <a:effectLst/>
                <a:latin typeface="Consolas" panose="020B0609020204030204" pitchFamily="49" charset="0"/>
              </a:rPr>
              <a:t>useState</a:t>
            </a:r>
            <a:r>
              <a:rPr lang="en-US" sz="140" b="0" dirty="0">
                <a:solidFill>
                  <a:srgbClr val="008000"/>
                </a:solidFill>
                <a:effectLst/>
                <a:latin typeface="Consolas" panose="020B0609020204030204" pitchFamily="49" charset="0"/>
              </a:rPr>
              <a:t> } from "react";</a:t>
            </a:r>
          </a:p>
          <a:p>
            <a:r>
              <a:rPr lang="en-US" sz="140" b="0" dirty="0">
                <a:solidFill>
                  <a:srgbClr val="008000"/>
                </a:solidFill>
                <a:effectLst/>
                <a:latin typeface="Consolas" panose="020B0609020204030204" pitchFamily="49" charset="0"/>
              </a:rPr>
              <a:t>import Card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/core/Card";</a:t>
            </a:r>
          </a:p>
          <a:p>
            <a:r>
              <a:rPr lang="en-US" sz="140" b="0" dirty="0">
                <a:solidFill>
                  <a:srgbClr val="008000"/>
                </a:solidFill>
                <a:effectLst/>
                <a:latin typeface="Consolas" panose="020B0609020204030204" pitchFamily="49" charset="0"/>
              </a:rPr>
              <a:t>import </a:t>
            </a:r>
            <a:r>
              <a:rPr lang="en-US" sz="140" b="0" dirty="0" err="1">
                <a:solidFill>
                  <a:srgbClr val="008000"/>
                </a:solidFill>
                <a:effectLst/>
                <a:latin typeface="Consolas" panose="020B0609020204030204" pitchFamily="49" charset="0"/>
              </a:rPr>
              <a:t>CardActions</a:t>
            </a:r>
            <a:r>
              <a:rPr lang="en-US" sz="140" b="0" dirty="0">
                <a:solidFill>
                  <a:srgbClr val="008000"/>
                </a:solidFill>
                <a:effectLst/>
                <a:latin typeface="Consolas" panose="020B0609020204030204" pitchFamily="49" charset="0"/>
              </a:rPr>
              <a:t>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/core/</a:t>
            </a:r>
            <a:r>
              <a:rPr lang="en-US" sz="140" b="0" dirty="0" err="1">
                <a:solidFill>
                  <a:srgbClr val="008000"/>
                </a:solidFill>
                <a:effectLst/>
                <a:latin typeface="Consolas" panose="020B0609020204030204" pitchFamily="49" charset="0"/>
              </a:rPr>
              <a:t>CardActions</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import </a:t>
            </a:r>
            <a:r>
              <a:rPr lang="en-US" sz="140" b="0" dirty="0" err="1">
                <a:solidFill>
                  <a:srgbClr val="008000"/>
                </a:solidFill>
                <a:effectLst/>
                <a:latin typeface="Consolas" panose="020B0609020204030204" pitchFamily="49" charset="0"/>
              </a:rPr>
              <a:t>CardContent</a:t>
            </a:r>
            <a:r>
              <a:rPr lang="en-US" sz="140" b="0" dirty="0">
                <a:solidFill>
                  <a:srgbClr val="008000"/>
                </a:solidFill>
                <a:effectLst/>
                <a:latin typeface="Consolas" panose="020B0609020204030204" pitchFamily="49" charset="0"/>
              </a:rPr>
              <a:t>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/core/</a:t>
            </a:r>
            <a:r>
              <a:rPr lang="en-US" sz="140" b="0" dirty="0" err="1">
                <a:solidFill>
                  <a:srgbClr val="008000"/>
                </a:solidFill>
                <a:effectLst/>
                <a:latin typeface="Consolas" panose="020B0609020204030204" pitchFamily="49" charset="0"/>
              </a:rPr>
              <a:t>CardContent</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import Button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/core/Button";</a:t>
            </a:r>
          </a:p>
          <a:p>
            <a:r>
              <a:rPr lang="en-US" sz="140" b="0" dirty="0">
                <a:solidFill>
                  <a:srgbClr val="008000"/>
                </a:solidFill>
                <a:effectLst/>
                <a:latin typeface="Consolas" panose="020B0609020204030204" pitchFamily="49" charset="0"/>
              </a:rPr>
              <a:t>import </a:t>
            </a:r>
            <a:r>
              <a:rPr lang="en-US" sz="140" b="0" dirty="0" err="1">
                <a:solidFill>
                  <a:srgbClr val="008000"/>
                </a:solidFill>
                <a:effectLst/>
                <a:latin typeface="Consolas" panose="020B0609020204030204" pitchFamily="49" charset="0"/>
              </a:rPr>
              <a:t>TextField</a:t>
            </a:r>
            <a:r>
              <a:rPr lang="en-US" sz="140" b="0" dirty="0">
                <a:solidFill>
                  <a:srgbClr val="008000"/>
                </a:solidFill>
                <a:effectLst/>
                <a:latin typeface="Consolas" panose="020B0609020204030204" pitchFamily="49" charset="0"/>
              </a:rPr>
              <a:t>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/core/</a:t>
            </a:r>
            <a:r>
              <a:rPr lang="en-US" sz="140" b="0" dirty="0" err="1">
                <a:solidFill>
                  <a:srgbClr val="008000"/>
                </a:solidFill>
                <a:effectLst/>
                <a:latin typeface="Consolas" panose="020B0609020204030204" pitchFamily="49" charset="0"/>
              </a:rPr>
              <a:t>TextField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import </a:t>
            </a:r>
            <a:r>
              <a:rPr lang="en-US" sz="140" b="0" dirty="0" err="1">
                <a:solidFill>
                  <a:srgbClr val="008000"/>
                </a:solidFill>
                <a:effectLst/>
                <a:latin typeface="Consolas" panose="020B0609020204030204" pitchFamily="49" charset="0"/>
              </a:rPr>
              <a:t>FileUpload</a:t>
            </a:r>
            <a:r>
              <a:rPr lang="en-US" sz="140" b="0" dirty="0">
                <a:solidFill>
                  <a:srgbClr val="008000"/>
                </a:solidFill>
                <a:effectLst/>
                <a:latin typeface="Consolas" panose="020B0609020204030204" pitchFamily="49" charset="0"/>
              </a:rPr>
              <a:t>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/icons/</a:t>
            </a:r>
            <a:r>
              <a:rPr lang="en-US" sz="140" b="0" dirty="0" err="1">
                <a:solidFill>
                  <a:srgbClr val="008000"/>
                </a:solidFill>
                <a:effectLst/>
                <a:latin typeface="Consolas" panose="020B0609020204030204" pitchFamily="49" charset="0"/>
              </a:rPr>
              <a:t>AddPhotoAlternate</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import auth from "../lib/auth-helper";</a:t>
            </a:r>
          </a:p>
          <a:p>
            <a:r>
              <a:rPr lang="en-US" sz="140" b="0" dirty="0">
                <a:solidFill>
                  <a:srgbClr val="008000"/>
                </a:solidFill>
                <a:effectLst/>
                <a:latin typeface="Consolas" panose="020B0609020204030204" pitchFamily="49" charset="0"/>
              </a:rPr>
              <a:t>import Typography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/core/Typography";</a:t>
            </a:r>
          </a:p>
          <a:p>
            <a:r>
              <a:rPr lang="en-US" sz="140" b="0" dirty="0">
                <a:solidFill>
                  <a:srgbClr val="008000"/>
                </a:solidFill>
                <a:effectLst/>
                <a:latin typeface="Consolas" panose="020B0609020204030204" pitchFamily="49" charset="0"/>
              </a:rPr>
              <a:t>import Icon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/core/Icon";</a:t>
            </a:r>
          </a:p>
          <a:p>
            <a:r>
              <a:rPr lang="en-US" sz="140" b="0" dirty="0">
                <a:solidFill>
                  <a:srgbClr val="008000"/>
                </a:solidFill>
                <a:effectLst/>
                <a:latin typeface="Consolas" panose="020B0609020204030204" pitchFamily="49" charset="0"/>
              </a:rPr>
              <a:t>import { </a:t>
            </a:r>
            <a:r>
              <a:rPr lang="en-US" sz="140" b="0" dirty="0" err="1">
                <a:solidFill>
                  <a:srgbClr val="008000"/>
                </a:solidFill>
                <a:effectLst/>
                <a:latin typeface="Consolas" panose="020B0609020204030204" pitchFamily="49" charset="0"/>
              </a:rPr>
              <a:t>makeStyles</a:t>
            </a:r>
            <a:r>
              <a:rPr lang="en-US" sz="140" b="0" dirty="0">
                <a:solidFill>
                  <a:srgbClr val="008000"/>
                </a:solidFill>
                <a:effectLst/>
                <a:latin typeface="Consolas" panose="020B0609020204030204" pitchFamily="49" charset="0"/>
              </a:rPr>
              <a:t> } from "@material-</a:t>
            </a:r>
            <a:r>
              <a:rPr lang="en-US" sz="140" b="0" dirty="0" err="1">
                <a:solidFill>
                  <a:srgbClr val="008000"/>
                </a:solidFill>
                <a:effectLst/>
                <a:latin typeface="Consolas" panose="020B0609020204030204" pitchFamily="49" charset="0"/>
              </a:rPr>
              <a:t>ui</a:t>
            </a:r>
            <a:r>
              <a:rPr lang="en-US" sz="140" b="0" dirty="0">
                <a:solidFill>
                  <a:srgbClr val="008000"/>
                </a:solidFill>
                <a:effectLst/>
                <a:latin typeface="Consolas" panose="020B0609020204030204" pitchFamily="49" charset="0"/>
              </a:rPr>
              <a:t>/core/styles";</a:t>
            </a:r>
          </a:p>
          <a:p>
            <a:r>
              <a:rPr lang="en-US" sz="140" b="0" dirty="0">
                <a:solidFill>
                  <a:srgbClr val="008000"/>
                </a:solidFill>
                <a:effectLst/>
                <a:latin typeface="Consolas" panose="020B0609020204030204" pitchFamily="49" charset="0"/>
              </a:rPr>
              <a:t>import { create } from "./api-product.js";</a:t>
            </a:r>
          </a:p>
          <a:p>
            <a:r>
              <a:rPr lang="en-US" sz="140" b="0" dirty="0">
                <a:solidFill>
                  <a:srgbClr val="008000"/>
                </a:solidFill>
                <a:effectLst/>
                <a:latin typeface="Consolas" panose="020B0609020204030204" pitchFamily="49" charset="0"/>
              </a:rPr>
              <a:t>import { Link, Navigate, </a:t>
            </a:r>
            <a:r>
              <a:rPr lang="en-US" sz="140" b="0" dirty="0" err="1">
                <a:solidFill>
                  <a:srgbClr val="008000"/>
                </a:solidFill>
                <a:effectLst/>
                <a:latin typeface="Consolas" panose="020B0609020204030204" pitchFamily="49" charset="0"/>
              </a:rPr>
              <a:t>useParams</a:t>
            </a:r>
            <a:r>
              <a:rPr lang="en-US" sz="140" b="0" dirty="0">
                <a:solidFill>
                  <a:srgbClr val="008000"/>
                </a:solidFill>
                <a:effectLst/>
                <a:latin typeface="Consolas" panose="020B0609020204030204" pitchFamily="49" charset="0"/>
              </a:rPr>
              <a:t> } from "react-router-</a:t>
            </a:r>
            <a:r>
              <a:rPr lang="en-US" sz="140" b="0" dirty="0" err="1">
                <a:solidFill>
                  <a:srgbClr val="008000"/>
                </a:solidFill>
                <a:effectLst/>
                <a:latin typeface="Consolas" panose="020B0609020204030204" pitchFamily="49" charset="0"/>
              </a:rPr>
              <a:t>dom</a:t>
            </a:r>
            <a:r>
              <a:rPr lang="en-US" sz="140" b="0" dirty="0">
                <a:solidFill>
                  <a:srgbClr val="008000"/>
                </a:solidFill>
                <a:effectLst/>
                <a:latin typeface="Consolas" panose="020B0609020204030204" pitchFamily="49" charset="0"/>
              </a:rPr>
              <a:t>";</a:t>
            </a:r>
          </a:p>
          <a:p>
            <a:br>
              <a:rPr lang="en-US" sz="140" b="0" dirty="0">
                <a:solidFill>
                  <a:srgbClr val="008000"/>
                </a:solidFill>
                <a:effectLst/>
                <a:latin typeface="Consolas" panose="020B0609020204030204" pitchFamily="49" charset="0"/>
              </a:rPr>
            </a:br>
            <a:r>
              <a:rPr lang="en-US" sz="140" b="0" dirty="0">
                <a:solidFill>
                  <a:srgbClr val="008000"/>
                </a:solidFill>
                <a:effectLst/>
                <a:latin typeface="Consolas" panose="020B0609020204030204" pitchFamily="49" charset="0"/>
              </a:rPr>
              <a:t>const </a:t>
            </a:r>
            <a:r>
              <a:rPr lang="en-US" sz="140" b="0" dirty="0" err="1">
                <a:solidFill>
                  <a:srgbClr val="008000"/>
                </a:solidFill>
                <a:effectLst/>
                <a:latin typeface="Consolas" panose="020B0609020204030204" pitchFamily="49" charset="0"/>
              </a:rPr>
              <a:t>useStyles</a:t>
            </a:r>
            <a:r>
              <a:rPr lang="en-US" sz="140" b="0" dirty="0">
                <a:solidFill>
                  <a:srgbClr val="008000"/>
                </a:solidFill>
                <a:effectLst/>
                <a:latin typeface="Consolas" panose="020B0609020204030204" pitchFamily="49" charset="0"/>
              </a:rPr>
              <a:t> = </a:t>
            </a:r>
            <a:r>
              <a:rPr lang="en-US" sz="140" b="0" dirty="0" err="1">
                <a:solidFill>
                  <a:srgbClr val="008000"/>
                </a:solidFill>
                <a:effectLst/>
                <a:latin typeface="Consolas" panose="020B0609020204030204" pitchFamily="49" charset="0"/>
              </a:rPr>
              <a:t>makeStyles</a:t>
            </a:r>
            <a:r>
              <a:rPr lang="en-US" sz="140" b="0" dirty="0">
                <a:solidFill>
                  <a:srgbClr val="008000"/>
                </a:solidFill>
                <a:effectLst/>
                <a:latin typeface="Consolas" panose="020B0609020204030204" pitchFamily="49" charset="0"/>
              </a:rPr>
              <a:t>((theme) =&gt; ({</a:t>
            </a:r>
          </a:p>
          <a:p>
            <a:r>
              <a:rPr lang="en-US" sz="140" b="0" dirty="0">
                <a:solidFill>
                  <a:srgbClr val="008000"/>
                </a:solidFill>
                <a:effectLst/>
                <a:latin typeface="Consolas" panose="020B0609020204030204" pitchFamily="49" charset="0"/>
              </a:rPr>
              <a:t>  card: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maxWidth</a:t>
            </a:r>
            <a:r>
              <a:rPr lang="en-US" sz="140" b="0" dirty="0">
                <a:solidFill>
                  <a:srgbClr val="008000"/>
                </a:solidFill>
                <a:effectLst/>
                <a:latin typeface="Consolas" panose="020B0609020204030204" pitchFamily="49" charset="0"/>
              </a:rPr>
              <a:t>: 600,</a:t>
            </a:r>
          </a:p>
          <a:p>
            <a:r>
              <a:rPr lang="en-US" sz="140" b="0" dirty="0">
                <a:solidFill>
                  <a:srgbClr val="008000"/>
                </a:solidFill>
                <a:effectLst/>
                <a:latin typeface="Consolas" panose="020B0609020204030204" pitchFamily="49" charset="0"/>
              </a:rPr>
              <a:t>    margin: "auto",</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textAlign</a:t>
            </a:r>
            <a:r>
              <a:rPr lang="en-US" sz="140" b="0" dirty="0">
                <a:solidFill>
                  <a:srgbClr val="008000"/>
                </a:solidFill>
                <a:effectLst/>
                <a:latin typeface="Consolas" panose="020B0609020204030204" pitchFamily="49" charset="0"/>
              </a:rPr>
              <a:t>: "center",</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marginTop</a:t>
            </a:r>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theme.spacing</a:t>
            </a:r>
            <a:r>
              <a:rPr lang="en-US" sz="140" b="0" dirty="0">
                <a:solidFill>
                  <a:srgbClr val="008000"/>
                </a:solidFill>
                <a:effectLst/>
                <a:latin typeface="Consolas" panose="020B0609020204030204" pitchFamily="49" charset="0"/>
              </a:rPr>
              <a:t>(5),</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paddingBottom</a:t>
            </a:r>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theme.spacing</a:t>
            </a:r>
            <a:r>
              <a:rPr lang="en-US" sz="140" b="0" dirty="0">
                <a:solidFill>
                  <a:srgbClr val="008000"/>
                </a:solidFill>
                <a:effectLst/>
                <a:latin typeface="Consolas" panose="020B0609020204030204" pitchFamily="49" charset="0"/>
              </a:rPr>
              <a:t>(2),</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error: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verticalAlign</a:t>
            </a:r>
            <a:r>
              <a:rPr lang="en-US" sz="140" b="0" dirty="0">
                <a:solidFill>
                  <a:srgbClr val="008000"/>
                </a:solidFill>
                <a:effectLst/>
                <a:latin typeface="Consolas" panose="020B0609020204030204" pitchFamily="49" charset="0"/>
              </a:rPr>
              <a:t>: "middle",</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title: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marginTop</a:t>
            </a:r>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theme.spacing</a:t>
            </a:r>
            <a:r>
              <a:rPr lang="en-US" sz="140" b="0" dirty="0">
                <a:solidFill>
                  <a:srgbClr val="008000"/>
                </a:solidFill>
                <a:effectLst/>
                <a:latin typeface="Consolas" panose="020B0609020204030204" pitchFamily="49" charset="0"/>
              </a:rPr>
              <a:t>(2),</a:t>
            </a:r>
          </a:p>
          <a:p>
            <a:r>
              <a:rPr lang="en-US" sz="140" b="0" dirty="0">
                <a:solidFill>
                  <a:srgbClr val="008000"/>
                </a:solidFill>
                <a:effectLst/>
                <a:latin typeface="Consolas" panose="020B0609020204030204" pitchFamily="49" charset="0"/>
              </a:rPr>
              <a:t>    color: </a:t>
            </a:r>
            <a:r>
              <a:rPr lang="en-US" sz="140" b="0" dirty="0" err="1">
                <a:solidFill>
                  <a:srgbClr val="008000"/>
                </a:solidFill>
                <a:effectLst/>
                <a:latin typeface="Consolas" panose="020B0609020204030204" pitchFamily="49" charset="0"/>
              </a:rPr>
              <a:t>theme.palette.openTitle</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fontSize</a:t>
            </a:r>
            <a:r>
              <a:rPr lang="en-US" sz="140" b="0" dirty="0">
                <a:solidFill>
                  <a:srgbClr val="008000"/>
                </a:solidFill>
                <a:effectLst/>
                <a:latin typeface="Consolas" panose="020B0609020204030204" pitchFamily="49" charset="0"/>
              </a:rPr>
              <a:t>: "1.2em",</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textField</a:t>
            </a:r>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marginLeft</a:t>
            </a:r>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theme.spacing</a:t>
            </a:r>
            <a:r>
              <a:rPr lang="en-US" sz="140" b="0" dirty="0">
                <a:solidFill>
                  <a:srgbClr val="008000"/>
                </a:solidFill>
                <a:effectLst/>
                <a:latin typeface="Consolas" panose="020B0609020204030204" pitchFamily="49" charset="0"/>
              </a:rPr>
              <a:t>(1),</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marginRight</a:t>
            </a:r>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theme.spacing</a:t>
            </a:r>
            <a:r>
              <a:rPr lang="en-US" sz="140" b="0" dirty="0">
                <a:solidFill>
                  <a:srgbClr val="008000"/>
                </a:solidFill>
                <a:effectLst/>
                <a:latin typeface="Consolas" panose="020B0609020204030204" pitchFamily="49" charset="0"/>
              </a:rPr>
              <a:t>(1),</a:t>
            </a:r>
          </a:p>
          <a:p>
            <a:r>
              <a:rPr lang="en-US" sz="140" b="0" dirty="0">
                <a:solidFill>
                  <a:srgbClr val="008000"/>
                </a:solidFill>
                <a:effectLst/>
                <a:latin typeface="Consolas" panose="020B0609020204030204" pitchFamily="49" charset="0"/>
              </a:rPr>
              <a:t>    width: 300,</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submit: {</a:t>
            </a:r>
          </a:p>
          <a:p>
            <a:r>
              <a:rPr lang="en-US" sz="140" b="0" dirty="0">
                <a:solidFill>
                  <a:srgbClr val="008000"/>
                </a:solidFill>
                <a:effectLst/>
                <a:latin typeface="Consolas" panose="020B0609020204030204" pitchFamily="49" charset="0"/>
              </a:rPr>
              <a:t>    margin: "auto",</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marginBottom</a:t>
            </a:r>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theme.spacing</a:t>
            </a:r>
            <a:r>
              <a:rPr lang="en-US" sz="140" b="0" dirty="0">
                <a:solidFill>
                  <a:srgbClr val="008000"/>
                </a:solidFill>
                <a:effectLst/>
                <a:latin typeface="Consolas" panose="020B0609020204030204" pitchFamily="49" charset="0"/>
              </a:rPr>
              <a:t>(2),</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input: {</a:t>
            </a:r>
          </a:p>
          <a:p>
            <a:r>
              <a:rPr lang="en-US" sz="140" b="0" dirty="0">
                <a:solidFill>
                  <a:srgbClr val="008000"/>
                </a:solidFill>
                <a:effectLst/>
                <a:latin typeface="Consolas" panose="020B0609020204030204" pitchFamily="49" charset="0"/>
              </a:rPr>
              <a:t>    display: "none",</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filename: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marginLeft</a:t>
            </a:r>
            <a:r>
              <a:rPr lang="en-US" sz="140" b="0" dirty="0">
                <a:solidFill>
                  <a:srgbClr val="008000"/>
                </a:solidFill>
                <a:effectLst/>
                <a:latin typeface="Consolas" panose="020B0609020204030204" pitchFamily="49" charset="0"/>
              </a:rPr>
              <a:t>: "10px",</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a:t>
            </a:r>
          </a:p>
          <a:p>
            <a:br>
              <a:rPr lang="en-US" sz="140" b="0" dirty="0">
                <a:solidFill>
                  <a:srgbClr val="008000"/>
                </a:solidFill>
                <a:effectLst/>
                <a:latin typeface="Consolas" panose="020B0609020204030204" pitchFamily="49" charset="0"/>
              </a:rPr>
            </a:br>
            <a:r>
              <a:rPr lang="en-US" sz="140" b="0" dirty="0">
                <a:solidFill>
                  <a:srgbClr val="008000"/>
                </a:solidFill>
                <a:effectLst/>
                <a:latin typeface="Consolas" panose="020B0609020204030204" pitchFamily="49" charset="0"/>
              </a:rPr>
              <a:t>export default function </a:t>
            </a:r>
            <a:r>
              <a:rPr lang="en-US" sz="140" b="0" dirty="0" err="1">
                <a:solidFill>
                  <a:srgbClr val="008000"/>
                </a:solidFill>
                <a:effectLst/>
                <a:latin typeface="Consolas" panose="020B0609020204030204" pitchFamily="49" charset="0"/>
              </a:rPr>
              <a:t>NewProduct</a:t>
            </a:r>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const params = </a:t>
            </a:r>
            <a:r>
              <a:rPr lang="en-US" sz="140" b="0" dirty="0" err="1">
                <a:solidFill>
                  <a:srgbClr val="008000"/>
                </a:solidFill>
                <a:effectLst/>
                <a:latin typeface="Consolas" panose="020B0609020204030204" pitchFamily="49" charset="0"/>
              </a:rPr>
              <a:t>useParams</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const classes = </a:t>
            </a:r>
            <a:r>
              <a:rPr lang="en-US" sz="140" b="0" dirty="0" err="1">
                <a:solidFill>
                  <a:srgbClr val="008000"/>
                </a:solidFill>
                <a:effectLst/>
                <a:latin typeface="Consolas" panose="020B0609020204030204" pitchFamily="49" charset="0"/>
              </a:rPr>
              <a:t>useStyles</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const [values, </a:t>
            </a:r>
            <a:r>
              <a:rPr lang="en-US" sz="140" b="0" dirty="0" err="1">
                <a:solidFill>
                  <a:srgbClr val="008000"/>
                </a:solidFill>
                <a:effectLst/>
                <a:latin typeface="Consolas" panose="020B0609020204030204" pitchFamily="49" charset="0"/>
              </a:rPr>
              <a:t>setValues</a:t>
            </a:r>
            <a:r>
              <a:rPr lang="en-US" sz="140" b="0" dirty="0">
                <a:solidFill>
                  <a:srgbClr val="008000"/>
                </a:solidFill>
                <a:effectLst/>
                <a:latin typeface="Consolas" panose="020B0609020204030204" pitchFamily="49" charset="0"/>
              </a:rPr>
              <a:t>] = </a:t>
            </a:r>
            <a:r>
              <a:rPr lang="en-US" sz="140" b="0" dirty="0" err="1">
                <a:solidFill>
                  <a:srgbClr val="008000"/>
                </a:solidFill>
                <a:effectLst/>
                <a:latin typeface="Consolas" panose="020B0609020204030204" pitchFamily="49" charset="0"/>
              </a:rPr>
              <a:t>useState</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name: "",</a:t>
            </a:r>
          </a:p>
          <a:p>
            <a:r>
              <a:rPr lang="en-US" sz="140" b="0" dirty="0">
                <a:solidFill>
                  <a:srgbClr val="008000"/>
                </a:solidFill>
                <a:effectLst/>
                <a:latin typeface="Consolas" panose="020B0609020204030204" pitchFamily="49" charset="0"/>
              </a:rPr>
              <a:t>    description: "",</a:t>
            </a:r>
          </a:p>
          <a:p>
            <a:r>
              <a:rPr lang="en-US" sz="140" b="0" dirty="0">
                <a:solidFill>
                  <a:srgbClr val="008000"/>
                </a:solidFill>
                <a:effectLst/>
                <a:latin typeface="Consolas" panose="020B0609020204030204" pitchFamily="49" charset="0"/>
              </a:rPr>
              <a:t>    image: "",</a:t>
            </a:r>
          </a:p>
          <a:p>
            <a:r>
              <a:rPr lang="en-US" sz="140" b="0" dirty="0">
                <a:solidFill>
                  <a:srgbClr val="008000"/>
                </a:solidFill>
                <a:effectLst/>
                <a:latin typeface="Consolas" panose="020B0609020204030204" pitchFamily="49" charset="0"/>
              </a:rPr>
              <a:t>    category: "",</a:t>
            </a:r>
          </a:p>
          <a:p>
            <a:r>
              <a:rPr lang="en-US" sz="140" b="0" dirty="0">
                <a:solidFill>
                  <a:srgbClr val="008000"/>
                </a:solidFill>
                <a:effectLst/>
                <a:latin typeface="Consolas" panose="020B0609020204030204" pitchFamily="49" charset="0"/>
              </a:rPr>
              <a:t>    quantity: "",</a:t>
            </a:r>
          </a:p>
          <a:p>
            <a:r>
              <a:rPr lang="en-US" sz="140" b="0" dirty="0">
                <a:solidFill>
                  <a:srgbClr val="008000"/>
                </a:solidFill>
                <a:effectLst/>
                <a:latin typeface="Consolas" panose="020B0609020204030204" pitchFamily="49" charset="0"/>
              </a:rPr>
              <a:t>    price: "",</a:t>
            </a:r>
          </a:p>
          <a:p>
            <a:r>
              <a:rPr lang="en-US" sz="140" b="0" dirty="0">
                <a:solidFill>
                  <a:srgbClr val="008000"/>
                </a:solidFill>
                <a:effectLst/>
                <a:latin typeface="Consolas" panose="020B0609020204030204" pitchFamily="49" charset="0"/>
              </a:rPr>
              <a:t>    redirect: false,</a:t>
            </a:r>
          </a:p>
          <a:p>
            <a:r>
              <a:rPr lang="en-US" sz="140" b="0" dirty="0">
                <a:solidFill>
                  <a:srgbClr val="008000"/>
                </a:solidFill>
                <a:effectLst/>
                <a:latin typeface="Consolas" panose="020B0609020204030204" pitchFamily="49" charset="0"/>
              </a:rPr>
              <a:t>    error: "",</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const </a:t>
            </a:r>
            <a:r>
              <a:rPr lang="en-US" sz="140" b="0" dirty="0" err="1">
                <a:solidFill>
                  <a:srgbClr val="008000"/>
                </a:solidFill>
                <a:effectLst/>
                <a:latin typeface="Consolas" panose="020B0609020204030204" pitchFamily="49" charset="0"/>
              </a:rPr>
              <a:t>jwt</a:t>
            </a:r>
            <a:r>
              <a:rPr lang="en-US" sz="140" b="0" dirty="0">
                <a:solidFill>
                  <a:srgbClr val="008000"/>
                </a:solidFill>
                <a:effectLst/>
                <a:latin typeface="Consolas" panose="020B0609020204030204" pitchFamily="49" charset="0"/>
              </a:rPr>
              <a:t> = </a:t>
            </a:r>
            <a:r>
              <a:rPr lang="en-US" sz="140" b="0" dirty="0" err="1">
                <a:solidFill>
                  <a:srgbClr val="008000"/>
                </a:solidFill>
                <a:effectLst/>
                <a:latin typeface="Consolas" panose="020B0609020204030204" pitchFamily="49" charset="0"/>
              </a:rPr>
              <a:t>auth.isAuthenticated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const </a:t>
            </a:r>
            <a:r>
              <a:rPr lang="en-US" sz="140" b="0" dirty="0" err="1">
                <a:solidFill>
                  <a:srgbClr val="008000"/>
                </a:solidFill>
                <a:effectLst/>
                <a:latin typeface="Consolas" panose="020B0609020204030204" pitchFamily="49" charset="0"/>
              </a:rPr>
              <a:t>handleChange</a:t>
            </a:r>
            <a:r>
              <a:rPr lang="en-US" sz="140" b="0" dirty="0">
                <a:solidFill>
                  <a:srgbClr val="008000"/>
                </a:solidFill>
                <a:effectLst/>
                <a:latin typeface="Consolas" panose="020B0609020204030204" pitchFamily="49" charset="0"/>
              </a:rPr>
              <a:t> = (name) =&gt; (event) =&gt; {</a:t>
            </a:r>
          </a:p>
          <a:p>
            <a:r>
              <a:rPr lang="en-US" sz="140" b="0" dirty="0">
                <a:solidFill>
                  <a:srgbClr val="008000"/>
                </a:solidFill>
                <a:effectLst/>
                <a:latin typeface="Consolas" panose="020B0609020204030204" pitchFamily="49" charset="0"/>
              </a:rPr>
              <a:t>    const value = name === "image" ? </a:t>
            </a:r>
            <a:r>
              <a:rPr lang="en-US" sz="140" b="0" dirty="0" err="1">
                <a:solidFill>
                  <a:srgbClr val="008000"/>
                </a:solidFill>
                <a:effectLst/>
                <a:latin typeface="Consolas" panose="020B0609020204030204" pitchFamily="49" charset="0"/>
              </a:rPr>
              <a:t>event.target.files</a:t>
            </a:r>
            <a:r>
              <a:rPr lang="en-US" sz="140" b="0" dirty="0">
                <a:solidFill>
                  <a:srgbClr val="008000"/>
                </a:solidFill>
                <a:effectLst/>
                <a:latin typeface="Consolas" panose="020B0609020204030204" pitchFamily="49" charset="0"/>
              </a:rPr>
              <a:t>[0] : </a:t>
            </a:r>
            <a:r>
              <a:rPr lang="en-US" sz="140" b="0" dirty="0" err="1">
                <a:solidFill>
                  <a:srgbClr val="008000"/>
                </a:solidFill>
                <a:effectLst/>
                <a:latin typeface="Consolas" panose="020B0609020204030204" pitchFamily="49" charset="0"/>
              </a:rPr>
              <a:t>event.target.value</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setValues</a:t>
            </a:r>
            <a:r>
              <a:rPr lang="en-US" sz="140" b="0" dirty="0">
                <a:solidFill>
                  <a:srgbClr val="008000"/>
                </a:solidFill>
                <a:effectLst/>
                <a:latin typeface="Consolas" panose="020B0609020204030204" pitchFamily="49" charset="0"/>
              </a:rPr>
              <a:t>({ ...values, [name]: value });</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const </a:t>
            </a:r>
            <a:r>
              <a:rPr lang="en-US" sz="140" b="0" dirty="0" err="1">
                <a:solidFill>
                  <a:srgbClr val="008000"/>
                </a:solidFill>
                <a:effectLst/>
                <a:latin typeface="Consolas" panose="020B0609020204030204" pitchFamily="49" charset="0"/>
              </a:rPr>
              <a:t>clickSubmit</a:t>
            </a:r>
            <a:r>
              <a:rPr lang="en-US" sz="140" b="0" dirty="0">
                <a:solidFill>
                  <a:srgbClr val="008000"/>
                </a:solidFill>
                <a:effectLst/>
                <a:latin typeface="Consolas" panose="020B0609020204030204" pitchFamily="49" charset="0"/>
              </a:rPr>
              <a:t> = () =&gt; {</a:t>
            </a:r>
          </a:p>
          <a:p>
            <a:r>
              <a:rPr lang="en-US" sz="140" b="0" dirty="0">
                <a:solidFill>
                  <a:srgbClr val="008000"/>
                </a:solidFill>
                <a:effectLst/>
                <a:latin typeface="Consolas" panose="020B0609020204030204" pitchFamily="49" charset="0"/>
              </a:rPr>
              <a:t>    let </a:t>
            </a:r>
            <a:r>
              <a:rPr lang="en-US" sz="140" b="0" dirty="0" err="1">
                <a:solidFill>
                  <a:srgbClr val="008000"/>
                </a:solidFill>
                <a:effectLst/>
                <a:latin typeface="Consolas" panose="020B0609020204030204" pitchFamily="49" charset="0"/>
              </a:rPr>
              <a:t>productData</a:t>
            </a:r>
            <a:r>
              <a:rPr lang="en-US" sz="140" b="0" dirty="0">
                <a:solidFill>
                  <a:srgbClr val="008000"/>
                </a:solidFill>
                <a:effectLst/>
                <a:latin typeface="Consolas" panose="020B0609020204030204" pitchFamily="49" charset="0"/>
              </a:rPr>
              <a:t> = new </a:t>
            </a:r>
            <a:r>
              <a:rPr lang="en-US" sz="140" b="0" dirty="0" err="1">
                <a:solidFill>
                  <a:srgbClr val="008000"/>
                </a:solidFill>
                <a:effectLst/>
                <a:latin typeface="Consolas" panose="020B0609020204030204" pitchFamily="49" charset="0"/>
              </a:rPr>
              <a:t>FormData</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values.name &amp;&amp; </a:t>
            </a:r>
            <a:r>
              <a:rPr lang="en-US" sz="140" b="0" dirty="0" err="1">
                <a:solidFill>
                  <a:srgbClr val="008000"/>
                </a:solidFill>
                <a:effectLst/>
                <a:latin typeface="Consolas" panose="020B0609020204030204" pitchFamily="49" charset="0"/>
              </a:rPr>
              <a:t>productData.append</a:t>
            </a:r>
            <a:r>
              <a:rPr lang="en-US" sz="140" b="0" dirty="0">
                <a:solidFill>
                  <a:srgbClr val="008000"/>
                </a:solidFill>
                <a:effectLst/>
                <a:latin typeface="Consolas" panose="020B0609020204030204" pitchFamily="49" charset="0"/>
              </a:rPr>
              <a:t>("name", values.name);</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values.description</a:t>
            </a:r>
            <a:r>
              <a:rPr lang="en-US" sz="140" b="0" dirty="0">
                <a:solidFill>
                  <a:srgbClr val="008000"/>
                </a:solidFill>
                <a:effectLst/>
                <a:latin typeface="Consolas" panose="020B0609020204030204" pitchFamily="49" charset="0"/>
              </a:rPr>
              <a:t> &amp;&amp; </a:t>
            </a:r>
            <a:r>
              <a:rPr lang="en-US" sz="140" b="0" dirty="0" err="1">
                <a:solidFill>
                  <a:srgbClr val="008000"/>
                </a:solidFill>
                <a:effectLst/>
                <a:latin typeface="Consolas" panose="020B0609020204030204" pitchFamily="49" charset="0"/>
              </a:rPr>
              <a:t>productData.append</a:t>
            </a:r>
            <a:r>
              <a:rPr lang="en-US" sz="140" b="0" dirty="0">
                <a:solidFill>
                  <a:srgbClr val="008000"/>
                </a:solidFill>
                <a:effectLst/>
                <a:latin typeface="Consolas" panose="020B0609020204030204" pitchFamily="49" charset="0"/>
              </a:rPr>
              <a:t>("description", </a:t>
            </a:r>
            <a:r>
              <a:rPr lang="en-US" sz="140" b="0" dirty="0" err="1">
                <a:solidFill>
                  <a:srgbClr val="008000"/>
                </a:solidFill>
                <a:effectLst/>
                <a:latin typeface="Consolas" panose="020B0609020204030204" pitchFamily="49" charset="0"/>
              </a:rPr>
              <a:t>values.description</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values.image</a:t>
            </a:r>
            <a:r>
              <a:rPr lang="en-US" sz="140" b="0" dirty="0">
                <a:solidFill>
                  <a:srgbClr val="008000"/>
                </a:solidFill>
                <a:effectLst/>
                <a:latin typeface="Consolas" panose="020B0609020204030204" pitchFamily="49" charset="0"/>
              </a:rPr>
              <a:t> &amp;&amp; </a:t>
            </a:r>
            <a:r>
              <a:rPr lang="en-US" sz="140" b="0" dirty="0" err="1">
                <a:solidFill>
                  <a:srgbClr val="008000"/>
                </a:solidFill>
                <a:effectLst/>
                <a:latin typeface="Consolas" panose="020B0609020204030204" pitchFamily="49" charset="0"/>
              </a:rPr>
              <a:t>productData.append</a:t>
            </a:r>
            <a:r>
              <a:rPr lang="en-US" sz="140" b="0" dirty="0">
                <a:solidFill>
                  <a:srgbClr val="008000"/>
                </a:solidFill>
                <a:effectLst/>
                <a:latin typeface="Consolas" panose="020B0609020204030204" pitchFamily="49" charset="0"/>
              </a:rPr>
              <a:t>("image", </a:t>
            </a:r>
            <a:r>
              <a:rPr lang="en-US" sz="140" b="0" dirty="0" err="1">
                <a:solidFill>
                  <a:srgbClr val="008000"/>
                </a:solidFill>
                <a:effectLst/>
                <a:latin typeface="Consolas" panose="020B0609020204030204" pitchFamily="49" charset="0"/>
              </a:rPr>
              <a:t>values.image</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values.category</a:t>
            </a:r>
            <a:r>
              <a:rPr lang="en-US" sz="140" b="0" dirty="0">
                <a:solidFill>
                  <a:srgbClr val="008000"/>
                </a:solidFill>
                <a:effectLst/>
                <a:latin typeface="Consolas" panose="020B0609020204030204" pitchFamily="49" charset="0"/>
              </a:rPr>
              <a:t> &amp;&amp; </a:t>
            </a:r>
            <a:r>
              <a:rPr lang="en-US" sz="140" b="0" dirty="0" err="1">
                <a:solidFill>
                  <a:srgbClr val="008000"/>
                </a:solidFill>
                <a:effectLst/>
                <a:latin typeface="Consolas" panose="020B0609020204030204" pitchFamily="49" charset="0"/>
              </a:rPr>
              <a:t>productData.append</a:t>
            </a:r>
            <a:r>
              <a:rPr lang="en-US" sz="140" b="0" dirty="0">
                <a:solidFill>
                  <a:srgbClr val="008000"/>
                </a:solidFill>
                <a:effectLst/>
                <a:latin typeface="Consolas" panose="020B0609020204030204" pitchFamily="49" charset="0"/>
              </a:rPr>
              <a:t>("category", </a:t>
            </a:r>
            <a:r>
              <a:rPr lang="en-US" sz="140" b="0" dirty="0" err="1">
                <a:solidFill>
                  <a:srgbClr val="008000"/>
                </a:solidFill>
                <a:effectLst/>
                <a:latin typeface="Consolas" panose="020B0609020204030204" pitchFamily="49" charset="0"/>
              </a:rPr>
              <a:t>values.category</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values.quantity</a:t>
            </a:r>
            <a:r>
              <a:rPr lang="en-US" sz="140" b="0" dirty="0">
                <a:solidFill>
                  <a:srgbClr val="008000"/>
                </a:solidFill>
                <a:effectLst/>
                <a:latin typeface="Consolas" panose="020B0609020204030204" pitchFamily="49" charset="0"/>
              </a:rPr>
              <a:t> &amp;&amp; </a:t>
            </a:r>
            <a:r>
              <a:rPr lang="en-US" sz="140" b="0" dirty="0" err="1">
                <a:solidFill>
                  <a:srgbClr val="008000"/>
                </a:solidFill>
                <a:effectLst/>
                <a:latin typeface="Consolas" panose="020B0609020204030204" pitchFamily="49" charset="0"/>
              </a:rPr>
              <a:t>productData.append</a:t>
            </a:r>
            <a:r>
              <a:rPr lang="en-US" sz="140" b="0" dirty="0">
                <a:solidFill>
                  <a:srgbClr val="008000"/>
                </a:solidFill>
                <a:effectLst/>
                <a:latin typeface="Consolas" panose="020B0609020204030204" pitchFamily="49" charset="0"/>
              </a:rPr>
              <a:t>("quantity", </a:t>
            </a:r>
            <a:r>
              <a:rPr lang="en-US" sz="140" b="0" dirty="0" err="1">
                <a:solidFill>
                  <a:srgbClr val="008000"/>
                </a:solidFill>
                <a:effectLst/>
                <a:latin typeface="Consolas" panose="020B0609020204030204" pitchFamily="49" charset="0"/>
              </a:rPr>
              <a:t>values.quantity</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values.price</a:t>
            </a:r>
            <a:r>
              <a:rPr lang="en-US" sz="140" b="0" dirty="0">
                <a:solidFill>
                  <a:srgbClr val="008000"/>
                </a:solidFill>
                <a:effectLst/>
                <a:latin typeface="Consolas" panose="020B0609020204030204" pitchFamily="49" charset="0"/>
              </a:rPr>
              <a:t> &amp;&amp; </a:t>
            </a:r>
            <a:r>
              <a:rPr lang="en-US" sz="140" b="0" dirty="0" err="1">
                <a:solidFill>
                  <a:srgbClr val="008000"/>
                </a:solidFill>
                <a:effectLst/>
                <a:latin typeface="Consolas" panose="020B0609020204030204" pitchFamily="49" charset="0"/>
              </a:rPr>
              <a:t>productData.append</a:t>
            </a:r>
            <a:r>
              <a:rPr lang="en-US" sz="140" b="0" dirty="0">
                <a:solidFill>
                  <a:srgbClr val="008000"/>
                </a:solidFill>
                <a:effectLst/>
                <a:latin typeface="Consolas" panose="020B0609020204030204" pitchFamily="49" charset="0"/>
              </a:rPr>
              <a:t>("price", </a:t>
            </a:r>
            <a:r>
              <a:rPr lang="en-US" sz="140" b="0" dirty="0" err="1">
                <a:solidFill>
                  <a:srgbClr val="008000"/>
                </a:solidFill>
                <a:effectLst/>
                <a:latin typeface="Consolas" panose="020B0609020204030204" pitchFamily="49" charset="0"/>
              </a:rPr>
              <a:t>values.price</a:t>
            </a:r>
            <a:r>
              <a:rPr lang="en-US" sz="140" b="0" dirty="0">
                <a:solidFill>
                  <a:srgbClr val="008000"/>
                </a:solidFill>
                <a:effectLst/>
                <a:latin typeface="Consolas" panose="020B0609020204030204" pitchFamily="49" charset="0"/>
              </a:rPr>
              <a:t>);</a:t>
            </a:r>
          </a:p>
          <a:p>
            <a:br>
              <a:rPr lang="en-US" sz="140" b="0" dirty="0">
                <a:solidFill>
                  <a:srgbClr val="008000"/>
                </a:solidFill>
                <a:effectLst/>
                <a:latin typeface="Consolas" panose="020B0609020204030204" pitchFamily="49" charset="0"/>
              </a:rPr>
            </a:br>
            <a:r>
              <a:rPr lang="en-US" sz="140" b="0" dirty="0">
                <a:solidFill>
                  <a:srgbClr val="008000"/>
                </a:solidFill>
                <a:effectLst/>
                <a:latin typeface="Consolas" panose="020B0609020204030204" pitchFamily="49" charset="0"/>
              </a:rPr>
              <a:t>    create(</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shopId</a:t>
            </a:r>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params.shopId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t: </a:t>
            </a:r>
            <a:r>
              <a:rPr lang="en-US" sz="140" b="0" dirty="0" err="1">
                <a:solidFill>
                  <a:srgbClr val="008000"/>
                </a:solidFill>
                <a:effectLst/>
                <a:latin typeface="Consolas" panose="020B0609020204030204" pitchFamily="49" charset="0"/>
              </a:rPr>
              <a:t>jwt.token</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productData</a:t>
            </a:r>
            <a:endParaRPr lang="en-US" sz="140" b="0" dirty="0">
              <a:solidFill>
                <a:srgbClr val="008000"/>
              </a:solidFill>
              <a:effectLst/>
              <a:latin typeface="Consolas" panose="020B0609020204030204" pitchFamily="49" charset="0"/>
            </a:endParaRPr>
          </a:p>
          <a:p>
            <a:r>
              <a:rPr lang="en-US" sz="140" b="0" dirty="0">
                <a:solidFill>
                  <a:srgbClr val="008000"/>
                </a:solidFill>
                <a:effectLst/>
                <a:latin typeface="Consolas" panose="020B0609020204030204" pitchFamily="49" charset="0"/>
              </a:rPr>
              <a:t>    ).then((data) =&gt; {</a:t>
            </a:r>
          </a:p>
          <a:p>
            <a:r>
              <a:rPr lang="en-US" sz="140" b="0" dirty="0">
                <a:solidFill>
                  <a:srgbClr val="008000"/>
                </a:solidFill>
                <a:effectLst/>
                <a:latin typeface="Consolas" panose="020B0609020204030204" pitchFamily="49" charset="0"/>
              </a:rPr>
              <a:t>      if (</a:t>
            </a:r>
            <a:r>
              <a:rPr lang="en-US" sz="140" b="0" dirty="0" err="1">
                <a:solidFill>
                  <a:srgbClr val="008000"/>
                </a:solidFill>
                <a:effectLst/>
                <a:latin typeface="Consolas" panose="020B0609020204030204" pitchFamily="49" charset="0"/>
              </a:rPr>
              <a:t>data.error</a:t>
            </a:r>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setValues</a:t>
            </a:r>
            <a:r>
              <a:rPr lang="en-US" sz="140" b="0" dirty="0">
                <a:solidFill>
                  <a:srgbClr val="008000"/>
                </a:solidFill>
                <a:effectLst/>
                <a:latin typeface="Consolas" panose="020B0609020204030204" pitchFamily="49" charset="0"/>
              </a:rPr>
              <a:t>({ ...values, error: </a:t>
            </a:r>
            <a:r>
              <a:rPr lang="en-US" sz="140" b="0" dirty="0" err="1">
                <a:solidFill>
                  <a:srgbClr val="008000"/>
                </a:solidFill>
                <a:effectLst/>
                <a:latin typeface="Consolas" panose="020B0609020204030204" pitchFamily="49" charset="0"/>
              </a:rPr>
              <a:t>data.error</a:t>
            </a:r>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 else {</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setValues</a:t>
            </a:r>
            <a:r>
              <a:rPr lang="en-US" sz="140" b="0" dirty="0">
                <a:solidFill>
                  <a:srgbClr val="008000"/>
                </a:solidFill>
                <a:effectLst/>
                <a:latin typeface="Consolas" panose="020B0609020204030204" pitchFamily="49" charset="0"/>
              </a:rPr>
              <a:t>({ ...values, error: "", redirect: true });</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a:t>
            </a:r>
          </a:p>
          <a:p>
            <a:br>
              <a:rPr lang="en-US" sz="140" b="0" dirty="0">
                <a:solidFill>
                  <a:srgbClr val="008000"/>
                </a:solidFill>
                <a:effectLst/>
                <a:latin typeface="Consolas" panose="020B0609020204030204" pitchFamily="49" charset="0"/>
              </a:rPr>
            </a:br>
            <a:r>
              <a:rPr lang="en-US" sz="140" b="0" dirty="0">
                <a:solidFill>
                  <a:srgbClr val="008000"/>
                </a:solidFill>
                <a:effectLst/>
                <a:latin typeface="Consolas" panose="020B0609020204030204" pitchFamily="49" charset="0"/>
              </a:rPr>
              <a:t>  if (</a:t>
            </a:r>
            <a:r>
              <a:rPr lang="en-US" sz="140" b="0" dirty="0" err="1">
                <a:solidFill>
                  <a:srgbClr val="008000"/>
                </a:solidFill>
                <a:effectLst/>
                <a:latin typeface="Consolas" panose="020B0609020204030204" pitchFamily="49" charset="0"/>
              </a:rPr>
              <a:t>values.redirect</a:t>
            </a:r>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return &lt;Navigate to={"/seller/shop/edit/" + </a:t>
            </a:r>
            <a:r>
              <a:rPr lang="en-US" sz="140" b="0" dirty="0" err="1">
                <a:solidFill>
                  <a:srgbClr val="008000"/>
                </a:solidFill>
                <a:effectLst/>
                <a:latin typeface="Consolas" panose="020B0609020204030204" pitchFamily="49" charset="0"/>
              </a:rPr>
              <a:t>params.shopId</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return (</a:t>
            </a:r>
          </a:p>
          <a:p>
            <a:r>
              <a:rPr lang="en-US" sz="140" b="0" dirty="0">
                <a:solidFill>
                  <a:srgbClr val="008000"/>
                </a:solidFill>
                <a:effectLst/>
                <a:latin typeface="Consolas" panose="020B0609020204030204" pitchFamily="49" charset="0"/>
              </a:rPr>
              <a:t>    &lt;div&gt;</a:t>
            </a:r>
          </a:p>
          <a:p>
            <a:r>
              <a:rPr lang="en-US" sz="140" b="0" dirty="0">
                <a:solidFill>
                  <a:srgbClr val="008000"/>
                </a:solidFill>
                <a:effectLst/>
                <a:latin typeface="Consolas" panose="020B0609020204030204" pitchFamily="49" charset="0"/>
              </a:rPr>
              <a:t>      &lt;Card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classes.card</a:t>
            </a:r>
            <a:r>
              <a:rPr lang="en-US" sz="140" b="0" dirty="0">
                <a:solidFill>
                  <a:srgbClr val="008000"/>
                </a:solidFill>
                <a:effectLst/>
                <a:latin typeface="Consolas" panose="020B0609020204030204" pitchFamily="49" charset="0"/>
              </a:rPr>
              <a:t>}&gt;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CardContent</a:t>
            </a:r>
            <a:r>
              <a:rPr lang="en-US" sz="140" b="0" dirty="0">
                <a:solidFill>
                  <a:srgbClr val="008000"/>
                </a:solidFill>
                <a:effectLst/>
                <a:latin typeface="Consolas" panose="020B0609020204030204" pitchFamily="49" charset="0"/>
              </a:rPr>
              <a:t>&gt;</a:t>
            </a:r>
          </a:p>
          <a:p>
            <a:r>
              <a:rPr lang="en-US" sz="140" b="0" dirty="0">
                <a:solidFill>
                  <a:srgbClr val="008000"/>
                </a:solidFill>
                <a:effectLst/>
                <a:latin typeface="Consolas" panose="020B0609020204030204" pitchFamily="49" charset="0"/>
              </a:rPr>
              <a:t>          &lt;Typography type="headline" component="h2"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classes.title</a:t>
            </a:r>
            <a:r>
              <a:rPr lang="en-US" sz="140" b="0" dirty="0">
                <a:solidFill>
                  <a:srgbClr val="008000"/>
                </a:solidFill>
                <a:effectLst/>
                <a:latin typeface="Consolas" panose="020B0609020204030204" pitchFamily="49" charset="0"/>
              </a:rPr>
              <a:t>}&gt;</a:t>
            </a:r>
          </a:p>
          <a:p>
            <a:r>
              <a:rPr lang="en-US" sz="140" b="0" dirty="0">
                <a:solidFill>
                  <a:srgbClr val="008000"/>
                </a:solidFill>
                <a:effectLst/>
                <a:latin typeface="Consolas" panose="020B0609020204030204" pitchFamily="49" charset="0"/>
              </a:rPr>
              <a:t>            New Product</a:t>
            </a:r>
          </a:p>
          <a:p>
            <a:r>
              <a:rPr lang="en-US" sz="140" b="0" dirty="0">
                <a:solidFill>
                  <a:srgbClr val="008000"/>
                </a:solidFill>
                <a:effectLst/>
                <a:latin typeface="Consolas" panose="020B0609020204030204" pitchFamily="49" charset="0"/>
              </a:rPr>
              <a:t>          &lt;/Typography&gt;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br</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&lt;input</a:t>
            </a:r>
          </a:p>
          <a:p>
            <a:r>
              <a:rPr lang="en-US" sz="140" b="0" dirty="0">
                <a:solidFill>
                  <a:srgbClr val="008000"/>
                </a:solidFill>
                <a:effectLst/>
                <a:latin typeface="Consolas" panose="020B0609020204030204" pitchFamily="49" charset="0"/>
              </a:rPr>
              <a:t>            accept="image/*"</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onChange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handleChange</a:t>
            </a:r>
            <a:r>
              <a:rPr lang="en-US" sz="140" b="0" dirty="0">
                <a:solidFill>
                  <a:srgbClr val="008000"/>
                </a:solidFill>
                <a:effectLst/>
                <a:latin typeface="Consolas" panose="020B0609020204030204" pitchFamily="49" charset="0"/>
              </a:rPr>
              <a:t>("image")}</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classes.input</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id="icon-button-file"</a:t>
            </a:r>
          </a:p>
          <a:p>
            <a:r>
              <a:rPr lang="en-US" sz="140" b="0" dirty="0">
                <a:solidFill>
                  <a:srgbClr val="008000"/>
                </a:solidFill>
                <a:effectLst/>
                <a:latin typeface="Consolas" panose="020B0609020204030204" pitchFamily="49" charset="0"/>
              </a:rPr>
              <a:t>            type="file"</a:t>
            </a:r>
          </a:p>
          <a:p>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&lt;label </a:t>
            </a:r>
            <a:r>
              <a:rPr lang="en-US" sz="140" b="0" dirty="0" err="1">
                <a:solidFill>
                  <a:srgbClr val="008000"/>
                </a:solidFill>
                <a:effectLst/>
                <a:latin typeface="Consolas" panose="020B0609020204030204" pitchFamily="49" charset="0"/>
              </a:rPr>
              <a:t>htmlFor</a:t>
            </a:r>
            <a:r>
              <a:rPr lang="en-US" sz="140" b="0" dirty="0">
                <a:solidFill>
                  <a:srgbClr val="008000"/>
                </a:solidFill>
                <a:effectLst/>
                <a:latin typeface="Consolas" panose="020B0609020204030204" pitchFamily="49" charset="0"/>
              </a:rPr>
              <a:t>="icon-button-file"&gt;</a:t>
            </a:r>
          </a:p>
          <a:p>
            <a:r>
              <a:rPr lang="en-US" sz="140" b="0" dirty="0">
                <a:solidFill>
                  <a:srgbClr val="008000"/>
                </a:solidFill>
                <a:effectLst/>
                <a:latin typeface="Consolas" panose="020B0609020204030204" pitchFamily="49" charset="0"/>
              </a:rPr>
              <a:t>            &lt;Button variant="contained" color="secondary" component="span"&gt;</a:t>
            </a:r>
          </a:p>
          <a:p>
            <a:r>
              <a:rPr lang="en-US" sz="140" b="0" dirty="0">
                <a:solidFill>
                  <a:srgbClr val="008000"/>
                </a:solidFill>
                <a:effectLst/>
                <a:latin typeface="Consolas" panose="020B0609020204030204" pitchFamily="49" charset="0"/>
              </a:rPr>
              <a:t>              Upload Photo</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FileUpload</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&lt;/Button&gt;</a:t>
            </a:r>
          </a:p>
          <a:p>
            <a:r>
              <a:rPr lang="en-US" sz="140" b="0" dirty="0">
                <a:solidFill>
                  <a:srgbClr val="008000"/>
                </a:solidFill>
                <a:effectLst/>
                <a:latin typeface="Consolas" panose="020B0609020204030204" pitchFamily="49" charset="0"/>
              </a:rPr>
              <a:t>          &lt;/label&gt;{" "}</a:t>
            </a:r>
          </a:p>
          <a:p>
            <a:r>
              <a:rPr lang="en-US" sz="140" b="0" dirty="0">
                <a:solidFill>
                  <a:srgbClr val="008000"/>
                </a:solidFill>
                <a:effectLst/>
                <a:latin typeface="Consolas" panose="020B0609020204030204" pitchFamily="49" charset="0"/>
              </a:rPr>
              <a:t>          &lt;span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classes.filename</a:t>
            </a:r>
            <a:r>
              <a:rPr lang="en-US" sz="140" b="0" dirty="0">
                <a:solidFill>
                  <a:srgbClr val="008000"/>
                </a:solidFill>
                <a:effectLst/>
                <a:latin typeface="Consolas" panose="020B0609020204030204" pitchFamily="49" charset="0"/>
              </a:rPr>
              <a:t>}&gt;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values.image</a:t>
            </a:r>
            <a:r>
              <a:rPr lang="en-US" sz="140" b="0" dirty="0">
                <a:solidFill>
                  <a:srgbClr val="008000"/>
                </a:solidFill>
                <a:effectLst/>
                <a:latin typeface="Consolas" panose="020B0609020204030204" pitchFamily="49" charset="0"/>
              </a:rPr>
              <a:t> ? values.image.name : ""}</a:t>
            </a:r>
          </a:p>
          <a:p>
            <a:r>
              <a:rPr lang="en-US" sz="140" b="0" dirty="0">
                <a:solidFill>
                  <a:srgbClr val="008000"/>
                </a:solidFill>
                <a:effectLst/>
                <a:latin typeface="Consolas" panose="020B0609020204030204" pitchFamily="49" charset="0"/>
              </a:rPr>
              <a:t>          &lt;/span&gt;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br</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TextField</a:t>
            </a:r>
            <a:endParaRPr lang="en-US" sz="140" b="0" dirty="0">
              <a:solidFill>
                <a:srgbClr val="008000"/>
              </a:solidFill>
              <a:effectLst/>
              <a:latin typeface="Consolas" panose="020B0609020204030204" pitchFamily="49" charset="0"/>
            </a:endParaRPr>
          </a:p>
          <a:p>
            <a:r>
              <a:rPr lang="en-US" sz="140" b="0" dirty="0">
                <a:solidFill>
                  <a:srgbClr val="008000"/>
                </a:solidFill>
                <a:effectLst/>
                <a:latin typeface="Consolas" panose="020B0609020204030204" pitchFamily="49" charset="0"/>
              </a:rPr>
              <a:t>            id="name"</a:t>
            </a:r>
          </a:p>
          <a:p>
            <a:r>
              <a:rPr lang="en-US" sz="140" b="0" dirty="0">
                <a:solidFill>
                  <a:srgbClr val="008000"/>
                </a:solidFill>
                <a:effectLst/>
                <a:latin typeface="Consolas" panose="020B0609020204030204" pitchFamily="49" charset="0"/>
              </a:rPr>
              <a:t>            label="Name"</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classes.textField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value={values.name}</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onChange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handleChange</a:t>
            </a:r>
            <a:r>
              <a:rPr lang="en-US" sz="140" b="0" dirty="0">
                <a:solidFill>
                  <a:srgbClr val="008000"/>
                </a:solidFill>
                <a:effectLst/>
                <a:latin typeface="Consolas" panose="020B0609020204030204" pitchFamily="49" charset="0"/>
              </a:rPr>
              <a:t>("name")}</a:t>
            </a:r>
          </a:p>
          <a:p>
            <a:r>
              <a:rPr lang="en-US" sz="140" b="0" dirty="0">
                <a:solidFill>
                  <a:srgbClr val="008000"/>
                </a:solidFill>
                <a:effectLst/>
                <a:latin typeface="Consolas" panose="020B0609020204030204" pitchFamily="49" charset="0"/>
              </a:rPr>
              <a:t>            margin="normal"</a:t>
            </a:r>
          </a:p>
          <a:p>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br</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TextField</a:t>
            </a:r>
            <a:endParaRPr lang="en-US" sz="140" b="0" dirty="0">
              <a:solidFill>
                <a:srgbClr val="008000"/>
              </a:solidFill>
              <a:effectLst/>
              <a:latin typeface="Consolas" panose="020B0609020204030204" pitchFamily="49" charset="0"/>
            </a:endParaRPr>
          </a:p>
          <a:p>
            <a:r>
              <a:rPr lang="en-US" sz="140" b="0" dirty="0">
                <a:solidFill>
                  <a:srgbClr val="008000"/>
                </a:solidFill>
                <a:effectLst/>
                <a:latin typeface="Consolas" panose="020B0609020204030204" pitchFamily="49" charset="0"/>
              </a:rPr>
              <a:t>            id="multiline-flexible"</a:t>
            </a:r>
          </a:p>
          <a:p>
            <a:r>
              <a:rPr lang="en-US" sz="140" b="0" dirty="0">
                <a:solidFill>
                  <a:srgbClr val="008000"/>
                </a:solidFill>
                <a:effectLst/>
                <a:latin typeface="Consolas" panose="020B0609020204030204" pitchFamily="49" charset="0"/>
              </a:rPr>
              <a:t>            label="Description"</a:t>
            </a:r>
          </a:p>
          <a:p>
            <a:r>
              <a:rPr lang="en-US" sz="140" b="0" dirty="0">
                <a:solidFill>
                  <a:srgbClr val="008000"/>
                </a:solidFill>
                <a:effectLst/>
                <a:latin typeface="Consolas" panose="020B0609020204030204" pitchFamily="49" charset="0"/>
              </a:rPr>
              <a:t>            multiline</a:t>
            </a:r>
          </a:p>
          <a:p>
            <a:r>
              <a:rPr lang="en-US" sz="140" b="0" dirty="0">
                <a:solidFill>
                  <a:srgbClr val="008000"/>
                </a:solidFill>
                <a:effectLst/>
                <a:latin typeface="Consolas" panose="020B0609020204030204" pitchFamily="49" charset="0"/>
              </a:rPr>
              <a:t>            rows="2"</a:t>
            </a:r>
          </a:p>
          <a:p>
            <a:r>
              <a:rPr lang="en-US" sz="140" b="0" dirty="0">
                <a:solidFill>
                  <a:srgbClr val="008000"/>
                </a:solidFill>
                <a:effectLst/>
                <a:latin typeface="Consolas" panose="020B0609020204030204" pitchFamily="49" charset="0"/>
              </a:rPr>
              <a:t>            value={</a:t>
            </a:r>
            <a:r>
              <a:rPr lang="en-US" sz="140" b="0" dirty="0" err="1">
                <a:solidFill>
                  <a:srgbClr val="008000"/>
                </a:solidFill>
                <a:effectLst/>
                <a:latin typeface="Consolas" panose="020B0609020204030204" pitchFamily="49" charset="0"/>
              </a:rPr>
              <a:t>values.description</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onChange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handleChange</a:t>
            </a:r>
            <a:r>
              <a:rPr lang="en-US" sz="140" b="0" dirty="0">
                <a:solidFill>
                  <a:srgbClr val="008000"/>
                </a:solidFill>
                <a:effectLst/>
                <a:latin typeface="Consolas" panose="020B0609020204030204" pitchFamily="49" charset="0"/>
              </a:rPr>
              <a:t>("description")}</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classes.textField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margin="normal"</a:t>
            </a:r>
          </a:p>
          <a:p>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br</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TextField</a:t>
            </a:r>
            <a:endParaRPr lang="en-US" sz="140" b="0" dirty="0">
              <a:solidFill>
                <a:srgbClr val="008000"/>
              </a:solidFill>
              <a:effectLst/>
              <a:latin typeface="Consolas" panose="020B0609020204030204" pitchFamily="49" charset="0"/>
            </a:endParaRPr>
          </a:p>
          <a:p>
            <a:r>
              <a:rPr lang="en-US" sz="140" b="0" dirty="0">
                <a:solidFill>
                  <a:srgbClr val="008000"/>
                </a:solidFill>
                <a:effectLst/>
                <a:latin typeface="Consolas" panose="020B0609020204030204" pitchFamily="49" charset="0"/>
              </a:rPr>
              <a:t>            id="category"</a:t>
            </a:r>
          </a:p>
          <a:p>
            <a:r>
              <a:rPr lang="en-US" sz="140" b="0" dirty="0">
                <a:solidFill>
                  <a:srgbClr val="008000"/>
                </a:solidFill>
                <a:effectLst/>
                <a:latin typeface="Consolas" panose="020B0609020204030204" pitchFamily="49" charset="0"/>
              </a:rPr>
              <a:t>            label="Category"</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classes.textField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value={</a:t>
            </a:r>
            <a:r>
              <a:rPr lang="en-US" sz="140" b="0" dirty="0" err="1">
                <a:solidFill>
                  <a:srgbClr val="008000"/>
                </a:solidFill>
                <a:effectLst/>
                <a:latin typeface="Consolas" panose="020B0609020204030204" pitchFamily="49" charset="0"/>
              </a:rPr>
              <a:t>values.category</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onChange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handleChange</a:t>
            </a:r>
            <a:r>
              <a:rPr lang="en-US" sz="140" b="0" dirty="0">
                <a:solidFill>
                  <a:srgbClr val="008000"/>
                </a:solidFill>
                <a:effectLst/>
                <a:latin typeface="Consolas" panose="020B0609020204030204" pitchFamily="49" charset="0"/>
              </a:rPr>
              <a:t>("category")}</a:t>
            </a:r>
          </a:p>
          <a:p>
            <a:r>
              <a:rPr lang="en-US" sz="140" b="0" dirty="0">
                <a:solidFill>
                  <a:srgbClr val="008000"/>
                </a:solidFill>
                <a:effectLst/>
                <a:latin typeface="Consolas" panose="020B0609020204030204" pitchFamily="49" charset="0"/>
              </a:rPr>
              <a:t>            margin="normal"</a:t>
            </a:r>
          </a:p>
          <a:p>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br</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TextField</a:t>
            </a:r>
            <a:endParaRPr lang="en-US" sz="140" b="0" dirty="0">
              <a:solidFill>
                <a:srgbClr val="008000"/>
              </a:solidFill>
              <a:effectLst/>
              <a:latin typeface="Consolas" panose="020B0609020204030204" pitchFamily="49" charset="0"/>
            </a:endParaRPr>
          </a:p>
          <a:p>
            <a:r>
              <a:rPr lang="en-US" sz="140" b="0" dirty="0">
                <a:solidFill>
                  <a:srgbClr val="008000"/>
                </a:solidFill>
                <a:effectLst/>
                <a:latin typeface="Consolas" panose="020B0609020204030204" pitchFamily="49" charset="0"/>
              </a:rPr>
              <a:t>            id="quantity"</a:t>
            </a:r>
          </a:p>
          <a:p>
            <a:r>
              <a:rPr lang="en-US" sz="140" b="0" dirty="0">
                <a:solidFill>
                  <a:srgbClr val="008000"/>
                </a:solidFill>
                <a:effectLst/>
                <a:latin typeface="Consolas" panose="020B0609020204030204" pitchFamily="49" charset="0"/>
              </a:rPr>
              <a:t>            label="Quantity"</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classes.textField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value={</a:t>
            </a:r>
            <a:r>
              <a:rPr lang="en-US" sz="140" b="0" dirty="0" err="1">
                <a:solidFill>
                  <a:srgbClr val="008000"/>
                </a:solidFill>
                <a:effectLst/>
                <a:latin typeface="Consolas" panose="020B0609020204030204" pitchFamily="49" charset="0"/>
              </a:rPr>
              <a:t>values.quantity</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onChange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handleChange</a:t>
            </a:r>
            <a:r>
              <a:rPr lang="en-US" sz="140" b="0" dirty="0">
                <a:solidFill>
                  <a:srgbClr val="008000"/>
                </a:solidFill>
                <a:effectLst/>
                <a:latin typeface="Consolas" panose="020B0609020204030204" pitchFamily="49" charset="0"/>
              </a:rPr>
              <a:t>("quantity")}</a:t>
            </a:r>
          </a:p>
          <a:p>
            <a:r>
              <a:rPr lang="en-US" sz="140" b="0" dirty="0">
                <a:solidFill>
                  <a:srgbClr val="008000"/>
                </a:solidFill>
                <a:effectLst/>
                <a:latin typeface="Consolas" panose="020B0609020204030204" pitchFamily="49" charset="0"/>
              </a:rPr>
              <a:t>            type="number"</a:t>
            </a:r>
          </a:p>
          <a:p>
            <a:r>
              <a:rPr lang="en-US" sz="140" b="0" dirty="0">
                <a:solidFill>
                  <a:srgbClr val="008000"/>
                </a:solidFill>
                <a:effectLst/>
                <a:latin typeface="Consolas" panose="020B0609020204030204" pitchFamily="49" charset="0"/>
              </a:rPr>
              <a:t>            margin="normal"</a:t>
            </a:r>
          </a:p>
          <a:p>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br</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TextField</a:t>
            </a:r>
            <a:endParaRPr lang="en-US" sz="140" b="0" dirty="0">
              <a:solidFill>
                <a:srgbClr val="008000"/>
              </a:solidFill>
              <a:effectLst/>
              <a:latin typeface="Consolas" panose="020B0609020204030204" pitchFamily="49" charset="0"/>
            </a:endParaRPr>
          </a:p>
          <a:p>
            <a:r>
              <a:rPr lang="en-US" sz="140" b="0" dirty="0">
                <a:solidFill>
                  <a:srgbClr val="008000"/>
                </a:solidFill>
                <a:effectLst/>
                <a:latin typeface="Consolas" panose="020B0609020204030204" pitchFamily="49" charset="0"/>
              </a:rPr>
              <a:t>            id="price"</a:t>
            </a:r>
          </a:p>
          <a:p>
            <a:r>
              <a:rPr lang="en-US" sz="140" b="0" dirty="0">
                <a:solidFill>
                  <a:srgbClr val="008000"/>
                </a:solidFill>
                <a:effectLst/>
                <a:latin typeface="Consolas" panose="020B0609020204030204" pitchFamily="49" charset="0"/>
              </a:rPr>
              <a:t>            label="Price"</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classes.textField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value={</a:t>
            </a:r>
            <a:r>
              <a:rPr lang="en-US" sz="140" b="0" dirty="0" err="1">
                <a:solidFill>
                  <a:srgbClr val="008000"/>
                </a:solidFill>
                <a:effectLst/>
                <a:latin typeface="Consolas" panose="020B0609020204030204" pitchFamily="49" charset="0"/>
              </a:rPr>
              <a:t>values.price</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onChange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handleChange</a:t>
            </a:r>
            <a:r>
              <a:rPr lang="en-US" sz="140" b="0" dirty="0">
                <a:solidFill>
                  <a:srgbClr val="008000"/>
                </a:solidFill>
                <a:effectLst/>
                <a:latin typeface="Consolas" panose="020B0609020204030204" pitchFamily="49" charset="0"/>
              </a:rPr>
              <a:t>("price")}</a:t>
            </a:r>
          </a:p>
          <a:p>
            <a:r>
              <a:rPr lang="en-US" sz="140" b="0" dirty="0">
                <a:solidFill>
                  <a:srgbClr val="008000"/>
                </a:solidFill>
                <a:effectLst/>
                <a:latin typeface="Consolas" panose="020B0609020204030204" pitchFamily="49" charset="0"/>
              </a:rPr>
              <a:t>            type="number"</a:t>
            </a:r>
          </a:p>
          <a:p>
            <a:r>
              <a:rPr lang="en-US" sz="140" b="0" dirty="0">
                <a:solidFill>
                  <a:srgbClr val="008000"/>
                </a:solidFill>
                <a:effectLst/>
                <a:latin typeface="Consolas" panose="020B0609020204030204" pitchFamily="49" charset="0"/>
              </a:rPr>
              <a:t>            margin="normal"</a:t>
            </a:r>
          </a:p>
          <a:p>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br</a:t>
            </a:r>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values.error</a:t>
            </a:r>
            <a:r>
              <a:rPr lang="en-US" sz="140" b="0" dirty="0">
                <a:solidFill>
                  <a:srgbClr val="008000"/>
                </a:solidFill>
                <a:effectLst/>
                <a:latin typeface="Consolas" panose="020B0609020204030204" pitchFamily="49" charset="0"/>
              </a:rPr>
              <a:t> &amp;&amp; (</a:t>
            </a:r>
          </a:p>
          <a:p>
            <a:r>
              <a:rPr lang="en-US" sz="140" b="0" dirty="0">
                <a:solidFill>
                  <a:srgbClr val="008000"/>
                </a:solidFill>
                <a:effectLst/>
                <a:latin typeface="Consolas" panose="020B0609020204030204" pitchFamily="49" charset="0"/>
              </a:rPr>
              <a:t>            &lt;Typography component="p" color="error"&gt;</a:t>
            </a:r>
          </a:p>
          <a:p>
            <a:r>
              <a:rPr lang="en-US" sz="140" b="0" dirty="0">
                <a:solidFill>
                  <a:srgbClr val="008000"/>
                </a:solidFill>
                <a:effectLst/>
                <a:latin typeface="Consolas" panose="020B0609020204030204" pitchFamily="49" charset="0"/>
              </a:rPr>
              <a:t>              &lt;Icon color="error"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classes.error</a:t>
            </a:r>
            <a:r>
              <a:rPr lang="en-US" sz="140" b="0" dirty="0">
                <a:solidFill>
                  <a:srgbClr val="008000"/>
                </a:solidFill>
                <a:effectLst/>
                <a:latin typeface="Consolas" panose="020B0609020204030204" pitchFamily="49" charset="0"/>
              </a:rPr>
              <a:t>}&gt;</a:t>
            </a:r>
          </a:p>
          <a:p>
            <a:r>
              <a:rPr lang="en-US" sz="140" b="0" dirty="0">
                <a:solidFill>
                  <a:srgbClr val="008000"/>
                </a:solidFill>
                <a:effectLst/>
                <a:latin typeface="Consolas" panose="020B0609020204030204" pitchFamily="49" charset="0"/>
              </a:rPr>
              <a:t>                error</a:t>
            </a:r>
          </a:p>
          <a:p>
            <a:r>
              <a:rPr lang="en-US" sz="140" b="0" dirty="0">
                <a:solidFill>
                  <a:srgbClr val="008000"/>
                </a:solidFill>
                <a:effectLst/>
                <a:latin typeface="Consolas" panose="020B0609020204030204" pitchFamily="49" charset="0"/>
              </a:rPr>
              <a:t>              &lt;/Icon&gt;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values.error</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&lt;/Typography&gt;</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CardContent</a:t>
            </a:r>
            <a:r>
              <a:rPr lang="en-US" sz="140" b="0" dirty="0">
                <a:solidFill>
                  <a:srgbClr val="008000"/>
                </a:solidFill>
                <a:effectLst/>
                <a:latin typeface="Consolas" panose="020B0609020204030204" pitchFamily="49" charset="0"/>
              </a:rPr>
              <a:t>&gt;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CardActions</a:t>
            </a:r>
            <a:r>
              <a:rPr lang="en-US" sz="140" b="0" dirty="0">
                <a:solidFill>
                  <a:srgbClr val="008000"/>
                </a:solidFill>
                <a:effectLst/>
                <a:latin typeface="Consolas" panose="020B0609020204030204" pitchFamily="49" charset="0"/>
              </a:rPr>
              <a:t>&gt;</a:t>
            </a:r>
          </a:p>
          <a:p>
            <a:r>
              <a:rPr lang="en-US" sz="140" b="0" dirty="0">
                <a:solidFill>
                  <a:srgbClr val="008000"/>
                </a:solidFill>
                <a:effectLst/>
                <a:latin typeface="Consolas" panose="020B0609020204030204" pitchFamily="49" charset="0"/>
              </a:rPr>
              <a:t>          &lt;Button</a:t>
            </a:r>
          </a:p>
          <a:p>
            <a:r>
              <a:rPr lang="en-US" sz="140" b="0" dirty="0">
                <a:solidFill>
                  <a:srgbClr val="008000"/>
                </a:solidFill>
                <a:effectLst/>
                <a:latin typeface="Consolas" panose="020B0609020204030204" pitchFamily="49" charset="0"/>
              </a:rPr>
              <a:t>            color="primary"</a:t>
            </a:r>
          </a:p>
          <a:p>
            <a:r>
              <a:rPr lang="en-US" sz="140" b="0" dirty="0">
                <a:solidFill>
                  <a:srgbClr val="008000"/>
                </a:solidFill>
                <a:effectLst/>
                <a:latin typeface="Consolas" panose="020B0609020204030204" pitchFamily="49" charset="0"/>
              </a:rPr>
              <a:t>            variant="contained"</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onClick</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clickSubmit</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classes.submit</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Submit</a:t>
            </a:r>
          </a:p>
          <a:p>
            <a:r>
              <a:rPr lang="en-US" sz="140" b="0" dirty="0">
                <a:solidFill>
                  <a:srgbClr val="008000"/>
                </a:solidFill>
                <a:effectLst/>
                <a:latin typeface="Consolas" panose="020B0609020204030204" pitchFamily="49" charset="0"/>
              </a:rPr>
              <a:t>          &lt;/Button&gt;</a:t>
            </a:r>
          </a:p>
          <a:p>
            <a:r>
              <a:rPr lang="en-US" sz="140" b="0" dirty="0">
                <a:solidFill>
                  <a:srgbClr val="008000"/>
                </a:solidFill>
                <a:effectLst/>
                <a:latin typeface="Consolas" panose="020B0609020204030204" pitchFamily="49" charset="0"/>
              </a:rPr>
              <a:t>          &lt;Link</a:t>
            </a:r>
          </a:p>
          <a:p>
            <a:r>
              <a:rPr lang="en-US" sz="140" b="0" dirty="0">
                <a:solidFill>
                  <a:srgbClr val="008000"/>
                </a:solidFill>
                <a:effectLst/>
                <a:latin typeface="Consolas" panose="020B0609020204030204" pitchFamily="49" charset="0"/>
              </a:rPr>
              <a:t>            to={"/seller/shop/edit/" + </a:t>
            </a:r>
            <a:r>
              <a:rPr lang="en-US" sz="140" b="0" dirty="0" err="1">
                <a:solidFill>
                  <a:srgbClr val="008000"/>
                </a:solidFill>
                <a:effectLst/>
                <a:latin typeface="Consolas" panose="020B0609020204030204" pitchFamily="49" charset="0"/>
              </a:rPr>
              <a:t>params.shopId</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a:t>
            </a:r>
            <a:r>
              <a:rPr lang="en-US" sz="140" b="0" dirty="0" err="1">
                <a:solidFill>
                  <a:srgbClr val="008000"/>
                </a:solidFill>
                <a:effectLst/>
                <a:latin typeface="Consolas" panose="020B0609020204030204" pitchFamily="49" charset="0"/>
              </a:rPr>
              <a:t>className</a:t>
            </a:r>
            <a:r>
              <a:rPr lang="en-US" sz="140" b="0" dirty="0">
                <a:solidFill>
                  <a:srgbClr val="008000"/>
                </a:solidFill>
                <a:effectLst/>
                <a:latin typeface="Consolas" panose="020B0609020204030204" pitchFamily="49" charset="0"/>
              </a:rPr>
              <a:t>={</a:t>
            </a:r>
            <a:r>
              <a:rPr lang="en-US" sz="140" b="0" dirty="0" err="1">
                <a:solidFill>
                  <a:srgbClr val="008000"/>
                </a:solidFill>
                <a:effectLst/>
                <a:latin typeface="Consolas" panose="020B0609020204030204" pitchFamily="49" charset="0"/>
              </a:rPr>
              <a:t>classes.submit</a:t>
            </a:r>
            <a:r>
              <a:rPr lang="en-US" sz="140" b="0" dirty="0">
                <a:solidFill>
                  <a:srgbClr val="008000"/>
                </a:solidFill>
                <a:effectLst/>
                <a:latin typeface="Consolas" panose="020B0609020204030204" pitchFamily="49" charset="0"/>
              </a:rPr>
              <a:t>}</a:t>
            </a:r>
          </a:p>
          <a:p>
            <a:r>
              <a:rPr lang="en-US" sz="140" b="0" dirty="0">
                <a:solidFill>
                  <a:srgbClr val="008000"/>
                </a:solidFill>
                <a:effectLst/>
                <a:latin typeface="Consolas" panose="020B0609020204030204" pitchFamily="49" charset="0"/>
              </a:rPr>
              <a:t>          &gt;</a:t>
            </a:r>
          </a:p>
          <a:p>
            <a:r>
              <a:rPr lang="en-US" sz="140" b="0" dirty="0">
                <a:solidFill>
                  <a:srgbClr val="008000"/>
                </a:solidFill>
                <a:effectLst/>
                <a:latin typeface="Consolas" panose="020B0609020204030204" pitchFamily="49" charset="0"/>
              </a:rPr>
              <a:t>            &lt;Button variant="contained"&gt;Cancel&lt;/Button&gt;</a:t>
            </a:r>
          </a:p>
          <a:p>
            <a:r>
              <a:rPr lang="en-US" sz="140" b="0" dirty="0">
                <a:solidFill>
                  <a:srgbClr val="008000"/>
                </a:solidFill>
                <a:effectLst/>
                <a:latin typeface="Consolas" panose="020B0609020204030204" pitchFamily="49" charset="0"/>
              </a:rPr>
              <a:t>          &lt;/Link&gt;</a:t>
            </a:r>
          </a:p>
          <a:p>
            <a:r>
              <a:rPr lang="en-US" sz="140" b="0" dirty="0">
                <a:solidFill>
                  <a:srgbClr val="008000"/>
                </a:solidFill>
                <a:effectLst/>
                <a:latin typeface="Consolas" panose="020B0609020204030204" pitchFamily="49" charset="0"/>
              </a:rPr>
              <a:t>        &lt;/</a:t>
            </a:r>
            <a:r>
              <a:rPr lang="en-US" sz="140" b="0" dirty="0" err="1">
                <a:solidFill>
                  <a:srgbClr val="008000"/>
                </a:solidFill>
                <a:effectLst/>
                <a:latin typeface="Consolas" panose="020B0609020204030204" pitchFamily="49" charset="0"/>
              </a:rPr>
              <a:t>CardActions</a:t>
            </a:r>
            <a:r>
              <a:rPr lang="en-US" sz="140" b="0" dirty="0">
                <a:solidFill>
                  <a:srgbClr val="008000"/>
                </a:solidFill>
                <a:effectLst/>
                <a:latin typeface="Consolas" panose="020B0609020204030204" pitchFamily="49" charset="0"/>
              </a:rPr>
              <a:t>&gt;</a:t>
            </a:r>
          </a:p>
          <a:p>
            <a:r>
              <a:rPr lang="en-US" sz="140" b="0" dirty="0">
                <a:solidFill>
                  <a:srgbClr val="008000"/>
                </a:solidFill>
                <a:effectLst/>
                <a:latin typeface="Consolas" panose="020B0609020204030204" pitchFamily="49" charset="0"/>
              </a:rPr>
              <a:t>      &lt;/Card&gt;</a:t>
            </a:r>
          </a:p>
          <a:p>
            <a:r>
              <a:rPr lang="en-US" sz="140" b="0" dirty="0">
                <a:solidFill>
                  <a:srgbClr val="008000"/>
                </a:solidFill>
                <a:effectLst/>
                <a:latin typeface="Consolas" panose="020B0609020204030204" pitchFamily="49" charset="0"/>
              </a:rPr>
              <a:t>    &lt;/div&gt;</a:t>
            </a:r>
          </a:p>
          <a:p>
            <a:r>
              <a:rPr lang="en-US" sz="140" b="0" dirty="0">
                <a:solidFill>
                  <a:srgbClr val="008000"/>
                </a:solidFill>
                <a:effectLst/>
                <a:latin typeface="Consolas" panose="020B0609020204030204" pitchFamily="49" charset="0"/>
              </a:rPr>
              <a:t>  );</a:t>
            </a:r>
          </a:p>
          <a:p>
            <a:r>
              <a:rPr lang="en-US" sz="140" b="0" dirty="0">
                <a:solidFill>
                  <a:srgbClr val="008000"/>
                </a:solidFill>
                <a:effectLst/>
                <a:latin typeface="Consolas" panose="020B0609020204030204" pitchFamily="49" charset="0"/>
              </a:rPr>
              <a:t>}</a:t>
            </a:r>
          </a:p>
          <a:p>
            <a:br>
              <a:rPr lang="en-US" sz="140" b="0" dirty="0">
                <a:solidFill>
                  <a:srgbClr val="008000"/>
                </a:solidFill>
                <a:effectLst/>
                <a:latin typeface="Consolas" panose="020B0609020204030204" pitchFamily="49" charset="0"/>
              </a:rPr>
            </a:br>
            <a:endParaRPr lang="en-US" sz="14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1E40491-B424-BF55-B991-F25339D9444C}"/>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3E635F6-0646-63B7-5B5B-8130887D415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8878F67-9BA1-5D04-8D53-FB36834A70F7}"/>
              </a:ext>
            </a:extLst>
          </p:cNvPr>
          <p:cNvSpPr>
            <a:spLocks noGrp="1"/>
          </p:cNvSpPr>
          <p:nvPr>
            <p:ph type="sldNum" sz="quarter" idx="12"/>
          </p:nvPr>
        </p:nvSpPr>
        <p:spPr/>
        <p:txBody>
          <a:bodyPr/>
          <a:lstStyle/>
          <a:p>
            <a:fld id="{7C5CF243-786F-4254-B068-4C9F0B6EA12F}" type="slidenum">
              <a:rPr lang="en-US" altLang="en-US" smtClean="0"/>
              <a:pPr/>
              <a:t>79</a:t>
            </a:fld>
            <a:endParaRPr lang="en-US" altLang="en-US"/>
          </a:p>
        </p:txBody>
      </p:sp>
    </p:spTree>
    <p:extLst>
      <p:ext uri="{BB962C8B-B14F-4D97-AF65-F5344CB8AC3E}">
        <p14:creationId xmlns:p14="http://schemas.microsoft.com/office/powerpoint/2010/main" val="169794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5B21-2113-432B-F6A1-A91A477E364A}"/>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6917A523-C215-6FDA-AE09-12AC655E8B16}"/>
              </a:ext>
            </a:extLst>
          </p:cNvPr>
          <p:cNvPicPr>
            <a:picLocks noGrp="1" noChangeAspect="1"/>
          </p:cNvPicPr>
          <p:nvPr>
            <p:ph idx="1"/>
          </p:nvPr>
        </p:nvPicPr>
        <p:blipFill>
          <a:blip r:embed="rId2"/>
          <a:stretch>
            <a:fillRect/>
          </a:stretch>
        </p:blipFill>
        <p:spPr>
          <a:xfrm>
            <a:off x="990600" y="838200"/>
            <a:ext cx="8077200" cy="5407025"/>
          </a:xfrm>
        </p:spPr>
      </p:pic>
      <p:sp>
        <p:nvSpPr>
          <p:cNvPr id="4" name="Date Placeholder 3">
            <a:extLst>
              <a:ext uri="{FF2B5EF4-FFF2-40B4-BE49-F238E27FC236}">
                <a16:creationId xmlns:a16="http://schemas.microsoft.com/office/drawing/2014/main" id="{4F4906BB-8A75-E124-2F2F-0F4C1E7D16E7}"/>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BB9BC3AB-747C-EC42-EB59-10E27894DC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A27C0EF-1310-6BA4-1C2F-4EF63AB89B42}"/>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330609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8148-E5A2-D983-4EDF-10E9986BE802}"/>
              </a:ext>
            </a:extLst>
          </p:cNvPr>
          <p:cNvSpPr>
            <a:spLocks noGrp="1"/>
          </p:cNvSpPr>
          <p:nvPr>
            <p:ph type="title"/>
          </p:nvPr>
        </p:nvSpPr>
        <p:spPr/>
        <p:txBody>
          <a:bodyPr/>
          <a:lstStyle/>
          <a:p>
            <a:r>
              <a:rPr lang="en-US" dirty="0"/>
              <a:t>Client/product/</a:t>
            </a:r>
            <a:r>
              <a:rPr lang="en-US" dirty="0" err="1"/>
              <a:t>MyProducts.jsx</a:t>
            </a:r>
            <a:endParaRPr lang="en-US" dirty="0"/>
          </a:p>
        </p:txBody>
      </p:sp>
      <p:sp>
        <p:nvSpPr>
          <p:cNvPr id="3" name="Content Placeholder 2">
            <a:extLst>
              <a:ext uri="{FF2B5EF4-FFF2-40B4-BE49-F238E27FC236}">
                <a16:creationId xmlns:a16="http://schemas.microsoft.com/office/drawing/2014/main" id="{0E300DD4-97C1-3A98-889E-E18AB6F3514E}"/>
              </a:ext>
            </a:extLst>
          </p:cNvPr>
          <p:cNvSpPr>
            <a:spLocks noGrp="1"/>
          </p:cNvSpPr>
          <p:nvPr>
            <p:ph idx="1"/>
          </p:nvPr>
        </p:nvSpPr>
        <p:spPr/>
        <p:txBody>
          <a:bodyPr/>
          <a:lstStyle/>
          <a:p>
            <a:r>
              <a:rPr lang="en-US" sz="180" b="0" dirty="0">
                <a:solidFill>
                  <a:srgbClr val="008000"/>
                </a:solidFill>
                <a:effectLst/>
                <a:latin typeface="Consolas" panose="020B0609020204030204" pitchFamily="49" charset="0"/>
              </a:rPr>
              <a:t>import React, { </a:t>
            </a:r>
            <a:r>
              <a:rPr lang="en-US" sz="180" b="0" dirty="0" err="1">
                <a:solidFill>
                  <a:srgbClr val="008000"/>
                </a:solidFill>
                <a:effectLst/>
                <a:latin typeface="Consolas" panose="020B0609020204030204" pitchFamily="49" charset="0"/>
              </a:rPr>
              <a:t>useState</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useEffect</a:t>
            </a:r>
            <a:r>
              <a:rPr lang="en-US" sz="180" b="0" dirty="0">
                <a:solidFill>
                  <a:srgbClr val="008000"/>
                </a:solidFill>
                <a:effectLst/>
                <a:latin typeface="Consolas" panose="020B0609020204030204" pitchFamily="49" charset="0"/>
              </a:rPr>
              <a:t> } from "react";</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PropTypes</a:t>
            </a:r>
            <a:r>
              <a:rPr lang="en-US" sz="180" b="0" dirty="0">
                <a:solidFill>
                  <a:srgbClr val="008000"/>
                </a:solidFill>
                <a:effectLst/>
                <a:latin typeface="Consolas" panose="020B0609020204030204" pitchFamily="49" charset="0"/>
              </a:rPr>
              <a:t> from "prop-types";</a:t>
            </a:r>
          </a:p>
          <a:p>
            <a:r>
              <a:rPr lang="en-US" sz="180" b="0" dirty="0">
                <a:solidFill>
                  <a:srgbClr val="008000"/>
                </a:solidFill>
                <a:effectLst/>
                <a:latin typeface="Consolas" panose="020B0609020204030204" pitchFamily="49" charset="0"/>
              </a:rPr>
              <a:t>import { </a:t>
            </a:r>
            <a:r>
              <a:rPr lang="en-US" sz="180" b="0" dirty="0" err="1">
                <a:solidFill>
                  <a:srgbClr val="008000"/>
                </a:solidFill>
                <a:effectLst/>
                <a:latin typeface="Consolas" panose="020B0609020204030204" pitchFamily="49" charset="0"/>
              </a:rPr>
              <a:t>makeStyles</a:t>
            </a:r>
            <a:r>
              <a:rPr lang="en-US" sz="180" b="0" dirty="0">
                <a:solidFill>
                  <a:srgbClr val="008000"/>
                </a:solidFill>
                <a:effectLst/>
                <a:latin typeface="Consolas" panose="020B0609020204030204" pitchFamily="49" charset="0"/>
              </a:rPr>
              <a:t> }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/core/styles";</a:t>
            </a:r>
          </a:p>
          <a:p>
            <a:r>
              <a:rPr lang="en-US" sz="180" b="0" dirty="0">
                <a:solidFill>
                  <a:srgbClr val="008000"/>
                </a:solidFill>
                <a:effectLst/>
                <a:latin typeface="Consolas" panose="020B0609020204030204" pitchFamily="49" charset="0"/>
              </a:rPr>
              <a:t>import Button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/core/Button";</a:t>
            </a:r>
          </a:p>
          <a:p>
            <a:r>
              <a:rPr lang="en-US" sz="180" b="0" dirty="0">
                <a:solidFill>
                  <a:srgbClr val="008000"/>
                </a:solidFill>
                <a:effectLst/>
                <a:latin typeface="Consolas" panose="020B0609020204030204" pitchFamily="49" charset="0"/>
              </a:rPr>
              <a:t>import Card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/core/Card";</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CardMedia</a:t>
            </a:r>
            <a:r>
              <a:rPr lang="en-US" sz="180" b="0" dirty="0">
                <a:solidFill>
                  <a:srgbClr val="008000"/>
                </a:solidFill>
                <a:effectLst/>
                <a:latin typeface="Consolas" panose="020B0609020204030204" pitchFamily="49" charset="0"/>
              </a:rPr>
              <a:t>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a:t>
            </a:r>
            <a:r>
              <a:rPr lang="en-US" sz="180" b="0" dirty="0" err="1">
                <a:solidFill>
                  <a:srgbClr val="008000"/>
                </a:solidFill>
                <a:effectLst/>
                <a:latin typeface="Consolas" panose="020B0609020204030204" pitchFamily="49" charset="0"/>
              </a:rPr>
              <a:t>CardMedia</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IconButton</a:t>
            </a:r>
            <a:r>
              <a:rPr lang="en-US" sz="180" b="0" dirty="0">
                <a:solidFill>
                  <a:srgbClr val="008000"/>
                </a:solidFill>
                <a:effectLst/>
                <a:latin typeface="Consolas" panose="020B0609020204030204" pitchFamily="49" charset="0"/>
              </a:rPr>
              <a:t>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a:t>
            </a:r>
            <a:r>
              <a:rPr lang="en-US" sz="180" b="0" dirty="0" err="1">
                <a:solidFill>
                  <a:srgbClr val="008000"/>
                </a:solidFill>
                <a:effectLst/>
                <a:latin typeface="Consolas" panose="020B0609020204030204" pitchFamily="49" charset="0"/>
              </a:rPr>
              <a:t>IconButton</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Icon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/core/Icon";</a:t>
            </a:r>
          </a:p>
          <a:p>
            <a:r>
              <a:rPr lang="en-US" sz="180" b="0" dirty="0">
                <a:solidFill>
                  <a:srgbClr val="008000"/>
                </a:solidFill>
                <a:effectLst/>
                <a:latin typeface="Consolas" panose="020B0609020204030204" pitchFamily="49" charset="0"/>
              </a:rPr>
              <a:t>import Edit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/icons/Edit";</a:t>
            </a:r>
          </a:p>
          <a:p>
            <a:r>
              <a:rPr lang="en-US" sz="180" b="0" dirty="0">
                <a:solidFill>
                  <a:srgbClr val="008000"/>
                </a:solidFill>
                <a:effectLst/>
                <a:latin typeface="Consolas" panose="020B0609020204030204" pitchFamily="49" charset="0"/>
              </a:rPr>
              <a:t>import List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/core/List";</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ListItem</a:t>
            </a:r>
            <a:r>
              <a:rPr lang="en-US" sz="180" b="0" dirty="0">
                <a:solidFill>
                  <a:srgbClr val="008000"/>
                </a:solidFill>
                <a:effectLst/>
                <a:latin typeface="Consolas" panose="020B0609020204030204" pitchFamily="49" charset="0"/>
              </a:rPr>
              <a:t>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a:t>
            </a:r>
            <a:r>
              <a:rPr lang="en-US" sz="180" b="0" dirty="0" err="1">
                <a:solidFill>
                  <a:srgbClr val="008000"/>
                </a:solidFill>
                <a:effectLst/>
                <a:latin typeface="Consolas" panose="020B0609020204030204" pitchFamily="49" charset="0"/>
              </a:rPr>
              <a:t>ListItem</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ListItemSecondaryAction</a:t>
            </a:r>
            <a:r>
              <a:rPr lang="en-US" sz="180" b="0" dirty="0">
                <a:solidFill>
                  <a:srgbClr val="008000"/>
                </a:solidFill>
                <a:effectLst/>
                <a:latin typeface="Consolas" panose="020B0609020204030204" pitchFamily="49" charset="0"/>
              </a:rPr>
              <a:t>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a:t>
            </a:r>
            <a:r>
              <a:rPr lang="en-US" sz="180" b="0" dirty="0" err="1">
                <a:solidFill>
                  <a:srgbClr val="008000"/>
                </a:solidFill>
                <a:effectLst/>
                <a:latin typeface="Consolas" panose="020B0609020204030204" pitchFamily="49" charset="0"/>
              </a:rPr>
              <a:t>ListItemSecondaryAction</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Typography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/core/Typography";</a:t>
            </a:r>
          </a:p>
          <a:p>
            <a:r>
              <a:rPr lang="en-US" sz="180" b="0" dirty="0">
                <a:solidFill>
                  <a:srgbClr val="008000"/>
                </a:solidFill>
                <a:effectLst/>
                <a:latin typeface="Consolas" panose="020B0609020204030204" pitchFamily="49" charset="0"/>
              </a:rPr>
              <a:t>import { Link } from "react-router-</a:t>
            </a:r>
            <a:r>
              <a:rPr lang="en-US" sz="180" b="0" dirty="0" err="1">
                <a:solidFill>
                  <a:srgbClr val="008000"/>
                </a:solidFill>
                <a:effectLst/>
                <a:latin typeface="Consolas" panose="020B0609020204030204" pitchFamily="49" charset="0"/>
              </a:rPr>
              <a:t>dom</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Divider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/core/Divider";</a:t>
            </a:r>
          </a:p>
          <a:p>
            <a:r>
              <a:rPr lang="en-US" sz="180" b="0" dirty="0">
                <a:solidFill>
                  <a:srgbClr val="008000"/>
                </a:solidFill>
                <a:effectLst/>
                <a:latin typeface="Consolas" panose="020B0609020204030204" pitchFamily="49" charset="0"/>
              </a:rPr>
              <a:t>import { </a:t>
            </a:r>
            <a:r>
              <a:rPr lang="en-US" sz="180" b="0" dirty="0" err="1">
                <a:solidFill>
                  <a:srgbClr val="008000"/>
                </a:solidFill>
                <a:effectLst/>
                <a:latin typeface="Consolas" panose="020B0609020204030204" pitchFamily="49" charset="0"/>
              </a:rPr>
              <a:t>listByShop</a:t>
            </a:r>
            <a:r>
              <a:rPr lang="en-US" sz="180" b="0" dirty="0">
                <a:solidFill>
                  <a:srgbClr val="008000"/>
                </a:solidFill>
                <a:effectLst/>
                <a:latin typeface="Consolas" panose="020B0609020204030204" pitchFamily="49" charset="0"/>
              </a:rPr>
              <a:t> } from "./api-product.js";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DeleteProduct</a:t>
            </a:r>
            <a:r>
              <a:rPr lang="en-US" sz="180" b="0" dirty="0">
                <a:solidFill>
                  <a:srgbClr val="008000"/>
                </a:solidFill>
                <a:effectLst/>
                <a:latin typeface="Consolas" panose="020B0609020204030204" pitchFamily="49" charset="0"/>
              </a:rPr>
              <a:t> from "./</a:t>
            </a:r>
            <a:r>
              <a:rPr lang="en-US" sz="180" b="0" dirty="0" err="1">
                <a:solidFill>
                  <a:srgbClr val="008000"/>
                </a:solidFill>
                <a:effectLst/>
                <a:latin typeface="Consolas" panose="020B0609020204030204" pitchFamily="49" charset="0"/>
              </a:rPr>
              <a:t>DeleteProduct.jsx</a:t>
            </a:r>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const </a:t>
            </a:r>
            <a:r>
              <a:rPr lang="en-US" sz="180" b="0" dirty="0" err="1">
                <a:solidFill>
                  <a:srgbClr val="008000"/>
                </a:solidFill>
                <a:effectLst/>
                <a:latin typeface="Consolas" panose="020B0609020204030204" pitchFamily="49" charset="0"/>
              </a:rPr>
              <a:t>useStyles</a:t>
            </a:r>
            <a:r>
              <a:rPr lang="en-US" sz="180" b="0" dirty="0">
                <a:solidFill>
                  <a:srgbClr val="008000"/>
                </a:solidFill>
                <a:effectLst/>
                <a:latin typeface="Consolas" panose="020B0609020204030204" pitchFamily="49" charset="0"/>
              </a:rPr>
              <a:t> = </a:t>
            </a:r>
            <a:r>
              <a:rPr lang="en-US" sz="180" b="0" dirty="0" err="1">
                <a:solidFill>
                  <a:srgbClr val="008000"/>
                </a:solidFill>
                <a:effectLst/>
                <a:latin typeface="Consolas" panose="020B0609020204030204" pitchFamily="49" charset="0"/>
              </a:rPr>
              <a:t>makeStyles</a:t>
            </a:r>
            <a:r>
              <a:rPr lang="en-US" sz="180" b="0" dirty="0">
                <a:solidFill>
                  <a:srgbClr val="008000"/>
                </a:solidFill>
                <a:effectLst/>
                <a:latin typeface="Consolas" panose="020B0609020204030204" pitchFamily="49" charset="0"/>
              </a:rPr>
              <a:t>((theme) =&gt; ({</a:t>
            </a:r>
          </a:p>
          <a:p>
            <a:r>
              <a:rPr lang="en-US" sz="180" b="0" dirty="0">
                <a:solidFill>
                  <a:srgbClr val="008000"/>
                </a:solidFill>
                <a:effectLst/>
                <a:latin typeface="Consolas" panose="020B0609020204030204" pitchFamily="49" charset="0"/>
              </a:rPr>
              <a:t>  products: {</a:t>
            </a:r>
          </a:p>
          <a:p>
            <a:r>
              <a:rPr lang="en-US" sz="180" b="0" dirty="0">
                <a:solidFill>
                  <a:srgbClr val="008000"/>
                </a:solidFill>
                <a:effectLst/>
                <a:latin typeface="Consolas" panose="020B0609020204030204" pitchFamily="49" charset="0"/>
              </a:rPr>
              <a:t>    padding: "24px",</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addButton</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float: "right",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leftIcon</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marginRight</a:t>
            </a:r>
            <a:r>
              <a:rPr lang="en-US" sz="180" b="0" dirty="0">
                <a:solidFill>
                  <a:srgbClr val="008000"/>
                </a:solidFill>
                <a:effectLst/>
                <a:latin typeface="Consolas" panose="020B0609020204030204" pitchFamily="49" charset="0"/>
              </a:rPr>
              <a:t>: "8px",</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title: {</a:t>
            </a:r>
          </a:p>
          <a:p>
            <a:r>
              <a:rPr lang="en-US" sz="180" b="0" dirty="0">
                <a:solidFill>
                  <a:srgbClr val="008000"/>
                </a:solidFill>
                <a:effectLst/>
                <a:latin typeface="Consolas" panose="020B0609020204030204" pitchFamily="49" charset="0"/>
              </a:rPr>
              <a:t>    margin: </a:t>
            </a:r>
            <a:r>
              <a:rPr lang="en-US" sz="180" b="0" dirty="0" err="1">
                <a:solidFill>
                  <a:srgbClr val="008000"/>
                </a:solidFill>
                <a:effectLst/>
                <a:latin typeface="Consolas" panose="020B0609020204030204" pitchFamily="49" charset="0"/>
              </a:rPr>
              <a:t>theme.spacing</a:t>
            </a:r>
            <a:r>
              <a:rPr lang="en-US" sz="180" b="0" dirty="0">
                <a:solidFill>
                  <a:srgbClr val="008000"/>
                </a:solidFill>
                <a:effectLst/>
                <a:latin typeface="Consolas" panose="020B0609020204030204" pitchFamily="49" charset="0"/>
              </a:rPr>
              <a:t>(2),</a:t>
            </a:r>
          </a:p>
          <a:p>
            <a:r>
              <a:rPr lang="en-US" sz="180" b="0" dirty="0">
                <a:solidFill>
                  <a:srgbClr val="008000"/>
                </a:solidFill>
                <a:effectLst/>
                <a:latin typeface="Consolas" panose="020B0609020204030204" pitchFamily="49" charset="0"/>
              </a:rPr>
              <a:t>    color: </a:t>
            </a:r>
            <a:r>
              <a:rPr lang="en-US" sz="180" b="0" dirty="0" err="1">
                <a:solidFill>
                  <a:srgbClr val="008000"/>
                </a:solidFill>
                <a:effectLst/>
                <a:latin typeface="Consolas" panose="020B0609020204030204" pitchFamily="49" charset="0"/>
              </a:rPr>
              <a:t>theme.palette.protectedTitle</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fontSize</a:t>
            </a:r>
            <a:r>
              <a:rPr lang="en-US" sz="180" b="0" dirty="0">
                <a:solidFill>
                  <a:srgbClr val="008000"/>
                </a:solidFill>
                <a:effectLst/>
                <a:latin typeface="Consolas" panose="020B0609020204030204" pitchFamily="49" charset="0"/>
              </a:rPr>
              <a:t>: "1.2em",</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subheading: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marginTop</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theme.spacing</a:t>
            </a:r>
            <a:r>
              <a:rPr lang="en-US" sz="180" b="0" dirty="0">
                <a:solidFill>
                  <a:srgbClr val="008000"/>
                </a:solidFill>
                <a:effectLst/>
                <a:latin typeface="Consolas" panose="020B0609020204030204" pitchFamily="49" charset="0"/>
              </a:rPr>
              <a:t>(2),</a:t>
            </a:r>
          </a:p>
          <a:p>
            <a:r>
              <a:rPr lang="en-US" sz="180" b="0" dirty="0">
                <a:solidFill>
                  <a:srgbClr val="008000"/>
                </a:solidFill>
                <a:effectLst/>
                <a:latin typeface="Consolas" panose="020B0609020204030204" pitchFamily="49" charset="0"/>
              </a:rPr>
              <a:t>    color: </a:t>
            </a:r>
            <a:r>
              <a:rPr lang="en-US" sz="180" b="0" dirty="0" err="1">
                <a:solidFill>
                  <a:srgbClr val="008000"/>
                </a:solidFill>
                <a:effectLst/>
                <a:latin typeface="Consolas" panose="020B0609020204030204" pitchFamily="49" charset="0"/>
              </a:rPr>
              <a:t>theme.palette.openTitle</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cover: {</a:t>
            </a:r>
          </a:p>
          <a:p>
            <a:r>
              <a:rPr lang="en-US" sz="180" b="0" dirty="0">
                <a:solidFill>
                  <a:srgbClr val="008000"/>
                </a:solidFill>
                <a:effectLst/>
                <a:latin typeface="Consolas" panose="020B0609020204030204" pitchFamily="49" charset="0"/>
              </a:rPr>
              <a:t>    width: 110,</a:t>
            </a:r>
          </a:p>
          <a:p>
            <a:r>
              <a:rPr lang="en-US" sz="180" b="0" dirty="0">
                <a:solidFill>
                  <a:srgbClr val="008000"/>
                </a:solidFill>
                <a:effectLst/>
                <a:latin typeface="Consolas" panose="020B0609020204030204" pitchFamily="49" charset="0"/>
              </a:rPr>
              <a:t>    height: 100,</a:t>
            </a:r>
          </a:p>
          <a:p>
            <a:r>
              <a:rPr lang="en-US" sz="180" b="0" dirty="0">
                <a:solidFill>
                  <a:srgbClr val="008000"/>
                </a:solidFill>
                <a:effectLst/>
                <a:latin typeface="Consolas" panose="020B0609020204030204" pitchFamily="49" charset="0"/>
              </a:rPr>
              <a:t>    margin: "8px",</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details: {</a:t>
            </a:r>
          </a:p>
          <a:p>
            <a:r>
              <a:rPr lang="en-US" sz="180" b="0" dirty="0">
                <a:solidFill>
                  <a:srgbClr val="008000"/>
                </a:solidFill>
                <a:effectLst/>
                <a:latin typeface="Consolas" panose="020B0609020204030204" pitchFamily="49" charset="0"/>
              </a:rPr>
              <a:t>    padding: "10px",</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export default function </a:t>
            </a:r>
            <a:r>
              <a:rPr lang="en-US" sz="180" b="0" dirty="0" err="1">
                <a:solidFill>
                  <a:srgbClr val="008000"/>
                </a:solidFill>
                <a:effectLst/>
                <a:latin typeface="Consolas" panose="020B0609020204030204" pitchFamily="49" charset="0"/>
              </a:rPr>
              <a:t>MyProducts</a:t>
            </a:r>
            <a:r>
              <a:rPr lang="en-US" sz="180" b="0" dirty="0">
                <a:solidFill>
                  <a:srgbClr val="008000"/>
                </a:solidFill>
                <a:effectLst/>
                <a:latin typeface="Consolas" panose="020B0609020204030204" pitchFamily="49" charset="0"/>
              </a:rPr>
              <a:t>(props) {</a:t>
            </a:r>
          </a:p>
          <a:p>
            <a:r>
              <a:rPr lang="en-US" sz="180" b="0" dirty="0">
                <a:solidFill>
                  <a:srgbClr val="008000"/>
                </a:solidFill>
                <a:effectLst/>
                <a:latin typeface="Consolas" panose="020B0609020204030204" pitchFamily="49" charset="0"/>
              </a:rPr>
              <a:t>  const classes = </a:t>
            </a:r>
            <a:r>
              <a:rPr lang="en-US" sz="180" b="0" dirty="0" err="1">
                <a:solidFill>
                  <a:srgbClr val="008000"/>
                </a:solidFill>
                <a:effectLst/>
                <a:latin typeface="Consolas" panose="020B0609020204030204" pitchFamily="49" charset="0"/>
              </a:rPr>
              <a:t>useStyles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const [products, </a:t>
            </a:r>
            <a:r>
              <a:rPr lang="en-US" sz="180" b="0" dirty="0" err="1">
                <a:solidFill>
                  <a:srgbClr val="008000"/>
                </a:solidFill>
                <a:effectLst/>
                <a:latin typeface="Consolas" panose="020B0609020204030204" pitchFamily="49" charset="0"/>
              </a:rPr>
              <a:t>setProducts</a:t>
            </a:r>
            <a:r>
              <a:rPr lang="en-US" sz="180" b="0" dirty="0">
                <a:solidFill>
                  <a:srgbClr val="008000"/>
                </a:solidFill>
                <a:effectLst/>
                <a:latin typeface="Consolas" panose="020B0609020204030204" pitchFamily="49" charset="0"/>
              </a:rPr>
              <a:t>] = </a:t>
            </a:r>
            <a:r>
              <a:rPr lang="en-US" sz="180" b="0" dirty="0" err="1">
                <a:solidFill>
                  <a:srgbClr val="008000"/>
                </a:solidFill>
                <a:effectLst/>
                <a:latin typeface="Consolas" panose="020B0609020204030204" pitchFamily="49" charset="0"/>
              </a:rPr>
              <a:t>useState</a:t>
            </a:r>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useEffect</a:t>
            </a:r>
            <a:r>
              <a:rPr lang="en-US" sz="180" b="0" dirty="0">
                <a:solidFill>
                  <a:srgbClr val="008000"/>
                </a:solidFill>
                <a:effectLst/>
                <a:latin typeface="Consolas" panose="020B0609020204030204" pitchFamily="49" charset="0"/>
              </a:rPr>
              <a:t>(() =&gt; {</a:t>
            </a:r>
          </a:p>
          <a:p>
            <a:r>
              <a:rPr lang="en-US" sz="180" b="0" dirty="0">
                <a:solidFill>
                  <a:srgbClr val="008000"/>
                </a:solidFill>
                <a:effectLst/>
                <a:latin typeface="Consolas" panose="020B0609020204030204" pitchFamily="49" charset="0"/>
              </a:rPr>
              <a:t>    const </a:t>
            </a:r>
            <a:r>
              <a:rPr lang="en-US" sz="180" b="0" dirty="0" err="1">
                <a:solidFill>
                  <a:srgbClr val="008000"/>
                </a:solidFill>
                <a:effectLst/>
                <a:latin typeface="Consolas" panose="020B0609020204030204" pitchFamily="49" charset="0"/>
              </a:rPr>
              <a:t>abortController</a:t>
            </a:r>
            <a:r>
              <a:rPr lang="en-US" sz="180" b="0" dirty="0">
                <a:solidFill>
                  <a:srgbClr val="008000"/>
                </a:solidFill>
                <a:effectLst/>
                <a:latin typeface="Consolas" panose="020B0609020204030204" pitchFamily="49" charset="0"/>
              </a:rPr>
              <a:t> = new </a:t>
            </a:r>
            <a:r>
              <a:rPr lang="en-US" sz="180" b="0" dirty="0" err="1">
                <a:solidFill>
                  <a:srgbClr val="008000"/>
                </a:solidFill>
                <a:effectLst/>
                <a:latin typeface="Consolas" panose="020B0609020204030204" pitchFamily="49" charset="0"/>
              </a:rPr>
              <a:t>AbortController</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const signal = </a:t>
            </a:r>
            <a:r>
              <a:rPr lang="en-US" sz="180" b="0" dirty="0" err="1">
                <a:solidFill>
                  <a:srgbClr val="008000"/>
                </a:solidFill>
                <a:effectLst/>
                <a:latin typeface="Consolas" panose="020B0609020204030204" pitchFamily="49" charset="0"/>
              </a:rPr>
              <a:t>abortController.signal</a:t>
            </a:r>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listByShop</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shopId</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props.shopId</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signal</a:t>
            </a:r>
          </a:p>
          <a:p>
            <a:r>
              <a:rPr lang="en-US" sz="180" b="0" dirty="0">
                <a:solidFill>
                  <a:srgbClr val="008000"/>
                </a:solidFill>
                <a:effectLst/>
                <a:latin typeface="Consolas" panose="020B0609020204030204" pitchFamily="49" charset="0"/>
              </a:rPr>
              <a:t>    ).then((data) =&gt; {</a:t>
            </a:r>
          </a:p>
          <a:p>
            <a:r>
              <a:rPr lang="en-US" sz="180" b="0" dirty="0">
                <a:solidFill>
                  <a:srgbClr val="008000"/>
                </a:solidFill>
                <a:effectLst/>
                <a:latin typeface="Consolas" panose="020B0609020204030204" pitchFamily="49" charset="0"/>
              </a:rPr>
              <a:t>      if (</a:t>
            </a:r>
            <a:r>
              <a:rPr lang="en-US" sz="180" b="0" dirty="0" err="1">
                <a:solidFill>
                  <a:srgbClr val="008000"/>
                </a:solidFill>
                <a:effectLst/>
                <a:latin typeface="Consolas" panose="020B0609020204030204" pitchFamily="49" charset="0"/>
              </a:rPr>
              <a:t>data.error</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console.log(</a:t>
            </a:r>
            <a:r>
              <a:rPr lang="en-US" sz="180" b="0" dirty="0" err="1">
                <a:solidFill>
                  <a:srgbClr val="008000"/>
                </a:solidFill>
                <a:effectLst/>
                <a:latin typeface="Consolas" panose="020B0609020204030204" pitchFamily="49" charset="0"/>
              </a:rPr>
              <a:t>data.error</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 else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setProducts</a:t>
            </a:r>
            <a:r>
              <a:rPr lang="en-US" sz="180" b="0" dirty="0">
                <a:solidFill>
                  <a:srgbClr val="008000"/>
                </a:solidFill>
                <a:effectLst/>
                <a:latin typeface="Consolas" panose="020B0609020204030204" pitchFamily="49" charset="0"/>
              </a:rPr>
              <a:t>(data);</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return function cleanup()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abortController.abort</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 []);</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const </a:t>
            </a:r>
            <a:r>
              <a:rPr lang="en-US" sz="180" b="0" dirty="0" err="1">
                <a:solidFill>
                  <a:srgbClr val="008000"/>
                </a:solidFill>
                <a:effectLst/>
                <a:latin typeface="Consolas" panose="020B0609020204030204" pitchFamily="49" charset="0"/>
              </a:rPr>
              <a:t>removeProduct</a:t>
            </a:r>
            <a:r>
              <a:rPr lang="en-US" sz="180" b="0" dirty="0">
                <a:solidFill>
                  <a:srgbClr val="008000"/>
                </a:solidFill>
                <a:effectLst/>
                <a:latin typeface="Consolas" panose="020B0609020204030204" pitchFamily="49" charset="0"/>
              </a:rPr>
              <a:t> = (product) =&gt; {</a:t>
            </a:r>
          </a:p>
          <a:p>
            <a:r>
              <a:rPr lang="en-US" sz="180" b="0" dirty="0">
                <a:solidFill>
                  <a:srgbClr val="008000"/>
                </a:solidFill>
                <a:effectLst/>
                <a:latin typeface="Consolas" panose="020B0609020204030204" pitchFamily="49" charset="0"/>
              </a:rPr>
              <a:t>    const </a:t>
            </a:r>
            <a:r>
              <a:rPr lang="en-US" sz="180" b="0" dirty="0" err="1">
                <a:solidFill>
                  <a:srgbClr val="008000"/>
                </a:solidFill>
                <a:effectLst/>
                <a:latin typeface="Consolas" panose="020B0609020204030204" pitchFamily="49" charset="0"/>
              </a:rPr>
              <a:t>updatedProducts</a:t>
            </a:r>
            <a:r>
              <a:rPr lang="en-US" sz="180" b="0" dirty="0">
                <a:solidFill>
                  <a:srgbClr val="008000"/>
                </a:solidFill>
                <a:effectLst/>
                <a:latin typeface="Consolas" panose="020B0609020204030204" pitchFamily="49" charset="0"/>
              </a:rPr>
              <a:t> = [...products];</a:t>
            </a:r>
          </a:p>
          <a:p>
            <a:r>
              <a:rPr lang="en-US" sz="180" b="0" dirty="0">
                <a:solidFill>
                  <a:srgbClr val="008000"/>
                </a:solidFill>
                <a:effectLst/>
                <a:latin typeface="Consolas" panose="020B0609020204030204" pitchFamily="49" charset="0"/>
              </a:rPr>
              <a:t>    const index = </a:t>
            </a:r>
            <a:r>
              <a:rPr lang="en-US" sz="180" b="0" dirty="0" err="1">
                <a:solidFill>
                  <a:srgbClr val="008000"/>
                </a:solidFill>
                <a:effectLst/>
                <a:latin typeface="Consolas" panose="020B0609020204030204" pitchFamily="49" charset="0"/>
              </a:rPr>
              <a:t>updatedProducts.indexOf</a:t>
            </a:r>
            <a:r>
              <a:rPr lang="en-US" sz="180" b="0" dirty="0">
                <a:solidFill>
                  <a:srgbClr val="008000"/>
                </a:solidFill>
                <a:effectLst/>
                <a:latin typeface="Consolas" panose="020B0609020204030204" pitchFamily="49" charset="0"/>
              </a:rPr>
              <a:t>(product);</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updatedProducts.splice</a:t>
            </a:r>
            <a:r>
              <a:rPr lang="en-US" sz="180" b="0" dirty="0">
                <a:solidFill>
                  <a:srgbClr val="008000"/>
                </a:solidFill>
                <a:effectLst/>
                <a:latin typeface="Consolas" panose="020B0609020204030204" pitchFamily="49" charset="0"/>
              </a:rPr>
              <a:t>(index, 1);</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setProducts</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updatedProducts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return (</a:t>
            </a:r>
          </a:p>
          <a:p>
            <a:r>
              <a:rPr lang="en-US" sz="180" b="0" dirty="0">
                <a:solidFill>
                  <a:srgbClr val="008000"/>
                </a:solidFill>
                <a:effectLst/>
                <a:latin typeface="Consolas" panose="020B0609020204030204" pitchFamily="49" charset="0"/>
              </a:rPr>
              <a:t>    &lt;Card </a:t>
            </a:r>
            <a:r>
              <a:rPr lang="en-US" sz="180" b="0" dirty="0" err="1">
                <a:solidFill>
                  <a:srgbClr val="008000"/>
                </a:solidFill>
                <a:effectLst/>
                <a:latin typeface="Consolas" panose="020B0609020204030204" pitchFamily="49" charset="0"/>
              </a:rPr>
              <a:t>className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classes.products</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&lt;Typography type="title" </a:t>
            </a:r>
            <a:r>
              <a:rPr lang="en-US" sz="180" b="0" dirty="0" err="1">
                <a:solidFill>
                  <a:srgbClr val="008000"/>
                </a:solidFill>
                <a:effectLst/>
                <a:latin typeface="Consolas" panose="020B0609020204030204" pitchFamily="49" charset="0"/>
              </a:rPr>
              <a:t>className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classes.title</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Products</a:t>
            </a:r>
          </a:p>
          <a:p>
            <a:r>
              <a:rPr lang="en-US" sz="180" b="0" dirty="0">
                <a:solidFill>
                  <a:srgbClr val="008000"/>
                </a:solidFill>
                <a:effectLst/>
                <a:latin typeface="Consolas" panose="020B0609020204030204" pitchFamily="49" charset="0"/>
              </a:rPr>
              <a:t>        &lt;span </a:t>
            </a:r>
            <a:r>
              <a:rPr lang="en-US" sz="180" b="0" dirty="0" err="1">
                <a:solidFill>
                  <a:srgbClr val="008000"/>
                </a:solidFill>
                <a:effectLst/>
                <a:latin typeface="Consolas" panose="020B0609020204030204" pitchFamily="49" charset="0"/>
              </a:rPr>
              <a:t>className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classes.addButton</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&lt;Link to={"/seller/" + </a:t>
            </a:r>
            <a:r>
              <a:rPr lang="en-US" sz="180" b="0" dirty="0" err="1">
                <a:solidFill>
                  <a:srgbClr val="008000"/>
                </a:solidFill>
                <a:effectLst/>
                <a:latin typeface="Consolas" panose="020B0609020204030204" pitchFamily="49" charset="0"/>
              </a:rPr>
              <a:t>props.shopId</a:t>
            </a:r>
            <a:r>
              <a:rPr lang="en-US" sz="180" b="0" dirty="0">
                <a:solidFill>
                  <a:srgbClr val="008000"/>
                </a:solidFill>
                <a:effectLst/>
                <a:latin typeface="Consolas" panose="020B0609020204030204" pitchFamily="49" charset="0"/>
              </a:rPr>
              <a:t> + "/products/new"}&gt;</a:t>
            </a:r>
          </a:p>
          <a:p>
            <a:r>
              <a:rPr lang="en-US" sz="180" b="0" dirty="0">
                <a:solidFill>
                  <a:srgbClr val="008000"/>
                </a:solidFill>
                <a:effectLst/>
                <a:latin typeface="Consolas" panose="020B0609020204030204" pitchFamily="49" charset="0"/>
              </a:rPr>
              <a:t>            &lt;Button color="primary" variant="contained"&gt;</a:t>
            </a:r>
          </a:p>
          <a:p>
            <a:r>
              <a:rPr lang="en-US" sz="180" b="0" dirty="0">
                <a:solidFill>
                  <a:srgbClr val="008000"/>
                </a:solidFill>
                <a:effectLst/>
                <a:latin typeface="Consolas" panose="020B0609020204030204" pitchFamily="49" charset="0"/>
              </a:rPr>
              <a:t>              &lt;Icon </a:t>
            </a:r>
            <a:r>
              <a:rPr lang="en-US" sz="180" b="0" dirty="0" err="1">
                <a:solidFill>
                  <a:srgbClr val="008000"/>
                </a:solidFill>
                <a:effectLst/>
                <a:latin typeface="Consolas" panose="020B0609020204030204" pitchFamily="49" charset="0"/>
              </a:rPr>
              <a:t>className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classes.leftIcon</a:t>
            </a:r>
            <a:r>
              <a:rPr lang="en-US" sz="180" b="0" dirty="0">
                <a:solidFill>
                  <a:srgbClr val="008000"/>
                </a:solidFill>
                <a:effectLst/>
                <a:latin typeface="Consolas" panose="020B0609020204030204" pitchFamily="49" charset="0"/>
              </a:rPr>
              <a:t>}&gt;</a:t>
            </a:r>
            <a:r>
              <a:rPr lang="en-US" sz="180" b="0" dirty="0" err="1">
                <a:solidFill>
                  <a:srgbClr val="008000"/>
                </a:solidFill>
                <a:effectLst/>
                <a:latin typeface="Consolas" panose="020B0609020204030204" pitchFamily="49" charset="0"/>
              </a:rPr>
              <a:t>add_box</a:t>
            </a:r>
            <a:r>
              <a:rPr lang="en-US" sz="180" b="0" dirty="0">
                <a:solidFill>
                  <a:srgbClr val="008000"/>
                </a:solidFill>
                <a:effectLst/>
                <a:latin typeface="Consolas" panose="020B0609020204030204" pitchFamily="49" charset="0"/>
              </a:rPr>
              <a:t>&lt;/Icon&gt; New Product</a:t>
            </a:r>
          </a:p>
          <a:p>
            <a:r>
              <a:rPr lang="en-US" sz="180" b="0" dirty="0">
                <a:solidFill>
                  <a:srgbClr val="008000"/>
                </a:solidFill>
                <a:effectLst/>
                <a:latin typeface="Consolas" panose="020B0609020204030204" pitchFamily="49" charset="0"/>
              </a:rPr>
              <a:t>            &lt;/Button&gt;</a:t>
            </a:r>
          </a:p>
          <a:p>
            <a:r>
              <a:rPr lang="en-US" sz="180" b="0" dirty="0">
                <a:solidFill>
                  <a:srgbClr val="008000"/>
                </a:solidFill>
                <a:effectLst/>
                <a:latin typeface="Consolas" panose="020B0609020204030204" pitchFamily="49" charset="0"/>
              </a:rPr>
              <a:t>          &lt;/Link&gt;</a:t>
            </a:r>
          </a:p>
          <a:p>
            <a:r>
              <a:rPr lang="en-US" sz="180" b="0" dirty="0">
                <a:solidFill>
                  <a:srgbClr val="008000"/>
                </a:solidFill>
                <a:effectLst/>
                <a:latin typeface="Consolas" panose="020B0609020204030204" pitchFamily="49" charset="0"/>
              </a:rPr>
              <a:t>        &lt;/span&gt;</a:t>
            </a:r>
          </a:p>
          <a:p>
            <a:r>
              <a:rPr lang="en-US" sz="180" b="0" dirty="0">
                <a:solidFill>
                  <a:srgbClr val="008000"/>
                </a:solidFill>
                <a:effectLst/>
                <a:latin typeface="Consolas" panose="020B0609020204030204" pitchFamily="49" charset="0"/>
              </a:rPr>
              <a:t>      &lt;/Typography&gt;</a:t>
            </a:r>
          </a:p>
          <a:p>
            <a:r>
              <a:rPr lang="en-US" sz="180" b="0" dirty="0">
                <a:solidFill>
                  <a:srgbClr val="008000"/>
                </a:solidFill>
                <a:effectLst/>
                <a:latin typeface="Consolas" panose="020B0609020204030204" pitchFamily="49" charset="0"/>
              </a:rPr>
              <a:t>      &lt;List dense&gt;</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products.map</a:t>
            </a:r>
            <a:r>
              <a:rPr lang="en-US" sz="180" b="0" dirty="0">
                <a:solidFill>
                  <a:srgbClr val="008000"/>
                </a:solidFill>
                <a:effectLst/>
                <a:latin typeface="Consolas" panose="020B0609020204030204" pitchFamily="49" charset="0"/>
              </a:rPr>
              <a:t>((product, </a:t>
            </a:r>
            <a:r>
              <a:rPr lang="en-US" sz="180" b="0" dirty="0" err="1">
                <a:solidFill>
                  <a:srgbClr val="008000"/>
                </a:solidFill>
                <a:effectLst/>
                <a:latin typeface="Consolas" panose="020B0609020204030204" pitchFamily="49" charset="0"/>
              </a:rPr>
              <a:t>i</a:t>
            </a:r>
            <a:r>
              <a:rPr lang="en-US" sz="180" b="0" dirty="0">
                <a:solidFill>
                  <a:srgbClr val="008000"/>
                </a:solidFill>
                <a:effectLst/>
                <a:latin typeface="Consolas" panose="020B0609020204030204" pitchFamily="49" charset="0"/>
              </a:rPr>
              <a:t>) =&gt; {</a:t>
            </a:r>
          </a:p>
          <a:p>
            <a:r>
              <a:rPr lang="en-US" sz="180" b="0" dirty="0">
                <a:solidFill>
                  <a:srgbClr val="008000"/>
                </a:solidFill>
                <a:effectLst/>
                <a:latin typeface="Consolas" panose="020B0609020204030204" pitchFamily="49" charset="0"/>
              </a:rPr>
              <a:t>          return (</a:t>
            </a:r>
          </a:p>
          <a:p>
            <a:r>
              <a:rPr lang="en-US" sz="180" b="0" dirty="0">
                <a:solidFill>
                  <a:srgbClr val="008000"/>
                </a:solidFill>
                <a:effectLst/>
                <a:latin typeface="Consolas" panose="020B0609020204030204" pitchFamily="49" charset="0"/>
              </a:rPr>
              <a:t>            &lt;span key={</a:t>
            </a:r>
            <a:r>
              <a:rPr lang="en-US" sz="180" b="0" dirty="0" err="1">
                <a:solidFill>
                  <a:srgbClr val="008000"/>
                </a:solidFill>
                <a:effectLst/>
                <a:latin typeface="Consolas" panose="020B0609020204030204" pitchFamily="49" charset="0"/>
              </a:rPr>
              <a:t>i</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ListItem</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CardMedia</a:t>
            </a:r>
            <a:endParaRPr lang="en-US" sz="180" b="0" dirty="0">
              <a:solidFill>
                <a:srgbClr val="008000"/>
              </a:solidFill>
              <a:effectLst/>
              <a:latin typeface="Consolas" panose="020B0609020204030204" pitchFamily="49" charset="0"/>
            </a:endParaRP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className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classes.cover</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image={</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api</a:t>
            </a:r>
            <a:r>
              <a:rPr lang="en-US" sz="180" b="0" dirty="0">
                <a:solidFill>
                  <a:srgbClr val="008000"/>
                </a:solidFill>
                <a:effectLst/>
                <a:latin typeface="Consolas" panose="020B0609020204030204" pitchFamily="49" charset="0"/>
              </a:rPr>
              <a:t>/product/image/"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product._id</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 +</a:t>
            </a:r>
          </a:p>
          <a:p>
            <a:r>
              <a:rPr lang="en-US" sz="180" b="0" dirty="0">
                <a:solidFill>
                  <a:srgbClr val="008000"/>
                </a:solidFill>
                <a:effectLst/>
                <a:latin typeface="Consolas" panose="020B0609020204030204" pitchFamily="49" charset="0"/>
              </a:rPr>
              <a:t>                    new Date().</a:t>
            </a:r>
            <a:r>
              <a:rPr lang="en-US" sz="180" b="0" dirty="0" err="1">
                <a:solidFill>
                  <a:srgbClr val="008000"/>
                </a:solidFill>
                <a:effectLst/>
                <a:latin typeface="Consolas" panose="020B0609020204030204" pitchFamily="49" charset="0"/>
              </a:rPr>
              <a:t>getTime</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title={product.name}</a:t>
            </a:r>
          </a:p>
          <a:p>
            <a:r>
              <a:rPr lang="en-US" sz="180" b="0" dirty="0">
                <a:solidFill>
                  <a:srgbClr val="008000"/>
                </a:solidFill>
                <a:effectLst/>
                <a:latin typeface="Consolas" panose="020B0609020204030204" pitchFamily="49" charset="0"/>
              </a:rPr>
              <a:t>                /&gt;</a:t>
            </a:r>
          </a:p>
          <a:p>
            <a:r>
              <a:rPr lang="en-US" sz="180" b="0" dirty="0">
                <a:solidFill>
                  <a:srgbClr val="008000"/>
                </a:solidFill>
                <a:effectLst/>
                <a:latin typeface="Consolas" panose="020B0609020204030204" pitchFamily="49" charset="0"/>
              </a:rPr>
              <a:t>                &lt;div </a:t>
            </a:r>
            <a:r>
              <a:rPr lang="en-US" sz="180" b="0" dirty="0" err="1">
                <a:solidFill>
                  <a:srgbClr val="008000"/>
                </a:solidFill>
                <a:effectLst/>
                <a:latin typeface="Consolas" panose="020B0609020204030204" pitchFamily="49" charset="0"/>
              </a:rPr>
              <a:t>className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classes.details</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&lt;Typography</a:t>
            </a:r>
          </a:p>
          <a:p>
            <a:r>
              <a:rPr lang="en-US" sz="180" b="0" dirty="0">
                <a:solidFill>
                  <a:srgbClr val="008000"/>
                </a:solidFill>
                <a:effectLst/>
                <a:latin typeface="Consolas" panose="020B0609020204030204" pitchFamily="49" charset="0"/>
              </a:rPr>
              <a:t>                    type="headline"</a:t>
            </a:r>
          </a:p>
          <a:p>
            <a:r>
              <a:rPr lang="en-US" sz="180" b="0" dirty="0">
                <a:solidFill>
                  <a:srgbClr val="008000"/>
                </a:solidFill>
                <a:effectLst/>
                <a:latin typeface="Consolas" panose="020B0609020204030204" pitchFamily="49" charset="0"/>
              </a:rPr>
              <a:t>                    component="h2"</a:t>
            </a:r>
          </a:p>
          <a:p>
            <a:r>
              <a:rPr lang="en-US" sz="180" b="0" dirty="0">
                <a:solidFill>
                  <a:srgbClr val="008000"/>
                </a:solidFill>
                <a:effectLst/>
                <a:latin typeface="Consolas" panose="020B0609020204030204" pitchFamily="49" charset="0"/>
              </a:rPr>
              <a:t>                    color="primary"</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className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classes.productTitle</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&gt;</a:t>
            </a:r>
          </a:p>
          <a:p>
            <a:r>
              <a:rPr lang="en-US" sz="180" b="0" dirty="0">
                <a:solidFill>
                  <a:srgbClr val="008000"/>
                </a:solidFill>
                <a:effectLst/>
                <a:latin typeface="Consolas" panose="020B0609020204030204" pitchFamily="49" charset="0"/>
              </a:rPr>
              <a:t>                    {product.name}</a:t>
            </a:r>
          </a:p>
          <a:p>
            <a:r>
              <a:rPr lang="en-US" sz="180" b="0" dirty="0">
                <a:solidFill>
                  <a:srgbClr val="008000"/>
                </a:solidFill>
                <a:effectLst/>
                <a:latin typeface="Consolas" panose="020B0609020204030204" pitchFamily="49" charset="0"/>
              </a:rPr>
              <a:t>                  &lt;/Typography&gt;</a:t>
            </a:r>
          </a:p>
          <a:p>
            <a:r>
              <a:rPr lang="en-US" sz="180" b="0" dirty="0">
                <a:solidFill>
                  <a:srgbClr val="008000"/>
                </a:solidFill>
                <a:effectLst/>
                <a:latin typeface="Consolas" panose="020B0609020204030204" pitchFamily="49" charset="0"/>
              </a:rPr>
              <a:t>                  &lt;Typography</a:t>
            </a:r>
          </a:p>
          <a:p>
            <a:r>
              <a:rPr lang="en-US" sz="180" b="0" dirty="0">
                <a:solidFill>
                  <a:srgbClr val="008000"/>
                </a:solidFill>
                <a:effectLst/>
                <a:latin typeface="Consolas" panose="020B0609020204030204" pitchFamily="49" charset="0"/>
              </a:rPr>
              <a:t>                    type="subheading"</a:t>
            </a:r>
          </a:p>
          <a:p>
            <a:r>
              <a:rPr lang="en-US" sz="180" b="0" dirty="0">
                <a:solidFill>
                  <a:srgbClr val="008000"/>
                </a:solidFill>
                <a:effectLst/>
                <a:latin typeface="Consolas" panose="020B0609020204030204" pitchFamily="49" charset="0"/>
              </a:rPr>
              <a:t>                    component="h4"</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className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classes.subheading</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&gt;</a:t>
            </a:r>
          </a:p>
          <a:p>
            <a:r>
              <a:rPr lang="en-US" sz="180" b="0" dirty="0">
                <a:solidFill>
                  <a:srgbClr val="008000"/>
                </a:solidFill>
                <a:effectLst/>
                <a:latin typeface="Consolas" panose="020B0609020204030204" pitchFamily="49" charset="0"/>
              </a:rPr>
              <a:t>                    Quantity: {</a:t>
            </a:r>
            <a:r>
              <a:rPr lang="en-US" sz="180" b="0" dirty="0" err="1">
                <a:solidFill>
                  <a:srgbClr val="008000"/>
                </a:solidFill>
                <a:effectLst/>
                <a:latin typeface="Consolas" panose="020B0609020204030204" pitchFamily="49" charset="0"/>
              </a:rPr>
              <a:t>product.quantity</a:t>
            </a:r>
            <a:r>
              <a:rPr lang="en-US" sz="180" b="0" dirty="0">
                <a:solidFill>
                  <a:srgbClr val="008000"/>
                </a:solidFill>
                <a:effectLst/>
                <a:latin typeface="Consolas" panose="020B0609020204030204" pitchFamily="49" charset="0"/>
              </a:rPr>
              <a:t>} | Price: ${</a:t>
            </a:r>
            <a:r>
              <a:rPr lang="en-US" sz="180" b="0" dirty="0" err="1">
                <a:solidFill>
                  <a:srgbClr val="008000"/>
                </a:solidFill>
                <a:effectLst/>
                <a:latin typeface="Consolas" panose="020B0609020204030204" pitchFamily="49" charset="0"/>
              </a:rPr>
              <a:t>product.price</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&lt;/Typography&gt;</a:t>
            </a:r>
          </a:p>
          <a:p>
            <a:r>
              <a:rPr lang="en-US" sz="180" b="0" dirty="0">
                <a:solidFill>
                  <a:srgbClr val="008000"/>
                </a:solidFill>
                <a:effectLst/>
                <a:latin typeface="Consolas" panose="020B0609020204030204" pitchFamily="49" charset="0"/>
              </a:rPr>
              <a:t>                &lt;/div&gt;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ListItemSecondaryAction</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&lt;Link</a:t>
            </a:r>
          </a:p>
          <a:p>
            <a:r>
              <a:rPr lang="en-US" sz="180" b="0" dirty="0">
                <a:solidFill>
                  <a:srgbClr val="008000"/>
                </a:solidFill>
                <a:effectLst/>
                <a:latin typeface="Consolas" panose="020B0609020204030204" pitchFamily="49" charset="0"/>
              </a:rPr>
              <a:t>                    to={</a:t>
            </a:r>
          </a:p>
          <a:p>
            <a:r>
              <a:rPr lang="en-US" sz="180" b="0" dirty="0">
                <a:solidFill>
                  <a:srgbClr val="008000"/>
                </a:solidFill>
                <a:effectLst/>
                <a:latin typeface="Consolas" panose="020B0609020204030204" pitchFamily="49" charset="0"/>
              </a:rPr>
              <a:t>                      "/seller/"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product.shop._id</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product._id</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"/edit"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&gt;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IconButton</a:t>
            </a:r>
            <a:r>
              <a:rPr lang="en-US" sz="180" b="0" dirty="0">
                <a:solidFill>
                  <a:srgbClr val="008000"/>
                </a:solidFill>
                <a:effectLst/>
                <a:latin typeface="Consolas" panose="020B0609020204030204" pitchFamily="49" charset="0"/>
              </a:rPr>
              <a:t> aria-label="Edit" color="primary"&gt;</a:t>
            </a:r>
          </a:p>
          <a:p>
            <a:r>
              <a:rPr lang="en-US" sz="180" b="0" dirty="0">
                <a:solidFill>
                  <a:srgbClr val="008000"/>
                </a:solidFill>
                <a:effectLst/>
                <a:latin typeface="Consolas" panose="020B0609020204030204" pitchFamily="49" charset="0"/>
              </a:rPr>
              <a:t>                      &lt;Edit /&gt;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IconButton</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&lt;/Link&gt;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DeleteProduct</a:t>
            </a:r>
            <a:endParaRPr lang="en-US" sz="180" b="0" dirty="0">
              <a:solidFill>
                <a:srgbClr val="008000"/>
              </a:solidFill>
              <a:effectLst/>
              <a:latin typeface="Consolas" panose="020B0609020204030204" pitchFamily="49" charset="0"/>
            </a:endParaRPr>
          </a:p>
          <a:p>
            <a:r>
              <a:rPr lang="en-US" sz="180" b="0" dirty="0">
                <a:solidFill>
                  <a:srgbClr val="008000"/>
                </a:solidFill>
                <a:effectLst/>
                <a:latin typeface="Consolas" panose="020B0609020204030204" pitchFamily="49" charset="0"/>
              </a:rPr>
              <a:t>                    product={product}</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shopId</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props.shopId</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onRemove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removeProduct</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/&gt;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ListItemSecondaryAction</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ListItem</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&lt;Divider /&gt;</a:t>
            </a:r>
          </a:p>
          <a:p>
            <a:r>
              <a:rPr lang="en-US" sz="180" b="0" dirty="0">
                <a:solidFill>
                  <a:srgbClr val="008000"/>
                </a:solidFill>
                <a:effectLst/>
                <a:latin typeface="Consolas" panose="020B0609020204030204" pitchFamily="49" charset="0"/>
              </a:rPr>
              <a:t>            &lt;/span&gt;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&lt;/List&gt;</a:t>
            </a:r>
          </a:p>
          <a:p>
            <a:r>
              <a:rPr lang="en-US" sz="180" b="0" dirty="0">
                <a:solidFill>
                  <a:srgbClr val="008000"/>
                </a:solidFill>
                <a:effectLst/>
                <a:latin typeface="Consolas" panose="020B0609020204030204" pitchFamily="49" charset="0"/>
              </a:rPr>
              <a:t>    &lt;/Card&gt;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MyProducts.propTypes</a:t>
            </a:r>
            <a:r>
              <a:rPr lang="en-US" sz="180" b="0" dirty="0">
                <a:solidFill>
                  <a:srgbClr val="008000"/>
                </a:solidFill>
                <a:effectLst/>
                <a:latin typeface="Consolas" panose="020B0609020204030204" pitchFamily="49" charset="0"/>
              </a:rPr>
              <a:t> =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shopId</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PropTypes.string.isRequired</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endParaRPr lang="en-US" sz="1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9CCDC8E-EC20-368C-3D0F-EB64E21FA716}"/>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D0CFF42D-E5D1-FEC8-0DDA-881E9C6A7F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B90EF2C-8C79-E379-953F-33A7E73DFD57}"/>
              </a:ext>
            </a:extLst>
          </p:cNvPr>
          <p:cNvSpPr>
            <a:spLocks noGrp="1"/>
          </p:cNvSpPr>
          <p:nvPr>
            <p:ph type="sldNum" sz="quarter" idx="12"/>
          </p:nvPr>
        </p:nvSpPr>
        <p:spPr/>
        <p:txBody>
          <a:bodyPr/>
          <a:lstStyle/>
          <a:p>
            <a:fld id="{7C5CF243-786F-4254-B068-4C9F0B6EA12F}" type="slidenum">
              <a:rPr lang="en-US" altLang="en-US" smtClean="0"/>
              <a:pPr/>
              <a:t>80</a:t>
            </a:fld>
            <a:endParaRPr lang="en-US" altLang="en-US"/>
          </a:p>
        </p:txBody>
      </p:sp>
    </p:spTree>
    <p:extLst>
      <p:ext uri="{BB962C8B-B14F-4D97-AF65-F5344CB8AC3E}">
        <p14:creationId xmlns:p14="http://schemas.microsoft.com/office/powerpoint/2010/main" val="42234970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B58A-A6AC-F198-FE9A-13BDC52F0AFA}"/>
              </a:ext>
            </a:extLst>
          </p:cNvPr>
          <p:cNvSpPr>
            <a:spLocks noGrp="1"/>
          </p:cNvSpPr>
          <p:nvPr>
            <p:ph type="title"/>
          </p:nvPr>
        </p:nvSpPr>
        <p:spPr/>
        <p:txBody>
          <a:bodyPr/>
          <a:lstStyle/>
          <a:p>
            <a:r>
              <a:rPr lang="en-US" dirty="0"/>
              <a:t>Client/product/</a:t>
            </a:r>
            <a:r>
              <a:rPr lang="en-US" dirty="0" err="1"/>
              <a:t>EditProduct.jsx</a:t>
            </a:r>
            <a:endParaRPr lang="en-US" dirty="0"/>
          </a:p>
        </p:txBody>
      </p:sp>
      <p:sp>
        <p:nvSpPr>
          <p:cNvPr id="3" name="Content Placeholder 2">
            <a:extLst>
              <a:ext uri="{FF2B5EF4-FFF2-40B4-BE49-F238E27FC236}">
                <a16:creationId xmlns:a16="http://schemas.microsoft.com/office/drawing/2014/main" id="{9F20BF53-D8E0-F073-2584-7C6E064152BB}"/>
              </a:ext>
            </a:extLst>
          </p:cNvPr>
          <p:cNvSpPr>
            <a:spLocks noGrp="1"/>
          </p:cNvSpPr>
          <p:nvPr>
            <p:ph idx="1"/>
          </p:nvPr>
        </p:nvSpPr>
        <p:spPr/>
        <p:txBody>
          <a:bodyPr/>
          <a:lstStyle/>
          <a:p>
            <a:r>
              <a:rPr lang="en-US" sz="120" b="0" dirty="0">
                <a:solidFill>
                  <a:srgbClr val="008000"/>
                </a:solidFill>
                <a:effectLst/>
                <a:latin typeface="Consolas" panose="020B0609020204030204" pitchFamily="49" charset="0"/>
              </a:rPr>
              <a:t>import React, { </a:t>
            </a:r>
            <a:r>
              <a:rPr lang="en-US" sz="120" b="0" dirty="0" err="1">
                <a:solidFill>
                  <a:srgbClr val="008000"/>
                </a:solidFill>
                <a:effectLst/>
                <a:latin typeface="Consolas" panose="020B0609020204030204" pitchFamily="49" charset="0"/>
              </a:rPr>
              <a:t>useEffect</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useState</a:t>
            </a:r>
            <a:r>
              <a:rPr lang="en-US" sz="120" b="0" dirty="0">
                <a:solidFill>
                  <a:srgbClr val="008000"/>
                </a:solidFill>
                <a:effectLst/>
                <a:latin typeface="Consolas" panose="020B0609020204030204" pitchFamily="49" charset="0"/>
              </a:rPr>
              <a:t> } from "react";</a:t>
            </a:r>
          </a:p>
          <a:p>
            <a:r>
              <a:rPr lang="en-US" sz="120" b="0" dirty="0">
                <a:solidFill>
                  <a:srgbClr val="008000"/>
                </a:solidFill>
                <a:effectLst/>
                <a:latin typeface="Consolas" panose="020B0609020204030204" pitchFamily="49" charset="0"/>
              </a:rPr>
              <a:t>import Card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/core/Card";</a:t>
            </a:r>
          </a:p>
          <a:p>
            <a:r>
              <a:rPr lang="en-US" sz="120" b="0" dirty="0">
                <a:solidFill>
                  <a:srgbClr val="008000"/>
                </a:solidFill>
                <a:effectLst/>
                <a:latin typeface="Consolas" panose="020B0609020204030204" pitchFamily="49" charset="0"/>
              </a:rPr>
              <a:t>import </a:t>
            </a:r>
            <a:r>
              <a:rPr lang="en-US" sz="120" b="0" dirty="0" err="1">
                <a:solidFill>
                  <a:srgbClr val="008000"/>
                </a:solidFill>
                <a:effectLst/>
                <a:latin typeface="Consolas" panose="020B0609020204030204" pitchFamily="49" charset="0"/>
              </a:rPr>
              <a:t>CardActions</a:t>
            </a:r>
            <a:r>
              <a:rPr lang="en-US" sz="120" b="0" dirty="0">
                <a:solidFill>
                  <a:srgbClr val="008000"/>
                </a:solidFill>
                <a:effectLst/>
                <a:latin typeface="Consolas" panose="020B0609020204030204" pitchFamily="49" charset="0"/>
              </a:rPr>
              <a:t>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a:t>
            </a:r>
            <a:r>
              <a:rPr lang="en-US" sz="120" b="0" dirty="0" err="1">
                <a:solidFill>
                  <a:srgbClr val="008000"/>
                </a:solidFill>
                <a:effectLst/>
                <a:latin typeface="Consolas" panose="020B0609020204030204" pitchFamily="49" charset="0"/>
              </a:rPr>
              <a:t>CardActions</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import </a:t>
            </a:r>
            <a:r>
              <a:rPr lang="en-US" sz="120" b="0" dirty="0" err="1">
                <a:solidFill>
                  <a:srgbClr val="008000"/>
                </a:solidFill>
                <a:effectLst/>
                <a:latin typeface="Consolas" panose="020B0609020204030204" pitchFamily="49" charset="0"/>
              </a:rPr>
              <a:t>CardContent</a:t>
            </a:r>
            <a:r>
              <a:rPr lang="en-US" sz="120" b="0" dirty="0">
                <a:solidFill>
                  <a:srgbClr val="008000"/>
                </a:solidFill>
                <a:effectLst/>
                <a:latin typeface="Consolas" panose="020B0609020204030204" pitchFamily="49" charset="0"/>
              </a:rPr>
              <a:t>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a:t>
            </a:r>
            <a:r>
              <a:rPr lang="en-US" sz="120" b="0" dirty="0" err="1">
                <a:solidFill>
                  <a:srgbClr val="008000"/>
                </a:solidFill>
                <a:effectLst/>
                <a:latin typeface="Consolas" panose="020B0609020204030204" pitchFamily="49" charset="0"/>
              </a:rPr>
              <a:t>CardContent</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import Button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/core/Button";</a:t>
            </a:r>
          </a:p>
          <a:p>
            <a:r>
              <a:rPr lang="en-US" sz="120" b="0" dirty="0">
                <a:solidFill>
                  <a:srgbClr val="008000"/>
                </a:solidFill>
                <a:effectLst/>
                <a:latin typeface="Consolas" panose="020B0609020204030204" pitchFamily="49" charset="0"/>
              </a:rPr>
              <a:t>import </a:t>
            </a:r>
            <a:r>
              <a:rPr lang="en-US" sz="120" b="0" dirty="0" err="1">
                <a:solidFill>
                  <a:srgbClr val="008000"/>
                </a:solidFill>
                <a:effectLst/>
                <a:latin typeface="Consolas" panose="020B0609020204030204" pitchFamily="49" charset="0"/>
              </a:rPr>
              <a:t>TextField</a:t>
            </a:r>
            <a:r>
              <a:rPr lang="en-US" sz="120" b="0" dirty="0">
                <a:solidFill>
                  <a:srgbClr val="008000"/>
                </a:solidFill>
                <a:effectLst/>
                <a:latin typeface="Consolas" panose="020B0609020204030204" pitchFamily="49" charset="0"/>
              </a:rPr>
              <a:t>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a:t>
            </a:r>
            <a:r>
              <a:rPr lang="en-US" sz="120" b="0" dirty="0" err="1">
                <a:solidFill>
                  <a:srgbClr val="008000"/>
                </a:solidFill>
                <a:effectLst/>
                <a:latin typeface="Consolas" panose="020B0609020204030204" pitchFamily="49" charset="0"/>
              </a:rPr>
              <a:t>TextField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import Typography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/core/Typography";</a:t>
            </a:r>
          </a:p>
          <a:p>
            <a:r>
              <a:rPr lang="en-US" sz="120" b="0" dirty="0">
                <a:solidFill>
                  <a:srgbClr val="008000"/>
                </a:solidFill>
                <a:effectLst/>
                <a:latin typeface="Consolas" panose="020B0609020204030204" pitchFamily="49" charset="0"/>
              </a:rPr>
              <a:t>import Icon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/core/Icon";</a:t>
            </a:r>
          </a:p>
          <a:p>
            <a:r>
              <a:rPr lang="en-US" sz="120" b="0" dirty="0">
                <a:solidFill>
                  <a:srgbClr val="008000"/>
                </a:solidFill>
                <a:effectLst/>
                <a:latin typeface="Consolas" panose="020B0609020204030204" pitchFamily="49" charset="0"/>
              </a:rPr>
              <a:t>import Avatar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/core/Avatar";</a:t>
            </a:r>
          </a:p>
          <a:p>
            <a:r>
              <a:rPr lang="en-US" sz="120" b="0" dirty="0">
                <a:solidFill>
                  <a:srgbClr val="008000"/>
                </a:solidFill>
                <a:effectLst/>
                <a:latin typeface="Consolas" panose="020B0609020204030204" pitchFamily="49" charset="0"/>
              </a:rPr>
              <a:t>import auth from "../lib/auth-helper";</a:t>
            </a:r>
          </a:p>
          <a:p>
            <a:r>
              <a:rPr lang="en-US" sz="120" b="0" dirty="0">
                <a:solidFill>
                  <a:srgbClr val="008000"/>
                </a:solidFill>
                <a:effectLst/>
                <a:latin typeface="Consolas" panose="020B0609020204030204" pitchFamily="49" charset="0"/>
              </a:rPr>
              <a:t>import </a:t>
            </a:r>
            <a:r>
              <a:rPr lang="en-US" sz="120" b="0" dirty="0" err="1">
                <a:solidFill>
                  <a:srgbClr val="008000"/>
                </a:solidFill>
                <a:effectLst/>
                <a:latin typeface="Consolas" panose="020B0609020204030204" pitchFamily="49" charset="0"/>
              </a:rPr>
              <a:t>FileUpload</a:t>
            </a:r>
            <a:r>
              <a:rPr lang="en-US" sz="120" b="0" dirty="0">
                <a:solidFill>
                  <a:srgbClr val="008000"/>
                </a:solidFill>
                <a:effectLst/>
                <a:latin typeface="Consolas" panose="020B0609020204030204" pitchFamily="49" charset="0"/>
              </a:rPr>
              <a:t>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/icons/</a:t>
            </a:r>
            <a:r>
              <a:rPr lang="en-US" sz="120" b="0" dirty="0" err="1">
                <a:solidFill>
                  <a:srgbClr val="008000"/>
                </a:solidFill>
                <a:effectLst/>
                <a:latin typeface="Consolas" panose="020B0609020204030204" pitchFamily="49" charset="0"/>
              </a:rPr>
              <a:t>AddPhotoAlternate</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import { </a:t>
            </a:r>
            <a:r>
              <a:rPr lang="en-US" sz="120" b="0" dirty="0" err="1">
                <a:solidFill>
                  <a:srgbClr val="008000"/>
                </a:solidFill>
                <a:effectLst/>
                <a:latin typeface="Consolas" panose="020B0609020204030204" pitchFamily="49" charset="0"/>
              </a:rPr>
              <a:t>makeStyles</a:t>
            </a:r>
            <a:r>
              <a:rPr lang="en-US" sz="120" b="0" dirty="0">
                <a:solidFill>
                  <a:srgbClr val="008000"/>
                </a:solidFill>
                <a:effectLst/>
                <a:latin typeface="Consolas" panose="020B0609020204030204" pitchFamily="49" charset="0"/>
              </a:rPr>
              <a:t> } from "@material-</a:t>
            </a:r>
            <a:r>
              <a:rPr lang="en-US" sz="120" b="0" dirty="0" err="1">
                <a:solidFill>
                  <a:srgbClr val="008000"/>
                </a:solidFill>
                <a:effectLst/>
                <a:latin typeface="Consolas" panose="020B0609020204030204" pitchFamily="49" charset="0"/>
              </a:rPr>
              <a:t>ui</a:t>
            </a:r>
            <a:r>
              <a:rPr lang="en-US" sz="120" b="0" dirty="0">
                <a:solidFill>
                  <a:srgbClr val="008000"/>
                </a:solidFill>
                <a:effectLst/>
                <a:latin typeface="Consolas" panose="020B0609020204030204" pitchFamily="49" charset="0"/>
              </a:rPr>
              <a:t>/core/styles";</a:t>
            </a:r>
          </a:p>
          <a:p>
            <a:r>
              <a:rPr lang="en-US" sz="120" b="0" dirty="0">
                <a:solidFill>
                  <a:srgbClr val="008000"/>
                </a:solidFill>
                <a:effectLst/>
                <a:latin typeface="Consolas" panose="020B0609020204030204" pitchFamily="49" charset="0"/>
              </a:rPr>
              <a:t>import { read, update } from "./api-product.js";</a:t>
            </a:r>
          </a:p>
          <a:p>
            <a:r>
              <a:rPr lang="en-US" sz="120" b="0" dirty="0">
                <a:solidFill>
                  <a:srgbClr val="008000"/>
                </a:solidFill>
                <a:effectLst/>
                <a:latin typeface="Consolas" panose="020B0609020204030204" pitchFamily="49" charset="0"/>
              </a:rPr>
              <a:t>import { Link, Navigate, </a:t>
            </a:r>
            <a:r>
              <a:rPr lang="en-US" sz="120" b="0" dirty="0" err="1">
                <a:solidFill>
                  <a:srgbClr val="008000"/>
                </a:solidFill>
                <a:effectLst/>
                <a:latin typeface="Consolas" panose="020B0609020204030204" pitchFamily="49" charset="0"/>
              </a:rPr>
              <a:t>useParams</a:t>
            </a:r>
            <a:r>
              <a:rPr lang="en-US" sz="120" b="0" dirty="0">
                <a:solidFill>
                  <a:srgbClr val="008000"/>
                </a:solidFill>
                <a:effectLst/>
                <a:latin typeface="Consolas" panose="020B0609020204030204" pitchFamily="49" charset="0"/>
              </a:rPr>
              <a:t> } from "react-router-</a:t>
            </a:r>
            <a:r>
              <a:rPr lang="en-US" sz="120" b="0" dirty="0" err="1">
                <a:solidFill>
                  <a:srgbClr val="008000"/>
                </a:solidFill>
                <a:effectLst/>
                <a:latin typeface="Consolas" panose="020B0609020204030204" pitchFamily="49" charset="0"/>
              </a:rPr>
              <a:t>dom</a:t>
            </a:r>
            <a:r>
              <a:rPr lang="en-US" sz="120" b="0" dirty="0">
                <a:solidFill>
                  <a:srgbClr val="008000"/>
                </a:solidFill>
                <a:effectLst/>
                <a:latin typeface="Consolas" panose="020B0609020204030204" pitchFamily="49" charset="0"/>
              </a:rPr>
              <a:t>";</a:t>
            </a:r>
          </a:p>
          <a:p>
            <a:br>
              <a:rPr lang="en-US" sz="120" b="0" dirty="0">
                <a:solidFill>
                  <a:srgbClr val="008000"/>
                </a:solidFill>
                <a:effectLst/>
                <a:latin typeface="Consolas" panose="020B0609020204030204" pitchFamily="49" charset="0"/>
              </a:rPr>
            </a:br>
            <a:r>
              <a:rPr lang="en-US" sz="120" b="0" dirty="0">
                <a:solidFill>
                  <a:srgbClr val="008000"/>
                </a:solidFill>
                <a:effectLst/>
                <a:latin typeface="Consolas" panose="020B0609020204030204" pitchFamily="49" charset="0"/>
              </a:rPr>
              <a:t>const </a:t>
            </a:r>
            <a:r>
              <a:rPr lang="en-US" sz="120" b="0" dirty="0" err="1">
                <a:solidFill>
                  <a:srgbClr val="008000"/>
                </a:solidFill>
                <a:effectLst/>
                <a:latin typeface="Consolas" panose="020B0609020204030204" pitchFamily="49" charset="0"/>
              </a:rPr>
              <a:t>useStyles</a:t>
            </a:r>
            <a:r>
              <a:rPr lang="en-US" sz="120" b="0" dirty="0">
                <a:solidFill>
                  <a:srgbClr val="008000"/>
                </a:solidFill>
                <a:effectLst/>
                <a:latin typeface="Consolas" panose="020B0609020204030204" pitchFamily="49" charset="0"/>
              </a:rPr>
              <a:t> = </a:t>
            </a:r>
            <a:r>
              <a:rPr lang="en-US" sz="120" b="0" dirty="0" err="1">
                <a:solidFill>
                  <a:srgbClr val="008000"/>
                </a:solidFill>
                <a:effectLst/>
                <a:latin typeface="Consolas" panose="020B0609020204030204" pitchFamily="49" charset="0"/>
              </a:rPr>
              <a:t>makeStyles</a:t>
            </a:r>
            <a:r>
              <a:rPr lang="en-US" sz="120" b="0" dirty="0">
                <a:solidFill>
                  <a:srgbClr val="008000"/>
                </a:solidFill>
                <a:effectLst/>
                <a:latin typeface="Consolas" panose="020B0609020204030204" pitchFamily="49" charset="0"/>
              </a:rPr>
              <a:t>((theme) =&gt; ({</a:t>
            </a:r>
          </a:p>
          <a:p>
            <a:r>
              <a:rPr lang="en-US" sz="120" b="0" dirty="0">
                <a:solidFill>
                  <a:srgbClr val="008000"/>
                </a:solidFill>
                <a:effectLst/>
                <a:latin typeface="Consolas" panose="020B0609020204030204" pitchFamily="49" charset="0"/>
              </a:rPr>
              <a:t>  card: {</a:t>
            </a:r>
          </a:p>
          <a:p>
            <a:r>
              <a:rPr lang="en-US" sz="120" b="0" dirty="0">
                <a:solidFill>
                  <a:srgbClr val="008000"/>
                </a:solidFill>
                <a:effectLst/>
                <a:latin typeface="Consolas" panose="020B0609020204030204" pitchFamily="49" charset="0"/>
              </a:rPr>
              <a:t>    margin: "auto",</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textAlign</a:t>
            </a:r>
            <a:r>
              <a:rPr lang="en-US" sz="120" b="0" dirty="0">
                <a:solidFill>
                  <a:srgbClr val="008000"/>
                </a:solidFill>
                <a:effectLst/>
                <a:latin typeface="Consolas" panose="020B0609020204030204" pitchFamily="49" charset="0"/>
              </a:rPr>
              <a:t>: "center",</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marginTop</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theme.spacing</a:t>
            </a:r>
            <a:r>
              <a:rPr lang="en-US" sz="120" b="0" dirty="0">
                <a:solidFill>
                  <a:srgbClr val="008000"/>
                </a:solidFill>
                <a:effectLst/>
                <a:latin typeface="Consolas" panose="020B0609020204030204" pitchFamily="49" charset="0"/>
              </a:rPr>
              <a:t>(3),</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marginBottom</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theme.spacing</a:t>
            </a:r>
            <a:r>
              <a:rPr lang="en-US" sz="120" b="0" dirty="0">
                <a:solidFill>
                  <a:srgbClr val="008000"/>
                </a:solidFill>
                <a:effectLst/>
                <a:latin typeface="Consolas" panose="020B0609020204030204" pitchFamily="49" charset="0"/>
              </a:rPr>
              <a:t>(2),</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maxWidth</a:t>
            </a:r>
            <a:r>
              <a:rPr lang="en-US" sz="120" b="0" dirty="0">
                <a:solidFill>
                  <a:srgbClr val="008000"/>
                </a:solidFill>
                <a:effectLst/>
                <a:latin typeface="Consolas" panose="020B0609020204030204" pitchFamily="49" charset="0"/>
              </a:rPr>
              <a:t>: 500,</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paddingBottom</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theme.spacing</a:t>
            </a:r>
            <a:r>
              <a:rPr lang="en-US" sz="120" b="0" dirty="0">
                <a:solidFill>
                  <a:srgbClr val="008000"/>
                </a:solidFill>
                <a:effectLst/>
                <a:latin typeface="Consolas" panose="020B0609020204030204" pitchFamily="49" charset="0"/>
              </a:rPr>
              <a:t>(2),</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title: {</a:t>
            </a:r>
          </a:p>
          <a:p>
            <a:r>
              <a:rPr lang="en-US" sz="120" b="0" dirty="0">
                <a:solidFill>
                  <a:srgbClr val="008000"/>
                </a:solidFill>
                <a:effectLst/>
                <a:latin typeface="Consolas" panose="020B0609020204030204" pitchFamily="49" charset="0"/>
              </a:rPr>
              <a:t>    margin: </a:t>
            </a:r>
            <a:r>
              <a:rPr lang="en-US" sz="120" b="0" dirty="0" err="1">
                <a:solidFill>
                  <a:srgbClr val="008000"/>
                </a:solidFill>
                <a:effectLst/>
                <a:latin typeface="Consolas" panose="020B0609020204030204" pitchFamily="49" charset="0"/>
              </a:rPr>
              <a:t>theme.spacing</a:t>
            </a:r>
            <a:r>
              <a:rPr lang="en-US" sz="120" b="0" dirty="0">
                <a:solidFill>
                  <a:srgbClr val="008000"/>
                </a:solidFill>
                <a:effectLst/>
                <a:latin typeface="Consolas" panose="020B0609020204030204" pitchFamily="49" charset="0"/>
              </a:rPr>
              <a:t>(2),</a:t>
            </a:r>
          </a:p>
          <a:p>
            <a:r>
              <a:rPr lang="en-US" sz="120" b="0" dirty="0">
                <a:solidFill>
                  <a:srgbClr val="008000"/>
                </a:solidFill>
                <a:effectLst/>
                <a:latin typeface="Consolas" panose="020B0609020204030204" pitchFamily="49" charset="0"/>
              </a:rPr>
              <a:t>    color: </a:t>
            </a:r>
            <a:r>
              <a:rPr lang="en-US" sz="120" b="0" dirty="0" err="1">
                <a:solidFill>
                  <a:srgbClr val="008000"/>
                </a:solidFill>
                <a:effectLst/>
                <a:latin typeface="Consolas" panose="020B0609020204030204" pitchFamily="49" charset="0"/>
              </a:rPr>
              <a:t>theme.palette.protectedTitle</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fontSize</a:t>
            </a:r>
            <a:r>
              <a:rPr lang="en-US" sz="120" b="0" dirty="0">
                <a:solidFill>
                  <a:srgbClr val="008000"/>
                </a:solidFill>
                <a:effectLst/>
                <a:latin typeface="Consolas" panose="020B0609020204030204" pitchFamily="49" charset="0"/>
              </a:rPr>
              <a:t>: "1.2em",</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error: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verticalAlign</a:t>
            </a:r>
            <a:r>
              <a:rPr lang="en-US" sz="120" b="0" dirty="0">
                <a:solidFill>
                  <a:srgbClr val="008000"/>
                </a:solidFill>
                <a:effectLst/>
                <a:latin typeface="Consolas" panose="020B0609020204030204" pitchFamily="49" charset="0"/>
              </a:rPr>
              <a:t>: "middle",</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textField</a:t>
            </a:r>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marginLeft</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theme.spacing</a:t>
            </a:r>
            <a:r>
              <a:rPr lang="en-US" sz="120" b="0" dirty="0">
                <a:solidFill>
                  <a:srgbClr val="008000"/>
                </a:solidFill>
                <a:effectLst/>
                <a:latin typeface="Consolas" panose="020B0609020204030204" pitchFamily="49" charset="0"/>
              </a:rPr>
              <a:t>(1),</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marginRight</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theme.spacing</a:t>
            </a:r>
            <a:r>
              <a:rPr lang="en-US" sz="120" b="0" dirty="0">
                <a:solidFill>
                  <a:srgbClr val="008000"/>
                </a:solidFill>
                <a:effectLst/>
                <a:latin typeface="Consolas" panose="020B0609020204030204" pitchFamily="49" charset="0"/>
              </a:rPr>
              <a:t>(1),</a:t>
            </a:r>
          </a:p>
          <a:p>
            <a:r>
              <a:rPr lang="en-US" sz="120" b="0" dirty="0">
                <a:solidFill>
                  <a:srgbClr val="008000"/>
                </a:solidFill>
                <a:effectLst/>
                <a:latin typeface="Consolas" panose="020B0609020204030204" pitchFamily="49" charset="0"/>
              </a:rPr>
              <a:t>    width: 400,</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submit: {</a:t>
            </a:r>
          </a:p>
          <a:p>
            <a:r>
              <a:rPr lang="en-US" sz="120" b="0" dirty="0">
                <a:solidFill>
                  <a:srgbClr val="008000"/>
                </a:solidFill>
                <a:effectLst/>
                <a:latin typeface="Consolas" panose="020B0609020204030204" pitchFamily="49" charset="0"/>
              </a:rPr>
              <a:t>    margin: "auto",</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marginBottom</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theme.spacing</a:t>
            </a:r>
            <a:r>
              <a:rPr lang="en-US" sz="120" b="0" dirty="0">
                <a:solidFill>
                  <a:srgbClr val="008000"/>
                </a:solidFill>
                <a:effectLst/>
                <a:latin typeface="Consolas" panose="020B0609020204030204" pitchFamily="49" charset="0"/>
              </a:rPr>
              <a:t>(2),</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bigAvatar</a:t>
            </a:r>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width: 60,</a:t>
            </a:r>
          </a:p>
          <a:p>
            <a:r>
              <a:rPr lang="en-US" sz="120" b="0" dirty="0">
                <a:solidFill>
                  <a:srgbClr val="008000"/>
                </a:solidFill>
                <a:effectLst/>
                <a:latin typeface="Consolas" panose="020B0609020204030204" pitchFamily="49" charset="0"/>
              </a:rPr>
              <a:t>    height: 60,</a:t>
            </a:r>
          </a:p>
          <a:p>
            <a:r>
              <a:rPr lang="en-US" sz="120" b="0" dirty="0">
                <a:solidFill>
                  <a:srgbClr val="008000"/>
                </a:solidFill>
                <a:effectLst/>
                <a:latin typeface="Consolas" panose="020B0609020204030204" pitchFamily="49" charset="0"/>
              </a:rPr>
              <a:t>    margin: "auto",</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input: {</a:t>
            </a:r>
          </a:p>
          <a:p>
            <a:r>
              <a:rPr lang="en-US" sz="120" b="0" dirty="0">
                <a:solidFill>
                  <a:srgbClr val="008000"/>
                </a:solidFill>
                <a:effectLst/>
                <a:latin typeface="Consolas" panose="020B0609020204030204" pitchFamily="49" charset="0"/>
              </a:rPr>
              <a:t>    display: "none",</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filename: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marginLeft</a:t>
            </a:r>
            <a:r>
              <a:rPr lang="en-US" sz="120" b="0" dirty="0">
                <a:solidFill>
                  <a:srgbClr val="008000"/>
                </a:solidFill>
                <a:effectLst/>
                <a:latin typeface="Consolas" panose="020B0609020204030204" pitchFamily="49" charset="0"/>
              </a:rPr>
              <a:t>: "10px",</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a:t>
            </a:r>
          </a:p>
          <a:p>
            <a:br>
              <a:rPr lang="en-US" sz="120" b="0" dirty="0">
                <a:solidFill>
                  <a:srgbClr val="008000"/>
                </a:solidFill>
                <a:effectLst/>
                <a:latin typeface="Consolas" panose="020B0609020204030204" pitchFamily="49" charset="0"/>
              </a:rPr>
            </a:br>
            <a:r>
              <a:rPr lang="en-US" sz="120" b="0" dirty="0">
                <a:solidFill>
                  <a:srgbClr val="008000"/>
                </a:solidFill>
                <a:effectLst/>
                <a:latin typeface="Consolas" panose="020B0609020204030204" pitchFamily="49" charset="0"/>
              </a:rPr>
              <a:t>export default function </a:t>
            </a:r>
            <a:r>
              <a:rPr lang="en-US" sz="120" b="0" dirty="0" err="1">
                <a:solidFill>
                  <a:srgbClr val="008000"/>
                </a:solidFill>
                <a:effectLst/>
                <a:latin typeface="Consolas" panose="020B0609020204030204" pitchFamily="49" charset="0"/>
              </a:rPr>
              <a:t>EditProduct</a:t>
            </a:r>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const params = </a:t>
            </a:r>
            <a:r>
              <a:rPr lang="en-US" sz="120" b="0" dirty="0" err="1">
                <a:solidFill>
                  <a:srgbClr val="008000"/>
                </a:solidFill>
                <a:effectLst/>
                <a:latin typeface="Consolas" panose="020B0609020204030204" pitchFamily="49" charset="0"/>
              </a:rPr>
              <a:t>useParams</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const classes = </a:t>
            </a:r>
            <a:r>
              <a:rPr lang="en-US" sz="120" b="0" dirty="0" err="1">
                <a:solidFill>
                  <a:srgbClr val="008000"/>
                </a:solidFill>
                <a:effectLst/>
                <a:latin typeface="Consolas" panose="020B0609020204030204" pitchFamily="49" charset="0"/>
              </a:rPr>
              <a:t>useStyles</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const [values, </a:t>
            </a:r>
            <a:r>
              <a:rPr lang="en-US" sz="120" b="0" dirty="0" err="1">
                <a:solidFill>
                  <a:srgbClr val="008000"/>
                </a:solidFill>
                <a:effectLst/>
                <a:latin typeface="Consolas" panose="020B0609020204030204" pitchFamily="49" charset="0"/>
              </a:rPr>
              <a:t>setValues</a:t>
            </a:r>
            <a:r>
              <a:rPr lang="en-US" sz="120" b="0" dirty="0">
                <a:solidFill>
                  <a:srgbClr val="008000"/>
                </a:solidFill>
                <a:effectLst/>
                <a:latin typeface="Consolas" panose="020B0609020204030204" pitchFamily="49" charset="0"/>
              </a:rPr>
              <a:t>] = </a:t>
            </a:r>
            <a:r>
              <a:rPr lang="en-US" sz="120" b="0" dirty="0" err="1">
                <a:solidFill>
                  <a:srgbClr val="008000"/>
                </a:solidFill>
                <a:effectLst/>
                <a:latin typeface="Consolas" panose="020B0609020204030204" pitchFamily="49" charset="0"/>
              </a:rPr>
              <a:t>useState</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name: "",</a:t>
            </a:r>
          </a:p>
          <a:p>
            <a:r>
              <a:rPr lang="en-US" sz="120" b="0" dirty="0">
                <a:solidFill>
                  <a:srgbClr val="008000"/>
                </a:solidFill>
                <a:effectLst/>
                <a:latin typeface="Consolas" panose="020B0609020204030204" pitchFamily="49" charset="0"/>
              </a:rPr>
              <a:t>    description: "",</a:t>
            </a:r>
          </a:p>
          <a:p>
            <a:r>
              <a:rPr lang="en-US" sz="120" b="0" dirty="0">
                <a:solidFill>
                  <a:srgbClr val="008000"/>
                </a:solidFill>
                <a:effectLst/>
                <a:latin typeface="Consolas" panose="020B0609020204030204" pitchFamily="49" charset="0"/>
              </a:rPr>
              <a:t>    image: "",</a:t>
            </a:r>
          </a:p>
          <a:p>
            <a:r>
              <a:rPr lang="en-US" sz="120" b="0" dirty="0">
                <a:solidFill>
                  <a:srgbClr val="008000"/>
                </a:solidFill>
                <a:effectLst/>
                <a:latin typeface="Consolas" panose="020B0609020204030204" pitchFamily="49" charset="0"/>
              </a:rPr>
              <a:t>    category: "",</a:t>
            </a:r>
          </a:p>
          <a:p>
            <a:r>
              <a:rPr lang="en-US" sz="120" b="0" dirty="0">
                <a:solidFill>
                  <a:srgbClr val="008000"/>
                </a:solidFill>
                <a:effectLst/>
                <a:latin typeface="Consolas" panose="020B0609020204030204" pitchFamily="49" charset="0"/>
              </a:rPr>
              <a:t>    quantity: "",</a:t>
            </a:r>
          </a:p>
          <a:p>
            <a:r>
              <a:rPr lang="en-US" sz="120" b="0" dirty="0">
                <a:solidFill>
                  <a:srgbClr val="008000"/>
                </a:solidFill>
                <a:effectLst/>
                <a:latin typeface="Consolas" panose="020B0609020204030204" pitchFamily="49" charset="0"/>
              </a:rPr>
              <a:t>    price: "",</a:t>
            </a:r>
          </a:p>
          <a:p>
            <a:r>
              <a:rPr lang="en-US" sz="120" b="0" dirty="0">
                <a:solidFill>
                  <a:srgbClr val="008000"/>
                </a:solidFill>
                <a:effectLst/>
                <a:latin typeface="Consolas" panose="020B0609020204030204" pitchFamily="49" charset="0"/>
              </a:rPr>
              <a:t>    redirect: false,</a:t>
            </a:r>
          </a:p>
          <a:p>
            <a:r>
              <a:rPr lang="en-US" sz="120" b="0" dirty="0">
                <a:solidFill>
                  <a:srgbClr val="008000"/>
                </a:solidFill>
                <a:effectLst/>
                <a:latin typeface="Consolas" panose="020B0609020204030204" pitchFamily="49" charset="0"/>
              </a:rPr>
              <a:t>    error: "",</a:t>
            </a:r>
          </a:p>
          <a:p>
            <a:r>
              <a:rPr lang="en-US" sz="120" b="0" dirty="0">
                <a:solidFill>
                  <a:srgbClr val="008000"/>
                </a:solidFill>
                <a:effectLst/>
                <a:latin typeface="Consolas" panose="020B0609020204030204" pitchFamily="49" charset="0"/>
              </a:rPr>
              <a:t>  });</a:t>
            </a:r>
          </a:p>
          <a:p>
            <a:br>
              <a:rPr lang="en-US" sz="120" b="0" dirty="0">
                <a:solidFill>
                  <a:srgbClr val="008000"/>
                </a:solidFill>
                <a:effectLst/>
                <a:latin typeface="Consolas" panose="020B0609020204030204" pitchFamily="49" charset="0"/>
              </a:rPr>
            </a:br>
            <a:r>
              <a:rPr lang="en-US" sz="120" b="0" dirty="0">
                <a:solidFill>
                  <a:srgbClr val="008000"/>
                </a:solidFill>
                <a:effectLst/>
                <a:latin typeface="Consolas" panose="020B0609020204030204" pitchFamily="49" charset="0"/>
              </a:rPr>
              <a:t>  const </a:t>
            </a:r>
            <a:r>
              <a:rPr lang="en-US" sz="120" b="0" dirty="0" err="1">
                <a:solidFill>
                  <a:srgbClr val="008000"/>
                </a:solidFill>
                <a:effectLst/>
                <a:latin typeface="Consolas" panose="020B0609020204030204" pitchFamily="49" charset="0"/>
              </a:rPr>
              <a:t>jwt</a:t>
            </a:r>
            <a:r>
              <a:rPr lang="en-US" sz="120" b="0" dirty="0">
                <a:solidFill>
                  <a:srgbClr val="008000"/>
                </a:solidFill>
                <a:effectLst/>
                <a:latin typeface="Consolas" panose="020B0609020204030204" pitchFamily="49" charset="0"/>
              </a:rPr>
              <a:t> = </a:t>
            </a:r>
            <a:r>
              <a:rPr lang="en-US" sz="120" b="0" dirty="0" err="1">
                <a:solidFill>
                  <a:srgbClr val="008000"/>
                </a:solidFill>
                <a:effectLst/>
                <a:latin typeface="Consolas" panose="020B0609020204030204" pitchFamily="49" charset="0"/>
              </a:rPr>
              <a:t>auth.isAuthenticated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useEffect</a:t>
            </a:r>
            <a:r>
              <a:rPr lang="en-US" sz="120" b="0" dirty="0">
                <a:solidFill>
                  <a:srgbClr val="008000"/>
                </a:solidFill>
                <a:effectLst/>
                <a:latin typeface="Consolas" panose="020B0609020204030204" pitchFamily="49" charset="0"/>
              </a:rPr>
              <a:t>(() =&gt; {</a:t>
            </a:r>
          </a:p>
          <a:p>
            <a:r>
              <a:rPr lang="en-US" sz="120" b="0" dirty="0">
                <a:solidFill>
                  <a:srgbClr val="008000"/>
                </a:solidFill>
                <a:effectLst/>
                <a:latin typeface="Consolas" panose="020B0609020204030204" pitchFamily="49" charset="0"/>
              </a:rPr>
              <a:t>    const </a:t>
            </a:r>
            <a:r>
              <a:rPr lang="en-US" sz="120" b="0" dirty="0" err="1">
                <a:solidFill>
                  <a:srgbClr val="008000"/>
                </a:solidFill>
                <a:effectLst/>
                <a:latin typeface="Consolas" panose="020B0609020204030204" pitchFamily="49" charset="0"/>
              </a:rPr>
              <a:t>abortController</a:t>
            </a:r>
            <a:r>
              <a:rPr lang="en-US" sz="120" b="0" dirty="0">
                <a:solidFill>
                  <a:srgbClr val="008000"/>
                </a:solidFill>
                <a:effectLst/>
                <a:latin typeface="Consolas" panose="020B0609020204030204" pitchFamily="49" charset="0"/>
              </a:rPr>
              <a:t> = new </a:t>
            </a:r>
            <a:r>
              <a:rPr lang="en-US" sz="120" b="0" dirty="0" err="1">
                <a:solidFill>
                  <a:srgbClr val="008000"/>
                </a:solidFill>
                <a:effectLst/>
                <a:latin typeface="Consolas" panose="020B0609020204030204" pitchFamily="49" charset="0"/>
              </a:rPr>
              <a:t>AbortController</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const signal = </a:t>
            </a:r>
            <a:r>
              <a:rPr lang="en-US" sz="120" b="0" dirty="0" err="1">
                <a:solidFill>
                  <a:srgbClr val="008000"/>
                </a:solidFill>
                <a:effectLst/>
                <a:latin typeface="Consolas" panose="020B0609020204030204" pitchFamily="49" charset="0"/>
              </a:rPr>
              <a:t>abortController.signal</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read(</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productId</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params.productId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signal</a:t>
            </a:r>
          </a:p>
          <a:p>
            <a:r>
              <a:rPr lang="en-US" sz="120" b="0" dirty="0">
                <a:solidFill>
                  <a:srgbClr val="008000"/>
                </a:solidFill>
                <a:effectLst/>
                <a:latin typeface="Consolas" panose="020B0609020204030204" pitchFamily="49" charset="0"/>
              </a:rPr>
              <a:t>    ).then((data) =&gt; {</a:t>
            </a:r>
          </a:p>
          <a:p>
            <a:r>
              <a:rPr lang="en-US" sz="120" b="0" dirty="0">
                <a:solidFill>
                  <a:srgbClr val="008000"/>
                </a:solidFill>
                <a:effectLst/>
                <a:latin typeface="Consolas" panose="020B0609020204030204" pitchFamily="49" charset="0"/>
              </a:rPr>
              <a:t>      if (</a:t>
            </a:r>
            <a:r>
              <a:rPr lang="en-US" sz="120" b="0" dirty="0" err="1">
                <a:solidFill>
                  <a:srgbClr val="008000"/>
                </a:solidFill>
                <a:effectLst/>
                <a:latin typeface="Consolas" panose="020B0609020204030204" pitchFamily="49" charset="0"/>
              </a:rPr>
              <a:t>data.error</a:t>
            </a:r>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setValues</a:t>
            </a:r>
            <a:r>
              <a:rPr lang="en-US" sz="120" b="0" dirty="0">
                <a:solidFill>
                  <a:srgbClr val="008000"/>
                </a:solidFill>
                <a:effectLst/>
                <a:latin typeface="Consolas" panose="020B0609020204030204" pitchFamily="49" charset="0"/>
              </a:rPr>
              <a:t>({ ...values, error: </a:t>
            </a:r>
            <a:r>
              <a:rPr lang="en-US" sz="120" b="0" dirty="0" err="1">
                <a:solidFill>
                  <a:srgbClr val="008000"/>
                </a:solidFill>
                <a:effectLst/>
                <a:latin typeface="Consolas" panose="020B0609020204030204" pitchFamily="49" charset="0"/>
              </a:rPr>
              <a:t>data.error</a:t>
            </a:r>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 else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setValues</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...values,</a:t>
            </a:r>
          </a:p>
          <a:p>
            <a:r>
              <a:rPr lang="en-US" sz="120" b="0" dirty="0">
                <a:solidFill>
                  <a:srgbClr val="008000"/>
                </a:solidFill>
                <a:effectLst/>
                <a:latin typeface="Consolas" panose="020B0609020204030204" pitchFamily="49" charset="0"/>
              </a:rPr>
              <a:t>          id: </a:t>
            </a:r>
            <a:r>
              <a:rPr lang="en-US" sz="120" b="0" dirty="0" err="1">
                <a:solidFill>
                  <a:srgbClr val="008000"/>
                </a:solidFill>
                <a:effectLst/>
                <a:latin typeface="Consolas" panose="020B0609020204030204" pitchFamily="49" charset="0"/>
              </a:rPr>
              <a:t>data._id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name: data.name,</a:t>
            </a:r>
          </a:p>
          <a:p>
            <a:r>
              <a:rPr lang="en-US" sz="120" b="0" dirty="0">
                <a:solidFill>
                  <a:srgbClr val="008000"/>
                </a:solidFill>
                <a:effectLst/>
                <a:latin typeface="Consolas" panose="020B0609020204030204" pitchFamily="49" charset="0"/>
              </a:rPr>
              <a:t>          description: </a:t>
            </a:r>
            <a:r>
              <a:rPr lang="en-US" sz="120" b="0" dirty="0" err="1">
                <a:solidFill>
                  <a:srgbClr val="008000"/>
                </a:solidFill>
                <a:effectLst/>
                <a:latin typeface="Consolas" panose="020B0609020204030204" pitchFamily="49" charset="0"/>
              </a:rPr>
              <a:t>data.description</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category: </a:t>
            </a:r>
            <a:r>
              <a:rPr lang="en-US" sz="120" b="0" dirty="0" err="1">
                <a:solidFill>
                  <a:srgbClr val="008000"/>
                </a:solidFill>
                <a:effectLst/>
                <a:latin typeface="Consolas" panose="020B0609020204030204" pitchFamily="49" charset="0"/>
              </a:rPr>
              <a:t>data.category</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quantity: </a:t>
            </a:r>
            <a:r>
              <a:rPr lang="en-US" sz="120" b="0" dirty="0" err="1">
                <a:solidFill>
                  <a:srgbClr val="008000"/>
                </a:solidFill>
                <a:effectLst/>
                <a:latin typeface="Consolas" panose="020B0609020204030204" pitchFamily="49" charset="0"/>
              </a:rPr>
              <a:t>data.quantity</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price: </a:t>
            </a:r>
            <a:r>
              <a:rPr lang="en-US" sz="120" b="0" dirty="0" err="1">
                <a:solidFill>
                  <a:srgbClr val="008000"/>
                </a:solidFill>
                <a:effectLst/>
                <a:latin typeface="Consolas" panose="020B0609020204030204" pitchFamily="49" charset="0"/>
              </a:rPr>
              <a:t>data.price</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return function cleanup()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abortController.abort</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 []);</a:t>
            </a:r>
          </a:p>
          <a:p>
            <a:r>
              <a:rPr lang="en-US" sz="120" b="0" dirty="0">
                <a:solidFill>
                  <a:srgbClr val="008000"/>
                </a:solidFill>
                <a:effectLst/>
                <a:latin typeface="Consolas" panose="020B0609020204030204" pitchFamily="49" charset="0"/>
              </a:rPr>
              <a:t>  const </a:t>
            </a:r>
            <a:r>
              <a:rPr lang="en-US" sz="120" b="0" dirty="0" err="1">
                <a:solidFill>
                  <a:srgbClr val="008000"/>
                </a:solidFill>
                <a:effectLst/>
                <a:latin typeface="Consolas" panose="020B0609020204030204" pitchFamily="49" charset="0"/>
              </a:rPr>
              <a:t>clickSubmit</a:t>
            </a:r>
            <a:r>
              <a:rPr lang="en-US" sz="120" b="0" dirty="0">
                <a:solidFill>
                  <a:srgbClr val="008000"/>
                </a:solidFill>
                <a:effectLst/>
                <a:latin typeface="Consolas" panose="020B0609020204030204" pitchFamily="49" charset="0"/>
              </a:rPr>
              <a:t> = () =&gt; {</a:t>
            </a:r>
          </a:p>
          <a:p>
            <a:r>
              <a:rPr lang="en-US" sz="120" b="0" dirty="0">
                <a:solidFill>
                  <a:srgbClr val="008000"/>
                </a:solidFill>
                <a:effectLst/>
                <a:latin typeface="Consolas" panose="020B0609020204030204" pitchFamily="49" charset="0"/>
              </a:rPr>
              <a:t>    let </a:t>
            </a:r>
            <a:r>
              <a:rPr lang="en-US" sz="120" b="0" dirty="0" err="1">
                <a:solidFill>
                  <a:srgbClr val="008000"/>
                </a:solidFill>
                <a:effectLst/>
                <a:latin typeface="Consolas" panose="020B0609020204030204" pitchFamily="49" charset="0"/>
              </a:rPr>
              <a:t>productData</a:t>
            </a:r>
            <a:r>
              <a:rPr lang="en-US" sz="120" b="0" dirty="0">
                <a:solidFill>
                  <a:srgbClr val="008000"/>
                </a:solidFill>
                <a:effectLst/>
                <a:latin typeface="Consolas" panose="020B0609020204030204" pitchFamily="49" charset="0"/>
              </a:rPr>
              <a:t> = new </a:t>
            </a:r>
            <a:r>
              <a:rPr lang="en-US" sz="120" b="0" dirty="0" err="1">
                <a:solidFill>
                  <a:srgbClr val="008000"/>
                </a:solidFill>
                <a:effectLst/>
                <a:latin typeface="Consolas" panose="020B0609020204030204" pitchFamily="49" charset="0"/>
              </a:rPr>
              <a:t>FormData</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values.name &amp;&amp; </a:t>
            </a:r>
            <a:r>
              <a:rPr lang="en-US" sz="120" b="0" dirty="0" err="1">
                <a:solidFill>
                  <a:srgbClr val="008000"/>
                </a:solidFill>
                <a:effectLst/>
                <a:latin typeface="Consolas" panose="020B0609020204030204" pitchFamily="49" charset="0"/>
              </a:rPr>
              <a:t>productData.append</a:t>
            </a:r>
            <a:r>
              <a:rPr lang="en-US" sz="120" b="0" dirty="0">
                <a:solidFill>
                  <a:srgbClr val="008000"/>
                </a:solidFill>
                <a:effectLst/>
                <a:latin typeface="Consolas" panose="020B0609020204030204" pitchFamily="49" charset="0"/>
              </a:rPr>
              <a:t>("name", values.name);</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values.description</a:t>
            </a:r>
            <a:r>
              <a:rPr lang="en-US" sz="120" b="0" dirty="0">
                <a:solidFill>
                  <a:srgbClr val="008000"/>
                </a:solidFill>
                <a:effectLst/>
                <a:latin typeface="Consolas" panose="020B0609020204030204" pitchFamily="49" charset="0"/>
              </a:rPr>
              <a:t> &amp;&amp; </a:t>
            </a:r>
            <a:r>
              <a:rPr lang="en-US" sz="120" b="0" dirty="0" err="1">
                <a:solidFill>
                  <a:srgbClr val="008000"/>
                </a:solidFill>
                <a:effectLst/>
                <a:latin typeface="Consolas" panose="020B0609020204030204" pitchFamily="49" charset="0"/>
              </a:rPr>
              <a:t>productData.append</a:t>
            </a:r>
            <a:r>
              <a:rPr lang="en-US" sz="120" b="0" dirty="0">
                <a:solidFill>
                  <a:srgbClr val="008000"/>
                </a:solidFill>
                <a:effectLst/>
                <a:latin typeface="Consolas" panose="020B0609020204030204" pitchFamily="49" charset="0"/>
              </a:rPr>
              <a:t>("description", </a:t>
            </a:r>
            <a:r>
              <a:rPr lang="en-US" sz="120" b="0" dirty="0" err="1">
                <a:solidFill>
                  <a:srgbClr val="008000"/>
                </a:solidFill>
                <a:effectLst/>
                <a:latin typeface="Consolas" panose="020B0609020204030204" pitchFamily="49" charset="0"/>
              </a:rPr>
              <a:t>values.description</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values.image</a:t>
            </a:r>
            <a:r>
              <a:rPr lang="en-US" sz="120" b="0" dirty="0">
                <a:solidFill>
                  <a:srgbClr val="008000"/>
                </a:solidFill>
                <a:effectLst/>
                <a:latin typeface="Consolas" panose="020B0609020204030204" pitchFamily="49" charset="0"/>
              </a:rPr>
              <a:t> &amp;&amp; </a:t>
            </a:r>
            <a:r>
              <a:rPr lang="en-US" sz="120" b="0" dirty="0" err="1">
                <a:solidFill>
                  <a:srgbClr val="008000"/>
                </a:solidFill>
                <a:effectLst/>
                <a:latin typeface="Consolas" panose="020B0609020204030204" pitchFamily="49" charset="0"/>
              </a:rPr>
              <a:t>productData.append</a:t>
            </a:r>
            <a:r>
              <a:rPr lang="en-US" sz="120" b="0" dirty="0">
                <a:solidFill>
                  <a:srgbClr val="008000"/>
                </a:solidFill>
                <a:effectLst/>
                <a:latin typeface="Consolas" panose="020B0609020204030204" pitchFamily="49" charset="0"/>
              </a:rPr>
              <a:t>("image", </a:t>
            </a:r>
            <a:r>
              <a:rPr lang="en-US" sz="120" b="0" dirty="0" err="1">
                <a:solidFill>
                  <a:srgbClr val="008000"/>
                </a:solidFill>
                <a:effectLst/>
                <a:latin typeface="Consolas" panose="020B0609020204030204" pitchFamily="49" charset="0"/>
              </a:rPr>
              <a:t>values.image</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values.category</a:t>
            </a:r>
            <a:r>
              <a:rPr lang="en-US" sz="120" b="0" dirty="0">
                <a:solidFill>
                  <a:srgbClr val="008000"/>
                </a:solidFill>
                <a:effectLst/>
                <a:latin typeface="Consolas" panose="020B0609020204030204" pitchFamily="49" charset="0"/>
              </a:rPr>
              <a:t> &amp;&amp; </a:t>
            </a:r>
            <a:r>
              <a:rPr lang="en-US" sz="120" b="0" dirty="0" err="1">
                <a:solidFill>
                  <a:srgbClr val="008000"/>
                </a:solidFill>
                <a:effectLst/>
                <a:latin typeface="Consolas" panose="020B0609020204030204" pitchFamily="49" charset="0"/>
              </a:rPr>
              <a:t>productData.append</a:t>
            </a:r>
            <a:r>
              <a:rPr lang="en-US" sz="120" b="0" dirty="0">
                <a:solidFill>
                  <a:srgbClr val="008000"/>
                </a:solidFill>
                <a:effectLst/>
                <a:latin typeface="Consolas" panose="020B0609020204030204" pitchFamily="49" charset="0"/>
              </a:rPr>
              <a:t>("category", </a:t>
            </a:r>
            <a:r>
              <a:rPr lang="en-US" sz="120" b="0" dirty="0" err="1">
                <a:solidFill>
                  <a:srgbClr val="008000"/>
                </a:solidFill>
                <a:effectLst/>
                <a:latin typeface="Consolas" panose="020B0609020204030204" pitchFamily="49" charset="0"/>
              </a:rPr>
              <a:t>values.category</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values.quantity</a:t>
            </a:r>
            <a:r>
              <a:rPr lang="en-US" sz="120" b="0" dirty="0">
                <a:solidFill>
                  <a:srgbClr val="008000"/>
                </a:solidFill>
                <a:effectLst/>
                <a:latin typeface="Consolas" panose="020B0609020204030204" pitchFamily="49" charset="0"/>
              </a:rPr>
              <a:t> &amp;&amp; </a:t>
            </a:r>
            <a:r>
              <a:rPr lang="en-US" sz="120" b="0" dirty="0" err="1">
                <a:solidFill>
                  <a:srgbClr val="008000"/>
                </a:solidFill>
                <a:effectLst/>
                <a:latin typeface="Consolas" panose="020B0609020204030204" pitchFamily="49" charset="0"/>
              </a:rPr>
              <a:t>productData.append</a:t>
            </a:r>
            <a:r>
              <a:rPr lang="en-US" sz="120" b="0" dirty="0">
                <a:solidFill>
                  <a:srgbClr val="008000"/>
                </a:solidFill>
                <a:effectLst/>
                <a:latin typeface="Consolas" panose="020B0609020204030204" pitchFamily="49" charset="0"/>
              </a:rPr>
              <a:t>("quantity", </a:t>
            </a:r>
            <a:r>
              <a:rPr lang="en-US" sz="120" b="0" dirty="0" err="1">
                <a:solidFill>
                  <a:srgbClr val="008000"/>
                </a:solidFill>
                <a:effectLst/>
                <a:latin typeface="Consolas" panose="020B0609020204030204" pitchFamily="49" charset="0"/>
              </a:rPr>
              <a:t>values.quantity</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values.price</a:t>
            </a:r>
            <a:r>
              <a:rPr lang="en-US" sz="120" b="0" dirty="0">
                <a:solidFill>
                  <a:srgbClr val="008000"/>
                </a:solidFill>
                <a:effectLst/>
                <a:latin typeface="Consolas" panose="020B0609020204030204" pitchFamily="49" charset="0"/>
              </a:rPr>
              <a:t> &amp;&amp; </a:t>
            </a:r>
            <a:r>
              <a:rPr lang="en-US" sz="120" b="0" dirty="0" err="1">
                <a:solidFill>
                  <a:srgbClr val="008000"/>
                </a:solidFill>
                <a:effectLst/>
                <a:latin typeface="Consolas" panose="020B0609020204030204" pitchFamily="49" charset="0"/>
              </a:rPr>
              <a:t>productData.append</a:t>
            </a:r>
            <a:r>
              <a:rPr lang="en-US" sz="120" b="0" dirty="0">
                <a:solidFill>
                  <a:srgbClr val="008000"/>
                </a:solidFill>
                <a:effectLst/>
                <a:latin typeface="Consolas" panose="020B0609020204030204" pitchFamily="49" charset="0"/>
              </a:rPr>
              <a:t>("price", </a:t>
            </a:r>
            <a:r>
              <a:rPr lang="en-US" sz="120" b="0" dirty="0" err="1">
                <a:solidFill>
                  <a:srgbClr val="008000"/>
                </a:solidFill>
                <a:effectLst/>
                <a:latin typeface="Consolas" panose="020B0609020204030204" pitchFamily="49" charset="0"/>
              </a:rPr>
              <a:t>values.price</a:t>
            </a:r>
            <a:r>
              <a:rPr lang="en-US" sz="120" b="0" dirty="0">
                <a:solidFill>
                  <a:srgbClr val="008000"/>
                </a:solidFill>
                <a:effectLst/>
                <a:latin typeface="Consolas" panose="020B0609020204030204" pitchFamily="49" charset="0"/>
              </a:rPr>
              <a:t>);</a:t>
            </a:r>
          </a:p>
          <a:p>
            <a:br>
              <a:rPr lang="en-US" sz="120" b="0" dirty="0">
                <a:solidFill>
                  <a:srgbClr val="008000"/>
                </a:solidFill>
                <a:effectLst/>
                <a:latin typeface="Consolas" panose="020B0609020204030204" pitchFamily="49" charset="0"/>
              </a:rPr>
            </a:br>
            <a:r>
              <a:rPr lang="en-US" sz="120" b="0" dirty="0">
                <a:solidFill>
                  <a:srgbClr val="008000"/>
                </a:solidFill>
                <a:effectLst/>
                <a:latin typeface="Consolas" panose="020B0609020204030204" pitchFamily="49" charset="0"/>
              </a:rPr>
              <a:t>    update(</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shopId</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params.shopId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productId</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params.productId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t: </a:t>
            </a:r>
            <a:r>
              <a:rPr lang="en-US" sz="120" b="0" dirty="0" err="1">
                <a:solidFill>
                  <a:srgbClr val="008000"/>
                </a:solidFill>
                <a:effectLst/>
                <a:latin typeface="Consolas" panose="020B0609020204030204" pitchFamily="49" charset="0"/>
              </a:rPr>
              <a:t>jwt.token</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productData</a:t>
            </a:r>
            <a:endParaRPr lang="en-US" sz="120" b="0" dirty="0">
              <a:solidFill>
                <a:srgbClr val="008000"/>
              </a:solidFill>
              <a:effectLst/>
              <a:latin typeface="Consolas" panose="020B0609020204030204" pitchFamily="49" charset="0"/>
            </a:endParaRPr>
          </a:p>
          <a:p>
            <a:r>
              <a:rPr lang="en-US" sz="120" b="0" dirty="0">
                <a:solidFill>
                  <a:srgbClr val="008000"/>
                </a:solidFill>
                <a:effectLst/>
                <a:latin typeface="Consolas" panose="020B0609020204030204" pitchFamily="49" charset="0"/>
              </a:rPr>
              <a:t>    ).then((data) =&gt; {</a:t>
            </a:r>
          </a:p>
          <a:p>
            <a:r>
              <a:rPr lang="en-US" sz="120" b="0" dirty="0">
                <a:solidFill>
                  <a:srgbClr val="008000"/>
                </a:solidFill>
                <a:effectLst/>
                <a:latin typeface="Consolas" panose="020B0609020204030204" pitchFamily="49" charset="0"/>
              </a:rPr>
              <a:t>      if (</a:t>
            </a:r>
            <a:r>
              <a:rPr lang="en-US" sz="120" b="0" dirty="0" err="1">
                <a:solidFill>
                  <a:srgbClr val="008000"/>
                </a:solidFill>
                <a:effectLst/>
                <a:latin typeface="Consolas" panose="020B0609020204030204" pitchFamily="49" charset="0"/>
              </a:rPr>
              <a:t>data.error</a:t>
            </a:r>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setValues</a:t>
            </a:r>
            <a:r>
              <a:rPr lang="en-US" sz="120" b="0" dirty="0">
                <a:solidFill>
                  <a:srgbClr val="008000"/>
                </a:solidFill>
                <a:effectLst/>
                <a:latin typeface="Consolas" panose="020B0609020204030204" pitchFamily="49" charset="0"/>
              </a:rPr>
              <a:t>({ ...values, error: </a:t>
            </a:r>
            <a:r>
              <a:rPr lang="en-US" sz="120" b="0" dirty="0" err="1">
                <a:solidFill>
                  <a:srgbClr val="008000"/>
                </a:solidFill>
                <a:effectLst/>
                <a:latin typeface="Consolas" panose="020B0609020204030204" pitchFamily="49" charset="0"/>
              </a:rPr>
              <a:t>data.error</a:t>
            </a:r>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 else {</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setValues</a:t>
            </a:r>
            <a:r>
              <a:rPr lang="en-US" sz="120" b="0" dirty="0">
                <a:solidFill>
                  <a:srgbClr val="008000"/>
                </a:solidFill>
                <a:effectLst/>
                <a:latin typeface="Consolas" panose="020B0609020204030204" pitchFamily="49" charset="0"/>
              </a:rPr>
              <a:t>({ ...values, redirect: true });</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const </a:t>
            </a:r>
            <a:r>
              <a:rPr lang="en-US" sz="120" b="0" dirty="0" err="1">
                <a:solidFill>
                  <a:srgbClr val="008000"/>
                </a:solidFill>
                <a:effectLst/>
                <a:latin typeface="Consolas" panose="020B0609020204030204" pitchFamily="49" charset="0"/>
              </a:rPr>
              <a:t>handleChange</a:t>
            </a:r>
            <a:r>
              <a:rPr lang="en-US" sz="120" b="0" dirty="0">
                <a:solidFill>
                  <a:srgbClr val="008000"/>
                </a:solidFill>
                <a:effectLst/>
                <a:latin typeface="Consolas" panose="020B0609020204030204" pitchFamily="49" charset="0"/>
              </a:rPr>
              <a:t> = (name) =&gt; (event) =&gt; {</a:t>
            </a:r>
          </a:p>
          <a:p>
            <a:r>
              <a:rPr lang="en-US" sz="120" b="0" dirty="0">
                <a:solidFill>
                  <a:srgbClr val="008000"/>
                </a:solidFill>
                <a:effectLst/>
                <a:latin typeface="Consolas" panose="020B0609020204030204" pitchFamily="49" charset="0"/>
              </a:rPr>
              <a:t>    const value = name === "image" ? </a:t>
            </a:r>
            <a:r>
              <a:rPr lang="en-US" sz="120" b="0" dirty="0" err="1">
                <a:solidFill>
                  <a:srgbClr val="008000"/>
                </a:solidFill>
                <a:effectLst/>
                <a:latin typeface="Consolas" panose="020B0609020204030204" pitchFamily="49" charset="0"/>
              </a:rPr>
              <a:t>event.target.files</a:t>
            </a:r>
            <a:r>
              <a:rPr lang="en-US" sz="120" b="0" dirty="0">
                <a:solidFill>
                  <a:srgbClr val="008000"/>
                </a:solidFill>
                <a:effectLst/>
                <a:latin typeface="Consolas" panose="020B0609020204030204" pitchFamily="49" charset="0"/>
              </a:rPr>
              <a:t>[0] : </a:t>
            </a:r>
            <a:r>
              <a:rPr lang="en-US" sz="120" b="0" dirty="0" err="1">
                <a:solidFill>
                  <a:srgbClr val="008000"/>
                </a:solidFill>
                <a:effectLst/>
                <a:latin typeface="Consolas" panose="020B0609020204030204" pitchFamily="49" charset="0"/>
              </a:rPr>
              <a:t>event.target.value</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setValues</a:t>
            </a:r>
            <a:r>
              <a:rPr lang="en-US" sz="120" b="0" dirty="0">
                <a:solidFill>
                  <a:srgbClr val="008000"/>
                </a:solidFill>
                <a:effectLst/>
                <a:latin typeface="Consolas" panose="020B0609020204030204" pitchFamily="49" charset="0"/>
              </a:rPr>
              <a:t>({ ...values, [name]: value });</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const </a:t>
            </a:r>
            <a:r>
              <a:rPr lang="en-US" sz="120" b="0" dirty="0" err="1">
                <a:solidFill>
                  <a:srgbClr val="008000"/>
                </a:solidFill>
                <a:effectLst/>
                <a:latin typeface="Consolas" panose="020B0609020204030204" pitchFamily="49" charset="0"/>
              </a:rPr>
              <a:t>imageUrl</a:t>
            </a:r>
            <a:r>
              <a:rPr lang="en-US" sz="120" b="0" dirty="0">
                <a:solidFill>
                  <a:srgbClr val="008000"/>
                </a:solidFill>
                <a:effectLst/>
                <a:latin typeface="Consolas" panose="020B0609020204030204" pitchFamily="49" charset="0"/>
              </a:rPr>
              <a:t> = values.id</a:t>
            </a:r>
          </a:p>
          <a:p>
            <a:r>
              <a:rPr lang="en-US" sz="120" b="0" dirty="0">
                <a:solidFill>
                  <a:srgbClr val="008000"/>
                </a:solidFill>
                <a:effectLst/>
                <a:latin typeface="Consolas" panose="020B0609020204030204" pitchFamily="49" charset="0"/>
              </a:rPr>
              <a:t>    ? `/</a:t>
            </a:r>
            <a:r>
              <a:rPr lang="en-US" sz="120" b="0" dirty="0" err="1">
                <a:solidFill>
                  <a:srgbClr val="008000"/>
                </a:solidFill>
                <a:effectLst/>
                <a:latin typeface="Consolas" panose="020B0609020204030204" pitchFamily="49" charset="0"/>
              </a:rPr>
              <a:t>api</a:t>
            </a:r>
            <a:r>
              <a:rPr lang="en-US" sz="120" b="0" dirty="0">
                <a:solidFill>
                  <a:srgbClr val="008000"/>
                </a:solidFill>
                <a:effectLst/>
                <a:latin typeface="Consolas" panose="020B0609020204030204" pitchFamily="49" charset="0"/>
              </a:rPr>
              <a:t>/product/image/${values.id}?${new Date().</a:t>
            </a:r>
            <a:r>
              <a:rPr lang="en-US" sz="120" b="0" dirty="0" err="1">
                <a:solidFill>
                  <a:srgbClr val="008000"/>
                </a:solidFill>
                <a:effectLst/>
                <a:latin typeface="Consolas" panose="020B0609020204030204" pitchFamily="49" charset="0"/>
              </a:rPr>
              <a:t>getTime</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 "/</a:t>
            </a:r>
            <a:r>
              <a:rPr lang="en-US" sz="120" b="0" dirty="0" err="1">
                <a:solidFill>
                  <a:srgbClr val="008000"/>
                </a:solidFill>
                <a:effectLst/>
                <a:latin typeface="Consolas" panose="020B0609020204030204" pitchFamily="49" charset="0"/>
              </a:rPr>
              <a:t>api</a:t>
            </a:r>
            <a:r>
              <a:rPr lang="en-US" sz="120" b="0" dirty="0">
                <a:solidFill>
                  <a:srgbClr val="008000"/>
                </a:solidFill>
                <a:effectLst/>
                <a:latin typeface="Consolas" panose="020B0609020204030204" pitchFamily="49" charset="0"/>
              </a:rPr>
              <a:t>/product/</a:t>
            </a:r>
            <a:r>
              <a:rPr lang="en-US" sz="120" b="0" dirty="0" err="1">
                <a:solidFill>
                  <a:srgbClr val="008000"/>
                </a:solidFill>
                <a:effectLst/>
                <a:latin typeface="Consolas" panose="020B0609020204030204" pitchFamily="49" charset="0"/>
              </a:rPr>
              <a:t>defaultphoto</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if (</a:t>
            </a:r>
            <a:r>
              <a:rPr lang="en-US" sz="120" b="0" dirty="0" err="1">
                <a:solidFill>
                  <a:srgbClr val="008000"/>
                </a:solidFill>
                <a:effectLst/>
                <a:latin typeface="Consolas" panose="020B0609020204030204" pitchFamily="49" charset="0"/>
              </a:rPr>
              <a:t>values.redirect</a:t>
            </a:r>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return &lt;Navigate to={"/seller/shop/edit/" + </a:t>
            </a:r>
            <a:r>
              <a:rPr lang="en-US" sz="120" b="0" dirty="0" err="1">
                <a:solidFill>
                  <a:srgbClr val="008000"/>
                </a:solidFill>
                <a:effectLst/>
                <a:latin typeface="Consolas" panose="020B0609020204030204" pitchFamily="49" charset="0"/>
              </a:rPr>
              <a:t>params.shopId</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return (</a:t>
            </a:r>
          </a:p>
          <a:p>
            <a:r>
              <a:rPr lang="en-US" sz="120" b="0" dirty="0">
                <a:solidFill>
                  <a:srgbClr val="008000"/>
                </a:solidFill>
                <a:effectLst/>
                <a:latin typeface="Consolas" panose="020B0609020204030204" pitchFamily="49" charset="0"/>
              </a:rPr>
              <a:t>    &lt;div&gt;</a:t>
            </a:r>
          </a:p>
          <a:p>
            <a:r>
              <a:rPr lang="en-US" sz="120" b="0" dirty="0">
                <a:solidFill>
                  <a:srgbClr val="008000"/>
                </a:solidFill>
                <a:effectLst/>
                <a:latin typeface="Consolas" panose="020B0609020204030204" pitchFamily="49" charset="0"/>
              </a:rPr>
              <a:t>      &lt;Card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classes.card</a:t>
            </a:r>
            <a:r>
              <a:rPr lang="en-US" sz="120" b="0" dirty="0">
                <a:solidFill>
                  <a:srgbClr val="008000"/>
                </a:solidFill>
                <a:effectLst/>
                <a:latin typeface="Consolas" panose="020B0609020204030204" pitchFamily="49" charset="0"/>
              </a:rPr>
              <a:t>}&gt;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CardContent</a:t>
            </a:r>
            <a:r>
              <a:rPr lang="en-US" sz="120" b="0" dirty="0">
                <a:solidFill>
                  <a:srgbClr val="008000"/>
                </a:solidFill>
                <a:effectLst/>
                <a:latin typeface="Consolas" panose="020B0609020204030204" pitchFamily="49" charset="0"/>
              </a:rPr>
              <a:t>&gt;</a:t>
            </a:r>
          </a:p>
          <a:p>
            <a:r>
              <a:rPr lang="en-US" sz="120" b="0" dirty="0">
                <a:solidFill>
                  <a:srgbClr val="008000"/>
                </a:solidFill>
                <a:effectLst/>
                <a:latin typeface="Consolas" panose="020B0609020204030204" pitchFamily="49" charset="0"/>
              </a:rPr>
              <a:t>          &lt;Typography type="headline" component="h2"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classes.title</a:t>
            </a:r>
            <a:r>
              <a:rPr lang="en-US" sz="120" b="0" dirty="0">
                <a:solidFill>
                  <a:srgbClr val="008000"/>
                </a:solidFill>
                <a:effectLst/>
                <a:latin typeface="Consolas" panose="020B0609020204030204" pitchFamily="49" charset="0"/>
              </a:rPr>
              <a:t>}&gt;</a:t>
            </a:r>
          </a:p>
          <a:p>
            <a:r>
              <a:rPr lang="en-US" sz="120" b="0" dirty="0">
                <a:solidFill>
                  <a:srgbClr val="008000"/>
                </a:solidFill>
                <a:effectLst/>
                <a:latin typeface="Consolas" panose="020B0609020204030204" pitchFamily="49" charset="0"/>
              </a:rPr>
              <a:t>            Edit Product</a:t>
            </a:r>
          </a:p>
          <a:p>
            <a:r>
              <a:rPr lang="en-US" sz="120" b="0" dirty="0">
                <a:solidFill>
                  <a:srgbClr val="008000"/>
                </a:solidFill>
                <a:effectLst/>
                <a:latin typeface="Consolas" panose="020B0609020204030204" pitchFamily="49" charset="0"/>
              </a:rPr>
              <a:t>          &lt;/Typography&gt;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br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&lt;Avatar </a:t>
            </a:r>
            <a:r>
              <a:rPr lang="en-US" sz="120" b="0" dirty="0" err="1">
                <a:solidFill>
                  <a:srgbClr val="008000"/>
                </a:solidFill>
                <a:effectLst/>
                <a:latin typeface="Consolas" panose="020B0609020204030204" pitchFamily="49" charset="0"/>
              </a:rPr>
              <a:t>src</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imageUrl</a:t>
            </a:r>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classes.bigAvatar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br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&lt;input</a:t>
            </a:r>
          </a:p>
          <a:p>
            <a:r>
              <a:rPr lang="en-US" sz="120" b="0" dirty="0">
                <a:solidFill>
                  <a:srgbClr val="008000"/>
                </a:solidFill>
                <a:effectLst/>
                <a:latin typeface="Consolas" panose="020B0609020204030204" pitchFamily="49" charset="0"/>
              </a:rPr>
              <a:t>            accept="image/*"</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onChange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handleChange</a:t>
            </a:r>
            <a:r>
              <a:rPr lang="en-US" sz="120" b="0" dirty="0">
                <a:solidFill>
                  <a:srgbClr val="008000"/>
                </a:solidFill>
                <a:effectLst/>
                <a:latin typeface="Consolas" panose="020B0609020204030204" pitchFamily="49" charset="0"/>
              </a:rPr>
              <a:t>("image")}</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classes.input</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id="icon-button-file"</a:t>
            </a:r>
          </a:p>
          <a:p>
            <a:r>
              <a:rPr lang="en-US" sz="120" b="0" dirty="0">
                <a:solidFill>
                  <a:srgbClr val="008000"/>
                </a:solidFill>
                <a:effectLst/>
                <a:latin typeface="Consolas" panose="020B0609020204030204" pitchFamily="49" charset="0"/>
              </a:rPr>
              <a:t>            type="file"</a:t>
            </a:r>
          </a:p>
          <a:p>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&lt;label </a:t>
            </a:r>
            <a:r>
              <a:rPr lang="en-US" sz="120" b="0" dirty="0" err="1">
                <a:solidFill>
                  <a:srgbClr val="008000"/>
                </a:solidFill>
                <a:effectLst/>
                <a:latin typeface="Consolas" panose="020B0609020204030204" pitchFamily="49" charset="0"/>
              </a:rPr>
              <a:t>htmlFor</a:t>
            </a:r>
            <a:r>
              <a:rPr lang="en-US" sz="120" b="0" dirty="0">
                <a:solidFill>
                  <a:srgbClr val="008000"/>
                </a:solidFill>
                <a:effectLst/>
                <a:latin typeface="Consolas" panose="020B0609020204030204" pitchFamily="49" charset="0"/>
              </a:rPr>
              <a:t>="icon-button-file"&gt;</a:t>
            </a:r>
          </a:p>
          <a:p>
            <a:r>
              <a:rPr lang="en-US" sz="120" b="0" dirty="0">
                <a:solidFill>
                  <a:srgbClr val="008000"/>
                </a:solidFill>
                <a:effectLst/>
                <a:latin typeface="Consolas" panose="020B0609020204030204" pitchFamily="49" charset="0"/>
              </a:rPr>
              <a:t>            &lt;Button variant="contained" color="secondary" component="span"&gt;</a:t>
            </a:r>
          </a:p>
          <a:p>
            <a:r>
              <a:rPr lang="en-US" sz="120" b="0" dirty="0">
                <a:solidFill>
                  <a:srgbClr val="008000"/>
                </a:solidFill>
                <a:effectLst/>
                <a:latin typeface="Consolas" panose="020B0609020204030204" pitchFamily="49" charset="0"/>
              </a:rPr>
              <a:t>              Change Image</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FileUpload</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&lt;/Button&gt;</a:t>
            </a:r>
          </a:p>
          <a:p>
            <a:r>
              <a:rPr lang="en-US" sz="120" b="0" dirty="0">
                <a:solidFill>
                  <a:srgbClr val="008000"/>
                </a:solidFill>
                <a:effectLst/>
                <a:latin typeface="Consolas" panose="020B0609020204030204" pitchFamily="49" charset="0"/>
              </a:rPr>
              <a:t>          &lt;/label&gt;{" "}</a:t>
            </a:r>
          </a:p>
          <a:p>
            <a:r>
              <a:rPr lang="en-US" sz="120" b="0" dirty="0">
                <a:solidFill>
                  <a:srgbClr val="008000"/>
                </a:solidFill>
                <a:effectLst/>
                <a:latin typeface="Consolas" panose="020B0609020204030204" pitchFamily="49" charset="0"/>
              </a:rPr>
              <a:t>          &lt;span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classes.filename</a:t>
            </a:r>
            <a:r>
              <a:rPr lang="en-US" sz="120" b="0" dirty="0">
                <a:solidFill>
                  <a:srgbClr val="008000"/>
                </a:solidFill>
                <a:effectLst/>
                <a:latin typeface="Consolas" panose="020B0609020204030204" pitchFamily="49" charset="0"/>
              </a:rPr>
              <a:t>}&gt;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values.image</a:t>
            </a:r>
            <a:r>
              <a:rPr lang="en-US" sz="120" b="0" dirty="0">
                <a:solidFill>
                  <a:srgbClr val="008000"/>
                </a:solidFill>
                <a:effectLst/>
                <a:latin typeface="Consolas" panose="020B0609020204030204" pitchFamily="49" charset="0"/>
              </a:rPr>
              <a:t> ? values.image.name : ""}</a:t>
            </a:r>
          </a:p>
          <a:p>
            <a:r>
              <a:rPr lang="en-US" sz="120" b="0" dirty="0">
                <a:solidFill>
                  <a:srgbClr val="008000"/>
                </a:solidFill>
                <a:effectLst/>
                <a:latin typeface="Consolas" panose="020B0609020204030204" pitchFamily="49" charset="0"/>
              </a:rPr>
              <a:t>          &lt;/span&gt;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br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TextField</a:t>
            </a:r>
            <a:endParaRPr lang="en-US" sz="120" b="0" dirty="0">
              <a:solidFill>
                <a:srgbClr val="008000"/>
              </a:solidFill>
              <a:effectLst/>
              <a:latin typeface="Consolas" panose="020B0609020204030204" pitchFamily="49" charset="0"/>
            </a:endParaRPr>
          </a:p>
          <a:p>
            <a:r>
              <a:rPr lang="en-US" sz="120" b="0" dirty="0">
                <a:solidFill>
                  <a:srgbClr val="008000"/>
                </a:solidFill>
                <a:effectLst/>
                <a:latin typeface="Consolas" panose="020B0609020204030204" pitchFamily="49" charset="0"/>
              </a:rPr>
              <a:t>            id="name"</a:t>
            </a:r>
          </a:p>
          <a:p>
            <a:r>
              <a:rPr lang="en-US" sz="120" b="0" dirty="0">
                <a:solidFill>
                  <a:srgbClr val="008000"/>
                </a:solidFill>
                <a:effectLst/>
                <a:latin typeface="Consolas" panose="020B0609020204030204" pitchFamily="49" charset="0"/>
              </a:rPr>
              <a:t>            label="Name"</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classes.textField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value={values.name}</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onChange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handleChange</a:t>
            </a:r>
            <a:r>
              <a:rPr lang="en-US" sz="120" b="0" dirty="0">
                <a:solidFill>
                  <a:srgbClr val="008000"/>
                </a:solidFill>
                <a:effectLst/>
                <a:latin typeface="Consolas" panose="020B0609020204030204" pitchFamily="49" charset="0"/>
              </a:rPr>
              <a:t>("name")}</a:t>
            </a:r>
          </a:p>
          <a:p>
            <a:r>
              <a:rPr lang="en-US" sz="120" b="0" dirty="0">
                <a:solidFill>
                  <a:srgbClr val="008000"/>
                </a:solidFill>
                <a:effectLst/>
                <a:latin typeface="Consolas" panose="020B0609020204030204" pitchFamily="49" charset="0"/>
              </a:rPr>
              <a:t>            margin="normal"</a:t>
            </a:r>
          </a:p>
          <a:p>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br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TextField</a:t>
            </a:r>
            <a:endParaRPr lang="en-US" sz="120" b="0" dirty="0">
              <a:solidFill>
                <a:srgbClr val="008000"/>
              </a:solidFill>
              <a:effectLst/>
              <a:latin typeface="Consolas" panose="020B0609020204030204" pitchFamily="49" charset="0"/>
            </a:endParaRPr>
          </a:p>
          <a:p>
            <a:r>
              <a:rPr lang="en-US" sz="120" b="0" dirty="0">
                <a:solidFill>
                  <a:srgbClr val="008000"/>
                </a:solidFill>
                <a:effectLst/>
                <a:latin typeface="Consolas" panose="020B0609020204030204" pitchFamily="49" charset="0"/>
              </a:rPr>
              <a:t>            id="multiline-flexible"</a:t>
            </a:r>
          </a:p>
          <a:p>
            <a:r>
              <a:rPr lang="en-US" sz="120" b="0" dirty="0">
                <a:solidFill>
                  <a:srgbClr val="008000"/>
                </a:solidFill>
                <a:effectLst/>
                <a:latin typeface="Consolas" panose="020B0609020204030204" pitchFamily="49" charset="0"/>
              </a:rPr>
              <a:t>            label="Description"</a:t>
            </a:r>
          </a:p>
          <a:p>
            <a:r>
              <a:rPr lang="en-US" sz="120" b="0" dirty="0">
                <a:solidFill>
                  <a:srgbClr val="008000"/>
                </a:solidFill>
                <a:effectLst/>
                <a:latin typeface="Consolas" panose="020B0609020204030204" pitchFamily="49" charset="0"/>
              </a:rPr>
              <a:t>            multiline</a:t>
            </a:r>
          </a:p>
          <a:p>
            <a:r>
              <a:rPr lang="en-US" sz="120" b="0" dirty="0">
                <a:solidFill>
                  <a:srgbClr val="008000"/>
                </a:solidFill>
                <a:effectLst/>
                <a:latin typeface="Consolas" panose="020B0609020204030204" pitchFamily="49" charset="0"/>
              </a:rPr>
              <a:t>            rows="3"</a:t>
            </a:r>
          </a:p>
          <a:p>
            <a:r>
              <a:rPr lang="en-US" sz="120" b="0" dirty="0">
                <a:solidFill>
                  <a:srgbClr val="008000"/>
                </a:solidFill>
                <a:effectLst/>
                <a:latin typeface="Consolas" panose="020B0609020204030204" pitchFamily="49" charset="0"/>
              </a:rPr>
              <a:t>            value={</a:t>
            </a:r>
            <a:r>
              <a:rPr lang="en-US" sz="120" b="0" dirty="0" err="1">
                <a:solidFill>
                  <a:srgbClr val="008000"/>
                </a:solidFill>
                <a:effectLst/>
                <a:latin typeface="Consolas" panose="020B0609020204030204" pitchFamily="49" charset="0"/>
              </a:rPr>
              <a:t>values.description</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onChange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handleChange</a:t>
            </a:r>
            <a:r>
              <a:rPr lang="en-US" sz="120" b="0" dirty="0">
                <a:solidFill>
                  <a:srgbClr val="008000"/>
                </a:solidFill>
                <a:effectLst/>
                <a:latin typeface="Consolas" panose="020B0609020204030204" pitchFamily="49" charset="0"/>
              </a:rPr>
              <a:t>("description")}</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classes.textField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margin="normal"</a:t>
            </a:r>
          </a:p>
          <a:p>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br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TextField</a:t>
            </a:r>
            <a:endParaRPr lang="en-US" sz="120" b="0" dirty="0">
              <a:solidFill>
                <a:srgbClr val="008000"/>
              </a:solidFill>
              <a:effectLst/>
              <a:latin typeface="Consolas" panose="020B0609020204030204" pitchFamily="49" charset="0"/>
            </a:endParaRPr>
          </a:p>
          <a:p>
            <a:r>
              <a:rPr lang="en-US" sz="120" b="0" dirty="0">
                <a:solidFill>
                  <a:srgbClr val="008000"/>
                </a:solidFill>
                <a:effectLst/>
                <a:latin typeface="Consolas" panose="020B0609020204030204" pitchFamily="49" charset="0"/>
              </a:rPr>
              <a:t>            id="category"</a:t>
            </a:r>
          </a:p>
          <a:p>
            <a:r>
              <a:rPr lang="en-US" sz="120" b="0" dirty="0">
                <a:solidFill>
                  <a:srgbClr val="008000"/>
                </a:solidFill>
                <a:effectLst/>
                <a:latin typeface="Consolas" panose="020B0609020204030204" pitchFamily="49" charset="0"/>
              </a:rPr>
              <a:t>            label="Category"</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classes.textField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value={</a:t>
            </a:r>
            <a:r>
              <a:rPr lang="en-US" sz="120" b="0" dirty="0" err="1">
                <a:solidFill>
                  <a:srgbClr val="008000"/>
                </a:solidFill>
                <a:effectLst/>
                <a:latin typeface="Consolas" panose="020B0609020204030204" pitchFamily="49" charset="0"/>
              </a:rPr>
              <a:t>values.category</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onChange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handleChange</a:t>
            </a:r>
            <a:r>
              <a:rPr lang="en-US" sz="120" b="0" dirty="0">
                <a:solidFill>
                  <a:srgbClr val="008000"/>
                </a:solidFill>
                <a:effectLst/>
                <a:latin typeface="Consolas" panose="020B0609020204030204" pitchFamily="49" charset="0"/>
              </a:rPr>
              <a:t>("category")}</a:t>
            </a:r>
          </a:p>
          <a:p>
            <a:r>
              <a:rPr lang="en-US" sz="120" b="0" dirty="0">
                <a:solidFill>
                  <a:srgbClr val="008000"/>
                </a:solidFill>
                <a:effectLst/>
                <a:latin typeface="Consolas" panose="020B0609020204030204" pitchFamily="49" charset="0"/>
              </a:rPr>
              <a:t>            margin="normal"</a:t>
            </a:r>
          </a:p>
          <a:p>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br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TextField</a:t>
            </a:r>
            <a:endParaRPr lang="en-US" sz="120" b="0" dirty="0">
              <a:solidFill>
                <a:srgbClr val="008000"/>
              </a:solidFill>
              <a:effectLst/>
              <a:latin typeface="Consolas" panose="020B0609020204030204" pitchFamily="49" charset="0"/>
            </a:endParaRPr>
          </a:p>
          <a:p>
            <a:r>
              <a:rPr lang="en-US" sz="120" b="0" dirty="0">
                <a:solidFill>
                  <a:srgbClr val="008000"/>
                </a:solidFill>
                <a:effectLst/>
                <a:latin typeface="Consolas" panose="020B0609020204030204" pitchFamily="49" charset="0"/>
              </a:rPr>
              <a:t>            id="quantity"</a:t>
            </a:r>
          </a:p>
          <a:p>
            <a:r>
              <a:rPr lang="en-US" sz="120" b="0" dirty="0">
                <a:solidFill>
                  <a:srgbClr val="008000"/>
                </a:solidFill>
                <a:effectLst/>
                <a:latin typeface="Consolas" panose="020B0609020204030204" pitchFamily="49" charset="0"/>
              </a:rPr>
              <a:t>            label="Quantity"</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classes.textField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value={</a:t>
            </a:r>
            <a:r>
              <a:rPr lang="en-US" sz="120" b="0" dirty="0" err="1">
                <a:solidFill>
                  <a:srgbClr val="008000"/>
                </a:solidFill>
                <a:effectLst/>
                <a:latin typeface="Consolas" panose="020B0609020204030204" pitchFamily="49" charset="0"/>
              </a:rPr>
              <a:t>values.quantity</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onChange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handleChange</a:t>
            </a:r>
            <a:r>
              <a:rPr lang="en-US" sz="120" b="0" dirty="0">
                <a:solidFill>
                  <a:srgbClr val="008000"/>
                </a:solidFill>
                <a:effectLst/>
                <a:latin typeface="Consolas" panose="020B0609020204030204" pitchFamily="49" charset="0"/>
              </a:rPr>
              <a:t>("quantity")}</a:t>
            </a:r>
          </a:p>
          <a:p>
            <a:r>
              <a:rPr lang="en-US" sz="120" b="0" dirty="0">
                <a:solidFill>
                  <a:srgbClr val="008000"/>
                </a:solidFill>
                <a:effectLst/>
                <a:latin typeface="Consolas" panose="020B0609020204030204" pitchFamily="49" charset="0"/>
              </a:rPr>
              <a:t>            type="number"</a:t>
            </a:r>
          </a:p>
          <a:p>
            <a:r>
              <a:rPr lang="en-US" sz="120" b="0" dirty="0">
                <a:solidFill>
                  <a:srgbClr val="008000"/>
                </a:solidFill>
                <a:effectLst/>
                <a:latin typeface="Consolas" panose="020B0609020204030204" pitchFamily="49" charset="0"/>
              </a:rPr>
              <a:t>            margin="normal"</a:t>
            </a:r>
          </a:p>
          <a:p>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br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TextField</a:t>
            </a:r>
            <a:endParaRPr lang="en-US" sz="120" b="0" dirty="0">
              <a:solidFill>
                <a:srgbClr val="008000"/>
              </a:solidFill>
              <a:effectLst/>
              <a:latin typeface="Consolas" panose="020B0609020204030204" pitchFamily="49" charset="0"/>
            </a:endParaRPr>
          </a:p>
          <a:p>
            <a:r>
              <a:rPr lang="en-US" sz="120" b="0" dirty="0">
                <a:solidFill>
                  <a:srgbClr val="008000"/>
                </a:solidFill>
                <a:effectLst/>
                <a:latin typeface="Consolas" panose="020B0609020204030204" pitchFamily="49" charset="0"/>
              </a:rPr>
              <a:t>            id="price"</a:t>
            </a:r>
          </a:p>
          <a:p>
            <a:r>
              <a:rPr lang="en-US" sz="120" b="0" dirty="0">
                <a:solidFill>
                  <a:srgbClr val="008000"/>
                </a:solidFill>
                <a:effectLst/>
                <a:latin typeface="Consolas" panose="020B0609020204030204" pitchFamily="49" charset="0"/>
              </a:rPr>
              <a:t>            label="Price"</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classes.textField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value={</a:t>
            </a:r>
            <a:r>
              <a:rPr lang="en-US" sz="120" b="0" dirty="0" err="1">
                <a:solidFill>
                  <a:srgbClr val="008000"/>
                </a:solidFill>
                <a:effectLst/>
                <a:latin typeface="Consolas" panose="020B0609020204030204" pitchFamily="49" charset="0"/>
              </a:rPr>
              <a:t>values.price</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onChange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handleChange</a:t>
            </a:r>
            <a:r>
              <a:rPr lang="en-US" sz="120" b="0" dirty="0">
                <a:solidFill>
                  <a:srgbClr val="008000"/>
                </a:solidFill>
                <a:effectLst/>
                <a:latin typeface="Consolas" panose="020B0609020204030204" pitchFamily="49" charset="0"/>
              </a:rPr>
              <a:t>("price")}</a:t>
            </a:r>
          </a:p>
          <a:p>
            <a:r>
              <a:rPr lang="en-US" sz="120" b="0" dirty="0">
                <a:solidFill>
                  <a:srgbClr val="008000"/>
                </a:solidFill>
                <a:effectLst/>
                <a:latin typeface="Consolas" panose="020B0609020204030204" pitchFamily="49" charset="0"/>
              </a:rPr>
              <a:t>            type="number"</a:t>
            </a:r>
          </a:p>
          <a:p>
            <a:r>
              <a:rPr lang="en-US" sz="120" b="0" dirty="0">
                <a:solidFill>
                  <a:srgbClr val="008000"/>
                </a:solidFill>
                <a:effectLst/>
                <a:latin typeface="Consolas" panose="020B0609020204030204" pitchFamily="49" charset="0"/>
              </a:rPr>
              <a:t>            margin="normal"</a:t>
            </a:r>
          </a:p>
          <a:p>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br</a:t>
            </a:r>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values.error</a:t>
            </a:r>
            <a:r>
              <a:rPr lang="en-US" sz="120" b="0" dirty="0">
                <a:solidFill>
                  <a:srgbClr val="008000"/>
                </a:solidFill>
                <a:effectLst/>
                <a:latin typeface="Consolas" panose="020B0609020204030204" pitchFamily="49" charset="0"/>
              </a:rPr>
              <a:t> &amp;&amp; (</a:t>
            </a:r>
          </a:p>
          <a:p>
            <a:r>
              <a:rPr lang="en-US" sz="120" b="0" dirty="0">
                <a:solidFill>
                  <a:srgbClr val="008000"/>
                </a:solidFill>
                <a:effectLst/>
                <a:latin typeface="Consolas" panose="020B0609020204030204" pitchFamily="49" charset="0"/>
              </a:rPr>
              <a:t>            &lt;Typography component="p" color="error"&gt;</a:t>
            </a:r>
          </a:p>
          <a:p>
            <a:r>
              <a:rPr lang="en-US" sz="120" b="0" dirty="0">
                <a:solidFill>
                  <a:srgbClr val="008000"/>
                </a:solidFill>
                <a:effectLst/>
                <a:latin typeface="Consolas" panose="020B0609020204030204" pitchFamily="49" charset="0"/>
              </a:rPr>
              <a:t>              &lt;Icon color="error"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classes.error</a:t>
            </a:r>
            <a:r>
              <a:rPr lang="en-US" sz="120" b="0" dirty="0">
                <a:solidFill>
                  <a:srgbClr val="008000"/>
                </a:solidFill>
                <a:effectLst/>
                <a:latin typeface="Consolas" panose="020B0609020204030204" pitchFamily="49" charset="0"/>
              </a:rPr>
              <a:t>}&gt;</a:t>
            </a:r>
          </a:p>
          <a:p>
            <a:r>
              <a:rPr lang="en-US" sz="120" b="0" dirty="0">
                <a:solidFill>
                  <a:srgbClr val="008000"/>
                </a:solidFill>
                <a:effectLst/>
                <a:latin typeface="Consolas" panose="020B0609020204030204" pitchFamily="49" charset="0"/>
              </a:rPr>
              <a:t>                error</a:t>
            </a:r>
          </a:p>
          <a:p>
            <a:r>
              <a:rPr lang="en-US" sz="120" b="0" dirty="0">
                <a:solidFill>
                  <a:srgbClr val="008000"/>
                </a:solidFill>
                <a:effectLst/>
                <a:latin typeface="Consolas" panose="020B0609020204030204" pitchFamily="49" charset="0"/>
              </a:rPr>
              <a:t>              &lt;/Icon&gt;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values.error</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&lt;/Typography&gt;</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CardContent</a:t>
            </a:r>
            <a:r>
              <a:rPr lang="en-US" sz="120" b="0" dirty="0">
                <a:solidFill>
                  <a:srgbClr val="008000"/>
                </a:solidFill>
                <a:effectLst/>
                <a:latin typeface="Consolas" panose="020B0609020204030204" pitchFamily="49" charset="0"/>
              </a:rPr>
              <a:t>&gt;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CardActions</a:t>
            </a:r>
            <a:r>
              <a:rPr lang="en-US" sz="120" b="0" dirty="0">
                <a:solidFill>
                  <a:srgbClr val="008000"/>
                </a:solidFill>
                <a:effectLst/>
                <a:latin typeface="Consolas" panose="020B0609020204030204" pitchFamily="49" charset="0"/>
              </a:rPr>
              <a:t>&gt;</a:t>
            </a:r>
          </a:p>
          <a:p>
            <a:r>
              <a:rPr lang="en-US" sz="120" b="0" dirty="0">
                <a:solidFill>
                  <a:srgbClr val="008000"/>
                </a:solidFill>
                <a:effectLst/>
                <a:latin typeface="Consolas" panose="020B0609020204030204" pitchFamily="49" charset="0"/>
              </a:rPr>
              <a:t>          &lt;Button</a:t>
            </a:r>
          </a:p>
          <a:p>
            <a:r>
              <a:rPr lang="en-US" sz="120" b="0" dirty="0">
                <a:solidFill>
                  <a:srgbClr val="008000"/>
                </a:solidFill>
                <a:effectLst/>
                <a:latin typeface="Consolas" panose="020B0609020204030204" pitchFamily="49" charset="0"/>
              </a:rPr>
              <a:t>            color="primary"</a:t>
            </a:r>
          </a:p>
          <a:p>
            <a:r>
              <a:rPr lang="en-US" sz="120" b="0" dirty="0">
                <a:solidFill>
                  <a:srgbClr val="008000"/>
                </a:solidFill>
                <a:effectLst/>
                <a:latin typeface="Consolas" panose="020B0609020204030204" pitchFamily="49" charset="0"/>
              </a:rPr>
              <a:t>            variant="contained"</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onClick</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clickSubmit</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classes.submit</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Update</a:t>
            </a:r>
          </a:p>
          <a:p>
            <a:r>
              <a:rPr lang="en-US" sz="120" b="0" dirty="0">
                <a:solidFill>
                  <a:srgbClr val="008000"/>
                </a:solidFill>
                <a:effectLst/>
                <a:latin typeface="Consolas" panose="020B0609020204030204" pitchFamily="49" charset="0"/>
              </a:rPr>
              <a:t>          &lt;/Button&gt;</a:t>
            </a:r>
          </a:p>
          <a:p>
            <a:r>
              <a:rPr lang="en-US" sz="120" b="0" dirty="0">
                <a:solidFill>
                  <a:srgbClr val="008000"/>
                </a:solidFill>
                <a:effectLst/>
                <a:latin typeface="Consolas" panose="020B0609020204030204" pitchFamily="49" charset="0"/>
              </a:rPr>
              <a:t>          &lt;Link</a:t>
            </a:r>
          </a:p>
          <a:p>
            <a:r>
              <a:rPr lang="en-US" sz="120" b="0" dirty="0">
                <a:solidFill>
                  <a:srgbClr val="008000"/>
                </a:solidFill>
                <a:effectLst/>
                <a:latin typeface="Consolas" panose="020B0609020204030204" pitchFamily="49" charset="0"/>
              </a:rPr>
              <a:t>            to={"/seller/shops/edit/" + </a:t>
            </a:r>
            <a:r>
              <a:rPr lang="en-US" sz="120" b="0" dirty="0" err="1">
                <a:solidFill>
                  <a:srgbClr val="008000"/>
                </a:solidFill>
                <a:effectLst/>
                <a:latin typeface="Consolas" panose="020B0609020204030204" pitchFamily="49" charset="0"/>
              </a:rPr>
              <a:t>params.shopId</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a:t>
            </a:r>
            <a:r>
              <a:rPr lang="en-US" sz="120" b="0" dirty="0" err="1">
                <a:solidFill>
                  <a:srgbClr val="008000"/>
                </a:solidFill>
                <a:effectLst/>
                <a:latin typeface="Consolas" panose="020B0609020204030204" pitchFamily="49" charset="0"/>
              </a:rPr>
              <a:t>className</a:t>
            </a:r>
            <a:r>
              <a:rPr lang="en-US" sz="120" b="0" dirty="0">
                <a:solidFill>
                  <a:srgbClr val="008000"/>
                </a:solidFill>
                <a:effectLst/>
                <a:latin typeface="Consolas" panose="020B0609020204030204" pitchFamily="49" charset="0"/>
              </a:rPr>
              <a:t>={</a:t>
            </a:r>
            <a:r>
              <a:rPr lang="en-US" sz="120" b="0" dirty="0" err="1">
                <a:solidFill>
                  <a:srgbClr val="008000"/>
                </a:solidFill>
                <a:effectLst/>
                <a:latin typeface="Consolas" panose="020B0609020204030204" pitchFamily="49" charset="0"/>
              </a:rPr>
              <a:t>classes.submit</a:t>
            </a:r>
            <a:r>
              <a:rPr lang="en-US" sz="120" b="0" dirty="0">
                <a:solidFill>
                  <a:srgbClr val="008000"/>
                </a:solidFill>
                <a:effectLst/>
                <a:latin typeface="Consolas" panose="020B0609020204030204" pitchFamily="49" charset="0"/>
              </a:rPr>
              <a:t>}</a:t>
            </a:r>
          </a:p>
          <a:p>
            <a:r>
              <a:rPr lang="en-US" sz="120" b="0" dirty="0">
                <a:solidFill>
                  <a:srgbClr val="008000"/>
                </a:solidFill>
                <a:effectLst/>
                <a:latin typeface="Consolas" panose="020B0609020204030204" pitchFamily="49" charset="0"/>
              </a:rPr>
              <a:t>          &gt;</a:t>
            </a:r>
          </a:p>
          <a:p>
            <a:r>
              <a:rPr lang="en-US" sz="120" b="0" dirty="0">
                <a:solidFill>
                  <a:srgbClr val="008000"/>
                </a:solidFill>
                <a:effectLst/>
                <a:latin typeface="Consolas" panose="020B0609020204030204" pitchFamily="49" charset="0"/>
              </a:rPr>
              <a:t>            &lt;Button variant="contained"&gt;Cancel&lt;/Button&gt;</a:t>
            </a:r>
          </a:p>
          <a:p>
            <a:r>
              <a:rPr lang="en-US" sz="120" b="0" dirty="0">
                <a:solidFill>
                  <a:srgbClr val="008000"/>
                </a:solidFill>
                <a:effectLst/>
                <a:latin typeface="Consolas" panose="020B0609020204030204" pitchFamily="49" charset="0"/>
              </a:rPr>
              <a:t>          &lt;/Link&gt;</a:t>
            </a:r>
          </a:p>
          <a:p>
            <a:r>
              <a:rPr lang="en-US" sz="120" b="0" dirty="0">
                <a:solidFill>
                  <a:srgbClr val="008000"/>
                </a:solidFill>
                <a:effectLst/>
                <a:latin typeface="Consolas" panose="020B0609020204030204" pitchFamily="49" charset="0"/>
              </a:rPr>
              <a:t>        &lt;/</a:t>
            </a:r>
            <a:r>
              <a:rPr lang="en-US" sz="120" b="0" dirty="0" err="1">
                <a:solidFill>
                  <a:srgbClr val="008000"/>
                </a:solidFill>
                <a:effectLst/>
                <a:latin typeface="Consolas" panose="020B0609020204030204" pitchFamily="49" charset="0"/>
              </a:rPr>
              <a:t>CardActions</a:t>
            </a:r>
            <a:r>
              <a:rPr lang="en-US" sz="120" b="0" dirty="0">
                <a:solidFill>
                  <a:srgbClr val="008000"/>
                </a:solidFill>
                <a:effectLst/>
                <a:latin typeface="Consolas" panose="020B0609020204030204" pitchFamily="49" charset="0"/>
              </a:rPr>
              <a:t>&gt;</a:t>
            </a:r>
          </a:p>
          <a:p>
            <a:r>
              <a:rPr lang="en-US" sz="120" b="0" dirty="0">
                <a:solidFill>
                  <a:srgbClr val="008000"/>
                </a:solidFill>
                <a:effectLst/>
                <a:latin typeface="Consolas" panose="020B0609020204030204" pitchFamily="49" charset="0"/>
              </a:rPr>
              <a:t>      &lt;/Card&gt;</a:t>
            </a:r>
          </a:p>
          <a:p>
            <a:r>
              <a:rPr lang="en-US" sz="120" b="0" dirty="0">
                <a:solidFill>
                  <a:srgbClr val="008000"/>
                </a:solidFill>
                <a:effectLst/>
                <a:latin typeface="Consolas" panose="020B0609020204030204" pitchFamily="49" charset="0"/>
              </a:rPr>
              <a:t>    &lt;/div&gt;</a:t>
            </a:r>
          </a:p>
          <a:p>
            <a:r>
              <a:rPr lang="en-US" sz="120" b="0" dirty="0">
                <a:solidFill>
                  <a:srgbClr val="008000"/>
                </a:solidFill>
                <a:effectLst/>
                <a:latin typeface="Consolas" panose="020B0609020204030204" pitchFamily="49" charset="0"/>
              </a:rPr>
              <a:t>  );</a:t>
            </a:r>
          </a:p>
          <a:p>
            <a:r>
              <a:rPr lang="en-US" sz="120" b="0" dirty="0">
                <a:solidFill>
                  <a:srgbClr val="008000"/>
                </a:solidFill>
                <a:effectLst/>
                <a:latin typeface="Consolas" panose="020B0609020204030204" pitchFamily="49" charset="0"/>
              </a:rPr>
              <a:t>}</a:t>
            </a:r>
          </a:p>
          <a:p>
            <a:br>
              <a:rPr lang="en-US" sz="120" b="0" dirty="0">
                <a:solidFill>
                  <a:srgbClr val="008000"/>
                </a:solidFill>
                <a:effectLst/>
                <a:latin typeface="Consolas" panose="020B0609020204030204" pitchFamily="49" charset="0"/>
              </a:rPr>
            </a:br>
            <a:endParaRPr lang="en-US" sz="1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512C4C4-49AC-D21E-C77D-54B234A6C739}"/>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EE7C0A47-48C0-2DE8-3F2C-78D04B8C9F3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25E72B-BEAC-4981-48E8-144366A86F6B}"/>
              </a:ext>
            </a:extLst>
          </p:cNvPr>
          <p:cNvSpPr>
            <a:spLocks noGrp="1"/>
          </p:cNvSpPr>
          <p:nvPr>
            <p:ph type="sldNum" sz="quarter" idx="12"/>
          </p:nvPr>
        </p:nvSpPr>
        <p:spPr/>
        <p:txBody>
          <a:bodyPr/>
          <a:lstStyle/>
          <a:p>
            <a:fld id="{7C5CF243-786F-4254-B068-4C9F0B6EA12F}" type="slidenum">
              <a:rPr lang="en-US" altLang="en-US" smtClean="0"/>
              <a:pPr/>
              <a:t>81</a:t>
            </a:fld>
            <a:endParaRPr lang="en-US" altLang="en-US"/>
          </a:p>
        </p:txBody>
      </p:sp>
    </p:spTree>
    <p:extLst>
      <p:ext uri="{BB962C8B-B14F-4D97-AF65-F5344CB8AC3E}">
        <p14:creationId xmlns:p14="http://schemas.microsoft.com/office/powerpoint/2010/main" val="32143389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D485-AF61-D77F-B4E2-8CC73C07CDA2}"/>
              </a:ext>
            </a:extLst>
          </p:cNvPr>
          <p:cNvSpPr>
            <a:spLocks noGrp="1"/>
          </p:cNvSpPr>
          <p:nvPr>
            <p:ph type="title"/>
          </p:nvPr>
        </p:nvSpPr>
        <p:spPr/>
        <p:txBody>
          <a:bodyPr/>
          <a:lstStyle/>
          <a:p>
            <a:r>
              <a:rPr lang="en-US" dirty="0"/>
              <a:t>Client/product/</a:t>
            </a:r>
            <a:r>
              <a:rPr lang="en-US" dirty="0" err="1"/>
              <a:t>DeleteProduct.jsx</a:t>
            </a:r>
            <a:endParaRPr lang="en-US" dirty="0"/>
          </a:p>
        </p:txBody>
      </p:sp>
      <p:sp>
        <p:nvSpPr>
          <p:cNvPr id="3" name="Content Placeholder 2">
            <a:extLst>
              <a:ext uri="{FF2B5EF4-FFF2-40B4-BE49-F238E27FC236}">
                <a16:creationId xmlns:a16="http://schemas.microsoft.com/office/drawing/2014/main" id="{F60914BE-62FD-6432-E544-989294CEC40D}"/>
              </a:ext>
            </a:extLst>
          </p:cNvPr>
          <p:cNvSpPr>
            <a:spLocks noGrp="1"/>
          </p:cNvSpPr>
          <p:nvPr>
            <p:ph idx="1"/>
          </p:nvPr>
        </p:nvSpPr>
        <p:spPr/>
        <p:txBody>
          <a:bodyPr/>
          <a:lstStyle/>
          <a:p>
            <a:r>
              <a:rPr lang="en-US" sz="390" b="0" dirty="0">
                <a:solidFill>
                  <a:srgbClr val="008000"/>
                </a:solidFill>
                <a:effectLst/>
                <a:latin typeface="Consolas" panose="020B0609020204030204" pitchFamily="49" charset="0"/>
              </a:rPr>
              <a:t>import React, { </a:t>
            </a:r>
            <a:r>
              <a:rPr lang="en-US" sz="390" b="0" dirty="0" err="1">
                <a:solidFill>
                  <a:srgbClr val="008000"/>
                </a:solidFill>
                <a:effectLst/>
                <a:latin typeface="Consolas" panose="020B0609020204030204" pitchFamily="49" charset="0"/>
              </a:rPr>
              <a:t>useState</a:t>
            </a:r>
            <a:r>
              <a:rPr lang="en-US" sz="390" b="0" dirty="0">
                <a:solidFill>
                  <a:srgbClr val="008000"/>
                </a:solidFill>
                <a:effectLst/>
                <a:latin typeface="Consolas" panose="020B0609020204030204" pitchFamily="49" charset="0"/>
              </a:rPr>
              <a:t> } from "react";</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PropTypes</a:t>
            </a:r>
            <a:r>
              <a:rPr lang="en-US" sz="390" b="0" dirty="0">
                <a:solidFill>
                  <a:srgbClr val="008000"/>
                </a:solidFill>
                <a:effectLst/>
                <a:latin typeface="Consolas" panose="020B0609020204030204" pitchFamily="49" charset="0"/>
              </a:rPr>
              <a:t> from "prop-types";</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IconButton</a:t>
            </a:r>
            <a:r>
              <a:rPr lang="en-US" sz="390" b="0" dirty="0">
                <a:solidFill>
                  <a:srgbClr val="008000"/>
                </a:solidFill>
                <a:effectLst/>
                <a:latin typeface="Consolas" panose="020B0609020204030204" pitchFamily="49" charset="0"/>
              </a:rPr>
              <a:t> from "@material-</a:t>
            </a:r>
            <a:r>
              <a:rPr lang="en-US" sz="390" b="0" dirty="0" err="1">
                <a:solidFill>
                  <a:srgbClr val="008000"/>
                </a:solidFill>
                <a:effectLst/>
                <a:latin typeface="Consolas" panose="020B0609020204030204" pitchFamily="49" charset="0"/>
              </a:rPr>
              <a:t>ui</a:t>
            </a:r>
            <a:r>
              <a:rPr lang="en-US" sz="390" b="0" dirty="0">
                <a:solidFill>
                  <a:srgbClr val="008000"/>
                </a:solidFill>
                <a:effectLst/>
                <a:latin typeface="Consolas" panose="020B0609020204030204" pitchFamily="49" charset="0"/>
              </a:rPr>
              <a:t>/core/</a:t>
            </a:r>
            <a:r>
              <a:rPr lang="en-US" sz="390" b="0" dirty="0" err="1">
                <a:solidFill>
                  <a:srgbClr val="008000"/>
                </a:solidFill>
                <a:effectLst/>
                <a:latin typeface="Consolas" panose="020B0609020204030204" pitchFamily="49" charset="0"/>
              </a:rPr>
              <a:t>IconButton</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import Button from "@material-</a:t>
            </a:r>
            <a:r>
              <a:rPr lang="en-US" sz="390" b="0" dirty="0" err="1">
                <a:solidFill>
                  <a:srgbClr val="008000"/>
                </a:solidFill>
                <a:effectLst/>
                <a:latin typeface="Consolas" panose="020B0609020204030204" pitchFamily="49" charset="0"/>
              </a:rPr>
              <a:t>ui</a:t>
            </a:r>
            <a:r>
              <a:rPr lang="en-US" sz="390" b="0" dirty="0">
                <a:solidFill>
                  <a:srgbClr val="008000"/>
                </a:solidFill>
                <a:effectLst/>
                <a:latin typeface="Consolas" panose="020B0609020204030204" pitchFamily="49" charset="0"/>
              </a:rPr>
              <a:t>/core/Button";</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DeleteIcon</a:t>
            </a:r>
            <a:r>
              <a:rPr lang="en-US" sz="390" b="0" dirty="0">
                <a:solidFill>
                  <a:srgbClr val="008000"/>
                </a:solidFill>
                <a:effectLst/>
                <a:latin typeface="Consolas" panose="020B0609020204030204" pitchFamily="49" charset="0"/>
              </a:rPr>
              <a:t> from "@material-</a:t>
            </a:r>
            <a:r>
              <a:rPr lang="en-US" sz="390" b="0" dirty="0" err="1">
                <a:solidFill>
                  <a:srgbClr val="008000"/>
                </a:solidFill>
                <a:effectLst/>
                <a:latin typeface="Consolas" panose="020B0609020204030204" pitchFamily="49" charset="0"/>
              </a:rPr>
              <a:t>ui</a:t>
            </a:r>
            <a:r>
              <a:rPr lang="en-US" sz="390" b="0" dirty="0">
                <a:solidFill>
                  <a:srgbClr val="008000"/>
                </a:solidFill>
                <a:effectLst/>
                <a:latin typeface="Consolas" panose="020B0609020204030204" pitchFamily="49" charset="0"/>
              </a:rPr>
              <a:t>/icons/Delete";</a:t>
            </a:r>
          </a:p>
          <a:p>
            <a:r>
              <a:rPr lang="en-US" sz="390" b="0" dirty="0">
                <a:solidFill>
                  <a:srgbClr val="008000"/>
                </a:solidFill>
                <a:effectLst/>
                <a:latin typeface="Consolas" panose="020B0609020204030204" pitchFamily="49" charset="0"/>
              </a:rPr>
              <a:t>import Dialog from "@material-</a:t>
            </a:r>
            <a:r>
              <a:rPr lang="en-US" sz="390" b="0" dirty="0" err="1">
                <a:solidFill>
                  <a:srgbClr val="008000"/>
                </a:solidFill>
                <a:effectLst/>
                <a:latin typeface="Consolas" panose="020B0609020204030204" pitchFamily="49" charset="0"/>
              </a:rPr>
              <a:t>ui</a:t>
            </a:r>
            <a:r>
              <a:rPr lang="en-US" sz="390" b="0" dirty="0">
                <a:solidFill>
                  <a:srgbClr val="008000"/>
                </a:solidFill>
                <a:effectLst/>
                <a:latin typeface="Consolas" panose="020B0609020204030204" pitchFamily="49" charset="0"/>
              </a:rPr>
              <a:t>/core/Dialog";</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DialogActions</a:t>
            </a:r>
            <a:r>
              <a:rPr lang="en-US" sz="390" b="0" dirty="0">
                <a:solidFill>
                  <a:srgbClr val="008000"/>
                </a:solidFill>
                <a:effectLst/>
                <a:latin typeface="Consolas" panose="020B0609020204030204" pitchFamily="49" charset="0"/>
              </a:rPr>
              <a:t> from "@material-</a:t>
            </a:r>
            <a:r>
              <a:rPr lang="en-US" sz="390" b="0" dirty="0" err="1">
                <a:solidFill>
                  <a:srgbClr val="008000"/>
                </a:solidFill>
                <a:effectLst/>
                <a:latin typeface="Consolas" panose="020B0609020204030204" pitchFamily="49" charset="0"/>
              </a:rPr>
              <a:t>ui</a:t>
            </a:r>
            <a:r>
              <a:rPr lang="en-US" sz="390" b="0" dirty="0">
                <a:solidFill>
                  <a:srgbClr val="008000"/>
                </a:solidFill>
                <a:effectLst/>
                <a:latin typeface="Consolas" panose="020B0609020204030204" pitchFamily="49" charset="0"/>
              </a:rPr>
              <a:t>/core/</a:t>
            </a:r>
            <a:r>
              <a:rPr lang="en-US" sz="390" b="0" dirty="0" err="1">
                <a:solidFill>
                  <a:srgbClr val="008000"/>
                </a:solidFill>
                <a:effectLst/>
                <a:latin typeface="Consolas" panose="020B0609020204030204" pitchFamily="49" charset="0"/>
              </a:rPr>
              <a:t>DialogActions</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DialogContent</a:t>
            </a:r>
            <a:r>
              <a:rPr lang="en-US" sz="390" b="0" dirty="0">
                <a:solidFill>
                  <a:srgbClr val="008000"/>
                </a:solidFill>
                <a:effectLst/>
                <a:latin typeface="Consolas" panose="020B0609020204030204" pitchFamily="49" charset="0"/>
              </a:rPr>
              <a:t> from "@material-</a:t>
            </a:r>
            <a:r>
              <a:rPr lang="en-US" sz="390" b="0" dirty="0" err="1">
                <a:solidFill>
                  <a:srgbClr val="008000"/>
                </a:solidFill>
                <a:effectLst/>
                <a:latin typeface="Consolas" panose="020B0609020204030204" pitchFamily="49" charset="0"/>
              </a:rPr>
              <a:t>ui</a:t>
            </a:r>
            <a:r>
              <a:rPr lang="en-US" sz="390" b="0" dirty="0">
                <a:solidFill>
                  <a:srgbClr val="008000"/>
                </a:solidFill>
                <a:effectLst/>
                <a:latin typeface="Consolas" panose="020B0609020204030204" pitchFamily="49" charset="0"/>
              </a:rPr>
              <a:t>/core/</a:t>
            </a:r>
            <a:r>
              <a:rPr lang="en-US" sz="390" b="0" dirty="0" err="1">
                <a:solidFill>
                  <a:srgbClr val="008000"/>
                </a:solidFill>
                <a:effectLst/>
                <a:latin typeface="Consolas" panose="020B0609020204030204" pitchFamily="49" charset="0"/>
              </a:rPr>
              <a:t>DialogContent</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DialogContentText</a:t>
            </a:r>
            <a:r>
              <a:rPr lang="en-US" sz="390" b="0" dirty="0">
                <a:solidFill>
                  <a:srgbClr val="008000"/>
                </a:solidFill>
                <a:effectLst/>
                <a:latin typeface="Consolas" panose="020B0609020204030204" pitchFamily="49" charset="0"/>
              </a:rPr>
              <a:t> from "@material-</a:t>
            </a:r>
            <a:r>
              <a:rPr lang="en-US" sz="390" b="0" dirty="0" err="1">
                <a:solidFill>
                  <a:srgbClr val="008000"/>
                </a:solidFill>
                <a:effectLst/>
                <a:latin typeface="Consolas" panose="020B0609020204030204" pitchFamily="49" charset="0"/>
              </a:rPr>
              <a:t>ui</a:t>
            </a:r>
            <a:r>
              <a:rPr lang="en-US" sz="390" b="0" dirty="0">
                <a:solidFill>
                  <a:srgbClr val="008000"/>
                </a:solidFill>
                <a:effectLst/>
                <a:latin typeface="Consolas" panose="020B0609020204030204" pitchFamily="49" charset="0"/>
              </a:rPr>
              <a:t>/core/</a:t>
            </a:r>
            <a:r>
              <a:rPr lang="en-US" sz="390" b="0" dirty="0" err="1">
                <a:solidFill>
                  <a:srgbClr val="008000"/>
                </a:solidFill>
                <a:effectLst/>
                <a:latin typeface="Consolas" panose="020B0609020204030204" pitchFamily="49" charset="0"/>
              </a:rPr>
              <a:t>DialogContentText</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DialogTitle</a:t>
            </a:r>
            <a:r>
              <a:rPr lang="en-US" sz="390" b="0" dirty="0">
                <a:solidFill>
                  <a:srgbClr val="008000"/>
                </a:solidFill>
                <a:effectLst/>
                <a:latin typeface="Consolas" panose="020B0609020204030204" pitchFamily="49" charset="0"/>
              </a:rPr>
              <a:t> from "@material-</a:t>
            </a:r>
            <a:r>
              <a:rPr lang="en-US" sz="390" b="0" dirty="0" err="1">
                <a:solidFill>
                  <a:srgbClr val="008000"/>
                </a:solidFill>
                <a:effectLst/>
                <a:latin typeface="Consolas" panose="020B0609020204030204" pitchFamily="49" charset="0"/>
              </a:rPr>
              <a:t>ui</a:t>
            </a:r>
            <a:r>
              <a:rPr lang="en-US" sz="390" b="0" dirty="0">
                <a:solidFill>
                  <a:srgbClr val="008000"/>
                </a:solidFill>
                <a:effectLst/>
                <a:latin typeface="Consolas" panose="020B0609020204030204" pitchFamily="49" charset="0"/>
              </a:rPr>
              <a:t>/core/</a:t>
            </a:r>
            <a:r>
              <a:rPr lang="en-US" sz="390" b="0" dirty="0" err="1">
                <a:solidFill>
                  <a:srgbClr val="008000"/>
                </a:solidFill>
                <a:effectLst/>
                <a:latin typeface="Consolas" panose="020B0609020204030204" pitchFamily="49" charset="0"/>
              </a:rPr>
              <a:t>DialogTitle</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import auth from "../lib/auth-helper";</a:t>
            </a:r>
          </a:p>
          <a:p>
            <a:r>
              <a:rPr lang="en-US" sz="390" b="0" dirty="0">
                <a:solidFill>
                  <a:srgbClr val="008000"/>
                </a:solidFill>
                <a:effectLst/>
                <a:latin typeface="Consolas" panose="020B0609020204030204" pitchFamily="49" charset="0"/>
              </a:rPr>
              <a:t>import { remove } from "./api-product.js";</a:t>
            </a:r>
          </a:p>
          <a:p>
            <a:br>
              <a:rPr lang="en-US" sz="390" b="0" dirty="0">
                <a:solidFill>
                  <a:srgbClr val="008000"/>
                </a:solidFill>
                <a:effectLst/>
                <a:latin typeface="Consolas" panose="020B0609020204030204" pitchFamily="49" charset="0"/>
              </a:rPr>
            </a:br>
            <a:r>
              <a:rPr lang="en-US" sz="390" b="0" dirty="0">
                <a:solidFill>
                  <a:srgbClr val="008000"/>
                </a:solidFill>
                <a:effectLst/>
                <a:latin typeface="Consolas" panose="020B0609020204030204" pitchFamily="49" charset="0"/>
              </a:rPr>
              <a:t>export default function </a:t>
            </a:r>
            <a:r>
              <a:rPr lang="en-US" sz="390" b="0" dirty="0" err="1">
                <a:solidFill>
                  <a:srgbClr val="008000"/>
                </a:solidFill>
                <a:effectLst/>
                <a:latin typeface="Consolas" panose="020B0609020204030204" pitchFamily="49" charset="0"/>
              </a:rPr>
              <a:t>DeleteProduct</a:t>
            </a:r>
            <a:r>
              <a:rPr lang="en-US" sz="390" b="0" dirty="0">
                <a:solidFill>
                  <a:srgbClr val="008000"/>
                </a:solidFill>
                <a:effectLst/>
                <a:latin typeface="Consolas" panose="020B0609020204030204" pitchFamily="49" charset="0"/>
              </a:rPr>
              <a:t>(props) {</a:t>
            </a:r>
          </a:p>
          <a:p>
            <a:r>
              <a:rPr lang="en-US" sz="390" b="0" dirty="0">
                <a:solidFill>
                  <a:srgbClr val="008000"/>
                </a:solidFill>
                <a:effectLst/>
                <a:latin typeface="Consolas" panose="020B0609020204030204" pitchFamily="49" charset="0"/>
              </a:rPr>
              <a:t>  const [open, </a:t>
            </a:r>
            <a:r>
              <a:rPr lang="en-US" sz="390" b="0" dirty="0" err="1">
                <a:solidFill>
                  <a:srgbClr val="008000"/>
                </a:solidFill>
                <a:effectLst/>
                <a:latin typeface="Consolas" panose="020B0609020204030204" pitchFamily="49" charset="0"/>
              </a:rPr>
              <a:t>setOpen</a:t>
            </a:r>
            <a:r>
              <a:rPr lang="en-US" sz="390" b="0" dirty="0">
                <a:solidFill>
                  <a:srgbClr val="008000"/>
                </a:solidFill>
                <a:effectLst/>
                <a:latin typeface="Consolas" panose="020B0609020204030204" pitchFamily="49" charset="0"/>
              </a:rPr>
              <a:t>] = </a:t>
            </a:r>
            <a:r>
              <a:rPr lang="en-US" sz="390" b="0" dirty="0" err="1">
                <a:solidFill>
                  <a:srgbClr val="008000"/>
                </a:solidFill>
                <a:effectLst/>
                <a:latin typeface="Consolas" panose="020B0609020204030204" pitchFamily="49" charset="0"/>
              </a:rPr>
              <a:t>useState</a:t>
            </a:r>
            <a:r>
              <a:rPr lang="en-US" sz="390" b="0" dirty="0">
                <a:solidFill>
                  <a:srgbClr val="008000"/>
                </a:solidFill>
                <a:effectLst/>
                <a:latin typeface="Consolas" panose="020B0609020204030204" pitchFamily="49" charset="0"/>
              </a:rPr>
              <a:t>(false);</a:t>
            </a:r>
          </a:p>
          <a:p>
            <a:br>
              <a:rPr lang="en-US" sz="390" b="0" dirty="0">
                <a:solidFill>
                  <a:srgbClr val="008000"/>
                </a:solidFill>
                <a:effectLst/>
                <a:latin typeface="Consolas" panose="020B0609020204030204" pitchFamily="49" charset="0"/>
              </a:rPr>
            </a:br>
            <a:r>
              <a:rPr lang="en-US" sz="390" b="0" dirty="0">
                <a:solidFill>
                  <a:srgbClr val="008000"/>
                </a:solidFill>
                <a:effectLst/>
                <a:latin typeface="Consolas" panose="020B0609020204030204" pitchFamily="49" charset="0"/>
              </a:rPr>
              <a:t>  const </a:t>
            </a:r>
            <a:r>
              <a:rPr lang="en-US" sz="390" b="0" dirty="0" err="1">
                <a:solidFill>
                  <a:srgbClr val="008000"/>
                </a:solidFill>
                <a:effectLst/>
                <a:latin typeface="Consolas" panose="020B0609020204030204" pitchFamily="49" charset="0"/>
              </a:rPr>
              <a:t>jwt</a:t>
            </a:r>
            <a:r>
              <a:rPr lang="en-US" sz="390" b="0" dirty="0">
                <a:solidFill>
                  <a:srgbClr val="008000"/>
                </a:solidFill>
                <a:effectLst/>
                <a:latin typeface="Consolas" panose="020B0609020204030204" pitchFamily="49" charset="0"/>
              </a:rPr>
              <a:t> = </a:t>
            </a:r>
            <a:r>
              <a:rPr lang="en-US" sz="390" b="0" dirty="0" err="1">
                <a:solidFill>
                  <a:srgbClr val="008000"/>
                </a:solidFill>
                <a:effectLst/>
                <a:latin typeface="Consolas" panose="020B0609020204030204" pitchFamily="49" charset="0"/>
              </a:rPr>
              <a:t>auth.isAuthenticated</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const </a:t>
            </a:r>
            <a:r>
              <a:rPr lang="en-US" sz="390" b="0" dirty="0" err="1">
                <a:solidFill>
                  <a:srgbClr val="008000"/>
                </a:solidFill>
                <a:effectLst/>
                <a:latin typeface="Consolas" panose="020B0609020204030204" pitchFamily="49" charset="0"/>
              </a:rPr>
              <a:t>clickButton</a:t>
            </a:r>
            <a:r>
              <a:rPr lang="en-US" sz="390" b="0" dirty="0">
                <a:solidFill>
                  <a:srgbClr val="008000"/>
                </a:solidFill>
                <a:effectLst/>
                <a:latin typeface="Consolas" panose="020B0609020204030204" pitchFamily="49" charset="0"/>
              </a:rPr>
              <a:t> = () =&gt; {</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setOpen</a:t>
            </a:r>
            <a:r>
              <a:rPr lang="en-US" sz="390" b="0" dirty="0">
                <a:solidFill>
                  <a:srgbClr val="008000"/>
                </a:solidFill>
                <a:effectLst/>
                <a:latin typeface="Consolas" panose="020B0609020204030204" pitchFamily="49" charset="0"/>
              </a:rPr>
              <a:t>(true);</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const </a:t>
            </a:r>
            <a:r>
              <a:rPr lang="en-US" sz="390" b="0" dirty="0" err="1">
                <a:solidFill>
                  <a:srgbClr val="008000"/>
                </a:solidFill>
                <a:effectLst/>
                <a:latin typeface="Consolas" panose="020B0609020204030204" pitchFamily="49" charset="0"/>
              </a:rPr>
              <a:t>deleteProduct</a:t>
            </a:r>
            <a:r>
              <a:rPr lang="en-US" sz="390" b="0" dirty="0">
                <a:solidFill>
                  <a:srgbClr val="008000"/>
                </a:solidFill>
                <a:effectLst/>
                <a:latin typeface="Consolas" panose="020B0609020204030204" pitchFamily="49" charset="0"/>
              </a:rPr>
              <a:t> = () =&gt; {</a:t>
            </a:r>
          </a:p>
          <a:p>
            <a:r>
              <a:rPr lang="en-US" sz="390" b="0" dirty="0">
                <a:solidFill>
                  <a:srgbClr val="008000"/>
                </a:solidFill>
                <a:effectLst/>
                <a:latin typeface="Consolas" panose="020B0609020204030204" pitchFamily="49" charset="0"/>
              </a:rPr>
              <a:t>    remove(</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shopId</a:t>
            </a:r>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props.shopId</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productId</a:t>
            </a:r>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props.product._id</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 t: </a:t>
            </a:r>
            <a:r>
              <a:rPr lang="en-US" sz="390" b="0" dirty="0" err="1">
                <a:solidFill>
                  <a:srgbClr val="008000"/>
                </a:solidFill>
                <a:effectLst/>
                <a:latin typeface="Consolas" panose="020B0609020204030204" pitchFamily="49" charset="0"/>
              </a:rPr>
              <a:t>jwt.token</a:t>
            </a:r>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).then((data) =&gt; {</a:t>
            </a:r>
          </a:p>
          <a:p>
            <a:r>
              <a:rPr lang="en-US" sz="390" b="0" dirty="0">
                <a:solidFill>
                  <a:srgbClr val="008000"/>
                </a:solidFill>
                <a:effectLst/>
                <a:latin typeface="Consolas" panose="020B0609020204030204" pitchFamily="49" charset="0"/>
              </a:rPr>
              <a:t>      if (</a:t>
            </a:r>
            <a:r>
              <a:rPr lang="en-US" sz="390" b="0" dirty="0" err="1">
                <a:solidFill>
                  <a:srgbClr val="008000"/>
                </a:solidFill>
                <a:effectLst/>
                <a:latin typeface="Consolas" panose="020B0609020204030204" pitchFamily="49" charset="0"/>
              </a:rPr>
              <a:t>data.error</a:t>
            </a:r>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console.log(</a:t>
            </a:r>
            <a:r>
              <a:rPr lang="en-US" sz="390" b="0" dirty="0" err="1">
                <a:solidFill>
                  <a:srgbClr val="008000"/>
                </a:solidFill>
                <a:effectLst/>
                <a:latin typeface="Consolas" panose="020B0609020204030204" pitchFamily="49" charset="0"/>
              </a:rPr>
              <a:t>data.error</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 else {</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setOpen</a:t>
            </a:r>
            <a:r>
              <a:rPr lang="en-US" sz="390" b="0" dirty="0">
                <a:solidFill>
                  <a:srgbClr val="008000"/>
                </a:solidFill>
                <a:effectLst/>
                <a:latin typeface="Consolas" panose="020B0609020204030204" pitchFamily="49" charset="0"/>
              </a:rPr>
              <a:t>(false);</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props.onRemove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props.product</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const </a:t>
            </a:r>
            <a:r>
              <a:rPr lang="en-US" sz="390" b="0" dirty="0" err="1">
                <a:solidFill>
                  <a:srgbClr val="008000"/>
                </a:solidFill>
                <a:effectLst/>
                <a:latin typeface="Consolas" panose="020B0609020204030204" pitchFamily="49" charset="0"/>
              </a:rPr>
              <a:t>handleRequestClose</a:t>
            </a:r>
            <a:r>
              <a:rPr lang="en-US" sz="390" b="0" dirty="0">
                <a:solidFill>
                  <a:srgbClr val="008000"/>
                </a:solidFill>
                <a:effectLst/>
                <a:latin typeface="Consolas" panose="020B0609020204030204" pitchFamily="49" charset="0"/>
              </a:rPr>
              <a:t> = () =&gt; {</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setOpen</a:t>
            </a:r>
            <a:r>
              <a:rPr lang="en-US" sz="390" b="0" dirty="0">
                <a:solidFill>
                  <a:srgbClr val="008000"/>
                </a:solidFill>
                <a:effectLst/>
                <a:latin typeface="Consolas" panose="020B0609020204030204" pitchFamily="49" charset="0"/>
              </a:rPr>
              <a:t>(false);</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return (</a:t>
            </a:r>
          </a:p>
          <a:p>
            <a:r>
              <a:rPr lang="en-US" sz="390" b="0" dirty="0">
                <a:solidFill>
                  <a:srgbClr val="008000"/>
                </a:solidFill>
                <a:effectLst/>
                <a:latin typeface="Consolas" panose="020B0609020204030204" pitchFamily="49" charset="0"/>
              </a:rPr>
              <a:t>    &lt;span&gt;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IconButton</a:t>
            </a:r>
            <a:r>
              <a:rPr lang="en-US" sz="390" b="0" dirty="0">
                <a:solidFill>
                  <a:srgbClr val="008000"/>
                </a:solidFill>
                <a:effectLst/>
                <a:latin typeface="Consolas" panose="020B0609020204030204" pitchFamily="49" charset="0"/>
              </a:rPr>
              <a:t> aria-label="Delete" </a:t>
            </a:r>
            <a:r>
              <a:rPr lang="en-US" sz="390" b="0" dirty="0" err="1">
                <a:solidFill>
                  <a:srgbClr val="008000"/>
                </a:solidFill>
                <a:effectLst/>
                <a:latin typeface="Consolas" panose="020B0609020204030204" pitchFamily="49" charset="0"/>
              </a:rPr>
              <a:t>onClick</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clickButton</a:t>
            </a:r>
            <a:r>
              <a:rPr lang="en-US" sz="390" b="0" dirty="0">
                <a:solidFill>
                  <a:srgbClr val="008000"/>
                </a:solidFill>
                <a:effectLst/>
                <a:latin typeface="Consolas" panose="020B0609020204030204" pitchFamily="49" charset="0"/>
              </a:rPr>
              <a:t>} color="secondary"&gt;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DeleteIcon</a:t>
            </a:r>
            <a:r>
              <a:rPr lang="en-US" sz="390" b="0" dirty="0">
                <a:solidFill>
                  <a:srgbClr val="008000"/>
                </a:solidFill>
                <a:effectLst/>
                <a:latin typeface="Consolas" panose="020B0609020204030204" pitchFamily="49" charset="0"/>
              </a:rPr>
              <a:t> /&gt;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IconButton</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&lt;Dialog open={open} </a:t>
            </a:r>
            <a:r>
              <a:rPr lang="en-US" sz="390" b="0" dirty="0" err="1">
                <a:solidFill>
                  <a:srgbClr val="008000"/>
                </a:solidFill>
                <a:effectLst/>
                <a:latin typeface="Consolas" panose="020B0609020204030204" pitchFamily="49" charset="0"/>
              </a:rPr>
              <a:t>onClose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handleRequestClose</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DialogTitle</a:t>
            </a:r>
            <a:r>
              <a:rPr lang="en-US" sz="390" b="0" dirty="0">
                <a:solidFill>
                  <a:srgbClr val="008000"/>
                </a:solidFill>
                <a:effectLst/>
                <a:latin typeface="Consolas" panose="020B0609020204030204" pitchFamily="49" charset="0"/>
              </a:rPr>
              <a:t>&gt;{"Delete " + props.product.name}&lt;/</a:t>
            </a:r>
            <a:r>
              <a:rPr lang="en-US" sz="390" b="0" dirty="0" err="1">
                <a:solidFill>
                  <a:srgbClr val="008000"/>
                </a:solidFill>
                <a:effectLst/>
                <a:latin typeface="Consolas" panose="020B0609020204030204" pitchFamily="49" charset="0"/>
              </a:rPr>
              <a:t>DialogTitle</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DialogContent</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DialogContentText</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Confirm to delete your product {props.product.name}.</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DialogContentText</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DialogContent</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DialogActions</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&lt;Button </a:t>
            </a:r>
            <a:r>
              <a:rPr lang="en-US" sz="390" b="0" dirty="0" err="1">
                <a:solidFill>
                  <a:srgbClr val="008000"/>
                </a:solidFill>
                <a:effectLst/>
                <a:latin typeface="Consolas" panose="020B0609020204030204" pitchFamily="49" charset="0"/>
              </a:rPr>
              <a:t>onClick</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handleRequestClose</a:t>
            </a:r>
            <a:r>
              <a:rPr lang="en-US" sz="390" b="0" dirty="0">
                <a:solidFill>
                  <a:srgbClr val="008000"/>
                </a:solidFill>
                <a:effectLst/>
                <a:latin typeface="Consolas" panose="020B0609020204030204" pitchFamily="49" charset="0"/>
              </a:rPr>
              <a:t>} color="primary"&gt;</a:t>
            </a:r>
          </a:p>
          <a:p>
            <a:r>
              <a:rPr lang="en-US" sz="390" b="0" dirty="0">
                <a:solidFill>
                  <a:srgbClr val="008000"/>
                </a:solidFill>
                <a:effectLst/>
                <a:latin typeface="Consolas" panose="020B0609020204030204" pitchFamily="49" charset="0"/>
              </a:rPr>
              <a:t>            Cancel</a:t>
            </a:r>
          </a:p>
          <a:p>
            <a:r>
              <a:rPr lang="en-US" sz="390" b="0" dirty="0">
                <a:solidFill>
                  <a:srgbClr val="008000"/>
                </a:solidFill>
                <a:effectLst/>
                <a:latin typeface="Consolas" panose="020B0609020204030204" pitchFamily="49" charset="0"/>
              </a:rPr>
              <a:t>          &lt;/Button&gt;</a:t>
            </a:r>
          </a:p>
          <a:p>
            <a:r>
              <a:rPr lang="en-US" sz="390" b="0" dirty="0">
                <a:solidFill>
                  <a:srgbClr val="008000"/>
                </a:solidFill>
                <a:effectLst/>
                <a:latin typeface="Consolas" panose="020B0609020204030204" pitchFamily="49" charset="0"/>
              </a:rPr>
              <a:t>          &lt;Button</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onClick</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deleteProduct</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color="secondary"</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autoFocus</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autoFocus</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&gt;</a:t>
            </a:r>
          </a:p>
          <a:p>
            <a:r>
              <a:rPr lang="en-US" sz="390" b="0" dirty="0">
                <a:solidFill>
                  <a:srgbClr val="008000"/>
                </a:solidFill>
                <a:effectLst/>
                <a:latin typeface="Consolas" panose="020B0609020204030204" pitchFamily="49" charset="0"/>
              </a:rPr>
              <a:t>            Confirm</a:t>
            </a:r>
          </a:p>
          <a:p>
            <a:r>
              <a:rPr lang="en-US" sz="390" b="0" dirty="0">
                <a:solidFill>
                  <a:srgbClr val="008000"/>
                </a:solidFill>
                <a:effectLst/>
                <a:latin typeface="Consolas" panose="020B0609020204030204" pitchFamily="49" charset="0"/>
              </a:rPr>
              <a:t>          &lt;/Button&gt;</a:t>
            </a:r>
          </a:p>
          <a:p>
            <a:r>
              <a:rPr lang="en-US" sz="390" b="0" dirty="0">
                <a:solidFill>
                  <a:srgbClr val="008000"/>
                </a:solidFill>
                <a:effectLst/>
                <a:latin typeface="Consolas" panose="020B0609020204030204" pitchFamily="49" charset="0"/>
              </a:rPr>
              <a:t>        &lt;/</a:t>
            </a:r>
            <a:r>
              <a:rPr lang="en-US" sz="390" b="0" dirty="0" err="1">
                <a:solidFill>
                  <a:srgbClr val="008000"/>
                </a:solidFill>
                <a:effectLst/>
                <a:latin typeface="Consolas" panose="020B0609020204030204" pitchFamily="49" charset="0"/>
              </a:rPr>
              <a:t>DialogActions</a:t>
            </a:r>
            <a:r>
              <a:rPr lang="en-US" sz="390" b="0" dirty="0">
                <a:solidFill>
                  <a:srgbClr val="008000"/>
                </a:solidFill>
                <a:effectLst/>
                <a:latin typeface="Consolas" panose="020B0609020204030204" pitchFamily="49" charset="0"/>
              </a:rPr>
              <a:t>&gt;</a:t>
            </a:r>
          </a:p>
          <a:p>
            <a:r>
              <a:rPr lang="en-US" sz="390" b="0" dirty="0">
                <a:solidFill>
                  <a:srgbClr val="008000"/>
                </a:solidFill>
                <a:effectLst/>
                <a:latin typeface="Consolas" panose="020B0609020204030204" pitchFamily="49" charset="0"/>
              </a:rPr>
              <a:t>      &lt;/Dialog&gt;</a:t>
            </a:r>
          </a:p>
          <a:p>
            <a:r>
              <a:rPr lang="en-US" sz="390" b="0" dirty="0">
                <a:solidFill>
                  <a:srgbClr val="008000"/>
                </a:solidFill>
                <a:effectLst/>
                <a:latin typeface="Consolas" panose="020B0609020204030204" pitchFamily="49" charset="0"/>
              </a:rPr>
              <a:t>    &lt;/span&gt;</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DeleteProduct.propTypes</a:t>
            </a:r>
            <a:r>
              <a:rPr lang="en-US" sz="390" b="0" dirty="0">
                <a:solidFill>
                  <a:srgbClr val="008000"/>
                </a:solidFill>
                <a:effectLst/>
                <a:latin typeface="Consolas" panose="020B0609020204030204" pitchFamily="49" charset="0"/>
              </a:rPr>
              <a:t> = {</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shopId</a:t>
            </a:r>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PropTypes.string.isRequired</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product: </a:t>
            </a:r>
            <a:r>
              <a:rPr lang="en-US" sz="390" b="0" dirty="0" err="1">
                <a:solidFill>
                  <a:srgbClr val="008000"/>
                </a:solidFill>
                <a:effectLst/>
                <a:latin typeface="Consolas" panose="020B0609020204030204" pitchFamily="49" charset="0"/>
              </a:rPr>
              <a:t>PropTypes.object.isRequired</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onRemove</a:t>
            </a:r>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PropTypes.func.isRequired</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a:t>
            </a:r>
          </a:p>
          <a:p>
            <a:br>
              <a:rPr lang="en-US" sz="390" b="0" dirty="0">
                <a:solidFill>
                  <a:srgbClr val="008000"/>
                </a:solidFill>
                <a:effectLst/>
                <a:latin typeface="Consolas" panose="020B0609020204030204" pitchFamily="49" charset="0"/>
              </a:rPr>
            </a:br>
            <a:endParaRPr lang="en-US" sz="39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7EB36748-35E3-6024-B545-D09AA846A719}"/>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4AA9F70C-F4BB-EEF9-160F-1DB24CEAD6F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8969657-1BDF-8E76-2F7D-5B26EB0F5CAB}"/>
              </a:ext>
            </a:extLst>
          </p:cNvPr>
          <p:cNvSpPr>
            <a:spLocks noGrp="1"/>
          </p:cNvSpPr>
          <p:nvPr>
            <p:ph type="sldNum" sz="quarter" idx="12"/>
          </p:nvPr>
        </p:nvSpPr>
        <p:spPr/>
        <p:txBody>
          <a:bodyPr/>
          <a:lstStyle/>
          <a:p>
            <a:fld id="{7C5CF243-786F-4254-B068-4C9F0B6EA12F}" type="slidenum">
              <a:rPr lang="en-US" altLang="en-US" smtClean="0"/>
              <a:pPr/>
              <a:t>82</a:t>
            </a:fld>
            <a:endParaRPr lang="en-US" altLang="en-US"/>
          </a:p>
        </p:txBody>
      </p:sp>
    </p:spTree>
    <p:extLst>
      <p:ext uri="{BB962C8B-B14F-4D97-AF65-F5344CB8AC3E}">
        <p14:creationId xmlns:p14="http://schemas.microsoft.com/office/powerpoint/2010/main" val="36188912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F8A6-BDD1-14DE-D13B-F21E91C3B1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235AD1-A592-D29F-5BD3-9E0B83C5CB34}"/>
              </a:ext>
            </a:extLst>
          </p:cNvPr>
          <p:cNvSpPr>
            <a:spLocks noGrp="1"/>
          </p:cNvSpPr>
          <p:nvPr>
            <p:ph idx="1"/>
          </p:nvPr>
        </p:nvSpPr>
        <p:spPr/>
        <p:txBody>
          <a:bodyPr/>
          <a:lstStyle/>
          <a:p>
            <a:r>
              <a:rPr lang="en-US" dirty="0"/>
              <a:t>Import </a:t>
            </a:r>
            <a:r>
              <a:rPr lang="en-US" dirty="0" err="1"/>
              <a:t>MyProducts</a:t>
            </a:r>
            <a:r>
              <a:rPr lang="en-US" dirty="0"/>
              <a:t> in </a:t>
            </a:r>
            <a:r>
              <a:rPr lang="en-US" dirty="0" err="1"/>
              <a:t>EditShop.jsx</a:t>
            </a:r>
            <a:r>
              <a:rPr lang="en-US" dirty="0"/>
              <a:t> and add a new grid to show </a:t>
            </a:r>
            <a:r>
              <a:rPr lang="en-US" dirty="0" err="1"/>
              <a:t>MyProducts</a:t>
            </a:r>
            <a:r>
              <a:rPr lang="en-US" dirty="0"/>
              <a:t> in the same page.</a:t>
            </a:r>
          </a:p>
        </p:txBody>
      </p:sp>
      <p:sp>
        <p:nvSpPr>
          <p:cNvPr id="4" name="Date Placeholder 3">
            <a:extLst>
              <a:ext uri="{FF2B5EF4-FFF2-40B4-BE49-F238E27FC236}">
                <a16:creationId xmlns:a16="http://schemas.microsoft.com/office/drawing/2014/main" id="{469499B6-51E1-E4E5-93BB-1874394D2D37}"/>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E829E8B-E010-EB00-4FAF-3E88DD0072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E2EFE2A-2AE3-6DEB-76F1-1550EB1FB467}"/>
              </a:ext>
            </a:extLst>
          </p:cNvPr>
          <p:cNvSpPr>
            <a:spLocks noGrp="1"/>
          </p:cNvSpPr>
          <p:nvPr>
            <p:ph type="sldNum" sz="quarter" idx="12"/>
          </p:nvPr>
        </p:nvSpPr>
        <p:spPr/>
        <p:txBody>
          <a:bodyPr/>
          <a:lstStyle/>
          <a:p>
            <a:fld id="{7C5CF243-786F-4254-B068-4C9F0B6EA12F}" type="slidenum">
              <a:rPr lang="en-US" altLang="en-US" smtClean="0"/>
              <a:pPr/>
              <a:t>83</a:t>
            </a:fld>
            <a:endParaRPr lang="en-US" altLang="en-US"/>
          </a:p>
        </p:txBody>
      </p:sp>
    </p:spTree>
    <p:extLst>
      <p:ext uri="{BB962C8B-B14F-4D97-AF65-F5344CB8AC3E}">
        <p14:creationId xmlns:p14="http://schemas.microsoft.com/office/powerpoint/2010/main" val="5365323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A7DF-A714-7B86-F000-2C0CF70E555B}"/>
              </a:ext>
            </a:extLst>
          </p:cNvPr>
          <p:cNvSpPr>
            <a:spLocks noGrp="1"/>
          </p:cNvSpPr>
          <p:nvPr>
            <p:ph type="title"/>
          </p:nvPr>
        </p:nvSpPr>
        <p:spPr/>
        <p:txBody>
          <a:bodyPr/>
          <a:lstStyle/>
          <a:p>
            <a:r>
              <a:rPr lang="en-US" dirty="0"/>
              <a:t>Client/shop/</a:t>
            </a:r>
            <a:r>
              <a:rPr lang="en-US" dirty="0" err="1"/>
              <a:t>EditShop.jsx</a:t>
            </a:r>
            <a:endParaRPr lang="en-US" dirty="0"/>
          </a:p>
        </p:txBody>
      </p:sp>
      <p:sp>
        <p:nvSpPr>
          <p:cNvPr id="3" name="Content Placeholder 2">
            <a:extLst>
              <a:ext uri="{FF2B5EF4-FFF2-40B4-BE49-F238E27FC236}">
                <a16:creationId xmlns:a16="http://schemas.microsoft.com/office/drawing/2014/main" id="{2B1D00AE-91A0-5C03-FCBA-339D7B9EC382}"/>
              </a:ext>
            </a:extLst>
          </p:cNvPr>
          <p:cNvSpPr>
            <a:spLocks noGrp="1"/>
          </p:cNvSpPr>
          <p:nvPr>
            <p:ph idx="1"/>
          </p:nvPr>
        </p:nvSpPr>
        <p:spPr/>
        <p:txBody>
          <a:bodyPr/>
          <a:lstStyle/>
          <a:p>
            <a:r>
              <a:rPr lang="en-US" sz="130" b="0" dirty="0">
                <a:solidFill>
                  <a:srgbClr val="008000"/>
                </a:solidFill>
                <a:effectLst/>
                <a:latin typeface="Consolas" panose="020B0609020204030204" pitchFamily="49" charset="0"/>
              </a:rPr>
              <a:t>import React, { </a:t>
            </a:r>
            <a:r>
              <a:rPr lang="en-US" sz="130" b="0" dirty="0" err="1">
                <a:solidFill>
                  <a:srgbClr val="008000"/>
                </a:solidFill>
                <a:effectLst/>
                <a:latin typeface="Consolas" panose="020B0609020204030204" pitchFamily="49" charset="0"/>
              </a:rPr>
              <a:t>useEffect</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useState</a:t>
            </a:r>
            <a:r>
              <a:rPr lang="en-US" sz="130" b="0" dirty="0">
                <a:solidFill>
                  <a:srgbClr val="008000"/>
                </a:solidFill>
                <a:effectLst/>
                <a:latin typeface="Consolas" panose="020B0609020204030204" pitchFamily="49" charset="0"/>
              </a:rPr>
              <a:t> } from "react";</a:t>
            </a:r>
          </a:p>
          <a:p>
            <a:r>
              <a:rPr lang="en-US" sz="130" b="0" dirty="0">
                <a:solidFill>
                  <a:srgbClr val="008000"/>
                </a:solidFill>
                <a:effectLst/>
                <a:latin typeface="Consolas" panose="020B0609020204030204" pitchFamily="49" charset="0"/>
              </a:rPr>
              <a:t>import Card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/core/Card";</a:t>
            </a:r>
          </a:p>
          <a:p>
            <a:r>
              <a:rPr lang="en-US" sz="130" b="0" dirty="0">
                <a:solidFill>
                  <a:srgbClr val="008000"/>
                </a:solidFill>
                <a:effectLst/>
                <a:latin typeface="Consolas" panose="020B0609020204030204" pitchFamily="49" charset="0"/>
              </a:rPr>
              <a:t>import </a:t>
            </a:r>
            <a:r>
              <a:rPr lang="en-US" sz="130" b="0" dirty="0" err="1">
                <a:solidFill>
                  <a:srgbClr val="008000"/>
                </a:solidFill>
                <a:effectLst/>
                <a:latin typeface="Consolas" panose="020B0609020204030204" pitchFamily="49" charset="0"/>
              </a:rPr>
              <a:t>CardActions</a:t>
            </a:r>
            <a:r>
              <a:rPr lang="en-US" sz="130" b="0" dirty="0">
                <a:solidFill>
                  <a:srgbClr val="008000"/>
                </a:solidFill>
                <a:effectLst/>
                <a:latin typeface="Consolas" panose="020B0609020204030204" pitchFamily="49" charset="0"/>
              </a:rPr>
              <a:t>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a:t>
            </a:r>
            <a:r>
              <a:rPr lang="en-US" sz="130" b="0" dirty="0" err="1">
                <a:solidFill>
                  <a:srgbClr val="008000"/>
                </a:solidFill>
                <a:effectLst/>
                <a:latin typeface="Consolas" panose="020B0609020204030204" pitchFamily="49" charset="0"/>
              </a:rPr>
              <a:t>CardActions</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import </a:t>
            </a:r>
            <a:r>
              <a:rPr lang="en-US" sz="130" b="0" dirty="0" err="1">
                <a:solidFill>
                  <a:srgbClr val="008000"/>
                </a:solidFill>
                <a:effectLst/>
                <a:latin typeface="Consolas" panose="020B0609020204030204" pitchFamily="49" charset="0"/>
              </a:rPr>
              <a:t>CardContent</a:t>
            </a:r>
            <a:r>
              <a:rPr lang="en-US" sz="130" b="0" dirty="0">
                <a:solidFill>
                  <a:srgbClr val="008000"/>
                </a:solidFill>
                <a:effectLst/>
                <a:latin typeface="Consolas" panose="020B0609020204030204" pitchFamily="49" charset="0"/>
              </a:rPr>
              <a:t>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a:t>
            </a:r>
            <a:r>
              <a:rPr lang="en-US" sz="130" b="0" dirty="0" err="1">
                <a:solidFill>
                  <a:srgbClr val="008000"/>
                </a:solidFill>
                <a:effectLst/>
                <a:latin typeface="Consolas" panose="020B0609020204030204" pitchFamily="49" charset="0"/>
              </a:rPr>
              <a:t>CardContent</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import Button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/core/Button";</a:t>
            </a:r>
          </a:p>
          <a:p>
            <a:r>
              <a:rPr lang="en-US" sz="130" b="0" dirty="0">
                <a:solidFill>
                  <a:srgbClr val="008000"/>
                </a:solidFill>
                <a:effectLst/>
                <a:latin typeface="Consolas" panose="020B0609020204030204" pitchFamily="49" charset="0"/>
              </a:rPr>
              <a:t>import </a:t>
            </a:r>
            <a:r>
              <a:rPr lang="en-US" sz="130" b="0" dirty="0" err="1">
                <a:solidFill>
                  <a:srgbClr val="008000"/>
                </a:solidFill>
                <a:effectLst/>
                <a:latin typeface="Consolas" panose="020B0609020204030204" pitchFamily="49" charset="0"/>
              </a:rPr>
              <a:t>TextField</a:t>
            </a:r>
            <a:r>
              <a:rPr lang="en-US" sz="130" b="0" dirty="0">
                <a:solidFill>
                  <a:srgbClr val="008000"/>
                </a:solidFill>
                <a:effectLst/>
                <a:latin typeface="Consolas" panose="020B0609020204030204" pitchFamily="49" charset="0"/>
              </a:rPr>
              <a:t>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a:t>
            </a:r>
            <a:r>
              <a:rPr lang="en-US" sz="130" b="0" dirty="0" err="1">
                <a:solidFill>
                  <a:srgbClr val="008000"/>
                </a:solidFill>
                <a:effectLst/>
                <a:latin typeface="Consolas" panose="020B0609020204030204" pitchFamily="49" charset="0"/>
              </a:rPr>
              <a:t>TextField</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import Typography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/core/Typography";</a:t>
            </a:r>
          </a:p>
          <a:p>
            <a:r>
              <a:rPr lang="en-US" sz="130" b="0" dirty="0">
                <a:solidFill>
                  <a:srgbClr val="008000"/>
                </a:solidFill>
                <a:effectLst/>
                <a:latin typeface="Consolas" panose="020B0609020204030204" pitchFamily="49" charset="0"/>
              </a:rPr>
              <a:t>import Icon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/core/Icon";</a:t>
            </a:r>
          </a:p>
          <a:p>
            <a:r>
              <a:rPr lang="en-US" sz="130" b="0" dirty="0">
                <a:solidFill>
                  <a:srgbClr val="008000"/>
                </a:solidFill>
                <a:effectLst/>
                <a:latin typeface="Consolas" panose="020B0609020204030204" pitchFamily="49" charset="0"/>
              </a:rPr>
              <a:t>import Avatar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/core/Avatar";</a:t>
            </a:r>
          </a:p>
          <a:p>
            <a:r>
              <a:rPr lang="en-US" sz="130" b="0" dirty="0">
                <a:solidFill>
                  <a:srgbClr val="008000"/>
                </a:solidFill>
                <a:effectLst/>
                <a:latin typeface="Consolas" panose="020B0609020204030204" pitchFamily="49" charset="0"/>
              </a:rPr>
              <a:t>import auth from "../lib/auth-helper";</a:t>
            </a:r>
          </a:p>
          <a:p>
            <a:r>
              <a:rPr lang="en-US" sz="130" b="0" dirty="0">
                <a:solidFill>
                  <a:srgbClr val="008000"/>
                </a:solidFill>
                <a:effectLst/>
                <a:latin typeface="Consolas" panose="020B0609020204030204" pitchFamily="49" charset="0"/>
              </a:rPr>
              <a:t>import </a:t>
            </a:r>
            <a:r>
              <a:rPr lang="en-US" sz="130" b="0" dirty="0" err="1">
                <a:solidFill>
                  <a:srgbClr val="008000"/>
                </a:solidFill>
                <a:effectLst/>
                <a:latin typeface="Consolas" panose="020B0609020204030204" pitchFamily="49" charset="0"/>
              </a:rPr>
              <a:t>FileUpload</a:t>
            </a:r>
            <a:r>
              <a:rPr lang="en-US" sz="130" b="0" dirty="0">
                <a:solidFill>
                  <a:srgbClr val="008000"/>
                </a:solidFill>
                <a:effectLst/>
                <a:latin typeface="Consolas" panose="020B0609020204030204" pitchFamily="49" charset="0"/>
              </a:rPr>
              <a:t>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/icons/</a:t>
            </a:r>
            <a:r>
              <a:rPr lang="en-US" sz="130" b="0" dirty="0" err="1">
                <a:solidFill>
                  <a:srgbClr val="008000"/>
                </a:solidFill>
                <a:effectLst/>
                <a:latin typeface="Consolas" panose="020B0609020204030204" pitchFamily="49" charset="0"/>
              </a:rPr>
              <a:t>AddPhotoAlternate</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import { </a:t>
            </a:r>
            <a:r>
              <a:rPr lang="en-US" sz="130" b="0" dirty="0" err="1">
                <a:solidFill>
                  <a:srgbClr val="008000"/>
                </a:solidFill>
                <a:effectLst/>
                <a:latin typeface="Consolas" panose="020B0609020204030204" pitchFamily="49" charset="0"/>
              </a:rPr>
              <a:t>makeStyles</a:t>
            </a:r>
            <a:r>
              <a:rPr lang="en-US" sz="130" b="0" dirty="0">
                <a:solidFill>
                  <a:srgbClr val="008000"/>
                </a:solidFill>
                <a:effectLst/>
                <a:latin typeface="Consolas" panose="020B0609020204030204" pitchFamily="49" charset="0"/>
              </a:rPr>
              <a:t> } from "@material-</a:t>
            </a:r>
            <a:r>
              <a:rPr lang="en-US" sz="130" b="0" dirty="0" err="1">
                <a:solidFill>
                  <a:srgbClr val="008000"/>
                </a:solidFill>
                <a:effectLst/>
                <a:latin typeface="Consolas" panose="020B0609020204030204" pitchFamily="49" charset="0"/>
              </a:rPr>
              <a:t>ui</a:t>
            </a:r>
            <a:r>
              <a:rPr lang="en-US" sz="130" b="0" dirty="0">
                <a:solidFill>
                  <a:srgbClr val="008000"/>
                </a:solidFill>
                <a:effectLst/>
                <a:latin typeface="Consolas" panose="020B0609020204030204" pitchFamily="49" charset="0"/>
              </a:rPr>
              <a:t>/core/styles";</a:t>
            </a:r>
          </a:p>
          <a:p>
            <a:r>
              <a:rPr lang="en-US" sz="130" b="0" dirty="0">
                <a:solidFill>
                  <a:srgbClr val="008000"/>
                </a:solidFill>
                <a:effectLst/>
                <a:latin typeface="Consolas" panose="020B0609020204030204" pitchFamily="49" charset="0"/>
              </a:rPr>
              <a:t>import { read, update } from "./api-shop.js";</a:t>
            </a:r>
          </a:p>
          <a:p>
            <a:r>
              <a:rPr lang="en-US" sz="130" b="0" dirty="0">
                <a:solidFill>
                  <a:srgbClr val="008000"/>
                </a:solidFill>
                <a:effectLst/>
                <a:latin typeface="Consolas" panose="020B0609020204030204" pitchFamily="49" charset="0"/>
              </a:rPr>
              <a:t>import { Navigate, </a:t>
            </a:r>
            <a:r>
              <a:rPr lang="en-US" sz="130" b="0" dirty="0" err="1">
                <a:solidFill>
                  <a:srgbClr val="008000"/>
                </a:solidFill>
                <a:effectLst/>
                <a:latin typeface="Consolas" panose="020B0609020204030204" pitchFamily="49" charset="0"/>
              </a:rPr>
              <a:t>useParams</a:t>
            </a:r>
            <a:r>
              <a:rPr lang="en-US" sz="130" b="0" dirty="0">
                <a:solidFill>
                  <a:srgbClr val="008000"/>
                </a:solidFill>
                <a:effectLst/>
                <a:latin typeface="Consolas" panose="020B0609020204030204" pitchFamily="49" charset="0"/>
              </a:rPr>
              <a:t> } from "react-router-</a:t>
            </a:r>
            <a:r>
              <a:rPr lang="en-US" sz="130" b="0" dirty="0" err="1">
                <a:solidFill>
                  <a:srgbClr val="008000"/>
                </a:solidFill>
                <a:effectLst/>
                <a:latin typeface="Consolas" panose="020B0609020204030204" pitchFamily="49" charset="0"/>
              </a:rPr>
              <a:t>dom</a:t>
            </a:r>
            <a:r>
              <a:rPr lang="en-US" sz="130" b="0" dirty="0">
                <a:solidFill>
                  <a:srgbClr val="008000"/>
                </a:solidFill>
                <a:effectLst/>
                <a:latin typeface="Consolas" panose="020B0609020204030204" pitchFamily="49" charset="0"/>
              </a:rPr>
              <a:t>";</a:t>
            </a:r>
          </a:p>
          <a:p>
            <a:r>
              <a:rPr lang="en-US" sz="130" b="0" dirty="0">
                <a:solidFill>
                  <a:srgbClr val="008000"/>
                </a:solidFill>
                <a:effectLst/>
                <a:highlight>
                  <a:srgbClr val="FFFF00"/>
                </a:highlight>
                <a:latin typeface="Consolas" panose="020B0609020204030204" pitchFamily="49" charset="0"/>
              </a:rPr>
              <a:t>import Grid from "@material-</a:t>
            </a:r>
            <a:r>
              <a:rPr lang="en-US" sz="130" b="0" dirty="0" err="1">
                <a:solidFill>
                  <a:srgbClr val="008000"/>
                </a:solidFill>
                <a:effectLst/>
                <a:highlight>
                  <a:srgbClr val="FFFF00"/>
                </a:highlight>
                <a:latin typeface="Consolas" panose="020B0609020204030204" pitchFamily="49" charset="0"/>
              </a:rPr>
              <a:t>ui</a:t>
            </a:r>
            <a:r>
              <a:rPr lang="en-US" sz="130" b="0" dirty="0">
                <a:solidFill>
                  <a:srgbClr val="008000"/>
                </a:solidFill>
                <a:effectLst/>
                <a:highlight>
                  <a:srgbClr val="FFFF00"/>
                </a:highlight>
                <a:latin typeface="Consolas" panose="020B0609020204030204" pitchFamily="49" charset="0"/>
              </a:rPr>
              <a:t>/core/Grid";</a:t>
            </a:r>
          </a:p>
          <a:p>
            <a:r>
              <a:rPr lang="en-US" sz="130" b="0" dirty="0">
                <a:solidFill>
                  <a:srgbClr val="008000"/>
                </a:solidFill>
                <a:effectLst/>
                <a:highlight>
                  <a:srgbClr val="FFFF00"/>
                </a:highlight>
                <a:latin typeface="Consolas" panose="020B0609020204030204" pitchFamily="49" charset="0"/>
              </a:rPr>
              <a:t>import </a:t>
            </a:r>
            <a:r>
              <a:rPr lang="en-US" sz="130" b="0" dirty="0" err="1">
                <a:solidFill>
                  <a:srgbClr val="008000"/>
                </a:solidFill>
                <a:effectLst/>
                <a:highlight>
                  <a:srgbClr val="FFFF00"/>
                </a:highlight>
                <a:latin typeface="Consolas" panose="020B0609020204030204" pitchFamily="49" charset="0"/>
              </a:rPr>
              <a:t>MyProducts</a:t>
            </a:r>
            <a:r>
              <a:rPr lang="en-US" sz="130" b="0" dirty="0">
                <a:solidFill>
                  <a:srgbClr val="008000"/>
                </a:solidFill>
                <a:effectLst/>
                <a:highlight>
                  <a:srgbClr val="FFFF00"/>
                </a:highlight>
                <a:latin typeface="Consolas" panose="020B0609020204030204" pitchFamily="49" charset="0"/>
              </a:rPr>
              <a:t> from "../product/</a:t>
            </a:r>
            <a:r>
              <a:rPr lang="en-US" sz="130" b="0" dirty="0" err="1">
                <a:solidFill>
                  <a:srgbClr val="008000"/>
                </a:solidFill>
                <a:effectLst/>
                <a:highlight>
                  <a:srgbClr val="FFFF00"/>
                </a:highlight>
                <a:latin typeface="Consolas" panose="020B0609020204030204" pitchFamily="49" charset="0"/>
              </a:rPr>
              <a:t>MyProducts</a:t>
            </a:r>
            <a:r>
              <a:rPr lang="en-US" sz="130" b="0" dirty="0">
                <a:solidFill>
                  <a:srgbClr val="008000"/>
                </a:solidFill>
                <a:effectLst/>
                <a:highlight>
                  <a:srgbClr val="FFFF00"/>
                </a:highlight>
                <a:latin typeface="Consolas" panose="020B0609020204030204" pitchFamily="49" charset="0"/>
              </a:rPr>
              <a:t>";</a:t>
            </a:r>
          </a:p>
          <a:p>
            <a:br>
              <a:rPr lang="en-US" sz="130" b="0" dirty="0">
                <a:solidFill>
                  <a:srgbClr val="008000"/>
                </a:solidFill>
                <a:effectLst/>
                <a:latin typeface="Consolas" panose="020B0609020204030204" pitchFamily="49" charset="0"/>
              </a:rPr>
            </a:br>
            <a:r>
              <a:rPr lang="en-US" sz="130" b="0" dirty="0">
                <a:solidFill>
                  <a:srgbClr val="008000"/>
                </a:solidFill>
                <a:effectLst/>
                <a:latin typeface="Consolas" panose="020B0609020204030204" pitchFamily="49" charset="0"/>
              </a:rPr>
              <a:t>const </a:t>
            </a:r>
            <a:r>
              <a:rPr lang="en-US" sz="130" b="0" dirty="0" err="1">
                <a:solidFill>
                  <a:srgbClr val="008000"/>
                </a:solidFill>
                <a:effectLst/>
                <a:latin typeface="Consolas" panose="020B0609020204030204" pitchFamily="49" charset="0"/>
              </a:rPr>
              <a:t>useStyles</a:t>
            </a:r>
            <a:r>
              <a:rPr lang="en-US" sz="130" b="0" dirty="0">
                <a:solidFill>
                  <a:srgbClr val="008000"/>
                </a:solidFill>
                <a:effectLst/>
                <a:latin typeface="Consolas" panose="020B0609020204030204" pitchFamily="49" charset="0"/>
              </a:rPr>
              <a:t> = </a:t>
            </a:r>
            <a:r>
              <a:rPr lang="en-US" sz="130" b="0" dirty="0" err="1">
                <a:solidFill>
                  <a:srgbClr val="008000"/>
                </a:solidFill>
                <a:effectLst/>
                <a:latin typeface="Consolas" panose="020B0609020204030204" pitchFamily="49" charset="0"/>
              </a:rPr>
              <a:t>makeStyles</a:t>
            </a:r>
            <a:r>
              <a:rPr lang="en-US" sz="130" b="0" dirty="0">
                <a:solidFill>
                  <a:srgbClr val="008000"/>
                </a:solidFill>
                <a:effectLst/>
                <a:latin typeface="Consolas" panose="020B0609020204030204" pitchFamily="49" charset="0"/>
              </a:rPr>
              <a:t>((theme) =&gt; ({</a:t>
            </a:r>
          </a:p>
          <a:p>
            <a:r>
              <a:rPr lang="en-US" sz="130" b="0" dirty="0">
                <a:solidFill>
                  <a:srgbClr val="008000"/>
                </a:solidFill>
                <a:effectLst/>
                <a:latin typeface="Consolas" panose="020B0609020204030204" pitchFamily="49" charset="0"/>
              </a:rPr>
              <a:t>  root: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flexGrow</a:t>
            </a:r>
            <a:r>
              <a:rPr lang="en-US" sz="130" b="0" dirty="0">
                <a:solidFill>
                  <a:srgbClr val="008000"/>
                </a:solidFill>
                <a:effectLst/>
                <a:latin typeface="Consolas" panose="020B0609020204030204" pitchFamily="49" charset="0"/>
              </a:rPr>
              <a:t>: 1,</a:t>
            </a:r>
          </a:p>
          <a:p>
            <a:r>
              <a:rPr lang="en-US" sz="130" b="0" dirty="0">
                <a:solidFill>
                  <a:srgbClr val="008000"/>
                </a:solidFill>
                <a:effectLst/>
                <a:latin typeface="Consolas" panose="020B0609020204030204" pitchFamily="49" charset="0"/>
              </a:rPr>
              <a:t>    margin: 30,</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card: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textAlign</a:t>
            </a:r>
            <a:r>
              <a:rPr lang="en-US" sz="130" b="0" dirty="0">
                <a:solidFill>
                  <a:srgbClr val="008000"/>
                </a:solidFill>
                <a:effectLst/>
                <a:latin typeface="Consolas" panose="020B0609020204030204" pitchFamily="49" charset="0"/>
              </a:rPr>
              <a:t>: "center",</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paddingBottom</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theme.spacing</a:t>
            </a:r>
            <a:r>
              <a:rPr lang="en-US" sz="130" b="0" dirty="0">
                <a:solidFill>
                  <a:srgbClr val="008000"/>
                </a:solidFill>
                <a:effectLst/>
                <a:latin typeface="Consolas" panose="020B0609020204030204" pitchFamily="49" charset="0"/>
              </a:rPr>
              <a:t>(2),</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title: {</a:t>
            </a:r>
          </a:p>
          <a:p>
            <a:r>
              <a:rPr lang="en-US" sz="130" b="0" dirty="0">
                <a:solidFill>
                  <a:srgbClr val="008000"/>
                </a:solidFill>
                <a:effectLst/>
                <a:latin typeface="Consolas" panose="020B0609020204030204" pitchFamily="49" charset="0"/>
              </a:rPr>
              <a:t>    margin: </a:t>
            </a:r>
            <a:r>
              <a:rPr lang="en-US" sz="130" b="0" dirty="0" err="1">
                <a:solidFill>
                  <a:srgbClr val="008000"/>
                </a:solidFill>
                <a:effectLst/>
                <a:latin typeface="Consolas" panose="020B0609020204030204" pitchFamily="49" charset="0"/>
              </a:rPr>
              <a:t>theme.spacing</a:t>
            </a:r>
            <a:r>
              <a:rPr lang="en-US" sz="130" b="0" dirty="0">
                <a:solidFill>
                  <a:srgbClr val="008000"/>
                </a:solidFill>
                <a:effectLst/>
                <a:latin typeface="Consolas" panose="020B0609020204030204" pitchFamily="49" charset="0"/>
              </a:rPr>
              <a:t>(2),</a:t>
            </a:r>
          </a:p>
          <a:p>
            <a:r>
              <a:rPr lang="en-US" sz="130" b="0" dirty="0">
                <a:solidFill>
                  <a:srgbClr val="008000"/>
                </a:solidFill>
                <a:effectLst/>
                <a:latin typeface="Consolas" panose="020B0609020204030204" pitchFamily="49" charset="0"/>
              </a:rPr>
              <a:t>    color: </a:t>
            </a:r>
            <a:r>
              <a:rPr lang="en-US" sz="130" b="0" dirty="0" err="1">
                <a:solidFill>
                  <a:srgbClr val="008000"/>
                </a:solidFill>
                <a:effectLst/>
                <a:latin typeface="Consolas" panose="020B0609020204030204" pitchFamily="49" charset="0"/>
              </a:rPr>
              <a:t>theme.palette.protectedTitle</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fontSize</a:t>
            </a:r>
            <a:r>
              <a:rPr lang="en-US" sz="130" b="0" dirty="0">
                <a:solidFill>
                  <a:srgbClr val="008000"/>
                </a:solidFill>
                <a:effectLst/>
                <a:latin typeface="Consolas" panose="020B0609020204030204" pitchFamily="49" charset="0"/>
              </a:rPr>
              <a:t>: "1.2em",</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subheading: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marginTop</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theme.spacing</a:t>
            </a:r>
            <a:r>
              <a:rPr lang="en-US" sz="130" b="0" dirty="0">
                <a:solidFill>
                  <a:srgbClr val="008000"/>
                </a:solidFill>
                <a:effectLst/>
                <a:latin typeface="Consolas" panose="020B0609020204030204" pitchFamily="49" charset="0"/>
              </a:rPr>
              <a:t>(2),</a:t>
            </a:r>
          </a:p>
          <a:p>
            <a:r>
              <a:rPr lang="en-US" sz="130" b="0" dirty="0">
                <a:solidFill>
                  <a:srgbClr val="008000"/>
                </a:solidFill>
                <a:effectLst/>
                <a:latin typeface="Consolas" panose="020B0609020204030204" pitchFamily="49" charset="0"/>
              </a:rPr>
              <a:t>    color: </a:t>
            </a:r>
            <a:r>
              <a:rPr lang="en-US" sz="130" b="0" dirty="0" err="1">
                <a:solidFill>
                  <a:srgbClr val="008000"/>
                </a:solidFill>
                <a:effectLst/>
                <a:latin typeface="Consolas" panose="020B0609020204030204" pitchFamily="49" charset="0"/>
              </a:rPr>
              <a:t>theme.palette.openTitle</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error: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verticalAlign</a:t>
            </a:r>
            <a:r>
              <a:rPr lang="en-US" sz="130" b="0" dirty="0">
                <a:solidFill>
                  <a:srgbClr val="008000"/>
                </a:solidFill>
                <a:effectLst/>
                <a:latin typeface="Consolas" panose="020B0609020204030204" pitchFamily="49" charset="0"/>
              </a:rPr>
              <a:t>: "middle",</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textField</a:t>
            </a:r>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marginLeft</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theme.spacing</a:t>
            </a:r>
            <a:r>
              <a:rPr lang="en-US" sz="130" b="0" dirty="0">
                <a:solidFill>
                  <a:srgbClr val="008000"/>
                </a:solidFill>
                <a:effectLst/>
                <a:latin typeface="Consolas" panose="020B0609020204030204" pitchFamily="49" charset="0"/>
              </a:rPr>
              <a:t>(1),</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marginRight</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theme.spacing</a:t>
            </a:r>
            <a:r>
              <a:rPr lang="en-US" sz="130" b="0" dirty="0">
                <a:solidFill>
                  <a:srgbClr val="008000"/>
                </a:solidFill>
                <a:effectLst/>
                <a:latin typeface="Consolas" panose="020B0609020204030204" pitchFamily="49" charset="0"/>
              </a:rPr>
              <a:t>(1),</a:t>
            </a:r>
          </a:p>
          <a:p>
            <a:r>
              <a:rPr lang="en-US" sz="130" b="0" dirty="0">
                <a:solidFill>
                  <a:srgbClr val="008000"/>
                </a:solidFill>
                <a:effectLst/>
                <a:latin typeface="Consolas" panose="020B0609020204030204" pitchFamily="49" charset="0"/>
              </a:rPr>
              <a:t>    width: 400,</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submit: {</a:t>
            </a:r>
          </a:p>
          <a:p>
            <a:r>
              <a:rPr lang="en-US" sz="130" b="0" dirty="0">
                <a:solidFill>
                  <a:srgbClr val="008000"/>
                </a:solidFill>
                <a:effectLst/>
                <a:latin typeface="Consolas" panose="020B0609020204030204" pitchFamily="49" charset="0"/>
              </a:rPr>
              <a:t>    margin: "auto",</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marginBottom</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theme.spacing</a:t>
            </a:r>
            <a:r>
              <a:rPr lang="en-US" sz="130" b="0" dirty="0">
                <a:solidFill>
                  <a:srgbClr val="008000"/>
                </a:solidFill>
                <a:effectLst/>
                <a:latin typeface="Consolas" panose="020B0609020204030204" pitchFamily="49" charset="0"/>
              </a:rPr>
              <a:t>(2),</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bigAvatar</a:t>
            </a:r>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width: 60,</a:t>
            </a:r>
          </a:p>
          <a:p>
            <a:r>
              <a:rPr lang="en-US" sz="130" b="0" dirty="0">
                <a:solidFill>
                  <a:srgbClr val="008000"/>
                </a:solidFill>
                <a:effectLst/>
                <a:latin typeface="Consolas" panose="020B0609020204030204" pitchFamily="49" charset="0"/>
              </a:rPr>
              <a:t>    height: 60,</a:t>
            </a:r>
          </a:p>
          <a:p>
            <a:r>
              <a:rPr lang="en-US" sz="130" b="0" dirty="0">
                <a:solidFill>
                  <a:srgbClr val="008000"/>
                </a:solidFill>
                <a:effectLst/>
                <a:latin typeface="Consolas" panose="020B0609020204030204" pitchFamily="49" charset="0"/>
              </a:rPr>
              <a:t>    margin: "auto",</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input: {</a:t>
            </a:r>
          </a:p>
          <a:p>
            <a:r>
              <a:rPr lang="en-US" sz="130" b="0" dirty="0">
                <a:solidFill>
                  <a:srgbClr val="008000"/>
                </a:solidFill>
                <a:effectLst/>
                <a:latin typeface="Consolas" panose="020B0609020204030204" pitchFamily="49" charset="0"/>
              </a:rPr>
              <a:t>    display: "none",</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filename: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marginLeft</a:t>
            </a:r>
            <a:r>
              <a:rPr lang="en-US" sz="130" b="0" dirty="0">
                <a:solidFill>
                  <a:srgbClr val="008000"/>
                </a:solidFill>
                <a:effectLst/>
                <a:latin typeface="Consolas" panose="020B0609020204030204" pitchFamily="49" charset="0"/>
              </a:rPr>
              <a:t>: "10px",</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a:t>
            </a:r>
          </a:p>
          <a:p>
            <a:br>
              <a:rPr lang="en-US" sz="130" b="0" dirty="0">
                <a:solidFill>
                  <a:srgbClr val="008000"/>
                </a:solidFill>
                <a:effectLst/>
                <a:latin typeface="Consolas" panose="020B0609020204030204" pitchFamily="49" charset="0"/>
              </a:rPr>
            </a:br>
            <a:r>
              <a:rPr lang="en-US" sz="130" b="0" dirty="0">
                <a:solidFill>
                  <a:srgbClr val="008000"/>
                </a:solidFill>
                <a:effectLst/>
                <a:latin typeface="Consolas" panose="020B0609020204030204" pitchFamily="49" charset="0"/>
              </a:rPr>
              <a:t>export default function </a:t>
            </a:r>
            <a:r>
              <a:rPr lang="en-US" sz="130" b="0" dirty="0" err="1">
                <a:solidFill>
                  <a:srgbClr val="008000"/>
                </a:solidFill>
                <a:effectLst/>
                <a:latin typeface="Consolas" panose="020B0609020204030204" pitchFamily="49" charset="0"/>
              </a:rPr>
              <a:t>EditShop</a:t>
            </a:r>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const params = </a:t>
            </a:r>
            <a:r>
              <a:rPr lang="en-US" sz="130" b="0" dirty="0" err="1">
                <a:solidFill>
                  <a:srgbClr val="008000"/>
                </a:solidFill>
                <a:effectLst/>
                <a:latin typeface="Consolas" panose="020B0609020204030204" pitchFamily="49" charset="0"/>
              </a:rPr>
              <a:t>useParams</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const classes = </a:t>
            </a:r>
            <a:r>
              <a:rPr lang="en-US" sz="130" b="0" dirty="0" err="1">
                <a:solidFill>
                  <a:srgbClr val="008000"/>
                </a:solidFill>
                <a:effectLst/>
                <a:latin typeface="Consolas" panose="020B0609020204030204" pitchFamily="49" charset="0"/>
              </a:rPr>
              <a:t>useStyles</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const [values, </a:t>
            </a:r>
            <a:r>
              <a:rPr lang="en-US" sz="130" b="0" dirty="0" err="1">
                <a:solidFill>
                  <a:srgbClr val="008000"/>
                </a:solidFill>
                <a:effectLst/>
                <a:latin typeface="Consolas" panose="020B0609020204030204" pitchFamily="49" charset="0"/>
              </a:rPr>
              <a:t>setValues</a:t>
            </a:r>
            <a:r>
              <a:rPr lang="en-US" sz="130" b="0" dirty="0">
                <a:solidFill>
                  <a:srgbClr val="008000"/>
                </a:solidFill>
                <a:effectLst/>
                <a:latin typeface="Consolas" panose="020B0609020204030204" pitchFamily="49" charset="0"/>
              </a:rPr>
              <a:t>] = </a:t>
            </a:r>
            <a:r>
              <a:rPr lang="en-US" sz="130" b="0" dirty="0" err="1">
                <a:solidFill>
                  <a:srgbClr val="008000"/>
                </a:solidFill>
                <a:effectLst/>
                <a:latin typeface="Consolas" panose="020B0609020204030204" pitchFamily="49" charset="0"/>
              </a:rPr>
              <a:t>useState</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name: "",</a:t>
            </a:r>
          </a:p>
          <a:p>
            <a:r>
              <a:rPr lang="en-US" sz="130" b="0" dirty="0">
                <a:solidFill>
                  <a:srgbClr val="008000"/>
                </a:solidFill>
                <a:effectLst/>
                <a:latin typeface="Consolas" panose="020B0609020204030204" pitchFamily="49" charset="0"/>
              </a:rPr>
              <a:t>    description: "",</a:t>
            </a:r>
          </a:p>
          <a:p>
            <a:r>
              <a:rPr lang="en-US" sz="130" b="0" dirty="0">
                <a:solidFill>
                  <a:srgbClr val="008000"/>
                </a:solidFill>
                <a:effectLst/>
                <a:latin typeface="Consolas" panose="020B0609020204030204" pitchFamily="49" charset="0"/>
              </a:rPr>
              <a:t>    image: "",</a:t>
            </a:r>
          </a:p>
          <a:p>
            <a:r>
              <a:rPr lang="en-US" sz="130" b="0" dirty="0">
                <a:solidFill>
                  <a:srgbClr val="008000"/>
                </a:solidFill>
                <a:effectLst/>
                <a:latin typeface="Consolas" panose="020B0609020204030204" pitchFamily="49" charset="0"/>
              </a:rPr>
              <a:t>    redirect: false,</a:t>
            </a:r>
          </a:p>
          <a:p>
            <a:r>
              <a:rPr lang="en-US" sz="130" b="0" dirty="0">
                <a:solidFill>
                  <a:srgbClr val="008000"/>
                </a:solidFill>
                <a:effectLst/>
                <a:latin typeface="Consolas" panose="020B0609020204030204" pitchFamily="49" charset="0"/>
              </a:rPr>
              <a:t>    error: "",</a:t>
            </a:r>
          </a:p>
          <a:p>
            <a:r>
              <a:rPr lang="en-US" sz="130" b="0" dirty="0">
                <a:solidFill>
                  <a:srgbClr val="008000"/>
                </a:solidFill>
                <a:effectLst/>
                <a:latin typeface="Consolas" panose="020B0609020204030204" pitchFamily="49" charset="0"/>
              </a:rPr>
              <a:t>    id: "",</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const </a:t>
            </a:r>
            <a:r>
              <a:rPr lang="en-US" sz="130" b="0" dirty="0" err="1">
                <a:solidFill>
                  <a:srgbClr val="008000"/>
                </a:solidFill>
                <a:effectLst/>
                <a:latin typeface="Consolas" panose="020B0609020204030204" pitchFamily="49" charset="0"/>
              </a:rPr>
              <a:t>jwt</a:t>
            </a:r>
            <a:r>
              <a:rPr lang="en-US" sz="130" b="0" dirty="0">
                <a:solidFill>
                  <a:srgbClr val="008000"/>
                </a:solidFill>
                <a:effectLst/>
                <a:latin typeface="Consolas" panose="020B0609020204030204" pitchFamily="49" charset="0"/>
              </a:rPr>
              <a:t> = </a:t>
            </a:r>
            <a:r>
              <a:rPr lang="en-US" sz="130" b="0" dirty="0" err="1">
                <a:solidFill>
                  <a:srgbClr val="008000"/>
                </a:solidFill>
                <a:effectLst/>
                <a:latin typeface="Consolas" panose="020B0609020204030204" pitchFamily="49" charset="0"/>
              </a:rPr>
              <a:t>auth.isAuthenticated</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useEffect</a:t>
            </a:r>
            <a:r>
              <a:rPr lang="en-US" sz="130" b="0" dirty="0">
                <a:solidFill>
                  <a:srgbClr val="008000"/>
                </a:solidFill>
                <a:effectLst/>
                <a:latin typeface="Consolas" panose="020B0609020204030204" pitchFamily="49" charset="0"/>
              </a:rPr>
              <a:t>(() =&gt; {</a:t>
            </a:r>
          </a:p>
          <a:p>
            <a:r>
              <a:rPr lang="en-US" sz="130" b="0" dirty="0">
                <a:solidFill>
                  <a:srgbClr val="008000"/>
                </a:solidFill>
                <a:effectLst/>
                <a:latin typeface="Consolas" panose="020B0609020204030204" pitchFamily="49" charset="0"/>
              </a:rPr>
              <a:t>    const </a:t>
            </a:r>
            <a:r>
              <a:rPr lang="en-US" sz="130" b="0" dirty="0" err="1">
                <a:solidFill>
                  <a:srgbClr val="008000"/>
                </a:solidFill>
                <a:effectLst/>
                <a:latin typeface="Consolas" panose="020B0609020204030204" pitchFamily="49" charset="0"/>
              </a:rPr>
              <a:t>abortController</a:t>
            </a:r>
            <a:r>
              <a:rPr lang="en-US" sz="130" b="0" dirty="0">
                <a:solidFill>
                  <a:srgbClr val="008000"/>
                </a:solidFill>
                <a:effectLst/>
                <a:latin typeface="Consolas" panose="020B0609020204030204" pitchFamily="49" charset="0"/>
              </a:rPr>
              <a:t> = new </a:t>
            </a:r>
            <a:r>
              <a:rPr lang="en-US" sz="130" b="0" dirty="0" err="1">
                <a:solidFill>
                  <a:srgbClr val="008000"/>
                </a:solidFill>
                <a:effectLst/>
                <a:latin typeface="Consolas" panose="020B0609020204030204" pitchFamily="49" charset="0"/>
              </a:rPr>
              <a:t>AbortController</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const signal = </a:t>
            </a:r>
            <a:r>
              <a:rPr lang="en-US" sz="130" b="0" dirty="0" err="1">
                <a:solidFill>
                  <a:srgbClr val="008000"/>
                </a:solidFill>
                <a:effectLst/>
                <a:latin typeface="Consolas" panose="020B0609020204030204" pitchFamily="49" charset="0"/>
              </a:rPr>
              <a:t>abortController.signal</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read(</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shopId</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params.shopId</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signal</a:t>
            </a:r>
          </a:p>
          <a:p>
            <a:r>
              <a:rPr lang="en-US" sz="130" b="0" dirty="0">
                <a:solidFill>
                  <a:srgbClr val="008000"/>
                </a:solidFill>
                <a:effectLst/>
                <a:latin typeface="Consolas" panose="020B0609020204030204" pitchFamily="49" charset="0"/>
              </a:rPr>
              <a:t>    ).then((data) =&gt; {</a:t>
            </a:r>
          </a:p>
          <a:p>
            <a:r>
              <a:rPr lang="en-US" sz="130" b="0" dirty="0">
                <a:solidFill>
                  <a:srgbClr val="008000"/>
                </a:solidFill>
                <a:effectLst/>
                <a:latin typeface="Consolas" panose="020B0609020204030204" pitchFamily="49" charset="0"/>
              </a:rPr>
              <a:t>      if (</a:t>
            </a:r>
            <a:r>
              <a:rPr lang="en-US" sz="130" b="0" dirty="0" err="1">
                <a:solidFill>
                  <a:srgbClr val="008000"/>
                </a:solidFill>
                <a:effectLst/>
                <a:latin typeface="Consolas" panose="020B0609020204030204" pitchFamily="49" charset="0"/>
              </a:rPr>
              <a:t>data.error</a:t>
            </a:r>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setValues</a:t>
            </a:r>
            <a:r>
              <a:rPr lang="en-US" sz="130" b="0" dirty="0">
                <a:solidFill>
                  <a:srgbClr val="008000"/>
                </a:solidFill>
                <a:effectLst/>
                <a:latin typeface="Consolas" panose="020B0609020204030204" pitchFamily="49" charset="0"/>
              </a:rPr>
              <a:t>({ ...values, error: </a:t>
            </a:r>
            <a:r>
              <a:rPr lang="en-US" sz="130" b="0" dirty="0" err="1">
                <a:solidFill>
                  <a:srgbClr val="008000"/>
                </a:solidFill>
                <a:effectLst/>
                <a:latin typeface="Consolas" panose="020B0609020204030204" pitchFamily="49" charset="0"/>
              </a:rPr>
              <a:t>data.error</a:t>
            </a:r>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 else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setValues</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...values,</a:t>
            </a:r>
          </a:p>
          <a:p>
            <a:r>
              <a:rPr lang="en-US" sz="130" b="0" dirty="0">
                <a:solidFill>
                  <a:srgbClr val="008000"/>
                </a:solidFill>
                <a:effectLst/>
                <a:latin typeface="Consolas" panose="020B0609020204030204" pitchFamily="49" charset="0"/>
              </a:rPr>
              <a:t>          id: </a:t>
            </a:r>
            <a:r>
              <a:rPr lang="en-US" sz="130" b="0" dirty="0" err="1">
                <a:solidFill>
                  <a:srgbClr val="008000"/>
                </a:solidFill>
                <a:effectLst/>
                <a:latin typeface="Consolas" panose="020B0609020204030204" pitchFamily="49" charset="0"/>
              </a:rPr>
              <a:t>data._id</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name: data.name,</a:t>
            </a:r>
          </a:p>
          <a:p>
            <a:r>
              <a:rPr lang="en-US" sz="130" b="0" dirty="0">
                <a:solidFill>
                  <a:srgbClr val="008000"/>
                </a:solidFill>
                <a:effectLst/>
                <a:latin typeface="Consolas" panose="020B0609020204030204" pitchFamily="49" charset="0"/>
              </a:rPr>
              <a:t>          description: </a:t>
            </a:r>
            <a:r>
              <a:rPr lang="en-US" sz="130" b="0" dirty="0" err="1">
                <a:solidFill>
                  <a:srgbClr val="008000"/>
                </a:solidFill>
                <a:effectLst/>
                <a:latin typeface="Consolas" panose="020B0609020204030204" pitchFamily="49" charset="0"/>
              </a:rPr>
              <a:t>data.description</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owner: data.owner.name,</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return function cleanup()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abortController.abort</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 []);</a:t>
            </a:r>
          </a:p>
          <a:p>
            <a:br>
              <a:rPr lang="en-US" sz="130" b="0" dirty="0">
                <a:solidFill>
                  <a:srgbClr val="008000"/>
                </a:solidFill>
                <a:effectLst/>
                <a:latin typeface="Consolas" panose="020B0609020204030204" pitchFamily="49" charset="0"/>
              </a:rPr>
            </a:br>
            <a:r>
              <a:rPr lang="en-US" sz="130" b="0" dirty="0">
                <a:solidFill>
                  <a:srgbClr val="008000"/>
                </a:solidFill>
                <a:effectLst/>
                <a:latin typeface="Consolas" panose="020B0609020204030204" pitchFamily="49" charset="0"/>
              </a:rPr>
              <a:t>  const </a:t>
            </a:r>
            <a:r>
              <a:rPr lang="en-US" sz="130" b="0" dirty="0" err="1">
                <a:solidFill>
                  <a:srgbClr val="008000"/>
                </a:solidFill>
                <a:effectLst/>
                <a:latin typeface="Consolas" panose="020B0609020204030204" pitchFamily="49" charset="0"/>
              </a:rPr>
              <a:t>clickSubmit</a:t>
            </a:r>
            <a:r>
              <a:rPr lang="en-US" sz="130" b="0" dirty="0">
                <a:solidFill>
                  <a:srgbClr val="008000"/>
                </a:solidFill>
                <a:effectLst/>
                <a:latin typeface="Consolas" panose="020B0609020204030204" pitchFamily="49" charset="0"/>
              </a:rPr>
              <a:t> = () =&gt; {</a:t>
            </a:r>
          </a:p>
          <a:p>
            <a:r>
              <a:rPr lang="en-US" sz="130" b="0" dirty="0">
                <a:solidFill>
                  <a:srgbClr val="008000"/>
                </a:solidFill>
                <a:effectLst/>
                <a:latin typeface="Consolas" panose="020B0609020204030204" pitchFamily="49" charset="0"/>
              </a:rPr>
              <a:t>    let </a:t>
            </a:r>
            <a:r>
              <a:rPr lang="en-US" sz="130" b="0" dirty="0" err="1">
                <a:solidFill>
                  <a:srgbClr val="008000"/>
                </a:solidFill>
                <a:effectLst/>
                <a:latin typeface="Consolas" panose="020B0609020204030204" pitchFamily="49" charset="0"/>
              </a:rPr>
              <a:t>shopData</a:t>
            </a:r>
            <a:r>
              <a:rPr lang="en-US" sz="130" b="0" dirty="0">
                <a:solidFill>
                  <a:srgbClr val="008000"/>
                </a:solidFill>
                <a:effectLst/>
                <a:latin typeface="Consolas" panose="020B0609020204030204" pitchFamily="49" charset="0"/>
              </a:rPr>
              <a:t> = new </a:t>
            </a:r>
            <a:r>
              <a:rPr lang="en-US" sz="130" b="0" dirty="0" err="1">
                <a:solidFill>
                  <a:srgbClr val="008000"/>
                </a:solidFill>
                <a:effectLst/>
                <a:latin typeface="Consolas" panose="020B0609020204030204" pitchFamily="49" charset="0"/>
              </a:rPr>
              <a:t>FormData</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values.name &amp;&amp; </a:t>
            </a:r>
            <a:r>
              <a:rPr lang="en-US" sz="130" b="0" dirty="0" err="1">
                <a:solidFill>
                  <a:srgbClr val="008000"/>
                </a:solidFill>
                <a:effectLst/>
                <a:latin typeface="Consolas" panose="020B0609020204030204" pitchFamily="49" charset="0"/>
              </a:rPr>
              <a:t>shopData.append</a:t>
            </a:r>
            <a:r>
              <a:rPr lang="en-US" sz="130" b="0" dirty="0">
                <a:solidFill>
                  <a:srgbClr val="008000"/>
                </a:solidFill>
                <a:effectLst/>
                <a:latin typeface="Consolas" panose="020B0609020204030204" pitchFamily="49" charset="0"/>
              </a:rPr>
              <a:t>("name", values.name);</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values.description</a:t>
            </a:r>
            <a:r>
              <a:rPr lang="en-US" sz="130" b="0" dirty="0">
                <a:solidFill>
                  <a:srgbClr val="008000"/>
                </a:solidFill>
                <a:effectLst/>
                <a:latin typeface="Consolas" panose="020B0609020204030204" pitchFamily="49" charset="0"/>
              </a:rPr>
              <a:t> &amp;&amp; </a:t>
            </a:r>
            <a:r>
              <a:rPr lang="en-US" sz="130" b="0" dirty="0" err="1">
                <a:solidFill>
                  <a:srgbClr val="008000"/>
                </a:solidFill>
                <a:effectLst/>
                <a:latin typeface="Consolas" panose="020B0609020204030204" pitchFamily="49" charset="0"/>
              </a:rPr>
              <a:t>shopData.append</a:t>
            </a:r>
            <a:r>
              <a:rPr lang="en-US" sz="130" b="0" dirty="0">
                <a:solidFill>
                  <a:srgbClr val="008000"/>
                </a:solidFill>
                <a:effectLst/>
                <a:latin typeface="Consolas" panose="020B0609020204030204" pitchFamily="49" charset="0"/>
              </a:rPr>
              <a:t>("description", </a:t>
            </a:r>
            <a:r>
              <a:rPr lang="en-US" sz="130" b="0" dirty="0" err="1">
                <a:solidFill>
                  <a:srgbClr val="008000"/>
                </a:solidFill>
                <a:effectLst/>
                <a:latin typeface="Consolas" panose="020B0609020204030204" pitchFamily="49" charset="0"/>
              </a:rPr>
              <a:t>values.description</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values.image</a:t>
            </a:r>
            <a:r>
              <a:rPr lang="en-US" sz="130" b="0" dirty="0">
                <a:solidFill>
                  <a:srgbClr val="008000"/>
                </a:solidFill>
                <a:effectLst/>
                <a:latin typeface="Consolas" panose="020B0609020204030204" pitchFamily="49" charset="0"/>
              </a:rPr>
              <a:t> &amp;&amp; </a:t>
            </a:r>
            <a:r>
              <a:rPr lang="en-US" sz="130" b="0" dirty="0" err="1">
                <a:solidFill>
                  <a:srgbClr val="008000"/>
                </a:solidFill>
                <a:effectLst/>
                <a:latin typeface="Consolas" panose="020B0609020204030204" pitchFamily="49" charset="0"/>
              </a:rPr>
              <a:t>shopData.append</a:t>
            </a:r>
            <a:r>
              <a:rPr lang="en-US" sz="130" b="0" dirty="0">
                <a:solidFill>
                  <a:srgbClr val="008000"/>
                </a:solidFill>
                <a:effectLst/>
                <a:latin typeface="Consolas" panose="020B0609020204030204" pitchFamily="49" charset="0"/>
              </a:rPr>
              <a:t>("image", </a:t>
            </a:r>
            <a:r>
              <a:rPr lang="en-US" sz="130" b="0" dirty="0" err="1">
                <a:solidFill>
                  <a:srgbClr val="008000"/>
                </a:solidFill>
                <a:effectLst/>
                <a:latin typeface="Consolas" panose="020B0609020204030204" pitchFamily="49" charset="0"/>
              </a:rPr>
              <a:t>values.image</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update(</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shopId</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params.shopId</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t: </a:t>
            </a:r>
            <a:r>
              <a:rPr lang="en-US" sz="130" b="0" dirty="0" err="1">
                <a:solidFill>
                  <a:srgbClr val="008000"/>
                </a:solidFill>
                <a:effectLst/>
                <a:latin typeface="Consolas" panose="020B0609020204030204" pitchFamily="49" charset="0"/>
              </a:rPr>
              <a:t>jwt.token</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shopData</a:t>
            </a:r>
            <a:endParaRPr lang="en-US" sz="130" b="0" dirty="0">
              <a:solidFill>
                <a:srgbClr val="008000"/>
              </a:solidFill>
              <a:effectLst/>
              <a:latin typeface="Consolas" panose="020B0609020204030204" pitchFamily="49" charset="0"/>
            </a:endParaRPr>
          </a:p>
          <a:p>
            <a:r>
              <a:rPr lang="en-US" sz="130" b="0" dirty="0">
                <a:solidFill>
                  <a:srgbClr val="008000"/>
                </a:solidFill>
                <a:effectLst/>
                <a:latin typeface="Consolas" panose="020B0609020204030204" pitchFamily="49" charset="0"/>
              </a:rPr>
              <a:t>    ).then((data) =&gt; {</a:t>
            </a:r>
          </a:p>
          <a:p>
            <a:r>
              <a:rPr lang="en-US" sz="130" b="0" dirty="0">
                <a:solidFill>
                  <a:srgbClr val="008000"/>
                </a:solidFill>
                <a:effectLst/>
                <a:latin typeface="Consolas" panose="020B0609020204030204" pitchFamily="49" charset="0"/>
              </a:rPr>
              <a:t>      if (</a:t>
            </a:r>
            <a:r>
              <a:rPr lang="en-US" sz="130" b="0" dirty="0" err="1">
                <a:solidFill>
                  <a:srgbClr val="008000"/>
                </a:solidFill>
                <a:effectLst/>
                <a:latin typeface="Consolas" panose="020B0609020204030204" pitchFamily="49" charset="0"/>
              </a:rPr>
              <a:t>data.error</a:t>
            </a:r>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setValues</a:t>
            </a:r>
            <a:r>
              <a:rPr lang="en-US" sz="130" b="0" dirty="0">
                <a:solidFill>
                  <a:srgbClr val="008000"/>
                </a:solidFill>
                <a:effectLst/>
                <a:latin typeface="Consolas" panose="020B0609020204030204" pitchFamily="49" charset="0"/>
              </a:rPr>
              <a:t>({ ...values, error: </a:t>
            </a:r>
            <a:r>
              <a:rPr lang="en-US" sz="130" b="0" dirty="0" err="1">
                <a:solidFill>
                  <a:srgbClr val="008000"/>
                </a:solidFill>
                <a:effectLst/>
                <a:latin typeface="Consolas" panose="020B0609020204030204" pitchFamily="49" charset="0"/>
              </a:rPr>
              <a:t>data.error</a:t>
            </a:r>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 else {</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setValues</a:t>
            </a:r>
            <a:r>
              <a:rPr lang="en-US" sz="130" b="0" dirty="0">
                <a:solidFill>
                  <a:srgbClr val="008000"/>
                </a:solidFill>
                <a:effectLst/>
                <a:latin typeface="Consolas" panose="020B0609020204030204" pitchFamily="49" charset="0"/>
              </a:rPr>
              <a:t>({ ...values, redirect: true });</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const </a:t>
            </a:r>
            <a:r>
              <a:rPr lang="en-US" sz="130" b="0" dirty="0" err="1">
                <a:solidFill>
                  <a:srgbClr val="008000"/>
                </a:solidFill>
                <a:effectLst/>
                <a:latin typeface="Consolas" panose="020B0609020204030204" pitchFamily="49" charset="0"/>
              </a:rPr>
              <a:t>handleChange</a:t>
            </a:r>
            <a:r>
              <a:rPr lang="en-US" sz="130" b="0" dirty="0">
                <a:solidFill>
                  <a:srgbClr val="008000"/>
                </a:solidFill>
                <a:effectLst/>
                <a:latin typeface="Consolas" panose="020B0609020204030204" pitchFamily="49" charset="0"/>
              </a:rPr>
              <a:t> = (name) =&gt; (event) =&gt; {</a:t>
            </a:r>
          </a:p>
          <a:p>
            <a:r>
              <a:rPr lang="en-US" sz="130" b="0" dirty="0">
                <a:solidFill>
                  <a:srgbClr val="008000"/>
                </a:solidFill>
                <a:effectLst/>
                <a:latin typeface="Consolas" panose="020B0609020204030204" pitchFamily="49" charset="0"/>
              </a:rPr>
              <a:t>    const value = name === "image" ? </a:t>
            </a:r>
            <a:r>
              <a:rPr lang="en-US" sz="130" b="0" dirty="0" err="1">
                <a:solidFill>
                  <a:srgbClr val="008000"/>
                </a:solidFill>
                <a:effectLst/>
                <a:latin typeface="Consolas" panose="020B0609020204030204" pitchFamily="49" charset="0"/>
              </a:rPr>
              <a:t>event.target.files</a:t>
            </a:r>
            <a:r>
              <a:rPr lang="en-US" sz="130" b="0" dirty="0">
                <a:solidFill>
                  <a:srgbClr val="008000"/>
                </a:solidFill>
                <a:effectLst/>
                <a:latin typeface="Consolas" panose="020B0609020204030204" pitchFamily="49" charset="0"/>
              </a:rPr>
              <a:t>[0] : </a:t>
            </a:r>
            <a:r>
              <a:rPr lang="en-US" sz="130" b="0" dirty="0" err="1">
                <a:solidFill>
                  <a:srgbClr val="008000"/>
                </a:solidFill>
                <a:effectLst/>
                <a:latin typeface="Consolas" panose="020B0609020204030204" pitchFamily="49" charset="0"/>
              </a:rPr>
              <a:t>event.target.value</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setValues</a:t>
            </a:r>
            <a:r>
              <a:rPr lang="en-US" sz="130" b="0" dirty="0">
                <a:solidFill>
                  <a:srgbClr val="008000"/>
                </a:solidFill>
                <a:effectLst/>
                <a:latin typeface="Consolas" panose="020B0609020204030204" pitchFamily="49" charset="0"/>
              </a:rPr>
              <a:t>({ ...values, [name]: value });</a:t>
            </a:r>
          </a:p>
          <a:p>
            <a:r>
              <a:rPr lang="en-US" sz="130" b="0" dirty="0">
                <a:solidFill>
                  <a:srgbClr val="008000"/>
                </a:solidFill>
                <a:effectLst/>
                <a:latin typeface="Consolas" panose="020B0609020204030204" pitchFamily="49" charset="0"/>
              </a:rPr>
              <a:t>  };</a:t>
            </a:r>
          </a:p>
          <a:p>
            <a:br>
              <a:rPr lang="en-US" sz="130" b="0" dirty="0">
                <a:solidFill>
                  <a:srgbClr val="008000"/>
                </a:solidFill>
                <a:effectLst/>
                <a:latin typeface="Consolas" panose="020B0609020204030204" pitchFamily="49" charset="0"/>
              </a:rPr>
            </a:br>
            <a:r>
              <a:rPr lang="en-US" sz="130" b="0" dirty="0">
                <a:solidFill>
                  <a:srgbClr val="008000"/>
                </a:solidFill>
                <a:effectLst/>
                <a:latin typeface="Consolas" panose="020B0609020204030204" pitchFamily="49" charset="0"/>
              </a:rPr>
              <a:t>  const </a:t>
            </a:r>
            <a:r>
              <a:rPr lang="en-US" sz="130" b="0" dirty="0" err="1">
                <a:solidFill>
                  <a:srgbClr val="008000"/>
                </a:solidFill>
                <a:effectLst/>
                <a:latin typeface="Consolas" panose="020B0609020204030204" pitchFamily="49" charset="0"/>
              </a:rPr>
              <a:t>logoUrl</a:t>
            </a:r>
            <a:r>
              <a:rPr lang="en-US" sz="130" b="0" dirty="0">
                <a:solidFill>
                  <a:srgbClr val="008000"/>
                </a:solidFill>
                <a:effectLst/>
                <a:latin typeface="Consolas" panose="020B0609020204030204" pitchFamily="49" charset="0"/>
              </a:rPr>
              <a:t> = values.id</a:t>
            </a:r>
          </a:p>
          <a:p>
            <a:r>
              <a:rPr lang="en-US" sz="130" b="0" dirty="0">
                <a:solidFill>
                  <a:srgbClr val="008000"/>
                </a:solidFill>
                <a:effectLst/>
                <a:latin typeface="Consolas" panose="020B0609020204030204" pitchFamily="49" charset="0"/>
              </a:rPr>
              <a:t>    ? `/</a:t>
            </a:r>
            <a:r>
              <a:rPr lang="en-US" sz="130" b="0" dirty="0" err="1">
                <a:solidFill>
                  <a:srgbClr val="008000"/>
                </a:solidFill>
                <a:effectLst/>
                <a:latin typeface="Consolas" panose="020B0609020204030204" pitchFamily="49" charset="0"/>
              </a:rPr>
              <a:t>api</a:t>
            </a:r>
            <a:r>
              <a:rPr lang="en-US" sz="130" b="0" dirty="0">
                <a:solidFill>
                  <a:srgbClr val="008000"/>
                </a:solidFill>
                <a:effectLst/>
                <a:latin typeface="Consolas" panose="020B0609020204030204" pitchFamily="49" charset="0"/>
              </a:rPr>
              <a:t>/shops/logo/${values.id}?${new Date().</a:t>
            </a:r>
            <a:r>
              <a:rPr lang="en-US" sz="130" b="0" dirty="0" err="1">
                <a:solidFill>
                  <a:srgbClr val="008000"/>
                </a:solidFill>
                <a:effectLst/>
                <a:latin typeface="Consolas" panose="020B0609020204030204" pitchFamily="49" charset="0"/>
              </a:rPr>
              <a:t>getTime</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 "/</a:t>
            </a:r>
            <a:r>
              <a:rPr lang="en-US" sz="130" b="0" dirty="0" err="1">
                <a:solidFill>
                  <a:srgbClr val="008000"/>
                </a:solidFill>
                <a:effectLst/>
                <a:latin typeface="Consolas" panose="020B0609020204030204" pitchFamily="49" charset="0"/>
              </a:rPr>
              <a:t>api</a:t>
            </a:r>
            <a:r>
              <a:rPr lang="en-US" sz="130" b="0" dirty="0">
                <a:solidFill>
                  <a:srgbClr val="008000"/>
                </a:solidFill>
                <a:effectLst/>
                <a:latin typeface="Consolas" panose="020B0609020204030204" pitchFamily="49" charset="0"/>
              </a:rPr>
              <a:t>/shops/</a:t>
            </a:r>
            <a:r>
              <a:rPr lang="en-US" sz="130" b="0" dirty="0" err="1">
                <a:solidFill>
                  <a:srgbClr val="008000"/>
                </a:solidFill>
                <a:effectLst/>
                <a:latin typeface="Consolas" panose="020B0609020204030204" pitchFamily="49" charset="0"/>
              </a:rPr>
              <a:t>defaultphoto</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if (</a:t>
            </a:r>
            <a:r>
              <a:rPr lang="en-US" sz="130" b="0" dirty="0" err="1">
                <a:solidFill>
                  <a:srgbClr val="008000"/>
                </a:solidFill>
                <a:effectLst/>
                <a:latin typeface="Consolas" panose="020B0609020204030204" pitchFamily="49" charset="0"/>
              </a:rPr>
              <a:t>values.redirect</a:t>
            </a:r>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return &lt;Navigate to={"/seller/shops"} /&gt;;</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return (</a:t>
            </a:r>
          </a:p>
          <a:p>
            <a:r>
              <a:rPr lang="en-US" sz="130" b="0" dirty="0">
                <a:solidFill>
                  <a:srgbClr val="008000"/>
                </a:solidFill>
                <a:effectLst/>
                <a:latin typeface="Consolas" panose="020B0609020204030204" pitchFamily="49" charset="0"/>
              </a:rPr>
              <a:t>    &lt;div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classes.root</a:t>
            </a:r>
            <a:r>
              <a:rPr lang="en-US" sz="130" b="0" dirty="0">
                <a:solidFill>
                  <a:srgbClr val="008000"/>
                </a:solidFill>
                <a:effectLst/>
                <a:latin typeface="Consolas" panose="020B0609020204030204" pitchFamily="49" charset="0"/>
              </a:rPr>
              <a:t>}&gt;</a:t>
            </a:r>
          </a:p>
          <a:p>
            <a:r>
              <a:rPr lang="en-US" sz="130" b="0" dirty="0">
                <a:solidFill>
                  <a:srgbClr val="008000"/>
                </a:solidFill>
                <a:effectLst/>
                <a:latin typeface="Consolas" panose="020B0609020204030204" pitchFamily="49" charset="0"/>
              </a:rPr>
              <a:t>      &lt;Grid container spacing={8}&gt;</a:t>
            </a:r>
          </a:p>
          <a:p>
            <a:r>
              <a:rPr lang="en-US" sz="130" b="0" dirty="0">
                <a:solidFill>
                  <a:srgbClr val="008000"/>
                </a:solidFill>
                <a:effectLst/>
                <a:latin typeface="Consolas" panose="020B0609020204030204" pitchFamily="49" charset="0"/>
              </a:rPr>
              <a:t>        &lt;Grid item </a:t>
            </a:r>
            <a:r>
              <a:rPr lang="en-US" sz="130" b="0" dirty="0" err="1">
                <a:solidFill>
                  <a:srgbClr val="008000"/>
                </a:solidFill>
                <a:effectLst/>
                <a:latin typeface="Consolas" panose="020B0609020204030204" pitchFamily="49" charset="0"/>
              </a:rPr>
              <a:t>xs</a:t>
            </a:r>
            <a:r>
              <a:rPr lang="en-US" sz="130" b="0" dirty="0">
                <a:solidFill>
                  <a:srgbClr val="008000"/>
                </a:solidFill>
                <a:effectLst/>
                <a:latin typeface="Consolas" panose="020B0609020204030204" pitchFamily="49" charset="0"/>
              </a:rPr>
              <a:t>={6} </a:t>
            </a:r>
            <a:r>
              <a:rPr lang="en-US" sz="130" b="0" dirty="0" err="1">
                <a:solidFill>
                  <a:srgbClr val="008000"/>
                </a:solidFill>
                <a:effectLst/>
                <a:latin typeface="Consolas" panose="020B0609020204030204" pitchFamily="49" charset="0"/>
              </a:rPr>
              <a:t>sm</a:t>
            </a:r>
            <a:r>
              <a:rPr lang="en-US" sz="130" b="0" dirty="0">
                <a:solidFill>
                  <a:srgbClr val="008000"/>
                </a:solidFill>
                <a:effectLst/>
                <a:latin typeface="Consolas" panose="020B0609020204030204" pitchFamily="49" charset="0"/>
              </a:rPr>
              <a:t>={6}&gt;</a:t>
            </a:r>
          </a:p>
          <a:p>
            <a:r>
              <a:rPr lang="en-US" sz="130" b="0" dirty="0">
                <a:solidFill>
                  <a:srgbClr val="008000"/>
                </a:solidFill>
                <a:effectLst/>
                <a:latin typeface="Consolas" panose="020B0609020204030204" pitchFamily="49" charset="0"/>
              </a:rPr>
              <a:t>          &lt;Card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classes.card</a:t>
            </a:r>
            <a:r>
              <a:rPr lang="en-US" sz="130" b="0" dirty="0">
                <a:solidFill>
                  <a:srgbClr val="008000"/>
                </a:solidFill>
                <a:effectLst/>
                <a:latin typeface="Consolas" panose="020B0609020204030204" pitchFamily="49" charset="0"/>
              </a:rPr>
              <a:t>}&gt;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CardContent</a:t>
            </a:r>
            <a:r>
              <a:rPr lang="en-US" sz="130" b="0" dirty="0">
                <a:solidFill>
                  <a:srgbClr val="008000"/>
                </a:solidFill>
                <a:effectLst/>
                <a:latin typeface="Consolas" panose="020B0609020204030204" pitchFamily="49" charset="0"/>
              </a:rPr>
              <a:t>&gt;</a:t>
            </a:r>
          </a:p>
          <a:p>
            <a:r>
              <a:rPr lang="en-US" sz="130" b="0" dirty="0">
                <a:solidFill>
                  <a:srgbClr val="008000"/>
                </a:solidFill>
                <a:effectLst/>
                <a:latin typeface="Consolas" panose="020B0609020204030204" pitchFamily="49" charset="0"/>
              </a:rPr>
              <a:t>              &lt;Typography</a:t>
            </a:r>
          </a:p>
          <a:p>
            <a:r>
              <a:rPr lang="en-US" sz="130" b="0" dirty="0">
                <a:solidFill>
                  <a:srgbClr val="008000"/>
                </a:solidFill>
                <a:effectLst/>
                <a:latin typeface="Consolas" panose="020B0609020204030204" pitchFamily="49" charset="0"/>
              </a:rPr>
              <a:t>                type="headline"</a:t>
            </a:r>
          </a:p>
          <a:p>
            <a:r>
              <a:rPr lang="en-US" sz="130" b="0" dirty="0">
                <a:solidFill>
                  <a:srgbClr val="008000"/>
                </a:solidFill>
                <a:effectLst/>
                <a:latin typeface="Consolas" panose="020B0609020204030204" pitchFamily="49" charset="0"/>
              </a:rPr>
              <a:t>                component="h2"</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classes.title</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Edit Shop</a:t>
            </a:r>
          </a:p>
          <a:p>
            <a:r>
              <a:rPr lang="en-US" sz="130" b="0" dirty="0">
                <a:solidFill>
                  <a:srgbClr val="008000"/>
                </a:solidFill>
                <a:effectLst/>
                <a:latin typeface="Consolas" panose="020B0609020204030204" pitchFamily="49" charset="0"/>
              </a:rPr>
              <a:t>              &lt;/Typography&gt;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br</a:t>
            </a:r>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&lt;Avatar </a:t>
            </a:r>
            <a:r>
              <a:rPr lang="en-US" sz="130" b="0" dirty="0" err="1">
                <a:solidFill>
                  <a:srgbClr val="008000"/>
                </a:solidFill>
                <a:effectLst/>
                <a:latin typeface="Consolas" panose="020B0609020204030204" pitchFamily="49" charset="0"/>
              </a:rPr>
              <a:t>src</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logoUrl</a:t>
            </a:r>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classes.bigAvatar</a:t>
            </a:r>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br</a:t>
            </a:r>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&lt;input</a:t>
            </a:r>
          </a:p>
          <a:p>
            <a:r>
              <a:rPr lang="en-US" sz="130" b="0" dirty="0">
                <a:solidFill>
                  <a:srgbClr val="008000"/>
                </a:solidFill>
                <a:effectLst/>
                <a:latin typeface="Consolas" panose="020B0609020204030204" pitchFamily="49" charset="0"/>
              </a:rPr>
              <a:t>                accept="image/*"</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onChange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handleChange</a:t>
            </a:r>
            <a:r>
              <a:rPr lang="en-US" sz="130" b="0" dirty="0">
                <a:solidFill>
                  <a:srgbClr val="008000"/>
                </a:solidFill>
                <a:effectLst/>
                <a:latin typeface="Consolas" panose="020B0609020204030204" pitchFamily="49" charset="0"/>
              </a:rPr>
              <a:t>("image")}</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classes.input</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id="icon-button-file"</a:t>
            </a:r>
          </a:p>
          <a:p>
            <a:r>
              <a:rPr lang="en-US" sz="130" b="0" dirty="0">
                <a:solidFill>
                  <a:srgbClr val="008000"/>
                </a:solidFill>
                <a:effectLst/>
                <a:latin typeface="Consolas" panose="020B0609020204030204" pitchFamily="49" charset="0"/>
              </a:rPr>
              <a:t>                type="file"</a:t>
            </a:r>
          </a:p>
          <a:p>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&lt;label </a:t>
            </a:r>
            <a:r>
              <a:rPr lang="en-US" sz="130" b="0" dirty="0" err="1">
                <a:solidFill>
                  <a:srgbClr val="008000"/>
                </a:solidFill>
                <a:effectLst/>
                <a:latin typeface="Consolas" panose="020B0609020204030204" pitchFamily="49" charset="0"/>
              </a:rPr>
              <a:t>htmlFor</a:t>
            </a:r>
            <a:r>
              <a:rPr lang="en-US" sz="130" b="0" dirty="0">
                <a:solidFill>
                  <a:srgbClr val="008000"/>
                </a:solidFill>
                <a:effectLst/>
                <a:latin typeface="Consolas" panose="020B0609020204030204" pitchFamily="49" charset="0"/>
              </a:rPr>
              <a:t>="icon-button-file"&gt;</a:t>
            </a:r>
          </a:p>
          <a:p>
            <a:r>
              <a:rPr lang="en-US" sz="130" b="0" dirty="0">
                <a:solidFill>
                  <a:srgbClr val="008000"/>
                </a:solidFill>
                <a:effectLst/>
                <a:latin typeface="Consolas" panose="020B0609020204030204" pitchFamily="49" charset="0"/>
              </a:rPr>
              <a:t>                &lt;Button variant="contained" color="default" component="span"&gt;</a:t>
            </a:r>
          </a:p>
          <a:p>
            <a:r>
              <a:rPr lang="en-US" sz="130" b="0" dirty="0">
                <a:solidFill>
                  <a:srgbClr val="008000"/>
                </a:solidFill>
                <a:effectLst/>
                <a:latin typeface="Consolas" panose="020B0609020204030204" pitchFamily="49" charset="0"/>
              </a:rPr>
              <a:t>                  Change Logo</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FileUpload</a:t>
            </a:r>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&lt;/Button&gt;</a:t>
            </a:r>
          </a:p>
          <a:p>
            <a:r>
              <a:rPr lang="en-US" sz="130" b="0" dirty="0">
                <a:solidFill>
                  <a:srgbClr val="008000"/>
                </a:solidFill>
                <a:effectLst/>
                <a:latin typeface="Consolas" panose="020B0609020204030204" pitchFamily="49" charset="0"/>
              </a:rPr>
              <a:t>              &lt;/label&gt;{" "}</a:t>
            </a:r>
          </a:p>
          <a:p>
            <a:r>
              <a:rPr lang="en-US" sz="130" b="0" dirty="0">
                <a:solidFill>
                  <a:srgbClr val="008000"/>
                </a:solidFill>
                <a:effectLst/>
                <a:latin typeface="Consolas" panose="020B0609020204030204" pitchFamily="49" charset="0"/>
              </a:rPr>
              <a:t>              &lt;span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classes.filename</a:t>
            </a:r>
            <a:r>
              <a:rPr lang="en-US" sz="130" b="0" dirty="0">
                <a:solidFill>
                  <a:srgbClr val="008000"/>
                </a:solidFill>
                <a:effectLst/>
                <a:latin typeface="Consolas" panose="020B0609020204030204" pitchFamily="49" charset="0"/>
              </a:rPr>
              <a:t>}&gt;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values.image</a:t>
            </a:r>
            <a:r>
              <a:rPr lang="en-US" sz="130" b="0" dirty="0">
                <a:solidFill>
                  <a:srgbClr val="008000"/>
                </a:solidFill>
                <a:effectLst/>
                <a:latin typeface="Consolas" panose="020B0609020204030204" pitchFamily="49" charset="0"/>
              </a:rPr>
              <a:t> ? values.image.name : ""}</a:t>
            </a:r>
          </a:p>
          <a:p>
            <a:r>
              <a:rPr lang="en-US" sz="130" b="0" dirty="0">
                <a:solidFill>
                  <a:srgbClr val="008000"/>
                </a:solidFill>
                <a:effectLst/>
                <a:latin typeface="Consolas" panose="020B0609020204030204" pitchFamily="49" charset="0"/>
              </a:rPr>
              <a:t>              &lt;/span&gt;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br</a:t>
            </a:r>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TextField</a:t>
            </a:r>
            <a:endParaRPr lang="en-US" sz="130" b="0" dirty="0">
              <a:solidFill>
                <a:srgbClr val="008000"/>
              </a:solidFill>
              <a:effectLst/>
              <a:latin typeface="Consolas" panose="020B0609020204030204" pitchFamily="49" charset="0"/>
            </a:endParaRPr>
          </a:p>
          <a:p>
            <a:r>
              <a:rPr lang="en-US" sz="130" b="0" dirty="0">
                <a:solidFill>
                  <a:srgbClr val="008000"/>
                </a:solidFill>
                <a:effectLst/>
                <a:latin typeface="Consolas" panose="020B0609020204030204" pitchFamily="49" charset="0"/>
              </a:rPr>
              <a:t>                id="name"</a:t>
            </a:r>
          </a:p>
          <a:p>
            <a:r>
              <a:rPr lang="en-US" sz="130" b="0" dirty="0">
                <a:solidFill>
                  <a:srgbClr val="008000"/>
                </a:solidFill>
                <a:effectLst/>
                <a:latin typeface="Consolas" panose="020B0609020204030204" pitchFamily="49" charset="0"/>
              </a:rPr>
              <a:t>                label="Name"</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classes.textField</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value={values.name}</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onChange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handleChange</a:t>
            </a:r>
            <a:r>
              <a:rPr lang="en-US" sz="130" b="0" dirty="0">
                <a:solidFill>
                  <a:srgbClr val="008000"/>
                </a:solidFill>
                <a:effectLst/>
                <a:latin typeface="Consolas" panose="020B0609020204030204" pitchFamily="49" charset="0"/>
              </a:rPr>
              <a:t>("name")}</a:t>
            </a:r>
          </a:p>
          <a:p>
            <a:r>
              <a:rPr lang="en-US" sz="130" b="0" dirty="0">
                <a:solidFill>
                  <a:srgbClr val="008000"/>
                </a:solidFill>
                <a:effectLst/>
                <a:latin typeface="Consolas" panose="020B0609020204030204" pitchFamily="49" charset="0"/>
              </a:rPr>
              <a:t>                margin="normal"</a:t>
            </a:r>
          </a:p>
          <a:p>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br</a:t>
            </a:r>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TextField</a:t>
            </a:r>
            <a:endParaRPr lang="en-US" sz="130" b="0" dirty="0">
              <a:solidFill>
                <a:srgbClr val="008000"/>
              </a:solidFill>
              <a:effectLst/>
              <a:latin typeface="Consolas" panose="020B0609020204030204" pitchFamily="49" charset="0"/>
            </a:endParaRPr>
          </a:p>
          <a:p>
            <a:r>
              <a:rPr lang="en-US" sz="130" b="0" dirty="0">
                <a:solidFill>
                  <a:srgbClr val="008000"/>
                </a:solidFill>
                <a:effectLst/>
                <a:latin typeface="Consolas" panose="020B0609020204030204" pitchFamily="49" charset="0"/>
              </a:rPr>
              <a:t>                id="multiline-flexible"</a:t>
            </a:r>
          </a:p>
          <a:p>
            <a:r>
              <a:rPr lang="en-US" sz="130" b="0" dirty="0">
                <a:solidFill>
                  <a:srgbClr val="008000"/>
                </a:solidFill>
                <a:effectLst/>
                <a:latin typeface="Consolas" panose="020B0609020204030204" pitchFamily="49" charset="0"/>
              </a:rPr>
              <a:t>                label="Description"</a:t>
            </a:r>
          </a:p>
          <a:p>
            <a:r>
              <a:rPr lang="en-US" sz="130" b="0" dirty="0">
                <a:solidFill>
                  <a:srgbClr val="008000"/>
                </a:solidFill>
                <a:effectLst/>
                <a:latin typeface="Consolas" panose="020B0609020204030204" pitchFamily="49" charset="0"/>
              </a:rPr>
              <a:t>                multiline</a:t>
            </a:r>
          </a:p>
          <a:p>
            <a:r>
              <a:rPr lang="en-US" sz="130" b="0" dirty="0">
                <a:solidFill>
                  <a:srgbClr val="008000"/>
                </a:solidFill>
                <a:effectLst/>
                <a:latin typeface="Consolas" panose="020B0609020204030204" pitchFamily="49" charset="0"/>
              </a:rPr>
              <a:t>                rows="3"</a:t>
            </a:r>
          </a:p>
          <a:p>
            <a:r>
              <a:rPr lang="en-US" sz="130" b="0" dirty="0">
                <a:solidFill>
                  <a:srgbClr val="008000"/>
                </a:solidFill>
                <a:effectLst/>
                <a:latin typeface="Consolas" panose="020B0609020204030204" pitchFamily="49" charset="0"/>
              </a:rPr>
              <a:t>                value={</a:t>
            </a:r>
            <a:r>
              <a:rPr lang="en-US" sz="130" b="0" dirty="0" err="1">
                <a:solidFill>
                  <a:srgbClr val="008000"/>
                </a:solidFill>
                <a:effectLst/>
                <a:latin typeface="Consolas" panose="020B0609020204030204" pitchFamily="49" charset="0"/>
              </a:rPr>
              <a:t>values.description</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onChange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handleChange</a:t>
            </a:r>
            <a:r>
              <a:rPr lang="en-US" sz="130" b="0" dirty="0">
                <a:solidFill>
                  <a:srgbClr val="008000"/>
                </a:solidFill>
                <a:effectLst/>
                <a:latin typeface="Consolas" panose="020B0609020204030204" pitchFamily="49" charset="0"/>
              </a:rPr>
              <a:t>("description")}</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classes.textField</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margin="normal"</a:t>
            </a:r>
          </a:p>
          <a:p>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br</a:t>
            </a:r>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&lt;Typography</a:t>
            </a:r>
          </a:p>
          <a:p>
            <a:r>
              <a:rPr lang="en-US" sz="130" b="0" dirty="0">
                <a:solidFill>
                  <a:srgbClr val="008000"/>
                </a:solidFill>
                <a:effectLst/>
                <a:latin typeface="Consolas" panose="020B0609020204030204" pitchFamily="49" charset="0"/>
              </a:rPr>
              <a:t>                type="subheading"</a:t>
            </a:r>
          </a:p>
          <a:p>
            <a:r>
              <a:rPr lang="en-US" sz="130" b="0" dirty="0">
                <a:solidFill>
                  <a:srgbClr val="008000"/>
                </a:solidFill>
                <a:effectLst/>
                <a:latin typeface="Consolas" panose="020B0609020204030204" pitchFamily="49" charset="0"/>
              </a:rPr>
              <a:t>                component="h4"</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classes.subheading</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Owner: {</a:t>
            </a:r>
            <a:r>
              <a:rPr lang="en-US" sz="130" b="0" dirty="0" err="1">
                <a:solidFill>
                  <a:srgbClr val="008000"/>
                </a:solidFill>
                <a:effectLst/>
                <a:latin typeface="Consolas" panose="020B0609020204030204" pitchFamily="49" charset="0"/>
              </a:rPr>
              <a:t>values.owner</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&lt;/Typography&gt;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br</a:t>
            </a:r>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values.error</a:t>
            </a:r>
            <a:r>
              <a:rPr lang="en-US" sz="130" b="0" dirty="0">
                <a:solidFill>
                  <a:srgbClr val="008000"/>
                </a:solidFill>
                <a:effectLst/>
                <a:latin typeface="Consolas" panose="020B0609020204030204" pitchFamily="49" charset="0"/>
              </a:rPr>
              <a:t> &amp;&amp; (</a:t>
            </a:r>
          </a:p>
          <a:p>
            <a:r>
              <a:rPr lang="en-US" sz="130" b="0" dirty="0">
                <a:solidFill>
                  <a:srgbClr val="008000"/>
                </a:solidFill>
                <a:effectLst/>
                <a:latin typeface="Consolas" panose="020B0609020204030204" pitchFamily="49" charset="0"/>
              </a:rPr>
              <a:t>                &lt;Typography component="p" color="error"&gt;</a:t>
            </a:r>
          </a:p>
          <a:p>
            <a:r>
              <a:rPr lang="en-US" sz="130" b="0" dirty="0">
                <a:solidFill>
                  <a:srgbClr val="008000"/>
                </a:solidFill>
                <a:effectLst/>
                <a:latin typeface="Consolas" panose="020B0609020204030204" pitchFamily="49" charset="0"/>
              </a:rPr>
              <a:t>                  &lt;Icon color="error"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classes.error</a:t>
            </a:r>
            <a:r>
              <a:rPr lang="en-US" sz="130" b="0" dirty="0">
                <a:solidFill>
                  <a:srgbClr val="008000"/>
                </a:solidFill>
                <a:effectLst/>
                <a:latin typeface="Consolas" panose="020B0609020204030204" pitchFamily="49" charset="0"/>
              </a:rPr>
              <a:t>}&gt;</a:t>
            </a:r>
          </a:p>
          <a:p>
            <a:r>
              <a:rPr lang="en-US" sz="130" b="0" dirty="0">
                <a:solidFill>
                  <a:srgbClr val="008000"/>
                </a:solidFill>
                <a:effectLst/>
                <a:latin typeface="Consolas" panose="020B0609020204030204" pitchFamily="49" charset="0"/>
              </a:rPr>
              <a:t>                    error</a:t>
            </a:r>
          </a:p>
          <a:p>
            <a:r>
              <a:rPr lang="en-US" sz="130" b="0" dirty="0">
                <a:solidFill>
                  <a:srgbClr val="008000"/>
                </a:solidFill>
                <a:effectLst/>
                <a:latin typeface="Consolas" panose="020B0609020204030204" pitchFamily="49" charset="0"/>
              </a:rPr>
              <a:t>                  &lt;/Icon&gt;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values.error</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&lt;/Typography&gt;</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CardContent</a:t>
            </a:r>
            <a:r>
              <a:rPr lang="en-US" sz="130" b="0" dirty="0">
                <a:solidFill>
                  <a:srgbClr val="008000"/>
                </a:solidFill>
                <a:effectLst/>
                <a:latin typeface="Consolas" panose="020B0609020204030204" pitchFamily="49" charset="0"/>
              </a:rPr>
              <a:t>&gt;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CardActions</a:t>
            </a:r>
            <a:r>
              <a:rPr lang="en-US" sz="130" b="0" dirty="0">
                <a:solidFill>
                  <a:srgbClr val="008000"/>
                </a:solidFill>
                <a:effectLst/>
                <a:latin typeface="Consolas" panose="020B0609020204030204" pitchFamily="49" charset="0"/>
              </a:rPr>
              <a:t>&gt;</a:t>
            </a:r>
          </a:p>
          <a:p>
            <a:r>
              <a:rPr lang="en-US" sz="130" b="0" dirty="0">
                <a:solidFill>
                  <a:srgbClr val="008000"/>
                </a:solidFill>
                <a:effectLst/>
                <a:latin typeface="Consolas" panose="020B0609020204030204" pitchFamily="49" charset="0"/>
              </a:rPr>
              <a:t>              &lt;Button</a:t>
            </a:r>
          </a:p>
          <a:p>
            <a:r>
              <a:rPr lang="en-US" sz="130" b="0" dirty="0">
                <a:solidFill>
                  <a:srgbClr val="008000"/>
                </a:solidFill>
                <a:effectLst/>
                <a:latin typeface="Consolas" panose="020B0609020204030204" pitchFamily="49" charset="0"/>
              </a:rPr>
              <a:t>                color="primary"</a:t>
            </a:r>
          </a:p>
          <a:p>
            <a:r>
              <a:rPr lang="en-US" sz="130" b="0" dirty="0">
                <a:solidFill>
                  <a:srgbClr val="008000"/>
                </a:solidFill>
                <a:effectLst/>
                <a:latin typeface="Consolas" panose="020B0609020204030204" pitchFamily="49" charset="0"/>
              </a:rPr>
              <a:t>                variant="contained"</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onClick</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clickSubmit</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a:t>
            </a:r>
            <a:r>
              <a:rPr lang="en-US" sz="130" b="0" dirty="0" err="1">
                <a:solidFill>
                  <a:srgbClr val="008000"/>
                </a:solidFill>
                <a:effectLst/>
                <a:latin typeface="Consolas" panose="020B0609020204030204" pitchFamily="49" charset="0"/>
              </a:rPr>
              <a:t>className</a:t>
            </a:r>
            <a:r>
              <a:rPr lang="en-US" sz="130" b="0" dirty="0">
                <a:solidFill>
                  <a:srgbClr val="008000"/>
                </a:solidFill>
                <a:effectLst/>
                <a:latin typeface="Consolas" panose="020B0609020204030204" pitchFamily="49" charset="0"/>
              </a:rPr>
              <a:t>={</a:t>
            </a:r>
            <a:r>
              <a:rPr lang="en-US" sz="130" b="0" dirty="0" err="1">
                <a:solidFill>
                  <a:srgbClr val="008000"/>
                </a:solidFill>
                <a:effectLst/>
                <a:latin typeface="Consolas" panose="020B0609020204030204" pitchFamily="49" charset="0"/>
              </a:rPr>
              <a:t>classes.submit</a:t>
            </a:r>
            <a:r>
              <a:rPr lang="en-US" sz="130" b="0" dirty="0">
                <a:solidFill>
                  <a:srgbClr val="008000"/>
                </a:solidFill>
                <a:effectLst/>
                <a:latin typeface="Consolas" panose="020B0609020204030204" pitchFamily="49" charset="0"/>
              </a:rPr>
              <a:t>}</a:t>
            </a:r>
          </a:p>
          <a:p>
            <a:r>
              <a:rPr lang="en-US" sz="130" b="0" dirty="0">
                <a:solidFill>
                  <a:srgbClr val="008000"/>
                </a:solidFill>
                <a:effectLst/>
                <a:latin typeface="Consolas" panose="020B0609020204030204" pitchFamily="49" charset="0"/>
              </a:rPr>
              <a:t>              &gt;</a:t>
            </a:r>
          </a:p>
          <a:p>
            <a:r>
              <a:rPr lang="en-US" sz="130" b="0" dirty="0">
                <a:solidFill>
                  <a:srgbClr val="008000"/>
                </a:solidFill>
                <a:effectLst/>
                <a:latin typeface="Consolas" panose="020B0609020204030204" pitchFamily="49" charset="0"/>
              </a:rPr>
              <a:t>                Update</a:t>
            </a:r>
          </a:p>
          <a:p>
            <a:r>
              <a:rPr lang="en-US" sz="130" b="0" dirty="0">
                <a:solidFill>
                  <a:srgbClr val="008000"/>
                </a:solidFill>
                <a:effectLst/>
                <a:latin typeface="Consolas" panose="020B0609020204030204" pitchFamily="49" charset="0"/>
              </a:rPr>
              <a:t>              &lt;/Button&gt;</a:t>
            </a:r>
          </a:p>
          <a:p>
            <a:r>
              <a:rPr lang="en-US" sz="130" b="0" dirty="0">
                <a:solidFill>
                  <a:srgbClr val="008000"/>
                </a:solidFill>
                <a:effectLst/>
                <a:latin typeface="Consolas" panose="020B0609020204030204" pitchFamily="49" charset="0"/>
              </a:rPr>
              <a:t>            &lt;/</a:t>
            </a:r>
            <a:r>
              <a:rPr lang="en-US" sz="130" b="0" dirty="0" err="1">
                <a:solidFill>
                  <a:srgbClr val="008000"/>
                </a:solidFill>
                <a:effectLst/>
                <a:latin typeface="Consolas" panose="020B0609020204030204" pitchFamily="49" charset="0"/>
              </a:rPr>
              <a:t>CardActions</a:t>
            </a:r>
            <a:r>
              <a:rPr lang="en-US" sz="130" b="0" dirty="0">
                <a:solidFill>
                  <a:srgbClr val="008000"/>
                </a:solidFill>
                <a:effectLst/>
                <a:latin typeface="Consolas" panose="020B0609020204030204" pitchFamily="49" charset="0"/>
              </a:rPr>
              <a:t>&gt;</a:t>
            </a:r>
          </a:p>
          <a:p>
            <a:r>
              <a:rPr lang="en-US" sz="130" b="0" dirty="0">
                <a:solidFill>
                  <a:srgbClr val="008000"/>
                </a:solidFill>
                <a:effectLst/>
                <a:latin typeface="Consolas" panose="020B0609020204030204" pitchFamily="49" charset="0"/>
              </a:rPr>
              <a:t>          &lt;/Card&gt;</a:t>
            </a:r>
          </a:p>
          <a:p>
            <a:r>
              <a:rPr lang="en-US" sz="130" b="0" dirty="0">
                <a:solidFill>
                  <a:srgbClr val="008000"/>
                </a:solidFill>
                <a:effectLst/>
                <a:latin typeface="Consolas" panose="020B0609020204030204" pitchFamily="49" charset="0"/>
              </a:rPr>
              <a:t>        &lt;/Grid&gt;</a:t>
            </a:r>
          </a:p>
          <a:p>
            <a:r>
              <a:rPr lang="en-US" sz="130" b="0" dirty="0">
                <a:solidFill>
                  <a:srgbClr val="008000"/>
                </a:solidFill>
                <a:effectLst/>
                <a:latin typeface="Consolas" panose="020B0609020204030204" pitchFamily="49" charset="0"/>
              </a:rPr>
              <a:t>        </a:t>
            </a:r>
            <a:r>
              <a:rPr lang="en-US" sz="130" b="0" dirty="0">
                <a:solidFill>
                  <a:srgbClr val="008000"/>
                </a:solidFill>
                <a:effectLst/>
                <a:highlight>
                  <a:srgbClr val="FFFF00"/>
                </a:highlight>
                <a:latin typeface="Consolas" panose="020B0609020204030204" pitchFamily="49" charset="0"/>
              </a:rPr>
              <a:t>&lt;Grid item </a:t>
            </a:r>
            <a:r>
              <a:rPr lang="en-US" sz="130" b="0" dirty="0" err="1">
                <a:solidFill>
                  <a:srgbClr val="008000"/>
                </a:solidFill>
                <a:effectLst/>
                <a:highlight>
                  <a:srgbClr val="FFFF00"/>
                </a:highlight>
                <a:latin typeface="Consolas" panose="020B0609020204030204" pitchFamily="49" charset="0"/>
              </a:rPr>
              <a:t>xs</a:t>
            </a:r>
            <a:r>
              <a:rPr lang="en-US" sz="130" b="0" dirty="0">
                <a:solidFill>
                  <a:srgbClr val="008000"/>
                </a:solidFill>
                <a:effectLst/>
                <a:highlight>
                  <a:srgbClr val="FFFF00"/>
                </a:highlight>
                <a:latin typeface="Consolas" panose="020B0609020204030204" pitchFamily="49" charset="0"/>
              </a:rPr>
              <a:t>={6} </a:t>
            </a:r>
            <a:r>
              <a:rPr lang="en-US" sz="130" b="0" dirty="0" err="1">
                <a:solidFill>
                  <a:srgbClr val="008000"/>
                </a:solidFill>
                <a:effectLst/>
                <a:highlight>
                  <a:srgbClr val="FFFF00"/>
                </a:highlight>
                <a:latin typeface="Consolas" panose="020B0609020204030204" pitchFamily="49" charset="0"/>
              </a:rPr>
              <a:t>sm</a:t>
            </a:r>
            <a:r>
              <a:rPr lang="en-US" sz="130" b="0" dirty="0">
                <a:solidFill>
                  <a:srgbClr val="008000"/>
                </a:solidFill>
                <a:effectLst/>
                <a:highlight>
                  <a:srgbClr val="FFFF00"/>
                </a:highlight>
                <a:latin typeface="Consolas" panose="020B0609020204030204" pitchFamily="49" charset="0"/>
              </a:rPr>
              <a:t>={6}&gt;</a:t>
            </a:r>
          </a:p>
          <a:p>
            <a:r>
              <a:rPr lang="en-US" sz="130" b="0" dirty="0">
                <a:solidFill>
                  <a:srgbClr val="008000"/>
                </a:solidFill>
                <a:effectLst/>
                <a:highlight>
                  <a:srgbClr val="FFFF00"/>
                </a:highlight>
                <a:latin typeface="Consolas" panose="020B0609020204030204" pitchFamily="49" charset="0"/>
              </a:rPr>
              <a:t>          &lt;</a:t>
            </a:r>
            <a:r>
              <a:rPr lang="en-US" sz="130" b="0" dirty="0" err="1">
                <a:solidFill>
                  <a:srgbClr val="008000"/>
                </a:solidFill>
                <a:effectLst/>
                <a:highlight>
                  <a:srgbClr val="FFFF00"/>
                </a:highlight>
                <a:latin typeface="Consolas" panose="020B0609020204030204" pitchFamily="49" charset="0"/>
              </a:rPr>
              <a:t>MyProducts</a:t>
            </a:r>
            <a:r>
              <a:rPr lang="en-US" sz="130" b="0" dirty="0">
                <a:solidFill>
                  <a:srgbClr val="008000"/>
                </a:solidFill>
                <a:effectLst/>
                <a:highlight>
                  <a:srgbClr val="FFFF00"/>
                </a:highlight>
                <a:latin typeface="Consolas" panose="020B0609020204030204" pitchFamily="49" charset="0"/>
              </a:rPr>
              <a:t> </a:t>
            </a:r>
            <a:r>
              <a:rPr lang="en-US" sz="130" b="0" dirty="0" err="1">
                <a:solidFill>
                  <a:srgbClr val="008000"/>
                </a:solidFill>
                <a:effectLst/>
                <a:highlight>
                  <a:srgbClr val="FFFF00"/>
                </a:highlight>
                <a:latin typeface="Consolas" panose="020B0609020204030204" pitchFamily="49" charset="0"/>
              </a:rPr>
              <a:t>shopId</a:t>
            </a:r>
            <a:r>
              <a:rPr lang="en-US" sz="130" b="0" dirty="0">
                <a:solidFill>
                  <a:srgbClr val="008000"/>
                </a:solidFill>
                <a:effectLst/>
                <a:highlight>
                  <a:srgbClr val="FFFF00"/>
                </a:highlight>
                <a:latin typeface="Consolas" panose="020B0609020204030204" pitchFamily="49" charset="0"/>
              </a:rPr>
              <a:t>={</a:t>
            </a:r>
            <a:r>
              <a:rPr lang="en-US" sz="130" b="0" dirty="0" err="1">
                <a:solidFill>
                  <a:srgbClr val="008000"/>
                </a:solidFill>
                <a:effectLst/>
                <a:highlight>
                  <a:srgbClr val="FFFF00"/>
                </a:highlight>
                <a:latin typeface="Consolas" panose="020B0609020204030204" pitchFamily="49" charset="0"/>
              </a:rPr>
              <a:t>params.shopId</a:t>
            </a:r>
            <a:r>
              <a:rPr lang="en-US" sz="130" b="0" dirty="0">
                <a:solidFill>
                  <a:srgbClr val="008000"/>
                </a:solidFill>
                <a:effectLst/>
                <a:highlight>
                  <a:srgbClr val="FFFF00"/>
                </a:highlight>
                <a:latin typeface="Consolas" panose="020B0609020204030204" pitchFamily="49" charset="0"/>
              </a:rPr>
              <a:t>} /&gt;</a:t>
            </a:r>
          </a:p>
          <a:p>
            <a:r>
              <a:rPr lang="en-US" sz="130" b="0" dirty="0">
                <a:solidFill>
                  <a:srgbClr val="008000"/>
                </a:solidFill>
                <a:effectLst/>
                <a:highlight>
                  <a:srgbClr val="FFFF00"/>
                </a:highlight>
                <a:latin typeface="Consolas" panose="020B0609020204030204" pitchFamily="49" charset="0"/>
              </a:rPr>
              <a:t>        &lt;/Grid&gt;</a:t>
            </a:r>
          </a:p>
          <a:p>
            <a:r>
              <a:rPr lang="en-US" sz="130" b="0" dirty="0">
                <a:solidFill>
                  <a:srgbClr val="008000"/>
                </a:solidFill>
                <a:effectLst/>
                <a:latin typeface="Consolas" panose="020B0609020204030204" pitchFamily="49" charset="0"/>
              </a:rPr>
              <a:t>      &lt;/Grid&gt;</a:t>
            </a:r>
          </a:p>
          <a:p>
            <a:r>
              <a:rPr lang="en-US" sz="130" b="0" dirty="0">
                <a:solidFill>
                  <a:srgbClr val="008000"/>
                </a:solidFill>
                <a:effectLst/>
                <a:latin typeface="Consolas" panose="020B0609020204030204" pitchFamily="49" charset="0"/>
              </a:rPr>
              <a:t>    &lt;/div&gt;</a:t>
            </a:r>
          </a:p>
          <a:p>
            <a:r>
              <a:rPr lang="en-US" sz="130" b="0" dirty="0">
                <a:solidFill>
                  <a:srgbClr val="008000"/>
                </a:solidFill>
                <a:effectLst/>
                <a:latin typeface="Consolas" panose="020B0609020204030204" pitchFamily="49" charset="0"/>
              </a:rPr>
              <a:t>  );</a:t>
            </a:r>
          </a:p>
          <a:p>
            <a:r>
              <a:rPr lang="en-US" sz="130" b="0" dirty="0">
                <a:solidFill>
                  <a:srgbClr val="008000"/>
                </a:solidFill>
                <a:effectLst/>
                <a:latin typeface="Consolas" panose="020B0609020204030204" pitchFamily="49" charset="0"/>
              </a:rPr>
              <a:t>}</a:t>
            </a:r>
          </a:p>
          <a:p>
            <a:br>
              <a:rPr lang="en-US" sz="130" b="0" dirty="0">
                <a:solidFill>
                  <a:srgbClr val="008000"/>
                </a:solidFill>
                <a:effectLst/>
                <a:latin typeface="Consolas" panose="020B0609020204030204" pitchFamily="49" charset="0"/>
              </a:rPr>
            </a:br>
            <a:endParaRPr lang="en-US" sz="13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A9DD873-14A9-C419-A765-24DA22241493}"/>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6E17BDE8-E928-EFBB-363A-C21979195F2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ECCB70C-BBA9-D4FB-674F-E37D934C31C0}"/>
              </a:ext>
            </a:extLst>
          </p:cNvPr>
          <p:cNvSpPr>
            <a:spLocks noGrp="1"/>
          </p:cNvSpPr>
          <p:nvPr>
            <p:ph type="sldNum" sz="quarter" idx="12"/>
          </p:nvPr>
        </p:nvSpPr>
        <p:spPr/>
        <p:txBody>
          <a:bodyPr/>
          <a:lstStyle/>
          <a:p>
            <a:fld id="{7C5CF243-786F-4254-B068-4C9F0B6EA12F}" type="slidenum">
              <a:rPr lang="en-US" altLang="en-US" smtClean="0"/>
              <a:pPr/>
              <a:t>84</a:t>
            </a:fld>
            <a:endParaRPr lang="en-US" altLang="en-US"/>
          </a:p>
        </p:txBody>
      </p:sp>
    </p:spTree>
    <p:extLst>
      <p:ext uri="{BB962C8B-B14F-4D97-AF65-F5344CB8AC3E}">
        <p14:creationId xmlns:p14="http://schemas.microsoft.com/office/powerpoint/2010/main" val="9827210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32E5-89D5-5A55-C0F7-54E009771A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D3B106-712C-461D-9F4A-B3EBDC407A47}"/>
              </a:ext>
            </a:extLst>
          </p:cNvPr>
          <p:cNvSpPr>
            <a:spLocks noGrp="1"/>
          </p:cNvSpPr>
          <p:nvPr>
            <p:ph idx="1"/>
          </p:nvPr>
        </p:nvSpPr>
        <p:spPr/>
        <p:txBody>
          <a:bodyPr/>
          <a:lstStyle/>
          <a:p>
            <a:r>
              <a:rPr lang="en-US" dirty="0"/>
              <a:t>Add new and edit product route in </a:t>
            </a:r>
            <a:r>
              <a:rPr lang="en-US" dirty="0" err="1"/>
              <a:t>MainRouter</a:t>
            </a:r>
            <a:r>
              <a:rPr lang="en-US" dirty="0"/>
              <a:t>.</a:t>
            </a:r>
          </a:p>
        </p:txBody>
      </p:sp>
      <p:sp>
        <p:nvSpPr>
          <p:cNvPr id="4" name="Date Placeholder 3">
            <a:extLst>
              <a:ext uri="{FF2B5EF4-FFF2-40B4-BE49-F238E27FC236}">
                <a16:creationId xmlns:a16="http://schemas.microsoft.com/office/drawing/2014/main" id="{A3CB01FD-6A40-E147-76DC-3818C923E380}"/>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954A41F2-3059-3243-32C2-582FB309B4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A2DA086-E4F4-68C5-5A2F-E52F013BDAE0}"/>
              </a:ext>
            </a:extLst>
          </p:cNvPr>
          <p:cNvSpPr>
            <a:spLocks noGrp="1"/>
          </p:cNvSpPr>
          <p:nvPr>
            <p:ph type="sldNum" sz="quarter" idx="12"/>
          </p:nvPr>
        </p:nvSpPr>
        <p:spPr/>
        <p:txBody>
          <a:bodyPr/>
          <a:lstStyle/>
          <a:p>
            <a:fld id="{7C5CF243-786F-4254-B068-4C9F0B6EA12F}" type="slidenum">
              <a:rPr lang="en-US" altLang="en-US" smtClean="0"/>
              <a:pPr/>
              <a:t>85</a:t>
            </a:fld>
            <a:endParaRPr lang="en-US" altLang="en-US"/>
          </a:p>
        </p:txBody>
      </p:sp>
    </p:spTree>
    <p:extLst>
      <p:ext uri="{BB962C8B-B14F-4D97-AF65-F5344CB8AC3E}">
        <p14:creationId xmlns:p14="http://schemas.microsoft.com/office/powerpoint/2010/main" val="21256165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05C2-D050-20BE-5922-CB06285514B5}"/>
              </a:ext>
            </a:extLst>
          </p:cNvPr>
          <p:cNvSpPr>
            <a:spLocks noGrp="1"/>
          </p:cNvSpPr>
          <p:nvPr>
            <p:ph type="title"/>
          </p:nvPr>
        </p:nvSpPr>
        <p:spPr/>
        <p:txBody>
          <a:bodyPr/>
          <a:lstStyle/>
          <a:p>
            <a:r>
              <a:rPr lang="en-US" dirty="0"/>
              <a:t>Client/</a:t>
            </a:r>
            <a:r>
              <a:rPr lang="en-US" dirty="0" err="1"/>
              <a:t>MainRouter.jsx</a:t>
            </a:r>
            <a:endParaRPr lang="en-US" dirty="0"/>
          </a:p>
        </p:txBody>
      </p:sp>
      <p:sp>
        <p:nvSpPr>
          <p:cNvPr id="3" name="Content Placeholder 2">
            <a:extLst>
              <a:ext uri="{FF2B5EF4-FFF2-40B4-BE49-F238E27FC236}">
                <a16:creationId xmlns:a16="http://schemas.microsoft.com/office/drawing/2014/main" id="{4DBCD1CD-35D6-1857-72A8-A599B3EB3E2A}"/>
              </a:ext>
            </a:extLst>
          </p:cNvPr>
          <p:cNvSpPr>
            <a:spLocks noGrp="1"/>
          </p:cNvSpPr>
          <p:nvPr>
            <p:ph idx="1"/>
          </p:nvPr>
        </p:nvSpPr>
        <p:spPr/>
        <p:txBody>
          <a:bodyPr/>
          <a:lstStyle/>
          <a:p>
            <a:r>
              <a:rPr lang="en-US" sz="350" b="0" dirty="0">
                <a:solidFill>
                  <a:srgbClr val="008000"/>
                </a:solidFill>
                <a:effectLst/>
                <a:latin typeface="Consolas" panose="020B0609020204030204" pitchFamily="49" charset="0"/>
              </a:rPr>
              <a:t>import React from "react";</a:t>
            </a:r>
          </a:p>
          <a:p>
            <a:r>
              <a:rPr lang="en-US" sz="350" b="0" dirty="0">
                <a:solidFill>
                  <a:srgbClr val="008000"/>
                </a:solidFill>
                <a:effectLst/>
                <a:latin typeface="Consolas" panose="020B0609020204030204" pitchFamily="49" charset="0"/>
              </a:rPr>
              <a:t>import { Route, Routes } from "react-router-</a:t>
            </a:r>
            <a:r>
              <a:rPr lang="en-US" sz="350" b="0" dirty="0" err="1">
                <a:solidFill>
                  <a:srgbClr val="008000"/>
                </a:solidFill>
                <a:effectLst/>
                <a:latin typeface="Consolas" panose="020B0609020204030204" pitchFamily="49" charset="0"/>
              </a:rPr>
              <a:t>dom</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Home from "./core/Home";</a:t>
            </a:r>
          </a:p>
          <a:p>
            <a:r>
              <a:rPr lang="en-US" sz="350" b="0" dirty="0">
                <a:solidFill>
                  <a:srgbClr val="008000"/>
                </a:solidFill>
                <a:effectLst/>
                <a:latin typeface="Consolas" panose="020B0609020204030204" pitchFamily="49" charset="0"/>
              </a:rPr>
              <a:t>import Users from "./user/</a:t>
            </a:r>
            <a:r>
              <a:rPr lang="en-US" sz="350" b="0" dirty="0" err="1">
                <a:solidFill>
                  <a:srgbClr val="008000"/>
                </a:solidFill>
                <a:effectLst/>
                <a:latin typeface="Consolas" panose="020B0609020204030204" pitchFamily="49" charset="0"/>
              </a:rPr>
              <a:t>Users.jsx</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Signup from "./user/</a:t>
            </a:r>
            <a:r>
              <a:rPr lang="en-US" sz="350" b="0" dirty="0" err="1">
                <a:solidFill>
                  <a:srgbClr val="008000"/>
                </a:solidFill>
                <a:effectLst/>
                <a:latin typeface="Consolas" panose="020B0609020204030204" pitchFamily="49" charset="0"/>
              </a:rPr>
              <a:t>Signup.jsx</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Signin</a:t>
            </a:r>
            <a:r>
              <a:rPr lang="en-US" sz="350" b="0" dirty="0">
                <a:solidFill>
                  <a:srgbClr val="008000"/>
                </a:solidFill>
                <a:effectLst/>
                <a:latin typeface="Consolas" panose="020B0609020204030204" pitchFamily="49" charset="0"/>
              </a:rPr>
              <a:t> from "./lib/</a:t>
            </a:r>
            <a:r>
              <a:rPr lang="en-US" sz="350" b="0" dirty="0" err="1">
                <a:solidFill>
                  <a:srgbClr val="008000"/>
                </a:solidFill>
                <a:effectLst/>
                <a:latin typeface="Consolas" panose="020B0609020204030204" pitchFamily="49" charset="0"/>
              </a:rPr>
              <a:t>Signin.jsx</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Profile from "./user/</a:t>
            </a:r>
            <a:r>
              <a:rPr lang="en-US" sz="350" b="0" dirty="0" err="1">
                <a:solidFill>
                  <a:srgbClr val="008000"/>
                </a:solidFill>
                <a:effectLst/>
                <a:latin typeface="Consolas" panose="020B0609020204030204" pitchFamily="49" charset="0"/>
              </a:rPr>
              <a:t>Profile.jsx</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 from "./lib/</a:t>
            </a:r>
            <a:r>
              <a:rPr lang="en-US" sz="350" b="0" dirty="0" err="1">
                <a:solidFill>
                  <a:srgbClr val="008000"/>
                </a:solidFill>
                <a:effectLst/>
                <a:latin typeface="Consolas" panose="020B0609020204030204" pitchFamily="49" charset="0"/>
              </a:rPr>
              <a:t>PrivateRoute.jsx</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EditProfile</a:t>
            </a:r>
            <a:r>
              <a:rPr lang="en-US" sz="350" b="0" dirty="0">
                <a:solidFill>
                  <a:srgbClr val="008000"/>
                </a:solidFill>
                <a:effectLst/>
                <a:latin typeface="Consolas" panose="020B0609020204030204" pitchFamily="49" charset="0"/>
              </a:rPr>
              <a:t> from "./user/</a:t>
            </a:r>
            <a:r>
              <a:rPr lang="en-US" sz="350" b="0" dirty="0" err="1">
                <a:solidFill>
                  <a:srgbClr val="008000"/>
                </a:solidFill>
                <a:effectLst/>
                <a:latin typeface="Consolas" panose="020B0609020204030204" pitchFamily="49" charset="0"/>
              </a:rPr>
              <a:t>EditProfile.jsx</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MyShops</a:t>
            </a:r>
            <a:r>
              <a:rPr lang="en-US" sz="350" b="0" dirty="0">
                <a:solidFill>
                  <a:srgbClr val="008000"/>
                </a:solidFill>
                <a:effectLst/>
                <a:latin typeface="Consolas" panose="020B0609020204030204" pitchFamily="49" charset="0"/>
              </a:rPr>
              <a:t> from "./shop/</a:t>
            </a:r>
            <a:r>
              <a:rPr lang="en-US" sz="350" b="0" dirty="0" err="1">
                <a:solidFill>
                  <a:srgbClr val="008000"/>
                </a:solidFill>
                <a:effectLst/>
                <a:latin typeface="Consolas" panose="020B0609020204030204" pitchFamily="49" charset="0"/>
              </a:rPr>
              <a:t>MyShops</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NewShop</a:t>
            </a:r>
            <a:r>
              <a:rPr lang="en-US" sz="350" b="0" dirty="0">
                <a:solidFill>
                  <a:srgbClr val="008000"/>
                </a:solidFill>
                <a:effectLst/>
                <a:latin typeface="Consolas" panose="020B0609020204030204" pitchFamily="49" charset="0"/>
              </a:rPr>
              <a:t> from "./shop/</a:t>
            </a:r>
            <a:r>
              <a:rPr lang="en-US" sz="350" b="0" dirty="0" err="1">
                <a:solidFill>
                  <a:srgbClr val="008000"/>
                </a:solidFill>
                <a:effectLst/>
                <a:latin typeface="Consolas" panose="020B0609020204030204" pitchFamily="49" charset="0"/>
              </a:rPr>
              <a:t>NewShop</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EditShop</a:t>
            </a:r>
            <a:r>
              <a:rPr lang="en-US" sz="350" b="0" dirty="0">
                <a:solidFill>
                  <a:srgbClr val="008000"/>
                </a:solidFill>
                <a:effectLst/>
                <a:latin typeface="Consolas" panose="020B0609020204030204" pitchFamily="49" charset="0"/>
              </a:rPr>
              <a:t> from "./shop/</a:t>
            </a:r>
            <a:r>
              <a:rPr lang="en-US" sz="350" b="0" dirty="0" err="1">
                <a:solidFill>
                  <a:srgbClr val="008000"/>
                </a:solidFill>
                <a:effectLst/>
                <a:latin typeface="Consolas" panose="020B0609020204030204" pitchFamily="49" charset="0"/>
              </a:rPr>
              <a:t>EditShop</a:t>
            </a:r>
            <a:r>
              <a:rPr lang="en-US" sz="350" b="0" dirty="0">
                <a:solidFill>
                  <a:srgbClr val="008000"/>
                </a:solidFill>
                <a:effectLst/>
                <a:latin typeface="Consolas" panose="020B0609020204030204" pitchFamily="49" charset="0"/>
              </a:rPr>
              <a:t>";</a:t>
            </a:r>
          </a:p>
          <a:p>
            <a:r>
              <a:rPr lang="en-US" sz="350" b="0" dirty="0">
                <a:solidFill>
                  <a:srgbClr val="008000"/>
                </a:solidFill>
                <a:effectLst/>
                <a:highlight>
                  <a:srgbClr val="FFFF00"/>
                </a:highlight>
                <a:latin typeface="Consolas" panose="020B0609020204030204" pitchFamily="49" charset="0"/>
              </a:rPr>
              <a:t>import </a:t>
            </a:r>
            <a:r>
              <a:rPr lang="en-US" sz="350" b="0" dirty="0" err="1">
                <a:solidFill>
                  <a:srgbClr val="008000"/>
                </a:solidFill>
                <a:effectLst/>
                <a:highlight>
                  <a:srgbClr val="FFFF00"/>
                </a:highlight>
                <a:latin typeface="Consolas" panose="020B0609020204030204" pitchFamily="49" charset="0"/>
              </a:rPr>
              <a:t>NewProduct</a:t>
            </a:r>
            <a:r>
              <a:rPr lang="en-US" sz="350" b="0" dirty="0">
                <a:solidFill>
                  <a:srgbClr val="008000"/>
                </a:solidFill>
                <a:effectLst/>
                <a:highlight>
                  <a:srgbClr val="FFFF00"/>
                </a:highlight>
                <a:latin typeface="Consolas" panose="020B0609020204030204" pitchFamily="49" charset="0"/>
              </a:rPr>
              <a:t> from "./product/</a:t>
            </a:r>
            <a:r>
              <a:rPr lang="en-US" sz="350" b="0" dirty="0" err="1">
                <a:solidFill>
                  <a:srgbClr val="008000"/>
                </a:solidFill>
                <a:effectLst/>
                <a:highlight>
                  <a:srgbClr val="FFFF00"/>
                </a:highlight>
                <a:latin typeface="Consolas" panose="020B0609020204030204" pitchFamily="49" charset="0"/>
              </a:rPr>
              <a:t>NewProduct</a:t>
            </a:r>
            <a:r>
              <a:rPr lang="en-US" sz="350" b="0" dirty="0">
                <a:solidFill>
                  <a:srgbClr val="008000"/>
                </a:solidFill>
                <a:effectLst/>
                <a:highlight>
                  <a:srgbClr val="FFFF00"/>
                </a:highlight>
                <a:latin typeface="Consolas" panose="020B0609020204030204" pitchFamily="49" charset="0"/>
              </a:rPr>
              <a:t>";</a:t>
            </a:r>
          </a:p>
          <a:p>
            <a:r>
              <a:rPr lang="en-US" sz="350" b="0" dirty="0">
                <a:solidFill>
                  <a:srgbClr val="008000"/>
                </a:solidFill>
                <a:effectLst/>
                <a:highlight>
                  <a:srgbClr val="FFFF00"/>
                </a:highlight>
                <a:latin typeface="Consolas" panose="020B0609020204030204" pitchFamily="49" charset="0"/>
              </a:rPr>
              <a:t>import </a:t>
            </a:r>
            <a:r>
              <a:rPr lang="en-US" sz="350" b="0" dirty="0" err="1">
                <a:solidFill>
                  <a:srgbClr val="008000"/>
                </a:solidFill>
                <a:effectLst/>
                <a:highlight>
                  <a:srgbClr val="FFFF00"/>
                </a:highlight>
                <a:latin typeface="Consolas" panose="020B0609020204030204" pitchFamily="49" charset="0"/>
              </a:rPr>
              <a:t>EditProduct</a:t>
            </a:r>
            <a:r>
              <a:rPr lang="en-US" sz="350" b="0" dirty="0">
                <a:solidFill>
                  <a:srgbClr val="008000"/>
                </a:solidFill>
                <a:effectLst/>
                <a:highlight>
                  <a:srgbClr val="FFFF00"/>
                </a:highlight>
                <a:latin typeface="Consolas" panose="020B0609020204030204" pitchFamily="49" charset="0"/>
              </a:rPr>
              <a:t> from "./product/</a:t>
            </a:r>
            <a:r>
              <a:rPr lang="en-US" sz="350" b="0" dirty="0" err="1">
                <a:solidFill>
                  <a:srgbClr val="008000"/>
                </a:solidFill>
                <a:effectLst/>
                <a:highlight>
                  <a:srgbClr val="FFFF00"/>
                </a:highlight>
                <a:latin typeface="Consolas" panose="020B0609020204030204" pitchFamily="49" charset="0"/>
              </a:rPr>
              <a:t>EditProduct</a:t>
            </a:r>
            <a:r>
              <a:rPr lang="en-US" sz="350" b="0" dirty="0">
                <a:solidFill>
                  <a:srgbClr val="008000"/>
                </a:solidFill>
                <a:effectLst/>
                <a:highlight>
                  <a:srgbClr val="FFFF00"/>
                </a:highlight>
                <a:latin typeface="Consolas" panose="020B0609020204030204" pitchFamily="49" charset="0"/>
              </a:rPr>
              <a:t>";</a:t>
            </a:r>
          </a:p>
          <a:p>
            <a:r>
              <a:rPr lang="en-US" sz="350" b="0" dirty="0">
                <a:solidFill>
                  <a:srgbClr val="008000"/>
                </a:solidFill>
                <a:effectLst/>
                <a:latin typeface="Consolas" panose="020B0609020204030204" pitchFamily="49" charset="0"/>
              </a:rPr>
              <a:t>import Menu from "./core/Menu";</a:t>
            </a:r>
          </a:p>
          <a:p>
            <a:r>
              <a:rPr lang="en-US" sz="350" b="0" dirty="0">
                <a:solidFill>
                  <a:srgbClr val="008000"/>
                </a:solidFill>
                <a:effectLst/>
                <a:latin typeface="Consolas" panose="020B0609020204030204" pitchFamily="49" charset="0"/>
              </a:rPr>
              <a:t>function </a:t>
            </a:r>
            <a:r>
              <a:rPr lang="en-US" sz="350" b="0" dirty="0" err="1">
                <a:solidFill>
                  <a:srgbClr val="008000"/>
                </a:solidFill>
                <a:effectLst/>
                <a:latin typeface="Consolas" panose="020B0609020204030204" pitchFamily="49" charset="0"/>
              </a:rPr>
              <a:t>MainRouter</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return (</a:t>
            </a:r>
          </a:p>
          <a:p>
            <a:r>
              <a:rPr lang="en-US" sz="350" b="0" dirty="0">
                <a:solidFill>
                  <a:srgbClr val="008000"/>
                </a:solidFill>
                <a:effectLst/>
                <a:latin typeface="Consolas" panose="020B0609020204030204" pitchFamily="49" charset="0"/>
              </a:rPr>
              <a:t>    &lt;div&gt;</a:t>
            </a:r>
          </a:p>
          <a:p>
            <a:r>
              <a:rPr lang="en-US" sz="350" b="0" dirty="0">
                <a:solidFill>
                  <a:srgbClr val="008000"/>
                </a:solidFill>
                <a:effectLst/>
                <a:latin typeface="Consolas" panose="020B0609020204030204" pitchFamily="49" charset="0"/>
              </a:rPr>
              <a:t>      &lt;Menu /&gt;</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&lt;Routes&gt;</a:t>
            </a:r>
          </a:p>
          <a:p>
            <a:r>
              <a:rPr lang="en-US" sz="350" b="0" dirty="0">
                <a:solidFill>
                  <a:srgbClr val="008000"/>
                </a:solidFill>
                <a:effectLst/>
                <a:latin typeface="Consolas" panose="020B0609020204030204" pitchFamily="49" charset="0"/>
              </a:rPr>
              <a:t>        &lt;Route path="/" element={&lt;Home /&gt;} /&gt;</a:t>
            </a:r>
          </a:p>
          <a:p>
            <a:r>
              <a:rPr lang="en-US" sz="350" b="0" dirty="0">
                <a:solidFill>
                  <a:srgbClr val="008000"/>
                </a:solidFill>
                <a:effectLst/>
                <a:latin typeface="Consolas" panose="020B0609020204030204" pitchFamily="49" charset="0"/>
              </a:rPr>
              <a:t>        &lt;Route path="/users" element={&lt;Users /&gt;} /&gt;</a:t>
            </a:r>
          </a:p>
          <a:p>
            <a:r>
              <a:rPr lang="en-US" sz="350" b="0" dirty="0">
                <a:solidFill>
                  <a:srgbClr val="008000"/>
                </a:solidFill>
                <a:effectLst/>
                <a:latin typeface="Consolas" panose="020B0609020204030204" pitchFamily="49" charset="0"/>
              </a:rPr>
              <a:t>        &lt;Route path="/signup" element={&lt;Signup /&gt;} /&gt;</a:t>
            </a:r>
          </a:p>
          <a:p>
            <a:r>
              <a:rPr lang="en-US" sz="350" b="0" dirty="0">
                <a:solidFill>
                  <a:srgbClr val="008000"/>
                </a:solidFill>
                <a:effectLst/>
                <a:latin typeface="Consolas" panose="020B0609020204030204" pitchFamily="49" charset="0"/>
              </a:rPr>
              <a:t>        &lt;Route path="/</a:t>
            </a:r>
            <a:r>
              <a:rPr lang="en-US" sz="350" b="0" dirty="0" err="1">
                <a:solidFill>
                  <a:srgbClr val="008000"/>
                </a:solidFill>
                <a:effectLst/>
                <a:latin typeface="Consolas" panose="020B0609020204030204" pitchFamily="49" charset="0"/>
              </a:rPr>
              <a:t>signin</a:t>
            </a:r>
            <a:r>
              <a:rPr lang="en-US" sz="350" b="0" dirty="0">
                <a:solidFill>
                  <a:srgbClr val="008000"/>
                </a:solidFill>
                <a:effectLst/>
                <a:latin typeface="Consolas" panose="020B0609020204030204" pitchFamily="49" charset="0"/>
              </a:rPr>
              <a:t>" element={&lt;</a:t>
            </a:r>
            <a:r>
              <a:rPr lang="en-US" sz="350" b="0" dirty="0" err="1">
                <a:solidFill>
                  <a:srgbClr val="008000"/>
                </a:solidFill>
                <a:effectLst/>
                <a:latin typeface="Consolas" panose="020B0609020204030204" pitchFamily="49" charset="0"/>
              </a:rPr>
              <a:t>Signin</a:t>
            </a:r>
            <a:r>
              <a:rPr lang="en-US" sz="350" b="0" dirty="0">
                <a:solidFill>
                  <a:srgbClr val="008000"/>
                </a:solidFill>
                <a:effectLst/>
                <a:latin typeface="Consolas" panose="020B0609020204030204" pitchFamily="49" charset="0"/>
              </a:rPr>
              <a:t> /&gt;} /&gt;</a:t>
            </a:r>
          </a:p>
          <a:p>
            <a:r>
              <a:rPr lang="en-US" sz="350" b="0" dirty="0">
                <a:solidFill>
                  <a:srgbClr val="008000"/>
                </a:solidFill>
                <a:effectLst/>
                <a:latin typeface="Consolas" panose="020B0609020204030204" pitchFamily="49" charset="0"/>
              </a:rPr>
              <a:t>        &lt;Route</a:t>
            </a:r>
          </a:p>
          <a:p>
            <a:r>
              <a:rPr lang="en-US" sz="350" b="0" dirty="0">
                <a:solidFill>
                  <a:srgbClr val="008000"/>
                </a:solidFill>
                <a:effectLst/>
                <a:latin typeface="Consolas" panose="020B0609020204030204" pitchFamily="49" charset="0"/>
              </a:rPr>
              <a:t>          path="/user/edit/:</a:t>
            </a:r>
            <a:r>
              <a:rPr lang="en-US" sz="350" b="0" dirty="0" err="1">
                <a:solidFill>
                  <a:srgbClr val="008000"/>
                </a:solidFill>
                <a:effectLst/>
                <a:latin typeface="Consolas" panose="020B0609020204030204" pitchFamily="49" charset="0"/>
              </a:rPr>
              <a:t>userId</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element={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EditProfile</a:t>
            </a:r>
            <a:r>
              <a:rPr lang="en-US" sz="350" b="0" dirty="0">
                <a:solidFill>
                  <a:srgbClr val="008000"/>
                </a:solidFill>
                <a:effectLst/>
                <a:latin typeface="Consolas" panose="020B0609020204030204" pitchFamily="49" charset="0"/>
              </a:rPr>
              <a:t> /&gt;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/&gt;</a:t>
            </a:r>
          </a:p>
          <a:p>
            <a:r>
              <a:rPr lang="en-US" sz="350" b="0" dirty="0">
                <a:solidFill>
                  <a:srgbClr val="008000"/>
                </a:solidFill>
                <a:effectLst/>
                <a:latin typeface="Consolas" panose="020B0609020204030204" pitchFamily="49" charset="0"/>
              </a:rPr>
              <a:t>        &lt;Route path="/user/:</a:t>
            </a:r>
            <a:r>
              <a:rPr lang="en-US" sz="350" b="0" dirty="0" err="1">
                <a:solidFill>
                  <a:srgbClr val="008000"/>
                </a:solidFill>
                <a:effectLst/>
                <a:latin typeface="Consolas" panose="020B0609020204030204" pitchFamily="49" charset="0"/>
              </a:rPr>
              <a:t>userId</a:t>
            </a:r>
            <a:r>
              <a:rPr lang="en-US" sz="350" b="0" dirty="0">
                <a:solidFill>
                  <a:srgbClr val="008000"/>
                </a:solidFill>
                <a:effectLst/>
                <a:latin typeface="Consolas" panose="020B0609020204030204" pitchFamily="49" charset="0"/>
              </a:rPr>
              <a:t>" element={&lt;Profile /&gt;} /&gt;</a:t>
            </a:r>
          </a:p>
          <a:p>
            <a:r>
              <a:rPr lang="en-US" sz="350" b="0" dirty="0">
                <a:solidFill>
                  <a:srgbClr val="008000"/>
                </a:solidFill>
                <a:effectLst/>
                <a:latin typeface="Consolas" panose="020B0609020204030204" pitchFamily="49" charset="0"/>
              </a:rPr>
              <a:t>        &lt;Route</a:t>
            </a:r>
          </a:p>
          <a:p>
            <a:r>
              <a:rPr lang="en-US" sz="350" b="0" dirty="0">
                <a:solidFill>
                  <a:srgbClr val="008000"/>
                </a:solidFill>
                <a:effectLst/>
                <a:latin typeface="Consolas" panose="020B0609020204030204" pitchFamily="49" charset="0"/>
              </a:rPr>
              <a:t>          path="/seller/shops"</a:t>
            </a:r>
          </a:p>
          <a:p>
            <a:r>
              <a:rPr lang="en-US" sz="350" b="0" dirty="0">
                <a:solidFill>
                  <a:srgbClr val="008000"/>
                </a:solidFill>
                <a:effectLst/>
                <a:latin typeface="Consolas" panose="020B0609020204030204" pitchFamily="49" charset="0"/>
              </a:rPr>
              <a:t>          element={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MyShops</a:t>
            </a:r>
            <a:r>
              <a:rPr lang="en-US" sz="350" b="0" dirty="0">
                <a:solidFill>
                  <a:srgbClr val="008000"/>
                </a:solidFill>
                <a:effectLst/>
                <a:latin typeface="Consolas" panose="020B0609020204030204" pitchFamily="49" charset="0"/>
              </a:rPr>
              <a:t> /&gt;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/&gt;</a:t>
            </a:r>
          </a:p>
          <a:p>
            <a:r>
              <a:rPr lang="en-US" sz="350" b="0" dirty="0">
                <a:solidFill>
                  <a:srgbClr val="008000"/>
                </a:solidFill>
                <a:effectLst/>
                <a:latin typeface="Consolas" panose="020B0609020204030204" pitchFamily="49" charset="0"/>
              </a:rPr>
              <a:t>        &lt;Route</a:t>
            </a:r>
          </a:p>
          <a:p>
            <a:r>
              <a:rPr lang="en-US" sz="350" b="0" dirty="0">
                <a:solidFill>
                  <a:srgbClr val="008000"/>
                </a:solidFill>
                <a:effectLst/>
                <a:latin typeface="Consolas" panose="020B0609020204030204" pitchFamily="49" charset="0"/>
              </a:rPr>
              <a:t>          path="/seller/shop/new"</a:t>
            </a:r>
          </a:p>
          <a:p>
            <a:r>
              <a:rPr lang="en-US" sz="350" b="0" dirty="0">
                <a:solidFill>
                  <a:srgbClr val="008000"/>
                </a:solidFill>
                <a:effectLst/>
                <a:latin typeface="Consolas" panose="020B0609020204030204" pitchFamily="49" charset="0"/>
              </a:rPr>
              <a:t>          element={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NewShop</a:t>
            </a:r>
            <a:r>
              <a:rPr lang="en-US" sz="350" b="0" dirty="0">
                <a:solidFill>
                  <a:srgbClr val="008000"/>
                </a:solidFill>
                <a:effectLst/>
                <a:latin typeface="Consolas" panose="020B0609020204030204" pitchFamily="49" charset="0"/>
              </a:rPr>
              <a:t> /&gt;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/&gt;</a:t>
            </a:r>
          </a:p>
          <a:p>
            <a:r>
              <a:rPr lang="en-US" sz="350" b="0" dirty="0">
                <a:solidFill>
                  <a:srgbClr val="008000"/>
                </a:solidFill>
                <a:effectLst/>
                <a:latin typeface="Consolas" panose="020B0609020204030204" pitchFamily="49" charset="0"/>
              </a:rPr>
              <a:t>        &lt;Route</a:t>
            </a:r>
          </a:p>
          <a:p>
            <a:r>
              <a:rPr lang="en-US" sz="350" b="0" dirty="0">
                <a:solidFill>
                  <a:srgbClr val="008000"/>
                </a:solidFill>
                <a:effectLst/>
                <a:latin typeface="Consolas" panose="020B0609020204030204" pitchFamily="49" charset="0"/>
              </a:rPr>
              <a:t>          path="/seller/shop/edit/:</a:t>
            </a:r>
            <a:r>
              <a:rPr lang="en-US" sz="350" b="0" dirty="0" err="1">
                <a:solidFill>
                  <a:srgbClr val="008000"/>
                </a:solidFill>
                <a:effectLst/>
                <a:latin typeface="Consolas" panose="020B0609020204030204" pitchFamily="49" charset="0"/>
              </a:rPr>
              <a:t>shopId</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element={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EditShop</a:t>
            </a:r>
            <a:r>
              <a:rPr lang="en-US" sz="350" b="0" dirty="0">
                <a:solidFill>
                  <a:srgbClr val="008000"/>
                </a:solidFill>
                <a:effectLst/>
                <a:latin typeface="Consolas" panose="020B0609020204030204" pitchFamily="49" charset="0"/>
              </a:rPr>
              <a:t> /&gt;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PrivateRoute</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/&gt;</a:t>
            </a:r>
          </a:p>
          <a:p>
            <a:r>
              <a:rPr lang="en-US" sz="350" b="0" dirty="0">
                <a:solidFill>
                  <a:srgbClr val="008000"/>
                </a:solidFill>
                <a:effectLst/>
                <a:latin typeface="Consolas" panose="020B0609020204030204" pitchFamily="49" charset="0"/>
              </a:rPr>
              <a:t>        </a:t>
            </a:r>
            <a:r>
              <a:rPr lang="en-US" sz="350" b="0" dirty="0">
                <a:solidFill>
                  <a:srgbClr val="008000"/>
                </a:solidFill>
                <a:effectLst/>
                <a:highlight>
                  <a:srgbClr val="FFFF00"/>
                </a:highlight>
                <a:latin typeface="Consolas" panose="020B0609020204030204" pitchFamily="49" charset="0"/>
              </a:rPr>
              <a:t>&lt;Route</a:t>
            </a:r>
          </a:p>
          <a:p>
            <a:r>
              <a:rPr lang="en-US" sz="350" b="0" dirty="0">
                <a:solidFill>
                  <a:srgbClr val="008000"/>
                </a:solidFill>
                <a:effectLst/>
                <a:highlight>
                  <a:srgbClr val="FFFF00"/>
                </a:highlight>
                <a:latin typeface="Consolas" panose="020B0609020204030204" pitchFamily="49" charset="0"/>
              </a:rPr>
              <a:t>          path="/seller/:</a:t>
            </a:r>
            <a:r>
              <a:rPr lang="en-US" sz="350" b="0" dirty="0" err="1">
                <a:solidFill>
                  <a:srgbClr val="008000"/>
                </a:solidFill>
                <a:effectLst/>
                <a:highlight>
                  <a:srgbClr val="FFFF00"/>
                </a:highlight>
                <a:latin typeface="Consolas" panose="020B0609020204030204" pitchFamily="49" charset="0"/>
              </a:rPr>
              <a:t>shopId</a:t>
            </a:r>
            <a:r>
              <a:rPr lang="en-US" sz="350" b="0" dirty="0">
                <a:solidFill>
                  <a:srgbClr val="008000"/>
                </a:solidFill>
                <a:effectLst/>
                <a:highlight>
                  <a:srgbClr val="FFFF00"/>
                </a:highlight>
                <a:latin typeface="Consolas" panose="020B0609020204030204" pitchFamily="49" charset="0"/>
              </a:rPr>
              <a:t>/products/new"</a:t>
            </a:r>
          </a:p>
          <a:p>
            <a:r>
              <a:rPr lang="en-US" sz="350" b="0" dirty="0">
                <a:solidFill>
                  <a:srgbClr val="008000"/>
                </a:solidFill>
                <a:effectLst/>
                <a:highlight>
                  <a:srgbClr val="FFFF00"/>
                </a:highlight>
                <a:latin typeface="Consolas" panose="020B0609020204030204" pitchFamily="49" charset="0"/>
              </a:rPr>
              <a:t>          element={</a:t>
            </a:r>
          </a:p>
          <a:p>
            <a:r>
              <a:rPr lang="en-US" sz="350" b="0" dirty="0">
                <a:solidFill>
                  <a:srgbClr val="008000"/>
                </a:solidFill>
                <a:effectLst/>
                <a:highlight>
                  <a:srgbClr val="FFFF00"/>
                </a:highlight>
                <a:latin typeface="Consolas" panose="020B0609020204030204" pitchFamily="49" charset="0"/>
              </a:rPr>
              <a:t>            &lt;</a:t>
            </a:r>
            <a:r>
              <a:rPr lang="en-US" sz="350" b="0" dirty="0" err="1">
                <a:solidFill>
                  <a:srgbClr val="008000"/>
                </a:solidFill>
                <a:effectLst/>
                <a:highlight>
                  <a:srgbClr val="FFFF00"/>
                </a:highlight>
                <a:latin typeface="Consolas" panose="020B0609020204030204" pitchFamily="49" charset="0"/>
              </a:rPr>
              <a:t>PrivateRoute</a:t>
            </a:r>
            <a:r>
              <a:rPr lang="en-US" sz="350" b="0" dirty="0">
                <a:solidFill>
                  <a:srgbClr val="008000"/>
                </a:solidFill>
                <a:effectLst/>
                <a:highlight>
                  <a:srgbClr val="FFFF00"/>
                </a:highlight>
                <a:latin typeface="Consolas" panose="020B0609020204030204" pitchFamily="49" charset="0"/>
              </a:rPr>
              <a:t>&gt;</a:t>
            </a:r>
          </a:p>
          <a:p>
            <a:r>
              <a:rPr lang="en-US" sz="350" b="0" dirty="0">
                <a:solidFill>
                  <a:srgbClr val="008000"/>
                </a:solidFill>
                <a:effectLst/>
                <a:highlight>
                  <a:srgbClr val="FFFF00"/>
                </a:highlight>
                <a:latin typeface="Consolas" panose="020B0609020204030204" pitchFamily="49" charset="0"/>
              </a:rPr>
              <a:t>              &lt;</a:t>
            </a:r>
            <a:r>
              <a:rPr lang="en-US" sz="350" b="0" dirty="0" err="1">
                <a:solidFill>
                  <a:srgbClr val="008000"/>
                </a:solidFill>
                <a:effectLst/>
                <a:highlight>
                  <a:srgbClr val="FFFF00"/>
                </a:highlight>
                <a:latin typeface="Consolas" panose="020B0609020204030204" pitchFamily="49" charset="0"/>
              </a:rPr>
              <a:t>NewProduct</a:t>
            </a:r>
            <a:r>
              <a:rPr lang="en-US" sz="350" b="0" dirty="0">
                <a:solidFill>
                  <a:srgbClr val="008000"/>
                </a:solidFill>
                <a:effectLst/>
                <a:highlight>
                  <a:srgbClr val="FFFF00"/>
                </a:highlight>
                <a:latin typeface="Consolas" panose="020B0609020204030204" pitchFamily="49" charset="0"/>
              </a:rPr>
              <a:t> /&gt;</a:t>
            </a:r>
          </a:p>
          <a:p>
            <a:r>
              <a:rPr lang="en-US" sz="350" b="0" dirty="0">
                <a:solidFill>
                  <a:srgbClr val="008000"/>
                </a:solidFill>
                <a:effectLst/>
                <a:highlight>
                  <a:srgbClr val="FFFF00"/>
                </a:highlight>
                <a:latin typeface="Consolas" panose="020B0609020204030204" pitchFamily="49" charset="0"/>
              </a:rPr>
              <a:t>            &lt;/</a:t>
            </a:r>
            <a:r>
              <a:rPr lang="en-US" sz="350" b="0" dirty="0" err="1">
                <a:solidFill>
                  <a:srgbClr val="008000"/>
                </a:solidFill>
                <a:effectLst/>
                <a:highlight>
                  <a:srgbClr val="FFFF00"/>
                </a:highlight>
                <a:latin typeface="Consolas" panose="020B0609020204030204" pitchFamily="49" charset="0"/>
              </a:rPr>
              <a:t>PrivateRoute</a:t>
            </a:r>
            <a:r>
              <a:rPr lang="en-US" sz="350" b="0" dirty="0">
                <a:solidFill>
                  <a:srgbClr val="008000"/>
                </a:solidFill>
                <a:effectLst/>
                <a:highlight>
                  <a:srgbClr val="FFFF00"/>
                </a:highlight>
                <a:latin typeface="Consolas" panose="020B0609020204030204" pitchFamily="49" charset="0"/>
              </a:rPr>
              <a:t>&gt;</a:t>
            </a:r>
          </a:p>
          <a:p>
            <a:r>
              <a:rPr lang="en-US" sz="350" b="0" dirty="0">
                <a:solidFill>
                  <a:srgbClr val="008000"/>
                </a:solidFill>
                <a:effectLst/>
                <a:highlight>
                  <a:srgbClr val="FFFF00"/>
                </a:highlight>
                <a:latin typeface="Consolas" panose="020B0609020204030204" pitchFamily="49" charset="0"/>
              </a:rPr>
              <a:t>          }</a:t>
            </a:r>
          </a:p>
          <a:p>
            <a:r>
              <a:rPr lang="en-US" sz="350" b="0" dirty="0">
                <a:solidFill>
                  <a:srgbClr val="008000"/>
                </a:solidFill>
                <a:effectLst/>
                <a:highlight>
                  <a:srgbClr val="FFFF00"/>
                </a:highlight>
                <a:latin typeface="Consolas" panose="020B0609020204030204" pitchFamily="49" charset="0"/>
              </a:rPr>
              <a:t>          component={</a:t>
            </a:r>
            <a:r>
              <a:rPr lang="en-US" sz="350" b="0" dirty="0" err="1">
                <a:solidFill>
                  <a:srgbClr val="008000"/>
                </a:solidFill>
                <a:effectLst/>
                <a:highlight>
                  <a:srgbClr val="FFFF00"/>
                </a:highlight>
                <a:latin typeface="Consolas" panose="020B0609020204030204" pitchFamily="49" charset="0"/>
              </a:rPr>
              <a:t>NewProduct</a:t>
            </a:r>
            <a:r>
              <a:rPr lang="en-US" sz="350" b="0" dirty="0">
                <a:solidFill>
                  <a:srgbClr val="008000"/>
                </a:solidFill>
                <a:effectLst/>
                <a:highlight>
                  <a:srgbClr val="FFFF00"/>
                </a:highlight>
                <a:latin typeface="Consolas" panose="020B0609020204030204" pitchFamily="49" charset="0"/>
              </a:rPr>
              <a:t>}</a:t>
            </a:r>
          </a:p>
          <a:p>
            <a:r>
              <a:rPr lang="en-US" sz="350" b="0" dirty="0">
                <a:solidFill>
                  <a:srgbClr val="008000"/>
                </a:solidFill>
                <a:effectLst/>
                <a:highlight>
                  <a:srgbClr val="FFFF00"/>
                </a:highlight>
                <a:latin typeface="Consolas" panose="020B0609020204030204" pitchFamily="49" charset="0"/>
              </a:rPr>
              <a:t>        /&gt;</a:t>
            </a:r>
          </a:p>
          <a:p>
            <a:r>
              <a:rPr lang="en-US" sz="350" b="0" dirty="0">
                <a:solidFill>
                  <a:srgbClr val="008000"/>
                </a:solidFill>
                <a:effectLst/>
                <a:highlight>
                  <a:srgbClr val="FFFF00"/>
                </a:highlight>
                <a:latin typeface="Consolas" panose="020B0609020204030204" pitchFamily="49" charset="0"/>
              </a:rPr>
              <a:t>        &lt;Route</a:t>
            </a:r>
          </a:p>
          <a:p>
            <a:r>
              <a:rPr lang="en-US" sz="350" b="0" dirty="0">
                <a:solidFill>
                  <a:srgbClr val="008000"/>
                </a:solidFill>
                <a:effectLst/>
                <a:highlight>
                  <a:srgbClr val="FFFF00"/>
                </a:highlight>
                <a:latin typeface="Consolas" panose="020B0609020204030204" pitchFamily="49" charset="0"/>
              </a:rPr>
              <a:t>          path="/seller/:</a:t>
            </a:r>
            <a:r>
              <a:rPr lang="en-US" sz="350" b="0" dirty="0" err="1">
                <a:solidFill>
                  <a:srgbClr val="008000"/>
                </a:solidFill>
                <a:effectLst/>
                <a:highlight>
                  <a:srgbClr val="FFFF00"/>
                </a:highlight>
                <a:latin typeface="Consolas" panose="020B0609020204030204" pitchFamily="49" charset="0"/>
              </a:rPr>
              <a:t>shopId</a:t>
            </a:r>
            <a:r>
              <a:rPr lang="en-US" sz="350" b="0" dirty="0">
                <a:solidFill>
                  <a:srgbClr val="008000"/>
                </a:solidFill>
                <a:effectLst/>
                <a:highlight>
                  <a:srgbClr val="FFFF00"/>
                </a:highlight>
                <a:latin typeface="Consolas" panose="020B0609020204030204" pitchFamily="49" charset="0"/>
              </a:rPr>
              <a:t>/:</a:t>
            </a:r>
            <a:r>
              <a:rPr lang="en-US" sz="350" b="0" dirty="0" err="1">
                <a:solidFill>
                  <a:srgbClr val="008000"/>
                </a:solidFill>
                <a:effectLst/>
                <a:highlight>
                  <a:srgbClr val="FFFF00"/>
                </a:highlight>
                <a:latin typeface="Consolas" panose="020B0609020204030204" pitchFamily="49" charset="0"/>
              </a:rPr>
              <a:t>productId</a:t>
            </a:r>
            <a:r>
              <a:rPr lang="en-US" sz="350" b="0" dirty="0">
                <a:solidFill>
                  <a:srgbClr val="008000"/>
                </a:solidFill>
                <a:effectLst/>
                <a:highlight>
                  <a:srgbClr val="FFFF00"/>
                </a:highlight>
                <a:latin typeface="Consolas" panose="020B0609020204030204" pitchFamily="49" charset="0"/>
              </a:rPr>
              <a:t>/edit"</a:t>
            </a:r>
          </a:p>
          <a:p>
            <a:r>
              <a:rPr lang="en-US" sz="350" b="0" dirty="0">
                <a:solidFill>
                  <a:srgbClr val="008000"/>
                </a:solidFill>
                <a:effectLst/>
                <a:highlight>
                  <a:srgbClr val="FFFF00"/>
                </a:highlight>
                <a:latin typeface="Consolas" panose="020B0609020204030204" pitchFamily="49" charset="0"/>
              </a:rPr>
              <a:t>          element={</a:t>
            </a:r>
          </a:p>
          <a:p>
            <a:r>
              <a:rPr lang="en-US" sz="350" b="0" dirty="0">
                <a:solidFill>
                  <a:srgbClr val="008000"/>
                </a:solidFill>
                <a:effectLst/>
                <a:highlight>
                  <a:srgbClr val="FFFF00"/>
                </a:highlight>
                <a:latin typeface="Consolas" panose="020B0609020204030204" pitchFamily="49" charset="0"/>
              </a:rPr>
              <a:t>            &lt;</a:t>
            </a:r>
            <a:r>
              <a:rPr lang="en-US" sz="350" b="0" dirty="0" err="1">
                <a:solidFill>
                  <a:srgbClr val="008000"/>
                </a:solidFill>
                <a:effectLst/>
                <a:highlight>
                  <a:srgbClr val="FFFF00"/>
                </a:highlight>
                <a:latin typeface="Consolas" panose="020B0609020204030204" pitchFamily="49" charset="0"/>
              </a:rPr>
              <a:t>PrivateRoute</a:t>
            </a:r>
            <a:r>
              <a:rPr lang="en-US" sz="350" b="0" dirty="0">
                <a:solidFill>
                  <a:srgbClr val="008000"/>
                </a:solidFill>
                <a:effectLst/>
                <a:highlight>
                  <a:srgbClr val="FFFF00"/>
                </a:highlight>
                <a:latin typeface="Consolas" panose="020B0609020204030204" pitchFamily="49" charset="0"/>
              </a:rPr>
              <a:t>&gt;</a:t>
            </a:r>
          </a:p>
          <a:p>
            <a:r>
              <a:rPr lang="en-US" sz="350" b="0" dirty="0">
                <a:solidFill>
                  <a:srgbClr val="008000"/>
                </a:solidFill>
                <a:effectLst/>
                <a:highlight>
                  <a:srgbClr val="FFFF00"/>
                </a:highlight>
                <a:latin typeface="Consolas" panose="020B0609020204030204" pitchFamily="49" charset="0"/>
              </a:rPr>
              <a:t>              &lt;</a:t>
            </a:r>
            <a:r>
              <a:rPr lang="en-US" sz="350" b="0" dirty="0" err="1">
                <a:solidFill>
                  <a:srgbClr val="008000"/>
                </a:solidFill>
                <a:effectLst/>
                <a:highlight>
                  <a:srgbClr val="FFFF00"/>
                </a:highlight>
                <a:latin typeface="Consolas" panose="020B0609020204030204" pitchFamily="49" charset="0"/>
              </a:rPr>
              <a:t>EditProduct</a:t>
            </a:r>
            <a:r>
              <a:rPr lang="en-US" sz="350" b="0" dirty="0">
                <a:solidFill>
                  <a:srgbClr val="008000"/>
                </a:solidFill>
                <a:effectLst/>
                <a:highlight>
                  <a:srgbClr val="FFFF00"/>
                </a:highlight>
                <a:latin typeface="Consolas" panose="020B0609020204030204" pitchFamily="49" charset="0"/>
              </a:rPr>
              <a:t> /&gt;</a:t>
            </a:r>
          </a:p>
          <a:p>
            <a:r>
              <a:rPr lang="en-US" sz="350" b="0" dirty="0">
                <a:solidFill>
                  <a:srgbClr val="008000"/>
                </a:solidFill>
                <a:effectLst/>
                <a:highlight>
                  <a:srgbClr val="FFFF00"/>
                </a:highlight>
                <a:latin typeface="Consolas" panose="020B0609020204030204" pitchFamily="49" charset="0"/>
              </a:rPr>
              <a:t>            &lt;/</a:t>
            </a:r>
            <a:r>
              <a:rPr lang="en-US" sz="350" b="0" dirty="0" err="1">
                <a:solidFill>
                  <a:srgbClr val="008000"/>
                </a:solidFill>
                <a:effectLst/>
                <a:highlight>
                  <a:srgbClr val="FFFF00"/>
                </a:highlight>
                <a:latin typeface="Consolas" panose="020B0609020204030204" pitchFamily="49" charset="0"/>
              </a:rPr>
              <a:t>PrivateRoute</a:t>
            </a:r>
            <a:r>
              <a:rPr lang="en-US" sz="350" b="0" dirty="0">
                <a:solidFill>
                  <a:srgbClr val="008000"/>
                </a:solidFill>
                <a:effectLst/>
                <a:highlight>
                  <a:srgbClr val="FFFF00"/>
                </a:highlight>
                <a:latin typeface="Consolas" panose="020B0609020204030204" pitchFamily="49" charset="0"/>
              </a:rPr>
              <a:t>&gt;</a:t>
            </a:r>
          </a:p>
          <a:p>
            <a:r>
              <a:rPr lang="en-US" sz="350" b="0" dirty="0">
                <a:solidFill>
                  <a:srgbClr val="008000"/>
                </a:solidFill>
                <a:effectLst/>
                <a:highlight>
                  <a:srgbClr val="FFFF00"/>
                </a:highlight>
                <a:latin typeface="Consolas" panose="020B0609020204030204" pitchFamily="49" charset="0"/>
              </a:rPr>
              <a:t>          }</a:t>
            </a:r>
          </a:p>
          <a:p>
            <a:r>
              <a:rPr lang="en-US" sz="350" b="0" dirty="0">
                <a:solidFill>
                  <a:srgbClr val="008000"/>
                </a:solidFill>
                <a:effectLst/>
                <a:highlight>
                  <a:srgbClr val="FFFF00"/>
                </a:highlight>
                <a:latin typeface="Consolas" panose="020B0609020204030204" pitchFamily="49" charset="0"/>
              </a:rPr>
              <a:t>        /&gt;</a:t>
            </a:r>
          </a:p>
          <a:p>
            <a:r>
              <a:rPr lang="en-US" sz="350" b="0" dirty="0">
                <a:solidFill>
                  <a:srgbClr val="008000"/>
                </a:solidFill>
                <a:effectLst/>
                <a:latin typeface="Consolas" panose="020B0609020204030204" pitchFamily="49" charset="0"/>
              </a:rPr>
              <a:t>      &lt;/Routes&gt;</a:t>
            </a:r>
          </a:p>
          <a:p>
            <a:r>
              <a:rPr lang="en-US" sz="350" b="0" dirty="0">
                <a:solidFill>
                  <a:srgbClr val="008000"/>
                </a:solidFill>
                <a:effectLst/>
                <a:latin typeface="Consolas" panose="020B0609020204030204" pitchFamily="49" charset="0"/>
              </a:rPr>
              <a:t>    &lt;/div&gt;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export default </a:t>
            </a:r>
            <a:r>
              <a:rPr lang="en-US" sz="350" b="0" dirty="0" err="1">
                <a:solidFill>
                  <a:srgbClr val="008000"/>
                </a:solidFill>
                <a:effectLst/>
                <a:latin typeface="Consolas" panose="020B0609020204030204" pitchFamily="49" charset="0"/>
              </a:rPr>
              <a:t>MainRouter</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endParaRPr lang="en-US" sz="3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E084709-B4C7-A1F5-ED28-9BF03083C629}"/>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B5D0959D-0915-00B2-2844-8C65176D034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969AD3A-7689-5E57-E282-276445A74FD8}"/>
              </a:ext>
            </a:extLst>
          </p:cNvPr>
          <p:cNvSpPr>
            <a:spLocks noGrp="1"/>
          </p:cNvSpPr>
          <p:nvPr>
            <p:ph type="sldNum" sz="quarter" idx="12"/>
          </p:nvPr>
        </p:nvSpPr>
        <p:spPr/>
        <p:txBody>
          <a:bodyPr/>
          <a:lstStyle/>
          <a:p>
            <a:fld id="{7C5CF243-786F-4254-B068-4C9F0B6EA12F}" type="slidenum">
              <a:rPr lang="en-US" altLang="en-US" smtClean="0"/>
              <a:pPr/>
              <a:t>86</a:t>
            </a:fld>
            <a:endParaRPr lang="en-US" altLang="en-US"/>
          </a:p>
        </p:txBody>
      </p:sp>
    </p:spTree>
    <p:extLst>
      <p:ext uri="{BB962C8B-B14F-4D97-AF65-F5344CB8AC3E}">
        <p14:creationId xmlns:p14="http://schemas.microsoft.com/office/powerpoint/2010/main" val="136093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DC1A-F732-87E7-B829-6431719940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7BF849-A63B-890A-E417-461090A85B33}"/>
              </a:ext>
            </a:extLst>
          </p:cNvPr>
          <p:cNvSpPr>
            <a:spLocks noGrp="1"/>
          </p:cNvSpPr>
          <p:nvPr>
            <p:ph idx="1"/>
          </p:nvPr>
        </p:nvSpPr>
        <p:spPr/>
        <p:txBody>
          <a:bodyPr/>
          <a:lstStyle/>
          <a:p>
            <a:r>
              <a:rPr lang="en-US" dirty="0"/>
              <a:t>we will extend the MERN skeleton to build a simple version of the </a:t>
            </a:r>
          </a:p>
          <a:p>
            <a:r>
              <a:rPr lang="en-US" dirty="0"/>
              <a:t>online marketplace, starting with the following features:</a:t>
            </a:r>
          </a:p>
          <a:p>
            <a:r>
              <a:rPr lang="en-US" dirty="0"/>
              <a:t>Users with seller accounts</a:t>
            </a:r>
          </a:p>
          <a:p>
            <a:r>
              <a:rPr lang="en-US" dirty="0"/>
              <a:t>Shop management </a:t>
            </a:r>
          </a:p>
          <a:p>
            <a:r>
              <a:rPr lang="en-US" dirty="0"/>
              <a:t>Product management</a:t>
            </a:r>
          </a:p>
          <a:p>
            <a:r>
              <a:rPr lang="en-US" dirty="0"/>
              <a:t>Product search by name and category</a:t>
            </a:r>
          </a:p>
          <a:p>
            <a:r>
              <a:rPr lang="en-US" dirty="0"/>
              <a:t>The views needed for these features related to seller accounts, shops, and products will be developed by extending and modifying the existing React components in the MERN skeleton application. </a:t>
            </a:r>
          </a:p>
        </p:txBody>
      </p:sp>
      <p:sp>
        <p:nvSpPr>
          <p:cNvPr id="4" name="Date Placeholder 3">
            <a:extLst>
              <a:ext uri="{FF2B5EF4-FFF2-40B4-BE49-F238E27FC236}">
                <a16:creationId xmlns:a16="http://schemas.microsoft.com/office/drawing/2014/main" id="{2742C85F-DC52-53F2-B98C-7134A9AF841B}"/>
              </a:ext>
            </a:extLst>
          </p:cNvPr>
          <p:cNvSpPr>
            <a:spLocks noGrp="1"/>
          </p:cNvSpPr>
          <p:nvPr>
            <p:ph type="dt" sz="half" idx="10"/>
          </p:nvPr>
        </p:nvSpPr>
        <p:spPr/>
        <p:txBody>
          <a:bodyPr/>
          <a:lstStyle/>
          <a:p>
            <a:pPr>
              <a:defRPr/>
            </a:pPr>
            <a:fld id="{C9C54A8A-EC83-4BC5-B48C-A23671E55882}" type="datetime1">
              <a:rPr lang="en-US" smtClean="0"/>
              <a:t>3/22/2024</a:t>
            </a:fld>
            <a:endParaRPr lang="en-US"/>
          </a:p>
        </p:txBody>
      </p:sp>
      <p:sp>
        <p:nvSpPr>
          <p:cNvPr id="5" name="Footer Placeholder 4">
            <a:extLst>
              <a:ext uri="{FF2B5EF4-FFF2-40B4-BE49-F238E27FC236}">
                <a16:creationId xmlns:a16="http://schemas.microsoft.com/office/drawing/2014/main" id="{8BDFBAD4-9D37-D878-4332-973C513FC2E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BFF775-75F7-D0A9-0754-014CC26A64FA}"/>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267401143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14321</TotalTime>
  <Words>23896</Words>
  <Application>Microsoft Office PowerPoint</Application>
  <PresentationFormat>On-screen Show (4:3)</PresentationFormat>
  <Paragraphs>3661</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Consolas</vt:lpstr>
      <vt:lpstr>Times New Roman</vt:lpstr>
      <vt:lpstr>Wingdings</vt:lpstr>
      <vt:lpstr>Default Design</vt:lpstr>
      <vt:lpstr>Web Application Development</vt:lpstr>
      <vt:lpstr>Exercising MERN Skills with an  Online Marketplace</vt:lpstr>
      <vt:lpstr>PowerPoint Presentation</vt:lpstr>
      <vt:lpstr>PowerPoint Presentation</vt:lpstr>
      <vt:lpstr>PowerPoint Presentation</vt:lpstr>
      <vt:lpstr>PowerPoint Presentation</vt:lpstr>
      <vt:lpstr>Introducing the MERN Marketplace  app</vt:lpstr>
      <vt:lpstr>PowerPoint Presentation</vt:lpstr>
      <vt:lpstr>PowerPoint Presentation</vt:lpstr>
      <vt:lpstr>PowerPoint Presentation</vt:lpstr>
      <vt:lpstr>PowerPoint Presentation</vt:lpstr>
      <vt:lpstr>Allowing users to be sellers</vt:lpstr>
      <vt:lpstr>PowerPoint Presentation</vt:lpstr>
      <vt:lpstr>PowerPoint Presentation</vt:lpstr>
      <vt:lpstr>Updating the user model</vt:lpstr>
      <vt:lpstr>Updated mern-marketplace/server/models/user.model.js:</vt:lpstr>
      <vt:lpstr>PowerPoint Presentation</vt:lpstr>
      <vt:lpstr>Updated client/lib/auth-helper.js</vt:lpstr>
      <vt:lpstr>PowerPoint Presentation</vt:lpstr>
      <vt:lpstr>Updated client/user/EditProfile.jsx</vt:lpstr>
      <vt:lpstr>PowerPoint Presentation</vt:lpstr>
      <vt:lpstr>Updated client/user/EditProfile.jsx</vt:lpstr>
      <vt:lpstr>PowerPoint Presentation</vt:lpstr>
      <vt:lpstr>Updated client/user/EditProfile.jsx</vt:lpstr>
      <vt:lpstr>PowerPoint Presentation</vt:lpstr>
      <vt:lpstr>PowerPoint Presentation</vt:lpstr>
      <vt:lpstr>PowerPoint Presentation</vt:lpstr>
      <vt:lpstr>Updated mern-marketplace/server/controllers/auth.controller.js: </vt:lpstr>
      <vt:lpstr>PowerPoint Presentation</vt:lpstr>
      <vt:lpstr>Updating the Edit Profile view</vt:lpstr>
      <vt:lpstr> mern-marketplace/client/user/EditProfile.jsx: </vt:lpstr>
      <vt:lpstr>PowerPoint Presentation</vt:lpstr>
      <vt:lpstr> Updated mern-marketplace/client/user/EditProfile.jsx: </vt:lpstr>
      <vt:lpstr>SHOPS</vt:lpstr>
      <vt:lpstr>Uploading a profile photo</vt:lpstr>
      <vt:lpstr>Adding shops to the marketplace</vt:lpstr>
      <vt:lpstr>Defining a Shop model</vt:lpstr>
      <vt:lpstr>Shop model contd.</vt:lpstr>
      <vt:lpstr>PowerPoint Presentation</vt:lpstr>
      <vt:lpstr>server/models/shop.model.js,</vt:lpstr>
      <vt:lpstr>PowerPoint Presentation</vt:lpstr>
      <vt:lpstr>PowerPoint Presentation</vt:lpstr>
      <vt:lpstr>PowerPoint Presentation</vt:lpstr>
      <vt:lpstr>Updated server/controllers/shop.controller.js</vt:lpstr>
      <vt:lpstr>Updated server/controllers/user.controller.js</vt:lpstr>
      <vt:lpstr>Updated server/express.js</vt:lpstr>
      <vt:lpstr>Server/models/shop.model.js</vt:lpstr>
      <vt:lpstr>Server/routes/shop.routes.js</vt:lpstr>
      <vt:lpstr>client/shop/api-shop.js</vt:lpstr>
      <vt:lpstr>client/shop/NewShop.jsx</vt:lpstr>
      <vt:lpstr>Client/shop/MyShops.jsx</vt:lpstr>
      <vt:lpstr>Client/shop/EditShop.jsx</vt:lpstr>
      <vt:lpstr>Client/shop/EditShop.jsx contd.</vt:lpstr>
      <vt:lpstr>Client/shop/EditShop.jsx contd.</vt:lpstr>
      <vt:lpstr>PowerPoint Presentation</vt:lpstr>
      <vt:lpstr>Client/shop/EditShop.jsx contd</vt:lpstr>
      <vt:lpstr>Client/shop/EditShop.jsx contd.</vt:lpstr>
      <vt:lpstr>Client/shop/EditShop.jsx contd.</vt:lpstr>
      <vt:lpstr>Client/shop/EditShop.jsx contd.</vt:lpstr>
      <vt:lpstr>Client/shop/EditShop.jsx contd.</vt:lpstr>
      <vt:lpstr>Client/shop/DeleteShop.jsx</vt:lpstr>
      <vt:lpstr>PowerPoint Presentation</vt:lpstr>
      <vt:lpstr>Updated MainRouter.jsx</vt:lpstr>
      <vt:lpstr>PowerPoint Presentation</vt:lpstr>
      <vt:lpstr>Updated client/core/Menu.jsx</vt:lpstr>
      <vt:lpstr>Updated client/core/Menu.jsx</vt:lpstr>
      <vt:lpstr>Updated server/express.js</vt:lpstr>
      <vt:lpstr>PowerPoint Presentation</vt:lpstr>
      <vt:lpstr>Server/controllers/auth.controller.js</vt:lpstr>
      <vt:lpstr>PowerPoint Presentation</vt:lpstr>
      <vt:lpstr>PRODUCT</vt:lpstr>
      <vt:lpstr>PowerPoint Presentation</vt:lpstr>
      <vt:lpstr>Server/models/product.model.js</vt:lpstr>
      <vt:lpstr> Server/controllers/product.controller.js</vt:lpstr>
      <vt:lpstr>Server/routes/product.routes.js</vt:lpstr>
      <vt:lpstr>Updated server/express.js</vt:lpstr>
      <vt:lpstr>PowerPoint Presentation</vt:lpstr>
      <vt:lpstr>Client/product/api-product.js</vt:lpstr>
      <vt:lpstr>Client/product/NewProduct.jsx</vt:lpstr>
      <vt:lpstr>Client/product/MyProducts.jsx</vt:lpstr>
      <vt:lpstr>Client/product/EditProduct.jsx</vt:lpstr>
      <vt:lpstr>Client/product/DeleteProduct.jsx</vt:lpstr>
      <vt:lpstr>PowerPoint Presentation</vt:lpstr>
      <vt:lpstr>Client/shop/EditShop.jsx</vt:lpstr>
      <vt:lpstr>PowerPoint Presentation</vt:lpstr>
      <vt:lpstr>Client/MainRouter.jsx</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1441</cp:revision>
  <dcterms:created xsi:type="dcterms:W3CDTF">2008-05-26T16:51:35Z</dcterms:created>
  <dcterms:modified xsi:type="dcterms:W3CDTF">2024-03-23T03:39:30Z</dcterms:modified>
</cp:coreProperties>
</file>