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445" r:id="rId3"/>
    <p:sldId id="446" r:id="rId4"/>
    <p:sldId id="447" r:id="rId5"/>
    <p:sldId id="448" r:id="rId6"/>
    <p:sldId id="449" r:id="rId7"/>
    <p:sldId id="450" r:id="rId8"/>
    <p:sldId id="451" r:id="rId9"/>
    <p:sldId id="452" r:id="rId10"/>
    <p:sldId id="453" r:id="rId11"/>
    <p:sldId id="454" r:id="rId12"/>
    <p:sldId id="455" r:id="rId13"/>
    <p:sldId id="456" r:id="rId14"/>
    <p:sldId id="459" r:id="rId15"/>
    <p:sldId id="460" r:id="rId16"/>
    <p:sldId id="461" r:id="rId17"/>
    <p:sldId id="462" r:id="rId18"/>
    <p:sldId id="463" r:id="rId19"/>
    <p:sldId id="464" r:id="rId20"/>
    <p:sldId id="465" r:id="rId21"/>
    <p:sldId id="466" r:id="rId22"/>
    <p:sldId id="467" r:id="rId23"/>
    <p:sldId id="468" r:id="rId24"/>
    <p:sldId id="469" r:id="rId25"/>
    <p:sldId id="470" r:id="rId26"/>
    <p:sldId id="472" r:id="rId27"/>
    <p:sldId id="473" r:id="rId28"/>
    <p:sldId id="474" r:id="rId29"/>
    <p:sldId id="475" r:id="rId30"/>
    <p:sldId id="476" r:id="rId31"/>
    <p:sldId id="477" r:id="rId32"/>
    <p:sldId id="478" r:id="rId33"/>
    <p:sldId id="479" r:id="rId34"/>
    <p:sldId id="480" r:id="rId35"/>
    <p:sldId id="48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F0"/>
    <a:srgbClr val="3333FF"/>
    <a:srgbClr val="3333CC"/>
    <a:srgbClr val="008000"/>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95" d="100"/>
          <a:sy n="95" d="100"/>
        </p:scale>
        <p:origin x="1046"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5/11/2024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5/11/2024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5/11/2024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5DA2-918B-C727-6E53-4183CAB958CE}"/>
              </a:ext>
            </a:extLst>
          </p:cNvPr>
          <p:cNvSpPr>
            <a:spLocks noGrp="1"/>
          </p:cNvSpPr>
          <p:nvPr>
            <p:ph type="title"/>
          </p:nvPr>
        </p:nvSpPr>
        <p:spPr/>
        <p:txBody>
          <a:bodyPr/>
          <a:lstStyle/>
          <a:p>
            <a:r>
              <a:rPr lang="en-US" dirty="0"/>
              <a:t>React Elements</a:t>
            </a:r>
          </a:p>
        </p:txBody>
      </p:sp>
      <p:sp>
        <p:nvSpPr>
          <p:cNvPr id="3" name="Content Placeholder 2">
            <a:extLst>
              <a:ext uri="{FF2B5EF4-FFF2-40B4-BE49-F238E27FC236}">
                <a16:creationId xmlns:a16="http://schemas.microsoft.com/office/drawing/2014/main" id="{36915361-A1D9-EA92-D47A-1A7880DF97FE}"/>
              </a:ext>
            </a:extLst>
          </p:cNvPr>
          <p:cNvSpPr>
            <a:spLocks noGrp="1"/>
          </p:cNvSpPr>
          <p:nvPr>
            <p:ph idx="1"/>
          </p:nvPr>
        </p:nvSpPr>
        <p:spPr/>
        <p:txBody>
          <a:bodyPr/>
          <a:lstStyle/>
          <a:p>
            <a:r>
              <a:rPr lang="en-US" dirty="0"/>
              <a:t>The browser DOM is made up of DOM elements. Similarly, the React DOM is made up of React elements. </a:t>
            </a:r>
          </a:p>
          <a:p>
            <a:r>
              <a:rPr lang="en-US" dirty="0"/>
              <a:t>DOM elements and React elements may look the same, but they are actually quite different. </a:t>
            </a:r>
          </a:p>
          <a:p>
            <a:r>
              <a:rPr lang="en-US" dirty="0"/>
              <a:t>A React element is a description of what the actual DOM element should look like. </a:t>
            </a:r>
          </a:p>
          <a:p>
            <a:r>
              <a:rPr lang="en-US" dirty="0"/>
              <a:t>React elements are the instructions for how the browser DOM should be created.</a:t>
            </a:r>
          </a:p>
        </p:txBody>
      </p:sp>
      <p:sp>
        <p:nvSpPr>
          <p:cNvPr id="4" name="Date Placeholder 3">
            <a:extLst>
              <a:ext uri="{FF2B5EF4-FFF2-40B4-BE49-F238E27FC236}">
                <a16:creationId xmlns:a16="http://schemas.microsoft.com/office/drawing/2014/main" id="{58556AC9-DC06-4ED3-B844-258A9B754BAA}"/>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EC992F89-6C96-C202-9632-132FEECEED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BA03D04-9345-81A5-E31B-FA2F33C552B7}"/>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278089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7826-4D5F-439E-EA85-C3C7265944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2411CC-683F-F1A8-C01B-3012CE43CD76}"/>
              </a:ext>
            </a:extLst>
          </p:cNvPr>
          <p:cNvSpPr>
            <a:spLocks noGrp="1"/>
          </p:cNvSpPr>
          <p:nvPr>
            <p:ph idx="1"/>
          </p:nvPr>
        </p:nvSpPr>
        <p:spPr/>
        <p:txBody>
          <a:bodyPr/>
          <a:lstStyle/>
          <a:p>
            <a:r>
              <a:rPr lang="en-US" dirty="0"/>
              <a:t>We can create a React element to represent an h1 using </a:t>
            </a:r>
            <a:r>
              <a:rPr lang="en-US" b="1" dirty="0" err="1"/>
              <a:t>React.createElement</a:t>
            </a:r>
            <a:r>
              <a:rPr lang="en-US" b="1" dirty="0"/>
              <a:t>:</a:t>
            </a:r>
          </a:p>
          <a:p>
            <a:pPr marL="0" indent="0">
              <a:buNone/>
            </a:pPr>
            <a:endParaRPr lang="en-US" dirty="0"/>
          </a:p>
          <a:p>
            <a:pPr marL="0" indent="0">
              <a:buNone/>
            </a:pPr>
            <a:r>
              <a:rPr lang="en-US" dirty="0" err="1"/>
              <a:t>React.createElement</a:t>
            </a:r>
            <a:r>
              <a:rPr lang="en-US" dirty="0"/>
              <a:t>("h1",  {  id: "recipe-0" },  "Baked Salmon");</a:t>
            </a:r>
          </a:p>
          <a:p>
            <a:pPr marL="0" indent="0">
              <a:buNone/>
            </a:pPr>
            <a:endParaRPr lang="en-US" dirty="0"/>
          </a:p>
          <a:p>
            <a:pPr marL="0" indent="0">
              <a:buNone/>
            </a:pPr>
            <a:r>
              <a:rPr lang="en-US" dirty="0"/>
              <a:t>The first argument defines the type of element that we wish to create. In this case, we want to create an h1 element. </a:t>
            </a:r>
          </a:p>
          <a:p>
            <a:pPr marL="0" indent="0">
              <a:buNone/>
            </a:pPr>
            <a:endParaRPr lang="en-US" dirty="0"/>
          </a:p>
          <a:p>
            <a:pPr marL="0" indent="0">
              <a:buNone/>
            </a:pPr>
            <a:r>
              <a:rPr lang="en-US" dirty="0"/>
              <a:t>The second argument represents the element’s properties. This h1 currently has an id of recipe-0. </a:t>
            </a:r>
          </a:p>
        </p:txBody>
      </p:sp>
      <p:sp>
        <p:nvSpPr>
          <p:cNvPr id="4" name="Date Placeholder 3">
            <a:extLst>
              <a:ext uri="{FF2B5EF4-FFF2-40B4-BE49-F238E27FC236}">
                <a16:creationId xmlns:a16="http://schemas.microsoft.com/office/drawing/2014/main" id="{36F40E05-ADCB-A7BA-6A9A-47A56327A058}"/>
              </a:ext>
            </a:extLst>
          </p:cNvPr>
          <p:cNvSpPr>
            <a:spLocks noGrp="1"/>
          </p:cNvSpPr>
          <p:nvPr>
            <p:ph type="dt" sz="half" idx="10"/>
          </p:nvPr>
        </p:nvSpPr>
        <p:spPr/>
        <p:txBody>
          <a:bodyPr/>
          <a:lstStyle/>
          <a:p>
            <a:pPr>
              <a:defRPr/>
            </a:pPr>
            <a:fld id="{C9C54A8A-EC83-4BC5-B48C-A23671E55882}" type="datetime1">
              <a:rPr lang="en-US" smtClean="0"/>
              <a:t>5/11/2024</a:t>
            </a:fld>
            <a:endParaRPr lang="en-US" dirty="0"/>
          </a:p>
        </p:txBody>
      </p:sp>
      <p:sp>
        <p:nvSpPr>
          <p:cNvPr id="5" name="Footer Placeholder 4">
            <a:extLst>
              <a:ext uri="{FF2B5EF4-FFF2-40B4-BE49-F238E27FC236}">
                <a16:creationId xmlns:a16="http://schemas.microsoft.com/office/drawing/2014/main" id="{59306503-7649-C60E-6E91-105974EA554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055FBC7-9250-C82D-20E1-2538AB761425}"/>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37485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8E64-17F0-7B1F-33A3-8992E055F2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92208-217A-1F24-B38B-5F26C8961905}"/>
              </a:ext>
            </a:extLst>
          </p:cNvPr>
          <p:cNvSpPr>
            <a:spLocks noGrp="1"/>
          </p:cNvSpPr>
          <p:nvPr>
            <p:ph idx="1"/>
          </p:nvPr>
        </p:nvSpPr>
        <p:spPr/>
        <p:txBody>
          <a:bodyPr/>
          <a:lstStyle/>
          <a:p>
            <a:pPr marL="0" indent="0">
              <a:buNone/>
            </a:pPr>
            <a:r>
              <a:rPr lang="en-US" dirty="0"/>
              <a:t>The third argument represents the element’s children, any nodes that are inserted between the opening and closing tag, in this case just some text.</a:t>
            </a:r>
          </a:p>
          <a:p>
            <a:pPr marL="0" indent="0">
              <a:buNone/>
            </a:pPr>
            <a:endParaRPr lang="en-US" dirty="0"/>
          </a:p>
          <a:p>
            <a:pPr marL="0" indent="0">
              <a:buNone/>
            </a:pPr>
            <a:r>
              <a:rPr lang="en-US" dirty="0"/>
              <a:t>During rendering, React will convert this element to an actual DOM element:</a:t>
            </a:r>
          </a:p>
          <a:p>
            <a:pPr marL="0" indent="0">
              <a:buNone/>
            </a:pPr>
            <a:endParaRPr lang="en-US" dirty="0"/>
          </a:p>
          <a:p>
            <a:pPr marL="0" indent="0">
              <a:buNone/>
            </a:pPr>
            <a:r>
              <a:rPr lang="en-US" dirty="0"/>
              <a:t>&lt;h1 id="recipe-0"&gt;Baked Salmon&lt;/h1&gt;</a:t>
            </a:r>
          </a:p>
          <a:p>
            <a:endParaRPr lang="en-US" dirty="0"/>
          </a:p>
        </p:txBody>
      </p:sp>
      <p:sp>
        <p:nvSpPr>
          <p:cNvPr id="4" name="Date Placeholder 3">
            <a:extLst>
              <a:ext uri="{FF2B5EF4-FFF2-40B4-BE49-F238E27FC236}">
                <a16:creationId xmlns:a16="http://schemas.microsoft.com/office/drawing/2014/main" id="{803BB5DF-5BDC-71A3-8BEF-DADC94632F54}"/>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A48A2731-2DDC-1170-9A1F-44EB8C6CF8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C9AEA3-3E6D-FC9D-7E23-8475EDC23213}"/>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62298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7718-CB18-3A90-2198-4A734786F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E858FB-A946-7D22-19AA-F82EC4E4BCB6}"/>
              </a:ext>
            </a:extLst>
          </p:cNvPr>
          <p:cNvSpPr>
            <a:spLocks noGrp="1"/>
          </p:cNvSpPr>
          <p:nvPr>
            <p:ph idx="1"/>
          </p:nvPr>
        </p:nvSpPr>
        <p:spPr/>
        <p:txBody>
          <a:bodyPr/>
          <a:lstStyle/>
          <a:p>
            <a:r>
              <a:rPr lang="en-US" dirty="0"/>
              <a:t>The properties are similarly applied to the new DOM element:</a:t>
            </a:r>
          </a:p>
          <a:p>
            <a:r>
              <a:rPr lang="en-US" dirty="0"/>
              <a:t>the properties are added to the tag as attributes, and the child text is added as text within the element. </a:t>
            </a:r>
          </a:p>
          <a:p>
            <a:endParaRPr lang="en-US" dirty="0"/>
          </a:p>
          <a:p>
            <a:r>
              <a:rPr lang="en-US" dirty="0"/>
              <a:t>A React element is just a JavaScript literal that tells React how to construct the DOM element.</a:t>
            </a:r>
          </a:p>
          <a:p>
            <a:endParaRPr lang="en-US" sz="1200" dirty="0"/>
          </a:p>
        </p:txBody>
      </p:sp>
      <p:sp>
        <p:nvSpPr>
          <p:cNvPr id="4" name="Date Placeholder 3">
            <a:extLst>
              <a:ext uri="{FF2B5EF4-FFF2-40B4-BE49-F238E27FC236}">
                <a16:creationId xmlns:a16="http://schemas.microsoft.com/office/drawing/2014/main" id="{19544282-EA12-FBDD-E02A-5E942F97A852}"/>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B8D6382-F5EA-AC53-3563-CB6A330EF39B}"/>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DFF80733-002B-C674-6C9B-B99BB69DBA7A}"/>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92450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27AE-6726-6F76-6135-BAC06DDF7912}"/>
              </a:ext>
            </a:extLst>
          </p:cNvPr>
          <p:cNvSpPr>
            <a:spLocks noGrp="1"/>
          </p:cNvSpPr>
          <p:nvPr>
            <p:ph type="title"/>
          </p:nvPr>
        </p:nvSpPr>
        <p:spPr/>
        <p:txBody>
          <a:bodyPr/>
          <a:lstStyle/>
          <a:p>
            <a:r>
              <a:rPr lang="en-US" dirty="0"/>
              <a:t>CREATING ELEMENTS</a:t>
            </a:r>
          </a:p>
        </p:txBody>
      </p:sp>
      <p:sp>
        <p:nvSpPr>
          <p:cNvPr id="3" name="Content Placeholder 2">
            <a:extLst>
              <a:ext uri="{FF2B5EF4-FFF2-40B4-BE49-F238E27FC236}">
                <a16:creationId xmlns:a16="http://schemas.microsoft.com/office/drawing/2014/main" id="{74889545-83A1-C65C-10F2-0075CA6C46EE}"/>
              </a:ext>
            </a:extLst>
          </p:cNvPr>
          <p:cNvSpPr>
            <a:spLocks noGrp="1"/>
          </p:cNvSpPr>
          <p:nvPr>
            <p:ph idx="1"/>
          </p:nvPr>
        </p:nvSpPr>
        <p:spPr/>
        <p:txBody>
          <a:bodyPr/>
          <a:lstStyle/>
          <a:p>
            <a:r>
              <a:rPr lang="en-US" dirty="0"/>
              <a:t>use the </a:t>
            </a:r>
            <a:r>
              <a:rPr lang="en-US" dirty="0" err="1"/>
              <a:t>React.createElement</a:t>
            </a:r>
            <a:r>
              <a:rPr lang="en-US" dirty="0"/>
              <a:t> function.</a:t>
            </a:r>
          </a:p>
          <a:p>
            <a:endParaRPr lang="en-US" dirty="0"/>
          </a:p>
          <a:p>
            <a:pPr marL="0" indent="0">
              <a:buNone/>
            </a:pPr>
            <a:r>
              <a:rPr lang="en-US" sz="3600" b="1" u="sng" dirty="0" err="1"/>
              <a:t>ReactDOM</a:t>
            </a:r>
            <a:endParaRPr lang="en-US" sz="3600" b="1" u="sng" dirty="0"/>
          </a:p>
          <a:p>
            <a:pPr marL="0" indent="0">
              <a:buNone/>
            </a:pPr>
            <a:r>
              <a:rPr lang="en-US" dirty="0"/>
              <a:t>Once we have created a React element, we’ll want to see it in the browser. </a:t>
            </a:r>
          </a:p>
          <a:p>
            <a:pPr marL="0" indent="0">
              <a:buNone/>
            </a:pPr>
            <a:r>
              <a:rPr lang="en-US" dirty="0" err="1"/>
              <a:t>ReactDOM</a:t>
            </a:r>
            <a:r>
              <a:rPr lang="en-US" dirty="0"/>
              <a:t> contains the tools necessary to render React elements in the browser. </a:t>
            </a:r>
          </a:p>
          <a:p>
            <a:pPr marL="0" indent="0">
              <a:buNone/>
            </a:pPr>
            <a:r>
              <a:rPr lang="en-US" dirty="0" err="1"/>
              <a:t>ReactDOM</a:t>
            </a:r>
            <a:r>
              <a:rPr lang="en-US" dirty="0"/>
              <a:t> is where we will find the render method.</a:t>
            </a:r>
          </a:p>
        </p:txBody>
      </p:sp>
      <p:sp>
        <p:nvSpPr>
          <p:cNvPr id="4" name="Date Placeholder 3">
            <a:extLst>
              <a:ext uri="{FF2B5EF4-FFF2-40B4-BE49-F238E27FC236}">
                <a16:creationId xmlns:a16="http://schemas.microsoft.com/office/drawing/2014/main" id="{110F200C-2FF7-D305-B2FF-AD45560FC14C}"/>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F2D1C94E-F17F-AC8A-574A-3CCD588CB7F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52306D5-7DC3-18E8-0756-9F0D4CF356F1}"/>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220459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D0D3-4F0C-D1A6-1121-F4003E9088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63879F-63D9-69DE-8425-B4688733FC37}"/>
              </a:ext>
            </a:extLst>
          </p:cNvPr>
          <p:cNvSpPr>
            <a:spLocks noGrp="1"/>
          </p:cNvSpPr>
          <p:nvPr>
            <p:ph idx="1"/>
          </p:nvPr>
        </p:nvSpPr>
        <p:spPr/>
        <p:txBody>
          <a:bodyPr/>
          <a:lstStyle/>
          <a:p>
            <a:r>
              <a:rPr lang="en-US" dirty="0"/>
              <a:t>We can render a React element, including its children, to the DOM with </a:t>
            </a:r>
            <a:r>
              <a:rPr lang="en-US" dirty="0" err="1"/>
              <a:t>ReactDOM.render</a:t>
            </a:r>
            <a:r>
              <a:rPr lang="en-US" dirty="0"/>
              <a:t>. </a:t>
            </a:r>
          </a:p>
          <a:p>
            <a:pPr marL="0" indent="0">
              <a:buNone/>
            </a:pPr>
            <a:endParaRPr lang="en-US" dirty="0"/>
          </a:p>
          <a:p>
            <a:r>
              <a:rPr lang="en-US" dirty="0"/>
              <a:t>The element that we wish to render is passed as the first argument and the second argument is the target node, where we should render the element:</a:t>
            </a:r>
          </a:p>
          <a:p>
            <a:endParaRPr lang="en-US" dirty="0"/>
          </a:p>
          <a:p>
            <a:pPr marL="0" indent="0">
              <a:buNone/>
            </a:pPr>
            <a:r>
              <a:rPr lang="en-US" dirty="0"/>
              <a:t>const dish = </a:t>
            </a:r>
            <a:r>
              <a:rPr lang="en-US" dirty="0" err="1"/>
              <a:t>React.createElement</a:t>
            </a:r>
            <a:r>
              <a:rPr lang="en-US" dirty="0"/>
              <a:t>("h1",  null,  "Baked Salmon"); </a:t>
            </a:r>
          </a:p>
          <a:p>
            <a:pPr marL="0" indent="0">
              <a:buNone/>
            </a:pPr>
            <a:endParaRPr lang="en-US" dirty="0"/>
          </a:p>
          <a:p>
            <a:pPr marL="0" indent="0">
              <a:buNone/>
            </a:pPr>
            <a:r>
              <a:rPr lang="en-US" dirty="0" err="1"/>
              <a:t>ReactDOM.render</a:t>
            </a:r>
            <a:r>
              <a:rPr lang="en-US" dirty="0"/>
              <a:t>(</a:t>
            </a:r>
            <a:r>
              <a:rPr lang="en-US" dirty="0" err="1"/>
              <a:t>dish,document.getElementById</a:t>
            </a:r>
            <a:r>
              <a:rPr lang="en-US" dirty="0"/>
              <a:t>("root"));</a:t>
            </a:r>
          </a:p>
        </p:txBody>
      </p:sp>
      <p:sp>
        <p:nvSpPr>
          <p:cNvPr id="4" name="Date Placeholder 3">
            <a:extLst>
              <a:ext uri="{FF2B5EF4-FFF2-40B4-BE49-F238E27FC236}">
                <a16:creationId xmlns:a16="http://schemas.microsoft.com/office/drawing/2014/main" id="{E52FE605-63D2-72B1-1E48-CE5F264957E4}"/>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809EB89-35CB-2346-30CE-1338B56795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18FB59D-8C1C-53B9-77F1-7B1563121BEE}"/>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276109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A828-62BF-3709-6887-3DA1343D5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BFAA37-CFFE-D82C-7B86-E90EDDDD0708}"/>
              </a:ext>
            </a:extLst>
          </p:cNvPr>
          <p:cNvSpPr>
            <a:spLocks noGrp="1"/>
          </p:cNvSpPr>
          <p:nvPr>
            <p:ph idx="1"/>
          </p:nvPr>
        </p:nvSpPr>
        <p:spPr/>
        <p:txBody>
          <a:bodyPr/>
          <a:lstStyle/>
          <a:p>
            <a:r>
              <a:rPr lang="en-US" dirty="0"/>
              <a:t>Rendering the title element to the DOM would add an h1 element to the div with the id of root, which we would already have defined in our HTML. We build this div inside the body tag:</a:t>
            </a:r>
          </a:p>
          <a:p>
            <a:pPr marL="0" indent="0">
              <a:buNone/>
            </a:pPr>
            <a:endParaRPr lang="en-US" dirty="0"/>
          </a:p>
          <a:p>
            <a:pPr marL="0" indent="0">
              <a:buNone/>
            </a:pPr>
            <a:r>
              <a:rPr lang="en-US" dirty="0"/>
              <a:t>&lt;body&gt;</a:t>
            </a:r>
          </a:p>
          <a:p>
            <a:pPr marL="0" indent="0">
              <a:buNone/>
            </a:pPr>
            <a:r>
              <a:rPr lang="en-US" dirty="0"/>
              <a:t>&lt;div id="root"&gt;</a:t>
            </a:r>
          </a:p>
          <a:p>
            <a:pPr marL="0" indent="0">
              <a:buNone/>
            </a:pPr>
            <a:r>
              <a:rPr lang="en-US" dirty="0"/>
              <a:t>&lt;h1&gt;Baked Salmon&lt;/h1&gt; </a:t>
            </a:r>
          </a:p>
          <a:p>
            <a:pPr marL="0" indent="0">
              <a:buNone/>
            </a:pPr>
            <a:r>
              <a:rPr lang="en-US" dirty="0"/>
              <a:t>&lt;/div&gt;</a:t>
            </a:r>
          </a:p>
          <a:p>
            <a:pPr marL="0" indent="0">
              <a:buNone/>
            </a:pPr>
            <a:r>
              <a:rPr lang="en-US" dirty="0"/>
              <a:t>&lt;/body&gt;</a:t>
            </a:r>
          </a:p>
        </p:txBody>
      </p:sp>
      <p:sp>
        <p:nvSpPr>
          <p:cNvPr id="4" name="Date Placeholder 3">
            <a:extLst>
              <a:ext uri="{FF2B5EF4-FFF2-40B4-BE49-F238E27FC236}">
                <a16:creationId xmlns:a16="http://schemas.microsoft.com/office/drawing/2014/main" id="{2C9BA91F-DB59-A514-4B4D-21A02107F4BD}"/>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FDBCFCED-3C4B-49D8-AF0B-F960CDD1D2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79E101-7850-6C18-7424-0D9A42F8FAD5}"/>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351555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6BEC-76B7-6C73-4F62-B336C54B88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A60E32-60C2-ED7A-1FE2-5AC48F1C6825}"/>
              </a:ext>
            </a:extLst>
          </p:cNvPr>
          <p:cNvSpPr>
            <a:spLocks noGrp="1"/>
          </p:cNvSpPr>
          <p:nvPr>
            <p:ph idx="1"/>
          </p:nvPr>
        </p:nvSpPr>
        <p:spPr/>
        <p:txBody>
          <a:bodyPr/>
          <a:lstStyle/>
          <a:p>
            <a:r>
              <a:rPr lang="en-US" dirty="0"/>
              <a:t>Anything related to rendering elements to the DOM is found in the </a:t>
            </a:r>
            <a:r>
              <a:rPr lang="en-US" dirty="0" err="1"/>
              <a:t>ReactDOM</a:t>
            </a:r>
            <a:r>
              <a:rPr lang="en-US" dirty="0"/>
              <a:t> package.</a:t>
            </a:r>
          </a:p>
          <a:p>
            <a:pPr marL="0" indent="0">
              <a:buNone/>
            </a:pPr>
            <a:endParaRPr lang="en-US" dirty="0"/>
          </a:p>
          <a:p>
            <a:r>
              <a:rPr lang="en-US" dirty="0"/>
              <a:t>In versions of React earlier than React 16, you could only render one element to the DOM. Today, it’s possible to render arrays as well. </a:t>
            </a:r>
          </a:p>
          <a:p>
            <a:endParaRPr lang="en-US" dirty="0"/>
          </a:p>
          <a:p>
            <a:pPr marL="0" indent="0">
              <a:buNone/>
            </a:pPr>
            <a:r>
              <a:rPr lang="en-US" dirty="0"/>
              <a:t>const dish = </a:t>
            </a:r>
            <a:r>
              <a:rPr lang="en-US" dirty="0" err="1"/>
              <a:t>React.createElement</a:t>
            </a:r>
            <a:r>
              <a:rPr lang="en-US" dirty="0"/>
              <a:t>("h1",  null,  "Baked Salmon");</a:t>
            </a:r>
          </a:p>
          <a:p>
            <a:pPr marL="0" indent="0">
              <a:buNone/>
            </a:pPr>
            <a:r>
              <a:rPr lang="en-US" dirty="0"/>
              <a:t>const dessert = </a:t>
            </a:r>
            <a:r>
              <a:rPr lang="en-US" dirty="0" err="1"/>
              <a:t>React.createElement</a:t>
            </a:r>
            <a:r>
              <a:rPr lang="en-US" dirty="0"/>
              <a:t>("h2",  null,  "Coconut Cream Pie"); </a:t>
            </a:r>
          </a:p>
          <a:p>
            <a:pPr marL="0" indent="0">
              <a:buNone/>
            </a:pPr>
            <a:r>
              <a:rPr lang="en-US" dirty="0" err="1"/>
              <a:t>ReactDOM.render</a:t>
            </a:r>
            <a:r>
              <a:rPr lang="en-US" dirty="0"/>
              <a:t>([dish,  dessert], </a:t>
            </a:r>
            <a:r>
              <a:rPr lang="en-US" dirty="0" err="1"/>
              <a:t>document.getElementById</a:t>
            </a:r>
            <a:r>
              <a:rPr lang="en-US" dirty="0"/>
              <a:t>("root"));</a:t>
            </a:r>
          </a:p>
        </p:txBody>
      </p:sp>
      <p:sp>
        <p:nvSpPr>
          <p:cNvPr id="4" name="Date Placeholder 3">
            <a:extLst>
              <a:ext uri="{FF2B5EF4-FFF2-40B4-BE49-F238E27FC236}">
                <a16:creationId xmlns:a16="http://schemas.microsoft.com/office/drawing/2014/main" id="{E0F84805-C02B-E4D8-7B7E-0A35D566F1CE}"/>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EB7AA254-5365-B6DD-C51D-FB2EC849EC8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4D4956-4072-CB70-467D-B4B4CD79C778}"/>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70637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80CC-95A9-618F-B8EB-7D92A4820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BF461D-F3E7-A9AF-7ADE-C2FAA43A8F71}"/>
              </a:ext>
            </a:extLst>
          </p:cNvPr>
          <p:cNvSpPr>
            <a:spLocks noGrp="1"/>
          </p:cNvSpPr>
          <p:nvPr>
            <p:ph idx="1"/>
          </p:nvPr>
        </p:nvSpPr>
        <p:spPr/>
        <p:txBody>
          <a:bodyPr/>
          <a:lstStyle/>
          <a:p>
            <a:r>
              <a:rPr lang="en-US" dirty="0"/>
              <a:t>This will render both of these elements as siblings inside of the root container.</a:t>
            </a:r>
          </a:p>
        </p:txBody>
      </p:sp>
      <p:sp>
        <p:nvSpPr>
          <p:cNvPr id="4" name="Date Placeholder 3">
            <a:extLst>
              <a:ext uri="{FF2B5EF4-FFF2-40B4-BE49-F238E27FC236}">
                <a16:creationId xmlns:a16="http://schemas.microsoft.com/office/drawing/2014/main" id="{0EE38309-01AC-0C51-9537-9AD1E4C7541F}"/>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170FF93-8553-AFE2-DCE9-781F208B1BE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CE7A2BA-357D-344C-8504-71A40FB68C81}"/>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199998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4759-7E67-562B-9A78-AF595CB8B961}"/>
              </a:ext>
            </a:extLst>
          </p:cNvPr>
          <p:cNvSpPr>
            <a:spLocks noGrp="1"/>
          </p:cNvSpPr>
          <p:nvPr>
            <p:ph type="title"/>
          </p:nvPr>
        </p:nvSpPr>
        <p:spPr/>
        <p:txBody>
          <a:bodyPr/>
          <a:lstStyle/>
          <a:p>
            <a:r>
              <a:rPr lang="en-US" dirty="0"/>
              <a:t>How to use </a:t>
            </a:r>
            <a:r>
              <a:rPr lang="en-US" dirty="0" err="1"/>
              <a:t>props.children</a:t>
            </a:r>
            <a:r>
              <a:rPr lang="en-US" dirty="0"/>
              <a:t>.</a:t>
            </a:r>
          </a:p>
        </p:txBody>
      </p:sp>
      <p:sp>
        <p:nvSpPr>
          <p:cNvPr id="3" name="Content Placeholder 2">
            <a:extLst>
              <a:ext uri="{FF2B5EF4-FFF2-40B4-BE49-F238E27FC236}">
                <a16:creationId xmlns:a16="http://schemas.microsoft.com/office/drawing/2014/main" id="{3FF41541-F528-7681-BB98-E526FB80CF61}"/>
              </a:ext>
            </a:extLst>
          </p:cNvPr>
          <p:cNvSpPr>
            <a:spLocks noGrp="1"/>
          </p:cNvSpPr>
          <p:nvPr>
            <p:ph idx="1"/>
          </p:nvPr>
        </p:nvSpPr>
        <p:spPr/>
        <p:txBody>
          <a:bodyPr/>
          <a:lstStyle/>
          <a:p>
            <a:r>
              <a:rPr lang="en-US" dirty="0"/>
              <a:t>Children</a:t>
            </a:r>
          </a:p>
          <a:p>
            <a:r>
              <a:rPr lang="en-US" dirty="0"/>
              <a:t>React renders child elements using </a:t>
            </a:r>
            <a:r>
              <a:rPr lang="en-US" dirty="0" err="1"/>
              <a:t>props.children</a:t>
            </a:r>
            <a:r>
              <a:rPr lang="en-US" dirty="0"/>
              <a:t>. In the previous section, we rendered a text element as a child of the h1 element, and thus </a:t>
            </a:r>
            <a:r>
              <a:rPr lang="en-US" dirty="0" err="1"/>
              <a:t>props.children</a:t>
            </a:r>
            <a:r>
              <a:rPr lang="en-US" dirty="0"/>
              <a:t> was set to Baked Salmon. </a:t>
            </a:r>
          </a:p>
          <a:p>
            <a:r>
              <a:rPr lang="en-US" dirty="0"/>
              <a:t>We could render other React elements as children too, creating a tree of elements. </a:t>
            </a:r>
          </a:p>
          <a:p>
            <a:r>
              <a:rPr lang="en-US" dirty="0"/>
              <a:t>The tree has one root element from which many branches grow.</a:t>
            </a:r>
          </a:p>
        </p:txBody>
      </p:sp>
      <p:sp>
        <p:nvSpPr>
          <p:cNvPr id="4" name="Date Placeholder 3">
            <a:extLst>
              <a:ext uri="{FF2B5EF4-FFF2-40B4-BE49-F238E27FC236}">
                <a16:creationId xmlns:a16="http://schemas.microsoft.com/office/drawing/2014/main" id="{F8FF9BA7-D026-24B0-1BB5-5F5EAD553E39}"/>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88FBB049-7F1B-CCEF-D101-865DC2A022E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9686468-C631-CADF-724B-B6762CCF446A}"/>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212485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456E-E340-8181-090C-9B2B170ED095}"/>
              </a:ext>
            </a:extLst>
          </p:cNvPr>
          <p:cNvSpPr>
            <a:spLocks noGrp="1"/>
          </p:cNvSpPr>
          <p:nvPr>
            <p:ph type="title"/>
          </p:nvPr>
        </p:nvSpPr>
        <p:spPr/>
        <p:txBody>
          <a:bodyPr/>
          <a:lstStyle/>
          <a:p>
            <a:r>
              <a:rPr lang="en-US" dirty="0"/>
              <a:t>How React Works</a:t>
            </a:r>
          </a:p>
        </p:txBody>
      </p:sp>
      <p:sp>
        <p:nvSpPr>
          <p:cNvPr id="3" name="Content Placeholder 2">
            <a:extLst>
              <a:ext uri="{FF2B5EF4-FFF2-40B4-BE49-F238E27FC236}">
                <a16:creationId xmlns:a16="http://schemas.microsoft.com/office/drawing/2014/main" id="{2E57992E-BA23-FDEE-1A9A-1F3388BDFA5A}"/>
              </a:ext>
            </a:extLst>
          </p:cNvPr>
          <p:cNvSpPr>
            <a:spLocks noGrp="1"/>
          </p:cNvSpPr>
          <p:nvPr>
            <p:ph idx="1"/>
          </p:nvPr>
        </p:nvSpPr>
        <p:spPr/>
        <p:txBody>
          <a:bodyPr/>
          <a:lstStyle/>
          <a:p>
            <a:r>
              <a:rPr lang="en-US" dirty="0"/>
              <a:t>When you work with React, it’s more than likely that you’ll be creating your apps with a syntax called JSX. JSX is a tag-based JavaScript syntax that looks a lot like HTML.</a:t>
            </a:r>
          </a:p>
          <a:p>
            <a:pPr marL="0" indent="0">
              <a:buNone/>
            </a:pPr>
            <a:endParaRPr lang="en-US" dirty="0"/>
          </a:p>
          <a:p>
            <a:r>
              <a:rPr lang="en-US" dirty="0"/>
              <a:t>To truly understand React though, we need to understand its most atomic units: </a:t>
            </a:r>
          </a:p>
          <a:p>
            <a:r>
              <a:rPr lang="en-US" dirty="0"/>
              <a:t>React elements. </a:t>
            </a:r>
          </a:p>
          <a:p>
            <a:r>
              <a:rPr lang="en-US" dirty="0"/>
              <a:t>React components. </a:t>
            </a:r>
          </a:p>
          <a:p>
            <a:r>
              <a:rPr lang="en-US" dirty="0"/>
              <a:t>Fiber and how React makes efficient choices about rendering and reconciliation.</a:t>
            </a:r>
          </a:p>
        </p:txBody>
      </p:sp>
      <p:sp>
        <p:nvSpPr>
          <p:cNvPr id="4" name="Date Placeholder 3">
            <a:extLst>
              <a:ext uri="{FF2B5EF4-FFF2-40B4-BE49-F238E27FC236}">
                <a16:creationId xmlns:a16="http://schemas.microsoft.com/office/drawing/2014/main" id="{19A8D6F6-A087-2295-3F49-04E99D2531C8}"/>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15D0675A-7F87-9241-2DE9-2BED96490B5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A790EF-87A8-B940-43F0-14D6D6A0334C}"/>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212636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E120-0434-3964-D66A-5F4F56E899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53D5D2-7357-B486-4DE7-BBA6393EE322}"/>
              </a:ext>
            </a:extLst>
          </p:cNvPr>
          <p:cNvSpPr>
            <a:spLocks noGrp="1"/>
          </p:cNvSpPr>
          <p:nvPr>
            <p:ph idx="1"/>
          </p:nvPr>
        </p:nvSpPr>
        <p:spPr/>
        <p:txBody>
          <a:bodyPr/>
          <a:lstStyle/>
          <a:p>
            <a:r>
              <a:rPr lang="en-US"/>
              <a:t>Example:</a:t>
            </a:r>
          </a:p>
          <a:p>
            <a:pPr marL="0" indent="0">
              <a:buNone/>
            </a:pPr>
            <a:r>
              <a:rPr lang="en-US" dirty="0"/>
              <a:t>consider the unordered list that contains ingredients:</a:t>
            </a:r>
          </a:p>
          <a:p>
            <a:r>
              <a:rPr lang="en-US" dirty="0"/>
              <a:t>&lt;</a:t>
            </a:r>
            <a:r>
              <a:rPr lang="en-US" dirty="0" err="1"/>
              <a:t>ul</a:t>
            </a:r>
            <a:r>
              <a:rPr lang="en-US" dirty="0"/>
              <a:t>&gt;</a:t>
            </a:r>
          </a:p>
          <a:p>
            <a:r>
              <a:rPr lang="en-US" dirty="0"/>
              <a:t>&lt;li&gt;2 </a:t>
            </a:r>
            <a:r>
              <a:rPr lang="en-US" dirty="0" err="1"/>
              <a:t>lb</a:t>
            </a:r>
            <a:r>
              <a:rPr lang="en-US" dirty="0"/>
              <a:t> salmon&lt;/li&gt;</a:t>
            </a:r>
          </a:p>
          <a:p>
            <a:r>
              <a:rPr lang="en-US" dirty="0"/>
              <a:t>&lt;li&gt;5 sprigs fresh rosemary&lt;/li&gt; </a:t>
            </a:r>
          </a:p>
          <a:p>
            <a:r>
              <a:rPr lang="en-US" dirty="0"/>
              <a:t>&lt;li&gt;2 tablespoons olive oil&lt;/li&gt; </a:t>
            </a:r>
          </a:p>
          <a:p>
            <a:r>
              <a:rPr lang="en-US" dirty="0"/>
              <a:t>&lt;li&gt;2 small lemons&lt;/li&gt;</a:t>
            </a:r>
          </a:p>
          <a:p>
            <a:r>
              <a:rPr lang="en-US" dirty="0"/>
              <a:t>&lt;li&gt;1 teaspoon kosher salt&lt;/li&gt; </a:t>
            </a:r>
          </a:p>
          <a:p>
            <a:r>
              <a:rPr lang="en-US" dirty="0"/>
              <a:t>&lt;li&gt;4 cloves of chopped garlic&lt;/li&gt;</a:t>
            </a:r>
          </a:p>
          <a:p>
            <a:r>
              <a:rPr lang="en-US" dirty="0"/>
              <a:t>&lt;/</a:t>
            </a:r>
            <a:r>
              <a:rPr lang="en-US" dirty="0" err="1"/>
              <a:t>ul</a:t>
            </a:r>
            <a:r>
              <a:rPr lang="en-US" dirty="0"/>
              <a:t>&gt;</a:t>
            </a:r>
          </a:p>
        </p:txBody>
      </p:sp>
      <p:sp>
        <p:nvSpPr>
          <p:cNvPr id="4" name="Date Placeholder 3">
            <a:extLst>
              <a:ext uri="{FF2B5EF4-FFF2-40B4-BE49-F238E27FC236}">
                <a16:creationId xmlns:a16="http://schemas.microsoft.com/office/drawing/2014/main" id="{61F3364A-D7F7-10A0-9979-5BE43F706375}"/>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34802C38-63EE-5DAB-9D37-E158A3B443A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D23DDD2-6B44-8788-D92C-BDE281B34B30}"/>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186075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71D5-39D9-3EDE-C8E9-0883841F61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F996A9-3FE0-3DC6-4FB2-0D17A352DD4E}"/>
              </a:ext>
            </a:extLst>
          </p:cNvPr>
          <p:cNvSpPr>
            <a:spLocks noGrp="1"/>
          </p:cNvSpPr>
          <p:nvPr>
            <p:ph idx="1"/>
          </p:nvPr>
        </p:nvSpPr>
        <p:spPr/>
        <p:txBody>
          <a:bodyPr/>
          <a:lstStyle/>
          <a:p>
            <a:r>
              <a:rPr lang="en-US" dirty="0"/>
              <a:t>the unordered list is the root element, and it has six children. </a:t>
            </a:r>
          </a:p>
          <a:p>
            <a:r>
              <a:rPr lang="en-US" dirty="0"/>
              <a:t>We can represent this </a:t>
            </a:r>
            <a:r>
              <a:rPr lang="en-US" dirty="0" err="1"/>
              <a:t>ul</a:t>
            </a:r>
            <a:r>
              <a:rPr lang="en-US" dirty="0"/>
              <a:t> and its children with </a:t>
            </a:r>
            <a:r>
              <a:rPr lang="en-US" dirty="0" err="1"/>
              <a:t>React.createElement</a:t>
            </a:r>
            <a:r>
              <a:rPr lang="en-US" dirty="0"/>
              <a:t>:</a:t>
            </a:r>
          </a:p>
          <a:p>
            <a:endParaRPr lang="en-US" dirty="0"/>
          </a:p>
          <a:p>
            <a:pPr marL="0" indent="0">
              <a:buNone/>
            </a:pPr>
            <a:r>
              <a:rPr lang="en-US" sz="1800" dirty="0" err="1"/>
              <a:t>React.createElement</a:t>
            </a:r>
            <a:r>
              <a:rPr lang="en-US" sz="1800" dirty="0"/>
              <a:t>( </a:t>
            </a:r>
          </a:p>
          <a:p>
            <a:pPr marL="0" indent="0">
              <a:buNone/>
            </a:pPr>
            <a:r>
              <a:rPr lang="en-US" sz="1800" dirty="0"/>
              <a:t>"</a:t>
            </a:r>
            <a:r>
              <a:rPr lang="en-US" sz="1800" dirty="0" err="1"/>
              <a:t>ul</a:t>
            </a:r>
            <a:r>
              <a:rPr lang="en-US" sz="1800" dirty="0"/>
              <a:t>",</a:t>
            </a:r>
          </a:p>
          <a:p>
            <a:pPr marL="0" indent="0">
              <a:buNone/>
            </a:pPr>
            <a:r>
              <a:rPr lang="en-US" sz="1800" dirty="0"/>
              <a:t>null,</a:t>
            </a:r>
          </a:p>
          <a:p>
            <a:pPr marL="0" indent="0">
              <a:buNone/>
            </a:pPr>
            <a:r>
              <a:rPr lang="en-US" sz="1800" dirty="0" err="1"/>
              <a:t>React.createElement</a:t>
            </a:r>
            <a:r>
              <a:rPr lang="en-US" sz="1800" dirty="0"/>
              <a:t>("li",  null,  "2 </a:t>
            </a:r>
            <a:r>
              <a:rPr lang="en-US" sz="1800" dirty="0" err="1"/>
              <a:t>lb</a:t>
            </a:r>
            <a:r>
              <a:rPr lang="en-US" sz="1800" dirty="0"/>
              <a:t> salmon"),</a:t>
            </a:r>
          </a:p>
          <a:p>
            <a:pPr marL="0" indent="0">
              <a:buNone/>
            </a:pPr>
            <a:r>
              <a:rPr lang="en-US" sz="1800" dirty="0" err="1"/>
              <a:t>React.createElement</a:t>
            </a:r>
            <a:r>
              <a:rPr lang="en-US" sz="1800" dirty="0"/>
              <a:t>("li",  null,  "5 sprigs fresh rosemary"),</a:t>
            </a:r>
          </a:p>
          <a:p>
            <a:pPr marL="0" indent="0">
              <a:buNone/>
            </a:pPr>
            <a:r>
              <a:rPr lang="en-US" sz="1800" dirty="0" err="1"/>
              <a:t>React.createElement</a:t>
            </a:r>
            <a:r>
              <a:rPr lang="en-US" sz="1800" dirty="0"/>
              <a:t>("li",  null,  "2 tablespoons olive oil"),</a:t>
            </a:r>
          </a:p>
          <a:p>
            <a:pPr marL="0" indent="0">
              <a:buNone/>
            </a:pPr>
            <a:r>
              <a:rPr lang="en-US" sz="1800" dirty="0" err="1"/>
              <a:t>React.createElement</a:t>
            </a:r>
            <a:r>
              <a:rPr lang="en-US" sz="1800" dirty="0"/>
              <a:t>("li",  null,  "2 small lemons"),</a:t>
            </a:r>
          </a:p>
          <a:p>
            <a:pPr marL="0" indent="0">
              <a:buNone/>
            </a:pPr>
            <a:r>
              <a:rPr lang="en-US" sz="1800" dirty="0" err="1"/>
              <a:t>React.createElement</a:t>
            </a:r>
            <a:r>
              <a:rPr lang="en-US" sz="1800" dirty="0"/>
              <a:t>("li",  null,  "1 teaspoon kosher salt"),</a:t>
            </a:r>
          </a:p>
          <a:p>
            <a:pPr marL="0" indent="0">
              <a:buNone/>
            </a:pPr>
            <a:r>
              <a:rPr lang="en-US" sz="1800" dirty="0" err="1"/>
              <a:t>React.createElement</a:t>
            </a:r>
            <a:r>
              <a:rPr lang="en-US" sz="1800" dirty="0"/>
              <a:t>("li",  null,  "4 cloves of chopped garlic") </a:t>
            </a:r>
          </a:p>
          <a:p>
            <a:pPr marL="0" indent="0">
              <a:buNone/>
            </a:pPr>
            <a:r>
              <a:rPr lang="en-US" sz="1800" dirty="0"/>
              <a:t>);</a:t>
            </a:r>
          </a:p>
        </p:txBody>
      </p:sp>
      <p:sp>
        <p:nvSpPr>
          <p:cNvPr id="4" name="Date Placeholder 3">
            <a:extLst>
              <a:ext uri="{FF2B5EF4-FFF2-40B4-BE49-F238E27FC236}">
                <a16:creationId xmlns:a16="http://schemas.microsoft.com/office/drawing/2014/main" id="{069CCFE6-DD96-7CAC-D53F-30818CF623A2}"/>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CC033DE-BD38-5696-AB7F-3AEC7082355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EAF7605-C217-BF3D-CBBB-B64CD28A769C}"/>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672353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9DC5-35CE-D2A1-8CCA-6763992A1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45B8D3-E041-BA9A-EAF9-4954EDA19C7C}"/>
              </a:ext>
            </a:extLst>
          </p:cNvPr>
          <p:cNvSpPr>
            <a:spLocks noGrp="1"/>
          </p:cNvSpPr>
          <p:nvPr>
            <p:ph idx="1"/>
          </p:nvPr>
        </p:nvSpPr>
        <p:spPr/>
        <p:txBody>
          <a:bodyPr/>
          <a:lstStyle/>
          <a:p>
            <a:r>
              <a:rPr lang="en-US" dirty="0"/>
              <a:t>Every additional argument sent to the </a:t>
            </a:r>
            <a:r>
              <a:rPr lang="en-US" dirty="0" err="1"/>
              <a:t>createElement</a:t>
            </a:r>
            <a:r>
              <a:rPr lang="en-US" dirty="0"/>
              <a:t> function is another child element. </a:t>
            </a:r>
          </a:p>
          <a:p>
            <a:pPr marL="0" indent="0">
              <a:buNone/>
            </a:pPr>
            <a:endParaRPr lang="en-US" dirty="0"/>
          </a:p>
          <a:p>
            <a:r>
              <a:rPr lang="en-US" dirty="0"/>
              <a:t>React creates an array of these child elements and sets the value of </a:t>
            </a:r>
            <a:r>
              <a:rPr lang="en-US" dirty="0" err="1"/>
              <a:t>props.children</a:t>
            </a:r>
            <a:r>
              <a:rPr lang="en-US" dirty="0"/>
              <a:t> to that array.</a:t>
            </a:r>
          </a:p>
          <a:p>
            <a:r>
              <a:rPr lang="en-US" dirty="0"/>
              <a:t>Inspect the resulting React element, we would see each list item represented by a React element and added to an array called </a:t>
            </a:r>
            <a:r>
              <a:rPr lang="en-US" dirty="0" err="1"/>
              <a:t>props.children</a:t>
            </a:r>
            <a:r>
              <a:rPr lang="en-US" dirty="0"/>
              <a:t>. </a:t>
            </a:r>
          </a:p>
          <a:p>
            <a:r>
              <a:rPr lang="en-US" dirty="0"/>
              <a:t>If you console log this element:</a:t>
            </a:r>
          </a:p>
        </p:txBody>
      </p:sp>
      <p:sp>
        <p:nvSpPr>
          <p:cNvPr id="4" name="Date Placeholder 3">
            <a:extLst>
              <a:ext uri="{FF2B5EF4-FFF2-40B4-BE49-F238E27FC236}">
                <a16:creationId xmlns:a16="http://schemas.microsoft.com/office/drawing/2014/main" id="{5374292A-0760-3529-9FFF-4D04FCD89B7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3FC4643D-DE49-A27D-9BB3-CBE9AC2774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2C7589-63FF-EE87-E55D-D4C301DAC205}"/>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3460568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E62-4360-20DC-ACCB-7437751056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F294B5-6D5E-FCC9-C2E6-D2489D40C653}"/>
              </a:ext>
            </a:extLst>
          </p:cNvPr>
          <p:cNvSpPr>
            <a:spLocks noGrp="1"/>
          </p:cNvSpPr>
          <p:nvPr>
            <p:ph idx="1"/>
          </p:nvPr>
        </p:nvSpPr>
        <p:spPr/>
        <p:txBody>
          <a:bodyPr/>
          <a:lstStyle/>
          <a:p>
            <a:pPr marL="0" indent="0">
              <a:buNone/>
            </a:pPr>
            <a:r>
              <a:rPr lang="en-US" sz="2200" dirty="0"/>
              <a:t>const list = </a:t>
            </a:r>
            <a:r>
              <a:rPr lang="en-US" sz="2200" dirty="0" err="1"/>
              <a:t>React.createElement</a:t>
            </a:r>
            <a:r>
              <a:rPr lang="en-US" sz="2200" dirty="0"/>
              <a:t>( </a:t>
            </a:r>
          </a:p>
          <a:p>
            <a:pPr marL="0" indent="0">
              <a:buNone/>
            </a:pPr>
            <a:r>
              <a:rPr lang="en-US" sz="2200" dirty="0"/>
              <a:t>"</a:t>
            </a:r>
            <a:r>
              <a:rPr lang="en-US" sz="2200" dirty="0" err="1"/>
              <a:t>ul</a:t>
            </a:r>
            <a:r>
              <a:rPr lang="en-US" sz="2200" dirty="0"/>
              <a:t>",</a:t>
            </a:r>
          </a:p>
          <a:p>
            <a:pPr marL="0" indent="0">
              <a:buNone/>
            </a:pPr>
            <a:r>
              <a:rPr lang="en-US" sz="2200" dirty="0"/>
              <a:t>null,</a:t>
            </a:r>
          </a:p>
          <a:p>
            <a:pPr marL="0" indent="0">
              <a:buNone/>
            </a:pPr>
            <a:r>
              <a:rPr lang="en-US" sz="2200" dirty="0" err="1"/>
              <a:t>React.createElement</a:t>
            </a:r>
            <a:r>
              <a:rPr lang="en-US" sz="2200" dirty="0"/>
              <a:t>("li",  null,  "2 </a:t>
            </a:r>
            <a:r>
              <a:rPr lang="en-US" sz="2200" dirty="0" err="1"/>
              <a:t>lb</a:t>
            </a:r>
            <a:r>
              <a:rPr lang="en-US" sz="2200" dirty="0"/>
              <a:t> salmon"),</a:t>
            </a:r>
          </a:p>
          <a:p>
            <a:pPr marL="0" indent="0">
              <a:buNone/>
            </a:pPr>
            <a:r>
              <a:rPr lang="en-US" sz="2200" dirty="0" err="1"/>
              <a:t>React.createElement</a:t>
            </a:r>
            <a:r>
              <a:rPr lang="en-US" sz="2200" dirty="0"/>
              <a:t>("li",  null,  "5 sprigs fresh rosemary"),</a:t>
            </a:r>
          </a:p>
          <a:p>
            <a:pPr marL="0" indent="0">
              <a:buNone/>
            </a:pPr>
            <a:r>
              <a:rPr lang="en-US" sz="2200" dirty="0" err="1"/>
              <a:t>React.createElement</a:t>
            </a:r>
            <a:r>
              <a:rPr lang="en-US" sz="2200" dirty="0"/>
              <a:t>("li",  null,  "2 tablespoons olive oil"),</a:t>
            </a:r>
          </a:p>
          <a:p>
            <a:pPr marL="0" indent="0">
              <a:buNone/>
            </a:pPr>
            <a:r>
              <a:rPr lang="en-US" sz="2200" dirty="0" err="1"/>
              <a:t>React.createElement</a:t>
            </a:r>
            <a:r>
              <a:rPr lang="en-US" sz="2200" dirty="0"/>
              <a:t>("li",  null,  "2 small lemons"),</a:t>
            </a:r>
          </a:p>
          <a:p>
            <a:pPr marL="0" indent="0">
              <a:buNone/>
            </a:pPr>
            <a:r>
              <a:rPr lang="en-US" sz="2200" dirty="0" err="1"/>
              <a:t>React.createElement</a:t>
            </a:r>
            <a:r>
              <a:rPr lang="en-US" sz="2200" dirty="0"/>
              <a:t>("li",  null,  "1 teaspoon kosher salt"),</a:t>
            </a:r>
          </a:p>
          <a:p>
            <a:pPr marL="0" indent="0">
              <a:buNone/>
            </a:pPr>
            <a:r>
              <a:rPr lang="en-US" sz="2200" dirty="0" err="1"/>
              <a:t>React.createElement</a:t>
            </a:r>
            <a:r>
              <a:rPr lang="en-US" sz="2200" dirty="0"/>
              <a:t>("li",  null,  "4 cloves of chopped garlic") </a:t>
            </a:r>
          </a:p>
          <a:p>
            <a:pPr marL="0" indent="0">
              <a:buNone/>
            </a:pPr>
            <a:r>
              <a:rPr lang="en-US" sz="2200" dirty="0"/>
              <a:t>);</a:t>
            </a:r>
          </a:p>
          <a:p>
            <a:pPr marL="0" indent="0">
              <a:buNone/>
            </a:pPr>
            <a:r>
              <a:rPr lang="en-US" sz="2200" dirty="0"/>
              <a:t>console.log(list);</a:t>
            </a:r>
          </a:p>
        </p:txBody>
      </p:sp>
      <p:sp>
        <p:nvSpPr>
          <p:cNvPr id="4" name="Date Placeholder 3">
            <a:extLst>
              <a:ext uri="{FF2B5EF4-FFF2-40B4-BE49-F238E27FC236}">
                <a16:creationId xmlns:a16="http://schemas.microsoft.com/office/drawing/2014/main" id="{0321CFD8-CAE7-041A-B99E-08B102FB3ACB}"/>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5E09274-C1D8-1CC9-908E-79DC9A9E13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3DD5AF-D82E-2694-C57F-14AC67C4B82F}"/>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1524889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6AF0-5697-BA33-2C7C-BC73D85BC4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C2BA0C-D4AA-0CB4-B352-5605282FD0AA}"/>
              </a:ext>
            </a:extLst>
          </p:cNvPr>
          <p:cNvSpPr>
            <a:spLocks noGrp="1"/>
          </p:cNvSpPr>
          <p:nvPr>
            <p:ph idx="1"/>
          </p:nvPr>
        </p:nvSpPr>
        <p:spPr/>
        <p:txBody>
          <a:bodyPr/>
          <a:lstStyle/>
          <a:p>
            <a:r>
              <a:rPr lang="en-US" dirty="0"/>
              <a:t>The result will look like this:</a:t>
            </a:r>
          </a:p>
          <a:p>
            <a:pPr marL="0" indent="0">
              <a:buNone/>
            </a:pPr>
            <a:r>
              <a:rPr lang="en-US" sz="1800" dirty="0"/>
              <a:t>{</a:t>
            </a:r>
          </a:p>
          <a:p>
            <a:pPr marL="0" indent="0">
              <a:buNone/>
            </a:pPr>
            <a:r>
              <a:rPr lang="en-US" sz="1800" dirty="0"/>
              <a:t>"type": "</a:t>
            </a:r>
            <a:r>
              <a:rPr lang="en-US" sz="1800" dirty="0" err="1"/>
              <a:t>ul</a:t>
            </a:r>
            <a:r>
              <a:rPr lang="en-US" sz="1800" dirty="0"/>
              <a:t>", </a:t>
            </a:r>
          </a:p>
          <a:p>
            <a:pPr marL="0" indent="0">
              <a:buNone/>
            </a:pPr>
            <a:r>
              <a:rPr lang="en-US" sz="1800" dirty="0"/>
              <a:t>"props": { </a:t>
            </a:r>
          </a:p>
          <a:p>
            <a:pPr marL="0" indent="0">
              <a:buNone/>
            </a:pPr>
            <a:r>
              <a:rPr lang="en-US" sz="1800" dirty="0"/>
              <a:t>"children": [</a:t>
            </a:r>
          </a:p>
          <a:p>
            <a:pPr marL="0" indent="0">
              <a:buNone/>
            </a:pPr>
            <a:r>
              <a:rPr lang="en-US" sz="1800" dirty="0"/>
              <a:t>{  "type": "li",  "props": {  "children": "2 </a:t>
            </a:r>
            <a:r>
              <a:rPr lang="en-US" sz="1800" dirty="0" err="1"/>
              <a:t>lb</a:t>
            </a:r>
            <a:r>
              <a:rPr lang="en-US" sz="1800" dirty="0"/>
              <a:t> salmon" }  …    },</a:t>
            </a:r>
          </a:p>
          <a:p>
            <a:pPr marL="0" indent="0">
              <a:buNone/>
            </a:pPr>
            <a:r>
              <a:rPr lang="en-US" sz="1800" dirty="0"/>
              <a:t>{  "type": "li",  "props": {  "children": "5 sprigs fresh rosemary"}  …    }, </a:t>
            </a:r>
          </a:p>
          <a:p>
            <a:pPr marL="0" indent="0">
              <a:buNone/>
            </a:pPr>
            <a:r>
              <a:rPr lang="en-US" sz="1800" dirty="0"/>
              <a:t>{  "type": "li",  "props": {  "children": "2 tablespoons olive oil" }  …    }, </a:t>
            </a:r>
          </a:p>
          <a:p>
            <a:pPr marL="0" indent="0">
              <a:buNone/>
            </a:pPr>
            <a:r>
              <a:rPr lang="en-US" sz="1800" dirty="0"/>
              <a:t>{  "type": "li",  "props": {  "children": "2 small lemons"}  …    },</a:t>
            </a:r>
          </a:p>
          <a:p>
            <a:pPr marL="0" indent="0">
              <a:buNone/>
            </a:pPr>
            <a:r>
              <a:rPr lang="en-US" sz="1800" dirty="0"/>
              <a:t>{  "type": "li",  "props": {  "children": "1 teaspoon kosher salt"}  …    },</a:t>
            </a:r>
          </a:p>
          <a:p>
            <a:pPr marL="0" indent="0">
              <a:buNone/>
            </a:pPr>
            <a:r>
              <a:rPr lang="en-US" sz="1800" dirty="0"/>
              <a:t>{  "type": "li",  "props": {  "children": "4 cloves of chopped garlic"}  …    } </a:t>
            </a:r>
          </a:p>
          <a:p>
            <a:pPr marL="0" indent="0">
              <a:buNone/>
            </a:pPr>
            <a:r>
              <a:rPr lang="en-US" sz="1800" dirty="0"/>
              <a:t>]</a:t>
            </a:r>
          </a:p>
          <a:p>
            <a:pPr marL="0" indent="0">
              <a:buNone/>
            </a:pPr>
            <a:r>
              <a:rPr lang="en-US" sz="1800" dirty="0"/>
              <a:t>... </a:t>
            </a:r>
          </a:p>
          <a:p>
            <a:pPr marL="0" indent="0">
              <a:buNone/>
            </a:pPr>
            <a:r>
              <a:rPr lang="en-US" sz="1800" dirty="0"/>
              <a:t>}</a:t>
            </a:r>
          </a:p>
          <a:p>
            <a:pPr marL="0" indent="0">
              <a:buNone/>
            </a:pPr>
            <a:r>
              <a:rPr lang="en-US" sz="1800" dirty="0"/>
              <a:t>}</a:t>
            </a:r>
          </a:p>
        </p:txBody>
      </p:sp>
      <p:sp>
        <p:nvSpPr>
          <p:cNvPr id="4" name="Date Placeholder 3">
            <a:extLst>
              <a:ext uri="{FF2B5EF4-FFF2-40B4-BE49-F238E27FC236}">
                <a16:creationId xmlns:a16="http://schemas.microsoft.com/office/drawing/2014/main" id="{2A4C5285-AFD6-BA97-7501-1C84D3A28284}"/>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E862C8A-D8AF-C62C-21D5-429B14C053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B2B3C7A-3E47-0A5B-B39F-DABD7599996C}"/>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249511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5943-2320-88F1-530C-017454788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CB5C03-CAD5-3187-8BC3-151D6867DA37}"/>
              </a:ext>
            </a:extLst>
          </p:cNvPr>
          <p:cNvSpPr>
            <a:spLocks noGrp="1"/>
          </p:cNvSpPr>
          <p:nvPr>
            <p:ph idx="1"/>
          </p:nvPr>
        </p:nvSpPr>
        <p:spPr/>
        <p:txBody>
          <a:bodyPr/>
          <a:lstStyle/>
          <a:p>
            <a:r>
              <a:rPr lang="en-US" dirty="0"/>
              <a:t>each list item is a child</a:t>
            </a:r>
          </a:p>
          <a:p>
            <a:pPr marL="0" indent="0">
              <a:buNone/>
            </a:pPr>
            <a:endParaRPr lang="en-US" dirty="0"/>
          </a:p>
          <a:p>
            <a:r>
              <a:rPr lang="en-US" dirty="0"/>
              <a:t>To create this using React, we’ll use a series of </a:t>
            </a:r>
            <a:r>
              <a:rPr lang="en-US" dirty="0" err="1"/>
              <a:t>createElement</a:t>
            </a:r>
            <a:r>
              <a:rPr lang="en-US" dirty="0"/>
              <a:t> calls:</a:t>
            </a:r>
          </a:p>
          <a:p>
            <a:endParaRPr lang="en-US" dirty="0"/>
          </a:p>
        </p:txBody>
      </p:sp>
      <p:sp>
        <p:nvSpPr>
          <p:cNvPr id="4" name="Date Placeholder 3">
            <a:extLst>
              <a:ext uri="{FF2B5EF4-FFF2-40B4-BE49-F238E27FC236}">
                <a16:creationId xmlns:a16="http://schemas.microsoft.com/office/drawing/2014/main" id="{1B061804-0D5B-2058-A77D-43F65449D3AA}"/>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64F211AD-85FC-D7BD-488E-77F0D279340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87F6914-9A52-6A4D-A3B5-48065E331726}"/>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448504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35C2-FDEF-422A-E590-40B7883AEA4D}"/>
              </a:ext>
            </a:extLst>
          </p:cNvPr>
          <p:cNvSpPr>
            <a:spLocks noGrp="1"/>
          </p:cNvSpPr>
          <p:nvPr>
            <p:ph type="title"/>
          </p:nvPr>
        </p:nvSpPr>
        <p:spPr/>
        <p:txBody>
          <a:bodyPr/>
          <a:lstStyle/>
          <a:p>
            <a:r>
              <a:rPr lang="pt-BR" dirty="0"/>
              <a:t>CLASSNAME IN REACT</a:t>
            </a:r>
            <a:endParaRPr lang="en-US" dirty="0"/>
          </a:p>
        </p:txBody>
      </p:sp>
      <p:sp>
        <p:nvSpPr>
          <p:cNvPr id="3" name="Content Placeholder 2">
            <a:extLst>
              <a:ext uri="{FF2B5EF4-FFF2-40B4-BE49-F238E27FC236}">
                <a16:creationId xmlns:a16="http://schemas.microsoft.com/office/drawing/2014/main" id="{9CAE6F0C-4FBD-1B88-FE75-3213E4EE28C3}"/>
              </a:ext>
            </a:extLst>
          </p:cNvPr>
          <p:cNvSpPr>
            <a:spLocks noGrp="1"/>
          </p:cNvSpPr>
          <p:nvPr>
            <p:ph idx="1"/>
          </p:nvPr>
        </p:nvSpPr>
        <p:spPr/>
        <p:txBody>
          <a:bodyPr/>
          <a:lstStyle/>
          <a:p>
            <a:r>
              <a:rPr lang="en-US" dirty="0"/>
              <a:t>Any element that has an HTML class attribute is using </a:t>
            </a:r>
            <a:r>
              <a:rPr lang="en-US" dirty="0" err="1"/>
              <a:t>className</a:t>
            </a:r>
            <a:r>
              <a:rPr lang="en-US" dirty="0"/>
              <a:t> for that property instead of class. </a:t>
            </a:r>
          </a:p>
          <a:p>
            <a:r>
              <a:rPr lang="en-US" dirty="0"/>
              <a:t>Since class is a reserved word in JavaScript, we have to use </a:t>
            </a:r>
            <a:r>
              <a:rPr lang="en-US" dirty="0" err="1"/>
              <a:t>className</a:t>
            </a:r>
            <a:r>
              <a:rPr lang="en-US" dirty="0"/>
              <a:t> to define the class attribute of an HTML element. </a:t>
            </a:r>
          </a:p>
          <a:p>
            <a:r>
              <a:rPr lang="en-US" dirty="0"/>
              <a:t>This sample is what pure React looks like. Pure React </a:t>
            </a:r>
          </a:p>
          <a:p>
            <a:pPr marL="0" indent="0">
              <a:buNone/>
            </a:pPr>
            <a:r>
              <a:rPr lang="en-US" dirty="0"/>
              <a:t>is ultimately what runs in the browser. </a:t>
            </a:r>
          </a:p>
          <a:p>
            <a:r>
              <a:rPr lang="en-US" dirty="0"/>
              <a:t>A React app is a tree of React elements all stemming from a single root element. </a:t>
            </a:r>
          </a:p>
          <a:p>
            <a:r>
              <a:rPr lang="en-US" dirty="0"/>
              <a:t>React elements are the instructions that React will use to build a UI in the browser.</a:t>
            </a:r>
          </a:p>
        </p:txBody>
      </p:sp>
      <p:sp>
        <p:nvSpPr>
          <p:cNvPr id="4" name="Date Placeholder 3">
            <a:extLst>
              <a:ext uri="{FF2B5EF4-FFF2-40B4-BE49-F238E27FC236}">
                <a16:creationId xmlns:a16="http://schemas.microsoft.com/office/drawing/2014/main" id="{9DC64366-AF6F-CF99-0F59-EBE26792485B}"/>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95113AF-206D-8E96-0521-CA00DA96E9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1E25E9E-84B6-63D4-20FA-43F635DBEF67}"/>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262474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619B-8F55-0B5C-47D1-AEB65012757D}"/>
              </a:ext>
            </a:extLst>
          </p:cNvPr>
          <p:cNvSpPr>
            <a:spLocks noGrp="1"/>
          </p:cNvSpPr>
          <p:nvPr>
            <p:ph type="title"/>
          </p:nvPr>
        </p:nvSpPr>
        <p:spPr/>
        <p:txBody>
          <a:bodyPr/>
          <a:lstStyle/>
          <a:p>
            <a:r>
              <a:rPr lang="en-US" dirty="0"/>
              <a:t>CONSTRUCTING ELEMENTS WITH DATA</a:t>
            </a:r>
          </a:p>
        </p:txBody>
      </p:sp>
      <p:sp>
        <p:nvSpPr>
          <p:cNvPr id="3" name="Content Placeholder 2">
            <a:extLst>
              <a:ext uri="{FF2B5EF4-FFF2-40B4-BE49-F238E27FC236}">
                <a16:creationId xmlns:a16="http://schemas.microsoft.com/office/drawing/2014/main" id="{6A4ED198-09DD-4073-056E-287AEDFF1C8C}"/>
              </a:ext>
            </a:extLst>
          </p:cNvPr>
          <p:cNvSpPr>
            <a:spLocks noGrp="1"/>
          </p:cNvSpPr>
          <p:nvPr>
            <p:ph idx="1"/>
          </p:nvPr>
        </p:nvSpPr>
        <p:spPr/>
        <p:txBody>
          <a:bodyPr/>
          <a:lstStyle/>
          <a:p>
            <a:r>
              <a:rPr lang="en-US" dirty="0"/>
              <a:t>The major advantage of using React is its ability to separate data from UI elements. </a:t>
            </a:r>
          </a:p>
          <a:p>
            <a:r>
              <a:rPr lang="en-US" dirty="0"/>
              <a:t>Since React is just JavaScript, we can add JavaScript logic to help us build the React component tree. </a:t>
            </a:r>
          </a:p>
          <a:p>
            <a:r>
              <a:rPr lang="en-US" dirty="0"/>
              <a:t>For example, ingredients can be stored in an array, and we can map that array to the React elements.</a:t>
            </a:r>
          </a:p>
          <a:p>
            <a:endParaRPr lang="en-US" dirty="0"/>
          </a:p>
          <a:p>
            <a:endParaRPr lang="en-US" dirty="0"/>
          </a:p>
        </p:txBody>
      </p:sp>
      <p:sp>
        <p:nvSpPr>
          <p:cNvPr id="4" name="Date Placeholder 3">
            <a:extLst>
              <a:ext uri="{FF2B5EF4-FFF2-40B4-BE49-F238E27FC236}">
                <a16:creationId xmlns:a16="http://schemas.microsoft.com/office/drawing/2014/main" id="{8A3C870B-3953-AE3A-8A36-771ECA9E5877}"/>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ACD79D22-4DF1-BAB5-82F9-DB725B0C15C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AD40675-E0D9-9621-8C5D-EF15706932A0}"/>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110844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1E65-6117-6728-3BEF-8739DE8978D8}"/>
              </a:ext>
            </a:extLst>
          </p:cNvPr>
          <p:cNvSpPr>
            <a:spLocks noGrp="1"/>
          </p:cNvSpPr>
          <p:nvPr>
            <p:ph type="title"/>
          </p:nvPr>
        </p:nvSpPr>
        <p:spPr/>
        <p:txBody>
          <a:bodyPr/>
          <a:lstStyle/>
          <a:p>
            <a:r>
              <a:rPr lang="en-US" dirty="0"/>
              <a:t>CONSTRUCTING ELEMENTS WITH DATA CONTD.</a:t>
            </a:r>
          </a:p>
        </p:txBody>
      </p:sp>
      <p:sp>
        <p:nvSpPr>
          <p:cNvPr id="3" name="Content Placeholder 2">
            <a:extLst>
              <a:ext uri="{FF2B5EF4-FFF2-40B4-BE49-F238E27FC236}">
                <a16:creationId xmlns:a16="http://schemas.microsoft.com/office/drawing/2014/main" id="{753C6494-5092-D377-7F08-FC602A2F4BE5}"/>
              </a:ext>
            </a:extLst>
          </p:cNvPr>
          <p:cNvSpPr>
            <a:spLocks noGrp="1"/>
          </p:cNvSpPr>
          <p:nvPr>
            <p:ph idx="1"/>
          </p:nvPr>
        </p:nvSpPr>
        <p:spPr/>
        <p:txBody>
          <a:bodyPr/>
          <a:lstStyle/>
          <a:p>
            <a:r>
              <a:rPr lang="en-US" dirty="0"/>
              <a:t>Example:</a:t>
            </a:r>
          </a:p>
          <a:p>
            <a:pPr marL="0" indent="0">
              <a:buNone/>
            </a:pPr>
            <a:r>
              <a:rPr lang="en-US" dirty="0"/>
              <a:t>the unordered list </a:t>
            </a:r>
          </a:p>
          <a:p>
            <a:pPr marL="0" indent="0">
              <a:buNone/>
            </a:pPr>
            <a:r>
              <a:rPr lang="en-US" sz="2200" dirty="0" err="1"/>
              <a:t>React.createElement</a:t>
            </a:r>
            <a:r>
              <a:rPr lang="en-US" sz="2200" dirty="0"/>
              <a:t>( </a:t>
            </a:r>
          </a:p>
          <a:p>
            <a:pPr marL="0" indent="0">
              <a:buNone/>
            </a:pPr>
            <a:r>
              <a:rPr lang="en-US" sz="2200" dirty="0"/>
              <a:t>"</a:t>
            </a:r>
            <a:r>
              <a:rPr lang="en-US" sz="2200" dirty="0" err="1"/>
              <a:t>ul</a:t>
            </a:r>
            <a:r>
              <a:rPr lang="en-US" sz="2200" dirty="0"/>
              <a:t>",</a:t>
            </a:r>
          </a:p>
          <a:p>
            <a:pPr marL="0" indent="0">
              <a:buNone/>
            </a:pPr>
            <a:r>
              <a:rPr lang="en-US" sz="2200" dirty="0"/>
              <a:t>null,</a:t>
            </a:r>
          </a:p>
          <a:p>
            <a:pPr marL="0" indent="0">
              <a:buNone/>
            </a:pPr>
            <a:r>
              <a:rPr lang="en-US" sz="2200" dirty="0" err="1"/>
              <a:t>React.createElement</a:t>
            </a:r>
            <a:r>
              <a:rPr lang="en-US" sz="2200" dirty="0"/>
              <a:t>("li",  null,  "2 </a:t>
            </a:r>
            <a:r>
              <a:rPr lang="en-US" sz="2200" dirty="0" err="1"/>
              <a:t>lb</a:t>
            </a:r>
            <a:r>
              <a:rPr lang="en-US" sz="2200" dirty="0"/>
              <a:t> salmon"),</a:t>
            </a:r>
          </a:p>
          <a:p>
            <a:pPr marL="0" indent="0">
              <a:buNone/>
            </a:pPr>
            <a:r>
              <a:rPr lang="en-US" sz="2200" dirty="0" err="1"/>
              <a:t>React.createElement</a:t>
            </a:r>
            <a:r>
              <a:rPr lang="en-US" sz="2200" dirty="0"/>
              <a:t>("li",  null,  "5 sprigs fresh rosemary"),</a:t>
            </a:r>
          </a:p>
          <a:p>
            <a:pPr marL="0" indent="0">
              <a:buNone/>
            </a:pPr>
            <a:r>
              <a:rPr lang="en-US" sz="2200" dirty="0" err="1"/>
              <a:t>React.createElement</a:t>
            </a:r>
            <a:r>
              <a:rPr lang="en-US" sz="2200" dirty="0"/>
              <a:t>("li",  null,  "2 tablespoons olive oil"),</a:t>
            </a:r>
          </a:p>
          <a:p>
            <a:pPr marL="0" indent="0">
              <a:buNone/>
            </a:pPr>
            <a:r>
              <a:rPr lang="en-US" sz="2200" dirty="0" err="1"/>
              <a:t>React.createElement</a:t>
            </a:r>
            <a:r>
              <a:rPr lang="en-US" sz="2200" dirty="0"/>
              <a:t>("li",  null,  "2 small lemons"),</a:t>
            </a:r>
          </a:p>
          <a:p>
            <a:pPr marL="0" indent="0">
              <a:buNone/>
            </a:pPr>
            <a:r>
              <a:rPr lang="en-US" sz="2200" dirty="0" err="1"/>
              <a:t>React.createElement</a:t>
            </a:r>
            <a:r>
              <a:rPr lang="en-US" sz="2200" dirty="0"/>
              <a:t>("li",  null,  "1 teaspoon kosher salt"),</a:t>
            </a:r>
          </a:p>
          <a:p>
            <a:pPr marL="0" indent="0">
              <a:buNone/>
            </a:pPr>
            <a:r>
              <a:rPr lang="en-US" sz="2200" dirty="0" err="1"/>
              <a:t>React.createElement</a:t>
            </a:r>
            <a:r>
              <a:rPr lang="en-US" sz="2200" dirty="0"/>
              <a:t>("li",  null,  "4 cloves of chopped garlic") </a:t>
            </a:r>
          </a:p>
          <a:p>
            <a:pPr marL="0" indent="0">
              <a:buNone/>
            </a:pPr>
            <a:r>
              <a:rPr lang="en-US" sz="2200" dirty="0"/>
              <a:t>);</a:t>
            </a:r>
          </a:p>
        </p:txBody>
      </p:sp>
      <p:sp>
        <p:nvSpPr>
          <p:cNvPr id="4" name="Date Placeholder 3">
            <a:extLst>
              <a:ext uri="{FF2B5EF4-FFF2-40B4-BE49-F238E27FC236}">
                <a16:creationId xmlns:a16="http://schemas.microsoft.com/office/drawing/2014/main" id="{D47E1534-B82B-AD8D-5B1A-3076A201AC61}"/>
              </a:ext>
            </a:extLst>
          </p:cNvPr>
          <p:cNvSpPr>
            <a:spLocks noGrp="1"/>
          </p:cNvSpPr>
          <p:nvPr>
            <p:ph type="dt" sz="half" idx="10"/>
          </p:nvPr>
        </p:nvSpPr>
        <p:spPr/>
        <p:txBody>
          <a:bodyPr/>
          <a:lstStyle/>
          <a:p>
            <a:pPr>
              <a:defRPr/>
            </a:pPr>
            <a:fld id="{C9C54A8A-EC83-4BC5-B48C-A23671E55882}" type="datetime1">
              <a:rPr lang="en-US" smtClean="0"/>
              <a:t>5/11/2024</a:t>
            </a:fld>
            <a:endParaRPr lang="en-US" dirty="0"/>
          </a:p>
        </p:txBody>
      </p:sp>
      <p:sp>
        <p:nvSpPr>
          <p:cNvPr id="5" name="Footer Placeholder 4">
            <a:extLst>
              <a:ext uri="{FF2B5EF4-FFF2-40B4-BE49-F238E27FC236}">
                <a16:creationId xmlns:a16="http://schemas.microsoft.com/office/drawing/2014/main" id="{C82E9003-90E1-A6DB-E4B8-22E1DB666A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B5139FF-0436-7888-AC71-1A03DB3A0844}"/>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3503831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C0-B329-7327-7A7A-5498DE5CDF33}"/>
              </a:ext>
            </a:extLst>
          </p:cNvPr>
          <p:cNvSpPr>
            <a:spLocks noGrp="1"/>
          </p:cNvSpPr>
          <p:nvPr>
            <p:ph type="title"/>
          </p:nvPr>
        </p:nvSpPr>
        <p:spPr/>
        <p:txBody>
          <a:bodyPr/>
          <a:lstStyle/>
          <a:p>
            <a:r>
              <a:rPr lang="en-US" dirty="0"/>
              <a:t>CONSTRUCTING ELEMENTS WITH DATA CONTD</a:t>
            </a:r>
          </a:p>
        </p:txBody>
      </p:sp>
      <p:sp>
        <p:nvSpPr>
          <p:cNvPr id="3" name="Content Placeholder 2">
            <a:extLst>
              <a:ext uri="{FF2B5EF4-FFF2-40B4-BE49-F238E27FC236}">
                <a16:creationId xmlns:a16="http://schemas.microsoft.com/office/drawing/2014/main" id="{99039787-3C8E-F086-A958-3369FD623511}"/>
              </a:ext>
            </a:extLst>
          </p:cNvPr>
          <p:cNvSpPr>
            <a:spLocks noGrp="1"/>
          </p:cNvSpPr>
          <p:nvPr>
            <p:ph idx="1"/>
          </p:nvPr>
        </p:nvSpPr>
        <p:spPr/>
        <p:txBody>
          <a:bodyPr/>
          <a:lstStyle/>
          <a:p>
            <a:r>
              <a:rPr lang="en-US" dirty="0"/>
              <a:t>The data used in this list of ingredients can be easily represented using a JavaScript array:</a:t>
            </a:r>
          </a:p>
          <a:p>
            <a:endParaRPr lang="en-US" dirty="0"/>
          </a:p>
          <a:p>
            <a:pPr marL="0" indent="0">
              <a:buNone/>
            </a:pPr>
            <a:r>
              <a:rPr lang="en-US" dirty="0"/>
              <a:t>const items = [ </a:t>
            </a:r>
          </a:p>
          <a:p>
            <a:pPr marL="0" indent="0">
              <a:buNone/>
            </a:pPr>
            <a:r>
              <a:rPr lang="en-US" dirty="0"/>
              <a:t>"2 </a:t>
            </a:r>
            <a:r>
              <a:rPr lang="en-US" dirty="0" err="1"/>
              <a:t>lb</a:t>
            </a:r>
            <a:r>
              <a:rPr lang="en-US" dirty="0"/>
              <a:t> salmon",</a:t>
            </a:r>
          </a:p>
          <a:p>
            <a:pPr marL="0" indent="0">
              <a:buNone/>
            </a:pPr>
            <a:r>
              <a:rPr lang="en-US" dirty="0"/>
              <a:t>"5 sprigs fresh rosemary", </a:t>
            </a:r>
          </a:p>
          <a:p>
            <a:pPr marL="0" indent="0">
              <a:buNone/>
            </a:pPr>
            <a:r>
              <a:rPr lang="en-US" dirty="0"/>
              <a:t>"2 tablespoons olive oil", </a:t>
            </a:r>
          </a:p>
          <a:p>
            <a:pPr marL="0" indent="0">
              <a:buNone/>
            </a:pPr>
            <a:r>
              <a:rPr lang="en-US" dirty="0"/>
              <a:t>"2 small lemons",</a:t>
            </a:r>
          </a:p>
          <a:p>
            <a:pPr marL="0" indent="0">
              <a:buNone/>
            </a:pPr>
            <a:r>
              <a:rPr lang="en-US" dirty="0"/>
              <a:t>"1 teaspoon kosher salt", </a:t>
            </a:r>
          </a:p>
          <a:p>
            <a:pPr marL="0" indent="0">
              <a:buNone/>
            </a:pPr>
            <a:r>
              <a:rPr lang="en-US" dirty="0"/>
              <a:t>"4 cloves of chopped garlic"</a:t>
            </a:r>
          </a:p>
          <a:p>
            <a:pPr marL="0" indent="0">
              <a:buNone/>
            </a:pPr>
            <a:r>
              <a:rPr lang="en-US" dirty="0"/>
              <a:t>];</a:t>
            </a:r>
          </a:p>
        </p:txBody>
      </p:sp>
      <p:sp>
        <p:nvSpPr>
          <p:cNvPr id="4" name="Date Placeholder 3">
            <a:extLst>
              <a:ext uri="{FF2B5EF4-FFF2-40B4-BE49-F238E27FC236}">
                <a16:creationId xmlns:a16="http://schemas.microsoft.com/office/drawing/2014/main" id="{8D2249EC-6D49-077E-D414-50DBE3CF2C87}"/>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6344182-7055-2DCA-F083-FD21165340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7B90700-D565-CE4A-E5E4-BA38E2123597}"/>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19456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C1E3-451B-8B4B-83A5-1806FA0527DB}"/>
              </a:ext>
            </a:extLst>
          </p:cNvPr>
          <p:cNvSpPr>
            <a:spLocks noGrp="1"/>
          </p:cNvSpPr>
          <p:nvPr>
            <p:ph type="title"/>
          </p:nvPr>
        </p:nvSpPr>
        <p:spPr/>
        <p:txBody>
          <a:bodyPr/>
          <a:lstStyle/>
          <a:p>
            <a:r>
              <a:rPr lang="en-US" dirty="0"/>
              <a:t>Page Setup</a:t>
            </a:r>
          </a:p>
        </p:txBody>
      </p:sp>
      <p:sp>
        <p:nvSpPr>
          <p:cNvPr id="3" name="Content Placeholder 2">
            <a:extLst>
              <a:ext uri="{FF2B5EF4-FFF2-40B4-BE49-F238E27FC236}">
                <a16:creationId xmlns:a16="http://schemas.microsoft.com/office/drawing/2014/main" id="{859AE29F-89F2-1F12-2A40-FD31D9C67B29}"/>
              </a:ext>
            </a:extLst>
          </p:cNvPr>
          <p:cNvSpPr>
            <a:spLocks noGrp="1"/>
          </p:cNvSpPr>
          <p:nvPr>
            <p:ph idx="1"/>
          </p:nvPr>
        </p:nvSpPr>
        <p:spPr/>
        <p:txBody>
          <a:bodyPr/>
          <a:lstStyle/>
          <a:p>
            <a:r>
              <a:rPr lang="en-US" dirty="0" err="1"/>
              <a:t>Inorder</a:t>
            </a:r>
            <a:r>
              <a:rPr lang="en-US" dirty="0"/>
              <a:t> to work with React in the browser, we need to include two libraries: </a:t>
            </a:r>
          </a:p>
          <a:p>
            <a:r>
              <a:rPr lang="en-US" dirty="0"/>
              <a:t>React and </a:t>
            </a:r>
          </a:p>
          <a:p>
            <a:r>
              <a:rPr lang="en-US" dirty="0" err="1"/>
              <a:t>ReactDOM</a:t>
            </a:r>
            <a:r>
              <a:rPr lang="en-US" dirty="0"/>
              <a:t>. </a:t>
            </a:r>
          </a:p>
          <a:p>
            <a:endParaRPr lang="en-US" dirty="0"/>
          </a:p>
          <a:p>
            <a:r>
              <a:rPr lang="en-US" dirty="0"/>
              <a:t>React is the library for creating views. </a:t>
            </a:r>
          </a:p>
          <a:p>
            <a:r>
              <a:rPr lang="en-US" dirty="0" err="1"/>
              <a:t>ReactDOM</a:t>
            </a:r>
            <a:r>
              <a:rPr lang="en-US" dirty="0"/>
              <a:t> is the library used to actually render the UI in the browser. </a:t>
            </a:r>
          </a:p>
          <a:p>
            <a:r>
              <a:rPr lang="en-US" dirty="0"/>
              <a:t>Both libraries are available as scripts from the </a:t>
            </a:r>
            <a:r>
              <a:rPr lang="en-US" dirty="0" err="1"/>
              <a:t>unpkg</a:t>
            </a:r>
            <a:r>
              <a:rPr lang="en-US" dirty="0"/>
              <a:t> CDN. </a:t>
            </a:r>
          </a:p>
        </p:txBody>
      </p:sp>
      <p:sp>
        <p:nvSpPr>
          <p:cNvPr id="4" name="Date Placeholder 3">
            <a:extLst>
              <a:ext uri="{FF2B5EF4-FFF2-40B4-BE49-F238E27FC236}">
                <a16:creationId xmlns:a16="http://schemas.microsoft.com/office/drawing/2014/main" id="{406FBF54-906B-439E-AC33-7B27395AC5B7}"/>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59B9506-8B8D-BBF3-67D1-F4DD7D426A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E55C07F-F4EB-18B7-4663-DB14A4FB6072}"/>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1535440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385E-31E0-56CB-7683-01672238E9C5}"/>
              </a:ext>
            </a:extLst>
          </p:cNvPr>
          <p:cNvSpPr>
            <a:spLocks noGrp="1"/>
          </p:cNvSpPr>
          <p:nvPr>
            <p:ph type="title"/>
          </p:nvPr>
        </p:nvSpPr>
        <p:spPr/>
        <p:txBody>
          <a:bodyPr/>
          <a:lstStyle/>
          <a:p>
            <a:r>
              <a:rPr lang="en-US" dirty="0"/>
              <a:t>CONSTRUCTING ELEMENTS WITH DATA CONTD</a:t>
            </a:r>
          </a:p>
        </p:txBody>
      </p:sp>
      <p:sp>
        <p:nvSpPr>
          <p:cNvPr id="3" name="Content Placeholder 2">
            <a:extLst>
              <a:ext uri="{FF2B5EF4-FFF2-40B4-BE49-F238E27FC236}">
                <a16:creationId xmlns:a16="http://schemas.microsoft.com/office/drawing/2014/main" id="{3552DFEC-1E64-C330-5EAE-09AD685D31FC}"/>
              </a:ext>
            </a:extLst>
          </p:cNvPr>
          <p:cNvSpPr>
            <a:spLocks noGrp="1"/>
          </p:cNvSpPr>
          <p:nvPr>
            <p:ph idx="1"/>
          </p:nvPr>
        </p:nvSpPr>
        <p:spPr/>
        <p:txBody>
          <a:bodyPr/>
          <a:lstStyle/>
          <a:p>
            <a:r>
              <a:rPr lang="en-US" dirty="0"/>
              <a:t>We want to use this data to generate the correct number of list items without having to hard code each one. </a:t>
            </a:r>
          </a:p>
          <a:p>
            <a:r>
              <a:rPr lang="en-US" dirty="0"/>
              <a:t>We can map over the array and create list items for as many ingredients as there are:</a:t>
            </a:r>
          </a:p>
          <a:p>
            <a:endParaRPr lang="en-US" dirty="0"/>
          </a:p>
          <a:p>
            <a:pPr marL="0" indent="0">
              <a:buNone/>
            </a:pPr>
            <a:r>
              <a:rPr lang="en-US" dirty="0" err="1"/>
              <a:t>React.createElement</a:t>
            </a:r>
            <a:r>
              <a:rPr lang="en-US" dirty="0"/>
              <a:t>("</a:t>
            </a:r>
            <a:r>
              <a:rPr lang="en-US" dirty="0" err="1"/>
              <a:t>ul</a:t>
            </a:r>
            <a:r>
              <a:rPr lang="en-US" dirty="0"/>
              <a:t>",</a:t>
            </a:r>
          </a:p>
          <a:p>
            <a:pPr marL="0" indent="0">
              <a:buNone/>
            </a:pPr>
            <a:r>
              <a:rPr lang="en-US" dirty="0"/>
              <a:t>{  </a:t>
            </a:r>
            <a:r>
              <a:rPr lang="en-US" dirty="0" err="1"/>
              <a:t>className</a:t>
            </a:r>
            <a:r>
              <a:rPr lang="en-US" dirty="0"/>
              <a:t>: "ingredients" },</a:t>
            </a:r>
          </a:p>
          <a:p>
            <a:pPr marL="0" indent="0">
              <a:buNone/>
            </a:pPr>
            <a:r>
              <a:rPr lang="en-US" dirty="0" err="1"/>
              <a:t>items.map</a:t>
            </a:r>
            <a:r>
              <a:rPr lang="en-US" dirty="0"/>
              <a:t>(ingredient =&gt; </a:t>
            </a:r>
            <a:r>
              <a:rPr lang="en-US" dirty="0" err="1"/>
              <a:t>React.createElement</a:t>
            </a:r>
            <a:r>
              <a:rPr lang="en-US" dirty="0"/>
              <a:t>("li", null, ingredient))</a:t>
            </a:r>
          </a:p>
          <a:p>
            <a:pPr marL="0" indent="0">
              <a:buNone/>
            </a:pPr>
            <a:r>
              <a:rPr lang="en-US" dirty="0"/>
              <a:t>);</a:t>
            </a:r>
          </a:p>
        </p:txBody>
      </p:sp>
      <p:sp>
        <p:nvSpPr>
          <p:cNvPr id="4" name="Date Placeholder 3">
            <a:extLst>
              <a:ext uri="{FF2B5EF4-FFF2-40B4-BE49-F238E27FC236}">
                <a16:creationId xmlns:a16="http://schemas.microsoft.com/office/drawing/2014/main" id="{56A91BFB-AD5B-CFE3-11C9-095DC2230E3E}"/>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5E7C3A0-529F-6A7E-7F8A-B2A480D9C2C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297F7F2-2F14-DD1E-9B92-B6E5AD7D7F7C}"/>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473592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6B05-9DD0-F224-30E8-F4542E0291F5}"/>
              </a:ext>
            </a:extLst>
          </p:cNvPr>
          <p:cNvSpPr>
            <a:spLocks noGrp="1"/>
          </p:cNvSpPr>
          <p:nvPr>
            <p:ph type="title"/>
          </p:nvPr>
        </p:nvSpPr>
        <p:spPr/>
        <p:txBody>
          <a:bodyPr/>
          <a:lstStyle/>
          <a:p>
            <a:r>
              <a:rPr lang="en-US" dirty="0"/>
              <a:t>CONSTRUCTING ELEMENTS WITH DATA CONTD</a:t>
            </a:r>
          </a:p>
        </p:txBody>
      </p:sp>
      <p:sp>
        <p:nvSpPr>
          <p:cNvPr id="3" name="Content Placeholder 2">
            <a:extLst>
              <a:ext uri="{FF2B5EF4-FFF2-40B4-BE49-F238E27FC236}">
                <a16:creationId xmlns:a16="http://schemas.microsoft.com/office/drawing/2014/main" id="{CF0EE297-42B2-093B-BBF4-CBF3A9431C37}"/>
              </a:ext>
            </a:extLst>
          </p:cNvPr>
          <p:cNvSpPr>
            <a:spLocks noGrp="1"/>
          </p:cNvSpPr>
          <p:nvPr>
            <p:ph idx="1"/>
          </p:nvPr>
        </p:nvSpPr>
        <p:spPr/>
        <p:txBody>
          <a:bodyPr/>
          <a:lstStyle/>
          <a:p>
            <a:r>
              <a:rPr lang="en-US" dirty="0"/>
              <a:t>This syntax creates a React element for each ingredient in the array. </a:t>
            </a:r>
          </a:p>
          <a:p>
            <a:r>
              <a:rPr lang="en-US" dirty="0"/>
              <a:t>Each string is displayed in the list item’s children as text. </a:t>
            </a:r>
          </a:p>
          <a:p>
            <a:r>
              <a:rPr lang="en-US" dirty="0"/>
              <a:t>The value for each ingredient is displayed as the list item.</a:t>
            </a:r>
          </a:p>
          <a:p>
            <a:r>
              <a:rPr lang="en-US" dirty="0"/>
              <a:t>When running this code, you’ll see a console warning:</a:t>
            </a:r>
          </a:p>
        </p:txBody>
      </p:sp>
      <p:sp>
        <p:nvSpPr>
          <p:cNvPr id="4" name="Date Placeholder 3">
            <a:extLst>
              <a:ext uri="{FF2B5EF4-FFF2-40B4-BE49-F238E27FC236}">
                <a16:creationId xmlns:a16="http://schemas.microsoft.com/office/drawing/2014/main" id="{8017E296-A018-525D-A39E-9901F3D5CE53}"/>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328C0899-1FA0-2827-CD2C-4B4503FC8C4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91E0C5-8987-8759-F1F8-BC94D1F95F43}"/>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pic>
        <p:nvPicPr>
          <p:cNvPr id="8" name="Picture 7">
            <a:extLst>
              <a:ext uri="{FF2B5EF4-FFF2-40B4-BE49-F238E27FC236}">
                <a16:creationId xmlns:a16="http://schemas.microsoft.com/office/drawing/2014/main" id="{D17C1580-CA8E-8355-BA97-EBB3E43BAF6B}"/>
              </a:ext>
            </a:extLst>
          </p:cNvPr>
          <p:cNvPicPr>
            <a:picLocks noChangeAspect="1"/>
          </p:cNvPicPr>
          <p:nvPr/>
        </p:nvPicPr>
        <p:blipFill>
          <a:blip r:embed="rId2"/>
          <a:stretch>
            <a:fillRect/>
          </a:stretch>
        </p:blipFill>
        <p:spPr>
          <a:xfrm>
            <a:off x="1006764" y="4114800"/>
            <a:ext cx="7680036" cy="809625"/>
          </a:xfrm>
          <a:prstGeom prst="rect">
            <a:avLst/>
          </a:prstGeom>
        </p:spPr>
      </p:pic>
    </p:spTree>
    <p:extLst>
      <p:ext uri="{BB962C8B-B14F-4D97-AF65-F5344CB8AC3E}">
        <p14:creationId xmlns:p14="http://schemas.microsoft.com/office/powerpoint/2010/main" val="1800337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2A52-58D4-EF85-006F-66E612F1758E}"/>
              </a:ext>
            </a:extLst>
          </p:cNvPr>
          <p:cNvSpPr>
            <a:spLocks noGrp="1"/>
          </p:cNvSpPr>
          <p:nvPr>
            <p:ph type="title"/>
          </p:nvPr>
        </p:nvSpPr>
        <p:spPr/>
        <p:txBody>
          <a:bodyPr/>
          <a:lstStyle/>
          <a:p>
            <a:r>
              <a:rPr lang="en-US" dirty="0"/>
              <a:t>CONSTRUCTING ELEMENTS WITH DATA CONTD</a:t>
            </a:r>
          </a:p>
        </p:txBody>
      </p:sp>
      <p:sp>
        <p:nvSpPr>
          <p:cNvPr id="3" name="Content Placeholder 2">
            <a:extLst>
              <a:ext uri="{FF2B5EF4-FFF2-40B4-BE49-F238E27FC236}">
                <a16:creationId xmlns:a16="http://schemas.microsoft.com/office/drawing/2014/main" id="{CBF867C3-4F5E-85B6-6A9F-5FD7515839F7}"/>
              </a:ext>
            </a:extLst>
          </p:cNvPr>
          <p:cNvSpPr>
            <a:spLocks noGrp="1"/>
          </p:cNvSpPr>
          <p:nvPr>
            <p:ph idx="1"/>
          </p:nvPr>
        </p:nvSpPr>
        <p:spPr/>
        <p:txBody>
          <a:bodyPr/>
          <a:lstStyle/>
          <a:p>
            <a:r>
              <a:rPr lang="en-US" dirty="0"/>
              <a:t>When we build a list of child elements by iterating through an array, </a:t>
            </a:r>
          </a:p>
          <a:p>
            <a:pPr marL="0" indent="0">
              <a:buNone/>
            </a:pPr>
            <a:endParaRPr lang="en-US" dirty="0"/>
          </a:p>
          <a:p>
            <a:r>
              <a:rPr lang="en-US" dirty="0"/>
              <a:t>React likes each of those elements to have a key property. The key property is used by React to help it update the DOM efficiently.</a:t>
            </a:r>
          </a:p>
          <a:p>
            <a:pPr marL="0" indent="0">
              <a:buNone/>
            </a:pPr>
            <a:endParaRPr lang="en-US" dirty="0"/>
          </a:p>
          <a:p>
            <a:r>
              <a:rPr lang="en-US" dirty="0"/>
              <a:t> You can make this warning go away by adding a unique key property to each of the list item elements.</a:t>
            </a:r>
          </a:p>
          <a:p>
            <a:pPr marL="0" indent="0">
              <a:buNone/>
            </a:pPr>
            <a:endParaRPr lang="en-US" dirty="0"/>
          </a:p>
          <a:p>
            <a:r>
              <a:rPr lang="en-US" dirty="0"/>
              <a:t> We can use the array index for each ingredient as that unique value:</a:t>
            </a:r>
          </a:p>
        </p:txBody>
      </p:sp>
      <p:sp>
        <p:nvSpPr>
          <p:cNvPr id="4" name="Date Placeholder 3">
            <a:extLst>
              <a:ext uri="{FF2B5EF4-FFF2-40B4-BE49-F238E27FC236}">
                <a16:creationId xmlns:a16="http://schemas.microsoft.com/office/drawing/2014/main" id="{9522B2D2-791A-4057-E1C2-765ADF137D4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3C0E11A6-19B6-2F27-63E0-75F7AC5D663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6166A4-9EDD-8790-C12C-BF69EA31FFF2}"/>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1039668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D54E-489E-9783-E53A-8310FFC83EE5}"/>
              </a:ext>
            </a:extLst>
          </p:cNvPr>
          <p:cNvSpPr>
            <a:spLocks noGrp="1"/>
          </p:cNvSpPr>
          <p:nvPr>
            <p:ph type="title"/>
          </p:nvPr>
        </p:nvSpPr>
        <p:spPr/>
        <p:txBody>
          <a:bodyPr/>
          <a:lstStyle/>
          <a:p>
            <a:r>
              <a:rPr lang="en-US" dirty="0"/>
              <a:t>CONSTRUCTING ELEMENTS WITH DATA CONTD</a:t>
            </a:r>
          </a:p>
        </p:txBody>
      </p:sp>
      <p:sp>
        <p:nvSpPr>
          <p:cNvPr id="3" name="Content Placeholder 2">
            <a:extLst>
              <a:ext uri="{FF2B5EF4-FFF2-40B4-BE49-F238E27FC236}">
                <a16:creationId xmlns:a16="http://schemas.microsoft.com/office/drawing/2014/main" id="{4A16A02E-1DE9-8D81-E3F7-705EBFC50541}"/>
              </a:ext>
            </a:extLst>
          </p:cNvPr>
          <p:cNvSpPr>
            <a:spLocks noGrp="1"/>
          </p:cNvSpPr>
          <p:nvPr>
            <p:ph idx="1"/>
          </p:nvPr>
        </p:nvSpPr>
        <p:spPr/>
        <p:txBody>
          <a:bodyPr/>
          <a:lstStyle/>
          <a:p>
            <a:pPr marL="0" indent="0">
              <a:buNone/>
            </a:pPr>
            <a:endParaRPr lang="en-US" dirty="0"/>
          </a:p>
          <a:p>
            <a:pPr marL="0" indent="0">
              <a:buNone/>
            </a:pPr>
            <a:r>
              <a:rPr lang="en-US" dirty="0" err="1"/>
              <a:t>React.createElement</a:t>
            </a:r>
            <a:r>
              <a:rPr lang="en-US" dirty="0"/>
              <a:t>( </a:t>
            </a:r>
          </a:p>
          <a:p>
            <a:pPr marL="0" indent="0">
              <a:buNone/>
            </a:pPr>
            <a:r>
              <a:rPr lang="en-US" dirty="0"/>
              <a:t>"</a:t>
            </a:r>
            <a:r>
              <a:rPr lang="en-US" dirty="0" err="1"/>
              <a:t>ul</a:t>
            </a:r>
            <a:r>
              <a:rPr lang="en-US" dirty="0"/>
              <a:t>",</a:t>
            </a:r>
          </a:p>
          <a:p>
            <a:pPr marL="0" indent="0">
              <a:buNone/>
            </a:pPr>
            <a:r>
              <a:rPr lang="en-US" dirty="0"/>
              <a:t>{  </a:t>
            </a:r>
            <a:r>
              <a:rPr lang="en-US" dirty="0" err="1"/>
              <a:t>className</a:t>
            </a:r>
            <a:r>
              <a:rPr lang="en-US" dirty="0"/>
              <a:t>: "ingredients" }, </a:t>
            </a:r>
          </a:p>
          <a:p>
            <a:pPr marL="0" indent="0">
              <a:buNone/>
            </a:pPr>
            <a:r>
              <a:rPr lang="en-US" dirty="0" err="1"/>
              <a:t>items.map</a:t>
            </a:r>
            <a:r>
              <a:rPr lang="en-US" dirty="0"/>
              <a:t>((ingredient,  </a:t>
            </a:r>
            <a:r>
              <a:rPr lang="en-US" dirty="0" err="1"/>
              <a:t>i</a:t>
            </a:r>
            <a:r>
              <a:rPr lang="en-US" dirty="0"/>
              <a:t>)  =&gt;</a:t>
            </a:r>
          </a:p>
          <a:p>
            <a:pPr marL="0" indent="0">
              <a:buNone/>
            </a:pPr>
            <a:r>
              <a:rPr lang="en-US" dirty="0" err="1"/>
              <a:t>React.createElement</a:t>
            </a:r>
            <a:r>
              <a:rPr lang="en-US" dirty="0"/>
              <a:t>("li",  {  key: </a:t>
            </a:r>
            <a:r>
              <a:rPr lang="en-US" dirty="0" err="1"/>
              <a:t>i</a:t>
            </a:r>
            <a:r>
              <a:rPr lang="en-US" dirty="0"/>
              <a:t> },  ingredient) </a:t>
            </a:r>
          </a:p>
          <a:p>
            <a:pPr marL="0" indent="0">
              <a:buNone/>
            </a:pPr>
            <a:r>
              <a:rPr lang="en-US" dirty="0"/>
              <a:t>)</a:t>
            </a:r>
          </a:p>
          <a:p>
            <a:pPr marL="0" indent="0">
              <a:buNone/>
            </a:pPr>
            <a:r>
              <a:rPr lang="en-US" dirty="0"/>
              <a:t>);</a:t>
            </a:r>
          </a:p>
          <a:p>
            <a:pPr marL="0" indent="0">
              <a:buNone/>
            </a:pPr>
            <a:endParaRPr lang="en-US" dirty="0"/>
          </a:p>
          <a:p>
            <a:r>
              <a:rPr lang="en-US" dirty="0"/>
              <a:t>adding this to each list item will clear the console warning.</a:t>
            </a:r>
          </a:p>
        </p:txBody>
      </p:sp>
      <p:sp>
        <p:nvSpPr>
          <p:cNvPr id="4" name="Date Placeholder 3">
            <a:extLst>
              <a:ext uri="{FF2B5EF4-FFF2-40B4-BE49-F238E27FC236}">
                <a16:creationId xmlns:a16="http://schemas.microsoft.com/office/drawing/2014/main" id="{5C4C7184-75B3-6F0F-D12B-30D15E63C215}"/>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E6AF4E3D-D97D-1968-A530-3E21C4995B2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5229C9F-4F85-F149-926B-66355426CEE5}"/>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501151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8F48-0BD6-82FF-CB0A-B56A13458E17}"/>
              </a:ext>
            </a:extLst>
          </p:cNvPr>
          <p:cNvSpPr>
            <a:spLocks noGrp="1"/>
          </p:cNvSpPr>
          <p:nvPr>
            <p:ph type="title"/>
          </p:nvPr>
        </p:nvSpPr>
        <p:spPr/>
        <p:txBody>
          <a:bodyPr/>
          <a:lstStyle/>
          <a:p>
            <a:r>
              <a:rPr lang="en-US" dirty="0"/>
              <a:t>Adjusted code</a:t>
            </a:r>
          </a:p>
        </p:txBody>
      </p:sp>
      <p:sp>
        <p:nvSpPr>
          <p:cNvPr id="3" name="Content Placeholder 2">
            <a:extLst>
              <a:ext uri="{FF2B5EF4-FFF2-40B4-BE49-F238E27FC236}">
                <a16:creationId xmlns:a16="http://schemas.microsoft.com/office/drawing/2014/main" id="{8BF8124E-9A6C-33FD-D810-58102FCE7038}"/>
              </a:ext>
            </a:extLst>
          </p:cNvPr>
          <p:cNvSpPr>
            <a:spLocks noGrp="1"/>
          </p:cNvSpPr>
          <p:nvPr>
            <p:ph idx="1"/>
          </p:nvPr>
        </p:nvSpPr>
        <p:spPr/>
        <p:txBody>
          <a:bodyPr/>
          <a:lstStyle/>
          <a:p>
            <a:r>
              <a:rPr lang="en-US" sz="800" b="0" dirty="0">
                <a:solidFill>
                  <a:schemeClr val="tx1"/>
                </a:solidFill>
                <a:effectLst/>
                <a:latin typeface="Consolas" panose="020B0609020204030204" pitchFamily="49" charset="0"/>
              </a:rPr>
              <a:t>&lt;!DOCTYPE html&gt;</a:t>
            </a:r>
          </a:p>
          <a:p>
            <a:r>
              <a:rPr lang="en-US" sz="800" b="0" dirty="0">
                <a:solidFill>
                  <a:schemeClr val="tx1"/>
                </a:solidFill>
                <a:effectLst/>
                <a:latin typeface="Consolas" panose="020B0609020204030204" pitchFamily="49" charset="0"/>
              </a:rPr>
              <a:t>&lt;html&gt;</a:t>
            </a:r>
          </a:p>
          <a:p>
            <a:r>
              <a:rPr lang="en-US" sz="800" b="0" dirty="0">
                <a:solidFill>
                  <a:schemeClr val="tx1"/>
                </a:solidFill>
                <a:effectLst/>
                <a:latin typeface="Consolas" panose="020B0609020204030204" pitchFamily="49" charset="0"/>
              </a:rPr>
              <a:t>&lt;head&gt;</a:t>
            </a:r>
          </a:p>
          <a:p>
            <a:r>
              <a:rPr lang="en-US" sz="800" b="0" dirty="0">
                <a:solidFill>
                  <a:schemeClr val="tx1"/>
                </a:solidFill>
                <a:effectLst/>
                <a:latin typeface="Consolas" panose="020B0609020204030204" pitchFamily="49" charset="0"/>
              </a:rPr>
              <a:t>  &lt;meta charset="utf-8" /&gt;</a:t>
            </a:r>
          </a:p>
          <a:p>
            <a:r>
              <a:rPr lang="en-US" sz="800" b="0" dirty="0">
                <a:solidFill>
                  <a:schemeClr val="tx1"/>
                </a:solidFill>
                <a:effectLst/>
                <a:latin typeface="Consolas" panose="020B0609020204030204" pitchFamily="49" charset="0"/>
              </a:rPr>
              <a:t>  &lt;title&gt;React Samples&lt;/title&gt;</a:t>
            </a:r>
          </a:p>
          <a:p>
            <a:r>
              <a:rPr lang="en-US" sz="800" b="0" dirty="0">
                <a:solidFill>
                  <a:schemeClr val="tx1"/>
                </a:solidFill>
                <a:effectLst/>
                <a:latin typeface="Consolas" panose="020B0609020204030204" pitchFamily="49" charset="0"/>
              </a:rPr>
              <a:t>&lt;/head&gt;</a:t>
            </a:r>
          </a:p>
          <a:p>
            <a:r>
              <a:rPr lang="en-US" sz="800" b="0" dirty="0">
                <a:solidFill>
                  <a:schemeClr val="tx1"/>
                </a:solidFill>
                <a:effectLst/>
                <a:latin typeface="Consolas" panose="020B0609020204030204" pitchFamily="49" charset="0"/>
              </a:rPr>
              <a:t>&lt;body&gt;</a:t>
            </a:r>
          </a:p>
          <a:p>
            <a:r>
              <a:rPr lang="en-US" sz="800" b="0" dirty="0">
                <a:solidFill>
                  <a:schemeClr val="tx1"/>
                </a:solidFill>
                <a:effectLst/>
                <a:latin typeface="Consolas" panose="020B0609020204030204" pitchFamily="49" charset="0"/>
              </a:rPr>
              <a:t>  &lt;!-- Target container --&gt;</a:t>
            </a:r>
          </a:p>
          <a:p>
            <a:r>
              <a:rPr lang="en-US" sz="800" b="0" dirty="0">
                <a:solidFill>
                  <a:schemeClr val="tx1"/>
                </a:solidFill>
                <a:effectLst/>
                <a:latin typeface="Consolas" panose="020B0609020204030204" pitchFamily="49" charset="0"/>
              </a:rPr>
              <a:t>  &lt;div id="root"&gt;&lt;/div&gt;</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  &lt;!-- React library &amp; </a:t>
            </a:r>
            <a:r>
              <a:rPr lang="en-US" sz="800" b="0" dirty="0" err="1">
                <a:solidFill>
                  <a:schemeClr val="tx1"/>
                </a:solidFill>
                <a:effectLst/>
                <a:latin typeface="Consolas" panose="020B0609020204030204" pitchFamily="49" charset="0"/>
              </a:rPr>
              <a:t>ReactDOM</a:t>
            </a:r>
            <a:r>
              <a:rPr lang="en-US" sz="800" b="0" dirty="0">
                <a:solidFill>
                  <a:schemeClr val="tx1"/>
                </a:solidFill>
                <a:effectLst/>
                <a:latin typeface="Consolas" panose="020B0609020204030204" pitchFamily="49" charset="0"/>
              </a:rPr>
              <a:t> (Development Version) --&gt;</a:t>
            </a:r>
          </a:p>
          <a:p>
            <a:r>
              <a:rPr lang="en-US" sz="800" b="0" dirty="0">
                <a:solidFill>
                  <a:schemeClr val="tx1"/>
                </a:solidFill>
                <a:effectLst/>
                <a:latin typeface="Consolas" panose="020B0609020204030204" pitchFamily="49" charset="0"/>
              </a:rPr>
              <a:t>  &lt;script </a:t>
            </a:r>
            <a:r>
              <a:rPr lang="en-US" sz="800" b="0" dirty="0" err="1">
                <a:solidFill>
                  <a:schemeClr val="tx1"/>
                </a:solidFill>
                <a:effectLst/>
                <a:latin typeface="Consolas" panose="020B0609020204030204" pitchFamily="49" charset="0"/>
              </a:rPr>
              <a:t>src</a:t>
            </a:r>
            <a:r>
              <a:rPr lang="en-US" sz="800" b="0" dirty="0">
                <a:solidFill>
                  <a:schemeClr val="tx1"/>
                </a:solidFill>
                <a:effectLst/>
                <a:latin typeface="Consolas" panose="020B0609020204030204" pitchFamily="49" charset="0"/>
              </a:rPr>
              <a:t>="https://unpkg.com/react@16.8.6/</a:t>
            </a:r>
            <a:r>
              <a:rPr lang="en-US" sz="800" b="0" dirty="0" err="1">
                <a:solidFill>
                  <a:schemeClr val="tx1"/>
                </a:solidFill>
                <a:effectLst/>
                <a:latin typeface="Consolas" panose="020B0609020204030204" pitchFamily="49" charset="0"/>
              </a:rPr>
              <a:t>umd</a:t>
            </a:r>
            <a:r>
              <a:rPr lang="en-US" sz="800" b="0" dirty="0">
                <a:solidFill>
                  <a:schemeClr val="tx1"/>
                </a:solidFill>
                <a:effectLst/>
                <a:latin typeface="Consolas" panose="020B0609020204030204" pitchFamily="49" charset="0"/>
              </a:rPr>
              <a:t>/react.development.js"&gt;&lt;/script&gt;</a:t>
            </a:r>
          </a:p>
          <a:p>
            <a:r>
              <a:rPr lang="en-US" sz="800" b="0" dirty="0">
                <a:solidFill>
                  <a:schemeClr val="tx1"/>
                </a:solidFill>
                <a:effectLst/>
                <a:latin typeface="Consolas" panose="020B0609020204030204" pitchFamily="49" charset="0"/>
              </a:rPr>
              <a:t>  &lt;script </a:t>
            </a:r>
            <a:r>
              <a:rPr lang="en-US" sz="800" b="0" dirty="0" err="1">
                <a:solidFill>
                  <a:schemeClr val="tx1"/>
                </a:solidFill>
                <a:effectLst/>
                <a:latin typeface="Consolas" panose="020B0609020204030204" pitchFamily="49" charset="0"/>
              </a:rPr>
              <a:t>src</a:t>
            </a:r>
            <a:r>
              <a:rPr lang="en-US" sz="800" b="0" dirty="0">
                <a:solidFill>
                  <a:schemeClr val="tx1"/>
                </a:solidFill>
                <a:effectLst/>
                <a:latin typeface="Consolas" panose="020B0609020204030204" pitchFamily="49" charset="0"/>
              </a:rPr>
              <a:t>="https://unpkg.com/react-dom@16.8.6/</a:t>
            </a:r>
            <a:r>
              <a:rPr lang="en-US" sz="800" b="0" dirty="0" err="1">
                <a:solidFill>
                  <a:schemeClr val="tx1"/>
                </a:solidFill>
                <a:effectLst/>
                <a:latin typeface="Consolas" panose="020B0609020204030204" pitchFamily="49" charset="0"/>
              </a:rPr>
              <a:t>umd</a:t>
            </a:r>
            <a:r>
              <a:rPr lang="en-US" sz="800" b="0" dirty="0">
                <a:solidFill>
                  <a:schemeClr val="tx1"/>
                </a:solidFill>
                <a:effectLst/>
                <a:latin typeface="Consolas" panose="020B0609020204030204" pitchFamily="49" charset="0"/>
              </a:rPr>
              <a:t>/react-dom.development.js"&gt;&lt;/script&gt;</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  &lt;script&gt;</a:t>
            </a:r>
          </a:p>
          <a:p>
            <a:r>
              <a:rPr lang="en-US" sz="800" b="0" dirty="0">
                <a:solidFill>
                  <a:schemeClr val="tx1"/>
                </a:solidFill>
                <a:effectLst/>
                <a:latin typeface="Consolas" panose="020B0609020204030204" pitchFamily="49" charset="0"/>
              </a:rPr>
              <a:t>    const items = [</a:t>
            </a:r>
          </a:p>
          <a:p>
            <a:r>
              <a:rPr lang="en-US" sz="800" b="0" dirty="0">
                <a:solidFill>
                  <a:schemeClr val="tx1"/>
                </a:solidFill>
                <a:effectLst/>
                <a:latin typeface="Consolas" panose="020B0609020204030204" pitchFamily="49" charset="0"/>
              </a:rPr>
              <a:t>      "2 </a:t>
            </a:r>
            <a:r>
              <a:rPr lang="en-US" sz="800" b="0" dirty="0" err="1">
                <a:solidFill>
                  <a:schemeClr val="tx1"/>
                </a:solidFill>
                <a:effectLst/>
                <a:latin typeface="Consolas" panose="020B0609020204030204" pitchFamily="49" charset="0"/>
              </a:rPr>
              <a:t>lb</a:t>
            </a:r>
            <a:r>
              <a:rPr lang="en-US" sz="800" b="0" dirty="0">
                <a:solidFill>
                  <a:schemeClr val="tx1"/>
                </a:solidFill>
                <a:effectLst/>
                <a:latin typeface="Consolas" panose="020B0609020204030204" pitchFamily="49" charset="0"/>
              </a:rPr>
              <a:t> salmon",</a:t>
            </a:r>
          </a:p>
          <a:p>
            <a:r>
              <a:rPr lang="en-US" sz="800" b="0" dirty="0">
                <a:solidFill>
                  <a:schemeClr val="tx1"/>
                </a:solidFill>
                <a:effectLst/>
                <a:latin typeface="Consolas" panose="020B0609020204030204" pitchFamily="49" charset="0"/>
              </a:rPr>
              <a:t>      "5 sprigs fresh rosemary",</a:t>
            </a:r>
          </a:p>
          <a:p>
            <a:r>
              <a:rPr lang="en-US" sz="800" b="0" dirty="0">
                <a:solidFill>
                  <a:schemeClr val="tx1"/>
                </a:solidFill>
                <a:effectLst/>
                <a:latin typeface="Consolas" panose="020B0609020204030204" pitchFamily="49" charset="0"/>
              </a:rPr>
              <a:t>      "2 tablespoons olive oil",</a:t>
            </a:r>
          </a:p>
          <a:p>
            <a:r>
              <a:rPr lang="en-US" sz="800" b="0" dirty="0">
                <a:solidFill>
                  <a:schemeClr val="tx1"/>
                </a:solidFill>
                <a:effectLst/>
                <a:latin typeface="Consolas" panose="020B0609020204030204" pitchFamily="49" charset="0"/>
              </a:rPr>
              <a:t>      "2 small lemons",</a:t>
            </a:r>
          </a:p>
          <a:p>
            <a:r>
              <a:rPr lang="en-US" sz="800" b="0" dirty="0">
                <a:solidFill>
                  <a:schemeClr val="tx1"/>
                </a:solidFill>
                <a:effectLst/>
                <a:latin typeface="Consolas" panose="020B0609020204030204" pitchFamily="49" charset="0"/>
              </a:rPr>
              <a:t>      "1 teaspoon kosher salt",</a:t>
            </a:r>
          </a:p>
          <a:p>
            <a:r>
              <a:rPr lang="en-US" sz="800" b="0" dirty="0">
                <a:solidFill>
                  <a:schemeClr val="tx1"/>
                </a:solidFill>
                <a:effectLst/>
                <a:latin typeface="Consolas" panose="020B0609020204030204" pitchFamily="49" charset="0"/>
              </a:rPr>
              <a:t>      "4 cloves of chopped garlic"</a:t>
            </a:r>
          </a:p>
          <a:p>
            <a:r>
              <a:rPr lang="en-US" sz="800" b="0" dirty="0">
                <a:solidFill>
                  <a:schemeClr val="tx1"/>
                </a:solidFill>
                <a:effectLst/>
                <a:latin typeface="Consolas" panose="020B0609020204030204" pitchFamily="49" charset="0"/>
              </a:rPr>
              <a:t>    ];</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    const list = </a:t>
            </a:r>
            <a:r>
              <a:rPr lang="en-US" sz="800" b="0" dirty="0" err="1">
                <a:solidFill>
                  <a:schemeClr val="tx1"/>
                </a:solidFill>
                <a:effectLst/>
                <a:latin typeface="Consolas" panose="020B0609020204030204" pitchFamily="49" charset="0"/>
              </a:rPr>
              <a:t>React.createElement</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ul</a:t>
            </a:r>
            <a:r>
              <a:rPr lang="en-US" sz="800" b="0" dirty="0">
                <a:solidFill>
                  <a:schemeClr val="tx1"/>
                </a:solidFill>
                <a:effectLst/>
                <a:latin typeface="Consolas" panose="020B0609020204030204" pitchFamily="49" charset="0"/>
              </a:rPr>
              <a:t>",</a:t>
            </a:r>
          </a:p>
          <a:p>
            <a:r>
              <a:rPr lang="en-US" sz="800" b="0" dirty="0">
                <a:solidFill>
                  <a:schemeClr val="tx1"/>
                </a:solidFill>
                <a:effectLst/>
                <a:latin typeface="Consolas" panose="020B0609020204030204" pitchFamily="49" charset="0"/>
              </a:rPr>
              <a:t>      { </a:t>
            </a:r>
            <a:r>
              <a:rPr lang="en-US" sz="800" b="0" dirty="0" err="1">
                <a:solidFill>
                  <a:schemeClr val="tx1"/>
                </a:solidFill>
                <a:effectLst/>
                <a:latin typeface="Consolas" panose="020B0609020204030204" pitchFamily="49" charset="0"/>
              </a:rPr>
              <a:t>className</a:t>
            </a:r>
            <a:r>
              <a:rPr lang="en-US" sz="800" b="0" dirty="0">
                <a:solidFill>
                  <a:schemeClr val="tx1"/>
                </a:solidFill>
                <a:effectLst/>
                <a:latin typeface="Consolas" panose="020B0609020204030204" pitchFamily="49" charset="0"/>
              </a:rPr>
              <a:t>: "ingredients" },</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items.map</a:t>
            </a:r>
            <a:r>
              <a:rPr lang="en-US" sz="800" b="0" dirty="0">
                <a:solidFill>
                  <a:schemeClr val="tx1"/>
                </a:solidFill>
                <a:effectLst/>
                <a:latin typeface="Consolas" panose="020B0609020204030204" pitchFamily="49" charset="0"/>
              </a:rPr>
              <a:t>((ingredient, </a:t>
            </a:r>
            <a:r>
              <a:rPr lang="en-US" sz="800" b="0" dirty="0" err="1">
                <a:solidFill>
                  <a:schemeClr val="tx1"/>
                </a:solidFill>
                <a:effectLst/>
                <a:latin typeface="Consolas" panose="020B0609020204030204" pitchFamily="49" charset="0"/>
              </a:rPr>
              <a:t>i</a:t>
            </a:r>
            <a:r>
              <a:rPr lang="en-US" sz="800" b="0" dirty="0">
                <a:solidFill>
                  <a:schemeClr val="tx1"/>
                </a:solidFill>
                <a:effectLst/>
                <a:latin typeface="Consolas" panose="020B0609020204030204" pitchFamily="49" charset="0"/>
              </a:rPr>
              <a:t>) =&gt;</a:t>
            </a:r>
          </a:p>
          <a:p>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React.createElement</a:t>
            </a:r>
            <a:r>
              <a:rPr lang="en-US" sz="800" b="0" dirty="0">
                <a:solidFill>
                  <a:schemeClr val="tx1"/>
                </a:solidFill>
                <a:effectLst/>
                <a:latin typeface="Consolas" panose="020B0609020204030204" pitchFamily="49" charset="0"/>
              </a:rPr>
              <a:t>("li", { key: </a:t>
            </a:r>
            <a:r>
              <a:rPr lang="en-US" sz="800" b="0" dirty="0" err="1">
                <a:solidFill>
                  <a:schemeClr val="tx1"/>
                </a:solidFill>
                <a:effectLst/>
                <a:latin typeface="Consolas" panose="020B0609020204030204" pitchFamily="49" charset="0"/>
              </a:rPr>
              <a:t>i</a:t>
            </a:r>
            <a:r>
              <a:rPr lang="en-US" sz="800" b="0" dirty="0">
                <a:solidFill>
                  <a:schemeClr val="tx1"/>
                </a:solidFill>
                <a:effectLst/>
                <a:latin typeface="Consolas" panose="020B0609020204030204" pitchFamily="49" charset="0"/>
              </a:rPr>
              <a:t> }, ingredient)</a:t>
            </a:r>
          </a:p>
          <a:p>
            <a:r>
              <a:rPr lang="en-US" sz="800" b="0" dirty="0">
                <a:solidFill>
                  <a:schemeClr val="tx1"/>
                </a:solidFill>
                <a:effectLst/>
                <a:latin typeface="Consolas" panose="020B0609020204030204" pitchFamily="49" charset="0"/>
              </a:rPr>
              <a:t>      )</a:t>
            </a:r>
          </a:p>
          <a:p>
            <a:r>
              <a:rPr lang="en-US" sz="800" b="0" dirty="0">
                <a:solidFill>
                  <a:schemeClr val="tx1"/>
                </a:solidFill>
                <a:effectLst/>
                <a:latin typeface="Consolas" panose="020B0609020204030204" pitchFamily="49" charset="0"/>
              </a:rPr>
              <a:t>    );</a:t>
            </a:r>
          </a:p>
          <a:p>
            <a:br>
              <a:rPr lang="en-US" sz="800" b="0" dirty="0">
                <a:solidFill>
                  <a:schemeClr val="tx1"/>
                </a:solidFill>
                <a:effectLst/>
                <a:latin typeface="Consolas" panose="020B0609020204030204" pitchFamily="49" charset="0"/>
              </a:rPr>
            </a:br>
            <a:r>
              <a:rPr lang="en-US" sz="800" b="0" dirty="0">
                <a:solidFill>
                  <a:schemeClr val="tx1"/>
                </a:solidFill>
                <a:effectLst/>
                <a:latin typeface="Consolas" panose="020B0609020204030204" pitchFamily="49" charset="0"/>
              </a:rPr>
              <a:t>    </a:t>
            </a:r>
            <a:r>
              <a:rPr lang="en-US" sz="800" b="0" dirty="0" err="1">
                <a:solidFill>
                  <a:schemeClr val="tx1"/>
                </a:solidFill>
                <a:effectLst/>
                <a:latin typeface="Consolas" panose="020B0609020204030204" pitchFamily="49" charset="0"/>
              </a:rPr>
              <a:t>ReactDOM.render</a:t>
            </a:r>
            <a:r>
              <a:rPr lang="en-US" sz="800" b="0" dirty="0">
                <a:solidFill>
                  <a:schemeClr val="tx1"/>
                </a:solidFill>
                <a:effectLst/>
                <a:latin typeface="Consolas" panose="020B0609020204030204" pitchFamily="49" charset="0"/>
              </a:rPr>
              <a:t>(list, </a:t>
            </a:r>
            <a:r>
              <a:rPr lang="en-US" sz="800" b="0" dirty="0" err="1">
                <a:solidFill>
                  <a:schemeClr val="tx1"/>
                </a:solidFill>
                <a:effectLst/>
                <a:latin typeface="Consolas" panose="020B0609020204030204" pitchFamily="49" charset="0"/>
              </a:rPr>
              <a:t>document.getElementById</a:t>
            </a:r>
            <a:r>
              <a:rPr lang="en-US" sz="800" b="0" dirty="0">
                <a:solidFill>
                  <a:schemeClr val="tx1"/>
                </a:solidFill>
                <a:effectLst/>
                <a:latin typeface="Consolas" panose="020B0609020204030204" pitchFamily="49" charset="0"/>
              </a:rPr>
              <a:t>("root"));</a:t>
            </a:r>
          </a:p>
          <a:p>
            <a:r>
              <a:rPr lang="en-US" sz="800" b="0" dirty="0">
                <a:solidFill>
                  <a:schemeClr val="tx1"/>
                </a:solidFill>
                <a:effectLst/>
                <a:latin typeface="Consolas" panose="020B0609020204030204" pitchFamily="49" charset="0"/>
              </a:rPr>
              <a:t>  &lt;/script&gt;</a:t>
            </a:r>
          </a:p>
          <a:p>
            <a:r>
              <a:rPr lang="en-US" sz="800" b="0" dirty="0">
                <a:solidFill>
                  <a:schemeClr val="tx1"/>
                </a:solidFill>
                <a:effectLst/>
                <a:latin typeface="Consolas" panose="020B0609020204030204" pitchFamily="49" charset="0"/>
              </a:rPr>
              <a:t>&lt;/body&gt;</a:t>
            </a:r>
          </a:p>
          <a:p>
            <a:r>
              <a:rPr lang="en-US" sz="800" b="0" dirty="0">
                <a:solidFill>
                  <a:schemeClr val="tx1"/>
                </a:solidFill>
                <a:effectLst/>
                <a:latin typeface="Consolas" panose="020B0609020204030204" pitchFamily="49" charset="0"/>
              </a:rPr>
              <a:t>&lt;/html&gt;</a:t>
            </a:r>
          </a:p>
          <a:p>
            <a:br>
              <a:rPr lang="en-US" sz="800" b="0" dirty="0">
                <a:solidFill>
                  <a:srgbClr val="CCCCCC"/>
                </a:solidFill>
                <a:effectLst/>
                <a:latin typeface="Consolas" panose="020B0609020204030204" pitchFamily="49" charset="0"/>
              </a:rPr>
            </a:br>
            <a:endParaRPr lang="en-US" sz="80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1608499-070C-3FE5-27D3-1A90E62E9556}"/>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0EE00D3-9E55-AD50-560B-B887D5F6FEB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853B193-B29C-FC4F-34D9-EB78FD042CF1}"/>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3815898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979C-2725-6525-1755-618506F7F681}"/>
              </a:ext>
            </a:extLst>
          </p:cNvPr>
          <p:cNvSpPr>
            <a:spLocks noGrp="1"/>
          </p:cNvSpPr>
          <p:nvPr>
            <p:ph type="title"/>
          </p:nvPr>
        </p:nvSpPr>
        <p:spPr/>
        <p:txBody>
          <a:bodyPr/>
          <a:lstStyle/>
          <a:p>
            <a:r>
              <a:rPr lang="en-US" dirty="0"/>
              <a:t>Output in the Browser</a:t>
            </a:r>
          </a:p>
        </p:txBody>
      </p:sp>
      <p:pic>
        <p:nvPicPr>
          <p:cNvPr id="8" name="Content Placeholder 7">
            <a:extLst>
              <a:ext uri="{FF2B5EF4-FFF2-40B4-BE49-F238E27FC236}">
                <a16:creationId xmlns:a16="http://schemas.microsoft.com/office/drawing/2014/main" id="{1336449A-CCF8-E9E5-2C3E-5565CC6345AA}"/>
              </a:ext>
            </a:extLst>
          </p:cNvPr>
          <p:cNvPicPr>
            <a:picLocks noGrp="1" noChangeAspect="1"/>
          </p:cNvPicPr>
          <p:nvPr>
            <p:ph idx="1"/>
          </p:nvPr>
        </p:nvPicPr>
        <p:blipFill>
          <a:blip r:embed="rId2"/>
          <a:stretch>
            <a:fillRect/>
          </a:stretch>
        </p:blipFill>
        <p:spPr>
          <a:xfrm>
            <a:off x="990600" y="914400"/>
            <a:ext cx="7924800" cy="3886200"/>
          </a:xfrm>
        </p:spPr>
      </p:pic>
      <p:sp>
        <p:nvSpPr>
          <p:cNvPr id="4" name="Date Placeholder 3">
            <a:extLst>
              <a:ext uri="{FF2B5EF4-FFF2-40B4-BE49-F238E27FC236}">
                <a16:creationId xmlns:a16="http://schemas.microsoft.com/office/drawing/2014/main" id="{E5B5BD26-9CA5-1510-55C1-22EF347FDBEE}"/>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4E1A53F9-5042-7278-3C99-698040421D8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891264B-FC24-923F-2B85-84651B7C0523}"/>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84665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9780-BED4-9C4E-1DA1-F9D9A9225602}"/>
              </a:ext>
            </a:extLst>
          </p:cNvPr>
          <p:cNvSpPr>
            <a:spLocks noGrp="1"/>
          </p:cNvSpPr>
          <p:nvPr>
            <p:ph type="title"/>
          </p:nvPr>
        </p:nvSpPr>
        <p:spPr/>
        <p:txBody>
          <a:bodyPr/>
          <a:lstStyle/>
          <a:p>
            <a:r>
              <a:rPr lang="en-US" dirty="0"/>
              <a:t> </a:t>
            </a:r>
            <a:br>
              <a:rPr lang="en-US" dirty="0"/>
            </a:br>
            <a:r>
              <a:rPr lang="en-US" dirty="0"/>
              <a:t>HTML Document Setup with React</a:t>
            </a:r>
            <a:br>
              <a:rPr lang="en-US" dirty="0"/>
            </a:br>
            <a:endParaRPr lang="en-US" dirty="0"/>
          </a:p>
        </p:txBody>
      </p:sp>
      <p:sp>
        <p:nvSpPr>
          <p:cNvPr id="3" name="Content Placeholder 2">
            <a:extLst>
              <a:ext uri="{FF2B5EF4-FFF2-40B4-BE49-F238E27FC236}">
                <a16:creationId xmlns:a16="http://schemas.microsoft.com/office/drawing/2014/main" id="{6DB96CFF-3334-D355-0A9C-55DD13CBA78E}"/>
              </a:ext>
            </a:extLst>
          </p:cNvPr>
          <p:cNvSpPr>
            <a:spLocks noGrp="1"/>
          </p:cNvSpPr>
          <p:nvPr>
            <p:ph idx="1"/>
          </p:nvPr>
        </p:nvSpPr>
        <p:spPr/>
        <p:txBody>
          <a:bodyPr/>
          <a:lstStyle/>
          <a:p>
            <a:r>
              <a:rPr lang="en-US" dirty="0"/>
              <a:t>setting up an HTML document:</a:t>
            </a:r>
          </a:p>
          <a:p>
            <a:r>
              <a:rPr lang="en-US" sz="1400" dirty="0"/>
              <a:t>&lt;!DOCTYPE html&gt;</a:t>
            </a:r>
          </a:p>
          <a:p>
            <a:r>
              <a:rPr lang="en-US" sz="1400" dirty="0"/>
              <a:t>&lt;html&gt; </a:t>
            </a:r>
          </a:p>
          <a:p>
            <a:r>
              <a:rPr lang="en-US" sz="1400" dirty="0"/>
              <a:t>&lt;head&gt;</a:t>
            </a:r>
          </a:p>
          <a:p>
            <a:r>
              <a:rPr lang="en-US" sz="1400" dirty="0"/>
              <a:t>&lt;meta charset="utf-8" /&gt; </a:t>
            </a:r>
          </a:p>
          <a:p>
            <a:r>
              <a:rPr lang="en-US" sz="1400" dirty="0"/>
              <a:t>&lt;title&gt;React Samples&lt;/title&gt;</a:t>
            </a:r>
          </a:p>
          <a:p>
            <a:r>
              <a:rPr lang="en-US" sz="1400" dirty="0"/>
              <a:t>&lt;/head&gt; </a:t>
            </a:r>
          </a:p>
          <a:p>
            <a:r>
              <a:rPr lang="en-US" sz="1400" dirty="0"/>
              <a:t>&lt;body&gt;</a:t>
            </a:r>
          </a:p>
          <a:p>
            <a:r>
              <a:rPr lang="en-US" sz="1400" dirty="0"/>
              <a:t>&lt;!-- Target container --&gt; </a:t>
            </a:r>
          </a:p>
          <a:p>
            <a:r>
              <a:rPr lang="en-US" sz="1400" dirty="0"/>
              <a:t>&lt;div id="root"&gt;&lt;/div&gt;</a:t>
            </a:r>
          </a:p>
          <a:p>
            <a:r>
              <a:rPr lang="en-US" sz="1400" dirty="0"/>
              <a:t>&lt;!-- React library &amp; </a:t>
            </a:r>
            <a:r>
              <a:rPr lang="en-US" sz="1400" dirty="0" err="1"/>
              <a:t>ReactDOM</a:t>
            </a:r>
            <a:r>
              <a:rPr lang="en-US" sz="1400" dirty="0"/>
              <a:t> (Development Version)--&gt;</a:t>
            </a:r>
          </a:p>
          <a:p>
            <a:r>
              <a:rPr lang="en-US" sz="1400" dirty="0"/>
              <a:t>&lt;script</a:t>
            </a:r>
          </a:p>
          <a:p>
            <a:r>
              <a:rPr lang="en-US" sz="1400" dirty="0" err="1"/>
              <a:t>src</a:t>
            </a:r>
            <a:r>
              <a:rPr lang="en-US" sz="1400" dirty="0"/>
              <a:t>="https://unpkg.com/react@16.8.6/</a:t>
            </a:r>
            <a:r>
              <a:rPr lang="en-US" sz="1400" dirty="0" err="1"/>
              <a:t>umd</a:t>
            </a:r>
            <a:r>
              <a:rPr lang="en-US" sz="1400" dirty="0"/>
              <a:t>/react.development.js"&gt;&lt;/script&gt; </a:t>
            </a:r>
          </a:p>
          <a:p>
            <a:r>
              <a:rPr lang="en-US" sz="1400" dirty="0"/>
              <a:t>&lt;script </a:t>
            </a:r>
            <a:r>
              <a:rPr lang="en-US" sz="1400" dirty="0" err="1"/>
              <a:t>src</a:t>
            </a:r>
            <a:r>
              <a:rPr lang="en-US" sz="1400" dirty="0"/>
              <a:t>="https://unpkg.com/react-dom@16.8.6/</a:t>
            </a:r>
            <a:r>
              <a:rPr lang="en-US" sz="1400" dirty="0" err="1"/>
              <a:t>umd</a:t>
            </a:r>
            <a:r>
              <a:rPr lang="en-US" sz="1400" dirty="0"/>
              <a:t>/react-</a:t>
            </a:r>
          </a:p>
          <a:p>
            <a:r>
              <a:rPr lang="en-US" sz="1400" dirty="0"/>
              <a:t>dom.development.js"&gt;&lt;/script&gt;</a:t>
            </a:r>
          </a:p>
          <a:p>
            <a:r>
              <a:rPr lang="en-US" sz="1400" dirty="0"/>
              <a:t>&lt;script&gt;</a:t>
            </a:r>
          </a:p>
          <a:p>
            <a:r>
              <a:rPr lang="en-US" sz="1400" dirty="0"/>
              <a:t>// Pure React and JavaScript code</a:t>
            </a:r>
          </a:p>
          <a:p>
            <a:r>
              <a:rPr lang="en-US" sz="1400" dirty="0"/>
              <a:t>&lt;/script&gt; </a:t>
            </a:r>
          </a:p>
          <a:p>
            <a:r>
              <a:rPr lang="en-US" sz="1400" dirty="0"/>
              <a:t>&lt;/body&gt;</a:t>
            </a:r>
          </a:p>
          <a:p>
            <a:r>
              <a:rPr lang="en-US" sz="1400" dirty="0"/>
              <a:t>&lt;/html&gt;</a:t>
            </a:r>
            <a:br>
              <a:rPr lang="en-US" dirty="0"/>
            </a:br>
            <a:endParaRPr lang="en-US" dirty="0"/>
          </a:p>
        </p:txBody>
      </p:sp>
      <p:sp>
        <p:nvSpPr>
          <p:cNvPr id="4" name="Date Placeholder 3">
            <a:extLst>
              <a:ext uri="{FF2B5EF4-FFF2-40B4-BE49-F238E27FC236}">
                <a16:creationId xmlns:a16="http://schemas.microsoft.com/office/drawing/2014/main" id="{9EF469AB-073D-07B0-C02A-57EB7DFF137B}"/>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510846DD-BD7C-B9E6-2F71-2FF4E28BFA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380172E-09C8-7F5B-BCAE-225255565B44}"/>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73655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51FE-FFB6-C5C8-E21A-5F80EE2FFC53}"/>
              </a:ext>
            </a:extLst>
          </p:cNvPr>
          <p:cNvSpPr>
            <a:spLocks noGrp="1"/>
          </p:cNvSpPr>
          <p:nvPr>
            <p:ph type="title"/>
          </p:nvPr>
        </p:nvSpPr>
        <p:spPr/>
        <p:txBody>
          <a:bodyPr/>
          <a:lstStyle/>
          <a:p>
            <a:r>
              <a:rPr lang="en-US" dirty="0"/>
              <a:t>requirements for working with React in the browser</a:t>
            </a:r>
          </a:p>
        </p:txBody>
      </p:sp>
      <p:sp>
        <p:nvSpPr>
          <p:cNvPr id="3" name="Content Placeholder 2">
            <a:extLst>
              <a:ext uri="{FF2B5EF4-FFF2-40B4-BE49-F238E27FC236}">
                <a16:creationId xmlns:a16="http://schemas.microsoft.com/office/drawing/2014/main" id="{833ECE07-FAFE-5EF8-8874-D211CF2C2A55}"/>
              </a:ext>
            </a:extLst>
          </p:cNvPr>
          <p:cNvSpPr>
            <a:spLocks noGrp="1"/>
          </p:cNvSpPr>
          <p:nvPr>
            <p:ph idx="1"/>
          </p:nvPr>
        </p:nvSpPr>
        <p:spPr/>
        <p:txBody>
          <a:bodyPr/>
          <a:lstStyle/>
          <a:p>
            <a:r>
              <a:rPr lang="en-US" dirty="0"/>
              <a:t>These are the minimum requirements for working with React in the browser. </a:t>
            </a:r>
          </a:p>
          <a:p>
            <a:r>
              <a:rPr lang="en-US" dirty="0"/>
              <a:t>You can place your JavaScript in a separate file, but it must be loaded somewhere in the page after React has been loaded.</a:t>
            </a:r>
          </a:p>
          <a:p>
            <a:r>
              <a:rPr lang="en-US" dirty="0"/>
              <a:t>We’re going to be using the development version of React to see all of the error messages and warnings in the browser console. </a:t>
            </a:r>
          </a:p>
          <a:p>
            <a:r>
              <a:rPr lang="en-US" dirty="0"/>
              <a:t>You can choose to use the minified production version using react.production.min.js and react-dom.production.min.js which will strip away those warnings.</a:t>
            </a:r>
          </a:p>
        </p:txBody>
      </p:sp>
      <p:sp>
        <p:nvSpPr>
          <p:cNvPr id="4" name="Date Placeholder 3">
            <a:extLst>
              <a:ext uri="{FF2B5EF4-FFF2-40B4-BE49-F238E27FC236}">
                <a16:creationId xmlns:a16="http://schemas.microsoft.com/office/drawing/2014/main" id="{C8D21A28-1E67-0181-FA62-AB1FD4DC6900}"/>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4CE3AEEC-AF0A-CC6C-09D5-F9DC640AD42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6F9AD7C-2EAD-1750-D588-A70E2E674A14}"/>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97073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7F8B-B542-C92C-5D75-DD4CE0050906}"/>
              </a:ext>
            </a:extLst>
          </p:cNvPr>
          <p:cNvSpPr>
            <a:spLocks noGrp="1"/>
          </p:cNvSpPr>
          <p:nvPr>
            <p:ph type="title"/>
          </p:nvPr>
        </p:nvSpPr>
        <p:spPr/>
        <p:txBody>
          <a:bodyPr/>
          <a:lstStyle/>
          <a:p>
            <a:r>
              <a:rPr lang="en-US" dirty="0"/>
              <a:t>React Elements</a:t>
            </a:r>
          </a:p>
        </p:txBody>
      </p:sp>
      <p:sp>
        <p:nvSpPr>
          <p:cNvPr id="3" name="Content Placeholder 2">
            <a:extLst>
              <a:ext uri="{FF2B5EF4-FFF2-40B4-BE49-F238E27FC236}">
                <a16:creationId xmlns:a16="http://schemas.microsoft.com/office/drawing/2014/main" id="{8B930F9B-0E7B-2888-6F14-063A23AAEEB8}"/>
              </a:ext>
            </a:extLst>
          </p:cNvPr>
          <p:cNvSpPr>
            <a:spLocks noGrp="1"/>
          </p:cNvSpPr>
          <p:nvPr>
            <p:ph idx="1"/>
          </p:nvPr>
        </p:nvSpPr>
        <p:spPr/>
        <p:txBody>
          <a:bodyPr/>
          <a:lstStyle/>
          <a:p>
            <a:r>
              <a:rPr lang="en-US" dirty="0"/>
              <a:t>HTML is simply a set of instructions that a browser follows when constructing the document object model, or DOM. </a:t>
            </a:r>
          </a:p>
          <a:p>
            <a:r>
              <a:rPr lang="en-US" dirty="0"/>
              <a:t>The elements that make up an HTML document become DOM elements when the browser loads HTML and renders the user interface.</a:t>
            </a:r>
          </a:p>
          <a:p>
            <a:r>
              <a:rPr lang="en-US" dirty="0"/>
              <a:t>To construct an HTML hierarchy for a recipe. A possible solution for such a task might look something like this:</a:t>
            </a:r>
          </a:p>
        </p:txBody>
      </p:sp>
      <p:sp>
        <p:nvSpPr>
          <p:cNvPr id="4" name="Date Placeholder 3">
            <a:extLst>
              <a:ext uri="{FF2B5EF4-FFF2-40B4-BE49-F238E27FC236}">
                <a16:creationId xmlns:a16="http://schemas.microsoft.com/office/drawing/2014/main" id="{FBCDC9CD-86D1-0D43-ABFD-C1ADC1CF9D7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E9CB2ED7-9EB3-CF52-301A-F355C91C0F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588E7C0-409F-053A-B76E-A58DE5442C56}"/>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99707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7306-56A1-5BDD-A950-E0FF047F4A37}"/>
              </a:ext>
            </a:extLst>
          </p:cNvPr>
          <p:cNvSpPr>
            <a:spLocks noGrp="1"/>
          </p:cNvSpPr>
          <p:nvPr>
            <p:ph type="title"/>
          </p:nvPr>
        </p:nvSpPr>
        <p:spPr/>
        <p:txBody>
          <a:bodyPr/>
          <a:lstStyle/>
          <a:p>
            <a:r>
              <a:rPr lang="en-US" dirty="0"/>
              <a:t>HTML hierarchy for a recipe</a:t>
            </a:r>
          </a:p>
        </p:txBody>
      </p:sp>
      <p:sp>
        <p:nvSpPr>
          <p:cNvPr id="3" name="Content Placeholder 2">
            <a:extLst>
              <a:ext uri="{FF2B5EF4-FFF2-40B4-BE49-F238E27FC236}">
                <a16:creationId xmlns:a16="http://schemas.microsoft.com/office/drawing/2014/main" id="{69DB94C7-E492-3060-B940-B9221C7C2D01}"/>
              </a:ext>
            </a:extLst>
          </p:cNvPr>
          <p:cNvSpPr>
            <a:spLocks noGrp="1"/>
          </p:cNvSpPr>
          <p:nvPr>
            <p:ph idx="1"/>
          </p:nvPr>
        </p:nvSpPr>
        <p:spPr/>
        <p:txBody>
          <a:bodyPr/>
          <a:lstStyle/>
          <a:p>
            <a:r>
              <a:rPr lang="en-US" sz="1400" dirty="0"/>
              <a:t>&lt;section id="baked-salmon"&gt; </a:t>
            </a:r>
          </a:p>
          <a:p>
            <a:r>
              <a:rPr lang="en-US" sz="1400" dirty="0"/>
              <a:t>&lt;h1&gt;Baked Salmon&lt;/h1&gt;</a:t>
            </a:r>
          </a:p>
          <a:p>
            <a:r>
              <a:rPr lang="en-US" sz="1400" dirty="0"/>
              <a:t>&lt;</a:t>
            </a:r>
            <a:r>
              <a:rPr lang="en-US" sz="1400" dirty="0" err="1"/>
              <a:t>ul</a:t>
            </a:r>
            <a:r>
              <a:rPr lang="en-US" sz="1400" dirty="0"/>
              <a:t> class="ingredients"&gt; </a:t>
            </a:r>
          </a:p>
          <a:p>
            <a:r>
              <a:rPr lang="en-US" sz="1400" dirty="0"/>
              <a:t>&lt;li&gt;2 </a:t>
            </a:r>
            <a:r>
              <a:rPr lang="en-US" sz="1400" dirty="0" err="1"/>
              <a:t>lb</a:t>
            </a:r>
            <a:r>
              <a:rPr lang="en-US" sz="1400" dirty="0"/>
              <a:t> salmon&lt;/li&gt;</a:t>
            </a:r>
          </a:p>
          <a:p>
            <a:r>
              <a:rPr lang="en-US" sz="1400" dirty="0"/>
              <a:t>&lt;li&gt;5 sprigs fresh rosemary&lt;/li&gt; </a:t>
            </a:r>
          </a:p>
          <a:p>
            <a:r>
              <a:rPr lang="en-US" sz="1400" dirty="0"/>
              <a:t>&lt;li&gt;2 tablespoons olive oil&lt;/li&gt; </a:t>
            </a:r>
          </a:p>
          <a:p>
            <a:r>
              <a:rPr lang="en-US" sz="1400" dirty="0"/>
              <a:t>&lt;li&gt;2 small lemons&lt;/li&gt;</a:t>
            </a:r>
          </a:p>
          <a:p>
            <a:r>
              <a:rPr lang="en-US" sz="1400" dirty="0"/>
              <a:t>&lt;li&gt;1 teaspoon kosher salt&lt;/li&gt; </a:t>
            </a:r>
          </a:p>
          <a:p>
            <a:r>
              <a:rPr lang="en-US" sz="1400" dirty="0"/>
              <a:t>&lt;li&gt;4 cloves of chopped garlic&lt;/li&gt;</a:t>
            </a:r>
          </a:p>
          <a:p>
            <a:r>
              <a:rPr lang="en-US" sz="1400" dirty="0"/>
              <a:t>&lt;/</a:t>
            </a:r>
            <a:r>
              <a:rPr lang="en-US" sz="1400" dirty="0" err="1"/>
              <a:t>ul</a:t>
            </a:r>
            <a:r>
              <a:rPr lang="en-US" sz="1400" dirty="0"/>
              <a:t>&gt;</a:t>
            </a:r>
          </a:p>
          <a:p>
            <a:r>
              <a:rPr lang="en-US" sz="1400" dirty="0"/>
              <a:t>&lt;section class="instructions"&gt; </a:t>
            </a:r>
          </a:p>
          <a:p>
            <a:r>
              <a:rPr lang="en-US" sz="1400" dirty="0"/>
              <a:t>&lt;h2&gt;Cooking Instructions&lt;/h2&gt;</a:t>
            </a:r>
          </a:p>
          <a:p>
            <a:r>
              <a:rPr lang="en-US" sz="1400" dirty="0"/>
              <a:t>&lt;p&gt;Preheat the oven to 375 degrees.&lt;/p&gt; </a:t>
            </a:r>
          </a:p>
          <a:p>
            <a:r>
              <a:rPr lang="en-US" sz="1400" dirty="0"/>
              <a:t>&lt;p&gt;Lightly coat aluminum foil with oil.&lt;/p&gt; </a:t>
            </a:r>
          </a:p>
          <a:p>
            <a:r>
              <a:rPr lang="en-US" sz="1400" dirty="0"/>
              <a:t>&lt;p&gt;Place salmon on foil&lt;/p&gt;</a:t>
            </a:r>
          </a:p>
          <a:p>
            <a:r>
              <a:rPr lang="en-US" sz="1400" dirty="0"/>
              <a:t>&lt;p&gt;Cover with rosemary, sliced lemons, chopped garlic.&lt;/p&gt; </a:t>
            </a:r>
          </a:p>
          <a:p>
            <a:r>
              <a:rPr lang="en-US" sz="1400" dirty="0"/>
              <a:t>&lt;p&gt;Bake for 15-20 minutes until cooked through.&lt;/p&gt;</a:t>
            </a:r>
          </a:p>
          <a:p>
            <a:r>
              <a:rPr lang="en-US" sz="1400" dirty="0"/>
              <a:t>&lt;p&gt;Remove from oven.&lt;/p&gt; </a:t>
            </a:r>
          </a:p>
          <a:p>
            <a:r>
              <a:rPr lang="en-US" sz="1400" dirty="0"/>
              <a:t>&lt;/section&gt;</a:t>
            </a:r>
          </a:p>
          <a:p>
            <a:r>
              <a:rPr lang="en-US" sz="1400" dirty="0"/>
              <a:t>&lt;/section&gt;</a:t>
            </a:r>
          </a:p>
        </p:txBody>
      </p:sp>
      <p:sp>
        <p:nvSpPr>
          <p:cNvPr id="4" name="Date Placeholder 3">
            <a:extLst>
              <a:ext uri="{FF2B5EF4-FFF2-40B4-BE49-F238E27FC236}">
                <a16:creationId xmlns:a16="http://schemas.microsoft.com/office/drawing/2014/main" id="{493FDBA0-02DB-6147-7035-AFA52E682814}"/>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9538424-8A35-4AF1-1016-719F9228959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7FB24D5-9C5E-ACA2-E588-AE5AA5B1BC3D}"/>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386206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1E58-0FC9-9EDC-F61D-AB69E1028A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7A2E73-7E61-C751-C727-017EA09DA0A2}"/>
              </a:ext>
            </a:extLst>
          </p:cNvPr>
          <p:cNvSpPr>
            <a:spLocks noGrp="1"/>
          </p:cNvSpPr>
          <p:nvPr>
            <p:ph idx="1"/>
          </p:nvPr>
        </p:nvSpPr>
        <p:spPr/>
        <p:txBody>
          <a:bodyPr/>
          <a:lstStyle/>
          <a:p>
            <a:r>
              <a:rPr lang="en-US" dirty="0"/>
              <a:t>In HTML, elements relate to each other in a hierarchy that resembles a family tree. </a:t>
            </a:r>
          </a:p>
          <a:p>
            <a:r>
              <a:rPr lang="en-US" dirty="0"/>
              <a:t>We could say that the root element (in this case a section) has three children: </a:t>
            </a:r>
          </a:p>
          <a:p>
            <a:pPr marL="514350" indent="-514350">
              <a:buFont typeface="+mj-lt"/>
              <a:buAutoNum type="romanUcPeriod"/>
            </a:pPr>
            <a:r>
              <a:rPr lang="en-US" dirty="0"/>
              <a:t>a heading, </a:t>
            </a:r>
          </a:p>
          <a:p>
            <a:pPr marL="514350" indent="-514350">
              <a:buFont typeface="+mj-lt"/>
              <a:buAutoNum type="romanUcPeriod"/>
            </a:pPr>
            <a:r>
              <a:rPr lang="en-US" dirty="0"/>
              <a:t>an unordered list of ingredients, </a:t>
            </a:r>
          </a:p>
          <a:p>
            <a:pPr marL="514350" indent="-514350">
              <a:buFont typeface="+mj-lt"/>
              <a:buAutoNum type="romanUcPeriod"/>
            </a:pPr>
            <a:r>
              <a:rPr lang="en-US" dirty="0"/>
              <a:t>and a section for the instructions.</a:t>
            </a:r>
          </a:p>
          <a:p>
            <a:pPr marL="0" indent="0">
              <a:buNone/>
            </a:pPr>
            <a:endParaRPr lang="en-US" dirty="0"/>
          </a:p>
          <a:p>
            <a:r>
              <a:rPr lang="en-US" dirty="0"/>
              <a:t>The DOM API is a collection of objects that JavaScript can use to interact with the browser to modify the DOM. </a:t>
            </a:r>
          </a:p>
          <a:p>
            <a:r>
              <a:rPr lang="en-US" dirty="0"/>
              <a:t>If you have used </a:t>
            </a:r>
            <a:r>
              <a:rPr lang="en-US" dirty="0" err="1"/>
              <a:t>document.createElement</a:t>
            </a:r>
            <a:r>
              <a:rPr lang="en-US" dirty="0"/>
              <a:t> or </a:t>
            </a:r>
            <a:r>
              <a:rPr lang="en-US" dirty="0" err="1"/>
              <a:t>document.appendChild</a:t>
            </a:r>
            <a:r>
              <a:rPr lang="en-US" dirty="0"/>
              <a:t>, you have worked with the DOM API.</a:t>
            </a:r>
          </a:p>
        </p:txBody>
      </p:sp>
      <p:sp>
        <p:nvSpPr>
          <p:cNvPr id="4" name="Date Placeholder 3">
            <a:extLst>
              <a:ext uri="{FF2B5EF4-FFF2-40B4-BE49-F238E27FC236}">
                <a16:creationId xmlns:a16="http://schemas.microsoft.com/office/drawing/2014/main" id="{240FB3C8-B43C-5325-B3D5-589AA953905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5617F822-628E-4C3C-14F6-2A4106F10E3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223D368-5DA5-FBB3-BF92-D3003DDA9C7F}"/>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73316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28FE-2D57-4557-6FD3-6229F79CF6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B12C9B-7146-2881-4FB7-3AF1E5282B90}"/>
              </a:ext>
            </a:extLst>
          </p:cNvPr>
          <p:cNvSpPr>
            <a:spLocks noGrp="1"/>
          </p:cNvSpPr>
          <p:nvPr>
            <p:ph idx="1"/>
          </p:nvPr>
        </p:nvSpPr>
        <p:spPr/>
        <p:txBody>
          <a:bodyPr/>
          <a:lstStyle/>
          <a:p>
            <a:r>
              <a:rPr lang="en-US" dirty="0"/>
              <a:t>React is a library that is designed to update the browser DOM for us. </a:t>
            </a:r>
          </a:p>
          <a:p>
            <a:pPr marL="0" indent="0">
              <a:buNone/>
            </a:pPr>
            <a:endParaRPr lang="en-US" dirty="0"/>
          </a:p>
          <a:p>
            <a:r>
              <a:rPr lang="en-US" dirty="0"/>
              <a:t>We no longer have to be concerned with the complexities associated with building high-performing SPAs because React can do that for us. </a:t>
            </a:r>
          </a:p>
          <a:p>
            <a:pPr marL="0" indent="0">
              <a:buNone/>
            </a:pPr>
            <a:endParaRPr lang="en-US" dirty="0"/>
          </a:p>
          <a:p>
            <a:r>
              <a:rPr lang="en-US" dirty="0"/>
              <a:t>With React, we do not interact with the DOM API directly. Instead, we provide instructions for what we want React to build and React will take care of rendering and reconciling the elements that we have instructed it to create.</a:t>
            </a:r>
          </a:p>
        </p:txBody>
      </p:sp>
      <p:sp>
        <p:nvSpPr>
          <p:cNvPr id="4" name="Date Placeholder 3">
            <a:extLst>
              <a:ext uri="{FF2B5EF4-FFF2-40B4-BE49-F238E27FC236}">
                <a16:creationId xmlns:a16="http://schemas.microsoft.com/office/drawing/2014/main" id="{D6ED6890-F99D-4CEB-88C8-BE34D81E3DD3}"/>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1F1AE634-5CA7-CC89-F1F7-0969476D5FA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104376-B93F-ECF6-D7CD-01D997901B90}"/>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353041551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8489</TotalTime>
  <Words>2948</Words>
  <Application>Microsoft Office PowerPoint</Application>
  <PresentationFormat>On-screen Show (4:3)</PresentationFormat>
  <Paragraphs>397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Consolas</vt:lpstr>
      <vt:lpstr>Times New Roman</vt:lpstr>
      <vt:lpstr>Wingdings</vt:lpstr>
      <vt:lpstr>Default Design</vt:lpstr>
      <vt:lpstr>Web Application Development</vt:lpstr>
      <vt:lpstr>How React Works</vt:lpstr>
      <vt:lpstr>Page Setup</vt:lpstr>
      <vt:lpstr>  HTML Document Setup with React </vt:lpstr>
      <vt:lpstr>requirements for working with React in the browser</vt:lpstr>
      <vt:lpstr>React Elements</vt:lpstr>
      <vt:lpstr>HTML hierarchy for a recipe</vt:lpstr>
      <vt:lpstr>PowerPoint Presentation</vt:lpstr>
      <vt:lpstr>PowerPoint Presentation</vt:lpstr>
      <vt:lpstr>React Elements</vt:lpstr>
      <vt:lpstr>PowerPoint Presentation</vt:lpstr>
      <vt:lpstr>PowerPoint Presentation</vt:lpstr>
      <vt:lpstr>PowerPoint Presentation</vt:lpstr>
      <vt:lpstr>CREATING ELEMENTS</vt:lpstr>
      <vt:lpstr>PowerPoint Presentation</vt:lpstr>
      <vt:lpstr>PowerPoint Presentation</vt:lpstr>
      <vt:lpstr>PowerPoint Presentation</vt:lpstr>
      <vt:lpstr>PowerPoint Presentation</vt:lpstr>
      <vt:lpstr>How to use props.children.</vt:lpstr>
      <vt:lpstr>PowerPoint Presentation</vt:lpstr>
      <vt:lpstr>PowerPoint Presentation</vt:lpstr>
      <vt:lpstr>PowerPoint Presentation</vt:lpstr>
      <vt:lpstr>PowerPoint Presentation</vt:lpstr>
      <vt:lpstr>PowerPoint Presentation</vt:lpstr>
      <vt:lpstr>PowerPoint Presentation</vt:lpstr>
      <vt:lpstr>CLASSNAME IN REACT</vt:lpstr>
      <vt:lpstr>CONSTRUCTING ELEMENTS WITH DATA</vt:lpstr>
      <vt:lpstr>CONSTRUCTING ELEMENTS WITH DATA CONTD.</vt:lpstr>
      <vt:lpstr>CONSTRUCTING ELEMENTS WITH DATA CONTD</vt:lpstr>
      <vt:lpstr>CONSTRUCTING ELEMENTS WITH DATA CONTD</vt:lpstr>
      <vt:lpstr>CONSTRUCTING ELEMENTS WITH DATA CONTD</vt:lpstr>
      <vt:lpstr>CONSTRUCTING ELEMENTS WITH DATA CONTD</vt:lpstr>
      <vt:lpstr>CONSTRUCTING ELEMENTS WITH DATA CONTD</vt:lpstr>
      <vt:lpstr>Adjusted code</vt:lpstr>
      <vt:lpstr>Output in the Browser</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926</cp:revision>
  <dcterms:created xsi:type="dcterms:W3CDTF">2008-05-26T16:51:35Z</dcterms:created>
  <dcterms:modified xsi:type="dcterms:W3CDTF">2024-05-11T17:52:43Z</dcterms:modified>
</cp:coreProperties>
</file>