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6"/>
  </p:notesMasterIdLst>
  <p:handoutMasterIdLst>
    <p:handoutMasterId r:id="rId107"/>
  </p:handoutMasterIdLst>
  <p:sldIdLst>
    <p:sldId id="256" r:id="rId2"/>
    <p:sldId id="257" r:id="rId3"/>
    <p:sldId id="258" r:id="rId4"/>
    <p:sldId id="259" r:id="rId5"/>
    <p:sldId id="260" r:id="rId6"/>
    <p:sldId id="472" r:id="rId7"/>
    <p:sldId id="473" r:id="rId8"/>
    <p:sldId id="474" r:id="rId9"/>
    <p:sldId id="475" r:id="rId10"/>
    <p:sldId id="476" r:id="rId11"/>
    <p:sldId id="477" r:id="rId12"/>
    <p:sldId id="478" r:id="rId13"/>
    <p:sldId id="479" r:id="rId14"/>
    <p:sldId id="278" r:id="rId15"/>
    <p:sldId id="480" r:id="rId16"/>
    <p:sldId id="481" r:id="rId17"/>
    <p:sldId id="482" r:id="rId18"/>
    <p:sldId id="483" r:id="rId19"/>
    <p:sldId id="485" r:id="rId20"/>
    <p:sldId id="484" r:id="rId21"/>
    <p:sldId id="486" r:id="rId22"/>
    <p:sldId id="487" r:id="rId23"/>
    <p:sldId id="488" r:id="rId24"/>
    <p:sldId id="489" r:id="rId25"/>
    <p:sldId id="490" r:id="rId26"/>
    <p:sldId id="491" r:id="rId27"/>
    <p:sldId id="492" r:id="rId28"/>
    <p:sldId id="493" r:id="rId29"/>
    <p:sldId id="494" r:id="rId30"/>
    <p:sldId id="296" r:id="rId31"/>
    <p:sldId id="322" r:id="rId32"/>
    <p:sldId id="297" r:id="rId33"/>
    <p:sldId id="298" r:id="rId34"/>
    <p:sldId id="299" r:id="rId35"/>
    <p:sldId id="455" r:id="rId36"/>
    <p:sldId id="301" r:id="rId37"/>
    <p:sldId id="302" r:id="rId38"/>
    <p:sldId id="303" r:id="rId39"/>
    <p:sldId id="304" r:id="rId40"/>
    <p:sldId id="456" r:id="rId41"/>
    <p:sldId id="498" r:id="rId42"/>
    <p:sldId id="499" r:id="rId43"/>
    <p:sldId id="317" r:id="rId44"/>
    <p:sldId id="324" r:id="rId45"/>
    <p:sldId id="464" r:id="rId46"/>
    <p:sldId id="337" r:id="rId47"/>
    <p:sldId id="338" r:id="rId48"/>
    <p:sldId id="339" r:id="rId49"/>
    <p:sldId id="340" r:id="rId50"/>
    <p:sldId id="341" r:id="rId51"/>
    <p:sldId id="342" r:id="rId52"/>
    <p:sldId id="343" r:id="rId53"/>
    <p:sldId id="457" r:id="rId54"/>
    <p:sldId id="351" r:id="rId55"/>
    <p:sldId id="352" r:id="rId56"/>
    <p:sldId id="354" r:id="rId57"/>
    <p:sldId id="355" r:id="rId58"/>
    <p:sldId id="367" r:id="rId59"/>
    <p:sldId id="368" r:id="rId60"/>
    <p:sldId id="461" r:id="rId61"/>
    <p:sldId id="372" r:id="rId62"/>
    <p:sldId id="373" r:id="rId63"/>
    <p:sldId id="374" r:id="rId64"/>
    <p:sldId id="375" r:id="rId65"/>
    <p:sldId id="376" r:id="rId66"/>
    <p:sldId id="377" r:id="rId67"/>
    <p:sldId id="378" r:id="rId68"/>
    <p:sldId id="460" r:id="rId69"/>
    <p:sldId id="383" r:id="rId70"/>
    <p:sldId id="384" r:id="rId71"/>
    <p:sldId id="385" r:id="rId72"/>
    <p:sldId id="386" r:id="rId73"/>
    <p:sldId id="387" r:id="rId74"/>
    <p:sldId id="388" r:id="rId75"/>
    <p:sldId id="462"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59" r:id="rId90"/>
    <p:sldId id="416" r:id="rId91"/>
    <p:sldId id="417" r:id="rId92"/>
    <p:sldId id="463" r:id="rId93"/>
    <p:sldId id="419" r:id="rId94"/>
    <p:sldId id="420" r:id="rId95"/>
    <p:sldId id="424" r:id="rId96"/>
    <p:sldId id="431" r:id="rId97"/>
    <p:sldId id="435" r:id="rId98"/>
    <p:sldId id="465" r:id="rId99"/>
    <p:sldId id="466" r:id="rId100"/>
    <p:sldId id="467" r:id="rId101"/>
    <p:sldId id="468" r:id="rId102"/>
    <p:sldId id="469" r:id="rId103"/>
    <p:sldId id="470" r:id="rId104"/>
    <p:sldId id="471"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8FFFD2"/>
    <a:srgbClr val="F0FFF0"/>
    <a:srgbClr val="3333FF"/>
    <a:srgbClr val="3333CC"/>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1421" y="6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7/16/2024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7/16/2024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7/16/2024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590800"/>
            <a:ext cx="5562600" cy="14795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8635-25C8-6889-8685-025BCB1C2BA6}"/>
              </a:ext>
            </a:extLst>
          </p:cNvPr>
          <p:cNvSpPr>
            <a:spLocks noGrp="1"/>
          </p:cNvSpPr>
          <p:nvPr>
            <p:ph type="title"/>
          </p:nvPr>
        </p:nvSpPr>
        <p:spPr/>
        <p:txBody>
          <a:bodyPr/>
          <a:lstStyle/>
          <a:p>
            <a:r>
              <a:rPr lang="en-US" dirty="0"/>
              <a:t>Deleting a user</a:t>
            </a:r>
          </a:p>
        </p:txBody>
      </p:sp>
      <p:sp>
        <p:nvSpPr>
          <p:cNvPr id="3" name="Content Placeholder 2">
            <a:extLst>
              <a:ext uri="{FF2B5EF4-FFF2-40B4-BE49-F238E27FC236}">
                <a16:creationId xmlns:a16="http://schemas.microsoft.com/office/drawing/2014/main" id="{A58419CD-902C-CF62-6444-3F41F156B5EE}"/>
              </a:ext>
            </a:extLst>
          </p:cNvPr>
          <p:cNvSpPr>
            <a:spLocks noGrp="1"/>
          </p:cNvSpPr>
          <p:nvPr>
            <p:ph idx="1"/>
          </p:nvPr>
        </p:nvSpPr>
        <p:spPr/>
        <p:txBody>
          <a:bodyPr/>
          <a:lstStyle/>
          <a:p>
            <a:r>
              <a:rPr lang="en-US" dirty="0"/>
              <a:t>The remove method will allow the view component to delete a specific user from the database and use fetch to make a DELETE call. </a:t>
            </a:r>
          </a:p>
          <a:p>
            <a:r>
              <a:rPr lang="en-US" dirty="0"/>
              <a:t>This, again, is a protected route that will require a valid JWT as a credential, similar to the read and update methods.</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574D23C2-3BA4-27A0-AA42-63A6948B611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3749604-084A-FC97-F887-2D12BECBBE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846036-EFF1-4175-C169-A8D1488FA3BE}"/>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860573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E4A8-19C6-1B9F-D6C1-4CA6B379500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C2C7E621-9154-B750-26F5-14960B775B70}"/>
              </a:ext>
            </a:extLst>
          </p:cNvPr>
          <p:cNvPicPr>
            <a:picLocks noGrp="1" noChangeAspect="1"/>
          </p:cNvPicPr>
          <p:nvPr>
            <p:ph idx="1"/>
          </p:nvPr>
        </p:nvPicPr>
        <p:blipFill>
          <a:blip r:embed="rId2"/>
          <a:stretch>
            <a:fillRect/>
          </a:stretch>
        </p:blipFill>
        <p:spPr>
          <a:xfrm>
            <a:off x="990600" y="838201"/>
            <a:ext cx="8077200" cy="5407024"/>
          </a:xfrm>
        </p:spPr>
      </p:pic>
      <p:sp>
        <p:nvSpPr>
          <p:cNvPr id="4" name="Date Placeholder 3">
            <a:extLst>
              <a:ext uri="{FF2B5EF4-FFF2-40B4-BE49-F238E27FC236}">
                <a16:creationId xmlns:a16="http://schemas.microsoft.com/office/drawing/2014/main" id="{021C3729-F0E2-D7A3-EA9B-53A8A29159A6}"/>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D2B32EB-92B0-131C-AF1F-6467C341DA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F29E52-B79F-63FB-AA88-CEAE124EE595}"/>
              </a:ext>
            </a:extLst>
          </p:cNvPr>
          <p:cNvSpPr>
            <a:spLocks noGrp="1"/>
          </p:cNvSpPr>
          <p:nvPr>
            <p:ph type="sldNum" sz="quarter" idx="12"/>
          </p:nvPr>
        </p:nvSpPr>
        <p:spPr/>
        <p:txBody>
          <a:bodyPr/>
          <a:lstStyle/>
          <a:p>
            <a:fld id="{7C5CF243-786F-4254-B068-4C9F0B6EA12F}" type="slidenum">
              <a:rPr lang="en-US" altLang="en-US" smtClean="0"/>
              <a:pPr/>
              <a:t>100</a:t>
            </a:fld>
            <a:endParaRPr lang="en-US" altLang="en-US"/>
          </a:p>
        </p:txBody>
      </p:sp>
    </p:spTree>
    <p:extLst>
      <p:ext uri="{BB962C8B-B14F-4D97-AF65-F5344CB8AC3E}">
        <p14:creationId xmlns:p14="http://schemas.microsoft.com/office/powerpoint/2010/main" val="30323733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C7BA-583E-D6AA-AB02-4BF2314CFD3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40FAE0-B6C6-0E79-F1F2-2BDFDAD31F77}"/>
              </a:ext>
            </a:extLst>
          </p:cNvPr>
          <p:cNvPicPr>
            <a:picLocks noGrp="1" noChangeAspect="1"/>
          </p:cNvPicPr>
          <p:nvPr>
            <p:ph idx="1"/>
          </p:nvPr>
        </p:nvPicPr>
        <p:blipFill>
          <a:blip r:embed="rId2"/>
          <a:stretch>
            <a:fillRect/>
          </a:stretch>
        </p:blipFill>
        <p:spPr>
          <a:xfrm>
            <a:off x="990600" y="914400"/>
            <a:ext cx="8077200" cy="5181599"/>
          </a:xfrm>
        </p:spPr>
      </p:pic>
      <p:sp>
        <p:nvSpPr>
          <p:cNvPr id="4" name="Date Placeholder 3">
            <a:extLst>
              <a:ext uri="{FF2B5EF4-FFF2-40B4-BE49-F238E27FC236}">
                <a16:creationId xmlns:a16="http://schemas.microsoft.com/office/drawing/2014/main" id="{C19986DB-1F8A-1D18-A75F-3EB3FC21F01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4427D31-790F-45EE-4D75-939DF3675E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A01D06-DC86-624C-81BE-0080632D8710}"/>
              </a:ext>
            </a:extLst>
          </p:cNvPr>
          <p:cNvSpPr>
            <a:spLocks noGrp="1"/>
          </p:cNvSpPr>
          <p:nvPr>
            <p:ph type="sldNum" sz="quarter" idx="12"/>
          </p:nvPr>
        </p:nvSpPr>
        <p:spPr/>
        <p:txBody>
          <a:bodyPr/>
          <a:lstStyle/>
          <a:p>
            <a:fld id="{7C5CF243-786F-4254-B068-4C9F0B6EA12F}" type="slidenum">
              <a:rPr lang="en-US" altLang="en-US" smtClean="0"/>
              <a:pPr/>
              <a:t>101</a:t>
            </a:fld>
            <a:endParaRPr lang="en-US" altLang="en-US"/>
          </a:p>
        </p:txBody>
      </p:sp>
    </p:spTree>
    <p:extLst>
      <p:ext uri="{BB962C8B-B14F-4D97-AF65-F5344CB8AC3E}">
        <p14:creationId xmlns:p14="http://schemas.microsoft.com/office/powerpoint/2010/main" val="21728742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6315-72D4-BE60-F3CC-00FA947E95C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8768274-9A88-5E20-0AF6-4000B6A1673B}"/>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7E5248E-EFB4-65F5-07A2-9552163AE1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407FF5-0F77-9D40-D660-EB47B1F676F2}"/>
              </a:ext>
            </a:extLst>
          </p:cNvPr>
          <p:cNvSpPr>
            <a:spLocks noGrp="1"/>
          </p:cNvSpPr>
          <p:nvPr>
            <p:ph type="sldNum" sz="quarter" idx="12"/>
          </p:nvPr>
        </p:nvSpPr>
        <p:spPr/>
        <p:txBody>
          <a:bodyPr/>
          <a:lstStyle/>
          <a:p>
            <a:fld id="{7C5CF243-786F-4254-B068-4C9F0B6EA12F}" type="slidenum">
              <a:rPr lang="en-US" altLang="en-US" smtClean="0"/>
              <a:pPr/>
              <a:t>102</a:t>
            </a:fld>
            <a:endParaRPr lang="en-US" altLang="en-US"/>
          </a:p>
        </p:txBody>
      </p:sp>
      <p:sp>
        <p:nvSpPr>
          <p:cNvPr id="9" name="Content Placeholder 8">
            <a:extLst>
              <a:ext uri="{FF2B5EF4-FFF2-40B4-BE49-F238E27FC236}">
                <a16:creationId xmlns:a16="http://schemas.microsoft.com/office/drawing/2014/main" id="{A342DFBA-459D-5EB2-F1D4-A05AABE4F517}"/>
              </a:ext>
            </a:extLst>
          </p:cNvPr>
          <p:cNvSpPr>
            <a:spLocks noGrp="1"/>
          </p:cNvSpPr>
          <p:nvPr>
            <p:ph idx="1"/>
          </p:nvPr>
        </p:nvSpPr>
        <p:spPr>
          <a:xfrm>
            <a:off x="990600" y="914399"/>
            <a:ext cx="7696200" cy="5330825"/>
          </a:xfrm>
        </p:spPr>
        <p:txBody>
          <a:bodyPr/>
          <a:lstStyle/>
          <a:p>
            <a:r>
              <a:rPr lang="en-US" dirty="0"/>
              <a:t>When you click on a signed in user the screen below is displayed, so you can edit or delete the profile.</a:t>
            </a:r>
          </a:p>
        </p:txBody>
      </p:sp>
      <p:pic>
        <p:nvPicPr>
          <p:cNvPr id="11" name="Picture 10">
            <a:extLst>
              <a:ext uri="{FF2B5EF4-FFF2-40B4-BE49-F238E27FC236}">
                <a16:creationId xmlns:a16="http://schemas.microsoft.com/office/drawing/2014/main" id="{C43A8148-E2B2-EC27-F673-3E2BE209B703}"/>
              </a:ext>
            </a:extLst>
          </p:cNvPr>
          <p:cNvPicPr>
            <a:picLocks noChangeAspect="1"/>
          </p:cNvPicPr>
          <p:nvPr/>
        </p:nvPicPr>
        <p:blipFill>
          <a:blip r:embed="rId2"/>
          <a:stretch>
            <a:fillRect/>
          </a:stretch>
        </p:blipFill>
        <p:spPr>
          <a:xfrm>
            <a:off x="1062789" y="1905000"/>
            <a:ext cx="7696200" cy="4419600"/>
          </a:xfrm>
          <a:prstGeom prst="rect">
            <a:avLst/>
          </a:prstGeom>
        </p:spPr>
      </p:pic>
    </p:spTree>
    <p:extLst>
      <p:ext uri="{BB962C8B-B14F-4D97-AF65-F5344CB8AC3E}">
        <p14:creationId xmlns:p14="http://schemas.microsoft.com/office/powerpoint/2010/main" val="15798299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8E9-3571-7A15-8FCF-8350B8D6B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CE8B3-6DA9-0D73-8CAB-644EDC083385}"/>
              </a:ext>
            </a:extLst>
          </p:cNvPr>
          <p:cNvSpPr>
            <a:spLocks noGrp="1"/>
          </p:cNvSpPr>
          <p:nvPr>
            <p:ph idx="1"/>
          </p:nvPr>
        </p:nvSpPr>
        <p:spPr/>
        <p:txBody>
          <a:bodyPr/>
          <a:lstStyle/>
          <a:p>
            <a:r>
              <a:rPr lang="en-US" dirty="0"/>
              <a:t>Edit Profile – Only signed in users can edit their profile.</a:t>
            </a:r>
          </a:p>
          <a:p>
            <a:endParaRPr lang="en-US" dirty="0"/>
          </a:p>
        </p:txBody>
      </p:sp>
      <p:sp>
        <p:nvSpPr>
          <p:cNvPr id="4" name="Date Placeholder 3">
            <a:extLst>
              <a:ext uri="{FF2B5EF4-FFF2-40B4-BE49-F238E27FC236}">
                <a16:creationId xmlns:a16="http://schemas.microsoft.com/office/drawing/2014/main" id="{7AC17EF5-7120-28C1-EC17-D397C5D1A66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7282754-1859-DEA4-5274-D33C9D00F33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E728469-375D-284E-3C98-1782A4F0374C}"/>
              </a:ext>
            </a:extLst>
          </p:cNvPr>
          <p:cNvSpPr>
            <a:spLocks noGrp="1"/>
          </p:cNvSpPr>
          <p:nvPr>
            <p:ph type="sldNum" sz="quarter" idx="12"/>
          </p:nvPr>
        </p:nvSpPr>
        <p:spPr/>
        <p:txBody>
          <a:bodyPr/>
          <a:lstStyle/>
          <a:p>
            <a:fld id="{7C5CF243-786F-4254-B068-4C9F0B6EA12F}" type="slidenum">
              <a:rPr lang="en-US" altLang="en-US" smtClean="0"/>
              <a:pPr/>
              <a:t>103</a:t>
            </a:fld>
            <a:endParaRPr lang="en-US" altLang="en-US"/>
          </a:p>
        </p:txBody>
      </p:sp>
      <p:pic>
        <p:nvPicPr>
          <p:cNvPr id="8" name="Picture 7">
            <a:extLst>
              <a:ext uri="{FF2B5EF4-FFF2-40B4-BE49-F238E27FC236}">
                <a16:creationId xmlns:a16="http://schemas.microsoft.com/office/drawing/2014/main" id="{8F8BAA38-9933-7757-9360-3D0A10453F22}"/>
              </a:ext>
            </a:extLst>
          </p:cNvPr>
          <p:cNvPicPr>
            <a:picLocks noChangeAspect="1"/>
          </p:cNvPicPr>
          <p:nvPr/>
        </p:nvPicPr>
        <p:blipFill>
          <a:blip r:embed="rId2"/>
          <a:stretch>
            <a:fillRect/>
          </a:stretch>
        </p:blipFill>
        <p:spPr>
          <a:xfrm>
            <a:off x="990600" y="1524000"/>
            <a:ext cx="7980474" cy="3919657"/>
          </a:xfrm>
          <a:prstGeom prst="rect">
            <a:avLst/>
          </a:prstGeom>
        </p:spPr>
      </p:pic>
    </p:spTree>
    <p:extLst>
      <p:ext uri="{BB962C8B-B14F-4D97-AF65-F5344CB8AC3E}">
        <p14:creationId xmlns:p14="http://schemas.microsoft.com/office/powerpoint/2010/main" val="21482866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0449-B8F7-D793-E61C-4B25E4302B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4461C-552C-BDCE-2961-8536F35871CD}"/>
              </a:ext>
            </a:extLst>
          </p:cNvPr>
          <p:cNvSpPr>
            <a:spLocks noGrp="1"/>
          </p:cNvSpPr>
          <p:nvPr>
            <p:ph idx="1"/>
          </p:nvPr>
        </p:nvSpPr>
        <p:spPr/>
        <p:txBody>
          <a:bodyPr/>
          <a:lstStyle/>
          <a:p>
            <a:r>
              <a:rPr lang="en-US" dirty="0"/>
              <a:t>Delete Profile</a:t>
            </a:r>
          </a:p>
          <a:p>
            <a:endParaRPr lang="en-US" dirty="0"/>
          </a:p>
        </p:txBody>
      </p:sp>
      <p:sp>
        <p:nvSpPr>
          <p:cNvPr id="4" name="Date Placeholder 3">
            <a:extLst>
              <a:ext uri="{FF2B5EF4-FFF2-40B4-BE49-F238E27FC236}">
                <a16:creationId xmlns:a16="http://schemas.microsoft.com/office/drawing/2014/main" id="{347287DD-D03E-80F6-3554-348DEB80BB4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7C372C67-A728-E143-4860-0D922DDFE4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CEEEEE-85B2-6240-B2A3-6108C0D912B3}"/>
              </a:ext>
            </a:extLst>
          </p:cNvPr>
          <p:cNvSpPr>
            <a:spLocks noGrp="1"/>
          </p:cNvSpPr>
          <p:nvPr>
            <p:ph type="sldNum" sz="quarter" idx="12"/>
          </p:nvPr>
        </p:nvSpPr>
        <p:spPr/>
        <p:txBody>
          <a:bodyPr/>
          <a:lstStyle/>
          <a:p>
            <a:fld id="{7C5CF243-786F-4254-B068-4C9F0B6EA12F}" type="slidenum">
              <a:rPr lang="en-US" altLang="en-US" smtClean="0"/>
              <a:pPr/>
              <a:t>104</a:t>
            </a:fld>
            <a:endParaRPr lang="en-US" altLang="en-US"/>
          </a:p>
        </p:txBody>
      </p:sp>
      <p:pic>
        <p:nvPicPr>
          <p:cNvPr id="8" name="Picture 7">
            <a:extLst>
              <a:ext uri="{FF2B5EF4-FFF2-40B4-BE49-F238E27FC236}">
                <a16:creationId xmlns:a16="http://schemas.microsoft.com/office/drawing/2014/main" id="{8B50F856-8615-AC64-3FBE-AF10899FE3AA}"/>
              </a:ext>
            </a:extLst>
          </p:cNvPr>
          <p:cNvPicPr>
            <a:picLocks noChangeAspect="1"/>
          </p:cNvPicPr>
          <p:nvPr/>
        </p:nvPicPr>
        <p:blipFill>
          <a:blip r:embed="rId2"/>
          <a:stretch>
            <a:fillRect/>
          </a:stretch>
        </p:blipFill>
        <p:spPr>
          <a:xfrm>
            <a:off x="1097420" y="1426655"/>
            <a:ext cx="7665579" cy="4004689"/>
          </a:xfrm>
          <a:prstGeom prst="rect">
            <a:avLst/>
          </a:prstGeom>
        </p:spPr>
      </p:pic>
    </p:spTree>
    <p:extLst>
      <p:ext uri="{BB962C8B-B14F-4D97-AF65-F5344CB8AC3E}">
        <p14:creationId xmlns:p14="http://schemas.microsoft.com/office/powerpoint/2010/main" val="30954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180D-814E-8BC0-A272-90606E5A2D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0CD88-78DF-2747-1711-C3349F9BC717}"/>
              </a:ext>
            </a:extLst>
          </p:cNvPr>
          <p:cNvSpPr>
            <a:spLocks noGrp="1"/>
          </p:cNvSpPr>
          <p:nvPr>
            <p:ph idx="1"/>
          </p:nvPr>
        </p:nvSpPr>
        <p:spPr/>
        <p:txBody>
          <a:bodyPr/>
          <a:lstStyle/>
          <a:p>
            <a:r>
              <a:rPr lang="en-US" dirty="0"/>
              <a:t>The response from the server to the delete request will be returned to the component as a promise, as in the other methods.</a:t>
            </a:r>
          </a:p>
          <a:p>
            <a:r>
              <a:rPr lang="en-US" dirty="0"/>
              <a:t>In these five helper methods, we have covered calls to all the user CRUD-related API endpoints that we implemented on the backend.</a:t>
            </a:r>
          </a:p>
          <a:p>
            <a:r>
              <a:rPr lang="en-US" dirty="0"/>
              <a:t>Finally, we can export these methods from the api-user.js file as follows.</a:t>
            </a:r>
          </a:p>
          <a:p>
            <a:r>
              <a:rPr lang="en-US" dirty="0" err="1"/>
              <a:t>mern</a:t>
            </a:r>
            <a:r>
              <a:rPr lang="en-US" dirty="0"/>
              <a:t>-skeleton/client/user/api-user.js:</a:t>
            </a:r>
          </a:p>
          <a:p>
            <a:pPr marL="0" indent="0">
              <a:buNone/>
            </a:pPr>
            <a:r>
              <a:rPr lang="en-US" dirty="0"/>
              <a:t>export { create, list, read, update, remove }</a:t>
            </a:r>
          </a:p>
          <a:p>
            <a:endParaRPr lang="en-US" dirty="0"/>
          </a:p>
        </p:txBody>
      </p:sp>
      <p:sp>
        <p:nvSpPr>
          <p:cNvPr id="4" name="Date Placeholder 3">
            <a:extLst>
              <a:ext uri="{FF2B5EF4-FFF2-40B4-BE49-F238E27FC236}">
                <a16:creationId xmlns:a16="http://schemas.microsoft.com/office/drawing/2014/main" id="{D98C6168-A47E-DAC4-CBF4-C07F74F06A2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8258F66C-0601-7C18-A9B7-1C4620DD18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F8DC87-3AA0-E4DF-B3FB-77E8E48AA170}"/>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72513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DD32-009F-9082-6428-C28234B3129B}"/>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FA1911B3-605C-341C-5AD1-4F546E5EA282}"/>
              </a:ext>
            </a:extLst>
          </p:cNvPr>
          <p:cNvSpPr>
            <a:spLocks noGrp="1"/>
          </p:cNvSpPr>
          <p:nvPr>
            <p:ph idx="1"/>
          </p:nvPr>
        </p:nvSpPr>
        <p:spPr>
          <a:xfrm>
            <a:off x="990600" y="914400"/>
            <a:ext cx="8077200" cy="5638800"/>
          </a:xfrm>
        </p:spPr>
        <p:txBody>
          <a:bodyPr/>
          <a:lstStyle/>
          <a:p>
            <a:r>
              <a:rPr lang="en-US" sz="400" b="0" dirty="0">
                <a:solidFill>
                  <a:srgbClr val="008000"/>
                </a:solidFill>
                <a:effectLst/>
                <a:latin typeface="Consolas" panose="020B0609020204030204" pitchFamily="49" charset="0"/>
              </a:rPr>
              <a:t>const create = async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'POST',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list = async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read = async (params, credentials,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update = async (params, credentials,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'PUT',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remove = async (params, credentials)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'DELETE',</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export { create, list, read, update, remove }</a:t>
            </a:r>
          </a:p>
          <a:p>
            <a:endParaRPr lang="en-US" dirty="0"/>
          </a:p>
        </p:txBody>
      </p:sp>
      <p:sp>
        <p:nvSpPr>
          <p:cNvPr id="4" name="Date Placeholder 3">
            <a:extLst>
              <a:ext uri="{FF2B5EF4-FFF2-40B4-BE49-F238E27FC236}">
                <a16:creationId xmlns:a16="http://schemas.microsoft.com/office/drawing/2014/main" id="{24DBAAFA-E25D-7A17-5D8C-B2B61260C99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2522C131-83E9-85C1-7145-D5265A9983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2068FC4-EF47-85B4-8064-F84EEC0A6440}"/>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25776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122F-F60E-AB59-6637-012EB64262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8523CA-98F6-5111-C4F7-D2FD0944EE6E}"/>
              </a:ext>
            </a:extLst>
          </p:cNvPr>
          <p:cNvSpPr>
            <a:spLocks noGrp="1"/>
          </p:cNvSpPr>
          <p:nvPr>
            <p:ph idx="1"/>
          </p:nvPr>
        </p:nvSpPr>
        <p:spPr/>
        <p:txBody>
          <a:bodyPr/>
          <a:lstStyle/>
          <a:p>
            <a:r>
              <a:rPr lang="en-US" dirty="0"/>
              <a:t>These user CRUD methods can now be imported and used by the React components as required. </a:t>
            </a:r>
          </a:p>
          <a:p>
            <a:r>
              <a:rPr lang="en-US" dirty="0"/>
              <a:t>Next, we will implement similar helper methods to integrate the auth-related API endpoints.</a:t>
            </a:r>
          </a:p>
          <a:p>
            <a:endParaRPr lang="en-US" dirty="0"/>
          </a:p>
        </p:txBody>
      </p:sp>
      <p:sp>
        <p:nvSpPr>
          <p:cNvPr id="4" name="Date Placeholder 3">
            <a:extLst>
              <a:ext uri="{FF2B5EF4-FFF2-40B4-BE49-F238E27FC236}">
                <a16:creationId xmlns:a16="http://schemas.microsoft.com/office/drawing/2014/main" id="{5166025B-A877-451F-52D2-97CA5045E62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2A31A5AE-702B-355B-ABA8-CD50E04B9F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EB589C-8D98-A356-DBD6-7ACDEC581262}"/>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34449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7C23-B985-6DD8-BFCF-F09452620CD1}"/>
              </a:ext>
            </a:extLst>
          </p:cNvPr>
          <p:cNvSpPr>
            <a:spLocks noGrp="1"/>
          </p:cNvSpPr>
          <p:nvPr>
            <p:ph type="title"/>
          </p:nvPr>
        </p:nvSpPr>
        <p:spPr/>
        <p:txBody>
          <a:bodyPr/>
          <a:lstStyle/>
          <a:p>
            <a:r>
              <a:rPr lang="en-US" dirty="0"/>
              <a:t>Fetch for the auth API</a:t>
            </a:r>
          </a:p>
        </p:txBody>
      </p:sp>
      <p:sp>
        <p:nvSpPr>
          <p:cNvPr id="3" name="Content Placeholder 2">
            <a:extLst>
              <a:ext uri="{FF2B5EF4-FFF2-40B4-BE49-F238E27FC236}">
                <a16:creationId xmlns:a16="http://schemas.microsoft.com/office/drawing/2014/main" id="{8FD5F7FC-97D6-938B-3620-55CA71F1B447}"/>
              </a:ext>
            </a:extLst>
          </p:cNvPr>
          <p:cNvSpPr>
            <a:spLocks noGrp="1"/>
          </p:cNvSpPr>
          <p:nvPr>
            <p:ph idx="1"/>
          </p:nvPr>
        </p:nvSpPr>
        <p:spPr/>
        <p:txBody>
          <a:bodyPr/>
          <a:lstStyle/>
          <a:p>
            <a:r>
              <a:rPr lang="en-US" dirty="0"/>
              <a:t>In order to integrate the auth API endpoints from the server with the frontend </a:t>
            </a:r>
          </a:p>
          <a:p>
            <a:r>
              <a:rPr lang="en-US" dirty="0"/>
              <a:t>React components, we will add methods for fetching sign-in and sign-out API </a:t>
            </a:r>
          </a:p>
          <a:p>
            <a:r>
              <a:rPr lang="en-US" dirty="0"/>
              <a:t>endpoints in the </a:t>
            </a:r>
            <a:r>
              <a:rPr lang="en-US" b="1" dirty="0"/>
              <a:t>client/lib/api-auth.js</a:t>
            </a:r>
            <a:r>
              <a:rPr lang="en-US" dirty="0"/>
              <a:t> file. Let's take a look at them.</a:t>
            </a:r>
          </a:p>
          <a:p>
            <a:pPr marL="0" indent="0">
              <a:buNone/>
            </a:pPr>
            <a:endParaRPr lang="en-US" dirty="0"/>
          </a:p>
        </p:txBody>
      </p:sp>
      <p:sp>
        <p:nvSpPr>
          <p:cNvPr id="4" name="Date Placeholder 3">
            <a:extLst>
              <a:ext uri="{FF2B5EF4-FFF2-40B4-BE49-F238E27FC236}">
                <a16:creationId xmlns:a16="http://schemas.microsoft.com/office/drawing/2014/main" id="{F0F178BC-3506-0E1E-19FC-9B2FD54408D7}"/>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2B33F61-0475-108D-AB46-B50F0123EB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9DCFBE-820D-3051-F8E0-428D638CD225}"/>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5096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4814-DB7D-FF74-DD75-E1D3BF0DB380}"/>
              </a:ext>
            </a:extLst>
          </p:cNvPr>
          <p:cNvSpPr>
            <a:spLocks noGrp="1"/>
          </p:cNvSpPr>
          <p:nvPr>
            <p:ph type="title"/>
          </p:nvPr>
        </p:nvSpPr>
        <p:spPr/>
        <p:txBody>
          <a:bodyPr/>
          <a:lstStyle/>
          <a:p>
            <a:r>
              <a:rPr lang="en-US" dirty="0"/>
              <a:t>Sign-in</a:t>
            </a:r>
          </a:p>
        </p:txBody>
      </p:sp>
      <p:sp>
        <p:nvSpPr>
          <p:cNvPr id="3" name="Content Placeholder 2">
            <a:extLst>
              <a:ext uri="{FF2B5EF4-FFF2-40B4-BE49-F238E27FC236}">
                <a16:creationId xmlns:a16="http://schemas.microsoft.com/office/drawing/2014/main" id="{4C61274F-6E05-3E41-8DE7-51C19DE6C9F3}"/>
              </a:ext>
            </a:extLst>
          </p:cNvPr>
          <p:cNvSpPr>
            <a:spLocks noGrp="1"/>
          </p:cNvSpPr>
          <p:nvPr>
            <p:ph idx="1"/>
          </p:nvPr>
        </p:nvSpPr>
        <p:spPr/>
        <p:txBody>
          <a:bodyPr/>
          <a:lstStyle/>
          <a:p>
            <a:r>
              <a:rPr lang="en-US" dirty="0"/>
              <a:t>The </a:t>
            </a:r>
            <a:r>
              <a:rPr lang="en-US" dirty="0" err="1"/>
              <a:t>signin</a:t>
            </a:r>
            <a:r>
              <a:rPr lang="en-US" dirty="0"/>
              <a:t> method will take user sign-in data from the view component, then use fetch to make a POST call to verify the user with the backend.</a:t>
            </a:r>
          </a:p>
          <a:p>
            <a:r>
              <a:rPr lang="en-US" b="1" dirty="0" err="1"/>
              <a:t>mern</a:t>
            </a:r>
            <a:r>
              <a:rPr lang="en-US" b="1" dirty="0"/>
              <a:t>-skeleton/client/lib/api-auth.js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803DBD6A-450E-DA51-0A68-1D8BE49EAC6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B20C9F3-C7FF-D4C7-E37E-BA47C5DA77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2FD8F9-C2DB-2EC8-0947-5DA19868142D}"/>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85900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0E73-5873-7C1A-022A-57CA8CB442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1A29A-EEEF-07A8-BD7D-BB1CC6CE42D6}"/>
              </a:ext>
            </a:extLst>
          </p:cNvPr>
          <p:cNvSpPr>
            <a:spLocks noGrp="1"/>
          </p:cNvSpPr>
          <p:nvPr>
            <p:ph idx="1"/>
          </p:nvPr>
        </p:nvSpPr>
        <p:spPr/>
        <p:txBody>
          <a:bodyPr/>
          <a:lstStyle/>
          <a:p>
            <a:r>
              <a:rPr lang="en-US" dirty="0"/>
              <a:t>The response from the server will be returned to the component in a promise, which may provide the JWT if sign-in was successful. </a:t>
            </a:r>
          </a:p>
          <a:p>
            <a:r>
              <a:rPr lang="en-US" dirty="0"/>
              <a:t>The component invoking this method needs to handle the response appropriately, such as storing the received JWT locally so it can be used when making calls to other protected API routes from the frontend.</a:t>
            </a:r>
          </a:p>
          <a:p>
            <a:r>
              <a:rPr lang="en-US" dirty="0"/>
              <a:t>We will look at the implementation for this when we implement the Sign In view later.</a:t>
            </a:r>
          </a:p>
          <a:p>
            <a:r>
              <a:rPr lang="en-US" dirty="0"/>
              <a:t>After the user is successfully signed in, we also want the option to call the </a:t>
            </a:r>
            <a:r>
              <a:rPr lang="en-US" dirty="0" err="1"/>
              <a:t>signout</a:t>
            </a:r>
            <a:r>
              <a:rPr lang="en-US" dirty="0"/>
              <a:t> API when the user is signing out. </a:t>
            </a:r>
          </a:p>
          <a:p>
            <a:r>
              <a:rPr lang="en-US" dirty="0"/>
              <a:t>The call to the </a:t>
            </a:r>
            <a:r>
              <a:rPr lang="en-US" dirty="0" err="1"/>
              <a:t>signout</a:t>
            </a:r>
            <a:r>
              <a:rPr lang="en-US" dirty="0"/>
              <a:t> API is discussed next.</a:t>
            </a:r>
          </a:p>
          <a:p>
            <a:endParaRPr lang="en-US" dirty="0"/>
          </a:p>
        </p:txBody>
      </p:sp>
      <p:sp>
        <p:nvSpPr>
          <p:cNvPr id="4" name="Date Placeholder 3">
            <a:extLst>
              <a:ext uri="{FF2B5EF4-FFF2-40B4-BE49-F238E27FC236}">
                <a16:creationId xmlns:a16="http://schemas.microsoft.com/office/drawing/2014/main" id="{EBDD156F-4FB1-9380-9BB1-288DB41B733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B343B19-D05B-9498-1CD4-CCCC7890EF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215659-0A11-8864-28A1-180CE13DECE6}"/>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00878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A837-D934-9E61-6D45-70A1C65369A6}"/>
              </a:ext>
            </a:extLst>
          </p:cNvPr>
          <p:cNvSpPr>
            <a:spLocks noGrp="1"/>
          </p:cNvSpPr>
          <p:nvPr>
            <p:ph type="title"/>
          </p:nvPr>
        </p:nvSpPr>
        <p:spPr/>
        <p:txBody>
          <a:bodyPr/>
          <a:lstStyle/>
          <a:p>
            <a:r>
              <a:rPr lang="en-US" dirty="0"/>
              <a:t>Sign-out</a:t>
            </a:r>
          </a:p>
        </p:txBody>
      </p:sp>
      <p:sp>
        <p:nvSpPr>
          <p:cNvPr id="3" name="Content Placeholder 2">
            <a:extLst>
              <a:ext uri="{FF2B5EF4-FFF2-40B4-BE49-F238E27FC236}">
                <a16:creationId xmlns:a16="http://schemas.microsoft.com/office/drawing/2014/main" id="{E6408BEC-1636-0402-F2D8-A74C4DD69DA0}"/>
              </a:ext>
            </a:extLst>
          </p:cNvPr>
          <p:cNvSpPr>
            <a:spLocks noGrp="1"/>
          </p:cNvSpPr>
          <p:nvPr>
            <p:ph idx="1"/>
          </p:nvPr>
        </p:nvSpPr>
        <p:spPr/>
        <p:txBody>
          <a:bodyPr/>
          <a:lstStyle/>
          <a:p>
            <a:r>
              <a:rPr lang="en-US" dirty="0"/>
              <a:t>We will add a </a:t>
            </a:r>
            <a:r>
              <a:rPr lang="en-US" dirty="0" err="1"/>
              <a:t>signout</a:t>
            </a:r>
            <a:r>
              <a:rPr lang="en-US" dirty="0"/>
              <a:t> method to api-auth.js, which will use fetch to make a GET call to the </a:t>
            </a:r>
            <a:r>
              <a:rPr lang="en-US" dirty="0" err="1"/>
              <a:t>signout</a:t>
            </a:r>
            <a:r>
              <a:rPr lang="en-US" dirty="0"/>
              <a:t> API endpoint on the server.</a:t>
            </a:r>
          </a:p>
          <a:p>
            <a:r>
              <a:rPr lang="en-US" b="1" dirty="0" err="1"/>
              <a:t>mern</a:t>
            </a:r>
            <a:r>
              <a:rPr lang="en-US" b="1" dirty="0"/>
              <a:t>-skeleton/client/lib/api-auth.js</a:t>
            </a:r>
            <a:r>
              <a:rPr lang="en-US" dirty="0"/>
              <a:t>:</a:t>
            </a:r>
          </a:p>
        </p:txBody>
      </p:sp>
      <p:sp>
        <p:nvSpPr>
          <p:cNvPr id="4" name="Date Placeholder 3">
            <a:extLst>
              <a:ext uri="{FF2B5EF4-FFF2-40B4-BE49-F238E27FC236}">
                <a16:creationId xmlns:a16="http://schemas.microsoft.com/office/drawing/2014/main" id="{7CE06E55-417E-E6C4-C525-82F50819F971}"/>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895E0AA-D807-BA28-F21F-0314DCCD57F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D51FD4-3545-81B0-A9C6-229EC99B8B91}"/>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760832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6263-E64E-4C38-5891-C00144A55E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3B4898-3B96-116D-FD46-9BD81F785BC3}"/>
              </a:ext>
            </a:extLst>
          </p:cNvPr>
          <p:cNvSpPr>
            <a:spLocks noGrp="1"/>
          </p:cNvSpPr>
          <p:nvPr>
            <p:ph idx="1"/>
          </p:nvPr>
        </p:nvSpPr>
        <p:spPr/>
        <p:txBody>
          <a:bodyPr/>
          <a:lstStyle/>
          <a:p>
            <a:r>
              <a:rPr lang="en-US" dirty="0"/>
              <a:t>This method will also return a promise to inform the component about whether the API request was successful.</a:t>
            </a:r>
          </a:p>
          <a:p>
            <a:r>
              <a:rPr lang="en-US" dirty="0"/>
              <a:t>At the end of the api-auth.js file, we will export the </a:t>
            </a:r>
            <a:r>
              <a:rPr lang="en-US" dirty="0" err="1"/>
              <a:t>signin</a:t>
            </a:r>
            <a:r>
              <a:rPr lang="en-US" dirty="0"/>
              <a:t> and </a:t>
            </a:r>
            <a:r>
              <a:rPr lang="en-US" dirty="0" err="1"/>
              <a:t>signout</a:t>
            </a:r>
            <a:r>
              <a:rPr lang="en-US" dirty="0"/>
              <a:t> methods.</a:t>
            </a:r>
          </a:p>
          <a:p>
            <a:pPr marL="0" indent="0">
              <a:buNone/>
            </a:pPr>
            <a:endParaRPr lang="en-US" dirty="0"/>
          </a:p>
          <a:p>
            <a:r>
              <a:rPr lang="en-US" b="1" dirty="0" err="1"/>
              <a:t>mern</a:t>
            </a:r>
            <a:r>
              <a:rPr lang="en-US" b="1" dirty="0"/>
              <a:t>-skeleton/client/lib/api-auth.js:</a:t>
            </a:r>
          </a:p>
          <a:p>
            <a:pPr marL="0" indent="0">
              <a:buNone/>
            </a:pPr>
            <a:r>
              <a:rPr lang="en-US" b="1" dirty="0"/>
              <a:t>export { </a:t>
            </a:r>
            <a:r>
              <a:rPr lang="en-US" b="1" dirty="0" err="1"/>
              <a:t>signin</a:t>
            </a:r>
            <a:r>
              <a:rPr lang="en-US" b="1" dirty="0"/>
              <a:t>, </a:t>
            </a:r>
            <a:r>
              <a:rPr lang="en-US" b="1" dirty="0" err="1"/>
              <a:t>signout</a:t>
            </a:r>
            <a:r>
              <a:rPr lang="en-US" b="1" dirty="0"/>
              <a:t> }</a:t>
            </a:r>
          </a:p>
          <a:p>
            <a:endParaRPr lang="en-US" dirty="0"/>
          </a:p>
        </p:txBody>
      </p:sp>
      <p:sp>
        <p:nvSpPr>
          <p:cNvPr id="4" name="Date Placeholder 3">
            <a:extLst>
              <a:ext uri="{FF2B5EF4-FFF2-40B4-BE49-F238E27FC236}">
                <a16:creationId xmlns:a16="http://schemas.microsoft.com/office/drawing/2014/main" id="{04808FD7-9CC4-7265-E76F-E3BE6A850A84}"/>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DAC3F64-EA12-36E9-B354-CA07B52DDE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472C7FA-AD47-53D2-D3A5-C241AC7BAFFC}"/>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176712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D10F-3966-7415-4A8B-54156346C96D}"/>
              </a:ext>
            </a:extLst>
          </p:cNvPr>
          <p:cNvSpPr>
            <a:spLocks noGrp="1"/>
          </p:cNvSpPr>
          <p:nvPr>
            <p:ph type="title"/>
          </p:nvPr>
        </p:nvSpPr>
        <p:spPr>
          <a:xfrm>
            <a:off x="914400" y="-152400"/>
            <a:ext cx="7772400" cy="914400"/>
          </a:xfrm>
        </p:spPr>
        <p:txBody>
          <a:bodyPr/>
          <a:lstStyle/>
          <a:p>
            <a:br>
              <a:rPr lang="en-US" dirty="0"/>
            </a:br>
            <a:r>
              <a:rPr lang="en-US" dirty="0"/>
              <a:t>Updated </a:t>
            </a:r>
            <a:r>
              <a:rPr lang="en-US" dirty="0" err="1"/>
              <a:t>mern</a:t>
            </a:r>
            <a:r>
              <a:rPr lang="en-US" dirty="0"/>
              <a:t>-skeleton/client/lib/api-auth.js:</a:t>
            </a:r>
          </a:p>
        </p:txBody>
      </p:sp>
      <p:sp>
        <p:nvSpPr>
          <p:cNvPr id="3" name="Content Placeholder 2">
            <a:extLst>
              <a:ext uri="{FF2B5EF4-FFF2-40B4-BE49-F238E27FC236}">
                <a16:creationId xmlns:a16="http://schemas.microsoft.com/office/drawing/2014/main" id="{B462784C-93F7-5DE7-C98D-53E88B245A83}"/>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 async (user)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fetch('/auth/</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 </a:t>
            </a:r>
          </a:p>
          <a:p>
            <a:r>
              <a:rPr lang="en-US" sz="1100" b="0" dirty="0">
                <a:solidFill>
                  <a:srgbClr val="008000"/>
                </a:solidFill>
                <a:effectLst/>
                <a:latin typeface="Consolas" panose="020B0609020204030204" pitchFamily="49" charset="0"/>
              </a:rPr>
              <a:t>method: 'POST',</a:t>
            </a:r>
          </a:p>
          <a:p>
            <a:r>
              <a:rPr lang="en-US" sz="1100" b="0" dirty="0">
                <a:solidFill>
                  <a:srgbClr val="008000"/>
                </a:solidFill>
                <a:effectLst/>
                <a:latin typeface="Consolas" panose="020B0609020204030204" pitchFamily="49" charset="0"/>
              </a:rPr>
              <a:t>headers: {</a:t>
            </a:r>
          </a:p>
          <a:p>
            <a:r>
              <a:rPr lang="en-US" sz="1100" b="0" dirty="0">
                <a:solidFill>
                  <a:srgbClr val="008000"/>
                </a:solidFill>
                <a:effectLst/>
                <a:latin typeface="Consolas" panose="020B0609020204030204" pitchFamily="49" charset="0"/>
              </a:rPr>
              <a:t>'Accept':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'Content-Type':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credentials: 'include', </a:t>
            </a:r>
          </a:p>
          <a:p>
            <a:r>
              <a:rPr lang="en-US" sz="1100" b="0" dirty="0">
                <a:solidFill>
                  <a:srgbClr val="008000"/>
                </a:solidFill>
                <a:effectLst/>
                <a:latin typeface="Consolas" panose="020B0609020204030204" pitchFamily="49" charset="0"/>
              </a:rPr>
              <a:t>body: </a:t>
            </a:r>
            <a:r>
              <a:rPr lang="en-US" sz="1100" b="0" dirty="0" err="1">
                <a:solidFill>
                  <a:srgbClr val="008000"/>
                </a:solidFill>
                <a:effectLst/>
                <a:latin typeface="Consolas" panose="020B0609020204030204" pitchFamily="49" charset="0"/>
              </a:rPr>
              <a:t>JSON.stringify</a:t>
            </a:r>
            <a:r>
              <a:rPr lang="en-US" sz="1100" b="0" dirty="0">
                <a:solidFill>
                  <a:srgbClr val="008000"/>
                </a:solidFill>
                <a:effectLst/>
                <a:latin typeface="Consolas" panose="020B0609020204030204" pitchFamily="49" charset="0"/>
              </a:rPr>
              <a:t>(user)</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 catch(err) {</a:t>
            </a:r>
          </a:p>
          <a:p>
            <a:r>
              <a:rPr lang="en-US" sz="1100" b="0" dirty="0">
                <a:solidFill>
                  <a:srgbClr val="008000"/>
                </a:solidFill>
                <a:effectLst/>
                <a:latin typeface="Consolas" panose="020B0609020204030204" pitchFamily="49" charset="0"/>
              </a:rPr>
              <a:t>console.log(err)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 async ()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fetch('/auth/</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 method: 'GET' }) </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 catch(err) { </a:t>
            </a:r>
          </a:p>
          <a:p>
            <a:r>
              <a:rPr lang="en-US" sz="1100" b="0" dirty="0">
                <a:solidFill>
                  <a:srgbClr val="008000"/>
                </a:solidFill>
                <a:effectLst/>
                <a:latin typeface="Consolas" panose="020B0609020204030204" pitchFamily="49" charset="0"/>
              </a:rPr>
              <a:t>console.log(err)</a:t>
            </a:r>
          </a:p>
          <a:p>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export { </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a:t>
            </a:r>
          </a:p>
          <a:p>
            <a:br>
              <a:rPr lang="en-US" sz="1100" b="0" dirty="0">
                <a:solidFill>
                  <a:srgbClr val="008000"/>
                </a:solidFill>
                <a:effectLst/>
                <a:latin typeface="Consolas" panose="020B0609020204030204" pitchFamily="49" charset="0"/>
              </a:rPr>
            </a:br>
            <a:endParaRPr lang="en-US" sz="11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0AAEFC3-B201-B85B-4E94-EBA2BDD06C8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BE3694A-DDFC-E711-1D1A-490D957191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A001FE-4189-DBA5-E129-804F3258B240}"/>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83166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019B-40CC-89FB-7185-AB4E1A14A958}"/>
              </a:ext>
            </a:extLst>
          </p:cNvPr>
          <p:cNvSpPr>
            <a:spLocks noGrp="1"/>
          </p:cNvSpPr>
          <p:nvPr>
            <p:ph type="title"/>
          </p:nvPr>
        </p:nvSpPr>
        <p:spPr/>
        <p:txBody>
          <a:bodyPr/>
          <a:lstStyle/>
          <a:p>
            <a:r>
              <a:rPr lang="en-US" dirty="0"/>
              <a:t>Integrating Backend API</a:t>
            </a:r>
          </a:p>
        </p:txBody>
      </p:sp>
      <p:sp>
        <p:nvSpPr>
          <p:cNvPr id="3" name="Content Placeholder 2">
            <a:extLst>
              <a:ext uri="{FF2B5EF4-FFF2-40B4-BE49-F238E27FC236}">
                <a16:creationId xmlns:a16="http://schemas.microsoft.com/office/drawing/2014/main" id="{13CD1EDE-6EB3-F704-F07E-1C8CEADFA73B}"/>
              </a:ext>
            </a:extLst>
          </p:cNvPr>
          <p:cNvSpPr>
            <a:spLocks noGrp="1"/>
          </p:cNvSpPr>
          <p:nvPr>
            <p:ph idx="1"/>
          </p:nvPr>
        </p:nvSpPr>
        <p:spPr/>
        <p:txBody>
          <a:bodyPr/>
          <a:lstStyle/>
          <a:p>
            <a:r>
              <a:rPr lang="en-US" dirty="0"/>
              <a:t>Users should be able to use the frontend views to fetch and modify user data in the database based on authentication and authorization. </a:t>
            </a:r>
          </a:p>
          <a:p>
            <a:r>
              <a:rPr lang="en-US" dirty="0"/>
              <a:t>To implement these functionalities, the React components will access the API endpoints that are exposed by the backend using the Fetch API.</a:t>
            </a:r>
          </a:p>
          <a:p>
            <a:r>
              <a:rPr lang="en-US" dirty="0"/>
              <a:t>The Fetch API is a newer standard that makes network requests similar to </a:t>
            </a:r>
            <a:r>
              <a:rPr lang="en-US" dirty="0" err="1"/>
              <a:t>XMLHttpRequest</a:t>
            </a:r>
            <a:r>
              <a:rPr lang="en-US" dirty="0"/>
              <a:t> (XHR) but using promises instead, enabling a simpler and cleaner API.</a:t>
            </a:r>
          </a:p>
          <a:p>
            <a:r>
              <a:rPr lang="en-US" dirty="0"/>
              <a:t> To learn more about the Fetch API, </a:t>
            </a:r>
          </a:p>
          <a:p>
            <a:pPr marL="0" indent="0">
              <a:buNone/>
            </a:pPr>
            <a:r>
              <a:rPr lang="en-US" dirty="0"/>
              <a:t>visit </a:t>
            </a:r>
            <a:r>
              <a:rPr lang="en-US" dirty="0">
                <a:hlinkClick r:id="rId2"/>
              </a:rPr>
              <a:t>https://developer.mozilla.org/en-US/docs/Web/API/Fetch_API</a:t>
            </a:r>
            <a:endParaRPr lang="en-US" dirty="0"/>
          </a:p>
          <a:p>
            <a:pPr marL="0" indent="0">
              <a:buNone/>
            </a:pPr>
            <a:endParaRPr lang="en-US" dirty="0"/>
          </a:p>
        </p:txBody>
      </p:sp>
      <p:sp>
        <p:nvSpPr>
          <p:cNvPr id="4" name="Date Placeholder 3">
            <a:extLst>
              <a:ext uri="{FF2B5EF4-FFF2-40B4-BE49-F238E27FC236}">
                <a16:creationId xmlns:a16="http://schemas.microsoft.com/office/drawing/2014/main" id="{86F08D21-F3F2-4159-7F99-41583F587DD6}"/>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AB926E45-3A3D-F9E9-1E69-1E2850981B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3529DD-D732-9E83-5CC6-5805E2E07AF4}"/>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40830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19D-F9E0-E1E4-3BB9-44A14F079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BD361-EB75-2A91-BBA0-DCC437AFF155}"/>
              </a:ext>
            </a:extLst>
          </p:cNvPr>
          <p:cNvSpPr>
            <a:spLocks noGrp="1"/>
          </p:cNvSpPr>
          <p:nvPr>
            <p:ph idx="1"/>
          </p:nvPr>
        </p:nvSpPr>
        <p:spPr/>
        <p:txBody>
          <a:bodyPr/>
          <a:lstStyle/>
          <a:p>
            <a:r>
              <a:rPr lang="en-US" dirty="0"/>
              <a:t>Now, these methods can be imported into the relevant React components so that we can implement the user sign-in and </a:t>
            </a:r>
            <a:r>
              <a:rPr lang="en-US" dirty="0" err="1"/>
              <a:t>signout</a:t>
            </a:r>
            <a:r>
              <a:rPr lang="en-US" dirty="0"/>
              <a:t> features.</a:t>
            </a:r>
          </a:p>
          <a:p>
            <a:r>
              <a:rPr lang="en-US" dirty="0"/>
              <a:t>With these API fetch methods added, the React frontend has complete access to the endpoints we made available in the backend. </a:t>
            </a:r>
          </a:p>
          <a:p>
            <a:r>
              <a:rPr lang="en-US" dirty="0"/>
              <a:t>Before we start putting these methods to use in our React components, we will look into how user auth state can be maintained across the frontend.</a:t>
            </a:r>
          </a:p>
          <a:p>
            <a:endParaRPr lang="en-US" dirty="0"/>
          </a:p>
        </p:txBody>
      </p:sp>
      <p:sp>
        <p:nvSpPr>
          <p:cNvPr id="4" name="Date Placeholder 3">
            <a:extLst>
              <a:ext uri="{FF2B5EF4-FFF2-40B4-BE49-F238E27FC236}">
                <a16:creationId xmlns:a16="http://schemas.microsoft.com/office/drawing/2014/main" id="{3A59F426-5E42-7EDF-070A-67E49697F02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EDD22F7-CBDF-AE08-F8C3-8957F4DFD1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51544A-4D9A-3E48-166E-B4EAC261C071}"/>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424091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11FC-01F5-A242-308E-76A178E90260}"/>
              </a:ext>
            </a:extLst>
          </p:cNvPr>
          <p:cNvSpPr>
            <a:spLocks noGrp="1"/>
          </p:cNvSpPr>
          <p:nvPr>
            <p:ph type="title"/>
          </p:nvPr>
        </p:nvSpPr>
        <p:spPr/>
        <p:txBody>
          <a:bodyPr/>
          <a:lstStyle/>
          <a:p>
            <a:r>
              <a:rPr lang="en-US" dirty="0"/>
              <a:t>Adding auth in the frontend</a:t>
            </a:r>
          </a:p>
        </p:txBody>
      </p:sp>
      <p:sp>
        <p:nvSpPr>
          <p:cNvPr id="3" name="Content Placeholder 2">
            <a:extLst>
              <a:ext uri="{FF2B5EF4-FFF2-40B4-BE49-F238E27FC236}">
                <a16:creationId xmlns:a16="http://schemas.microsoft.com/office/drawing/2014/main" id="{A7AE552F-8E10-406B-59BA-422A82AFC14A}"/>
              </a:ext>
            </a:extLst>
          </p:cNvPr>
          <p:cNvSpPr>
            <a:spLocks noGrp="1"/>
          </p:cNvSpPr>
          <p:nvPr>
            <p:ph idx="1"/>
          </p:nvPr>
        </p:nvSpPr>
        <p:spPr/>
        <p:txBody>
          <a:bodyPr/>
          <a:lstStyle/>
          <a:p>
            <a:r>
              <a:rPr lang="en-US" dirty="0"/>
              <a:t>As we discussed earlier, implementing authentication with JWT relinquishes responsibility to the client-side to manage and store user auth state.</a:t>
            </a:r>
          </a:p>
          <a:p>
            <a:pPr marL="0" indent="0">
              <a:buNone/>
            </a:pPr>
            <a:endParaRPr lang="en-US" dirty="0"/>
          </a:p>
          <a:p>
            <a:r>
              <a:rPr lang="en-US" dirty="0"/>
              <a:t>To this end, we need to write code that will allow the client-side to store the JWT that's received from the server on successful sign-in, make it available when accessing protected routes, delete or invalidate the token when the user signs out, and also restrict access to views and components on the frontend based on the user auth state.</a:t>
            </a:r>
          </a:p>
          <a:p>
            <a:endParaRPr lang="en-US" dirty="0"/>
          </a:p>
        </p:txBody>
      </p:sp>
      <p:sp>
        <p:nvSpPr>
          <p:cNvPr id="4" name="Date Placeholder 3">
            <a:extLst>
              <a:ext uri="{FF2B5EF4-FFF2-40B4-BE49-F238E27FC236}">
                <a16:creationId xmlns:a16="http://schemas.microsoft.com/office/drawing/2014/main" id="{14C36E9B-05D9-1160-6009-6BB6F0EDE70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D0255A9-BA88-47D3-040F-10BF4D5BB6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ADF106-4BB5-A9B9-F677-62504DBAD0F8}"/>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39731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86F6-127B-486F-20D2-DB4849438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F81B4-1BF1-A72C-AA2A-422E7632BCFA}"/>
              </a:ext>
            </a:extLst>
          </p:cNvPr>
          <p:cNvSpPr>
            <a:spLocks noGrp="1"/>
          </p:cNvSpPr>
          <p:nvPr>
            <p:ph idx="1"/>
          </p:nvPr>
        </p:nvSpPr>
        <p:spPr/>
        <p:txBody>
          <a:bodyPr/>
          <a:lstStyle/>
          <a:p>
            <a:r>
              <a:rPr lang="en-US" dirty="0"/>
              <a:t>Using examples of the auth workflow from the React Router documentation, in the following sections, we will write helper methods to manage the auth state across the components, and also use a custom </a:t>
            </a:r>
            <a:r>
              <a:rPr lang="en-US" dirty="0" err="1"/>
              <a:t>PrivateRoute</a:t>
            </a:r>
            <a:r>
              <a:rPr lang="en-US" dirty="0"/>
              <a:t> component to add protected routes to the frontend of the MERN skeleton application.</a:t>
            </a:r>
          </a:p>
          <a:p>
            <a:endParaRPr lang="en-US" dirty="0"/>
          </a:p>
        </p:txBody>
      </p:sp>
      <p:sp>
        <p:nvSpPr>
          <p:cNvPr id="4" name="Date Placeholder 3">
            <a:extLst>
              <a:ext uri="{FF2B5EF4-FFF2-40B4-BE49-F238E27FC236}">
                <a16:creationId xmlns:a16="http://schemas.microsoft.com/office/drawing/2014/main" id="{36CFC6BA-69FB-F184-529E-91D6DFC1C41F}"/>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E625A6D-3F58-458E-5CAE-2F16E41062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C15C6A-08D3-0B7A-9598-25D9754A2327}"/>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262797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607B-652D-4820-46AC-63CA70EE2F40}"/>
              </a:ext>
            </a:extLst>
          </p:cNvPr>
          <p:cNvSpPr>
            <a:spLocks noGrp="1"/>
          </p:cNvSpPr>
          <p:nvPr>
            <p:ph type="title"/>
          </p:nvPr>
        </p:nvSpPr>
        <p:spPr/>
        <p:txBody>
          <a:bodyPr/>
          <a:lstStyle/>
          <a:p>
            <a:r>
              <a:rPr lang="en-US" dirty="0"/>
              <a:t>Managing auth state</a:t>
            </a:r>
          </a:p>
        </p:txBody>
      </p:sp>
      <p:sp>
        <p:nvSpPr>
          <p:cNvPr id="3" name="Content Placeholder 2">
            <a:extLst>
              <a:ext uri="{FF2B5EF4-FFF2-40B4-BE49-F238E27FC236}">
                <a16:creationId xmlns:a16="http://schemas.microsoft.com/office/drawing/2014/main" id="{4598E4E5-9147-D270-22D2-F6D9CCA4C703}"/>
              </a:ext>
            </a:extLst>
          </p:cNvPr>
          <p:cNvSpPr>
            <a:spLocks noGrp="1"/>
          </p:cNvSpPr>
          <p:nvPr>
            <p:ph idx="1"/>
          </p:nvPr>
        </p:nvSpPr>
        <p:spPr/>
        <p:txBody>
          <a:bodyPr/>
          <a:lstStyle/>
          <a:p>
            <a:r>
              <a:rPr lang="en-US" dirty="0"/>
              <a:t>To manage auth state in the frontend of the application, the frontend needs to be able to store, retrieve, and delete the auth credentials that are received from the server on successful user sign in. </a:t>
            </a:r>
          </a:p>
          <a:p>
            <a:r>
              <a:rPr lang="en-US" dirty="0"/>
              <a:t>In our MERN applications, we will use the browser's </a:t>
            </a:r>
            <a:r>
              <a:rPr lang="en-US" dirty="0" err="1"/>
              <a:t>sessionsStorage</a:t>
            </a:r>
            <a:r>
              <a:rPr lang="en-US" dirty="0"/>
              <a:t> as the storage option to store the JWT auth credentials.</a:t>
            </a:r>
          </a:p>
          <a:p>
            <a:r>
              <a:rPr lang="en-US" dirty="0"/>
              <a:t>Alternatively, you can use </a:t>
            </a:r>
            <a:r>
              <a:rPr lang="en-US" dirty="0" err="1"/>
              <a:t>localStorage</a:t>
            </a:r>
            <a:r>
              <a:rPr lang="en-US" dirty="0"/>
              <a:t> instead of </a:t>
            </a:r>
            <a:r>
              <a:rPr lang="en-US" dirty="0" err="1"/>
              <a:t>sessionStorage</a:t>
            </a:r>
            <a:r>
              <a:rPr lang="en-US" dirty="0"/>
              <a:t> to store the JWT credentials. </a:t>
            </a:r>
          </a:p>
          <a:p>
            <a:r>
              <a:rPr lang="en-US" dirty="0"/>
              <a:t>With </a:t>
            </a:r>
            <a:r>
              <a:rPr lang="en-US" dirty="0" err="1"/>
              <a:t>sessionStorage</a:t>
            </a:r>
            <a:r>
              <a:rPr lang="en-US" dirty="0"/>
              <a:t>, the user auth state will only be  remembered in the current window tab. </a:t>
            </a:r>
          </a:p>
          <a:p>
            <a:r>
              <a:rPr lang="en-US" dirty="0"/>
              <a:t>With </a:t>
            </a:r>
            <a:r>
              <a:rPr lang="en-US" dirty="0" err="1"/>
              <a:t>localStorage</a:t>
            </a:r>
            <a:r>
              <a:rPr lang="en-US" dirty="0"/>
              <a:t>, the user auth state will be remembered across tabs in a browser.</a:t>
            </a:r>
          </a:p>
          <a:p>
            <a:endParaRPr lang="en-US" dirty="0"/>
          </a:p>
        </p:txBody>
      </p:sp>
      <p:sp>
        <p:nvSpPr>
          <p:cNvPr id="4" name="Date Placeholder 3">
            <a:extLst>
              <a:ext uri="{FF2B5EF4-FFF2-40B4-BE49-F238E27FC236}">
                <a16:creationId xmlns:a16="http://schemas.microsoft.com/office/drawing/2014/main" id="{18D6FF32-0CCA-B252-DA32-E84C2130EB7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9B83FE8-9010-8EE3-D9FD-0BC6531A4DF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9D590A-1D98-1DB0-6BBB-635F8326BFC9}"/>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2875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0950-6C0F-6173-53EE-7FD733288F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1FC919-5DAF-6930-8546-7CA7F22DFD36}"/>
              </a:ext>
            </a:extLst>
          </p:cNvPr>
          <p:cNvSpPr>
            <a:spLocks noGrp="1"/>
          </p:cNvSpPr>
          <p:nvPr>
            <p:ph idx="1"/>
          </p:nvPr>
        </p:nvSpPr>
        <p:spPr/>
        <p:txBody>
          <a:bodyPr/>
          <a:lstStyle/>
          <a:p>
            <a:r>
              <a:rPr lang="en-US" dirty="0"/>
              <a:t>In client/auth/auth-helper.js, we will define the helper methods discussed in the following sections to store and retrieve JWT credentials from client-side </a:t>
            </a:r>
            <a:r>
              <a:rPr lang="en-US" dirty="0" err="1"/>
              <a:t>sessionStorage</a:t>
            </a:r>
            <a:r>
              <a:rPr lang="en-US" dirty="0"/>
              <a:t>, and also clear out the </a:t>
            </a:r>
            <a:r>
              <a:rPr lang="en-US" dirty="0" err="1"/>
              <a:t>sessionStorage</a:t>
            </a:r>
            <a:r>
              <a:rPr lang="en-US" dirty="0"/>
              <a:t> on user sign-out.</a:t>
            </a:r>
          </a:p>
          <a:p>
            <a:pPr marL="0" indent="0">
              <a:buNone/>
            </a:pPr>
            <a:endParaRPr lang="en-US" dirty="0"/>
          </a:p>
        </p:txBody>
      </p:sp>
      <p:sp>
        <p:nvSpPr>
          <p:cNvPr id="4" name="Date Placeholder 3">
            <a:extLst>
              <a:ext uri="{FF2B5EF4-FFF2-40B4-BE49-F238E27FC236}">
                <a16:creationId xmlns:a16="http://schemas.microsoft.com/office/drawing/2014/main" id="{769AB461-C259-6B1A-8299-6DFB4F057C27}"/>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D2D44D8-7F21-95D8-7E54-7A4ECF5E3C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32EA4F-BB24-58E9-8E28-D396EF257A28}"/>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2039327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9646-2A75-351B-B0BD-598648A288ED}"/>
              </a:ext>
            </a:extLst>
          </p:cNvPr>
          <p:cNvSpPr>
            <a:spLocks noGrp="1"/>
          </p:cNvSpPr>
          <p:nvPr>
            <p:ph type="title"/>
          </p:nvPr>
        </p:nvSpPr>
        <p:spPr/>
        <p:txBody>
          <a:bodyPr/>
          <a:lstStyle/>
          <a:p>
            <a:r>
              <a:rPr lang="en-US" dirty="0"/>
              <a:t>Saving credentials</a:t>
            </a:r>
          </a:p>
        </p:txBody>
      </p:sp>
      <p:sp>
        <p:nvSpPr>
          <p:cNvPr id="3" name="Content Placeholder 2">
            <a:extLst>
              <a:ext uri="{FF2B5EF4-FFF2-40B4-BE49-F238E27FC236}">
                <a16:creationId xmlns:a16="http://schemas.microsoft.com/office/drawing/2014/main" id="{DF41BB78-EE7A-1967-B971-4CE109061E90}"/>
              </a:ext>
            </a:extLst>
          </p:cNvPr>
          <p:cNvSpPr>
            <a:spLocks noGrp="1"/>
          </p:cNvSpPr>
          <p:nvPr>
            <p:ph idx="1"/>
          </p:nvPr>
        </p:nvSpPr>
        <p:spPr/>
        <p:txBody>
          <a:bodyPr/>
          <a:lstStyle/>
          <a:p>
            <a:r>
              <a:rPr lang="en-US" dirty="0"/>
              <a:t>In order to save the JWT credentials that are received from the server on successful sign-in, we use the </a:t>
            </a:r>
            <a:r>
              <a:rPr lang="en-US" b="1" dirty="0"/>
              <a:t>authenticate method</a:t>
            </a:r>
            <a:r>
              <a:rPr lang="en-US" dirty="0"/>
              <a:t>, which is defined as follows.</a:t>
            </a:r>
          </a:p>
          <a:p>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17D68628-0DFF-83F2-D103-45EB16B1D35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AA9364F-7461-17C3-0C78-4115959639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E561B6-F496-2BE8-2B03-F0DCC6387CA3}"/>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797504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CEF6-C80E-A358-BA5D-6E8D2D600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24B288-0FAF-2C91-D2C1-E017F49C291D}"/>
              </a:ext>
            </a:extLst>
          </p:cNvPr>
          <p:cNvSpPr>
            <a:spLocks noGrp="1"/>
          </p:cNvSpPr>
          <p:nvPr>
            <p:ph idx="1"/>
          </p:nvPr>
        </p:nvSpPr>
        <p:spPr/>
        <p:txBody>
          <a:bodyPr/>
          <a:lstStyle/>
          <a:p>
            <a:r>
              <a:rPr lang="en-US" dirty="0"/>
              <a:t>The authenticate method takes the JWT credentials, </a:t>
            </a:r>
            <a:r>
              <a:rPr lang="en-US" dirty="0" err="1"/>
              <a:t>jwt</a:t>
            </a:r>
            <a:r>
              <a:rPr lang="en-US" dirty="0"/>
              <a:t>, and a callback function, </a:t>
            </a:r>
            <a:r>
              <a:rPr lang="en-US" dirty="0" err="1"/>
              <a:t>cb</a:t>
            </a:r>
            <a:r>
              <a:rPr lang="en-US" dirty="0"/>
              <a:t>, as arguments. </a:t>
            </a:r>
          </a:p>
          <a:p>
            <a:r>
              <a:rPr lang="en-US" dirty="0"/>
              <a:t>It stores the credentials in </a:t>
            </a:r>
            <a:r>
              <a:rPr lang="en-US" dirty="0" err="1"/>
              <a:t>sessionStorage</a:t>
            </a:r>
            <a:r>
              <a:rPr lang="en-US" dirty="0"/>
              <a:t> after ensuring window is defined, in other words ensuring this code is running in a browser and hence has access to </a:t>
            </a:r>
            <a:r>
              <a:rPr lang="en-US" dirty="0" err="1"/>
              <a:t>sessionStorage</a:t>
            </a:r>
            <a:r>
              <a:rPr lang="en-US" dirty="0"/>
              <a:t>. </a:t>
            </a:r>
          </a:p>
          <a:p>
            <a:r>
              <a:rPr lang="en-US" dirty="0"/>
              <a:t>Then, it executes the callback function that is passed in. This callback will allow the component –  in our case, the component where sign-in is called –  to define actions that should take place after successfully signing in and storing credentials. </a:t>
            </a:r>
          </a:p>
          <a:p>
            <a:r>
              <a:rPr lang="en-US" dirty="0"/>
              <a:t>Next, we will discuss the method that lets us access these stored credentials.</a:t>
            </a:r>
          </a:p>
          <a:p>
            <a:endParaRPr lang="en-US" dirty="0"/>
          </a:p>
        </p:txBody>
      </p:sp>
      <p:sp>
        <p:nvSpPr>
          <p:cNvPr id="4" name="Date Placeholder 3">
            <a:extLst>
              <a:ext uri="{FF2B5EF4-FFF2-40B4-BE49-F238E27FC236}">
                <a16:creationId xmlns:a16="http://schemas.microsoft.com/office/drawing/2014/main" id="{770850C8-634E-02C7-0033-0C34727318B4}"/>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7DA7B83-B95E-CE0C-E04E-B2C6C28BD0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BD062F-777F-D452-0DEB-87AEBE76D627}"/>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599075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91F-C3CA-F739-C534-6326DA5AE5BE}"/>
              </a:ext>
            </a:extLst>
          </p:cNvPr>
          <p:cNvSpPr>
            <a:spLocks noGrp="1"/>
          </p:cNvSpPr>
          <p:nvPr>
            <p:ph type="title"/>
          </p:nvPr>
        </p:nvSpPr>
        <p:spPr/>
        <p:txBody>
          <a:bodyPr/>
          <a:lstStyle/>
          <a:p>
            <a:r>
              <a:rPr lang="en-US" dirty="0"/>
              <a:t>Retrieving credentials</a:t>
            </a:r>
          </a:p>
        </p:txBody>
      </p:sp>
      <p:sp>
        <p:nvSpPr>
          <p:cNvPr id="3" name="Content Placeholder 2">
            <a:extLst>
              <a:ext uri="{FF2B5EF4-FFF2-40B4-BE49-F238E27FC236}">
                <a16:creationId xmlns:a16="http://schemas.microsoft.com/office/drawing/2014/main" id="{685DD4DA-F021-F37E-5A70-E9B8FE4CFAF0}"/>
              </a:ext>
            </a:extLst>
          </p:cNvPr>
          <p:cNvSpPr>
            <a:spLocks noGrp="1"/>
          </p:cNvSpPr>
          <p:nvPr>
            <p:ph idx="1"/>
          </p:nvPr>
        </p:nvSpPr>
        <p:spPr/>
        <p:txBody>
          <a:bodyPr/>
          <a:lstStyle/>
          <a:p>
            <a:r>
              <a:rPr lang="en-US" dirty="0"/>
              <a:t>In our frontend components, we will need to retrieve the stored credentials to check if the current user is signed in. </a:t>
            </a:r>
          </a:p>
          <a:p>
            <a:r>
              <a:rPr lang="en-US" dirty="0"/>
              <a:t>In the </a:t>
            </a:r>
            <a:r>
              <a:rPr lang="en-US" b="1" dirty="0" err="1"/>
              <a:t>isAuthenticated</a:t>
            </a:r>
            <a:r>
              <a:rPr lang="en-US" b="1" dirty="0"/>
              <a:t>() method</a:t>
            </a:r>
            <a:r>
              <a:rPr lang="en-US" dirty="0"/>
              <a:t>, we can retrieve these credentials from </a:t>
            </a:r>
            <a:r>
              <a:rPr lang="en-US" dirty="0" err="1"/>
              <a:t>sessionStorage</a:t>
            </a:r>
            <a:r>
              <a:rPr lang="en-US" dirty="0"/>
              <a:t>.</a:t>
            </a:r>
          </a:p>
          <a:p>
            <a:pPr marL="0" indent="0">
              <a:buNone/>
            </a:pPr>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CF6DBC57-9BE8-8B8F-4035-F5B0FD65B2A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EDD6D70-78E5-5839-AEF3-8E29D39115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892709-307F-3966-647E-DF98DAE37BAC}"/>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343695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F6B4-BF4E-FBBC-DC4D-50385CA2A1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7D5CE-9659-DAC8-57CC-1D960DB9F1D4}"/>
              </a:ext>
            </a:extLst>
          </p:cNvPr>
          <p:cNvSpPr>
            <a:spLocks noGrp="1"/>
          </p:cNvSpPr>
          <p:nvPr>
            <p:ph idx="1"/>
          </p:nvPr>
        </p:nvSpPr>
        <p:spPr/>
        <p:txBody>
          <a:bodyPr/>
          <a:lstStyle/>
          <a:p>
            <a:r>
              <a:rPr lang="en-US" dirty="0"/>
              <a:t>A call to </a:t>
            </a:r>
            <a:r>
              <a:rPr lang="en-US" b="1" dirty="0" err="1"/>
              <a:t>isAuthenticated</a:t>
            </a:r>
            <a:r>
              <a:rPr lang="en-US" b="1" dirty="0"/>
              <a:t>() </a:t>
            </a:r>
            <a:r>
              <a:rPr lang="en-US" dirty="0"/>
              <a:t>will return either the stored credentials or false, depending on whether credentials were found in </a:t>
            </a:r>
            <a:r>
              <a:rPr lang="en-US" dirty="0" err="1"/>
              <a:t>sessionStorage</a:t>
            </a:r>
            <a:r>
              <a:rPr lang="en-US" dirty="0"/>
              <a:t>. </a:t>
            </a:r>
          </a:p>
          <a:p>
            <a:r>
              <a:rPr lang="en-US" dirty="0"/>
              <a:t>Finding credentials in storage will mean a user is signed in, whereas not finding credentials will mean the user is not signed in. We will also add a method that allows us to delete the credentials from storage when a signed-in user signs out from the application.</a:t>
            </a:r>
          </a:p>
          <a:p>
            <a:endParaRPr lang="en-US" dirty="0"/>
          </a:p>
        </p:txBody>
      </p:sp>
      <p:sp>
        <p:nvSpPr>
          <p:cNvPr id="4" name="Date Placeholder 3">
            <a:extLst>
              <a:ext uri="{FF2B5EF4-FFF2-40B4-BE49-F238E27FC236}">
                <a16:creationId xmlns:a16="http://schemas.microsoft.com/office/drawing/2014/main" id="{0166F8DB-60F7-7221-6A36-E1AD2A8645C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A07F1D0B-6E2D-CCD9-1547-FB5C60D557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AED067-F0CF-7E22-5785-CEE89452856F}"/>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3723113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F58A-BE0B-CC22-CD20-D82FDE10A743}"/>
              </a:ext>
            </a:extLst>
          </p:cNvPr>
          <p:cNvSpPr>
            <a:spLocks noGrp="1"/>
          </p:cNvSpPr>
          <p:nvPr>
            <p:ph type="title"/>
          </p:nvPr>
        </p:nvSpPr>
        <p:spPr/>
        <p:txBody>
          <a:bodyPr/>
          <a:lstStyle/>
          <a:p>
            <a:r>
              <a:rPr lang="en-US" dirty="0"/>
              <a:t>Deleting credentials</a:t>
            </a:r>
          </a:p>
        </p:txBody>
      </p:sp>
      <p:sp>
        <p:nvSpPr>
          <p:cNvPr id="3" name="Content Placeholder 2">
            <a:extLst>
              <a:ext uri="{FF2B5EF4-FFF2-40B4-BE49-F238E27FC236}">
                <a16:creationId xmlns:a16="http://schemas.microsoft.com/office/drawing/2014/main" id="{CB864CAE-A151-A4E1-D9F4-47E4D1A0A778}"/>
              </a:ext>
            </a:extLst>
          </p:cNvPr>
          <p:cNvSpPr>
            <a:spLocks noGrp="1"/>
          </p:cNvSpPr>
          <p:nvPr>
            <p:ph idx="1"/>
          </p:nvPr>
        </p:nvSpPr>
        <p:spPr/>
        <p:txBody>
          <a:bodyPr/>
          <a:lstStyle/>
          <a:p>
            <a:r>
              <a:rPr lang="en-US" dirty="0"/>
              <a:t>When a user successfully signs out from the application, we want to clear the stored JWT credentials from </a:t>
            </a:r>
            <a:r>
              <a:rPr lang="en-US" dirty="0" err="1"/>
              <a:t>sessionStorage</a:t>
            </a:r>
            <a:r>
              <a:rPr lang="en-US" dirty="0"/>
              <a:t>. </a:t>
            </a:r>
          </a:p>
          <a:p>
            <a:r>
              <a:rPr lang="en-US" dirty="0"/>
              <a:t>This can be accomplished by calling the </a:t>
            </a:r>
            <a:r>
              <a:rPr lang="en-US" b="1" dirty="0" err="1"/>
              <a:t>clearJWT</a:t>
            </a:r>
            <a:r>
              <a:rPr lang="en-US" b="1" dirty="0"/>
              <a:t> method</a:t>
            </a:r>
            <a:r>
              <a:rPr lang="en-US" dirty="0"/>
              <a:t>, which is defined in the following code.</a:t>
            </a:r>
          </a:p>
          <a:p>
            <a:pPr marL="0" indent="0">
              <a:buNone/>
            </a:pPr>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7E8B6533-D2D5-429E-B76C-B151FA8A20CF}"/>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A2D50E9C-3CCB-5D5D-32BC-DF807960D1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E8FDFE-FE08-B3A9-7163-0BC368BFAC59}"/>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420936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6B3A-3F1F-71C0-5D5E-7F83DD98C27A}"/>
              </a:ext>
            </a:extLst>
          </p:cNvPr>
          <p:cNvSpPr>
            <a:spLocks noGrp="1"/>
          </p:cNvSpPr>
          <p:nvPr>
            <p:ph type="title"/>
          </p:nvPr>
        </p:nvSpPr>
        <p:spPr/>
        <p:txBody>
          <a:bodyPr/>
          <a:lstStyle/>
          <a:p>
            <a:r>
              <a:rPr lang="en-US" dirty="0"/>
              <a:t>Fetch for user CRUD</a:t>
            </a:r>
          </a:p>
        </p:txBody>
      </p:sp>
      <p:sp>
        <p:nvSpPr>
          <p:cNvPr id="3" name="Content Placeholder 2">
            <a:extLst>
              <a:ext uri="{FF2B5EF4-FFF2-40B4-BE49-F238E27FC236}">
                <a16:creationId xmlns:a16="http://schemas.microsoft.com/office/drawing/2014/main" id="{395D9845-0810-14C9-C2EC-1CBA96FB8EE8}"/>
              </a:ext>
            </a:extLst>
          </p:cNvPr>
          <p:cNvSpPr>
            <a:spLocks noGrp="1"/>
          </p:cNvSpPr>
          <p:nvPr>
            <p:ph idx="1"/>
          </p:nvPr>
        </p:nvSpPr>
        <p:spPr/>
        <p:txBody>
          <a:bodyPr/>
          <a:lstStyle/>
          <a:p>
            <a:r>
              <a:rPr lang="en-US" dirty="0"/>
              <a:t>In the </a:t>
            </a:r>
            <a:r>
              <a:rPr lang="en-US" b="1" dirty="0"/>
              <a:t>client/user/api-user.js </a:t>
            </a:r>
            <a:r>
              <a:rPr lang="en-US" dirty="0"/>
              <a:t>file, we will add methods for accessing each of the user CRUD API endpoints, which the React components can use to exchange user data with the server and database as required. </a:t>
            </a:r>
          </a:p>
          <a:p>
            <a:pPr marL="0" indent="0">
              <a:buNone/>
            </a:pPr>
            <a:endParaRPr lang="en-US" dirty="0"/>
          </a:p>
          <a:p>
            <a:r>
              <a:rPr lang="en-US" dirty="0"/>
              <a:t>In the following sections, we will look at the implementation of these methods and how they correspond to each CRUD endpoint.</a:t>
            </a:r>
          </a:p>
        </p:txBody>
      </p:sp>
      <p:sp>
        <p:nvSpPr>
          <p:cNvPr id="4" name="Date Placeholder 3">
            <a:extLst>
              <a:ext uri="{FF2B5EF4-FFF2-40B4-BE49-F238E27FC236}">
                <a16:creationId xmlns:a16="http://schemas.microsoft.com/office/drawing/2014/main" id="{69860674-FBC3-CB1E-6A8E-C4939DB7CEF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A9788F7-0BE2-372E-CFFC-6477110023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E23605-EC4B-AC21-F671-B3B2AE6049C8}"/>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22705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D543-22BD-42BC-00EE-A8BED9AFDF6A}"/>
              </a:ext>
            </a:extLst>
          </p:cNvPr>
          <p:cNvSpPr>
            <a:spLocks noGrp="1"/>
          </p:cNvSpPr>
          <p:nvPr>
            <p:ph type="title"/>
          </p:nvPr>
        </p:nvSpPr>
        <p:spPr/>
        <p:txBody>
          <a:bodyPr/>
          <a:lstStyle/>
          <a:p>
            <a:br>
              <a:rPr lang="en-US" dirty="0"/>
            </a:br>
            <a:r>
              <a:rPr lang="en-US" dirty="0"/>
              <a:t>Updated </a:t>
            </a:r>
            <a:r>
              <a:rPr lang="en-US" dirty="0" err="1"/>
              <a:t>mern</a:t>
            </a:r>
            <a:r>
              <a:rPr lang="en-US" dirty="0"/>
              <a:t>-skeleton/client/lib/auth-helper.js:</a:t>
            </a:r>
            <a:br>
              <a:rPr lang="en-US" dirty="0"/>
            </a:br>
            <a:r>
              <a:rPr lang="en-US" dirty="0"/>
              <a:t> </a:t>
            </a:r>
          </a:p>
        </p:txBody>
      </p:sp>
      <p:sp>
        <p:nvSpPr>
          <p:cNvPr id="3" name="Content Placeholder 2">
            <a:extLst>
              <a:ext uri="{FF2B5EF4-FFF2-40B4-BE49-F238E27FC236}">
                <a16:creationId xmlns:a16="http://schemas.microsoft.com/office/drawing/2014/main" id="{1788A574-0C01-CB1B-4DC7-ED07EE25822F}"/>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authenticate(</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a:t>
            </a:r>
          </a:p>
          <a:p>
            <a:r>
              <a:rPr lang="en-US" sz="1300" b="0" dirty="0" err="1">
                <a:solidFill>
                  <a:srgbClr val="008000"/>
                </a:solidFill>
                <a:effectLst/>
                <a:latin typeface="Consolas" panose="020B0609020204030204" pitchFamily="49" charset="0"/>
              </a:rPr>
              <a:t>sessionStorage.setItem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JSON.stringify</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isAuthenticated</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 </a:t>
            </a:r>
          </a:p>
          <a:p>
            <a:r>
              <a:rPr lang="en-US" sz="1300" b="0" dirty="0">
                <a:solidFill>
                  <a:srgbClr val="008000"/>
                </a:solidFill>
                <a:effectLst/>
                <a:latin typeface="Consolas" panose="020B0609020204030204" pitchFamily="49" charset="0"/>
              </a:rPr>
              <a:t>return false</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return </a:t>
            </a:r>
            <a:r>
              <a:rPr lang="en-US" sz="1300" b="0" dirty="0" err="1">
                <a:solidFill>
                  <a:srgbClr val="008000"/>
                </a:solidFill>
                <a:effectLst/>
                <a:latin typeface="Consolas" panose="020B0609020204030204" pitchFamily="49" charset="0"/>
              </a:rPr>
              <a:t>JSON.parse</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else</a:t>
            </a:r>
          </a:p>
          <a:p>
            <a:r>
              <a:rPr lang="en-US" sz="1300" b="0" dirty="0">
                <a:solidFill>
                  <a:srgbClr val="008000"/>
                </a:solidFill>
                <a:effectLst/>
                <a:latin typeface="Consolas" panose="020B0609020204030204" pitchFamily="49" charset="0"/>
              </a:rPr>
              <a:t>return false </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clearJWT</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cb</a:t>
            </a:r>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if(</a:t>
            </a:r>
            <a:r>
              <a:rPr lang="en-US" sz="1300" b="0" dirty="0" err="1">
                <a:solidFill>
                  <a:srgbClr val="008000"/>
                </a:solidFill>
                <a:effectLst/>
                <a:highlight>
                  <a:srgbClr val="FFFF00"/>
                </a:highlight>
                <a:latin typeface="Consolas" panose="020B0609020204030204" pitchFamily="49" charset="0"/>
              </a:rPr>
              <a:t>typeof</a:t>
            </a:r>
            <a:r>
              <a:rPr lang="en-US" sz="1300" b="0" dirty="0">
                <a:solidFill>
                  <a:srgbClr val="008000"/>
                </a:solidFill>
                <a:effectLst/>
                <a:highlight>
                  <a:srgbClr val="FFFF00"/>
                </a:highlight>
                <a:latin typeface="Consolas" panose="020B0609020204030204" pitchFamily="49" charset="0"/>
              </a:rPr>
              <a:t> window !== "undefined") </a:t>
            </a:r>
          </a:p>
          <a:p>
            <a:r>
              <a:rPr lang="en-US" sz="1300" b="0" dirty="0" err="1">
                <a:solidFill>
                  <a:srgbClr val="008000"/>
                </a:solidFill>
                <a:effectLst/>
                <a:highlight>
                  <a:srgbClr val="FFFF00"/>
                </a:highlight>
                <a:latin typeface="Consolas" panose="020B0609020204030204" pitchFamily="49" charset="0"/>
              </a:rPr>
              <a:t>sessionStorage.removeItem</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jwt</a:t>
            </a:r>
            <a:r>
              <a:rPr lang="en-US" sz="1300" b="0" dirty="0">
                <a:solidFill>
                  <a:srgbClr val="008000"/>
                </a:solidFill>
                <a:effectLst/>
                <a:highlight>
                  <a:srgbClr val="FFFF00"/>
                </a:highligh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cb</a:t>
            </a:r>
            <a:r>
              <a:rPr lang="en-US" sz="1300" b="0" dirty="0">
                <a:solidFill>
                  <a:srgbClr val="008000"/>
                </a:solidFill>
                <a:effectLst/>
                <a:highlight>
                  <a:srgbClr val="FFFF00"/>
                </a:highligh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signout</a:t>
            </a:r>
            <a:r>
              <a:rPr lang="en-US" sz="1300" b="0" dirty="0">
                <a:solidFill>
                  <a:srgbClr val="008000"/>
                </a:solidFill>
                <a:effectLst/>
                <a:highlight>
                  <a:srgbClr val="FFFF00"/>
                </a:highlight>
                <a:latin typeface="Consolas" panose="020B0609020204030204" pitchFamily="49" charset="0"/>
              </a:rPr>
              <a:t>().then((data) =&gt; {</a:t>
            </a:r>
          </a:p>
          <a:p>
            <a:r>
              <a:rPr lang="en-US" sz="1300" b="0" dirty="0" err="1">
                <a:solidFill>
                  <a:srgbClr val="008000"/>
                </a:solidFill>
                <a:effectLst/>
                <a:highlight>
                  <a:srgbClr val="FFFF00"/>
                </a:highlight>
                <a:latin typeface="Consolas" panose="020B0609020204030204" pitchFamily="49" charset="0"/>
              </a:rPr>
              <a:t>document.cookie</a:t>
            </a:r>
            <a:r>
              <a:rPr lang="en-US" sz="1300" b="0" dirty="0">
                <a:solidFill>
                  <a:srgbClr val="008000"/>
                </a:solidFill>
                <a:effectLst/>
                <a:highlight>
                  <a:srgbClr val="FFFF00"/>
                </a:highlight>
                <a:latin typeface="Consolas" panose="020B0609020204030204" pitchFamily="49" charset="0"/>
              </a:rPr>
              <a:t> = "t=; expires=Thu, 01 Jan 1970 00:00:00 UTC; path=/;"</a:t>
            </a:r>
          </a:p>
          <a:p>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a:t>
            </a:r>
          </a:p>
          <a:p>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55BDEC6-53C7-9B90-80AD-923BFB23E36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813D7922-F448-BC4B-410E-55BA383793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993D02-A8FF-AFA6-C555-9430BCE4F8BF}"/>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61264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E6B5-E195-DD2B-3F71-4313847BCF48}"/>
              </a:ext>
            </a:extLst>
          </p:cNvPr>
          <p:cNvSpPr>
            <a:spLocks noGrp="1"/>
          </p:cNvSpPr>
          <p:nvPr>
            <p:ph type="title"/>
          </p:nvPr>
        </p:nvSpPr>
        <p:spPr/>
        <p:txBody>
          <a:bodyPr/>
          <a:lstStyle/>
          <a:p>
            <a:br>
              <a:rPr lang="en-US" dirty="0"/>
            </a:br>
            <a:r>
              <a:rPr lang="en-US" dirty="0"/>
              <a:t>Updated </a:t>
            </a:r>
            <a:r>
              <a:rPr lang="en-US" dirty="0" err="1"/>
              <a:t>mern</a:t>
            </a:r>
            <a:r>
              <a:rPr lang="en-US" dirty="0"/>
              <a:t>-skeleton/client/lib/auth-helper.js:</a:t>
            </a:r>
            <a:br>
              <a:rPr lang="en-US" dirty="0"/>
            </a:br>
            <a:endParaRPr lang="en-US" dirty="0"/>
          </a:p>
        </p:txBody>
      </p:sp>
      <p:sp>
        <p:nvSpPr>
          <p:cNvPr id="3" name="Content Placeholder 2">
            <a:extLst>
              <a:ext uri="{FF2B5EF4-FFF2-40B4-BE49-F238E27FC236}">
                <a16:creationId xmlns:a16="http://schemas.microsoft.com/office/drawing/2014/main" id="{6EDB7CF5-AAF9-F91B-5383-035EDB387A1D}"/>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 </a:t>
            </a:r>
            <a:r>
              <a:rPr lang="en-US" sz="1000" b="0" dirty="0" err="1">
                <a:solidFill>
                  <a:srgbClr val="008000"/>
                </a:solidFill>
                <a:effectLst/>
                <a:latin typeface="Consolas" panose="020B0609020204030204" pitchFamily="49" charset="0"/>
              </a:rPr>
              <a:t>signout</a:t>
            </a:r>
            <a:r>
              <a:rPr lang="en-US" sz="1000" b="0" dirty="0">
                <a:solidFill>
                  <a:srgbClr val="008000"/>
                </a:solidFill>
                <a:effectLst/>
                <a:latin typeface="Consolas" panose="020B0609020204030204" pitchFamily="49" charset="0"/>
              </a:rPr>
              <a:t> } from './api-auth.js'</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const auth =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isAuthenticated</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typeof</a:t>
            </a:r>
            <a:r>
              <a:rPr lang="en-US" sz="1000" b="0" dirty="0">
                <a:solidFill>
                  <a:srgbClr val="008000"/>
                </a:solidFill>
                <a:effectLst/>
                <a:latin typeface="Consolas" panose="020B0609020204030204" pitchFamily="49" charset="0"/>
              </a:rPr>
              <a:t> window == "undefined")</a:t>
            </a:r>
          </a:p>
          <a:p>
            <a:r>
              <a:rPr lang="en-US" sz="1000" b="0" dirty="0">
                <a:solidFill>
                  <a:srgbClr val="008000"/>
                </a:solidFill>
                <a:effectLst/>
                <a:latin typeface="Consolas" panose="020B0609020204030204" pitchFamily="49" charset="0"/>
              </a:rPr>
              <a:t>      return false</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sessionStorage.getItem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return </a:t>
            </a:r>
            <a:r>
              <a:rPr lang="en-US" sz="1000" b="0" dirty="0" err="1">
                <a:solidFill>
                  <a:srgbClr val="008000"/>
                </a:solidFill>
                <a:effectLst/>
                <a:latin typeface="Consolas" panose="020B0609020204030204" pitchFamily="49" charset="0"/>
              </a:rPr>
              <a:t>JSON.parse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sessionStorage.getItem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else</a:t>
            </a:r>
          </a:p>
          <a:p>
            <a:r>
              <a:rPr lang="en-US" sz="1000" b="0" dirty="0">
                <a:solidFill>
                  <a:srgbClr val="008000"/>
                </a:solidFill>
                <a:effectLst/>
                <a:latin typeface="Consolas" panose="020B0609020204030204" pitchFamily="49" charset="0"/>
              </a:rPr>
              <a:t>      return false</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authenticate(</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typeof</a:t>
            </a:r>
            <a:r>
              <a:rPr lang="en-US" sz="1000" b="0" dirty="0">
                <a:solidFill>
                  <a:srgbClr val="008000"/>
                </a:solidFill>
                <a:effectLst/>
                <a:latin typeface="Consolas" panose="020B0609020204030204" pitchFamily="49" charset="0"/>
              </a:rPr>
              <a:t> window !== "undefined")</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sessionStorage.setItem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JSON.stringify</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clearJWT</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if (</a:t>
            </a:r>
            <a:r>
              <a:rPr lang="en-US" sz="1000" b="0" dirty="0" err="1">
                <a:solidFill>
                  <a:srgbClr val="008000"/>
                </a:solidFill>
                <a:effectLst/>
                <a:latin typeface="Consolas" panose="020B0609020204030204" pitchFamily="49" charset="0"/>
              </a:rPr>
              <a:t>typeof</a:t>
            </a:r>
            <a:r>
              <a:rPr lang="en-US" sz="1000" b="0" dirty="0">
                <a:solidFill>
                  <a:srgbClr val="008000"/>
                </a:solidFill>
                <a:effectLst/>
                <a:latin typeface="Consolas" panose="020B0609020204030204" pitchFamily="49" charset="0"/>
              </a:rPr>
              <a:t> window !== "undefined")</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sessionStorage.removeItem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cb</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//optional</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signout</a:t>
            </a:r>
            <a:r>
              <a:rPr lang="en-US" sz="1000" b="0" dirty="0">
                <a:solidFill>
                  <a:srgbClr val="008000"/>
                </a:solidFill>
                <a:effectLst/>
                <a:latin typeface="Consolas" panose="020B0609020204030204" pitchFamily="49" charset="0"/>
              </a:rPr>
              <a:t>().then((data) =&gt;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document.cookie</a:t>
            </a:r>
            <a:r>
              <a:rPr lang="en-US" sz="1000" b="0" dirty="0">
                <a:solidFill>
                  <a:srgbClr val="008000"/>
                </a:solidFill>
                <a:effectLst/>
                <a:latin typeface="Consolas" panose="020B0609020204030204" pitchFamily="49" charset="0"/>
              </a:rPr>
              <a:t> = "t=; expires=Thu, 01 Jan 1970 00:00:00 UTC; path=/;"</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auth</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br>
              <a:rPr lang="en-US" sz="1300" b="0" dirty="0">
                <a:solidFill>
                  <a:srgbClr val="008000"/>
                </a:solidFill>
                <a:effectLst/>
                <a:latin typeface="Consolas" panose="020B0609020204030204" pitchFamily="49" charset="0"/>
              </a:rPr>
            </a:br>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64C543-4663-745F-E22B-F5545A8FB07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8003C48-687C-A4BE-20E9-A9EA095505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3EFA09-9509-751C-76FD-5188D30E982A}"/>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412944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E6AD-ACD0-1FBE-7144-142A2F6C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15CD7-CFAF-C73E-45C3-17ED43246065}"/>
              </a:ext>
            </a:extLst>
          </p:cNvPr>
          <p:cNvSpPr>
            <a:spLocks noGrp="1"/>
          </p:cNvSpPr>
          <p:nvPr>
            <p:ph idx="1"/>
          </p:nvPr>
        </p:nvSpPr>
        <p:spPr/>
        <p:txBody>
          <a:bodyPr/>
          <a:lstStyle/>
          <a:p>
            <a:r>
              <a:rPr lang="en-US" dirty="0"/>
              <a:t>This </a:t>
            </a:r>
            <a:r>
              <a:rPr lang="en-US" dirty="0" err="1"/>
              <a:t>clearJWT</a:t>
            </a:r>
            <a:r>
              <a:rPr lang="en-US" dirty="0"/>
              <a:t> method takes a callback function as an argument, and it removes the JWT credential from </a:t>
            </a:r>
            <a:r>
              <a:rPr lang="en-US" dirty="0" err="1"/>
              <a:t>sessionStorage</a:t>
            </a:r>
            <a:r>
              <a:rPr lang="en-US" dirty="0"/>
              <a:t>. </a:t>
            </a:r>
          </a:p>
          <a:p>
            <a:r>
              <a:rPr lang="en-US" dirty="0"/>
              <a:t>The passed in </a:t>
            </a:r>
            <a:r>
              <a:rPr lang="en-US" dirty="0" err="1"/>
              <a:t>cb</a:t>
            </a:r>
            <a:r>
              <a:rPr lang="en-US" dirty="0"/>
              <a:t>() function allows the component initiating the </a:t>
            </a:r>
            <a:r>
              <a:rPr lang="en-US" dirty="0" err="1"/>
              <a:t>signout</a:t>
            </a:r>
            <a:r>
              <a:rPr lang="en-US" dirty="0"/>
              <a:t> functionality to dictate what should happen after a successful sign-out.</a:t>
            </a:r>
          </a:p>
          <a:p>
            <a:r>
              <a:rPr lang="en-US" dirty="0"/>
              <a:t>The </a:t>
            </a:r>
            <a:r>
              <a:rPr lang="en-US" dirty="0" err="1"/>
              <a:t>clearJWT</a:t>
            </a:r>
            <a:r>
              <a:rPr lang="en-US" dirty="0"/>
              <a:t> method also uses the </a:t>
            </a:r>
            <a:r>
              <a:rPr lang="en-US" dirty="0" err="1"/>
              <a:t>signout</a:t>
            </a:r>
            <a:r>
              <a:rPr lang="en-US" dirty="0"/>
              <a:t> method we defined earlier in api-auth.js to call the </a:t>
            </a:r>
            <a:r>
              <a:rPr lang="en-US" dirty="0" err="1"/>
              <a:t>signout</a:t>
            </a:r>
            <a:r>
              <a:rPr lang="en-US" dirty="0"/>
              <a:t> API in the backend. </a:t>
            </a:r>
          </a:p>
          <a:p>
            <a:r>
              <a:rPr lang="en-US" dirty="0"/>
              <a:t>If we had used cookies to store the credentials instead of </a:t>
            </a:r>
            <a:r>
              <a:rPr lang="en-US" dirty="0" err="1"/>
              <a:t>sessionStorage</a:t>
            </a:r>
            <a:r>
              <a:rPr lang="en-US" dirty="0"/>
              <a:t>, the response to this API call would be where we clear the cookie, as shown in the preceding code. </a:t>
            </a:r>
          </a:p>
        </p:txBody>
      </p:sp>
      <p:sp>
        <p:nvSpPr>
          <p:cNvPr id="4" name="Date Placeholder 3">
            <a:extLst>
              <a:ext uri="{FF2B5EF4-FFF2-40B4-BE49-F238E27FC236}">
                <a16:creationId xmlns:a16="http://schemas.microsoft.com/office/drawing/2014/main" id="{8F6F8079-A47E-09C7-89D0-54B1C3B07E6B}"/>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0E22124-2AD7-FBD9-6FC5-2615B7EBB2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FE0A8A-E664-4111-4284-F7F1BE75DFF9}"/>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740834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C90E-2673-05B2-3612-65D2BF14F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F54DE-1C25-AFF5-4B24-BDA7D9A44A06}"/>
              </a:ext>
            </a:extLst>
          </p:cNvPr>
          <p:cNvSpPr>
            <a:spLocks noGrp="1"/>
          </p:cNvSpPr>
          <p:nvPr>
            <p:ph idx="1"/>
          </p:nvPr>
        </p:nvSpPr>
        <p:spPr/>
        <p:txBody>
          <a:bodyPr/>
          <a:lstStyle/>
          <a:p>
            <a:r>
              <a:rPr lang="en-US" dirty="0"/>
              <a:t>Using the </a:t>
            </a:r>
            <a:r>
              <a:rPr lang="en-US" dirty="0" err="1"/>
              <a:t>signout</a:t>
            </a:r>
            <a:r>
              <a:rPr lang="en-US" dirty="0"/>
              <a:t> API call is optional since this is dependent on whether cookies are used as the credential storage mechanism.</a:t>
            </a:r>
          </a:p>
          <a:p>
            <a:pPr marL="0" indent="0">
              <a:buNone/>
            </a:pPr>
            <a:endParaRPr lang="en-US" dirty="0"/>
          </a:p>
          <a:p>
            <a:r>
              <a:rPr lang="en-US" dirty="0"/>
              <a:t>With these three methods, we now have ways of storing, retrieving, and deleting JWT credentials on the client-side. </a:t>
            </a:r>
          </a:p>
          <a:p>
            <a:pPr marL="0" indent="0">
              <a:buNone/>
            </a:pPr>
            <a:endParaRPr lang="en-US" dirty="0"/>
          </a:p>
          <a:p>
            <a:r>
              <a:rPr lang="en-US" dirty="0"/>
              <a:t>Using these methods, the React components we build for the frontend will be able to check and manage user auth state to restrict access in the frontend, as demonstrated in the following section with the custom </a:t>
            </a:r>
            <a:r>
              <a:rPr lang="en-US" dirty="0" err="1"/>
              <a:t>PrivateRoute</a:t>
            </a:r>
            <a:r>
              <a:rPr lang="en-US" dirty="0"/>
              <a:t> component.</a:t>
            </a:r>
          </a:p>
          <a:p>
            <a:endParaRPr lang="en-US" dirty="0"/>
          </a:p>
        </p:txBody>
      </p:sp>
      <p:sp>
        <p:nvSpPr>
          <p:cNvPr id="4" name="Date Placeholder 3">
            <a:extLst>
              <a:ext uri="{FF2B5EF4-FFF2-40B4-BE49-F238E27FC236}">
                <a16:creationId xmlns:a16="http://schemas.microsoft.com/office/drawing/2014/main" id="{F15683B1-3C73-106D-CA64-38D07A2845D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D5AE3BC-CCDC-F706-E2BC-EE2B401942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3AE1CC-BA16-55BD-091F-73FF6B7713F9}"/>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62315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AD53-6C11-13A1-A678-3091AE80E3CF}"/>
              </a:ext>
            </a:extLst>
          </p:cNvPr>
          <p:cNvSpPr>
            <a:spLocks noGrp="1"/>
          </p:cNvSpPr>
          <p:nvPr>
            <p:ph type="title"/>
          </p:nvPr>
        </p:nvSpPr>
        <p:spPr/>
        <p:txBody>
          <a:bodyPr/>
          <a:lstStyle/>
          <a:p>
            <a:r>
              <a:rPr lang="en-US" dirty="0"/>
              <a:t>The </a:t>
            </a:r>
            <a:r>
              <a:rPr lang="en-US" dirty="0" err="1"/>
              <a:t>PrivateRoute</a:t>
            </a:r>
            <a:r>
              <a:rPr lang="en-US" dirty="0"/>
              <a:t> component</a:t>
            </a:r>
          </a:p>
        </p:txBody>
      </p:sp>
      <p:sp>
        <p:nvSpPr>
          <p:cNvPr id="3" name="Content Placeholder 2">
            <a:extLst>
              <a:ext uri="{FF2B5EF4-FFF2-40B4-BE49-F238E27FC236}">
                <a16:creationId xmlns:a16="http://schemas.microsoft.com/office/drawing/2014/main" id="{95658B31-FBB9-26B7-6B5B-61A541E158CE}"/>
              </a:ext>
            </a:extLst>
          </p:cNvPr>
          <p:cNvSpPr>
            <a:spLocks noGrp="1"/>
          </p:cNvSpPr>
          <p:nvPr>
            <p:ph idx="1"/>
          </p:nvPr>
        </p:nvSpPr>
        <p:spPr/>
        <p:txBody>
          <a:bodyPr/>
          <a:lstStyle/>
          <a:p>
            <a:r>
              <a:rPr lang="en-US" dirty="0"/>
              <a:t>The code in the file defines the </a:t>
            </a:r>
            <a:r>
              <a:rPr lang="en-US" dirty="0" err="1"/>
              <a:t>PrivateRoute</a:t>
            </a:r>
            <a:r>
              <a:rPr lang="en-US" dirty="0"/>
              <a:t> component, as shown in the auth flow example at https://reacttraining.com/react-router/web/example/auth-workflow, which can be found in the React Router documentation. </a:t>
            </a:r>
          </a:p>
          <a:p>
            <a:r>
              <a:rPr lang="en-US" dirty="0"/>
              <a:t>It will allow us to declare protected routes for the frontend to restrict view access based on user auth.</a:t>
            </a:r>
          </a:p>
        </p:txBody>
      </p:sp>
      <p:sp>
        <p:nvSpPr>
          <p:cNvPr id="4" name="Date Placeholder 3">
            <a:extLst>
              <a:ext uri="{FF2B5EF4-FFF2-40B4-BE49-F238E27FC236}">
                <a16:creationId xmlns:a16="http://schemas.microsoft.com/office/drawing/2014/main" id="{AD064739-E2AF-2821-C54D-08765DD8C9C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A40C625F-B7EC-67EE-0C4B-78082D8E0A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31AFDB-3EA6-4A24-60E1-636BCAC0B850}"/>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2944017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90B5-6892-09EE-38AB-8D04D211643A}"/>
              </a:ext>
            </a:extLst>
          </p:cNvPr>
          <p:cNvSpPr>
            <a:spLocks noGrp="1"/>
          </p:cNvSpPr>
          <p:nvPr>
            <p:ph type="title"/>
          </p:nvPr>
        </p:nvSpPr>
        <p:spPr/>
        <p:txBody>
          <a:bodyPr/>
          <a:lstStyle/>
          <a:p>
            <a:r>
              <a:rPr lang="en-US" dirty="0" err="1"/>
              <a:t>mern</a:t>
            </a:r>
            <a:r>
              <a:rPr lang="en-US" dirty="0"/>
              <a:t>-skeleton/client/lib/</a:t>
            </a:r>
            <a:r>
              <a:rPr lang="en-US" dirty="0" err="1"/>
              <a:t>PrivateRoute.jsx</a:t>
            </a:r>
            <a:r>
              <a:rPr lang="en-US" dirty="0"/>
              <a:t>:</a:t>
            </a:r>
          </a:p>
        </p:txBody>
      </p:sp>
      <p:sp>
        <p:nvSpPr>
          <p:cNvPr id="3" name="Content Placeholder 2">
            <a:extLst>
              <a:ext uri="{FF2B5EF4-FFF2-40B4-BE49-F238E27FC236}">
                <a16:creationId xmlns:a16="http://schemas.microsoft.com/office/drawing/2014/main" id="{5B06955D-C0AA-6668-DEB2-17E83A0B2722}"/>
              </a:ext>
            </a:extLst>
          </p:cNvPr>
          <p:cNvSpPr>
            <a:spLocks noGrp="1"/>
          </p:cNvSpPr>
          <p:nvPr>
            <p:ph idx="1"/>
          </p:nvPr>
        </p:nvSpPr>
        <p:spPr/>
        <p:txBody>
          <a:bodyPr/>
          <a:lstStyle/>
          <a:p>
            <a:r>
              <a:rPr lang="en-US" sz="1500" b="0" dirty="0">
                <a:solidFill>
                  <a:srgbClr val="009900"/>
                </a:solidFill>
                <a:effectLst/>
                <a:latin typeface="Consolas" panose="020B0609020204030204" pitchFamily="49" charset="0"/>
              </a:rPr>
              <a:t>import React from 'react';</a:t>
            </a:r>
          </a:p>
          <a:p>
            <a:r>
              <a:rPr lang="en-US" sz="1500" b="0" dirty="0">
                <a:solidFill>
                  <a:srgbClr val="009900"/>
                </a:solidFill>
                <a:effectLst/>
                <a:latin typeface="Consolas" panose="020B0609020204030204" pitchFamily="49" charset="0"/>
              </a:rPr>
              <a:t>import { Route, Navigate, </a:t>
            </a:r>
            <a:r>
              <a:rPr lang="en-US" sz="1500" b="0" dirty="0" err="1">
                <a:solidFill>
                  <a:srgbClr val="009900"/>
                </a:solidFill>
                <a:effectLst/>
                <a:latin typeface="Consolas" panose="020B0609020204030204" pitchFamily="49" charset="0"/>
              </a:rPr>
              <a:t>useLocation</a:t>
            </a:r>
            <a:r>
              <a:rPr lang="en-US" sz="1500" b="0" dirty="0">
                <a:solidFill>
                  <a:srgbClr val="009900"/>
                </a:solidFill>
                <a:effectLst/>
                <a:latin typeface="Consolas" panose="020B0609020204030204" pitchFamily="49" charset="0"/>
              </a:rPr>
              <a:t> } from 'react-router-</a:t>
            </a:r>
            <a:r>
              <a:rPr lang="en-US" sz="1500" b="0" dirty="0" err="1">
                <a:solidFill>
                  <a:srgbClr val="009900"/>
                </a:solidFill>
                <a:effectLst/>
                <a:latin typeface="Consolas" panose="020B0609020204030204" pitchFamily="49" charset="0"/>
              </a:rPr>
              <a:t>dom</a:t>
            </a:r>
            <a:r>
              <a:rPr lang="en-US" sz="1500" b="0" dirty="0">
                <a:solidFill>
                  <a:srgbClr val="009900"/>
                </a:solidFill>
                <a:effectLst/>
                <a:latin typeface="Consolas" panose="020B0609020204030204" pitchFamily="49" charset="0"/>
              </a:rPr>
              <a:t>';</a:t>
            </a:r>
          </a:p>
          <a:p>
            <a:r>
              <a:rPr lang="en-US" sz="1500" b="0" dirty="0">
                <a:solidFill>
                  <a:srgbClr val="009900"/>
                </a:solidFill>
                <a:effectLst/>
                <a:latin typeface="Consolas" panose="020B0609020204030204" pitchFamily="49" charset="0"/>
              </a:rPr>
              <a:t>import auth from './auth-helper';</a:t>
            </a:r>
          </a:p>
          <a:p>
            <a:br>
              <a:rPr lang="en-US" sz="1500" b="0" dirty="0">
                <a:solidFill>
                  <a:srgbClr val="009900"/>
                </a:solidFill>
                <a:effectLst/>
                <a:latin typeface="Consolas" panose="020B0609020204030204" pitchFamily="49" charset="0"/>
              </a:rPr>
            </a:br>
            <a:r>
              <a:rPr lang="en-US" sz="1500" b="0" dirty="0">
                <a:solidFill>
                  <a:srgbClr val="009900"/>
                </a:solidFill>
                <a:effectLst/>
                <a:latin typeface="Consolas" panose="020B0609020204030204" pitchFamily="49" charset="0"/>
              </a:rPr>
              <a:t>const </a:t>
            </a:r>
            <a:r>
              <a:rPr lang="en-US" sz="1500" b="0" dirty="0" err="1">
                <a:solidFill>
                  <a:srgbClr val="009900"/>
                </a:solidFill>
                <a:effectLst/>
                <a:latin typeface="Consolas" panose="020B0609020204030204" pitchFamily="49" charset="0"/>
              </a:rPr>
              <a:t>PrivateRoute</a:t>
            </a:r>
            <a:r>
              <a:rPr lang="en-US" sz="1500" b="0" dirty="0">
                <a:solidFill>
                  <a:srgbClr val="009900"/>
                </a:solidFill>
                <a:effectLst/>
                <a:latin typeface="Consolas" panose="020B0609020204030204" pitchFamily="49" charset="0"/>
              </a:rPr>
              <a:t> = ({ children, ...rest }) =&gt; {</a:t>
            </a:r>
          </a:p>
          <a:p>
            <a:r>
              <a:rPr lang="en-US" sz="1500" b="0" dirty="0">
                <a:solidFill>
                  <a:srgbClr val="009900"/>
                </a:solidFill>
                <a:effectLst/>
                <a:latin typeface="Consolas" panose="020B0609020204030204" pitchFamily="49" charset="0"/>
              </a:rPr>
              <a:t>  const location = </a:t>
            </a:r>
            <a:r>
              <a:rPr lang="en-US" sz="1500" b="0" dirty="0" err="1">
                <a:solidFill>
                  <a:srgbClr val="009900"/>
                </a:solidFill>
                <a:effectLst/>
                <a:latin typeface="Consolas" panose="020B0609020204030204" pitchFamily="49" charset="0"/>
              </a:rPr>
              <a:t>useLocation</a:t>
            </a:r>
            <a:r>
              <a:rPr lang="en-US" sz="1500" b="0" dirty="0">
                <a:solidFill>
                  <a:srgbClr val="009900"/>
                </a:solidFill>
                <a:effectLst/>
                <a:latin typeface="Consolas" panose="020B0609020204030204" pitchFamily="49" charset="0"/>
              </a:rPr>
              <a:t>();</a:t>
            </a:r>
          </a:p>
          <a:p>
            <a:r>
              <a:rPr lang="en-US" sz="1500" b="0" dirty="0">
                <a:solidFill>
                  <a:srgbClr val="009900"/>
                </a:solidFill>
                <a:effectLst/>
                <a:latin typeface="Consolas" panose="020B0609020204030204" pitchFamily="49" charset="0"/>
              </a:rPr>
              <a:t>  </a:t>
            </a:r>
          </a:p>
          <a:p>
            <a:r>
              <a:rPr lang="en-US" sz="1500" b="0" dirty="0">
                <a:solidFill>
                  <a:srgbClr val="009900"/>
                </a:solidFill>
                <a:effectLst/>
                <a:latin typeface="Consolas" panose="020B0609020204030204" pitchFamily="49" charset="0"/>
              </a:rPr>
              <a:t>  return </a:t>
            </a:r>
            <a:r>
              <a:rPr lang="en-US" sz="1500" b="0" dirty="0" err="1">
                <a:solidFill>
                  <a:srgbClr val="009900"/>
                </a:solidFill>
                <a:effectLst/>
                <a:latin typeface="Consolas" panose="020B0609020204030204" pitchFamily="49" charset="0"/>
              </a:rPr>
              <a:t>auth.isAuthenticated</a:t>
            </a:r>
            <a:r>
              <a:rPr lang="en-US" sz="1500" b="0" dirty="0">
                <a:solidFill>
                  <a:srgbClr val="009900"/>
                </a:solidFill>
                <a:effectLst/>
                <a:latin typeface="Consolas" panose="020B0609020204030204" pitchFamily="49" charset="0"/>
              </a:rPr>
              <a:t>() ? (</a:t>
            </a:r>
          </a:p>
          <a:p>
            <a:r>
              <a:rPr lang="en-US" sz="1500" b="0" dirty="0">
                <a:solidFill>
                  <a:srgbClr val="009900"/>
                </a:solidFill>
                <a:effectLst/>
                <a:latin typeface="Consolas" panose="020B0609020204030204" pitchFamily="49" charset="0"/>
              </a:rPr>
              <a:t>    children</a:t>
            </a:r>
          </a:p>
          <a:p>
            <a:r>
              <a:rPr lang="en-US" sz="1500" b="0" dirty="0">
                <a:solidFill>
                  <a:srgbClr val="009900"/>
                </a:solidFill>
                <a:effectLst/>
                <a:latin typeface="Consolas" panose="020B0609020204030204" pitchFamily="49" charset="0"/>
              </a:rPr>
              <a:t>  ) : (</a:t>
            </a:r>
          </a:p>
          <a:p>
            <a:r>
              <a:rPr lang="en-US" sz="1500" b="0" dirty="0">
                <a:solidFill>
                  <a:srgbClr val="009900"/>
                </a:solidFill>
                <a:effectLst/>
                <a:latin typeface="Consolas" panose="020B0609020204030204" pitchFamily="49" charset="0"/>
              </a:rPr>
              <a:t>    &lt;Navigate</a:t>
            </a:r>
          </a:p>
          <a:p>
            <a:r>
              <a:rPr lang="en-US" sz="1500" b="0" dirty="0">
                <a:solidFill>
                  <a:srgbClr val="009900"/>
                </a:solidFill>
                <a:effectLst/>
                <a:latin typeface="Consolas" panose="020B0609020204030204" pitchFamily="49" charset="0"/>
              </a:rPr>
              <a:t>      to="/</a:t>
            </a:r>
            <a:r>
              <a:rPr lang="en-US" sz="1500" b="0" dirty="0" err="1">
                <a:solidFill>
                  <a:srgbClr val="009900"/>
                </a:solidFill>
                <a:effectLst/>
                <a:latin typeface="Consolas" panose="020B0609020204030204" pitchFamily="49" charset="0"/>
              </a:rPr>
              <a:t>signin</a:t>
            </a:r>
            <a:r>
              <a:rPr lang="en-US" sz="1500" b="0" dirty="0">
                <a:solidFill>
                  <a:srgbClr val="009900"/>
                </a:solidFill>
                <a:effectLst/>
                <a:latin typeface="Consolas" panose="020B0609020204030204" pitchFamily="49" charset="0"/>
              </a:rPr>
              <a:t>"</a:t>
            </a:r>
          </a:p>
          <a:p>
            <a:r>
              <a:rPr lang="en-US" sz="1500" b="0" dirty="0">
                <a:solidFill>
                  <a:srgbClr val="009900"/>
                </a:solidFill>
                <a:effectLst/>
                <a:latin typeface="Consolas" panose="020B0609020204030204" pitchFamily="49" charset="0"/>
              </a:rPr>
              <a:t>      state={{ from: location }}</a:t>
            </a:r>
          </a:p>
          <a:p>
            <a:r>
              <a:rPr lang="en-US" sz="1500" b="0" dirty="0">
                <a:solidFill>
                  <a:srgbClr val="009900"/>
                </a:solidFill>
                <a:effectLst/>
                <a:latin typeface="Consolas" panose="020B0609020204030204" pitchFamily="49" charset="0"/>
              </a:rPr>
              <a:t>      replace</a:t>
            </a:r>
          </a:p>
          <a:p>
            <a:r>
              <a:rPr lang="en-US" sz="1500" b="0" dirty="0">
                <a:solidFill>
                  <a:srgbClr val="009900"/>
                </a:solidFill>
                <a:effectLst/>
                <a:latin typeface="Consolas" panose="020B0609020204030204" pitchFamily="49" charset="0"/>
              </a:rPr>
              <a:t>    /&gt;</a:t>
            </a:r>
          </a:p>
          <a:p>
            <a:r>
              <a:rPr lang="en-US" sz="1500" b="0" dirty="0">
                <a:solidFill>
                  <a:srgbClr val="009900"/>
                </a:solidFill>
                <a:effectLst/>
                <a:latin typeface="Consolas" panose="020B0609020204030204" pitchFamily="49" charset="0"/>
              </a:rPr>
              <a:t>  );</a:t>
            </a:r>
          </a:p>
          <a:p>
            <a:r>
              <a:rPr lang="en-US" sz="1500" b="0" dirty="0">
                <a:solidFill>
                  <a:srgbClr val="009900"/>
                </a:solidFill>
                <a:effectLst/>
                <a:latin typeface="Consolas" panose="020B0609020204030204" pitchFamily="49" charset="0"/>
              </a:rPr>
              <a:t>};</a:t>
            </a:r>
          </a:p>
          <a:p>
            <a:br>
              <a:rPr lang="en-US" sz="1500" b="0" dirty="0">
                <a:solidFill>
                  <a:srgbClr val="009900"/>
                </a:solidFill>
                <a:effectLst/>
                <a:latin typeface="Consolas" panose="020B0609020204030204" pitchFamily="49" charset="0"/>
              </a:rPr>
            </a:br>
            <a:r>
              <a:rPr lang="en-US" sz="1500" b="0" dirty="0">
                <a:solidFill>
                  <a:srgbClr val="009900"/>
                </a:solidFill>
                <a:effectLst/>
                <a:latin typeface="Consolas" panose="020B0609020204030204" pitchFamily="49" charset="0"/>
              </a:rPr>
              <a:t>export default </a:t>
            </a:r>
            <a:r>
              <a:rPr lang="en-US" sz="1500" b="0" dirty="0" err="1">
                <a:solidFill>
                  <a:srgbClr val="009900"/>
                </a:solidFill>
                <a:effectLst/>
                <a:latin typeface="Consolas" panose="020B0609020204030204" pitchFamily="49" charset="0"/>
              </a:rPr>
              <a:t>PrivateRoute</a:t>
            </a:r>
            <a:r>
              <a:rPr lang="en-US" sz="1500" b="0" dirty="0">
                <a:solidFill>
                  <a:srgbClr val="0099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54AB3015-03BE-88E0-95C1-E7FDC8AE5C8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74D10E6-8DF4-6BED-2A0E-F3C055495D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CEF214-4A89-9E36-D346-2998C02BD0E6}"/>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1984328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C341-8A24-7508-5B12-5D32E0990E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D50416-BD3D-C169-6183-42AF0B28576E}"/>
              </a:ext>
            </a:extLst>
          </p:cNvPr>
          <p:cNvSpPr>
            <a:spLocks noGrp="1"/>
          </p:cNvSpPr>
          <p:nvPr>
            <p:ph idx="1"/>
          </p:nvPr>
        </p:nvSpPr>
        <p:spPr/>
        <p:txBody>
          <a:bodyPr/>
          <a:lstStyle/>
          <a:p>
            <a:r>
              <a:rPr lang="en-US" sz="2300" dirty="0"/>
              <a:t>Components to be rendered in this </a:t>
            </a:r>
            <a:r>
              <a:rPr lang="en-US" sz="2300" dirty="0" err="1"/>
              <a:t>PrivateRoute</a:t>
            </a:r>
            <a:r>
              <a:rPr lang="en-US" sz="2300" dirty="0"/>
              <a:t> will only load when the user is authenticated, which is determined by a call to the </a:t>
            </a:r>
            <a:r>
              <a:rPr lang="en-US" sz="2300" dirty="0" err="1"/>
              <a:t>isAuthenticated</a:t>
            </a:r>
            <a:r>
              <a:rPr lang="en-US" sz="2300" dirty="0"/>
              <a:t> method; otherwise, the user will be redirected to the </a:t>
            </a:r>
            <a:r>
              <a:rPr lang="en-US" sz="2300" dirty="0" err="1"/>
              <a:t>Signin</a:t>
            </a:r>
            <a:r>
              <a:rPr lang="en-US" sz="2300" dirty="0"/>
              <a:t> component. </a:t>
            </a:r>
          </a:p>
          <a:p>
            <a:r>
              <a:rPr lang="en-US" sz="2300" dirty="0"/>
              <a:t>We load the components that should have restricted access, such as the user profile component, in a </a:t>
            </a:r>
            <a:r>
              <a:rPr lang="en-US" sz="2300" dirty="0" err="1"/>
              <a:t>PrivateRoute</a:t>
            </a:r>
            <a:r>
              <a:rPr lang="en-US" sz="2300" dirty="0"/>
              <a:t>. </a:t>
            </a:r>
          </a:p>
          <a:p>
            <a:r>
              <a:rPr lang="en-US" sz="2300" dirty="0"/>
              <a:t>This will ensure that only authenticated users are able to view the user profile page.</a:t>
            </a:r>
          </a:p>
          <a:p>
            <a:r>
              <a:rPr lang="en-US" sz="2300" dirty="0"/>
              <a:t>With the backend APIs integrated and the auth management helper methods ready for use in the components, we can now start building the remaining view components that utilize these methods and complete the frontend.</a:t>
            </a:r>
          </a:p>
        </p:txBody>
      </p:sp>
      <p:sp>
        <p:nvSpPr>
          <p:cNvPr id="4" name="Date Placeholder 3">
            <a:extLst>
              <a:ext uri="{FF2B5EF4-FFF2-40B4-BE49-F238E27FC236}">
                <a16:creationId xmlns:a16="http://schemas.microsoft.com/office/drawing/2014/main" id="{64B99A00-3753-D8F0-3B54-B21D36B83999}"/>
              </a:ext>
            </a:extLst>
          </p:cNvPr>
          <p:cNvSpPr>
            <a:spLocks noGrp="1"/>
          </p:cNvSpPr>
          <p:nvPr>
            <p:ph type="dt" sz="half" idx="10"/>
          </p:nvPr>
        </p:nvSpPr>
        <p:spPr/>
        <p:txBody>
          <a:bodyPr/>
          <a:lstStyle/>
          <a:p>
            <a:pPr>
              <a:defRPr/>
            </a:pPr>
            <a:fld id="{C9C54A8A-EC83-4BC5-B48C-A23671E55882}" type="datetime1">
              <a:rPr lang="en-US" smtClean="0"/>
              <a:t>7/16/2024</a:t>
            </a:fld>
            <a:endParaRPr lang="en-US" dirty="0"/>
          </a:p>
        </p:txBody>
      </p:sp>
      <p:sp>
        <p:nvSpPr>
          <p:cNvPr id="5" name="Footer Placeholder 4">
            <a:extLst>
              <a:ext uri="{FF2B5EF4-FFF2-40B4-BE49-F238E27FC236}">
                <a16:creationId xmlns:a16="http://schemas.microsoft.com/office/drawing/2014/main" id="{3E6F53A0-168F-6E90-964B-6217C18E274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962A238-D32A-D3C7-9ED5-D8C97A9FC603}"/>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446862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AD4D-39A9-5350-A1A7-67349C82FA8D}"/>
              </a:ext>
            </a:extLst>
          </p:cNvPr>
          <p:cNvSpPr>
            <a:spLocks noGrp="1"/>
          </p:cNvSpPr>
          <p:nvPr>
            <p:ph type="title"/>
          </p:nvPr>
        </p:nvSpPr>
        <p:spPr/>
        <p:txBody>
          <a:bodyPr/>
          <a:lstStyle/>
          <a:p>
            <a:r>
              <a:rPr lang="en-US" dirty="0"/>
              <a:t>Completing the User frontend</a:t>
            </a:r>
          </a:p>
        </p:txBody>
      </p:sp>
      <p:sp>
        <p:nvSpPr>
          <p:cNvPr id="3" name="Content Placeholder 2">
            <a:extLst>
              <a:ext uri="{FF2B5EF4-FFF2-40B4-BE49-F238E27FC236}">
                <a16:creationId xmlns:a16="http://schemas.microsoft.com/office/drawing/2014/main" id="{0DC8B419-9E58-D2C1-5CCE-383E678B3DDE}"/>
              </a:ext>
            </a:extLst>
          </p:cNvPr>
          <p:cNvSpPr>
            <a:spLocks noGrp="1"/>
          </p:cNvSpPr>
          <p:nvPr>
            <p:ph idx="1"/>
          </p:nvPr>
        </p:nvSpPr>
        <p:spPr>
          <a:xfrm>
            <a:off x="914400" y="998522"/>
            <a:ext cx="8077200" cy="5257800"/>
          </a:xfrm>
        </p:spPr>
        <p:txBody>
          <a:bodyPr/>
          <a:lstStyle/>
          <a:p>
            <a:r>
              <a:rPr lang="en-US" dirty="0"/>
              <a:t>The React components that will be described in this section complete the interactive features we defined for the skeleton by allowing users to view, create, and modify user data stored in the database with respect to auth restrictions. </a:t>
            </a:r>
          </a:p>
          <a:p>
            <a:r>
              <a:rPr lang="en-US" dirty="0"/>
              <a:t>The components we will implement are as follows:</a:t>
            </a:r>
          </a:p>
          <a:p>
            <a:r>
              <a:rPr lang="en-US" b="1" dirty="0"/>
              <a:t>Users:</a:t>
            </a:r>
            <a:r>
              <a:rPr lang="en-US" dirty="0"/>
              <a:t> To fetch and list all users from the database to the view</a:t>
            </a:r>
          </a:p>
          <a:p>
            <a:r>
              <a:rPr lang="en-US" b="1" dirty="0"/>
              <a:t>Signup:</a:t>
            </a:r>
            <a:r>
              <a:rPr lang="en-US" dirty="0"/>
              <a:t> To display a form that allows new users to sign up</a:t>
            </a:r>
          </a:p>
          <a:p>
            <a:r>
              <a:rPr lang="en-US" b="1" dirty="0" err="1"/>
              <a:t>Signin</a:t>
            </a:r>
            <a:r>
              <a:rPr lang="en-US" b="1" dirty="0"/>
              <a:t>:</a:t>
            </a:r>
            <a:r>
              <a:rPr lang="en-US" dirty="0"/>
              <a:t> To display a form that allows existing users to sign in</a:t>
            </a:r>
          </a:p>
          <a:p>
            <a:r>
              <a:rPr lang="en-US" b="1" dirty="0"/>
              <a:t>Profile:</a:t>
            </a:r>
            <a:r>
              <a:rPr lang="en-US" dirty="0"/>
              <a:t> To display details for a specific user after retrieving from the database</a:t>
            </a:r>
          </a:p>
          <a:p>
            <a:pPr marL="0" indent="0">
              <a:buNone/>
            </a:pPr>
            <a:endParaRPr lang="en-US" dirty="0"/>
          </a:p>
        </p:txBody>
      </p:sp>
      <p:sp>
        <p:nvSpPr>
          <p:cNvPr id="4" name="Date Placeholder 3">
            <a:extLst>
              <a:ext uri="{FF2B5EF4-FFF2-40B4-BE49-F238E27FC236}">
                <a16:creationId xmlns:a16="http://schemas.microsoft.com/office/drawing/2014/main" id="{2A9E6B91-021C-0B16-F01D-B4FC44DBEE91}"/>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4081C5B-080B-CE05-7983-2186015E24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2A4EE8-1EBA-EED4-C1B2-C7F88A99BDFD}"/>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2912148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1EF5-CFDC-C051-5AA7-ED24DAFA98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A0490-EA6F-4E21-D10F-3E74E3C0C4E8}"/>
              </a:ext>
            </a:extLst>
          </p:cNvPr>
          <p:cNvSpPr>
            <a:spLocks noGrp="1"/>
          </p:cNvSpPr>
          <p:nvPr>
            <p:ph idx="1"/>
          </p:nvPr>
        </p:nvSpPr>
        <p:spPr/>
        <p:txBody>
          <a:bodyPr/>
          <a:lstStyle/>
          <a:p>
            <a:r>
              <a:rPr lang="en-US" b="1" dirty="0" err="1"/>
              <a:t>EditProfile</a:t>
            </a:r>
            <a:r>
              <a:rPr lang="en-US" b="1" dirty="0"/>
              <a:t>:</a:t>
            </a:r>
            <a:r>
              <a:rPr lang="en-US" dirty="0"/>
              <a:t> To display details for a specific user and allow authorized user to update these details</a:t>
            </a:r>
          </a:p>
          <a:p>
            <a:r>
              <a:rPr lang="en-US" b="1" dirty="0" err="1"/>
              <a:t>DeleteUser</a:t>
            </a:r>
            <a:r>
              <a:rPr lang="en-US" b="1" dirty="0"/>
              <a:t>:</a:t>
            </a:r>
            <a:r>
              <a:rPr lang="en-US" dirty="0"/>
              <a:t> To allow an authorized user to delete their account from the application</a:t>
            </a:r>
          </a:p>
          <a:p>
            <a:r>
              <a:rPr lang="en-US" b="1" dirty="0"/>
              <a:t>Menu:</a:t>
            </a:r>
            <a:r>
              <a:rPr lang="en-US" dirty="0"/>
              <a:t> To add a common navigation bar to each view in the application.</a:t>
            </a:r>
          </a:p>
          <a:p>
            <a:r>
              <a:rPr lang="en-US" dirty="0"/>
              <a:t>For each of these components, we will go over their unique aspects, as well as how to add them to the application in the </a:t>
            </a:r>
            <a:r>
              <a:rPr lang="en-US" b="1" dirty="0" err="1"/>
              <a:t>MainRouter</a:t>
            </a:r>
            <a:r>
              <a:rPr lang="en-US" dirty="0"/>
              <a:t>.</a:t>
            </a:r>
          </a:p>
        </p:txBody>
      </p:sp>
      <p:sp>
        <p:nvSpPr>
          <p:cNvPr id="4" name="Date Placeholder 3">
            <a:extLst>
              <a:ext uri="{FF2B5EF4-FFF2-40B4-BE49-F238E27FC236}">
                <a16:creationId xmlns:a16="http://schemas.microsoft.com/office/drawing/2014/main" id="{682A872A-4ADE-6582-C074-46F1800BB9FF}"/>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8364B3EB-018F-B476-9536-D10812678F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39601A-C778-CE99-841D-682EEE1C8FF5}"/>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830206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B8AC-BE96-49A9-DC10-A42752940251}"/>
              </a:ext>
            </a:extLst>
          </p:cNvPr>
          <p:cNvSpPr>
            <a:spLocks noGrp="1"/>
          </p:cNvSpPr>
          <p:nvPr>
            <p:ph type="title"/>
          </p:nvPr>
        </p:nvSpPr>
        <p:spPr/>
        <p:txBody>
          <a:bodyPr/>
          <a:lstStyle/>
          <a:p>
            <a:r>
              <a:rPr lang="en-US" dirty="0"/>
              <a:t>The Users component</a:t>
            </a:r>
          </a:p>
        </p:txBody>
      </p:sp>
      <p:sp>
        <p:nvSpPr>
          <p:cNvPr id="3" name="Content Placeholder 2">
            <a:extLst>
              <a:ext uri="{FF2B5EF4-FFF2-40B4-BE49-F238E27FC236}">
                <a16:creationId xmlns:a16="http://schemas.microsoft.com/office/drawing/2014/main" id="{D71EEBD2-1814-5FDB-7568-624AA57B5A9C}"/>
              </a:ext>
            </a:extLst>
          </p:cNvPr>
          <p:cNvSpPr>
            <a:spLocks noGrp="1"/>
          </p:cNvSpPr>
          <p:nvPr>
            <p:ph idx="1"/>
          </p:nvPr>
        </p:nvSpPr>
        <p:spPr>
          <a:xfrm>
            <a:off x="990600" y="914399"/>
            <a:ext cx="8077200" cy="5807075"/>
          </a:xfrm>
        </p:spPr>
        <p:txBody>
          <a:bodyPr/>
          <a:lstStyle/>
          <a:p>
            <a:r>
              <a:rPr lang="en-US" dirty="0"/>
              <a:t>The Users component in </a:t>
            </a:r>
            <a:r>
              <a:rPr lang="en-US" b="1" dirty="0"/>
              <a:t>client/user/</a:t>
            </a:r>
            <a:r>
              <a:rPr lang="en-US" b="1" dirty="0" err="1"/>
              <a:t>Users.jsx</a:t>
            </a:r>
            <a:r>
              <a:rPr lang="en-US" b="1" dirty="0"/>
              <a:t> </a:t>
            </a:r>
            <a:r>
              <a:rPr lang="en-US" dirty="0"/>
              <a:t>shows the names of all the users that have been fetched from the database and links each name to the user profile. </a:t>
            </a:r>
          </a:p>
          <a:p>
            <a:r>
              <a:rPr lang="en-US" dirty="0"/>
              <a:t>The following component can be viewed by any visitor to the application and will render at the '/users' route:</a:t>
            </a:r>
          </a:p>
          <a:p>
            <a:endParaRPr lang="en-US" dirty="0"/>
          </a:p>
        </p:txBody>
      </p:sp>
      <p:sp>
        <p:nvSpPr>
          <p:cNvPr id="4" name="Date Placeholder 3">
            <a:extLst>
              <a:ext uri="{FF2B5EF4-FFF2-40B4-BE49-F238E27FC236}">
                <a16:creationId xmlns:a16="http://schemas.microsoft.com/office/drawing/2014/main" id="{BEDC8874-501E-BECF-378B-6F1C90428CCD}"/>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BA9E083-1E6B-42B0-F6E2-EF41E8127B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ABC91D-1151-CE2B-1513-958DA23D3C4D}"/>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pic>
        <p:nvPicPr>
          <p:cNvPr id="8" name="Picture 7">
            <a:extLst>
              <a:ext uri="{FF2B5EF4-FFF2-40B4-BE49-F238E27FC236}">
                <a16:creationId xmlns:a16="http://schemas.microsoft.com/office/drawing/2014/main" id="{3DD0C9FA-DAEF-86C4-3258-6BF0C9431E80}"/>
              </a:ext>
            </a:extLst>
          </p:cNvPr>
          <p:cNvPicPr>
            <a:picLocks noChangeAspect="1"/>
          </p:cNvPicPr>
          <p:nvPr/>
        </p:nvPicPr>
        <p:blipFill>
          <a:blip r:embed="rId2"/>
          <a:stretch>
            <a:fillRect/>
          </a:stretch>
        </p:blipFill>
        <p:spPr>
          <a:xfrm>
            <a:off x="2133600" y="2971800"/>
            <a:ext cx="4584032" cy="3666654"/>
          </a:xfrm>
          <a:prstGeom prst="rect">
            <a:avLst/>
          </a:prstGeom>
        </p:spPr>
      </p:pic>
    </p:spTree>
    <p:extLst>
      <p:ext uri="{BB962C8B-B14F-4D97-AF65-F5344CB8AC3E}">
        <p14:creationId xmlns:p14="http://schemas.microsoft.com/office/powerpoint/2010/main" val="368006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DE3-9840-652B-EA0D-ACC541459084}"/>
              </a:ext>
            </a:extLst>
          </p:cNvPr>
          <p:cNvSpPr>
            <a:spLocks noGrp="1"/>
          </p:cNvSpPr>
          <p:nvPr>
            <p:ph type="title"/>
          </p:nvPr>
        </p:nvSpPr>
        <p:spPr/>
        <p:txBody>
          <a:bodyPr/>
          <a:lstStyle/>
          <a:p>
            <a:r>
              <a:rPr lang="en-US" dirty="0"/>
              <a:t>CREATE – creating new user</a:t>
            </a:r>
          </a:p>
        </p:txBody>
      </p:sp>
      <p:sp>
        <p:nvSpPr>
          <p:cNvPr id="3" name="Content Placeholder 2">
            <a:extLst>
              <a:ext uri="{FF2B5EF4-FFF2-40B4-BE49-F238E27FC236}">
                <a16:creationId xmlns:a16="http://schemas.microsoft.com/office/drawing/2014/main" id="{17E2D916-9D9D-B2E9-68FE-4EFB67F824FF}"/>
              </a:ext>
            </a:extLst>
          </p:cNvPr>
          <p:cNvSpPr>
            <a:spLocks noGrp="1"/>
          </p:cNvSpPr>
          <p:nvPr>
            <p:ph idx="1"/>
          </p:nvPr>
        </p:nvSpPr>
        <p:spPr/>
        <p:txBody>
          <a:bodyPr/>
          <a:lstStyle/>
          <a:p>
            <a:r>
              <a:rPr lang="en-US" dirty="0"/>
              <a:t>The create method will take user data from the view component, which is where we will invoke this method. Then, it will use fetch to make a POST call at the create API route, '/</a:t>
            </a:r>
            <a:r>
              <a:rPr lang="en-US" dirty="0" err="1"/>
              <a:t>api</a:t>
            </a:r>
            <a:r>
              <a:rPr lang="en-US" dirty="0"/>
              <a:t>/users', to create a new user in the backend with the provided data.</a:t>
            </a:r>
          </a:p>
          <a:p>
            <a:endParaRPr lang="en-US" dirty="0"/>
          </a:p>
          <a:p>
            <a:r>
              <a:rPr lang="en-US" dirty="0"/>
              <a:t>Finally, in this method, we return the response from the server as a promise. So, the component calling this method can use this promise to handle the response  appropriately, depending on what is returned from the server. </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AD6904D5-F6D1-4D2E-30C8-7DFFCAF63AB7}"/>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3B053AE-34F9-05CE-F7E1-9AF8BB788D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30B494-1469-7AEF-2C65-7EFCB4C05DEF}"/>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21459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A640-B35E-FFA1-0528-99838CD1EA1A}"/>
              </a:ext>
            </a:extLst>
          </p:cNvPr>
          <p:cNvSpPr>
            <a:spLocks noGrp="1"/>
          </p:cNvSpPr>
          <p:nvPr>
            <p:ph type="title"/>
          </p:nvPr>
        </p:nvSpPr>
        <p:spPr/>
        <p:txBody>
          <a:bodyPr/>
          <a:lstStyle/>
          <a:p>
            <a:r>
              <a:rPr lang="en-US" dirty="0"/>
              <a:t>Updated </a:t>
            </a:r>
            <a:r>
              <a:rPr lang="nb-NO" dirty="0"/>
              <a:t>mern-skeleton/client/user/Users.jsx:</a:t>
            </a:r>
            <a:endParaRPr lang="en-US" dirty="0"/>
          </a:p>
        </p:txBody>
      </p:sp>
      <p:sp>
        <p:nvSpPr>
          <p:cNvPr id="3" name="Content Placeholder 2">
            <a:extLst>
              <a:ext uri="{FF2B5EF4-FFF2-40B4-BE49-F238E27FC236}">
                <a16:creationId xmlns:a16="http://schemas.microsoft.com/office/drawing/2014/main" id="{980C2299-94B3-83E1-8B23-D0FBD7C08BDB}"/>
              </a:ext>
            </a:extLst>
          </p:cNvPr>
          <p:cNvSpPr>
            <a:spLocks noGrp="1"/>
          </p:cNvSpPr>
          <p:nvPr>
            <p:ph idx="1"/>
          </p:nvPr>
        </p:nvSpPr>
        <p:spPr/>
        <p:txBody>
          <a:bodyPr/>
          <a:lstStyle/>
          <a:p>
            <a:r>
              <a:rPr lang="en-US" sz="300" b="0" dirty="0">
                <a:solidFill>
                  <a:srgbClr val="008000"/>
                </a:solidFill>
                <a:effectLst/>
                <a:highlight>
                  <a:srgbClr val="FFFF00"/>
                </a:highlight>
                <a:latin typeface="Consolas" panose="020B0609020204030204" pitchFamily="49" charset="0"/>
              </a:rPr>
              <a:t>import React from 'react'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useState</a:t>
            </a:r>
            <a:r>
              <a:rPr lang="en-US" sz="300" b="0" dirty="0">
                <a:solidFill>
                  <a:srgbClr val="008000"/>
                </a:solidFill>
                <a:effectLst/>
                <a:highlight>
                  <a:srgbClr val="FFFF00"/>
                </a:highlight>
                <a:latin typeface="Consolas" panose="020B0609020204030204" pitchFamily="49" charset="0"/>
              </a:rPr>
              <a:t>} from 'react'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useEffect</a:t>
            </a:r>
            <a:r>
              <a:rPr lang="en-US" sz="300" b="0" dirty="0">
                <a:solidFill>
                  <a:srgbClr val="008000"/>
                </a:solidFill>
                <a:effectLst/>
                <a:highlight>
                  <a:srgbClr val="FFFF00"/>
                </a:highlight>
                <a:latin typeface="Consolas" panose="020B0609020204030204" pitchFamily="49" charset="0"/>
              </a:rPr>
              <a:t>} from 'react'</a:t>
            </a:r>
          </a:p>
          <a:p>
            <a:r>
              <a:rPr lang="en-US" sz="300" b="0" dirty="0">
                <a:solidFill>
                  <a:srgbClr val="008000"/>
                </a:solidFill>
                <a:effectLst/>
                <a:highlight>
                  <a:srgbClr val="FFFF00"/>
                </a:highlight>
                <a:latin typeface="Consolas" panose="020B0609020204030204" pitchFamily="49" charset="0"/>
              </a:rPr>
              <a:t>import { </a:t>
            </a:r>
            <a:r>
              <a:rPr lang="en-US" sz="300" b="0" dirty="0" err="1">
                <a:solidFill>
                  <a:srgbClr val="008000"/>
                </a:solidFill>
                <a:effectLst/>
                <a:highlight>
                  <a:srgbClr val="FFFF00"/>
                </a:highlight>
                <a:latin typeface="Consolas" panose="020B0609020204030204" pitchFamily="49" charset="0"/>
              </a:rPr>
              <a:t>makeStyles</a:t>
            </a:r>
            <a:r>
              <a:rPr lang="en-US" sz="300" b="0" dirty="0">
                <a:solidFill>
                  <a:srgbClr val="008000"/>
                </a:solidFill>
                <a:effectLst/>
                <a:highlight>
                  <a:srgbClr val="FFFF00"/>
                </a:highlight>
                <a:latin typeface="Consolas" panose="020B0609020204030204" pitchFamily="49" charset="0"/>
              </a:rPr>
              <a:t> }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/core/styles'</a:t>
            </a:r>
          </a:p>
          <a:p>
            <a:r>
              <a:rPr lang="en-US" sz="300" b="0" dirty="0">
                <a:solidFill>
                  <a:srgbClr val="008000"/>
                </a:solidFill>
                <a:effectLst/>
                <a:highlight>
                  <a:srgbClr val="FFFF00"/>
                </a:highlight>
                <a:latin typeface="Consolas" panose="020B0609020204030204" pitchFamily="49" charset="0"/>
              </a:rPr>
              <a:t>import Card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/core/Card'</a:t>
            </a:r>
          </a:p>
          <a:p>
            <a:r>
              <a:rPr lang="en-US" sz="300" b="0" dirty="0">
                <a:solidFill>
                  <a:srgbClr val="008000"/>
                </a:solidFill>
                <a:effectLst/>
                <a:highlight>
                  <a:srgbClr val="FFFF00"/>
                </a:highlight>
                <a:latin typeface="Consolas" panose="020B0609020204030204" pitchFamily="49" charset="0"/>
              </a:rPr>
              <a:t>import Paper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/core/Paper'</a:t>
            </a:r>
          </a:p>
          <a:p>
            <a:r>
              <a:rPr lang="en-US" sz="300" b="0" dirty="0">
                <a:solidFill>
                  <a:srgbClr val="008000"/>
                </a:solidFill>
                <a:effectLst/>
                <a:highlight>
                  <a:srgbClr val="FFFF00"/>
                </a:highlight>
                <a:latin typeface="Consolas" panose="020B0609020204030204" pitchFamily="49" charset="0"/>
              </a:rPr>
              <a:t>import List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/core/List'</a:t>
            </a:r>
          </a:p>
          <a:p>
            <a:r>
              <a:rPr lang="en-US" sz="300" b="0" dirty="0">
                <a:solidFill>
                  <a:srgbClr val="008000"/>
                </a:solidFill>
                <a:effectLst/>
                <a:highlight>
                  <a:srgbClr val="FFFF00"/>
                </a:highlight>
                <a:latin typeface="Consolas" panose="020B0609020204030204" pitchFamily="49" charset="0"/>
              </a:rPr>
              <a:t>import {list} from './api-user.js'</a:t>
            </a:r>
          </a:p>
          <a:p>
            <a:r>
              <a:rPr lang="en-US" sz="300" b="0" dirty="0">
                <a:solidFill>
                  <a:srgbClr val="008000"/>
                </a:solidFill>
                <a:effectLst/>
                <a:highlight>
                  <a:srgbClr val="FFFF00"/>
                </a:highlight>
                <a:latin typeface="Consolas" panose="020B0609020204030204" pitchFamily="49" charset="0"/>
              </a:rPr>
              <a:t>import { Link as </a:t>
            </a:r>
            <a:r>
              <a:rPr lang="en-US" sz="300" b="0" dirty="0" err="1">
                <a:solidFill>
                  <a:srgbClr val="008000"/>
                </a:solidFill>
                <a:effectLst/>
                <a:highlight>
                  <a:srgbClr val="FFFF00"/>
                </a:highlight>
                <a:latin typeface="Consolas" panose="020B0609020204030204" pitchFamily="49" charset="0"/>
              </a:rPr>
              <a:t>RouterLink</a:t>
            </a:r>
            <a:r>
              <a:rPr lang="en-US" sz="300" b="0" dirty="0">
                <a:solidFill>
                  <a:srgbClr val="008000"/>
                </a:solidFill>
                <a:effectLst/>
                <a:highlight>
                  <a:srgbClr val="FFFF00"/>
                </a:highlight>
                <a:latin typeface="Consolas" panose="020B0609020204030204" pitchFamily="49" charset="0"/>
              </a:rPr>
              <a:t> } from 'react-router-</a:t>
            </a:r>
            <a:r>
              <a:rPr lang="en-US" sz="300" b="0" dirty="0" err="1">
                <a:solidFill>
                  <a:srgbClr val="008000"/>
                </a:solidFill>
                <a:effectLst/>
                <a:highlight>
                  <a:srgbClr val="FFFF00"/>
                </a:highlight>
                <a:latin typeface="Consolas" panose="020B0609020204030204" pitchFamily="49" charset="0"/>
              </a:rPr>
              <a:t>dom</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Link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/core/Link'</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Avatar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/core/Avatar'</a:t>
            </a:r>
          </a:p>
          <a:p>
            <a:r>
              <a:rPr lang="en-US" sz="300" b="0" dirty="0">
                <a:solidFill>
                  <a:srgbClr val="008000"/>
                </a:solidFill>
                <a:effectLst/>
                <a:highlight>
                  <a:srgbClr val="FFFF00"/>
                </a:highlight>
                <a:latin typeface="Consolas" panose="020B0609020204030204" pitchFamily="49" charset="0"/>
              </a:rPr>
              <a:t>//import Person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/core/Person'</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CardContent</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CardContent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CardMedia</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CardMedia</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Typography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/core/Typography'</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/core/</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 from '@material-</a:t>
            </a:r>
            <a:r>
              <a:rPr lang="en-US" sz="300" b="0" dirty="0" err="1">
                <a:solidFill>
                  <a:srgbClr val="008000"/>
                </a:solidFill>
                <a:effectLst/>
                <a:highlight>
                  <a:srgbClr val="FFFF00"/>
                </a:highlight>
                <a:latin typeface="Consolas" panose="020B0609020204030204" pitchFamily="49" charset="0"/>
              </a:rPr>
              <a:t>ui</a:t>
            </a:r>
            <a:r>
              <a:rPr lang="en-US" sz="300" b="0" dirty="0">
                <a:solidFill>
                  <a:srgbClr val="008000"/>
                </a:solidFill>
                <a:effectLst/>
                <a:highlight>
                  <a:srgbClr val="FFFF00"/>
                </a:highlight>
                <a:latin typeface="Consolas" panose="020B0609020204030204" pitchFamily="49" charset="0"/>
              </a:rPr>
              <a:t>/icons/</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import </a:t>
            </a:r>
            <a:r>
              <a:rPr lang="en-US" sz="300" b="0" dirty="0" err="1">
                <a:solidFill>
                  <a:srgbClr val="008000"/>
                </a:solidFill>
                <a:effectLst/>
                <a:highlight>
                  <a:srgbClr val="FFFF00"/>
                </a:highlight>
                <a:latin typeface="Consolas" panose="020B0609020204030204" pitchFamily="49" charset="0"/>
              </a:rPr>
              <a:t>unicornbikeImg</a:t>
            </a:r>
            <a:r>
              <a:rPr lang="en-US" sz="300" b="0" dirty="0">
                <a:solidFill>
                  <a:srgbClr val="008000"/>
                </a:solidFill>
                <a:effectLst/>
                <a:highlight>
                  <a:srgbClr val="FFFF00"/>
                </a:highlight>
                <a:latin typeface="Consolas" panose="020B0609020204030204" pitchFamily="49" charset="0"/>
              </a:rPr>
              <a:t> from './../assets/images/unicornbikeImg.jpg'</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const </a:t>
            </a:r>
            <a:r>
              <a:rPr lang="en-US" sz="300" b="0" dirty="0" err="1">
                <a:solidFill>
                  <a:srgbClr val="008000"/>
                </a:solidFill>
                <a:effectLst/>
                <a:highlight>
                  <a:srgbClr val="FFFF00"/>
                </a:highlight>
                <a:latin typeface="Consolas" panose="020B0609020204030204" pitchFamily="49" charset="0"/>
              </a:rPr>
              <a:t>useStyles</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makeStyles</a:t>
            </a:r>
            <a:r>
              <a:rPr lang="en-US" sz="300" b="0" dirty="0">
                <a:solidFill>
                  <a:srgbClr val="008000"/>
                </a:solidFill>
                <a:effectLst/>
                <a:highlight>
                  <a:srgbClr val="FFFF00"/>
                </a:highlight>
                <a:latin typeface="Consolas" panose="020B0609020204030204" pitchFamily="49" charset="0"/>
              </a:rPr>
              <a:t>(theme =&gt; ({</a:t>
            </a:r>
          </a:p>
          <a:p>
            <a:r>
              <a:rPr lang="en-US" sz="300" b="0" dirty="0">
                <a:solidFill>
                  <a:srgbClr val="008000"/>
                </a:solidFill>
                <a:effectLst/>
                <a:highlight>
                  <a:srgbClr val="FFFF00"/>
                </a:highlight>
                <a:latin typeface="Consolas" panose="020B0609020204030204" pitchFamily="49" charset="0"/>
              </a:rPr>
              <a:t>    card: {</a:t>
            </a:r>
          </a:p>
          <a:p>
            <a:r>
              <a:rPr lang="en-US" sz="300" b="0" dirty="0">
                <a:solidFill>
                  <a:srgbClr val="008000"/>
                </a:solidFill>
                <a:effectLst/>
                <a:highlight>
                  <a:srgbClr val="FFFF00"/>
                </a:highlight>
                <a:latin typeface="Consolas" panose="020B0609020204030204" pitchFamily="49" charset="0"/>
              </a:rPr>
              <a:t>      // Define your card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r>
              <a:rPr lang="en-US" sz="300" b="0" dirty="0" err="1">
                <a:solidFill>
                  <a:srgbClr val="008000"/>
                </a:solidFill>
                <a:effectLst/>
                <a:highlight>
                  <a:srgbClr val="FFFF00"/>
                </a:highlight>
                <a:latin typeface="Consolas" panose="020B0609020204030204" pitchFamily="49" charset="0"/>
              </a:rPr>
              <a:t>textField</a:t>
            </a:r>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 Define your text field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error: {</a:t>
            </a:r>
          </a:p>
          <a:p>
            <a:r>
              <a:rPr lang="en-US" sz="300" b="0" dirty="0">
                <a:solidFill>
                  <a:srgbClr val="008000"/>
                </a:solidFill>
                <a:effectLst/>
                <a:highlight>
                  <a:srgbClr val="FFFF00"/>
                </a:highlight>
                <a:latin typeface="Consolas" panose="020B0609020204030204" pitchFamily="49" charset="0"/>
              </a:rPr>
              <a:t>      // Define your error icon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submit: {</a:t>
            </a:r>
          </a:p>
          <a:p>
            <a:r>
              <a:rPr lang="en-US" sz="300" b="0" dirty="0">
                <a:solidFill>
                  <a:srgbClr val="008000"/>
                </a:solidFill>
                <a:effectLst/>
                <a:highlight>
                  <a:srgbClr val="FFFF00"/>
                </a:highlight>
                <a:latin typeface="Consolas" panose="020B0609020204030204" pitchFamily="49" charset="0"/>
              </a:rPr>
              <a:t>      // Define your submit button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title: {</a:t>
            </a:r>
          </a:p>
          <a:p>
            <a:r>
              <a:rPr lang="en-US" sz="300" b="0" dirty="0">
                <a:solidFill>
                  <a:srgbClr val="008000"/>
                </a:solidFill>
                <a:effectLst/>
                <a:highlight>
                  <a:srgbClr val="FFFF00"/>
                </a:highlight>
                <a:latin typeface="Consolas" panose="020B0609020204030204" pitchFamily="49" charset="0"/>
              </a:rPr>
              <a:t>      // Define your title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root: {</a:t>
            </a:r>
          </a:p>
          <a:p>
            <a:r>
              <a:rPr lang="en-US" sz="300" b="0" dirty="0">
                <a:solidFill>
                  <a:srgbClr val="008000"/>
                </a:solidFill>
                <a:effectLst/>
                <a:highlight>
                  <a:srgbClr val="FFFF00"/>
                </a:highlight>
                <a:latin typeface="Consolas" panose="020B0609020204030204" pitchFamily="49" charset="0"/>
              </a:rPr>
              <a:t>        // Define your root styles here</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export default function Users()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    const [users, </a:t>
            </a:r>
            <a:r>
              <a:rPr lang="en-US" sz="300" b="0" dirty="0" err="1">
                <a:solidFill>
                  <a:srgbClr val="008000"/>
                </a:solidFill>
                <a:effectLst/>
                <a:highlight>
                  <a:srgbClr val="FFFF00"/>
                </a:highlight>
                <a:latin typeface="Consolas" panose="020B0609020204030204" pitchFamily="49" charset="0"/>
              </a:rPr>
              <a:t>setUsers</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useState</a:t>
            </a:r>
            <a:r>
              <a:rPr lang="en-US" sz="300" b="0" dirty="0">
                <a:solidFill>
                  <a:srgbClr val="008000"/>
                </a:solidFill>
                <a:effectLst/>
                <a:highlight>
                  <a:srgbClr val="FFFF00"/>
                </a:highlight>
                <a:latin typeface="Consolas" panose="020B0609020204030204" pitchFamily="49" charset="0"/>
              </a:rPr>
              <a:t>([])</a:t>
            </a:r>
          </a:p>
          <a:p>
            <a:r>
              <a:rPr lang="en-US" sz="300" b="0" dirty="0" err="1">
                <a:solidFill>
                  <a:srgbClr val="008000"/>
                </a:solidFill>
                <a:effectLst/>
                <a:highlight>
                  <a:srgbClr val="FFFF00"/>
                </a:highlight>
                <a:latin typeface="Consolas" panose="020B0609020204030204" pitchFamily="49" charset="0"/>
              </a:rPr>
              <a:t>useEffect</a:t>
            </a:r>
            <a:r>
              <a:rPr lang="en-US" sz="300" b="0" dirty="0">
                <a:solidFill>
                  <a:srgbClr val="008000"/>
                </a:solidFill>
                <a:effectLst/>
                <a:highlight>
                  <a:srgbClr val="FFFF00"/>
                </a:highlight>
                <a:latin typeface="Consolas" panose="020B0609020204030204" pitchFamily="49" charset="0"/>
              </a:rPr>
              <a:t>(() =&gt; {</a:t>
            </a:r>
          </a:p>
          <a:p>
            <a:r>
              <a:rPr lang="en-US" sz="300" b="0" dirty="0">
                <a:solidFill>
                  <a:srgbClr val="008000"/>
                </a:solidFill>
                <a:effectLst/>
                <a:highlight>
                  <a:srgbClr val="FFFF00"/>
                </a:highlight>
                <a:latin typeface="Consolas" panose="020B0609020204030204" pitchFamily="49" charset="0"/>
              </a:rPr>
              <a:t>    const </a:t>
            </a:r>
            <a:r>
              <a:rPr lang="en-US" sz="300" b="0" dirty="0" err="1">
                <a:solidFill>
                  <a:srgbClr val="008000"/>
                </a:solidFill>
                <a:effectLst/>
                <a:highlight>
                  <a:srgbClr val="FFFF00"/>
                </a:highlight>
                <a:latin typeface="Consolas" panose="020B0609020204030204" pitchFamily="49" charset="0"/>
              </a:rPr>
              <a:t>abortController</a:t>
            </a:r>
            <a:r>
              <a:rPr lang="en-US" sz="300" b="0" dirty="0">
                <a:solidFill>
                  <a:srgbClr val="008000"/>
                </a:solidFill>
                <a:effectLst/>
                <a:highlight>
                  <a:srgbClr val="FFFF00"/>
                </a:highlight>
                <a:latin typeface="Consolas" panose="020B0609020204030204" pitchFamily="49" charset="0"/>
              </a:rPr>
              <a:t> = new </a:t>
            </a:r>
            <a:r>
              <a:rPr lang="en-US" sz="300" b="0" dirty="0" err="1">
                <a:solidFill>
                  <a:srgbClr val="008000"/>
                </a:solidFill>
                <a:effectLst/>
                <a:highlight>
                  <a:srgbClr val="FFFF00"/>
                </a:highlight>
                <a:latin typeface="Consolas" panose="020B0609020204030204" pitchFamily="49" charset="0"/>
              </a:rPr>
              <a:t>AbortController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const signal = </a:t>
            </a:r>
            <a:r>
              <a:rPr lang="en-US" sz="300" b="0" dirty="0" err="1">
                <a:solidFill>
                  <a:srgbClr val="008000"/>
                </a:solidFill>
                <a:effectLst/>
                <a:highlight>
                  <a:srgbClr val="FFFF00"/>
                </a:highlight>
                <a:latin typeface="Consolas" panose="020B0609020204030204" pitchFamily="49" charset="0"/>
              </a:rPr>
              <a:t>abortController.signal</a:t>
            </a:r>
            <a:endParaRPr lang="en-US" sz="300" b="0" dirty="0">
              <a:solidFill>
                <a:srgbClr val="008000"/>
              </a:solidFill>
              <a:effectLst/>
              <a:highlight>
                <a:srgbClr val="FFFF00"/>
              </a:highlight>
              <a:latin typeface="Consolas" panose="020B0609020204030204" pitchFamily="49" charset="0"/>
            </a:endParaRPr>
          </a:p>
          <a:p>
            <a:r>
              <a:rPr lang="en-US" sz="300" b="0" dirty="0">
                <a:solidFill>
                  <a:srgbClr val="008000"/>
                </a:solidFill>
                <a:effectLst/>
                <a:highlight>
                  <a:srgbClr val="FFFF00"/>
                </a:highlight>
                <a:latin typeface="Consolas" panose="020B0609020204030204" pitchFamily="49" charset="0"/>
              </a:rPr>
              <a:t>    list(signal).then((data) =&gt; {</a:t>
            </a:r>
          </a:p>
          <a:p>
            <a:r>
              <a:rPr lang="en-US" sz="300" b="0" dirty="0">
                <a:solidFill>
                  <a:srgbClr val="008000"/>
                </a:solidFill>
                <a:effectLst/>
                <a:highlight>
                  <a:srgbClr val="FFFF00"/>
                </a:highlight>
                <a:latin typeface="Consolas" panose="020B0609020204030204" pitchFamily="49" charset="0"/>
              </a:rPr>
              <a:t>      console.log(data)</a:t>
            </a:r>
          </a:p>
          <a:p>
            <a:r>
              <a:rPr lang="en-US" sz="300" b="0" dirty="0">
                <a:solidFill>
                  <a:srgbClr val="008000"/>
                </a:solidFill>
                <a:effectLst/>
                <a:highlight>
                  <a:srgbClr val="FFFF00"/>
                </a:highlight>
                <a:latin typeface="Consolas" panose="020B0609020204030204" pitchFamily="49" charset="0"/>
              </a:rPr>
              <a:t>if (data &amp;&amp; </a:t>
            </a:r>
            <a:r>
              <a:rPr lang="en-US" sz="300" b="0" dirty="0" err="1">
                <a:solidFill>
                  <a:srgbClr val="008000"/>
                </a:solidFill>
                <a:effectLst/>
                <a:highlight>
                  <a:srgbClr val="FFFF00"/>
                </a:highlight>
                <a:latin typeface="Consolas" panose="020B0609020204030204" pitchFamily="49" charset="0"/>
              </a:rPr>
              <a:t>data.error</a:t>
            </a:r>
            <a:r>
              <a:rPr lang="en-US" sz="300" b="0" dirty="0">
                <a:solidFill>
                  <a:srgbClr val="008000"/>
                </a:solidFill>
                <a:effectLst/>
                <a:highlight>
                  <a:srgbClr val="FFFF00"/>
                </a:highlight>
                <a:latin typeface="Consolas" panose="020B0609020204030204" pitchFamily="49" charset="0"/>
              </a:rPr>
              <a:t>) { </a:t>
            </a:r>
          </a:p>
          <a:p>
            <a:r>
              <a:rPr lang="en-US" sz="300" b="0" dirty="0">
                <a:solidFill>
                  <a:srgbClr val="008000"/>
                </a:solidFill>
                <a:effectLst/>
                <a:highlight>
                  <a:srgbClr val="FFFF00"/>
                </a:highlight>
                <a:latin typeface="Consolas" panose="020B0609020204030204" pitchFamily="49" charset="0"/>
              </a:rPr>
              <a:t>console.log(</a:t>
            </a:r>
            <a:r>
              <a:rPr lang="en-US" sz="300" b="0" dirty="0" err="1">
                <a:solidFill>
                  <a:srgbClr val="008000"/>
                </a:solidFill>
                <a:effectLst/>
                <a:highlight>
                  <a:srgbClr val="FFFF00"/>
                </a:highlight>
                <a:latin typeface="Consolas" panose="020B0609020204030204" pitchFamily="49" charset="0"/>
              </a:rPr>
              <a:t>data.error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else { </a:t>
            </a:r>
          </a:p>
          <a:p>
            <a:r>
              <a:rPr lang="en-US" sz="300" b="0" dirty="0">
                <a:solidFill>
                  <a:srgbClr val="008000"/>
                </a:solidFill>
                <a:effectLst/>
                <a:highlight>
                  <a:srgbClr val="FFFF00"/>
                </a:highlight>
                <a:latin typeface="Consolas" panose="020B0609020204030204" pitchFamily="49" charset="0"/>
              </a:rPr>
              <a:t>    console.log(data)</a:t>
            </a:r>
          </a:p>
          <a:p>
            <a:r>
              <a:rPr lang="en-US" sz="300" b="0" dirty="0" err="1">
                <a:solidFill>
                  <a:srgbClr val="008000"/>
                </a:solidFill>
                <a:effectLst/>
                <a:highlight>
                  <a:srgbClr val="FFFF00"/>
                </a:highlight>
                <a:latin typeface="Consolas" panose="020B0609020204030204" pitchFamily="49" charset="0"/>
              </a:rPr>
              <a:t>setUsers</a:t>
            </a:r>
            <a:r>
              <a:rPr lang="en-US" sz="300" b="0" dirty="0">
                <a:solidFill>
                  <a:srgbClr val="008000"/>
                </a:solidFill>
                <a:effectLst/>
                <a:highlight>
                  <a:srgbClr val="FFFF00"/>
                </a:highlight>
                <a:latin typeface="Consolas" panose="020B0609020204030204" pitchFamily="49" charset="0"/>
              </a:rPr>
              <a:t>(data)</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return function cleanup(){ </a:t>
            </a:r>
          </a:p>
          <a:p>
            <a:r>
              <a:rPr lang="en-US" sz="300" b="0" dirty="0" err="1">
                <a:solidFill>
                  <a:srgbClr val="008000"/>
                </a:solidFill>
                <a:effectLst/>
                <a:highlight>
                  <a:srgbClr val="FFFF00"/>
                </a:highlight>
                <a:latin typeface="Consolas" panose="020B0609020204030204" pitchFamily="49" charset="0"/>
              </a:rPr>
              <a:t>abortController.abort</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const classes = </a:t>
            </a:r>
            <a:r>
              <a:rPr lang="en-US" sz="300" b="0" dirty="0" err="1">
                <a:solidFill>
                  <a:srgbClr val="008000"/>
                </a:solidFill>
                <a:effectLst/>
                <a:highlight>
                  <a:srgbClr val="FFFF00"/>
                </a:highlight>
                <a:latin typeface="Consolas" panose="020B0609020204030204" pitchFamily="49" charset="0"/>
              </a:rPr>
              <a:t>useStyles</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return (</a:t>
            </a:r>
          </a:p>
          <a:p>
            <a:r>
              <a:rPr lang="en-US" sz="300" b="0" dirty="0">
                <a:solidFill>
                  <a:srgbClr val="008000"/>
                </a:solidFill>
                <a:effectLst/>
                <a:highlight>
                  <a:srgbClr val="FFFF00"/>
                </a:highlight>
                <a:latin typeface="Consolas" panose="020B0609020204030204" pitchFamily="49" charset="0"/>
              </a:rPr>
              <a:t>&lt;Paper </a:t>
            </a:r>
            <a:r>
              <a:rPr lang="en-US" sz="300" b="0" dirty="0" err="1">
                <a:solidFill>
                  <a:srgbClr val="008000"/>
                </a:solidFill>
                <a:effectLst/>
                <a:highlight>
                  <a:srgbClr val="FFFF00"/>
                </a:highlight>
                <a:latin typeface="Consolas" panose="020B0609020204030204" pitchFamily="49" charset="0"/>
              </a:rPr>
              <a:t>className</a:t>
            </a:r>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classes.root</a:t>
            </a:r>
            <a:r>
              <a:rPr lang="en-US" sz="300" b="0" dirty="0">
                <a:solidFill>
                  <a:srgbClr val="008000"/>
                </a:solidFill>
                <a:effectLst/>
                <a:highlight>
                  <a:srgbClr val="FFFF00"/>
                </a:highlight>
                <a:latin typeface="Consolas" panose="020B0609020204030204" pitchFamily="49" charset="0"/>
              </a:rPr>
              <a:t>} elevation={4}&gt;</a:t>
            </a:r>
          </a:p>
          <a:p>
            <a:r>
              <a:rPr lang="en-US" sz="300" b="0" dirty="0">
                <a:solidFill>
                  <a:srgbClr val="008000"/>
                </a:solidFill>
                <a:effectLst/>
                <a:highlight>
                  <a:srgbClr val="FFFF00"/>
                </a:highlight>
                <a:latin typeface="Consolas" panose="020B0609020204030204" pitchFamily="49" charset="0"/>
              </a:rPr>
              <a:t>&lt;Typography variant="h6" </a:t>
            </a:r>
            <a:r>
              <a:rPr lang="en-US" sz="300" b="0" dirty="0" err="1">
                <a:solidFill>
                  <a:srgbClr val="008000"/>
                </a:solidFill>
                <a:effectLst/>
                <a:highlight>
                  <a:srgbClr val="FFFF00"/>
                </a:highlight>
                <a:latin typeface="Consolas" panose="020B0609020204030204" pitchFamily="49" charset="0"/>
              </a:rPr>
              <a:t>className</a:t>
            </a:r>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classes.title</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All Users</a:t>
            </a:r>
          </a:p>
          <a:p>
            <a:r>
              <a:rPr lang="en-US" sz="300" b="0" dirty="0">
                <a:solidFill>
                  <a:srgbClr val="008000"/>
                </a:solidFill>
                <a:effectLst/>
                <a:highlight>
                  <a:srgbClr val="FFFF00"/>
                </a:highlight>
                <a:latin typeface="Consolas" panose="020B0609020204030204" pitchFamily="49" charset="0"/>
              </a:rPr>
              <a:t>&lt;/Typography&gt; </a:t>
            </a:r>
          </a:p>
          <a:p>
            <a:r>
              <a:rPr lang="en-US" sz="300" b="0" dirty="0">
                <a:solidFill>
                  <a:srgbClr val="008000"/>
                </a:solidFill>
                <a:effectLst/>
                <a:highlight>
                  <a:srgbClr val="FFFF00"/>
                </a:highlight>
                <a:latin typeface="Consolas" panose="020B0609020204030204" pitchFamily="49" charset="0"/>
              </a:rPr>
              <a:t>&lt;List dense&gt;</a:t>
            </a:r>
          </a:p>
          <a:p>
            <a:r>
              <a:rPr lang="en-US" sz="300" b="0" dirty="0">
                <a:solidFill>
                  <a:srgbClr val="008000"/>
                </a:solidFill>
                <a:effectLst/>
                <a:highlight>
                  <a:srgbClr val="FFFF00"/>
                </a:highlight>
                <a:latin typeface="Consolas" panose="020B0609020204030204" pitchFamily="49" charset="0"/>
              </a:rPr>
              <a:t>{</a:t>
            </a:r>
            <a:r>
              <a:rPr lang="en-US" sz="300" b="0" dirty="0" err="1">
                <a:solidFill>
                  <a:srgbClr val="008000"/>
                </a:solidFill>
                <a:effectLst/>
                <a:highlight>
                  <a:srgbClr val="FFFF00"/>
                </a:highlight>
                <a:latin typeface="Consolas" panose="020B0609020204030204" pitchFamily="49" charset="0"/>
              </a:rPr>
              <a:t>users.map</a:t>
            </a:r>
            <a:r>
              <a:rPr lang="en-US" sz="300" b="0" dirty="0">
                <a:solidFill>
                  <a:srgbClr val="008000"/>
                </a:solidFill>
                <a:effectLst/>
                <a:highlight>
                  <a:srgbClr val="FFFF00"/>
                </a:highlight>
                <a:latin typeface="Consolas" panose="020B0609020204030204" pitchFamily="49" charset="0"/>
              </a:rPr>
              <a:t>((item, </a:t>
            </a:r>
            <a:r>
              <a:rPr lang="en-US" sz="300" b="0" dirty="0" err="1">
                <a:solidFill>
                  <a:srgbClr val="008000"/>
                </a:solidFill>
                <a:effectLst/>
                <a:highlight>
                  <a:srgbClr val="FFFF00"/>
                </a:highlight>
                <a:latin typeface="Consolas" panose="020B0609020204030204" pitchFamily="49" charset="0"/>
              </a:rPr>
              <a:t>i</a:t>
            </a:r>
            <a:r>
              <a:rPr lang="en-US" sz="300" b="0" dirty="0">
                <a:solidFill>
                  <a:srgbClr val="008000"/>
                </a:solidFill>
                <a:effectLst/>
                <a:highlight>
                  <a:srgbClr val="FFFF00"/>
                </a:highlight>
                <a:latin typeface="Consolas" panose="020B0609020204030204" pitchFamily="49" charset="0"/>
              </a:rPr>
              <a:t>) =&gt; { </a:t>
            </a:r>
          </a:p>
          <a:p>
            <a:r>
              <a:rPr lang="en-US" sz="300" b="0" dirty="0">
                <a:solidFill>
                  <a:srgbClr val="008000"/>
                </a:solidFill>
                <a:effectLst/>
                <a:highlight>
                  <a:srgbClr val="FFFF00"/>
                </a:highlight>
                <a:latin typeface="Consolas" panose="020B0609020204030204" pitchFamily="49" charset="0"/>
              </a:rPr>
              <a:t>  return  &lt;Link component={</a:t>
            </a:r>
            <a:r>
              <a:rPr lang="en-US" sz="300" b="0" dirty="0" err="1">
                <a:solidFill>
                  <a:srgbClr val="008000"/>
                </a:solidFill>
                <a:effectLst/>
                <a:highlight>
                  <a:srgbClr val="FFFF00"/>
                </a:highlight>
                <a:latin typeface="Consolas" panose="020B0609020204030204" pitchFamily="49" charset="0"/>
              </a:rPr>
              <a:t>RouterLink</a:t>
            </a:r>
            <a:r>
              <a:rPr lang="en-US" sz="300" b="0" dirty="0">
                <a:solidFill>
                  <a:srgbClr val="008000"/>
                </a:solidFill>
                <a:effectLst/>
                <a:highlight>
                  <a:srgbClr val="FFFF00"/>
                </a:highlight>
                <a:latin typeface="Consolas" panose="020B0609020204030204" pitchFamily="49" charset="0"/>
              </a:rPr>
              <a:t>} to={"/user/" + </a:t>
            </a:r>
            <a:r>
              <a:rPr lang="en-US" sz="300" b="0" dirty="0" err="1">
                <a:solidFill>
                  <a:srgbClr val="008000"/>
                </a:solidFill>
                <a:effectLst/>
                <a:highlight>
                  <a:srgbClr val="FFFF00"/>
                </a:highlight>
                <a:latin typeface="Consolas" panose="020B0609020204030204" pitchFamily="49" charset="0"/>
              </a:rPr>
              <a:t>item._id</a:t>
            </a:r>
            <a:r>
              <a:rPr lang="en-US" sz="300" b="0" dirty="0">
                <a:solidFill>
                  <a:srgbClr val="008000"/>
                </a:solidFill>
                <a:effectLst/>
                <a:highlight>
                  <a:srgbClr val="FFFF00"/>
                </a:highlight>
                <a:latin typeface="Consolas" panose="020B0609020204030204" pitchFamily="49" charset="0"/>
              </a:rPr>
              <a:t>} key={</a:t>
            </a:r>
            <a:r>
              <a:rPr lang="en-US" sz="300" b="0" dirty="0" err="1">
                <a:solidFill>
                  <a:srgbClr val="008000"/>
                </a:solidFill>
                <a:effectLst/>
                <a:highlight>
                  <a:srgbClr val="FFFF00"/>
                </a:highlight>
                <a:latin typeface="Consolas" panose="020B0609020204030204" pitchFamily="49" charset="0"/>
              </a:rPr>
              <a:t>i</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 button&gt;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&lt;Avatar&gt; </a:t>
            </a:r>
          </a:p>
          <a:p>
            <a:br>
              <a:rPr lang="en-US" sz="300" b="0" dirty="0">
                <a:solidFill>
                  <a:srgbClr val="008000"/>
                </a:solidFill>
                <a:effectLst/>
                <a:highlight>
                  <a:srgbClr val="FFFF00"/>
                </a:highligh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&lt;/Avatar&gt;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ListItemAvatar</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ListItemText</a:t>
            </a:r>
            <a:r>
              <a:rPr lang="en-US" sz="300" b="0" dirty="0">
                <a:solidFill>
                  <a:srgbClr val="008000"/>
                </a:solidFill>
                <a:effectLst/>
                <a:highlight>
                  <a:srgbClr val="FFFF00"/>
                </a:highlight>
                <a:latin typeface="Consolas" panose="020B0609020204030204" pitchFamily="49" charset="0"/>
              </a:rPr>
              <a:t> primary={item.name}/&gt;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ArrowForward</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IconButton</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ListItemSecondaryAction</a:t>
            </a:r>
            <a:r>
              <a:rPr lang="en-US" sz="300" b="0" dirty="0">
                <a:solidFill>
                  <a:srgbClr val="008000"/>
                </a:solidFill>
                <a:effectLst/>
                <a:highlight>
                  <a:srgbClr val="FFFF00"/>
                </a:highlight>
                <a:latin typeface="Consolas" panose="020B0609020204030204" pitchFamily="49" charset="0"/>
              </a:rPr>
              <a:t>&gt; </a:t>
            </a:r>
          </a:p>
          <a:p>
            <a:r>
              <a:rPr lang="en-US" sz="300" b="0" dirty="0">
                <a:solidFill>
                  <a:srgbClr val="008000"/>
                </a:solidFill>
                <a:effectLst/>
                <a:highlight>
                  <a:srgbClr val="FFFF00"/>
                </a:highlight>
                <a:latin typeface="Consolas" panose="020B0609020204030204" pitchFamily="49" charset="0"/>
              </a:rPr>
              <a:t>&lt;/</a:t>
            </a:r>
            <a:r>
              <a:rPr lang="en-US" sz="300" b="0" dirty="0" err="1">
                <a:solidFill>
                  <a:srgbClr val="008000"/>
                </a:solidFill>
                <a:effectLst/>
                <a:highlight>
                  <a:srgbClr val="FFFF00"/>
                </a:highlight>
                <a:latin typeface="Consolas" panose="020B0609020204030204" pitchFamily="49" charset="0"/>
              </a:rPr>
              <a:t>ListItem</a:t>
            </a:r>
            <a:r>
              <a:rPr lang="en-US" sz="300" b="0" dirty="0">
                <a:solidFill>
                  <a:srgbClr val="008000"/>
                </a:solidFill>
                <a:effectLst/>
                <a:highlight>
                  <a:srgbClr val="FFFF00"/>
                </a:highlight>
                <a:latin typeface="Consolas" panose="020B0609020204030204" pitchFamily="49" charset="0"/>
              </a:rPr>
              <a:t>&gt;</a:t>
            </a:r>
          </a:p>
          <a:p>
            <a:r>
              <a:rPr lang="en-US" sz="300" b="0" dirty="0">
                <a:solidFill>
                  <a:srgbClr val="008000"/>
                </a:solidFill>
                <a:effectLst/>
                <a:highlight>
                  <a:srgbClr val="FFFF00"/>
                </a:highlight>
                <a:latin typeface="Consolas" panose="020B0609020204030204" pitchFamily="49" charset="0"/>
              </a:rPr>
              <a:t>&lt;/Link&gt; </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&lt;/List&gt;</a:t>
            </a:r>
          </a:p>
          <a:p>
            <a:r>
              <a:rPr lang="en-US" sz="300" b="0" dirty="0">
                <a:solidFill>
                  <a:srgbClr val="008000"/>
                </a:solidFill>
                <a:effectLst/>
                <a:highlight>
                  <a:srgbClr val="FFFF00"/>
                </a:highlight>
                <a:latin typeface="Consolas" panose="020B0609020204030204" pitchFamily="49" charset="0"/>
              </a:rPr>
              <a:t>&lt;/Paper&gt;</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a:t>
            </a:r>
          </a:p>
          <a:p>
            <a:br>
              <a:rPr lang="en-US" sz="300" b="0" dirty="0">
                <a:solidFill>
                  <a:srgbClr val="008000"/>
                </a:solidFill>
                <a:effectLst/>
                <a:highlight>
                  <a:srgbClr val="FFFF00"/>
                </a:highlight>
                <a:latin typeface="Consolas" panose="020B0609020204030204" pitchFamily="49" charset="0"/>
              </a:rPr>
            </a:br>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br>
              <a:rPr lang="en-US" sz="300" b="0" dirty="0">
                <a:solidFill>
                  <a:srgbClr val="CCCCCC"/>
                </a:solidFill>
                <a:effectLst/>
                <a:highlight>
                  <a:srgbClr val="FFFF00"/>
                </a:highlight>
                <a:latin typeface="Consolas" panose="020B0609020204030204" pitchFamily="49" charset="0"/>
              </a:rPr>
            </a:br>
            <a:br>
              <a:rPr lang="en-US" sz="300" b="0" dirty="0">
                <a:solidFill>
                  <a:srgbClr val="CCCCCC"/>
                </a:solidFill>
                <a:effectLst/>
                <a:highlight>
                  <a:srgbClr val="FFFF00"/>
                </a:highlight>
                <a:latin typeface="Consolas" panose="020B0609020204030204" pitchFamily="49" charset="0"/>
              </a:rPr>
            </a:br>
            <a:endParaRPr lang="en-US" sz="300" b="0" dirty="0">
              <a:solidFill>
                <a:srgbClr val="CCCCCC"/>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68CA5E1-2CD3-9742-D743-847D408007B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BA46FE0-5D21-C0BA-CA3B-DB1C656840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F30E47-8866-C824-6B50-67075B266778}"/>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468040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1CEF-5851-2D4D-5A40-F2DAD1F708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670817-1E41-72F1-01F6-7863FCA5FD2C}"/>
              </a:ext>
            </a:extLst>
          </p:cNvPr>
          <p:cNvSpPr>
            <a:spLocks noGrp="1"/>
          </p:cNvSpPr>
          <p:nvPr>
            <p:ph idx="1"/>
          </p:nvPr>
        </p:nvSpPr>
        <p:spPr/>
        <p:txBody>
          <a:bodyPr/>
          <a:lstStyle/>
          <a:p>
            <a:pPr marL="0" marR="0">
              <a:lnSpc>
                <a:spcPct val="107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Imports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Import necessary modules from React and Material-UI.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Import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method from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api-user.js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Styles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makeStyles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define custom styles for the component.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Component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Define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using a functional component.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useState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hook to manage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state.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useEffect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hook to fetch user data when the component mounts.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Fetch User Data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Inside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useEffect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define an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AbortController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handle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Call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method to fetch users and set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state.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Handle potential errors by logging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9599B5B-7E95-A3B9-CBA5-CE1CFC8CF23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7D361537-C512-8180-51E5-7ACF94E558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F07D3C-713D-4DDB-3EBB-9C309BB8A1EB}"/>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116501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F4CB-A520-F2BA-182F-864A591F16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E7E38-83B8-F3FD-CDDB-846B3892D049}"/>
              </a:ext>
            </a:extLst>
          </p:cNvPr>
          <p:cNvSpPr>
            <a:spLocks noGrp="1"/>
          </p:cNvSpPr>
          <p:nvPr>
            <p:ph idx="1"/>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Render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Return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Paper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containing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Typography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for the title and a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 to display users.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Map over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users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array to create a list of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ListItem</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Link</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from Material-UI to wrap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ListItem</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navigation.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Include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Avatar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with a default image and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ArrowForward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icon for better UI.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Ensure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unicornbikeImg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path is correct for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Avatar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source.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styles in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useStyles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can be further customized based on your specific design requirements.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implementation assumes the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list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 from </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api-user.js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returns a promise that resolves to the user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4D7ECD96-5C72-17B5-440E-ACAE9CD18D7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966FAB5C-AC25-4BC5-F67D-ABBACBDD329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5B21FC-D7A4-F31F-2680-D3E4EBD94789}"/>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1960094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7E61-4149-4DEE-A3CA-C8824C1B846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24697B-E375-41DA-8D91-3F64D26F9422}"/>
              </a:ext>
            </a:extLst>
          </p:cNvPr>
          <p:cNvSpPr>
            <a:spLocks noGrp="1"/>
          </p:cNvSpPr>
          <p:nvPr>
            <p:ph idx="1"/>
          </p:nvPr>
        </p:nvSpPr>
        <p:spPr/>
        <p:txBody>
          <a:bodyPr/>
          <a:lstStyle/>
          <a:p>
            <a:r>
              <a:rPr lang="en-US" dirty="0"/>
              <a:t>To add this Users component to the React application, we need to update the </a:t>
            </a:r>
            <a:r>
              <a:rPr lang="en-US" b="1" dirty="0" err="1"/>
              <a:t>MainRouter</a:t>
            </a:r>
            <a:r>
              <a:rPr lang="en-US" b="1" dirty="0"/>
              <a:t> </a:t>
            </a:r>
            <a:r>
              <a:rPr lang="en-US" dirty="0"/>
              <a:t>component with a Route that renders this component at the '/users' path.</a:t>
            </a:r>
          </a:p>
          <a:p>
            <a:pPr marL="0" indent="0">
              <a:buNone/>
            </a:pPr>
            <a:endParaRPr lang="en-US" dirty="0"/>
          </a:p>
          <a:p>
            <a:pPr marL="0" indent="0">
              <a:buNone/>
            </a:pPr>
            <a:endParaRPr lang="en-US" dirty="0"/>
          </a:p>
          <a:p>
            <a:r>
              <a:rPr lang="en-US" b="1" dirty="0" err="1"/>
              <a:t>mern</a:t>
            </a:r>
            <a:r>
              <a:rPr lang="en-US" b="1" dirty="0"/>
              <a:t>-skeleton/client/</a:t>
            </a:r>
            <a:r>
              <a:rPr lang="en-US" b="1" dirty="0" err="1"/>
              <a:t>MainRouter.jsx</a:t>
            </a:r>
            <a:r>
              <a:rPr lang="en-US" b="1" dirty="0"/>
              <a:t>:</a:t>
            </a:r>
            <a:endParaRPr lang="en-US" b="1" dirty="0">
              <a:solidFill>
                <a:srgbClr val="008000"/>
              </a:solidFill>
              <a:effectLst/>
              <a:latin typeface="Consolas" panose="020B0609020204030204" pitchFamily="49" charset="0"/>
            </a:endParaRPr>
          </a:p>
          <a:p>
            <a:pPr marL="0" indent="0">
              <a:buNone/>
            </a:pPr>
            <a:r>
              <a:rPr lang="en-US" b="1" dirty="0">
                <a:solidFill>
                  <a:srgbClr val="008000"/>
                </a:solidFill>
                <a:effectLst/>
                <a:latin typeface="Consolas" panose="020B0609020204030204" pitchFamily="49" charset="0"/>
              </a:rPr>
              <a:t>&lt;Route path="/users" </a:t>
            </a:r>
            <a:r>
              <a:rPr lang="en-US" b="1" dirty="0">
                <a:solidFill>
                  <a:srgbClr val="008000"/>
                </a:solidFill>
                <a:latin typeface="Consolas" panose="020B0609020204030204" pitchFamily="49" charset="0"/>
              </a:rPr>
              <a:t>element</a:t>
            </a:r>
            <a:r>
              <a:rPr lang="en-US" b="1" dirty="0">
                <a:solidFill>
                  <a:srgbClr val="008000"/>
                </a:solidFill>
                <a:effectLst/>
                <a:latin typeface="Consolas" panose="020B0609020204030204" pitchFamily="49" charset="0"/>
              </a:rPr>
              <a:t>={Users}/&gt;</a:t>
            </a:r>
          </a:p>
          <a:p>
            <a:pPr marL="0" indent="0">
              <a:buNone/>
            </a:pPr>
            <a:endParaRPr lang="en-US" dirty="0"/>
          </a:p>
        </p:txBody>
      </p:sp>
      <p:sp>
        <p:nvSpPr>
          <p:cNvPr id="4" name="Date Placeholder 3">
            <a:extLst>
              <a:ext uri="{FF2B5EF4-FFF2-40B4-BE49-F238E27FC236}">
                <a16:creationId xmlns:a16="http://schemas.microsoft.com/office/drawing/2014/main" id="{F5B7915A-02FD-8CA1-77FE-A4C28F02EBF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F52BAB02-E073-86DE-1DE2-FC8A59C8A5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29752D-C645-EA1D-7E78-A67ABA404492}"/>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82365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3A6D-9BD3-8111-7CF0-C7067E52F930}"/>
              </a:ext>
            </a:extLst>
          </p:cNvPr>
          <p:cNvSpPr>
            <a:spLocks noGrp="1"/>
          </p:cNvSpPr>
          <p:nvPr>
            <p:ph type="title"/>
          </p:nvPr>
        </p:nvSpPr>
        <p:spPr/>
        <p:txBody>
          <a:bodyPr/>
          <a:lstStyle/>
          <a:p>
            <a:r>
              <a:rPr lang="en-US" dirty="0"/>
              <a:t>The Signup component</a:t>
            </a:r>
          </a:p>
        </p:txBody>
      </p:sp>
      <p:sp>
        <p:nvSpPr>
          <p:cNvPr id="3" name="Content Placeholder 2">
            <a:extLst>
              <a:ext uri="{FF2B5EF4-FFF2-40B4-BE49-F238E27FC236}">
                <a16:creationId xmlns:a16="http://schemas.microsoft.com/office/drawing/2014/main" id="{A677449D-D805-67E9-C788-BDB43E295EE7}"/>
              </a:ext>
            </a:extLst>
          </p:cNvPr>
          <p:cNvSpPr>
            <a:spLocks noGrp="1"/>
          </p:cNvSpPr>
          <p:nvPr>
            <p:ph idx="1"/>
          </p:nvPr>
        </p:nvSpPr>
        <p:spPr/>
        <p:txBody>
          <a:bodyPr/>
          <a:lstStyle/>
          <a:p>
            <a:r>
              <a:rPr lang="en-US" dirty="0"/>
              <a:t>The Signup component in </a:t>
            </a:r>
            <a:r>
              <a:rPr lang="en-US" b="1" dirty="0"/>
              <a:t>client/user/</a:t>
            </a:r>
            <a:r>
              <a:rPr lang="en-US" b="1" dirty="0" err="1"/>
              <a:t>Signup.jsx</a:t>
            </a:r>
            <a:r>
              <a:rPr lang="en-US" b="1" dirty="0"/>
              <a:t> </a:t>
            </a:r>
            <a:r>
              <a:rPr lang="en-US" dirty="0"/>
              <a:t>presents a form with name, email, and password fields to the user for sign-up at the '/signup' path, as displayed in the following screenshot:</a:t>
            </a:r>
          </a:p>
          <a:p>
            <a:endParaRPr lang="en-US" dirty="0"/>
          </a:p>
        </p:txBody>
      </p:sp>
      <p:sp>
        <p:nvSpPr>
          <p:cNvPr id="4" name="Date Placeholder 3">
            <a:extLst>
              <a:ext uri="{FF2B5EF4-FFF2-40B4-BE49-F238E27FC236}">
                <a16:creationId xmlns:a16="http://schemas.microsoft.com/office/drawing/2014/main" id="{2578EDCD-0F20-8C8B-7F7E-4F7E75CCE911}"/>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7F7A45D6-0D7E-80EF-226E-C825A4089C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7D6E2E-A2D3-DC58-CE27-A3E3321325B6}"/>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pic>
        <p:nvPicPr>
          <p:cNvPr id="8" name="Picture 7">
            <a:extLst>
              <a:ext uri="{FF2B5EF4-FFF2-40B4-BE49-F238E27FC236}">
                <a16:creationId xmlns:a16="http://schemas.microsoft.com/office/drawing/2014/main" id="{3B7F0850-598B-8BE9-79D9-C1362849225C}"/>
              </a:ext>
            </a:extLst>
          </p:cNvPr>
          <p:cNvPicPr>
            <a:picLocks noChangeAspect="1"/>
          </p:cNvPicPr>
          <p:nvPr/>
        </p:nvPicPr>
        <p:blipFill>
          <a:blip r:embed="rId2"/>
          <a:stretch>
            <a:fillRect/>
          </a:stretch>
        </p:blipFill>
        <p:spPr>
          <a:xfrm>
            <a:off x="1447800" y="2438400"/>
            <a:ext cx="6781800" cy="3733800"/>
          </a:xfrm>
          <a:prstGeom prst="rect">
            <a:avLst/>
          </a:prstGeom>
        </p:spPr>
      </p:pic>
    </p:spTree>
    <p:extLst>
      <p:ext uri="{BB962C8B-B14F-4D97-AF65-F5344CB8AC3E}">
        <p14:creationId xmlns:p14="http://schemas.microsoft.com/office/powerpoint/2010/main" val="1277789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2B52-AA53-50D8-252A-357919C0BD2B}"/>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E163E7BC-355A-1DB3-1891-8E88566DB9BE}"/>
              </a:ext>
            </a:extLst>
          </p:cNvPr>
          <p:cNvSpPr>
            <a:spLocks noGrp="1"/>
          </p:cNvSpPr>
          <p:nvPr>
            <p:ph idx="1"/>
          </p:nvPr>
        </p:nvSpPr>
        <p:spPr/>
        <p:txBody>
          <a:bodyPr/>
          <a:lstStyle/>
          <a:p>
            <a:br>
              <a:rPr lang="en-US" sz="210" b="0" dirty="0">
                <a:solidFill>
                  <a:srgbClr val="008000"/>
                </a:solidFill>
                <a:effectLst/>
                <a:latin typeface="Consolas" panose="020B0609020204030204" pitchFamily="49" charset="0"/>
              </a:rPr>
            </a:br>
            <a:br>
              <a:rPr lang="en-US" sz="800" b="0" dirty="0">
                <a:solidFill>
                  <a:srgbClr val="CCCCCC"/>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import React, { </a:t>
            </a:r>
            <a:r>
              <a:rPr lang="en-US" sz="200" b="0" dirty="0" err="1">
                <a:solidFill>
                  <a:srgbClr val="008000"/>
                </a:solidFill>
                <a:effectLst/>
                <a:highlight>
                  <a:srgbClr val="FFFF00"/>
                </a:highlight>
                <a:latin typeface="Consolas" panose="020B0609020204030204" pitchFamily="49" charset="0"/>
              </a:rPr>
              <a:t>useState</a:t>
            </a:r>
            <a:r>
              <a:rPr lang="en-US" sz="200" b="0" dirty="0">
                <a:solidFill>
                  <a:srgbClr val="008000"/>
                </a:solidFill>
                <a:effectLst/>
                <a:highlight>
                  <a:srgbClr val="FFFF00"/>
                </a:highlight>
                <a:latin typeface="Consolas" panose="020B0609020204030204" pitchFamily="49" charset="0"/>
              </a:rPr>
              <a:t> } from 'react';</a:t>
            </a:r>
          </a:p>
          <a:p>
            <a:r>
              <a:rPr lang="en-US" sz="200" b="0" dirty="0">
                <a:solidFill>
                  <a:srgbClr val="008000"/>
                </a:solidFill>
                <a:effectLst/>
                <a:highlight>
                  <a:srgbClr val="FFFF00"/>
                </a:highlight>
                <a:latin typeface="Consolas" panose="020B0609020204030204" pitchFamily="49" charset="0"/>
              </a:rPr>
              <a:t>import { </a:t>
            </a:r>
            <a:r>
              <a:rPr lang="en-US" sz="200" b="0" dirty="0" err="1">
                <a:solidFill>
                  <a:srgbClr val="008000"/>
                </a:solidFill>
                <a:effectLst/>
                <a:highlight>
                  <a:srgbClr val="FFFF00"/>
                </a:highlight>
                <a:latin typeface="Consolas" panose="020B0609020204030204" pitchFamily="49" charset="0"/>
              </a:rPr>
              <a:t>makeStyles</a:t>
            </a:r>
            <a:r>
              <a:rPr lang="en-US" sz="200" b="0" dirty="0">
                <a:solidFill>
                  <a:srgbClr val="008000"/>
                </a:solidFill>
                <a:effectLst/>
                <a:highlight>
                  <a:srgbClr val="FFFF00"/>
                </a:highlight>
                <a:latin typeface="Consolas" panose="020B0609020204030204" pitchFamily="49" charset="0"/>
              </a:rPr>
              <a:t> } from '@material-</a:t>
            </a:r>
            <a:r>
              <a:rPr lang="en-US" sz="200" b="0" dirty="0" err="1">
                <a:solidFill>
                  <a:srgbClr val="008000"/>
                </a:solidFill>
                <a:effectLst/>
                <a:highlight>
                  <a:srgbClr val="FFFF00"/>
                </a:highlight>
                <a:latin typeface="Consolas" panose="020B0609020204030204" pitchFamily="49" charset="0"/>
              </a:rPr>
              <a:t>ui</a:t>
            </a:r>
            <a:r>
              <a:rPr lang="en-US" sz="200" b="0" dirty="0">
                <a:solidFill>
                  <a:srgbClr val="008000"/>
                </a:solidFill>
                <a:effectLst/>
                <a:highlight>
                  <a:srgbClr val="FFFF00"/>
                </a:highlight>
                <a:latin typeface="Consolas" panose="020B0609020204030204" pitchFamily="49" charset="0"/>
              </a:rPr>
              <a:t>/core/styles';</a:t>
            </a:r>
          </a:p>
          <a:p>
            <a:r>
              <a:rPr lang="en-US" sz="200" b="0" dirty="0">
                <a:solidFill>
                  <a:srgbClr val="008000"/>
                </a:solidFill>
                <a:effectLst/>
                <a:highlight>
                  <a:srgbClr val="FFFF00"/>
                </a:highlight>
                <a:latin typeface="Consolas" panose="020B0609020204030204" pitchFamily="49" charset="0"/>
              </a:rPr>
              <a:t>import { Card, </a:t>
            </a:r>
            <a:r>
              <a:rPr lang="en-US" sz="200" b="0" dirty="0" err="1">
                <a:solidFill>
                  <a:srgbClr val="008000"/>
                </a:solidFill>
                <a:effectLst/>
                <a:highlight>
                  <a:srgbClr val="FFFF00"/>
                </a:highlight>
                <a:latin typeface="Consolas" panose="020B0609020204030204" pitchFamily="49" charset="0"/>
              </a:rPr>
              <a:t>CardContent</a:t>
            </a:r>
            <a:r>
              <a:rPr lang="en-US" sz="200" b="0" dirty="0">
                <a:solidFill>
                  <a:srgbClr val="008000"/>
                </a:solidFill>
                <a:effectLst/>
                <a:highlight>
                  <a:srgbClr val="FFFF00"/>
                </a:highlight>
                <a:latin typeface="Consolas" panose="020B0609020204030204" pitchFamily="49" charset="0"/>
              </a:rPr>
              <a:t>, Typography, </a:t>
            </a:r>
            <a:r>
              <a:rPr lang="en-US" sz="200" b="0" dirty="0" err="1">
                <a:solidFill>
                  <a:srgbClr val="008000"/>
                </a:solidFill>
                <a:effectLst/>
                <a:highlight>
                  <a:srgbClr val="FFFF00"/>
                </a:highlight>
                <a:latin typeface="Consolas" panose="020B0609020204030204" pitchFamily="49" charset="0"/>
              </a:rPr>
              <a:t>TextField</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CardActions</a:t>
            </a:r>
            <a:r>
              <a:rPr lang="en-US" sz="200" b="0" dirty="0">
                <a:solidFill>
                  <a:srgbClr val="008000"/>
                </a:solidFill>
                <a:effectLst/>
                <a:highlight>
                  <a:srgbClr val="FFFF00"/>
                </a:highlight>
                <a:latin typeface="Consolas" panose="020B0609020204030204" pitchFamily="49" charset="0"/>
              </a:rPr>
              <a:t>, Button, Dialog, </a:t>
            </a:r>
            <a:r>
              <a:rPr lang="en-US" sz="200" b="0" dirty="0" err="1">
                <a:solidFill>
                  <a:srgbClr val="008000"/>
                </a:solidFill>
                <a:effectLst/>
                <a:highlight>
                  <a:srgbClr val="FFFF00"/>
                </a:highlight>
                <a:latin typeface="Consolas" panose="020B0609020204030204" pitchFamily="49" charset="0"/>
              </a:rPr>
              <a:t>DialogTitle</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DialogContent</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DialogContentText</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DialogActions</a:t>
            </a:r>
            <a:r>
              <a:rPr lang="en-US" sz="200" b="0" dirty="0">
                <a:solidFill>
                  <a:srgbClr val="008000"/>
                </a:solidFill>
                <a:effectLst/>
                <a:highlight>
                  <a:srgbClr val="FFFF00"/>
                </a:highlight>
                <a:latin typeface="Consolas" panose="020B0609020204030204" pitchFamily="49" charset="0"/>
              </a:rPr>
              <a:t> } from '@material-</a:t>
            </a:r>
            <a:r>
              <a:rPr lang="en-US" sz="200" b="0" dirty="0" err="1">
                <a:solidFill>
                  <a:srgbClr val="008000"/>
                </a:solidFill>
                <a:effectLst/>
                <a:highlight>
                  <a:srgbClr val="FFFF00"/>
                </a:highlight>
                <a:latin typeface="Consolas" panose="020B0609020204030204" pitchFamily="49" charset="0"/>
              </a:rPr>
              <a:t>ui</a:t>
            </a:r>
            <a:r>
              <a:rPr lang="en-US" sz="200" b="0" dirty="0">
                <a:solidFill>
                  <a:srgbClr val="008000"/>
                </a:solidFill>
                <a:effectLst/>
                <a:highlight>
                  <a:srgbClr val="FFFF00"/>
                </a:highlight>
                <a:latin typeface="Consolas" panose="020B0609020204030204" pitchFamily="49" charset="0"/>
              </a:rPr>
              <a:t>/core';</a:t>
            </a:r>
          </a:p>
          <a:p>
            <a:r>
              <a:rPr lang="en-US" sz="200" b="0" dirty="0">
                <a:solidFill>
                  <a:srgbClr val="008000"/>
                </a:solidFill>
                <a:effectLst/>
                <a:highlight>
                  <a:srgbClr val="FFFF00"/>
                </a:highlight>
                <a:latin typeface="Consolas" panose="020B0609020204030204" pitchFamily="49" charset="0"/>
              </a:rPr>
              <a:t>import { Link } from 'react-router-</a:t>
            </a:r>
            <a:r>
              <a:rPr lang="en-US" sz="200" b="0" dirty="0" err="1">
                <a:solidFill>
                  <a:srgbClr val="008000"/>
                </a:solidFill>
                <a:effectLst/>
                <a:highlight>
                  <a:srgbClr val="FFFF00"/>
                </a:highlight>
                <a:latin typeface="Consolas" panose="020B0609020204030204" pitchFamily="49" charset="0"/>
              </a:rPr>
              <a:t>dom</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import </a:t>
            </a:r>
            <a:r>
              <a:rPr lang="en-US" sz="200" b="0" dirty="0" err="1">
                <a:solidFill>
                  <a:srgbClr val="008000"/>
                </a:solidFill>
                <a:effectLst/>
                <a:highlight>
                  <a:srgbClr val="FFFF00"/>
                </a:highlight>
                <a:latin typeface="Consolas" panose="020B0609020204030204" pitchFamily="49" charset="0"/>
              </a:rPr>
              <a:t>PropTypes</a:t>
            </a:r>
            <a:r>
              <a:rPr lang="en-US" sz="200" b="0" dirty="0">
                <a:solidFill>
                  <a:srgbClr val="008000"/>
                </a:solidFill>
                <a:effectLst/>
                <a:highlight>
                  <a:srgbClr val="FFFF00"/>
                </a:highlight>
                <a:latin typeface="Consolas" panose="020B0609020204030204" pitchFamily="49" charset="0"/>
              </a:rPr>
              <a:t> from 'prop-types';</a:t>
            </a:r>
          </a:p>
          <a:p>
            <a:r>
              <a:rPr lang="en-US" sz="200" b="0" dirty="0">
                <a:solidFill>
                  <a:srgbClr val="008000"/>
                </a:solidFill>
                <a:effectLst/>
                <a:highlight>
                  <a:srgbClr val="FFFF00"/>
                </a:highlight>
                <a:latin typeface="Consolas" panose="020B0609020204030204" pitchFamily="49" charset="0"/>
              </a:rPr>
              <a:t>import { create } from './</a:t>
            </a:r>
            <a:r>
              <a:rPr lang="en-US" sz="200" b="0" dirty="0" err="1">
                <a:solidFill>
                  <a:srgbClr val="008000"/>
                </a:solidFill>
                <a:effectLst/>
                <a:highlight>
                  <a:srgbClr val="FFFF00"/>
                </a:highlight>
                <a:latin typeface="Consolas" panose="020B0609020204030204" pitchFamily="49" charset="0"/>
              </a:rPr>
              <a:t>api</a:t>
            </a:r>
            <a:r>
              <a:rPr lang="en-US" sz="200" b="0" dirty="0">
                <a:solidFill>
                  <a:srgbClr val="008000"/>
                </a:solidFill>
                <a:effectLst/>
                <a:highlight>
                  <a:srgbClr val="FFFF00"/>
                </a:highlight>
                <a:latin typeface="Consolas" panose="020B0609020204030204" pitchFamily="49" charset="0"/>
              </a:rPr>
              <a:t>-user';</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const </a:t>
            </a:r>
            <a:r>
              <a:rPr lang="en-US" sz="200" b="0" dirty="0" err="1">
                <a:solidFill>
                  <a:srgbClr val="008000"/>
                </a:solidFill>
                <a:effectLst/>
                <a:highlight>
                  <a:srgbClr val="FFFF00"/>
                </a:highlight>
                <a:latin typeface="Consolas" panose="020B0609020204030204" pitchFamily="49" charset="0"/>
              </a:rPr>
              <a:t>useStyles</a:t>
            </a:r>
            <a:r>
              <a:rPr lang="en-US" sz="200" b="0" dirty="0">
                <a:solidFill>
                  <a:srgbClr val="008000"/>
                </a:solidFill>
                <a:effectLst/>
                <a:highlight>
                  <a:srgbClr val="FFFF00"/>
                </a:highlight>
                <a:latin typeface="Consolas" panose="020B0609020204030204" pitchFamily="49" charset="0"/>
              </a:rPr>
              <a:t> = </a:t>
            </a:r>
            <a:r>
              <a:rPr lang="en-US" sz="200" b="0" dirty="0" err="1">
                <a:solidFill>
                  <a:srgbClr val="008000"/>
                </a:solidFill>
                <a:effectLst/>
                <a:highlight>
                  <a:srgbClr val="FFFF00"/>
                </a:highlight>
                <a:latin typeface="Consolas" panose="020B0609020204030204" pitchFamily="49" charset="0"/>
              </a:rPr>
              <a:t>makeStyles</a:t>
            </a:r>
            <a:r>
              <a:rPr lang="en-US" sz="200" b="0" dirty="0">
                <a:solidFill>
                  <a:srgbClr val="008000"/>
                </a:solidFill>
                <a:effectLst/>
                <a:highlight>
                  <a:srgbClr val="FFFF00"/>
                </a:highlight>
                <a:latin typeface="Consolas" panose="020B0609020204030204" pitchFamily="49" charset="0"/>
              </a:rPr>
              <a:t>(theme =&gt; ({</a:t>
            </a:r>
          </a:p>
          <a:p>
            <a:r>
              <a:rPr lang="en-US" sz="200" b="0" dirty="0">
                <a:solidFill>
                  <a:srgbClr val="008000"/>
                </a:solidFill>
                <a:effectLst/>
                <a:highlight>
                  <a:srgbClr val="FFFF00"/>
                </a:highlight>
                <a:latin typeface="Consolas" panose="020B0609020204030204" pitchFamily="49" charset="0"/>
              </a:rPr>
              <a:t>  card: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maxWidth</a:t>
            </a:r>
            <a:r>
              <a:rPr lang="en-US" sz="200" b="0" dirty="0">
                <a:solidFill>
                  <a:srgbClr val="008000"/>
                </a:solidFill>
                <a:effectLst/>
                <a:highlight>
                  <a:srgbClr val="FFFF00"/>
                </a:highlight>
                <a:latin typeface="Consolas" panose="020B0609020204030204" pitchFamily="49" charset="0"/>
              </a:rPr>
              <a:t>: 400,</a:t>
            </a:r>
          </a:p>
          <a:p>
            <a:r>
              <a:rPr lang="en-US" sz="200" b="0" dirty="0">
                <a:solidFill>
                  <a:srgbClr val="008000"/>
                </a:solidFill>
                <a:effectLst/>
                <a:highlight>
                  <a:srgbClr val="FFFF00"/>
                </a:highlight>
                <a:latin typeface="Consolas" panose="020B0609020204030204" pitchFamily="49" charset="0"/>
              </a:rPr>
              <a:t>    margin: '0 auto',</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marginTop</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(3),</a:t>
            </a:r>
          </a:p>
          <a:p>
            <a:r>
              <a:rPr lang="en-US" sz="200" b="0" dirty="0">
                <a:solidFill>
                  <a:srgbClr val="008000"/>
                </a:solidFill>
                <a:effectLst/>
                <a:highlight>
                  <a:srgbClr val="FFFF00"/>
                </a:highlight>
                <a:latin typeface="Consolas" panose="020B0609020204030204" pitchFamily="49" charset="0"/>
              </a:rPr>
              <a:t>    padding: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(2),</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textAlign</a:t>
            </a:r>
            <a:r>
              <a:rPr lang="en-US" sz="200" b="0" dirty="0">
                <a:solidFill>
                  <a:srgbClr val="008000"/>
                </a:solidFill>
                <a:effectLst/>
                <a:highlight>
                  <a:srgbClr val="FFFF00"/>
                </a:highlight>
                <a:latin typeface="Consolas" panose="020B0609020204030204" pitchFamily="49" charset="0"/>
              </a:rPr>
              <a:t>: 'center',</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textField</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width: '100%',</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marginBottom</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(2),</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error: {</a:t>
            </a:r>
          </a:p>
          <a:p>
            <a:r>
              <a:rPr lang="en-US" sz="200" b="0" dirty="0">
                <a:solidFill>
                  <a:srgbClr val="008000"/>
                </a:solidFill>
                <a:effectLst/>
                <a:highlight>
                  <a:srgbClr val="FFFF00"/>
                </a:highlight>
                <a:latin typeface="Consolas" panose="020B0609020204030204" pitchFamily="49" charset="0"/>
              </a:rPr>
              <a:t>    color: 'red',</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submit: {</a:t>
            </a:r>
          </a:p>
          <a:p>
            <a:r>
              <a:rPr lang="en-US" sz="200" b="0" dirty="0">
                <a:solidFill>
                  <a:srgbClr val="008000"/>
                </a:solidFill>
                <a:effectLst/>
                <a:highlight>
                  <a:srgbClr val="FFFF00"/>
                </a:highlight>
                <a:latin typeface="Consolas" panose="020B0609020204030204" pitchFamily="49" charset="0"/>
              </a:rPr>
              <a:t>    margin: '0 auto',</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marginBottom</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theme.spacing</a:t>
            </a:r>
            <a:r>
              <a:rPr lang="en-US" sz="200" b="0" dirty="0">
                <a:solidFill>
                  <a:srgbClr val="008000"/>
                </a:solidFill>
                <a:effectLst/>
                <a:highlight>
                  <a:srgbClr val="FFFF00"/>
                </a:highlight>
                <a:latin typeface="Consolas" panose="020B0609020204030204" pitchFamily="49" charset="0"/>
              </a:rPr>
              <a:t>(2),</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title: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fontSize</a:t>
            </a:r>
            <a:r>
              <a:rPr lang="en-US" sz="200" b="0" dirty="0">
                <a:solidFill>
                  <a:srgbClr val="008000"/>
                </a:solidFill>
                <a:effectLst/>
                <a:highlight>
                  <a:srgbClr val="FFFF00"/>
                </a:highlight>
                <a:latin typeface="Consolas" panose="020B0609020204030204" pitchFamily="49" charset="0"/>
              </a:rPr>
              <a:t>: 18,</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create = async (user) =&gt; {</a:t>
            </a:r>
          </a:p>
          <a:p>
            <a:r>
              <a:rPr lang="en-US" sz="200" b="0" dirty="0">
                <a:solidFill>
                  <a:srgbClr val="008000"/>
                </a:solidFill>
                <a:effectLst/>
                <a:highlight>
                  <a:srgbClr val="FFFF00"/>
                </a:highlight>
                <a:latin typeface="Consolas" panose="020B0609020204030204" pitchFamily="49" charset="0"/>
              </a:rPr>
              <a:t>//   return { error: null }; // Simulated API call</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export default function Signup() {</a:t>
            </a:r>
          </a:p>
          <a:p>
            <a:r>
              <a:rPr lang="en-US" sz="200" b="0" dirty="0">
                <a:solidFill>
                  <a:srgbClr val="008000"/>
                </a:solidFill>
                <a:effectLst/>
                <a:highlight>
                  <a:srgbClr val="FFFF00"/>
                </a:highlight>
                <a:latin typeface="Consolas" panose="020B0609020204030204" pitchFamily="49" charset="0"/>
              </a:rPr>
              <a:t>  const classes = </a:t>
            </a:r>
            <a:r>
              <a:rPr lang="en-US" sz="200" b="0" dirty="0" err="1">
                <a:solidFill>
                  <a:srgbClr val="008000"/>
                </a:solidFill>
                <a:effectLst/>
                <a:highlight>
                  <a:srgbClr val="FFFF00"/>
                </a:highlight>
                <a:latin typeface="Consolas" panose="020B0609020204030204" pitchFamily="49" charset="0"/>
              </a:rPr>
              <a:t>useStyles</a:t>
            </a:r>
            <a:r>
              <a:rPr lang="en-US" sz="200" b="0" dirty="0">
                <a:solidFill>
                  <a:srgbClr val="008000"/>
                </a:solidFill>
                <a:effectLst/>
                <a:highlight>
                  <a:srgbClr val="FFFF00"/>
                </a:highlight>
                <a:latin typeface="Consolas" panose="020B0609020204030204" pitchFamily="49" charset="0"/>
              </a:rPr>
              <a:t>();</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[values, </a:t>
            </a:r>
            <a:r>
              <a:rPr lang="en-US" sz="200" b="0" dirty="0" err="1">
                <a:solidFill>
                  <a:srgbClr val="008000"/>
                </a:solidFill>
                <a:effectLst/>
                <a:highlight>
                  <a:srgbClr val="FFFF00"/>
                </a:highlight>
                <a:latin typeface="Consolas" panose="020B0609020204030204" pitchFamily="49" charset="0"/>
              </a:rPr>
              <a:t>setValues</a:t>
            </a:r>
            <a:r>
              <a:rPr lang="en-US" sz="200" b="0" dirty="0">
                <a:solidFill>
                  <a:srgbClr val="008000"/>
                </a:solidFill>
                <a:effectLst/>
                <a:highlight>
                  <a:srgbClr val="FFFF00"/>
                </a:highlight>
                <a:latin typeface="Consolas" panose="020B0609020204030204" pitchFamily="49" charset="0"/>
              </a:rPr>
              <a:t>] = </a:t>
            </a:r>
            <a:r>
              <a:rPr lang="en-US" sz="200" b="0" dirty="0" err="1">
                <a:solidFill>
                  <a:srgbClr val="008000"/>
                </a:solidFill>
                <a:effectLst/>
                <a:highlight>
                  <a:srgbClr val="FFFF00"/>
                </a:highlight>
                <a:latin typeface="Consolas" panose="020B0609020204030204" pitchFamily="49" charset="0"/>
              </a:rPr>
              <a:t>useState</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name: '',</a:t>
            </a:r>
          </a:p>
          <a:p>
            <a:r>
              <a:rPr lang="en-US" sz="200" b="0" dirty="0">
                <a:solidFill>
                  <a:srgbClr val="008000"/>
                </a:solidFill>
                <a:effectLst/>
                <a:highlight>
                  <a:srgbClr val="FFFF00"/>
                </a:highlight>
                <a:latin typeface="Consolas" panose="020B0609020204030204" pitchFamily="49" charset="0"/>
              </a:rPr>
              <a:t>    password: '', </a:t>
            </a:r>
          </a:p>
          <a:p>
            <a:r>
              <a:rPr lang="en-US" sz="200" b="0" dirty="0">
                <a:solidFill>
                  <a:srgbClr val="008000"/>
                </a:solidFill>
                <a:effectLst/>
                <a:highlight>
                  <a:srgbClr val="FFFF00"/>
                </a:highlight>
                <a:latin typeface="Consolas" panose="020B0609020204030204" pitchFamily="49" charset="0"/>
              </a:rPr>
              <a:t>    email: '',</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[open, </a:t>
            </a:r>
            <a:r>
              <a:rPr lang="en-US" sz="200" b="0" dirty="0" err="1">
                <a:solidFill>
                  <a:srgbClr val="008000"/>
                </a:solidFill>
                <a:effectLst/>
                <a:highlight>
                  <a:srgbClr val="FFFF00"/>
                </a:highlight>
                <a:latin typeface="Consolas" panose="020B0609020204030204" pitchFamily="49" charset="0"/>
              </a:rPr>
              <a:t>setOpen</a:t>
            </a:r>
            <a:r>
              <a:rPr lang="en-US" sz="200" b="0" dirty="0">
                <a:solidFill>
                  <a:srgbClr val="008000"/>
                </a:solidFill>
                <a:effectLst/>
                <a:highlight>
                  <a:srgbClr val="FFFF00"/>
                </a:highlight>
                <a:latin typeface="Consolas" panose="020B0609020204030204" pitchFamily="49" charset="0"/>
              </a:rPr>
              <a:t>] = </a:t>
            </a:r>
            <a:r>
              <a:rPr lang="en-US" sz="200" b="0" dirty="0" err="1">
                <a:solidFill>
                  <a:srgbClr val="008000"/>
                </a:solidFill>
                <a:effectLst/>
                <a:highlight>
                  <a:srgbClr val="FFFF00"/>
                </a:highlight>
                <a:latin typeface="Consolas" panose="020B0609020204030204" pitchFamily="49" charset="0"/>
              </a:rPr>
              <a:t>useState</a:t>
            </a:r>
            <a:r>
              <a:rPr lang="en-US" sz="200" b="0" dirty="0">
                <a:solidFill>
                  <a:srgbClr val="008000"/>
                </a:solidFill>
                <a:effectLst/>
                <a:highlight>
                  <a:srgbClr val="FFFF00"/>
                </a:highlight>
                <a:latin typeface="Consolas" panose="020B0609020204030204" pitchFamily="49" charset="0"/>
              </a:rPr>
              <a:t>(false);</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 = name =&gt; event =&gt;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setValues</a:t>
            </a:r>
            <a:r>
              <a:rPr lang="en-US" sz="200" b="0" dirty="0">
                <a:solidFill>
                  <a:srgbClr val="008000"/>
                </a:solidFill>
                <a:effectLst/>
                <a:highlight>
                  <a:srgbClr val="FFFF00"/>
                </a:highlight>
                <a:latin typeface="Consolas" panose="020B0609020204030204" pitchFamily="49" charset="0"/>
              </a:rPr>
              <a:t>({ ...values, [name]: </a:t>
            </a:r>
            <a:r>
              <a:rPr lang="en-US" sz="200" b="0" dirty="0" err="1">
                <a:solidFill>
                  <a:srgbClr val="008000"/>
                </a:solidFill>
                <a:effectLst/>
                <a:highlight>
                  <a:srgbClr val="FFFF00"/>
                </a:highlight>
                <a:latin typeface="Consolas" panose="020B0609020204030204" pitchFamily="49" charset="0"/>
              </a:rPr>
              <a:t>event.target.value</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 = () =&gt;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setOpen</a:t>
            </a:r>
            <a:r>
              <a:rPr lang="en-US" sz="200" b="0" dirty="0">
                <a:solidFill>
                  <a:srgbClr val="008000"/>
                </a:solidFill>
                <a:effectLst/>
                <a:highlight>
                  <a:srgbClr val="FFFF00"/>
                </a:highlight>
                <a:latin typeface="Consolas" panose="020B0609020204030204" pitchFamily="49" charset="0"/>
              </a:rPr>
              <a:t>(false);</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const </a:t>
            </a:r>
            <a:r>
              <a:rPr lang="en-US" sz="200" b="0" dirty="0" err="1">
                <a:solidFill>
                  <a:srgbClr val="008000"/>
                </a:solidFill>
                <a:effectLst/>
                <a:highlight>
                  <a:srgbClr val="FFFF00"/>
                </a:highlight>
                <a:latin typeface="Consolas" panose="020B0609020204030204" pitchFamily="49" charset="0"/>
              </a:rPr>
              <a:t>clickSubmit</a:t>
            </a:r>
            <a:r>
              <a:rPr lang="en-US" sz="200" b="0" dirty="0">
                <a:solidFill>
                  <a:srgbClr val="008000"/>
                </a:solidFill>
                <a:effectLst/>
                <a:highlight>
                  <a:srgbClr val="FFFF00"/>
                </a:highlight>
                <a:latin typeface="Consolas" panose="020B0609020204030204" pitchFamily="49" charset="0"/>
              </a:rPr>
              <a:t> = () =&gt; { </a:t>
            </a:r>
          </a:p>
          <a:p>
            <a:r>
              <a:rPr lang="en-US" sz="200" b="0" dirty="0">
                <a:solidFill>
                  <a:srgbClr val="008000"/>
                </a:solidFill>
                <a:effectLst/>
                <a:highlight>
                  <a:srgbClr val="FFFF00"/>
                </a:highlight>
                <a:latin typeface="Consolas" panose="020B0609020204030204" pitchFamily="49" charset="0"/>
              </a:rPr>
              <a:t>    const user = {</a:t>
            </a:r>
          </a:p>
          <a:p>
            <a:r>
              <a:rPr lang="en-US" sz="200" b="0" dirty="0">
                <a:solidFill>
                  <a:srgbClr val="008000"/>
                </a:solidFill>
                <a:effectLst/>
                <a:highlight>
                  <a:srgbClr val="FFFF00"/>
                </a:highlight>
                <a:latin typeface="Consolas" panose="020B0609020204030204" pitchFamily="49" charset="0"/>
              </a:rPr>
              <a:t>      name: values.name || undefined,</a:t>
            </a:r>
          </a:p>
          <a:p>
            <a:r>
              <a:rPr lang="en-US" sz="200" b="0" dirty="0">
                <a:solidFill>
                  <a:srgbClr val="008000"/>
                </a:solidFill>
                <a:effectLst/>
                <a:highlight>
                  <a:srgbClr val="FFFF00"/>
                </a:highlight>
                <a:latin typeface="Consolas" panose="020B0609020204030204" pitchFamily="49" charset="0"/>
              </a:rPr>
              <a:t>      email: </a:t>
            </a:r>
            <a:r>
              <a:rPr lang="en-US" sz="200" b="0" dirty="0" err="1">
                <a:solidFill>
                  <a:srgbClr val="008000"/>
                </a:solidFill>
                <a:effectLst/>
                <a:highlight>
                  <a:srgbClr val="FFFF00"/>
                </a:highlight>
                <a:latin typeface="Consolas" panose="020B0609020204030204" pitchFamily="49" charset="0"/>
              </a:rPr>
              <a:t>values.email</a:t>
            </a:r>
            <a:r>
              <a:rPr lang="en-US" sz="200" b="0" dirty="0">
                <a:solidFill>
                  <a:srgbClr val="008000"/>
                </a:solidFill>
                <a:effectLst/>
                <a:highlight>
                  <a:srgbClr val="FFFF00"/>
                </a:highlight>
                <a:latin typeface="Consolas" panose="020B0609020204030204" pitchFamily="49" charset="0"/>
              </a:rPr>
              <a:t> || undefined, </a:t>
            </a:r>
          </a:p>
          <a:p>
            <a:r>
              <a:rPr lang="en-US" sz="200" b="0" dirty="0">
                <a:solidFill>
                  <a:srgbClr val="008000"/>
                </a:solidFill>
                <a:effectLst/>
                <a:highlight>
                  <a:srgbClr val="FFFF00"/>
                </a:highlight>
                <a:latin typeface="Consolas" panose="020B0609020204030204" pitchFamily="49" charset="0"/>
              </a:rPr>
              <a:t>      password: </a:t>
            </a:r>
            <a:r>
              <a:rPr lang="en-US" sz="200" b="0" dirty="0" err="1">
                <a:solidFill>
                  <a:srgbClr val="008000"/>
                </a:solidFill>
                <a:effectLst/>
                <a:highlight>
                  <a:srgbClr val="FFFF00"/>
                </a:highlight>
                <a:latin typeface="Consolas" panose="020B0609020204030204" pitchFamily="49" charset="0"/>
              </a:rPr>
              <a:t>values.password</a:t>
            </a:r>
            <a:r>
              <a:rPr lang="en-US" sz="200" b="0" dirty="0">
                <a:solidFill>
                  <a:srgbClr val="008000"/>
                </a:solidFill>
                <a:effectLst/>
                <a:highlight>
                  <a:srgbClr val="FFFF00"/>
                </a:highlight>
                <a:latin typeface="Consolas" panose="020B0609020204030204" pitchFamily="49" charset="0"/>
              </a:rPr>
              <a:t> || undefined,</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create(user).then((data) =&gt; { </a:t>
            </a:r>
          </a:p>
          <a:p>
            <a:r>
              <a:rPr lang="en-US" sz="200" b="0" dirty="0">
                <a:solidFill>
                  <a:srgbClr val="008000"/>
                </a:solidFill>
                <a:effectLst/>
                <a:highlight>
                  <a:srgbClr val="FFFF00"/>
                </a:highlight>
                <a:latin typeface="Consolas" panose="020B0609020204030204" pitchFamily="49" charset="0"/>
              </a:rPr>
              <a:t>      if (</a:t>
            </a:r>
            <a:r>
              <a:rPr lang="en-US" sz="200" b="0" dirty="0" err="1">
                <a:solidFill>
                  <a:srgbClr val="008000"/>
                </a:solidFill>
                <a:effectLst/>
                <a:highlight>
                  <a:srgbClr val="FFFF00"/>
                </a:highlight>
                <a:latin typeface="Consolas" panose="020B0609020204030204" pitchFamily="49" charset="0"/>
              </a:rPr>
              <a:t>data.error</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setValues</a:t>
            </a:r>
            <a:r>
              <a:rPr lang="en-US" sz="200" b="0" dirty="0">
                <a:solidFill>
                  <a:srgbClr val="008000"/>
                </a:solidFill>
                <a:effectLst/>
                <a:highlight>
                  <a:srgbClr val="FFFF00"/>
                </a:highlight>
                <a:latin typeface="Consolas" panose="020B0609020204030204" pitchFamily="49" charset="0"/>
              </a:rPr>
              <a:t>({ ...values, error: </a:t>
            </a:r>
            <a:r>
              <a:rPr lang="en-US" sz="200" b="0" dirty="0" err="1">
                <a:solidFill>
                  <a:srgbClr val="008000"/>
                </a:solidFill>
                <a:effectLst/>
                <a:highlight>
                  <a:srgbClr val="FFFF00"/>
                </a:highlight>
                <a:latin typeface="Consolas" panose="020B0609020204030204" pitchFamily="49" charset="0"/>
              </a:rPr>
              <a:t>data.error</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 else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setOpen</a:t>
            </a:r>
            <a:r>
              <a:rPr lang="en-US" sz="200" b="0" dirty="0">
                <a:solidFill>
                  <a:srgbClr val="008000"/>
                </a:solidFill>
                <a:effectLst/>
                <a:highlight>
                  <a:srgbClr val="FFFF00"/>
                </a:highlight>
                <a:latin typeface="Consolas" panose="020B0609020204030204" pitchFamily="49" charset="0"/>
              </a:rPr>
              <a:t>(true);</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Signup.propTypes</a:t>
            </a:r>
            <a:r>
              <a:rPr lang="en-US" sz="200" b="0" dirty="0">
                <a:solidFill>
                  <a:srgbClr val="008000"/>
                </a:solidFill>
                <a:effectLst/>
                <a:highlight>
                  <a:srgbClr val="FFFF00"/>
                </a:highlight>
                <a:latin typeface="Consolas" panose="020B0609020204030204" pitchFamily="49" charset="0"/>
              </a:rPr>
              <a:t> = {</a:t>
            </a:r>
          </a:p>
          <a:p>
            <a:r>
              <a:rPr lang="en-US" sz="200" b="0" dirty="0">
                <a:solidFill>
                  <a:srgbClr val="008000"/>
                </a:solidFill>
                <a:effectLst/>
                <a:highlight>
                  <a:srgbClr val="FFFF00"/>
                </a:highlight>
                <a:latin typeface="Consolas" panose="020B0609020204030204" pitchFamily="49" charset="0"/>
              </a:rPr>
              <a:t>    open: </a:t>
            </a:r>
            <a:r>
              <a:rPr lang="en-US" sz="200" b="0" dirty="0" err="1">
                <a:solidFill>
                  <a:srgbClr val="008000"/>
                </a:solidFill>
                <a:effectLst/>
                <a:highlight>
                  <a:srgbClr val="FFFF00"/>
                </a:highlight>
                <a:latin typeface="Consolas" panose="020B0609020204030204" pitchFamily="49" charset="0"/>
              </a:rPr>
              <a:t>PropTypes.bool.isRequired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PropTypes.func.isRequired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return (</a:t>
            </a:r>
          </a:p>
          <a:p>
            <a:r>
              <a:rPr lang="en-US" sz="200" b="0" dirty="0">
                <a:solidFill>
                  <a:srgbClr val="008000"/>
                </a:solidFill>
                <a:effectLst/>
                <a:highlight>
                  <a:srgbClr val="FFFF00"/>
                </a:highlight>
                <a:latin typeface="Consolas" panose="020B0609020204030204" pitchFamily="49" charset="0"/>
              </a:rPr>
              <a:t>    &lt;div&gt;</a:t>
            </a:r>
          </a:p>
          <a:p>
            <a:r>
              <a:rPr lang="en-US" sz="200" b="0" dirty="0">
                <a:solidFill>
                  <a:srgbClr val="008000"/>
                </a:solidFill>
                <a:effectLst/>
                <a:highlight>
                  <a:srgbClr val="FFFF00"/>
                </a:highlight>
                <a:latin typeface="Consolas" panose="020B0609020204030204" pitchFamily="49" charset="0"/>
              </a:rPr>
              <a:t>      &lt;Card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classes.card</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CardContent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&lt;Typography variant="h6"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classes.title</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Sign Up</a:t>
            </a:r>
          </a:p>
          <a:p>
            <a:r>
              <a:rPr lang="en-US" sz="200" b="0" dirty="0">
                <a:solidFill>
                  <a:srgbClr val="008000"/>
                </a:solidFill>
                <a:effectLst/>
                <a:highlight>
                  <a:srgbClr val="FFFF00"/>
                </a:highlight>
                <a:latin typeface="Consolas" panose="020B0609020204030204" pitchFamily="49" charset="0"/>
              </a:rPr>
              <a:t>          &lt;/Typography&gt;</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TextField</a:t>
            </a:r>
            <a:endParaRPr lang="en-US" sz="200" b="0" dirty="0">
              <a:solidFill>
                <a:srgbClr val="008000"/>
              </a:solidFill>
              <a:effectLst/>
              <a:highlight>
                <a:srgbClr val="FFFF00"/>
              </a:highlight>
              <a:latin typeface="Consolas" panose="020B0609020204030204" pitchFamily="49" charset="0"/>
            </a:endParaRPr>
          </a:p>
          <a:p>
            <a:r>
              <a:rPr lang="en-US" sz="200" b="0" dirty="0">
                <a:solidFill>
                  <a:srgbClr val="008000"/>
                </a:solidFill>
                <a:effectLst/>
                <a:highlight>
                  <a:srgbClr val="FFFF00"/>
                </a:highlight>
                <a:latin typeface="Consolas" panose="020B0609020204030204" pitchFamily="49" charset="0"/>
              </a:rPr>
              <a:t>            id="name"</a:t>
            </a:r>
          </a:p>
          <a:p>
            <a:r>
              <a:rPr lang="en-US" sz="200" b="0" dirty="0">
                <a:solidFill>
                  <a:srgbClr val="008000"/>
                </a:solidFill>
                <a:effectLst/>
                <a:highlight>
                  <a:srgbClr val="FFFF00"/>
                </a:highlight>
                <a:latin typeface="Consolas" panose="020B0609020204030204" pitchFamily="49" charset="0"/>
              </a:rPr>
              <a:t>            label="Name"</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classes.textField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value={values.name}</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onChange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('name')}</a:t>
            </a:r>
          </a:p>
          <a:p>
            <a:r>
              <a:rPr lang="en-US" sz="200" b="0" dirty="0">
                <a:solidFill>
                  <a:srgbClr val="008000"/>
                </a:solidFill>
                <a:effectLst/>
                <a:highlight>
                  <a:srgbClr val="FFFF00"/>
                </a:highlight>
                <a:latin typeface="Consolas" panose="020B0609020204030204" pitchFamily="49" charset="0"/>
              </a:rPr>
              <a:t>            margin="normal"</a:t>
            </a:r>
          </a:p>
          <a:p>
            <a:r>
              <a:rPr lang="en-US" sz="200" b="0" dirty="0">
                <a:solidFill>
                  <a:srgbClr val="008000"/>
                </a:solidFill>
                <a:effectLst/>
                <a:highlight>
                  <a:srgbClr val="FFFF00"/>
                </a:highlight>
                <a:latin typeface="Consolas" panose="020B0609020204030204" pitchFamily="49" charset="0"/>
              </a:rPr>
              <a:t>          /&gt;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TextField</a:t>
            </a:r>
            <a:endParaRPr lang="en-US" sz="200" b="0" dirty="0">
              <a:solidFill>
                <a:srgbClr val="008000"/>
              </a:solidFill>
              <a:effectLst/>
              <a:highlight>
                <a:srgbClr val="FFFF00"/>
              </a:highlight>
              <a:latin typeface="Consolas" panose="020B0609020204030204" pitchFamily="49" charset="0"/>
            </a:endParaRPr>
          </a:p>
          <a:p>
            <a:r>
              <a:rPr lang="en-US" sz="200" b="0" dirty="0">
                <a:solidFill>
                  <a:srgbClr val="008000"/>
                </a:solidFill>
                <a:effectLst/>
                <a:highlight>
                  <a:srgbClr val="FFFF00"/>
                </a:highlight>
                <a:latin typeface="Consolas" panose="020B0609020204030204" pitchFamily="49" charset="0"/>
              </a:rPr>
              <a:t>            id="email"</a:t>
            </a:r>
          </a:p>
          <a:p>
            <a:r>
              <a:rPr lang="en-US" sz="200" b="0" dirty="0">
                <a:solidFill>
                  <a:srgbClr val="008000"/>
                </a:solidFill>
                <a:effectLst/>
                <a:highlight>
                  <a:srgbClr val="FFFF00"/>
                </a:highlight>
                <a:latin typeface="Consolas" panose="020B0609020204030204" pitchFamily="49" charset="0"/>
              </a:rPr>
              <a:t>            label="Email"</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classes.textField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value={</a:t>
            </a:r>
            <a:r>
              <a:rPr lang="en-US" sz="200" b="0" dirty="0" err="1">
                <a:solidFill>
                  <a:srgbClr val="008000"/>
                </a:solidFill>
                <a:effectLst/>
                <a:highlight>
                  <a:srgbClr val="FFFF00"/>
                </a:highlight>
                <a:latin typeface="Consolas" panose="020B0609020204030204" pitchFamily="49" charset="0"/>
              </a:rPr>
              <a:t>values.email</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onChange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('email')}</a:t>
            </a:r>
          </a:p>
          <a:p>
            <a:r>
              <a:rPr lang="en-US" sz="200" b="0" dirty="0">
                <a:solidFill>
                  <a:srgbClr val="008000"/>
                </a:solidFill>
                <a:effectLst/>
                <a:highlight>
                  <a:srgbClr val="FFFF00"/>
                </a:highlight>
                <a:latin typeface="Consolas" panose="020B0609020204030204" pitchFamily="49" charset="0"/>
              </a:rPr>
              <a:t>            margin="normal"</a:t>
            </a:r>
          </a:p>
          <a:p>
            <a:r>
              <a:rPr lang="en-US" sz="200" b="0" dirty="0">
                <a:solidFill>
                  <a:srgbClr val="008000"/>
                </a:solidFill>
                <a:effectLst/>
                <a:highlight>
                  <a:srgbClr val="FFFF00"/>
                </a:highlight>
                <a:latin typeface="Consolas" panose="020B0609020204030204" pitchFamily="49" charset="0"/>
              </a:rPr>
              <a:t>          /&gt;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TextField</a:t>
            </a:r>
            <a:endParaRPr lang="en-US" sz="200" b="0" dirty="0">
              <a:solidFill>
                <a:srgbClr val="008000"/>
              </a:solidFill>
              <a:effectLst/>
              <a:highlight>
                <a:srgbClr val="FFFF00"/>
              </a:highlight>
              <a:latin typeface="Consolas" panose="020B0609020204030204" pitchFamily="49" charset="0"/>
            </a:endParaRPr>
          </a:p>
          <a:p>
            <a:r>
              <a:rPr lang="en-US" sz="200" b="0" dirty="0">
                <a:solidFill>
                  <a:srgbClr val="008000"/>
                </a:solidFill>
                <a:effectLst/>
                <a:highlight>
                  <a:srgbClr val="FFFF00"/>
                </a:highlight>
                <a:latin typeface="Consolas" panose="020B0609020204030204" pitchFamily="49" charset="0"/>
              </a:rPr>
              <a:t>            id="password"</a:t>
            </a:r>
          </a:p>
          <a:p>
            <a:r>
              <a:rPr lang="en-US" sz="200" b="0" dirty="0">
                <a:solidFill>
                  <a:srgbClr val="008000"/>
                </a:solidFill>
                <a:effectLst/>
                <a:highlight>
                  <a:srgbClr val="FFFF00"/>
                </a:highlight>
                <a:latin typeface="Consolas" panose="020B0609020204030204" pitchFamily="49" charset="0"/>
              </a:rPr>
              <a:t>            label="Password"</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classes.textField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value={</a:t>
            </a:r>
            <a:r>
              <a:rPr lang="en-US" sz="200" b="0" dirty="0" err="1">
                <a:solidFill>
                  <a:srgbClr val="008000"/>
                </a:solidFill>
                <a:effectLst/>
                <a:highlight>
                  <a:srgbClr val="FFFF00"/>
                </a:highlight>
                <a:latin typeface="Consolas" panose="020B0609020204030204" pitchFamily="49" charset="0"/>
              </a:rPr>
              <a:t>values.password</a:t>
            </a:r>
            <a:r>
              <a:rPr lang="en-US" sz="200" b="0" dirty="0">
                <a:solidFill>
                  <a:srgbClr val="008000"/>
                </a:solidFill>
                <a:effectLst/>
                <a:highlight>
                  <a:srgbClr val="FFFF00"/>
                </a:highlight>
                <a:latin typeface="Consolas" panose="020B0609020204030204" pitchFamily="49" charset="0"/>
              </a:rPr>
              <a:t>}</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onChange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handleChange</a:t>
            </a:r>
            <a:r>
              <a:rPr lang="en-US" sz="200" b="0" dirty="0">
                <a:solidFill>
                  <a:srgbClr val="008000"/>
                </a:solidFill>
                <a:effectLst/>
                <a:highlight>
                  <a:srgbClr val="FFFF00"/>
                </a:highlight>
                <a:latin typeface="Consolas" panose="020B0609020204030204" pitchFamily="49" charset="0"/>
              </a:rPr>
              <a:t>('password')}</a:t>
            </a:r>
          </a:p>
          <a:p>
            <a:r>
              <a:rPr lang="en-US" sz="200" b="0" dirty="0">
                <a:solidFill>
                  <a:srgbClr val="008000"/>
                </a:solidFill>
                <a:effectLst/>
                <a:highlight>
                  <a:srgbClr val="FFFF00"/>
                </a:highlight>
                <a:latin typeface="Consolas" panose="020B0609020204030204" pitchFamily="49" charset="0"/>
              </a:rPr>
              <a:t>            type="password"</a:t>
            </a:r>
          </a:p>
          <a:p>
            <a:r>
              <a:rPr lang="en-US" sz="200" b="0" dirty="0">
                <a:solidFill>
                  <a:srgbClr val="008000"/>
                </a:solidFill>
                <a:effectLst/>
                <a:highlight>
                  <a:srgbClr val="FFFF00"/>
                </a:highlight>
                <a:latin typeface="Consolas" panose="020B0609020204030204" pitchFamily="49" charset="0"/>
              </a:rPr>
              <a:t>            margin="normal"</a:t>
            </a:r>
          </a:p>
          <a:p>
            <a:r>
              <a:rPr lang="en-US" sz="200" b="0" dirty="0">
                <a:solidFill>
                  <a:srgbClr val="008000"/>
                </a:solidFill>
                <a:effectLst/>
                <a:highlight>
                  <a:srgbClr val="FFFF00"/>
                </a:highlight>
                <a:latin typeface="Consolas" panose="020B0609020204030204" pitchFamily="49" charset="0"/>
              </a:rPr>
              <a:t>          /&gt;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CardContent</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CardActions</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&lt;Button color="primary" variant="contained" </a:t>
            </a:r>
            <a:r>
              <a:rPr lang="en-US" sz="200" b="0" dirty="0" err="1">
                <a:solidFill>
                  <a:srgbClr val="008000"/>
                </a:solidFill>
                <a:effectLst/>
                <a:highlight>
                  <a:srgbClr val="FFFF00"/>
                </a:highlight>
                <a:latin typeface="Consolas" panose="020B0609020204030204" pitchFamily="49" charset="0"/>
              </a:rPr>
              <a:t>onClick</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clickSubmit</a:t>
            </a:r>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            </a:t>
            </a:r>
            <a:r>
              <a:rPr lang="en-US" sz="200" b="0" dirty="0" err="1">
                <a:solidFill>
                  <a:srgbClr val="008000"/>
                </a:solidFill>
                <a:effectLst/>
                <a:highlight>
                  <a:srgbClr val="FFFF00"/>
                </a:highlight>
                <a:latin typeface="Consolas" panose="020B0609020204030204" pitchFamily="49" charset="0"/>
              </a:rPr>
              <a:t>className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classes.submit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Submit</a:t>
            </a:r>
          </a:p>
          <a:p>
            <a:r>
              <a:rPr lang="en-US" sz="200" b="0" dirty="0">
                <a:solidFill>
                  <a:srgbClr val="008000"/>
                </a:solidFill>
                <a:effectLst/>
                <a:highlight>
                  <a:srgbClr val="FFFF00"/>
                </a:highlight>
                <a:latin typeface="Consolas" panose="020B0609020204030204" pitchFamily="49" charset="0"/>
              </a:rPr>
              <a:t>          &lt;/Button&gt;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CardActions</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&lt;/Card&gt;</a:t>
            </a:r>
          </a:p>
          <a:p>
            <a:br>
              <a:rPr lang="en-US" sz="200" b="0" dirty="0">
                <a:solidFill>
                  <a:srgbClr val="008000"/>
                </a:solidFill>
                <a:effectLst/>
                <a:highlight>
                  <a:srgbClr val="FFFF00"/>
                </a:highlight>
                <a:latin typeface="Consolas" panose="020B0609020204030204" pitchFamily="49" charset="0"/>
              </a:rPr>
            </a:br>
            <a:r>
              <a:rPr lang="en-US" sz="200" b="0" dirty="0">
                <a:solidFill>
                  <a:srgbClr val="008000"/>
                </a:solidFill>
                <a:effectLst/>
                <a:highlight>
                  <a:srgbClr val="FFFF00"/>
                </a:highlight>
                <a:latin typeface="Consolas" panose="020B0609020204030204" pitchFamily="49" charset="0"/>
              </a:rPr>
              <a:t>      &lt;Dialog open={open} </a:t>
            </a:r>
            <a:r>
              <a:rPr lang="en-US" sz="200" b="0" dirty="0" err="1">
                <a:solidFill>
                  <a:srgbClr val="008000"/>
                </a:solidFill>
                <a:effectLst/>
                <a:highlight>
                  <a:srgbClr val="FFFF00"/>
                </a:highlight>
                <a:latin typeface="Consolas" panose="020B0609020204030204" pitchFamily="49" charset="0"/>
              </a:rPr>
              <a:t>onClose</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DialogTitle</a:t>
            </a:r>
            <a:r>
              <a:rPr lang="en-US" sz="200" b="0" dirty="0">
                <a:solidFill>
                  <a:srgbClr val="008000"/>
                </a:solidFill>
                <a:effectLst/>
                <a:highlight>
                  <a:srgbClr val="FFFF00"/>
                </a:highlight>
                <a:latin typeface="Consolas" panose="020B0609020204030204" pitchFamily="49" charset="0"/>
              </a:rPr>
              <a:t>&gt;New Account&lt;/</a:t>
            </a:r>
            <a:r>
              <a:rPr lang="en-US" sz="200" b="0" dirty="0" err="1">
                <a:solidFill>
                  <a:srgbClr val="008000"/>
                </a:solidFill>
                <a:effectLst/>
                <a:highlight>
                  <a:srgbClr val="FFFF00"/>
                </a:highlight>
                <a:latin typeface="Consolas" panose="020B0609020204030204" pitchFamily="49" charset="0"/>
              </a:rPr>
              <a:t>DialogTitle</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DialogContentText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New account successfully created. </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DialogContentText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DialogContent</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DialogActions</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&lt;Link to="/</a:t>
            </a:r>
            <a:r>
              <a:rPr lang="en-US" sz="200" b="0" dirty="0" err="1">
                <a:solidFill>
                  <a:srgbClr val="008000"/>
                </a:solidFill>
                <a:effectLst/>
                <a:highlight>
                  <a:srgbClr val="FFFF00"/>
                </a:highlight>
                <a:latin typeface="Consolas" panose="020B0609020204030204" pitchFamily="49" charset="0"/>
              </a:rPr>
              <a:t>Signin</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&lt;Button color="primary" </a:t>
            </a:r>
            <a:r>
              <a:rPr lang="en-US" sz="200" b="0" dirty="0" err="1">
                <a:solidFill>
                  <a:srgbClr val="008000"/>
                </a:solidFill>
                <a:effectLst/>
                <a:highlight>
                  <a:srgbClr val="FFFF00"/>
                </a:highlight>
                <a:latin typeface="Consolas" panose="020B0609020204030204" pitchFamily="49" charset="0"/>
              </a:rPr>
              <a:t>autoFocus</a:t>
            </a:r>
            <a:r>
              <a:rPr lang="en-US" sz="200" b="0" dirty="0">
                <a:solidFill>
                  <a:srgbClr val="008000"/>
                </a:solidFill>
                <a:effectLst/>
                <a:highlight>
                  <a:srgbClr val="FFFF00"/>
                </a:highlight>
                <a:latin typeface="Consolas" panose="020B0609020204030204" pitchFamily="49" charset="0"/>
              </a:rPr>
              <a:t> variant="contained" </a:t>
            </a:r>
            <a:r>
              <a:rPr lang="en-US" sz="200" b="0" dirty="0" err="1">
                <a:solidFill>
                  <a:srgbClr val="008000"/>
                </a:solidFill>
                <a:effectLst/>
                <a:highlight>
                  <a:srgbClr val="FFFF00"/>
                </a:highlight>
                <a:latin typeface="Consolas" panose="020B0609020204030204" pitchFamily="49" charset="0"/>
              </a:rPr>
              <a:t>onClick</a:t>
            </a:r>
            <a:r>
              <a:rPr lang="en-US" sz="200" b="0" dirty="0">
                <a:solidFill>
                  <a:srgbClr val="008000"/>
                </a:solidFill>
                <a:effectLst/>
                <a:highlight>
                  <a:srgbClr val="FFFF00"/>
                </a:highlight>
                <a:latin typeface="Consolas" panose="020B0609020204030204" pitchFamily="49" charset="0"/>
              </a:rPr>
              <a:t>={</a:t>
            </a:r>
            <a:r>
              <a:rPr lang="en-US" sz="200" b="0" dirty="0" err="1">
                <a:solidFill>
                  <a:srgbClr val="008000"/>
                </a:solidFill>
                <a:effectLst/>
                <a:highlight>
                  <a:srgbClr val="FFFF00"/>
                </a:highlight>
                <a:latin typeface="Consolas" panose="020B0609020204030204" pitchFamily="49" charset="0"/>
              </a:rPr>
              <a:t>handleClose</a:t>
            </a:r>
            <a:r>
              <a:rPr lang="en-US" sz="200" b="0" dirty="0">
                <a:solidFill>
                  <a:srgbClr val="008000"/>
                </a:solidFill>
                <a:effectLst/>
                <a:highlight>
                  <a:srgbClr val="FFFF00"/>
                </a:highlight>
                <a:latin typeface="Consolas" panose="020B0609020204030204" pitchFamily="49" charset="0"/>
              </a:rPr>
              <a:t>}&gt;</a:t>
            </a:r>
          </a:p>
          <a:p>
            <a:r>
              <a:rPr lang="en-US" sz="200" b="0" dirty="0">
                <a:solidFill>
                  <a:srgbClr val="008000"/>
                </a:solidFill>
                <a:effectLst/>
                <a:highlight>
                  <a:srgbClr val="FFFF00"/>
                </a:highlight>
                <a:latin typeface="Consolas" panose="020B0609020204030204" pitchFamily="49" charset="0"/>
              </a:rPr>
              <a:t>              Sign In </a:t>
            </a:r>
          </a:p>
          <a:p>
            <a:r>
              <a:rPr lang="en-US" sz="200" b="0" dirty="0">
                <a:solidFill>
                  <a:srgbClr val="008000"/>
                </a:solidFill>
                <a:effectLst/>
                <a:highlight>
                  <a:srgbClr val="FFFF00"/>
                </a:highlight>
                <a:latin typeface="Consolas" panose="020B0609020204030204" pitchFamily="49" charset="0"/>
              </a:rPr>
              <a:t>            &lt;/Button&gt;</a:t>
            </a:r>
          </a:p>
          <a:p>
            <a:r>
              <a:rPr lang="en-US" sz="200" b="0" dirty="0">
                <a:solidFill>
                  <a:srgbClr val="008000"/>
                </a:solidFill>
                <a:effectLst/>
                <a:highlight>
                  <a:srgbClr val="FFFF00"/>
                </a:highlight>
                <a:latin typeface="Consolas" panose="020B0609020204030204" pitchFamily="49" charset="0"/>
              </a:rPr>
              <a:t>          &lt;/Link&gt;</a:t>
            </a:r>
          </a:p>
          <a:p>
            <a:r>
              <a:rPr lang="en-US" sz="200" b="0" dirty="0">
                <a:solidFill>
                  <a:srgbClr val="008000"/>
                </a:solidFill>
                <a:effectLst/>
                <a:highlight>
                  <a:srgbClr val="FFFF00"/>
                </a:highlight>
                <a:latin typeface="Consolas" panose="020B0609020204030204" pitchFamily="49" charset="0"/>
              </a:rPr>
              <a:t>        &lt;/</a:t>
            </a:r>
            <a:r>
              <a:rPr lang="en-US" sz="200" b="0" dirty="0" err="1">
                <a:solidFill>
                  <a:srgbClr val="008000"/>
                </a:solidFill>
                <a:effectLst/>
                <a:highlight>
                  <a:srgbClr val="FFFF00"/>
                </a:highlight>
                <a:latin typeface="Consolas" panose="020B0609020204030204" pitchFamily="49" charset="0"/>
              </a:rPr>
              <a:t>DialogActions</a:t>
            </a:r>
            <a:r>
              <a:rPr lang="en-US" sz="200" b="0" dirty="0">
                <a:solidFill>
                  <a:srgbClr val="008000"/>
                </a:solidFill>
                <a:effectLst/>
                <a:highlight>
                  <a:srgbClr val="FFFF00"/>
                </a:highlight>
                <a:latin typeface="Consolas" panose="020B0609020204030204" pitchFamily="49" charset="0"/>
              </a:rPr>
              <a:t>&gt; </a:t>
            </a:r>
          </a:p>
          <a:p>
            <a:r>
              <a:rPr lang="en-US" sz="200" b="0" dirty="0">
                <a:solidFill>
                  <a:srgbClr val="008000"/>
                </a:solidFill>
                <a:effectLst/>
                <a:highlight>
                  <a:srgbClr val="FFFF00"/>
                </a:highlight>
                <a:latin typeface="Consolas" panose="020B0609020204030204" pitchFamily="49" charset="0"/>
              </a:rPr>
              <a:t>      &lt;/Dialog&gt;</a:t>
            </a:r>
          </a:p>
          <a:p>
            <a:r>
              <a:rPr lang="en-US" sz="200" b="0" dirty="0">
                <a:solidFill>
                  <a:srgbClr val="008000"/>
                </a:solidFill>
                <a:effectLst/>
                <a:highlight>
                  <a:srgbClr val="FFFF00"/>
                </a:highlight>
                <a:latin typeface="Consolas" panose="020B0609020204030204" pitchFamily="49" charset="0"/>
              </a:rPr>
              <a:t>    &lt;/div&gt;</a:t>
            </a:r>
          </a:p>
          <a:p>
            <a:r>
              <a:rPr lang="en-US" sz="200" b="0" dirty="0">
                <a:solidFill>
                  <a:srgbClr val="008000"/>
                </a:solidFill>
                <a:effectLst/>
                <a:highlight>
                  <a:srgbClr val="FFFF00"/>
                </a:highlight>
                <a:latin typeface="Consolas" panose="020B0609020204030204" pitchFamily="49" charset="0"/>
              </a:rPr>
              <a:t>  );</a:t>
            </a:r>
          </a:p>
          <a:p>
            <a:r>
              <a:rPr lang="en-US" sz="200" b="0" dirty="0">
                <a:solidFill>
                  <a:srgbClr val="008000"/>
                </a:solidFill>
                <a:effectLst/>
                <a:highlight>
                  <a:srgbClr val="FFFF00"/>
                </a:highlight>
                <a:latin typeface="Consolas" panose="020B0609020204030204" pitchFamily="49" charset="0"/>
              </a:rPr>
              <a:t>}</a:t>
            </a:r>
          </a:p>
          <a:p>
            <a:br>
              <a:rPr lang="en-US" sz="200" b="0" dirty="0">
                <a:solidFill>
                  <a:srgbClr val="008000"/>
                </a:solidFill>
                <a:effectLst/>
                <a:highlight>
                  <a:srgbClr val="FFFF00"/>
                </a:highlight>
                <a:latin typeface="Consolas" panose="020B0609020204030204" pitchFamily="49" charset="0"/>
              </a:rPr>
            </a:br>
            <a:br>
              <a:rPr lang="en-US" sz="200" b="0" dirty="0">
                <a:solidFill>
                  <a:srgbClr val="008000"/>
                </a:solidFill>
                <a:effectLst/>
                <a:highlight>
                  <a:srgbClr val="FFFF00"/>
                </a:highlight>
                <a:latin typeface="Consolas" panose="020B0609020204030204" pitchFamily="49" charset="0"/>
              </a:rPr>
            </a:br>
            <a:endParaRPr lang="en-US" sz="20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C8E2F2A-54DF-B31C-C2BD-033C323AD96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274E617F-64D5-2806-5124-0E94BB9027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CE8A3D-2BF1-2316-C3D6-A1A7E875A6AD}"/>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870608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408-5F87-C6A0-DF70-37FBEB1CB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C3B62-764C-194A-46D2-9E9786232B47}"/>
              </a:ext>
            </a:extLst>
          </p:cNvPr>
          <p:cNvSpPr>
            <a:spLocks noGrp="1"/>
          </p:cNvSpPr>
          <p:nvPr>
            <p:ph idx="1"/>
          </p:nvPr>
        </p:nvSpPr>
        <p:spPr/>
        <p:txBody>
          <a:bodyPr/>
          <a:lstStyle/>
          <a:p>
            <a:r>
              <a:rPr lang="en-US" dirty="0"/>
              <a:t>On successful account creation, the user is given confirmation and asked to sign in using this Dialog component, which links to the </a:t>
            </a:r>
            <a:r>
              <a:rPr lang="en-US" dirty="0" err="1"/>
              <a:t>Signin</a:t>
            </a:r>
            <a:r>
              <a:rPr lang="en-US" dirty="0"/>
              <a:t> component, as shown in the following screenshot:</a:t>
            </a:r>
          </a:p>
          <a:p>
            <a:endParaRPr lang="en-US" dirty="0"/>
          </a:p>
        </p:txBody>
      </p:sp>
      <p:sp>
        <p:nvSpPr>
          <p:cNvPr id="4" name="Date Placeholder 3">
            <a:extLst>
              <a:ext uri="{FF2B5EF4-FFF2-40B4-BE49-F238E27FC236}">
                <a16:creationId xmlns:a16="http://schemas.microsoft.com/office/drawing/2014/main" id="{3E182D00-FDE8-932B-A72D-A29D1A141D8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9C68B7CD-E27D-C34B-3ECC-244B1FDDB3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7CD1CD-9DF1-0FBA-CE2F-8FD371E0F4FE}"/>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pic>
        <p:nvPicPr>
          <p:cNvPr id="8" name="Picture 7">
            <a:extLst>
              <a:ext uri="{FF2B5EF4-FFF2-40B4-BE49-F238E27FC236}">
                <a16:creationId xmlns:a16="http://schemas.microsoft.com/office/drawing/2014/main" id="{A7AA5252-E611-BEAF-2748-EF8AF7A0CC5E}"/>
              </a:ext>
            </a:extLst>
          </p:cNvPr>
          <p:cNvPicPr>
            <a:picLocks noChangeAspect="1"/>
          </p:cNvPicPr>
          <p:nvPr/>
        </p:nvPicPr>
        <p:blipFill>
          <a:blip r:embed="rId2"/>
          <a:stretch>
            <a:fillRect/>
          </a:stretch>
        </p:blipFill>
        <p:spPr>
          <a:xfrm>
            <a:off x="1447801" y="2395001"/>
            <a:ext cx="6477000" cy="3929599"/>
          </a:xfrm>
          <a:prstGeom prst="rect">
            <a:avLst/>
          </a:prstGeom>
        </p:spPr>
      </p:pic>
    </p:spTree>
    <p:extLst>
      <p:ext uri="{BB962C8B-B14F-4D97-AF65-F5344CB8AC3E}">
        <p14:creationId xmlns:p14="http://schemas.microsoft.com/office/powerpoint/2010/main" val="3051685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C42E-0D6A-EF3A-2745-4C14974517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E7AB8-265B-022A-006D-2175BF6CFCDA}"/>
              </a:ext>
            </a:extLst>
          </p:cNvPr>
          <p:cNvSpPr>
            <a:spLocks noGrp="1"/>
          </p:cNvSpPr>
          <p:nvPr>
            <p:ph idx="1"/>
          </p:nvPr>
        </p:nvSpPr>
        <p:spPr/>
        <p:txBody>
          <a:bodyPr/>
          <a:lstStyle/>
          <a:p>
            <a:r>
              <a:rPr lang="en-US" dirty="0"/>
              <a:t>To add the Signup component to the app, add the following Route to </a:t>
            </a:r>
            <a:r>
              <a:rPr lang="en-US" dirty="0" err="1"/>
              <a:t>MainRouter</a:t>
            </a:r>
            <a:r>
              <a:rPr lang="en-US" dirty="0"/>
              <a:t>.</a:t>
            </a:r>
            <a:endParaRPr lang="en-US" dirty="0">
              <a:highlight>
                <a:srgbClr val="FF0000"/>
              </a:highlight>
            </a:endParaRPr>
          </a:p>
        </p:txBody>
      </p:sp>
      <p:sp>
        <p:nvSpPr>
          <p:cNvPr id="4" name="Date Placeholder 3">
            <a:extLst>
              <a:ext uri="{FF2B5EF4-FFF2-40B4-BE49-F238E27FC236}">
                <a16:creationId xmlns:a16="http://schemas.microsoft.com/office/drawing/2014/main" id="{F98A85C6-1BB1-E203-F5A1-90E1186DD793}"/>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9DDA6277-CE41-3EFD-2AC3-B807CB275D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3560DB-7F3D-4C22-E32B-B3A85A123D8C}"/>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1662762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73A-75F5-B10D-8F17-8B3AF0BDD9F9}"/>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FD8ECAD2-08D1-5FF5-3C89-A40CA0744B75}"/>
              </a:ext>
            </a:extLst>
          </p:cNvPr>
          <p:cNvSpPr>
            <a:spLocks noGrp="1"/>
          </p:cNvSpPr>
          <p:nvPr>
            <p:ph idx="1"/>
          </p:nvPr>
        </p:nvSpPr>
        <p:spPr/>
        <p:txBody>
          <a:bodyPr/>
          <a:lstStyle/>
          <a:p>
            <a:r>
              <a:rPr lang="en-US" dirty="0"/>
              <a:t>&lt;Route path="/signup" element={Signup}/&gt;</a:t>
            </a:r>
          </a:p>
        </p:txBody>
      </p:sp>
      <p:sp>
        <p:nvSpPr>
          <p:cNvPr id="4" name="Date Placeholder 3">
            <a:extLst>
              <a:ext uri="{FF2B5EF4-FFF2-40B4-BE49-F238E27FC236}">
                <a16:creationId xmlns:a16="http://schemas.microsoft.com/office/drawing/2014/main" id="{766899CA-F34C-588A-05A7-FF7B831D550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FD50A0DA-1066-6B3A-9DB8-5EFF4E04F5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2E7A1F4-3F22-8E64-A0AE-9A74553B8D64}"/>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3269999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7747-D647-186B-FD3D-9B47F2536CE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9ACB4364-9862-ED7D-A2D9-E0ED4C4E8F5C}"/>
              </a:ext>
            </a:extLst>
          </p:cNvPr>
          <p:cNvSpPr>
            <a:spLocks noGrp="1"/>
          </p:cNvSpPr>
          <p:nvPr>
            <p:ph idx="1"/>
          </p:nvPr>
        </p:nvSpPr>
        <p:spPr/>
        <p:txBody>
          <a:bodyPr/>
          <a:lstStyle/>
          <a:p>
            <a:r>
              <a:rPr lang="en-US" sz="1500" b="0" dirty="0">
                <a:solidFill>
                  <a:srgbClr val="008000"/>
                </a:solidFill>
                <a:effectLst/>
                <a:latin typeface="Consolas" panose="020B0609020204030204" pitchFamily="49" charset="0"/>
              </a:rPr>
              <a:t>import React from 'react'</a:t>
            </a:r>
          </a:p>
          <a:p>
            <a:r>
              <a:rPr lang="en-US" sz="1500" b="0" dirty="0">
                <a:solidFill>
                  <a:srgbClr val="008000"/>
                </a:solidFill>
                <a:effectLst/>
                <a:latin typeface="Consolas" panose="020B0609020204030204" pitchFamily="49" charset="0"/>
              </a:rPr>
              <a:t>import {Route, Routes} from 'react-router-</a:t>
            </a:r>
            <a:r>
              <a:rPr lang="en-US" sz="1500" b="0" dirty="0" err="1">
                <a:solidFill>
                  <a:srgbClr val="008000"/>
                </a:solidFill>
                <a:effectLst/>
                <a:latin typeface="Consolas" panose="020B0609020204030204" pitchFamily="49" charset="0"/>
              </a:rPr>
              <a:t>dom</a:t>
            </a:r>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import Home from './core/Home' </a:t>
            </a:r>
          </a:p>
          <a:p>
            <a:r>
              <a:rPr lang="en-US" sz="1500" b="0" dirty="0">
                <a:solidFill>
                  <a:srgbClr val="008000"/>
                </a:solidFill>
                <a:effectLst/>
                <a:highlight>
                  <a:srgbClr val="FFFF00"/>
                </a:highlight>
                <a:latin typeface="Consolas" panose="020B0609020204030204" pitchFamily="49" charset="0"/>
              </a:rPr>
              <a:t>import Users from './user/</a:t>
            </a:r>
            <a:r>
              <a:rPr lang="en-US" sz="1500" b="0" dirty="0" err="1">
                <a:solidFill>
                  <a:srgbClr val="008000"/>
                </a:solidFill>
                <a:effectLst/>
                <a:highlight>
                  <a:srgbClr val="FFFF00"/>
                </a:highlight>
                <a:latin typeface="Consolas" panose="020B0609020204030204" pitchFamily="49" charset="0"/>
              </a:rPr>
              <a:t>Users.jsx</a:t>
            </a:r>
            <a:r>
              <a:rPr lang="en-US" sz="1500" b="0" dirty="0">
                <a:solidFill>
                  <a:srgbClr val="008000"/>
                </a:solidFill>
                <a:effectLst/>
                <a:highlight>
                  <a:srgbClr val="FFFF00"/>
                </a:highlight>
                <a:latin typeface="Consolas" panose="020B0609020204030204" pitchFamily="49" charset="0"/>
              </a:rPr>
              <a:t>'</a:t>
            </a:r>
          </a:p>
          <a:p>
            <a:r>
              <a:rPr lang="en-US" sz="1500" b="0" dirty="0">
                <a:solidFill>
                  <a:srgbClr val="008000"/>
                </a:solidFill>
                <a:effectLst/>
                <a:highlight>
                  <a:srgbClr val="FFFF00"/>
                </a:highlight>
                <a:latin typeface="Consolas" panose="020B0609020204030204" pitchFamily="49" charset="0"/>
              </a:rPr>
              <a:t>import Signup from './user/</a:t>
            </a:r>
            <a:r>
              <a:rPr lang="en-US" sz="1500" b="0" dirty="0" err="1">
                <a:solidFill>
                  <a:srgbClr val="008000"/>
                </a:solidFill>
                <a:effectLst/>
                <a:highlight>
                  <a:srgbClr val="FFFF00"/>
                </a:highlight>
                <a:latin typeface="Consolas" panose="020B0609020204030204" pitchFamily="49" charset="0"/>
              </a:rPr>
              <a:t>Signup.jsx</a:t>
            </a:r>
            <a:r>
              <a:rPr lang="en-US" sz="1500" b="0" dirty="0">
                <a:solidFill>
                  <a:srgbClr val="008000"/>
                </a:solidFill>
                <a:effectLst/>
                <a:highlight>
                  <a:srgbClr val="FFFF00"/>
                </a:highlight>
                <a:latin typeface="Consolas" panose="020B0609020204030204" pitchFamily="49" charset="0"/>
              </a:rPr>
              <a:t>'</a:t>
            </a:r>
          </a:p>
          <a:p>
            <a:r>
              <a:rPr lang="en-US" sz="1500" b="0" dirty="0">
                <a:solidFill>
                  <a:srgbClr val="008000"/>
                </a:solidFill>
                <a:effectLst/>
                <a:latin typeface="Consolas" panose="020B0609020204030204" pitchFamily="49" charset="0"/>
              </a:rPr>
              <a:t>const </a:t>
            </a:r>
            <a:r>
              <a:rPr lang="en-US" sz="1500" b="0" dirty="0" err="1">
                <a:solidFill>
                  <a:srgbClr val="008000"/>
                </a:solidFill>
                <a:effectLst/>
                <a:latin typeface="Consolas" panose="020B0609020204030204" pitchFamily="49" charset="0"/>
              </a:rPr>
              <a:t>MainRouter</a:t>
            </a:r>
            <a:r>
              <a:rPr lang="en-US" sz="1500" b="0" dirty="0">
                <a:solidFill>
                  <a:srgbClr val="008000"/>
                </a:solidFill>
                <a:effectLst/>
                <a:latin typeface="Consolas" panose="020B0609020204030204" pitchFamily="49" charset="0"/>
              </a:rPr>
              <a:t> = () =&gt; {</a:t>
            </a:r>
          </a:p>
          <a:p>
            <a:r>
              <a:rPr lang="en-US" sz="1500" b="0" dirty="0">
                <a:solidFill>
                  <a:srgbClr val="008000"/>
                </a:solidFill>
                <a:effectLst/>
                <a:latin typeface="Consolas" panose="020B0609020204030204" pitchFamily="49" charset="0"/>
              </a:rPr>
              <a:t>return ( &lt;div&gt;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        &lt;Route exact path="/" element={&lt;Home /&gt;} /&gt; </a:t>
            </a:r>
          </a:p>
          <a:p>
            <a:r>
              <a:rPr lang="en-US" sz="1500" b="0" dirty="0">
                <a:solidFill>
                  <a:srgbClr val="008000"/>
                </a:solidFill>
                <a:effectLst/>
                <a:latin typeface="Consolas" panose="020B0609020204030204" pitchFamily="49" charset="0"/>
              </a:rPr>
              <a:t>                </a:t>
            </a:r>
            <a:r>
              <a:rPr lang="en-US" sz="1500" b="0" dirty="0">
                <a:solidFill>
                  <a:srgbClr val="008000"/>
                </a:solidFill>
                <a:effectLst/>
                <a:highlight>
                  <a:srgbClr val="FFFF00"/>
                </a:highlight>
                <a:latin typeface="Consolas" panose="020B0609020204030204" pitchFamily="49" charset="0"/>
              </a:rPr>
              <a:t>&lt;Route path="/users" </a:t>
            </a:r>
            <a:r>
              <a:rPr lang="en-US" sz="1500" dirty="0">
                <a:solidFill>
                  <a:srgbClr val="008000"/>
                </a:solidFill>
                <a:highlight>
                  <a:srgbClr val="FFFF00"/>
                </a:highlight>
                <a:latin typeface="Consolas" panose="020B0609020204030204" pitchFamily="49" charset="0"/>
              </a:rPr>
              <a:t>element</a:t>
            </a:r>
            <a:r>
              <a:rPr lang="en-US" sz="1500" b="0" dirty="0">
                <a:solidFill>
                  <a:srgbClr val="008000"/>
                </a:solidFill>
                <a:effectLst/>
                <a:highlight>
                  <a:srgbClr val="FFFF00"/>
                </a:highlight>
                <a:latin typeface="Consolas" panose="020B0609020204030204" pitchFamily="49" charset="0"/>
              </a:rPr>
              <a:t>={Users} /&gt;</a:t>
            </a:r>
          </a:p>
          <a:p>
            <a:r>
              <a:rPr lang="en-US" sz="1500" b="0" dirty="0">
                <a:solidFill>
                  <a:srgbClr val="008000"/>
                </a:solidFill>
                <a:effectLst/>
                <a:highlight>
                  <a:srgbClr val="FFFF00"/>
                </a:highlight>
                <a:latin typeface="Consolas" panose="020B0609020204030204" pitchFamily="49" charset="0"/>
              </a:rPr>
              <a:t>                &lt;Route path="/signup" </a:t>
            </a:r>
            <a:r>
              <a:rPr lang="en-US" sz="1500" dirty="0">
                <a:solidFill>
                  <a:srgbClr val="008000"/>
                </a:solidFill>
                <a:highlight>
                  <a:srgbClr val="FFFF00"/>
                </a:highlight>
                <a:latin typeface="Consolas" panose="020B0609020204030204" pitchFamily="49" charset="0"/>
              </a:rPr>
              <a:t>element</a:t>
            </a:r>
            <a:r>
              <a:rPr lang="en-US" sz="1500" b="0" dirty="0">
                <a:solidFill>
                  <a:srgbClr val="008000"/>
                </a:solidFill>
                <a:effectLst/>
                <a:highlight>
                  <a:srgbClr val="FFFF00"/>
                </a:highlight>
                <a:latin typeface="Consolas" panose="020B0609020204030204" pitchFamily="49" charset="0"/>
              </a:rPr>
              <a:t>={Signup}/&gt;</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&lt;/div&gt; </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export default </a:t>
            </a:r>
            <a:r>
              <a:rPr lang="en-US" sz="1500" b="0" dirty="0" err="1">
                <a:solidFill>
                  <a:srgbClr val="008000"/>
                </a:solidFill>
                <a:effectLst/>
                <a:latin typeface="Consolas" panose="020B0609020204030204" pitchFamily="49" charset="0"/>
              </a:rPr>
              <a:t>MainRouter</a:t>
            </a:r>
            <a:endParaRPr lang="en-US" sz="1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8C1087-E149-7BAF-6296-229E9AB5CEA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623D3D6-ECCA-5B4F-CE96-D3528747BB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B97500-43BD-4721-EEB1-E07729B28D80}"/>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165424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25D-7FC7-192F-D160-D2C4E2330631}"/>
              </a:ext>
            </a:extLst>
          </p:cNvPr>
          <p:cNvSpPr>
            <a:spLocks noGrp="1"/>
          </p:cNvSpPr>
          <p:nvPr>
            <p:ph type="title"/>
          </p:nvPr>
        </p:nvSpPr>
        <p:spPr/>
        <p:txBody>
          <a:bodyPr/>
          <a:lstStyle/>
          <a:p>
            <a:r>
              <a:rPr lang="en-US" dirty="0"/>
              <a:t>LIST – Listing users</a:t>
            </a:r>
          </a:p>
        </p:txBody>
      </p:sp>
      <p:sp>
        <p:nvSpPr>
          <p:cNvPr id="3" name="Content Placeholder 2">
            <a:extLst>
              <a:ext uri="{FF2B5EF4-FFF2-40B4-BE49-F238E27FC236}">
                <a16:creationId xmlns:a16="http://schemas.microsoft.com/office/drawing/2014/main" id="{368B8015-A930-F309-373D-7919C4A8C488}"/>
              </a:ext>
            </a:extLst>
          </p:cNvPr>
          <p:cNvSpPr>
            <a:spLocks noGrp="1"/>
          </p:cNvSpPr>
          <p:nvPr>
            <p:ph idx="1"/>
          </p:nvPr>
        </p:nvSpPr>
        <p:spPr/>
        <p:txBody>
          <a:bodyPr/>
          <a:lstStyle/>
          <a:p>
            <a:r>
              <a:rPr lang="en-US" dirty="0"/>
              <a:t>Similarly, we will implement the list method next.</a:t>
            </a:r>
          </a:p>
          <a:p>
            <a:r>
              <a:rPr lang="en-US" dirty="0"/>
              <a:t>The list method will use fetch to make a GET call to retrieve all the users in the database, and then return the response from the server as a promise to the component.</a:t>
            </a:r>
          </a:p>
          <a:p>
            <a:endParaRPr lang="en-US" dirty="0"/>
          </a:p>
          <a:p>
            <a:r>
              <a:rPr lang="en-US" dirty="0"/>
              <a:t>The returned promise, if it resolves successfully, will give the component an array containing the user objects that were retrieved from the database. </a:t>
            </a:r>
          </a:p>
          <a:p>
            <a:r>
              <a:rPr lang="en-US" dirty="0"/>
              <a:t>In the case of a single user read, we will deal with a single user object instead, as demonstrated next.</a:t>
            </a:r>
          </a:p>
          <a:p>
            <a:endParaRPr lang="en-US" dirty="0"/>
          </a:p>
          <a:p>
            <a:endParaRPr lang="en-US" dirty="0"/>
          </a:p>
        </p:txBody>
      </p:sp>
      <p:sp>
        <p:nvSpPr>
          <p:cNvPr id="4" name="Date Placeholder 3">
            <a:extLst>
              <a:ext uri="{FF2B5EF4-FFF2-40B4-BE49-F238E27FC236}">
                <a16:creationId xmlns:a16="http://schemas.microsoft.com/office/drawing/2014/main" id="{7C026C4B-0294-6998-47C8-D3F33E282332}"/>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F69EAD8C-3CE9-CCB8-99B9-9F2005BB9C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2BC91F-7AE5-B52A-C8C8-BB88BFF820F6}"/>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947477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86DD-BB56-FB08-8F27-517C26FAA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42F97-6D24-0636-D07E-F5D4EA8B06D7}"/>
              </a:ext>
            </a:extLst>
          </p:cNvPr>
          <p:cNvSpPr>
            <a:spLocks noGrp="1"/>
          </p:cNvSpPr>
          <p:nvPr>
            <p:ph idx="1"/>
          </p:nvPr>
        </p:nvSpPr>
        <p:spPr/>
        <p:txBody>
          <a:bodyPr/>
          <a:lstStyle/>
          <a:p>
            <a:r>
              <a:rPr lang="en-US" dirty="0"/>
              <a:t>This will render the Signup view at '/signup'. Similarly, we will implement the </a:t>
            </a:r>
            <a:r>
              <a:rPr lang="en-US" dirty="0" err="1"/>
              <a:t>Signin</a:t>
            </a:r>
            <a:r>
              <a:rPr lang="en-US" dirty="0"/>
              <a:t> component next.</a:t>
            </a:r>
          </a:p>
        </p:txBody>
      </p:sp>
      <p:sp>
        <p:nvSpPr>
          <p:cNvPr id="4" name="Date Placeholder 3">
            <a:extLst>
              <a:ext uri="{FF2B5EF4-FFF2-40B4-BE49-F238E27FC236}">
                <a16:creationId xmlns:a16="http://schemas.microsoft.com/office/drawing/2014/main" id="{1F6E43CA-CB15-4461-49CB-2376F4AEFC9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9DE96F05-4D42-64F9-0207-E742FB0CB6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3EB441-7970-6254-54F9-9C618D82FDA2}"/>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3822447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F323-534C-FF41-998E-046CDF5FA4D2}"/>
              </a:ext>
            </a:extLst>
          </p:cNvPr>
          <p:cNvSpPr>
            <a:spLocks noGrp="1"/>
          </p:cNvSpPr>
          <p:nvPr>
            <p:ph type="title"/>
          </p:nvPr>
        </p:nvSpPr>
        <p:spPr/>
        <p:txBody>
          <a:bodyPr/>
          <a:lstStyle/>
          <a:p>
            <a:r>
              <a:rPr lang="en-US" dirty="0"/>
              <a:t>The </a:t>
            </a:r>
            <a:r>
              <a:rPr lang="en-US" dirty="0" err="1"/>
              <a:t>Signin</a:t>
            </a:r>
            <a:r>
              <a:rPr lang="en-US" dirty="0"/>
              <a:t> component</a:t>
            </a:r>
          </a:p>
        </p:txBody>
      </p:sp>
      <p:sp>
        <p:nvSpPr>
          <p:cNvPr id="3" name="Content Placeholder 2">
            <a:extLst>
              <a:ext uri="{FF2B5EF4-FFF2-40B4-BE49-F238E27FC236}">
                <a16:creationId xmlns:a16="http://schemas.microsoft.com/office/drawing/2014/main" id="{AE31419D-A951-7EAC-2957-2CC528D1E385}"/>
              </a:ext>
            </a:extLst>
          </p:cNvPr>
          <p:cNvSpPr>
            <a:spLocks noGrp="1"/>
          </p:cNvSpPr>
          <p:nvPr>
            <p:ph idx="1"/>
          </p:nvPr>
        </p:nvSpPr>
        <p:spPr/>
        <p:txBody>
          <a:bodyPr/>
          <a:lstStyle/>
          <a:p>
            <a:r>
              <a:rPr lang="en-US" dirty="0"/>
              <a:t>The </a:t>
            </a:r>
            <a:r>
              <a:rPr lang="en-US" dirty="0" err="1"/>
              <a:t>Signin</a:t>
            </a:r>
            <a:r>
              <a:rPr lang="en-US" dirty="0"/>
              <a:t> component in client/lib/</a:t>
            </a:r>
            <a:r>
              <a:rPr lang="en-US" dirty="0" err="1"/>
              <a:t>Signin.jsx</a:t>
            </a:r>
            <a:r>
              <a:rPr lang="en-US" dirty="0"/>
              <a:t> is also a form with only email and password fields for signing in.</a:t>
            </a:r>
          </a:p>
          <a:p>
            <a:r>
              <a:rPr lang="en-US" dirty="0"/>
              <a:t>This component is quite similar to the Signup component and will render at the '/</a:t>
            </a:r>
            <a:r>
              <a:rPr lang="en-US" dirty="0" err="1"/>
              <a:t>signin</a:t>
            </a:r>
            <a:r>
              <a:rPr lang="en-US" dirty="0"/>
              <a:t>' path. </a:t>
            </a:r>
          </a:p>
          <a:p>
            <a:r>
              <a:rPr lang="en-US" dirty="0"/>
              <a:t>The key difference is in the implementation of redirection after a successful sign-in and storing the received JWT credentials. </a:t>
            </a:r>
          </a:p>
          <a:p>
            <a:r>
              <a:rPr lang="en-US" dirty="0"/>
              <a:t>The rendered </a:t>
            </a:r>
            <a:r>
              <a:rPr lang="en-US" dirty="0" err="1"/>
              <a:t>Signin</a:t>
            </a:r>
            <a:r>
              <a:rPr lang="en-US" dirty="0"/>
              <a:t> component can be seen in the following screenshot:</a:t>
            </a:r>
          </a:p>
        </p:txBody>
      </p:sp>
      <p:sp>
        <p:nvSpPr>
          <p:cNvPr id="4" name="Date Placeholder 3">
            <a:extLst>
              <a:ext uri="{FF2B5EF4-FFF2-40B4-BE49-F238E27FC236}">
                <a16:creationId xmlns:a16="http://schemas.microsoft.com/office/drawing/2014/main" id="{189B5113-5A61-084F-EB83-AEFCE8D5AC2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2ED078D9-4926-6E95-50C7-1ABA319B5B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0F4A44-645A-2216-6C8A-631E42476CB5}"/>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1666535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E7E3-7C14-628B-4B5F-1FE4FED2023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51E56B4-ACD6-FC45-91F7-4665481A9BA7}"/>
              </a:ext>
            </a:extLst>
          </p:cNvPr>
          <p:cNvPicPr>
            <a:picLocks noGrp="1" noChangeAspect="1"/>
          </p:cNvPicPr>
          <p:nvPr>
            <p:ph idx="1"/>
          </p:nvPr>
        </p:nvPicPr>
        <p:blipFill>
          <a:blip r:embed="rId2"/>
          <a:stretch>
            <a:fillRect/>
          </a:stretch>
        </p:blipFill>
        <p:spPr>
          <a:xfrm>
            <a:off x="990600" y="914399"/>
            <a:ext cx="7772399" cy="5330825"/>
          </a:xfrm>
        </p:spPr>
      </p:pic>
      <p:sp>
        <p:nvSpPr>
          <p:cNvPr id="4" name="Date Placeholder 3">
            <a:extLst>
              <a:ext uri="{FF2B5EF4-FFF2-40B4-BE49-F238E27FC236}">
                <a16:creationId xmlns:a16="http://schemas.microsoft.com/office/drawing/2014/main" id="{6EA937AA-43F6-6614-6AC5-21D50306D34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814F2AB-65E9-282F-D8E6-676112B428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ECEC4C-A905-0457-9DFF-90A4548CD6F5}"/>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4236462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FDAC-6C2E-81F9-580A-FCDBA6E77C73}"/>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a:t>
            </a:r>
          </a:p>
        </p:txBody>
      </p:sp>
      <p:sp>
        <p:nvSpPr>
          <p:cNvPr id="3" name="Content Placeholder 2">
            <a:extLst>
              <a:ext uri="{FF2B5EF4-FFF2-40B4-BE49-F238E27FC236}">
                <a16:creationId xmlns:a16="http://schemas.microsoft.com/office/drawing/2014/main" id="{DE328EEE-B0CC-62A4-734E-21B579BADB92}"/>
              </a:ext>
            </a:extLst>
          </p:cNvPr>
          <p:cNvSpPr>
            <a:spLocks noGrp="1"/>
          </p:cNvSpPr>
          <p:nvPr>
            <p:ph idx="1"/>
          </p:nvPr>
        </p:nvSpPr>
        <p:spPr/>
        <p:txBody>
          <a:bodyPr/>
          <a:lstStyle/>
          <a:p>
            <a:r>
              <a:rPr lang="en-US" sz="280" b="0" dirty="0">
                <a:solidFill>
                  <a:srgbClr val="009900"/>
                </a:solidFill>
                <a:effectLst/>
                <a:latin typeface="Consolas" panose="020B0609020204030204" pitchFamily="49" charset="0"/>
              </a:rPr>
              <a:t>import React, {</a:t>
            </a:r>
            <a:r>
              <a:rPr lang="en-US" sz="280" b="0" dirty="0" err="1">
                <a:solidFill>
                  <a:srgbClr val="009900"/>
                </a:solidFill>
                <a:effectLst/>
                <a:latin typeface="Consolas" panose="020B0609020204030204" pitchFamily="49" charset="0"/>
              </a:rPr>
              <a:t>useState</a:t>
            </a:r>
            <a:r>
              <a:rPr lang="en-US" sz="280" b="0" dirty="0">
                <a:solidFill>
                  <a:srgbClr val="009900"/>
                </a:solidFill>
                <a:effectLst/>
                <a:latin typeface="Consolas" panose="020B0609020204030204" pitchFamily="49" charset="0"/>
              </a:rPr>
              <a:t>} from 'react'</a:t>
            </a:r>
          </a:p>
          <a:p>
            <a:r>
              <a:rPr lang="en-US" sz="280" b="0" dirty="0">
                <a:solidFill>
                  <a:srgbClr val="009900"/>
                </a:solidFill>
                <a:effectLst/>
                <a:latin typeface="Consolas" panose="020B0609020204030204" pitchFamily="49" charset="0"/>
              </a:rPr>
              <a:t>import Card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/core/Card'</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Button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/core/Button'</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Typography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/core/Typography'</a:t>
            </a:r>
          </a:p>
          <a:p>
            <a:r>
              <a:rPr lang="en-US" sz="280" b="0" dirty="0">
                <a:solidFill>
                  <a:srgbClr val="009900"/>
                </a:solidFill>
                <a:effectLst/>
                <a:latin typeface="Consolas" panose="020B0609020204030204" pitchFamily="49" charset="0"/>
              </a:rPr>
              <a:t>import Icon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/core/Icon'</a:t>
            </a:r>
          </a:p>
          <a:p>
            <a:r>
              <a:rPr lang="en-US" sz="280" b="0" dirty="0">
                <a:solidFill>
                  <a:srgbClr val="009900"/>
                </a:solidFill>
                <a:effectLst/>
                <a:latin typeface="Consolas" panose="020B0609020204030204" pitchFamily="49" charset="0"/>
              </a:rPr>
              <a:t>import { </a:t>
            </a:r>
            <a:r>
              <a:rPr lang="en-US" sz="280" b="0" dirty="0" err="1">
                <a:solidFill>
                  <a:srgbClr val="009900"/>
                </a:solidFill>
                <a:effectLst/>
                <a:latin typeface="Consolas" panose="020B0609020204030204" pitchFamily="49" charset="0"/>
              </a:rPr>
              <a:t>makeStyles</a:t>
            </a:r>
            <a:r>
              <a:rPr lang="en-US" sz="280" b="0" dirty="0">
                <a:solidFill>
                  <a:srgbClr val="009900"/>
                </a:solidFill>
                <a:effectLst/>
                <a:latin typeface="Consolas" panose="020B0609020204030204" pitchFamily="49" charset="0"/>
              </a:rPr>
              <a:t> } from '@material-</a:t>
            </a:r>
            <a:r>
              <a:rPr lang="en-US" sz="280" b="0" dirty="0" err="1">
                <a:solidFill>
                  <a:srgbClr val="009900"/>
                </a:solidFill>
                <a:effectLst/>
                <a:latin typeface="Consolas" panose="020B0609020204030204" pitchFamily="49" charset="0"/>
              </a:rPr>
              <a:t>ui</a:t>
            </a:r>
            <a:r>
              <a:rPr lang="en-US" sz="280" b="0" dirty="0">
                <a:solidFill>
                  <a:srgbClr val="009900"/>
                </a:solidFill>
                <a:effectLst/>
                <a:latin typeface="Consolas" panose="020B0609020204030204" pitchFamily="49" charset="0"/>
              </a:rPr>
              <a:t>/core/styles'</a:t>
            </a:r>
          </a:p>
          <a:p>
            <a:r>
              <a:rPr lang="en-US" sz="280" b="0" dirty="0">
                <a:solidFill>
                  <a:srgbClr val="009900"/>
                </a:solidFill>
                <a:effectLst/>
                <a:latin typeface="Consolas" panose="020B0609020204030204" pitchFamily="49" charset="0"/>
              </a:rPr>
              <a:t>import auth from './auth-helper.js'</a:t>
            </a:r>
          </a:p>
          <a:p>
            <a:r>
              <a:rPr lang="en-US" sz="280" b="0" dirty="0">
                <a:solidFill>
                  <a:srgbClr val="009900"/>
                </a:solidFill>
                <a:effectLst/>
                <a:latin typeface="Consolas" panose="020B0609020204030204" pitchFamily="49" charset="0"/>
              </a:rPr>
              <a:t>import {Navigate} from 'react-router-</a:t>
            </a:r>
            <a:r>
              <a:rPr lang="en-US" sz="280" b="0" dirty="0" err="1">
                <a:solidFill>
                  <a:srgbClr val="009900"/>
                </a:solidFill>
                <a:effectLst/>
                <a:latin typeface="Consolas" panose="020B0609020204030204" pitchFamily="49" charset="0"/>
              </a:rPr>
              <a:t>dom</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 </a:t>
            </a:r>
            <a:r>
              <a:rPr lang="en-US" sz="280" b="0" dirty="0" err="1">
                <a:solidFill>
                  <a:srgbClr val="009900"/>
                </a:solidFill>
                <a:effectLst/>
                <a:latin typeface="Consolas" panose="020B0609020204030204" pitchFamily="49" charset="0"/>
              </a:rPr>
              <a:t>useLocation</a:t>
            </a:r>
            <a:r>
              <a:rPr lang="en-US" sz="280" b="0" dirty="0">
                <a:solidFill>
                  <a:srgbClr val="009900"/>
                </a:solidFill>
                <a:effectLst/>
                <a:latin typeface="Consolas" panose="020B0609020204030204" pitchFamily="49" charset="0"/>
              </a:rPr>
              <a:t> } from 'react-router-</a:t>
            </a:r>
            <a:r>
              <a:rPr lang="en-US" sz="280" b="0" dirty="0" err="1">
                <a:solidFill>
                  <a:srgbClr val="009900"/>
                </a:solidFill>
                <a:effectLst/>
                <a:latin typeface="Consolas" panose="020B0609020204030204" pitchFamily="49" charset="0"/>
              </a:rPr>
              <a:t>dom</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import {</a:t>
            </a:r>
            <a:r>
              <a:rPr lang="en-US" sz="280" b="0" dirty="0" err="1">
                <a:solidFill>
                  <a:srgbClr val="009900"/>
                </a:solidFill>
                <a:effectLst/>
                <a:latin typeface="Consolas" panose="020B0609020204030204" pitchFamily="49" charset="0"/>
              </a:rPr>
              <a:t>signin</a:t>
            </a:r>
            <a:r>
              <a:rPr lang="en-US" sz="280" b="0" dirty="0">
                <a:solidFill>
                  <a:srgbClr val="009900"/>
                </a:solidFill>
                <a:effectLst/>
                <a:latin typeface="Consolas" panose="020B0609020204030204" pitchFamily="49" charset="0"/>
              </a:rPr>
              <a:t>} from './api-auth.js'</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const </a:t>
            </a:r>
            <a:r>
              <a:rPr lang="en-US" sz="280" b="0" dirty="0" err="1">
                <a:solidFill>
                  <a:srgbClr val="009900"/>
                </a:solidFill>
                <a:effectLst/>
                <a:latin typeface="Consolas" panose="020B0609020204030204" pitchFamily="49" charset="0"/>
              </a:rPr>
              <a:t>useStyles</a:t>
            </a:r>
            <a:r>
              <a:rPr lang="en-US" sz="280" b="0" dirty="0">
                <a:solidFill>
                  <a:srgbClr val="009900"/>
                </a:solidFill>
                <a:effectLst/>
                <a:latin typeface="Consolas" panose="020B0609020204030204" pitchFamily="49" charset="0"/>
              </a:rPr>
              <a:t> = </a:t>
            </a:r>
            <a:r>
              <a:rPr lang="en-US" sz="280" b="0" dirty="0" err="1">
                <a:solidFill>
                  <a:srgbClr val="009900"/>
                </a:solidFill>
                <a:effectLst/>
                <a:latin typeface="Consolas" panose="020B0609020204030204" pitchFamily="49" charset="0"/>
              </a:rPr>
              <a:t>makeStyles</a:t>
            </a:r>
            <a:r>
              <a:rPr lang="en-US" sz="280" b="0" dirty="0">
                <a:solidFill>
                  <a:srgbClr val="009900"/>
                </a:solidFill>
                <a:effectLst/>
                <a:latin typeface="Consolas" panose="020B0609020204030204" pitchFamily="49" charset="0"/>
              </a:rPr>
              <a:t>(theme =&gt; ({</a:t>
            </a:r>
          </a:p>
          <a:p>
            <a:r>
              <a:rPr lang="en-US" sz="280" b="0" dirty="0">
                <a:solidFill>
                  <a:srgbClr val="009900"/>
                </a:solidFill>
                <a:effectLst/>
                <a:latin typeface="Consolas" panose="020B0609020204030204" pitchFamily="49" charset="0"/>
              </a:rPr>
              <a:t>  card: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maxWidth</a:t>
            </a:r>
            <a:r>
              <a:rPr lang="en-US" sz="280" b="0" dirty="0">
                <a:solidFill>
                  <a:srgbClr val="009900"/>
                </a:solidFill>
                <a:effectLst/>
                <a:latin typeface="Consolas" panose="020B0609020204030204" pitchFamily="49" charset="0"/>
              </a:rPr>
              <a:t>: 600,</a:t>
            </a:r>
          </a:p>
          <a:p>
            <a:r>
              <a:rPr lang="en-US" sz="280" b="0" dirty="0">
                <a:solidFill>
                  <a:srgbClr val="009900"/>
                </a:solidFill>
                <a:effectLst/>
                <a:latin typeface="Consolas" panose="020B0609020204030204" pitchFamily="49" charset="0"/>
              </a:rPr>
              <a:t>    margin: 'auto',</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textAlign</a:t>
            </a:r>
            <a:r>
              <a:rPr lang="en-US" sz="280" b="0" dirty="0">
                <a:solidFill>
                  <a:srgbClr val="009900"/>
                </a:solidFill>
                <a:effectLst/>
                <a:latin typeface="Consolas" panose="020B0609020204030204" pitchFamily="49" charset="0"/>
              </a:rPr>
              <a:t>: 'center',</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marginTop</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(5),</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paddingBottom</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(2)</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error: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verticalAlign</a:t>
            </a:r>
            <a:r>
              <a:rPr lang="en-US" sz="280" b="0" dirty="0">
                <a:solidFill>
                  <a:srgbClr val="009900"/>
                </a:solidFill>
                <a:effectLst/>
                <a:latin typeface="Consolas" panose="020B0609020204030204" pitchFamily="49" charset="0"/>
              </a:rPr>
              <a:t>: 'middle'</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title: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marginTop</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(2),</a:t>
            </a:r>
          </a:p>
          <a:p>
            <a:r>
              <a:rPr lang="en-US" sz="280" b="0" dirty="0">
                <a:solidFill>
                  <a:srgbClr val="009900"/>
                </a:solidFill>
                <a:effectLst/>
                <a:latin typeface="Consolas" panose="020B0609020204030204" pitchFamily="49" charset="0"/>
              </a:rPr>
              <a:t>    color: </a:t>
            </a:r>
            <a:r>
              <a:rPr lang="en-US" sz="280" b="0" dirty="0" err="1">
                <a:solidFill>
                  <a:srgbClr val="009900"/>
                </a:solidFill>
                <a:effectLst/>
                <a:latin typeface="Consolas" panose="020B0609020204030204" pitchFamily="49" charset="0"/>
              </a:rPr>
              <a:t>theme.palette.openTitle</a:t>
            </a:r>
            <a:endParaRPr lang="en-US" sz="280" b="0" dirty="0">
              <a:solidFill>
                <a:srgbClr val="009900"/>
              </a:solidFill>
              <a:effectLst/>
              <a:latin typeface="Consolas" panose="020B0609020204030204" pitchFamily="49" charset="0"/>
            </a:endParaRP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marginLeft</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(1),</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marginRight</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(1),</a:t>
            </a:r>
          </a:p>
          <a:p>
            <a:r>
              <a:rPr lang="en-US" sz="280" b="0" dirty="0">
                <a:solidFill>
                  <a:srgbClr val="009900"/>
                </a:solidFill>
                <a:effectLst/>
                <a:latin typeface="Consolas" panose="020B0609020204030204" pitchFamily="49" charset="0"/>
              </a:rPr>
              <a:t>    width: 300</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submit: {</a:t>
            </a:r>
          </a:p>
          <a:p>
            <a:r>
              <a:rPr lang="en-US" sz="280" b="0" dirty="0">
                <a:solidFill>
                  <a:srgbClr val="009900"/>
                </a:solidFill>
                <a:effectLst/>
                <a:latin typeface="Consolas" panose="020B0609020204030204" pitchFamily="49" charset="0"/>
              </a:rPr>
              <a:t>    margin: 'auto',</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marginBottom</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theme.spacing</a:t>
            </a:r>
            <a:r>
              <a:rPr lang="en-US" sz="280" b="0" dirty="0">
                <a:solidFill>
                  <a:srgbClr val="009900"/>
                </a:solidFill>
                <a:effectLst/>
                <a:latin typeface="Consolas" panose="020B0609020204030204" pitchFamily="49" charset="0"/>
              </a:rPr>
              <a:t>(2)</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export default function </a:t>
            </a:r>
            <a:r>
              <a:rPr lang="en-US" sz="280" b="0" dirty="0" err="1">
                <a:solidFill>
                  <a:srgbClr val="009900"/>
                </a:solidFill>
                <a:effectLst/>
                <a:latin typeface="Consolas" panose="020B0609020204030204" pitchFamily="49" charset="0"/>
              </a:rPr>
              <a:t>Signin</a:t>
            </a:r>
            <a:r>
              <a:rPr lang="en-US" sz="280" b="0" dirty="0">
                <a:solidFill>
                  <a:srgbClr val="009900"/>
                </a:solidFill>
                <a:effectLst/>
                <a:latin typeface="Consolas" panose="020B0609020204030204" pitchFamily="49" charset="0"/>
              </a:rPr>
              <a:t>(props) {</a:t>
            </a:r>
          </a:p>
          <a:p>
            <a:r>
              <a:rPr lang="en-US" sz="280" b="0" dirty="0">
                <a:solidFill>
                  <a:srgbClr val="009900"/>
                </a:solidFill>
                <a:effectLst/>
                <a:latin typeface="Consolas" panose="020B0609020204030204" pitchFamily="49" charset="0"/>
              </a:rPr>
              <a:t>  const location = </a:t>
            </a:r>
            <a:r>
              <a:rPr lang="en-US" sz="280" b="0" dirty="0" err="1">
                <a:solidFill>
                  <a:srgbClr val="009900"/>
                </a:solidFill>
                <a:effectLst/>
                <a:latin typeface="Consolas" panose="020B0609020204030204" pitchFamily="49" charset="0"/>
              </a:rPr>
              <a:t>useLocation</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console.log(</a:t>
            </a:r>
            <a:r>
              <a:rPr lang="en-US" sz="280" b="0" dirty="0" err="1">
                <a:solidFill>
                  <a:srgbClr val="009900"/>
                </a:solidFill>
                <a:effectLst/>
                <a:latin typeface="Consolas" panose="020B0609020204030204" pitchFamily="49" charset="0"/>
              </a:rPr>
              <a:t>location.state</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const classes = </a:t>
            </a:r>
            <a:r>
              <a:rPr lang="en-US" sz="280" b="0" dirty="0" err="1">
                <a:solidFill>
                  <a:srgbClr val="009900"/>
                </a:solidFill>
                <a:effectLst/>
                <a:latin typeface="Consolas" panose="020B0609020204030204" pitchFamily="49" charset="0"/>
              </a:rPr>
              <a:t>useStyles</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const [values,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 </a:t>
            </a:r>
            <a:r>
              <a:rPr lang="en-US" sz="280" b="0" dirty="0" err="1">
                <a:solidFill>
                  <a:srgbClr val="009900"/>
                </a:solidFill>
                <a:effectLst/>
                <a:latin typeface="Consolas" panose="020B0609020204030204" pitchFamily="49" charset="0"/>
              </a:rPr>
              <a:t>useState</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email: '',</a:t>
            </a:r>
          </a:p>
          <a:p>
            <a:r>
              <a:rPr lang="en-US" sz="280" b="0" dirty="0">
                <a:solidFill>
                  <a:srgbClr val="009900"/>
                </a:solidFill>
                <a:effectLst/>
                <a:latin typeface="Consolas" panose="020B0609020204030204" pitchFamily="49" charset="0"/>
              </a:rPr>
              <a:t>      password: '',</a:t>
            </a:r>
          </a:p>
          <a:p>
            <a:r>
              <a:rPr lang="en-US" sz="280" b="0" dirty="0">
                <a:solidFill>
                  <a:srgbClr val="009900"/>
                </a:solidFill>
                <a:effectLst/>
                <a:latin typeface="Consolas" panose="020B0609020204030204" pitchFamily="49" charset="0"/>
              </a:rPr>
              <a:t>      error: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redirectToReferrer</a:t>
            </a:r>
            <a:r>
              <a:rPr lang="en-US" sz="280" b="0" dirty="0">
                <a:solidFill>
                  <a:srgbClr val="009900"/>
                </a:solidFill>
                <a:effectLst/>
                <a:latin typeface="Consolas" panose="020B0609020204030204" pitchFamily="49" charset="0"/>
              </a:rPr>
              <a:t>: false</a:t>
            </a:r>
          </a:p>
          <a:p>
            <a:r>
              <a:rPr lang="en-US" sz="280" b="0" dirty="0">
                <a:solidFill>
                  <a:srgbClr val="009900"/>
                </a:solidFill>
                <a:effectLs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const </a:t>
            </a:r>
            <a:r>
              <a:rPr lang="en-US" sz="280" b="0" dirty="0" err="1">
                <a:solidFill>
                  <a:srgbClr val="009900"/>
                </a:solidFill>
                <a:effectLst/>
                <a:latin typeface="Consolas" panose="020B0609020204030204" pitchFamily="49" charset="0"/>
              </a:rPr>
              <a:t>clickSubmit</a:t>
            </a:r>
            <a:r>
              <a:rPr lang="en-US" sz="280" b="0" dirty="0">
                <a:solidFill>
                  <a:srgbClr val="009900"/>
                </a:solidFill>
                <a:effectLst/>
                <a:latin typeface="Consolas" panose="020B0609020204030204" pitchFamily="49" charset="0"/>
              </a:rPr>
              <a:t> = () =&gt; {</a:t>
            </a:r>
          </a:p>
          <a:p>
            <a:r>
              <a:rPr lang="en-US" sz="280" b="0" dirty="0">
                <a:solidFill>
                  <a:srgbClr val="009900"/>
                </a:solidFill>
                <a:effectLst/>
                <a:latin typeface="Consolas" panose="020B0609020204030204" pitchFamily="49" charset="0"/>
              </a:rPr>
              <a:t>    const user = {</a:t>
            </a:r>
          </a:p>
          <a:p>
            <a:r>
              <a:rPr lang="en-US" sz="280" b="0" dirty="0">
                <a:solidFill>
                  <a:srgbClr val="009900"/>
                </a:solidFill>
                <a:effectLst/>
                <a:latin typeface="Consolas" panose="020B0609020204030204" pitchFamily="49" charset="0"/>
              </a:rPr>
              <a:t>      email: </a:t>
            </a:r>
            <a:r>
              <a:rPr lang="en-US" sz="280" b="0" dirty="0" err="1">
                <a:solidFill>
                  <a:srgbClr val="009900"/>
                </a:solidFill>
                <a:effectLst/>
                <a:latin typeface="Consolas" panose="020B0609020204030204" pitchFamily="49" charset="0"/>
              </a:rPr>
              <a:t>values.email</a:t>
            </a:r>
            <a:r>
              <a:rPr lang="en-US" sz="280" b="0" dirty="0">
                <a:solidFill>
                  <a:srgbClr val="009900"/>
                </a:solidFill>
                <a:effectLst/>
                <a:latin typeface="Consolas" panose="020B0609020204030204" pitchFamily="49" charset="0"/>
              </a:rPr>
              <a:t> || undefined,</a:t>
            </a:r>
          </a:p>
          <a:p>
            <a:r>
              <a:rPr lang="en-US" sz="280" b="0" dirty="0">
                <a:solidFill>
                  <a:srgbClr val="009900"/>
                </a:solidFill>
                <a:effectLst/>
                <a:latin typeface="Consolas" panose="020B0609020204030204" pitchFamily="49" charset="0"/>
              </a:rPr>
              <a:t>      password: </a:t>
            </a:r>
            <a:r>
              <a:rPr lang="en-US" sz="280" b="0" dirty="0" err="1">
                <a:solidFill>
                  <a:srgbClr val="009900"/>
                </a:solidFill>
                <a:effectLst/>
                <a:latin typeface="Consolas" panose="020B0609020204030204" pitchFamily="49" charset="0"/>
              </a:rPr>
              <a:t>values.password</a:t>
            </a:r>
            <a:r>
              <a:rPr lang="en-US" sz="280" b="0" dirty="0">
                <a:solidFill>
                  <a:srgbClr val="009900"/>
                </a:solidFill>
                <a:effectLst/>
                <a:latin typeface="Consolas" panose="020B0609020204030204" pitchFamily="49" charset="0"/>
              </a:rPr>
              <a:t> || undefined</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console.log(user)</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signin</a:t>
            </a:r>
            <a:r>
              <a:rPr lang="en-US" sz="280" b="0" dirty="0">
                <a:solidFill>
                  <a:srgbClr val="009900"/>
                </a:solidFill>
                <a:effectLst/>
                <a:latin typeface="Consolas" panose="020B0609020204030204" pitchFamily="49" charset="0"/>
              </a:rPr>
              <a:t>(user).then((data) =&gt; {</a:t>
            </a:r>
          </a:p>
          <a:p>
            <a:r>
              <a:rPr lang="en-US" sz="280" b="0" dirty="0">
                <a:solidFill>
                  <a:srgbClr val="009900"/>
                </a:solidFill>
                <a:effectLst/>
                <a:latin typeface="Consolas" panose="020B0609020204030204" pitchFamily="49" charset="0"/>
              </a:rPr>
              <a:t>      if (</a:t>
            </a:r>
            <a:r>
              <a:rPr lang="en-US" sz="280" b="0" dirty="0" err="1">
                <a:solidFill>
                  <a:srgbClr val="009900"/>
                </a:solidFill>
                <a:effectLst/>
                <a:latin typeface="Consolas" panose="020B0609020204030204" pitchFamily="49" charset="0"/>
              </a:rPr>
              <a:t>data.error</a:t>
            </a:r>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...values, error: </a:t>
            </a:r>
            <a:r>
              <a:rPr lang="en-US" sz="280" b="0" dirty="0" err="1">
                <a:solidFill>
                  <a:srgbClr val="009900"/>
                </a:solidFill>
                <a:effectLst/>
                <a:latin typeface="Consolas" panose="020B0609020204030204" pitchFamily="49" charset="0"/>
              </a:rPr>
              <a:t>data.error</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 else {</a:t>
            </a:r>
          </a:p>
          <a:p>
            <a:r>
              <a:rPr lang="en-US" sz="280" b="0" dirty="0">
                <a:solidFill>
                  <a:srgbClr val="009900"/>
                </a:solidFill>
                <a:effectLst/>
                <a:latin typeface="Consolas" panose="020B0609020204030204" pitchFamily="49" charset="0"/>
              </a:rPr>
              <a:t>        console.log(data)</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auth.authenticate</a:t>
            </a:r>
            <a:r>
              <a:rPr lang="en-US" sz="280" b="0" dirty="0">
                <a:solidFill>
                  <a:srgbClr val="009900"/>
                </a:solidFill>
                <a:effectLst/>
                <a:latin typeface="Consolas" panose="020B0609020204030204" pitchFamily="49" charset="0"/>
              </a:rPr>
              <a:t>(data, () =&gt;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...values, error: '',</a:t>
            </a:r>
            <a:r>
              <a:rPr lang="en-US" sz="280" b="0" dirty="0" err="1">
                <a:solidFill>
                  <a:srgbClr val="009900"/>
                </a:solidFill>
                <a:effectLst/>
                <a:latin typeface="Consolas" panose="020B0609020204030204" pitchFamily="49" charset="0"/>
              </a:rPr>
              <a:t>redirectToReferrer</a:t>
            </a:r>
            <a:r>
              <a:rPr lang="en-US" sz="280" b="0" dirty="0">
                <a:solidFill>
                  <a:srgbClr val="009900"/>
                </a:solidFill>
                <a:effectLst/>
                <a:latin typeface="Consolas" panose="020B0609020204030204" pitchFamily="49" charset="0"/>
              </a:rPr>
              <a:t>: true})</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const </a:t>
            </a:r>
            <a:r>
              <a:rPr lang="en-US" sz="280" b="0" dirty="0" err="1">
                <a:solidFill>
                  <a:srgbClr val="009900"/>
                </a:solidFill>
                <a:effectLst/>
                <a:latin typeface="Consolas" panose="020B0609020204030204" pitchFamily="49" charset="0"/>
              </a:rPr>
              <a:t>handleChange</a:t>
            </a:r>
            <a:r>
              <a:rPr lang="en-US" sz="280" b="0" dirty="0">
                <a:solidFill>
                  <a:srgbClr val="009900"/>
                </a:solidFill>
                <a:effectLst/>
                <a:latin typeface="Consolas" panose="020B0609020204030204" pitchFamily="49" charset="0"/>
              </a:rPr>
              <a:t> = name =&gt; event =&gt;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setValues</a:t>
            </a:r>
            <a:r>
              <a:rPr lang="en-US" sz="280" b="0" dirty="0">
                <a:solidFill>
                  <a:srgbClr val="009900"/>
                </a:solidFill>
                <a:effectLst/>
                <a:latin typeface="Consolas" panose="020B0609020204030204" pitchFamily="49" charset="0"/>
              </a:rPr>
              <a:t>({ ...values, [name]: </a:t>
            </a:r>
            <a:r>
              <a:rPr lang="en-US" sz="280" b="0" dirty="0" err="1">
                <a:solidFill>
                  <a:srgbClr val="009900"/>
                </a:solidFill>
                <a:effectLst/>
                <a:latin typeface="Consolas" panose="020B0609020204030204" pitchFamily="49" charset="0"/>
              </a:rPr>
              <a:t>event.target.value</a:t>
            </a:r>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const {from} = </a:t>
            </a:r>
            <a:r>
              <a:rPr lang="en-US" sz="280" b="0" dirty="0" err="1">
                <a:solidFill>
                  <a:srgbClr val="009900"/>
                </a:solidFill>
                <a:effectLst/>
                <a:latin typeface="Consolas" panose="020B0609020204030204" pitchFamily="49" charset="0"/>
              </a:rPr>
              <a:t>location.state</a:t>
            </a:r>
            <a:r>
              <a:rPr lang="en-US" sz="280" b="0" dirty="0">
                <a:solidFill>
                  <a:srgbClr val="009900"/>
                </a:solidFill>
                <a:effectLst/>
                <a:latin typeface="Consolas" panose="020B0609020204030204" pitchFamily="49" charset="0"/>
              </a:rPr>
              <a:t> || {</a:t>
            </a:r>
          </a:p>
          <a:p>
            <a:r>
              <a:rPr lang="en-US" sz="280" b="0" dirty="0">
                <a:solidFill>
                  <a:srgbClr val="009900"/>
                </a:solidFill>
                <a:effectLst/>
                <a:latin typeface="Consolas" panose="020B0609020204030204" pitchFamily="49" charset="0"/>
              </a:rPr>
              <a:t>      from: {</a:t>
            </a:r>
          </a:p>
          <a:p>
            <a:r>
              <a:rPr lang="en-US" sz="280" b="0" dirty="0">
                <a:solidFill>
                  <a:srgbClr val="009900"/>
                </a:solidFill>
                <a:effectLst/>
                <a:latin typeface="Consolas" panose="020B0609020204030204" pitchFamily="49" charset="0"/>
              </a:rPr>
              <a:t>        pathname: '/'</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a:t>
            </a:r>
          </a:p>
          <a:p>
            <a:r>
              <a:rPr lang="en-US" sz="280" b="0" dirty="0">
                <a:solidFill>
                  <a:srgbClr val="009900"/>
                </a:solidFill>
                <a:effectLst/>
                <a:highlight>
                  <a:srgbClr val="FFFF00"/>
                </a:highlight>
                <a:latin typeface="Consolas" panose="020B0609020204030204" pitchFamily="49" charset="0"/>
              </a:rPr>
              <a:t>  const {</a:t>
            </a:r>
            <a:r>
              <a:rPr lang="en-US" sz="280" b="0" dirty="0" err="1">
                <a:solidFill>
                  <a:srgbClr val="009900"/>
                </a:solidFill>
                <a:effectLst/>
                <a:highlight>
                  <a:srgbClr val="FFFF00"/>
                </a:highlight>
                <a:latin typeface="Consolas" panose="020B0609020204030204" pitchFamily="49" charset="0"/>
              </a:rPr>
              <a:t>redirectToReferrer</a:t>
            </a:r>
            <a:r>
              <a:rPr lang="en-US" sz="280" b="0" dirty="0">
                <a:solidFill>
                  <a:srgbClr val="009900"/>
                </a:solidFill>
                <a:effectLst/>
                <a:highlight>
                  <a:srgbClr val="FFFF00"/>
                </a:highlight>
                <a:latin typeface="Consolas" panose="020B0609020204030204" pitchFamily="49" charset="0"/>
              </a:rPr>
              <a:t>} = values</a:t>
            </a:r>
          </a:p>
          <a:p>
            <a:r>
              <a:rPr lang="en-US" sz="280" b="0" dirty="0">
                <a:solidFill>
                  <a:srgbClr val="009900"/>
                </a:solidFill>
                <a:effectLst/>
                <a:highlight>
                  <a:srgbClr val="FFFF00"/>
                </a:highlight>
                <a:latin typeface="Consolas" panose="020B0609020204030204" pitchFamily="49" charset="0"/>
              </a:rPr>
              <a:t>  if (</a:t>
            </a:r>
            <a:r>
              <a:rPr lang="en-US" sz="280" b="0" dirty="0" err="1">
                <a:solidFill>
                  <a:srgbClr val="009900"/>
                </a:solidFill>
                <a:effectLst/>
                <a:highlight>
                  <a:srgbClr val="FFFF00"/>
                </a:highlight>
                <a:latin typeface="Consolas" panose="020B0609020204030204" pitchFamily="49" charset="0"/>
              </a:rPr>
              <a:t>redirectToReferrer</a:t>
            </a:r>
            <a:r>
              <a:rPr lang="en-US" sz="280" b="0" dirty="0">
                <a:solidFill>
                  <a:srgbClr val="009900"/>
                </a:solidFill>
                <a:effectLst/>
                <a:highlight>
                  <a:srgbClr val="FFFF00"/>
                </a:highlight>
                <a:latin typeface="Consolas" panose="020B0609020204030204" pitchFamily="49" charset="0"/>
              </a:rPr>
              <a:t>) {</a:t>
            </a:r>
          </a:p>
          <a:p>
            <a:r>
              <a:rPr lang="en-US" sz="280" b="0" dirty="0">
                <a:solidFill>
                  <a:srgbClr val="009900"/>
                </a:solidFill>
                <a:effectLst/>
                <a:highlight>
                  <a:srgbClr val="FFFF00"/>
                </a:highlight>
                <a:latin typeface="Consolas" panose="020B0609020204030204" pitchFamily="49" charset="0"/>
              </a:rPr>
              <a:t>    return &lt;Navigate to={from}/&gt;;</a:t>
            </a:r>
          </a:p>
          <a:p>
            <a:r>
              <a:rPr lang="en-US" sz="280" b="0" dirty="0">
                <a:solidFill>
                  <a:srgbClr val="009900"/>
                </a:solidFill>
                <a:effectLst/>
                <a:highlight>
                  <a:srgbClr val="FFFF00"/>
                </a:highlight>
                <a:latin typeface="Consolas" panose="020B0609020204030204" pitchFamily="49" charset="0"/>
              </a:rPr>
              <a:t>      </a:t>
            </a:r>
          </a:p>
          <a:p>
            <a:r>
              <a:rPr lang="en-US" sz="280" b="0" dirty="0">
                <a:solidFill>
                  <a:srgbClr val="009900"/>
                </a:solidFill>
                <a:effectLst/>
                <a:highlight>
                  <a:srgbClr val="FFFF00"/>
                </a:highlight>
                <a:latin typeface="Consolas" panose="020B0609020204030204" pitchFamily="49" charset="0"/>
              </a:rPr>
              <a:t>  }</a:t>
            </a:r>
          </a:p>
          <a:p>
            <a:br>
              <a:rPr lang="en-US" sz="280" b="0" dirty="0">
                <a:solidFill>
                  <a:srgbClr val="009900"/>
                </a:solidFill>
                <a:effectLst/>
                <a:latin typeface="Consolas" panose="020B0609020204030204" pitchFamily="49" charset="0"/>
              </a:rPr>
            </a:br>
            <a:r>
              <a:rPr lang="en-US" sz="280" b="0" dirty="0">
                <a:solidFill>
                  <a:srgbClr val="009900"/>
                </a:solidFill>
                <a:effectLst/>
                <a:latin typeface="Consolas" panose="020B0609020204030204" pitchFamily="49" charset="0"/>
              </a:rPr>
              <a:t>  return (</a:t>
            </a:r>
          </a:p>
          <a:p>
            <a:r>
              <a:rPr lang="en-US" sz="280" b="0" dirty="0">
                <a:solidFill>
                  <a:srgbClr val="009900"/>
                </a:solidFill>
                <a:effectLst/>
                <a:latin typeface="Consolas" panose="020B0609020204030204" pitchFamily="49" charset="0"/>
              </a:rPr>
              <a:t>      &lt;Card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classes.card</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&lt;Typography variant="h6"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classes.title</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Sign In</a:t>
            </a:r>
          </a:p>
          <a:p>
            <a:r>
              <a:rPr lang="en-US" sz="280" b="0" dirty="0">
                <a:solidFill>
                  <a:srgbClr val="009900"/>
                </a:solidFill>
                <a:effectLst/>
                <a:latin typeface="Consolas" panose="020B0609020204030204" pitchFamily="49" charset="0"/>
              </a:rPr>
              <a:t>          &lt;/Typography&gt;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id="email" type="email" label="Email"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classes.textField</a:t>
            </a:r>
            <a:r>
              <a:rPr lang="en-US" sz="280" b="0" dirty="0">
                <a:solidFill>
                  <a:srgbClr val="009900"/>
                </a:solidFill>
                <a:effectLst/>
                <a:latin typeface="Consolas" panose="020B0609020204030204" pitchFamily="49" charset="0"/>
              </a:rPr>
              <a:t>} value={</a:t>
            </a:r>
            <a:r>
              <a:rPr lang="en-US" sz="280" b="0" dirty="0" err="1">
                <a:solidFill>
                  <a:srgbClr val="009900"/>
                </a:solidFill>
                <a:effectLst/>
                <a:latin typeface="Consolas" panose="020B0609020204030204" pitchFamily="49" charset="0"/>
              </a:rPr>
              <a:t>values.email</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onChange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handleChange</a:t>
            </a:r>
            <a:r>
              <a:rPr lang="en-US" sz="280" b="0" dirty="0">
                <a:solidFill>
                  <a:srgbClr val="009900"/>
                </a:solidFill>
                <a:effectLst/>
                <a:latin typeface="Consolas" panose="020B0609020204030204" pitchFamily="49" charset="0"/>
              </a:rPr>
              <a:t>('email')} margin="normal"/&gt;&lt;</a:t>
            </a:r>
            <a:r>
              <a:rPr lang="en-US" sz="280" b="0" dirty="0" err="1">
                <a:solidFill>
                  <a:srgbClr val="009900"/>
                </a:solidFill>
                <a:effectLst/>
                <a:latin typeface="Consolas" panose="020B0609020204030204" pitchFamily="49" charset="0"/>
              </a:rPr>
              <a:t>br</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TextField</a:t>
            </a:r>
            <a:r>
              <a:rPr lang="en-US" sz="280" b="0" dirty="0">
                <a:solidFill>
                  <a:srgbClr val="009900"/>
                </a:solidFill>
                <a:effectLst/>
                <a:latin typeface="Consolas" panose="020B0609020204030204" pitchFamily="49" charset="0"/>
              </a:rPr>
              <a:t> id="password" type="password" label="Password"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classes.textField</a:t>
            </a:r>
            <a:r>
              <a:rPr lang="en-US" sz="280" b="0" dirty="0">
                <a:solidFill>
                  <a:srgbClr val="009900"/>
                </a:solidFill>
                <a:effectLst/>
                <a:latin typeface="Consolas" panose="020B0609020204030204" pitchFamily="49" charset="0"/>
              </a:rPr>
              <a:t>} value={</a:t>
            </a:r>
            <a:r>
              <a:rPr lang="en-US" sz="280" b="0" dirty="0" err="1">
                <a:solidFill>
                  <a:srgbClr val="009900"/>
                </a:solidFill>
                <a:effectLst/>
                <a:latin typeface="Consolas" panose="020B0609020204030204" pitchFamily="49" charset="0"/>
              </a:rPr>
              <a:t>values.password</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onChange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handleChange</a:t>
            </a:r>
            <a:r>
              <a:rPr lang="en-US" sz="280" b="0" dirty="0">
                <a:solidFill>
                  <a:srgbClr val="009900"/>
                </a:solidFill>
                <a:effectLst/>
                <a:latin typeface="Consolas" panose="020B0609020204030204" pitchFamily="49" charset="0"/>
              </a:rPr>
              <a:t>('password')} margin="normal"/&gt;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br</a:t>
            </a:r>
            <a:r>
              <a:rPr lang="en-US" sz="280" b="0" dirty="0">
                <a:solidFill>
                  <a:srgbClr val="009900"/>
                </a:solidFill>
                <a:effectLst/>
                <a:latin typeface="Consolas" panose="020B0609020204030204" pitchFamily="49" charset="0"/>
              </a:rPr>
              <a:t>/&gt; {</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values.error</a:t>
            </a:r>
            <a:r>
              <a:rPr lang="en-US" sz="280" b="0" dirty="0">
                <a:solidFill>
                  <a:srgbClr val="009900"/>
                </a:solidFill>
                <a:effectLst/>
                <a:latin typeface="Consolas" panose="020B0609020204030204" pitchFamily="49" charset="0"/>
              </a:rPr>
              <a:t> &amp;&amp; (&lt;Typography component="p" color="error"&gt;</a:t>
            </a:r>
          </a:p>
          <a:p>
            <a:r>
              <a:rPr lang="en-US" sz="280" b="0" dirty="0">
                <a:solidFill>
                  <a:srgbClr val="009900"/>
                </a:solidFill>
                <a:effectLst/>
                <a:latin typeface="Consolas" panose="020B0609020204030204" pitchFamily="49" charset="0"/>
              </a:rPr>
              <a:t>              &lt;Icon color="error"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classes.error</a:t>
            </a:r>
            <a:r>
              <a:rPr lang="en-US" sz="280" b="0" dirty="0">
                <a:solidFill>
                  <a:srgbClr val="009900"/>
                </a:solidFill>
                <a:effectLst/>
                <a:latin typeface="Consolas" panose="020B0609020204030204" pitchFamily="49" charset="0"/>
              </a:rPr>
              <a:t>}&gt;error&lt;/Icon&gt;</a:t>
            </a:r>
          </a:p>
          <a:p>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values.error</a:t>
            </a:r>
            <a:r>
              <a:rPr lang="en-US" sz="280" b="0" dirty="0">
                <a:solidFill>
                  <a:srgbClr val="009900"/>
                </a:solidFill>
                <a:effectLst/>
                <a:latin typeface="Consolas" panose="020B0609020204030204" pitchFamily="49" charset="0"/>
              </a:rPr>
              <a:t>}</a:t>
            </a:r>
          </a:p>
          <a:p>
            <a:r>
              <a:rPr lang="en-US" sz="280" b="0" dirty="0">
                <a:solidFill>
                  <a:srgbClr val="009900"/>
                </a:solidFill>
                <a:effectLst/>
                <a:latin typeface="Consolas" panose="020B0609020204030204" pitchFamily="49" charset="0"/>
              </a:rPr>
              <a:t>            &lt;/Typography&gt;)</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CardContent</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&lt;Button color="primary" variant="contained" </a:t>
            </a:r>
            <a:r>
              <a:rPr lang="en-US" sz="280" b="0" dirty="0" err="1">
                <a:solidFill>
                  <a:srgbClr val="009900"/>
                </a:solidFill>
                <a:effectLst/>
                <a:latin typeface="Consolas" panose="020B0609020204030204" pitchFamily="49" charset="0"/>
              </a:rPr>
              <a:t>onClick</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clickSubmit</a:t>
            </a:r>
            <a:r>
              <a:rPr lang="en-US" sz="280" b="0" dirty="0">
                <a:solidFill>
                  <a:srgbClr val="009900"/>
                </a:solidFill>
                <a:effectLst/>
                <a:latin typeface="Consolas" panose="020B0609020204030204" pitchFamily="49" charset="0"/>
              </a:rPr>
              <a:t>} </a:t>
            </a:r>
            <a:r>
              <a:rPr lang="en-US" sz="280" b="0" dirty="0" err="1">
                <a:solidFill>
                  <a:srgbClr val="009900"/>
                </a:solidFill>
                <a:effectLst/>
                <a:latin typeface="Consolas" panose="020B0609020204030204" pitchFamily="49" charset="0"/>
              </a:rPr>
              <a:t>className</a:t>
            </a:r>
            <a:r>
              <a:rPr lang="en-US" sz="280" b="0" dirty="0">
                <a:solidFill>
                  <a:srgbClr val="009900"/>
                </a:solidFill>
                <a:effectLst/>
                <a:latin typeface="Consolas" panose="020B0609020204030204" pitchFamily="49" charset="0"/>
              </a:rPr>
              <a:t>={</a:t>
            </a:r>
            <a:r>
              <a:rPr lang="en-US" sz="280" b="0" dirty="0" err="1">
                <a:solidFill>
                  <a:srgbClr val="009900"/>
                </a:solidFill>
                <a:effectLst/>
                <a:latin typeface="Consolas" panose="020B0609020204030204" pitchFamily="49" charset="0"/>
              </a:rPr>
              <a:t>classes.submit</a:t>
            </a:r>
            <a:r>
              <a:rPr lang="en-US" sz="280" b="0" dirty="0">
                <a:solidFill>
                  <a:srgbClr val="009900"/>
                </a:solidFill>
                <a:effectLst/>
                <a:latin typeface="Consolas" panose="020B0609020204030204" pitchFamily="49" charset="0"/>
              </a:rPr>
              <a:t>}&gt;Submit&lt;/Button&gt;</a:t>
            </a:r>
          </a:p>
          <a:p>
            <a:r>
              <a:rPr lang="en-US" sz="280" b="0" dirty="0">
                <a:solidFill>
                  <a:srgbClr val="009900"/>
                </a:solidFill>
                <a:effectLst/>
                <a:latin typeface="Consolas" panose="020B0609020204030204" pitchFamily="49" charset="0"/>
              </a:rPr>
              <a:t>        &lt;/</a:t>
            </a:r>
            <a:r>
              <a:rPr lang="en-US" sz="280" b="0" dirty="0" err="1">
                <a:solidFill>
                  <a:srgbClr val="009900"/>
                </a:solidFill>
                <a:effectLst/>
                <a:latin typeface="Consolas" panose="020B0609020204030204" pitchFamily="49" charset="0"/>
              </a:rPr>
              <a:t>CardActions</a:t>
            </a:r>
            <a:r>
              <a:rPr lang="en-US" sz="280" b="0" dirty="0">
                <a:solidFill>
                  <a:srgbClr val="009900"/>
                </a:solidFill>
                <a:effectLst/>
                <a:latin typeface="Consolas" panose="020B0609020204030204" pitchFamily="49" charset="0"/>
              </a:rPr>
              <a:t>&gt;</a:t>
            </a:r>
          </a:p>
          <a:p>
            <a:r>
              <a:rPr lang="en-US" sz="280" b="0" dirty="0">
                <a:solidFill>
                  <a:srgbClr val="009900"/>
                </a:solidFill>
                <a:effectLst/>
                <a:latin typeface="Consolas" panose="020B0609020204030204" pitchFamily="49" charset="0"/>
              </a:rPr>
              <a:t>      &lt;/Card&gt;</a:t>
            </a:r>
          </a:p>
          <a:p>
            <a:r>
              <a:rPr lang="en-US" sz="280" b="0" dirty="0">
                <a:solidFill>
                  <a:srgbClr val="009900"/>
                </a:solidFill>
                <a:effectLst/>
                <a:latin typeface="Consolas" panose="020B0609020204030204" pitchFamily="49" charset="0"/>
              </a:rPr>
              <a:t>    )</a:t>
            </a:r>
          </a:p>
          <a:p>
            <a:r>
              <a:rPr lang="en-US" sz="280" b="0" dirty="0">
                <a:solidFill>
                  <a:srgbClr val="009900"/>
                </a:solidFill>
                <a:effectLst/>
                <a:latin typeface="Consolas" panose="020B0609020204030204" pitchFamily="49" charset="0"/>
              </a:rPr>
              <a:t>}</a:t>
            </a:r>
          </a:p>
          <a:p>
            <a:br>
              <a:rPr lang="en-US" sz="280" b="0" dirty="0">
                <a:solidFill>
                  <a:srgbClr val="009900"/>
                </a:solidFill>
                <a:effectLst/>
                <a:latin typeface="Consolas" panose="020B0609020204030204" pitchFamily="49" charset="0"/>
              </a:rPr>
            </a:br>
            <a:endParaRPr lang="en-US" sz="280" b="0" dirty="0">
              <a:solidFill>
                <a:srgbClr val="0099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E07D954-DF6B-5427-73B1-B089CA66E0F2}"/>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2FDDA24-AF44-CE58-97B5-0514CC89D9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6A02F3-AACD-5B03-CAB7-6C2A7BBFB02C}"/>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1480840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18A4-7269-BA2D-6D0D-BA76E31D5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9AFB6-CF79-D704-A425-678F9CE51948}"/>
              </a:ext>
            </a:extLst>
          </p:cNvPr>
          <p:cNvSpPr>
            <a:spLocks noGrp="1"/>
          </p:cNvSpPr>
          <p:nvPr>
            <p:ph idx="1"/>
          </p:nvPr>
        </p:nvSpPr>
        <p:spPr/>
        <p:txBody>
          <a:bodyPr/>
          <a:lstStyle/>
          <a:p>
            <a:r>
              <a:rPr lang="en-US" dirty="0"/>
              <a:t>To add the </a:t>
            </a:r>
            <a:r>
              <a:rPr lang="en-US" dirty="0" err="1"/>
              <a:t>Signin</a:t>
            </a:r>
            <a:r>
              <a:rPr lang="en-US" dirty="0"/>
              <a:t> component to the app, add the following Route to </a:t>
            </a:r>
            <a:r>
              <a:rPr lang="en-US" dirty="0" err="1"/>
              <a:t>MainRouter</a:t>
            </a:r>
            <a:r>
              <a:rPr lang="en-US" dirty="0"/>
              <a:t>.</a:t>
            </a:r>
            <a:endParaRPr lang="en-US" dirty="0">
              <a:highlight>
                <a:srgbClr val="FF0000"/>
              </a:highlight>
            </a:endParaRPr>
          </a:p>
          <a:p>
            <a:pPr marL="0" indent="0">
              <a:buNone/>
            </a:pPr>
            <a:endParaRPr lang="en-US" dirty="0"/>
          </a:p>
          <a:p>
            <a:r>
              <a:rPr lang="en-US" dirty="0" err="1"/>
              <a:t>mern</a:t>
            </a:r>
            <a:r>
              <a:rPr lang="en-US" dirty="0"/>
              <a:t>-skeleton/client/</a:t>
            </a:r>
            <a:r>
              <a:rPr lang="en-US" dirty="0" err="1"/>
              <a:t>MainRouter.jsx</a:t>
            </a:r>
            <a:r>
              <a:rPr lang="en-US" dirty="0"/>
              <a:t>:</a:t>
            </a:r>
          </a:p>
          <a:p>
            <a:pPr marL="0" indent="0">
              <a:buNone/>
            </a:pPr>
            <a:r>
              <a:rPr lang="en-US" dirty="0"/>
              <a:t>&lt;Route path="/</a:t>
            </a:r>
            <a:r>
              <a:rPr lang="en-US" dirty="0" err="1"/>
              <a:t>signin</a:t>
            </a:r>
            <a:r>
              <a:rPr lang="en-US" dirty="0"/>
              <a:t>" element={</a:t>
            </a:r>
            <a:r>
              <a:rPr lang="en-US" dirty="0" err="1"/>
              <a:t>Signin</a:t>
            </a:r>
            <a:r>
              <a:rPr lang="en-US" dirty="0"/>
              <a:t>}/&gt;</a:t>
            </a:r>
          </a:p>
        </p:txBody>
      </p:sp>
      <p:sp>
        <p:nvSpPr>
          <p:cNvPr id="4" name="Date Placeholder 3">
            <a:extLst>
              <a:ext uri="{FF2B5EF4-FFF2-40B4-BE49-F238E27FC236}">
                <a16:creationId xmlns:a16="http://schemas.microsoft.com/office/drawing/2014/main" id="{8D834EE4-65F7-AEA2-074D-19447ECBD31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96C9712-57A6-83B4-56CE-E1ED4AC7DE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1305D-D509-B3CC-3ED6-FF88932ABECE}"/>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3954515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49E4-6903-B894-95E7-0D5E7B2D9730}"/>
              </a:ext>
            </a:extLst>
          </p:cNvPr>
          <p:cNvSpPr>
            <a:spLocks noGrp="1"/>
          </p:cNvSpPr>
          <p:nvPr>
            <p:ph type="title"/>
          </p:nvPr>
        </p:nvSpPr>
        <p:spPr/>
        <p:txBody>
          <a:bodyPr/>
          <a:lstStyle/>
          <a:p>
            <a:br>
              <a:rPr lang="en-US" dirty="0"/>
            </a:br>
            <a:r>
              <a:rPr lang="en-US" dirty="0"/>
              <a:t>Updated </a:t>
            </a: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D0CC7BEA-B17F-FDE2-4C02-CC5FB59A1A20}"/>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import React from 'react'</a:t>
            </a:r>
          </a:p>
          <a:p>
            <a:r>
              <a:rPr lang="en-US" sz="1300" b="0" dirty="0">
                <a:solidFill>
                  <a:srgbClr val="008000"/>
                </a:solidFill>
                <a:effectLst/>
                <a:latin typeface="Consolas" panose="020B0609020204030204" pitchFamily="49" charset="0"/>
              </a:rPr>
              <a:t>import {Route, Routes} from 'react-router-</a:t>
            </a:r>
            <a:r>
              <a:rPr lang="en-US" sz="1300" b="0" dirty="0" err="1">
                <a:solidFill>
                  <a:srgbClr val="008000"/>
                </a:solidFill>
                <a:effectLst/>
                <a:latin typeface="Consolas" panose="020B0609020204030204" pitchFamily="49" charset="0"/>
              </a:rPr>
              <a:t>dom</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Home from './core/Home' </a:t>
            </a:r>
          </a:p>
          <a:p>
            <a:r>
              <a:rPr lang="en-US" sz="1300" b="0" dirty="0">
                <a:solidFill>
                  <a:srgbClr val="008000"/>
                </a:solidFill>
                <a:effectLst/>
                <a:latin typeface="Consolas" panose="020B0609020204030204" pitchFamily="49" charset="0"/>
              </a:rPr>
              <a:t>import Users from './user/</a:t>
            </a:r>
            <a:r>
              <a:rPr lang="en-US" sz="1300" b="0" dirty="0" err="1">
                <a:solidFill>
                  <a:srgbClr val="008000"/>
                </a:solidFill>
                <a:effectLst/>
                <a:latin typeface="Consolas" panose="020B0609020204030204" pitchFamily="49" charset="0"/>
              </a:rPr>
              <a:t>Users.jsx</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Signup from './user/</a:t>
            </a:r>
            <a:r>
              <a:rPr lang="en-US" sz="1300" b="0" dirty="0" err="1">
                <a:solidFill>
                  <a:srgbClr val="008000"/>
                </a:solidFill>
                <a:effectLst/>
                <a:latin typeface="Consolas" panose="020B0609020204030204" pitchFamily="49" charset="0"/>
              </a:rPr>
              <a:t>Signup.jsx</a:t>
            </a:r>
            <a:r>
              <a:rPr lang="en-US" sz="1300" b="0" dirty="0">
                <a:solidFill>
                  <a:srgbClr val="008000"/>
                </a:solidFill>
                <a:effectLst/>
                <a:latin typeface="Consolas" panose="020B0609020204030204" pitchFamily="49" charset="0"/>
              </a:rPr>
              <a:t>'</a:t>
            </a:r>
          </a:p>
          <a:p>
            <a:r>
              <a:rPr lang="en-US" sz="1300" b="0" dirty="0">
                <a:solidFill>
                  <a:srgbClr val="008000"/>
                </a:solidFill>
                <a:effectLst/>
                <a:highlight>
                  <a:srgbClr val="FFFF00"/>
                </a:highlight>
                <a:latin typeface="Consolas" panose="020B0609020204030204" pitchFamily="49" charset="0"/>
              </a:rPr>
              <a:t>import </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 from ‘./</a:t>
            </a:r>
            <a:r>
              <a:rPr lang="en-US" sz="1300" dirty="0">
                <a:solidFill>
                  <a:srgbClr val="008000"/>
                </a:solidFill>
                <a:highlight>
                  <a:srgbClr val="FFFF00"/>
                </a:highlight>
                <a:latin typeface="Consolas" panose="020B0609020204030204" pitchFamily="49" charset="0"/>
              </a:rPr>
              <a:t>lib</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Signin.jsx</a:t>
            </a:r>
            <a:r>
              <a:rPr lang="en-US" sz="1300" b="0" dirty="0">
                <a:solidFill>
                  <a:srgbClr val="008000"/>
                </a:solidFill>
                <a:effectLst/>
                <a:highlight>
                  <a:srgbClr val="FFFF00"/>
                </a:highlight>
                <a:latin typeface="Consolas" panose="020B0609020204030204" pitchFamily="49" charset="0"/>
              </a:rPr>
              <a:t>'</a:t>
            </a:r>
          </a:p>
          <a:p>
            <a:r>
              <a:rPr lang="en-US" sz="1300" b="0" dirty="0">
                <a:solidFill>
                  <a:srgbClr val="008000"/>
                </a:solidFill>
                <a:effectLst/>
                <a:latin typeface="Consolas" panose="020B0609020204030204" pitchFamily="49" charset="0"/>
              </a:rPr>
              <a:t>const </a:t>
            </a:r>
            <a:r>
              <a:rPr lang="en-US" sz="1300" b="0" dirty="0" err="1">
                <a:solidFill>
                  <a:srgbClr val="008000"/>
                </a:solidFill>
                <a:effectLst/>
                <a:latin typeface="Consolas" panose="020B0609020204030204" pitchFamily="49" charset="0"/>
              </a:rPr>
              <a:t>MainRouter</a:t>
            </a:r>
            <a:r>
              <a:rPr lang="en-US" sz="1300" b="0" dirty="0">
                <a:solidFill>
                  <a:srgbClr val="008000"/>
                </a:solidFill>
                <a:effectLst/>
                <a:latin typeface="Consolas" panose="020B0609020204030204" pitchFamily="49" charset="0"/>
              </a:rPr>
              <a:t> = () =&gt; {</a:t>
            </a:r>
          </a:p>
          <a:p>
            <a:r>
              <a:rPr lang="en-US" sz="1300" b="0" dirty="0">
                <a:solidFill>
                  <a:srgbClr val="008000"/>
                </a:solidFill>
                <a:effectLst/>
                <a:latin typeface="Consolas" panose="020B0609020204030204" pitchFamily="49" charset="0"/>
              </a:rPr>
              <a:t>return ( &lt;div&gt;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        &lt;Route exact path="/" element={&lt;Home /&gt;} /&gt; </a:t>
            </a:r>
          </a:p>
          <a:p>
            <a:r>
              <a:rPr lang="en-US" sz="1300" b="0" dirty="0">
                <a:solidFill>
                  <a:srgbClr val="008000"/>
                </a:solidFill>
                <a:effectLst/>
                <a:latin typeface="Consolas" panose="020B0609020204030204" pitchFamily="49" charset="0"/>
              </a:rPr>
              <a:t>                &lt;Route path="/users" </a:t>
            </a:r>
            <a:r>
              <a:rPr lang="en-US" sz="1300" dirty="0">
                <a:solidFill>
                  <a:srgbClr val="008000"/>
                </a:solidFill>
                <a:latin typeface="Consolas" panose="020B0609020204030204" pitchFamily="49" charset="0"/>
              </a:rPr>
              <a:t>element</a:t>
            </a:r>
            <a:r>
              <a:rPr lang="en-US" sz="1300" b="0" dirty="0">
                <a:solidFill>
                  <a:srgbClr val="008000"/>
                </a:solidFill>
                <a:effectLst/>
                <a:latin typeface="Consolas" panose="020B0609020204030204" pitchFamily="49" charset="0"/>
              </a:rPr>
              <a:t>={Users} /&gt;</a:t>
            </a:r>
          </a:p>
          <a:p>
            <a:r>
              <a:rPr lang="en-US" sz="1300" b="0" dirty="0">
                <a:solidFill>
                  <a:srgbClr val="008000"/>
                </a:solidFill>
                <a:effectLst/>
                <a:latin typeface="Consolas" panose="020B0609020204030204" pitchFamily="49" charset="0"/>
              </a:rPr>
              <a:t>                &lt;Route path="/signup" </a:t>
            </a:r>
            <a:r>
              <a:rPr lang="en-US" sz="1300" dirty="0">
                <a:solidFill>
                  <a:srgbClr val="008000"/>
                </a:solidFill>
                <a:latin typeface="Consolas" panose="020B0609020204030204" pitchFamily="49" charset="0"/>
              </a:rPr>
              <a:t>element</a:t>
            </a:r>
            <a:r>
              <a:rPr lang="en-US" sz="1300" b="0" dirty="0">
                <a:solidFill>
                  <a:srgbClr val="008000"/>
                </a:solidFill>
                <a:effectLst/>
                <a:latin typeface="Consolas" panose="020B0609020204030204" pitchFamily="49" charset="0"/>
              </a:rPr>
              <a:t>={Signup} /&gt;</a:t>
            </a:r>
          </a:p>
          <a:p>
            <a:r>
              <a:rPr lang="en-US" sz="1300" b="0" dirty="0">
                <a:solidFill>
                  <a:srgbClr val="008000"/>
                </a:solidFill>
                <a:effectLst/>
                <a:latin typeface="Consolas" panose="020B0609020204030204" pitchFamily="49" charset="0"/>
              </a:rPr>
              <a:t>                </a:t>
            </a:r>
            <a:r>
              <a:rPr lang="en-US" sz="1300" b="0" dirty="0">
                <a:solidFill>
                  <a:srgbClr val="008000"/>
                </a:solidFill>
                <a:effectLst/>
                <a:highlight>
                  <a:srgbClr val="FFFF00"/>
                </a:highlight>
                <a:latin typeface="Consolas" panose="020B0609020204030204" pitchFamily="49" charset="0"/>
              </a:rPr>
              <a:t>&lt;Route path="/</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 </a:t>
            </a:r>
            <a:r>
              <a:rPr lang="en-US" sz="1300" dirty="0">
                <a:solidFill>
                  <a:srgbClr val="008000"/>
                </a:solidFill>
                <a:highlight>
                  <a:srgbClr val="FFFF00"/>
                </a:highlight>
                <a:latin typeface="Consolas" panose="020B0609020204030204" pitchFamily="49" charset="0"/>
              </a:rPr>
              <a:t>element</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}/&gt;</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&lt;/div&gt; </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export default </a:t>
            </a:r>
            <a:r>
              <a:rPr lang="en-US" sz="1300" b="0" dirty="0" err="1">
                <a:solidFill>
                  <a:srgbClr val="008000"/>
                </a:solidFill>
                <a:effectLst/>
                <a:latin typeface="Consolas" panose="020B0609020204030204" pitchFamily="49" charset="0"/>
              </a:rPr>
              <a:t>MainRouter</a:t>
            </a: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98D7C0F-72DE-A332-5F3B-DCAFD7E394F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EDF149A-EE0B-A0E6-5E44-65A968A440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74BCE20-8988-C9F4-1CF2-67222F40D12A}"/>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274522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0659-5BF4-A636-A08F-AA1F371A4684}"/>
              </a:ext>
            </a:extLst>
          </p:cNvPr>
          <p:cNvSpPr>
            <a:spLocks noGrp="1"/>
          </p:cNvSpPr>
          <p:nvPr>
            <p:ph type="title"/>
          </p:nvPr>
        </p:nvSpPr>
        <p:spPr/>
        <p:txBody>
          <a:bodyPr/>
          <a:lstStyle/>
          <a:p>
            <a:r>
              <a:rPr lang="en-US" dirty="0"/>
              <a:t>The Profile component</a:t>
            </a:r>
          </a:p>
        </p:txBody>
      </p:sp>
      <p:sp>
        <p:nvSpPr>
          <p:cNvPr id="3" name="Content Placeholder 2">
            <a:extLst>
              <a:ext uri="{FF2B5EF4-FFF2-40B4-BE49-F238E27FC236}">
                <a16:creationId xmlns:a16="http://schemas.microsoft.com/office/drawing/2014/main" id="{8654FD84-E051-40A4-E8BD-B5EC5BA59DE2}"/>
              </a:ext>
            </a:extLst>
          </p:cNvPr>
          <p:cNvSpPr>
            <a:spLocks noGrp="1"/>
          </p:cNvSpPr>
          <p:nvPr>
            <p:ph idx="1"/>
          </p:nvPr>
        </p:nvSpPr>
        <p:spPr/>
        <p:txBody>
          <a:bodyPr/>
          <a:lstStyle/>
          <a:p>
            <a:r>
              <a:rPr lang="en-US" dirty="0"/>
              <a:t>The Profile component in </a:t>
            </a:r>
            <a:r>
              <a:rPr lang="en-US" b="1" dirty="0"/>
              <a:t>client/user/</a:t>
            </a:r>
            <a:r>
              <a:rPr lang="en-US" b="1" dirty="0" err="1"/>
              <a:t>Profile.jsx</a:t>
            </a:r>
            <a:r>
              <a:rPr lang="en-US" b="1" dirty="0"/>
              <a:t> </a:t>
            </a:r>
            <a:r>
              <a:rPr lang="en-US" dirty="0"/>
              <a:t>shows a single user's information in the view at the '/user/:</a:t>
            </a:r>
            <a:r>
              <a:rPr lang="en-US" dirty="0" err="1"/>
              <a:t>userId</a:t>
            </a:r>
            <a:r>
              <a:rPr lang="en-US" dirty="0"/>
              <a:t>' path, where the </a:t>
            </a:r>
            <a:r>
              <a:rPr lang="en-US" dirty="0" err="1"/>
              <a:t>userId</a:t>
            </a:r>
            <a:r>
              <a:rPr lang="en-US" dirty="0"/>
              <a:t> parameter represents the ID of the specific user. </a:t>
            </a:r>
          </a:p>
          <a:p>
            <a:r>
              <a:rPr lang="en-US" dirty="0"/>
              <a:t>The completed Profile will display user details, and also conditionally show edit/delete options. </a:t>
            </a:r>
          </a:p>
          <a:p>
            <a:r>
              <a:rPr lang="en-US" dirty="0"/>
              <a:t>The following screenshot shows how the Profile renders when the user currently browsing is viewing someone else's profile and not their own profile:</a:t>
            </a:r>
          </a:p>
        </p:txBody>
      </p:sp>
      <p:sp>
        <p:nvSpPr>
          <p:cNvPr id="4" name="Date Placeholder 3">
            <a:extLst>
              <a:ext uri="{FF2B5EF4-FFF2-40B4-BE49-F238E27FC236}">
                <a16:creationId xmlns:a16="http://schemas.microsoft.com/office/drawing/2014/main" id="{ABC15185-CB06-8490-4EC1-848A57690996}"/>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7EAC84A-5BFB-F5A9-A0DF-737887AA93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CB8660-9A70-697A-F53F-C662B66A2336}"/>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pic>
        <p:nvPicPr>
          <p:cNvPr id="8" name="Picture 7">
            <a:extLst>
              <a:ext uri="{FF2B5EF4-FFF2-40B4-BE49-F238E27FC236}">
                <a16:creationId xmlns:a16="http://schemas.microsoft.com/office/drawing/2014/main" id="{A0C27457-57B9-637A-0294-B7BB8F4150FE}"/>
              </a:ext>
            </a:extLst>
          </p:cNvPr>
          <p:cNvPicPr>
            <a:picLocks noChangeAspect="1"/>
          </p:cNvPicPr>
          <p:nvPr/>
        </p:nvPicPr>
        <p:blipFill>
          <a:blip r:embed="rId2"/>
          <a:stretch>
            <a:fillRect/>
          </a:stretch>
        </p:blipFill>
        <p:spPr>
          <a:xfrm>
            <a:off x="2809043" y="4406691"/>
            <a:ext cx="4039525" cy="1838534"/>
          </a:xfrm>
          <a:prstGeom prst="rect">
            <a:avLst/>
          </a:prstGeom>
        </p:spPr>
      </p:pic>
    </p:spTree>
    <p:extLst>
      <p:ext uri="{BB962C8B-B14F-4D97-AF65-F5344CB8AC3E}">
        <p14:creationId xmlns:p14="http://schemas.microsoft.com/office/powerpoint/2010/main" val="2432128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2F8-D403-9354-1FC0-E41C955B3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7D691B-E0CC-9FCE-7B66-7DA41C3DF116}"/>
              </a:ext>
            </a:extLst>
          </p:cNvPr>
          <p:cNvSpPr>
            <a:spLocks noGrp="1"/>
          </p:cNvSpPr>
          <p:nvPr>
            <p:ph idx="1"/>
          </p:nvPr>
        </p:nvSpPr>
        <p:spPr/>
        <p:txBody>
          <a:bodyPr/>
          <a:lstStyle/>
          <a:p>
            <a:r>
              <a:rPr lang="en-US" dirty="0"/>
              <a:t>This profile information can be fetched from the server if the user is signed in. </a:t>
            </a:r>
          </a:p>
          <a:p>
            <a:r>
              <a:rPr lang="en-US" dirty="0"/>
              <a:t>To verify this, the component has to provide the JWT credential to the read fetch call; otherwise, the user should be redirected to the Sign In view.</a:t>
            </a:r>
          </a:p>
          <a:p>
            <a:r>
              <a:rPr lang="en-US" dirty="0"/>
              <a:t>In the Profile component definition, we need to initialize the state with an empty user and set </a:t>
            </a:r>
            <a:r>
              <a:rPr lang="en-US" dirty="0" err="1"/>
              <a:t>redirectToSignin</a:t>
            </a:r>
            <a:r>
              <a:rPr lang="en-US" dirty="0"/>
              <a:t> to false.</a:t>
            </a:r>
          </a:p>
        </p:txBody>
      </p:sp>
      <p:sp>
        <p:nvSpPr>
          <p:cNvPr id="4" name="Date Placeholder 3">
            <a:extLst>
              <a:ext uri="{FF2B5EF4-FFF2-40B4-BE49-F238E27FC236}">
                <a16:creationId xmlns:a16="http://schemas.microsoft.com/office/drawing/2014/main" id="{14355AF4-1991-2F28-4D41-DB85A95EB451}"/>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A999AFE-1326-AD29-3F00-A76E44F683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F462BE-A18A-859B-C930-309F6D7BA2C4}"/>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58930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DEFA-0AAE-72EA-B4AA-75E48C8E6421}"/>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Profile.jsx</a:t>
            </a:r>
            <a:endParaRPr lang="en-US" dirty="0"/>
          </a:p>
        </p:txBody>
      </p:sp>
      <p:sp>
        <p:nvSpPr>
          <p:cNvPr id="3" name="Content Placeholder 2">
            <a:extLst>
              <a:ext uri="{FF2B5EF4-FFF2-40B4-BE49-F238E27FC236}">
                <a16:creationId xmlns:a16="http://schemas.microsoft.com/office/drawing/2014/main" id="{C345DF05-EFF2-9B42-5943-0E2BFDF9F837}"/>
              </a:ext>
            </a:extLst>
          </p:cNvPr>
          <p:cNvSpPr>
            <a:spLocks noGrp="1"/>
          </p:cNvSpPr>
          <p:nvPr>
            <p:ph idx="1"/>
          </p:nvPr>
        </p:nvSpPr>
        <p:spPr/>
        <p:txBody>
          <a:bodyPr/>
          <a:lstStyle/>
          <a:p>
            <a:r>
              <a:rPr lang="en-US" sz="470" b="0" dirty="0">
                <a:solidFill>
                  <a:srgbClr val="008000"/>
                </a:solidFill>
                <a:effectLst/>
                <a:latin typeface="Consolas" panose="020B0609020204030204" pitchFamily="49" charset="0"/>
              </a:rPr>
              <a:t>//import React,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 } from 'react';</a:t>
            </a:r>
          </a:p>
          <a:p>
            <a:r>
              <a:rPr lang="en-US" sz="470" b="0" dirty="0">
                <a:solidFill>
                  <a:srgbClr val="008000"/>
                </a:solidFill>
                <a:effectLst/>
                <a:latin typeface="Consolas" panose="020B0609020204030204" pitchFamily="49" charset="0"/>
              </a:rPr>
              <a:t>import auth from './auth/auth-helper.js';</a:t>
            </a:r>
          </a:p>
          <a:p>
            <a:r>
              <a:rPr lang="en-US" sz="470" b="0" dirty="0">
                <a:solidFill>
                  <a:srgbClr val="008000"/>
                </a:solidFill>
                <a:effectLst/>
                <a:latin typeface="Consolas" panose="020B0609020204030204" pitchFamily="49" charset="0"/>
              </a:rPr>
              <a:t>import React, { </a:t>
            </a:r>
            <a:r>
              <a:rPr lang="en-US" sz="470" b="0" dirty="0" err="1">
                <a:solidFill>
                  <a:srgbClr val="008000"/>
                </a:solidFill>
                <a:effectLst/>
                <a:latin typeface="Consolas" panose="020B0609020204030204" pitchFamily="49" charset="0"/>
              </a:rPr>
              <a:t>useState,useEffect</a:t>
            </a:r>
            <a:r>
              <a:rPr lang="en-US" sz="470" b="0" dirty="0">
                <a:solidFill>
                  <a:srgbClr val="008000"/>
                </a:solidFill>
                <a:effectLst/>
                <a:latin typeface="Consolas" panose="020B0609020204030204" pitchFamily="49" charset="0"/>
              </a:rPr>
              <a:t> } from 'react';</a:t>
            </a:r>
          </a:p>
          <a:p>
            <a:r>
              <a:rPr lang="en-US" sz="470" b="0" dirty="0">
                <a:solidFill>
                  <a:srgbClr val="008000"/>
                </a:solidFill>
                <a:effectLst/>
                <a:latin typeface="Consolas" panose="020B0609020204030204" pitchFamily="49" charset="0"/>
              </a:rPr>
              <a:t>import { Redirect } from 'react-router-</a:t>
            </a:r>
            <a:r>
              <a:rPr lang="en-US" sz="470" b="0" dirty="0" err="1">
                <a:solidFill>
                  <a:srgbClr val="008000"/>
                </a:solidFill>
                <a:effectLst/>
                <a:latin typeface="Consolas" panose="020B0609020204030204" pitchFamily="49" charset="0"/>
              </a:rPr>
              <a:t>dom</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import { read } from './</a:t>
            </a:r>
            <a:r>
              <a:rPr lang="en-US" sz="470" b="0" dirty="0" err="1">
                <a:solidFill>
                  <a:srgbClr val="008000"/>
                </a:solidFill>
                <a:effectLst/>
                <a:latin typeface="Consolas" panose="020B0609020204030204" pitchFamily="49" charset="0"/>
              </a:rPr>
              <a:t>someApiModule</a:t>
            </a:r>
            <a:r>
              <a:rPr lang="en-US" sz="470" b="0" dirty="0">
                <a:solidFill>
                  <a:srgbClr val="008000"/>
                </a:solidFill>
                <a:effectLst/>
                <a:latin typeface="Consolas" panose="020B0609020204030204" pitchFamily="49" charset="0"/>
              </a:rPr>
              <a:t>'; // Replace with the actual module that contains the read function</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 from 'react'</a:t>
            </a:r>
          </a:p>
          <a:p>
            <a:r>
              <a:rPr lang="en-US" sz="470" b="0" dirty="0">
                <a:solidFill>
                  <a:srgbClr val="008000"/>
                </a:solidFill>
                <a:effectLst/>
                <a:latin typeface="Consolas" panose="020B0609020204030204" pitchFamily="49" charset="0"/>
              </a:rPr>
              <a:t>import read from 'react';</a:t>
            </a:r>
          </a:p>
          <a:p>
            <a:r>
              <a:rPr lang="en-US" sz="470" b="0" dirty="0">
                <a:solidFill>
                  <a:srgbClr val="008000"/>
                </a:solidFill>
                <a:effectLst/>
                <a:latin typeface="Consolas" panose="020B0609020204030204" pitchFamily="49" charset="0"/>
              </a:rPr>
              <a:t>import match from 'react';</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 from 'react';</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 from 'react';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export default function Profile({ match }) {</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[user, </a:t>
            </a:r>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redirectToSignin</a:t>
            </a:r>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(false)</a:t>
            </a:r>
          </a:p>
          <a:p>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a:t>
            </a:r>
          </a:p>
          <a:p>
            <a:r>
              <a:rPr lang="en-US" sz="470" b="0" dirty="0" err="1">
                <a:solidFill>
                  <a:srgbClr val="008000"/>
                </a:solidFill>
                <a:effectLst/>
                <a:latin typeface="Consolas" panose="020B0609020204030204" pitchFamily="49" charset="0"/>
              </a:rPr>
              <a:t>useEffect</a:t>
            </a:r>
            <a:r>
              <a:rPr lang="en-US" sz="470" b="0" dirty="0">
                <a:solidFill>
                  <a:srgbClr val="008000"/>
                </a:solidFill>
                <a:effectLst/>
                <a:latin typeface="Consolas" panose="020B0609020204030204" pitchFamily="49" charset="0"/>
              </a:rPr>
              <a:t>(() =&gt; {</a:t>
            </a: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abortController</a:t>
            </a:r>
            <a:r>
              <a:rPr lang="en-US" sz="470" b="0" dirty="0">
                <a:solidFill>
                  <a:srgbClr val="008000"/>
                </a:solidFill>
                <a:effectLst/>
                <a:latin typeface="Consolas" panose="020B0609020204030204" pitchFamily="49" charset="0"/>
              </a:rPr>
              <a:t> = new </a:t>
            </a:r>
            <a:r>
              <a:rPr lang="en-US" sz="470" b="0" dirty="0" err="1">
                <a:solidFill>
                  <a:srgbClr val="008000"/>
                </a:solidFill>
                <a:effectLst/>
                <a:latin typeface="Consolas" panose="020B0609020204030204" pitchFamily="49" charset="0"/>
              </a:rPr>
              <a:t>AbortController</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signal = </a:t>
            </a:r>
            <a:r>
              <a:rPr lang="en-US" sz="470" b="0" dirty="0" err="1">
                <a:solidFill>
                  <a:srgbClr val="008000"/>
                </a:solidFill>
                <a:effectLst/>
                <a:latin typeface="Consolas" panose="020B0609020204030204" pitchFamily="49" charset="0"/>
              </a:rPr>
              <a:t>abortController.signal</a:t>
            </a:r>
            <a:endParaRPr lang="en-US" sz="470" b="0" dirty="0">
              <a:solidFill>
                <a:srgbClr val="008000"/>
              </a:solidFill>
              <a:effectLst/>
              <a:latin typeface="Consolas" panose="020B0609020204030204" pitchFamily="49" charset="0"/>
            </a:endParaRP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jwt</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auth.isAuthenticated</a:t>
            </a:r>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read({</a:t>
            </a:r>
          </a:p>
          <a:p>
            <a:r>
              <a:rPr lang="en-US" sz="470" b="0" dirty="0" err="1">
                <a:solidFill>
                  <a:srgbClr val="008000"/>
                </a:solidFill>
                <a:effectLst/>
                <a:latin typeface="Consolas" panose="020B0609020204030204" pitchFamily="49" charset="0"/>
              </a:rPr>
              <a:t>userId</a:t>
            </a:r>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match.params.userId</a:t>
            </a:r>
            <a:endParaRPr lang="en-US" sz="470" b="0" dirty="0">
              <a:solidFill>
                <a:srgbClr val="008000"/>
              </a:solidFill>
              <a:effectLst/>
              <a:latin typeface="Consolas" panose="020B0609020204030204" pitchFamily="49" charset="0"/>
            </a:endParaRPr>
          </a:p>
          <a:p>
            <a:r>
              <a:rPr lang="en-US" sz="470" b="0" dirty="0">
                <a:solidFill>
                  <a:srgbClr val="008000"/>
                </a:solidFill>
                <a:effectLst/>
                <a:latin typeface="Consolas" panose="020B0609020204030204" pitchFamily="49" charset="0"/>
              </a:rPr>
              <a:t>}, {t: </a:t>
            </a:r>
            <a:r>
              <a:rPr lang="en-US" sz="470" b="0" dirty="0" err="1">
                <a:solidFill>
                  <a:srgbClr val="008000"/>
                </a:solidFill>
                <a:effectLst/>
                <a:latin typeface="Consolas" panose="020B0609020204030204" pitchFamily="49" charset="0"/>
              </a:rPr>
              <a:t>jwt.token</a:t>
            </a:r>
            <a:r>
              <a:rPr lang="en-US" sz="470" b="0" dirty="0">
                <a:solidFill>
                  <a:srgbClr val="008000"/>
                </a:solidFill>
                <a:effectLst/>
                <a:latin typeface="Consolas" panose="020B0609020204030204" pitchFamily="49" charset="0"/>
              </a:rPr>
              <a:t>}, signal).then((data) =&gt; { </a:t>
            </a:r>
          </a:p>
          <a:p>
            <a:r>
              <a:rPr lang="en-US" sz="470" b="0" dirty="0">
                <a:solidFill>
                  <a:srgbClr val="008000"/>
                </a:solidFill>
                <a:effectLst/>
                <a:latin typeface="Consolas" panose="020B0609020204030204" pitchFamily="49" charset="0"/>
              </a:rPr>
              <a:t>if (data &amp;&amp; </a:t>
            </a:r>
            <a:r>
              <a:rPr lang="en-US" sz="470" b="0" dirty="0" err="1">
                <a:solidFill>
                  <a:srgbClr val="008000"/>
                </a:solidFill>
                <a:effectLst/>
                <a:latin typeface="Consolas" panose="020B0609020204030204" pitchFamily="49" charset="0"/>
              </a:rPr>
              <a:t>data.error</a:t>
            </a:r>
            <a:r>
              <a:rPr lang="en-US" sz="470" b="0" dirty="0">
                <a:solidFill>
                  <a:srgbClr val="008000"/>
                </a:solidFill>
                <a:effectLst/>
                <a:latin typeface="Consolas" panose="020B0609020204030204" pitchFamily="49" charset="0"/>
              </a:rPr>
              <a:t>) {</a:t>
            </a:r>
          </a:p>
          <a:p>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(true) </a:t>
            </a:r>
          </a:p>
          <a:p>
            <a:r>
              <a:rPr lang="en-US" sz="470" b="0" dirty="0">
                <a:solidFill>
                  <a:srgbClr val="008000"/>
                </a:solidFill>
                <a:effectLst/>
                <a:latin typeface="Consolas" panose="020B0609020204030204" pitchFamily="49" charset="0"/>
              </a:rPr>
              <a:t>} else {</a:t>
            </a:r>
          </a:p>
          <a:p>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(data) </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return function cleanup(){ </a:t>
            </a:r>
          </a:p>
          <a:p>
            <a:r>
              <a:rPr lang="en-US" sz="470" b="0" dirty="0" err="1">
                <a:solidFill>
                  <a:srgbClr val="008000"/>
                </a:solidFill>
                <a:effectLst/>
                <a:latin typeface="Consolas" panose="020B0609020204030204" pitchFamily="49" charset="0"/>
              </a:rPr>
              <a:t>abortController.abort</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match.params.userId</a:t>
            </a:r>
            <a:r>
              <a:rPr lang="en-US" sz="470" b="0" dirty="0">
                <a:solidFill>
                  <a:srgbClr val="008000"/>
                </a:solidFill>
                <a:effectLst/>
                <a:latin typeface="Consolas" panose="020B0609020204030204" pitchFamily="49" charset="0"/>
              </a:rPr>
              <a: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if (</a:t>
            </a:r>
            <a:r>
              <a:rPr lang="en-US" sz="470" b="0" dirty="0" err="1">
                <a:solidFill>
                  <a:srgbClr val="008000"/>
                </a:solidFill>
                <a:effectLst/>
                <a:latin typeface="Consolas" panose="020B0609020204030204" pitchFamily="49" charset="0"/>
              </a:rPr>
              <a:t>redirectToSignin</a:t>
            </a:r>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return &lt;Redirect to='/</a:t>
            </a:r>
            <a:r>
              <a:rPr lang="en-US" sz="470" b="0" dirty="0" err="1">
                <a:solidFill>
                  <a:srgbClr val="008000"/>
                </a:solidFill>
                <a:effectLst/>
                <a:latin typeface="Consolas" panose="020B0609020204030204" pitchFamily="49" charset="0"/>
              </a:rPr>
              <a:t>signin</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return (</a:t>
            </a:r>
          </a:p>
          <a:p>
            <a:r>
              <a:rPr lang="en-US" sz="470" b="0" dirty="0">
                <a:solidFill>
                  <a:srgbClr val="008000"/>
                </a:solidFill>
                <a:effectLst/>
                <a:latin typeface="Consolas" panose="020B0609020204030204" pitchFamily="49" charset="0"/>
              </a:rPr>
              <a:t>&lt;Paper </a:t>
            </a:r>
            <a:r>
              <a:rPr lang="en-US" sz="470" b="0" dirty="0" err="1">
                <a:solidFill>
                  <a:srgbClr val="008000"/>
                </a:solidFill>
                <a:effectLst/>
                <a:latin typeface="Consolas" panose="020B0609020204030204" pitchFamily="49" charset="0"/>
              </a:rPr>
              <a:t>className</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classes.root</a:t>
            </a:r>
            <a:r>
              <a:rPr lang="en-US" sz="470" b="0" dirty="0">
                <a:solidFill>
                  <a:srgbClr val="008000"/>
                </a:solidFill>
                <a:effectLst/>
                <a:latin typeface="Consolas" panose="020B0609020204030204" pitchFamily="49" charset="0"/>
              </a:rPr>
              <a:t>} elevation={4}&gt;</a:t>
            </a:r>
          </a:p>
          <a:p>
            <a:r>
              <a:rPr lang="en-US" sz="470" b="0" dirty="0">
                <a:solidFill>
                  <a:srgbClr val="008000"/>
                </a:solidFill>
                <a:effectLst/>
                <a:latin typeface="Consolas" panose="020B0609020204030204" pitchFamily="49" charset="0"/>
              </a:rPr>
              <a:t>&lt;Typography variant="h6" </a:t>
            </a:r>
            <a:r>
              <a:rPr lang="en-US" sz="470" b="0" dirty="0" err="1">
                <a:solidFill>
                  <a:srgbClr val="008000"/>
                </a:solidFill>
                <a:effectLst/>
                <a:latin typeface="Consolas" panose="020B0609020204030204" pitchFamily="49" charset="0"/>
              </a:rPr>
              <a:t>className</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classes.title</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Profile</a:t>
            </a:r>
          </a:p>
          <a:p>
            <a:r>
              <a:rPr lang="en-US" sz="470" b="0" dirty="0">
                <a:solidFill>
                  <a:srgbClr val="008000"/>
                </a:solidFill>
                <a:effectLst/>
                <a:latin typeface="Consolas" panose="020B0609020204030204" pitchFamily="49" charset="0"/>
              </a:rPr>
              <a:t>&lt;/Typography&gt;</a:t>
            </a:r>
          </a:p>
          <a:p>
            <a:r>
              <a:rPr lang="en-US" sz="470" b="0" dirty="0">
                <a:solidFill>
                  <a:srgbClr val="008000"/>
                </a:solidFill>
                <a:effectLst/>
                <a:latin typeface="Consolas" panose="020B0609020204030204" pitchFamily="49" charset="0"/>
              </a:rPr>
              <a:t>&lt;List dense&gt;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ListItemAvatar</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&lt;Avatar&gt; </a:t>
            </a:r>
          </a:p>
          <a:p>
            <a:r>
              <a:rPr lang="en-US" sz="470" b="0" dirty="0">
                <a:solidFill>
                  <a:srgbClr val="008000"/>
                </a:solidFill>
                <a:effectLst/>
                <a:latin typeface="Consolas" panose="020B0609020204030204" pitchFamily="49" charset="0"/>
              </a:rPr>
              <a:t>&lt;Person/&gt;</a:t>
            </a:r>
          </a:p>
          <a:p>
            <a:r>
              <a:rPr lang="en-US" sz="470" b="0" dirty="0">
                <a:solidFill>
                  <a:srgbClr val="008000"/>
                </a:solidFill>
                <a:effectLst/>
                <a:latin typeface="Consolas" panose="020B0609020204030204" pitchFamily="49" charset="0"/>
              </a:rPr>
              <a:t>&lt;/Avatar&gt;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ListItemAvatar</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ListItemText</a:t>
            </a:r>
            <a:r>
              <a:rPr lang="en-US" sz="470" b="0" dirty="0">
                <a:solidFill>
                  <a:srgbClr val="008000"/>
                </a:solidFill>
                <a:effectLst/>
                <a:latin typeface="Consolas" panose="020B0609020204030204" pitchFamily="49" charset="0"/>
              </a:rPr>
              <a:t> primary={user.name} secondary={</a:t>
            </a:r>
            <a:r>
              <a:rPr lang="en-US" sz="470" b="0" dirty="0" err="1">
                <a:solidFill>
                  <a:srgbClr val="008000"/>
                </a:solidFill>
                <a:effectLst/>
                <a:latin typeface="Consolas" panose="020B0609020204030204" pitchFamily="49" charset="0"/>
              </a:rPr>
              <a:t>user.email</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&lt;Divider/&gt;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ListItemText</a:t>
            </a:r>
            <a:r>
              <a:rPr lang="en-US" sz="470" b="0" dirty="0">
                <a:solidFill>
                  <a:srgbClr val="008000"/>
                </a:solidFill>
                <a:effectLst/>
                <a:latin typeface="Consolas" panose="020B0609020204030204" pitchFamily="49" charset="0"/>
              </a:rPr>
              <a:t> primary={"Joined: " + (</a:t>
            </a:r>
          </a:p>
          <a:p>
            <a:r>
              <a:rPr lang="en-US" sz="470" b="0" dirty="0">
                <a:solidFill>
                  <a:srgbClr val="008000"/>
                </a:solidFill>
                <a:effectLst/>
                <a:latin typeface="Consolas" panose="020B0609020204030204" pitchFamily="49" charset="0"/>
              </a:rPr>
              <a:t>new Date(</a:t>
            </a:r>
            <a:r>
              <a:rPr lang="en-US" sz="470" b="0" dirty="0" err="1">
                <a:solidFill>
                  <a:srgbClr val="008000"/>
                </a:solidFill>
                <a:effectLst/>
                <a:latin typeface="Consolas" panose="020B0609020204030204" pitchFamily="49" charset="0"/>
              </a:rPr>
              <a:t>user.created</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toDateString</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&lt;/List&gt; </a:t>
            </a:r>
          </a:p>
          <a:p>
            <a:r>
              <a:rPr lang="en-US" sz="470" b="0" dirty="0">
                <a:solidFill>
                  <a:srgbClr val="008000"/>
                </a:solidFill>
                <a:effectLst/>
                <a:latin typeface="Consolas" panose="020B0609020204030204" pitchFamily="49" charset="0"/>
              </a:rPr>
              <a:t>&lt;/Paper&gt;</a:t>
            </a:r>
          </a:p>
          <a:p>
            <a:r>
              <a:rPr lang="en-US" sz="47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95D569C-5620-E42F-6020-C216445DFB8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5F75709-78B0-5910-9D18-9E23D925604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C92740-3A01-716F-BEC3-0AFFB0422524}"/>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2916751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C0A1-68D7-4DC7-B47B-05C0EB59B5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437BB4-4E3E-A782-D5D3-6F3B1D108E4D}"/>
              </a:ext>
            </a:extLst>
          </p:cNvPr>
          <p:cNvSpPr>
            <a:spLocks noGrp="1"/>
          </p:cNvSpPr>
          <p:nvPr>
            <p:ph idx="1"/>
          </p:nvPr>
        </p:nvSpPr>
        <p:spPr/>
        <p:txBody>
          <a:bodyPr/>
          <a:lstStyle/>
          <a:p>
            <a:r>
              <a:rPr lang="en-US" dirty="0"/>
              <a:t>However, if the user that's currently signed in is viewing their own profile, they will be able to see edit and delete options in the Profile component, as shown in the following screen shot:</a:t>
            </a:r>
          </a:p>
          <a:p>
            <a:endParaRPr lang="en-US" dirty="0"/>
          </a:p>
        </p:txBody>
      </p:sp>
      <p:sp>
        <p:nvSpPr>
          <p:cNvPr id="4" name="Date Placeholder 3">
            <a:extLst>
              <a:ext uri="{FF2B5EF4-FFF2-40B4-BE49-F238E27FC236}">
                <a16:creationId xmlns:a16="http://schemas.microsoft.com/office/drawing/2014/main" id="{B9250B1E-B231-70DE-27B0-11314CC7AB2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6E0F369-6D2A-A366-6AB0-24487A500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E4C09B-16B6-DE55-A850-FAAAE7F7271A}"/>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pic>
        <p:nvPicPr>
          <p:cNvPr id="8" name="Picture 7">
            <a:extLst>
              <a:ext uri="{FF2B5EF4-FFF2-40B4-BE49-F238E27FC236}">
                <a16:creationId xmlns:a16="http://schemas.microsoft.com/office/drawing/2014/main" id="{11D84F98-3824-2005-53A5-6F879DF55B55}"/>
              </a:ext>
            </a:extLst>
          </p:cNvPr>
          <p:cNvPicPr>
            <a:picLocks noChangeAspect="1"/>
          </p:cNvPicPr>
          <p:nvPr/>
        </p:nvPicPr>
        <p:blipFill>
          <a:blip r:embed="rId2"/>
          <a:stretch>
            <a:fillRect/>
          </a:stretch>
        </p:blipFill>
        <p:spPr>
          <a:xfrm>
            <a:off x="1447800" y="2548939"/>
            <a:ext cx="7239000" cy="3706724"/>
          </a:xfrm>
          <a:prstGeom prst="rect">
            <a:avLst/>
          </a:prstGeom>
        </p:spPr>
      </p:pic>
    </p:spTree>
    <p:extLst>
      <p:ext uri="{BB962C8B-B14F-4D97-AF65-F5344CB8AC3E}">
        <p14:creationId xmlns:p14="http://schemas.microsoft.com/office/powerpoint/2010/main" val="171139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85AB-E5EE-CEAB-3AF0-4A6B4E0E940A}"/>
              </a:ext>
            </a:extLst>
          </p:cNvPr>
          <p:cNvSpPr>
            <a:spLocks noGrp="1"/>
          </p:cNvSpPr>
          <p:nvPr>
            <p:ph type="title"/>
          </p:nvPr>
        </p:nvSpPr>
        <p:spPr/>
        <p:txBody>
          <a:bodyPr/>
          <a:lstStyle/>
          <a:p>
            <a:r>
              <a:rPr lang="en-US" dirty="0"/>
              <a:t>Reading a user profile</a:t>
            </a:r>
          </a:p>
        </p:txBody>
      </p:sp>
      <p:sp>
        <p:nvSpPr>
          <p:cNvPr id="3" name="Content Placeholder 2">
            <a:extLst>
              <a:ext uri="{FF2B5EF4-FFF2-40B4-BE49-F238E27FC236}">
                <a16:creationId xmlns:a16="http://schemas.microsoft.com/office/drawing/2014/main" id="{BE57F41B-47E8-A860-4056-5F1572E76265}"/>
              </a:ext>
            </a:extLst>
          </p:cNvPr>
          <p:cNvSpPr>
            <a:spLocks noGrp="1"/>
          </p:cNvSpPr>
          <p:nvPr>
            <p:ph idx="1"/>
          </p:nvPr>
        </p:nvSpPr>
        <p:spPr/>
        <p:txBody>
          <a:bodyPr/>
          <a:lstStyle/>
          <a:p>
            <a:r>
              <a:rPr lang="en-US" dirty="0"/>
              <a:t>The read method will use fetch to make a GET call to retrieve a specific user by ID. </a:t>
            </a:r>
          </a:p>
          <a:p>
            <a:r>
              <a:rPr lang="en-US" dirty="0"/>
              <a:t>Since this is a protected route, besides passing the user ID as a parameter, the requesting component must also provide valid credentials, which, in this case, will be a valid JWT received after a successful sign-in.</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CFAFBAF7-DBE6-C0E0-D897-8CEB12EA660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B815FC4-808F-0AEE-D2AC-B15D670233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4C7737-F70D-325B-7702-208718C3618E}"/>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4250595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7AA-5557-118B-02FC-9A09336B9112}"/>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Profile.jsx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5A66032D-7280-C16E-F1C5-0E1B38D06AAF}"/>
              </a:ext>
            </a:extLst>
          </p:cNvPr>
          <p:cNvSpPr>
            <a:spLocks noGrp="1"/>
          </p:cNvSpPr>
          <p:nvPr>
            <p:ph idx="1"/>
          </p:nvPr>
        </p:nvSpPr>
        <p:spPr/>
        <p:txBody>
          <a:bodyPr/>
          <a:lstStyle/>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eslint</a:t>
            </a:r>
            <a:r>
              <a:rPr lang="en-US" sz="280" b="0" dirty="0">
                <a:solidFill>
                  <a:srgbClr val="008000"/>
                </a:solidFill>
                <a:effectLst/>
                <a:highlight>
                  <a:srgbClr val="FFFF00"/>
                </a:highlight>
                <a:latin typeface="Consolas" panose="020B0609020204030204" pitchFamily="49" charset="0"/>
              </a:rPr>
              <a:t>-disable react/prop-types */</a:t>
            </a:r>
          </a:p>
          <a:p>
            <a:r>
              <a:rPr lang="en-US" sz="280" b="0" dirty="0">
                <a:solidFill>
                  <a:srgbClr val="008000"/>
                </a:solidFill>
                <a:effectLst/>
                <a:highlight>
                  <a:srgbClr val="FFFF00"/>
                </a:highlight>
                <a:latin typeface="Consolas" panose="020B0609020204030204" pitchFamily="49" charset="0"/>
              </a:rPr>
              <a:t>import React, { </a:t>
            </a:r>
            <a:r>
              <a:rPr lang="en-US" sz="280" b="0" dirty="0" err="1">
                <a:solidFill>
                  <a:srgbClr val="008000"/>
                </a:solidFill>
                <a:effectLst/>
                <a:highlight>
                  <a:srgbClr val="FFFF00"/>
                </a:highlight>
                <a:latin typeface="Consolas" panose="020B0609020204030204" pitchFamily="49" charset="0"/>
              </a:rPr>
              <a:t>useState</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useEffect</a:t>
            </a:r>
            <a:r>
              <a:rPr lang="en-US" sz="280" b="0" dirty="0">
                <a:solidFill>
                  <a:srgbClr val="008000"/>
                </a:solidFill>
                <a:effectLst/>
                <a:highlight>
                  <a:srgbClr val="FFFF00"/>
                </a:highlight>
                <a:latin typeface="Consolas" panose="020B0609020204030204" pitchFamily="49" charset="0"/>
              </a:rPr>
              <a:t> } from 'react'</a:t>
            </a:r>
          </a:p>
          <a:p>
            <a:r>
              <a:rPr lang="en-US" sz="280" b="0" dirty="0">
                <a:solidFill>
                  <a:srgbClr val="008000"/>
                </a:solidFill>
                <a:effectLst/>
                <a:highlight>
                  <a:srgbClr val="FFFF00"/>
                </a:highlight>
                <a:latin typeface="Consolas" panose="020B0609020204030204" pitchFamily="49" charset="0"/>
              </a:rPr>
              <a:t>import { </a:t>
            </a:r>
            <a:r>
              <a:rPr lang="en-US" sz="280" b="0" dirty="0" err="1">
                <a:solidFill>
                  <a:srgbClr val="008000"/>
                </a:solidFill>
                <a:effectLst/>
                <a:highlight>
                  <a:srgbClr val="FFFF00"/>
                </a:highlight>
                <a:latin typeface="Consolas" panose="020B0609020204030204" pitchFamily="49" charset="0"/>
              </a:rPr>
              <a:t>makeStyles</a:t>
            </a:r>
            <a:r>
              <a:rPr lang="en-US" sz="280" b="0" dirty="0">
                <a:solidFill>
                  <a:srgbClr val="008000"/>
                </a:solidFill>
                <a:effectLst/>
                <a:highlight>
                  <a:srgbClr val="FFFF00"/>
                </a:highlight>
                <a:latin typeface="Consolas" panose="020B0609020204030204" pitchFamily="49" charset="0"/>
              </a:rPr>
              <a:t> }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/core/styles'</a:t>
            </a:r>
          </a:p>
          <a:p>
            <a:r>
              <a:rPr lang="en-US" sz="280" b="0" dirty="0">
                <a:solidFill>
                  <a:srgbClr val="008000"/>
                </a:solidFill>
                <a:effectLst/>
                <a:highlight>
                  <a:srgbClr val="FFFF00"/>
                </a:highlight>
                <a:latin typeface="Consolas" panose="020B0609020204030204" pitchFamily="49" charset="0"/>
              </a:rPr>
              <a:t>import Paper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/core/Paper'</a:t>
            </a:r>
          </a:p>
          <a:p>
            <a:r>
              <a:rPr lang="en-US" sz="280" b="0" dirty="0">
                <a:solidFill>
                  <a:srgbClr val="008000"/>
                </a:solidFill>
                <a:effectLst/>
                <a:highlight>
                  <a:srgbClr val="FFFF00"/>
                </a:highlight>
                <a:latin typeface="Consolas" panose="020B0609020204030204" pitchFamily="49" charset="0"/>
              </a:rPr>
              <a:t>import List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/core/List'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Avatar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/core/Avatar'</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Typography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/core/Typography'</a:t>
            </a:r>
          </a:p>
          <a:p>
            <a:r>
              <a:rPr lang="en-US" sz="280" b="0" dirty="0">
                <a:solidFill>
                  <a:srgbClr val="008000"/>
                </a:solidFill>
                <a:effectLst/>
                <a:highlight>
                  <a:srgbClr val="FFFF00"/>
                </a:highlight>
                <a:latin typeface="Consolas" panose="020B0609020204030204" pitchFamily="49" charset="0"/>
              </a:rPr>
              <a:t>import Edit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/icons/Edit'</a:t>
            </a:r>
          </a:p>
          <a:p>
            <a:r>
              <a:rPr lang="en-US" sz="280" b="0" dirty="0">
                <a:solidFill>
                  <a:srgbClr val="008000"/>
                </a:solidFill>
                <a:effectLst/>
                <a:highlight>
                  <a:srgbClr val="FFFF00"/>
                </a:highlight>
                <a:latin typeface="Consolas" panose="020B0609020204030204" pitchFamily="49" charset="0"/>
              </a:rPr>
              <a:t>import Person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/icons/Person'</a:t>
            </a:r>
          </a:p>
          <a:p>
            <a:r>
              <a:rPr lang="en-US" sz="280" b="0" dirty="0">
                <a:solidFill>
                  <a:srgbClr val="008000"/>
                </a:solidFill>
                <a:effectLst/>
                <a:highlight>
                  <a:srgbClr val="FFFF00"/>
                </a:highlight>
                <a:latin typeface="Consolas" panose="020B0609020204030204" pitchFamily="49" charset="0"/>
              </a:rPr>
              <a:t>import Divider from '@material-</a:t>
            </a:r>
            <a:r>
              <a:rPr lang="en-US" sz="280" b="0" dirty="0" err="1">
                <a:solidFill>
                  <a:srgbClr val="008000"/>
                </a:solidFill>
                <a:effectLst/>
                <a:highlight>
                  <a:srgbClr val="FFFF00"/>
                </a:highlight>
                <a:latin typeface="Consolas" panose="020B0609020204030204" pitchFamily="49" charset="0"/>
              </a:rPr>
              <a:t>ui</a:t>
            </a:r>
            <a:r>
              <a:rPr lang="en-US" sz="280" b="0" dirty="0">
                <a:solidFill>
                  <a:srgbClr val="008000"/>
                </a:solidFill>
                <a:effectLst/>
                <a:highlight>
                  <a:srgbClr val="FFFF00"/>
                </a:highlight>
                <a:latin typeface="Consolas" panose="020B0609020204030204" pitchFamily="49" charset="0"/>
              </a:rPr>
              <a:t>/core/Divider'</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DeleteUser</a:t>
            </a:r>
            <a:r>
              <a:rPr lang="en-US" sz="280" b="0" dirty="0">
                <a:solidFill>
                  <a:srgbClr val="008000"/>
                </a:solidFill>
                <a:effectLst/>
                <a:highlight>
                  <a:srgbClr val="FFFF00"/>
                </a:highlight>
                <a:latin typeface="Consolas" panose="020B0609020204030204" pitchFamily="49" charset="0"/>
              </a:rPr>
              <a:t> from './</a:t>
            </a:r>
            <a:r>
              <a:rPr lang="en-US" sz="280" b="0" dirty="0" err="1">
                <a:solidFill>
                  <a:srgbClr val="008000"/>
                </a:solidFill>
                <a:effectLst/>
                <a:highlight>
                  <a:srgbClr val="FFFF00"/>
                </a:highlight>
                <a:latin typeface="Consolas" panose="020B0609020204030204" pitchFamily="49" charset="0"/>
              </a:rPr>
              <a:t>DeleteUser</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auth from '../lib/auth-helper.js'</a:t>
            </a:r>
          </a:p>
          <a:p>
            <a:r>
              <a:rPr lang="en-US" sz="280" b="0" dirty="0">
                <a:solidFill>
                  <a:srgbClr val="008000"/>
                </a:solidFill>
                <a:effectLst/>
                <a:highlight>
                  <a:srgbClr val="FFFF00"/>
                </a:highlight>
                <a:latin typeface="Consolas" panose="020B0609020204030204" pitchFamily="49" charset="0"/>
              </a:rPr>
              <a:t>import {read} from './api-user.js'</a:t>
            </a:r>
          </a:p>
          <a:p>
            <a:r>
              <a:rPr lang="en-US" sz="280" b="0" dirty="0">
                <a:solidFill>
                  <a:srgbClr val="008000"/>
                </a:solidFill>
                <a:effectLst/>
                <a:highlight>
                  <a:srgbClr val="FFFF00"/>
                </a:highlight>
                <a:latin typeface="Consolas" panose="020B0609020204030204" pitchFamily="49" charset="0"/>
              </a:rPr>
              <a:t>import {</a:t>
            </a:r>
            <a:r>
              <a:rPr lang="en-US" sz="280" b="0" dirty="0" err="1">
                <a:solidFill>
                  <a:srgbClr val="008000"/>
                </a:solidFill>
                <a:effectLst/>
                <a:highlight>
                  <a:srgbClr val="FFFF00"/>
                </a:highlight>
                <a:latin typeface="Consolas" panose="020B0609020204030204" pitchFamily="49" charset="0"/>
              </a:rPr>
              <a:t>useLocation</a:t>
            </a:r>
            <a:r>
              <a:rPr lang="en-US" sz="280" b="0" dirty="0">
                <a:solidFill>
                  <a:srgbClr val="008000"/>
                </a:solidFill>
                <a:effectLst/>
                <a:highlight>
                  <a:srgbClr val="FFFF00"/>
                </a:highlight>
                <a:latin typeface="Consolas" panose="020B0609020204030204" pitchFamily="49" charset="0"/>
              </a:rPr>
              <a:t>, Navigate, Link} from 'react-router-</a:t>
            </a:r>
            <a:r>
              <a:rPr lang="en-US" sz="280" b="0" dirty="0" err="1">
                <a:solidFill>
                  <a:srgbClr val="008000"/>
                </a:solidFill>
                <a:effectLst/>
                <a:highlight>
                  <a:srgbClr val="FFFF00"/>
                </a:highlight>
                <a:latin typeface="Consolas" panose="020B0609020204030204" pitchFamily="49" charset="0"/>
              </a:rPr>
              <a:t>dom</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import { </a:t>
            </a:r>
            <a:r>
              <a:rPr lang="en-US" sz="280" b="0" dirty="0" err="1">
                <a:solidFill>
                  <a:srgbClr val="008000"/>
                </a:solidFill>
                <a:effectLst/>
                <a:highlight>
                  <a:srgbClr val="FFFF00"/>
                </a:highlight>
                <a:latin typeface="Consolas" panose="020B0609020204030204" pitchFamily="49" charset="0"/>
              </a:rPr>
              <a:t>useParams</a:t>
            </a:r>
            <a:r>
              <a:rPr lang="en-US" sz="280" b="0" dirty="0">
                <a:solidFill>
                  <a:srgbClr val="008000"/>
                </a:solidFill>
                <a:effectLst/>
                <a:highlight>
                  <a:srgbClr val="FFFF00"/>
                </a:highlight>
                <a:latin typeface="Consolas" panose="020B0609020204030204" pitchFamily="49" charset="0"/>
              </a:rPr>
              <a:t> } from 'react-router-</a:t>
            </a:r>
            <a:r>
              <a:rPr lang="en-US" sz="280" b="0" dirty="0" err="1">
                <a:solidFill>
                  <a:srgbClr val="008000"/>
                </a:solidFill>
                <a:effectLst/>
                <a:highlight>
                  <a:srgbClr val="FFFF00"/>
                </a:highlight>
                <a:latin typeface="Consolas" panose="020B0609020204030204" pitchFamily="49" charset="0"/>
              </a:rPr>
              <a:t>dom</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useStyles</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makeStyles</a:t>
            </a:r>
            <a:r>
              <a:rPr lang="en-US" sz="280" b="0" dirty="0">
                <a:solidFill>
                  <a:srgbClr val="008000"/>
                </a:solidFill>
                <a:effectLst/>
                <a:highlight>
                  <a:srgbClr val="FFFF00"/>
                </a:highlight>
                <a:latin typeface="Consolas" panose="020B0609020204030204" pitchFamily="49" charset="0"/>
              </a:rPr>
              <a:t>(theme =&gt; ({</a:t>
            </a:r>
          </a:p>
          <a:p>
            <a:r>
              <a:rPr lang="en-US" sz="280" b="0" dirty="0">
                <a:solidFill>
                  <a:srgbClr val="008000"/>
                </a:solidFill>
                <a:effectLst/>
                <a:highlight>
                  <a:srgbClr val="FFFF00"/>
                </a:highlight>
                <a:latin typeface="Consolas" panose="020B0609020204030204" pitchFamily="49" charset="0"/>
              </a:rPr>
              <a:t> root: </a:t>
            </a:r>
            <a:r>
              <a:rPr lang="en-US" sz="280" b="0" dirty="0" err="1">
                <a:solidFill>
                  <a:srgbClr val="008000"/>
                </a:solidFill>
                <a:effectLst/>
                <a:highlight>
                  <a:srgbClr val="FFFF00"/>
                </a:highlight>
                <a:latin typeface="Consolas" panose="020B0609020204030204" pitchFamily="49" charset="0"/>
              </a:rPr>
              <a:t>theme.mixins.gutters</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maxWidth</a:t>
            </a:r>
            <a:r>
              <a:rPr lang="en-US" sz="280" b="0" dirty="0">
                <a:solidFill>
                  <a:srgbClr val="008000"/>
                </a:solidFill>
                <a:effectLst/>
                <a:highlight>
                  <a:srgbClr val="FFFF00"/>
                </a:highlight>
                <a:latin typeface="Consolas" panose="020B0609020204030204" pitchFamily="49" charset="0"/>
              </a:rPr>
              <a:t>: 600,</a:t>
            </a:r>
          </a:p>
          <a:p>
            <a:r>
              <a:rPr lang="en-US" sz="280" b="0" dirty="0">
                <a:solidFill>
                  <a:srgbClr val="008000"/>
                </a:solidFill>
                <a:effectLst/>
                <a:highlight>
                  <a:srgbClr val="FFFF00"/>
                </a:highlight>
                <a:latin typeface="Consolas" panose="020B0609020204030204" pitchFamily="49" charset="0"/>
              </a:rPr>
              <a:t> margin: 'auto',</a:t>
            </a:r>
          </a:p>
          <a:p>
            <a:r>
              <a:rPr lang="en-US" sz="280" b="0" dirty="0">
                <a:solidFill>
                  <a:srgbClr val="008000"/>
                </a:solidFill>
                <a:effectLst/>
                <a:highlight>
                  <a:srgbClr val="FFFF00"/>
                </a:highlight>
                <a:latin typeface="Consolas" panose="020B0609020204030204" pitchFamily="49" charset="0"/>
              </a:rPr>
              <a:t> padding: </a:t>
            </a:r>
            <a:r>
              <a:rPr lang="en-US" sz="280" b="0" dirty="0" err="1">
                <a:solidFill>
                  <a:srgbClr val="008000"/>
                </a:solidFill>
                <a:effectLst/>
                <a:highlight>
                  <a:srgbClr val="FFFF00"/>
                </a:highlight>
                <a:latin typeface="Consolas" panose="020B0609020204030204" pitchFamily="49" charset="0"/>
              </a:rPr>
              <a:t>theme.spacing</a:t>
            </a:r>
            <a:r>
              <a:rPr lang="en-US" sz="280" b="0" dirty="0">
                <a:solidFill>
                  <a:srgbClr val="008000"/>
                </a:solidFill>
                <a:effectLst/>
                <a:highlight>
                  <a:srgbClr val="FFFF00"/>
                </a:highlight>
                <a:latin typeface="Consolas" panose="020B0609020204030204" pitchFamily="49" charset="0"/>
              </a:rPr>
              <a:t>(3),</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marginTop</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theme.spacing</a:t>
            </a:r>
            <a:r>
              <a:rPr lang="en-US" sz="280" b="0" dirty="0">
                <a:solidFill>
                  <a:srgbClr val="008000"/>
                </a:solidFill>
                <a:effectLst/>
                <a:highlight>
                  <a:srgbClr val="FFFF00"/>
                </a:highlight>
                <a:latin typeface="Consolas" panose="020B0609020204030204" pitchFamily="49" charset="0"/>
              </a:rPr>
              <a:t>(5)</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title: {</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marginTop</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theme.spacing</a:t>
            </a:r>
            <a:r>
              <a:rPr lang="en-US" sz="280" b="0" dirty="0">
                <a:solidFill>
                  <a:srgbClr val="008000"/>
                </a:solidFill>
                <a:effectLst/>
                <a:highlight>
                  <a:srgbClr val="FFFF00"/>
                </a:highlight>
                <a:latin typeface="Consolas" panose="020B0609020204030204" pitchFamily="49" charset="0"/>
              </a:rPr>
              <a:t>(3),</a:t>
            </a:r>
          </a:p>
          <a:p>
            <a:r>
              <a:rPr lang="en-US" sz="280" b="0" dirty="0">
                <a:solidFill>
                  <a:srgbClr val="008000"/>
                </a:solidFill>
                <a:effectLst/>
                <a:highlight>
                  <a:srgbClr val="FFFF00"/>
                </a:highlight>
                <a:latin typeface="Consolas" panose="020B0609020204030204" pitchFamily="49" charset="0"/>
              </a:rPr>
              <a:t> color: </a:t>
            </a:r>
            <a:r>
              <a:rPr lang="en-US" sz="280" b="0" dirty="0" err="1">
                <a:solidFill>
                  <a:srgbClr val="008000"/>
                </a:solidFill>
                <a:effectLst/>
                <a:highlight>
                  <a:srgbClr val="FFFF00"/>
                </a:highlight>
                <a:latin typeface="Consolas" panose="020B0609020204030204" pitchFamily="49" charset="0"/>
              </a:rPr>
              <a:t>theme.palette.protectedTitle</a:t>
            </a:r>
            <a:endParaRPr lang="en-US" sz="280" b="0" dirty="0">
              <a:solidFill>
                <a:srgbClr val="008000"/>
              </a:solidFill>
              <a:effectLst/>
              <a:highlight>
                <a:srgbClr val="FFFF00"/>
              </a:highlight>
              <a:latin typeface="Consolas" panose="020B0609020204030204" pitchFamily="49" charset="0"/>
            </a:endParaRP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export default function Profile({ match }) {</a:t>
            </a:r>
          </a:p>
          <a:p>
            <a:r>
              <a:rPr lang="en-US" sz="280" b="0" dirty="0">
                <a:solidFill>
                  <a:srgbClr val="008000"/>
                </a:solidFill>
                <a:effectLst/>
                <a:highlight>
                  <a:srgbClr val="FFFF00"/>
                </a:highlight>
                <a:latin typeface="Consolas" panose="020B0609020204030204" pitchFamily="49" charset="0"/>
              </a:rPr>
              <a:t> const location = </a:t>
            </a:r>
            <a:r>
              <a:rPr lang="en-US" sz="280" b="0" dirty="0" err="1">
                <a:solidFill>
                  <a:srgbClr val="008000"/>
                </a:solidFill>
                <a:effectLst/>
                <a:highlight>
                  <a:srgbClr val="FFFF00"/>
                </a:highlight>
                <a:latin typeface="Consolas" panose="020B0609020204030204" pitchFamily="49" charset="0"/>
              </a:rPr>
              <a:t>useLocation</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classes = </a:t>
            </a:r>
            <a:r>
              <a:rPr lang="en-US" sz="280" b="0" dirty="0" err="1">
                <a:solidFill>
                  <a:srgbClr val="008000"/>
                </a:solidFill>
                <a:effectLst/>
                <a:highlight>
                  <a:srgbClr val="FFFF00"/>
                </a:highlight>
                <a:latin typeface="Consolas" panose="020B0609020204030204" pitchFamily="49" charset="0"/>
              </a:rPr>
              <a:t>useStyles</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[user, </a:t>
            </a:r>
            <a:r>
              <a:rPr lang="en-US" sz="280" b="0" dirty="0" err="1">
                <a:solidFill>
                  <a:srgbClr val="008000"/>
                </a:solidFill>
                <a:effectLst/>
                <a:highlight>
                  <a:srgbClr val="FFFF00"/>
                </a:highlight>
                <a:latin typeface="Consolas" panose="020B0609020204030204" pitchFamily="49" charset="0"/>
              </a:rPr>
              <a:t>setUser</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useState</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redirectToSignin</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setRedirectToSignin</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useState</a:t>
            </a:r>
            <a:r>
              <a:rPr lang="en-US" sz="280" b="0" dirty="0">
                <a:solidFill>
                  <a:srgbClr val="008000"/>
                </a:solidFill>
                <a:effectLst/>
                <a:highlight>
                  <a:srgbClr val="FFFF00"/>
                </a:highlight>
                <a:latin typeface="Consolas" panose="020B0609020204030204" pitchFamily="49" charset="0"/>
              </a:rPr>
              <a:t>(false)</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jwt</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 } = </a:t>
            </a:r>
            <a:r>
              <a:rPr lang="en-US" sz="280" b="0" dirty="0" err="1">
                <a:solidFill>
                  <a:srgbClr val="008000"/>
                </a:solidFill>
                <a:effectLst/>
                <a:highlight>
                  <a:srgbClr val="FFFF00"/>
                </a:highlight>
                <a:latin typeface="Consolas" panose="020B0609020204030204" pitchFamily="49" charset="0"/>
              </a:rPr>
              <a:t>useParams</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useEffect</a:t>
            </a:r>
            <a:r>
              <a:rPr lang="en-US" sz="280" b="0" dirty="0">
                <a:solidFill>
                  <a:srgbClr val="008000"/>
                </a:solidFill>
                <a:effectLst/>
                <a:highlight>
                  <a:srgbClr val="FFFF00"/>
                </a:highlight>
                <a:latin typeface="Consolas" panose="020B0609020204030204" pitchFamily="49" charset="0"/>
              </a:rPr>
              <a:t>(() =&gt; {</a:t>
            </a:r>
          </a:p>
          <a:p>
            <a:r>
              <a:rPr lang="en-US" sz="280" b="0" dirty="0">
                <a:solidFill>
                  <a:srgbClr val="008000"/>
                </a:solidFill>
                <a:effectLst/>
                <a:highlight>
                  <a:srgbClr val="FFFF00"/>
                </a:highlight>
                <a:latin typeface="Consolas" panose="020B0609020204030204" pitchFamily="49" charset="0"/>
              </a:rPr>
              <a:t> const </a:t>
            </a:r>
            <a:r>
              <a:rPr lang="en-US" sz="280" b="0" dirty="0" err="1">
                <a:solidFill>
                  <a:srgbClr val="008000"/>
                </a:solidFill>
                <a:effectLst/>
                <a:highlight>
                  <a:srgbClr val="FFFF00"/>
                </a:highlight>
                <a:latin typeface="Consolas" panose="020B0609020204030204" pitchFamily="49" charset="0"/>
              </a:rPr>
              <a:t>abortController</a:t>
            </a:r>
            <a:r>
              <a:rPr lang="en-US" sz="280" b="0" dirty="0">
                <a:solidFill>
                  <a:srgbClr val="008000"/>
                </a:solidFill>
                <a:effectLst/>
                <a:highlight>
                  <a:srgbClr val="FFFF00"/>
                </a:highlight>
                <a:latin typeface="Consolas" panose="020B0609020204030204" pitchFamily="49" charset="0"/>
              </a:rPr>
              <a:t> = new </a:t>
            </a:r>
            <a:r>
              <a:rPr lang="en-US" sz="280" b="0" dirty="0" err="1">
                <a:solidFill>
                  <a:srgbClr val="008000"/>
                </a:solidFill>
                <a:effectLst/>
                <a:highlight>
                  <a:srgbClr val="FFFF00"/>
                </a:highlight>
                <a:latin typeface="Consolas" panose="020B0609020204030204" pitchFamily="49" charset="0"/>
              </a:rPr>
              <a:t>AbortController</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const signal = </a:t>
            </a:r>
            <a:r>
              <a:rPr lang="en-US" sz="280" b="0" dirty="0" err="1">
                <a:solidFill>
                  <a:srgbClr val="008000"/>
                </a:solidFill>
                <a:effectLst/>
                <a:highlight>
                  <a:srgbClr val="FFFF00"/>
                </a:highlight>
                <a:latin typeface="Consolas" panose="020B0609020204030204" pitchFamily="49" charset="0"/>
              </a:rPr>
              <a:t>abortController.signal</a:t>
            </a:r>
            <a:endParaRPr lang="en-US" sz="280" b="0" dirty="0">
              <a:solidFill>
                <a:srgbClr val="008000"/>
              </a:solidFill>
              <a:effectLst/>
              <a:highlight>
                <a:srgbClr val="FFFF00"/>
              </a:highlight>
              <a:latin typeface="Consolas" panose="020B0609020204030204" pitchFamily="49" charset="0"/>
            </a:endParaRPr>
          </a:p>
          <a:p>
            <a:r>
              <a:rPr lang="en-US" sz="280" b="0" dirty="0">
                <a:solidFill>
                  <a:srgbClr val="008000"/>
                </a:solidFill>
                <a:effectLst/>
                <a:highlight>
                  <a:srgbClr val="FFFF00"/>
                </a:highlight>
                <a:latin typeface="Consolas" panose="020B0609020204030204" pitchFamily="49" charset="0"/>
              </a:rPr>
              <a:t> read({</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userId</a:t>
            </a:r>
            <a:endParaRPr lang="en-US" sz="280" b="0" dirty="0">
              <a:solidFill>
                <a:srgbClr val="008000"/>
              </a:solidFill>
              <a:effectLst/>
              <a:highlight>
                <a:srgbClr val="FFFF00"/>
              </a:highlight>
              <a:latin typeface="Consolas" panose="020B0609020204030204" pitchFamily="49" charset="0"/>
            </a:endParaRPr>
          </a:p>
          <a:p>
            <a:r>
              <a:rPr lang="en-US" sz="280" b="0" dirty="0">
                <a:solidFill>
                  <a:srgbClr val="008000"/>
                </a:solidFill>
                <a:effectLst/>
                <a:highlight>
                  <a:srgbClr val="FFFF00"/>
                </a:highlight>
                <a:latin typeface="Consolas" panose="020B0609020204030204" pitchFamily="49" charset="0"/>
              </a:rPr>
              <a:t> }, {t: </a:t>
            </a:r>
            <a:r>
              <a:rPr lang="en-US" sz="280" b="0" dirty="0" err="1">
                <a:solidFill>
                  <a:srgbClr val="008000"/>
                </a:solidFill>
                <a:effectLst/>
                <a:highlight>
                  <a:srgbClr val="FFFF00"/>
                </a:highlight>
                <a:latin typeface="Consolas" panose="020B0609020204030204" pitchFamily="49" charset="0"/>
              </a:rPr>
              <a:t>jwt.token</a:t>
            </a:r>
            <a:r>
              <a:rPr lang="en-US" sz="280" b="0" dirty="0">
                <a:solidFill>
                  <a:srgbClr val="008000"/>
                </a:solidFill>
                <a:effectLst/>
                <a:highlight>
                  <a:srgbClr val="FFFF00"/>
                </a:highlight>
                <a:latin typeface="Consolas" panose="020B0609020204030204" pitchFamily="49" charset="0"/>
              </a:rPr>
              <a:t>}, signal).then((data) =&gt; {</a:t>
            </a:r>
          </a:p>
          <a:p>
            <a:r>
              <a:rPr lang="en-US" sz="280" b="0" dirty="0">
                <a:solidFill>
                  <a:srgbClr val="008000"/>
                </a:solidFill>
                <a:effectLst/>
                <a:highlight>
                  <a:srgbClr val="FFFF00"/>
                </a:highlight>
                <a:latin typeface="Consolas" panose="020B0609020204030204" pitchFamily="49" charset="0"/>
              </a:rPr>
              <a:t> if (data &amp;&amp; </a:t>
            </a:r>
            <a:r>
              <a:rPr lang="en-US" sz="280" b="0" dirty="0" err="1">
                <a:solidFill>
                  <a:srgbClr val="008000"/>
                </a:solidFill>
                <a:effectLst/>
                <a:highlight>
                  <a:srgbClr val="FFFF00"/>
                </a:highlight>
                <a:latin typeface="Consolas" panose="020B0609020204030204" pitchFamily="49" charset="0"/>
              </a:rPr>
              <a:t>data.error</a:t>
            </a:r>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setRedirectToSignin</a:t>
            </a:r>
            <a:r>
              <a:rPr lang="en-US" sz="280" b="0" dirty="0">
                <a:solidFill>
                  <a:srgbClr val="008000"/>
                </a:solidFill>
                <a:effectLst/>
                <a:highlight>
                  <a:srgbClr val="FFFF00"/>
                </a:highlight>
                <a:latin typeface="Consolas" panose="020B0609020204030204" pitchFamily="49" charset="0"/>
              </a:rPr>
              <a:t>(true)</a:t>
            </a:r>
          </a:p>
          <a:p>
            <a:r>
              <a:rPr lang="en-US" sz="280" b="0" dirty="0">
                <a:solidFill>
                  <a:srgbClr val="008000"/>
                </a:solidFill>
                <a:effectLst/>
                <a:highlight>
                  <a:srgbClr val="FFFF00"/>
                </a:highlight>
                <a:latin typeface="Consolas" panose="020B0609020204030204" pitchFamily="49" charset="0"/>
              </a:rPr>
              <a:t> } else {</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setUser</a:t>
            </a:r>
            <a:r>
              <a:rPr lang="en-US" sz="280" b="0" dirty="0">
                <a:solidFill>
                  <a:srgbClr val="008000"/>
                </a:solidFill>
                <a:effectLst/>
                <a:highlight>
                  <a:srgbClr val="FFFF00"/>
                </a:highlight>
                <a:latin typeface="Consolas" panose="020B0609020204030204" pitchFamily="49" charset="0"/>
              </a:rPr>
              <a:t>(data)</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return function cleanup(){</a:t>
            </a:r>
          </a:p>
          <a:p>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abortController.abort</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if (</a:t>
            </a:r>
            <a:r>
              <a:rPr lang="en-US" sz="280" b="0" dirty="0" err="1">
                <a:solidFill>
                  <a:srgbClr val="008000"/>
                </a:solidFill>
                <a:effectLst/>
                <a:highlight>
                  <a:srgbClr val="FFFF00"/>
                </a:highlight>
                <a:latin typeface="Consolas" panose="020B0609020204030204" pitchFamily="49" charset="0"/>
              </a:rPr>
              <a:t>redirectToSignin</a:t>
            </a:r>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return &lt;Navigate to="/</a:t>
            </a:r>
            <a:r>
              <a:rPr lang="en-US" sz="280" b="0" dirty="0" err="1">
                <a:solidFill>
                  <a:srgbClr val="008000"/>
                </a:solidFill>
                <a:effectLst/>
                <a:highlight>
                  <a:srgbClr val="FFFF00"/>
                </a:highlight>
                <a:latin typeface="Consolas" panose="020B0609020204030204" pitchFamily="49" charset="0"/>
              </a:rPr>
              <a:t>signin</a:t>
            </a:r>
            <a:r>
              <a:rPr lang="en-US" sz="280" b="0" dirty="0">
                <a:solidFill>
                  <a:srgbClr val="008000"/>
                </a:solidFill>
                <a:effectLst/>
                <a:highlight>
                  <a:srgbClr val="FFFF00"/>
                </a:highlight>
                <a:latin typeface="Consolas" panose="020B0609020204030204" pitchFamily="49" charset="0"/>
              </a:rPr>
              <a:t>" state={{ from: </a:t>
            </a:r>
            <a:r>
              <a:rPr lang="en-US" sz="280" b="0" dirty="0" err="1">
                <a:solidFill>
                  <a:srgbClr val="008000"/>
                </a:solidFill>
                <a:effectLst/>
                <a:highlight>
                  <a:srgbClr val="FFFF00"/>
                </a:highlight>
                <a:latin typeface="Consolas" panose="020B0609020204030204" pitchFamily="49" charset="0"/>
              </a:rPr>
              <a:t>location.pathname</a:t>
            </a:r>
            <a:r>
              <a:rPr lang="en-US" sz="280" b="0" dirty="0">
                <a:solidFill>
                  <a:srgbClr val="008000"/>
                </a:solidFill>
                <a:effectLst/>
                <a:highlight>
                  <a:srgbClr val="FFFF00"/>
                </a:highlight>
                <a:latin typeface="Consolas" panose="020B0609020204030204" pitchFamily="49" charset="0"/>
              </a:rPr>
              <a:t> }} replace /&gt;;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if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console.log(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console.log(</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return (</a:t>
            </a:r>
          </a:p>
          <a:p>
            <a:r>
              <a:rPr lang="en-US" sz="280" b="0" dirty="0">
                <a:solidFill>
                  <a:srgbClr val="008000"/>
                </a:solidFill>
                <a:effectLst/>
                <a:highlight>
                  <a:srgbClr val="FFFF00"/>
                </a:highlight>
                <a:latin typeface="Consolas" panose="020B0609020204030204" pitchFamily="49" charset="0"/>
              </a:rPr>
              <a:t>&lt;Paper </a:t>
            </a:r>
            <a:r>
              <a:rPr lang="en-US" sz="280" b="0" dirty="0" err="1">
                <a:solidFill>
                  <a:srgbClr val="008000"/>
                </a:solidFill>
                <a:effectLst/>
                <a:highlight>
                  <a:srgbClr val="FFFF00"/>
                </a:highlight>
                <a:latin typeface="Consolas" panose="020B0609020204030204" pitchFamily="49" charset="0"/>
              </a:rPr>
              <a:t>className</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classes.root</a:t>
            </a:r>
            <a:r>
              <a:rPr lang="en-US" sz="280" b="0" dirty="0">
                <a:solidFill>
                  <a:srgbClr val="008000"/>
                </a:solidFill>
                <a:effectLst/>
                <a:highlight>
                  <a:srgbClr val="FFFF00"/>
                </a:highlight>
                <a:latin typeface="Consolas" panose="020B0609020204030204" pitchFamily="49" charset="0"/>
              </a:rPr>
              <a:t>} elevation={4}&gt;</a:t>
            </a:r>
          </a:p>
          <a:p>
            <a:r>
              <a:rPr lang="en-US" sz="280" b="0" dirty="0">
                <a:solidFill>
                  <a:srgbClr val="008000"/>
                </a:solidFill>
                <a:effectLst/>
                <a:highlight>
                  <a:srgbClr val="FFFF00"/>
                </a:highlight>
                <a:latin typeface="Consolas" panose="020B0609020204030204" pitchFamily="49" charset="0"/>
              </a:rPr>
              <a:t>&lt;Typography variant="h6" </a:t>
            </a:r>
            <a:r>
              <a:rPr lang="en-US" sz="280" b="0" dirty="0" err="1">
                <a:solidFill>
                  <a:srgbClr val="008000"/>
                </a:solidFill>
                <a:effectLst/>
                <a:highlight>
                  <a:srgbClr val="FFFF00"/>
                </a:highlight>
                <a:latin typeface="Consolas" panose="020B0609020204030204" pitchFamily="49" charset="0"/>
              </a:rPr>
              <a:t>className</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classes.title</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Profile</a:t>
            </a:r>
          </a:p>
          <a:p>
            <a:r>
              <a:rPr lang="en-US" sz="280" b="0" dirty="0">
                <a:solidFill>
                  <a:srgbClr val="008000"/>
                </a:solidFill>
                <a:effectLst/>
                <a:highlight>
                  <a:srgbClr val="FFFF00"/>
                </a:highlight>
                <a:latin typeface="Consolas" panose="020B0609020204030204" pitchFamily="49" charset="0"/>
              </a:rPr>
              <a:t>&lt;/Typography&gt;</a:t>
            </a:r>
          </a:p>
          <a:p>
            <a:r>
              <a:rPr lang="en-US" sz="280" b="0" dirty="0">
                <a:solidFill>
                  <a:srgbClr val="008000"/>
                </a:solidFill>
                <a:effectLst/>
                <a:highlight>
                  <a:srgbClr val="FFFF00"/>
                </a:highlight>
                <a:latin typeface="Consolas" panose="020B0609020204030204" pitchFamily="49" charset="0"/>
              </a:rPr>
              <a:t>&lt;List dense&gt;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&lt;Avatar&gt;</a:t>
            </a:r>
          </a:p>
          <a:p>
            <a:r>
              <a:rPr lang="en-US" sz="280" b="0" dirty="0">
                <a:solidFill>
                  <a:srgbClr val="008000"/>
                </a:solidFill>
                <a:effectLst/>
                <a:highlight>
                  <a:srgbClr val="FFFF00"/>
                </a:highlight>
                <a:latin typeface="Consolas" panose="020B0609020204030204" pitchFamily="49" charset="0"/>
              </a:rPr>
              <a:t> &lt;Person/&gt;</a:t>
            </a:r>
          </a:p>
          <a:p>
            <a:r>
              <a:rPr lang="en-US" sz="280" b="0" dirty="0">
                <a:solidFill>
                  <a:srgbClr val="008000"/>
                </a:solidFill>
                <a:effectLst/>
                <a:highlight>
                  <a:srgbClr val="FFFF00"/>
                </a:highlight>
                <a:latin typeface="Consolas" panose="020B0609020204030204" pitchFamily="49" charset="0"/>
              </a:rPr>
              <a:t>&lt;/Avatar&gt;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ListItemAvatar</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 primary={user.name} secondary={</a:t>
            </a:r>
            <a:r>
              <a:rPr lang="en-US" sz="280" b="0" dirty="0" err="1">
                <a:solidFill>
                  <a:srgbClr val="008000"/>
                </a:solidFill>
                <a:effectLst/>
                <a:highlight>
                  <a:srgbClr val="FFFF00"/>
                </a:highlight>
                <a:latin typeface="Consolas" panose="020B0609020204030204" pitchFamily="49" charset="0"/>
              </a:rPr>
              <a:t>user.email</a:t>
            </a:r>
            <a:r>
              <a:rPr lang="en-US" sz="280" b="0" dirty="0">
                <a:solidFill>
                  <a:srgbClr val="008000"/>
                </a:solidFill>
                <a:effectLst/>
                <a:highlight>
                  <a:srgbClr val="FFFF00"/>
                </a:highlight>
                <a:latin typeface="Consolas" panose="020B0609020204030204" pitchFamily="49" charset="0"/>
              </a:rPr>
              <a:t>}/&gt; {</a:t>
            </a:r>
          </a:p>
          <a:p>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().user &amp;&amp; </a:t>
            </a:r>
            <a:r>
              <a:rPr lang="en-US" sz="280" b="0" dirty="0" err="1">
                <a:solidFill>
                  <a:srgbClr val="008000"/>
                </a:solidFill>
                <a:effectLst/>
                <a:highlight>
                  <a:srgbClr val="FFFF00"/>
                </a:highlight>
                <a:latin typeface="Consolas" panose="020B0609020204030204" pitchFamily="49" charset="0"/>
              </a:rPr>
              <a:t>auth.isAuthenticated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 == </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 &amp;&amp;</a:t>
            </a:r>
          </a:p>
          <a:p>
            <a:r>
              <a:rPr lang="en-US" sz="280" b="0" dirty="0">
                <a:solidFill>
                  <a:srgbClr val="008000"/>
                </a:solidFill>
                <a:effectLst/>
                <a:highlight>
                  <a:srgbClr val="FFFF00"/>
                </a:highlight>
                <a:latin typeface="Consolas" panose="020B0609020204030204" pitchFamily="49" charset="0"/>
              </a:rPr>
              <a:t> (&lt;</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&lt;Link to={"/user/edit/" + </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 aria-label="Edit" color="primary"&gt;</a:t>
            </a:r>
          </a:p>
          <a:p>
            <a:br>
              <a:rPr lang="en-US" sz="280" b="0" dirty="0">
                <a:solidFill>
                  <a:srgbClr val="008000"/>
                </a:solidFill>
                <a:effectLst/>
                <a:highlight>
                  <a:srgbClr val="FFFF00"/>
                </a:highlight>
                <a:latin typeface="Consolas" panose="020B0609020204030204" pitchFamily="49" charset="0"/>
              </a:rPr>
            </a:br>
            <a:r>
              <a:rPr lang="en-US" sz="280" b="0" dirty="0">
                <a:solidFill>
                  <a:srgbClr val="008000"/>
                </a:solidFill>
                <a:effectLst/>
                <a:highlight>
                  <a:srgbClr val="FFFF00"/>
                </a:highlight>
                <a:latin typeface="Consolas" panose="020B0609020204030204" pitchFamily="49" charset="0"/>
              </a:rPr>
              <a:t>&lt;Edit/&gt;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IconButton</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&lt;/Link&gt;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DeleteUser</a:t>
            </a:r>
            <a:r>
              <a:rPr lang="en-US" sz="280" b="0" dirty="0">
                <a:solidFill>
                  <a:srgbClr val="008000"/>
                </a:solidFill>
                <a:effectLst/>
                <a:highlight>
                  <a:srgbClr val="FFFF00"/>
                </a:highlight>
                <a:latin typeface="Consolas" panose="020B0609020204030204" pitchFamily="49" charset="0"/>
              </a:rPr>
              <a:t> </a:t>
            </a:r>
            <a:r>
              <a:rPr lang="en-US" sz="280" b="0" dirty="0" err="1">
                <a:solidFill>
                  <a:srgbClr val="008000"/>
                </a:solidFill>
                <a:effectLst/>
                <a:highlight>
                  <a:srgbClr val="FFFF00"/>
                </a:highlight>
                <a:latin typeface="Consolas" panose="020B0609020204030204" pitchFamily="49" charset="0"/>
              </a:rPr>
              <a:t>userId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user._id</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ListItemSecondaryAction</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&lt;Divider/&gt;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&lt;</a:t>
            </a:r>
            <a:r>
              <a:rPr lang="en-US" sz="280" b="0" dirty="0" err="1">
                <a:solidFill>
                  <a:srgbClr val="008000"/>
                </a:solidFill>
                <a:effectLst/>
                <a:highlight>
                  <a:srgbClr val="FFFF00"/>
                </a:highlight>
                <a:latin typeface="Consolas" panose="020B0609020204030204" pitchFamily="49" charset="0"/>
              </a:rPr>
              <a:t>ListItemText</a:t>
            </a:r>
            <a:r>
              <a:rPr lang="en-US" sz="280" b="0" dirty="0">
                <a:solidFill>
                  <a:srgbClr val="008000"/>
                </a:solidFill>
                <a:effectLst/>
                <a:highlight>
                  <a:srgbClr val="FFFF00"/>
                </a:highlight>
                <a:latin typeface="Consolas" panose="020B0609020204030204" pitchFamily="49" charset="0"/>
              </a:rPr>
              <a:t> primary={"Joined: " + (</a:t>
            </a:r>
          </a:p>
          <a:p>
            <a:r>
              <a:rPr lang="en-US" sz="280" b="0" dirty="0">
                <a:solidFill>
                  <a:srgbClr val="008000"/>
                </a:solidFill>
                <a:effectLst/>
                <a:highlight>
                  <a:srgbClr val="FFFF00"/>
                </a:highlight>
                <a:latin typeface="Consolas" panose="020B0609020204030204" pitchFamily="49" charset="0"/>
              </a:rPr>
              <a:t>new Date(</a:t>
            </a:r>
            <a:r>
              <a:rPr lang="en-US" sz="280" b="0" dirty="0" err="1">
                <a:solidFill>
                  <a:srgbClr val="008000"/>
                </a:solidFill>
                <a:effectLst/>
                <a:highlight>
                  <a:srgbClr val="FFFF00"/>
                </a:highlight>
                <a:latin typeface="Consolas" panose="020B0609020204030204" pitchFamily="49" charset="0"/>
              </a:rPr>
              <a:t>user.created</a:t>
            </a:r>
            <a:r>
              <a:rPr lang="en-US" sz="280" b="0" dirty="0">
                <a:solidFill>
                  <a:srgbClr val="008000"/>
                </a:solidFill>
                <a:effectLst/>
                <a:highlight>
                  <a:srgbClr val="FFFF00"/>
                </a:highlight>
                <a:latin typeface="Consolas" panose="020B0609020204030204" pitchFamily="49" charset="0"/>
              </a:rPr>
              <a:t>)).</a:t>
            </a:r>
            <a:r>
              <a:rPr lang="en-US" sz="280" b="0" dirty="0" err="1">
                <a:solidFill>
                  <a:srgbClr val="008000"/>
                </a:solidFill>
                <a:effectLst/>
                <a:highlight>
                  <a:srgbClr val="FFFF00"/>
                </a:highlight>
                <a:latin typeface="Consolas" panose="020B0609020204030204" pitchFamily="49" charset="0"/>
              </a:rPr>
              <a:t>toDateString</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&lt;/</a:t>
            </a:r>
            <a:r>
              <a:rPr lang="en-US" sz="280" b="0" dirty="0" err="1">
                <a:solidFill>
                  <a:srgbClr val="008000"/>
                </a:solidFill>
                <a:effectLst/>
                <a:highlight>
                  <a:srgbClr val="FFFF00"/>
                </a:highlight>
                <a:latin typeface="Consolas" panose="020B0609020204030204" pitchFamily="49" charset="0"/>
              </a:rPr>
              <a:t>ListItem</a:t>
            </a:r>
            <a:r>
              <a:rPr lang="en-US" sz="280" b="0" dirty="0">
                <a:solidFill>
                  <a:srgbClr val="008000"/>
                </a:solidFill>
                <a:effectLst/>
                <a:highlight>
                  <a:srgbClr val="FFFF00"/>
                </a:highlight>
                <a:latin typeface="Consolas" panose="020B0609020204030204" pitchFamily="49" charset="0"/>
              </a:rPr>
              <a:t>&gt;</a:t>
            </a:r>
          </a:p>
          <a:p>
            <a:r>
              <a:rPr lang="en-US" sz="280" b="0" dirty="0">
                <a:solidFill>
                  <a:srgbClr val="008000"/>
                </a:solidFill>
                <a:effectLst/>
                <a:highlight>
                  <a:srgbClr val="FFFF00"/>
                </a:highlight>
                <a:latin typeface="Consolas" panose="020B0609020204030204" pitchFamily="49" charset="0"/>
              </a:rPr>
              <a:t> &lt;/List&gt;</a:t>
            </a:r>
          </a:p>
          <a:p>
            <a:r>
              <a:rPr lang="en-US" sz="280" b="0" dirty="0">
                <a:solidFill>
                  <a:srgbClr val="008000"/>
                </a:solidFill>
                <a:effectLst/>
                <a:highlight>
                  <a:srgbClr val="FFFF00"/>
                </a:highlight>
                <a:latin typeface="Consolas" panose="020B0609020204030204" pitchFamily="49" charset="0"/>
              </a:rPr>
              <a:t> &lt;/Paper&gt;</a:t>
            </a:r>
          </a:p>
          <a:p>
            <a:r>
              <a:rPr lang="en-US" sz="280" b="0" dirty="0">
                <a:solidFill>
                  <a:srgbClr val="008000"/>
                </a:solidFill>
                <a:effectLst/>
                <a:highlight>
                  <a:srgbClr val="FFFF00"/>
                </a:highlight>
                <a:latin typeface="Consolas" panose="020B0609020204030204" pitchFamily="49" charset="0"/>
              </a:rPr>
              <a:t> )</a:t>
            </a:r>
          </a:p>
          <a:p>
            <a:r>
              <a:rPr lang="en-US" sz="280" b="0" dirty="0">
                <a:solidFill>
                  <a:srgbClr val="008000"/>
                </a:solidFill>
                <a:effectLst/>
                <a:highlight>
                  <a:srgbClr val="FFFF00"/>
                </a:highlight>
                <a:latin typeface="Consolas" panose="020B0609020204030204" pitchFamily="49" charset="0"/>
              </a:rPr>
              <a:t> }</a:t>
            </a:r>
          </a:p>
          <a:p>
            <a:br>
              <a:rPr lang="en-US" sz="280" b="0" dirty="0">
                <a:solidFill>
                  <a:srgbClr val="008000"/>
                </a:solidFill>
                <a:effectLst/>
                <a:highlight>
                  <a:srgbClr val="FFFF00"/>
                </a:highlight>
                <a:latin typeface="Consolas" panose="020B0609020204030204" pitchFamily="49" charset="0"/>
              </a:rPr>
            </a:br>
            <a:br>
              <a:rPr lang="en-US" sz="280" b="0" dirty="0">
                <a:solidFill>
                  <a:srgbClr val="008000"/>
                </a:solidFill>
                <a:effectLst/>
                <a:highlight>
                  <a:srgbClr val="FFFF00"/>
                </a:highlight>
                <a:latin typeface="Consolas" panose="020B0609020204030204" pitchFamily="49" charset="0"/>
              </a:rPr>
            </a:br>
            <a:endParaRPr lang="en-US" sz="28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5BE8B7D-07FB-6864-6F34-6455FDBB7BA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A035E63-4462-3103-3508-BE249D9C80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3C5E0B-75A5-A7FF-AF53-82C21D036FE0}"/>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4114329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CB8D-A681-3417-3F13-4E6C220B0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EB8656-EC05-DFB7-5EBC-3FF0811C519F}"/>
              </a:ext>
            </a:extLst>
          </p:cNvPr>
          <p:cNvSpPr>
            <a:spLocks noGrp="1"/>
          </p:cNvSpPr>
          <p:nvPr>
            <p:ph idx="1"/>
          </p:nvPr>
        </p:nvSpPr>
        <p:spPr/>
        <p:txBody>
          <a:bodyPr/>
          <a:lstStyle/>
          <a:p>
            <a:r>
              <a:rPr lang="en-US" dirty="0"/>
              <a:t>The Edit button will route to the </a:t>
            </a:r>
            <a:r>
              <a:rPr lang="en-US" dirty="0" err="1"/>
              <a:t>EditProfile</a:t>
            </a:r>
            <a:r>
              <a:rPr lang="en-US" dirty="0"/>
              <a:t> component, while the custom </a:t>
            </a:r>
            <a:r>
              <a:rPr lang="en-US" dirty="0" err="1"/>
              <a:t>DeleteUser</a:t>
            </a:r>
            <a:r>
              <a:rPr lang="en-US" dirty="0"/>
              <a:t> component will handle the delete operation with the </a:t>
            </a:r>
            <a:r>
              <a:rPr lang="en-US" dirty="0" err="1"/>
              <a:t>userId</a:t>
            </a:r>
            <a:r>
              <a:rPr lang="en-US" dirty="0"/>
              <a:t> passed to it as a prop.</a:t>
            </a:r>
          </a:p>
          <a:p>
            <a:r>
              <a:rPr lang="en-US" dirty="0"/>
              <a:t>To add the Profile component to the app, add the Route to </a:t>
            </a:r>
            <a:r>
              <a:rPr lang="en-US" dirty="0" err="1"/>
              <a:t>MainRouter</a:t>
            </a:r>
            <a:r>
              <a:rPr lang="en-US" dirty="0"/>
              <a:t>.</a:t>
            </a:r>
          </a:p>
        </p:txBody>
      </p:sp>
      <p:sp>
        <p:nvSpPr>
          <p:cNvPr id="4" name="Date Placeholder 3">
            <a:extLst>
              <a:ext uri="{FF2B5EF4-FFF2-40B4-BE49-F238E27FC236}">
                <a16:creationId xmlns:a16="http://schemas.microsoft.com/office/drawing/2014/main" id="{7CC1A319-713A-9767-A616-99EC05F9C4E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44BD774-E8BD-1ADD-9567-554181FB51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1FE5C0-21DD-D69E-CB79-C77FF54F8138}"/>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3079664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2982-6CA6-C3DE-9C65-372392BD01D3}"/>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1308CD0-F237-17E3-E97D-53EC67643AD0}"/>
              </a:ext>
            </a:extLst>
          </p:cNvPr>
          <p:cNvSpPr>
            <a:spLocks noGrp="1"/>
          </p:cNvSpPr>
          <p:nvPr>
            <p:ph idx="1"/>
          </p:nvPr>
        </p:nvSpPr>
        <p:spPr/>
        <p:txBody>
          <a:bodyPr/>
          <a:lstStyle/>
          <a:p>
            <a:pPr marL="0" indent="0">
              <a:buNone/>
            </a:pPr>
            <a:r>
              <a:rPr lang="en-US" dirty="0"/>
              <a:t>&lt;Route path="/user/:</a:t>
            </a:r>
            <a:r>
              <a:rPr lang="en-US" dirty="0" err="1"/>
              <a:t>userId</a:t>
            </a:r>
            <a:r>
              <a:rPr lang="en-US" dirty="0"/>
              <a:t>" element={Profile}/&gt;</a:t>
            </a:r>
          </a:p>
        </p:txBody>
      </p:sp>
      <p:sp>
        <p:nvSpPr>
          <p:cNvPr id="4" name="Date Placeholder 3">
            <a:extLst>
              <a:ext uri="{FF2B5EF4-FFF2-40B4-BE49-F238E27FC236}">
                <a16:creationId xmlns:a16="http://schemas.microsoft.com/office/drawing/2014/main" id="{79B88236-5126-0BEA-B5FD-70A5B314278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9B1831B9-FAB9-4AB8-1DBD-EA956573ECA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35F9FE-D4B9-C4D4-36E9-B380122B3E08}"/>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1463170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8573-7DFA-32CC-9E1E-112A14CDEB3B}"/>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BFC72F65-D350-6E93-65E9-8E63A28A9CF7}"/>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React from 'react'</a:t>
            </a:r>
          </a:p>
          <a:p>
            <a:r>
              <a:rPr lang="en-US" sz="1200" b="0" dirty="0">
                <a:solidFill>
                  <a:srgbClr val="008000"/>
                </a:solidFill>
                <a:effectLst/>
                <a:latin typeface="Consolas" panose="020B0609020204030204" pitchFamily="49" charset="0"/>
              </a:rPr>
              <a:t>import {Route, Routes} from 'react-router-</a:t>
            </a:r>
            <a:r>
              <a:rPr lang="en-US" sz="1200" b="0" dirty="0" err="1">
                <a:solidFill>
                  <a:srgbClr val="008000"/>
                </a:solidFill>
                <a:effectLst/>
                <a:latin typeface="Consolas" panose="020B0609020204030204" pitchFamily="49" charset="0"/>
              </a:rPr>
              <a:t>dom</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Home from './core/Home' </a:t>
            </a:r>
          </a:p>
          <a:p>
            <a:r>
              <a:rPr lang="en-US" sz="1200" b="0" dirty="0">
                <a:solidFill>
                  <a:srgbClr val="008000"/>
                </a:solidFill>
                <a:effectLst/>
                <a:latin typeface="Consolas" panose="020B0609020204030204" pitchFamily="49" charset="0"/>
              </a:rPr>
              <a:t>import Users from './user/</a:t>
            </a:r>
            <a:r>
              <a:rPr lang="en-US" sz="1200" b="0" dirty="0" err="1">
                <a:solidFill>
                  <a:srgbClr val="008000"/>
                </a:solidFill>
                <a:effectLst/>
                <a:latin typeface="Consolas" panose="020B0609020204030204" pitchFamily="49" charset="0"/>
              </a:rPr>
              <a:t>Users.jsx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Signup from './user/</a:t>
            </a:r>
            <a:r>
              <a:rPr lang="en-US" sz="1200" b="0" dirty="0" err="1">
                <a:solidFill>
                  <a:srgbClr val="008000"/>
                </a:solidFill>
                <a:effectLst/>
                <a:latin typeface="Consolas" panose="020B0609020204030204" pitchFamily="49" charset="0"/>
              </a:rPr>
              <a:t>Signup.jsx</a:t>
            </a:r>
            <a:r>
              <a:rPr lang="en-US" sz="1200" b="0" dirty="0">
                <a:solidFill>
                  <a:srgbClr val="008000"/>
                </a:solidFill>
                <a:effectLs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import </a:t>
            </a:r>
            <a:r>
              <a:rPr lang="en-US" sz="1200" b="0" dirty="0" err="1">
                <a:solidFill>
                  <a:srgbClr val="008000"/>
                </a:solidFill>
                <a:effectLst/>
                <a:highlight>
                  <a:srgbClr val="FFFF00"/>
                </a:highlight>
                <a:latin typeface="Consolas" panose="020B0609020204030204" pitchFamily="49" charset="0"/>
              </a:rPr>
              <a:t>Signin</a:t>
            </a:r>
            <a:r>
              <a:rPr lang="en-US" sz="1200" b="0" dirty="0">
                <a:solidFill>
                  <a:srgbClr val="008000"/>
                </a:solidFill>
                <a:effectLst/>
                <a:highlight>
                  <a:srgbClr val="FFFF00"/>
                </a:highlight>
                <a:latin typeface="Consolas" panose="020B0609020204030204" pitchFamily="49" charset="0"/>
              </a:rPr>
              <a:t> from ‘./</a:t>
            </a:r>
            <a:r>
              <a:rPr lang="en-US" sz="1200" dirty="0">
                <a:solidFill>
                  <a:srgbClr val="008000"/>
                </a:solidFill>
                <a:highlight>
                  <a:srgbClr val="FFFF00"/>
                </a:highlight>
                <a:latin typeface="Consolas" panose="020B0609020204030204" pitchFamily="49" charset="0"/>
              </a:rPr>
              <a:t>lib</a:t>
            </a:r>
            <a:r>
              <a:rPr lang="en-US" sz="1200" b="0" dirty="0">
                <a:solidFill>
                  <a:srgbClr val="008000"/>
                </a:solidFill>
                <a:effectLst/>
                <a:highlight>
                  <a:srgbClr val="FFFF00"/>
                </a:highlight>
                <a:latin typeface="Consolas" panose="020B0609020204030204" pitchFamily="49" charset="0"/>
              </a:rPr>
              <a:t>/</a:t>
            </a:r>
            <a:r>
              <a:rPr lang="en-US" sz="1200" b="0" dirty="0" err="1">
                <a:solidFill>
                  <a:srgbClr val="008000"/>
                </a:solidFill>
                <a:effectLst/>
                <a:highlight>
                  <a:srgbClr val="FFFF00"/>
                </a:highlight>
                <a:latin typeface="Consolas" panose="020B0609020204030204" pitchFamily="49" charset="0"/>
              </a:rPr>
              <a:t>Signin.jsx</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import Profile from './user/</a:t>
            </a:r>
            <a:r>
              <a:rPr lang="en-US" sz="1200" b="0" dirty="0" err="1">
                <a:solidFill>
                  <a:srgbClr val="008000"/>
                </a:solidFill>
                <a:effectLst/>
                <a:highlight>
                  <a:srgbClr val="FFFF00"/>
                </a:highlight>
                <a:latin typeface="Consolas" panose="020B0609020204030204" pitchFamily="49" charset="0"/>
              </a:rPr>
              <a:t>Profile.jsx</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MainRouter</a:t>
            </a:r>
            <a:r>
              <a:rPr lang="en-US" sz="1200" b="0" dirty="0">
                <a:solidFill>
                  <a:srgbClr val="008000"/>
                </a:solidFill>
                <a:effectLst/>
                <a:latin typeface="Consolas" panose="020B0609020204030204" pitchFamily="49" charset="0"/>
              </a:rPr>
              <a:t> = () =&gt; {</a:t>
            </a:r>
          </a:p>
          <a:p>
            <a:r>
              <a:rPr lang="en-US" sz="1200" b="0" dirty="0">
                <a:solidFill>
                  <a:srgbClr val="008000"/>
                </a:solidFill>
                <a:effectLst/>
                <a:latin typeface="Consolas" panose="020B0609020204030204" pitchFamily="49" charset="0"/>
              </a:rPr>
              <a:t>return ( &lt;div&gt;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        &lt;Route exact path="/" element={&lt;Home /&gt;} /&gt; </a:t>
            </a:r>
          </a:p>
          <a:p>
            <a:r>
              <a:rPr lang="en-US" sz="1200" b="0" dirty="0">
                <a:solidFill>
                  <a:srgbClr val="008000"/>
                </a:solidFill>
                <a:effectLst/>
                <a:latin typeface="Consolas" panose="020B0609020204030204" pitchFamily="49" charset="0"/>
              </a:rPr>
              <a:t>                &lt;Route path="/users"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={Users} /&gt;</a:t>
            </a:r>
          </a:p>
          <a:p>
            <a:r>
              <a:rPr lang="en-US" sz="1200" b="0" dirty="0">
                <a:solidFill>
                  <a:srgbClr val="008000"/>
                </a:solidFill>
                <a:effectLst/>
                <a:latin typeface="Consolas" panose="020B0609020204030204" pitchFamily="49" charset="0"/>
              </a:rPr>
              <a:t>                &lt;Route path="/signup"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={Signup} /&gt;</a:t>
            </a:r>
          </a:p>
          <a:p>
            <a:r>
              <a:rPr lang="en-US" sz="1200" b="0" dirty="0">
                <a:solidFill>
                  <a:srgbClr val="008000"/>
                </a:solidFill>
                <a:effectLst/>
                <a:latin typeface="Consolas" panose="020B0609020204030204" pitchFamily="49" charset="0"/>
              </a:rPr>
              <a:t>                &lt;Route path="/</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/&gt;</a:t>
            </a:r>
          </a:p>
          <a:p>
            <a:r>
              <a:rPr lang="en-US" sz="1200" b="0" dirty="0">
                <a:solidFill>
                  <a:srgbClr val="008000"/>
                </a:solidFill>
                <a:effectLst/>
                <a:highlight>
                  <a:srgbClr val="FFFF00"/>
                </a:highlight>
                <a:latin typeface="Consolas" panose="020B0609020204030204" pitchFamily="49" charset="0"/>
              </a:rPr>
              <a:t>                &lt;Route path="/user/:</a:t>
            </a:r>
            <a:r>
              <a:rPr lang="en-US" sz="1200" b="0" dirty="0" err="1">
                <a:solidFill>
                  <a:srgbClr val="008000"/>
                </a:solidFill>
                <a:effectLst/>
                <a:highlight>
                  <a:srgbClr val="FFFF00"/>
                </a:highlight>
                <a:latin typeface="Consolas" panose="020B0609020204030204" pitchFamily="49" charset="0"/>
              </a:rPr>
              <a:t>userId</a:t>
            </a:r>
            <a:r>
              <a:rPr lang="en-US" sz="1200" b="0" dirty="0">
                <a:solidFill>
                  <a:srgbClr val="008000"/>
                </a:solidFill>
                <a:effectLst/>
                <a:highlight>
                  <a:srgbClr val="FFFF00"/>
                </a:highlight>
                <a:latin typeface="Consolas" panose="020B0609020204030204" pitchFamily="49" charset="0"/>
              </a:rPr>
              <a:t>" </a:t>
            </a:r>
            <a:r>
              <a:rPr lang="en-US" sz="1200" dirty="0">
                <a:solidFill>
                  <a:srgbClr val="008000"/>
                </a:solidFill>
                <a:highlight>
                  <a:srgbClr val="FFFF00"/>
                </a:highlight>
                <a:latin typeface="Consolas" panose="020B0609020204030204" pitchFamily="49" charset="0"/>
              </a:rPr>
              <a:t>element</a:t>
            </a:r>
            <a:r>
              <a:rPr lang="en-US" sz="1200" b="0" dirty="0">
                <a:solidFill>
                  <a:srgbClr val="008000"/>
                </a:solidFill>
                <a:effectLst/>
                <a:highlight>
                  <a:srgbClr val="FFFF00"/>
                </a:highlight>
                <a:latin typeface="Consolas" panose="020B0609020204030204" pitchFamily="49" charset="0"/>
              </a:rPr>
              <a:t>={Profile}/&gt;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&lt;/div&gt;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export default </a:t>
            </a:r>
            <a:r>
              <a:rPr lang="en-US" sz="1200" b="0" dirty="0" err="1">
                <a:solidFill>
                  <a:srgbClr val="008000"/>
                </a:solidFill>
                <a:effectLst/>
                <a:latin typeface="Consolas" panose="020B0609020204030204" pitchFamily="49" charset="0"/>
              </a:rPr>
              <a:t>MainRouter</a:t>
            </a: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79187FE-1993-4812-E551-C6CF00D1B677}"/>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F9EA487-A99F-AE1D-25FD-2EDA8EFF3C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36A39-DDEC-2391-BD14-2F12F3BE2955}"/>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436399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C5E7-2251-C0A1-1BC1-8B5C3F898E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B00F6-2E28-C632-00AA-D9DDA8AF8ADE}"/>
              </a:ext>
            </a:extLst>
          </p:cNvPr>
          <p:cNvSpPr>
            <a:spLocks noGrp="1"/>
          </p:cNvSpPr>
          <p:nvPr>
            <p:ph idx="1"/>
          </p:nvPr>
        </p:nvSpPr>
        <p:spPr/>
        <p:txBody>
          <a:bodyPr/>
          <a:lstStyle/>
          <a:p>
            <a:r>
              <a:rPr lang="en-US" dirty="0"/>
              <a:t>To visit this route in the browser and render a Profile with user details, the link should be composed with a valid user ID in it. In the next section, we will use this same approach of retrieving single user details and rendering it in the component to implement the Edit Profile view.</a:t>
            </a:r>
          </a:p>
        </p:txBody>
      </p:sp>
      <p:sp>
        <p:nvSpPr>
          <p:cNvPr id="4" name="Date Placeholder 3">
            <a:extLst>
              <a:ext uri="{FF2B5EF4-FFF2-40B4-BE49-F238E27FC236}">
                <a16:creationId xmlns:a16="http://schemas.microsoft.com/office/drawing/2014/main" id="{D69CBD93-893F-EEA1-724E-446DCDCD908D}"/>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17A1D1B2-9CD0-A797-4A60-EE39D56E23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E31508-5CDC-AA6D-6294-A917F64F7C8E}"/>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36157316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BCE-8C32-FAFD-3D9C-02250D0E7623}"/>
              </a:ext>
            </a:extLst>
          </p:cNvPr>
          <p:cNvSpPr>
            <a:spLocks noGrp="1"/>
          </p:cNvSpPr>
          <p:nvPr>
            <p:ph type="title"/>
          </p:nvPr>
        </p:nvSpPr>
        <p:spPr/>
        <p:txBody>
          <a:bodyPr/>
          <a:lstStyle/>
          <a:p>
            <a:r>
              <a:rPr lang="en-US" dirty="0"/>
              <a:t>The </a:t>
            </a:r>
            <a:r>
              <a:rPr lang="en-US" dirty="0" err="1"/>
              <a:t>EditProfile</a:t>
            </a:r>
            <a:r>
              <a:rPr lang="en-US" dirty="0"/>
              <a:t> component</a:t>
            </a:r>
          </a:p>
        </p:txBody>
      </p:sp>
      <p:sp>
        <p:nvSpPr>
          <p:cNvPr id="3" name="Content Placeholder 2">
            <a:extLst>
              <a:ext uri="{FF2B5EF4-FFF2-40B4-BE49-F238E27FC236}">
                <a16:creationId xmlns:a16="http://schemas.microsoft.com/office/drawing/2014/main" id="{C24DA5AA-EEAB-359E-C15B-1A997170D19A}"/>
              </a:ext>
            </a:extLst>
          </p:cNvPr>
          <p:cNvSpPr>
            <a:spLocks noGrp="1"/>
          </p:cNvSpPr>
          <p:nvPr>
            <p:ph idx="1"/>
          </p:nvPr>
        </p:nvSpPr>
        <p:spPr/>
        <p:txBody>
          <a:bodyPr/>
          <a:lstStyle/>
          <a:p>
            <a:r>
              <a:rPr lang="en-US" dirty="0"/>
              <a:t>The </a:t>
            </a:r>
            <a:r>
              <a:rPr lang="en-US" dirty="0" err="1"/>
              <a:t>EditProfile</a:t>
            </a:r>
            <a:r>
              <a:rPr lang="en-US" dirty="0"/>
              <a:t> component in client/user/</a:t>
            </a:r>
            <a:r>
              <a:rPr lang="en-US" dirty="0" err="1"/>
              <a:t>EditProfile.jsx</a:t>
            </a:r>
            <a:r>
              <a:rPr lang="en-US" dirty="0"/>
              <a:t> has similarities in its implementation to both the Signup and Profile components. </a:t>
            </a:r>
          </a:p>
          <a:p>
            <a:r>
              <a:rPr lang="en-US" dirty="0"/>
              <a:t>It allows the authorized user to edit their own profile information in a form similar to the signup form, as shown in the following screenshot:</a:t>
            </a:r>
          </a:p>
          <a:p>
            <a:endParaRPr lang="en-US" dirty="0"/>
          </a:p>
        </p:txBody>
      </p:sp>
      <p:sp>
        <p:nvSpPr>
          <p:cNvPr id="4" name="Date Placeholder 3">
            <a:extLst>
              <a:ext uri="{FF2B5EF4-FFF2-40B4-BE49-F238E27FC236}">
                <a16:creationId xmlns:a16="http://schemas.microsoft.com/office/drawing/2014/main" id="{9479CC89-71F0-5962-09BA-B55374088F31}"/>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9350B2C1-82AE-6572-0071-D3EC1BF905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E61F183-61DB-51A0-691B-9F0DE8BB1763}"/>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pic>
        <p:nvPicPr>
          <p:cNvPr id="8" name="Picture 7">
            <a:extLst>
              <a:ext uri="{FF2B5EF4-FFF2-40B4-BE49-F238E27FC236}">
                <a16:creationId xmlns:a16="http://schemas.microsoft.com/office/drawing/2014/main" id="{D18E6582-4534-9C0F-B053-C24250CECAF4}"/>
              </a:ext>
            </a:extLst>
          </p:cNvPr>
          <p:cNvPicPr>
            <a:picLocks noChangeAspect="1"/>
          </p:cNvPicPr>
          <p:nvPr/>
        </p:nvPicPr>
        <p:blipFill>
          <a:blip r:embed="rId2"/>
          <a:stretch>
            <a:fillRect/>
          </a:stretch>
        </p:blipFill>
        <p:spPr>
          <a:xfrm>
            <a:off x="2286000" y="3227746"/>
            <a:ext cx="5029200" cy="2985667"/>
          </a:xfrm>
          <a:prstGeom prst="rect">
            <a:avLst/>
          </a:prstGeom>
        </p:spPr>
      </p:pic>
    </p:spTree>
    <p:extLst>
      <p:ext uri="{BB962C8B-B14F-4D97-AF65-F5344CB8AC3E}">
        <p14:creationId xmlns:p14="http://schemas.microsoft.com/office/powerpoint/2010/main" val="408545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3F24-2CEB-A90C-45DA-C92F2013B8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0E78D-3A81-74E5-58EC-B9B8190DF431}"/>
              </a:ext>
            </a:extLst>
          </p:cNvPr>
          <p:cNvSpPr>
            <a:spLocks noGrp="1"/>
          </p:cNvSpPr>
          <p:nvPr>
            <p:ph idx="1"/>
          </p:nvPr>
        </p:nvSpPr>
        <p:spPr/>
        <p:txBody>
          <a:bodyPr/>
          <a:lstStyle/>
          <a:p>
            <a:r>
              <a:rPr lang="en-US" dirty="0"/>
              <a:t>Upon loading at '/user/edit/:</a:t>
            </a:r>
            <a:r>
              <a:rPr lang="en-US" dirty="0" err="1"/>
              <a:t>userId</a:t>
            </a:r>
            <a:r>
              <a:rPr lang="en-US" dirty="0"/>
              <a:t>', the component will fetch the user's information with their ID after verifying JWT for auth, and then load the form with the received user information. </a:t>
            </a:r>
          </a:p>
          <a:p>
            <a:r>
              <a:rPr lang="en-US" dirty="0"/>
              <a:t>The form will allow the user to edit and submit only the changed information to the update fetch call, and, on successful update, redirect the user to the Profile view with updated information.</a:t>
            </a:r>
          </a:p>
          <a:p>
            <a:r>
              <a:rPr lang="en-US" dirty="0" err="1"/>
              <a:t>EditProfile</a:t>
            </a:r>
            <a:r>
              <a:rPr lang="en-US" dirty="0"/>
              <a:t> will load the user information the same way as in the Profile component, that is, by fetching with read in </a:t>
            </a:r>
            <a:r>
              <a:rPr lang="en-US" dirty="0" err="1"/>
              <a:t>useEffect</a:t>
            </a:r>
            <a:r>
              <a:rPr lang="en-US" dirty="0"/>
              <a:t> using the </a:t>
            </a:r>
            <a:r>
              <a:rPr lang="en-US" dirty="0" err="1"/>
              <a:t>userId</a:t>
            </a:r>
            <a:r>
              <a:rPr lang="en-US" dirty="0"/>
              <a:t> parameter from </a:t>
            </a:r>
            <a:r>
              <a:rPr lang="en-US" dirty="0" err="1"/>
              <a:t>match.params</a:t>
            </a:r>
            <a:r>
              <a:rPr lang="en-US" dirty="0"/>
              <a:t>. </a:t>
            </a:r>
          </a:p>
          <a:p>
            <a:r>
              <a:rPr lang="en-US" dirty="0"/>
              <a:t>It will gather credentials from </a:t>
            </a:r>
            <a:r>
              <a:rPr lang="en-US" dirty="0" err="1"/>
              <a:t>auth.isAuthenticated</a:t>
            </a:r>
            <a:r>
              <a:rPr lang="en-US" dirty="0"/>
              <a:t>. </a:t>
            </a:r>
          </a:p>
        </p:txBody>
      </p:sp>
      <p:sp>
        <p:nvSpPr>
          <p:cNvPr id="4" name="Date Placeholder 3">
            <a:extLst>
              <a:ext uri="{FF2B5EF4-FFF2-40B4-BE49-F238E27FC236}">
                <a16:creationId xmlns:a16="http://schemas.microsoft.com/office/drawing/2014/main" id="{ABFAC3C8-9836-70FB-2542-1EAF46EDB42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894615E-200D-AFDC-6E1B-D18C5A1C68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8DE41B-730B-08A7-C17E-64DAD0F30677}"/>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267306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47B-BFA9-C462-1247-8569F1543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50B8F-51AE-16E7-7C28-040FE29C87A1}"/>
              </a:ext>
            </a:extLst>
          </p:cNvPr>
          <p:cNvSpPr>
            <a:spLocks noGrp="1"/>
          </p:cNvSpPr>
          <p:nvPr>
            <p:ph idx="1"/>
          </p:nvPr>
        </p:nvSpPr>
        <p:spPr/>
        <p:txBody>
          <a:bodyPr/>
          <a:lstStyle/>
          <a:p>
            <a:r>
              <a:rPr lang="en-US" dirty="0"/>
              <a:t>The form view will contain the same elements as the Signup component, with the input values being updated in the state when they change.</a:t>
            </a:r>
          </a:p>
          <a:p>
            <a:r>
              <a:rPr lang="en-US" dirty="0"/>
              <a:t>On form submit, the component will call the update fetch method with the </a:t>
            </a:r>
            <a:r>
              <a:rPr lang="en-US" dirty="0" err="1"/>
              <a:t>userId</a:t>
            </a:r>
            <a:r>
              <a:rPr lang="en-US" dirty="0"/>
              <a:t>, JWT and updated user data.</a:t>
            </a:r>
          </a:p>
          <a:p>
            <a:endParaRPr lang="en-US" dirty="0"/>
          </a:p>
        </p:txBody>
      </p:sp>
      <p:sp>
        <p:nvSpPr>
          <p:cNvPr id="4" name="Date Placeholder 3">
            <a:extLst>
              <a:ext uri="{FF2B5EF4-FFF2-40B4-BE49-F238E27FC236}">
                <a16:creationId xmlns:a16="http://schemas.microsoft.com/office/drawing/2014/main" id="{DF1B26F9-C876-A83B-F3B0-E059AD31B1F3}"/>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643960E1-72BC-4C7D-13E1-9B0D791009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2D30DEC-FF36-50AB-5479-47400907EA49}"/>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2570869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A828-94E3-8907-532F-B7A0B0E5C52F}"/>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EditProfile.jsx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8432F8C-4DEA-D3AC-FA4B-56A0594E8D57}"/>
              </a:ext>
            </a:extLst>
          </p:cNvPr>
          <p:cNvSpPr>
            <a:spLocks noGrp="1"/>
          </p:cNvSpPr>
          <p:nvPr>
            <p:ph idx="1"/>
          </p:nvPr>
        </p:nvSpPr>
        <p:spPr/>
        <p:txBody>
          <a:bodyPr/>
          <a:lstStyle/>
          <a:p>
            <a:r>
              <a:rPr lang="en-US" sz="250" b="0" dirty="0">
                <a:solidFill>
                  <a:srgbClr val="008000"/>
                </a:solidFill>
                <a:effectLst/>
                <a:highlight>
                  <a:srgbClr val="FFFF00"/>
                </a:highlight>
                <a:latin typeface="Consolas" panose="020B0609020204030204" pitchFamily="49" charset="0"/>
              </a:rPr>
              <a:t>import React, {</a:t>
            </a:r>
            <a:r>
              <a:rPr lang="en-US" sz="250" b="0" dirty="0" err="1">
                <a:solidFill>
                  <a:srgbClr val="008000"/>
                </a:solidFill>
                <a:effectLst/>
                <a:highlight>
                  <a:srgbClr val="FFFF00"/>
                </a:highlight>
                <a:latin typeface="Consolas" panose="020B0609020204030204" pitchFamily="49" charset="0"/>
              </a:rPr>
              <a:t>useState</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useEffect</a:t>
            </a:r>
            <a:r>
              <a:rPr lang="en-US" sz="250" b="0" dirty="0">
                <a:solidFill>
                  <a:srgbClr val="008000"/>
                </a:solidFill>
                <a:effectLst/>
                <a:highlight>
                  <a:srgbClr val="FFFF00"/>
                </a:highlight>
                <a:latin typeface="Consolas" panose="020B0609020204030204" pitchFamily="49" charset="0"/>
              </a:rPr>
              <a:t>} from 'react'</a:t>
            </a:r>
          </a:p>
          <a:p>
            <a:r>
              <a:rPr lang="en-US" sz="250" b="0" dirty="0">
                <a:solidFill>
                  <a:srgbClr val="008000"/>
                </a:solidFill>
                <a:effectLst/>
                <a:highlight>
                  <a:srgbClr val="FFFF00"/>
                </a:highlight>
                <a:latin typeface="Consolas" panose="020B0609020204030204" pitchFamily="49" charset="0"/>
              </a:rPr>
              <a:t>import Card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/core/Card'</a:t>
            </a:r>
          </a:p>
          <a:p>
            <a:r>
              <a:rPr lang="en-US" sz="250" b="0" dirty="0">
                <a:solidFill>
                  <a:srgbClr val="008000"/>
                </a:solidFill>
                <a:effectLst/>
                <a:highlight>
                  <a:srgbClr val="FFFF00"/>
                </a:highlight>
                <a:latin typeface="Consolas" panose="020B0609020204030204" pitchFamily="49" charset="0"/>
              </a:rPr>
              <a:t>import </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Button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/core/Button'</a:t>
            </a:r>
          </a:p>
          <a:p>
            <a:r>
              <a:rPr lang="en-US" sz="250" b="0" dirty="0">
                <a:solidFill>
                  <a:srgbClr val="008000"/>
                </a:solidFill>
                <a:effectLst/>
                <a:highlight>
                  <a:srgbClr val="FFFF00"/>
                </a:highlight>
                <a:latin typeface="Consolas" panose="020B0609020204030204" pitchFamily="49" charset="0"/>
              </a:rPr>
              <a:t>import </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Typography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/core/Typography'</a:t>
            </a:r>
          </a:p>
          <a:p>
            <a:r>
              <a:rPr lang="en-US" sz="250" b="0" dirty="0">
                <a:solidFill>
                  <a:srgbClr val="008000"/>
                </a:solidFill>
                <a:effectLst/>
                <a:highlight>
                  <a:srgbClr val="FFFF00"/>
                </a:highlight>
                <a:latin typeface="Consolas" panose="020B0609020204030204" pitchFamily="49" charset="0"/>
              </a:rPr>
              <a:t>import Icon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/core/Icon'</a:t>
            </a:r>
          </a:p>
          <a:p>
            <a:r>
              <a:rPr lang="en-US" sz="250" b="0" dirty="0">
                <a:solidFill>
                  <a:srgbClr val="008000"/>
                </a:solidFill>
                <a:effectLst/>
                <a:highlight>
                  <a:srgbClr val="FFFF00"/>
                </a:highlight>
                <a:latin typeface="Consolas" panose="020B0609020204030204" pitchFamily="49" charset="0"/>
              </a:rPr>
              <a:t>import { </a:t>
            </a:r>
            <a:r>
              <a:rPr lang="en-US" sz="250" b="0" dirty="0" err="1">
                <a:solidFill>
                  <a:srgbClr val="008000"/>
                </a:solidFill>
                <a:effectLst/>
                <a:highlight>
                  <a:srgbClr val="FFFF00"/>
                </a:highlight>
                <a:latin typeface="Consolas" panose="020B0609020204030204" pitchFamily="49" charset="0"/>
              </a:rPr>
              <a:t>makeStyles</a:t>
            </a:r>
            <a:r>
              <a:rPr lang="en-US" sz="250" b="0" dirty="0">
                <a:solidFill>
                  <a:srgbClr val="008000"/>
                </a:solidFill>
                <a:effectLst/>
                <a:highlight>
                  <a:srgbClr val="FFFF00"/>
                </a:highlight>
                <a:latin typeface="Consolas" panose="020B0609020204030204" pitchFamily="49" charset="0"/>
              </a:rPr>
              <a:t> } from '@material-</a:t>
            </a:r>
            <a:r>
              <a:rPr lang="en-US" sz="250" b="0" dirty="0" err="1">
                <a:solidFill>
                  <a:srgbClr val="008000"/>
                </a:solidFill>
                <a:effectLst/>
                <a:highlight>
                  <a:srgbClr val="FFFF00"/>
                </a:highlight>
                <a:latin typeface="Consolas" panose="020B0609020204030204" pitchFamily="49" charset="0"/>
              </a:rPr>
              <a:t>ui</a:t>
            </a:r>
            <a:r>
              <a:rPr lang="en-US" sz="250" b="0" dirty="0">
                <a:solidFill>
                  <a:srgbClr val="008000"/>
                </a:solidFill>
                <a:effectLst/>
                <a:highlight>
                  <a:srgbClr val="FFFF00"/>
                </a:highlight>
                <a:latin typeface="Consolas" panose="020B0609020204030204" pitchFamily="49" charset="0"/>
              </a:rPr>
              <a:t>/core/styles'</a:t>
            </a:r>
          </a:p>
          <a:p>
            <a:r>
              <a:rPr lang="en-US" sz="250" b="0" dirty="0">
                <a:solidFill>
                  <a:srgbClr val="008000"/>
                </a:solidFill>
                <a:effectLst/>
                <a:highlight>
                  <a:srgbClr val="FFFF00"/>
                </a:highlight>
                <a:latin typeface="Consolas" panose="020B0609020204030204" pitchFamily="49" charset="0"/>
              </a:rPr>
              <a:t>import auth from '../lib/auth-helper.js'</a:t>
            </a:r>
          </a:p>
          <a:p>
            <a:r>
              <a:rPr lang="en-US" sz="250" b="0" dirty="0">
                <a:solidFill>
                  <a:srgbClr val="008000"/>
                </a:solidFill>
                <a:effectLst/>
                <a:highlight>
                  <a:srgbClr val="FFFF00"/>
                </a:highlight>
                <a:latin typeface="Consolas" panose="020B0609020204030204" pitchFamily="49" charset="0"/>
              </a:rPr>
              <a:t>import {read, update} from './api-user.js'</a:t>
            </a:r>
          </a:p>
          <a:p>
            <a:r>
              <a:rPr lang="en-US" sz="250" b="0" dirty="0">
                <a:solidFill>
                  <a:srgbClr val="008000"/>
                </a:solidFill>
                <a:effectLst/>
                <a:highlight>
                  <a:srgbClr val="FFFF00"/>
                </a:highlight>
                <a:latin typeface="Consolas" panose="020B0609020204030204" pitchFamily="49" charset="0"/>
              </a:rPr>
              <a:t>import {Navigate} from 'react-router-</a:t>
            </a:r>
            <a:r>
              <a:rPr lang="en-US" sz="250" b="0" dirty="0" err="1">
                <a:solidFill>
                  <a:srgbClr val="008000"/>
                </a:solidFill>
                <a:effectLst/>
                <a:highlight>
                  <a:srgbClr val="FFFF00"/>
                </a:highlight>
                <a:latin typeface="Consolas" panose="020B0609020204030204" pitchFamily="49" charset="0"/>
              </a:rPr>
              <a:t>dom</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import { </a:t>
            </a:r>
            <a:r>
              <a:rPr lang="en-US" sz="250" b="0" dirty="0" err="1">
                <a:solidFill>
                  <a:srgbClr val="008000"/>
                </a:solidFill>
                <a:effectLst/>
                <a:highlight>
                  <a:srgbClr val="FFFF00"/>
                </a:highlight>
                <a:latin typeface="Consolas" panose="020B0609020204030204" pitchFamily="49" charset="0"/>
              </a:rPr>
              <a:t>useParams</a:t>
            </a:r>
            <a:r>
              <a:rPr lang="en-US" sz="250" b="0" dirty="0">
                <a:solidFill>
                  <a:srgbClr val="008000"/>
                </a:solidFill>
                <a:effectLst/>
                <a:highlight>
                  <a:srgbClr val="FFFF00"/>
                </a:highlight>
                <a:latin typeface="Consolas" panose="020B0609020204030204" pitchFamily="49" charset="0"/>
              </a:rPr>
              <a:t> } from 'react-router-</a:t>
            </a:r>
            <a:r>
              <a:rPr lang="en-US" sz="250" b="0" dirty="0" err="1">
                <a:solidFill>
                  <a:srgbClr val="008000"/>
                </a:solidFill>
                <a:effectLst/>
                <a:highlight>
                  <a:srgbClr val="FFFF00"/>
                </a:highlight>
                <a:latin typeface="Consolas" panose="020B0609020204030204" pitchFamily="49" charset="0"/>
              </a:rPr>
              <a:t>dom</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useStyles</a:t>
            </a:r>
            <a:r>
              <a:rPr lang="en-US" sz="250" b="0" dirty="0">
                <a:solidFill>
                  <a:srgbClr val="008000"/>
                </a:solidFill>
                <a:effectLst/>
                <a:highlight>
                  <a:srgbClr val="FFFF00"/>
                </a:highlight>
                <a:latin typeface="Consolas" panose="020B0609020204030204" pitchFamily="49" charset="0"/>
              </a:rPr>
              <a:t> = </a:t>
            </a:r>
            <a:r>
              <a:rPr lang="en-US" sz="250" b="0" dirty="0" err="1">
                <a:solidFill>
                  <a:srgbClr val="008000"/>
                </a:solidFill>
                <a:effectLst/>
                <a:highlight>
                  <a:srgbClr val="FFFF00"/>
                </a:highlight>
                <a:latin typeface="Consolas" panose="020B0609020204030204" pitchFamily="49" charset="0"/>
              </a:rPr>
              <a:t>makeStyles</a:t>
            </a:r>
            <a:r>
              <a:rPr lang="en-US" sz="250" b="0" dirty="0">
                <a:solidFill>
                  <a:srgbClr val="008000"/>
                </a:solidFill>
                <a:effectLst/>
                <a:highlight>
                  <a:srgbClr val="FFFF00"/>
                </a:highlight>
                <a:latin typeface="Consolas" panose="020B0609020204030204" pitchFamily="49" charset="0"/>
              </a:rPr>
              <a:t>(theme =&gt; ({</a:t>
            </a:r>
          </a:p>
          <a:p>
            <a:r>
              <a:rPr lang="en-US" sz="250" b="0" dirty="0">
                <a:solidFill>
                  <a:srgbClr val="008000"/>
                </a:solidFill>
                <a:effectLst/>
                <a:highlight>
                  <a:srgbClr val="FFFF00"/>
                </a:highlight>
                <a:latin typeface="Consolas" panose="020B0609020204030204" pitchFamily="49" charset="0"/>
              </a:rPr>
              <a:t>card: {</a:t>
            </a:r>
          </a:p>
          <a:p>
            <a:r>
              <a:rPr lang="en-US" sz="250" b="0" dirty="0" err="1">
                <a:solidFill>
                  <a:srgbClr val="008000"/>
                </a:solidFill>
                <a:effectLst/>
                <a:highlight>
                  <a:srgbClr val="FFFF00"/>
                </a:highlight>
                <a:latin typeface="Consolas" panose="020B0609020204030204" pitchFamily="49" charset="0"/>
              </a:rPr>
              <a:t>maxWidth</a:t>
            </a:r>
            <a:r>
              <a:rPr lang="en-US" sz="250" b="0" dirty="0">
                <a:solidFill>
                  <a:srgbClr val="008000"/>
                </a:solidFill>
                <a:effectLst/>
                <a:highlight>
                  <a:srgbClr val="FFFF00"/>
                </a:highlight>
                <a:latin typeface="Consolas" panose="020B0609020204030204" pitchFamily="49" charset="0"/>
              </a:rPr>
              <a:t>: 600,</a:t>
            </a:r>
          </a:p>
          <a:p>
            <a:r>
              <a:rPr lang="en-US" sz="250" b="0" dirty="0">
                <a:solidFill>
                  <a:srgbClr val="008000"/>
                </a:solidFill>
                <a:effectLst/>
                <a:highlight>
                  <a:srgbClr val="FFFF00"/>
                </a:highlight>
                <a:latin typeface="Consolas" panose="020B0609020204030204" pitchFamily="49" charset="0"/>
              </a:rPr>
              <a:t>margin: 'auto',</a:t>
            </a:r>
          </a:p>
          <a:p>
            <a:r>
              <a:rPr lang="en-US" sz="250" b="0" dirty="0" err="1">
                <a:solidFill>
                  <a:srgbClr val="008000"/>
                </a:solidFill>
                <a:effectLst/>
                <a:highlight>
                  <a:srgbClr val="FFFF00"/>
                </a:highlight>
                <a:latin typeface="Consolas" panose="020B0609020204030204" pitchFamily="49" charset="0"/>
              </a:rPr>
              <a:t>textAlign</a:t>
            </a:r>
            <a:r>
              <a:rPr lang="en-US" sz="250" b="0" dirty="0">
                <a:solidFill>
                  <a:srgbClr val="008000"/>
                </a:solidFill>
                <a:effectLst/>
                <a:highlight>
                  <a:srgbClr val="FFFF00"/>
                </a:highlight>
                <a:latin typeface="Consolas" panose="020B0609020204030204" pitchFamily="49" charset="0"/>
              </a:rPr>
              <a:t>: 'center',</a:t>
            </a:r>
          </a:p>
          <a:p>
            <a:r>
              <a:rPr lang="en-US" sz="250" b="0" dirty="0" err="1">
                <a:solidFill>
                  <a:srgbClr val="008000"/>
                </a:solidFill>
                <a:effectLst/>
                <a:highlight>
                  <a:srgbClr val="FFFF00"/>
                </a:highlight>
                <a:latin typeface="Consolas" panose="020B0609020204030204" pitchFamily="49" charset="0"/>
              </a:rPr>
              <a:t>marginTop</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(5),</a:t>
            </a:r>
          </a:p>
          <a:p>
            <a:r>
              <a:rPr lang="en-US" sz="250" b="0" dirty="0" err="1">
                <a:solidFill>
                  <a:srgbClr val="008000"/>
                </a:solidFill>
                <a:effectLst/>
                <a:highlight>
                  <a:srgbClr val="FFFF00"/>
                </a:highlight>
                <a:latin typeface="Consolas" panose="020B0609020204030204" pitchFamily="49" charset="0"/>
              </a:rPr>
              <a:t>paddingBottom</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(2)</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title: {</a:t>
            </a:r>
          </a:p>
          <a:p>
            <a:r>
              <a:rPr lang="en-US" sz="250" b="0" dirty="0">
                <a:solidFill>
                  <a:srgbClr val="008000"/>
                </a:solidFill>
                <a:effectLst/>
                <a:highlight>
                  <a:srgbClr val="FFFF00"/>
                </a:highlight>
                <a:latin typeface="Consolas" panose="020B0609020204030204" pitchFamily="49" charset="0"/>
              </a:rPr>
              <a:t>margin: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(2),</a:t>
            </a:r>
          </a:p>
          <a:p>
            <a:r>
              <a:rPr lang="en-US" sz="250" b="0" dirty="0">
                <a:solidFill>
                  <a:srgbClr val="008000"/>
                </a:solidFill>
                <a:effectLst/>
                <a:highlight>
                  <a:srgbClr val="FFFF00"/>
                </a:highlight>
                <a:latin typeface="Consolas" panose="020B0609020204030204" pitchFamily="49" charset="0"/>
              </a:rPr>
              <a:t>color: </a:t>
            </a:r>
            <a:r>
              <a:rPr lang="en-US" sz="250" b="0" dirty="0" err="1">
                <a:solidFill>
                  <a:srgbClr val="008000"/>
                </a:solidFill>
                <a:effectLst/>
                <a:highlight>
                  <a:srgbClr val="FFFF00"/>
                </a:highlight>
                <a:latin typeface="Consolas" panose="020B0609020204030204" pitchFamily="49" charset="0"/>
              </a:rPr>
              <a:t>theme.palette.protectedTitle</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error: {</a:t>
            </a:r>
          </a:p>
          <a:p>
            <a:r>
              <a:rPr lang="en-US" sz="250" b="0" dirty="0" err="1">
                <a:solidFill>
                  <a:srgbClr val="008000"/>
                </a:solidFill>
                <a:effectLst/>
                <a:highlight>
                  <a:srgbClr val="FFFF00"/>
                </a:highlight>
                <a:latin typeface="Consolas" panose="020B0609020204030204" pitchFamily="49" charset="0"/>
              </a:rPr>
              <a:t>verticalAlign</a:t>
            </a:r>
            <a:r>
              <a:rPr lang="en-US" sz="250" b="0" dirty="0">
                <a:solidFill>
                  <a:srgbClr val="008000"/>
                </a:solidFill>
                <a:effectLst/>
                <a:highlight>
                  <a:srgbClr val="FFFF00"/>
                </a:highlight>
                <a:latin typeface="Consolas" panose="020B0609020204030204" pitchFamily="49" charset="0"/>
              </a:rPr>
              <a:t>: 'middle'</a:t>
            </a:r>
          </a:p>
          <a:p>
            <a:r>
              <a:rPr lang="en-US" sz="250" b="0" dirty="0">
                <a:solidFill>
                  <a:srgbClr val="008000"/>
                </a:solidFill>
                <a:effectLst/>
                <a:highlight>
                  <a:srgbClr val="FFFF00"/>
                </a:highlight>
                <a:latin typeface="Consolas" panose="020B0609020204030204" pitchFamily="49" charset="0"/>
              </a:rPr>
              <a:t>},</a:t>
            </a:r>
          </a:p>
          <a:p>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a:t>
            </a:r>
          </a:p>
          <a:p>
            <a:r>
              <a:rPr lang="en-US" sz="250" b="0" dirty="0" err="1">
                <a:solidFill>
                  <a:srgbClr val="008000"/>
                </a:solidFill>
                <a:effectLst/>
                <a:highlight>
                  <a:srgbClr val="FFFF00"/>
                </a:highlight>
                <a:latin typeface="Consolas" panose="020B0609020204030204" pitchFamily="49" charset="0"/>
              </a:rPr>
              <a:t>marginLeft</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(1),</a:t>
            </a:r>
          </a:p>
          <a:p>
            <a:r>
              <a:rPr lang="en-US" sz="250" b="0" dirty="0" err="1">
                <a:solidFill>
                  <a:srgbClr val="008000"/>
                </a:solidFill>
                <a:effectLst/>
                <a:highlight>
                  <a:srgbClr val="FFFF00"/>
                </a:highlight>
                <a:latin typeface="Consolas" panose="020B0609020204030204" pitchFamily="49" charset="0"/>
              </a:rPr>
              <a:t>marginRight</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(1),</a:t>
            </a:r>
          </a:p>
          <a:p>
            <a:r>
              <a:rPr lang="en-US" sz="250" b="0" dirty="0">
                <a:solidFill>
                  <a:srgbClr val="008000"/>
                </a:solidFill>
                <a:effectLst/>
                <a:highlight>
                  <a:srgbClr val="FFFF00"/>
                </a:highlight>
                <a:latin typeface="Consolas" panose="020B0609020204030204" pitchFamily="49" charset="0"/>
              </a:rPr>
              <a:t>width: 300</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submit: {</a:t>
            </a:r>
          </a:p>
          <a:p>
            <a:r>
              <a:rPr lang="en-US" sz="250" b="0" dirty="0">
                <a:solidFill>
                  <a:srgbClr val="008000"/>
                </a:solidFill>
                <a:effectLst/>
                <a:highlight>
                  <a:srgbClr val="FFFF00"/>
                </a:highlight>
                <a:latin typeface="Consolas" panose="020B0609020204030204" pitchFamily="49" charset="0"/>
              </a:rPr>
              <a:t>margin: 'auto',</a:t>
            </a:r>
          </a:p>
          <a:p>
            <a:r>
              <a:rPr lang="en-US" sz="250" b="0" dirty="0" err="1">
                <a:solidFill>
                  <a:srgbClr val="008000"/>
                </a:solidFill>
                <a:effectLst/>
                <a:highlight>
                  <a:srgbClr val="FFFF00"/>
                </a:highlight>
                <a:latin typeface="Consolas" panose="020B0609020204030204" pitchFamily="49" charset="0"/>
              </a:rPr>
              <a:t>marginBottom</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theme.spacing</a:t>
            </a:r>
            <a:r>
              <a:rPr lang="en-US" sz="250" b="0" dirty="0">
                <a:solidFill>
                  <a:srgbClr val="008000"/>
                </a:solidFill>
                <a:effectLst/>
                <a:highlight>
                  <a:srgbClr val="FFFF00"/>
                </a:highlight>
                <a:latin typeface="Consolas" panose="020B0609020204030204" pitchFamily="49" charset="0"/>
              </a:rPr>
              <a:t>(2)</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export default function </a:t>
            </a:r>
            <a:r>
              <a:rPr lang="en-US" sz="250" b="0" dirty="0" err="1">
                <a:solidFill>
                  <a:srgbClr val="008000"/>
                </a:solidFill>
                <a:effectLst/>
                <a:highlight>
                  <a:srgbClr val="FFFF00"/>
                </a:highlight>
                <a:latin typeface="Consolas" panose="020B0609020204030204" pitchFamily="49" charset="0"/>
              </a:rPr>
              <a:t>EditProfile</a:t>
            </a:r>
            <a:r>
              <a:rPr lang="en-US" sz="250" b="0" dirty="0">
                <a:solidFill>
                  <a:srgbClr val="008000"/>
                </a:solidFill>
                <a:effectLst/>
                <a:highlight>
                  <a:srgbClr val="FFFF00"/>
                </a:highlight>
                <a:latin typeface="Consolas" panose="020B0609020204030204" pitchFamily="49" charset="0"/>
              </a:rPr>
              <a:t>() {</a:t>
            </a:r>
          </a:p>
          <a:p>
            <a:r>
              <a:rPr lang="en-US" sz="250" b="0" dirty="0">
                <a:solidFill>
                  <a:srgbClr val="008000"/>
                </a:solidFill>
                <a:effectLst/>
                <a:highlight>
                  <a:srgbClr val="FFFF00"/>
                </a:highlight>
                <a:latin typeface="Consolas" panose="020B0609020204030204" pitchFamily="49" charset="0"/>
              </a:rPr>
              <a:t>const classes = </a:t>
            </a:r>
            <a:r>
              <a:rPr lang="en-US" sz="250" b="0" dirty="0" err="1">
                <a:solidFill>
                  <a:srgbClr val="008000"/>
                </a:solidFill>
                <a:effectLst/>
                <a:highlight>
                  <a:srgbClr val="FFFF00"/>
                </a:highlight>
                <a:latin typeface="Consolas" panose="020B0609020204030204" pitchFamily="49" charset="0"/>
              </a:rPr>
              <a:t>useStyles</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 </a:t>
            </a:r>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 = </a:t>
            </a:r>
            <a:r>
              <a:rPr lang="en-US" sz="250" b="0" dirty="0" err="1">
                <a:solidFill>
                  <a:srgbClr val="008000"/>
                </a:solidFill>
                <a:effectLst/>
                <a:highlight>
                  <a:srgbClr val="FFFF00"/>
                </a:highlight>
                <a:latin typeface="Consolas" panose="020B0609020204030204" pitchFamily="49" charset="0"/>
              </a:rPr>
              <a:t>useParams</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[values, </a:t>
            </a:r>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 = </a:t>
            </a:r>
            <a:r>
              <a:rPr lang="en-US" sz="250" b="0" dirty="0" err="1">
                <a:solidFill>
                  <a:srgbClr val="008000"/>
                </a:solidFill>
                <a:effectLst/>
                <a:highlight>
                  <a:srgbClr val="FFFF00"/>
                </a:highlight>
                <a:latin typeface="Consolas" panose="020B0609020204030204" pitchFamily="49" charset="0"/>
              </a:rPr>
              <a:t>useState</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name: '',</a:t>
            </a:r>
          </a:p>
          <a:p>
            <a:r>
              <a:rPr lang="en-US" sz="250" b="0" dirty="0">
                <a:solidFill>
                  <a:srgbClr val="008000"/>
                </a:solidFill>
                <a:effectLst/>
                <a:highlight>
                  <a:srgbClr val="FFFF00"/>
                </a:highlight>
                <a:latin typeface="Consolas" panose="020B0609020204030204" pitchFamily="49" charset="0"/>
              </a:rPr>
              <a:t>password: '',</a:t>
            </a:r>
          </a:p>
          <a:p>
            <a:r>
              <a:rPr lang="en-US" sz="250" b="0" dirty="0">
                <a:solidFill>
                  <a:srgbClr val="008000"/>
                </a:solidFill>
                <a:effectLst/>
                <a:highlight>
                  <a:srgbClr val="FFFF00"/>
                </a:highlight>
                <a:latin typeface="Consolas" panose="020B0609020204030204" pitchFamily="49" charset="0"/>
              </a:rPr>
              <a:t>email: '',</a:t>
            </a:r>
          </a:p>
          <a:p>
            <a:r>
              <a:rPr lang="en-US" sz="250" b="0" dirty="0">
                <a:solidFill>
                  <a:srgbClr val="008000"/>
                </a:solidFill>
                <a:effectLst/>
                <a:highlight>
                  <a:srgbClr val="FFFF00"/>
                </a:highlight>
                <a:latin typeface="Consolas" panose="020B0609020204030204" pitchFamily="49" charset="0"/>
              </a:rPr>
              <a:t>open: false,</a:t>
            </a:r>
          </a:p>
          <a:p>
            <a:r>
              <a:rPr lang="en-US" sz="250" b="0" dirty="0">
                <a:solidFill>
                  <a:srgbClr val="008000"/>
                </a:solidFill>
                <a:effectLst/>
                <a:highlight>
                  <a:srgbClr val="FFFF00"/>
                </a:highlight>
                <a:latin typeface="Consolas" panose="020B0609020204030204" pitchFamily="49" charset="0"/>
              </a:rPr>
              <a:t>error: '',</a:t>
            </a:r>
          </a:p>
          <a:p>
            <a:r>
              <a:rPr lang="en-US" sz="250" b="0" dirty="0" err="1">
                <a:solidFill>
                  <a:srgbClr val="008000"/>
                </a:solidFill>
                <a:effectLst/>
                <a:highlight>
                  <a:srgbClr val="FFFF00"/>
                </a:highlight>
                <a:latin typeface="Consolas" panose="020B0609020204030204" pitchFamily="49" charset="0"/>
              </a:rPr>
              <a:t>NavigateToProfile</a:t>
            </a:r>
            <a:r>
              <a:rPr lang="en-US" sz="250" b="0" dirty="0">
                <a:solidFill>
                  <a:srgbClr val="008000"/>
                </a:solidFill>
                <a:effectLst/>
                <a:highlight>
                  <a:srgbClr val="FFFF00"/>
                </a:highlight>
                <a:latin typeface="Consolas" panose="020B0609020204030204" pitchFamily="49" charset="0"/>
              </a:rPr>
              <a:t>: false</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jwt</a:t>
            </a:r>
            <a:r>
              <a:rPr lang="en-US" sz="250" b="0" dirty="0">
                <a:solidFill>
                  <a:srgbClr val="008000"/>
                </a:solidFill>
                <a:effectLst/>
                <a:highlight>
                  <a:srgbClr val="FFFF00"/>
                </a:highlight>
                <a:latin typeface="Consolas" panose="020B0609020204030204" pitchFamily="49" charset="0"/>
              </a:rPr>
              <a:t> = </a:t>
            </a:r>
            <a:r>
              <a:rPr lang="en-US" sz="250" b="0" dirty="0" err="1">
                <a:solidFill>
                  <a:srgbClr val="008000"/>
                </a:solidFill>
                <a:effectLst/>
                <a:highlight>
                  <a:srgbClr val="FFFF00"/>
                </a:highlight>
                <a:latin typeface="Consolas" panose="020B0609020204030204" pitchFamily="49" charset="0"/>
              </a:rPr>
              <a:t>auth.isAuthenticated</a:t>
            </a:r>
            <a:r>
              <a:rPr lang="en-US" sz="250" b="0" dirty="0">
                <a:solidFill>
                  <a:srgbClr val="008000"/>
                </a:solidFill>
                <a:effectLst/>
                <a:highlight>
                  <a:srgbClr val="FFFF00"/>
                </a:highlight>
                <a:latin typeface="Consolas" panose="020B0609020204030204" pitchFamily="49" charset="0"/>
              </a:rPr>
              <a:t>()</a:t>
            </a:r>
          </a:p>
          <a:p>
            <a:r>
              <a:rPr lang="en-US" sz="250" b="0" dirty="0" err="1">
                <a:solidFill>
                  <a:srgbClr val="008000"/>
                </a:solidFill>
                <a:effectLst/>
                <a:highlight>
                  <a:srgbClr val="FFFF00"/>
                </a:highlight>
                <a:latin typeface="Consolas" panose="020B0609020204030204" pitchFamily="49" charset="0"/>
              </a:rPr>
              <a:t>useEffect</a:t>
            </a:r>
            <a:r>
              <a:rPr lang="en-US" sz="250" b="0" dirty="0">
                <a:solidFill>
                  <a:srgbClr val="008000"/>
                </a:solidFill>
                <a:effectLst/>
                <a:highlight>
                  <a:srgbClr val="FFFF00"/>
                </a:highlight>
                <a:latin typeface="Consolas" panose="020B0609020204030204" pitchFamily="49" charset="0"/>
              </a:rPr>
              <a:t>(() =&gt; {</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abortController</a:t>
            </a:r>
            <a:r>
              <a:rPr lang="en-US" sz="250" b="0" dirty="0">
                <a:solidFill>
                  <a:srgbClr val="008000"/>
                </a:solidFill>
                <a:effectLst/>
                <a:highlight>
                  <a:srgbClr val="FFFF00"/>
                </a:highlight>
                <a:latin typeface="Consolas" panose="020B0609020204030204" pitchFamily="49" charset="0"/>
              </a:rPr>
              <a:t> = new </a:t>
            </a:r>
            <a:r>
              <a:rPr lang="en-US" sz="250" b="0" dirty="0" err="1">
                <a:solidFill>
                  <a:srgbClr val="008000"/>
                </a:solidFill>
                <a:effectLst/>
                <a:highlight>
                  <a:srgbClr val="FFFF00"/>
                </a:highlight>
                <a:latin typeface="Consolas" panose="020B0609020204030204" pitchFamily="49" charset="0"/>
              </a:rPr>
              <a:t>AbortController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signal = </a:t>
            </a:r>
            <a:r>
              <a:rPr lang="en-US" sz="250" b="0" dirty="0" err="1">
                <a:solidFill>
                  <a:srgbClr val="008000"/>
                </a:solidFill>
                <a:effectLst/>
                <a:highlight>
                  <a:srgbClr val="FFFF00"/>
                </a:highlight>
                <a:latin typeface="Consolas" panose="020B0609020204030204" pitchFamily="49" charset="0"/>
              </a:rPr>
              <a:t>abortController.signal</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read({</a:t>
            </a:r>
          </a:p>
          <a:p>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userId</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 {t: </a:t>
            </a:r>
            <a:r>
              <a:rPr lang="en-US" sz="250" b="0" dirty="0" err="1">
                <a:solidFill>
                  <a:srgbClr val="008000"/>
                </a:solidFill>
                <a:effectLst/>
                <a:highlight>
                  <a:srgbClr val="FFFF00"/>
                </a:highlight>
                <a:latin typeface="Consolas" panose="020B0609020204030204" pitchFamily="49" charset="0"/>
              </a:rPr>
              <a:t>jwt.token</a:t>
            </a:r>
            <a:r>
              <a:rPr lang="en-US" sz="250" b="0" dirty="0">
                <a:solidFill>
                  <a:srgbClr val="008000"/>
                </a:solidFill>
                <a:effectLst/>
                <a:highlight>
                  <a:srgbClr val="FFFF00"/>
                </a:highlight>
                <a:latin typeface="Consolas" panose="020B0609020204030204" pitchFamily="49" charset="0"/>
              </a:rPr>
              <a:t>}, signal).then((data) =&gt; {</a:t>
            </a:r>
          </a:p>
          <a:p>
            <a:r>
              <a:rPr lang="en-US" sz="250" b="0" dirty="0">
                <a:solidFill>
                  <a:srgbClr val="008000"/>
                </a:solidFill>
                <a:effectLst/>
                <a:highlight>
                  <a:srgbClr val="FFFF00"/>
                </a:highlight>
                <a:latin typeface="Consolas" panose="020B0609020204030204" pitchFamily="49" charset="0"/>
              </a:rPr>
              <a:t>if (data &amp;&amp;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error: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 else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name: data.name, email: </a:t>
            </a:r>
            <a:r>
              <a:rPr lang="en-US" sz="250" b="0" dirty="0" err="1">
                <a:solidFill>
                  <a:srgbClr val="008000"/>
                </a:solidFill>
                <a:effectLst/>
                <a:highlight>
                  <a:srgbClr val="FFFF00"/>
                </a:highlight>
                <a:latin typeface="Consolas" panose="020B0609020204030204" pitchFamily="49" charset="0"/>
              </a:rPr>
              <a:t>data.email</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return function cleanup(){</a:t>
            </a:r>
          </a:p>
          <a:p>
            <a:r>
              <a:rPr lang="en-US" sz="250" b="0" dirty="0" err="1">
                <a:solidFill>
                  <a:srgbClr val="008000"/>
                </a:solidFill>
                <a:effectLst/>
                <a:highlight>
                  <a:srgbClr val="FFFF00"/>
                </a:highlight>
                <a:latin typeface="Consolas" panose="020B0609020204030204" pitchFamily="49" charset="0"/>
              </a:rPr>
              <a:t>abortController.abort</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clickSubmit</a:t>
            </a:r>
            <a:r>
              <a:rPr lang="en-US" sz="250" b="0" dirty="0">
                <a:solidFill>
                  <a:srgbClr val="008000"/>
                </a:solidFill>
                <a:effectLst/>
                <a:highlight>
                  <a:srgbClr val="FFFF00"/>
                </a:highlight>
                <a:latin typeface="Consolas" panose="020B0609020204030204" pitchFamily="49" charset="0"/>
              </a:rPr>
              <a:t> = () =&gt; {</a:t>
            </a:r>
          </a:p>
          <a:p>
            <a:r>
              <a:rPr lang="en-US" sz="250" b="0" dirty="0">
                <a:solidFill>
                  <a:srgbClr val="008000"/>
                </a:solidFill>
                <a:effectLst/>
                <a:highlight>
                  <a:srgbClr val="FFFF00"/>
                </a:highlight>
                <a:latin typeface="Consolas" panose="020B0609020204030204" pitchFamily="49" charset="0"/>
              </a:rPr>
              <a:t>const user = {</a:t>
            </a:r>
          </a:p>
          <a:p>
            <a:r>
              <a:rPr lang="en-US" sz="250" b="0" dirty="0">
                <a:solidFill>
                  <a:srgbClr val="008000"/>
                </a:solidFill>
                <a:effectLst/>
                <a:highlight>
                  <a:srgbClr val="FFFF00"/>
                </a:highlight>
                <a:latin typeface="Consolas" panose="020B0609020204030204" pitchFamily="49" charset="0"/>
              </a:rPr>
              <a:t>name: values.name || undefined,</a:t>
            </a:r>
          </a:p>
          <a:p>
            <a:r>
              <a:rPr lang="en-US" sz="250" b="0" dirty="0">
                <a:solidFill>
                  <a:srgbClr val="008000"/>
                </a:solidFill>
                <a:effectLst/>
                <a:highlight>
                  <a:srgbClr val="FFFF00"/>
                </a:highlight>
                <a:latin typeface="Consolas" panose="020B0609020204030204" pitchFamily="49" charset="0"/>
              </a:rPr>
              <a:t>email: </a:t>
            </a:r>
            <a:r>
              <a:rPr lang="en-US" sz="250" b="0" dirty="0" err="1">
                <a:solidFill>
                  <a:srgbClr val="008000"/>
                </a:solidFill>
                <a:effectLst/>
                <a:highlight>
                  <a:srgbClr val="FFFF00"/>
                </a:highlight>
                <a:latin typeface="Consolas" panose="020B0609020204030204" pitchFamily="49" charset="0"/>
              </a:rPr>
              <a:t>values.email</a:t>
            </a:r>
            <a:r>
              <a:rPr lang="en-US" sz="250" b="0" dirty="0">
                <a:solidFill>
                  <a:srgbClr val="008000"/>
                </a:solidFill>
                <a:effectLst/>
                <a:highlight>
                  <a:srgbClr val="FFFF00"/>
                </a:highlight>
                <a:latin typeface="Consolas" panose="020B0609020204030204" pitchFamily="49" charset="0"/>
              </a:rPr>
              <a:t> || undefined,</a:t>
            </a:r>
          </a:p>
          <a:p>
            <a:r>
              <a:rPr lang="en-US" sz="250" b="0" dirty="0">
                <a:solidFill>
                  <a:srgbClr val="008000"/>
                </a:solidFill>
                <a:effectLst/>
                <a:highlight>
                  <a:srgbClr val="FFFF00"/>
                </a:highlight>
                <a:latin typeface="Consolas" panose="020B0609020204030204" pitchFamily="49" charset="0"/>
              </a:rPr>
              <a:t>password: </a:t>
            </a:r>
            <a:r>
              <a:rPr lang="en-US" sz="250" b="0" dirty="0" err="1">
                <a:solidFill>
                  <a:srgbClr val="008000"/>
                </a:solidFill>
                <a:effectLst/>
                <a:highlight>
                  <a:srgbClr val="FFFF00"/>
                </a:highlight>
                <a:latin typeface="Consolas" panose="020B0609020204030204" pitchFamily="49" charset="0"/>
              </a:rPr>
              <a:t>values.password</a:t>
            </a:r>
            <a:r>
              <a:rPr lang="en-US" sz="250" b="0" dirty="0">
                <a:solidFill>
                  <a:srgbClr val="008000"/>
                </a:solidFill>
                <a:effectLst/>
                <a:highlight>
                  <a:srgbClr val="FFFF00"/>
                </a:highlight>
                <a:latin typeface="Consolas" panose="020B0609020204030204" pitchFamily="49" charset="0"/>
              </a:rPr>
              <a:t> || undefined</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update({</a:t>
            </a:r>
          </a:p>
          <a:p>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userId</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 {</a:t>
            </a:r>
          </a:p>
          <a:p>
            <a:r>
              <a:rPr lang="en-US" sz="250" b="0" dirty="0">
                <a:solidFill>
                  <a:srgbClr val="008000"/>
                </a:solidFill>
                <a:effectLst/>
                <a:highlight>
                  <a:srgbClr val="FFFF00"/>
                </a:highlight>
                <a:latin typeface="Consolas" panose="020B0609020204030204" pitchFamily="49" charset="0"/>
              </a:rPr>
              <a:t>t: </a:t>
            </a:r>
            <a:r>
              <a:rPr lang="en-US" sz="250" b="0" dirty="0" err="1">
                <a:solidFill>
                  <a:srgbClr val="008000"/>
                </a:solidFill>
                <a:effectLst/>
                <a:highlight>
                  <a:srgbClr val="FFFF00"/>
                </a:highlight>
                <a:latin typeface="Consolas" panose="020B0609020204030204" pitchFamily="49" charset="0"/>
              </a:rPr>
              <a:t>jwt.token</a:t>
            </a:r>
            <a:endParaRPr lang="en-US" sz="250" b="0" dirty="0">
              <a:solidFill>
                <a:srgbClr val="008000"/>
              </a:solidFill>
              <a:effectLst/>
              <a:highlight>
                <a:srgbClr val="FFFF00"/>
              </a:highlight>
              <a:latin typeface="Consolas" panose="020B0609020204030204" pitchFamily="49" charset="0"/>
            </a:endParaRPr>
          </a:p>
          <a:p>
            <a:r>
              <a:rPr lang="en-US" sz="250" b="0" dirty="0">
                <a:solidFill>
                  <a:srgbClr val="008000"/>
                </a:solidFill>
                <a:effectLst/>
                <a:highlight>
                  <a:srgbClr val="FFFF00"/>
                </a:highlight>
                <a:latin typeface="Consolas" panose="020B0609020204030204" pitchFamily="49" charset="0"/>
              </a:rPr>
              <a:t>}, user).then((data) =&gt; {</a:t>
            </a:r>
          </a:p>
          <a:p>
            <a:r>
              <a:rPr lang="en-US" sz="250" b="0" dirty="0">
                <a:solidFill>
                  <a:srgbClr val="008000"/>
                </a:solidFill>
                <a:effectLst/>
                <a:highlight>
                  <a:srgbClr val="FFFF00"/>
                </a:highlight>
                <a:latin typeface="Consolas" panose="020B0609020204030204" pitchFamily="49" charset="0"/>
              </a:rPr>
              <a:t>if (data &amp;&amp;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error: </a:t>
            </a:r>
            <a:r>
              <a:rPr lang="en-US" sz="250" b="0" dirty="0" err="1">
                <a:solidFill>
                  <a:srgbClr val="008000"/>
                </a:solidFill>
                <a:effectLst/>
                <a:highlight>
                  <a:srgbClr val="FFFF00"/>
                </a:highlight>
                <a:latin typeface="Consolas" panose="020B0609020204030204" pitchFamily="49" charset="0"/>
              </a:rPr>
              <a:t>data.error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 else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a:t>
            </a:r>
            <a:r>
              <a:rPr lang="en-US" sz="250" b="0" dirty="0" err="1">
                <a:solidFill>
                  <a:srgbClr val="008000"/>
                </a:solidFill>
                <a:effectLst/>
                <a:highlight>
                  <a:srgbClr val="FFFF00"/>
                </a:highlight>
                <a:latin typeface="Consolas" panose="020B0609020204030204" pitchFamily="49" charset="0"/>
              </a:rPr>
              <a:t>userId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data._id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NavigateToProfile</a:t>
            </a:r>
            <a:r>
              <a:rPr lang="en-US" sz="250" b="0" dirty="0">
                <a:solidFill>
                  <a:srgbClr val="008000"/>
                </a:solidFill>
                <a:effectLst/>
                <a:highlight>
                  <a:srgbClr val="FFFF00"/>
                </a:highlight>
                <a:latin typeface="Consolas" panose="020B0609020204030204" pitchFamily="49" charset="0"/>
              </a:rPr>
              <a:t>: true})</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const </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 = name =&gt; event =&gt; {</a:t>
            </a:r>
          </a:p>
          <a:p>
            <a:r>
              <a:rPr lang="en-US" sz="250" b="0" dirty="0" err="1">
                <a:solidFill>
                  <a:srgbClr val="008000"/>
                </a:solidFill>
                <a:effectLst/>
                <a:highlight>
                  <a:srgbClr val="FFFF00"/>
                </a:highlight>
                <a:latin typeface="Consolas" panose="020B0609020204030204" pitchFamily="49" charset="0"/>
              </a:rPr>
              <a:t>setValues</a:t>
            </a:r>
            <a:r>
              <a:rPr lang="en-US" sz="250" b="0" dirty="0">
                <a:solidFill>
                  <a:srgbClr val="008000"/>
                </a:solidFill>
                <a:effectLst/>
                <a:highlight>
                  <a:srgbClr val="FFFF00"/>
                </a:highlight>
                <a:latin typeface="Consolas" panose="020B0609020204030204" pitchFamily="49" charset="0"/>
              </a:rPr>
              <a:t>({...values, [name]: </a:t>
            </a:r>
            <a:r>
              <a:rPr lang="en-US" sz="250" b="0" dirty="0" err="1">
                <a:solidFill>
                  <a:srgbClr val="008000"/>
                </a:solidFill>
                <a:effectLst/>
                <a:highlight>
                  <a:srgbClr val="FFFF00"/>
                </a:highlight>
                <a:latin typeface="Consolas" panose="020B0609020204030204" pitchFamily="49" charset="0"/>
              </a:rPr>
              <a:t>event.target.value</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if (</a:t>
            </a:r>
            <a:r>
              <a:rPr lang="en-US" sz="250" b="0" dirty="0" err="1">
                <a:solidFill>
                  <a:srgbClr val="008000"/>
                </a:solidFill>
                <a:effectLst/>
                <a:highlight>
                  <a:srgbClr val="FFFF00"/>
                </a:highlight>
                <a:latin typeface="Consolas" panose="020B0609020204030204" pitchFamily="49" charset="0"/>
              </a:rPr>
              <a:t>values.NavigateToProfile</a:t>
            </a:r>
            <a:r>
              <a:rPr lang="en-US" sz="250" b="0" dirty="0">
                <a:solidFill>
                  <a:srgbClr val="008000"/>
                </a:solidFill>
                <a:effectLst/>
                <a:highlight>
                  <a:srgbClr val="FFFF00"/>
                </a:highlight>
                <a:latin typeface="Consolas" panose="020B0609020204030204" pitchFamily="49" charset="0"/>
              </a:rPr>
              <a:t>) {</a:t>
            </a:r>
          </a:p>
          <a:p>
            <a:r>
              <a:rPr lang="en-US" sz="250" b="0" dirty="0">
                <a:solidFill>
                  <a:srgbClr val="008000"/>
                </a:solidFill>
                <a:effectLst/>
                <a:highlight>
                  <a:srgbClr val="FFFF00"/>
                </a:highlight>
                <a:latin typeface="Consolas" panose="020B0609020204030204" pitchFamily="49" charset="0"/>
              </a:rPr>
              <a:t>return (&lt;Navigate to={'/user/' + </a:t>
            </a:r>
            <a:r>
              <a:rPr lang="en-US" sz="250" b="0" dirty="0" err="1">
                <a:solidFill>
                  <a:srgbClr val="008000"/>
                </a:solidFill>
                <a:effectLst/>
                <a:highlight>
                  <a:srgbClr val="FFFF00"/>
                </a:highlight>
                <a:latin typeface="Consolas" panose="020B0609020204030204" pitchFamily="49" charset="0"/>
              </a:rPr>
              <a:t>values.userId</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return (</a:t>
            </a:r>
          </a:p>
          <a:p>
            <a:r>
              <a:rPr lang="en-US" sz="250" b="0" dirty="0">
                <a:solidFill>
                  <a:srgbClr val="008000"/>
                </a:solidFill>
                <a:effectLst/>
                <a:highlight>
                  <a:srgbClr val="FFFF00"/>
                </a:highlight>
                <a:latin typeface="Consolas" panose="020B0609020204030204" pitchFamily="49" charset="0"/>
              </a:rPr>
              <a:t>&lt;Card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classes.card</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&lt;Typography variant="h6"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classes.title</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Edit Profile</a:t>
            </a:r>
          </a:p>
          <a:p>
            <a:r>
              <a:rPr lang="en-US" sz="250" b="0" dirty="0">
                <a:solidFill>
                  <a:srgbClr val="008000"/>
                </a:solidFill>
                <a:effectLst/>
                <a:highlight>
                  <a:srgbClr val="FFFF00"/>
                </a:highlight>
                <a:latin typeface="Consolas" panose="020B0609020204030204" pitchFamily="49" charset="0"/>
              </a:rPr>
              <a:t>&lt;/Typography&gt;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id="name" label="Name"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classes.textField</a:t>
            </a:r>
            <a:r>
              <a:rPr lang="en-US" sz="250" b="0" dirty="0">
                <a:solidFill>
                  <a:srgbClr val="008000"/>
                </a:solidFill>
                <a:effectLst/>
                <a:highlight>
                  <a:srgbClr val="FFFF00"/>
                </a:highlight>
                <a:latin typeface="Consolas" panose="020B0609020204030204" pitchFamily="49" charset="0"/>
              </a:rPr>
              <a:t>} value={values.name} </a:t>
            </a:r>
            <a:r>
              <a:rPr lang="en-US" sz="250" b="0" dirty="0" err="1">
                <a:solidFill>
                  <a:srgbClr val="008000"/>
                </a:solidFill>
                <a:effectLst/>
                <a:highlight>
                  <a:srgbClr val="FFFF00"/>
                </a:highlight>
                <a:latin typeface="Consolas" panose="020B0609020204030204" pitchFamily="49" charset="0"/>
              </a:rPr>
              <a:t>onChange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('name')} margin="normal"/&gt;&lt;</a:t>
            </a:r>
            <a:r>
              <a:rPr lang="en-US" sz="250" b="0" dirty="0" err="1">
                <a:solidFill>
                  <a:srgbClr val="008000"/>
                </a:solidFill>
                <a:effectLst/>
                <a:highlight>
                  <a:srgbClr val="FFFF00"/>
                </a:highlight>
                <a:latin typeface="Consolas" panose="020B0609020204030204" pitchFamily="49" charset="0"/>
              </a:rPr>
              <a:t>br</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id="email" type="email" label="Email"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classes.textField</a:t>
            </a:r>
            <a:r>
              <a:rPr lang="en-US" sz="250" b="0" dirty="0">
                <a:solidFill>
                  <a:srgbClr val="008000"/>
                </a:solidFill>
                <a:effectLst/>
                <a:highlight>
                  <a:srgbClr val="FFFF00"/>
                </a:highlight>
                <a:latin typeface="Consolas" panose="020B0609020204030204" pitchFamily="49" charset="0"/>
              </a:rPr>
              <a:t>} value={</a:t>
            </a:r>
            <a:r>
              <a:rPr lang="en-US" sz="250" b="0" dirty="0" err="1">
                <a:solidFill>
                  <a:srgbClr val="008000"/>
                </a:solidFill>
                <a:effectLst/>
                <a:highlight>
                  <a:srgbClr val="FFFF00"/>
                </a:highlight>
                <a:latin typeface="Consolas" panose="020B0609020204030204" pitchFamily="49" charset="0"/>
              </a:rPr>
              <a:t>values.email</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onChange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('email')} margin="normal"/&gt;&lt;</a:t>
            </a:r>
            <a:r>
              <a:rPr lang="en-US" sz="250" b="0" dirty="0" err="1">
                <a:solidFill>
                  <a:srgbClr val="008000"/>
                </a:solidFill>
                <a:effectLst/>
                <a:highlight>
                  <a:srgbClr val="FFFF00"/>
                </a:highlight>
                <a:latin typeface="Consolas" panose="020B0609020204030204" pitchFamily="49" charset="0"/>
              </a:rPr>
              <a:t>br</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TextField</a:t>
            </a:r>
            <a:r>
              <a:rPr lang="en-US" sz="250" b="0" dirty="0">
                <a:solidFill>
                  <a:srgbClr val="008000"/>
                </a:solidFill>
                <a:effectLst/>
                <a:highlight>
                  <a:srgbClr val="FFFF00"/>
                </a:highlight>
                <a:latin typeface="Consolas" panose="020B0609020204030204" pitchFamily="49" charset="0"/>
              </a:rPr>
              <a:t> id="password" type="password" label="Password"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classes.textField</a:t>
            </a:r>
            <a:r>
              <a:rPr lang="en-US" sz="250" b="0" dirty="0">
                <a:solidFill>
                  <a:srgbClr val="008000"/>
                </a:solidFill>
                <a:effectLst/>
                <a:highlight>
                  <a:srgbClr val="FFFF00"/>
                </a:highlight>
                <a:latin typeface="Consolas" panose="020B0609020204030204" pitchFamily="49" charset="0"/>
              </a:rPr>
              <a:t>} value={</a:t>
            </a:r>
            <a:r>
              <a:rPr lang="en-US" sz="250" b="0" dirty="0" err="1">
                <a:solidFill>
                  <a:srgbClr val="008000"/>
                </a:solidFill>
                <a:effectLst/>
                <a:highlight>
                  <a:srgbClr val="FFFF00"/>
                </a:highlight>
                <a:latin typeface="Consolas" panose="020B0609020204030204" pitchFamily="49" charset="0"/>
              </a:rPr>
              <a:t>values.password</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onChange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handleChange</a:t>
            </a:r>
            <a:r>
              <a:rPr lang="en-US" sz="250" b="0" dirty="0">
                <a:solidFill>
                  <a:srgbClr val="008000"/>
                </a:solidFill>
                <a:effectLst/>
                <a:highlight>
                  <a:srgbClr val="FFFF00"/>
                </a:highlight>
                <a:latin typeface="Consolas" panose="020B0609020204030204" pitchFamily="49" charset="0"/>
              </a:rPr>
              <a:t>('password')} margin="normal"/&gt;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br</a:t>
            </a:r>
            <a:r>
              <a:rPr lang="en-US" sz="250" b="0" dirty="0">
                <a:solidFill>
                  <a:srgbClr val="008000"/>
                </a:solidFill>
                <a:effectLst/>
                <a:highlight>
                  <a:srgbClr val="FFFF00"/>
                </a:highlight>
                <a:latin typeface="Consolas" panose="020B0609020204030204" pitchFamily="49" charset="0"/>
              </a:rPr>
              <a:t>/&gt; {</a:t>
            </a:r>
          </a:p>
          <a:p>
            <a:r>
              <a:rPr lang="en-US" sz="250" b="0" dirty="0" err="1">
                <a:solidFill>
                  <a:srgbClr val="008000"/>
                </a:solidFill>
                <a:effectLst/>
                <a:highlight>
                  <a:srgbClr val="FFFF00"/>
                </a:highlight>
                <a:latin typeface="Consolas" panose="020B0609020204030204" pitchFamily="49" charset="0"/>
              </a:rPr>
              <a:t>values.error</a:t>
            </a:r>
            <a:r>
              <a:rPr lang="en-US" sz="250" b="0" dirty="0">
                <a:solidFill>
                  <a:srgbClr val="008000"/>
                </a:solidFill>
                <a:effectLst/>
                <a:highlight>
                  <a:srgbClr val="FFFF00"/>
                </a:highlight>
                <a:latin typeface="Consolas" panose="020B0609020204030204" pitchFamily="49" charset="0"/>
              </a:rPr>
              <a:t> &amp;&amp; (&lt;Typography component="p" color="error"&gt;</a:t>
            </a:r>
          </a:p>
          <a:p>
            <a:r>
              <a:rPr lang="en-US" sz="250" b="0" dirty="0">
                <a:solidFill>
                  <a:srgbClr val="008000"/>
                </a:solidFill>
                <a:effectLst/>
                <a:highlight>
                  <a:srgbClr val="FFFF00"/>
                </a:highlight>
                <a:latin typeface="Consolas" panose="020B0609020204030204" pitchFamily="49" charset="0"/>
              </a:rPr>
              <a:t>&lt;Icon color="error"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classes.error</a:t>
            </a:r>
            <a:r>
              <a:rPr lang="en-US" sz="250" b="0" dirty="0">
                <a:solidFill>
                  <a:srgbClr val="008000"/>
                </a:solidFill>
                <a:effectLst/>
                <a:highlight>
                  <a:srgbClr val="FFFF00"/>
                </a:highlight>
                <a:latin typeface="Consolas" panose="020B0609020204030204" pitchFamily="49" charset="0"/>
              </a:rPr>
              <a:t>}&gt;error&lt;/Icon&gt;</a:t>
            </a:r>
          </a:p>
          <a:p>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values.error</a:t>
            </a:r>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&lt;/Typography&gt;)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CardContent</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&lt;Button color="primary" variant="contained" </a:t>
            </a:r>
            <a:r>
              <a:rPr lang="en-US" sz="250" b="0" dirty="0" err="1">
                <a:solidFill>
                  <a:srgbClr val="008000"/>
                </a:solidFill>
                <a:effectLst/>
                <a:highlight>
                  <a:srgbClr val="FFFF00"/>
                </a:highlight>
                <a:latin typeface="Consolas" panose="020B0609020204030204" pitchFamily="49" charset="0"/>
              </a:rPr>
              <a:t>onClick</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clickSubmit</a:t>
            </a:r>
            <a:r>
              <a:rPr lang="en-US" sz="250" b="0" dirty="0">
                <a:solidFill>
                  <a:srgbClr val="008000"/>
                </a:solidFill>
                <a:effectLst/>
                <a:highlight>
                  <a:srgbClr val="FFFF00"/>
                </a:highlight>
                <a:latin typeface="Consolas" panose="020B0609020204030204" pitchFamily="49" charset="0"/>
              </a:rPr>
              <a:t>} </a:t>
            </a:r>
            <a:r>
              <a:rPr lang="en-US" sz="250" b="0" dirty="0" err="1">
                <a:solidFill>
                  <a:srgbClr val="008000"/>
                </a:solidFill>
                <a:effectLst/>
                <a:highlight>
                  <a:srgbClr val="FFFF00"/>
                </a:highlight>
                <a:latin typeface="Consolas" panose="020B0609020204030204" pitchFamily="49" charset="0"/>
              </a:rPr>
              <a:t>className</a:t>
            </a:r>
            <a:r>
              <a:rPr lang="en-US" sz="250" b="0" dirty="0">
                <a:solidFill>
                  <a:srgbClr val="008000"/>
                </a:solidFill>
                <a:effectLst/>
                <a:highlight>
                  <a:srgbClr val="FFFF00"/>
                </a:highlight>
                <a:latin typeface="Consolas" panose="020B0609020204030204" pitchFamily="49" charset="0"/>
              </a:rPr>
              <a:t>={</a:t>
            </a:r>
            <a:r>
              <a:rPr lang="en-US" sz="250" b="0" dirty="0" err="1">
                <a:solidFill>
                  <a:srgbClr val="008000"/>
                </a:solidFill>
                <a:effectLst/>
                <a:highlight>
                  <a:srgbClr val="FFFF00"/>
                </a:highlight>
                <a:latin typeface="Consolas" panose="020B0609020204030204" pitchFamily="49" charset="0"/>
              </a:rPr>
              <a:t>classes.submit</a:t>
            </a:r>
            <a:r>
              <a:rPr lang="en-US" sz="250" b="0" dirty="0">
                <a:solidFill>
                  <a:srgbClr val="008000"/>
                </a:solidFill>
                <a:effectLst/>
                <a:highlight>
                  <a:srgbClr val="FFFF00"/>
                </a:highlight>
                <a:latin typeface="Consolas" panose="020B0609020204030204" pitchFamily="49" charset="0"/>
              </a:rPr>
              <a:t>}&gt;Submit&lt;/Button&gt;</a:t>
            </a:r>
          </a:p>
          <a:p>
            <a:r>
              <a:rPr lang="en-US" sz="250" b="0" dirty="0">
                <a:solidFill>
                  <a:srgbClr val="008000"/>
                </a:solidFill>
                <a:effectLst/>
                <a:highlight>
                  <a:srgbClr val="FFFF00"/>
                </a:highlight>
                <a:latin typeface="Consolas" panose="020B0609020204030204" pitchFamily="49" charset="0"/>
              </a:rPr>
              <a:t>&lt;/</a:t>
            </a:r>
            <a:r>
              <a:rPr lang="en-US" sz="250" b="0" dirty="0" err="1">
                <a:solidFill>
                  <a:srgbClr val="008000"/>
                </a:solidFill>
                <a:effectLst/>
                <a:highlight>
                  <a:srgbClr val="FFFF00"/>
                </a:highlight>
                <a:latin typeface="Consolas" panose="020B0609020204030204" pitchFamily="49" charset="0"/>
              </a:rPr>
              <a:t>CardActions</a:t>
            </a:r>
            <a:r>
              <a:rPr lang="en-US" sz="250" b="0" dirty="0">
                <a:solidFill>
                  <a:srgbClr val="008000"/>
                </a:solidFill>
                <a:effectLst/>
                <a:highlight>
                  <a:srgbClr val="FFFF00"/>
                </a:highlight>
                <a:latin typeface="Consolas" panose="020B0609020204030204" pitchFamily="49" charset="0"/>
              </a:rPr>
              <a:t>&gt;</a:t>
            </a:r>
          </a:p>
          <a:p>
            <a:r>
              <a:rPr lang="en-US" sz="250" b="0" dirty="0">
                <a:solidFill>
                  <a:srgbClr val="008000"/>
                </a:solidFill>
                <a:effectLst/>
                <a:highlight>
                  <a:srgbClr val="FFFF00"/>
                </a:highlight>
                <a:latin typeface="Consolas" panose="020B0609020204030204" pitchFamily="49" charset="0"/>
              </a:rPr>
              <a:t>&lt;/Card&gt;</a:t>
            </a:r>
          </a:p>
          <a:p>
            <a:r>
              <a:rPr lang="en-US" sz="250" b="0" dirty="0">
                <a:solidFill>
                  <a:srgbClr val="008000"/>
                </a:solidFill>
                <a:effectLst/>
                <a:highlight>
                  <a:srgbClr val="FFFF00"/>
                </a:highlight>
                <a:latin typeface="Consolas" panose="020B0609020204030204" pitchFamily="49" charset="0"/>
              </a:rPr>
              <a:t>)</a:t>
            </a:r>
          </a:p>
          <a:p>
            <a:r>
              <a:rPr lang="en-US" sz="250" b="0" dirty="0">
                <a:solidFill>
                  <a:srgbClr val="008000"/>
                </a:solidFill>
                <a:effectLst/>
                <a:highlight>
                  <a:srgbClr val="FFFF00"/>
                </a:highlight>
                <a:latin typeface="Consolas" panose="020B0609020204030204" pitchFamily="49" charset="0"/>
              </a:rPr>
              <a:t>}</a:t>
            </a:r>
          </a:p>
          <a:p>
            <a:br>
              <a:rPr lang="en-US" sz="250" b="0" dirty="0">
                <a:solidFill>
                  <a:srgbClr val="008000"/>
                </a:solidFill>
                <a:effectLst/>
                <a:highlight>
                  <a:srgbClr val="FFFF00"/>
                </a:highlight>
                <a:latin typeface="Consolas" panose="020B0609020204030204" pitchFamily="49" charset="0"/>
              </a:rPr>
            </a:br>
            <a:br>
              <a:rPr lang="en-US" sz="250" b="0" dirty="0">
                <a:solidFill>
                  <a:srgbClr val="008000"/>
                </a:solidFill>
                <a:effectLst/>
                <a:highlight>
                  <a:srgbClr val="FFFF00"/>
                </a:highlight>
                <a:latin typeface="Consolas" panose="020B0609020204030204" pitchFamily="49" charset="0"/>
              </a:rPr>
            </a:br>
            <a:br>
              <a:rPr lang="en-US" sz="250" b="0" dirty="0">
                <a:solidFill>
                  <a:srgbClr val="008000"/>
                </a:solidFill>
                <a:effectLst/>
                <a:highlight>
                  <a:srgbClr val="FFFF00"/>
                </a:highlight>
                <a:latin typeface="Consolas" panose="020B0609020204030204" pitchFamily="49" charset="0"/>
              </a:rPr>
            </a:br>
            <a:endParaRPr lang="en-US" sz="25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4856E15-C0F4-5B8D-005B-113178234982}"/>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74FE57E-F4B4-029A-464B-8C1CA26C653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5BB4585-2856-4663-C08B-7FE804F59A38}"/>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27734841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E703-6715-5F72-F9B0-2E094E473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FC74B-6684-533E-BC8D-DC1A924EC381}"/>
              </a:ext>
            </a:extLst>
          </p:cNvPr>
          <p:cNvSpPr>
            <a:spLocks noGrp="1"/>
          </p:cNvSpPr>
          <p:nvPr>
            <p:ph idx="1"/>
          </p:nvPr>
        </p:nvSpPr>
        <p:spPr/>
        <p:txBody>
          <a:bodyPr/>
          <a:lstStyle/>
          <a:p>
            <a:r>
              <a:rPr lang="en-US" dirty="0"/>
              <a:t>To add the </a:t>
            </a:r>
            <a:r>
              <a:rPr lang="en-US" dirty="0" err="1"/>
              <a:t>EditProfile</a:t>
            </a:r>
            <a:r>
              <a:rPr lang="en-US" dirty="0"/>
              <a:t> component to the app, we will use a </a:t>
            </a:r>
            <a:r>
              <a:rPr lang="en-US" dirty="0" err="1"/>
              <a:t>PrivateRoute</a:t>
            </a:r>
            <a:r>
              <a:rPr lang="en-US" dirty="0"/>
              <a:t>, which will restrict the component from loading at all if the user is not signed in. </a:t>
            </a:r>
          </a:p>
          <a:p>
            <a:r>
              <a:rPr lang="en-US" dirty="0"/>
              <a:t>The order of placement in </a:t>
            </a:r>
            <a:r>
              <a:rPr lang="en-US" dirty="0" err="1"/>
              <a:t>MainRouter</a:t>
            </a:r>
            <a:r>
              <a:rPr lang="en-US" dirty="0"/>
              <a:t> will also be important.</a:t>
            </a:r>
          </a:p>
        </p:txBody>
      </p:sp>
      <p:sp>
        <p:nvSpPr>
          <p:cNvPr id="4" name="Date Placeholder 3">
            <a:extLst>
              <a:ext uri="{FF2B5EF4-FFF2-40B4-BE49-F238E27FC236}">
                <a16:creationId xmlns:a16="http://schemas.microsoft.com/office/drawing/2014/main" id="{2B2A9081-AFC3-45FA-CF24-86B116D71F25}"/>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5E83537-5632-DE9D-955C-BB78C2F3D4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406620-CF39-8257-E595-8C429FCF6082}"/>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400797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8DF9-FD69-9D5D-E513-05DF0CEDD1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522B63-08C9-EA50-92FF-70676F0BBDC6}"/>
              </a:ext>
            </a:extLst>
          </p:cNvPr>
          <p:cNvSpPr>
            <a:spLocks noGrp="1"/>
          </p:cNvSpPr>
          <p:nvPr>
            <p:ph idx="1"/>
          </p:nvPr>
        </p:nvSpPr>
        <p:spPr/>
        <p:txBody>
          <a:bodyPr/>
          <a:lstStyle/>
          <a:p>
            <a:r>
              <a:rPr lang="en-US" dirty="0"/>
              <a:t>The JWT is attached to the GET fetch call in the Authorization header using the Bearer scheme, and then the response from the server is returned to the  component in a promise. </a:t>
            </a:r>
          </a:p>
          <a:p>
            <a:r>
              <a:rPr lang="en-US" dirty="0"/>
              <a:t>This promise, when it resolves, will either give the component the user details for the specific user or notify that access is restricted to authenticated users.</a:t>
            </a:r>
          </a:p>
          <a:p>
            <a:r>
              <a:rPr lang="en-US" dirty="0"/>
              <a:t> Similarly, the updated user API method also needs to be passed valid JWT credentials for the fetch call, as shown in the next section.</a:t>
            </a:r>
          </a:p>
          <a:p>
            <a:endParaRPr lang="en-US" dirty="0"/>
          </a:p>
        </p:txBody>
      </p:sp>
      <p:sp>
        <p:nvSpPr>
          <p:cNvPr id="4" name="Date Placeholder 3">
            <a:extLst>
              <a:ext uri="{FF2B5EF4-FFF2-40B4-BE49-F238E27FC236}">
                <a16:creationId xmlns:a16="http://schemas.microsoft.com/office/drawing/2014/main" id="{76AFDD2B-5E9C-FDD3-4B70-9A00AA1C1CE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0FECA3B5-02A4-E12F-1CB6-E3B044817E4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094F4E-46D8-9D7F-1921-B4EE47163C93}"/>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739588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E09-94C4-8781-D5D2-20FF9A3C7966}"/>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F584928-0C73-81DB-4601-6BE7A200D577}"/>
              </a:ext>
            </a:extLst>
          </p:cNvPr>
          <p:cNvSpPr>
            <a:spLocks noGrp="1"/>
          </p:cNvSpPr>
          <p:nvPr>
            <p:ph idx="1"/>
          </p:nvPr>
        </p:nvSpPr>
        <p:spPr/>
        <p:txBody>
          <a:bodyPr/>
          <a:lstStyle/>
          <a:p>
            <a:r>
              <a:rPr lang="en-US" b="0" dirty="0">
                <a:solidFill>
                  <a:srgbClr val="008000"/>
                </a:solidFill>
                <a:effectLst/>
                <a:latin typeface="Consolas" panose="020B0609020204030204" pitchFamily="49" charset="0"/>
              </a:rPr>
              <a:t>&lt;Route</a:t>
            </a:r>
          </a:p>
          <a:p>
            <a:r>
              <a:rPr lang="en-US" b="0" dirty="0">
                <a:solidFill>
                  <a:srgbClr val="008000"/>
                </a:solidFill>
                <a:effectLst/>
                <a:latin typeface="Consolas" panose="020B0609020204030204" pitchFamily="49" charset="0"/>
              </a:rPr>
              <a:t>    path="/user/edit/:</a:t>
            </a:r>
            <a:r>
              <a:rPr lang="en-US" b="0" dirty="0" err="1">
                <a:solidFill>
                  <a:srgbClr val="008000"/>
                </a:solidFill>
                <a:effectLst/>
                <a:latin typeface="Consolas" panose="020B0609020204030204" pitchFamily="49" charset="0"/>
              </a:rPr>
              <a:t>userId</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element={</a:t>
            </a:r>
          </a:p>
          <a:p>
            <a:r>
              <a:rPr lang="en-US" b="0" dirty="0">
                <a:solidFill>
                  <a:srgbClr val="008000"/>
                </a:solidFill>
                <a:effectLst/>
                <a:latin typeface="Consolas" panose="020B0609020204030204" pitchFamily="49" charset="0"/>
              </a:rPr>
              <a:t>      &lt;</a:t>
            </a:r>
            <a:r>
              <a:rPr lang="en-US" b="0" dirty="0" err="1">
                <a:solidFill>
                  <a:srgbClr val="008000"/>
                </a:solidFill>
                <a:effectLst/>
                <a:latin typeface="Consolas" panose="020B0609020204030204" pitchFamily="49" charset="0"/>
              </a:rPr>
              <a:t>PrivateRoute</a:t>
            </a:r>
            <a:r>
              <a:rPr lang="en-US" b="0" dirty="0">
                <a:solidFill>
                  <a:srgbClr val="008000"/>
                </a:solidFill>
                <a:effectLst/>
                <a:latin typeface="Consolas" panose="020B0609020204030204" pitchFamily="49" charset="0"/>
              </a:rPr>
              <a:t>&gt;</a:t>
            </a:r>
          </a:p>
          <a:p>
            <a:r>
              <a:rPr lang="en-US" b="0" dirty="0">
                <a:solidFill>
                  <a:srgbClr val="008000"/>
                </a:solidFill>
                <a:effectLst/>
                <a:latin typeface="Consolas" panose="020B0609020204030204" pitchFamily="49" charset="0"/>
              </a:rPr>
              <a:t>        &lt;</a:t>
            </a:r>
            <a:r>
              <a:rPr lang="en-US" b="0" dirty="0" err="1">
                <a:solidFill>
                  <a:srgbClr val="008000"/>
                </a:solidFill>
                <a:effectLst/>
                <a:latin typeface="Consolas" panose="020B0609020204030204" pitchFamily="49" charset="0"/>
              </a:rPr>
              <a:t>EditProfile</a:t>
            </a:r>
            <a:r>
              <a:rPr lang="en-US" b="0" dirty="0">
                <a:solidFill>
                  <a:srgbClr val="008000"/>
                </a:solidFill>
                <a:effectLst/>
                <a:latin typeface="Consolas" panose="020B0609020204030204" pitchFamily="49" charset="0"/>
              </a:rPr>
              <a:t> /&gt;</a:t>
            </a:r>
          </a:p>
          <a:p>
            <a:r>
              <a:rPr lang="en-US" b="0" dirty="0">
                <a:solidFill>
                  <a:srgbClr val="008000"/>
                </a:solidFill>
                <a:effectLst/>
                <a:latin typeface="Consolas" panose="020B0609020204030204" pitchFamily="49" charset="0"/>
              </a:rPr>
              <a:t>      &lt;/</a:t>
            </a:r>
            <a:r>
              <a:rPr lang="en-US" b="0" dirty="0" err="1">
                <a:solidFill>
                  <a:srgbClr val="008000"/>
                </a:solidFill>
                <a:effectLst/>
                <a:latin typeface="Consolas" panose="020B0609020204030204" pitchFamily="49" charset="0"/>
              </a:rPr>
              <a:t>PrivateRoute</a:t>
            </a:r>
            <a:r>
              <a:rPr lang="en-US" b="0" dirty="0">
                <a:solidFill>
                  <a:srgbClr val="008000"/>
                </a:solidFill>
                <a:effectLst/>
                <a:latin typeface="Consolas" panose="020B0609020204030204" pitchFamily="49" charset="0"/>
              </a:rPr>
              <a:t>&gt;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/&gt;</a:t>
            </a:r>
          </a:p>
          <a:p>
            <a:r>
              <a:rPr lang="en-US" dirty="0"/>
              <a:t>&lt;Route path="/user/:</a:t>
            </a:r>
            <a:r>
              <a:rPr lang="en-US" dirty="0" err="1"/>
              <a:t>userId</a:t>
            </a:r>
            <a:r>
              <a:rPr lang="en-US" dirty="0"/>
              <a:t>" element={Profile}/&gt;</a:t>
            </a:r>
          </a:p>
        </p:txBody>
      </p:sp>
      <p:sp>
        <p:nvSpPr>
          <p:cNvPr id="4" name="Date Placeholder 3">
            <a:extLst>
              <a:ext uri="{FF2B5EF4-FFF2-40B4-BE49-F238E27FC236}">
                <a16:creationId xmlns:a16="http://schemas.microsoft.com/office/drawing/2014/main" id="{DF5CD8B9-50C6-430E-B27F-8375AB1612E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DF4EC9F-8648-09B6-5F62-9305516A85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587840-8121-2D0D-748C-A04BE451B88D}"/>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1056233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2297-C5A7-33D1-3665-37A1787776CD}"/>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 </a:t>
            </a:r>
          </a:p>
        </p:txBody>
      </p:sp>
      <p:sp>
        <p:nvSpPr>
          <p:cNvPr id="3" name="Content Placeholder 2">
            <a:extLst>
              <a:ext uri="{FF2B5EF4-FFF2-40B4-BE49-F238E27FC236}">
                <a16:creationId xmlns:a16="http://schemas.microsoft.com/office/drawing/2014/main" id="{906172F8-504D-10A6-F825-2D8C129CEAFA}"/>
              </a:ext>
            </a:extLst>
          </p:cNvPr>
          <p:cNvSpPr>
            <a:spLocks noGrp="1"/>
          </p:cNvSpPr>
          <p:nvPr>
            <p:ph idx="1"/>
          </p:nvPr>
        </p:nvSpPr>
        <p:spPr/>
        <p:txBody>
          <a:bodyPr/>
          <a:lstStyle/>
          <a:p>
            <a:r>
              <a:rPr lang="en-US" sz="950" b="0" dirty="0">
                <a:solidFill>
                  <a:srgbClr val="008000"/>
                </a:solidFill>
                <a:effectLst/>
                <a:latin typeface="Consolas" panose="020B0609020204030204" pitchFamily="49" charset="0"/>
              </a:rPr>
              <a:t>import React from 'react'</a:t>
            </a:r>
          </a:p>
          <a:p>
            <a:r>
              <a:rPr lang="en-US" sz="950" b="0" dirty="0">
                <a:solidFill>
                  <a:srgbClr val="008000"/>
                </a:solidFill>
                <a:effectLst/>
                <a:latin typeface="Consolas" panose="020B0609020204030204" pitchFamily="49" charset="0"/>
              </a:rPr>
              <a:t>import {Route, Routes} from 'react-router-</a:t>
            </a:r>
            <a:r>
              <a:rPr lang="en-US" sz="950" b="0" dirty="0" err="1">
                <a:solidFill>
                  <a:srgbClr val="008000"/>
                </a:solidFill>
                <a:effectLst/>
                <a:latin typeface="Consolas" panose="020B0609020204030204" pitchFamily="49" charset="0"/>
              </a:rPr>
              <a:t>dom</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Home from './core/Home' </a:t>
            </a:r>
          </a:p>
          <a:p>
            <a:r>
              <a:rPr lang="en-US" sz="950" b="0" dirty="0">
                <a:solidFill>
                  <a:srgbClr val="008000"/>
                </a:solidFill>
                <a:effectLst/>
                <a:latin typeface="Consolas" panose="020B0609020204030204" pitchFamily="49" charset="0"/>
              </a:rPr>
              <a:t>import Users from './user/</a:t>
            </a:r>
            <a:r>
              <a:rPr lang="en-US" sz="950" b="0" dirty="0" err="1">
                <a:solidFill>
                  <a:srgbClr val="008000"/>
                </a:solidFill>
                <a:effectLst/>
                <a:latin typeface="Consolas" panose="020B0609020204030204" pitchFamily="49" charset="0"/>
              </a:rPr>
              <a:t>Users.jsx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Signup from './user/</a:t>
            </a:r>
            <a:r>
              <a:rPr lang="en-US" sz="950" b="0" dirty="0" err="1">
                <a:solidFill>
                  <a:srgbClr val="008000"/>
                </a:solidFill>
                <a:effectLst/>
                <a:latin typeface="Consolas" panose="020B0609020204030204" pitchFamily="49" charset="0"/>
              </a:rPr>
              <a:t>Signup.jsx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from ‘./</a:t>
            </a:r>
            <a:r>
              <a:rPr lang="en-US" sz="950" dirty="0">
                <a:solidFill>
                  <a:srgbClr val="008000"/>
                </a:solidFill>
                <a:latin typeface="Consolas" panose="020B0609020204030204" pitchFamily="49" charset="0"/>
              </a:rPr>
              <a:t>lib</a:t>
            </a:r>
            <a:r>
              <a:rPr lang="en-US" sz="950" b="0" dirty="0">
                <a:solidFill>
                  <a:srgbClr val="008000"/>
                </a:solidFill>
                <a:effectLst/>
                <a:latin typeface="Consolas" panose="020B0609020204030204" pitchFamily="49" charset="0"/>
              </a:rPr>
              <a:t>/Signin.js'</a:t>
            </a:r>
          </a:p>
          <a:p>
            <a:r>
              <a:rPr lang="en-US" sz="950" b="0" dirty="0">
                <a:solidFill>
                  <a:srgbClr val="008000"/>
                </a:solidFill>
                <a:effectLst/>
                <a:latin typeface="Consolas" panose="020B0609020204030204" pitchFamily="49" charset="0"/>
              </a:rPr>
              <a:t>import Profile from './user/Profile.js’</a:t>
            </a:r>
          </a:p>
          <a:p>
            <a:r>
              <a:rPr lang="en-US" sz="950" b="0" dirty="0">
                <a:solidFill>
                  <a:srgbClr val="008000"/>
                </a:solidFill>
                <a:effectLst/>
                <a:latin typeface="Consolas" panose="020B0609020204030204" pitchFamily="49" charset="0"/>
              </a:rPr>
              <a:t>//import Switch from 'react'</a:t>
            </a:r>
          </a:p>
          <a:p>
            <a:r>
              <a:rPr lang="en-US" sz="800" b="0" dirty="0">
                <a:solidFill>
                  <a:srgbClr val="008000"/>
                </a:solidFill>
                <a:effectLst/>
                <a:highlight>
                  <a:srgbClr val="FFFF00"/>
                </a:highlight>
                <a:latin typeface="Consolas" panose="020B0609020204030204" pitchFamily="49" charset="0"/>
              </a:rPr>
              <a:t>import </a:t>
            </a:r>
            <a:r>
              <a:rPr lang="en-US" sz="800" b="0" dirty="0" err="1">
                <a:solidFill>
                  <a:srgbClr val="008000"/>
                </a:solidFill>
                <a:effectLst/>
                <a:highlight>
                  <a:srgbClr val="FFFF00"/>
                </a:highlight>
                <a:latin typeface="Consolas" panose="020B0609020204030204" pitchFamily="49" charset="0"/>
              </a:rPr>
              <a:t>PrivateRoute</a:t>
            </a:r>
            <a:r>
              <a:rPr lang="en-US" sz="800" b="0" dirty="0">
                <a:solidFill>
                  <a:srgbClr val="008000"/>
                </a:solidFill>
                <a:effectLst/>
                <a:highlight>
                  <a:srgbClr val="FFFF00"/>
                </a:highlight>
                <a:latin typeface="Consolas" panose="020B0609020204030204" pitchFamily="49" charset="0"/>
              </a:rPr>
              <a:t> from './lib/</a:t>
            </a:r>
            <a:r>
              <a:rPr lang="en-US" sz="800" b="0" dirty="0" err="1">
                <a:solidFill>
                  <a:srgbClr val="008000"/>
                </a:solidFill>
                <a:effectLst/>
                <a:highlight>
                  <a:srgbClr val="FFFF00"/>
                </a:highlight>
                <a:latin typeface="Consolas" panose="020B0609020204030204" pitchFamily="49" charset="0"/>
              </a:rPr>
              <a:t>PrivateRoute.jsx</a:t>
            </a:r>
            <a:r>
              <a:rPr lang="en-US" sz="800" b="0" dirty="0">
                <a:solidFill>
                  <a:srgbClr val="008000"/>
                </a:solidFill>
                <a:effectLst/>
                <a:highlight>
                  <a:srgbClr val="FFFF00"/>
                </a:highlight>
                <a:latin typeface="Consolas" panose="020B0609020204030204" pitchFamily="49" charset="0"/>
              </a:rPr>
              <a:t>'</a:t>
            </a:r>
          </a:p>
          <a:p>
            <a:r>
              <a:rPr lang="en-US" sz="800" b="0" dirty="0">
                <a:solidFill>
                  <a:srgbClr val="008000"/>
                </a:solidFill>
                <a:effectLst/>
                <a:highlight>
                  <a:srgbClr val="FFFF00"/>
                </a:highlight>
                <a:latin typeface="Consolas" panose="020B0609020204030204" pitchFamily="49" charset="0"/>
              </a:rPr>
              <a:t>import </a:t>
            </a:r>
            <a:r>
              <a:rPr lang="en-US" sz="800" b="0" dirty="0" err="1">
                <a:solidFill>
                  <a:srgbClr val="008000"/>
                </a:solidFill>
                <a:effectLst/>
                <a:highlight>
                  <a:srgbClr val="FFFF00"/>
                </a:highlight>
                <a:latin typeface="Consolas" panose="020B0609020204030204" pitchFamily="49" charset="0"/>
              </a:rPr>
              <a:t>EditProfile</a:t>
            </a:r>
            <a:r>
              <a:rPr lang="en-US" sz="800" b="0" dirty="0">
                <a:solidFill>
                  <a:srgbClr val="008000"/>
                </a:solidFill>
                <a:effectLst/>
                <a:highlight>
                  <a:srgbClr val="FFFF00"/>
                </a:highlight>
                <a:latin typeface="Consolas" panose="020B0609020204030204" pitchFamily="49" charset="0"/>
              </a:rPr>
              <a:t> from './user/</a:t>
            </a:r>
            <a:r>
              <a:rPr lang="en-US" sz="800" b="0" dirty="0" err="1">
                <a:solidFill>
                  <a:srgbClr val="008000"/>
                </a:solidFill>
                <a:effectLst/>
                <a:highlight>
                  <a:srgbClr val="FFFF00"/>
                </a:highlight>
                <a:latin typeface="Consolas" panose="020B0609020204030204" pitchFamily="49" charset="0"/>
              </a:rPr>
              <a:t>EditProfile.jsx</a:t>
            </a:r>
            <a:r>
              <a:rPr lang="en-US" sz="800" b="0" dirty="0">
                <a:solidFill>
                  <a:srgbClr val="008000"/>
                </a:solidFill>
                <a:effectLst/>
                <a:highlight>
                  <a:srgbClr val="FFFF00"/>
                </a:highlight>
                <a:latin typeface="Consolas" panose="020B0609020204030204" pitchFamily="49" charset="0"/>
              </a:rPr>
              <a:t>'</a:t>
            </a:r>
          </a:p>
          <a:p>
            <a:r>
              <a:rPr lang="en-US" sz="950" b="0" dirty="0">
                <a:solidFill>
                  <a:srgbClr val="008000"/>
                </a:solidFill>
                <a:effectLst/>
                <a:latin typeface="Consolas" panose="020B0609020204030204" pitchFamily="49" charset="0"/>
              </a:rPr>
              <a:t>const </a:t>
            </a:r>
            <a:r>
              <a:rPr lang="en-US" sz="950" b="0" dirty="0" err="1">
                <a:solidFill>
                  <a:srgbClr val="008000"/>
                </a:solidFill>
                <a:effectLst/>
                <a:latin typeface="Consolas" panose="020B0609020204030204" pitchFamily="49" charset="0"/>
              </a:rPr>
              <a:t>MainRouter</a:t>
            </a:r>
            <a:r>
              <a:rPr lang="en-US" sz="950" b="0" dirty="0">
                <a:solidFill>
                  <a:srgbClr val="008000"/>
                </a:solidFill>
                <a:effectLst/>
                <a:latin typeface="Consolas" panose="020B0609020204030204" pitchFamily="49" charset="0"/>
              </a:rPr>
              <a:t> = () =&gt; {</a:t>
            </a:r>
          </a:p>
          <a:p>
            <a:r>
              <a:rPr lang="en-US" sz="950" b="0" dirty="0">
                <a:solidFill>
                  <a:srgbClr val="008000"/>
                </a:solidFill>
                <a:effectLst/>
                <a:latin typeface="Consolas" panose="020B0609020204030204" pitchFamily="49" charset="0"/>
              </a:rPr>
              <a:t>return ( &lt;div&gt;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        &lt;Route exact path="/" element={&lt;Home /&gt;} /&gt; </a:t>
            </a:r>
          </a:p>
          <a:p>
            <a:r>
              <a:rPr lang="en-US" sz="950" b="0" dirty="0">
                <a:solidFill>
                  <a:srgbClr val="008000"/>
                </a:solidFill>
                <a:effectLst/>
                <a:latin typeface="Consolas" panose="020B0609020204030204" pitchFamily="49" charset="0"/>
              </a:rPr>
              <a:t>                &lt;Route path="/users" element={Users} /&gt;</a:t>
            </a:r>
          </a:p>
          <a:p>
            <a:r>
              <a:rPr lang="en-US" sz="950" b="0" dirty="0">
                <a:solidFill>
                  <a:srgbClr val="008000"/>
                </a:solidFill>
                <a:effectLst/>
                <a:latin typeface="Consolas" panose="020B0609020204030204" pitchFamily="49" charset="0"/>
              </a:rPr>
              <a:t>                &lt;Route path="/signup" element={Signup} /&gt;</a:t>
            </a:r>
          </a:p>
          <a:p>
            <a:r>
              <a:rPr lang="en-US" sz="950" b="0" dirty="0">
                <a:solidFill>
                  <a:srgbClr val="008000"/>
                </a:solidFill>
                <a:effectLst/>
                <a:latin typeface="Consolas" panose="020B0609020204030204" pitchFamily="49" charset="0"/>
              </a:rPr>
              <a:t>                &lt;Route path="/</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element={</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/&gt;</a:t>
            </a:r>
          </a:p>
          <a:p>
            <a:r>
              <a:rPr lang="en-US" sz="950" b="0" dirty="0">
                <a:solidFill>
                  <a:srgbClr val="008000"/>
                </a:solidFill>
                <a:effectLst/>
                <a:latin typeface="Consolas" panose="020B0609020204030204" pitchFamily="49" charset="0"/>
              </a:rPr>
              <a:t>                    </a:t>
            </a:r>
            <a:endParaRPr lang="en-US" sz="950" b="0" dirty="0">
              <a:solidFill>
                <a:srgbClr val="008000"/>
              </a:solidFill>
              <a:effectLst/>
              <a:highlight>
                <a:srgbClr val="FFFF00"/>
              </a:highlight>
              <a:latin typeface="Consolas" panose="020B0609020204030204" pitchFamily="49" charset="0"/>
            </a:endParaRPr>
          </a:p>
          <a:p>
            <a:r>
              <a:rPr lang="en-US" sz="950" b="0" dirty="0">
                <a:solidFill>
                  <a:srgbClr val="008000"/>
                </a:solidFill>
                <a:effectLst/>
                <a:highlight>
                  <a:srgbClr val="FFFF00"/>
                </a:highlight>
                <a:latin typeface="Consolas" panose="020B0609020204030204" pitchFamily="49" charset="0"/>
              </a:rPr>
              <a:t>&lt;</a:t>
            </a:r>
            <a:r>
              <a:rPr lang="en-US" sz="950" b="0" dirty="0" err="1">
                <a:solidFill>
                  <a:srgbClr val="008000"/>
                </a:solidFill>
                <a:effectLst/>
                <a:highlight>
                  <a:srgbClr val="FFFF00"/>
                </a:highlight>
                <a:latin typeface="Consolas" panose="020B0609020204030204" pitchFamily="49" charset="0"/>
              </a:rPr>
              <a:t>PrivateRoute</a:t>
            </a:r>
            <a:r>
              <a:rPr lang="en-US" sz="950" b="0" dirty="0">
                <a:solidFill>
                  <a:srgbClr val="008000"/>
                </a:solidFill>
                <a:effectLst/>
                <a:highlight>
                  <a:srgbClr val="FFFF00"/>
                </a:highlight>
                <a:latin typeface="Consolas" panose="020B0609020204030204" pitchFamily="49" charset="0"/>
              </a:rPr>
              <a:t> path="/user/edit/:</a:t>
            </a:r>
            <a:r>
              <a:rPr lang="en-US" sz="950" b="0" dirty="0" err="1">
                <a:solidFill>
                  <a:srgbClr val="008000"/>
                </a:solidFill>
                <a:effectLst/>
                <a:highlight>
                  <a:srgbClr val="FFFF00"/>
                </a:highlight>
                <a:latin typeface="Consolas" panose="020B0609020204030204" pitchFamily="49" charset="0"/>
              </a:rPr>
              <a:t>userId</a:t>
            </a:r>
            <a:r>
              <a:rPr lang="en-US" sz="950" b="0" dirty="0">
                <a:solidFill>
                  <a:srgbClr val="008000"/>
                </a:solidFill>
                <a:effectLst/>
                <a:highlight>
                  <a:srgbClr val="FFFF00"/>
                </a:highlight>
                <a:latin typeface="Consolas" panose="020B0609020204030204" pitchFamily="49" charset="0"/>
              </a:rPr>
              <a:t>" element={</a:t>
            </a:r>
            <a:r>
              <a:rPr lang="en-US" sz="950" b="0" dirty="0" err="1">
                <a:solidFill>
                  <a:srgbClr val="008000"/>
                </a:solidFill>
                <a:effectLst/>
                <a:highlight>
                  <a:srgbClr val="FFFF00"/>
                </a:highlight>
                <a:latin typeface="Consolas" panose="020B0609020204030204" pitchFamily="49" charset="0"/>
              </a:rPr>
              <a:t>EditProfile</a:t>
            </a:r>
            <a:r>
              <a:rPr lang="en-US" sz="950" b="0" dirty="0">
                <a:solidFill>
                  <a:srgbClr val="008000"/>
                </a:solidFill>
                <a:effectLst/>
                <a:highlight>
                  <a:srgbClr val="FFFF00"/>
                </a:highlight>
                <a:latin typeface="Consolas" panose="020B0609020204030204" pitchFamily="49" charset="0"/>
              </a:rPr>
              <a:t>}/&gt; </a:t>
            </a:r>
          </a:p>
          <a:p>
            <a:r>
              <a:rPr lang="en-US" sz="950" b="0" dirty="0">
                <a:solidFill>
                  <a:srgbClr val="008000"/>
                </a:solidFill>
                <a:effectLst/>
                <a:latin typeface="Consolas" panose="020B0609020204030204" pitchFamily="49" charset="0"/>
              </a:rPr>
              <a:t>&lt;Route path="/user/:</a:t>
            </a:r>
            <a:r>
              <a:rPr lang="en-US" sz="950" b="0" dirty="0" err="1">
                <a:solidFill>
                  <a:srgbClr val="008000"/>
                </a:solidFill>
                <a:effectLst/>
                <a:latin typeface="Consolas" panose="020B0609020204030204" pitchFamily="49" charset="0"/>
              </a:rPr>
              <a:t>userId</a:t>
            </a:r>
            <a:r>
              <a:rPr lang="en-US" sz="950" b="0" dirty="0">
                <a:solidFill>
                  <a:srgbClr val="008000"/>
                </a:solidFill>
                <a:effectLst/>
                <a:latin typeface="Consolas" panose="020B0609020204030204" pitchFamily="49" charset="0"/>
              </a:rPr>
              <a:t>" element={Profile}/&gt;</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&lt;/div&gt; </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export default </a:t>
            </a:r>
            <a:r>
              <a:rPr lang="en-US" sz="950" b="0" dirty="0" err="1">
                <a:solidFill>
                  <a:srgbClr val="008000"/>
                </a:solidFill>
                <a:effectLst/>
                <a:latin typeface="Consolas" panose="020B0609020204030204" pitchFamily="49" charset="0"/>
              </a:rPr>
              <a:t>MainRouter</a:t>
            </a:r>
            <a:endParaRPr lang="en-US" sz="9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3E8AD2-1279-923B-6EB5-A682C50233B4}"/>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11C5AE5-DB19-4DA6-DA81-99602F7553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2D4ADF-259E-76F7-F09B-A116060241E4}"/>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3813889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59BE-FF38-23A0-335E-F04F5FDF19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C807B-D95F-2A62-73AC-5329767D438F}"/>
              </a:ext>
            </a:extLst>
          </p:cNvPr>
          <p:cNvSpPr>
            <a:spLocks noGrp="1"/>
          </p:cNvSpPr>
          <p:nvPr>
            <p:ph idx="1"/>
          </p:nvPr>
        </p:nvSpPr>
        <p:spPr/>
        <p:txBody>
          <a:bodyPr/>
          <a:lstStyle/>
          <a:p>
            <a:r>
              <a:rPr lang="en-US" dirty="0"/>
              <a:t>The route with the '/user/edit/:</a:t>
            </a:r>
            <a:r>
              <a:rPr lang="en-US" dirty="0" err="1"/>
              <a:t>userId</a:t>
            </a:r>
            <a:r>
              <a:rPr lang="en-US" dirty="0"/>
              <a:t>' path needs to be placed before the route with the '/user/:</a:t>
            </a:r>
            <a:r>
              <a:rPr lang="en-US" dirty="0" err="1"/>
              <a:t>userId</a:t>
            </a:r>
            <a:r>
              <a:rPr lang="en-US" dirty="0"/>
              <a:t>' path, so that the edit path is matched first exclusively when this route is requested, and not confused with the Profile route.</a:t>
            </a:r>
          </a:p>
          <a:p>
            <a:r>
              <a:rPr lang="en-US" dirty="0"/>
              <a:t>With this profile edit view added, we only have the user delete UI implementation left to complete the user-related frontend.</a:t>
            </a:r>
          </a:p>
        </p:txBody>
      </p:sp>
      <p:sp>
        <p:nvSpPr>
          <p:cNvPr id="4" name="Date Placeholder 3">
            <a:extLst>
              <a:ext uri="{FF2B5EF4-FFF2-40B4-BE49-F238E27FC236}">
                <a16:creationId xmlns:a16="http://schemas.microsoft.com/office/drawing/2014/main" id="{DD7F9333-0156-128A-D85A-C7349DCA449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793E9F8-D2F5-E03F-9BCB-67A742B922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50C349-BCBF-AE48-75E9-EABB341ADB0A}"/>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1864760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474D-66E1-CE48-0FA3-4CAEBA7343E4}"/>
              </a:ext>
            </a:extLst>
          </p:cNvPr>
          <p:cNvSpPr>
            <a:spLocks noGrp="1"/>
          </p:cNvSpPr>
          <p:nvPr>
            <p:ph type="title"/>
          </p:nvPr>
        </p:nvSpPr>
        <p:spPr/>
        <p:txBody>
          <a:bodyPr/>
          <a:lstStyle/>
          <a:p>
            <a:r>
              <a:rPr lang="en-US" dirty="0"/>
              <a:t>The </a:t>
            </a:r>
            <a:r>
              <a:rPr lang="en-US" dirty="0" err="1"/>
              <a:t>DeleteUser</a:t>
            </a:r>
            <a:r>
              <a:rPr lang="en-US" dirty="0"/>
              <a:t> component</a:t>
            </a:r>
          </a:p>
        </p:txBody>
      </p:sp>
      <p:sp>
        <p:nvSpPr>
          <p:cNvPr id="3" name="Content Placeholder 2">
            <a:extLst>
              <a:ext uri="{FF2B5EF4-FFF2-40B4-BE49-F238E27FC236}">
                <a16:creationId xmlns:a16="http://schemas.microsoft.com/office/drawing/2014/main" id="{214499B7-5C3D-CCC2-4396-E628181DA871}"/>
              </a:ext>
            </a:extLst>
          </p:cNvPr>
          <p:cNvSpPr>
            <a:spLocks noGrp="1"/>
          </p:cNvSpPr>
          <p:nvPr>
            <p:ph idx="1"/>
          </p:nvPr>
        </p:nvSpPr>
        <p:spPr/>
        <p:txBody>
          <a:bodyPr/>
          <a:lstStyle/>
          <a:p>
            <a:r>
              <a:rPr lang="en-US" dirty="0"/>
              <a:t>The </a:t>
            </a:r>
            <a:r>
              <a:rPr lang="en-US" dirty="0" err="1"/>
              <a:t>DeleteUser</a:t>
            </a:r>
            <a:r>
              <a:rPr lang="en-US" dirty="0"/>
              <a:t> component in </a:t>
            </a:r>
            <a:r>
              <a:rPr lang="en-US" b="1" dirty="0"/>
              <a:t>client/user/</a:t>
            </a:r>
            <a:r>
              <a:rPr lang="en-US" b="1" dirty="0" err="1"/>
              <a:t>DeleteUser.jsx</a:t>
            </a:r>
            <a:r>
              <a:rPr lang="en-US" b="1" dirty="0"/>
              <a:t> </a:t>
            </a:r>
            <a:r>
              <a:rPr lang="en-US" dirty="0"/>
              <a:t>is basically a button that we will add to the Profile view that, when clicked, opens a Dialog component asking the user to confirm the delete action, as shown in the following screenshot:</a:t>
            </a:r>
          </a:p>
          <a:p>
            <a:endParaRPr lang="en-US" dirty="0"/>
          </a:p>
        </p:txBody>
      </p:sp>
      <p:sp>
        <p:nvSpPr>
          <p:cNvPr id="4" name="Date Placeholder 3">
            <a:extLst>
              <a:ext uri="{FF2B5EF4-FFF2-40B4-BE49-F238E27FC236}">
                <a16:creationId xmlns:a16="http://schemas.microsoft.com/office/drawing/2014/main" id="{B6172EB3-CCB0-E163-66B8-593C6203688D}"/>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77096EDA-2CD9-A7FF-B34F-796B3682B1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B812BA-6A19-669F-FDF0-60D3BF6125C5}"/>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pic>
        <p:nvPicPr>
          <p:cNvPr id="8" name="Picture 7">
            <a:extLst>
              <a:ext uri="{FF2B5EF4-FFF2-40B4-BE49-F238E27FC236}">
                <a16:creationId xmlns:a16="http://schemas.microsoft.com/office/drawing/2014/main" id="{D033B55E-A28B-300E-BE68-81FDD35AC7ED}"/>
              </a:ext>
            </a:extLst>
          </p:cNvPr>
          <p:cNvPicPr>
            <a:picLocks noChangeAspect="1"/>
          </p:cNvPicPr>
          <p:nvPr/>
        </p:nvPicPr>
        <p:blipFill>
          <a:blip r:embed="rId2"/>
          <a:stretch>
            <a:fillRect/>
          </a:stretch>
        </p:blipFill>
        <p:spPr>
          <a:xfrm>
            <a:off x="1295400" y="2819400"/>
            <a:ext cx="7315200" cy="3124200"/>
          </a:xfrm>
          <a:prstGeom prst="rect">
            <a:avLst/>
          </a:prstGeom>
        </p:spPr>
      </p:pic>
    </p:spTree>
    <p:extLst>
      <p:ext uri="{BB962C8B-B14F-4D97-AF65-F5344CB8AC3E}">
        <p14:creationId xmlns:p14="http://schemas.microsoft.com/office/powerpoint/2010/main" val="479635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4371-BBBE-9CBB-B611-08F001167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186960-7CC1-9ADF-0F85-36ECE254A4FC}"/>
              </a:ext>
            </a:extLst>
          </p:cNvPr>
          <p:cNvSpPr>
            <a:spLocks noGrp="1"/>
          </p:cNvSpPr>
          <p:nvPr>
            <p:ph idx="1"/>
          </p:nvPr>
        </p:nvSpPr>
        <p:spPr/>
        <p:txBody>
          <a:bodyPr/>
          <a:lstStyle/>
          <a:p>
            <a:r>
              <a:rPr lang="en-US" dirty="0"/>
              <a:t>This component initializes the state with open set to false for the Dialog component, as well as redirect set to false so that it isn't rendered first.</a:t>
            </a:r>
          </a:p>
        </p:txBody>
      </p:sp>
      <p:sp>
        <p:nvSpPr>
          <p:cNvPr id="4" name="Date Placeholder 3">
            <a:extLst>
              <a:ext uri="{FF2B5EF4-FFF2-40B4-BE49-F238E27FC236}">
                <a16:creationId xmlns:a16="http://schemas.microsoft.com/office/drawing/2014/main" id="{94BB6C94-8468-08ED-A260-45BD5C6689D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8B0A3E8-48B9-50B0-852F-FFF2DDC061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0D8F5-7CD6-18D0-533D-73DD7719D101}"/>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2240051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E607-0A9F-1D99-6DC8-CB8585806940}"/>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DeleteUser.jsx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CCD66321-3A35-E901-5425-6D6B09A987A1}"/>
              </a:ext>
            </a:extLst>
          </p:cNvPr>
          <p:cNvSpPr>
            <a:spLocks noGrp="1"/>
          </p:cNvSpPr>
          <p:nvPr>
            <p:ph idx="1"/>
          </p:nvPr>
        </p:nvSpPr>
        <p:spPr/>
        <p:txBody>
          <a:bodyPr/>
          <a:lstStyle/>
          <a:p>
            <a:r>
              <a:rPr lang="en-US" sz="420" b="0" dirty="0">
                <a:solidFill>
                  <a:srgbClr val="008000"/>
                </a:solidFill>
                <a:effectLst/>
                <a:highlight>
                  <a:srgbClr val="FFFF00"/>
                </a:highlight>
                <a:latin typeface="Consolas" panose="020B0609020204030204" pitchFamily="49" charset="0"/>
              </a:rPr>
              <a:t>import React, {</a:t>
            </a:r>
            <a:r>
              <a:rPr lang="en-US" sz="420" b="0" dirty="0" err="1">
                <a:solidFill>
                  <a:srgbClr val="008000"/>
                </a:solidFill>
                <a:effectLst/>
                <a:highlight>
                  <a:srgbClr val="FFFF00"/>
                </a:highlight>
                <a:latin typeface="Consolas" panose="020B0609020204030204" pitchFamily="49" charset="0"/>
              </a:rPr>
              <a:t>useState</a:t>
            </a:r>
            <a:r>
              <a:rPr lang="en-US" sz="420" b="0" dirty="0">
                <a:solidFill>
                  <a:srgbClr val="008000"/>
                </a:solidFill>
                <a:effectLst/>
                <a:highlight>
                  <a:srgbClr val="FFFF00"/>
                </a:highlight>
                <a:latin typeface="Consolas" panose="020B0609020204030204" pitchFamily="49" charset="0"/>
              </a:rPr>
              <a:t>} from 'react'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PropTypes</a:t>
            </a:r>
            <a:r>
              <a:rPr lang="en-US" sz="420" b="0" dirty="0">
                <a:solidFill>
                  <a:srgbClr val="008000"/>
                </a:solidFill>
                <a:effectLst/>
                <a:highlight>
                  <a:srgbClr val="FFFF00"/>
                </a:highlight>
                <a:latin typeface="Consolas" panose="020B0609020204030204" pitchFamily="49" charset="0"/>
              </a:rPr>
              <a:t> from 'prop-types'</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Button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/core/Button'</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DeleteIcon</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/icons/Delete'</a:t>
            </a:r>
          </a:p>
          <a:p>
            <a:r>
              <a:rPr lang="en-US" sz="420" b="0" dirty="0">
                <a:solidFill>
                  <a:srgbClr val="008000"/>
                </a:solidFill>
                <a:effectLst/>
                <a:highlight>
                  <a:srgbClr val="FFFF00"/>
                </a:highlight>
                <a:latin typeface="Consolas" panose="020B0609020204030204" pitchFamily="49" charset="0"/>
              </a:rPr>
              <a:t>import Dialog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/core/Dialog'</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 from '@material-</a:t>
            </a:r>
            <a:r>
              <a:rPr lang="en-US" sz="420" b="0" dirty="0" err="1">
                <a:solidFill>
                  <a:srgbClr val="008000"/>
                </a:solidFill>
                <a:effectLst/>
                <a:highlight>
                  <a:srgbClr val="FFFF00"/>
                </a:highlight>
                <a:latin typeface="Consolas" panose="020B0609020204030204" pitchFamily="49" charset="0"/>
              </a:rPr>
              <a:t>ui</a:t>
            </a:r>
            <a:r>
              <a:rPr lang="en-US" sz="420" b="0" dirty="0">
                <a:solidFill>
                  <a:srgbClr val="008000"/>
                </a:solidFill>
                <a:effectLst/>
                <a:highlight>
                  <a:srgbClr val="FFFF00"/>
                </a:highlight>
                <a:latin typeface="Consolas" panose="020B0609020204030204" pitchFamily="49" charset="0"/>
              </a:rPr>
              <a:t>/core/</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import auth from ‘../</a:t>
            </a:r>
            <a:r>
              <a:rPr lang="en-US" sz="420" dirty="0">
                <a:solidFill>
                  <a:srgbClr val="008000"/>
                </a:solidFill>
                <a:highlight>
                  <a:srgbClr val="FFFF00"/>
                </a:highlight>
                <a:latin typeface="Consolas" panose="020B0609020204030204" pitchFamily="49" charset="0"/>
              </a:rPr>
              <a:t>lib</a:t>
            </a:r>
            <a:r>
              <a:rPr lang="en-US" sz="420" b="0" dirty="0">
                <a:solidFill>
                  <a:srgbClr val="008000"/>
                </a:solidFill>
                <a:effectLst/>
                <a:highlight>
                  <a:srgbClr val="FFFF00"/>
                </a:highlight>
                <a:latin typeface="Consolas" panose="020B0609020204030204" pitchFamily="49" charset="0"/>
              </a:rPr>
              <a:t>/auth-helper.js'</a:t>
            </a:r>
          </a:p>
          <a:p>
            <a:r>
              <a:rPr lang="en-US" sz="420" b="0" dirty="0">
                <a:solidFill>
                  <a:srgbClr val="008000"/>
                </a:solidFill>
                <a:effectLst/>
                <a:highlight>
                  <a:srgbClr val="FFFF00"/>
                </a:highlight>
                <a:latin typeface="Consolas" panose="020B0609020204030204" pitchFamily="49" charset="0"/>
              </a:rPr>
              <a:t>import {remove} from './api-user.js'</a:t>
            </a:r>
          </a:p>
          <a:p>
            <a:r>
              <a:rPr lang="en-US" sz="420" b="0" dirty="0">
                <a:solidFill>
                  <a:srgbClr val="008000"/>
                </a:solidFill>
                <a:effectLst/>
                <a:highlight>
                  <a:srgbClr val="FFFF00"/>
                </a:highlight>
                <a:latin typeface="Consolas" panose="020B0609020204030204" pitchFamily="49" charset="0"/>
              </a:rPr>
              <a:t>import {Navigate} from 'react-router-</a:t>
            </a:r>
            <a:r>
              <a:rPr lang="en-US" sz="420" b="0" dirty="0" err="1">
                <a:solidFill>
                  <a:srgbClr val="008000"/>
                </a:solidFill>
                <a:effectLst/>
                <a:highlight>
                  <a:srgbClr val="FFFF00"/>
                </a:highlight>
                <a:latin typeface="Consolas" panose="020B0609020204030204" pitchFamily="49" charset="0"/>
              </a:rPr>
              <a:t>dom</a:t>
            </a:r>
            <a:r>
              <a:rPr lang="en-US" sz="420" b="0" dirty="0">
                <a:solidFill>
                  <a:srgbClr val="008000"/>
                </a:solidFill>
                <a:effectLst/>
                <a:highlight>
                  <a:srgbClr val="FFFF00"/>
                </a:highlight>
                <a:latin typeface="Consolas" panose="020B0609020204030204" pitchFamily="49" charset="0"/>
              </a:rPr>
              <a: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export default function </a:t>
            </a:r>
            <a:r>
              <a:rPr lang="en-US" sz="420" b="0" dirty="0" err="1">
                <a:solidFill>
                  <a:srgbClr val="008000"/>
                </a:solidFill>
                <a:effectLst/>
                <a:highlight>
                  <a:srgbClr val="FFFF00"/>
                </a:highlight>
                <a:latin typeface="Consolas" panose="020B0609020204030204" pitchFamily="49" charset="0"/>
              </a:rPr>
              <a:t>DeleteUser</a:t>
            </a:r>
            <a:r>
              <a:rPr lang="en-US" sz="420" b="0" dirty="0">
                <a:solidFill>
                  <a:srgbClr val="008000"/>
                </a:solidFill>
                <a:effectLst/>
                <a:highlight>
                  <a:srgbClr val="FFFF00"/>
                </a:highlight>
                <a:latin typeface="Consolas" panose="020B0609020204030204" pitchFamily="49" charset="0"/>
              </a:rPr>
              <a:t>(props) {</a:t>
            </a:r>
          </a:p>
          <a:p>
            <a:r>
              <a:rPr lang="en-US" sz="420" b="0" dirty="0">
                <a:solidFill>
                  <a:srgbClr val="008000"/>
                </a:solidFill>
                <a:effectLst/>
                <a:highlight>
                  <a:srgbClr val="FFFF00"/>
                </a:highlight>
                <a:latin typeface="Consolas" panose="020B0609020204030204" pitchFamily="49" charset="0"/>
              </a:rPr>
              <a:t>  const [open, </a:t>
            </a:r>
            <a:r>
              <a:rPr lang="en-US" sz="420" b="0" dirty="0" err="1">
                <a:solidFill>
                  <a:srgbClr val="008000"/>
                </a:solidFill>
                <a:effectLst/>
                <a:highlight>
                  <a:srgbClr val="FFFF00"/>
                </a:highlight>
                <a:latin typeface="Consolas" panose="020B0609020204030204" pitchFamily="49" charset="0"/>
              </a:rPr>
              <a:t>setOpen</a:t>
            </a:r>
            <a:r>
              <a:rPr lang="en-US" sz="420" b="0" dirty="0">
                <a:solidFill>
                  <a:srgbClr val="008000"/>
                </a:solidFill>
                <a:effectLst/>
                <a:highlight>
                  <a:srgbClr val="FFFF00"/>
                </a:highlight>
                <a:latin typeface="Consolas" panose="020B0609020204030204" pitchFamily="49" charset="0"/>
              </a:rPr>
              <a:t>] = </a:t>
            </a:r>
            <a:r>
              <a:rPr lang="en-US" sz="420" b="0" dirty="0" err="1">
                <a:solidFill>
                  <a:srgbClr val="008000"/>
                </a:solidFill>
                <a:effectLst/>
                <a:highlight>
                  <a:srgbClr val="FFFF00"/>
                </a:highlight>
                <a:latin typeface="Consolas" panose="020B0609020204030204" pitchFamily="49" charset="0"/>
              </a:rPr>
              <a:t>useState</a:t>
            </a:r>
            <a:r>
              <a:rPr lang="en-US" sz="420" b="0" dirty="0">
                <a:solidFill>
                  <a:srgbClr val="008000"/>
                </a:solidFill>
                <a:effectLst/>
                <a:highlight>
                  <a:srgbClr val="FFFF00"/>
                </a:highlight>
                <a:latin typeface="Consolas" panose="020B0609020204030204" pitchFamily="49" charset="0"/>
              </a:rPr>
              <a:t>(false)</a:t>
            </a:r>
          </a:p>
          <a:p>
            <a:r>
              <a:rPr lang="en-US" sz="420" b="0" dirty="0">
                <a:solidFill>
                  <a:srgbClr val="008000"/>
                </a:solidFill>
                <a:effectLst/>
                <a:highlight>
                  <a:srgbClr val="FFFF00"/>
                </a:highlight>
                <a:latin typeface="Consolas" panose="020B0609020204030204" pitchFamily="49" charset="0"/>
              </a:rPr>
              <a:t>  const [redirect, </a:t>
            </a:r>
            <a:r>
              <a:rPr lang="en-US" sz="420" b="0" dirty="0" err="1">
                <a:solidFill>
                  <a:srgbClr val="008000"/>
                </a:solidFill>
                <a:effectLst/>
                <a:highlight>
                  <a:srgbClr val="FFFF00"/>
                </a:highlight>
                <a:latin typeface="Consolas" panose="020B0609020204030204" pitchFamily="49" charset="0"/>
              </a:rPr>
              <a:t>setRedirect</a:t>
            </a:r>
            <a:r>
              <a:rPr lang="en-US" sz="420" b="0" dirty="0">
                <a:solidFill>
                  <a:srgbClr val="008000"/>
                </a:solidFill>
                <a:effectLst/>
                <a:highlight>
                  <a:srgbClr val="FFFF00"/>
                </a:highlight>
                <a:latin typeface="Consolas" panose="020B0609020204030204" pitchFamily="49" charset="0"/>
              </a:rPr>
              <a:t>] = </a:t>
            </a:r>
            <a:r>
              <a:rPr lang="en-US" sz="420" b="0" dirty="0" err="1">
                <a:solidFill>
                  <a:srgbClr val="008000"/>
                </a:solidFill>
                <a:effectLst/>
                <a:highlight>
                  <a:srgbClr val="FFFF00"/>
                </a:highlight>
                <a:latin typeface="Consolas" panose="020B0609020204030204" pitchFamily="49" charset="0"/>
              </a:rPr>
              <a:t>useState</a:t>
            </a:r>
            <a:r>
              <a:rPr lang="en-US" sz="420" b="0" dirty="0">
                <a:solidFill>
                  <a:srgbClr val="008000"/>
                </a:solidFill>
                <a:effectLst/>
                <a:highlight>
                  <a:srgbClr val="FFFF00"/>
                </a:highlight>
                <a:latin typeface="Consolas" panose="020B0609020204030204" pitchFamily="49" charset="0"/>
              </a:rPr>
              <a:t>(false)</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jwt</a:t>
            </a:r>
            <a:r>
              <a:rPr lang="en-US" sz="420" b="0" dirty="0">
                <a:solidFill>
                  <a:srgbClr val="008000"/>
                </a:solidFill>
                <a:effectLst/>
                <a:highlight>
                  <a:srgbClr val="FFFF00"/>
                </a:highlight>
                <a:latin typeface="Consolas" panose="020B0609020204030204" pitchFamily="49" charset="0"/>
              </a:rPr>
              <a:t> = </a:t>
            </a:r>
            <a:r>
              <a:rPr lang="en-US" sz="420" b="0" dirty="0" err="1">
                <a:solidFill>
                  <a:srgbClr val="008000"/>
                </a:solidFill>
                <a:effectLst/>
                <a:highlight>
                  <a:srgbClr val="FFFF00"/>
                </a:highlight>
                <a:latin typeface="Consolas" panose="020B0609020204030204" pitchFamily="49" charset="0"/>
              </a:rPr>
              <a:t>auth.isAuthenticated</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clickButton</a:t>
            </a:r>
            <a:r>
              <a:rPr lang="en-US" sz="420" b="0" dirty="0">
                <a:solidFill>
                  <a:srgbClr val="008000"/>
                </a:solidFill>
                <a:effectLst/>
                <a:highlight>
                  <a:srgbClr val="FFFF00"/>
                </a:highlight>
                <a:latin typeface="Consolas" panose="020B0609020204030204" pitchFamily="49" charset="0"/>
              </a:rPr>
              <a:t> = () =&gt;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setOpen</a:t>
            </a:r>
            <a:r>
              <a:rPr lang="en-US" sz="420" b="0" dirty="0">
                <a:solidFill>
                  <a:srgbClr val="008000"/>
                </a:solidFill>
                <a:effectLst/>
                <a:highlight>
                  <a:srgbClr val="FFFF00"/>
                </a:highlight>
                <a:latin typeface="Consolas" panose="020B0609020204030204" pitchFamily="49" charset="0"/>
              </a:rPr>
              <a:t>(true)</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deleteAccount</a:t>
            </a:r>
            <a:r>
              <a:rPr lang="en-US" sz="420" b="0" dirty="0">
                <a:solidFill>
                  <a:srgbClr val="008000"/>
                </a:solidFill>
                <a:effectLst/>
                <a:highlight>
                  <a:srgbClr val="FFFF00"/>
                </a:highlight>
                <a:latin typeface="Consolas" panose="020B0609020204030204" pitchFamily="49" charset="0"/>
              </a:rPr>
              <a:t> = () =&gt; { </a:t>
            </a:r>
          </a:p>
          <a:p>
            <a:r>
              <a:rPr lang="en-US" sz="420" b="0" dirty="0">
                <a:solidFill>
                  <a:srgbClr val="008000"/>
                </a:solidFill>
                <a:effectLst/>
                <a:highlight>
                  <a:srgbClr val="FFFF00"/>
                </a:highlight>
                <a:latin typeface="Consolas" panose="020B0609020204030204" pitchFamily="49" charset="0"/>
              </a:rPr>
              <a:t>    remove({</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userId</a:t>
            </a:r>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props.userId</a:t>
            </a:r>
            <a:endParaRPr lang="en-US" sz="420" b="0" dirty="0">
              <a:solidFill>
                <a:srgbClr val="008000"/>
              </a:solidFill>
              <a:effectLst/>
              <a:highlight>
                <a:srgbClr val="FFFF00"/>
              </a:highlight>
              <a:latin typeface="Consolas" panose="020B0609020204030204" pitchFamily="49" charset="0"/>
            </a:endParaRPr>
          </a:p>
          <a:p>
            <a:r>
              <a:rPr lang="en-US" sz="420" b="0" dirty="0">
                <a:solidFill>
                  <a:srgbClr val="008000"/>
                </a:solidFill>
                <a:effectLst/>
                <a:highlight>
                  <a:srgbClr val="FFFF00"/>
                </a:highlight>
                <a:latin typeface="Consolas" panose="020B0609020204030204" pitchFamily="49" charset="0"/>
              </a:rPr>
              <a:t>    }, {t: </a:t>
            </a:r>
            <a:r>
              <a:rPr lang="en-US" sz="420" b="0" dirty="0" err="1">
                <a:solidFill>
                  <a:srgbClr val="008000"/>
                </a:solidFill>
                <a:effectLst/>
                <a:highlight>
                  <a:srgbClr val="FFFF00"/>
                </a:highlight>
                <a:latin typeface="Consolas" panose="020B0609020204030204" pitchFamily="49" charset="0"/>
              </a:rPr>
              <a:t>jwt.token</a:t>
            </a:r>
            <a:r>
              <a:rPr lang="en-US" sz="420" b="0" dirty="0">
                <a:solidFill>
                  <a:srgbClr val="008000"/>
                </a:solidFill>
                <a:effectLst/>
                <a:highlight>
                  <a:srgbClr val="FFFF00"/>
                </a:highlight>
                <a:latin typeface="Consolas" panose="020B0609020204030204" pitchFamily="49" charset="0"/>
              </a:rPr>
              <a:t>}).then((data) =&gt; {</a:t>
            </a:r>
          </a:p>
          <a:p>
            <a:r>
              <a:rPr lang="en-US" sz="420" b="0" dirty="0">
                <a:solidFill>
                  <a:srgbClr val="008000"/>
                </a:solidFill>
                <a:effectLst/>
                <a:highlight>
                  <a:srgbClr val="FFFF00"/>
                </a:highlight>
                <a:latin typeface="Consolas" panose="020B0609020204030204" pitchFamily="49" charset="0"/>
              </a:rPr>
              <a:t>      if (data &amp;&amp; </a:t>
            </a:r>
            <a:r>
              <a:rPr lang="en-US" sz="420" b="0" dirty="0" err="1">
                <a:solidFill>
                  <a:srgbClr val="008000"/>
                </a:solidFill>
                <a:effectLst/>
                <a:highlight>
                  <a:srgbClr val="FFFF00"/>
                </a:highlight>
                <a:latin typeface="Consolas" panose="020B0609020204030204" pitchFamily="49" charset="0"/>
              </a:rPr>
              <a:t>data.error</a:t>
            </a:r>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console.log(</a:t>
            </a:r>
            <a:r>
              <a:rPr lang="en-US" sz="420" b="0" dirty="0" err="1">
                <a:solidFill>
                  <a:srgbClr val="008000"/>
                </a:solidFill>
                <a:effectLst/>
                <a:highlight>
                  <a:srgbClr val="FFFF00"/>
                </a:highlight>
                <a:latin typeface="Consolas" panose="020B0609020204030204" pitchFamily="49" charset="0"/>
              </a:rPr>
              <a:t>data.error</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      } else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auth.clearJWT</a:t>
            </a:r>
            <a:r>
              <a:rPr lang="en-US" sz="420" b="0" dirty="0">
                <a:solidFill>
                  <a:srgbClr val="008000"/>
                </a:solidFill>
                <a:effectLst/>
                <a:highlight>
                  <a:srgbClr val="FFFF00"/>
                </a:highlight>
                <a:latin typeface="Consolas" panose="020B0609020204030204" pitchFamily="49" charset="0"/>
              </a:rPr>
              <a:t>(() =&gt; console.log('deleted'))</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setRedirect</a:t>
            </a:r>
            <a:r>
              <a:rPr lang="en-US" sz="420" b="0" dirty="0">
                <a:solidFill>
                  <a:srgbClr val="008000"/>
                </a:solidFill>
                <a:effectLst/>
                <a:highlight>
                  <a:srgbClr val="FFFF00"/>
                </a:highlight>
                <a:latin typeface="Consolas" panose="020B0609020204030204" pitchFamily="49" charset="0"/>
              </a:rPr>
              <a:t>(true)</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const </a:t>
            </a:r>
            <a:r>
              <a:rPr lang="en-US" sz="420" b="0" dirty="0" err="1">
                <a:solidFill>
                  <a:srgbClr val="008000"/>
                </a:solidFill>
                <a:effectLst/>
                <a:highlight>
                  <a:srgbClr val="FFFF00"/>
                </a:highlight>
                <a:latin typeface="Consolas" panose="020B0609020204030204" pitchFamily="49" charset="0"/>
              </a:rPr>
              <a:t>handleRequestClose</a:t>
            </a:r>
            <a:r>
              <a:rPr lang="en-US" sz="420" b="0" dirty="0">
                <a:solidFill>
                  <a:srgbClr val="008000"/>
                </a:solidFill>
                <a:effectLst/>
                <a:highlight>
                  <a:srgbClr val="FFFF00"/>
                </a:highlight>
                <a:latin typeface="Consolas" panose="020B0609020204030204" pitchFamily="49" charset="0"/>
              </a:rPr>
              <a:t> = () =&gt;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setOpen</a:t>
            </a:r>
            <a:r>
              <a:rPr lang="en-US" sz="420" b="0" dirty="0">
                <a:solidFill>
                  <a:srgbClr val="008000"/>
                </a:solidFill>
                <a:effectLst/>
                <a:highlight>
                  <a:srgbClr val="FFFF00"/>
                </a:highlight>
                <a:latin typeface="Consolas" panose="020B0609020204030204" pitchFamily="49" charset="0"/>
              </a:rPr>
              <a:t>(false)</a:t>
            </a:r>
          </a:p>
          <a:p>
            <a:r>
              <a:rPr lang="en-US" sz="420" b="0" dirty="0">
                <a:solidFill>
                  <a:srgbClr val="008000"/>
                </a:solidFill>
                <a:effectLst/>
                <a:highlight>
                  <a:srgbClr val="FFFF00"/>
                </a:highlight>
                <a:latin typeface="Consolas" panose="020B0609020204030204" pitchFamily="49" charset="0"/>
              </a:rPr>
              <a:t>  }</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  if (redirect) {</a:t>
            </a:r>
          </a:p>
          <a:p>
            <a:r>
              <a:rPr lang="en-US" sz="420" b="0" dirty="0">
                <a:solidFill>
                  <a:srgbClr val="008000"/>
                </a:solidFill>
                <a:effectLst/>
                <a:highlight>
                  <a:srgbClr val="FFFF00"/>
                </a:highlight>
                <a:latin typeface="Consolas" panose="020B0609020204030204" pitchFamily="49" charset="0"/>
              </a:rPr>
              <a:t>    return &lt;Navigate to='/'/&gt;</a:t>
            </a:r>
          </a:p>
          <a:p>
            <a:r>
              <a:rPr lang="en-US" sz="420" b="0" dirty="0">
                <a:solidFill>
                  <a:srgbClr val="008000"/>
                </a:solidFill>
                <a:effectLst/>
                <a:highlight>
                  <a:srgbClr val="FFFF00"/>
                </a:highlight>
                <a:latin typeface="Consolas" panose="020B0609020204030204" pitchFamily="49" charset="0"/>
              </a:rPr>
              <a:t>  }</a:t>
            </a:r>
          </a:p>
          <a:p>
            <a:r>
              <a:rPr lang="en-US" sz="420" b="0" dirty="0">
                <a:solidFill>
                  <a:srgbClr val="008000"/>
                </a:solidFill>
                <a:effectLst/>
                <a:highlight>
                  <a:srgbClr val="FFFF00"/>
                </a:highlight>
                <a:latin typeface="Consolas" panose="020B0609020204030204" pitchFamily="49" charset="0"/>
              </a:rPr>
              <a:t>    return (&lt;span&gt;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 aria-label="Delete" </a:t>
            </a:r>
            <a:r>
              <a:rPr lang="en-US" sz="420" b="0" dirty="0" err="1">
                <a:solidFill>
                  <a:srgbClr val="008000"/>
                </a:solidFill>
                <a:effectLst/>
                <a:highlight>
                  <a:srgbClr val="FFFF00"/>
                </a:highlight>
                <a:latin typeface="Consolas" panose="020B0609020204030204" pitchFamily="49" charset="0"/>
              </a:rPr>
              <a:t>onClick</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clickButton</a:t>
            </a:r>
            <a:r>
              <a:rPr lang="en-US" sz="420" b="0" dirty="0">
                <a:solidFill>
                  <a:srgbClr val="008000"/>
                </a:solidFill>
                <a:effectLst/>
                <a:highlight>
                  <a:srgbClr val="FFFF00"/>
                </a:highlight>
                <a:latin typeface="Consolas" panose="020B0609020204030204" pitchFamily="49" charset="0"/>
              </a:rPr>
              <a:t>} color="secondary"&gt;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DeleteIcon</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IconButton</a:t>
            </a:r>
            <a:r>
              <a:rPr lang="en-US" sz="420" b="0" dirty="0">
                <a:solidFill>
                  <a:srgbClr val="008000"/>
                </a:solidFill>
                <a:effectLst/>
                <a:highlight>
                  <a:srgbClr val="FFFF00"/>
                </a:highlight>
                <a:latin typeface="Consolas" panose="020B0609020204030204" pitchFamily="49" charset="0"/>
              </a:rPr>
              <a:t>&gt;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      &lt;Dialog open={open} </a:t>
            </a:r>
            <a:r>
              <a:rPr lang="en-US" sz="420" b="0" dirty="0" err="1">
                <a:solidFill>
                  <a:srgbClr val="008000"/>
                </a:solidFill>
                <a:effectLst/>
                <a:highlight>
                  <a:srgbClr val="FFFF00"/>
                </a:highlight>
                <a:latin typeface="Consolas" panose="020B0609020204030204" pitchFamily="49" charset="0"/>
              </a:rPr>
              <a:t>onClose</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handleRequestClose</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&gt;{"Delete Account"}&lt;/</a:t>
            </a:r>
            <a:r>
              <a:rPr lang="en-US" sz="420" b="0" dirty="0" err="1">
                <a:solidFill>
                  <a:srgbClr val="008000"/>
                </a:solidFill>
                <a:effectLst/>
                <a:highlight>
                  <a:srgbClr val="FFFF00"/>
                </a:highlight>
                <a:latin typeface="Consolas" panose="020B0609020204030204" pitchFamily="49" charset="0"/>
              </a:rPr>
              <a:t>DialogTitle</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Confirm to delete your account.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DialogContentText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DialogContent</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&lt;Button </a:t>
            </a:r>
            <a:r>
              <a:rPr lang="en-US" sz="420" b="0" dirty="0" err="1">
                <a:solidFill>
                  <a:srgbClr val="008000"/>
                </a:solidFill>
                <a:effectLst/>
                <a:highlight>
                  <a:srgbClr val="FFFF00"/>
                </a:highlight>
                <a:latin typeface="Consolas" panose="020B0609020204030204" pitchFamily="49" charset="0"/>
              </a:rPr>
              <a:t>onClick</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handleRequestClose</a:t>
            </a:r>
            <a:r>
              <a:rPr lang="en-US" sz="420" b="0" dirty="0">
                <a:solidFill>
                  <a:srgbClr val="008000"/>
                </a:solidFill>
                <a:effectLst/>
                <a:highlight>
                  <a:srgbClr val="FFFF00"/>
                </a:highlight>
                <a:latin typeface="Consolas" panose="020B0609020204030204" pitchFamily="49" charset="0"/>
              </a:rPr>
              <a:t>} color="primary"&gt;</a:t>
            </a:r>
          </a:p>
          <a:p>
            <a:r>
              <a:rPr lang="en-US" sz="420" b="0" dirty="0">
                <a:solidFill>
                  <a:srgbClr val="008000"/>
                </a:solidFill>
                <a:effectLst/>
                <a:highlight>
                  <a:srgbClr val="FFFF00"/>
                </a:highlight>
                <a:latin typeface="Consolas" panose="020B0609020204030204" pitchFamily="49" charset="0"/>
              </a:rPr>
              <a:t>            Cancel</a:t>
            </a:r>
          </a:p>
          <a:p>
            <a:r>
              <a:rPr lang="en-US" sz="420" b="0" dirty="0">
                <a:solidFill>
                  <a:srgbClr val="008000"/>
                </a:solidFill>
                <a:effectLst/>
                <a:highlight>
                  <a:srgbClr val="FFFF00"/>
                </a:highlight>
                <a:latin typeface="Consolas" panose="020B0609020204030204" pitchFamily="49" charset="0"/>
              </a:rPr>
              <a:t>          &lt;/Button&gt;</a:t>
            </a:r>
          </a:p>
          <a:p>
            <a:r>
              <a:rPr lang="en-US" sz="420" b="0" dirty="0">
                <a:solidFill>
                  <a:srgbClr val="008000"/>
                </a:solidFill>
                <a:effectLst/>
                <a:highlight>
                  <a:srgbClr val="FFFF00"/>
                </a:highlight>
                <a:latin typeface="Consolas" panose="020B0609020204030204" pitchFamily="49" charset="0"/>
              </a:rPr>
              <a:t>          &lt;Button </a:t>
            </a:r>
            <a:r>
              <a:rPr lang="en-US" sz="420" b="0" dirty="0" err="1">
                <a:solidFill>
                  <a:srgbClr val="008000"/>
                </a:solidFill>
                <a:effectLst/>
                <a:highlight>
                  <a:srgbClr val="FFFF00"/>
                </a:highlight>
                <a:latin typeface="Consolas" panose="020B0609020204030204" pitchFamily="49" charset="0"/>
              </a:rPr>
              <a:t>onClick</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deleteAccount</a:t>
            </a:r>
            <a:r>
              <a:rPr lang="en-US" sz="420" b="0" dirty="0">
                <a:solidFill>
                  <a:srgbClr val="008000"/>
                </a:solidFill>
                <a:effectLst/>
                <a:highlight>
                  <a:srgbClr val="FFFF00"/>
                </a:highlight>
                <a:latin typeface="Consolas" panose="020B0609020204030204" pitchFamily="49" charset="0"/>
              </a:rPr>
              <a:t>} color="secondary" </a:t>
            </a:r>
            <a:r>
              <a:rPr lang="en-US" sz="420" b="0" dirty="0" err="1">
                <a:solidFill>
                  <a:srgbClr val="008000"/>
                </a:solidFill>
                <a:effectLst/>
                <a:highlight>
                  <a:srgbClr val="FFFF00"/>
                </a:highlight>
                <a:latin typeface="Consolas" panose="020B0609020204030204" pitchFamily="49" charset="0"/>
              </a:rPr>
              <a:t>autoFocus</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autoFocus</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Confirm</a:t>
            </a:r>
          </a:p>
          <a:p>
            <a:r>
              <a:rPr lang="en-US" sz="420" b="0" dirty="0">
                <a:solidFill>
                  <a:srgbClr val="008000"/>
                </a:solidFill>
                <a:effectLst/>
                <a:highlight>
                  <a:srgbClr val="FFFF00"/>
                </a:highlight>
                <a:latin typeface="Consolas" panose="020B0609020204030204" pitchFamily="49" charset="0"/>
              </a:rPr>
              <a:t>          &lt;/Button&gt;</a:t>
            </a:r>
          </a:p>
          <a:p>
            <a:r>
              <a:rPr lang="en-US" sz="420" b="0" dirty="0">
                <a:solidFill>
                  <a:srgbClr val="008000"/>
                </a:solidFill>
                <a:effectLst/>
                <a:highlight>
                  <a:srgbClr val="FFFF00"/>
                </a:highlight>
                <a:latin typeface="Consolas" panose="020B0609020204030204" pitchFamily="49" charset="0"/>
              </a:rPr>
              <a:t>        &lt;/</a:t>
            </a:r>
            <a:r>
              <a:rPr lang="en-US" sz="420" b="0" dirty="0" err="1">
                <a:solidFill>
                  <a:srgbClr val="008000"/>
                </a:solidFill>
                <a:effectLst/>
                <a:highlight>
                  <a:srgbClr val="FFFF00"/>
                </a:highlight>
                <a:latin typeface="Consolas" panose="020B0609020204030204" pitchFamily="49" charset="0"/>
              </a:rPr>
              <a:t>DialogActions</a:t>
            </a:r>
            <a:r>
              <a:rPr lang="en-US" sz="420" b="0" dirty="0">
                <a:solidFill>
                  <a:srgbClr val="008000"/>
                </a:solidFill>
                <a:effectLst/>
                <a:highlight>
                  <a:srgbClr val="FFFF00"/>
                </a:highlight>
                <a:latin typeface="Consolas" panose="020B0609020204030204" pitchFamily="49" charset="0"/>
              </a:rPr>
              <a:t>&gt;</a:t>
            </a:r>
          </a:p>
          <a:p>
            <a:r>
              <a:rPr lang="en-US" sz="420" b="0" dirty="0">
                <a:solidFill>
                  <a:srgbClr val="008000"/>
                </a:solidFill>
                <a:effectLst/>
                <a:highlight>
                  <a:srgbClr val="FFFF00"/>
                </a:highlight>
                <a:latin typeface="Consolas" panose="020B0609020204030204" pitchFamily="49" charset="0"/>
              </a:rPr>
              <a:t>      &lt;/Dialog&gt;</a:t>
            </a:r>
          </a:p>
          <a:p>
            <a:r>
              <a:rPr lang="en-US" sz="420" b="0" dirty="0">
                <a:solidFill>
                  <a:srgbClr val="008000"/>
                </a:solidFill>
                <a:effectLst/>
                <a:highlight>
                  <a:srgbClr val="FFFF00"/>
                </a:highlight>
                <a:latin typeface="Consolas" panose="020B0609020204030204" pitchFamily="49" charset="0"/>
              </a:rPr>
              <a:t>    &lt;/span&gt;)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a:t>
            </a:r>
          </a:p>
          <a:p>
            <a:r>
              <a:rPr lang="en-US" sz="420" b="0" dirty="0" err="1">
                <a:solidFill>
                  <a:srgbClr val="008000"/>
                </a:solidFill>
                <a:effectLst/>
                <a:highlight>
                  <a:srgbClr val="FFFF00"/>
                </a:highlight>
                <a:latin typeface="Consolas" panose="020B0609020204030204" pitchFamily="49" charset="0"/>
              </a:rPr>
              <a:t>DeleteUser.propTypes</a:t>
            </a:r>
            <a:r>
              <a:rPr lang="en-US" sz="420" b="0" dirty="0">
                <a:solidFill>
                  <a:srgbClr val="008000"/>
                </a:solidFill>
                <a:effectLst/>
                <a:highlight>
                  <a:srgbClr val="FFFF00"/>
                </a:highlight>
                <a:latin typeface="Consolas" panose="020B0609020204030204" pitchFamily="49" charset="0"/>
              </a:rPr>
              <a:t> = {</a:t>
            </a:r>
          </a:p>
          <a:p>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userId</a:t>
            </a:r>
            <a:r>
              <a:rPr lang="en-US" sz="420" b="0" dirty="0">
                <a:solidFill>
                  <a:srgbClr val="008000"/>
                </a:solidFill>
                <a:effectLst/>
                <a:highlight>
                  <a:srgbClr val="FFFF00"/>
                </a:highlight>
                <a:latin typeface="Consolas" panose="020B0609020204030204" pitchFamily="49" charset="0"/>
              </a:rPr>
              <a:t>: </a:t>
            </a:r>
            <a:r>
              <a:rPr lang="en-US" sz="420" b="0" dirty="0" err="1">
                <a:solidFill>
                  <a:srgbClr val="008000"/>
                </a:solidFill>
                <a:effectLst/>
                <a:highlight>
                  <a:srgbClr val="FFFF00"/>
                </a:highlight>
                <a:latin typeface="Consolas" panose="020B0609020204030204" pitchFamily="49" charset="0"/>
              </a:rPr>
              <a:t>PropTypes.string.isRequired</a:t>
            </a:r>
            <a:endParaRPr lang="en-US" sz="420" b="0" dirty="0">
              <a:solidFill>
                <a:srgbClr val="008000"/>
              </a:solidFill>
              <a:effectLst/>
              <a:highlight>
                <a:srgbClr val="FFFF00"/>
              </a:highlight>
              <a:latin typeface="Consolas" panose="020B0609020204030204" pitchFamily="49" charset="0"/>
            </a:endParaRPr>
          </a:p>
          <a:p>
            <a:r>
              <a:rPr lang="en-US" sz="420" b="0" dirty="0">
                <a:solidFill>
                  <a:srgbClr val="008000"/>
                </a:solidFill>
                <a:effectLst/>
                <a:highlight>
                  <a:srgbClr val="FFFF00"/>
                </a:highlight>
                <a:latin typeface="Consolas" panose="020B0609020204030204" pitchFamily="49" charset="0"/>
              </a:rPr>
              <a:t>}</a:t>
            </a:r>
          </a:p>
          <a:p>
            <a:br>
              <a:rPr lang="en-US" sz="420" b="0" dirty="0">
                <a:solidFill>
                  <a:srgbClr val="008000"/>
                </a:solidFill>
                <a:effectLst/>
                <a:highlight>
                  <a:srgbClr val="FFFF00"/>
                </a:highlight>
                <a:latin typeface="Consolas" panose="020B0609020204030204" pitchFamily="49" charset="0"/>
              </a:rPr>
            </a:br>
            <a:br>
              <a:rPr lang="en-US" sz="420" b="0" dirty="0">
                <a:solidFill>
                  <a:srgbClr val="008000"/>
                </a:solidFill>
                <a:effectLst/>
                <a:highlight>
                  <a:srgbClr val="FFFF00"/>
                </a:highlight>
                <a:latin typeface="Consolas" panose="020B0609020204030204" pitchFamily="49" charset="0"/>
              </a:rPr>
            </a:br>
            <a:endParaRPr lang="en-US" sz="42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91353C6-35F4-0659-0867-B271A06404FD}"/>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0EB0175D-D235-9A99-764C-7852C30A23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EF5FCE-27C0-C235-0D69-0BC607C2E7D5}"/>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3852891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6EAE-663E-279F-89C9-62F320C44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AB9BB-EC6A-3BCD-353A-D0E1DBDB6261}"/>
              </a:ext>
            </a:extLst>
          </p:cNvPr>
          <p:cNvSpPr>
            <a:spLocks noGrp="1"/>
          </p:cNvSpPr>
          <p:nvPr>
            <p:ph idx="1"/>
          </p:nvPr>
        </p:nvSpPr>
        <p:spPr/>
        <p:txBody>
          <a:bodyPr/>
          <a:lstStyle/>
          <a:p>
            <a:r>
              <a:rPr lang="en-US" dirty="0"/>
              <a:t>Since we are using the </a:t>
            </a:r>
            <a:r>
              <a:rPr lang="en-US" dirty="0" err="1"/>
              <a:t>DeleteUser</a:t>
            </a:r>
            <a:r>
              <a:rPr lang="en-US" dirty="0"/>
              <a:t> component in the Profile component, it gets added to the application view when Profile is added in </a:t>
            </a:r>
            <a:r>
              <a:rPr lang="en-US" dirty="0" err="1"/>
              <a:t>MainRouter</a:t>
            </a:r>
            <a:r>
              <a:rPr lang="en-US" dirty="0"/>
              <a:t>.</a:t>
            </a:r>
          </a:p>
          <a:p>
            <a:r>
              <a:rPr lang="en-US" dirty="0"/>
              <a:t>With the delete user UI added, we now have a frontend that contains all the React component views in order to complete the skeleton application features. </a:t>
            </a:r>
          </a:p>
          <a:p>
            <a:r>
              <a:rPr lang="en-US" dirty="0"/>
              <a:t>But, we still need a common navigation UI to link all these views together and make each view easy to access for the frontend user. </a:t>
            </a:r>
          </a:p>
          <a:p>
            <a:r>
              <a:rPr lang="en-US" dirty="0"/>
              <a:t>In the next section, we will implement this navigation menu component.</a:t>
            </a:r>
          </a:p>
        </p:txBody>
      </p:sp>
      <p:sp>
        <p:nvSpPr>
          <p:cNvPr id="4" name="Date Placeholder 3">
            <a:extLst>
              <a:ext uri="{FF2B5EF4-FFF2-40B4-BE49-F238E27FC236}">
                <a16:creationId xmlns:a16="http://schemas.microsoft.com/office/drawing/2014/main" id="{A3857E5B-875C-456C-E527-4107FE0979D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943E0C2-DDFB-AF3D-C106-120C37E13D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855182-394C-8062-CFBE-7D83A45B63D4}"/>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3761820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4FD-19B0-D72B-FB76-D271D08937D1}"/>
              </a:ext>
            </a:extLst>
          </p:cNvPr>
          <p:cNvSpPr>
            <a:spLocks noGrp="1"/>
          </p:cNvSpPr>
          <p:nvPr>
            <p:ph type="title"/>
          </p:nvPr>
        </p:nvSpPr>
        <p:spPr/>
        <p:txBody>
          <a:bodyPr/>
          <a:lstStyle/>
          <a:p>
            <a:r>
              <a:rPr lang="en-US" dirty="0"/>
              <a:t>The Menu component</a:t>
            </a:r>
          </a:p>
        </p:txBody>
      </p:sp>
      <p:sp>
        <p:nvSpPr>
          <p:cNvPr id="3" name="Content Placeholder 2">
            <a:extLst>
              <a:ext uri="{FF2B5EF4-FFF2-40B4-BE49-F238E27FC236}">
                <a16:creationId xmlns:a16="http://schemas.microsoft.com/office/drawing/2014/main" id="{B26D0AF8-FF70-DB3A-0452-90E51961538F}"/>
              </a:ext>
            </a:extLst>
          </p:cNvPr>
          <p:cNvSpPr>
            <a:spLocks noGrp="1"/>
          </p:cNvSpPr>
          <p:nvPr>
            <p:ph idx="1"/>
          </p:nvPr>
        </p:nvSpPr>
        <p:spPr/>
        <p:txBody>
          <a:bodyPr/>
          <a:lstStyle/>
          <a:p>
            <a:r>
              <a:rPr lang="en-US" dirty="0"/>
              <a:t>The Menu component will function as a navigation bar across the frontend application by providing links to all the available views, and also by indicating the user's current location in the application.</a:t>
            </a:r>
          </a:p>
          <a:p>
            <a:r>
              <a:rPr lang="en-US" dirty="0"/>
              <a:t>To implement these navigation bar functionalities, we will use the HOC </a:t>
            </a:r>
            <a:r>
              <a:rPr lang="en-US" dirty="0" err="1"/>
              <a:t>withRouter</a:t>
            </a:r>
            <a:r>
              <a:rPr lang="en-US" dirty="0"/>
              <a:t> from React Router to get access to the history object's properties. </a:t>
            </a:r>
          </a:p>
          <a:p>
            <a:r>
              <a:rPr lang="en-US" dirty="0"/>
              <a:t>The following code in the Menu component adds just the title, the Home icon linked to the root route, and the Users button, which is linked to the '/users' route.</a:t>
            </a:r>
          </a:p>
        </p:txBody>
      </p:sp>
      <p:sp>
        <p:nvSpPr>
          <p:cNvPr id="4" name="Date Placeholder 3">
            <a:extLst>
              <a:ext uri="{FF2B5EF4-FFF2-40B4-BE49-F238E27FC236}">
                <a16:creationId xmlns:a16="http://schemas.microsoft.com/office/drawing/2014/main" id="{CFA17144-9297-2D60-9BAE-1A8A419FEC1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299F7CC-8477-FAA4-AB3E-56617B446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091757-4187-36DB-55F5-CFFB77918332}"/>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20299788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FA7F-D145-34D5-98A3-36858F2ABDA3}"/>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2CC584AA-C518-5836-26F0-40493B0D9310}"/>
              </a:ext>
            </a:extLst>
          </p:cNvPr>
          <p:cNvSpPr>
            <a:spLocks noGrp="1"/>
          </p:cNvSpPr>
          <p:nvPr>
            <p:ph idx="1"/>
          </p:nvPr>
        </p:nvSpPr>
        <p:spPr/>
        <p:txBody>
          <a:bodyPr/>
          <a:lstStyle/>
          <a:p>
            <a:r>
              <a:rPr lang="en-US" sz="1800" dirty="0">
                <a:solidFill>
                  <a:srgbClr val="008000"/>
                </a:solidFill>
              </a:rPr>
              <a:t>const Menu = </a:t>
            </a:r>
            <a:r>
              <a:rPr lang="en-US" sz="1800" dirty="0" err="1">
                <a:solidFill>
                  <a:srgbClr val="008000"/>
                </a:solidFill>
              </a:rPr>
              <a:t>withRouter</a:t>
            </a:r>
            <a:r>
              <a:rPr lang="en-US" sz="1800" dirty="0">
                <a:solidFill>
                  <a:srgbClr val="008000"/>
                </a:solidFill>
              </a:rPr>
              <a:t>(({history}) =&gt; ( </a:t>
            </a:r>
          </a:p>
          <a:p>
            <a:r>
              <a:rPr lang="en-US" sz="1800" dirty="0">
                <a:solidFill>
                  <a:srgbClr val="008000"/>
                </a:solidFill>
              </a:rPr>
              <a:t>&lt;</a:t>
            </a:r>
            <a:r>
              <a:rPr lang="en-US" sz="1800" dirty="0" err="1">
                <a:solidFill>
                  <a:srgbClr val="008000"/>
                </a:solidFill>
              </a:rPr>
              <a:t>AppBar</a:t>
            </a:r>
            <a:r>
              <a:rPr lang="en-US" sz="1800" dirty="0">
                <a:solidFill>
                  <a:srgbClr val="008000"/>
                </a:solidFill>
              </a:rPr>
              <a:t> position="static"&gt;</a:t>
            </a:r>
          </a:p>
          <a:p>
            <a:r>
              <a:rPr lang="en-US" sz="1800" dirty="0">
                <a:solidFill>
                  <a:srgbClr val="008000"/>
                </a:solidFill>
              </a:rPr>
              <a:t>&lt;Toolbar&gt;</a:t>
            </a:r>
          </a:p>
          <a:p>
            <a:r>
              <a:rPr lang="en-US" sz="1800" dirty="0">
                <a:solidFill>
                  <a:srgbClr val="008000"/>
                </a:solidFill>
              </a:rPr>
              <a:t>&lt;Typography variant="h6" color="inherit"&gt; </a:t>
            </a:r>
          </a:p>
          <a:p>
            <a:r>
              <a:rPr lang="en-US" sz="1800" dirty="0">
                <a:solidFill>
                  <a:srgbClr val="008000"/>
                </a:solidFill>
              </a:rPr>
              <a:t>MERN Skeleton</a:t>
            </a:r>
          </a:p>
          <a:p>
            <a:r>
              <a:rPr lang="en-US" sz="1800" dirty="0">
                <a:solidFill>
                  <a:srgbClr val="008000"/>
                </a:solidFill>
              </a:rPr>
              <a:t>&lt;/Typography&gt; </a:t>
            </a:r>
          </a:p>
          <a:p>
            <a:r>
              <a:rPr lang="en-US" sz="1800" dirty="0">
                <a:solidFill>
                  <a:srgbClr val="008000"/>
                </a:solidFill>
              </a:rPr>
              <a:t>&lt;Link to="/"&gt;</a:t>
            </a:r>
          </a:p>
          <a:p>
            <a:r>
              <a:rPr lang="en-US" sz="1800" dirty="0">
                <a:solidFill>
                  <a:srgbClr val="008000"/>
                </a:solidFill>
              </a:rPr>
              <a:t>&lt;</a:t>
            </a:r>
            <a:r>
              <a:rPr lang="en-US" sz="1800" dirty="0" err="1">
                <a:solidFill>
                  <a:srgbClr val="008000"/>
                </a:solidFill>
              </a:rPr>
              <a:t>IconButton</a:t>
            </a:r>
            <a:r>
              <a:rPr lang="en-US" sz="1800" dirty="0">
                <a:solidFill>
                  <a:srgbClr val="008000"/>
                </a:solidFill>
              </a:rPr>
              <a:t> aria-label="Home" style={</a:t>
            </a:r>
            <a:r>
              <a:rPr lang="en-US" sz="1800" dirty="0" err="1">
                <a:solidFill>
                  <a:srgbClr val="008000"/>
                </a:solidFill>
              </a:rPr>
              <a:t>isActive</a:t>
            </a:r>
            <a:r>
              <a:rPr lang="en-US" sz="1800" dirty="0">
                <a:solidFill>
                  <a:srgbClr val="008000"/>
                </a:solidFill>
              </a:rPr>
              <a:t>(history, "/")}&gt; </a:t>
            </a:r>
          </a:p>
          <a:p>
            <a:r>
              <a:rPr lang="en-US" sz="1800" dirty="0">
                <a:solidFill>
                  <a:srgbClr val="008000"/>
                </a:solidFill>
              </a:rPr>
              <a:t>&lt;</a:t>
            </a:r>
            <a:r>
              <a:rPr lang="en-US" sz="1800" dirty="0" err="1">
                <a:solidFill>
                  <a:srgbClr val="008000"/>
                </a:solidFill>
              </a:rPr>
              <a:t>HomeIcon</a:t>
            </a:r>
            <a:r>
              <a:rPr lang="en-US" sz="1800" dirty="0">
                <a:solidFill>
                  <a:srgbClr val="008000"/>
                </a:solidFill>
              </a:rPr>
              <a:t>/&gt;</a:t>
            </a:r>
          </a:p>
          <a:p>
            <a:r>
              <a:rPr lang="en-US" sz="1800" dirty="0">
                <a:solidFill>
                  <a:srgbClr val="008000"/>
                </a:solidFill>
              </a:rPr>
              <a:t>&lt;/</a:t>
            </a:r>
            <a:r>
              <a:rPr lang="en-US" sz="1800" dirty="0" err="1">
                <a:solidFill>
                  <a:srgbClr val="008000"/>
                </a:solidFill>
              </a:rPr>
              <a:t>IconButton</a:t>
            </a:r>
            <a:r>
              <a:rPr lang="en-US" sz="1800" dirty="0">
                <a:solidFill>
                  <a:srgbClr val="008000"/>
                </a:solidFill>
              </a:rPr>
              <a:t>&gt; </a:t>
            </a:r>
          </a:p>
          <a:p>
            <a:r>
              <a:rPr lang="en-US" sz="1800" dirty="0">
                <a:solidFill>
                  <a:srgbClr val="008000"/>
                </a:solidFill>
              </a:rPr>
              <a:t>&lt;/Link&gt;</a:t>
            </a:r>
          </a:p>
          <a:p>
            <a:r>
              <a:rPr lang="en-US" sz="1800" dirty="0">
                <a:solidFill>
                  <a:srgbClr val="008000"/>
                </a:solidFill>
              </a:rPr>
              <a:t>&lt;Link to="/users"&gt;</a:t>
            </a:r>
          </a:p>
          <a:p>
            <a:r>
              <a:rPr lang="en-US" sz="1800" dirty="0">
                <a:solidFill>
                  <a:srgbClr val="008000"/>
                </a:solidFill>
              </a:rPr>
              <a:t>&lt;Button style={</a:t>
            </a:r>
            <a:r>
              <a:rPr lang="en-US" sz="1800" dirty="0" err="1">
                <a:solidFill>
                  <a:srgbClr val="008000"/>
                </a:solidFill>
              </a:rPr>
              <a:t>isActive</a:t>
            </a:r>
            <a:r>
              <a:rPr lang="en-US" sz="1800" dirty="0">
                <a:solidFill>
                  <a:srgbClr val="008000"/>
                </a:solidFill>
              </a:rPr>
              <a:t>(history, "/users")}&gt;Users&lt;/Button&gt; </a:t>
            </a:r>
          </a:p>
          <a:p>
            <a:r>
              <a:rPr lang="en-US" sz="1800" dirty="0">
                <a:solidFill>
                  <a:srgbClr val="008000"/>
                </a:solidFill>
              </a:rPr>
              <a:t>&lt;/Link&gt;</a:t>
            </a:r>
          </a:p>
          <a:p>
            <a:r>
              <a:rPr lang="en-US" sz="1800" dirty="0">
                <a:solidFill>
                  <a:srgbClr val="008000"/>
                </a:solidFill>
              </a:rPr>
              <a:t>&lt;/Toolbar&gt; </a:t>
            </a:r>
          </a:p>
          <a:p>
            <a:r>
              <a:rPr lang="en-US" sz="1800" dirty="0">
                <a:solidFill>
                  <a:srgbClr val="008000"/>
                </a:solidFill>
              </a:rPr>
              <a:t>&lt;/</a:t>
            </a:r>
            <a:r>
              <a:rPr lang="en-US" sz="1800" dirty="0" err="1">
                <a:solidFill>
                  <a:srgbClr val="008000"/>
                </a:solidFill>
              </a:rPr>
              <a:t>AppBar</a:t>
            </a:r>
            <a:r>
              <a:rPr lang="en-US" sz="1800" dirty="0">
                <a:solidFill>
                  <a:srgbClr val="008000"/>
                </a:solidFill>
              </a:rPr>
              <a:t>&gt;))</a:t>
            </a:r>
          </a:p>
        </p:txBody>
      </p:sp>
      <p:sp>
        <p:nvSpPr>
          <p:cNvPr id="4" name="Date Placeholder 3">
            <a:extLst>
              <a:ext uri="{FF2B5EF4-FFF2-40B4-BE49-F238E27FC236}">
                <a16:creationId xmlns:a16="http://schemas.microsoft.com/office/drawing/2014/main" id="{4DAE67EF-3A20-9717-B7F6-8F4A3D0791A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743CB12B-4A07-1DB3-503F-E8A0556715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848254-B982-F921-C1D6-ECCBA47CEF0B}"/>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30219894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7515-3361-E299-CC3E-033B6532C73C}"/>
              </a:ext>
            </a:extLst>
          </p:cNvPr>
          <p:cNvSpPr>
            <a:spLocks noGrp="1"/>
          </p:cNvSpPr>
          <p:nvPr>
            <p:ph type="title"/>
          </p:nvPr>
        </p:nvSpPr>
        <p:spPr/>
        <p:txBody>
          <a:bodyPr/>
          <a:lstStyle/>
          <a:p>
            <a:br>
              <a:rPr lang="en-US" dirty="0"/>
            </a:br>
            <a:r>
              <a:rPr lang="en-US" dirty="0"/>
              <a:t>Updated </a:t>
            </a:r>
            <a:r>
              <a:rPr lang="en-US" dirty="0" err="1"/>
              <a:t>mern</a:t>
            </a:r>
            <a:r>
              <a:rPr lang="en-US" dirty="0"/>
              <a:t>-skeleton/client/core/</a:t>
            </a:r>
            <a:r>
              <a:rPr lang="en-US" dirty="0" err="1"/>
              <a:t>Menu.jsx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21CDDDED-E65A-9D70-C680-E1762AC67381}"/>
              </a:ext>
            </a:extLst>
          </p:cNvPr>
          <p:cNvSpPr>
            <a:spLocks noGrp="1"/>
          </p:cNvSpPr>
          <p:nvPr>
            <p:ph idx="1"/>
          </p:nvPr>
        </p:nvSpPr>
        <p:spPr/>
        <p:txBody>
          <a:bodyPr/>
          <a:lstStyle/>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withRouter</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AppBar</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Toolbar from 'react' </a:t>
            </a:r>
          </a:p>
          <a:p>
            <a:r>
              <a:rPr lang="en-US" sz="1100" b="0" dirty="0">
                <a:solidFill>
                  <a:srgbClr val="008000"/>
                </a:solidFill>
                <a:effectLst/>
                <a:highlight>
                  <a:srgbClr val="FFFF00"/>
                </a:highlight>
                <a:latin typeface="Consolas" panose="020B0609020204030204" pitchFamily="49" charset="0"/>
              </a:rPr>
              <a:t>import Typography from 'react'</a:t>
            </a:r>
          </a:p>
          <a:p>
            <a:r>
              <a:rPr lang="en-US" sz="1100" b="0" dirty="0">
                <a:solidFill>
                  <a:srgbClr val="008000"/>
                </a:solidFill>
                <a:effectLst/>
                <a:highlight>
                  <a:srgbClr val="FFFF00"/>
                </a:highlight>
                <a:latin typeface="Consolas" panose="020B0609020204030204" pitchFamily="49" charset="0"/>
              </a:rPr>
              <a:t>import Link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IconButton</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isActive</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a:t>
            </a:r>
            <a:r>
              <a:rPr lang="en-US" sz="1100" b="0" dirty="0" err="1">
                <a:solidFill>
                  <a:srgbClr val="008000"/>
                </a:solidFill>
                <a:effectLst/>
                <a:highlight>
                  <a:srgbClr val="FFFF00"/>
                </a:highlight>
                <a:latin typeface="Consolas" panose="020B0609020204030204" pitchFamily="49" charset="0"/>
              </a:rPr>
              <a:t>HomeIcon</a:t>
            </a:r>
            <a:r>
              <a:rPr lang="en-US" sz="1100" b="0" dirty="0">
                <a:solidFill>
                  <a:srgbClr val="008000"/>
                </a:solidFill>
                <a:effectLst/>
                <a:highlight>
                  <a:srgbClr val="FFFF00"/>
                </a:highlight>
                <a:latin typeface="Consolas" panose="020B0609020204030204" pitchFamily="49" charset="0"/>
              </a:rPr>
              <a:t> from 'react'</a:t>
            </a:r>
          </a:p>
          <a:p>
            <a:r>
              <a:rPr lang="en-US" sz="1100" b="0" dirty="0">
                <a:solidFill>
                  <a:srgbClr val="008000"/>
                </a:solidFill>
                <a:effectLst/>
                <a:highlight>
                  <a:srgbClr val="FFFF00"/>
                </a:highlight>
                <a:latin typeface="Consolas" panose="020B0609020204030204" pitchFamily="49" charset="0"/>
              </a:rPr>
              <a:t>import Button from 'react'</a:t>
            </a:r>
          </a:p>
          <a:p>
            <a:br>
              <a:rPr lang="en-US" sz="1100" b="0" dirty="0">
                <a:solidFill>
                  <a:srgbClr val="008000"/>
                </a:solidFill>
                <a:effectLst/>
                <a:latin typeface="Consolas" panose="020B0609020204030204" pitchFamily="49" charset="0"/>
              </a:rPr>
            </a:br>
            <a:r>
              <a:rPr lang="en-US" sz="1100" b="0" dirty="0">
                <a:solidFill>
                  <a:srgbClr val="008000"/>
                </a:solidFill>
                <a:effectLst/>
                <a:latin typeface="Consolas" panose="020B0609020204030204" pitchFamily="49" charset="0"/>
              </a:rPr>
              <a:t>const Menu = </a:t>
            </a:r>
            <a:r>
              <a:rPr lang="en-US" sz="1100" b="0" dirty="0" err="1">
                <a:solidFill>
                  <a:srgbClr val="008000"/>
                </a:solidFill>
                <a:effectLst/>
                <a:latin typeface="Consolas" panose="020B0609020204030204" pitchFamily="49" charset="0"/>
              </a:rPr>
              <a:t>withRouter</a:t>
            </a:r>
            <a:r>
              <a:rPr lang="en-US" sz="1100" b="0" dirty="0">
                <a:solidFill>
                  <a:srgbClr val="008000"/>
                </a:solidFill>
                <a:effectLst/>
                <a:latin typeface="Consolas" panose="020B0609020204030204" pitchFamily="49" charset="0"/>
              </a:rPr>
              <a:t>(({ history }) =&gt; (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 position="static"&gt;</a:t>
            </a:r>
          </a:p>
          <a:p>
            <a:r>
              <a:rPr lang="en-US" sz="1100" b="0" dirty="0">
                <a:solidFill>
                  <a:srgbClr val="008000"/>
                </a:solidFill>
                <a:effectLst/>
                <a:latin typeface="Consolas" panose="020B0609020204030204" pitchFamily="49" charset="0"/>
              </a:rPr>
              <a:t>&lt;Toolbar&gt;</a:t>
            </a:r>
          </a:p>
          <a:p>
            <a:r>
              <a:rPr lang="en-US" sz="1100" b="0" dirty="0">
                <a:solidFill>
                  <a:srgbClr val="008000"/>
                </a:solidFill>
                <a:effectLst/>
                <a:latin typeface="Consolas" panose="020B0609020204030204" pitchFamily="49" charset="0"/>
              </a:rPr>
              <a:t>&lt;Typography variant="h6" color="inherit"&gt; </a:t>
            </a:r>
          </a:p>
          <a:p>
            <a:r>
              <a:rPr lang="en-US" sz="1100" b="0" dirty="0">
                <a:solidFill>
                  <a:srgbClr val="008000"/>
                </a:solidFill>
                <a:effectLst/>
                <a:latin typeface="Consolas" panose="020B0609020204030204" pitchFamily="49" charset="0"/>
              </a:rPr>
              <a:t>MERN Skeleton</a:t>
            </a:r>
          </a:p>
          <a:p>
            <a:r>
              <a:rPr lang="en-US" sz="1100" b="0" dirty="0">
                <a:solidFill>
                  <a:srgbClr val="008000"/>
                </a:solidFill>
                <a:effectLst/>
                <a:latin typeface="Consolas" panose="020B0609020204030204" pitchFamily="49" charset="0"/>
              </a:rPr>
              <a:t>&lt;/Typography&gt; </a:t>
            </a:r>
          </a:p>
          <a:p>
            <a:r>
              <a:rPr lang="en-US" sz="1100" b="0" dirty="0">
                <a:solidFill>
                  <a:srgbClr val="008000"/>
                </a:solidFill>
                <a:effectLst/>
                <a:latin typeface="Consolas" panose="020B0609020204030204" pitchFamily="49" charset="0"/>
              </a:rPr>
              <a:t>&lt;Link to="/"&gt;</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 aria-label="Home" style={</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(history, "/")}&gt;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HomeIcon</a:t>
            </a:r>
            <a:r>
              <a:rPr lang="en-US" sz="1100" b="0" dirty="0">
                <a:solidFill>
                  <a:srgbClr val="008000"/>
                </a:solidFill>
                <a:effectLst/>
                <a:latin typeface="Consolas" panose="020B0609020204030204" pitchFamily="49" charset="0"/>
              </a:rPr>
              <a:t>/&gt;</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&gt; </a:t>
            </a:r>
          </a:p>
          <a:p>
            <a:r>
              <a:rPr lang="en-US" sz="1100" b="0" dirty="0">
                <a:solidFill>
                  <a:srgbClr val="008000"/>
                </a:solidFill>
                <a:effectLst/>
                <a:latin typeface="Consolas" panose="020B0609020204030204" pitchFamily="49" charset="0"/>
              </a:rPr>
              <a:t>&lt;/Link&gt;</a:t>
            </a:r>
          </a:p>
          <a:p>
            <a:r>
              <a:rPr lang="en-US" sz="1100" b="0" dirty="0">
                <a:solidFill>
                  <a:srgbClr val="008000"/>
                </a:solidFill>
                <a:effectLst/>
                <a:latin typeface="Consolas" panose="020B0609020204030204" pitchFamily="49" charset="0"/>
              </a:rPr>
              <a:t>&lt;Link to="/users"&gt;</a:t>
            </a:r>
          </a:p>
          <a:p>
            <a:r>
              <a:rPr lang="en-US" sz="1100" b="0" dirty="0">
                <a:solidFill>
                  <a:srgbClr val="008000"/>
                </a:solidFill>
                <a:effectLst/>
                <a:latin typeface="Consolas" panose="020B0609020204030204" pitchFamily="49" charset="0"/>
              </a:rPr>
              <a:t>&lt;Button style={</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(history, "/users")}&gt;Users&lt;/Button&gt; </a:t>
            </a:r>
          </a:p>
          <a:p>
            <a:r>
              <a:rPr lang="en-US" sz="1100" b="0" dirty="0">
                <a:solidFill>
                  <a:srgbClr val="008000"/>
                </a:solidFill>
                <a:effectLst/>
                <a:latin typeface="Consolas" panose="020B0609020204030204" pitchFamily="49" charset="0"/>
              </a:rPr>
              <a:t>&lt;/Link&gt;</a:t>
            </a:r>
          </a:p>
          <a:p>
            <a:r>
              <a:rPr lang="en-US" sz="1100" b="0" dirty="0">
                <a:solidFill>
                  <a:srgbClr val="008000"/>
                </a:solidFill>
                <a:effectLst/>
                <a:latin typeface="Consolas" panose="020B0609020204030204" pitchFamily="49" charset="0"/>
              </a:rPr>
              <a:t>&lt;/Toolbar&gt;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&gt;))</a:t>
            </a:r>
          </a:p>
          <a:p>
            <a:endParaRPr lang="en-US" dirty="0"/>
          </a:p>
        </p:txBody>
      </p:sp>
      <p:sp>
        <p:nvSpPr>
          <p:cNvPr id="4" name="Date Placeholder 3">
            <a:extLst>
              <a:ext uri="{FF2B5EF4-FFF2-40B4-BE49-F238E27FC236}">
                <a16:creationId xmlns:a16="http://schemas.microsoft.com/office/drawing/2014/main" id="{D6E81601-2488-0E39-66CE-74F3BCE5118E}"/>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0C732E9D-93ED-157C-6E70-69B922F67C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EA4CB8-3E29-0333-178A-B31B6ACC7BFA}"/>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224231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57FF-3A99-1843-F51C-A5E66D7DD620}"/>
              </a:ext>
            </a:extLst>
          </p:cNvPr>
          <p:cNvSpPr>
            <a:spLocks noGrp="1"/>
          </p:cNvSpPr>
          <p:nvPr>
            <p:ph type="title"/>
          </p:nvPr>
        </p:nvSpPr>
        <p:spPr/>
        <p:txBody>
          <a:bodyPr/>
          <a:lstStyle/>
          <a:p>
            <a:r>
              <a:rPr lang="en-US" dirty="0"/>
              <a:t>UPDATE - Updating a user's data </a:t>
            </a:r>
          </a:p>
        </p:txBody>
      </p:sp>
      <p:sp>
        <p:nvSpPr>
          <p:cNvPr id="3" name="Content Placeholder 2">
            <a:extLst>
              <a:ext uri="{FF2B5EF4-FFF2-40B4-BE49-F238E27FC236}">
                <a16:creationId xmlns:a16="http://schemas.microsoft.com/office/drawing/2014/main" id="{8AE914E0-C499-E6D6-36A8-C147F3C0E438}"/>
              </a:ext>
            </a:extLst>
          </p:cNvPr>
          <p:cNvSpPr>
            <a:spLocks noGrp="1"/>
          </p:cNvSpPr>
          <p:nvPr>
            <p:ph idx="1"/>
          </p:nvPr>
        </p:nvSpPr>
        <p:spPr/>
        <p:txBody>
          <a:bodyPr/>
          <a:lstStyle/>
          <a:p>
            <a:r>
              <a:rPr lang="en-US" dirty="0"/>
              <a:t>The update method will take changed user data from the view component for a specific user, then use fetch to make a PUT call to update the existing user in the backend. </a:t>
            </a:r>
          </a:p>
          <a:p>
            <a:r>
              <a:rPr lang="en-US" dirty="0"/>
              <a:t>This is also a protected route that will require a valid JWT as the credential.</a:t>
            </a:r>
          </a:p>
          <a:p>
            <a:endParaRPr lang="en-US" dirty="0"/>
          </a:p>
        </p:txBody>
      </p:sp>
      <p:sp>
        <p:nvSpPr>
          <p:cNvPr id="4" name="Date Placeholder 3">
            <a:extLst>
              <a:ext uri="{FF2B5EF4-FFF2-40B4-BE49-F238E27FC236}">
                <a16:creationId xmlns:a16="http://schemas.microsoft.com/office/drawing/2014/main" id="{0D935970-EC1A-3ED9-DA6C-4B9ED4A39B49}"/>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DE4AC33-8E39-1106-0C7F-26F924CE7E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F59C29-8EC3-602B-7D4F-A350E5A46A69}"/>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7714911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380-09B0-ABDC-1F95-AA8DB7005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DC63E4-C759-130F-2E35-4E273A92F16B}"/>
              </a:ext>
            </a:extLst>
          </p:cNvPr>
          <p:cNvSpPr>
            <a:spLocks noGrp="1"/>
          </p:cNvSpPr>
          <p:nvPr>
            <p:ph idx="1"/>
          </p:nvPr>
        </p:nvSpPr>
        <p:spPr/>
        <p:txBody>
          <a:bodyPr/>
          <a:lstStyle/>
          <a:p>
            <a:r>
              <a:rPr lang="en-US" dirty="0"/>
              <a:t>To indicate the current location of the application on the Menu, we will highlight the link that matches the current location path by changing the color conditionally.</a:t>
            </a:r>
          </a:p>
        </p:txBody>
      </p:sp>
      <p:sp>
        <p:nvSpPr>
          <p:cNvPr id="4" name="Date Placeholder 3">
            <a:extLst>
              <a:ext uri="{FF2B5EF4-FFF2-40B4-BE49-F238E27FC236}">
                <a16:creationId xmlns:a16="http://schemas.microsoft.com/office/drawing/2014/main" id="{C5E350F6-E056-4BF8-7742-1B68CFBA16DF}"/>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5D9A46B6-71AD-2ADD-10C7-B10E741099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23BA91-69A2-0809-4B0E-3F3DF1894B30}"/>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39793974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8BE5-3EE7-1DDD-13C3-7D5D850B6724}"/>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87DCDB54-C102-265C-C6B3-A4DF74280F8E}"/>
              </a:ext>
            </a:extLst>
          </p:cNvPr>
          <p:cNvSpPr>
            <a:spLocks noGrp="1"/>
          </p:cNvSpPr>
          <p:nvPr>
            <p:ph idx="1"/>
          </p:nvPr>
        </p:nvSpPr>
        <p:spPr/>
        <p:txBody>
          <a:bodyPr/>
          <a:lstStyle/>
          <a:p>
            <a:r>
              <a:rPr lang="en-US" dirty="0"/>
              <a:t>const </a:t>
            </a:r>
            <a:r>
              <a:rPr lang="en-US" dirty="0" err="1"/>
              <a:t>isActive</a:t>
            </a:r>
            <a:r>
              <a:rPr lang="en-US" dirty="0"/>
              <a:t> = (history, path) =&gt; { </a:t>
            </a:r>
          </a:p>
          <a:p>
            <a:r>
              <a:rPr lang="en-US" dirty="0"/>
              <a:t>if (</a:t>
            </a:r>
            <a:r>
              <a:rPr lang="en-US" dirty="0" err="1"/>
              <a:t>history.location.pathname</a:t>
            </a:r>
            <a:r>
              <a:rPr lang="en-US" dirty="0"/>
              <a:t> == path)</a:t>
            </a:r>
          </a:p>
          <a:p>
            <a:r>
              <a:rPr lang="en-US" dirty="0"/>
              <a:t>return {color: '#ff4081'} </a:t>
            </a:r>
          </a:p>
          <a:p>
            <a:r>
              <a:rPr lang="en-US" dirty="0"/>
              <a:t>else</a:t>
            </a:r>
          </a:p>
          <a:p>
            <a:r>
              <a:rPr lang="en-US" dirty="0"/>
              <a:t>return {color: '#</a:t>
            </a:r>
            <a:r>
              <a:rPr lang="en-US" dirty="0" err="1"/>
              <a:t>ffffff</a:t>
            </a:r>
            <a:r>
              <a:rPr lang="en-US" dirty="0"/>
              <a:t>'} </a:t>
            </a:r>
          </a:p>
          <a:p>
            <a:r>
              <a:rPr lang="en-US" dirty="0"/>
              <a:t>}</a:t>
            </a:r>
          </a:p>
        </p:txBody>
      </p:sp>
      <p:sp>
        <p:nvSpPr>
          <p:cNvPr id="4" name="Date Placeholder 3">
            <a:extLst>
              <a:ext uri="{FF2B5EF4-FFF2-40B4-BE49-F238E27FC236}">
                <a16:creationId xmlns:a16="http://schemas.microsoft.com/office/drawing/2014/main" id="{4BBF023F-0C21-CD03-4DF4-85ECD3867846}"/>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2ABBE67-DA57-713A-C8BA-5A500CC5A3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9D83B3-1B16-6F10-E8B4-68E78802BA24}"/>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804267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4A4A-6070-0CB9-8B5E-290054642075}"/>
              </a:ext>
            </a:extLst>
          </p:cNvPr>
          <p:cNvSpPr>
            <a:spLocks noGrp="1"/>
          </p:cNvSpPr>
          <p:nvPr>
            <p:ph type="title"/>
          </p:nvPr>
        </p:nvSpPr>
        <p:spPr/>
        <p:txBody>
          <a:bodyPr/>
          <a:lstStyle/>
          <a:p>
            <a:br>
              <a:rPr lang="en-US" dirty="0"/>
            </a:br>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2DAAFCB8-BFD8-AF80-6105-F307803618CB}"/>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withRouter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Toolbar from 'react' </a:t>
            </a:r>
          </a:p>
          <a:p>
            <a:r>
              <a:rPr lang="en-US" sz="900" b="0" dirty="0">
                <a:solidFill>
                  <a:srgbClr val="008000"/>
                </a:solidFill>
                <a:effectLst/>
                <a:latin typeface="Consolas" panose="020B0609020204030204" pitchFamily="49" charset="0"/>
              </a:rPr>
              <a:t>import Typography from 'react'</a:t>
            </a:r>
          </a:p>
          <a:p>
            <a:r>
              <a:rPr lang="en-US" sz="900" b="0" dirty="0">
                <a:solidFill>
                  <a:srgbClr val="008000"/>
                </a:solidFill>
                <a:effectLst/>
                <a:latin typeface="Consolas" panose="020B0609020204030204" pitchFamily="49" charset="0"/>
              </a:rPr>
              <a:t>import Link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HomeIcon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Button from 'react'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const Menu = </a:t>
            </a:r>
            <a:r>
              <a:rPr lang="en-US" sz="900" b="0" dirty="0" err="1">
                <a:solidFill>
                  <a:srgbClr val="008000"/>
                </a:solidFill>
                <a:effectLst/>
                <a:latin typeface="Consolas" panose="020B0609020204030204" pitchFamily="49" charset="0"/>
              </a:rPr>
              <a:t>withRouter</a:t>
            </a:r>
            <a:r>
              <a:rPr lang="en-US" sz="900" b="0" dirty="0">
                <a:solidFill>
                  <a:srgbClr val="008000"/>
                </a:solidFill>
                <a:effectLst/>
                <a:latin typeface="Consolas" panose="020B0609020204030204" pitchFamily="49" charset="0"/>
              </a:rPr>
              <a:t>(({ history }) =&gt; ( </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 position="static"&gt;</a:t>
            </a:r>
          </a:p>
          <a:p>
            <a:r>
              <a:rPr lang="en-US" sz="900" b="0" dirty="0">
                <a:solidFill>
                  <a:srgbClr val="008000"/>
                </a:solidFill>
                <a:effectLst/>
                <a:latin typeface="Consolas" panose="020B0609020204030204" pitchFamily="49" charset="0"/>
              </a:rPr>
              <a:t>&lt;Toolbar&gt;</a:t>
            </a:r>
          </a:p>
          <a:p>
            <a:r>
              <a:rPr lang="en-US" sz="900" b="0" dirty="0">
                <a:solidFill>
                  <a:srgbClr val="008000"/>
                </a:solidFill>
                <a:effectLst/>
                <a:latin typeface="Consolas" panose="020B0609020204030204" pitchFamily="49" charset="0"/>
              </a:rPr>
              <a:t>&lt;Typography variant="h6" color="inherit"&gt; </a:t>
            </a:r>
          </a:p>
          <a:p>
            <a:r>
              <a:rPr lang="en-US" sz="900" b="0" dirty="0">
                <a:solidFill>
                  <a:srgbClr val="008000"/>
                </a:solidFill>
                <a:effectLst/>
                <a:latin typeface="Consolas" panose="020B0609020204030204" pitchFamily="49" charset="0"/>
              </a:rPr>
              <a:t>MERN Skeleton</a:t>
            </a:r>
          </a:p>
          <a:p>
            <a:r>
              <a:rPr lang="en-US" sz="900" b="0" dirty="0">
                <a:solidFill>
                  <a:srgbClr val="008000"/>
                </a:solidFill>
                <a:effectLst/>
                <a:latin typeface="Consolas" panose="020B0609020204030204" pitchFamily="49" charset="0"/>
              </a:rPr>
              <a:t>&lt;/Typography&gt; </a:t>
            </a:r>
          </a:p>
          <a:p>
            <a:r>
              <a:rPr lang="en-US" sz="900" b="0" dirty="0">
                <a:solidFill>
                  <a:srgbClr val="008000"/>
                </a:solidFill>
                <a:effectLst/>
                <a:latin typeface="Consolas" panose="020B0609020204030204" pitchFamily="49" charset="0"/>
              </a:rPr>
              <a:t>&lt;Link to="/"&gt;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 aria-label="Home" style={</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(history, "/")}&gt; </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HomeIcon</a:t>
            </a:r>
            <a:r>
              <a:rPr lang="en-US" sz="900" b="0" dirty="0">
                <a:solidFill>
                  <a:srgbClr val="008000"/>
                </a:solidFill>
                <a:effectLst/>
                <a:latin typeface="Consolas" panose="020B0609020204030204" pitchFamily="49" charset="0"/>
              </a:rPr>
              <a:t>/&gt;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&gt; </a:t>
            </a:r>
          </a:p>
          <a:p>
            <a:r>
              <a:rPr lang="en-US" sz="900" b="0" dirty="0">
                <a:solidFill>
                  <a:srgbClr val="008000"/>
                </a:solidFill>
                <a:effectLst/>
                <a:latin typeface="Consolas" panose="020B0609020204030204" pitchFamily="49" charset="0"/>
              </a:rPr>
              <a:t>&lt;/Link&gt;</a:t>
            </a:r>
          </a:p>
          <a:p>
            <a:r>
              <a:rPr lang="en-US" sz="900" b="0" dirty="0">
                <a:solidFill>
                  <a:srgbClr val="008000"/>
                </a:solidFill>
                <a:effectLst/>
                <a:latin typeface="Consolas" panose="020B0609020204030204" pitchFamily="49" charset="0"/>
              </a:rPr>
              <a:t>&lt;Link to="/users"&gt;</a:t>
            </a:r>
          </a:p>
          <a:p>
            <a:r>
              <a:rPr lang="en-US" sz="900" b="0" dirty="0">
                <a:solidFill>
                  <a:srgbClr val="008000"/>
                </a:solidFill>
                <a:effectLst/>
                <a:latin typeface="Consolas" panose="020B0609020204030204" pitchFamily="49" charset="0"/>
              </a:rPr>
              <a:t>&lt;Button style={</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(history, "/users")}&gt;Users&lt;/Button&gt; </a:t>
            </a:r>
          </a:p>
          <a:p>
            <a:r>
              <a:rPr lang="en-US" sz="900" b="0" dirty="0">
                <a:solidFill>
                  <a:srgbClr val="008000"/>
                </a:solidFill>
                <a:effectLst/>
                <a:latin typeface="Consolas" panose="020B0609020204030204" pitchFamily="49" charset="0"/>
              </a:rPr>
              <a:t>&lt;/Link&gt;</a:t>
            </a:r>
          </a:p>
          <a:p>
            <a:r>
              <a:rPr lang="en-US" sz="900" b="0" dirty="0">
                <a:solidFill>
                  <a:srgbClr val="008000"/>
                </a:solidFill>
                <a:effectLst/>
                <a:latin typeface="Consolas" panose="020B0609020204030204" pitchFamily="49" charset="0"/>
              </a:rPr>
              <a:t>&lt;/Toolbar&gt; </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&gt;))</a:t>
            </a:r>
          </a:p>
          <a:p>
            <a:r>
              <a:rPr lang="en-US" sz="900" b="0" dirty="0">
                <a:solidFill>
                  <a:srgbClr val="008000"/>
                </a:solidFill>
                <a:effectLst/>
                <a:highlight>
                  <a:srgbClr val="FFFF00"/>
                </a:highlight>
                <a:latin typeface="Consolas" panose="020B0609020204030204" pitchFamily="49" charset="0"/>
              </a:rPr>
              <a:t>const </a:t>
            </a:r>
            <a:r>
              <a:rPr lang="en-US" sz="900" b="0" dirty="0" err="1">
                <a:solidFill>
                  <a:srgbClr val="008000"/>
                </a:solidFill>
                <a:effectLst/>
                <a:highlight>
                  <a:srgbClr val="FFFF00"/>
                </a:highlight>
                <a:latin typeface="Consolas" panose="020B0609020204030204" pitchFamily="49" charset="0"/>
              </a:rPr>
              <a:t>isActive</a:t>
            </a:r>
            <a:r>
              <a:rPr lang="en-US" sz="900" b="0" dirty="0">
                <a:solidFill>
                  <a:srgbClr val="008000"/>
                </a:solidFill>
                <a:effectLst/>
                <a:highlight>
                  <a:srgbClr val="FFFF00"/>
                </a:highlight>
                <a:latin typeface="Consolas" panose="020B0609020204030204" pitchFamily="49" charset="0"/>
              </a:rPr>
              <a:t> = (history, path) =&gt; { </a:t>
            </a:r>
          </a:p>
          <a:p>
            <a:r>
              <a:rPr lang="en-US" sz="900" b="0" dirty="0">
                <a:solidFill>
                  <a:srgbClr val="008000"/>
                </a:solidFill>
                <a:effectLst/>
                <a:highlight>
                  <a:srgbClr val="FFFF00"/>
                </a:highlight>
                <a:latin typeface="Consolas" panose="020B0609020204030204" pitchFamily="49" charset="0"/>
              </a:rPr>
              <a:t>if (</a:t>
            </a:r>
            <a:r>
              <a:rPr lang="en-US" sz="900" b="0" dirty="0" err="1">
                <a:solidFill>
                  <a:srgbClr val="008000"/>
                </a:solidFill>
                <a:effectLst/>
                <a:highlight>
                  <a:srgbClr val="FFFF00"/>
                </a:highlight>
                <a:latin typeface="Consolas" panose="020B0609020204030204" pitchFamily="49" charset="0"/>
              </a:rPr>
              <a:t>history.location.pathname</a:t>
            </a:r>
            <a:r>
              <a:rPr lang="en-US" sz="900" b="0" dirty="0">
                <a:solidFill>
                  <a:srgbClr val="008000"/>
                </a:solidFill>
                <a:effectLst/>
                <a:highlight>
                  <a:srgbClr val="FFFF00"/>
                </a:highlight>
                <a:latin typeface="Consolas" panose="020B0609020204030204" pitchFamily="49" charset="0"/>
              </a:rPr>
              <a:t> == path)</a:t>
            </a:r>
          </a:p>
          <a:p>
            <a:r>
              <a:rPr lang="en-US" sz="900" b="0" dirty="0">
                <a:solidFill>
                  <a:srgbClr val="008000"/>
                </a:solidFill>
                <a:effectLst/>
                <a:highlight>
                  <a:srgbClr val="FFFF00"/>
                </a:highlight>
                <a:latin typeface="Consolas" panose="020B0609020204030204" pitchFamily="49" charset="0"/>
              </a:rPr>
              <a:t>return {color: '#ff4081'} </a:t>
            </a:r>
          </a:p>
          <a:p>
            <a:r>
              <a:rPr lang="en-US" sz="900" b="0" dirty="0">
                <a:solidFill>
                  <a:srgbClr val="008000"/>
                </a:solidFill>
                <a:effectLst/>
                <a:highlight>
                  <a:srgbClr val="FFFF00"/>
                </a:highlight>
                <a:latin typeface="Consolas" panose="020B0609020204030204" pitchFamily="49" charset="0"/>
              </a:rPr>
              <a:t>else</a:t>
            </a:r>
          </a:p>
          <a:p>
            <a:r>
              <a:rPr lang="en-US" sz="900" b="0" dirty="0">
                <a:solidFill>
                  <a:srgbClr val="008000"/>
                </a:solidFill>
                <a:effectLst/>
                <a:highlight>
                  <a:srgbClr val="FFFF00"/>
                </a:highlight>
                <a:latin typeface="Consolas" panose="020B0609020204030204" pitchFamily="49" charset="0"/>
              </a:rPr>
              <a:t>return {color: '#</a:t>
            </a:r>
            <a:r>
              <a:rPr lang="en-US" sz="900" b="0" dirty="0" err="1">
                <a:solidFill>
                  <a:srgbClr val="008000"/>
                </a:solidFill>
                <a:effectLst/>
                <a:highlight>
                  <a:srgbClr val="FFFF00"/>
                </a:highlight>
                <a:latin typeface="Consolas" panose="020B0609020204030204" pitchFamily="49" charset="0"/>
              </a:rPr>
              <a:t>ffffff</a:t>
            </a:r>
            <a:r>
              <a:rPr lang="en-US" sz="900" b="0" dirty="0">
                <a:solidFill>
                  <a:srgbClr val="008000"/>
                </a:solidFill>
                <a:effectLst/>
                <a:highlight>
                  <a:srgbClr val="FFFF00"/>
                </a:highlight>
                <a:latin typeface="Consolas" panose="020B0609020204030204" pitchFamily="49" charset="0"/>
              </a:rPr>
              <a:t>'} </a:t>
            </a:r>
          </a:p>
          <a:p>
            <a:r>
              <a:rPr lang="en-US" sz="900" b="0" dirty="0">
                <a:solidFill>
                  <a:srgbClr val="008000"/>
                </a:solidFill>
                <a:effectLst/>
                <a:highlight>
                  <a:srgbClr val="FFFF00"/>
                </a:highlight>
                <a:latin typeface="Consolas" panose="020B0609020204030204" pitchFamily="49" charset="0"/>
              </a:rPr>
              <a:t>}</a:t>
            </a:r>
          </a:p>
          <a:p>
            <a:br>
              <a:rPr lang="en-US" sz="900" b="0" dirty="0">
                <a:solidFill>
                  <a:srgbClr val="008000"/>
                </a:solidFill>
                <a:effectLst/>
                <a:latin typeface="Consolas" panose="020B0609020204030204" pitchFamily="49" charset="0"/>
              </a:rPr>
            </a:br>
            <a:endParaRPr lang="en-US" sz="9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9887659-4911-5C72-D1C5-0FB5F488DD2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0A2FA9A6-123A-D20F-B64B-24DD8D8D8E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CA6706-FCA2-30EB-C97C-39C4D4516EDF}"/>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spTree>
    <p:extLst>
      <p:ext uri="{BB962C8B-B14F-4D97-AF65-F5344CB8AC3E}">
        <p14:creationId xmlns:p14="http://schemas.microsoft.com/office/powerpoint/2010/main" val="25617635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C6D3-3D89-12E5-13DF-472756CEEF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258D08-045D-8A81-1467-55A7402AF5AC}"/>
              </a:ext>
            </a:extLst>
          </p:cNvPr>
          <p:cNvSpPr>
            <a:spLocks noGrp="1"/>
          </p:cNvSpPr>
          <p:nvPr>
            <p:ph idx="1"/>
          </p:nvPr>
        </p:nvSpPr>
        <p:spPr/>
        <p:txBody>
          <a:bodyPr/>
          <a:lstStyle/>
          <a:p>
            <a:r>
              <a:rPr lang="en-US" dirty="0"/>
              <a:t>The </a:t>
            </a:r>
            <a:r>
              <a:rPr lang="en-US" dirty="0" err="1"/>
              <a:t>isActive</a:t>
            </a:r>
            <a:r>
              <a:rPr lang="en-US" dirty="0"/>
              <a:t> function is used to apply color to the buttons in the Menu, as follows:</a:t>
            </a:r>
          </a:p>
          <a:p>
            <a:pPr marL="0" indent="0">
              <a:buNone/>
            </a:pPr>
            <a:r>
              <a:rPr lang="en-US" dirty="0"/>
              <a:t>style={</a:t>
            </a:r>
            <a:r>
              <a:rPr lang="en-US" dirty="0" err="1"/>
              <a:t>isActive</a:t>
            </a:r>
            <a:r>
              <a:rPr lang="en-US" dirty="0"/>
              <a:t>(history, "/users")} – This line of script already exist in the </a:t>
            </a:r>
            <a:r>
              <a:rPr lang="en-US" dirty="0" err="1"/>
              <a:t>Menu.jsx</a:t>
            </a:r>
            <a:endParaRPr lang="en-US" dirty="0"/>
          </a:p>
        </p:txBody>
      </p:sp>
      <p:sp>
        <p:nvSpPr>
          <p:cNvPr id="4" name="Date Placeholder 3">
            <a:extLst>
              <a:ext uri="{FF2B5EF4-FFF2-40B4-BE49-F238E27FC236}">
                <a16:creationId xmlns:a16="http://schemas.microsoft.com/office/drawing/2014/main" id="{57D5570E-0E1B-9A3F-DFBC-F48FB9FA5ECD}"/>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F0B565F-2432-BE53-468E-AF523C089F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5B4846-A32D-B40D-86A9-6536244993AA}"/>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spTree>
    <p:extLst>
      <p:ext uri="{BB962C8B-B14F-4D97-AF65-F5344CB8AC3E}">
        <p14:creationId xmlns:p14="http://schemas.microsoft.com/office/powerpoint/2010/main" val="4010664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588B-F498-F01B-01BC-817194C096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89FB94-EF25-26CF-4297-4765EC0183AB}"/>
              </a:ext>
            </a:extLst>
          </p:cNvPr>
          <p:cNvSpPr>
            <a:spLocks noGrp="1"/>
          </p:cNvSpPr>
          <p:nvPr>
            <p:ph idx="1"/>
          </p:nvPr>
        </p:nvSpPr>
        <p:spPr/>
        <p:txBody>
          <a:bodyPr/>
          <a:lstStyle/>
          <a:p>
            <a:r>
              <a:rPr lang="en-US" dirty="0"/>
              <a:t>The remaining links such as SIGN IN, SIGN UP, MY PROFILE, and SIGN OUT will show up on the Menu based on whether the user is signed in or not. </a:t>
            </a:r>
          </a:p>
          <a:p>
            <a:r>
              <a:rPr lang="en-US" dirty="0"/>
              <a:t>The following screenshot shows how the Menu renders when the user is not signed in:</a:t>
            </a:r>
          </a:p>
          <a:p>
            <a:endParaRPr lang="en-US" dirty="0"/>
          </a:p>
          <a:p>
            <a:endParaRPr lang="en-US" dirty="0"/>
          </a:p>
          <a:p>
            <a:endParaRPr lang="en-US" dirty="0"/>
          </a:p>
          <a:p>
            <a:r>
              <a:rPr lang="en-US" dirty="0"/>
              <a:t>For example, the links to SIGN UP and SIGN IN should only appear on the menu when the user is not signed in. </a:t>
            </a:r>
          </a:p>
          <a:p>
            <a:r>
              <a:rPr lang="en-US" dirty="0"/>
              <a:t>Therefore, we need to add it to the Menu component after the Users button with a condition.</a:t>
            </a:r>
          </a:p>
          <a:p>
            <a:endParaRPr lang="en-US" dirty="0"/>
          </a:p>
        </p:txBody>
      </p:sp>
      <p:sp>
        <p:nvSpPr>
          <p:cNvPr id="4" name="Date Placeholder 3">
            <a:extLst>
              <a:ext uri="{FF2B5EF4-FFF2-40B4-BE49-F238E27FC236}">
                <a16:creationId xmlns:a16="http://schemas.microsoft.com/office/drawing/2014/main" id="{3C467BC8-5612-8C15-7C1D-9C504B348D32}"/>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46EBF072-054E-E54B-9E1D-8610469DFD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E9DB87-DE10-80BF-72A1-04F88E5E284C}"/>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pic>
        <p:nvPicPr>
          <p:cNvPr id="8" name="Picture 7">
            <a:extLst>
              <a:ext uri="{FF2B5EF4-FFF2-40B4-BE49-F238E27FC236}">
                <a16:creationId xmlns:a16="http://schemas.microsoft.com/office/drawing/2014/main" id="{4A61168F-B1F5-B31E-434F-EC8C1BEE5AB1}"/>
              </a:ext>
            </a:extLst>
          </p:cNvPr>
          <p:cNvPicPr>
            <a:picLocks noChangeAspect="1"/>
          </p:cNvPicPr>
          <p:nvPr/>
        </p:nvPicPr>
        <p:blipFill>
          <a:blip r:embed="rId2"/>
          <a:stretch>
            <a:fillRect/>
          </a:stretch>
        </p:blipFill>
        <p:spPr>
          <a:xfrm>
            <a:off x="1219200" y="3200400"/>
            <a:ext cx="7620000" cy="1038225"/>
          </a:xfrm>
          <a:prstGeom prst="rect">
            <a:avLst/>
          </a:prstGeom>
        </p:spPr>
      </p:pic>
    </p:spTree>
    <p:extLst>
      <p:ext uri="{BB962C8B-B14F-4D97-AF65-F5344CB8AC3E}">
        <p14:creationId xmlns:p14="http://schemas.microsoft.com/office/powerpoint/2010/main" val="14960329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C92-737D-24CF-AE45-36F173F4FE57}"/>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9792D5E6-8AC2-8708-4365-3D55AC52B086}"/>
              </a:ext>
            </a:extLst>
          </p:cNvPr>
          <p:cNvSpPr>
            <a:spLocks noGrp="1"/>
          </p:cNvSpPr>
          <p:nvPr>
            <p:ph idx="1"/>
          </p:nvPr>
        </p:nvSpPr>
        <p:spPr/>
        <p:txBody>
          <a:bodyPr/>
          <a:lstStyle/>
          <a:p>
            <a:r>
              <a:rPr lang="en-US" dirty="0"/>
              <a:t>{</a:t>
            </a:r>
          </a:p>
          <a:p>
            <a:r>
              <a:rPr lang="en-US" dirty="0"/>
              <a:t>!</a:t>
            </a:r>
            <a:r>
              <a:rPr lang="en-US" dirty="0" err="1"/>
              <a:t>auth.isAuthenticated</a:t>
            </a:r>
            <a:r>
              <a:rPr lang="en-US" dirty="0"/>
              <a:t>() &amp;&amp; (&lt;span&gt; </a:t>
            </a:r>
          </a:p>
          <a:p>
            <a:r>
              <a:rPr lang="en-US" dirty="0"/>
              <a:t>&lt;Link to="/signup"&gt;</a:t>
            </a:r>
          </a:p>
          <a:p>
            <a:r>
              <a:rPr lang="en-US" dirty="0"/>
              <a:t>&lt;Button style={</a:t>
            </a:r>
            <a:r>
              <a:rPr lang="en-US" dirty="0" err="1"/>
              <a:t>isActive</a:t>
            </a:r>
            <a:r>
              <a:rPr lang="en-US" dirty="0"/>
              <a:t>(history, "/signup")}&gt; Sign Up &lt;/Button&gt; </a:t>
            </a:r>
          </a:p>
          <a:p>
            <a:r>
              <a:rPr lang="en-US" dirty="0"/>
              <a:t>&lt;/Link&gt;</a:t>
            </a:r>
          </a:p>
          <a:p>
            <a:r>
              <a:rPr lang="en-US" dirty="0"/>
              <a:t>&lt;Link to="/</a:t>
            </a:r>
            <a:r>
              <a:rPr lang="en-US" dirty="0" err="1"/>
              <a:t>signin</a:t>
            </a:r>
            <a:r>
              <a:rPr lang="en-US" dirty="0"/>
              <a:t>"&gt;</a:t>
            </a:r>
          </a:p>
          <a:p>
            <a:r>
              <a:rPr lang="en-US" dirty="0"/>
              <a:t>&lt;Button style={</a:t>
            </a:r>
            <a:r>
              <a:rPr lang="en-US" dirty="0" err="1"/>
              <a:t>isActive</a:t>
            </a:r>
            <a:r>
              <a:rPr lang="en-US" dirty="0"/>
              <a:t>(history, "/</a:t>
            </a:r>
            <a:r>
              <a:rPr lang="en-US" dirty="0" err="1"/>
              <a:t>signin</a:t>
            </a:r>
            <a:r>
              <a:rPr lang="en-US" dirty="0"/>
              <a:t>")}&gt; Sign In &lt;/Button&gt; </a:t>
            </a:r>
          </a:p>
          <a:p>
            <a:r>
              <a:rPr lang="en-US" dirty="0"/>
              <a:t>&lt;/Link&gt;</a:t>
            </a:r>
          </a:p>
          <a:p>
            <a:r>
              <a:rPr lang="en-US" dirty="0"/>
              <a:t>&lt;/span&gt;) </a:t>
            </a:r>
          </a:p>
          <a:p>
            <a:r>
              <a:rPr lang="en-US" dirty="0"/>
              <a:t>}</a:t>
            </a:r>
          </a:p>
        </p:txBody>
      </p:sp>
      <p:sp>
        <p:nvSpPr>
          <p:cNvPr id="4" name="Date Placeholder 3">
            <a:extLst>
              <a:ext uri="{FF2B5EF4-FFF2-40B4-BE49-F238E27FC236}">
                <a16:creationId xmlns:a16="http://schemas.microsoft.com/office/drawing/2014/main" id="{52A1CC60-9979-4C3C-49CA-666574C7A7FB}"/>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858F3CC-5EF9-66DD-ED55-E756F354AF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9C72F0-4D18-D4B9-8A16-855D39508666}"/>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32810014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B37B-CC40-1464-7B28-E617344574CC}"/>
              </a:ext>
            </a:extLst>
          </p:cNvPr>
          <p:cNvSpPr>
            <a:spLocks noGrp="1"/>
          </p:cNvSpPr>
          <p:nvPr>
            <p:ph type="title"/>
          </p:nvPr>
        </p:nvSpPr>
        <p:spPr/>
        <p:txBody>
          <a:bodyPr/>
          <a:lstStyle/>
          <a:p>
            <a:br>
              <a:rPr lang="en-US" dirty="0"/>
            </a:br>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7A80D3B2-C5C3-2460-1FC2-8FF81B82B320}"/>
              </a:ext>
            </a:extLst>
          </p:cNvPr>
          <p:cNvSpPr>
            <a:spLocks noGrp="1"/>
          </p:cNvSpPr>
          <p:nvPr>
            <p:ph idx="1"/>
          </p:nvPr>
        </p:nvSpPr>
        <p:spPr/>
        <p:txBody>
          <a:bodyPr/>
          <a:lstStyle/>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withRouter</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Toolbar from 'react' </a:t>
            </a:r>
          </a:p>
          <a:p>
            <a:r>
              <a:rPr lang="en-US" sz="670" b="0" dirty="0">
                <a:solidFill>
                  <a:srgbClr val="008000"/>
                </a:solidFill>
                <a:effectLst/>
                <a:latin typeface="Consolas" panose="020B0609020204030204" pitchFamily="49" charset="0"/>
              </a:rPr>
              <a:t>import Typography from 'react'</a:t>
            </a:r>
          </a:p>
          <a:p>
            <a:r>
              <a:rPr lang="en-US" sz="670" b="0" dirty="0">
                <a:solidFill>
                  <a:srgbClr val="008000"/>
                </a:solidFill>
                <a:effectLst/>
                <a:latin typeface="Consolas" panose="020B0609020204030204" pitchFamily="49" charset="0"/>
              </a:rPr>
              <a:t>import Link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HomeIcon</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Button from 'react'</a:t>
            </a:r>
          </a:p>
          <a:p>
            <a:r>
              <a:rPr lang="en-US" sz="670" b="0" dirty="0">
                <a:solidFill>
                  <a:srgbClr val="008000"/>
                </a:solidFill>
                <a:effectLst/>
                <a:latin typeface="Consolas" panose="020B0609020204030204" pitchFamily="49" charset="0"/>
              </a:rPr>
              <a:t>import auth from 'auth'</a:t>
            </a:r>
          </a:p>
          <a:p>
            <a:br>
              <a:rPr lang="en-US" sz="670" b="0" dirty="0">
                <a:solidFill>
                  <a:srgbClr val="008000"/>
                </a:solidFill>
                <a:effectLst/>
                <a:latin typeface="Consolas" panose="020B0609020204030204" pitchFamily="49" charset="0"/>
              </a:rPr>
            </a:br>
            <a:r>
              <a:rPr lang="en-US" sz="670" b="0" dirty="0">
                <a:solidFill>
                  <a:srgbClr val="008000"/>
                </a:solidFill>
                <a:effectLst/>
                <a:latin typeface="Consolas" panose="020B0609020204030204" pitchFamily="49" charset="0"/>
              </a:rPr>
              <a:t>const Menu = </a:t>
            </a:r>
            <a:r>
              <a:rPr lang="en-US" sz="670" b="0" dirty="0" err="1">
                <a:solidFill>
                  <a:srgbClr val="008000"/>
                </a:solidFill>
                <a:effectLst/>
                <a:latin typeface="Consolas" panose="020B0609020204030204" pitchFamily="49" charset="0"/>
              </a:rPr>
              <a:t>withRouter</a:t>
            </a:r>
            <a:r>
              <a:rPr lang="en-US" sz="670" b="0" dirty="0">
                <a:solidFill>
                  <a:srgbClr val="008000"/>
                </a:solidFill>
                <a:effectLst/>
                <a:latin typeface="Consolas" panose="020B0609020204030204" pitchFamily="49" charset="0"/>
              </a:rPr>
              <a:t>(({ history }) =&gt; ( </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 position="static"&gt;</a:t>
            </a:r>
          </a:p>
          <a:p>
            <a:r>
              <a:rPr lang="en-US" sz="670" b="0" dirty="0">
                <a:solidFill>
                  <a:srgbClr val="008000"/>
                </a:solidFill>
                <a:effectLst/>
                <a:latin typeface="Consolas" panose="020B0609020204030204" pitchFamily="49" charset="0"/>
              </a:rPr>
              <a:t>&lt;Toolbar&gt;</a:t>
            </a:r>
          </a:p>
          <a:p>
            <a:r>
              <a:rPr lang="en-US" sz="670" b="0" dirty="0">
                <a:solidFill>
                  <a:srgbClr val="008000"/>
                </a:solidFill>
                <a:effectLst/>
                <a:latin typeface="Consolas" panose="020B0609020204030204" pitchFamily="49" charset="0"/>
              </a:rPr>
              <a:t>&lt;Typography variant="h6" color="inherit"&gt; </a:t>
            </a:r>
          </a:p>
          <a:p>
            <a:r>
              <a:rPr lang="en-US" sz="670" b="0" dirty="0">
                <a:solidFill>
                  <a:srgbClr val="008000"/>
                </a:solidFill>
                <a:effectLst/>
                <a:latin typeface="Consolas" panose="020B0609020204030204" pitchFamily="49" charset="0"/>
              </a:rPr>
              <a:t>MERN Skeleton</a:t>
            </a:r>
          </a:p>
          <a:p>
            <a:r>
              <a:rPr lang="en-US" sz="670" b="0" dirty="0">
                <a:solidFill>
                  <a:srgbClr val="008000"/>
                </a:solidFill>
                <a:effectLst/>
                <a:latin typeface="Consolas" panose="020B0609020204030204" pitchFamily="49" charset="0"/>
              </a:rPr>
              <a:t>&lt;/Typography&gt; </a:t>
            </a:r>
          </a:p>
          <a:p>
            <a:r>
              <a:rPr lang="en-US" sz="670" b="0" dirty="0">
                <a:solidFill>
                  <a:srgbClr val="008000"/>
                </a:solidFill>
                <a:effectLst/>
                <a:latin typeface="Consolas" panose="020B0609020204030204" pitchFamily="49" charset="0"/>
              </a:rPr>
              <a:t>&lt;Link to="/"&gt;</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 aria-label="Home" style={</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(history, "/")}&gt; </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HomeIcon</a:t>
            </a:r>
            <a:r>
              <a:rPr lang="en-US" sz="670" b="0" dirty="0">
                <a:solidFill>
                  <a:srgbClr val="008000"/>
                </a:solidFill>
                <a:effectLst/>
                <a:latin typeface="Consolas" panose="020B0609020204030204" pitchFamily="49" charset="0"/>
              </a:rPr>
              <a:t>/&gt;</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&gt; </a:t>
            </a:r>
          </a:p>
          <a:p>
            <a:r>
              <a:rPr lang="en-US" sz="670" b="0" dirty="0">
                <a:solidFill>
                  <a:srgbClr val="008000"/>
                </a:solidFill>
                <a:effectLst/>
                <a:latin typeface="Consolas" panose="020B0609020204030204" pitchFamily="49" charset="0"/>
              </a:rPr>
              <a:t>&lt;/Link&gt;</a:t>
            </a:r>
          </a:p>
          <a:p>
            <a:r>
              <a:rPr lang="en-US" sz="670" b="0" dirty="0">
                <a:solidFill>
                  <a:srgbClr val="008000"/>
                </a:solidFill>
                <a:effectLst/>
                <a:latin typeface="Consolas" panose="020B0609020204030204" pitchFamily="49" charset="0"/>
              </a:rPr>
              <a:t>&lt;Link to="/users"&gt;</a:t>
            </a:r>
          </a:p>
          <a:p>
            <a:r>
              <a:rPr lang="en-US" sz="670" b="0" dirty="0">
                <a:solidFill>
                  <a:srgbClr val="008000"/>
                </a:solidFill>
                <a:effectLst/>
                <a:latin typeface="Consolas" panose="020B0609020204030204" pitchFamily="49" charset="0"/>
              </a:rPr>
              <a:t>&lt;Button style={</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(history, "/users")}&gt;Users&lt;/Button&gt; </a:t>
            </a:r>
          </a:p>
          <a:p>
            <a:r>
              <a:rPr lang="en-US" sz="670" b="0" dirty="0">
                <a:solidFill>
                  <a:srgbClr val="008000"/>
                </a:solidFill>
                <a:effectLst/>
                <a:latin typeface="Consolas" panose="020B0609020204030204" pitchFamily="49" charset="0"/>
              </a:rPr>
              <a:t>&lt;/Link&gt;</a:t>
            </a:r>
          </a:p>
          <a:p>
            <a:r>
              <a:rPr lang="en-US" sz="670" b="0" dirty="0">
                <a:solidFill>
                  <a:srgbClr val="008000"/>
                </a:solidFill>
                <a:effectLst/>
                <a:latin typeface="Consolas" panose="020B0609020204030204" pitchFamily="49" charset="0"/>
              </a:rPr>
              <a:t>&lt;/Toolbar&gt; </a:t>
            </a:r>
          </a:p>
          <a:p>
            <a:r>
              <a:rPr lang="en-US" sz="670" b="0" dirty="0">
                <a:solidFill>
                  <a:srgbClr val="008000"/>
                </a:solidFill>
                <a:effectLst/>
                <a:latin typeface="Consolas" panose="020B0609020204030204" pitchFamily="49" charset="0"/>
              </a:rPr>
              <a:t>    &lt;/</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&gt;))</a:t>
            </a:r>
          </a:p>
          <a:p>
            <a:r>
              <a:rPr lang="en-US" sz="670" b="0" dirty="0">
                <a:solidFill>
                  <a:srgbClr val="008000"/>
                </a:solidFill>
                <a:effectLst/>
                <a:latin typeface="Consolas" panose="020B0609020204030204" pitchFamily="49" charset="0"/>
              </a:rPr>
              <a:t>const </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 = (history, path) =&gt; { </a:t>
            </a:r>
          </a:p>
          <a:p>
            <a:r>
              <a:rPr lang="en-US" sz="670" b="0" dirty="0">
                <a:solidFill>
                  <a:srgbClr val="008000"/>
                </a:solidFill>
                <a:effectLst/>
                <a:latin typeface="Consolas" panose="020B0609020204030204" pitchFamily="49" charset="0"/>
              </a:rPr>
              <a:t>if (</a:t>
            </a:r>
            <a:r>
              <a:rPr lang="en-US" sz="670" b="0" dirty="0" err="1">
                <a:solidFill>
                  <a:srgbClr val="008000"/>
                </a:solidFill>
                <a:effectLst/>
                <a:latin typeface="Consolas" panose="020B0609020204030204" pitchFamily="49" charset="0"/>
              </a:rPr>
              <a:t>history.location.pathname</a:t>
            </a:r>
            <a:r>
              <a:rPr lang="en-US" sz="670" b="0" dirty="0">
                <a:solidFill>
                  <a:srgbClr val="008000"/>
                </a:solidFill>
                <a:effectLst/>
                <a:latin typeface="Consolas" panose="020B0609020204030204" pitchFamily="49" charset="0"/>
              </a:rPr>
              <a:t> == path)</a:t>
            </a:r>
          </a:p>
          <a:p>
            <a:r>
              <a:rPr lang="en-US" sz="670" b="0" dirty="0">
                <a:solidFill>
                  <a:srgbClr val="008000"/>
                </a:solidFill>
                <a:effectLst/>
                <a:latin typeface="Consolas" panose="020B0609020204030204" pitchFamily="49" charset="0"/>
              </a:rPr>
              <a:t>return {color: '#ff4081'} </a:t>
            </a:r>
          </a:p>
          <a:p>
            <a:r>
              <a:rPr lang="en-US" sz="670" b="0" dirty="0">
                <a:solidFill>
                  <a:srgbClr val="008000"/>
                </a:solidFill>
                <a:effectLst/>
                <a:latin typeface="Consolas" panose="020B0609020204030204" pitchFamily="49" charset="0"/>
              </a:rPr>
              <a:t>else</a:t>
            </a:r>
          </a:p>
          <a:p>
            <a:r>
              <a:rPr lang="en-US" sz="670" b="0" dirty="0">
                <a:solidFill>
                  <a:srgbClr val="008000"/>
                </a:solidFill>
                <a:effectLst/>
                <a:latin typeface="Consolas" panose="020B0609020204030204" pitchFamily="49" charset="0"/>
              </a:rPr>
              <a:t>return {color: '#</a:t>
            </a:r>
            <a:r>
              <a:rPr lang="en-US" sz="670" b="0" dirty="0" err="1">
                <a:solidFill>
                  <a:srgbClr val="008000"/>
                </a:solidFill>
                <a:effectLst/>
                <a:latin typeface="Consolas" panose="020B0609020204030204" pitchFamily="49" charset="0"/>
              </a:rPr>
              <a:t>ffffff</a:t>
            </a:r>
            <a:r>
              <a:rPr lang="en-US" sz="670" b="0" dirty="0">
                <a:solidFill>
                  <a:srgbClr val="008000"/>
                </a:solidFill>
                <a:effectLst/>
                <a:latin typeface="Consolas" panose="020B0609020204030204" pitchFamily="49" charset="0"/>
              </a:rPr>
              <a:t>'} </a:t>
            </a:r>
          </a:p>
          <a:p>
            <a:r>
              <a:rPr lang="en-US" sz="670" b="0" dirty="0">
                <a:solidFill>
                  <a:srgbClr val="008000"/>
                </a:solidFill>
                <a:effectLst/>
                <a:latin typeface="Consolas" panose="020B0609020204030204" pitchFamily="49" charset="0"/>
              </a:rPr>
              <a:t>}</a:t>
            </a:r>
          </a:p>
          <a:p>
            <a:r>
              <a:rPr lang="en-US" sz="670" b="0" dirty="0">
                <a:solidFill>
                  <a:srgbClr val="008000"/>
                </a:solidFill>
                <a:effectLst/>
                <a:highlight>
                  <a:srgbClr val="FFFF00"/>
                </a:highlight>
                <a:latin typeface="Consolas" panose="020B0609020204030204" pitchFamily="49" charset="0"/>
              </a:rPr>
              <a:t>{</a:t>
            </a:r>
          </a:p>
          <a:p>
            <a:r>
              <a:rPr lang="en-US" sz="670" b="0" dirty="0">
                <a:solidFill>
                  <a:srgbClr val="008000"/>
                </a:solidFill>
                <a:effectLst/>
                <a:highlight>
                  <a:srgbClr val="FFFF00"/>
                </a:highlight>
                <a:latin typeface="Consolas" panose="020B0609020204030204" pitchFamily="49" charset="0"/>
              </a:rPr>
              <a:t>!</a:t>
            </a:r>
            <a:r>
              <a:rPr lang="en-US" sz="670" b="0" dirty="0" err="1">
                <a:solidFill>
                  <a:srgbClr val="008000"/>
                </a:solidFill>
                <a:effectLst/>
                <a:highlight>
                  <a:srgbClr val="FFFF00"/>
                </a:highlight>
                <a:latin typeface="Consolas" panose="020B0609020204030204" pitchFamily="49" charset="0"/>
              </a:rPr>
              <a:t>auth.isAuthenticated</a:t>
            </a:r>
            <a:r>
              <a:rPr lang="en-US" sz="670" b="0" dirty="0">
                <a:solidFill>
                  <a:srgbClr val="008000"/>
                </a:solidFill>
                <a:effectLst/>
                <a:highlight>
                  <a:srgbClr val="FFFF00"/>
                </a:highlight>
                <a:latin typeface="Consolas" panose="020B0609020204030204" pitchFamily="49" charset="0"/>
              </a:rPr>
              <a:t>() &amp;&amp; (&lt;span&gt; </a:t>
            </a:r>
          </a:p>
          <a:p>
            <a:r>
              <a:rPr lang="en-US" sz="670" b="0" dirty="0">
                <a:solidFill>
                  <a:srgbClr val="008000"/>
                </a:solidFill>
                <a:effectLst/>
                <a:highlight>
                  <a:srgbClr val="FFFF00"/>
                </a:highlight>
                <a:latin typeface="Consolas" panose="020B0609020204030204" pitchFamily="49" charset="0"/>
              </a:rPr>
              <a:t>&lt;Link to="/signup"&gt;</a:t>
            </a:r>
          </a:p>
          <a:p>
            <a:r>
              <a:rPr lang="en-US" sz="670" b="0" dirty="0">
                <a:solidFill>
                  <a:srgbClr val="008000"/>
                </a:solidFill>
                <a:effectLst/>
                <a:highlight>
                  <a:srgbClr val="FFFF00"/>
                </a:highlight>
                <a:latin typeface="Consolas" panose="020B0609020204030204" pitchFamily="49" charset="0"/>
              </a:rPr>
              <a:t>&lt;Button style={</a:t>
            </a:r>
            <a:r>
              <a:rPr lang="en-US" sz="670" b="0" dirty="0" err="1">
                <a:solidFill>
                  <a:srgbClr val="008000"/>
                </a:solidFill>
                <a:effectLst/>
                <a:highlight>
                  <a:srgbClr val="FFFF00"/>
                </a:highlight>
                <a:latin typeface="Consolas" panose="020B0609020204030204" pitchFamily="49" charset="0"/>
              </a:rPr>
              <a:t>isActive</a:t>
            </a:r>
            <a:r>
              <a:rPr lang="en-US" sz="670" b="0" dirty="0">
                <a:solidFill>
                  <a:srgbClr val="008000"/>
                </a:solidFill>
                <a:effectLst/>
                <a:highlight>
                  <a:srgbClr val="FFFF00"/>
                </a:highlight>
                <a:latin typeface="Consolas" panose="020B0609020204030204" pitchFamily="49" charset="0"/>
              </a:rPr>
              <a:t>(history, "/signup")}&gt; Sign Up &lt;/Button&gt; </a:t>
            </a:r>
          </a:p>
          <a:p>
            <a:r>
              <a:rPr lang="en-US" sz="670" b="0" dirty="0">
                <a:solidFill>
                  <a:srgbClr val="008000"/>
                </a:solidFill>
                <a:effectLst/>
                <a:highlight>
                  <a:srgbClr val="FFFF00"/>
                </a:highlight>
                <a:latin typeface="Consolas" panose="020B0609020204030204" pitchFamily="49" charset="0"/>
              </a:rPr>
              <a:t>&lt;/Link&gt;</a:t>
            </a:r>
          </a:p>
          <a:p>
            <a:r>
              <a:rPr lang="en-US" sz="670" b="0" dirty="0">
                <a:solidFill>
                  <a:srgbClr val="008000"/>
                </a:solidFill>
                <a:effectLst/>
                <a:highlight>
                  <a:srgbClr val="FFFF00"/>
                </a:highlight>
                <a:latin typeface="Consolas" panose="020B0609020204030204" pitchFamily="49" charset="0"/>
              </a:rPr>
              <a:t>&lt;Link to="/</a:t>
            </a:r>
            <a:r>
              <a:rPr lang="en-US" sz="670" b="0" dirty="0" err="1">
                <a:solidFill>
                  <a:srgbClr val="008000"/>
                </a:solidFill>
                <a:effectLst/>
                <a:highlight>
                  <a:srgbClr val="FFFF00"/>
                </a:highlight>
                <a:latin typeface="Consolas" panose="020B0609020204030204" pitchFamily="49" charset="0"/>
              </a:rPr>
              <a:t>signin</a:t>
            </a:r>
            <a:r>
              <a:rPr lang="en-US" sz="670" b="0" dirty="0">
                <a:solidFill>
                  <a:srgbClr val="008000"/>
                </a:solidFill>
                <a:effectLst/>
                <a:highlight>
                  <a:srgbClr val="FFFF00"/>
                </a:highlight>
                <a:latin typeface="Consolas" panose="020B0609020204030204" pitchFamily="49" charset="0"/>
              </a:rPr>
              <a:t>"&gt;</a:t>
            </a:r>
          </a:p>
          <a:p>
            <a:r>
              <a:rPr lang="en-US" sz="670" b="0" dirty="0">
                <a:solidFill>
                  <a:srgbClr val="008000"/>
                </a:solidFill>
                <a:effectLst/>
                <a:highlight>
                  <a:srgbClr val="FFFF00"/>
                </a:highlight>
                <a:latin typeface="Consolas" panose="020B0609020204030204" pitchFamily="49" charset="0"/>
              </a:rPr>
              <a:t>&lt;Button style={</a:t>
            </a:r>
            <a:r>
              <a:rPr lang="en-US" sz="670" b="0" dirty="0" err="1">
                <a:solidFill>
                  <a:srgbClr val="008000"/>
                </a:solidFill>
                <a:effectLst/>
                <a:highlight>
                  <a:srgbClr val="FFFF00"/>
                </a:highlight>
                <a:latin typeface="Consolas" panose="020B0609020204030204" pitchFamily="49" charset="0"/>
              </a:rPr>
              <a:t>isActive</a:t>
            </a:r>
            <a:r>
              <a:rPr lang="en-US" sz="670" b="0" dirty="0">
                <a:solidFill>
                  <a:srgbClr val="008000"/>
                </a:solidFill>
                <a:effectLst/>
                <a:highlight>
                  <a:srgbClr val="FFFF00"/>
                </a:highlight>
                <a:latin typeface="Consolas" panose="020B0609020204030204" pitchFamily="49" charset="0"/>
              </a:rPr>
              <a:t>(history, "/</a:t>
            </a:r>
            <a:r>
              <a:rPr lang="en-US" sz="670" b="0" dirty="0" err="1">
                <a:solidFill>
                  <a:srgbClr val="008000"/>
                </a:solidFill>
                <a:effectLst/>
                <a:highlight>
                  <a:srgbClr val="FFFF00"/>
                </a:highlight>
                <a:latin typeface="Consolas" panose="020B0609020204030204" pitchFamily="49" charset="0"/>
              </a:rPr>
              <a:t>signin</a:t>
            </a:r>
            <a:r>
              <a:rPr lang="en-US" sz="670" b="0" dirty="0">
                <a:solidFill>
                  <a:srgbClr val="008000"/>
                </a:solidFill>
                <a:effectLst/>
                <a:highlight>
                  <a:srgbClr val="FFFF00"/>
                </a:highlight>
                <a:latin typeface="Consolas" panose="020B0609020204030204" pitchFamily="49" charset="0"/>
              </a:rPr>
              <a:t>")}&gt; Sign In &lt;/Button&gt; </a:t>
            </a:r>
          </a:p>
          <a:p>
            <a:r>
              <a:rPr lang="en-US" sz="670" b="0" dirty="0">
                <a:solidFill>
                  <a:srgbClr val="008000"/>
                </a:solidFill>
                <a:effectLst/>
                <a:highlight>
                  <a:srgbClr val="FFFF00"/>
                </a:highlight>
                <a:latin typeface="Consolas" panose="020B0609020204030204" pitchFamily="49" charset="0"/>
              </a:rPr>
              <a:t>&lt;/Link&gt;</a:t>
            </a:r>
          </a:p>
          <a:p>
            <a:r>
              <a:rPr lang="en-US" sz="670" b="0" dirty="0">
                <a:solidFill>
                  <a:srgbClr val="008000"/>
                </a:solidFill>
                <a:effectLst/>
                <a:highlight>
                  <a:srgbClr val="FFFF00"/>
                </a:highlight>
                <a:latin typeface="Consolas" panose="020B0609020204030204" pitchFamily="49" charset="0"/>
              </a:rPr>
              <a:t>&lt;/span&gt;) </a:t>
            </a:r>
          </a:p>
          <a:p>
            <a:r>
              <a:rPr lang="en-US" sz="670" b="0" dirty="0">
                <a:solidFill>
                  <a:srgbClr val="008000"/>
                </a:solidFill>
                <a:effectLst/>
                <a:highlight>
                  <a:srgbClr val="FFFF00"/>
                </a:highlight>
                <a:latin typeface="Consolas" panose="020B0609020204030204" pitchFamily="49" charset="0"/>
              </a:rPr>
              <a:t>}</a:t>
            </a:r>
          </a:p>
          <a:p>
            <a:br>
              <a:rPr lang="en-US" sz="670" b="0" dirty="0">
                <a:solidFill>
                  <a:srgbClr val="CCCCCC"/>
                </a:solidFill>
                <a:effectLst/>
                <a:latin typeface="Consolas" panose="020B0609020204030204" pitchFamily="49" charset="0"/>
              </a:rPr>
            </a:br>
            <a:endParaRPr lang="en-US" sz="67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2CB6636-38CC-B573-C56D-1156D8C9E67B}"/>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04FC8D35-ADB7-8A5A-DA8F-3550D209A0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EA8391-135E-D933-4644-0D72DE3A29C6}"/>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spTree>
    <p:extLst>
      <p:ext uri="{BB962C8B-B14F-4D97-AF65-F5344CB8AC3E}">
        <p14:creationId xmlns:p14="http://schemas.microsoft.com/office/powerpoint/2010/main" val="93618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036-38F2-B4B0-8AA0-53428739B0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A0150-83DF-BC40-86C8-954E1987F9A6}"/>
              </a:ext>
            </a:extLst>
          </p:cNvPr>
          <p:cNvSpPr>
            <a:spLocks noGrp="1"/>
          </p:cNvSpPr>
          <p:nvPr>
            <p:ph idx="1"/>
          </p:nvPr>
        </p:nvSpPr>
        <p:spPr/>
        <p:txBody>
          <a:bodyPr/>
          <a:lstStyle/>
          <a:p>
            <a:r>
              <a:rPr lang="en-US" dirty="0"/>
              <a:t>Similarly, the link to MY PROFILE and the SIGN OUT button should only appear on the menu when the user is signed in, and should be added to the Menu component with the following condition check.</a:t>
            </a:r>
          </a:p>
          <a:p>
            <a:endParaRPr lang="en-US" dirty="0"/>
          </a:p>
          <a:p>
            <a:endParaRPr lang="en-US" dirty="0"/>
          </a:p>
        </p:txBody>
      </p:sp>
      <p:sp>
        <p:nvSpPr>
          <p:cNvPr id="4" name="Date Placeholder 3">
            <a:extLst>
              <a:ext uri="{FF2B5EF4-FFF2-40B4-BE49-F238E27FC236}">
                <a16:creationId xmlns:a16="http://schemas.microsoft.com/office/drawing/2014/main" id="{282794AF-A42A-3ED6-42FD-C4C0B1D027B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EAF86FC-D0B1-A228-5B44-64B3025B29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7FE2BC-0465-749B-311B-8492AEBBCB39}"/>
              </a:ext>
            </a:extLst>
          </p:cNvPr>
          <p:cNvSpPr>
            <a:spLocks noGrp="1"/>
          </p:cNvSpPr>
          <p:nvPr>
            <p:ph type="sldNum" sz="quarter" idx="12"/>
          </p:nvPr>
        </p:nvSpPr>
        <p:spPr/>
        <p:txBody>
          <a:bodyPr/>
          <a:lstStyle/>
          <a:p>
            <a:fld id="{7C5CF243-786F-4254-B068-4C9F0B6EA12F}" type="slidenum">
              <a:rPr lang="en-US" altLang="en-US" smtClean="0"/>
              <a:pPr/>
              <a:t>87</a:t>
            </a:fld>
            <a:endParaRPr lang="en-US" altLang="en-US"/>
          </a:p>
        </p:txBody>
      </p:sp>
    </p:spTree>
    <p:extLst>
      <p:ext uri="{BB962C8B-B14F-4D97-AF65-F5344CB8AC3E}">
        <p14:creationId xmlns:p14="http://schemas.microsoft.com/office/powerpoint/2010/main" val="1572052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1393-B521-6115-3212-6D30CACF0728}"/>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4A11F6D-9B0C-9D09-5685-B22891139C75}"/>
              </a:ext>
            </a:extLst>
          </p:cNvPr>
          <p:cNvSpPr>
            <a:spLocks noGrp="1"/>
          </p:cNvSpPr>
          <p:nvPr>
            <p:ph idx="1"/>
          </p:nvPr>
        </p:nvSpPr>
        <p:spPr/>
        <p:txBody>
          <a:bodyPr/>
          <a:lstStyle/>
          <a:p>
            <a:r>
              <a:rPr lang="en-US" sz="2000" dirty="0"/>
              <a:t>{</a:t>
            </a:r>
          </a:p>
          <a:p>
            <a:r>
              <a:rPr lang="en-US" sz="2000" dirty="0" err="1"/>
              <a:t>auth.isAuthenticated</a:t>
            </a:r>
            <a:r>
              <a:rPr lang="en-US" sz="2000" dirty="0"/>
              <a:t>() &amp;&amp; (&lt;span&gt;</a:t>
            </a:r>
          </a:p>
          <a:p>
            <a:r>
              <a:rPr lang="en-US" sz="2000" dirty="0"/>
              <a:t>&lt;Link to={"/user/" + </a:t>
            </a:r>
            <a:r>
              <a:rPr lang="en-US" sz="2000" dirty="0" err="1"/>
              <a:t>auth.isAuthenticated</a:t>
            </a:r>
            <a:r>
              <a:rPr lang="en-US" sz="2000" dirty="0"/>
              <a:t>().</a:t>
            </a:r>
            <a:r>
              <a:rPr lang="en-US" sz="2000" dirty="0" err="1"/>
              <a:t>user._id</a:t>
            </a:r>
            <a:r>
              <a:rPr lang="en-US" sz="2000" dirty="0"/>
              <a:t>}&gt; </a:t>
            </a:r>
          </a:p>
          <a:p>
            <a:r>
              <a:rPr lang="en-US" sz="2000" dirty="0"/>
              <a:t>&lt;Button style={</a:t>
            </a:r>
            <a:r>
              <a:rPr lang="en-US" sz="2000" dirty="0" err="1"/>
              <a:t>isActive</a:t>
            </a:r>
            <a:r>
              <a:rPr lang="en-US" sz="2000" dirty="0"/>
              <a:t>(history, "/user/"</a:t>
            </a:r>
          </a:p>
          <a:p>
            <a:r>
              <a:rPr lang="en-US" sz="2000" dirty="0"/>
              <a:t>+ </a:t>
            </a:r>
            <a:r>
              <a:rPr lang="en-US" sz="2000" dirty="0" err="1"/>
              <a:t>auth.isAuthenticated</a:t>
            </a:r>
            <a:r>
              <a:rPr lang="en-US" sz="2000" dirty="0"/>
              <a:t>().</a:t>
            </a:r>
            <a:r>
              <a:rPr lang="en-US" sz="2000" dirty="0" err="1"/>
              <a:t>user._id</a:t>
            </a:r>
            <a:r>
              <a:rPr lang="en-US" sz="2000" dirty="0"/>
              <a:t>)}&gt; </a:t>
            </a:r>
          </a:p>
          <a:p>
            <a:r>
              <a:rPr lang="en-US" sz="2000" dirty="0"/>
              <a:t>My Profile</a:t>
            </a:r>
          </a:p>
          <a:p>
            <a:r>
              <a:rPr lang="en-US" sz="2000" dirty="0"/>
              <a:t>&lt;/Button&gt; </a:t>
            </a:r>
          </a:p>
          <a:p>
            <a:r>
              <a:rPr lang="en-US" sz="2000" dirty="0"/>
              <a:t>&lt;/Link&gt;</a:t>
            </a:r>
          </a:p>
          <a:p>
            <a:r>
              <a:rPr lang="en-US" sz="2000" dirty="0"/>
              <a:t>&lt;Button color="inherit"</a:t>
            </a:r>
          </a:p>
          <a:p>
            <a:r>
              <a:rPr lang="en-US" sz="2000" dirty="0" err="1"/>
              <a:t>onClick</a:t>
            </a:r>
            <a:r>
              <a:rPr lang="en-US" sz="2000" dirty="0"/>
              <a:t>={() =&gt; { </a:t>
            </a:r>
            <a:r>
              <a:rPr lang="en-US" sz="2000" dirty="0" err="1"/>
              <a:t>auth.clearJWT</a:t>
            </a:r>
            <a:r>
              <a:rPr lang="en-US" sz="2000" dirty="0"/>
              <a:t>(() =&gt; </a:t>
            </a:r>
            <a:r>
              <a:rPr lang="en-US" sz="2000" dirty="0" err="1"/>
              <a:t>history.push</a:t>
            </a:r>
            <a:r>
              <a:rPr lang="en-US" sz="2000" dirty="0"/>
              <a:t>('/')) }}&gt; </a:t>
            </a:r>
          </a:p>
          <a:p>
            <a:r>
              <a:rPr lang="en-US" sz="2000" dirty="0"/>
              <a:t>Sign out</a:t>
            </a:r>
          </a:p>
          <a:p>
            <a:r>
              <a:rPr lang="en-US" sz="2000" dirty="0"/>
              <a:t>&lt;/Button&gt; </a:t>
            </a:r>
          </a:p>
          <a:p>
            <a:r>
              <a:rPr lang="en-US" sz="2000" dirty="0"/>
              <a:t>&lt;/span&gt;)</a:t>
            </a:r>
          </a:p>
          <a:p>
            <a:r>
              <a:rPr lang="en-US" sz="2000" dirty="0"/>
              <a:t>}</a:t>
            </a:r>
          </a:p>
        </p:txBody>
      </p:sp>
      <p:sp>
        <p:nvSpPr>
          <p:cNvPr id="4" name="Date Placeholder 3">
            <a:extLst>
              <a:ext uri="{FF2B5EF4-FFF2-40B4-BE49-F238E27FC236}">
                <a16:creationId xmlns:a16="http://schemas.microsoft.com/office/drawing/2014/main" id="{020AC09E-2FD0-406E-C790-AEC8B65700FF}"/>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3D3DE72-74E7-DD40-FE7B-7F12AF3E33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622463-C15F-3FE8-240F-BB8500190AAF}"/>
              </a:ext>
            </a:extLst>
          </p:cNvPr>
          <p:cNvSpPr>
            <a:spLocks noGrp="1"/>
          </p:cNvSpPr>
          <p:nvPr>
            <p:ph type="sldNum" sz="quarter" idx="12"/>
          </p:nvPr>
        </p:nvSpPr>
        <p:spPr/>
        <p:txBody>
          <a:bodyPr/>
          <a:lstStyle/>
          <a:p>
            <a:fld id="{7C5CF243-786F-4254-B068-4C9F0B6EA12F}" type="slidenum">
              <a:rPr lang="en-US" altLang="en-US" smtClean="0"/>
              <a:pPr/>
              <a:t>88</a:t>
            </a:fld>
            <a:endParaRPr lang="en-US" altLang="en-US"/>
          </a:p>
        </p:txBody>
      </p:sp>
    </p:spTree>
    <p:extLst>
      <p:ext uri="{BB962C8B-B14F-4D97-AF65-F5344CB8AC3E}">
        <p14:creationId xmlns:p14="http://schemas.microsoft.com/office/powerpoint/2010/main" val="1335365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7329-93D3-4C83-E22B-93B9E706F5E2}"/>
              </a:ext>
            </a:extLst>
          </p:cNvPr>
          <p:cNvSpPr>
            <a:spLocks noGrp="1"/>
          </p:cNvSpPr>
          <p:nvPr>
            <p:ph type="title"/>
          </p:nvPr>
        </p:nvSpPr>
        <p:spPr/>
        <p:txBody>
          <a:bodyPr/>
          <a:lstStyle/>
          <a:p>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FAC81190-62EB-EFED-119B-D53771A7C6BD}"/>
              </a:ext>
            </a:extLst>
          </p:cNvPr>
          <p:cNvSpPr>
            <a:spLocks noGrp="1"/>
          </p:cNvSpPr>
          <p:nvPr>
            <p:ph idx="1"/>
          </p:nvPr>
        </p:nvSpPr>
        <p:spPr/>
        <p:txBody>
          <a:bodyPr/>
          <a:lstStyle/>
          <a:p>
            <a:r>
              <a:rPr lang="en-US" sz="500" b="0" dirty="0">
                <a:solidFill>
                  <a:srgbClr val="008000"/>
                </a:solidFill>
                <a:effectLst/>
                <a:highlight>
                  <a:srgbClr val="FFFF00"/>
                </a:highlight>
                <a:latin typeface="Consolas" panose="020B0609020204030204" pitchFamily="49" charset="0"/>
              </a:rPr>
              <a:t>import React from 'react'</a:t>
            </a:r>
          </a:p>
          <a:p>
            <a:r>
              <a:rPr lang="en-US" sz="500" b="0" dirty="0">
                <a:solidFill>
                  <a:srgbClr val="008000"/>
                </a:solidFill>
                <a:effectLst/>
                <a:highlight>
                  <a:srgbClr val="FFFF00"/>
                </a:highlight>
                <a:latin typeface="Consolas" panose="020B0609020204030204" pitchFamily="49" charset="0"/>
              </a:rPr>
              <a:t>import </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import Toolbar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/core/Toolbar'</a:t>
            </a:r>
          </a:p>
          <a:p>
            <a:r>
              <a:rPr lang="en-US" sz="500" b="0" dirty="0">
                <a:solidFill>
                  <a:srgbClr val="008000"/>
                </a:solidFill>
                <a:effectLst/>
                <a:highlight>
                  <a:srgbClr val="FFFF00"/>
                </a:highlight>
                <a:latin typeface="Consolas" panose="020B0609020204030204" pitchFamily="49" charset="0"/>
              </a:rPr>
              <a:t>import Typography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/core/Typography'</a:t>
            </a:r>
          </a:p>
          <a:p>
            <a:r>
              <a:rPr lang="en-US" sz="500" b="0" dirty="0">
                <a:solidFill>
                  <a:srgbClr val="008000"/>
                </a:solidFill>
                <a:effectLst/>
                <a:highlight>
                  <a:srgbClr val="FFFF00"/>
                </a:highlight>
                <a:latin typeface="Consolas" panose="020B0609020204030204" pitchFamily="49" charset="0"/>
              </a:rPr>
              <a:t>import </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import </a:t>
            </a:r>
            <a:r>
              <a:rPr lang="en-US" sz="500" b="0" dirty="0" err="1">
                <a:solidFill>
                  <a:srgbClr val="008000"/>
                </a:solidFill>
                <a:effectLst/>
                <a:highlight>
                  <a:srgbClr val="FFFF00"/>
                </a:highlight>
                <a:latin typeface="Consolas" panose="020B0609020204030204" pitchFamily="49" charset="0"/>
              </a:rPr>
              <a:t>HomeIcon</a:t>
            </a:r>
            <a:r>
              <a:rPr lang="en-US" sz="500" b="0" dirty="0">
                <a:solidFill>
                  <a:srgbClr val="008000"/>
                </a:solidFill>
                <a:effectLst/>
                <a:highlight>
                  <a:srgbClr val="FFFF00"/>
                </a:highlight>
                <a:latin typeface="Consolas" panose="020B0609020204030204" pitchFamily="49" charset="0"/>
              </a:rPr>
              <a:t>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/icons/Home'</a:t>
            </a:r>
          </a:p>
          <a:p>
            <a:r>
              <a:rPr lang="en-US" sz="500" b="0" dirty="0">
                <a:solidFill>
                  <a:srgbClr val="008000"/>
                </a:solidFill>
                <a:effectLst/>
                <a:highlight>
                  <a:srgbClr val="FFFF00"/>
                </a:highlight>
                <a:latin typeface="Consolas" panose="020B0609020204030204" pitchFamily="49" charset="0"/>
              </a:rPr>
              <a:t>import Button from '@material-</a:t>
            </a:r>
            <a:r>
              <a:rPr lang="en-US" sz="500" b="0" dirty="0" err="1">
                <a:solidFill>
                  <a:srgbClr val="008000"/>
                </a:solidFill>
                <a:effectLst/>
                <a:highlight>
                  <a:srgbClr val="FFFF00"/>
                </a:highlight>
                <a:latin typeface="Consolas" panose="020B0609020204030204" pitchFamily="49" charset="0"/>
              </a:rPr>
              <a:t>ui</a:t>
            </a:r>
            <a:r>
              <a:rPr lang="en-US" sz="500" b="0" dirty="0">
                <a:solidFill>
                  <a:srgbClr val="008000"/>
                </a:solidFill>
                <a:effectLst/>
                <a:highlight>
                  <a:srgbClr val="FFFF00"/>
                </a:highlight>
                <a:latin typeface="Consolas" panose="020B0609020204030204" pitchFamily="49" charset="0"/>
              </a:rPr>
              <a:t>/core/Button'</a:t>
            </a:r>
          </a:p>
          <a:p>
            <a:r>
              <a:rPr lang="en-US" sz="500" b="0" dirty="0">
                <a:solidFill>
                  <a:srgbClr val="008000"/>
                </a:solidFill>
                <a:effectLst/>
                <a:highlight>
                  <a:srgbClr val="FFFF00"/>
                </a:highlight>
                <a:latin typeface="Consolas" panose="020B0609020204030204" pitchFamily="49" charset="0"/>
              </a:rPr>
              <a:t>import auth from ‘../</a:t>
            </a:r>
            <a:r>
              <a:rPr lang="en-US" sz="500" dirty="0">
                <a:solidFill>
                  <a:srgbClr val="008000"/>
                </a:solidFill>
                <a:highlight>
                  <a:srgbClr val="FFFF00"/>
                </a:highlight>
                <a:latin typeface="Consolas" panose="020B0609020204030204" pitchFamily="49" charset="0"/>
              </a:rPr>
              <a:t>lib</a:t>
            </a:r>
            <a:r>
              <a:rPr lang="en-US" sz="500" b="0" dirty="0">
                <a:solidFill>
                  <a:srgbClr val="008000"/>
                </a:solidFill>
                <a:effectLst/>
                <a:highlight>
                  <a:srgbClr val="FFFF00"/>
                </a:highlight>
                <a:latin typeface="Consolas" panose="020B0609020204030204" pitchFamily="49" charset="0"/>
              </a:rPr>
              <a:t>/auth-helper'</a:t>
            </a:r>
          </a:p>
          <a:p>
            <a:r>
              <a:rPr lang="en-US" sz="500" b="0" dirty="0">
                <a:solidFill>
                  <a:srgbClr val="008000"/>
                </a:solidFill>
                <a:effectLst/>
                <a:highlight>
                  <a:srgbClr val="FFFF00"/>
                </a:highlight>
                <a:latin typeface="Consolas" panose="020B0609020204030204" pitchFamily="49" charset="0"/>
              </a:rPr>
              <a:t>import { Link, </a:t>
            </a:r>
            <a:r>
              <a:rPr lang="en-US" sz="500" b="0" dirty="0" err="1">
                <a:solidFill>
                  <a:srgbClr val="008000"/>
                </a:solidFill>
                <a:effectLst/>
                <a:highlight>
                  <a:srgbClr val="FFFF00"/>
                </a:highlight>
                <a:latin typeface="Consolas" panose="020B0609020204030204" pitchFamily="49" charset="0"/>
              </a:rPr>
              <a:t>useNavigate</a:t>
            </a:r>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useLocation</a:t>
            </a:r>
            <a:r>
              <a:rPr lang="en-US" sz="500" b="0" dirty="0">
                <a:solidFill>
                  <a:srgbClr val="008000"/>
                </a:solidFill>
                <a:effectLst/>
                <a:highlight>
                  <a:srgbClr val="FFFF00"/>
                </a:highlight>
                <a:latin typeface="Consolas" panose="020B0609020204030204" pitchFamily="49" charset="0"/>
              </a:rPr>
              <a:t> } from 'react-router-</a:t>
            </a:r>
            <a:r>
              <a:rPr lang="en-US" sz="500" b="0" dirty="0" err="1">
                <a:solidFill>
                  <a:srgbClr val="008000"/>
                </a:solidFill>
                <a:effectLst/>
                <a:highlight>
                  <a:srgbClr val="FFFF00"/>
                </a:highlight>
                <a:latin typeface="Consolas" panose="020B0609020204030204" pitchFamily="49" charset="0"/>
              </a:rPr>
              <a:t>dom</a:t>
            </a:r>
            <a:r>
              <a:rPr lang="en-US" sz="500" b="0" dirty="0">
                <a:solidFill>
                  <a:srgbClr val="008000"/>
                </a:solidFill>
                <a:effectLst/>
                <a:highlight>
                  <a:srgbClr val="FFFF00"/>
                </a:highlight>
                <a:latin typeface="Consolas" panose="020B0609020204030204" pitchFamily="49" charset="0"/>
              </a:rPr>
              <a:t>';</a:t>
            </a:r>
          </a:p>
          <a:p>
            <a:br>
              <a:rPr lang="en-US" sz="500" b="0" dirty="0">
                <a:solidFill>
                  <a:srgbClr val="008000"/>
                </a:solidFill>
                <a:effectLst/>
                <a:highlight>
                  <a:srgbClr val="FFFF00"/>
                </a:highlight>
                <a:latin typeface="Consolas" panose="020B0609020204030204" pitchFamily="49" charset="0"/>
              </a:rPr>
            </a:br>
            <a:br>
              <a:rPr lang="en-US" sz="500" b="0" dirty="0">
                <a:solidFill>
                  <a:srgbClr val="008000"/>
                </a:solidFill>
                <a:effectLst/>
                <a:highlight>
                  <a:srgbClr val="FFFF00"/>
                </a:highlight>
                <a:latin typeface="Consolas" panose="020B0609020204030204" pitchFamily="49" charset="0"/>
              </a:rPr>
            </a:br>
            <a:r>
              <a:rPr lang="en-US" sz="500" b="0" dirty="0">
                <a:solidFill>
                  <a:srgbClr val="008000"/>
                </a:solidFill>
                <a:effectLst/>
                <a:highlight>
                  <a:srgbClr val="FFFF00"/>
                </a:highlight>
                <a:latin typeface="Consolas" panose="020B0609020204030204" pitchFamily="49" charset="0"/>
              </a:rPr>
              <a:t>const </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 = (location, path) =&gt; {</a:t>
            </a:r>
          </a:p>
          <a:p>
            <a:r>
              <a:rPr lang="en-US" sz="500" b="0" dirty="0">
                <a:solidFill>
                  <a:srgbClr val="008000"/>
                </a:solidFill>
                <a:effectLst/>
                <a:highlight>
                  <a:srgbClr val="FFFF00"/>
                </a:highlight>
                <a:latin typeface="Consolas" panose="020B0609020204030204" pitchFamily="49" charset="0"/>
              </a:rPr>
              <a:t>  return </a:t>
            </a:r>
            <a:r>
              <a:rPr lang="en-US" sz="500" b="0" dirty="0" err="1">
                <a:solidFill>
                  <a:srgbClr val="008000"/>
                </a:solidFill>
                <a:effectLst/>
                <a:highlight>
                  <a:srgbClr val="FFFF00"/>
                </a:highlight>
                <a:latin typeface="Consolas" panose="020B0609020204030204" pitchFamily="49" charset="0"/>
              </a:rPr>
              <a:t>location.pathname</a:t>
            </a:r>
            <a:r>
              <a:rPr lang="en-US" sz="500" b="0" dirty="0">
                <a:solidFill>
                  <a:srgbClr val="008000"/>
                </a:solidFill>
                <a:effectLst/>
                <a:highlight>
                  <a:srgbClr val="FFFF00"/>
                </a:highlight>
                <a:latin typeface="Consolas" panose="020B0609020204030204" pitchFamily="49" charset="0"/>
              </a:rPr>
              <a:t> === path ? { color: '#ff4081' } : { color: '#</a:t>
            </a:r>
            <a:r>
              <a:rPr lang="en-US" sz="500" b="0" dirty="0" err="1">
                <a:solidFill>
                  <a:srgbClr val="008000"/>
                </a:solidFill>
                <a:effectLst/>
                <a:highlight>
                  <a:srgbClr val="FFFF00"/>
                </a:highlight>
                <a:latin typeface="Consolas" panose="020B0609020204030204" pitchFamily="49" charset="0"/>
              </a:rPr>
              <a:t>ffffff</a:t>
            </a:r>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export default function Menu(){ </a:t>
            </a:r>
          </a:p>
          <a:p>
            <a:r>
              <a:rPr lang="en-US" sz="500" b="0" dirty="0">
                <a:solidFill>
                  <a:srgbClr val="008000"/>
                </a:solidFill>
                <a:effectLst/>
                <a:highlight>
                  <a:srgbClr val="FFFF00"/>
                </a:highlight>
                <a:latin typeface="Consolas" panose="020B0609020204030204" pitchFamily="49" charset="0"/>
              </a:rPr>
              <a:t>  const navigate = </a:t>
            </a:r>
            <a:r>
              <a:rPr lang="en-US" sz="500" b="0" dirty="0" err="1">
                <a:solidFill>
                  <a:srgbClr val="008000"/>
                </a:solidFill>
                <a:effectLst/>
                <a:highlight>
                  <a:srgbClr val="FFFF00"/>
                </a:highlight>
                <a:latin typeface="Consolas" panose="020B0609020204030204" pitchFamily="49" charset="0"/>
              </a:rPr>
              <a:t>useNavigate</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  const location = </a:t>
            </a:r>
            <a:r>
              <a:rPr lang="en-US" sz="500" b="0" dirty="0" err="1">
                <a:solidFill>
                  <a:srgbClr val="008000"/>
                </a:solidFill>
                <a:effectLst/>
                <a:highlight>
                  <a:srgbClr val="FFFF00"/>
                </a:highlight>
                <a:latin typeface="Consolas" panose="020B0609020204030204" pitchFamily="49" charset="0"/>
              </a:rPr>
              <a:t>useLocation</a:t>
            </a:r>
            <a:r>
              <a:rPr lang="en-US" sz="500" b="0" dirty="0">
                <a:solidFill>
                  <a:srgbClr val="008000"/>
                </a:solidFill>
                <a:effectLst/>
                <a:highlight>
                  <a:srgbClr val="FFFF00"/>
                </a:highlight>
                <a:latin typeface="Consolas" panose="020B0609020204030204" pitchFamily="49" charset="0"/>
              </a:rPr>
              <a:t>();</a:t>
            </a:r>
          </a:p>
          <a:p>
            <a:br>
              <a:rPr lang="en-US" sz="500" b="0" dirty="0">
                <a:solidFill>
                  <a:srgbClr val="008000"/>
                </a:solidFill>
                <a:effectLst/>
                <a:highlight>
                  <a:srgbClr val="FFFF00"/>
                </a:highlight>
                <a:latin typeface="Consolas" panose="020B0609020204030204" pitchFamily="49" charset="0"/>
              </a:rPr>
            </a:br>
            <a:r>
              <a:rPr lang="en-US" sz="500" b="0" dirty="0">
                <a:solidFill>
                  <a:srgbClr val="008000"/>
                </a:solidFill>
                <a:effectLst/>
                <a:highlight>
                  <a:srgbClr val="FFFF00"/>
                </a:highlight>
                <a:latin typeface="Consolas" panose="020B0609020204030204" pitchFamily="49" charset="0"/>
              </a:rPr>
              <a:t>  return (</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 position="static"&gt;</a:t>
            </a:r>
          </a:p>
          <a:p>
            <a:r>
              <a:rPr lang="en-US" sz="500" b="0" dirty="0">
                <a:solidFill>
                  <a:srgbClr val="008000"/>
                </a:solidFill>
                <a:effectLst/>
                <a:highlight>
                  <a:srgbClr val="FFFF00"/>
                </a:highlight>
                <a:latin typeface="Consolas" panose="020B0609020204030204" pitchFamily="49" charset="0"/>
              </a:rPr>
              <a:t>    &lt;Toolbar&gt;</a:t>
            </a:r>
          </a:p>
          <a:p>
            <a:r>
              <a:rPr lang="en-US" sz="500" b="0" dirty="0">
                <a:solidFill>
                  <a:srgbClr val="008000"/>
                </a:solidFill>
                <a:effectLst/>
                <a:highlight>
                  <a:srgbClr val="FFFF00"/>
                </a:highlight>
                <a:latin typeface="Consolas" panose="020B0609020204030204" pitchFamily="49" charset="0"/>
              </a:rPr>
              <a:t>      &lt;Typography variant="h6" color="inherit"&gt;</a:t>
            </a:r>
          </a:p>
          <a:p>
            <a:r>
              <a:rPr lang="en-US" sz="500" b="0" dirty="0">
                <a:solidFill>
                  <a:srgbClr val="008000"/>
                </a:solidFill>
                <a:effectLst/>
                <a:highlight>
                  <a:srgbClr val="FFFF00"/>
                </a:highlight>
                <a:latin typeface="Consolas" panose="020B0609020204030204" pitchFamily="49" charset="0"/>
              </a:rPr>
              <a:t>        MERN Skeleton</a:t>
            </a:r>
          </a:p>
          <a:p>
            <a:r>
              <a:rPr lang="en-US" sz="500" b="0" dirty="0">
                <a:solidFill>
                  <a:srgbClr val="008000"/>
                </a:solidFill>
                <a:effectLst/>
                <a:highlight>
                  <a:srgbClr val="FFFF00"/>
                </a:highlight>
                <a:latin typeface="Consolas" panose="020B0609020204030204" pitchFamily="49" charset="0"/>
              </a:rPr>
              <a:t>      &lt;/Typography&gt;</a:t>
            </a:r>
          </a:p>
          <a:p>
            <a:r>
              <a:rPr lang="en-US" sz="500" b="0" dirty="0">
                <a:solidFill>
                  <a:srgbClr val="008000"/>
                </a:solidFill>
                <a:effectLst/>
                <a:highlight>
                  <a:srgbClr val="FFFF00"/>
                </a:highlight>
                <a:latin typeface="Consolas" panose="020B0609020204030204" pitchFamily="49" charset="0"/>
              </a:rPr>
              <a:t>      &lt;Link to="/"&gt;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 aria-label="Home"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HomeIcon</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IconButton</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&lt;Link to="/users"&gt;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"/users")}&gt;Users&lt;/Button&gt;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 &amp;&amp; (&lt;span&gt;</a:t>
            </a:r>
          </a:p>
          <a:p>
            <a:r>
              <a:rPr lang="en-US" sz="500" b="0" dirty="0">
                <a:solidFill>
                  <a:srgbClr val="008000"/>
                </a:solidFill>
                <a:effectLst/>
                <a:highlight>
                  <a:srgbClr val="FFFF00"/>
                </a:highlight>
                <a:latin typeface="Consolas" panose="020B0609020204030204" pitchFamily="49" charset="0"/>
              </a:rPr>
              <a:t>          &lt;Link to="/signup"&gt;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"/signup")}&gt;Sign up</a:t>
            </a:r>
          </a:p>
          <a:p>
            <a:r>
              <a:rPr lang="en-US" sz="500" b="0" dirty="0">
                <a:solidFill>
                  <a:srgbClr val="008000"/>
                </a:solidFill>
                <a:effectLst/>
                <a:highlight>
                  <a:srgbClr val="FFFF00"/>
                </a:highlight>
                <a:latin typeface="Consolas" panose="020B0609020204030204" pitchFamily="49" charset="0"/>
              </a:rPr>
              <a:t>            &lt;/Button&gt;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&lt;Link to="/</a:t>
            </a:r>
            <a:r>
              <a:rPr lang="en-US" sz="500" b="0" dirty="0" err="1">
                <a:solidFill>
                  <a:srgbClr val="008000"/>
                </a:solidFill>
                <a:effectLst/>
                <a:highlight>
                  <a:srgbClr val="FFFF00"/>
                </a:highlight>
                <a:latin typeface="Consolas" panose="020B0609020204030204" pitchFamily="49" charset="0"/>
              </a:rPr>
              <a:t>signin</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a:t>
            </a:r>
            <a:r>
              <a:rPr lang="en-US" sz="500" b="0" dirty="0" err="1">
                <a:solidFill>
                  <a:srgbClr val="008000"/>
                </a:solidFill>
                <a:effectLst/>
                <a:highlight>
                  <a:srgbClr val="FFFF00"/>
                </a:highlight>
                <a:latin typeface="Consolas" panose="020B0609020204030204" pitchFamily="49" charset="0"/>
              </a:rPr>
              <a:t>signin</a:t>
            </a:r>
            <a:r>
              <a:rPr lang="en-US" sz="500" b="0" dirty="0">
                <a:solidFill>
                  <a:srgbClr val="008000"/>
                </a:solidFill>
                <a:effectLst/>
                <a:highlight>
                  <a:srgbClr val="FFFF00"/>
                </a:highlight>
                <a:latin typeface="Consolas" panose="020B0609020204030204" pitchFamily="49" charset="0"/>
              </a:rPr>
              <a:t>")}&gt;Sign In</a:t>
            </a:r>
          </a:p>
          <a:p>
            <a:r>
              <a:rPr lang="en-US" sz="500" b="0" dirty="0">
                <a:solidFill>
                  <a:srgbClr val="008000"/>
                </a:solidFill>
                <a:effectLst/>
                <a:highlight>
                  <a:srgbClr val="FFFF00"/>
                </a:highlight>
                <a:latin typeface="Consolas" panose="020B0609020204030204" pitchFamily="49" charset="0"/>
              </a:rPr>
              <a:t>            &lt;/Button&gt;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&lt;/span&gt;)</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 &amp;&amp; (&lt;span&gt;</a:t>
            </a:r>
          </a:p>
          <a:p>
            <a:r>
              <a:rPr lang="en-US" sz="500" b="0" dirty="0">
                <a:solidFill>
                  <a:srgbClr val="008000"/>
                </a:solidFill>
                <a:effectLst/>
                <a:highlight>
                  <a:srgbClr val="FFFF00"/>
                </a:highlight>
                <a:latin typeface="Consolas" panose="020B0609020204030204" pitchFamily="49" charset="0"/>
              </a:rPr>
              <a:t>          &lt;Link to={"/user/" +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a:t>
            </a:r>
            <a:r>
              <a:rPr lang="en-US" sz="500" b="0" dirty="0" err="1">
                <a:solidFill>
                  <a:srgbClr val="008000"/>
                </a:solidFill>
                <a:effectLst/>
                <a:highlight>
                  <a:srgbClr val="FFFF00"/>
                </a:highlight>
                <a:latin typeface="Consolas" panose="020B0609020204030204" pitchFamily="49" charset="0"/>
              </a:rPr>
              <a:t>user._id</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            &lt;Button style={</a:t>
            </a:r>
            <a:r>
              <a:rPr lang="en-US" sz="500" b="0" dirty="0" err="1">
                <a:solidFill>
                  <a:srgbClr val="008000"/>
                </a:solidFill>
                <a:effectLst/>
                <a:highlight>
                  <a:srgbClr val="FFFF00"/>
                </a:highlight>
                <a:latin typeface="Consolas" panose="020B0609020204030204" pitchFamily="49" charset="0"/>
              </a:rPr>
              <a:t>isActive</a:t>
            </a:r>
            <a:r>
              <a:rPr lang="en-US" sz="500" b="0" dirty="0">
                <a:solidFill>
                  <a:srgbClr val="008000"/>
                </a:solidFill>
                <a:effectLst/>
                <a:highlight>
                  <a:srgbClr val="FFFF00"/>
                </a:highlight>
                <a:latin typeface="Consolas" panose="020B0609020204030204" pitchFamily="49" charset="0"/>
              </a:rPr>
              <a:t>(location, "/user/" + </a:t>
            </a:r>
            <a:r>
              <a:rPr lang="en-US" sz="500" b="0" dirty="0" err="1">
                <a:solidFill>
                  <a:srgbClr val="008000"/>
                </a:solidFill>
                <a:effectLst/>
                <a:highlight>
                  <a:srgbClr val="FFFF00"/>
                </a:highlight>
                <a:latin typeface="Consolas" panose="020B0609020204030204" pitchFamily="49" charset="0"/>
              </a:rPr>
              <a:t>auth.isAuthenticated</a:t>
            </a:r>
            <a:r>
              <a:rPr lang="en-US" sz="500" b="0" dirty="0">
                <a:solidFill>
                  <a:srgbClr val="008000"/>
                </a:solidFill>
                <a:effectLst/>
                <a:highlight>
                  <a:srgbClr val="FFFF00"/>
                </a:highlight>
                <a:latin typeface="Consolas" panose="020B0609020204030204" pitchFamily="49" charset="0"/>
              </a:rPr>
              <a:t>().</a:t>
            </a:r>
            <a:r>
              <a:rPr lang="en-US" sz="500" b="0" dirty="0" err="1">
                <a:solidFill>
                  <a:srgbClr val="008000"/>
                </a:solidFill>
                <a:effectLst/>
                <a:highlight>
                  <a:srgbClr val="FFFF00"/>
                </a:highlight>
                <a:latin typeface="Consolas" panose="020B0609020204030204" pitchFamily="49" charset="0"/>
              </a:rPr>
              <a:t>user._id</a:t>
            </a:r>
            <a:r>
              <a:rPr lang="en-US" sz="500" b="0" dirty="0">
                <a:solidFill>
                  <a:srgbClr val="008000"/>
                </a:solidFill>
                <a:effectLst/>
                <a:highlight>
                  <a:srgbClr val="FFFF00"/>
                </a:highlight>
                <a:latin typeface="Consolas" panose="020B0609020204030204" pitchFamily="49" charset="0"/>
              </a:rPr>
              <a:t>)}&gt;My Profile&lt;/Button&gt;</a:t>
            </a:r>
          </a:p>
          <a:p>
            <a:r>
              <a:rPr lang="en-US" sz="500" b="0" dirty="0">
                <a:solidFill>
                  <a:srgbClr val="008000"/>
                </a:solidFill>
                <a:effectLst/>
                <a:highlight>
                  <a:srgbClr val="FFFF00"/>
                </a:highlight>
                <a:latin typeface="Consolas" panose="020B0609020204030204" pitchFamily="49" charset="0"/>
              </a:rPr>
              <a:t>          &lt;/Link&gt;</a:t>
            </a:r>
          </a:p>
          <a:p>
            <a:r>
              <a:rPr lang="en-US" sz="500" b="0" dirty="0">
                <a:solidFill>
                  <a:srgbClr val="008000"/>
                </a:solidFill>
                <a:effectLst/>
                <a:highlight>
                  <a:srgbClr val="FFFF00"/>
                </a:highlight>
                <a:latin typeface="Consolas" panose="020B0609020204030204" pitchFamily="49" charset="0"/>
              </a:rPr>
              <a:t>          &lt;Button color="inherit" </a:t>
            </a:r>
            <a:r>
              <a:rPr lang="en-US" sz="500" b="0" dirty="0" err="1">
                <a:solidFill>
                  <a:srgbClr val="008000"/>
                </a:solidFill>
                <a:effectLst/>
                <a:highlight>
                  <a:srgbClr val="FFFF00"/>
                </a:highlight>
                <a:latin typeface="Consolas" panose="020B0609020204030204" pitchFamily="49" charset="0"/>
              </a:rPr>
              <a:t>onClick</a:t>
            </a:r>
            <a:r>
              <a:rPr lang="en-US" sz="500" b="0" dirty="0">
                <a:solidFill>
                  <a:srgbClr val="008000"/>
                </a:solidFill>
                <a:effectLst/>
                <a:highlight>
                  <a:srgbClr val="FFFF00"/>
                </a:highlight>
                <a:latin typeface="Consolas" panose="020B0609020204030204" pitchFamily="49" charset="0"/>
              </a:rPr>
              <a:t>={() =&gt; {</a:t>
            </a:r>
          </a:p>
          <a:p>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auth.clearJWT</a:t>
            </a:r>
            <a:r>
              <a:rPr lang="en-US" sz="500" b="0" dirty="0">
                <a:solidFill>
                  <a:srgbClr val="008000"/>
                </a:solidFill>
                <a:effectLst/>
                <a:highlight>
                  <a:srgbClr val="FFFF00"/>
                </a:highlight>
                <a:latin typeface="Consolas" panose="020B0609020204030204" pitchFamily="49" charset="0"/>
              </a:rPr>
              <a:t>(() =&gt; navigate('/'));</a:t>
            </a:r>
          </a:p>
          <a:p>
            <a:r>
              <a:rPr lang="en-US" sz="500" b="0" dirty="0">
                <a:solidFill>
                  <a:srgbClr val="008000"/>
                </a:solidFill>
                <a:effectLst/>
                <a:highlight>
                  <a:srgbClr val="FFFF00"/>
                </a:highlight>
                <a:latin typeface="Consolas" panose="020B0609020204030204" pitchFamily="49" charset="0"/>
              </a:rPr>
              <a:t>            }}&gt;Sign out&lt;/Button&gt;</a:t>
            </a:r>
          </a:p>
          <a:p>
            <a:r>
              <a:rPr lang="en-US" sz="500" b="0" dirty="0">
                <a:solidFill>
                  <a:srgbClr val="008000"/>
                </a:solidFill>
                <a:effectLst/>
                <a:highlight>
                  <a:srgbClr val="FFFF00"/>
                </a:highlight>
                <a:latin typeface="Consolas" panose="020B0609020204030204" pitchFamily="49" charset="0"/>
              </a:rPr>
              <a:t>        &lt;/span&gt;)</a:t>
            </a:r>
          </a:p>
          <a:p>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&lt;/Toolbar&gt;</a:t>
            </a:r>
          </a:p>
          <a:p>
            <a:r>
              <a:rPr lang="en-US" sz="500" b="0" dirty="0">
                <a:solidFill>
                  <a:srgbClr val="008000"/>
                </a:solidFill>
                <a:effectLst/>
                <a:highlight>
                  <a:srgbClr val="FFFF00"/>
                </a:highlight>
                <a:latin typeface="Consolas" panose="020B0609020204030204" pitchFamily="49" charset="0"/>
              </a:rPr>
              <a:t>  &lt;/</a:t>
            </a:r>
            <a:r>
              <a:rPr lang="en-US" sz="500" b="0" dirty="0" err="1">
                <a:solidFill>
                  <a:srgbClr val="008000"/>
                </a:solidFill>
                <a:effectLst/>
                <a:highlight>
                  <a:srgbClr val="FFFF00"/>
                </a:highlight>
                <a:latin typeface="Consolas" panose="020B0609020204030204" pitchFamily="49" charset="0"/>
              </a:rPr>
              <a:t>AppBar</a:t>
            </a:r>
            <a:r>
              <a:rPr lang="en-US" sz="500" b="0" dirty="0">
                <a:solidFill>
                  <a:srgbClr val="008000"/>
                </a:solidFill>
                <a:effectLst/>
                <a:highlight>
                  <a:srgbClr val="FFFF00"/>
                </a:highlight>
                <a:latin typeface="Consolas" panose="020B0609020204030204" pitchFamily="49" charset="0"/>
              </a:rPr>
              <a:t>&gt;</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a:t>
            </a:r>
          </a:p>
          <a:p>
            <a:br>
              <a:rPr lang="en-US" sz="500" b="0" dirty="0">
                <a:solidFill>
                  <a:srgbClr val="008000"/>
                </a:solidFill>
                <a:effectLst/>
                <a:highlight>
                  <a:srgbClr val="FFFF00"/>
                </a:highlight>
                <a:latin typeface="Consolas" panose="020B0609020204030204" pitchFamily="49" charset="0"/>
              </a:rPr>
            </a:br>
            <a:br>
              <a:rPr lang="en-US" sz="500" b="0" dirty="0">
                <a:solidFill>
                  <a:srgbClr val="008000"/>
                </a:solidFill>
                <a:effectLst/>
                <a:latin typeface="Consolas" panose="020B0609020204030204" pitchFamily="49" charset="0"/>
              </a:rPr>
            </a:br>
            <a:br>
              <a:rPr lang="en-US" sz="500" b="0" dirty="0">
                <a:solidFill>
                  <a:srgbClr val="008000"/>
                </a:solidFill>
                <a:effectLst/>
                <a:latin typeface="Consolas" panose="020B0609020204030204" pitchFamily="49" charset="0"/>
              </a:rPr>
            </a:br>
            <a:endParaRPr lang="en-US" sz="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3B7E593-F4FD-91BF-2934-DAE3D015837C}"/>
              </a:ext>
            </a:extLst>
          </p:cNvPr>
          <p:cNvSpPr>
            <a:spLocks noGrp="1"/>
          </p:cNvSpPr>
          <p:nvPr>
            <p:ph type="dt" sz="half" idx="10"/>
          </p:nvPr>
        </p:nvSpPr>
        <p:spPr/>
        <p:txBody>
          <a:bodyPr/>
          <a:lstStyle/>
          <a:p>
            <a:pPr>
              <a:defRPr/>
            </a:pPr>
            <a:fld id="{C9C54A8A-EC83-4BC5-B48C-A23671E55882}" type="datetime1">
              <a:rPr lang="en-US" smtClean="0"/>
              <a:t>7/16/2024</a:t>
            </a:fld>
            <a:endParaRPr lang="en-US" dirty="0"/>
          </a:p>
        </p:txBody>
      </p:sp>
      <p:sp>
        <p:nvSpPr>
          <p:cNvPr id="5" name="Footer Placeholder 4">
            <a:extLst>
              <a:ext uri="{FF2B5EF4-FFF2-40B4-BE49-F238E27FC236}">
                <a16:creationId xmlns:a16="http://schemas.microsoft.com/office/drawing/2014/main" id="{7B006E22-0801-A2FC-DB81-8C1AD3A9A0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2A3AE0-A32E-9407-3DB7-D4FC4D875BC1}"/>
              </a:ext>
            </a:extLst>
          </p:cNvPr>
          <p:cNvSpPr>
            <a:spLocks noGrp="1"/>
          </p:cNvSpPr>
          <p:nvPr>
            <p:ph type="sldNum" sz="quarter" idx="12"/>
          </p:nvPr>
        </p:nvSpPr>
        <p:spPr/>
        <p:txBody>
          <a:bodyPr/>
          <a:lstStyle/>
          <a:p>
            <a:fld id="{7C5CF243-786F-4254-B068-4C9F0B6EA12F}" type="slidenum">
              <a:rPr lang="en-US" altLang="en-US" smtClean="0"/>
              <a:pPr/>
              <a:t>89</a:t>
            </a:fld>
            <a:endParaRPr lang="en-US" altLang="en-US"/>
          </a:p>
        </p:txBody>
      </p:sp>
    </p:spTree>
    <p:extLst>
      <p:ext uri="{BB962C8B-B14F-4D97-AF65-F5344CB8AC3E}">
        <p14:creationId xmlns:p14="http://schemas.microsoft.com/office/powerpoint/2010/main" val="95480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5CCD-673F-1101-C555-2BC2CD2A1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DDD5C1-F121-9704-2B4F-3284B9DBF259}"/>
              </a:ext>
            </a:extLst>
          </p:cNvPr>
          <p:cNvSpPr>
            <a:spLocks noGrp="1"/>
          </p:cNvSpPr>
          <p:nvPr>
            <p:ph idx="1"/>
          </p:nvPr>
        </p:nvSpPr>
        <p:spPr/>
        <p:txBody>
          <a:bodyPr/>
          <a:lstStyle/>
          <a:p>
            <a:r>
              <a:rPr lang="en-US" dirty="0"/>
              <a:t>As we have seen with the other fetch calls, this method will also return a promise containing the server's response to the user update request. </a:t>
            </a:r>
          </a:p>
          <a:p>
            <a:r>
              <a:rPr lang="en-US" dirty="0"/>
              <a:t>In the final method, we will learn how to call the user delete API.</a:t>
            </a:r>
          </a:p>
          <a:p>
            <a:endParaRPr lang="en-US" dirty="0"/>
          </a:p>
        </p:txBody>
      </p:sp>
      <p:sp>
        <p:nvSpPr>
          <p:cNvPr id="4" name="Date Placeholder 3">
            <a:extLst>
              <a:ext uri="{FF2B5EF4-FFF2-40B4-BE49-F238E27FC236}">
                <a16:creationId xmlns:a16="http://schemas.microsoft.com/office/drawing/2014/main" id="{87050059-4691-B143-43F9-DC03A6994178}"/>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8272859A-208B-5AF2-7AF3-29CB5F2CE0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07F37B-D0C0-B05D-DECE-827BE08EE1D9}"/>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42221100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482-0683-37D6-6D28-EFF3D6005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1B04D7-C805-22D3-9D0F-3B5440EB6F3E}"/>
              </a:ext>
            </a:extLst>
          </p:cNvPr>
          <p:cNvSpPr>
            <a:spLocks noGrp="1"/>
          </p:cNvSpPr>
          <p:nvPr>
            <p:ph idx="1"/>
          </p:nvPr>
        </p:nvSpPr>
        <p:spPr/>
        <p:txBody>
          <a:bodyPr/>
          <a:lstStyle/>
          <a:p>
            <a:r>
              <a:rPr lang="en-US" dirty="0"/>
              <a:t>The MY PROFILE button uses the signed-in user's information to link to the user's own profile, while the SIGN OUT button calls the </a:t>
            </a:r>
            <a:r>
              <a:rPr lang="en-US" dirty="0" err="1"/>
              <a:t>auth.clearJWT</a:t>
            </a:r>
            <a:r>
              <a:rPr lang="en-US" dirty="0"/>
              <a:t>() method when it's clicked. </a:t>
            </a:r>
          </a:p>
          <a:p>
            <a:r>
              <a:rPr lang="en-US" dirty="0"/>
              <a:t>When the user is signed in, the Menu will look as follows:</a:t>
            </a:r>
          </a:p>
          <a:p>
            <a:endParaRPr lang="en-US" dirty="0"/>
          </a:p>
          <a:p>
            <a:endParaRPr lang="en-US" dirty="0"/>
          </a:p>
          <a:p>
            <a:endParaRPr lang="en-US" dirty="0"/>
          </a:p>
          <a:p>
            <a:r>
              <a:rPr lang="en-US" dirty="0"/>
              <a:t>To have the Menu navigation bar present in all the views, we need to add it to the </a:t>
            </a:r>
            <a:r>
              <a:rPr lang="en-US" dirty="0" err="1"/>
              <a:t>MainRouter</a:t>
            </a:r>
            <a:r>
              <a:rPr lang="en-US" dirty="0"/>
              <a:t> before all the other routes, and outside the Switch component.</a:t>
            </a:r>
          </a:p>
          <a:p>
            <a:endParaRPr lang="en-US" dirty="0"/>
          </a:p>
        </p:txBody>
      </p:sp>
      <p:sp>
        <p:nvSpPr>
          <p:cNvPr id="4" name="Date Placeholder 3">
            <a:extLst>
              <a:ext uri="{FF2B5EF4-FFF2-40B4-BE49-F238E27FC236}">
                <a16:creationId xmlns:a16="http://schemas.microsoft.com/office/drawing/2014/main" id="{D1FFB305-2840-9F4C-FBD4-3310787D7070}"/>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7CD255C-B112-E1C2-778B-2CD320157D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34487F8-E4EE-3FA0-897E-6FF675406363}"/>
              </a:ext>
            </a:extLst>
          </p:cNvPr>
          <p:cNvSpPr>
            <a:spLocks noGrp="1"/>
          </p:cNvSpPr>
          <p:nvPr>
            <p:ph type="sldNum" sz="quarter" idx="12"/>
          </p:nvPr>
        </p:nvSpPr>
        <p:spPr/>
        <p:txBody>
          <a:bodyPr/>
          <a:lstStyle/>
          <a:p>
            <a:fld id="{7C5CF243-786F-4254-B068-4C9F0B6EA12F}" type="slidenum">
              <a:rPr lang="en-US" altLang="en-US" smtClean="0"/>
              <a:pPr/>
              <a:t>90</a:t>
            </a:fld>
            <a:endParaRPr lang="en-US" altLang="en-US"/>
          </a:p>
        </p:txBody>
      </p:sp>
      <p:pic>
        <p:nvPicPr>
          <p:cNvPr id="8" name="Picture 7">
            <a:extLst>
              <a:ext uri="{FF2B5EF4-FFF2-40B4-BE49-F238E27FC236}">
                <a16:creationId xmlns:a16="http://schemas.microsoft.com/office/drawing/2014/main" id="{FC93C295-ED4D-E1FB-5E9E-B1EB0AC3814B}"/>
              </a:ext>
            </a:extLst>
          </p:cNvPr>
          <p:cNvPicPr>
            <a:picLocks noChangeAspect="1"/>
          </p:cNvPicPr>
          <p:nvPr/>
        </p:nvPicPr>
        <p:blipFill>
          <a:blip r:embed="rId2"/>
          <a:stretch>
            <a:fillRect/>
          </a:stretch>
        </p:blipFill>
        <p:spPr>
          <a:xfrm>
            <a:off x="1308717" y="3429000"/>
            <a:ext cx="7345532" cy="1078013"/>
          </a:xfrm>
          <a:prstGeom prst="rect">
            <a:avLst/>
          </a:prstGeom>
        </p:spPr>
      </p:pic>
    </p:spTree>
    <p:extLst>
      <p:ext uri="{BB962C8B-B14F-4D97-AF65-F5344CB8AC3E}">
        <p14:creationId xmlns:p14="http://schemas.microsoft.com/office/powerpoint/2010/main" val="18788723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E506-367F-DF1A-CC03-97C433A3CA1A}"/>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6FC0913-591D-FBEE-D084-ECE357D1209B}"/>
              </a:ext>
            </a:extLst>
          </p:cNvPr>
          <p:cNvSpPr>
            <a:spLocks noGrp="1"/>
          </p:cNvSpPr>
          <p:nvPr>
            <p:ph idx="1"/>
          </p:nvPr>
        </p:nvSpPr>
        <p:spPr/>
        <p:txBody>
          <a:bodyPr/>
          <a:lstStyle/>
          <a:p>
            <a:r>
              <a:rPr lang="en-US" dirty="0"/>
              <a:t>&lt;Menu/&gt; </a:t>
            </a:r>
          </a:p>
        </p:txBody>
      </p:sp>
      <p:sp>
        <p:nvSpPr>
          <p:cNvPr id="4" name="Date Placeholder 3">
            <a:extLst>
              <a:ext uri="{FF2B5EF4-FFF2-40B4-BE49-F238E27FC236}">
                <a16:creationId xmlns:a16="http://schemas.microsoft.com/office/drawing/2014/main" id="{7766CF85-3CBD-4C9C-F820-6FE25779E35A}"/>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F9021133-7DCE-C348-50C2-4FD1D18698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18707C-98D9-B3B0-6073-ED4DD4FF6FBC}"/>
              </a:ext>
            </a:extLst>
          </p:cNvPr>
          <p:cNvSpPr>
            <a:spLocks noGrp="1"/>
          </p:cNvSpPr>
          <p:nvPr>
            <p:ph type="sldNum" sz="quarter" idx="12"/>
          </p:nvPr>
        </p:nvSpPr>
        <p:spPr/>
        <p:txBody>
          <a:bodyPr/>
          <a:lstStyle/>
          <a:p>
            <a:fld id="{7C5CF243-786F-4254-B068-4C9F0B6EA12F}" type="slidenum">
              <a:rPr lang="en-US" altLang="en-US" smtClean="0"/>
              <a:pPr/>
              <a:t>91</a:t>
            </a:fld>
            <a:endParaRPr lang="en-US" altLang="en-US"/>
          </a:p>
        </p:txBody>
      </p:sp>
    </p:spTree>
    <p:extLst>
      <p:ext uri="{BB962C8B-B14F-4D97-AF65-F5344CB8AC3E}">
        <p14:creationId xmlns:p14="http://schemas.microsoft.com/office/powerpoint/2010/main" val="34269513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C4B0-06B8-1711-889D-7612A7E6B3A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170CC39-7C6E-3431-05C3-C625495D933B}"/>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import React from 'react';</a:t>
            </a:r>
          </a:p>
          <a:p>
            <a:r>
              <a:rPr lang="en-US" sz="700" b="0" dirty="0">
                <a:solidFill>
                  <a:srgbClr val="008000"/>
                </a:solidFill>
                <a:effectLst/>
                <a:latin typeface="Consolas" panose="020B0609020204030204" pitchFamily="49" charset="0"/>
              </a:rPr>
              <a:t>import { Routes, Route } from 'react-router-</a:t>
            </a:r>
            <a:r>
              <a:rPr lang="en-US" sz="700" b="0" dirty="0" err="1">
                <a:solidFill>
                  <a:srgbClr val="008000"/>
                </a:solidFill>
                <a:effectLst/>
                <a:latin typeface="Consolas" panose="020B0609020204030204" pitchFamily="49" charset="0"/>
              </a:rPr>
              <a:t>dom</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React from 'react'</a:t>
            </a:r>
          </a:p>
          <a:p>
            <a:r>
              <a:rPr lang="en-US" sz="700" b="0" dirty="0">
                <a:solidFill>
                  <a:srgbClr val="008000"/>
                </a:solidFill>
                <a:effectLst/>
                <a:latin typeface="Consolas" panose="020B0609020204030204" pitchFamily="49" charset="0"/>
              </a:rPr>
              <a:t>//import {Route, Routes} from 'react-router-</a:t>
            </a:r>
            <a:r>
              <a:rPr lang="en-US" sz="700" b="0" dirty="0" err="1">
                <a:solidFill>
                  <a:srgbClr val="008000"/>
                </a:solidFill>
                <a:effectLst/>
                <a:latin typeface="Consolas" panose="020B0609020204030204" pitchFamily="49" charset="0"/>
              </a:rPr>
              <a:t>dom</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Home from './core/Home' </a:t>
            </a:r>
          </a:p>
          <a:p>
            <a:r>
              <a:rPr lang="en-US" sz="700" b="0" dirty="0">
                <a:solidFill>
                  <a:srgbClr val="008000"/>
                </a:solidFill>
                <a:effectLst/>
                <a:latin typeface="Consolas" panose="020B0609020204030204" pitchFamily="49" charset="0"/>
              </a:rPr>
              <a:t>import Users from './user/</a:t>
            </a:r>
            <a:r>
              <a:rPr lang="en-US" sz="700" b="0" dirty="0" err="1">
                <a:solidFill>
                  <a:srgbClr val="008000"/>
                </a:solidFill>
                <a:effectLst/>
                <a:latin typeface="Consolas" panose="020B0609020204030204" pitchFamily="49" charset="0"/>
              </a:rPr>
              <a:t>Users.jsx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Signup from './user/</a:t>
            </a:r>
            <a:r>
              <a:rPr lang="en-US" sz="700" b="0" dirty="0" err="1">
                <a:solidFill>
                  <a:srgbClr val="008000"/>
                </a:solidFill>
                <a:effectLst/>
                <a:latin typeface="Consolas" panose="020B0609020204030204" pitchFamily="49" charset="0"/>
              </a:rPr>
              <a:t>Signup.jsx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Signin</a:t>
            </a:r>
            <a:r>
              <a:rPr lang="en-US" sz="700" b="0" dirty="0">
                <a:solidFill>
                  <a:srgbClr val="008000"/>
                </a:solidFill>
                <a:effectLst/>
                <a:latin typeface="Consolas" panose="020B0609020204030204" pitchFamily="49" charset="0"/>
              </a:rPr>
              <a:t> from './auth/</a:t>
            </a:r>
            <a:r>
              <a:rPr lang="en-US" sz="700" b="0" dirty="0" err="1">
                <a:solidFill>
                  <a:srgbClr val="008000"/>
                </a:solidFill>
                <a:effectLst/>
                <a:latin typeface="Consolas" panose="020B0609020204030204" pitchFamily="49" charset="0"/>
              </a:rPr>
              <a:t>Signin.jsx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Profile from './user/</a:t>
            </a:r>
            <a:r>
              <a:rPr lang="en-US" sz="700" b="0" dirty="0" err="1">
                <a:solidFill>
                  <a:srgbClr val="008000"/>
                </a:solidFill>
                <a:effectLst/>
                <a:latin typeface="Consolas" panose="020B0609020204030204" pitchFamily="49" charset="0"/>
              </a:rPr>
              <a:t>Profile.jsx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Switch from 'react'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PrivateRoute</a:t>
            </a:r>
            <a:r>
              <a:rPr lang="en-US" sz="800" b="0" dirty="0">
                <a:solidFill>
                  <a:srgbClr val="008000"/>
                </a:solidFill>
                <a:effectLst/>
                <a:latin typeface="Consolas" panose="020B0609020204030204" pitchFamily="49" charset="0"/>
              </a:rPr>
              <a:t> from './lib/</a:t>
            </a:r>
            <a:r>
              <a:rPr lang="en-US" sz="800" b="0" dirty="0" err="1">
                <a:solidFill>
                  <a:srgbClr val="008000"/>
                </a:solidFill>
                <a:effectLst/>
                <a:latin typeface="Consolas" panose="020B0609020204030204" pitchFamily="49" charset="0"/>
              </a:rPr>
              <a:t>PrivateRoute.jsx</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EditProfile</a:t>
            </a:r>
            <a:r>
              <a:rPr lang="en-US" sz="800" b="0" dirty="0">
                <a:solidFill>
                  <a:srgbClr val="008000"/>
                </a:solidFill>
                <a:effectLst/>
                <a:latin typeface="Consolas" panose="020B0609020204030204" pitchFamily="49" charset="0"/>
              </a:rPr>
              <a:t> from './user/</a:t>
            </a:r>
            <a:r>
              <a:rPr lang="en-US" sz="800" b="0" dirty="0" err="1">
                <a:solidFill>
                  <a:srgbClr val="008000"/>
                </a:solidFill>
                <a:effectLst/>
                <a:latin typeface="Consolas" panose="020B0609020204030204" pitchFamily="49" charset="0"/>
              </a:rPr>
              <a:t>EditProfile.jsx</a:t>
            </a:r>
            <a:r>
              <a:rPr lang="en-US" sz="800" b="0" dirty="0">
                <a:solidFill>
                  <a:srgbClr val="008000"/>
                </a:solidFill>
                <a:effectLs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import Menu from './core/Menu' </a:t>
            </a:r>
          </a:p>
          <a:p>
            <a:r>
              <a:rPr lang="en-US" sz="700" b="0" dirty="0">
                <a:solidFill>
                  <a:srgbClr val="008000"/>
                </a:solidFill>
                <a:effectLst/>
                <a:highlight>
                  <a:srgbClr val="FFFF00"/>
                </a:highlight>
                <a:latin typeface="Consolas" panose="020B0609020204030204" pitchFamily="49" charset="0"/>
              </a:rPr>
              <a:t>function </a:t>
            </a:r>
            <a:r>
              <a:rPr lang="en-US" sz="700" b="0" dirty="0" err="1">
                <a:solidFill>
                  <a:srgbClr val="008000"/>
                </a:solidFill>
                <a:effectLst/>
                <a:highlight>
                  <a:srgbClr val="FFFF00"/>
                </a:highlight>
                <a:latin typeface="Consolas" panose="020B0609020204030204" pitchFamily="49" charset="0"/>
              </a:rPr>
              <a:t>MainRouter</a:t>
            </a:r>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return (</a:t>
            </a:r>
          </a:p>
          <a:p>
            <a:r>
              <a:rPr lang="en-US" sz="700" b="0" dirty="0">
                <a:solidFill>
                  <a:srgbClr val="008000"/>
                </a:solidFill>
                <a:effectLst/>
                <a:highlight>
                  <a:srgbClr val="FFFF00"/>
                </a:highlight>
                <a:latin typeface="Consolas" panose="020B0609020204030204" pitchFamily="49" charset="0"/>
              </a:rPr>
              <a:t>          &lt;div&gt;</a:t>
            </a:r>
          </a:p>
          <a:p>
            <a:r>
              <a:rPr lang="en-US" sz="700" b="0" dirty="0">
                <a:solidFill>
                  <a:srgbClr val="008000"/>
                </a:solidFill>
                <a:effectLst/>
                <a:highlight>
                  <a:srgbClr val="FFFF00"/>
                </a:highlight>
                <a:latin typeface="Consolas" panose="020B0609020204030204" pitchFamily="49" charset="0"/>
              </a:rPr>
              <a:t>      &lt;Menu/&gt;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&lt;Routes&gt;</a:t>
            </a:r>
          </a:p>
          <a:p>
            <a:r>
              <a:rPr lang="en-US" sz="700" b="0" dirty="0">
                <a:solidFill>
                  <a:srgbClr val="008000"/>
                </a:solidFill>
                <a:effectLst/>
                <a:highlight>
                  <a:srgbClr val="FFFF00"/>
                </a:highlight>
                <a:latin typeface="Consolas" panose="020B0609020204030204" pitchFamily="49" charset="0"/>
              </a:rPr>
              <a:t>  &lt;Route path="/" element={&lt;Home /&gt;} /&gt; </a:t>
            </a:r>
          </a:p>
          <a:p>
            <a:r>
              <a:rPr lang="en-US" sz="700" b="0" dirty="0">
                <a:solidFill>
                  <a:srgbClr val="008000"/>
                </a:solidFill>
                <a:effectLst/>
                <a:highlight>
                  <a:srgbClr val="FFFF00"/>
                </a:highlight>
                <a:latin typeface="Consolas" panose="020B0609020204030204" pitchFamily="49" charset="0"/>
              </a:rPr>
              <a:t>  &lt;Route path="/users" element={&lt;Users /&gt;} /&gt;</a:t>
            </a:r>
          </a:p>
          <a:p>
            <a:r>
              <a:rPr lang="en-US" sz="700" b="0" dirty="0">
                <a:solidFill>
                  <a:srgbClr val="008000"/>
                </a:solidFill>
                <a:effectLst/>
                <a:highlight>
                  <a:srgbClr val="FFFF00"/>
                </a:highlight>
                <a:latin typeface="Consolas" panose="020B0609020204030204" pitchFamily="49" charset="0"/>
              </a:rPr>
              <a:t>  &lt;Route path="/signup" element={&lt;Signup /&gt;} /&gt;</a:t>
            </a:r>
          </a:p>
          <a:p>
            <a:r>
              <a:rPr lang="en-US" sz="700" b="0" dirty="0">
                <a:solidFill>
                  <a:srgbClr val="008000"/>
                </a:solidFill>
                <a:effectLst/>
                <a:highlight>
                  <a:srgbClr val="FFFF00"/>
                </a:highlight>
                <a:latin typeface="Consolas" panose="020B0609020204030204" pitchFamily="49" charset="0"/>
              </a:rPr>
              <a:t>  &lt;Route path="/</a:t>
            </a:r>
            <a:r>
              <a:rPr lang="en-US" sz="700" b="0" dirty="0" err="1">
                <a:solidFill>
                  <a:srgbClr val="008000"/>
                </a:solidFill>
                <a:effectLst/>
                <a:highlight>
                  <a:srgbClr val="FFFF00"/>
                </a:highlight>
                <a:latin typeface="Consolas" panose="020B0609020204030204" pitchFamily="49" charset="0"/>
              </a:rPr>
              <a:t>signin</a:t>
            </a:r>
            <a:r>
              <a:rPr lang="en-US" sz="700" b="0" dirty="0">
                <a:solidFill>
                  <a:srgbClr val="008000"/>
                </a:solidFill>
                <a:effectLst/>
                <a:highlight>
                  <a:srgbClr val="FFFF00"/>
                </a:highlight>
                <a:latin typeface="Consolas" panose="020B0609020204030204" pitchFamily="49" charset="0"/>
              </a:rPr>
              <a:t>" element={&lt;</a:t>
            </a:r>
            <a:r>
              <a:rPr lang="en-US" sz="700" b="0" dirty="0" err="1">
                <a:solidFill>
                  <a:srgbClr val="008000"/>
                </a:solidFill>
                <a:effectLst/>
                <a:highlight>
                  <a:srgbClr val="FFFF00"/>
                </a:highlight>
                <a:latin typeface="Consolas" panose="020B0609020204030204" pitchFamily="49" charset="0"/>
              </a:rPr>
              <a:t>Signin</a:t>
            </a:r>
            <a:r>
              <a:rPr lang="en-US" sz="700" b="0" dirty="0">
                <a:solidFill>
                  <a:srgbClr val="008000"/>
                </a:solidFill>
                <a:effectLst/>
                <a:highlight>
                  <a:srgbClr val="FFFF00"/>
                </a:highlight>
                <a:latin typeface="Consolas" panose="020B0609020204030204" pitchFamily="49" charset="0"/>
              </a:rPr>
              <a:t> /&gt;} /&gt;</a:t>
            </a:r>
          </a:p>
          <a:p>
            <a:r>
              <a:rPr lang="en-US" sz="700" b="0" dirty="0">
                <a:solidFill>
                  <a:srgbClr val="008000"/>
                </a:solidFill>
                <a:effectLst/>
                <a:highlight>
                  <a:srgbClr val="FFFF00"/>
                </a:highlight>
                <a:latin typeface="Consolas" panose="020B0609020204030204" pitchFamily="49" charset="0"/>
              </a:rPr>
              <a:t>  &lt;Route</a:t>
            </a:r>
          </a:p>
          <a:p>
            <a:r>
              <a:rPr lang="en-US" sz="700" b="0" dirty="0">
                <a:solidFill>
                  <a:srgbClr val="008000"/>
                </a:solidFill>
                <a:effectLst/>
                <a:highlight>
                  <a:srgbClr val="FFFF00"/>
                </a:highlight>
                <a:latin typeface="Consolas" panose="020B0609020204030204" pitchFamily="49" charset="0"/>
              </a:rPr>
              <a:t>    path="/user/edit/:</a:t>
            </a:r>
            <a:r>
              <a:rPr lang="en-US" sz="700" b="0" dirty="0" err="1">
                <a:solidFill>
                  <a:srgbClr val="008000"/>
                </a:solidFill>
                <a:effectLst/>
                <a:highlight>
                  <a:srgbClr val="FFFF00"/>
                </a:highlight>
                <a:latin typeface="Consolas" panose="020B0609020204030204" pitchFamily="49" charset="0"/>
              </a:rPr>
              <a:t>userId</a:t>
            </a:r>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    element={</a:t>
            </a:r>
          </a:p>
          <a:p>
            <a:r>
              <a:rPr lang="en-US" sz="700" b="0" dirty="0">
                <a:solidFill>
                  <a:srgbClr val="008000"/>
                </a:solidFill>
                <a:effectLst/>
                <a:highlight>
                  <a:srgbClr val="FFFF00"/>
                </a:highlight>
                <a:latin typeface="Consolas" panose="020B0609020204030204" pitchFamily="49" charset="0"/>
              </a:rPr>
              <a:t>      &lt;</a:t>
            </a:r>
            <a:r>
              <a:rPr lang="en-US" sz="700" b="0" dirty="0" err="1">
                <a:solidFill>
                  <a:srgbClr val="008000"/>
                </a:solidFill>
                <a:effectLst/>
                <a:highlight>
                  <a:srgbClr val="FFFF00"/>
                </a:highlight>
                <a:latin typeface="Consolas" panose="020B0609020204030204" pitchFamily="49" charset="0"/>
              </a:rPr>
              <a:t>PrivateRoute</a:t>
            </a:r>
            <a:r>
              <a:rPr lang="en-US" sz="700" b="0" dirty="0">
                <a:solidFill>
                  <a:srgbClr val="008000"/>
                </a:solidFill>
                <a:effectLst/>
                <a:highlight>
                  <a:srgbClr val="FFFF00"/>
                </a:highlight>
                <a:latin typeface="Consolas" panose="020B0609020204030204" pitchFamily="49" charset="0"/>
              </a:rPr>
              <a:t>&gt;</a:t>
            </a:r>
          </a:p>
          <a:p>
            <a:r>
              <a:rPr lang="en-US" sz="700" b="0" dirty="0">
                <a:solidFill>
                  <a:srgbClr val="008000"/>
                </a:solidFill>
                <a:effectLst/>
                <a:highlight>
                  <a:srgbClr val="FFFF00"/>
                </a:highlight>
                <a:latin typeface="Consolas" panose="020B0609020204030204" pitchFamily="49" charset="0"/>
              </a:rPr>
              <a:t>        &lt;</a:t>
            </a:r>
            <a:r>
              <a:rPr lang="en-US" sz="700" b="0" dirty="0" err="1">
                <a:solidFill>
                  <a:srgbClr val="008000"/>
                </a:solidFill>
                <a:effectLst/>
                <a:highlight>
                  <a:srgbClr val="FFFF00"/>
                </a:highlight>
                <a:latin typeface="Consolas" panose="020B0609020204030204" pitchFamily="49" charset="0"/>
              </a:rPr>
              <a:t>EditProfile</a:t>
            </a:r>
            <a:r>
              <a:rPr lang="en-US" sz="700" b="0" dirty="0">
                <a:solidFill>
                  <a:srgbClr val="008000"/>
                </a:solidFill>
                <a:effectLst/>
                <a:highlight>
                  <a:srgbClr val="FFFF00"/>
                </a:highlight>
                <a:latin typeface="Consolas" panose="020B0609020204030204" pitchFamily="49" charset="0"/>
              </a:rPr>
              <a:t> /&gt;</a:t>
            </a:r>
          </a:p>
          <a:p>
            <a:r>
              <a:rPr lang="en-US" sz="700" b="0" dirty="0">
                <a:solidFill>
                  <a:srgbClr val="008000"/>
                </a:solidFill>
                <a:effectLst/>
                <a:highlight>
                  <a:srgbClr val="FFFF00"/>
                </a:highlight>
                <a:latin typeface="Consolas" panose="020B0609020204030204" pitchFamily="49" charset="0"/>
              </a:rPr>
              <a:t>      &lt;/</a:t>
            </a:r>
            <a:r>
              <a:rPr lang="en-US" sz="700" b="0" dirty="0" err="1">
                <a:solidFill>
                  <a:srgbClr val="008000"/>
                </a:solidFill>
                <a:effectLst/>
                <a:highlight>
                  <a:srgbClr val="FFFF00"/>
                </a:highlight>
                <a:latin typeface="Consolas" panose="020B0609020204030204" pitchFamily="49" charset="0"/>
              </a:rPr>
              <a:t>PrivateRoute</a:t>
            </a:r>
            <a:r>
              <a:rPr lang="en-US" sz="700" b="0" dirty="0">
                <a:solidFill>
                  <a:srgbClr val="008000"/>
                </a:solidFill>
                <a:effectLst/>
                <a:highlight>
                  <a:srgbClr val="FFFF00"/>
                </a:highlight>
                <a:latin typeface="Consolas" panose="020B0609020204030204" pitchFamily="49" charset="0"/>
              </a:rPr>
              <a:t>&gt;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/&gt;</a:t>
            </a:r>
          </a:p>
          <a:p>
            <a:r>
              <a:rPr lang="en-US" sz="700" b="0" dirty="0">
                <a:solidFill>
                  <a:srgbClr val="008000"/>
                </a:solidFill>
                <a:effectLst/>
                <a:highlight>
                  <a:srgbClr val="FFFF00"/>
                </a:highlight>
                <a:latin typeface="Consolas" panose="020B0609020204030204" pitchFamily="49" charset="0"/>
              </a:rPr>
              <a:t>  &lt;Route path="/user/:</a:t>
            </a:r>
            <a:r>
              <a:rPr lang="en-US" sz="700" b="0" dirty="0" err="1">
                <a:solidFill>
                  <a:srgbClr val="008000"/>
                </a:solidFill>
                <a:effectLst/>
                <a:highlight>
                  <a:srgbClr val="FFFF00"/>
                </a:highlight>
                <a:latin typeface="Consolas" panose="020B0609020204030204" pitchFamily="49" charset="0"/>
              </a:rPr>
              <a:t>userId</a:t>
            </a:r>
            <a:r>
              <a:rPr lang="en-US" sz="700" b="0" dirty="0">
                <a:solidFill>
                  <a:srgbClr val="008000"/>
                </a:solidFill>
                <a:effectLst/>
                <a:highlight>
                  <a:srgbClr val="FFFF00"/>
                </a:highlight>
                <a:latin typeface="Consolas" panose="020B0609020204030204" pitchFamily="49" charset="0"/>
              </a:rPr>
              <a:t>" element={&lt;Profile /&gt;} /&gt;</a:t>
            </a:r>
          </a:p>
          <a:p>
            <a:br>
              <a:rPr lang="en-US" sz="700" b="0" dirty="0">
                <a:solidFill>
                  <a:srgbClr val="008000"/>
                </a:solidFill>
                <a:effectLst/>
                <a:highlight>
                  <a:srgbClr val="FFFF00"/>
                </a:highlight>
                <a:latin typeface="Consolas" panose="020B0609020204030204" pitchFamily="49" charset="0"/>
              </a:rPr>
            </a:br>
            <a:r>
              <a:rPr lang="en-US" sz="700" b="0" dirty="0">
                <a:solidFill>
                  <a:srgbClr val="008000"/>
                </a:solidFill>
                <a:effectLst/>
                <a:highlight>
                  <a:srgbClr val="FFFF00"/>
                </a:highlight>
                <a:latin typeface="Consolas" panose="020B0609020204030204" pitchFamily="49" charset="0"/>
              </a:rPr>
              <a:t>&lt;/Routes&gt;</a:t>
            </a:r>
          </a:p>
          <a:p>
            <a:r>
              <a:rPr lang="en-US" sz="700" b="0" dirty="0">
                <a:solidFill>
                  <a:srgbClr val="008000"/>
                </a:solidFill>
                <a:effectLst/>
                <a:highlight>
                  <a:srgbClr val="FFFF00"/>
                </a:highlight>
                <a:latin typeface="Consolas" panose="020B0609020204030204" pitchFamily="49" charset="0"/>
              </a:rPr>
              <a:t>&lt;/div&gt;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a:t>
            </a:r>
          </a:p>
          <a:p>
            <a:br>
              <a:rPr lang="en-US" sz="700" b="0" dirty="0">
                <a:solidFill>
                  <a:srgbClr val="008000"/>
                </a:solidFill>
                <a:effectLst/>
                <a:latin typeface="Consolas" panose="020B0609020204030204" pitchFamily="49" charset="0"/>
              </a:rPr>
            </a:br>
            <a:r>
              <a:rPr lang="en-US" sz="700" b="0" dirty="0">
                <a:solidFill>
                  <a:srgbClr val="008000"/>
                </a:solidFill>
                <a:effectLst/>
                <a:latin typeface="Consolas" panose="020B0609020204030204" pitchFamily="49" charset="0"/>
              </a:rPr>
              <a:t>export default </a:t>
            </a:r>
            <a:r>
              <a:rPr lang="en-US" sz="700" b="0" dirty="0" err="1">
                <a:solidFill>
                  <a:srgbClr val="008000"/>
                </a:solidFill>
                <a:effectLst/>
                <a:latin typeface="Consolas" panose="020B0609020204030204" pitchFamily="49" charset="0"/>
              </a:rPr>
              <a:t>MainRouter</a:t>
            </a:r>
            <a:r>
              <a:rPr lang="en-US" sz="700" b="0" dirty="0">
                <a:solidFill>
                  <a:srgbClr val="008000"/>
                </a:solidFill>
                <a:effectLst/>
                <a:latin typeface="Consolas" panose="020B0609020204030204" pitchFamily="49" charset="0"/>
              </a:rPr>
              <a:t>;</a:t>
            </a:r>
          </a:p>
          <a:p>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841DF49-33CE-93A3-EE3B-74E9E22B5476}"/>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7E056912-47BA-531A-8609-EF9BF231BB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F923AE-308F-F9D2-2E47-425DCB0ABADA}"/>
              </a:ext>
            </a:extLst>
          </p:cNvPr>
          <p:cNvSpPr>
            <a:spLocks noGrp="1"/>
          </p:cNvSpPr>
          <p:nvPr>
            <p:ph type="sldNum" sz="quarter" idx="12"/>
          </p:nvPr>
        </p:nvSpPr>
        <p:spPr/>
        <p:txBody>
          <a:bodyPr/>
          <a:lstStyle/>
          <a:p>
            <a:fld id="{7C5CF243-786F-4254-B068-4C9F0B6EA12F}" type="slidenum">
              <a:rPr lang="en-US" altLang="en-US" smtClean="0"/>
              <a:pPr/>
              <a:t>92</a:t>
            </a:fld>
            <a:endParaRPr lang="en-US" altLang="en-US"/>
          </a:p>
        </p:txBody>
      </p:sp>
    </p:spTree>
    <p:extLst>
      <p:ext uri="{BB962C8B-B14F-4D97-AF65-F5344CB8AC3E}">
        <p14:creationId xmlns:p14="http://schemas.microsoft.com/office/powerpoint/2010/main" val="17318360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263C-87D2-49C5-B89C-0665CBCAF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B6E7A1-5CDC-4982-1BC2-6A571B70A96D}"/>
              </a:ext>
            </a:extLst>
          </p:cNvPr>
          <p:cNvSpPr>
            <a:spLocks noGrp="1"/>
          </p:cNvSpPr>
          <p:nvPr>
            <p:ph idx="1"/>
          </p:nvPr>
        </p:nvSpPr>
        <p:spPr/>
        <p:txBody>
          <a:bodyPr/>
          <a:lstStyle/>
          <a:p>
            <a:r>
              <a:rPr lang="en-US" dirty="0"/>
              <a:t>This will make the Menu component render on top of all the other components when these components are accessed at their respective routes.</a:t>
            </a:r>
          </a:p>
          <a:p>
            <a:r>
              <a:rPr lang="en-US" dirty="0"/>
              <a:t>The skeleton frontend is now complete and has all necessary components to allow a user to sign up, view, and modify user data on the backend while considering authentication and authorization restrictions. </a:t>
            </a:r>
          </a:p>
          <a:p>
            <a:r>
              <a:rPr lang="en-US" dirty="0"/>
              <a:t>However, it is still not possible to visit the frontend routes directly in the browser address bar; these can only be accessed when they're linked from within the frontend view. </a:t>
            </a:r>
          </a:p>
          <a:p>
            <a:r>
              <a:rPr lang="en-US" dirty="0"/>
              <a:t>To enable this functionality in the skeleton application, we need to implement basic server-side rendering.</a:t>
            </a:r>
          </a:p>
        </p:txBody>
      </p:sp>
      <p:sp>
        <p:nvSpPr>
          <p:cNvPr id="4" name="Date Placeholder 3">
            <a:extLst>
              <a:ext uri="{FF2B5EF4-FFF2-40B4-BE49-F238E27FC236}">
                <a16:creationId xmlns:a16="http://schemas.microsoft.com/office/drawing/2014/main" id="{11B23B44-4046-8768-A67C-070EEDA3B503}"/>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C367C01-9EFF-C689-DB25-68D2A2DD42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160D95-15B7-BCA9-3C70-69B268769822}"/>
              </a:ext>
            </a:extLst>
          </p:cNvPr>
          <p:cNvSpPr>
            <a:spLocks noGrp="1"/>
          </p:cNvSpPr>
          <p:nvPr>
            <p:ph type="sldNum" sz="quarter" idx="12"/>
          </p:nvPr>
        </p:nvSpPr>
        <p:spPr/>
        <p:txBody>
          <a:bodyPr/>
          <a:lstStyle/>
          <a:p>
            <a:fld id="{7C5CF243-786F-4254-B068-4C9F0B6EA12F}" type="slidenum">
              <a:rPr lang="en-US" altLang="en-US" smtClean="0"/>
              <a:pPr/>
              <a:t>93</a:t>
            </a:fld>
            <a:endParaRPr lang="en-US" altLang="en-US"/>
          </a:p>
        </p:txBody>
      </p:sp>
    </p:spTree>
    <p:extLst>
      <p:ext uri="{BB962C8B-B14F-4D97-AF65-F5344CB8AC3E}">
        <p14:creationId xmlns:p14="http://schemas.microsoft.com/office/powerpoint/2010/main" val="13935424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6B8A-3D60-4049-B23E-7F6E05D707E1}"/>
              </a:ext>
            </a:extLst>
          </p:cNvPr>
          <p:cNvSpPr>
            <a:spLocks noGrp="1"/>
          </p:cNvSpPr>
          <p:nvPr>
            <p:ph type="title"/>
          </p:nvPr>
        </p:nvSpPr>
        <p:spPr/>
        <p:txBody>
          <a:bodyPr/>
          <a:lstStyle/>
          <a:p>
            <a:r>
              <a:rPr lang="en-US" dirty="0"/>
              <a:t>Implementing basic server-side </a:t>
            </a:r>
            <a:br>
              <a:rPr lang="en-US" dirty="0"/>
            </a:br>
            <a:r>
              <a:rPr lang="en-US" dirty="0"/>
              <a:t>rendering</a:t>
            </a:r>
          </a:p>
        </p:txBody>
      </p:sp>
      <p:sp>
        <p:nvSpPr>
          <p:cNvPr id="3" name="Content Placeholder 2">
            <a:extLst>
              <a:ext uri="{FF2B5EF4-FFF2-40B4-BE49-F238E27FC236}">
                <a16:creationId xmlns:a16="http://schemas.microsoft.com/office/drawing/2014/main" id="{587E2ED1-9399-C21E-D321-F3DC82E58CF4}"/>
              </a:ext>
            </a:extLst>
          </p:cNvPr>
          <p:cNvSpPr>
            <a:spLocks noGrp="1"/>
          </p:cNvSpPr>
          <p:nvPr>
            <p:ph idx="1"/>
          </p:nvPr>
        </p:nvSpPr>
        <p:spPr/>
        <p:txBody>
          <a:bodyPr/>
          <a:lstStyle/>
          <a:p>
            <a:r>
              <a:rPr lang="en-US" dirty="0"/>
              <a:t>Currently, when the React Router routes or pathnames are directly entered in the browser address bar or when a view that is not at the root path is refreshed, the URL does not work. </a:t>
            </a:r>
          </a:p>
          <a:p>
            <a:r>
              <a:rPr lang="en-US" dirty="0"/>
              <a:t>This happens because the server does not recognize the React Router routes we defined in the frontend. </a:t>
            </a:r>
          </a:p>
          <a:p>
            <a:r>
              <a:rPr lang="en-US" dirty="0"/>
              <a:t>We have to implement basic server-side rendering on the backend so that the server is able to respond when it receives a request to a frontend route.</a:t>
            </a:r>
          </a:p>
          <a:p>
            <a:r>
              <a:rPr lang="en-US" dirty="0"/>
              <a:t>To render the relevant React components properly when the server receives requests to the frontend routes, we need to initially generate the React components on the server-side with regard to the React Router and Material-UI components, before the client-side JS is ready to take over the rendering.</a:t>
            </a:r>
          </a:p>
        </p:txBody>
      </p:sp>
      <p:sp>
        <p:nvSpPr>
          <p:cNvPr id="4" name="Date Placeholder 3">
            <a:extLst>
              <a:ext uri="{FF2B5EF4-FFF2-40B4-BE49-F238E27FC236}">
                <a16:creationId xmlns:a16="http://schemas.microsoft.com/office/drawing/2014/main" id="{35ACA257-E51A-D089-45E1-1E424BECD0EC}"/>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D8EC5107-67E3-6C53-76B9-DF26500D6F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4E9FFD-FF96-18CE-FBA7-910E95D6E346}"/>
              </a:ext>
            </a:extLst>
          </p:cNvPr>
          <p:cNvSpPr>
            <a:spLocks noGrp="1"/>
          </p:cNvSpPr>
          <p:nvPr>
            <p:ph type="sldNum" sz="quarter" idx="12"/>
          </p:nvPr>
        </p:nvSpPr>
        <p:spPr/>
        <p:txBody>
          <a:bodyPr/>
          <a:lstStyle/>
          <a:p>
            <a:fld id="{7C5CF243-786F-4254-B068-4C9F0B6EA12F}" type="slidenum">
              <a:rPr lang="en-US" altLang="en-US" smtClean="0"/>
              <a:pPr/>
              <a:t>94</a:t>
            </a:fld>
            <a:endParaRPr lang="en-US" altLang="en-US"/>
          </a:p>
        </p:txBody>
      </p:sp>
    </p:spTree>
    <p:extLst>
      <p:ext uri="{BB962C8B-B14F-4D97-AF65-F5344CB8AC3E}">
        <p14:creationId xmlns:p14="http://schemas.microsoft.com/office/powerpoint/2010/main" val="35618998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2C10-F6F2-2C9F-7EB2-B6BDDC645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EFD069-83FD-BEF9-2159-0E2F448E804D}"/>
              </a:ext>
            </a:extLst>
          </p:cNvPr>
          <p:cNvSpPr>
            <a:spLocks noGrp="1"/>
          </p:cNvSpPr>
          <p:nvPr>
            <p:ph idx="1"/>
          </p:nvPr>
        </p:nvSpPr>
        <p:spPr/>
        <p:txBody>
          <a:bodyPr/>
          <a:lstStyle/>
          <a:p>
            <a:r>
              <a:rPr lang="en-US" dirty="0"/>
              <a:t>In the following sections, we will look at the implementation of the steps outlined in the preceding code block, and also discuss how to prepare the frontend so that it accepts and handles this server-rendered code.</a:t>
            </a:r>
          </a:p>
        </p:txBody>
      </p:sp>
      <p:sp>
        <p:nvSpPr>
          <p:cNvPr id="4" name="Date Placeholder 3">
            <a:extLst>
              <a:ext uri="{FF2B5EF4-FFF2-40B4-BE49-F238E27FC236}">
                <a16:creationId xmlns:a16="http://schemas.microsoft.com/office/drawing/2014/main" id="{258DAD30-4AD1-7A5B-69B4-577759D1BEB2}"/>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AC81BCA2-0D0B-317A-8D8A-B2EE4D8A96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CD1EC6-61D6-C7F4-AC31-913FDFE18918}"/>
              </a:ext>
            </a:extLst>
          </p:cNvPr>
          <p:cNvSpPr>
            <a:spLocks noGrp="1"/>
          </p:cNvSpPr>
          <p:nvPr>
            <p:ph type="sldNum" sz="quarter" idx="12"/>
          </p:nvPr>
        </p:nvSpPr>
        <p:spPr/>
        <p:txBody>
          <a:bodyPr/>
          <a:lstStyle/>
          <a:p>
            <a:fld id="{7C5CF243-786F-4254-B068-4C9F0B6EA12F}" type="slidenum">
              <a:rPr lang="en-US" altLang="en-US" smtClean="0"/>
              <a:pPr/>
              <a:t>95</a:t>
            </a:fld>
            <a:endParaRPr lang="en-US" altLang="en-US"/>
          </a:p>
        </p:txBody>
      </p:sp>
    </p:spTree>
    <p:extLst>
      <p:ext uri="{BB962C8B-B14F-4D97-AF65-F5344CB8AC3E}">
        <p14:creationId xmlns:p14="http://schemas.microsoft.com/office/powerpoint/2010/main" val="26547165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766-DE02-CFD1-34AA-2EF3CBCC4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ED359-68B5-A865-F008-12573CCAF104}"/>
              </a:ext>
            </a:extLst>
          </p:cNvPr>
          <p:cNvSpPr>
            <a:spLocks noGrp="1"/>
          </p:cNvSpPr>
          <p:nvPr>
            <p:ph idx="1"/>
          </p:nvPr>
        </p:nvSpPr>
        <p:spPr/>
        <p:txBody>
          <a:bodyPr/>
          <a:lstStyle/>
          <a:p>
            <a:r>
              <a:rPr lang="en-US" dirty="0"/>
              <a:t>While rendering the React tree, the client app's root component, </a:t>
            </a:r>
            <a:r>
              <a:rPr lang="en-US" dirty="0" err="1"/>
              <a:t>MainRouter</a:t>
            </a:r>
            <a:r>
              <a:rPr lang="en-US" dirty="0"/>
              <a:t>, is wrapped with the Material-UI  </a:t>
            </a:r>
            <a:r>
              <a:rPr lang="en-US" dirty="0" err="1"/>
              <a:t>ThemeProvider</a:t>
            </a:r>
            <a:r>
              <a:rPr lang="en-US" dirty="0"/>
              <a:t> to provide the styling props that are needed by the </a:t>
            </a:r>
            <a:r>
              <a:rPr lang="en-US" dirty="0" err="1"/>
              <a:t>MainRouter</a:t>
            </a:r>
            <a:r>
              <a:rPr lang="en-US" dirty="0"/>
              <a:t> child components. </a:t>
            </a:r>
          </a:p>
          <a:p>
            <a:r>
              <a:rPr lang="en-US" dirty="0"/>
              <a:t>The stateless </a:t>
            </a:r>
            <a:r>
              <a:rPr lang="en-US" dirty="0" err="1"/>
              <a:t>StaticRouter</a:t>
            </a:r>
            <a:r>
              <a:rPr lang="en-US" dirty="0"/>
              <a:t> is used here instead of the </a:t>
            </a:r>
            <a:r>
              <a:rPr lang="en-US" dirty="0" err="1"/>
              <a:t>BrowserRouter</a:t>
            </a:r>
            <a:r>
              <a:rPr lang="en-US" dirty="0"/>
              <a:t> that's used on the client-side in order to </a:t>
            </a:r>
          </a:p>
          <a:p>
            <a:r>
              <a:rPr lang="en-US" dirty="0"/>
              <a:t>wrap </a:t>
            </a:r>
            <a:r>
              <a:rPr lang="en-US" dirty="0" err="1"/>
              <a:t>MainRouter</a:t>
            </a:r>
            <a:r>
              <a:rPr lang="en-US" dirty="0"/>
              <a:t> and provide the routing props that are used for implementing the client-side components.</a:t>
            </a:r>
          </a:p>
          <a:p>
            <a:r>
              <a:rPr lang="en-US" dirty="0"/>
              <a:t>Based on these values, such as the requested location route and theme that are passed in as props to the wrapping components, </a:t>
            </a:r>
            <a:r>
              <a:rPr lang="en-US" dirty="0" err="1"/>
              <a:t>renderToString</a:t>
            </a:r>
            <a:r>
              <a:rPr lang="en-US" dirty="0"/>
              <a:t> will return the </a:t>
            </a:r>
          </a:p>
          <a:p>
            <a:r>
              <a:rPr lang="en-US" dirty="0"/>
              <a:t>markup containing the relevant view.</a:t>
            </a:r>
          </a:p>
        </p:txBody>
      </p:sp>
      <p:sp>
        <p:nvSpPr>
          <p:cNvPr id="4" name="Date Placeholder 3">
            <a:extLst>
              <a:ext uri="{FF2B5EF4-FFF2-40B4-BE49-F238E27FC236}">
                <a16:creationId xmlns:a16="http://schemas.microsoft.com/office/drawing/2014/main" id="{9745951C-8FA8-73CB-F875-38D475E6AE04}"/>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B3382A45-2764-2E1B-32D0-D0B311DBFA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01672C-E2E8-E1C0-CF35-8D58644F65B1}"/>
              </a:ext>
            </a:extLst>
          </p:cNvPr>
          <p:cNvSpPr>
            <a:spLocks noGrp="1"/>
          </p:cNvSpPr>
          <p:nvPr>
            <p:ph type="sldNum" sz="quarter" idx="12"/>
          </p:nvPr>
        </p:nvSpPr>
        <p:spPr/>
        <p:txBody>
          <a:bodyPr/>
          <a:lstStyle/>
          <a:p>
            <a:fld id="{7C5CF243-786F-4254-B068-4C9F0B6EA12F}" type="slidenum">
              <a:rPr lang="en-US" altLang="en-US" smtClean="0"/>
              <a:pPr/>
              <a:t>96</a:t>
            </a:fld>
            <a:endParaRPr lang="en-US" altLang="en-US"/>
          </a:p>
        </p:txBody>
      </p:sp>
    </p:spTree>
    <p:extLst>
      <p:ext uri="{BB962C8B-B14F-4D97-AF65-F5344CB8AC3E}">
        <p14:creationId xmlns:p14="http://schemas.microsoft.com/office/powerpoint/2010/main" val="36460311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EB8-E41C-4052-B74C-2C55CF6489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D58423-1F4A-CF69-C3A3-6E7B8134BFD8}"/>
              </a:ext>
            </a:extLst>
          </p:cNvPr>
          <p:cNvSpPr>
            <a:spLocks noGrp="1"/>
          </p:cNvSpPr>
          <p:nvPr>
            <p:ph idx="1"/>
          </p:nvPr>
        </p:nvSpPr>
        <p:spPr/>
        <p:txBody>
          <a:bodyPr/>
          <a:lstStyle/>
          <a:p>
            <a:r>
              <a:rPr lang="en-US" sz="2300" dirty="0"/>
              <a:t>An example of a case where redirect is rendered in the component is when we're trying to access a </a:t>
            </a:r>
            <a:r>
              <a:rPr lang="en-US" sz="2300" dirty="0" err="1"/>
              <a:t>PrivateRoute</a:t>
            </a:r>
            <a:r>
              <a:rPr lang="en-US" sz="2300" dirty="0"/>
              <a:t> via a server-side render. </a:t>
            </a:r>
          </a:p>
          <a:p>
            <a:r>
              <a:rPr lang="en-US" sz="2300" dirty="0"/>
              <a:t>As the server-side cannot access the auth token from the browser's </a:t>
            </a:r>
            <a:r>
              <a:rPr lang="en-US" sz="2300" dirty="0" err="1"/>
              <a:t>sessionStorage</a:t>
            </a:r>
            <a:r>
              <a:rPr lang="en-US" sz="2300" dirty="0"/>
              <a:t>, the redirect in </a:t>
            </a:r>
            <a:r>
              <a:rPr lang="en-US" sz="2300" dirty="0" err="1"/>
              <a:t>PrivateRoute</a:t>
            </a:r>
            <a:r>
              <a:rPr lang="en-US" sz="2300" dirty="0"/>
              <a:t> will render. </a:t>
            </a:r>
          </a:p>
          <a:p>
            <a:r>
              <a:rPr lang="en-US" sz="2300" dirty="0"/>
              <a:t>The context.url value , in this case, will have the '/</a:t>
            </a:r>
            <a:r>
              <a:rPr lang="en-US" sz="2300" dirty="0" err="1"/>
              <a:t>signin</a:t>
            </a:r>
            <a:r>
              <a:rPr lang="en-US" sz="2300" dirty="0"/>
              <a:t>' route, and hence, instead of trying to render the </a:t>
            </a:r>
            <a:r>
              <a:rPr lang="en-US" sz="2300" dirty="0" err="1"/>
              <a:t>PrivateRoute</a:t>
            </a:r>
            <a:r>
              <a:rPr lang="en-US" sz="2300" dirty="0"/>
              <a:t> component, it will redirect to the '/</a:t>
            </a:r>
            <a:r>
              <a:rPr lang="en-US" sz="2300" dirty="0" err="1"/>
              <a:t>signin</a:t>
            </a:r>
            <a:r>
              <a:rPr lang="en-US" sz="2300" dirty="0"/>
              <a:t>' route.</a:t>
            </a:r>
          </a:p>
          <a:p>
            <a:r>
              <a:rPr lang="en-US" sz="2300" dirty="0"/>
              <a:t>This completes the code we need to add to the server-side to enable the basic server-side rendering of the React views. </a:t>
            </a:r>
          </a:p>
          <a:p>
            <a:r>
              <a:rPr lang="en-US" sz="2300" dirty="0"/>
              <a:t>Next, we need to update the frontend so it is able to integrate and render this server-generated code.</a:t>
            </a:r>
          </a:p>
        </p:txBody>
      </p:sp>
      <p:sp>
        <p:nvSpPr>
          <p:cNvPr id="4" name="Date Placeholder 3">
            <a:extLst>
              <a:ext uri="{FF2B5EF4-FFF2-40B4-BE49-F238E27FC236}">
                <a16:creationId xmlns:a16="http://schemas.microsoft.com/office/drawing/2014/main" id="{E9FC7ED2-7617-1BC6-A1AE-DDBB86CA5BEF}"/>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CABF1469-0494-8677-AE55-9CE8D39070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0CAD2A-1E3F-5AFA-A632-A1FE031C0266}"/>
              </a:ext>
            </a:extLst>
          </p:cNvPr>
          <p:cNvSpPr>
            <a:spLocks noGrp="1"/>
          </p:cNvSpPr>
          <p:nvPr>
            <p:ph type="sldNum" sz="quarter" idx="12"/>
          </p:nvPr>
        </p:nvSpPr>
        <p:spPr/>
        <p:txBody>
          <a:bodyPr/>
          <a:lstStyle/>
          <a:p>
            <a:fld id="{7C5CF243-786F-4254-B068-4C9F0B6EA12F}" type="slidenum">
              <a:rPr lang="en-US" altLang="en-US" smtClean="0"/>
              <a:pPr/>
              <a:t>97</a:t>
            </a:fld>
            <a:endParaRPr lang="en-US" altLang="en-US"/>
          </a:p>
        </p:txBody>
      </p:sp>
    </p:spTree>
    <p:extLst>
      <p:ext uri="{BB962C8B-B14F-4D97-AF65-F5344CB8AC3E}">
        <p14:creationId xmlns:p14="http://schemas.microsoft.com/office/powerpoint/2010/main" val="13871182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0EA3-B858-762A-638F-8BE3B650EE47}"/>
              </a:ext>
            </a:extLst>
          </p:cNvPr>
          <p:cNvSpPr>
            <a:spLocks noGrp="1"/>
          </p:cNvSpPr>
          <p:nvPr>
            <p:ph type="title"/>
          </p:nvPr>
        </p:nvSpPr>
        <p:spPr/>
        <p:txBody>
          <a:bodyPr/>
          <a:lstStyle/>
          <a:p>
            <a:r>
              <a:rPr lang="en-US" dirty="0"/>
              <a:t>CONNECTING THE FRONTEND AND BACKEND</a:t>
            </a:r>
          </a:p>
        </p:txBody>
      </p:sp>
      <p:sp>
        <p:nvSpPr>
          <p:cNvPr id="3" name="Content Placeholder 2">
            <a:extLst>
              <a:ext uri="{FF2B5EF4-FFF2-40B4-BE49-F238E27FC236}">
                <a16:creationId xmlns:a16="http://schemas.microsoft.com/office/drawing/2014/main" id="{19B0745E-BAE5-0CA1-C8AB-B6340BE1F499}"/>
              </a:ext>
            </a:extLst>
          </p:cNvPr>
          <p:cNvSpPr>
            <a:spLocks noGrp="1"/>
          </p:cNvSpPr>
          <p:nvPr>
            <p:ph idx="1"/>
          </p:nvPr>
        </p:nvSpPr>
        <p:spPr/>
        <p:txBody>
          <a:bodyPr/>
          <a:lstStyle/>
          <a:p>
            <a:r>
              <a:rPr lang="en-US" dirty="0"/>
              <a:t>To connect the frontend and Backend since the backend(server) is running on port 3000, add the following code to the vite.config.js file as follows:</a:t>
            </a:r>
          </a:p>
          <a:p>
            <a:endParaRPr lang="en-US" dirty="0"/>
          </a:p>
        </p:txBody>
      </p:sp>
      <p:sp>
        <p:nvSpPr>
          <p:cNvPr id="4" name="Date Placeholder 3">
            <a:extLst>
              <a:ext uri="{FF2B5EF4-FFF2-40B4-BE49-F238E27FC236}">
                <a16:creationId xmlns:a16="http://schemas.microsoft.com/office/drawing/2014/main" id="{F9C4B386-7274-C8FE-85BB-CEBAB7CF15F7}"/>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E4B548B3-00F0-98E9-8C94-9790572B27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E4AAF3-7115-F231-19F1-758F236DE818}"/>
              </a:ext>
            </a:extLst>
          </p:cNvPr>
          <p:cNvSpPr>
            <a:spLocks noGrp="1"/>
          </p:cNvSpPr>
          <p:nvPr>
            <p:ph type="sldNum" sz="quarter" idx="12"/>
          </p:nvPr>
        </p:nvSpPr>
        <p:spPr/>
        <p:txBody>
          <a:bodyPr/>
          <a:lstStyle/>
          <a:p>
            <a:fld id="{7C5CF243-786F-4254-B068-4C9F0B6EA12F}" type="slidenum">
              <a:rPr lang="en-US" altLang="en-US" smtClean="0"/>
              <a:pPr/>
              <a:t>98</a:t>
            </a:fld>
            <a:endParaRPr lang="en-US" altLang="en-US"/>
          </a:p>
        </p:txBody>
      </p:sp>
    </p:spTree>
    <p:extLst>
      <p:ext uri="{BB962C8B-B14F-4D97-AF65-F5344CB8AC3E}">
        <p14:creationId xmlns:p14="http://schemas.microsoft.com/office/powerpoint/2010/main" val="30674935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1514-B0A2-9AD6-C0E3-B9E0368B1491}"/>
              </a:ext>
            </a:extLst>
          </p:cNvPr>
          <p:cNvSpPr>
            <a:spLocks noGrp="1"/>
          </p:cNvSpPr>
          <p:nvPr>
            <p:ph type="title"/>
          </p:nvPr>
        </p:nvSpPr>
        <p:spPr/>
        <p:txBody>
          <a:bodyPr/>
          <a:lstStyle/>
          <a:p>
            <a:r>
              <a:rPr lang="en-US" dirty="0"/>
              <a:t>Vite.config.js</a:t>
            </a:r>
          </a:p>
        </p:txBody>
      </p:sp>
      <p:sp>
        <p:nvSpPr>
          <p:cNvPr id="3" name="Content Placeholder 2">
            <a:extLst>
              <a:ext uri="{FF2B5EF4-FFF2-40B4-BE49-F238E27FC236}">
                <a16:creationId xmlns:a16="http://schemas.microsoft.com/office/drawing/2014/main" id="{9CA2A39C-0F9B-886A-E004-614AD8A20DDE}"/>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 </a:t>
            </a:r>
            <a:r>
              <a:rPr lang="en-US" sz="1200" b="0" dirty="0" err="1">
                <a:solidFill>
                  <a:srgbClr val="008000"/>
                </a:solidFill>
                <a:effectLst/>
                <a:latin typeface="Consolas" panose="020B0609020204030204" pitchFamily="49" charset="0"/>
              </a:rPr>
              <a:t>defineConfig</a:t>
            </a:r>
            <a:r>
              <a:rPr lang="en-US" sz="1200" b="0" dirty="0">
                <a:solidFill>
                  <a:srgbClr val="008000"/>
                </a:solidFill>
                <a:effectLst/>
                <a:latin typeface="Consolas" panose="020B0609020204030204" pitchFamily="49" charset="0"/>
              </a:rPr>
              <a:t> } from "</a:t>
            </a:r>
            <a:r>
              <a:rPr lang="en-US" sz="1200" b="0" dirty="0" err="1">
                <a:solidFill>
                  <a:srgbClr val="008000"/>
                </a:solidFill>
                <a:effectLst/>
                <a:latin typeface="Consolas" panose="020B0609020204030204" pitchFamily="49" charset="0"/>
              </a:rPr>
              <a:t>vite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react from "@</a:t>
            </a:r>
            <a:r>
              <a:rPr lang="en-US" sz="1200" b="0" dirty="0" err="1">
                <a:solidFill>
                  <a:srgbClr val="008000"/>
                </a:solidFill>
                <a:effectLst/>
                <a:latin typeface="Consolas" panose="020B0609020204030204" pitchFamily="49" charset="0"/>
              </a:rPr>
              <a:t>vitejs</a:t>
            </a:r>
            <a:r>
              <a:rPr lang="en-US" sz="1200" b="0" dirty="0">
                <a:solidFill>
                  <a:srgbClr val="008000"/>
                </a:solidFill>
                <a:effectLst/>
                <a:latin typeface="Consolas" panose="020B0609020204030204" pitchFamily="49" charset="0"/>
              </a:rPr>
              <a:t>/plugin-react";</a:t>
            </a:r>
          </a:p>
          <a:p>
            <a:r>
              <a:rPr lang="en-US" sz="1200" b="0" dirty="0">
                <a:solidFill>
                  <a:srgbClr val="008000"/>
                </a:solidFill>
                <a:effectLst/>
                <a:highlight>
                  <a:srgbClr val="FFFF00"/>
                </a:highlight>
                <a:latin typeface="Consolas" panose="020B0609020204030204" pitchFamily="49" charset="0"/>
              </a:rPr>
              <a:t>const { PORT = 3000} = </a:t>
            </a:r>
            <a:r>
              <a:rPr lang="en-US" sz="1200" b="0" dirty="0" err="1">
                <a:solidFill>
                  <a:srgbClr val="008000"/>
                </a:solidFill>
                <a:effectLst/>
                <a:highlight>
                  <a:srgbClr val="FFFF00"/>
                </a:highlight>
                <a:latin typeface="Consolas" panose="020B0609020204030204" pitchFamily="49" charset="0"/>
              </a:rPr>
              <a:t>process.env</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export default </a:t>
            </a:r>
            <a:r>
              <a:rPr lang="en-US" sz="1200" b="0" dirty="0" err="1">
                <a:solidFill>
                  <a:srgbClr val="008000"/>
                </a:solidFill>
                <a:effectLst/>
                <a:latin typeface="Consolas" panose="020B0609020204030204" pitchFamily="49" charset="0"/>
              </a:rPr>
              <a:t>defineConfig</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plugins: [react()],</a:t>
            </a:r>
          </a:p>
          <a:p>
            <a:r>
              <a:rPr lang="en-US" sz="1200" b="0" dirty="0">
                <a:solidFill>
                  <a:srgbClr val="008000"/>
                </a:solidFill>
                <a:effectLst/>
                <a:highlight>
                  <a:srgbClr val="FFFF00"/>
                </a:highlight>
                <a:latin typeface="Consolas" panose="020B0609020204030204" pitchFamily="49" charset="0"/>
              </a:rPr>
              <a:t>server:{</a:t>
            </a:r>
          </a:p>
          <a:p>
            <a:r>
              <a:rPr lang="en-US" sz="1200" b="0" dirty="0">
                <a:solidFill>
                  <a:srgbClr val="008000"/>
                </a:solidFill>
                <a:effectLst/>
                <a:highlight>
                  <a:srgbClr val="FFFF00"/>
                </a:highlight>
                <a:latin typeface="Consolas" panose="020B0609020204030204" pitchFamily="49" charset="0"/>
              </a:rPr>
              <a:t>    proxy:{</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api</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target:`http</a:t>
            </a:r>
            <a:r>
              <a:rPr lang="en-US" sz="1200" b="0" dirty="0">
                <a:solidFill>
                  <a:srgbClr val="008000"/>
                </a:solidFill>
                <a:effectLst/>
                <a:highlight>
                  <a:srgbClr val="FFFF00"/>
                </a:highlight>
                <a:latin typeface="Consolas" panose="020B0609020204030204" pitchFamily="49" charset="0"/>
              </a:rPr>
              <a:t>://localhost:${PORT}`,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changeOrigin</a:t>
            </a:r>
            <a:r>
              <a:rPr lang="en-US" sz="1200" b="0" dirty="0">
                <a:solidFill>
                  <a:srgbClr val="008000"/>
                </a:solidFill>
                <a:effectLst/>
                <a:highlight>
                  <a:srgbClr val="FFFF00"/>
                </a:highlight>
                <a:latin typeface="Consolas" panose="020B0609020204030204" pitchFamily="49" charset="0"/>
              </a:rPr>
              <a:t>: true,</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        '/auth': {</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target:`http</a:t>
            </a:r>
            <a:r>
              <a:rPr lang="en-US" sz="1200" b="0" dirty="0">
                <a:solidFill>
                  <a:srgbClr val="008000"/>
                </a:solidFill>
                <a:effectLst/>
                <a:highlight>
                  <a:srgbClr val="FFFF00"/>
                </a:highlight>
                <a:latin typeface="Consolas" panose="020B0609020204030204" pitchFamily="49" charset="0"/>
              </a:rPr>
              <a:t>://localhost:${PORT}`,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changeOrigin</a:t>
            </a:r>
            <a:r>
              <a:rPr lang="en-US" sz="1200" b="0" dirty="0">
                <a:solidFill>
                  <a:srgbClr val="008000"/>
                </a:solidFill>
                <a:effectLst/>
                <a:highlight>
                  <a:srgbClr val="FFFF00"/>
                </a:highlight>
                <a:latin typeface="Consolas" panose="020B0609020204030204" pitchFamily="49" charset="0"/>
              </a:rPr>
              <a:t>: true,</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 build: {</a:t>
            </a:r>
          </a:p>
          <a:p>
            <a:r>
              <a:rPr lang="en-US" sz="1200" b="0" dirty="0">
                <a:solidFill>
                  <a:srgbClr val="008000"/>
                </a:solidFill>
                <a:effectLst/>
                <a:latin typeface="Consolas" panose="020B0609020204030204" pitchFamily="49" charset="0"/>
              </a:rPr>
              <a:t> manifest: true,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rollupOptions</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input: "./</a:t>
            </a:r>
            <a:r>
              <a:rPr lang="en-US" sz="1200" b="0" dirty="0" err="1">
                <a:solidFill>
                  <a:srgbClr val="008000"/>
                </a:solidFill>
                <a:effectLst/>
                <a:latin typeface="Consolas" panose="020B0609020204030204" pitchFamily="49" charset="0"/>
              </a:rPr>
              <a:t>src</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main.jsx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5567882-A86E-03F0-0785-3060B7EB1E84}"/>
              </a:ext>
            </a:extLst>
          </p:cNvPr>
          <p:cNvSpPr>
            <a:spLocks noGrp="1"/>
          </p:cNvSpPr>
          <p:nvPr>
            <p:ph type="dt" sz="half" idx="10"/>
          </p:nvPr>
        </p:nvSpPr>
        <p:spPr/>
        <p:txBody>
          <a:bodyPr/>
          <a:lstStyle/>
          <a:p>
            <a:pPr>
              <a:defRPr/>
            </a:pPr>
            <a:fld id="{C9C54A8A-EC83-4BC5-B48C-A23671E55882}" type="datetime1">
              <a:rPr lang="en-US" smtClean="0"/>
              <a:t>7/16/2024</a:t>
            </a:fld>
            <a:endParaRPr lang="en-US"/>
          </a:p>
        </p:txBody>
      </p:sp>
      <p:sp>
        <p:nvSpPr>
          <p:cNvPr id="5" name="Footer Placeholder 4">
            <a:extLst>
              <a:ext uri="{FF2B5EF4-FFF2-40B4-BE49-F238E27FC236}">
                <a16:creationId xmlns:a16="http://schemas.microsoft.com/office/drawing/2014/main" id="{3200DEE8-450B-7DCE-CC7D-7330D779EF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AFB2BD-E140-40D2-03D8-C7B9161C1900}"/>
              </a:ext>
            </a:extLst>
          </p:cNvPr>
          <p:cNvSpPr>
            <a:spLocks noGrp="1"/>
          </p:cNvSpPr>
          <p:nvPr>
            <p:ph type="sldNum" sz="quarter" idx="12"/>
          </p:nvPr>
        </p:nvSpPr>
        <p:spPr/>
        <p:txBody>
          <a:bodyPr/>
          <a:lstStyle/>
          <a:p>
            <a:fld id="{7C5CF243-786F-4254-B068-4C9F0B6EA12F}" type="slidenum">
              <a:rPr lang="en-US" altLang="en-US" smtClean="0"/>
              <a:pPr/>
              <a:t>99</a:t>
            </a:fld>
            <a:endParaRPr lang="en-US" altLang="en-US"/>
          </a:p>
        </p:txBody>
      </p:sp>
    </p:spTree>
    <p:extLst>
      <p:ext uri="{BB962C8B-B14F-4D97-AF65-F5344CB8AC3E}">
        <p14:creationId xmlns:p14="http://schemas.microsoft.com/office/powerpoint/2010/main" val="428968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13818</TotalTime>
  <Words>12757</Words>
  <Application>Microsoft Office PowerPoint</Application>
  <PresentationFormat>On-screen Show (4:3)</PresentationFormat>
  <Paragraphs>1771</Paragraphs>
  <Slides>104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104</vt:i4>
      </vt:variant>
    </vt:vector>
  </HeadingPairs>
  <TitlesOfParts>
    <vt:vector size="112" baseType="lpstr">
      <vt:lpstr>Arial</vt:lpstr>
      <vt:lpstr>Calibri</vt:lpstr>
      <vt:lpstr>Consolas</vt:lpstr>
      <vt:lpstr>Courier New</vt:lpstr>
      <vt:lpstr>Symbol</vt:lpstr>
      <vt:lpstr>Times New Roman</vt:lpstr>
      <vt:lpstr>Wingdings</vt:lpstr>
      <vt:lpstr>Default Design</vt:lpstr>
      <vt:lpstr>Web Application Development</vt:lpstr>
      <vt:lpstr>Integrating Backend API</vt:lpstr>
      <vt:lpstr>Fetch for user CRUD</vt:lpstr>
      <vt:lpstr>CREATE – creating new user</vt:lpstr>
      <vt:lpstr>LIST – Listing users</vt:lpstr>
      <vt:lpstr>Reading a user profile</vt:lpstr>
      <vt:lpstr>PowerPoint Presentation</vt:lpstr>
      <vt:lpstr>UPDATE - Updating a user's data </vt:lpstr>
      <vt:lpstr>PowerPoint Presentation</vt:lpstr>
      <vt:lpstr>Deleting a user</vt:lpstr>
      <vt:lpstr>PowerPoint Presentation</vt:lpstr>
      <vt:lpstr> Updated mern-skeleton/client/user/api-user.js: </vt:lpstr>
      <vt:lpstr>PowerPoint Presentation</vt:lpstr>
      <vt:lpstr>Fetch for the auth API</vt:lpstr>
      <vt:lpstr>Sign-in</vt:lpstr>
      <vt:lpstr>PowerPoint Presentation</vt:lpstr>
      <vt:lpstr>Sign-out</vt:lpstr>
      <vt:lpstr>PowerPoint Presentation</vt:lpstr>
      <vt:lpstr> Updated mern-skeleton/client/lib/api-auth.js:</vt:lpstr>
      <vt:lpstr>PowerPoint Presentation</vt:lpstr>
      <vt:lpstr>Adding auth in the frontend</vt:lpstr>
      <vt:lpstr>PowerPoint Presentation</vt:lpstr>
      <vt:lpstr>Managing auth state</vt:lpstr>
      <vt:lpstr>PowerPoint Presentation</vt:lpstr>
      <vt:lpstr>Saving credentials</vt:lpstr>
      <vt:lpstr>PowerPoint Presentation</vt:lpstr>
      <vt:lpstr>Retrieving credentials</vt:lpstr>
      <vt:lpstr>PowerPoint Presentation</vt:lpstr>
      <vt:lpstr>Deleting credentials</vt:lpstr>
      <vt:lpstr> Updated mern-skeleton/client/lib/auth-helper.js:  </vt:lpstr>
      <vt:lpstr> Updated mern-skeleton/client/lib/auth-helper.js: </vt:lpstr>
      <vt:lpstr>PowerPoint Presentation</vt:lpstr>
      <vt:lpstr>PowerPoint Presentation</vt:lpstr>
      <vt:lpstr>The PrivateRoute component</vt:lpstr>
      <vt:lpstr>mern-skeleton/client/lib/PrivateRoute.jsx:</vt:lpstr>
      <vt:lpstr>PowerPoint Presentation</vt:lpstr>
      <vt:lpstr>Completing the User frontend</vt:lpstr>
      <vt:lpstr>PowerPoint Presentation</vt:lpstr>
      <vt:lpstr>The Users component</vt:lpstr>
      <vt:lpstr>Updated mern-skeleton/client/user/Users.jsx:</vt:lpstr>
      <vt:lpstr>PowerPoint Presentation</vt:lpstr>
      <vt:lpstr>PowerPoint Presentation</vt:lpstr>
      <vt:lpstr>PowerPoint Presentation</vt:lpstr>
      <vt:lpstr>The Signup component</vt:lpstr>
      <vt:lpstr>Updated mern-skeleton/client/user/Signup.jsx:</vt:lpstr>
      <vt:lpstr>PowerPoint Presentation</vt:lpstr>
      <vt:lpstr>PowerPoint Presentation</vt:lpstr>
      <vt:lpstr>mern-skeleton/client/MainRouter.jsx:</vt:lpstr>
      <vt:lpstr>Updated mern-skeleton/client/MainRouter.jsx:</vt:lpstr>
      <vt:lpstr>PowerPoint Presentation</vt:lpstr>
      <vt:lpstr>The Signin component</vt:lpstr>
      <vt:lpstr>PowerPoint Presentation</vt:lpstr>
      <vt:lpstr>Updated mern-skeleton/client/lib/Signin.jsx:</vt:lpstr>
      <vt:lpstr>PowerPoint Presentation</vt:lpstr>
      <vt:lpstr> Updated mern-skeleton/client/MainRouter.jsx: </vt:lpstr>
      <vt:lpstr>The Profile component</vt:lpstr>
      <vt:lpstr>PowerPoint Presentation</vt:lpstr>
      <vt:lpstr>Updated mern-skeleton/client/user/Profile.jsx</vt:lpstr>
      <vt:lpstr>PowerPoint Presentation</vt:lpstr>
      <vt:lpstr> Updated mern-skeleton/client/user/Profile.jsx: </vt:lpstr>
      <vt:lpstr>PowerPoint Presentation</vt:lpstr>
      <vt:lpstr> mern-skeleton/client/MainRouter.jsx: </vt:lpstr>
      <vt:lpstr>Updated mern-skeleton/client/MainRouter.jsx:  </vt:lpstr>
      <vt:lpstr>PowerPoint Presentation</vt:lpstr>
      <vt:lpstr>The EditProfile component</vt:lpstr>
      <vt:lpstr>PowerPoint Presentation</vt:lpstr>
      <vt:lpstr>PowerPoint Presentation</vt:lpstr>
      <vt:lpstr> Updated mern-skeleton/client/user/EditProfile.jsx: </vt:lpstr>
      <vt:lpstr>PowerPoint Presentation</vt:lpstr>
      <vt:lpstr>mern-skeleton/client/MainRouter.jsx:</vt:lpstr>
      <vt:lpstr>Updated mern-skeleton/client/MainRouter.jsx: </vt:lpstr>
      <vt:lpstr>PowerPoint Presentation</vt:lpstr>
      <vt:lpstr>The DeleteUser component</vt:lpstr>
      <vt:lpstr>PowerPoint Presentation</vt:lpstr>
      <vt:lpstr> Updated mern-skeleton/client/user/DeleteUser.jsx: </vt:lpstr>
      <vt:lpstr>PowerPoint Presentation</vt:lpstr>
      <vt:lpstr>The Menu component</vt:lpstr>
      <vt:lpstr> mern-skeleton/client/core/Menu.jsx: </vt:lpstr>
      <vt:lpstr> Updated mern-skeleton/client/core/Menu.jsx:  </vt:lpstr>
      <vt:lpstr>PowerPoint Presentation</vt:lpstr>
      <vt:lpstr> mern-skeleton/client/core/Menu.jsx: </vt:lpstr>
      <vt:lpstr> Updated mern-skeleton/client/core/Menu.jsx: </vt:lpstr>
      <vt:lpstr>PowerPoint Presentation</vt:lpstr>
      <vt:lpstr>PowerPoint Presentation</vt:lpstr>
      <vt:lpstr> mern-skeleton/client/core/Menu.jsx: </vt:lpstr>
      <vt:lpstr> Updated mern-skeleton/client/core/Menu.jsx: </vt:lpstr>
      <vt:lpstr>PowerPoint Presentation</vt:lpstr>
      <vt:lpstr> mern-skeleton/client/core/Menu.jsx: </vt:lpstr>
      <vt:lpstr>Updated mern-skeleton/client/core/Menu.jsx: </vt:lpstr>
      <vt:lpstr>PowerPoint Presentation</vt:lpstr>
      <vt:lpstr> mern-skeleton/client/MainRouter.jsx: </vt:lpstr>
      <vt:lpstr>Updated mern-skeleton/client/MainRouter.jsx:</vt:lpstr>
      <vt:lpstr>PowerPoint Presentation</vt:lpstr>
      <vt:lpstr>Implementing basic server-side  rendering</vt:lpstr>
      <vt:lpstr>PowerPoint Presentation</vt:lpstr>
      <vt:lpstr>PowerPoint Presentation</vt:lpstr>
      <vt:lpstr>PowerPoint Presentation</vt:lpstr>
      <vt:lpstr>CONNECTING THE FRONTEND AND BACKEND</vt:lpstr>
      <vt:lpstr>Vite.config.js</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1450</cp:revision>
  <dcterms:created xsi:type="dcterms:W3CDTF">2008-05-26T16:51:35Z</dcterms:created>
  <dcterms:modified xsi:type="dcterms:W3CDTF">2024-07-16T16:38:11Z</dcterms:modified>
</cp:coreProperties>
</file>