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FF0"/>
    <a:srgbClr val="3333FF"/>
    <a:srgbClr val="3333CC"/>
    <a:srgbClr val="008000"/>
    <a:srgbClr val="009900"/>
    <a:srgbClr val="339966"/>
    <a:srgbClr val="808080"/>
    <a:srgbClr val="8FFFD2"/>
    <a:srgbClr val="00FF99"/>
    <a:srgbClr val="A2CE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213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38701A-496A-46B1-BB64-CF1D04C353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356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920B5C-A9E0-42F8-B0D8-18C3E21EB0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5049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6CFDA-BA9A-4118-9995-01947E261DC7}" type="datetime1">
              <a:rPr lang="en-US" smtClean="0"/>
              <a:t>6/24/2023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Web Application Development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A4523E-7B4E-4306-9DD7-0C65B5C536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996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14400"/>
            <a:ext cx="80772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54A8A-EC83-4BC5-B48C-A23671E55882}" type="datetime1">
              <a:rPr lang="en-US" smtClean="0"/>
              <a:t>6/24/2023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5CF243-786F-4254-B068-4C9F0B6EA1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72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Web App Development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914400"/>
            <a:ext cx="8001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248400"/>
            <a:ext cx="1600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39966"/>
                </a:solidFill>
                <a:latin typeface="Arial" charset="0"/>
              </a:defRPr>
            </a:lvl1pPr>
          </a:lstStyle>
          <a:p>
            <a:pPr>
              <a:defRPr/>
            </a:pPr>
            <a:fld id="{9561A2BC-730C-4E82-8855-BE79563A3DC6}" type="datetime1">
              <a:rPr lang="en-US" smtClean="0"/>
              <a:t>6/24/2023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8400"/>
            <a:ext cx="4572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339966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Web Application Development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5225"/>
            <a:ext cx="1143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39966"/>
                </a:solidFill>
              </a:defRPr>
            </a:lvl1pPr>
          </a:lstStyle>
          <a:p>
            <a:fld id="{1F038FB7-3440-4982-8E15-1047A8D5B201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1" name="Picture 7" descr="j0300520"/>
          <p:cNvPicPr>
            <a:picLocks noChangeAspect="1" noChangeArrowheads="1" noCrop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990600" y="838200"/>
            <a:ext cx="7696200" cy="0"/>
          </a:xfrm>
          <a:prstGeom prst="line">
            <a:avLst/>
          </a:prstGeom>
          <a:noFill/>
          <a:ln w="63500">
            <a:solidFill>
              <a:srgbClr val="0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0" y="838200"/>
            <a:ext cx="0" cy="6019800"/>
          </a:xfrm>
          <a:prstGeom prst="line">
            <a:avLst/>
          </a:prstGeom>
          <a:noFill/>
          <a:ln w="1905000">
            <a:solidFill>
              <a:srgbClr val="A2CEB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>
          <a:solidFill>
            <a:srgbClr val="0066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rgbClr val="0066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6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rgbClr val="0066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0"/>
            <a:ext cx="76962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Web Application Development</a:t>
            </a:r>
          </a:p>
        </p:txBody>
      </p:sp>
      <p:sp>
        <p:nvSpPr>
          <p:cNvPr id="2054" name="WordArt 7" descr="Paper bag"/>
          <p:cNvSpPr>
            <a:spLocks noChangeArrowheads="1" noChangeShapeType="1" noTextEdit="1"/>
          </p:cNvSpPr>
          <p:nvPr/>
        </p:nvSpPr>
        <p:spPr bwMode="auto">
          <a:xfrm>
            <a:off x="1828800" y="2438400"/>
            <a:ext cx="5562600" cy="16319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COMP-229</a:t>
            </a:r>
          </a:p>
          <a:p>
            <a:pPr algn="ctr"/>
            <a:r>
              <a:rPr lang="en-US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Fall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6617-3EDC-6EA5-A3FA-9003AFCA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first Express Application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F796E-9B30-3299-7C92-6FC309968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run your application, simply execute the following command in your command-line tool: </a:t>
            </a:r>
          </a:p>
          <a:p>
            <a:endParaRPr lang="en-US" b="1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$ node server </a:t>
            </a:r>
          </a:p>
          <a:p>
            <a:endParaRPr lang="en-US" dirty="0"/>
          </a:p>
          <a:p>
            <a:r>
              <a:rPr lang="en-US" dirty="0"/>
              <a:t>Congratulations! You have just created your first Express application. </a:t>
            </a:r>
          </a:p>
          <a:p>
            <a:endParaRPr lang="en-US" dirty="0"/>
          </a:p>
          <a:p>
            <a:r>
              <a:rPr lang="en-US" dirty="0"/>
              <a:t>You can test it by visiting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http://localhost:3000 </a:t>
            </a:r>
            <a:r>
              <a:rPr lang="en-US" dirty="0"/>
              <a:t>in your browser.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EE4F5-42E7-111C-CC98-5C732D0D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2EE94-4C27-78E8-DFB6-03F232219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A381C-AFBE-8A7B-894F-2B42CE6A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726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48DCA-007F-069E-3D33-CAB423552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F3F41"/>
                </a:solidFill>
              </a:rPr>
              <a:t>Introduction to Express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60435-E27C-638C-5D0A-C0C2FC5F0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To say that </a:t>
            </a:r>
            <a:r>
              <a:rPr lang="en-US" sz="1800" b="1" dirty="0"/>
              <a:t>TJ </a:t>
            </a:r>
            <a:r>
              <a:rPr lang="en-US" sz="1800" b="1" dirty="0" err="1"/>
              <a:t>Holowaychuk</a:t>
            </a:r>
            <a:r>
              <a:rPr lang="en-US" sz="1800" b="1" dirty="0"/>
              <a:t> </a:t>
            </a:r>
            <a:r>
              <a:rPr lang="en-US" sz="1800" dirty="0"/>
              <a:t>is a productive developer would be a huge understatement. </a:t>
            </a:r>
          </a:p>
          <a:p>
            <a:endParaRPr lang="en-US" sz="1800" dirty="0"/>
          </a:p>
          <a:p>
            <a:r>
              <a:rPr lang="en-US" sz="1800" dirty="0"/>
              <a:t>TJ's involvement in the 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Node.js</a:t>
            </a:r>
            <a:r>
              <a:rPr lang="en-US" sz="1800" dirty="0"/>
              <a:t> community is almost unmatched by any other developer, and with more than </a:t>
            </a:r>
            <a:r>
              <a:rPr lang="en-US" sz="1800" b="1" dirty="0"/>
              <a:t>500 open source projects</a:t>
            </a:r>
            <a:r>
              <a:rPr lang="en-US" sz="1800" dirty="0"/>
              <a:t>, he's responsible for some of the most popular frameworks in the JavaScript ecosystem.</a:t>
            </a:r>
          </a:p>
          <a:p>
            <a:endParaRPr lang="en-US" sz="1800" dirty="0"/>
          </a:p>
          <a:p>
            <a:r>
              <a:rPr lang="en-US" sz="1800" dirty="0"/>
              <a:t>One of his greatest projects is the </a:t>
            </a:r>
            <a:r>
              <a:rPr lang="en-US" sz="1800" b="1" dirty="0"/>
              <a:t>Express web framework</a:t>
            </a:r>
            <a:r>
              <a:rPr lang="en-US" sz="1800" dirty="0"/>
              <a:t>. </a:t>
            </a:r>
          </a:p>
          <a:p>
            <a:endParaRPr lang="en-US" sz="1800" dirty="0"/>
          </a:p>
          <a:p>
            <a:r>
              <a:rPr lang="en-US" sz="1800" dirty="0"/>
              <a:t>The Express framework is a small set of common web application features, kept to a minimum in order to maintain the 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Node.js</a:t>
            </a:r>
            <a:r>
              <a:rPr lang="en-US" sz="1800" dirty="0"/>
              <a:t> style. </a:t>
            </a:r>
          </a:p>
          <a:p>
            <a:endParaRPr lang="en-US" sz="1800" dirty="0"/>
          </a:p>
          <a:p>
            <a:r>
              <a:rPr lang="en-US" sz="1800" dirty="0"/>
              <a:t>It is built on top of 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Connect</a:t>
            </a:r>
            <a:r>
              <a:rPr lang="en-US" sz="1800" dirty="0"/>
              <a:t> and makes use of its middleware architecture. </a:t>
            </a:r>
          </a:p>
          <a:p>
            <a:endParaRPr lang="en-US" sz="1800" dirty="0"/>
          </a:p>
          <a:p>
            <a:r>
              <a:rPr lang="en-US" sz="1800" dirty="0"/>
              <a:t>Its features </a:t>
            </a:r>
            <a:r>
              <a:rPr lang="en-US" sz="1800" b="1" dirty="0"/>
              <a:t>extend 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Connect</a:t>
            </a:r>
            <a:r>
              <a:rPr lang="en-US" sz="1800" b="1" dirty="0"/>
              <a:t> </a:t>
            </a:r>
            <a:r>
              <a:rPr lang="en-US" sz="1800" dirty="0"/>
              <a:t>to allow a variety of common web applications' use cases, such as the inclusion of modular HTML template engines, extending the 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response</a:t>
            </a:r>
            <a:r>
              <a:rPr lang="en-US" sz="1800" dirty="0"/>
              <a:t> object to support various data format outputs, a routing system, and much more.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E76BC-8CD2-67DB-F7B5-EB9A7B514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22C5E-1E3A-7CF1-449E-754EC8245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E3BB6-887A-E233-F326-304D0A78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2119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B6580-20C3-11A5-11DA-B37A74F8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CC694-3688-125E-EE49-9E5EDB1B9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So far, we have used a single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server.js</a:t>
            </a:r>
            <a:r>
              <a:rPr lang="en-US" sz="2000" dirty="0"/>
              <a:t> file to create our application. </a:t>
            </a:r>
          </a:p>
          <a:p>
            <a:endParaRPr lang="en-US" sz="2000" dirty="0"/>
          </a:p>
          <a:p>
            <a:r>
              <a:rPr lang="en-US" sz="2000" dirty="0"/>
              <a:t>However, when using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Express</a:t>
            </a:r>
            <a:r>
              <a:rPr lang="en-US" sz="2000" dirty="0"/>
              <a:t> you'll learn more about better project structure, properly configuring your application, and breaking your application logic into different modules. </a:t>
            </a:r>
          </a:p>
          <a:p>
            <a:endParaRPr lang="en-US" sz="2000" dirty="0"/>
          </a:p>
          <a:p>
            <a:r>
              <a:rPr lang="en-US" sz="2000" dirty="0"/>
              <a:t>You'll also learn how to use the </a:t>
            </a:r>
            <a:r>
              <a:rPr lang="en-US" sz="2000" b="1" dirty="0"/>
              <a:t>EJS template engine</a:t>
            </a:r>
            <a:r>
              <a:rPr lang="en-US" sz="2000" dirty="0"/>
              <a:t>, managing sessions, and adding a routing scheme. </a:t>
            </a:r>
          </a:p>
          <a:p>
            <a:endParaRPr lang="en-US" sz="2000" dirty="0"/>
          </a:p>
          <a:p>
            <a:r>
              <a:rPr lang="en-US" sz="2000" dirty="0"/>
              <a:t>By the end of this section, you'll have a working application skeleton that you'll use for the rest of the module. </a:t>
            </a:r>
          </a:p>
          <a:p>
            <a:endParaRPr lang="en-US" sz="2000" dirty="0"/>
          </a:p>
          <a:p>
            <a:r>
              <a:rPr lang="en-US" sz="2000" dirty="0"/>
              <a:t>Let's begin our journey of creating your first Express application.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14529-B2B4-377F-9805-8378A74D7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A57E8-2760-9DCD-2A0F-0C4651B8E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DD063-F570-6ABF-DF05-32910ED47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219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3187-BA35-A901-DB9F-08FC711C0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50907-B413-CFA1-1E64-EB47C181D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 until now, we used </a:t>
            </a:r>
            <a:r>
              <a:rPr lang="en-US" dirty="0" err="1"/>
              <a:t>npm</a:t>
            </a:r>
            <a:r>
              <a:rPr lang="en-US" dirty="0"/>
              <a:t> to directly install external modules for our </a:t>
            </a:r>
            <a:r>
              <a:rPr lang="en-US" b="1" dirty="0"/>
              <a:t>Node</a:t>
            </a:r>
            <a:r>
              <a:rPr lang="en-US" dirty="0"/>
              <a:t> application. </a:t>
            </a:r>
          </a:p>
          <a:p>
            <a:endParaRPr lang="en-US" dirty="0"/>
          </a:p>
          <a:p>
            <a:r>
              <a:rPr lang="en-US" dirty="0"/>
              <a:t>You could, of course, use this approach and install Express by typing the following command: </a:t>
            </a:r>
          </a:p>
          <a:p>
            <a:endParaRPr lang="en-US" b="1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npm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install express </a:t>
            </a:r>
          </a:p>
          <a:p>
            <a:pPr marL="400032" lvl="1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285750" indent="-285750"/>
            <a:r>
              <a:rPr lang="en-US" dirty="0"/>
              <a:t>But, directly installing modules </a:t>
            </a:r>
            <a:r>
              <a:rPr lang="en-US" b="1" dirty="0"/>
              <a:t>isn't really scalable</a:t>
            </a:r>
            <a:r>
              <a:rPr lang="en-US" dirty="0"/>
              <a:t>. 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Think about it for a second: you're going to use </a:t>
            </a:r>
            <a:r>
              <a:rPr lang="en-US" b="1" dirty="0"/>
              <a:t>many Node modules </a:t>
            </a:r>
            <a:r>
              <a:rPr lang="en-US" dirty="0"/>
              <a:t>in your application, transfer it between working environments, and probably share it with other developers.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12348-C5A4-8AF3-06C1-B5751961A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70AA8-C10A-0DD5-E551-FEC97DB7E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426D1-25B1-C8E4-0B0A-73160786F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866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A05C-3781-1323-AB2C-C5A958AF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Express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1D40B-7B22-7F8C-3D7F-4AA6CC139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So, installing the project modules this way will soon become a dreadful task. </a:t>
            </a:r>
          </a:p>
          <a:p>
            <a:endParaRPr lang="en-US" sz="1800" dirty="0"/>
          </a:p>
          <a:p>
            <a:r>
              <a:rPr lang="en-US" sz="1800" dirty="0"/>
              <a:t>Instead, you should start using the </a:t>
            </a:r>
            <a:r>
              <a:rPr lang="en-US" sz="1800" b="1" dirty="0" err="1">
                <a:latin typeface="Consolas" charset="0"/>
                <a:ea typeface="Consolas" charset="0"/>
                <a:cs typeface="Consolas" charset="0"/>
              </a:rPr>
              <a:t>package.json</a:t>
            </a:r>
            <a:r>
              <a:rPr lang="en-US" sz="1800" dirty="0"/>
              <a:t> file that organizes your project metadata and helps you manage your application dependencies. </a:t>
            </a:r>
          </a:p>
          <a:p>
            <a:endParaRPr lang="en-US" sz="1800" dirty="0"/>
          </a:p>
          <a:p>
            <a:r>
              <a:rPr lang="en-US" sz="1800" dirty="0"/>
              <a:t>Begin by creating a new working folder and a new </a:t>
            </a:r>
            <a:r>
              <a:rPr lang="en-US" sz="1800" b="1" dirty="0" err="1">
                <a:latin typeface="Consolas" charset="0"/>
                <a:ea typeface="Consolas" charset="0"/>
                <a:cs typeface="Consolas" charset="0"/>
              </a:rPr>
              <a:t>package.json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/>
              <a:t>file inside it, which contains the following code snippet: </a:t>
            </a:r>
          </a:p>
          <a:p>
            <a:endParaRPr lang="en-US" sz="1800" dirty="0"/>
          </a:p>
          <a:p>
            <a:pPr marL="400032" lvl="1" indent="0">
              <a:buNone/>
            </a:pP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{ </a:t>
            </a:r>
          </a:p>
          <a:p>
            <a:pPr marL="400032" lvl="1" indent="0">
              <a:buNone/>
            </a:pP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"name" : "MEAN", </a:t>
            </a:r>
          </a:p>
          <a:p>
            <a:pPr marL="400032" lvl="1" indent="0">
              <a:buNone/>
            </a:pP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"version" : "0.0.3", </a:t>
            </a:r>
          </a:p>
          <a:p>
            <a:pPr marL="400032" lvl="1" indent="0">
              <a:buNone/>
            </a:pP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"dependencies" : { </a:t>
            </a:r>
          </a:p>
          <a:p>
            <a:pPr marL="800064" lvl="2" indent="0">
              <a:buNone/>
            </a:pP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"express" : "~4.8.8" </a:t>
            </a:r>
          </a:p>
          <a:p>
            <a:pPr marL="800064" lvl="2" indent="0">
              <a:buNone/>
            </a:pP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} </a:t>
            </a:r>
          </a:p>
          <a:p>
            <a:pPr marL="400032" lvl="1" indent="0">
              <a:buNone/>
            </a:pP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9B64E-A303-3372-BE2E-85ABBED5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3D84F-BFA5-B9CE-8CE4-C0D2D19F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6ADD3-A035-8AD9-2901-C21893E9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72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7182-7789-288E-64CC-5C6ABDF9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Express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D16AD-36A3-FEB4-3319-F52C2667B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 the </a:t>
            </a: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package.json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/>
              <a:t>file, note that you included three properties, the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en-US" sz="2000" dirty="0"/>
              <a:t> and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version</a:t>
            </a:r>
            <a:r>
              <a:rPr lang="en-US" sz="2000" dirty="0"/>
              <a:t> of your application and the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dependencies</a:t>
            </a:r>
            <a:r>
              <a:rPr lang="en-US" sz="2000" dirty="0"/>
              <a:t> property that defines what modules should be installed before your application can run. </a:t>
            </a:r>
          </a:p>
          <a:p>
            <a:endParaRPr lang="en-US" sz="2000" dirty="0"/>
          </a:p>
          <a:p>
            <a:r>
              <a:rPr lang="en-US" sz="2000" dirty="0"/>
              <a:t>To install your application </a:t>
            </a:r>
            <a:r>
              <a:rPr lang="en-US" sz="2000" b="1" dirty="0"/>
              <a:t>dependencies</a:t>
            </a:r>
            <a:r>
              <a:rPr lang="en-US" sz="2000" dirty="0"/>
              <a:t>, use your command-line tool, and navigate to your application folder, and then issue the following command: </a:t>
            </a:r>
          </a:p>
          <a:p>
            <a:endParaRPr lang="en-US" sz="2000" dirty="0"/>
          </a:p>
          <a:p>
            <a:pPr marL="400032" lvl="1" indent="0">
              <a:buNone/>
            </a:pP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npm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 install 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2000" dirty="0"/>
          </a:p>
          <a:p>
            <a:r>
              <a:rPr lang="en-US" sz="2000" dirty="0"/>
              <a:t>NPM will then install the </a:t>
            </a:r>
            <a:r>
              <a:rPr lang="en-US" sz="2000" b="1" dirty="0"/>
              <a:t>Express</a:t>
            </a:r>
            <a:r>
              <a:rPr lang="en-US" sz="2000" dirty="0"/>
              <a:t> module because it is currently the only dependency defined in your </a:t>
            </a: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package.json</a:t>
            </a:r>
            <a:r>
              <a:rPr lang="en-US" sz="2000" dirty="0"/>
              <a:t> file.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6CCA1-32C9-DC26-28BE-8385E08BC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C5A52-084F-C85F-2EFD-03074300B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03031-E4EB-5182-6469-D1A2A407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1260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88C4E-0787-08BA-6305-F9D9BCB9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First Express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8C3A1-4DBF-A525-CF5D-BAD096EFB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After creating your </a:t>
            </a:r>
            <a:r>
              <a:rPr lang="en-US" sz="1800" b="1" dirty="0" err="1">
                <a:latin typeface="Consolas" charset="0"/>
                <a:ea typeface="Consolas" charset="0"/>
                <a:cs typeface="Consolas" charset="0"/>
              </a:rPr>
              <a:t>package.json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/>
              <a:t>file and installing your </a:t>
            </a:r>
            <a:r>
              <a:rPr lang="en-US" sz="1800" b="1" dirty="0"/>
              <a:t>dependencies</a:t>
            </a:r>
            <a:r>
              <a:rPr lang="en-US" sz="1800" dirty="0"/>
              <a:t>, you can now create your first </a:t>
            </a:r>
            <a:r>
              <a:rPr lang="en-US" sz="1800" b="1" dirty="0"/>
              <a:t>Express</a:t>
            </a:r>
            <a:r>
              <a:rPr lang="en-US" sz="1800" dirty="0"/>
              <a:t> application by adding your already familiar 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server.js</a:t>
            </a:r>
            <a:r>
              <a:rPr lang="en-US" sz="1800" dirty="0"/>
              <a:t> file with the following lines of code: </a:t>
            </a:r>
          </a:p>
          <a:p>
            <a:endParaRPr lang="en-US" sz="1800" dirty="0"/>
          </a:p>
          <a:p>
            <a:pPr marL="400032" lvl="1" indent="0">
              <a:buNone/>
            </a:pP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var express = require('express'); </a:t>
            </a:r>
          </a:p>
          <a:p>
            <a:pPr marL="400032" lvl="1" indent="0">
              <a:buNone/>
            </a:pP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var app = express(); </a:t>
            </a:r>
          </a:p>
          <a:p>
            <a:pPr marL="400032" lvl="1" indent="0">
              <a:buNone/>
            </a:pPr>
            <a:endParaRPr lang="en-US" sz="1800" b="1" dirty="0">
              <a:latin typeface="Consolas" charset="0"/>
              <a:ea typeface="Consolas" charset="0"/>
              <a:cs typeface="Consolas" charset="0"/>
            </a:endParaRPr>
          </a:p>
          <a:p>
            <a:pPr marL="400032" lvl="1" indent="0">
              <a:buNone/>
            </a:pPr>
            <a:r>
              <a:rPr lang="en-US" sz="1800" b="1" dirty="0" err="1">
                <a:latin typeface="Consolas" charset="0"/>
                <a:ea typeface="Consolas" charset="0"/>
                <a:cs typeface="Consolas" charset="0"/>
              </a:rPr>
              <a:t>app.use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('/', function(req, res) { </a:t>
            </a:r>
          </a:p>
          <a:p>
            <a:pPr marL="400032" lvl="1" indent="0">
              <a:buNone/>
            </a:pP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800" b="1" dirty="0" err="1">
                <a:latin typeface="Consolas" charset="0"/>
                <a:ea typeface="Consolas" charset="0"/>
                <a:cs typeface="Consolas" charset="0"/>
              </a:rPr>
              <a:t>res.send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('Hello World'); </a:t>
            </a:r>
          </a:p>
          <a:p>
            <a:pPr marL="400032" lvl="1" indent="0">
              <a:buNone/>
            </a:pP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}); </a:t>
            </a:r>
          </a:p>
          <a:p>
            <a:pPr marL="400032" lvl="1" indent="0">
              <a:buNone/>
            </a:pPr>
            <a:endParaRPr lang="en-US" sz="1800" b="1" dirty="0">
              <a:latin typeface="Consolas" charset="0"/>
              <a:ea typeface="Consolas" charset="0"/>
              <a:cs typeface="Consolas" charset="0"/>
            </a:endParaRPr>
          </a:p>
          <a:p>
            <a:pPr marL="400032" lvl="1" indent="0">
              <a:buNone/>
            </a:pPr>
            <a:r>
              <a:rPr lang="en-US" sz="1800" b="1" dirty="0" err="1">
                <a:latin typeface="Consolas" charset="0"/>
                <a:ea typeface="Consolas" charset="0"/>
                <a:cs typeface="Consolas" charset="0"/>
              </a:rPr>
              <a:t>app.listen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(3000); </a:t>
            </a:r>
          </a:p>
          <a:p>
            <a:pPr marL="400032" lvl="1" indent="0">
              <a:buNone/>
            </a:pP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console.log('Server running at http://localhost:3000/'); </a:t>
            </a:r>
          </a:p>
          <a:p>
            <a:pPr marL="400032" lvl="1" indent="0">
              <a:buNone/>
            </a:pPr>
            <a:r>
              <a:rPr lang="en-US" sz="1800" b="1" dirty="0" err="1">
                <a:latin typeface="Consolas" charset="0"/>
                <a:ea typeface="Consolas" charset="0"/>
                <a:cs typeface="Consolas" charset="0"/>
              </a:rPr>
              <a:t>module.exports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 = app;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72B85-A083-07E9-7206-A53A92BC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1A647-0BA0-BA1F-B9C3-F4AB7A63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 Application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7E57B-E4F7-ADE8-819C-BA4A3098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7735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88140-3577-4D1E-D436-A9EE82DA9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first Express Application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97204-6DC9-A29A-2EB0-5A26B7C01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You should already recognize most of the code. </a:t>
            </a:r>
          </a:p>
          <a:p>
            <a:endParaRPr lang="en-US" sz="2000" dirty="0"/>
          </a:p>
          <a:p>
            <a:r>
              <a:rPr lang="en-US" sz="2000" dirty="0"/>
              <a:t>The first two lines require the </a:t>
            </a:r>
            <a:r>
              <a:rPr lang="en-US" sz="2000" b="1" dirty="0"/>
              <a:t>Express</a:t>
            </a:r>
            <a:r>
              <a:rPr lang="en-US" sz="2000" dirty="0"/>
              <a:t> module and create a </a:t>
            </a:r>
            <a:r>
              <a:rPr lang="en-US" sz="2000" b="1" dirty="0"/>
              <a:t>new Express application</a:t>
            </a:r>
            <a:r>
              <a:rPr lang="en-US" sz="2000" dirty="0"/>
              <a:t> object. </a:t>
            </a:r>
          </a:p>
          <a:p>
            <a:endParaRPr lang="en-US" sz="2000" dirty="0"/>
          </a:p>
          <a:p>
            <a:r>
              <a:rPr lang="en-US" sz="2000" dirty="0"/>
              <a:t>Then, we use the </a:t>
            </a: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app.use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sz="2000" dirty="0"/>
              <a:t>method to mount a middleware function with a specific path, and the </a:t>
            </a: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app.listen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sz="2000" dirty="0"/>
              <a:t>method to tell the Express application to listen to the port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3000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/>
              <a:t>Notice how the </a:t>
            </a: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module.exports</a:t>
            </a:r>
            <a:r>
              <a:rPr lang="en-US" sz="2000" dirty="0"/>
              <a:t> object is used to return the application object. </a:t>
            </a:r>
          </a:p>
          <a:p>
            <a:endParaRPr lang="en-US" sz="2000" dirty="0"/>
          </a:p>
          <a:p>
            <a:r>
              <a:rPr lang="en-US" sz="2000" dirty="0"/>
              <a:t>This will later help us load and test our </a:t>
            </a:r>
            <a:r>
              <a:rPr lang="en-US" sz="2000" b="1" dirty="0"/>
              <a:t>Express</a:t>
            </a:r>
            <a:r>
              <a:rPr lang="en-US" sz="2000" dirty="0"/>
              <a:t> application.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6EA88-502D-BD22-9165-728BB960E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8F1F5-F58E-13D8-7A9C-1988BE0A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AEED1-6B5B-0C0E-1501-9942D0AE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1948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EC5E3-5F9A-5B21-0473-4F64FE45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first Express Application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E5420-EA6F-E23E-171E-02CEA5C6C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This new code should also be familiar to you because it resembles the code you used in the previous </a:t>
            </a:r>
            <a:r>
              <a:rPr lang="en-US" sz="2000" b="1" dirty="0"/>
              <a:t>Connect</a:t>
            </a:r>
            <a:r>
              <a:rPr lang="en-US" sz="2000" dirty="0"/>
              <a:t> example. </a:t>
            </a:r>
          </a:p>
          <a:p>
            <a:endParaRPr lang="en-US" sz="2000" dirty="0"/>
          </a:p>
          <a:p>
            <a:r>
              <a:rPr lang="en-US" sz="2000" dirty="0"/>
              <a:t>This is because Express </a:t>
            </a:r>
            <a:r>
              <a:rPr lang="en-US" sz="2000" b="1" dirty="0"/>
              <a:t>wraps</a:t>
            </a:r>
            <a:r>
              <a:rPr lang="en-US" sz="2000" dirty="0"/>
              <a:t> the Connect module in several ways. </a:t>
            </a:r>
          </a:p>
          <a:p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app.use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sz="2000" dirty="0"/>
              <a:t>method is used to mount a middleware function, which will respond to any HTTP request made to the root path. </a:t>
            </a:r>
          </a:p>
          <a:p>
            <a:endParaRPr lang="en-US" sz="2000" dirty="0"/>
          </a:p>
          <a:p>
            <a:r>
              <a:rPr lang="en-US" sz="2000" dirty="0"/>
              <a:t>Inside the middleware function, the </a:t>
            </a: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res.send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sz="2000" dirty="0"/>
              <a:t>method is then used to send the response back. </a:t>
            </a:r>
          </a:p>
          <a:p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res.send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sz="2000" dirty="0"/>
              <a:t>method is basically an Express wrapper that sets the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Content-Type</a:t>
            </a:r>
            <a:r>
              <a:rPr lang="en-US" sz="2000" dirty="0"/>
              <a:t> header according to the response object type and then sends a response back using the Connect </a:t>
            </a: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res.end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sz="2000" dirty="0"/>
              <a:t>method.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40522-1317-1DBA-2BA1-EDF350B6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F800A-E9B0-6959-B707-8469C000F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76009-FEF9-754F-6390-65076663F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01160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7126</TotalTime>
  <Words>949</Words>
  <Application>Microsoft Office PowerPoint</Application>
  <PresentationFormat>On-screen Show (4:3)</PresentationFormat>
  <Paragraphs>125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Consolas</vt:lpstr>
      <vt:lpstr>Times New Roman</vt:lpstr>
      <vt:lpstr>Wingdings</vt:lpstr>
      <vt:lpstr>Default Design</vt:lpstr>
      <vt:lpstr>Web Application Development</vt:lpstr>
      <vt:lpstr>Introduction to Express</vt:lpstr>
      <vt:lpstr>Introduction To Express</vt:lpstr>
      <vt:lpstr>Installing Express</vt:lpstr>
      <vt:lpstr>Installing Express Contd.</vt:lpstr>
      <vt:lpstr>Installing Express contd.</vt:lpstr>
      <vt:lpstr>Creating your First Express Application</vt:lpstr>
      <vt:lpstr>Creating your first Express Application contd.</vt:lpstr>
      <vt:lpstr>Creating your first Express Application Contd.</vt:lpstr>
      <vt:lpstr>Creating your first Express Application contd.</vt:lpstr>
    </vt:vector>
  </TitlesOfParts>
  <Company>CentennialCollege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ILIA</dc:creator>
  <cp:lastModifiedBy>Blessing Ajiboye</cp:lastModifiedBy>
  <cp:revision>829</cp:revision>
  <dcterms:created xsi:type="dcterms:W3CDTF">2008-05-26T16:51:35Z</dcterms:created>
  <dcterms:modified xsi:type="dcterms:W3CDTF">2023-06-24T04:45:23Z</dcterms:modified>
</cp:coreProperties>
</file>