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509" r:id="rId3"/>
    <p:sldId id="495" r:id="rId4"/>
    <p:sldId id="496" r:id="rId5"/>
    <p:sldId id="497" r:id="rId6"/>
    <p:sldId id="498" r:id="rId7"/>
    <p:sldId id="499" r:id="rId8"/>
    <p:sldId id="500" r:id="rId9"/>
    <p:sldId id="501" r:id="rId10"/>
    <p:sldId id="502" r:id="rId11"/>
    <p:sldId id="503" r:id="rId12"/>
    <p:sldId id="504" r:id="rId13"/>
    <p:sldId id="505" r:id="rId14"/>
    <p:sldId id="506" r:id="rId15"/>
    <p:sldId id="507" r:id="rId16"/>
    <p:sldId id="50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a:srgbClr val="3333FF"/>
    <a:srgbClr val="EBFFEB"/>
    <a:srgbClr val="3333CC"/>
    <a:srgbClr val="009900"/>
    <a:srgbClr val="339966"/>
    <a:srgbClr val="808080"/>
    <a:srgbClr val="8FFFD2"/>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86" d="100"/>
          <a:sy n="86" d="100"/>
        </p:scale>
        <p:origin x="1382" y="4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066800" y="6477000"/>
            <a:ext cx="1219200" cy="304800"/>
          </a:xfrm>
          <a:ln/>
        </p:spPr>
        <p:txBody>
          <a:bodyPr/>
          <a:lstStyle>
            <a:lvl1pPr>
              <a:defRPr/>
            </a:lvl1pPr>
          </a:lstStyle>
          <a:p>
            <a:pPr>
              <a:defRPr/>
            </a:pPr>
            <a:fld id="{5411CD9A-AC99-4F91-BE9B-D6D9B7B10A8F}" type="datetime1">
              <a:rPr lang="en-US" smtClean="0"/>
              <a:t>9/2/2023</a:t>
            </a:fld>
            <a:endParaRPr lang="en-US"/>
          </a:p>
        </p:txBody>
      </p:sp>
      <p:sp>
        <p:nvSpPr>
          <p:cNvPr id="5" name="Rectangle 5"/>
          <p:cNvSpPr>
            <a:spLocks noGrp="1" noChangeArrowheads="1"/>
          </p:cNvSpPr>
          <p:nvPr>
            <p:ph type="ftr" sz="quarter" idx="11"/>
          </p:nvPr>
        </p:nvSpPr>
        <p:spPr>
          <a:xfrm>
            <a:off x="3352800" y="6477000"/>
            <a:ext cx="2438400" cy="304800"/>
          </a:xfrm>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xfrm>
            <a:off x="8229600" y="6457950"/>
            <a:ext cx="838200" cy="323850"/>
          </a:xfrm>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990600" y="914400"/>
            <a:ext cx="807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C518591-586F-4779-B074-C547FBDC4F88}" type="datetime1">
              <a:rPr lang="en-US" smtClean="0"/>
              <a:t>9/2/2023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FE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Emerging Technologies</a:t>
            </a:r>
          </a:p>
        </p:txBody>
      </p:sp>
      <p:sp>
        <p:nvSpPr>
          <p:cNvPr id="1027" name="Rectangle 3"/>
          <p:cNvSpPr>
            <a:spLocks noGrp="1" noChangeArrowheads="1"/>
          </p:cNvSpPr>
          <p:nvPr>
            <p:ph type="body" idx="1"/>
          </p:nvPr>
        </p:nvSpPr>
        <p:spPr bwMode="auto">
          <a:xfrm>
            <a:off x="990600" y="914399"/>
            <a:ext cx="8077200" cy="546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1066800" y="6477000"/>
            <a:ext cx="1066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CAC97A6E-A60A-4FDD-83E5-C7E3EFC92B5C}" type="datetime1">
              <a:rPr lang="en-US" smtClean="0"/>
              <a:t>9/2/2023</a:t>
            </a:fld>
            <a:endParaRPr lang="en-US"/>
          </a:p>
        </p:txBody>
      </p:sp>
      <p:sp>
        <p:nvSpPr>
          <p:cNvPr id="1029" name="Rectangle 5"/>
          <p:cNvSpPr>
            <a:spLocks noGrp="1" noChangeArrowheads="1"/>
          </p:cNvSpPr>
          <p:nvPr>
            <p:ph type="ftr" sz="quarter" idx="3"/>
          </p:nvPr>
        </p:nvSpPr>
        <p:spPr bwMode="auto">
          <a:xfrm>
            <a:off x="3733800"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endParaRPr lang="en-US" dirty="0"/>
          </a:p>
        </p:txBody>
      </p:sp>
      <p:sp>
        <p:nvSpPr>
          <p:cNvPr id="1030" name="Rectangle 6"/>
          <p:cNvSpPr>
            <a:spLocks noGrp="1" noChangeArrowheads="1"/>
          </p:cNvSpPr>
          <p:nvPr>
            <p:ph type="sldNum" sz="quarter" idx="4"/>
          </p:nvPr>
        </p:nvSpPr>
        <p:spPr bwMode="auto">
          <a:xfrm>
            <a:off x="8229600" y="6477000"/>
            <a:ext cx="838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flipV="1">
            <a:off x="990600" y="838197"/>
            <a:ext cx="8077200" cy="3"/>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2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arnpk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6220-5C51-40E7-18EA-61C9FE15DC16}"/>
              </a:ext>
            </a:extLst>
          </p:cNvPr>
          <p:cNvSpPr>
            <a:spLocks noGrp="1"/>
          </p:cNvSpPr>
          <p:nvPr>
            <p:ph type="title"/>
          </p:nvPr>
        </p:nvSpPr>
        <p:spPr/>
        <p:txBody>
          <a:bodyPr/>
          <a:lstStyle/>
          <a:p>
            <a:r>
              <a:rPr lang="en-US" dirty="0"/>
              <a:t>MongoDB</a:t>
            </a:r>
            <a:br>
              <a:rPr lang="en-US" dirty="0"/>
            </a:br>
            <a:endParaRPr lang="en-US" dirty="0"/>
          </a:p>
        </p:txBody>
      </p:sp>
      <p:sp>
        <p:nvSpPr>
          <p:cNvPr id="3" name="Content Placeholder 2">
            <a:extLst>
              <a:ext uri="{FF2B5EF4-FFF2-40B4-BE49-F238E27FC236}">
                <a16:creationId xmlns:a16="http://schemas.microsoft.com/office/drawing/2014/main" id="{A1A2A997-F944-3D64-AB31-17B71EF11972}"/>
              </a:ext>
            </a:extLst>
          </p:cNvPr>
          <p:cNvSpPr>
            <a:spLocks noGrp="1"/>
          </p:cNvSpPr>
          <p:nvPr>
            <p:ph idx="1"/>
          </p:nvPr>
        </p:nvSpPr>
        <p:spPr/>
        <p:txBody>
          <a:bodyPr/>
          <a:lstStyle/>
          <a:p>
            <a:pPr algn="l"/>
            <a:r>
              <a:rPr lang="en-US" b="1" i="0" dirty="0">
                <a:solidFill>
                  <a:srgbClr val="202122"/>
                </a:solidFill>
                <a:effectLst/>
                <a:latin typeface="undefined"/>
                <a:hlinkClick r:id="rId2"/>
              </a:rPr>
              <a:t>https://www.mongodb.com/</a:t>
            </a:r>
            <a:endParaRPr lang="en-US" b="0" i="0" dirty="0">
              <a:solidFill>
                <a:srgbClr val="202122"/>
              </a:solidFill>
              <a:effectLst/>
              <a:latin typeface="undefined"/>
            </a:endParaRPr>
          </a:p>
          <a:p>
            <a:pPr algn="l"/>
            <a:r>
              <a:rPr lang="en-US" b="0" i="0" dirty="0">
                <a:solidFill>
                  <a:srgbClr val="008000"/>
                </a:solidFill>
                <a:effectLst/>
                <a:latin typeface="undefined"/>
              </a:rPr>
              <a:t>MongoDB is a top choice when deciding on a NoSQL database for any application.</a:t>
            </a:r>
          </a:p>
          <a:p>
            <a:pPr algn="l"/>
            <a:r>
              <a:rPr lang="en-US" b="0" i="0" dirty="0">
                <a:solidFill>
                  <a:srgbClr val="008000"/>
                </a:solidFill>
                <a:effectLst/>
                <a:latin typeface="undefined"/>
              </a:rPr>
              <a:t> It is a document-oriented database that stores data in flexible, JSON- like documents. This means that fields can vary from document to document and data models can evolve over time in response to changing application requirements.</a:t>
            </a:r>
          </a:p>
          <a:p>
            <a:pPr algn="l"/>
            <a:r>
              <a:rPr lang="en-US" b="0" i="0" dirty="0">
                <a:solidFill>
                  <a:srgbClr val="008000"/>
                </a:solidFill>
                <a:effectLst/>
                <a:latin typeface="undefined"/>
              </a:rPr>
              <a:t>Applications that place a high priority on availability and scalability benefit from MongoDB's distributed architecture features. It comes with built-in support for high availability, horizontal scaling using </a:t>
            </a:r>
            <a:r>
              <a:rPr lang="en-US" b="0" i="0" dirty="0" err="1">
                <a:solidFill>
                  <a:srgbClr val="008000"/>
                </a:solidFill>
                <a:effectLst/>
                <a:latin typeface="undefined"/>
              </a:rPr>
              <a:t>sharding</a:t>
            </a:r>
            <a:r>
              <a:rPr lang="en-US" b="0" i="0" dirty="0">
                <a:solidFill>
                  <a:srgbClr val="008000"/>
                </a:solidFill>
                <a:effectLst/>
                <a:latin typeface="undefined"/>
              </a:rPr>
              <a:t>, and multi-data center scalability across geographic distributions.</a:t>
            </a:r>
          </a:p>
          <a:p>
            <a:endParaRPr lang="en-US" dirty="0"/>
          </a:p>
        </p:txBody>
      </p:sp>
      <p:sp>
        <p:nvSpPr>
          <p:cNvPr id="4" name="Date Placeholder 3">
            <a:extLst>
              <a:ext uri="{FF2B5EF4-FFF2-40B4-BE49-F238E27FC236}">
                <a16:creationId xmlns:a16="http://schemas.microsoft.com/office/drawing/2014/main" id="{168A4919-4107-5F9E-B577-C46E7554DE80}"/>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57FBE2E9-B731-475B-5DFD-5229E1C526D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2844F1-70DD-8BEB-6F62-CC3064E6413D}"/>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26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CF6B-6D04-3BE5-E52A-82D345C81185}"/>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457BA067-BD32-0B12-1713-79D4F91B0ECD}"/>
              </a:ext>
            </a:extLst>
          </p:cNvPr>
          <p:cNvSpPr>
            <a:spLocks noGrp="1"/>
          </p:cNvSpPr>
          <p:nvPr>
            <p:ph idx="1"/>
          </p:nvPr>
        </p:nvSpPr>
        <p:spPr/>
        <p:txBody>
          <a:bodyPr/>
          <a:lstStyle/>
          <a:p>
            <a:pPr algn="l"/>
            <a:r>
              <a:rPr lang="en-US" b="0" i="0" dirty="0">
                <a:solidFill>
                  <a:srgbClr val="008000"/>
                </a:solidFill>
                <a:effectLst/>
                <a:latin typeface="undefined"/>
              </a:rPr>
              <a:t>MongoDB has an expressive query language, enabling ad hoc queries, indexing for fast lookups, and real-time aggregation that provides powerful ways to access and analyze data while maintaining performance even when data size grows exponentially.</a:t>
            </a:r>
          </a:p>
          <a:p>
            <a:pPr algn="l"/>
            <a:r>
              <a:rPr lang="en-US" b="0" i="0" dirty="0">
                <a:solidFill>
                  <a:srgbClr val="008000"/>
                </a:solidFill>
                <a:effectLst/>
                <a:latin typeface="undefined"/>
              </a:rPr>
              <a:t>Choosing MongoDB as the database for a Node and Express web application will make a fully JavaScript-based and standalone server-side application. This will leave you with the option to integrate a client-side interface that may be built with a compatible frontend library such as React to complete the full-stack application.</a:t>
            </a:r>
          </a:p>
          <a:p>
            <a:endParaRPr lang="en-US" dirty="0"/>
          </a:p>
        </p:txBody>
      </p:sp>
      <p:sp>
        <p:nvSpPr>
          <p:cNvPr id="4" name="Date Placeholder 3">
            <a:extLst>
              <a:ext uri="{FF2B5EF4-FFF2-40B4-BE49-F238E27FC236}">
                <a16:creationId xmlns:a16="http://schemas.microsoft.com/office/drawing/2014/main" id="{374D5F15-5C8C-C487-8C84-9846D36197DA}"/>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3150829D-D8F4-977F-0F88-32108FB81A2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44D247-B7CC-A884-77A1-33F91AF659A5}"/>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6637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6D89-243F-C6F1-ACC0-E6AE9EC0D458}"/>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C5E8C299-5139-D7C6-4166-43945634482F}"/>
              </a:ext>
            </a:extLst>
          </p:cNvPr>
          <p:cNvSpPr>
            <a:spLocks noGrp="1"/>
          </p:cNvSpPr>
          <p:nvPr>
            <p:ph idx="1"/>
          </p:nvPr>
        </p:nvSpPr>
        <p:spPr/>
        <p:txBody>
          <a:bodyPr/>
          <a:lstStyle/>
          <a:p>
            <a:pPr algn="l"/>
            <a:r>
              <a:rPr lang="en-US" b="0" i="0" dirty="0">
                <a:solidFill>
                  <a:srgbClr val="202122"/>
                </a:solidFill>
                <a:effectLst/>
                <a:latin typeface="undefined"/>
                <a:hlinkClick r:id="rId2"/>
              </a:rPr>
              <a:t>https://reactjs.org/</a:t>
            </a:r>
            <a:endParaRPr lang="en-US" b="0" i="0" dirty="0">
              <a:solidFill>
                <a:srgbClr val="202122"/>
              </a:solidFill>
              <a:effectLst/>
              <a:latin typeface="undefined"/>
            </a:endParaRPr>
          </a:p>
          <a:p>
            <a:pPr algn="l"/>
            <a:r>
              <a:rPr lang="en-US" b="0" i="0" dirty="0">
                <a:solidFill>
                  <a:srgbClr val="008000"/>
                </a:solidFill>
                <a:effectLst/>
                <a:latin typeface="undefined"/>
              </a:rPr>
              <a:t>React is a declarative and component-based JavaScript library for building user interfaces. Its declarative and modular nature makes it easy for developers to create and maintain reusable, interactive, and complex user interfaces.</a:t>
            </a:r>
          </a:p>
          <a:p>
            <a:pPr algn="l"/>
            <a:r>
              <a:rPr lang="en-US" b="0" i="0" dirty="0">
                <a:solidFill>
                  <a:srgbClr val="008000"/>
                </a:solidFill>
                <a:effectLst/>
                <a:latin typeface="undefined"/>
              </a:rPr>
              <a:t>Large applications that display a lot of changing data can be fast and responsive if built with React, as it takes care of efficiently updating and rendering just the right user interface components when specific data changes. React does this efficient rendering with its notable implementation of a virtual DOM, setting React apart from other web user interface libraries that handle page updates with expensive manipulations directly in the browser's DOM.</a:t>
            </a:r>
          </a:p>
          <a:p>
            <a:endParaRPr lang="en-US" dirty="0"/>
          </a:p>
        </p:txBody>
      </p:sp>
      <p:sp>
        <p:nvSpPr>
          <p:cNvPr id="4" name="Date Placeholder 3">
            <a:extLst>
              <a:ext uri="{FF2B5EF4-FFF2-40B4-BE49-F238E27FC236}">
                <a16:creationId xmlns:a16="http://schemas.microsoft.com/office/drawing/2014/main" id="{36598F40-7A09-456B-40CA-1E46C5AC9B0A}"/>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0050C509-90AF-8294-EC4C-159A5DEF7D4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55C4F4-E026-E1A0-9503-885559875B41}"/>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182830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D910-1690-7E79-05BC-172FFB55C594}"/>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D768C8B1-8632-ECB8-809E-3EFBE636896E}"/>
              </a:ext>
            </a:extLst>
          </p:cNvPr>
          <p:cNvSpPr>
            <a:spLocks noGrp="1"/>
          </p:cNvSpPr>
          <p:nvPr>
            <p:ph idx="1"/>
          </p:nvPr>
        </p:nvSpPr>
        <p:spPr/>
        <p:txBody>
          <a:bodyPr/>
          <a:lstStyle/>
          <a:p>
            <a:pPr algn="l"/>
            <a:r>
              <a:rPr lang="en-US" b="0" i="0" dirty="0">
                <a:solidFill>
                  <a:srgbClr val="008000"/>
                </a:solidFill>
                <a:effectLst/>
                <a:latin typeface="undefined"/>
              </a:rPr>
              <a:t>Developing user interfaces using React also forces frontend programmers to write well-reasoned, modular code that is reusable and easier to debug, test, and extend.</a:t>
            </a:r>
          </a:p>
          <a:p>
            <a:pPr algn="l"/>
            <a:r>
              <a:rPr lang="en-US" b="0" i="0" dirty="0">
                <a:solidFill>
                  <a:srgbClr val="008000"/>
                </a:solidFill>
                <a:effectLst/>
                <a:latin typeface="undefined"/>
              </a:rPr>
              <a:t>Since all four technologies are JavaScript-based, these are inherently optimized for integration. However, how these are actually put together in practice to form the MERN stack can vary based on application requirements and developer preferences, making MERN customizable and extensible to specific needs.</a:t>
            </a:r>
          </a:p>
          <a:p>
            <a:endParaRPr lang="en-US" dirty="0"/>
          </a:p>
        </p:txBody>
      </p:sp>
      <p:sp>
        <p:nvSpPr>
          <p:cNvPr id="4" name="Date Placeholder 3">
            <a:extLst>
              <a:ext uri="{FF2B5EF4-FFF2-40B4-BE49-F238E27FC236}">
                <a16:creationId xmlns:a16="http://schemas.microsoft.com/office/drawing/2014/main" id="{4DC26D54-BDE1-43B3-FCC7-31A809E81982}"/>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0AA917E4-BD46-8237-17CA-8BEDE3A3D5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8B8DF0-1A05-49B6-C3CB-91667CDA94F6}"/>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391482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E30A-0743-79EB-5961-599A0EAD7588}"/>
              </a:ext>
            </a:extLst>
          </p:cNvPr>
          <p:cNvSpPr>
            <a:spLocks noGrp="1"/>
          </p:cNvSpPr>
          <p:nvPr>
            <p:ph type="title"/>
          </p:nvPr>
        </p:nvSpPr>
        <p:spPr/>
        <p:txBody>
          <a:bodyPr/>
          <a:lstStyle/>
          <a:p>
            <a:r>
              <a:rPr lang="en-US" b="1" i="0" dirty="0">
                <a:solidFill>
                  <a:srgbClr val="008000"/>
                </a:solidFill>
                <a:effectLst/>
                <a:latin typeface="undefined"/>
              </a:rPr>
              <a:t>Relevance of MERN</a:t>
            </a:r>
            <a:endParaRPr lang="en-US" dirty="0">
              <a:solidFill>
                <a:srgbClr val="008000"/>
              </a:solidFill>
            </a:endParaRPr>
          </a:p>
        </p:txBody>
      </p:sp>
      <p:sp>
        <p:nvSpPr>
          <p:cNvPr id="3" name="Content Placeholder 2">
            <a:extLst>
              <a:ext uri="{FF2B5EF4-FFF2-40B4-BE49-F238E27FC236}">
                <a16:creationId xmlns:a16="http://schemas.microsoft.com/office/drawing/2014/main" id="{D267BDD9-09D3-DA6E-1B16-62D7CD8205F8}"/>
              </a:ext>
            </a:extLst>
          </p:cNvPr>
          <p:cNvSpPr>
            <a:spLocks noGrp="1"/>
          </p:cNvSpPr>
          <p:nvPr>
            <p:ph idx="1"/>
          </p:nvPr>
        </p:nvSpPr>
        <p:spPr/>
        <p:txBody>
          <a:bodyPr/>
          <a:lstStyle/>
          <a:p>
            <a:pPr algn="l"/>
            <a:r>
              <a:rPr lang="en-US" b="0" i="0" dirty="0">
                <a:solidFill>
                  <a:srgbClr val="008000"/>
                </a:solidFill>
                <a:effectLst/>
                <a:latin typeface="undefined"/>
              </a:rPr>
              <a:t>JavaScript has come a long way since its inception, and it is ever-growing. MERN</a:t>
            </a:r>
          </a:p>
          <a:p>
            <a:pPr algn="l"/>
            <a:r>
              <a:rPr lang="en-US" b="0" i="0" dirty="0">
                <a:solidFill>
                  <a:srgbClr val="008000"/>
                </a:solidFill>
                <a:effectLst/>
                <a:latin typeface="undefined"/>
              </a:rPr>
              <a:t>stack technologies have challenged the status quo and broken new ground for what is possible with JavaScript.</a:t>
            </a:r>
          </a:p>
          <a:p>
            <a:pPr algn="l"/>
            <a:r>
              <a:rPr lang="en-US" b="0" i="0" dirty="0">
                <a:solidFill>
                  <a:srgbClr val="008000"/>
                </a:solidFill>
                <a:effectLst/>
                <a:latin typeface="undefined"/>
              </a:rPr>
              <a:t>Some of the reasons that make a strong case for choosing MERN for your next web application are briefly outlined in the following sections</a:t>
            </a:r>
          </a:p>
          <a:p>
            <a:pPr marL="0" indent="0" algn="l">
              <a:buNone/>
            </a:pPr>
            <a:br>
              <a:rPr lang="en-US" b="1" i="0" dirty="0">
                <a:solidFill>
                  <a:srgbClr val="202122"/>
                </a:solidFill>
                <a:effectLst/>
                <a:latin typeface="undefined"/>
              </a:rPr>
            </a:br>
            <a:r>
              <a:rPr lang="en-US" b="1" i="0" dirty="0">
                <a:solidFill>
                  <a:srgbClr val="008000"/>
                </a:solidFill>
                <a:effectLst/>
                <a:latin typeface="undefined"/>
              </a:rPr>
              <a:t>Consistency across the technology stack</a:t>
            </a:r>
            <a:endParaRPr lang="en-US" b="0" i="0" dirty="0">
              <a:solidFill>
                <a:srgbClr val="008000"/>
              </a:solidFill>
              <a:effectLst/>
              <a:latin typeface="undefined"/>
            </a:endParaRPr>
          </a:p>
          <a:p>
            <a:pPr algn="l"/>
            <a:r>
              <a:rPr lang="en-US" b="0" i="0" dirty="0">
                <a:solidFill>
                  <a:srgbClr val="008000"/>
                </a:solidFill>
                <a:effectLst/>
                <a:latin typeface="undefined"/>
              </a:rPr>
              <a:t>As JavaScript is used throughout, developers don't need to learn and change gears frequently to work with very different technologies. This also enables better communication and understanding across teams working on different parts of the web application.</a:t>
            </a:r>
          </a:p>
          <a:p>
            <a:endParaRPr lang="en-US" dirty="0"/>
          </a:p>
        </p:txBody>
      </p:sp>
      <p:sp>
        <p:nvSpPr>
          <p:cNvPr id="4" name="Date Placeholder 3">
            <a:extLst>
              <a:ext uri="{FF2B5EF4-FFF2-40B4-BE49-F238E27FC236}">
                <a16:creationId xmlns:a16="http://schemas.microsoft.com/office/drawing/2014/main" id="{C3A42A4D-D5A7-7776-1302-186AD035FA7E}"/>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F8900D8C-455A-AB87-4641-9D156BBF7C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3474760-3238-0A2C-0D84-391FC49DE0FA}"/>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79108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8CE3-174A-631B-DBAF-08A0B10DB5B3}"/>
              </a:ext>
            </a:extLst>
          </p:cNvPr>
          <p:cNvSpPr>
            <a:spLocks noGrp="1"/>
          </p:cNvSpPr>
          <p:nvPr>
            <p:ph type="title"/>
          </p:nvPr>
        </p:nvSpPr>
        <p:spPr/>
        <p:txBody>
          <a:bodyPr/>
          <a:lstStyle/>
          <a:p>
            <a:r>
              <a:rPr lang="en-US" b="1" i="0" dirty="0">
                <a:solidFill>
                  <a:srgbClr val="008000"/>
                </a:solidFill>
                <a:effectLst/>
                <a:latin typeface="undefined"/>
              </a:rPr>
              <a:t>Relevance of MERN</a:t>
            </a:r>
            <a:endParaRPr lang="en-US" dirty="0"/>
          </a:p>
        </p:txBody>
      </p:sp>
      <p:sp>
        <p:nvSpPr>
          <p:cNvPr id="3" name="Content Placeholder 2">
            <a:extLst>
              <a:ext uri="{FF2B5EF4-FFF2-40B4-BE49-F238E27FC236}">
                <a16:creationId xmlns:a16="http://schemas.microsoft.com/office/drawing/2014/main" id="{EDAF56CD-625E-A29C-F19A-404DBCB278D1}"/>
              </a:ext>
            </a:extLst>
          </p:cNvPr>
          <p:cNvSpPr>
            <a:spLocks noGrp="1"/>
          </p:cNvSpPr>
          <p:nvPr>
            <p:ph idx="1"/>
          </p:nvPr>
        </p:nvSpPr>
        <p:spPr/>
        <p:txBody>
          <a:bodyPr/>
          <a:lstStyle/>
          <a:p>
            <a:pPr algn="l">
              <a:buFont typeface="Arial" panose="020B0604020202020204" pitchFamily="34" charset="0"/>
              <a:buChar char="•"/>
            </a:pPr>
            <a:r>
              <a:rPr lang="en-US" b="1" i="0" dirty="0">
                <a:solidFill>
                  <a:srgbClr val="008000"/>
                </a:solidFill>
                <a:effectLst/>
                <a:latin typeface="undefined"/>
              </a:rPr>
              <a:t>Takes less time to learn, develop, deploy, and extend</a:t>
            </a:r>
            <a:endParaRPr lang="en-US" b="0" i="0" dirty="0">
              <a:solidFill>
                <a:srgbClr val="008000"/>
              </a:solidFill>
              <a:effectLst/>
              <a:latin typeface="undefined"/>
            </a:endParaRPr>
          </a:p>
          <a:p>
            <a:pPr algn="l"/>
            <a:r>
              <a:rPr lang="en-US" b="0" i="0" dirty="0">
                <a:solidFill>
                  <a:srgbClr val="008000"/>
                </a:solidFill>
                <a:effectLst/>
                <a:latin typeface="undefined"/>
              </a:rPr>
              <a:t>Consistency across the stack also makes it easy to learn and work with MERN, reducing the overhead of adopting a new stack and the time to develop a working product. Once the working base of a MERN application is set up and a workflow established, it takes less effort to replicate, further develop, and extend any application.</a:t>
            </a:r>
          </a:p>
          <a:p>
            <a:pPr marL="0" indent="0" algn="l">
              <a:buNone/>
            </a:pPr>
            <a:r>
              <a:rPr lang="en-US" b="0" i="0" dirty="0">
                <a:solidFill>
                  <a:srgbClr val="008000"/>
                </a:solidFill>
                <a:effectLst/>
                <a:latin typeface="undefined"/>
              </a:rPr>
              <a:t> </a:t>
            </a:r>
          </a:p>
          <a:p>
            <a:pPr algn="l">
              <a:buFont typeface="Arial" panose="020B0604020202020204" pitchFamily="34" charset="0"/>
              <a:buChar char="•"/>
            </a:pPr>
            <a:r>
              <a:rPr lang="en-US" b="1" i="0" dirty="0">
                <a:solidFill>
                  <a:srgbClr val="008000"/>
                </a:solidFill>
                <a:effectLst/>
                <a:latin typeface="undefined"/>
              </a:rPr>
              <a:t>Widely adopted in the industry</a:t>
            </a:r>
            <a:endParaRPr lang="en-US" b="0" i="0" dirty="0">
              <a:solidFill>
                <a:srgbClr val="008000"/>
              </a:solidFill>
              <a:effectLst/>
              <a:latin typeface="undefined"/>
            </a:endParaRPr>
          </a:p>
          <a:p>
            <a:pPr algn="l"/>
            <a:r>
              <a:rPr lang="en-US" b="0" i="0" dirty="0">
                <a:solidFill>
                  <a:srgbClr val="008000"/>
                </a:solidFill>
                <a:effectLst/>
                <a:latin typeface="undefined"/>
              </a:rPr>
              <a:t>Organizations of all sizes have been adopting the technologies in this stack based on their needs because they can build applications faster, handle highly diverse requirements, and manage applications more efficiently at scale.</a:t>
            </a:r>
          </a:p>
          <a:p>
            <a:endParaRPr lang="en-US" dirty="0"/>
          </a:p>
        </p:txBody>
      </p:sp>
      <p:sp>
        <p:nvSpPr>
          <p:cNvPr id="4" name="Date Placeholder 3">
            <a:extLst>
              <a:ext uri="{FF2B5EF4-FFF2-40B4-BE49-F238E27FC236}">
                <a16:creationId xmlns:a16="http://schemas.microsoft.com/office/drawing/2014/main" id="{52C1E735-BF49-5115-2CFE-7F45BB68C31B}"/>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F9650C84-AA70-5DA0-96A1-434C948BD1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D359F7-0210-1202-5298-4FAEDDF46E91}"/>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187472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7D28-D66B-171B-FF5E-150E18ADE335}"/>
              </a:ext>
            </a:extLst>
          </p:cNvPr>
          <p:cNvSpPr>
            <a:spLocks noGrp="1"/>
          </p:cNvSpPr>
          <p:nvPr>
            <p:ph type="title"/>
          </p:nvPr>
        </p:nvSpPr>
        <p:spPr/>
        <p:txBody>
          <a:bodyPr/>
          <a:lstStyle/>
          <a:p>
            <a:r>
              <a:rPr lang="en-US" b="1" i="0" dirty="0">
                <a:solidFill>
                  <a:srgbClr val="008000"/>
                </a:solidFill>
                <a:effectLst/>
                <a:latin typeface="undefined"/>
              </a:rPr>
              <a:t>Relevance of MERN</a:t>
            </a:r>
            <a:endParaRPr lang="en-US" dirty="0"/>
          </a:p>
        </p:txBody>
      </p:sp>
      <p:sp>
        <p:nvSpPr>
          <p:cNvPr id="3" name="Content Placeholder 2">
            <a:extLst>
              <a:ext uri="{FF2B5EF4-FFF2-40B4-BE49-F238E27FC236}">
                <a16:creationId xmlns:a16="http://schemas.microsoft.com/office/drawing/2014/main" id="{C46FBE9D-1894-14A6-3975-4102D6ECA0DE}"/>
              </a:ext>
            </a:extLst>
          </p:cNvPr>
          <p:cNvSpPr>
            <a:spLocks noGrp="1"/>
          </p:cNvSpPr>
          <p:nvPr>
            <p:ph idx="1"/>
          </p:nvPr>
        </p:nvSpPr>
        <p:spPr/>
        <p:txBody>
          <a:bodyPr/>
          <a:lstStyle/>
          <a:p>
            <a:pPr algn="l">
              <a:buFont typeface="Arial" panose="020B0604020202020204" pitchFamily="34" charset="0"/>
              <a:buChar char="•"/>
            </a:pPr>
            <a:r>
              <a:rPr lang="en-US" b="1" i="0" dirty="0">
                <a:solidFill>
                  <a:srgbClr val="008000"/>
                </a:solidFill>
                <a:effectLst/>
                <a:latin typeface="undefined"/>
              </a:rPr>
              <a:t>Community support and growth</a:t>
            </a:r>
            <a:endParaRPr lang="en-US" b="0" i="0" dirty="0">
              <a:solidFill>
                <a:srgbClr val="008000"/>
              </a:solidFill>
              <a:effectLst/>
              <a:latin typeface="undefined"/>
            </a:endParaRPr>
          </a:p>
          <a:p>
            <a:pPr algn="l"/>
            <a:r>
              <a:rPr lang="en-US" b="0" i="0" dirty="0">
                <a:solidFill>
                  <a:srgbClr val="008000"/>
                </a:solidFill>
                <a:effectLst/>
                <a:latin typeface="undefined"/>
              </a:rPr>
              <a:t>Developer communities surrounding the very popular MERN stack technologies are quite diverse and are growing on a regular basis. With lots of people continuously using, fixing, updating, and willing to help grow these technologies, the support system will remain strong for the foreseeable future. These technologies will continue to be maintained, and resources are very likely to be available in terms of documentation, add-on libraries, and technical support.</a:t>
            </a:r>
          </a:p>
          <a:p>
            <a:pPr algn="l"/>
            <a:r>
              <a:rPr lang="en-US" b="0" i="0" dirty="0">
                <a:solidFill>
                  <a:srgbClr val="008000"/>
                </a:solidFill>
                <a:effectLst/>
                <a:latin typeface="undefined"/>
              </a:rPr>
              <a:t>The ease and benefits of using these technologies are already widely recognized. Because of the high-profile companies that continue adoption and adaptation, and the growing number of people contributing to the code bases, providing support, and creating resources, the technologies in the MERN stack will continue to be relevant for a long time to come.</a:t>
            </a:r>
          </a:p>
          <a:p>
            <a:endParaRPr lang="en-US" dirty="0"/>
          </a:p>
        </p:txBody>
      </p:sp>
      <p:sp>
        <p:nvSpPr>
          <p:cNvPr id="4" name="Date Placeholder 3">
            <a:extLst>
              <a:ext uri="{FF2B5EF4-FFF2-40B4-BE49-F238E27FC236}">
                <a16:creationId xmlns:a16="http://schemas.microsoft.com/office/drawing/2014/main" id="{654EF1E9-3D0E-A3A4-A58B-2DCEA2E8D153}"/>
              </a:ext>
            </a:extLst>
          </p:cNvPr>
          <p:cNvSpPr>
            <a:spLocks noGrp="1"/>
          </p:cNvSpPr>
          <p:nvPr>
            <p:ph type="dt" sz="half" idx="10"/>
          </p:nvPr>
        </p:nvSpPr>
        <p:spPr/>
        <p:txBody>
          <a:bodyPr/>
          <a:lstStyle/>
          <a:p>
            <a:pPr>
              <a:defRPr/>
            </a:pPr>
            <a:fld id="{DC518591-586F-4779-B074-C547FBDC4F88}" type="datetime1">
              <a:rPr lang="en-US" smtClean="0"/>
              <a:t>9/2/2023</a:t>
            </a:fld>
            <a:endParaRPr lang="en-US" dirty="0"/>
          </a:p>
        </p:txBody>
      </p:sp>
      <p:sp>
        <p:nvSpPr>
          <p:cNvPr id="5" name="Footer Placeholder 4">
            <a:extLst>
              <a:ext uri="{FF2B5EF4-FFF2-40B4-BE49-F238E27FC236}">
                <a16:creationId xmlns:a16="http://schemas.microsoft.com/office/drawing/2014/main" id="{48F8DBD0-33CF-76D9-137B-6843F0514C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24FF580-FA82-E14C-803E-9790F7657589}"/>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371632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17E1-E193-7065-9668-418CA38D540B}"/>
              </a:ext>
            </a:extLst>
          </p:cNvPr>
          <p:cNvSpPr>
            <a:spLocks noGrp="1"/>
          </p:cNvSpPr>
          <p:nvPr>
            <p:ph type="title"/>
          </p:nvPr>
        </p:nvSpPr>
        <p:spPr/>
        <p:txBody>
          <a:bodyPr/>
          <a:lstStyle/>
          <a:p>
            <a:r>
              <a:rPr lang="en-US" dirty="0"/>
              <a:t>MERN STACK</a:t>
            </a:r>
          </a:p>
        </p:txBody>
      </p:sp>
      <p:sp>
        <p:nvSpPr>
          <p:cNvPr id="3" name="Content Placeholder 2">
            <a:extLst>
              <a:ext uri="{FF2B5EF4-FFF2-40B4-BE49-F238E27FC236}">
                <a16:creationId xmlns:a16="http://schemas.microsoft.com/office/drawing/2014/main" id="{826E52AD-7006-18CE-C0C3-E37DFE821656}"/>
              </a:ext>
            </a:extLst>
          </p:cNvPr>
          <p:cNvSpPr>
            <a:spLocks noGrp="1"/>
          </p:cNvSpPr>
          <p:nvPr>
            <p:ph idx="1"/>
          </p:nvPr>
        </p:nvSpPr>
        <p:spPr/>
        <p:txBody>
          <a:bodyPr/>
          <a:lstStyle/>
          <a:p>
            <a:pPr eaLnBrk="1" hangingPunct="1">
              <a:buFont typeface="Wingdings" panose="05000000000000000000" pitchFamily="2" charset="2"/>
              <a:buNone/>
            </a:pPr>
            <a:r>
              <a:rPr lang="en-US" altLang="en-US" b="1" dirty="0"/>
              <a:t>Objectives:</a:t>
            </a:r>
          </a:p>
          <a:p>
            <a:r>
              <a:rPr lang="en-US" dirty="0"/>
              <a:t>Describe the MERN stack</a:t>
            </a:r>
          </a:p>
          <a:p>
            <a:r>
              <a:rPr lang="en-US" dirty="0"/>
              <a:t>Explore relevance of MERN</a:t>
            </a:r>
          </a:p>
          <a:p>
            <a:endParaRPr lang="en-US" dirty="0"/>
          </a:p>
        </p:txBody>
      </p:sp>
      <p:sp>
        <p:nvSpPr>
          <p:cNvPr id="4" name="Date Placeholder 3">
            <a:extLst>
              <a:ext uri="{FF2B5EF4-FFF2-40B4-BE49-F238E27FC236}">
                <a16:creationId xmlns:a16="http://schemas.microsoft.com/office/drawing/2014/main" id="{18E3D9C5-02D1-83BA-4FD1-5BE2C3EC85EC}"/>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6B0E948B-7872-1C3E-96AC-6D3DBD9458D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D4B0B2D-A333-D3B6-F9C1-9E9E0C1FDFC3}"/>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38792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F6FC-C9F0-E94E-4ECD-35632163D47C}"/>
              </a:ext>
            </a:extLst>
          </p:cNvPr>
          <p:cNvSpPr>
            <a:spLocks noGrp="1"/>
          </p:cNvSpPr>
          <p:nvPr>
            <p:ph type="title"/>
          </p:nvPr>
        </p:nvSpPr>
        <p:spPr/>
        <p:txBody>
          <a:bodyPr/>
          <a:lstStyle/>
          <a:p>
            <a:br>
              <a:rPr lang="en-US" b="1" i="0" dirty="0">
                <a:solidFill>
                  <a:srgbClr val="202122"/>
                </a:solidFill>
                <a:effectLst/>
                <a:latin typeface="undefined"/>
              </a:rPr>
            </a:br>
            <a:r>
              <a:rPr lang="en-US" b="1" i="0" dirty="0">
                <a:solidFill>
                  <a:srgbClr val="008000"/>
                </a:solidFill>
                <a:effectLst/>
                <a:latin typeface="undefined"/>
              </a:rPr>
              <a:t>The MERN stack</a:t>
            </a:r>
            <a:br>
              <a:rPr lang="en-US" b="1" i="0" dirty="0">
                <a:solidFill>
                  <a:srgbClr val="202122"/>
                </a:solidFill>
                <a:effectLst/>
                <a:latin typeface="undefined"/>
              </a:rPr>
            </a:br>
            <a:endParaRPr lang="en-US" dirty="0"/>
          </a:p>
        </p:txBody>
      </p:sp>
      <p:sp>
        <p:nvSpPr>
          <p:cNvPr id="3" name="Content Placeholder 2">
            <a:extLst>
              <a:ext uri="{FF2B5EF4-FFF2-40B4-BE49-F238E27FC236}">
                <a16:creationId xmlns:a16="http://schemas.microsoft.com/office/drawing/2014/main" id="{22D308C9-6DAE-C55D-D67A-F43542D9769E}"/>
              </a:ext>
            </a:extLst>
          </p:cNvPr>
          <p:cNvSpPr>
            <a:spLocks noGrp="1"/>
          </p:cNvSpPr>
          <p:nvPr>
            <p:ph idx="1"/>
          </p:nvPr>
        </p:nvSpPr>
        <p:spPr/>
        <p:txBody>
          <a:bodyPr/>
          <a:lstStyle/>
          <a:p>
            <a:pPr algn="l"/>
            <a:r>
              <a:rPr lang="en-US" sz="2000" b="0" i="0" dirty="0">
                <a:effectLst/>
                <a:latin typeface="undefined"/>
              </a:rPr>
              <a:t>MongoDB, Express, React, and Node are all used in tandem to build web applications and make up the MERN stack. In this lineup, Node and Express bind the web backend together, MongoDB serves as the NoSQL database, and React makes the frontend that the user sees and interacts with.</a:t>
            </a:r>
          </a:p>
          <a:p>
            <a:pPr algn="l"/>
            <a:r>
              <a:rPr lang="en-US" sz="2000" b="0" i="0" dirty="0">
                <a:effectLst/>
                <a:latin typeface="undefined"/>
              </a:rPr>
              <a:t>All four of these technologies are:</a:t>
            </a:r>
          </a:p>
          <a:p>
            <a:pPr algn="l">
              <a:buFont typeface="Arial" panose="020B0604020202020204" pitchFamily="34" charset="0"/>
              <a:buChar char="•"/>
            </a:pPr>
            <a:r>
              <a:rPr lang="en-US" sz="2000" b="0" i="0" dirty="0">
                <a:effectLst/>
                <a:latin typeface="undefined"/>
              </a:rPr>
              <a:t>Free, open source, cross-platform, and JavaScript-based, with extensive community and industry support.</a:t>
            </a:r>
          </a:p>
          <a:p>
            <a:pPr algn="l">
              <a:buFont typeface="Arial" panose="020B0604020202020204" pitchFamily="34" charset="0"/>
              <a:buChar char="•"/>
            </a:pPr>
            <a:r>
              <a:rPr lang="en-US" sz="2000" b="0" i="0" dirty="0">
                <a:effectLst/>
                <a:latin typeface="undefined"/>
              </a:rPr>
              <a:t>Each technology has a unique set of attributes, which, when integrated together, make a simple but effective full JavaScript stack for web development.</a:t>
            </a:r>
          </a:p>
          <a:p>
            <a:pPr algn="l">
              <a:buFont typeface="Arial" panose="020B0604020202020204" pitchFamily="34" charset="0"/>
              <a:buChar char="•"/>
            </a:pPr>
            <a:r>
              <a:rPr lang="en-US" sz="2000" b="0" i="0" dirty="0">
                <a:effectLst/>
                <a:latin typeface="undefined"/>
              </a:rPr>
              <a:t>Since these are independent technologies, it is also important to recognize these as moving parts in your project that need to be configured, combined, and extended with additional parts to meet the specific requirements of your project. Even if you are not an expert in all the technologies in this stack, you need familiarity with each and an understanding of how these can work together.</a:t>
            </a:r>
          </a:p>
          <a:p>
            <a:endParaRPr lang="en-US" dirty="0"/>
          </a:p>
        </p:txBody>
      </p:sp>
      <p:sp>
        <p:nvSpPr>
          <p:cNvPr id="4" name="Date Placeholder 3">
            <a:extLst>
              <a:ext uri="{FF2B5EF4-FFF2-40B4-BE49-F238E27FC236}">
                <a16:creationId xmlns:a16="http://schemas.microsoft.com/office/drawing/2014/main" id="{9B81D380-6D2F-2C2F-B8D3-2C6F393F943C}"/>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D6FCF694-436E-BFAA-72E0-B955B221FE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1C7761-7BE8-4CEC-98D1-58D664AD6C55}"/>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91901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5798-FEF2-7586-4C17-357826B3E2A5}"/>
              </a:ext>
            </a:extLst>
          </p:cNvPr>
          <p:cNvSpPr>
            <a:spLocks noGrp="1"/>
          </p:cNvSpPr>
          <p:nvPr>
            <p:ph type="title"/>
          </p:nvPr>
        </p:nvSpPr>
        <p:spPr/>
        <p:txBody>
          <a:bodyPr/>
          <a:lstStyle/>
          <a:p>
            <a:r>
              <a:rPr lang="en-US" b="1" i="0" dirty="0">
                <a:solidFill>
                  <a:srgbClr val="008000"/>
                </a:solidFill>
                <a:effectLst/>
                <a:latin typeface="undefined"/>
              </a:rPr>
              <a:t>Node</a:t>
            </a:r>
            <a:endParaRPr lang="en-US" dirty="0">
              <a:solidFill>
                <a:srgbClr val="008000"/>
              </a:solidFill>
            </a:endParaRPr>
          </a:p>
        </p:txBody>
      </p:sp>
      <p:sp>
        <p:nvSpPr>
          <p:cNvPr id="3" name="Content Placeholder 2">
            <a:extLst>
              <a:ext uri="{FF2B5EF4-FFF2-40B4-BE49-F238E27FC236}">
                <a16:creationId xmlns:a16="http://schemas.microsoft.com/office/drawing/2014/main" id="{4F1DA434-7E2C-F9E0-9F66-EF2D2D551256}"/>
              </a:ext>
            </a:extLst>
          </p:cNvPr>
          <p:cNvSpPr>
            <a:spLocks noGrp="1"/>
          </p:cNvSpPr>
          <p:nvPr>
            <p:ph idx="1"/>
          </p:nvPr>
        </p:nvSpPr>
        <p:spPr/>
        <p:txBody>
          <a:bodyPr/>
          <a:lstStyle/>
          <a:p>
            <a:pPr algn="l"/>
            <a:r>
              <a:rPr lang="en-US" b="1" i="0" dirty="0">
                <a:solidFill>
                  <a:srgbClr val="202122"/>
                </a:solidFill>
                <a:effectLst/>
                <a:latin typeface="undefined"/>
                <a:hlinkClick r:id="rId2"/>
              </a:rPr>
              <a:t>https://nodejs.org/en/</a:t>
            </a:r>
            <a:endParaRPr lang="en-US" b="0" i="0" dirty="0">
              <a:solidFill>
                <a:srgbClr val="202122"/>
              </a:solidFill>
              <a:effectLst/>
              <a:latin typeface="undefined"/>
            </a:endParaRPr>
          </a:p>
          <a:p>
            <a:pPr algn="l"/>
            <a:r>
              <a:rPr lang="en-US" b="0" i="0" dirty="0">
                <a:solidFill>
                  <a:srgbClr val="008000"/>
                </a:solidFill>
                <a:effectLst/>
                <a:latin typeface="undefined"/>
              </a:rPr>
              <a:t>Node was developed as a JavaScript runtime environment built on Chrome's V8 JavaScript engine. Node made it possible to start using JavaScript on the server side to build a variety of tools and applications beyond previous use cases that were limited to being within a browser.</a:t>
            </a:r>
          </a:p>
          <a:p>
            <a:pPr algn="l">
              <a:buFont typeface="Arial" panose="020B0604020202020204" pitchFamily="34" charset="0"/>
              <a:buChar char="•"/>
            </a:pPr>
            <a:r>
              <a:rPr lang="en-US" b="0" i="0" dirty="0">
                <a:solidFill>
                  <a:srgbClr val="008000"/>
                </a:solidFill>
                <a:effectLst/>
                <a:latin typeface="undefined"/>
              </a:rPr>
              <a:t>Node has an event-driven architecture capable of asynchronous, non-blocking I/O (short for Input/Output).</a:t>
            </a:r>
          </a:p>
          <a:p>
            <a:pPr algn="l">
              <a:buFont typeface="Arial" panose="020B0604020202020204" pitchFamily="34" charset="0"/>
              <a:buChar char="•"/>
            </a:pPr>
            <a:r>
              <a:rPr lang="en-US" b="0" i="0" dirty="0">
                <a:solidFill>
                  <a:srgbClr val="008000"/>
                </a:solidFill>
                <a:effectLst/>
                <a:latin typeface="undefined"/>
              </a:rPr>
              <a:t>Its unique non-blocking I/O model eliminates the waiting approach to serving requests. This allows you to build scalable and lightweight real-time web applications that can efficiently handle many requests.</a:t>
            </a:r>
          </a:p>
          <a:p>
            <a:endParaRPr lang="en-US" dirty="0"/>
          </a:p>
        </p:txBody>
      </p:sp>
      <p:sp>
        <p:nvSpPr>
          <p:cNvPr id="4" name="Date Placeholder 3">
            <a:extLst>
              <a:ext uri="{FF2B5EF4-FFF2-40B4-BE49-F238E27FC236}">
                <a16:creationId xmlns:a16="http://schemas.microsoft.com/office/drawing/2014/main" id="{7B9610F7-ACD5-05F7-2DBA-0793B6CA194A}"/>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370150C9-BCC1-C337-F8CC-C7659867EA4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B96E6F-1DA9-7C49-86C9-56F1F5862D95}"/>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27733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5E24-A07F-771E-8054-3E7B7CAD19E0}"/>
              </a:ext>
            </a:extLst>
          </p:cNvPr>
          <p:cNvSpPr>
            <a:spLocks noGrp="1"/>
          </p:cNvSpPr>
          <p:nvPr>
            <p:ph type="title"/>
          </p:nvPr>
        </p:nvSpPr>
        <p:spPr/>
        <p:txBody>
          <a:bodyPr/>
          <a:lstStyle/>
          <a:p>
            <a:r>
              <a:rPr lang="en-US" b="1" i="0" dirty="0">
                <a:solidFill>
                  <a:srgbClr val="008000"/>
                </a:solidFill>
                <a:effectLst/>
                <a:latin typeface="undefined"/>
              </a:rPr>
              <a:t>Node</a:t>
            </a:r>
            <a:endParaRPr lang="en-US" dirty="0">
              <a:solidFill>
                <a:srgbClr val="008000"/>
              </a:solidFill>
            </a:endParaRPr>
          </a:p>
        </p:txBody>
      </p:sp>
      <p:sp>
        <p:nvSpPr>
          <p:cNvPr id="3" name="Content Placeholder 2">
            <a:extLst>
              <a:ext uri="{FF2B5EF4-FFF2-40B4-BE49-F238E27FC236}">
                <a16:creationId xmlns:a16="http://schemas.microsoft.com/office/drawing/2014/main" id="{96150D0C-4E79-A175-0EA6-E8391C48232E}"/>
              </a:ext>
            </a:extLst>
          </p:cNvPr>
          <p:cNvSpPr>
            <a:spLocks noGrp="1"/>
          </p:cNvSpPr>
          <p:nvPr>
            <p:ph idx="1"/>
          </p:nvPr>
        </p:nvSpPr>
        <p:spPr/>
        <p:txBody>
          <a:bodyPr/>
          <a:lstStyle/>
          <a:p>
            <a:pPr algn="l">
              <a:buFont typeface="Arial" panose="020B0604020202020204" pitchFamily="34" charset="0"/>
              <a:buChar char="•"/>
            </a:pPr>
            <a:r>
              <a:rPr lang="en-US" b="0" i="0" dirty="0">
                <a:solidFill>
                  <a:srgbClr val="008000"/>
                </a:solidFill>
                <a:effectLst/>
                <a:latin typeface="undefined"/>
              </a:rPr>
              <a:t>Node's default package management system, the Node Package Manager or </a:t>
            </a:r>
            <a:r>
              <a:rPr lang="en-US" b="0" i="0" dirty="0" err="1">
                <a:solidFill>
                  <a:srgbClr val="008000"/>
                </a:solidFill>
                <a:effectLst/>
                <a:latin typeface="undefined"/>
              </a:rPr>
              <a:t>npm</a:t>
            </a:r>
            <a:r>
              <a:rPr lang="en-US" b="0" i="0" dirty="0">
                <a:solidFill>
                  <a:srgbClr val="008000"/>
                </a:solidFill>
                <a:effectLst/>
                <a:latin typeface="undefined"/>
              </a:rPr>
              <a:t>, comes bundled with the Node installation. </a:t>
            </a:r>
            <a:r>
              <a:rPr lang="en-US" b="0" i="0" dirty="0" err="1">
                <a:solidFill>
                  <a:srgbClr val="008000"/>
                </a:solidFill>
                <a:effectLst/>
                <a:latin typeface="undefined"/>
              </a:rPr>
              <a:t>npm</a:t>
            </a:r>
            <a:r>
              <a:rPr lang="en-US" b="0" i="0" dirty="0">
                <a:solidFill>
                  <a:srgbClr val="008000"/>
                </a:solidFill>
                <a:effectLst/>
                <a:latin typeface="undefined"/>
              </a:rPr>
              <a:t> gives you access to hundreds of thousands of reusable Node packages built by developers all over the world and boasts that it is currently the largest ecosystem of open source libraries in the world.</a:t>
            </a:r>
          </a:p>
          <a:p>
            <a:pPr algn="l">
              <a:buFont typeface="Arial" panose="020B0604020202020204" pitchFamily="34" charset="0"/>
              <a:buChar char="•"/>
            </a:pPr>
            <a:r>
              <a:rPr lang="en-US" b="0" i="0" dirty="0">
                <a:solidFill>
                  <a:srgbClr val="008000"/>
                </a:solidFill>
                <a:effectLst/>
                <a:latin typeface="undefined"/>
              </a:rPr>
              <a:t> </a:t>
            </a:r>
            <a:r>
              <a:rPr lang="en-US" b="0" i="0" dirty="0" err="1">
                <a:solidFill>
                  <a:srgbClr val="008000"/>
                </a:solidFill>
                <a:effectLst/>
                <a:latin typeface="undefined"/>
              </a:rPr>
              <a:t>npm</a:t>
            </a:r>
            <a:r>
              <a:rPr lang="en-US" b="0" i="0" dirty="0">
                <a:solidFill>
                  <a:srgbClr val="008000"/>
                </a:solidFill>
                <a:effectLst/>
                <a:latin typeface="undefined"/>
              </a:rPr>
              <a:t> isn't the only package management system at your disposal.</a:t>
            </a:r>
          </a:p>
          <a:p>
            <a:pPr algn="l">
              <a:buFont typeface="Arial" panose="020B0604020202020204" pitchFamily="34" charset="0"/>
              <a:buChar char="•"/>
            </a:pPr>
            <a:r>
              <a:rPr lang="en-US" b="0" i="0" dirty="0">
                <a:solidFill>
                  <a:srgbClr val="008000"/>
                </a:solidFill>
                <a:effectLst/>
                <a:latin typeface="undefined"/>
              </a:rPr>
              <a:t>Yarn is a newer package manager developed by Facebook and has been gaining popularity in recent years. It can be used as an alternative to </a:t>
            </a:r>
            <a:r>
              <a:rPr lang="en-US" b="0" i="0" dirty="0" err="1">
                <a:solidFill>
                  <a:srgbClr val="008000"/>
                </a:solidFill>
                <a:effectLst/>
                <a:latin typeface="undefined"/>
              </a:rPr>
              <a:t>npm</a:t>
            </a:r>
            <a:r>
              <a:rPr lang="en-US" b="0" i="0" dirty="0">
                <a:solidFill>
                  <a:srgbClr val="008000"/>
                </a:solidFill>
                <a:effectLst/>
                <a:latin typeface="undefined"/>
              </a:rPr>
              <a:t>, with access to all the same modules from the </a:t>
            </a:r>
            <a:r>
              <a:rPr lang="en-US" b="0" i="0" dirty="0" err="1">
                <a:solidFill>
                  <a:srgbClr val="008000"/>
                </a:solidFill>
                <a:effectLst/>
                <a:latin typeface="undefined"/>
              </a:rPr>
              <a:t>npm</a:t>
            </a:r>
            <a:r>
              <a:rPr lang="en-US" b="0" i="0" dirty="0">
                <a:solidFill>
                  <a:srgbClr val="008000"/>
                </a:solidFill>
                <a:effectLst/>
                <a:latin typeface="undefined"/>
              </a:rPr>
              <a:t> registry and more features that are not yet available with </a:t>
            </a:r>
            <a:r>
              <a:rPr lang="en-US" b="0" i="0" dirty="0" err="1">
                <a:solidFill>
                  <a:srgbClr val="008000"/>
                </a:solidFill>
                <a:effectLst/>
                <a:latin typeface="undefined"/>
              </a:rPr>
              <a:t>npm</a:t>
            </a:r>
            <a:r>
              <a:rPr lang="en-US" b="0" i="0" dirty="0">
                <a:solidFill>
                  <a:srgbClr val="008000"/>
                </a:solidFill>
                <a:effectLst/>
                <a:latin typeface="undefined"/>
              </a:rPr>
              <a:t>. </a:t>
            </a:r>
            <a:r>
              <a:rPr lang="en-US" b="0" i="0" dirty="0">
                <a:solidFill>
                  <a:srgbClr val="008000"/>
                </a:solidFill>
                <a:effectLst/>
                <a:latin typeface="undefined"/>
                <a:hlinkClick r:id="rId2">
                  <a:extLst>
                    <a:ext uri="{A12FA001-AC4F-418D-AE19-62706E023703}">
                      <ahyp:hlinkClr xmlns:ahyp="http://schemas.microsoft.com/office/drawing/2018/hyperlinkcolor" val="tx"/>
                    </a:ext>
                  </a:extLst>
                </a:hlinkClick>
              </a:rPr>
              <a:t>https://yarnpkg.com</a:t>
            </a:r>
            <a:r>
              <a:rPr lang="en-US" b="0" i="0" dirty="0">
                <a:solidFill>
                  <a:srgbClr val="008000"/>
                </a:solidFill>
                <a:effectLst/>
                <a:latin typeface="undefined"/>
              </a:rPr>
              <a:t>.</a:t>
            </a:r>
          </a:p>
          <a:p>
            <a:endParaRPr lang="en-US" dirty="0"/>
          </a:p>
        </p:txBody>
      </p:sp>
      <p:sp>
        <p:nvSpPr>
          <p:cNvPr id="4" name="Date Placeholder 3">
            <a:extLst>
              <a:ext uri="{FF2B5EF4-FFF2-40B4-BE49-F238E27FC236}">
                <a16:creationId xmlns:a16="http://schemas.microsoft.com/office/drawing/2014/main" id="{1341467F-6168-8CF3-F337-4C67A7791884}"/>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29CBF06E-775A-B3F6-67AB-F1C5F597610E}"/>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652B7160-ABCE-0CCC-597C-DF462D272E3D}"/>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415147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1272-17C2-B0BF-BDFB-3BF79AD24093}"/>
              </a:ext>
            </a:extLst>
          </p:cNvPr>
          <p:cNvSpPr>
            <a:spLocks noGrp="1"/>
          </p:cNvSpPr>
          <p:nvPr>
            <p:ph type="title"/>
          </p:nvPr>
        </p:nvSpPr>
        <p:spPr/>
        <p:txBody>
          <a:bodyPr/>
          <a:lstStyle/>
          <a:p>
            <a:r>
              <a:rPr lang="en-US" b="1" i="0" dirty="0">
                <a:solidFill>
                  <a:srgbClr val="008000"/>
                </a:solidFill>
                <a:effectLst/>
                <a:latin typeface="undefined"/>
              </a:rPr>
              <a:t>Node</a:t>
            </a:r>
            <a:endParaRPr lang="en-US" dirty="0">
              <a:solidFill>
                <a:srgbClr val="008000"/>
              </a:solidFill>
            </a:endParaRPr>
          </a:p>
        </p:txBody>
      </p:sp>
      <p:sp>
        <p:nvSpPr>
          <p:cNvPr id="3" name="Content Placeholder 2">
            <a:extLst>
              <a:ext uri="{FF2B5EF4-FFF2-40B4-BE49-F238E27FC236}">
                <a16:creationId xmlns:a16="http://schemas.microsoft.com/office/drawing/2014/main" id="{E7BFC5C6-32D3-07A7-AC49-3A8FE51064F8}"/>
              </a:ext>
            </a:extLst>
          </p:cNvPr>
          <p:cNvSpPr>
            <a:spLocks noGrp="1"/>
          </p:cNvSpPr>
          <p:nvPr>
            <p:ph idx="1"/>
          </p:nvPr>
        </p:nvSpPr>
        <p:spPr/>
        <p:txBody>
          <a:bodyPr/>
          <a:lstStyle/>
          <a:p>
            <a:endParaRPr lang="en-US" b="0" i="0" dirty="0">
              <a:solidFill>
                <a:srgbClr val="202122"/>
              </a:solidFill>
              <a:effectLst/>
              <a:latin typeface="undefined"/>
            </a:endParaRPr>
          </a:p>
          <a:p>
            <a:r>
              <a:rPr lang="en-US" b="0" i="0" dirty="0">
                <a:solidFill>
                  <a:srgbClr val="008000"/>
                </a:solidFill>
                <a:effectLst/>
                <a:latin typeface="undefined"/>
              </a:rPr>
              <a:t>Node will enable us to build and run complete full-stack JavaScript applications</a:t>
            </a:r>
            <a:r>
              <a:rPr lang="en-US" b="0" i="0" dirty="0">
                <a:solidFill>
                  <a:srgbClr val="202122"/>
                </a:solidFill>
                <a:effectLst/>
                <a:latin typeface="undefined"/>
              </a:rPr>
              <a:t>.</a:t>
            </a:r>
          </a:p>
          <a:p>
            <a:r>
              <a:rPr lang="en-US" b="0" i="0" dirty="0">
                <a:solidFill>
                  <a:srgbClr val="008000"/>
                </a:solidFill>
                <a:effectLst/>
                <a:latin typeface="undefined"/>
              </a:rPr>
              <a:t>However, to implement an extensible server-side application with web application-specific features such as API routing, we will use the Express module on top of Node.</a:t>
            </a:r>
            <a:endParaRPr lang="en-US" dirty="0">
              <a:solidFill>
                <a:srgbClr val="008000"/>
              </a:solidFill>
            </a:endParaRPr>
          </a:p>
        </p:txBody>
      </p:sp>
      <p:sp>
        <p:nvSpPr>
          <p:cNvPr id="4" name="Date Placeholder 3">
            <a:extLst>
              <a:ext uri="{FF2B5EF4-FFF2-40B4-BE49-F238E27FC236}">
                <a16:creationId xmlns:a16="http://schemas.microsoft.com/office/drawing/2014/main" id="{969CF281-7BED-63CD-E79D-6EBD0DCC2837}"/>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55CE65BE-A854-5FF5-75A3-A8A375C0A3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C12FB88-4FC2-9AE3-075C-4100B4EACDF0}"/>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270753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4F48-B9EA-4431-ECA1-5560984B74C5}"/>
              </a:ext>
            </a:extLst>
          </p:cNvPr>
          <p:cNvSpPr>
            <a:spLocks noGrp="1"/>
          </p:cNvSpPr>
          <p:nvPr>
            <p:ph type="title"/>
          </p:nvPr>
        </p:nvSpPr>
        <p:spPr/>
        <p:txBody>
          <a:bodyPr/>
          <a:lstStyle/>
          <a:p>
            <a:r>
              <a:rPr lang="en-US" dirty="0"/>
              <a:t>Express</a:t>
            </a:r>
          </a:p>
        </p:txBody>
      </p:sp>
      <p:sp>
        <p:nvSpPr>
          <p:cNvPr id="3" name="Content Placeholder 2">
            <a:extLst>
              <a:ext uri="{FF2B5EF4-FFF2-40B4-BE49-F238E27FC236}">
                <a16:creationId xmlns:a16="http://schemas.microsoft.com/office/drawing/2014/main" id="{17332451-85CC-3D92-762D-426DD5B9A3AA}"/>
              </a:ext>
            </a:extLst>
          </p:cNvPr>
          <p:cNvSpPr>
            <a:spLocks noGrp="1"/>
          </p:cNvSpPr>
          <p:nvPr>
            <p:ph idx="1"/>
          </p:nvPr>
        </p:nvSpPr>
        <p:spPr/>
        <p:txBody>
          <a:bodyPr/>
          <a:lstStyle/>
          <a:p>
            <a:pPr algn="l"/>
            <a:r>
              <a:rPr lang="en-US" b="1" i="0" dirty="0">
                <a:solidFill>
                  <a:srgbClr val="202122"/>
                </a:solidFill>
                <a:effectLst/>
                <a:latin typeface="undefined"/>
                <a:hlinkClick r:id="rId2"/>
              </a:rPr>
              <a:t>https://expressjs.com/</a:t>
            </a:r>
            <a:endParaRPr lang="en-US" b="0" i="0" dirty="0">
              <a:solidFill>
                <a:srgbClr val="202122"/>
              </a:solidFill>
              <a:effectLst/>
              <a:latin typeface="undefined"/>
            </a:endParaRPr>
          </a:p>
          <a:p>
            <a:pPr algn="l"/>
            <a:r>
              <a:rPr lang="en-US" b="0" i="0" dirty="0">
                <a:solidFill>
                  <a:srgbClr val="008000"/>
                </a:solidFill>
                <a:effectLst/>
                <a:latin typeface="undefined"/>
              </a:rPr>
              <a:t>Express is a simple server-side web framework for building web applications with Node. It complements Node with a layer of rudimentary web application features that provide HTTP utility methods and middleware functionality.</a:t>
            </a:r>
          </a:p>
          <a:p>
            <a:pPr algn="l">
              <a:buFont typeface="Arial" panose="020B0604020202020204" pitchFamily="34" charset="0"/>
              <a:buChar char="•"/>
            </a:pPr>
            <a:r>
              <a:rPr lang="en-US" b="0" i="0" dirty="0">
                <a:solidFill>
                  <a:srgbClr val="008000"/>
                </a:solidFill>
                <a:effectLst/>
                <a:latin typeface="undefined"/>
              </a:rPr>
              <a:t>In general terms, middleware functionality in any application enables different components to be added on to work together. In the specific context of server-side web application frameworks, middleware functions have access to the HTTP request-response pipeline, which means access to request-response objects and also the next middleware functions in the web application's request-response cycle.</a:t>
            </a:r>
          </a:p>
          <a:p>
            <a:endParaRPr lang="en-US" dirty="0"/>
          </a:p>
        </p:txBody>
      </p:sp>
      <p:sp>
        <p:nvSpPr>
          <p:cNvPr id="4" name="Date Placeholder 3">
            <a:extLst>
              <a:ext uri="{FF2B5EF4-FFF2-40B4-BE49-F238E27FC236}">
                <a16:creationId xmlns:a16="http://schemas.microsoft.com/office/drawing/2014/main" id="{3AC6F1E0-721C-012D-C95C-5B1FAA25D4AC}"/>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004F5F45-7377-FAD2-9A3F-E08B46F9D0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0185C2F-2E60-7FBB-B1B0-55432B6C7E2C}"/>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56095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AA6E-5B5D-12B2-6446-C34D6A276890}"/>
              </a:ext>
            </a:extLst>
          </p:cNvPr>
          <p:cNvSpPr>
            <a:spLocks noGrp="1"/>
          </p:cNvSpPr>
          <p:nvPr>
            <p:ph type="title"/>
          </p:nvPr>
        </p:nvSpPr>
        <p:spPr/>
        <p:txBody>
          <a:bodyPr/>
          <a:lstStyle/>
          <a:p>
            <a:r>
              <a:rPr lang="en-US" dirty="0"/>
              <a:t>Express</a:t>
            </a:r>
          </a:p>
        </p:txBody>
      </p:sp>
      <p:sp>
        <p:nvSpPr>
          <p:cNvPr id="3" name="Content Placeholder 2">
            <a:extLst>
              <a:ext uri="{FF2B5EF4-FFF2-40B4-BE49-F238E27FC236}">
                <a16:creationId xmlns:a16="http://schemas.microsoft.com/office/drawing/2014/main" id="{EAAA626B-6575-165B-1D1E-EF6D3876C23D}"/>
              </a:ext>
            </a:extLst>
          </p:cNvPr>
          <p:cNvSpPr>
            <a:spLocks noGrp="1"/>
          </p:cNvSpPr>
          <p:nvPr>
            <p:ph idx="1"/>
          </p:nvPr>
        </p:nvSpPr>
        <p:spPr/>
        <p:txBody>
          <a:bodyPr/>
          <a:lstStyle/>
          <a:p>
            <a:pPr algn="l">
              <a:buFont typeface="Arial" panose="020B0604020202020204" pitchFamily="34" charset="0"/>
              <a:buChar char="•"/>
            </a:pPr>
            <a:r>
              <a:rPr lang="en-US" b="0" i="0" dirty="0">
                <a:solidFill>
                  <a:srgbClr val="008000"/>
                </a:solidFill>
                <a:effectLst/>
                <a:latin typeface="undefined"/>
              </a:rPr>
              <a:t>In any web application developed with Node, Express can be used as an API routing and middleware web framework. It is possible to insert almost any compatible middleware of your choice into the request handling chain, in almost any order, making Express very flexible to work </a:t>
            </a:r>
            <a:r>
              <a:rPr lang="en-US" b="0" i="0">
                <a:solidFill>
                  <a:srgbClr val="008000"/>
                </a:solidFill>
                <a:effectLst/>
                <a:latin typeface="undefined"/>
              </a:rPr>
              <a:t>with.</a:t>
            </a:r>
          </a:p>
          <a:p>
            <a:pPr marL="0" indent="0" algn="l">
              <a:buNone/>
            </a:pPr>
            <a:endParaRPr lang="en-US" b="0" i="0" dirty="0">
              <a:solidFill>
                <a:srgbClr val="008000"/>
              </a:solidFill>
              <a:effectLst/>
              <a:latin typeface="undefined"/>
            </a:endParaRPr>
          </a:p>
          <a:p>
            <a:pPr algn="l">
              <a:buFont typeface="Arial" panose="020B0604020202020204" pitchFamily="34" charset="0"/>
              <a:buChar char="•"/>
            </a:pPr>
            <a:r>
              <a:rPr lang="en-US" b="0" i="0" dirty="0">
                <a:solidFill>
                  <a:srgbClr val="008000"/>
                </a:solidFill>
                <a:effectLst/>
                <a:latin typeface="undefined"/>
              </a:rPr>
              <a:t>In the MERN-based applications that we will develop, Express can be used to handle API routing on the server side, serve static files to the client, restrict access to resources with authentication integration, implement error handling, and, essentially, add on any middleware package that will extend the web application functionality as required.</a:t>
            </a:r>
          </a:p>
          <a:p>
            <a:endParaRPr lang="en-US" dirty="0"/>
          </a:p>
        </p:txBody>
      </p:sp>
      <p:sp>
        <p:nvSpPr>
          <p:cNvPr id="4" name="Date Placeholder 3">
            <a:extLst>
              <a:ext uri="{FF2B5EF4-FFF2-40B4-BE49-F238E27FC236}">
                <a16:creationId xmlns:a16="http://schemas.microsoft.com/office/drawing/2014/main" id="{2D6853E5-77B6-178A-F34E-19E1BE370117}"/>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EE5E2F4F-5A7D-82F3-1CDA-5AF5C37F8D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3D033B-987D-6569-E9D5-6439036334D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2479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A1CE-9F02-5B30-E754-A1E801A9F8FC}"/>
              </a:ext>
            </a:extLst>
          </p:cNvPr>
          <p:cNvSpPr>
            <a:spLocks noGrp="1"/>
          </p:cNvSpPr>
          <p:nvPr>
            <p:ph type="title"/>
          </p:nvPr>
        </p:nvSpPr>
        <p:spPr/>
        <p:txBody>
          <a:bodyPr/>
          <a:lstStyle/>
          <a:p>
            <a:r>
              <a:rPr lang="en-US" dirty="0"/>
              <a:t>Express</a:t>
            </a:r>
          </a:p>
        </p:txBody>
      </p:sp>
      <p:sp>
        <p:nvSpPr>
          <p:cNvPr id="3" name="Content Placeholder 2">
            <a:extLst>
              <a:ext uri="{FF2B5EF4-FFF2-40B4-BE49-F238E27FC236}">
                <a16:creationId xmlns:a16="http://schemas.microsoft.com/office/drawing/2014/main" id="{03F8AE28-EFD1-0D85-25B5-44BBDC94BA39}"/>
              </a:ext>
            </a:extLst>
          </p:cNvPr>
          <p:cNvSpPr>
            <a:spLocks noGrp="1"/>
          </p:cNvSpPr>
          <p:nvPr>
            <p:ph idx="1"/>
          </p:nvPr>
        </p:nvSpPr>
        <p:spPr/>
        <p:txBody>
          <a:bodyPr/>
          <a:lstStyle/>
          <a:p>
            <a:pPr algn="l">
              <a:buFont typeface="Arial" panose="020B0604020202020204" pitchFamily="34" charset="0"/>
              <a:buChar char="•"/>
            </a:pPr>
            <a:r>
              <a:rPr lang="en-US" b="0" i="0" dirty="0">
                <a:solidFill>
                  <a:srgbClr val="008000"/>
                </a:solidFill>
                <a:effectLst/>
                <a:latin typeface="undefined"/>
              </a:rPr>
              <a:t>A crucial functionality in any complete web application is the data storage system.</a:t>
            </a:r>
          </a:p>
          <a:p>
            <a:pPr algn="l">
              <a:buFont typeface="Arial" panose="020B0604020202020204" pitchFamily="34" charset="0"/>
              <a:buChar char="•"/>
            </a:pPr>
            <a:r>
              <a:rPr lang="en-US" b="0" i="0" dirty="0">
                <a:solidFill>
                  <a:srgbClr val="008000"/>
                </a:solidFill>
                <a:effectLst/>
                <a:latin typeface="undefined"/>
              </a:rPr>
              <a:t>The Express module does not define requirements or put restrictions on integrating databases with a Node-Express web application. Therefore, this gives you the flexibility to choose any database option, be it a relational database such as PostgreSQL or a NoSQL database such as MongoDB.</a:t>
            </a:r>
          </a:p>
          <a:p>
            <a:endParaRPr lang="en-US" dirty="0"/>
          </a:p>
        </p:txBody>
      </p:sp>
      <p:sp>
        <p:nvSpPr>
          <p:cNvPr id="4" name="Date Placeholder 3">
            <a:extLst>
              <a:ext uri="{FF2B5EF4-FFF2-40B4-BE49-F238E27FC236}">
                <a16:creationId xmlns:a16="http://schemas.microsoft.com/office/drawing/2014/main" id="{C1AE37C7-1648-5C66-CF2C-DA3F2CFC99D6}"/>
              </a:ext>
            </a:extLst>
          </p:cNvPr>
          <p:cNvSpPr>
            <a:spLocks noGrp="1"/>
          </p:cNvSpPr>
          <p:nvPr>
            <p:ph type="dt" sz="half" idx="10"/>
          </p:nvPr>
        </p:nvSpPr>
        <p:spPr/>
        <p:txBody>
          <a:bodyPr/>
          <a:lstStyle/>
          <a:p>
            <a:pPr>
              <a:defRPr/>
            </a:pPr>
            <a:fld id="{DC518591-586F-4779-B074-C547FBDC4F88}" type="datetime1">
              <a:rPr lang="en-US" smtClean="0"/>
              <a:t>9/2/2023</a:t>
            </a:fld>
            <a:endParaRPr lang="en-US"/>
          </a:p>
        </p:txBody>
      </p:sp>
      <p:sp>
        <p:nvSpPr>
          <p:cNvPr id="5" name="Footer Placeholder 4">
            <a:extLst>
              <a:ext uri="{FF2B5EF4-FFF2-40B4-BE49-F238E27FC236}">
                <a16:creationId xmlns:a16="http://schemas.microsoft.com/office/drawing/2014/main" id="{0D1F3D3B-5AD6-8A27-3057-F856308853D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664D60-6429-6905-3F7C-580E8D3C0607}"/>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37844714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18054</TotalTime>
  <Words>1594</Words>
  <Application>Microsoft Office PowerPoint</Application>
  <PresentationFormat>On-screen Show (4:3)</PresentationFormat>
  <Paragraphs>113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undefined</vt:lpstr>
      <vt:lpstr>Wingdings</vt:lpstr>
      <vt:lpstr>Default Design</vt:lpstr>
      <vt:lpstr>Web Application Development</vt:lpstr>
      <vt:lpstr>MERN STACK</vt:lpstr>
      <vt:lpstr> The MERN stack </vt:lpstr>
      <vt:lpstr>Node</vt:lpstr>
      <vt:lpstr>Node</vt:lpstr>
      <vt:lpstr>Node</vt:lpstr>
      <vt:lpstr>Express</vt:lpstr>
      <vt:lpstr>Express</vt:lpstr>
      <vt:lpstr>Express</vt:lpstr>
      <vt:lpstr>MongoDB </vt:lpstr>
      <vt:lpstr>MongoDB</vt:lpstr>
      <vt:lpstr>React</vt:lpstr>
      <vt:lpstr>React</vt:lpstr>
      <vt:lpstr>Relevance of MERN</vt:lpstr>
      <vt:lpstr>Relevance of MERN</vt:lpstr>
      <vt:lpstr>Relevance of MERN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1937</cp:revision>
  <dcterms:created xsi:type="dcterms:W3CDTF">2008-05-26T16:51:35Z</dcterms:created>
  <dcterms:modified xsi:type="dcterms:W3CDTF">2023-09-02T11:09:36Z</dcterms:modified>
</cp:coreProperties>
</file>