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4" r:id="rId28"/>
    <p:sldId id="327" r:id="rId29"/>
    <p:sldId id="328" r:id="rId30"/>
    <p:sldId id="329" r:id="rId31"/>
    <p:sldId id="330" r:id="rId32"/>
    <p:sldId id="331" r:id="rId33"/>
    <p:sldId id="332" r:id="rId3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339966"/>
    <a:srgbClr val="009900"/>
    <a:srgbClr val="3333CC"/>
    <a:srgbClr val="F0FFF0"/>
    <a:srgbClr val="3333FF"/>
    <a:srgbClr val="808080"/>
    <a:srgbClr val="8FFFD2"/>
    <a:srgbClr val="00FF99"/>
    <a:srgbClr val="A2CE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116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2130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138701A-496A-46B1-BB64-CF1D04C353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4356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3920B5C-A9E0-42F8-B0D8-18C3E21EB0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35049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E2CA88-4063-4E9D-93C9-83F3FE8E0F1F}" type="datetime1">
              <a:rPr lang="en-US"/>
              <a:pPr>
                <a:defRPr/>
              </a:pPr>
              <a:t>1/30/2024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Emerging Technologies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A4523E-7B4E-4306-9DD7-0C65B5C536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996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14400"/>
            <a:ext cx="80772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3FB2F-9FBC-4A9F-945A-EF13B60B6B8E}" type="datetime1">
              <a:rPr lang="en-US"/>
              <a:pPr>
                <a:defRPr/>
              </a:pPr>
              <a:t>1/30/2024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Emerging Technologies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5CF243-786F-4254-B068-4C9F0B6EA1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772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XML Web Services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914400"/>
            <a:ext cx="8001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248400"/>
            <a:ext cx="1600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339966"/>
                </a:solidFill>
                <a:latin typeface="Arial" charset="0"/>
              </a:defRPr>
            </a:lvl1pPr>
          </a:lstStyle>
          <a:p>
            <a:pPr>
              <a:defRPr/>
            </a:pPr>
            <a:fld id="{B4082022-800E-4A3D-B8F5-47E4F8738C16}" type="datetime1">
              <a:rPr lang="en-US"/>
              <a:pPr>
                <a:defRPr/>
              </a:pPr>
              <a:t>1/30/2024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248400"/>
            <a:ext cx="4572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339966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Emerging Technologies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5225"/>
            <a:ext cx="1143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339966"/>
                </a:solidFill>
              </a:defRPr>
            </a:lvl1pPr>
          </a:lstStyle>
          <a:p>
            <a:fld id="{1F038FB7-3440-4982-8E15-1047A8D5B201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1" name="Picture 7" descr="j0300520"/>
          <p:cNvPicPr>
            <a:picLocks noChangeAspect="1" noChangeArrowheads="1" noCrop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990600" y="838200"/>
            <a:ext cx="7696200" cy="0"/>
          </a:xfrm>
          <a:prstGeom prst="line">
            <a:avLst/>
          </a:prstGeom>
          <a:noFill/>
          <a:ln w="63500">
            <a:solidFill>
              <a:srgbClr val="008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>
            <a:off x="0" y="838200"/>
            <a:ext cx="0" cy="6019800"/>
          </a:xfrm>
          <a:prstGeom prst="line">
            <a:avLst/>
          </a:prstGeom>
          <a:noFill/>
          <a:ln w="1905000">
            <a:solidFill>
              <a:srgbClr val="A2CEB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400">
          <a:solidFill>
            <a:srgbClr val="0066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rgbClr val="0066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66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>
          <a:solidFill>
            <a:srgbClr val="0066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0066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0066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0066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0066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985093D-4B28-4047-B1E1-1CC043476CF2}" type="datetime1">
              <a:rPr lang="en-US" altLang="en-US" smtClean="0">
                <a:solidFill>
                  <a:srgbClr val="339966"/>
                </a:solidFill>
              </a:rPr>
              <a:pPr eaLnBrk="1" hangingPunct="1"/>
              <a:t>1/30/2024</a:t>
            </a:fld>
            <a:endParaRPr lang="en-US" altLang="en-US">
              <a:solidFill>
                <a:srgbClr val="339966"/>
              </a:solidFill>
            </a:endParaRPr>
          </a:p>
        </p:txBody>
      </p:sp>
      <p:sp>
        <p:nvSpPr>
          <p:cNvPr id="205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339966"/>
                </a:solidFill>
              </a:rPr>
              <a:t>Web Application Development</a:t>
            </a:r>
          </a:p>
          <a:p>
            <a:pPr eaLnBrk="1" hangingPunct="1"/>
            <a:endParaRPr lang="en-US" altLang="en-US" dirty="0">
              <a:solidFill>
                <a:srgbClr val="339966"/>
              </a:solidFill>
            </a:endParaRPr>
          </a:p>
        </p:txBody>
      </p:sp>
      <p:sp>
        <p:nvSpPr>
          <p:cNvPr id="20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7433B66-4563-4554-AA46-72B4308FA902}" type="slidenum">
              <a:rPr lang="en-US" altLang="en-US">
                <a:solidFill>
                  <a:srgbClr val="339966"/>
                </a:solidFill>
              </a:rPr>
              <a:pPr eaLnBrk="1" hangingPunct="1"/>
              <a:t>1</a:t>
            </a:fld>
            <a:endParaRPr lang="en-US" altLang="en-US">
              <a:solidFill>
                <a:srgbClr val="339966"/>
              </a:solidFill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0"/>
            <a:ext cx="7696200" cy="762000"/>
          </a:xfrm>
        </p:spPr>
        <p:txBody>
          <a:bodyPr/>
          <a:lstStyle/>
          <a:p>
            <a:pPr eaLnBrk="1" hangingPunct="1"/>
            <a:r>
              <a:rPr lang="en-US" altLang="en-US" dirty="0"/>
              <a:t>Web Application Development</a:t>
            </a:r>
          </a:p>
        </p:txBody>
      </p:sp>
      <p:sp>
        <p:nvSpPr>
          <p:cNvPr id="2054" name="WordArt 7" descr="Paper bag"/>
          <p:cNvSpPr>
            <a:spLocks noChangeArrowheads="1" noChangeShapeType="1" noTextEdit="1"/>
          </p:cNvSpPr>
          <p:nvPr/>
        </p:nvSpPr>
        <p:spPr bwMode="auto">
          <a:xfrm>
            <a:off x="1828800" y="2438400"/>
            <a:ext cx="5562600" cy="16319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COMP-229</a:t>
            </a:r>
          </a:p>
          <a:p>
            <a:pPr algn="ctr"/>
            <a:r>
              <a:rPr lang="en-US" sz="3600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Fall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BSON representation of the blog post object from the previous example would look like the following code snippet: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tx1"/>
                </a:solidFill>
              </a:rPr>
              <a:t>"</a:t>
            </a:r>
            <a:r>
              <a:rPr lang="en-US" b="1" dirty="0">
                <a:solidFill>
                  <a:schemeClr val="tx1"/>
                </a:solidFill>
              </a:rPr>
              <a:t>_id</a:t>
            </a:r>
            <a:r>
              <a:rPr lang="en-US" dirty="0">
                <a:solidFill>
                  <a:schemeClr val="tx1"/>
                </a:solidFill>
              </a:rPr>
              <a:t>": </a:t>
            </a:r>
            <a:r>
              <a:rPr lang="en-US" dirty="0" err="1">
                <a:solidFill>
                  <a:schemeClr val="tx1"/>
                </a:solidFill>
              </a:rPr>
              <a:t>ObjectId</a:t>
            </a:r>
            <a:r>
              <a:rPr lang="en-US" dirty="0">
                <a:solidFill>
                  <a:schemeClr val="tx1"/>
                </a:solidFill>
              </a:rPr>
              <a:t>("52d02240e4b01d67d71ad577"),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tx1"/>
                </a:solidFill>
              </a:rPr>
              <a:t>"</a:t>
            </a:r>
            <a:r>
              <a:rPr lang="en-US" b="1" dirty="0">
                <a:solidFill>
                  <a:schemeClr val="tx1"/>
                </a:solidFill>
              </a:rPr>
              <a:t>title</a:t>
            </a:r>
            <a:r>
              <a:rPr lang="en-US" dirty="0">
                <a:solidFill>
                  <a:schemeClr val="tx1"/>
                </a:solidFill>
              </a:rPr>
              <a:t>": "First Blog Post",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tx1"/>
                </a:solidFill>
              </a:rPr>
              <a:t>"</a:t>
            </a:r>
            <a:r>
              <a:rPr lang="en-US" b="1" dirty="0">
                <a:solidFill>
                  <a:schemeClr val="tx1"/>
                </a:solidFill>
              </a:rPr>
              <a:t>comments</a:t>
            </a:r>
            <a:r>
              <a:rPr lang="en-US" dirty="0">
                <a:solidFill>
                  <a:schemeClr val="tx1"/>
                </a:solidFill>
              </a:rPr>
              <a:t>": [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tx1"/>
                </a:solidFill>
              </a:rPr>
              <a:t>...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tx1"/>
                </a:solidFill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03FB2F-9FBC-4A9F-945A-EF13B60B6B8E}" type="datetime1">
              <a:rPr lang="en-US" smtClean="0"/>
              <a:pPr>
                <a:defRPr/>
              </a:pPr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Emerging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6998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MongoDB ad hoc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MongoDB is able to run queries by indexing BSON documents and using a </a:t>
            </a:r>
            <a:r>
              <a:rPr lang="en-US" b="1" dirty="0"/>
              <a:t>unique query language</a:t>
            </a:r>
            <a:r>
              <a:rPr lang="en-US" dirty="0"/>
              <a:t>. </a:t>
            </a:r>
          </a:p>
          <a:p>
            <a:r>
              <a:rPr lang="en-US" dirty="0"/>
              <a:t>The following SQL statement example: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tx1"/>
                </a:solidFill>
              </a:rPr>
              <a:t>SELECT * FROM Posts WHERE Title LIKE '%mongo%';</a:t>
            </a:r>
          </a:p>
          <a:p>
            <a:pPr marL="0" indent="0">
              <a:buNone/>
            </a:pPr>
            <a:r>
              <a:rPr lang="en-US" dirty="0"/>
              <a:t>Can be replicated in MongoDB as follows: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chemeClr val="tx1"/>
                </a:solidFill>
              </a:rPr>
              <a:t>db.posts.</a:t>
            </a:r>
            <a:r>
              <a:rPr lang="en-US" b="1" dirty="0" err="1">
                <a:solidFill>
                  <a:schemeClr val="tx1"/>
                </a:solidFill>
              </a:rPr>
              <a:t>find</a:t>
            </a:r>
            <a:r>
              <a:rPr lang="en-US" dirty="0">
                <a:solidFill>
                  <a:schemeClr val="tx1"/>
                </a:solidFill>
              </a:rPr>
              <a:t>({ </a:t>
            </a:r>
            <a:r>
              <a:rPr lang="en-US" b="1" dirty="0">
                <a:solidFill>
                  <a:schemeClr val="tx1"/>
                </a:solidFill>
              </a:rPr>
              <a:t>title</a:t>
            </a:r>
            <a:r>
              <a:rPr lang="en-US" dirty="0">
                <a:solidFill>
                  <a:schemeClr val="tx1"/>
                </a:solidFill>
              </a:rPr>
              <a:t>:/mongo/ });</a:t>
            </a:r>
          </a:p>
          <a:p>
            <a:r>
              <a:rPr lang="en-US" dirty="0"/>
              <a:t>MongoDB is </a:t>
            </a:r>
            <a:r>
              <a:rPr lang="en-US" b="1" dirty="0"/>
              <a:t>almost as query-able</a:t>
            </a:r>
            <a:r>
              <a:rPr lang="en-US" dirty="0"/>
              <a:t> as your traditional relational database.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03FB2F-9FBC-4A9F-945A-EF13B60B6B8E}" type="datetime1">
              <a:rPr lang="en-US" smtClean="0"/>
              <a:pPr>
                <a:defRPr/>
              </a:pPr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Emerging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0308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MongoDB 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An index </a:t>
            </a:r>
            <a:r>
              <a:rPr lang="en-US" sz="2200" b="1" dirty="0"/>
              <a:t>maps document fields </a:t>
            </a:r>
            <a:r>
              <a:rPr lang="en-US" sz="2200" dirty="0"/>
              <a:t>and can tell the engine which documents are compatible with the query statement. </a:t>
            </a:r>
          </a:p>
          <a:p>
            <a:r>
              <a:rPr lang="en-US" sz="2200" dirty="0"/>
              <a:t>For instance, we want to retrieve all the posts that have more than 10 comments and our document is defined as follows: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{</a:t>
            </a:r>
          </a:p>
          <a:p>
            <a:pPr marL="800100" lvl="2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"</a:t>
            </a:r>
            <a:r>
              <a:rPr lang="en-US" sz="1800" b="1" dirty="0">
                <a:solidFill>
                  <a:schemeClr val="tx1"/>
                </a:solidFill>
              </a:rPr>
              <a:t>_id</a:t>
            </a:r>
            <a:r>
              <a:rPr lang="en-US" sz="1800" dirty="0">
                <a:solidFill>
                  <a:schemeClr val="tx1"/>
                </a:solidFill>
              </a:rPr>
              <a:t>": </a:t>
            </a:r>
            <a:r>
              <a:rPr lang="en-US" sz="1800" dirty="0" err="1">
                <a:solidFill>
                  <a:schemeClr val="tx1"/>
                </a:solidFill>
              </a:rPr>
              <a:t>ObjectId</a:t>
            </a:r>
            <a:r>
              <a:rPr lang="en-US" sz="1800" dirty="0">
                <a:solidFill>
                  <a:schemeClr val="tx1"/>
                </a:solidFill>
              </a:rPr>
              <a:t>("52d02240e4b01d67d71ad577"),</a:t>
            </a:r>
          </a:p>
          <a:p>
            <a:pPr marL="800100" lvl="2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"</a:t>
            </a:r>
            <a:r>
              <a:rPr lang="en-US" sz="1800" b="1" dirty="0">
                <a:solidFill>
                  <a:schemeClr val="tx1"/>
                </a:solidFill>
              </a:rPr>
              <a:t>title</a:t>
            </a:r>
            <a:r>
              <a:rPr lang="en-US" sz="1800" dirty="0">
                <a:solidFill>
                  <a:schemeClr val="tx1"/>
                </a:solidFill>
              </a:rPr>
              <a:t>": "First Blog Post",</a:t>
            </a:r>
          </a:p>
          <a:p>
            <a:pPr marL="800100" lvl="2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"</a:t>
            </a:r>
            <a:r>
              <a:rPr lang="en-US" sz="1800" b="1" dirty="0">
                <a:solidFill>
                  <a:schemeClr val="tx1"/>
                </a:solidFill>
              </a:rPr>
              <a:t>comments</a:t>
            </a:r>
            <a:r>
              <a:rPr lang="en-US" sz="1800" dirty="0">
                <a:solidFill>
                  <a:schemeClr val="tx1"/>
                </a:solidFill>
              </a:rPr>
              <a:t>": [</a:t>
            </a:r>
          </a:p>
          <a:p>
            <a:pPr marL="800100" lvl="2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],</a:t>
            </a:r>
          </a:p>
          <a:p>
            <a:pPr marL="800100" lvl="2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"</a:t>
            </a:r>
            <a:r>
              <a:rPr lang="en-US" sz="1800" b="1" dirty="0" err="1">
                <a:solidFill>
                  <a:schemeClr val="tx1"/>
                </a:solidFill>
              </a:rPr>
              <a:t>commentsCount</a:t>
            </a:r>
            <a:r>
              <a:rPr lang="en-US" sz="1800" dirty="0">
                <a:solidFill>
                  <a:schemeClr val="tx1"/>
                </a:solidFill>
              </a:rPr>
              <a:t>": 12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}</a:t>
            </a:r>
          </a:p>
          <a:p>
            <a:r>
              <a:rPr lang="en-US" sz="2200" dirty="0"/>
              <a:t>The MongoDB query that requests for </a:t>
            </a:r>
            <a:r>
              <a:rPr lang="en-US" sz="2200" b="1" dirty="0"/>
              <a:t>documents with more than 10 comments</a:t>
            </a:r>
            <a:r>
              <a:rPr lang="en-US" sz="2200" dirty="0"/>
              <a:t> would be as follows:</a:t>
            </a:r>
          </a:p>
          <a:p>
            <a:pPr marL="0" indent="0" algn="ctr">
              <a:buNone/>
            </a:pPr>
            <a:r>
              <a:rPr lang="en-US" sz="2000" dirty="0" err="1">
                <a:solidFill>
                  <a:schemeClr val="tx1"/>
                </a:solidFill>
              </a:rPr>
              <a:t>db.posts</a:t>
            </a:r>
            <a:r>
              <a:rPr lang="en-US" sz="2000" b="1" dirty="0" err="1">
                <a:solidFill>
                  <a:schemeClr val="tx1"/>
                </a:solidFill>
              </a:rPr>
              <a:t>.find</a:t>
            </a:r>
            <a:r>
              <a:rPr lang="en-US" sz="2000" dirty="0">
                <a:solidFill>
                  <a:schemeClr val="tx1"/>
                </a:solidFill>
              </a:rPr>
              <a:t>({ </a:t>
            </a:r>
            <a:r>
              <a:rPr lang="en-US" sz="2000" b="1" dirty="0" err="1">
                <a:solidFill>
                  <a:schemeClr val="tx1"/>
                </a:solidFill>
              </a:rPr>
              <a:t>commentsCount</a:t>
            </a:r>
            <a:r>
              <a:rPr lang="en-US" sz="2000" dirty="0">
                <a:solidFill>
                  <a:schemeClr val="tx1"/>
                </a:solidFill>
              </a:rPr>
              <a:t>: { $</a:t>
            </a:r>
            <a:r>
              <a:rPr lang="en-US" sz="2000" dirty="0" err="1">
                <a:solidFill>
                  <a:schemeClr val="tx1"/>
                </a:solidFill>
              </a:rPr>
              <a:t>gt</a:t>
            </a:r>
            <a:r>
              <a:rPr lang="en-US" sz="2000" dirty="0">
                <a:solidFill>
                  <a:schemeClr val="tx1"/>
                </a:solidFill>
              </a:rPr>
              <a:t>: 10 } });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03FB2F-9FBC-4A9F-945A-EF13B60B6B8E}" type="datetime1">
              <a:rPr lang="en-US" smtClean="0"/>
              <a:pPr>
                <a:defRPr/>
              </a:pPr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Emerging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941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MongoDB 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14400"/>
            <a:ext cx="8077200" cy="1828800"/>
          </a:xfrm>
        </p:spPr>
        <p:txBody>
          <a:bodyPr/>
          <a:lstStyle/>
          <a:p>
            <a:r>
              <a:rPr lang="en-US" sz="2200" dirty="0"/>
              <a:t>If a </a:t>
            </a:r>
            <a:r>
              <a:rPr lang="en-US" sz="2200" i="1" dirty="0" err="1"/>
              <a:t>commentCount</a:t>
            </a:r>
            <a:r>
              <a:rPr lang="en-US" sz="2200" dirty="0"/>
              <a:t> index was defined, then MongoDB would only have to check which documents have </a:t>
            </a:r>
            <a:r>
              <a:rPr lang="en-US" sz="2200" i="1" dirty="0" err="1"/>
              <a:t>commentCount</a:t>
            </a:r>
            <a:r>
              <a:rPr lang="en-US" sz="2200" dirty="0"/>
              <a:t> larger than 10, before retrieving these documents. </a:t>
            </a:r>
          </a:p>
          <a:p>
            <a:r>
              <a:rPr lang="en-US" sz="2200" dirty="0"/>
              <a:t>The following diagram illustrates how a </a:t>
            </a:r>
            <a:r>
              <a:rPr lang="en-US" sz="2200" dirty="0" err="1"/>
              <a:t>commentCount</a:t>
            </a:r>
            <a:r>
              <a:rPr lang="en-US" sz="2200" dirty="0"/>
              <a:t> index would work: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03FB2F-9FBC-4A9F-945A-EF13B60B6B8E}" type="datetime1">
              <a:rPr lang="en-US" smtClean="0"/>
              <a:pPr>
                <a:defRPr/>
              </a:pPr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Emerging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13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899" y="2667000"/>
            <a:ext cx="5436901" cy="359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178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MongoDB replica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14400"/>
            <a:ext cx="8077200" cy="1524000"/>
          </a:xfrm>
        </p:spPr>
        <p:txBody>
          <a:bodyPr/>
          <a:lstStyle/>
          <a:p>
            <a:r>
              <a:rPr lang="en-US" sz="2000" dirty="0"/>
              <a:t>Replication of databases helps </a:t>
            </a:r>
            <a:r>
              <a:rPr lang="en-US" sz="2000" b="1" dirty="0"/>
              <a:t>protect your data to recover from hardware failure</a:t>
            </a:r>
            <a:r>
              <a:rPr lang="en-US" sz="2000" dirty="0"/>
              <a:t> and increase read capacity. </a:t>
            </a:r>
          </a:p>
          <a:p>
            <a:r>
              <a:rPr lang="en-US" sz="2000" dirty="0"/>
              <a:t>A replica set is a set of MongoDB services that host the same dataset. </a:t>
            </a:r>
          </a:p>
          <a:p>
            <a:r>
              <a:rPr lang="en-US" sz="2000" dirty="0"/>
              <a:t>One service is used as the </a:t>
            </a:r>
            <a:r>
              <a:rPr lang="en-US" sz="2000" b="1" dirty="0"/>
              <a:t>primary</a:t>
            </a:r>
            <a:r>
              <a:rPr lang="en-US" sz="2000" dirty="0"/>
              <a:t> and the other services are called </a:t>
            </a:r>
            <a:r>
              <a:rPr lang="en-US" sz="2000" b="1" dirty="0" err="1"/>
              <a:t>secondaries</a:t>
            </a:r>
            <a:r>
              <a:rPr lang="en-US" sz="2000" dirty="0"/>
              <a:t>. </a:t>
            </a:r>
          </a:p>
          <a:p>
            <a:r>
              <a:rPr lang="en-US" sz="2000" dirty="0"/>
              <a:t>All of the set instances support </a:t>
            </a:r>
            <a:r>
              <a:rPr lang="en-US" sz="2000" b="1" i="1" dirty="0"/>
              <a:t>read</a:t>
            </a:r>
            <a:r>
              <a:rPr lang="en-US" sz="2000" dirty="0"/>
              <a:t> operations, but only the </a:t>
            </a:r>
            <a:r>
              <a:rPr lang="en-US" sz="2000" b="1" dirty="0"/>
              <a:t>primary instance is in charge of </a:t>
            </a:r>
            <a:r>
              <a:rPr lang="en-US" sz="2000" b="1" i="1" dirty="0"/>
              <a:t>write</a:t>
            </a:r>
            <a:r>
              <a:rPr lang="en-US" sz="2000" b="1" dirty="0"/>
              <a:t> operations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03FB2F-9FBC-4A9F-945A-EF13B60B6B8E}" type="datetime1">
              <a:rPr lang="en-US" smtClean="0"/>
              <a:pPr>
                <a:defRPr/>
              </a:pPr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Emerging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14</a:t>
            </a:fld>
            <a:endParaRPr lang="en-US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3733800"/>
            <a:ext cx="3779910" cy="251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36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MongoDB </a:t>
            </a:r>
            <a:r>
              <a:rPr lang="en-US" b="1" dirty="0" err="1"/>
              <a:t>sharding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14400"/>
            <a:ext cx="8077200" cy="2362200"/>
          </a:xfrm>
        </p:spPr>
        <p:txBody>
          <a:bodyPr/>
          <a:lstStyle/>
          <a:p>
            <a:r>
              <a:rPr lang="en-US" sz="2000" dirty="0"/>
              <a:t>Scaling is a common problem with a growing web application. </a:t>
            </a:r>
          </a:p>
          <a:p>
            <a:r>
              <a:rPr lang="en-US" sz="2000" dirty="0"/>
              <a:t>The various approaches to solve this issue can be divided into two groups: </a:t>
            </a:r>
          </a:p>
          <a:p>
            <a:pPr lvl="1"/>
            <a:r>
              <a:rPr lang="en-US" sz="2000" b="1" dirty="0"/>
              <a:t>vertical</a:t>
            </a:r>
            <a:r>
              <a:rPr lang="en-US" sz="2000" dirty="0"/>
              <a:t> scaling  - increasing single machine resources</a:t>
            </a:r>
          </a:p>
          <a:p>
            <a:pPr lvl="1"/>
            <a:r>
              <a:rPr lang="en-US" sz="2000" b="1" dirty="0"/>
              <a:t>horizontal</a:t>
            </a:r>
            <a:r>
              <a:rPr lang="en-US" sz="2000" dirty="0"/>
              <a:t> scaling - with multiple machines</a:t>
            </a:r>
          </a:p>
          <a:p>
            <a:pPr lvl="1"/>
            <a:r>
              <a:rPr lang="en-US" sz="2000" b="1" dirty="0"/>
              <a:t>MongoDB supports horizontal scaling</a:t>
            </a:r>
            <a:r>
              <a:rPr lang="en-US" sz="2000" dirty="0"/>
              <a:t>, which it refers to as </a:t>
            </a:r>
            <a:r>
              <a:rPr lang="en-US" sz="2000" b="1" dirty="0" err="1"/>
              <a:t>sharding</a:t>
            </a:r>
            <a:endParaRPr lang="en-US" sz="2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03FB2F-9FBC-4A9F-945A-EF13B60B6B8E}" type="datetime1">
              <a:rPr lang="en-US" smtClean="0"/>
              <a:pPr>
                <a:defRPr/>
              </a:pPr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Emerging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15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599" y="3352800"/>
            <a:ext cx="523843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695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MongoDB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14400"/>
            <a:ext cx="8077200" cy="695325"/>
          </a:xfrm>
        </p:spPr>
        <p:txBody>
          <a:bodyPr/>
          <a:lstStyle/>
          <a:p>
            <a:r>
              <a:rPr lang="en-US" sz="2000" dirty="0"/>
              <a:t>To interact with MongoDB, you'll use the MongoDB shell. First run </a:t>
            </a:r>
            <a:r>
              <a:rPr lang="en-US" sz="2000" b="1" dirty="0" err="1"/>
              <a:t>mongod</a:t>
            </a:r>
            <a:r>
              <a:rPr lang="en-US" sz="2000" dirty="0"/>
              <a:t>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03FB2F-9FBC-4A9F-945A-EF13B60B6B8E}" type="datetime1">
              <a:rPr lang="en-US" smtClean="0"/>
              <a:pPr>
                <a:defRPr/>
              </a:pPr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Emerging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143000" y="3962400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4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rgbClr val="0066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rgbClr val="0066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66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rgbClr val="0066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>
                <a:solidFill>
                  <a:srgbClr val="0066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>
                <a:solidFill>
                  <a:srgbClr val="0066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>
                <a:solidFill>
                  <a:srgbClr val="0066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>
                <a:solidFill>
                  <a:srgbClr val="006600"/>
                </a:solidFill>
                <a:latin typeface="+mn-lt"/>
              </a:defRPr>
            </a:lvl9pPr>
          </a:lstStyle>
          <a:p>
            <a:r>
              <a:rPr lang="en-US" kern="0" dirty="0"/>
              <a:t>Then run </a:t>
            </a:r>
            <a:r>
              <a:rPr lang="en-US" b="1" kern="0" dirty="0" err="1"/>
              <a:t>mongosh</a:t>
            </a:r>
            <a:r>
              <a:rPr lang="en-US" kern="0" dirty="0"/>
              <a:t>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68FC807-EE7F-2D15-65D3-55D81FAB7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886" y="1390650"/>
            <a:ext cx="4586627" cy="26003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EA75895-CBA4-185E-F25E-B51776E54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4419600"/>
            <a:ext cx="4038600" cy="219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238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and showing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MongoDB shell will automatically connect to the default </a:t>
            </a:r>
            <a:r>
              <a:rPr lang="en-US" i="1" dirty="0"/>
              <a:t>test</a:t>
            </a:r>
            <a:r>
              <a:rPr lang="en-US" dirty="0"/>
              <a:t> database.</a:t>
            </a:r>
          </a:p>
          <a:p>
            <a:r>
              <a:rPr lang="en-US" dirty="0"/>
              <a:t>To switch to another database called mean by executing the following command: 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tx1"/>
                </a:solidFill>
              </a:rPr>
              <a:t> use mean</a:t>
            </a:r>
          </a:p>
          <a:p>
            <a:pPr marL="0" indent="0" algn="ctr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r>
              <a:rPr lang="en-US" dirty="0"/>
              <a:t>To list all the other databases in the current MongoDB server, just execute the following command: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tx1"/>
                </a:solidFill>
              </a:rPr>
              <a:t>show </a:t>
            </a:r>
            <a:r>
              <a:rPr lang="en-US" b="1" dirty="0" err="1">
                <a:solidFill>
                  <a:schemeClr val="tx1"/>
                </a:solidFill>
              </a:rPr>
              <a:t>dbs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03FB2F-9FBC-4A9F-945A-EF13B60B6B8E}" type="datetime1">
              <a:rPr lang="en-US" smtClean="0"/>
              <a:pPr>
                <a:defRPr/>
              </a:pPr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Emerging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4583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MongoDB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MongoDB </a:t>
            </a:r>
            <a:r>
              <a:rPr lang="en-US" i="1" dirty="0"/>
              <a:t>collection</a:t>
            </a:r>
            <a:r>
              <a:rPr lang="en-US" dirty="0"/>
              <a:t> is a </a:t>
            </a:r>
            <a:r>
              <a:rPr lang="en-US" b="1" dirty="0"/>
              <a:t>list of MongoDB documents</a:t>
            </a:r>
            <a:r>
              <a:rPr lang="en-US" dirty="0"/>
              <a:t> and is the </a:t>
            </a:r>
            <a:r>
              <a:rPr lang="en-US" b="1" dirty="0"/>
              <a:t>equivalent of a relational database table</a:t>
            </a:r>
            <a:r>
              <a:rPr lang="en-US" dirty="0"/>
              <a:t>.</a:t>
            </a:r>
          </a:p>
          <a:p>
            <a:r>
              <a:rPr lang="en-US" dirty="0"/>
              <a:t>A collection is created when the first document is being inserted. </a:t>
            </a:r>
          </a:p>
          <a:p>
            <a:r>
              <a:rPr lang="en-US" dirty="0"/>
              <a:t>Unlike a table, a collection doesn't enforce any type of schema and can host different structured documents.</a:t>
            </a:r>
          </a:p>
          <a:p>
            <a:r>
              <a:rPr lang="en-US" dirty="0"/>
              <a:t>Insert  and retrieve example:</a:t>
            </a:r>
          </a:p>
          <a:p>
            <a:pPr marL="400050" lvl="1" indent="0">
              <a:buNone/>
            </a:pPr>
            <a:r>
              <a:rPr lang="en-US" sz="2000" b="1" dirty="0" err="1">
                <a:solidFill>
                  <a:schemeClr val="tx1"/>
                </a:solidFill>
              </a:rPr>
              <a:t>db.posts.insert</a:t>
            </a:r>
            <a:r>
              <a:rPr lang="en-US" sz="2000" b="1" dirty="0">
                <a:solidFill>
                  <a:schemeClr val="tx1"/>
                </a:solidFill>
              </a:rPr>
              <a:t>({"</a:t>
            </a:r>
            <a:r>
              <a:rPr lang="en-US" sz="2000" b="1" dirty="0" err="1">
                <a:solidFill>
                  <a:schemeClr val="tx1"/>
                </a:solidFill>
              </a:rPr>
              <a:t>title":"</a:t>
            </a:r>
            <a:r>
              <a:rPr lang="en-US" sz="2000" dirty="0" err="1">
                <a:solidFill>
                  <a:schemeClr val="tx1"/>
                </a:solidFill>
              </a:rPr>
              <a:t>First</a:t>
            </a:r>
            <a:r>
              <a:rPr lang="en-US" sz="2000" dirty="0">
                <a:solidFill>
                  <a:schemeClr val="tx1"/>
                </a:solidFill>
              </a:rPr>
              <a:t> Post</a:t>
            </a:r>
            <a:r>
              <a:rPr lang="en-US" sz="2000" b="1" dirty="0">
                <a:solidFill>
                  <a:schemeClr val="tx1"/>
                </a:solidFill>
              </a:rPr>
              <a:t>", "user": "</a:t>
            </a:r>
            <a:r>
              <a:rPr lang="en-US" sz="2000" dirty="0">
                <a:solidFill>
                  <a:schemeClr val="tx1"/>
                </a:solidFill>
              </a:rPr>
              <a:t>bob</a:t>
            </a:r>
            <a:r>
              <a:rPr lang="en-US" sz="2000" b="1" dirty="0">
                <a:solidFill>
                  <a:schemeClr val="tx1"/>
                </a:solidFill>
              </a:rPr>
              <a:t>"})</a:t>
            </a:r>
          </a:p>
          <a:p>
            <a:pPr marL="400050" lvl="1" indent="0">
              <a:buNone/>
            </a:pPr>
            <a:r>
              <a:rPr lang="en-US" sz="2000" b="1" dirty="0" err="1">
                <a:solidFill>
                  <a:schemeClr val="tx1"/>
                </a:solidFill>
              </a:rPr>
              <a:t>db.posts.find</a:t>
            </a:r>
            <a:r>
              <a:rPr lang="en-US" sz="2000" b="1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/>
              <a:t>Show all available collections:</a:t>
            </a:r>
          </a:p>
          <a:p>
            <a:pPr marL="0" indent="0" algn="ctr">
              <a:buNone/>
            </a:pPr>
            <a:r>
              <a:rPr lang="en-US" sz="2000" b="1" dirty="0">
                <a:solidFill>
                  <a:schemeClr val="tx1"/>
                </a:solidFill>
              </a:rPr>
              <a:t>show collections</a:t>
            </a:r>
          </a:p>
          <a:p>
            <a:r>
              <a:rPr lang="en-US" dirty="0">
                <a:solidFill>
                  <a:srgbClr val="008000"/>
                </a:solidFill>
              </a:rPr>
              <a:t>To drop a collection: </a:t>
            </a:r>
            <a:r>
              <a:rPr lang="en-US" dirty="0" err="1">
                <a:solidFill>
                  <a:schemeClr val="tx1"/>
                </a:solidFill>
              </a:rPr>
              <a:t>db.posts.drop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03FB2F-9FBC-4A9F-945A-EF13B60B6B8E}" type="datetime1">
              <a:rPr lang="en-US" smtClean="0"/>
              <a:pPr>
                <a:defRPr/>
              </a:pPr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Emerging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1791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MongoDB CRUD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Create a new document</a:t>
            </a:r>
            <a:r>
              <a:rPr lang="en-US" dirty="0"/>
              <a:t> – use </a:t>
            </a:r>
            <a:r>
              <a:rPr lang="en-US" b="1" dirty="0">
                <a:solidFill>
                  <a:schemeClr val="tx1"/>
                </a:solidFill>
              </a:rPr>
              <a:t>insert</a:t>
            </a:r>
            <a:r>
              <a:rPr lang="en-US" dirty="0"/>
              <a:t>(), </a:t>
            </a:r>
            <a:r>
              <a:rPr lang="en-US" b="1" dirty="0">
                <a:solidFill>
                  <a:schemeClr val="tx1"/>
                </a:solidFill>
              </a:rPr>
              <a:t>update</a:t>
            </a:r>
            <a:r>
              <a:rPr lang="en-US" dirty="0"/>
              <a:t>(), or </a:t>
            </a:r>
            <a:r>
              <a:rPr lang="en-US" b="1" dirty="0">
                <a:solidFill>
                  <a:schemeClr val="tx1"/>
                </a:solidFill>
              </a:rPr>
              <a:t>save</a:t>
            </a:r>
            <a:r>
              <a:rPr lang="en-US" dirty="0"/>
              <a:t>() methods.</a:t>
            </a:r>
          </a:p>
          <a:p>
            <a:endParaRPr lang="en-US" b="1" dirty="0"/>
          </a:p>
          <a:p>
            <a:r>
              <a:rPr lang="en-US" b="1" dirty="0"/>
              <a:t>Read</a:t>
            </a:r>
            <a:r>
              <a:rPr lang="en-US" dirty="0"/>
              <a:t> a document – use </a:t>
            </a:r>
            <a:r>
              <a:rPr lang="en-US" b="1" dirty="0">
                <a:solidFill>
                  <a:schemeClr val="tx1"/>
                </a:solidFill>
              </a:rPr>
              <a:t>find</a:t>
            </a:r>
            <a:r>
              <a:rPr lang="en-US" dirty="0"/>
              <a:t>() method.</a:t>
            </a:r>
          </a:p>
          <a:p>
            <a:endParaRPr lang="en-US" b="1" dirty="0"/>
          </a:p>
          <a:p>
            <a:r>
              <a:rPr lang="en-US" b="1" dirty="0"/>
              <a:t>Update</a:t>
            </a:r>
            <a:r>
              <a:rPr lang="en-US" dirty="0"/>
              <a:t> a document - use </a:t>
            </a:r>
            <a:r>
              <a:rPr lang="en-US" b="1" dirty="0">
                <a:solidFill>
                  <a:schemeClr val="tx1"/>
                </a:solidFill>
              </a:rPr>
              <a:t>update</a:t>
            </a:r>
            <a:r>
              <a:rPr lang="en-US" dirty="0"/>
              <a:t>() or </a:t>
            </a:r>
            <a:r>
              <a:rPr lang="en-US" b="1" dirty="0">
                <a:solidFill>
                  <a:schemeClr val="tx1"/>
                </a:solidFill>
              </a:rPr>
              <a:t>save</a:t>
            </a:r>
            <a:r>
              <a:rPr lang="en-US" dirty="0"/>
              <a:t>() methods.</a:t>
            </a:r>
          </a:p>
          <a:p>
            <a:endParaRPr lang="en-US" b="1" dirty="0"/>
          </a:p>
          <a:p>
            <a:r>
              <a:rPr lang="en-US" b="1" dirty="0"/>
              <a:t>Deleting</a:t>
            </a:r>
            <a:r>
              <a:rPr lang="en-US" dirty="0"/>
              <a:t> documents – use </a:t>
            </a:r>
            <a:r>
              <a:rPr lang="en-US" b="1" dirty="0">
                <a:solidFill>
                  <a:schemeClr val="tx1"/>
                </a:solidFill>
              </a:rPr>
              <a:t>remove</a:t>
            </a:r>
            <a:r>
              <a:rPr lang="en-US" dirty="0"/>
              <a:t>() method.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03FB2F-9FBC-4A9F-945A-EF13B60B6B8E}" type="datetime1">
              <a:rPr lang="en-US" smtClean="0"/>
              <a:pPr>
                <a:defRPr/>
              </a:pPr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Emerging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5288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DA4189B-A140-4292-B6CE-85E6D44609AA}" type="datetime1">
              <a:rPr lang="en-US" altLang="en-US" smtClean="0">
                <a:solidFill>
                  <a:srgbClr val="339966"/>
                </a:solidFill>
              </a:rPr>
              <a:pPr eaLnBrk="1" hangingPunct="1"/>
              <a:t>1/30/2024</a:t>
            </a:fld>
            <a:endParaRPr lang="en-US" altLang="en-US">
              <a:solidFill>
                <a:srgbClr val="339966"/>
              </a:solidFill>
            </a:endParaRPr>
          </a:p>
        </p:txBody>
      </p:sp>
      <p:sp>
        <p:nvSpPr>
          <p:cNvPr id="307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339966"/>
                </a:solidFill>
              </a:rPr>
              <a:t>Emerging Technologies</a:t>
            </a:r>
          </a:p>
        </p:txBody>
      </p:sp>
      <p:sp>
        <p:nvSpPr>
          <p:cNvPr id="30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98AE2CB-97EC-4419-9585-9A8AF8E171CD}" type="slidenum">
              <a:rPr lang="en-US" altLang="en-US">
                <a:solidFill>
                  <a:srgbClr val="339966"/>
                </a:solidFill>
              </a:rPr>
              <a:pPr eaLnBrk="1" hangingPunct="1"/>
              <a:t>2</a:t>
            </a:fld>
            <a:endParaRPr lang="en-US" altLang="en-US">
              <a:solidFill>
                <a:srgbClr val="339966"/>
              </a:solidFill>
            </a:endParaRPr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</a:t>
            </a:r>
            <a:br>
              <a:rPr lang="en-US" dirty="0"/>
            </a:br>
            <a:r>
              <a:rPr lang="en-US" dirty="0"/>
              <a:t>MongoDB</a:t>
            </a:r>
            <a:endParaRPr lang="en-US" altLang="en-US" dirty="0"/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 dirty="0"/>
              <a:t>Objectives:</a:t>
            </a:r>
          </a:p>
          <a:p>
            <a:r>
              <a:rPr lang="en-US" dirty="0"/>
              <a:t>Define NoSQL</a:t>
            </a:r>
          </a:p>
          <a:p>
            <a:r>
              <a:rPr lang="en-US" dirty="0"/>
              <a:t>Examine MongoDB's document model, query language, and deployment architecture</a:t>
            </a:r>
          </a:p>
          <a:p>
            <a:r>
              <a:rPr lang="en-US" dirty="0"/>
              <a:t>Work with MongoDB shell</a:t>
            </a:r>
          </a:p>
          <a:p>
            <a:r>
              <a:rPr lang="en-US" altLang="en-US" dirty="0"/>
              <a:t>Connect to MongoDB database using Mongoose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document using insert()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common way to create a new document is to use the </a:t>
            </a:r>
            <a:r>
              <a:rPr lang="en-US" b="1" dirty="0">
                <a:solidFill>
                  <a:schemeClr val="tx1"/>
                </a:solidFill>
              </a:rPr>
              <a:t>insert</a:t>
            </a:r>
            <a:r>
              <a:rPr lang="en-US" b="1" dirty="0"/>
              <a:t>()</a:t>
            </a:r>
            <a:r>
              <a:rPr lang="en-US" dirty="0"/>
              <a:t> method.</a:t>
            </a:r>
          </a:p>
          <a:p>
            <a:endParaRPr lang="en-US" dirty="0"/>
          </a:p>
          <a:p>
            <a:r>
              <a:rPr lang="en-US" dirty="0"/>
              <a:t>The insert method takes a single argument that represents the new document.</a:t>
            </a:r>
          </a:p>
          <a:p>
            <a:endParaRPr lang="en-US" dirty="0"/>
          </a:p>
          <a:p>
            <a:r>
              <a:rPr lang="en-US" dirty="0"/>
              <a:t>To insert a new post, just issue the following command in the MongoDB shell:</a:t>
            </a:r>
          </a:p>
          <a:p>
            <a:pPr marL="0" indent="0" algn="ctr">
              <a:buNone/>
            </a:pPr>
            <a:r>
              <a:rPr lang="en-US" sz="2000" dirty="0" err="1">
                <a:solidFill>
                  <a:schemeClr val="tx1"/>
                </a:solidFill>
              </a:rPr>
              <a:t>db.posts.</a:t>
            </a:r>
            <a:r>
              <a:rPr lang="en-US" sz="2000" b="1" dirty="0" err="1">
                <a:solidFill>
                  <a:schemeClr val="tx1"/>
                </a:solidFill>
              </a:rPr>
              <a:t>insert</a:t>
            </a:r>
            <a:r>
              <a:rPr lang="en-US" sz="2000" dirty="0">
                <a:solidFill>
                  <a:schemeClr val="tx1"/>
                </a:solidFill>
              </a:rPr>
              <a:t>({"</a:t>
            </a:r>
            <a:r>
              <a:rPr lang="en-US" sz="2000" dirty="0" err="1">
                <a:solidFill>
                  <a:schemeClr val="tx1"/>
                </a:solidFill>
              </a:rPr>
              <a:t>title":"Second</a:t>
            </a:r>
            <a:r>
              <a:rPr lang="en-US" sz="2000" dirty="0">
                <a:solidFill>
                  <a:schemeClr val="tx1"/>
                </a:solidFill>
              </a:rPr>
              <a:t> Post", "user": "</a:t>
            </a:r>
            <a:r>
              <a:rPr lang="en-US" sz="2000" dirty="0" err="1">
                <a:solidFill>
                  <a:schemeClr val="tx1"/>
                </a:solidFill>
              </a:rPr>
              <a:t>alice</a:t>
            </a:r>
            <a:r>
              <a:rPr lang="en-US" sz="2000" dirty="0">
                <a:solidFill>
                  <a:schemeClr val="tx1"/>
                </a:solidFill>
              </a:rPr>
              <a:t>"})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03FB2F-9FBC-4A9F-945A-EF13B60B6B8E}" type="datetime1">
              <a:rPr lang="en-US" smtClean="0"/>
              <a:pPr>
                <a:defRPr/>
              </a:pPr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Emerging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7545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document using update()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tx1"/>
                </a:solidFill>
              </a:rPr>
              <a:t>update</a:t>
            </a:r>
            <a:r>
              <a:rPr lang="en-US" b="1" dirty="0"/>
              <a:t>()</a:t>
            </a:r>
            <a:r>
              <a:rPr lang="en-US" dirty="0"/>
              <a:t> method is usually used to </a:t>
            </a:r>
            <a:r>
              <a:rPr lang="en-US" b="1" dirty="0"/>
              <a:t>update an existing document</a:t>
            </a:r>
            <a:r>
              <a:rPr lang="en-US" dirty="0"/>
              <a:t>. </a:t>
            </a:r>
          </a:p>
          <a:p>
            <a:r>
              <a:rPr lang="en-US" dirty="0"/>
              <a:t>You can also use it to </a:t>
            </a:r>
            <a:r>
              <a:rPr lang="en-US" b="1" dirty="0"/>
              <a:t>create a new document</a:t>
            </a:r>
            <a:r>
              <a:rPr lang="en-US" dirty="0"/>
              <a:t>, if no document matches the query criteria, using the following </a:t>
            </a:r>
            <a:r>
              <a:rPr lang="en-US" b="1" dirty="0" err="1"/>
              <a:t>upsert</a:t>
            </a:r>
            <a:r>
              <a:rPr lang="en-US" dirty="0"/>
              <a:t> flag:</a:t>
            </a:r>
          </a:p>
          <a:p>
            <a:pPr marL="0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dirty="0" err="1">
                <a:solidFill>
                  <a:srgbClr val="008000"/>
                </a:solidFill>
              </a:rPr>
              <a:t>db.posts.update</a:t>
            </a:r>
            <a:r>
              <a:rPr lang="en-US" dirty="0">
                <a:solidFill>
                  <a:srgbClr val="008000"/>
                </a:solidFill>
              </a:rPr>
              <a:t>({"user":"</a:t>
            </a:r>
            <a:r>
              <a:rPr lang="en-US" dirty="0" err="1">
                <a:solidFill>
                  <a:srgbClr val="008000"/>
                </a:solidFill>
              </a:rPr>
              <a:t>alice</a:t>
            </a:r>
            <a:r>
              <a:rPr lang="en-US" dirty="0">
                <a:solidFill>
                  <a:srgbClr val="008000"/>
                </a:solidFill>
              </a:rPr>
              <a:t>"},{$set:{"</a:t>
            </a:r>
            <a:r>
              <a:rPr lang="en-US" dirty="0" err="1">
                <a:solidFill>
                  <a:srgbClr val="008000"/>
                </a:solidFill>
              </a:rPr>
              <a:t>title":"Second</a:t>
            </a:r>
            <a:r>
              <a:rPr lang="en-US" dirty="0">
                <a:solidFill>
                  <a:srgbClr val="008000"/>
                </a:solidFill>
              </a:rPr>
              <a:t> Post","user":"</a:t>
            </a:r>
            <a:r>
              <a:rPr lang="en-US" dirty="0" err="1">
                <a:solidFill>
                  <a:srgbClr val="008000"/>
                </a:solidFill>
              </a:rPr>
              <a:t>alice</a:t>
            </a:r>
            <a:r>
              <a:rPr lang="en-US" dirty="0">
                <a:solidFill>
                  <a:srgbClr val="008000"/>
                </a:solidFill>
              </a:rPr>
              <a:t>"}},{</a:t>
            </a:r>
            <a:r>
              <a:rPr lang="en-US" dirty="0" err="1">
                <a:solidFill>
                  <a:srgbClr val="008000"/>
                </a:solidFill>
              </a:rPr>
              <a:t>upsert:true</a:t>
            </a:r>
            <a:r>
              <a:rPr lang="en-US" dirty="0">
                <a:solidFill>
                  <a:srgbClr val="008000"/>
                </a:solidFill>
              </a:rPr>
              <a:t>})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03FB2F-9FBC-4A9F-945A-EF13B60B6B8E}" type="datetime1">
              <a:rPr lang="en-US" smtClean="0"/>
              <a:pPr>
                <a:defRPr/>
              </a:pPr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Emerging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3575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document using </a:t>
            </a:r>
            <a:r>
              <a:rPr lang="en-US" dirty="0" err="1"/>
              <a:t>insertOne</a:t>
            </a:r>
            <a:r>
              <a:rPr lang="en-US" dirty="0"/>
              <a:t>() or </a:t>
            </a:r>
            <a:r>
              <a:rPr lang="en-US" dirty="0" err="1"/>
              <a:t>replaceOne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way of </a:t>
            </a:r>
            <a:r>
              <a:rPr lang="en-US" b="1" dirty="0"/>
              <a:t>creating a new document</a:t>
            </a:r>
            <a:r>
              <a:rPr lang="en-US" dirty="0"/>
              <a:t> is by calling the </a:t>
            </a:r>
            <a:r>
              <a:rPr lang="en-US" b="1" dirty="0" err="1">
                <a:solidFill>
                  <a:srgbClr val="009900"/>
                </a:solidFill>
              </a:rPr>
              <a:t>insertOne</a:t>
            </a:r>
            <a:r>
              <a:rPr lang="en-US" b="1" dirty="0"/>
              <a:t>() </a:t>
            </a:r>
            <a:r>
              <a:rPr lang="en-US" dirty="0"/>
              <a:t>method or </a:t>
            </a:r>
            <a:r>
              <a:rPr lang="en-US" dirty="0" err="1"/>
              <a:t>replaceOne</a:t>
            </a:r>
            <a:r>
              <a:rPr lang="en-US" dirty="0"/>
              <a:t>() method, passing it a document that either doesn't have an </a:t>
            </a:r>
            <a:r>
              <a:rPr lang="en-US" dirty="0">
                <a:solidFill>
                  <a:schemeClr val="tx1"/>
                </a:solidFill>
              </a:rPr>
              <a:t>_id </a:t>
            </a:r>
            <a:r>
              <a:rPr lang="en-US" dirty="0"/>
              <a:t>field or has an </a:t>
            </a:r>
            <a:r>
              <a:rPr lang="en-US" dirty="0">
                <a:solidFill>
                  <a:schemeClr val="tx1"/>
                </a:solidFill>
              </a:rPr>
              <a:t>_id </a:t>
            </a:r>
            <a:r>
              <a:rPr lang="en-US" dirty="0"/>
              <a:t>field that doesn't exist in the collection:</a:t>
            </a:r>
          </a:p>
          <a:p>
            <a:pPr marL="0" indent="0" algn="ctr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dirty="0" err="1">
                <a:solidFill>
                  <a:srgbClr val="008000"/>
                </a:solidFill>
              </a:rPr>
              <a:t>db.posts.insertOne</a:t>
            </a:r>
            <a:r>
              <a:rPr lang="en-US" dirty="0">
                <a:solidFill>
                  <a:srgbClr val="008000"/>
                </a:solidFill>
              </a:rPr>
              <a:t>({"</a:t>
            </a:r>
            <a:r>
              <a:rPr lang="en-US" dirty="0" err="1">
                <a:solidFill>
                  <a:srgbClr val="008000"/>
                </a:solidFill>
              </a:rPr>
              <a:t>title":"Second</a:t>
            </a:r>
            <a:r>
              <a:rPr lang="en-US" dirty="0">
                <a:solidFill>
                  <a:srgbClr val="008000"/>
                </a:solidFill>
              </a:rPr>
              <a:t> Post","user":"</a:t>
            </a:r>
            <a:r>
              <a:rPr lang="en-US" dirty="0" err="1">
                <a:solidFill>
                  <a:srgbClr val="008000"/>
                </a:solidFill>
              </a:rPr>
              <a:t>alice</a:t>
            </a:r>
            <a:r>
              <a:rPr lang="en-US" dirty="0">
                <a:solidFill>
                  <a:srgbClr val="008000"/>
                </a:solidFill>
              </a:rPr>
              <a:t>"})</a:t>
            </a:r>
          </a:p>
          <a:p>
            <a:pPr marL="0" indent="0" algn="ctr">
              <a:buNone/>
            </a:pPr>
            <a:endParaRPr lang="en-US" dirty="0"/>
          </a:p>
          <a:p>
            <a:r>
              <a:rPr lang="en-US" dirty="0"/>
              <a:t>This will have the same effect as the </a:t>
            </a:r>
            <a:r>
              <a:rPr lang="en-US" dirty="0">
                <a:solidFill>
                  <a:schemeClr val="tx1"/>
                </a:solidFill>
              </a:rPr>
              <a:t>update</a:t>
            </a:r>
            <a:r>
              <a:rPr lang="en-US" dirty="0"/>
              <a:t>() method and will create a new document instead of updating an existing one.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03FB2F-9FBC-4A9F-945A-EF13B60B6B8E}" type="datetime1">
              <a:rPr lang="en-US" smtClean="0"/>
              <a:pPr>
                <a:defRPr/>
              </a:pPr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Emerging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2780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all the collection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b="1" dirty="0"/>
              <a:t>retrieve all the documents</a:t>
            </a:r>
            <a:r>
              <a:rPr lang="en-US" dirty="0"/>
              <a:t> in the posts collection, you should either pass an empty query to the </a:t>
            </a:r>
            <a:r>
              <a:rPr lang="en-US" b="1" dirty="0">
                <a:solidFill>
                  <a:schemeClr val="tx1"/>
                </a:solidFill>
              </a:rPr>
              <a:t>find</a:t>
            </a:r>
            <a:r>
              <a:rPr lang="en-US" b="1" dirty="0"/>
              <a:t>() </a:t>
            </a:r>
            <a:r>
              <a:rPr lang="en-US" dirty="0"/>
              <a:t>method or not pass any arguments at all. </a:t>
            </a:r>
          </a:p>
          <a:p>
            <a:r>
              <a:rPr lang="en-US" dirty="0"/>
              <a:t>The following query will retrieve all the documents in the posts collection: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chemeClr val="tx1"/>
                </a:solidFill>
              </a:rPr>
              <a:t>db.posts.find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/>
              <a:t>Furthermore, performing the same operation can also be done using the following query: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chemeClr val="tx1"/>
                </a:solidFill>
              </a:rPr>
              <a:t>db.posts.find</a:t>
            </a:r>
            <a:r>
              <a:rPr lang="en-US" dirty="0">
                <a:solidFill>
                  <a:schemeClr val="tx1"/>
                </a:solidFill>
              </a:rPr>
              <a:t>({})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03FB2F-9FBC-4A9F-945A-EF13B60B6B8E}" type="datetime1">
              <a:rPr lang="en-US" smtClean="0"/>
              <a:pPr>
                <a:defRPr/>
              </a:pPr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Emerging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7081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a specific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an </a:t>
            </a:r>
            <a:r>
              <a:rPr lang="en-US" b="1" dirty="0"/>
              <a:t>equality condition query </a:t>
            </a:r>
            <a:r>
              <a:rPr lang="en-US" dirty="0"/>
              <a:t>that will grab all the documents, which comply with that condition. </a:t>
            </a:r>
          </a:p>
          <a:p>
            <a:r>
              <a:rPr lang="en-US" dirty="0"/>
              <a:t>For instance, to retrieve all the posts created by </a:t>
            </a:r>
            <a:r>
              <a:rPr lang="en-US" dirty="0" err="1"/>
              <a:t>alice</a:t>
            </a:r>
            <a:r>
              <a:rPr lang="en-US" dirty="0"/>
              <a:t>, you will need to issue the following command in the shell:</a:t>
            </a:r>
          </a:p>
          <a:p>
            <a:pPr marL="0" indent="0" algn="ctr">
              <a:buNone/>
            </a:pPr>
            <a:r>
              <a:rPr lang="en-US" b="1" dirty="0" err="1">
                <a:solidFill>
                  <a:schemeClr val="tx1"/>
                </a:solidFill>
              </a:rPr>
              <a:t>db.posts.find</a:t>
            </a:r>
            <a:r>
              <a:rPr lang="en-US" b="1" dirty="0">
                <a:solidFill>
                  <a:schemeClr val="tx1"/>
                </a:solidFill>
              </a:rPr>
              <a:t>({ "user": "</a:t>
            </a:r>
            <a:r>
              <a:rPr lang="en-US" b="1" dirty="0" err="1">
                <a:solidFill>
                  <a:schemeClr val="tx1"/>
                </a:solidFill>
              </a:rPr>
              <a:t>alice</a:t>
            </a:r>
            <a:r>
              <a:rPr lang="en-US" b="1" dirty="0">
                <a:solidFill>
                  <a:schemeClr val="tx1"/>
                </a:solidFill>
              </a:rPr>
              <a:t>" })</a:t>
            </a:r>
          </a:p>
          <a:p>
            <a:endParaRPr lang="en-US" dirty="0"/>
          </a:p>
          <a:p>
            <a:r>
              <a:rPr lang="en-US" dirty="0"/>
              <a:t>This will retrieve all the documents that have the </a:t>
            </a:r>
            <a:r>
              <a:rPr lang="en-US" i="1" dirty="0">
                <a:solidFill>
                  <a:schemeClr val="tx1"/>
                </a:solidFill>
              </a:rPr>
              <a:t>user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property equal to </a:t>
            </a:r>
            <a:r>
              <a:rPr lang="en-US" dirty="0" err="1">
                <a:solidFill>
                  <a:schemeClr val="tx1"/>
                </a:solidFill>
              </a:rPr>
              <a:t>alice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03FB2F-9FBC-4A9F-945A-EF13B60B6B8E}" type="datetime1">
              <a:rPr lang="en-US" smtClean="0"/>
              <a:pPr>
                <a:defRPr/>
              </a:pPr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Emerging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9737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more complex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/>
              <a:t>query operators</a:t>
            </a:r>
            <a:r>
              <a:rPr lang="en-US" dirty="0"/>
              <a:t>, you can look for different sorts of conditions. </a:t>
            </a:r>
          </a:p>
          <a:p>
            <a:r>
              <a:rPr lang="en-US" dirty="0"/>
              <a:t>For example, to retrieve all the posts that were created by either </a:t>
            </a:r>
            <a:r>
              <a:rPr lang="en-US" dirty="0" err="1">
                <a:solidFill>
                  <a:schemeClr val="tx1"/>
                </a:solidFill>
              </a:rPr>
              <a:t>alice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or </a:t>
            </a:r>
            <a:r>
              <a:rPr lang="en-US" dirty="0">
                <a:solidFill>
                  <a:schemeClr val="tx1"/>
                </a:solidFill>
              </a:rPr>
              <a:t>bob</a:t>
            </a:r>
            <a:r>
              <a:rPr lang="en-US" dirty="0"/>
              <a:t>, you can use the following </a:t>
            </a:r>
            <a:r>
              <a:rPr lang="en-US" b="1" dirty="0"/>
              <a:t>$in</a:t>
            </a:r>
            <a:r>
              <a:rPr lang="en-US" dirty="0"/>
              <a:t> operator: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chemeClr val="tx1"/>
                </a:solidFill>
              </a:rPr>
              <a:t>db.posts.find</a:t>
            </a:r>
            <a:r>
              <a:rPr lang="en-US" dirty="0">
                <a:solidFill>
                  <a:schemeClr val="tx1"/>
                </a:solidFill>
              </a:rPr>
              <a:t>({ "user": { $in: ["</a:t>
            </a:r>
            <a:r>
              <a:rPr lang="en-US" dirty="0" err="1">
                <a:solidFill>
                  <a:schemeClr val="tx1"/>
                </a:solidFill>
              </a:rPr>
              <a:t>alice</a:t>
            </a:r>
            <a:r>
              <a:rPr lang="en-US" dirty="0">
                <a:solidFill>
                  <a:schemeClr val="tx1"/>
                </a:solidFill>
              </a:rPr>
              <a:t>", "bob"] } })</a:t>
            </a:r>
          </a:p>
          <a:p>
            <a:r>
              <a:rPr lang="en-US" dirty="0"/>
              <a:t>Like in SQL, you can use AND/OR operators to build multiple condition query statements. </a:t>
            </a:r>
          </a:p>
          <a:p>
            <a:r>
              <a:rPr lang="en-US" dirty="0"/>
              <a:t>To perform an AND query, you simply add the properties you'd like to check to the query object. </a:t>
            </a:r>
          </a:p>
          <a:p>
            <a:r>
              <a:rPr lang="en-US" dirty="0"/>
              <a:t>For instance, take look at the following query: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chemeClr val="tx1"/>
                </a:solidFill>
              </a:rPr>
              <a:t>db.posts.find</a:t>
            </a:r>
            <a:r>
              <a:rPr lang="en-US" dirty="0">
                <a:solidFill>
                  <a:schemeClr val="tx1"/>
                </a:solidFill>
              </a:rPr>
              <a:t>({ "user": "</a:t>
            </a:r>
            <a:r>
              <a:rPr lang="en-US" dirty="0" err="1">
                <a:solidFill>
                  <a:schemeClr val="tx1"/>
                </a:solidFill>
              </a:rPr>
              <a:t>alice</a:t>
            </a:r>
            <a:r>
              <a:rPr lang="en-US" dirty="0">
                <a:solidFill>
                  <a:schemeClr val="tx1"/>
                </a:solidFill>
              </a:rPr>
              <a:t>", "</a:t>
            </a:r>
            <a:r>
              <a:rPr lang="en-US" dirty="0" err="1">
                <a:solidFill>
                  <a:schemeClr val="tx1"/>
                </a:solidFill>
              </a:rPr>
              <a:t>commentsCount</a:t>
            </a:r>
            <a:r>
              <a:rPr lang="en-US" dirty="0">
                <a:solidFill>
                  <a:schemeClr val="tx1"/>
                </a:solidFill>
              </a:rPr>
              <a:t>": { $</a:t>
            </a:r>
            <a:r>
              <a:rPr lang="en-US" dirty="0" err="1">
                <a:solidFill>
                  <a:schemeClr val="tx1"/>
                </a:solidFill>
              </a:rPr>
              <a:t>gt</a:t>
            </a:r>
            <a:r>
              <a:rPr lang="en-US" dirty="0">
                <a:solidFill>
                  <a:schemeClr val="tx1"/>
                </a:solidFill>
              </a:rPr>
              <a:t>: 10 } })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03FB2F-9FBC-4A9F-945A-EF13B60B6B8E}" type="datetime1">
              <a:rPr lang="en-US" smtClean="0"/>
              <a:pPr>
                <a:defRPr/>
              </a:pPr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Emerging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21744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more complex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OR query is a bit more complex because it involves the </a:t>
            </a:r>
            <a:r>
              <a:rPr lang="en-US" b="1" dirty="0"/>
              <a:t>$or </a:t>
            </a:r>
            <a:r>
              <a:rPr lang="en-US" dirty="0"/>
              <a:t>operator. </a:t>
            </a:r>
          </a:p>
          <a:p>
            <a:r>
              <a:rPr lang="en-US" dirty="0"/>
              <a:t>To understand it better, take a look at another version of the previous example: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chemeClr val="tx1"/>
                </a:solidFill>
              </a:rPr>
              <a:t>db.posts.find</a:t>
            </a:r>
            <a:r>
              <a:rPr lang="en-US" dirty="0">
                <a:solidFill>
                  <a:schemeClr val="tx1"/>
                </a:solidFill>
              </a:rPr>
              <a:t>( { $or: [{ "user": "</a:t>
            </a:r>
            <a:r>
              <a:rPr lang="en-US" dirty="0" err="1">
                <a:solidFill>
                  <a:schemeClr val="tx1"/>
                </a:solidFill>
              </a:rPr>
              <a:t>alice</a:t>
            </a:r>
            <a:r>
              <a:rPr lang="en-US" dirty="0">
                <a:solidFill>
                  <a:schemeClr val="tx1"/>
                </a:solidFill>
              </a:rPr>
              <a:t>" }, { "user": "bob" }] })</a:t>
            </a:r>
          </a:p>
          <a:p>
            <a:r>
              <a:rPr lang="en-US" dirty="0"/>
              <a:t>Like the query operators example, this query will also </a:t>
            </a:r>
            <a:r>
              <a:rPr lang="en-US" b="1" dirty="0"/>
              <a:t>return all the posts created by either </a:t>
            </a:r>
            <a:r>
              <a:rPr lang="en-US" b="1" dirty="0">
                <a:solidFill>
                  <a:schemeClr val="tx1"/>
                </a:solidFill>
              </a:rPr>
              <a:t>bob</a:t>
            </a:r>
            <a:r>
              <a:rPr lang="en-US" b="1" dirty="0"/>
              <a:t> or </a:t>
            </a:r>
            <a:r>
              <a:rPr lang="en-US" b="1" dirty="0" err="1">
                <a:solidFill>
                  <a:schemeClr val="tx1"/>
                </a:solidFill>
              </a:rPr>
              <a:t>alice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03FB2F-9FBC-4A9F-945A-EF13B60B6B8E}" type="datetime1">
              <a:rPr lang="en-US" smtClean="0"/>
              <a:pPr>
                <a:defRPr/>
              </a:pPr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Emerging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90235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existing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</a:t>
            </a:r>
            <a:r>
              <a:rPr lang="en-US" sz="2000" b="1" dirty="0">
                <a:solidFill>
                  <a:schemeClr val="tx1"/>
                </a:solidFill>
              </a:rPr>
              <a:t>update</a:t>
            </a:r>
            <a:r>
              <a:rPr lang="en-US" sz="2000" b="1" dirty="0"/>
              <a:t>()</a:t>
            </a:r>
            <a:r>
              <a:rPr lang="en-US" sz="2000" dirty="0"/>
              <a:t> method takes three arguments to update existing documents:</a:t>
            </a:r>
          </a:p>
          <a:p>
            <a:pPr lvl="1"/>
            <a:r>
              <a:rPr lang="en-US" sz="2000" dirty="0"/>
              <a:t>the </a:t>
            </a:r>
            <a:r>
              <a:rPr lang="en-US" sz="2000" b="1" dirty="0"/>
              <a:t>selection criteria </a:t>
            </a:r>
            <a:r>
              <a:rPr lang="en-US" sz="2000" dirty="0"/>
              <a:t>that indicate which documents to update</a:t>
            </a:r>
          </a:p>
          <a:p>
            <a:pPr lvl="1"/>
            <a:r>
              <a:rPr lang="en-US" sz="2000" dirty="0"/>
              <a:t>the second argument is the </a:t>
            </a:r>
            <a:r>
              <a:rPr lang="en-US" sz="2000" b="1" dirty="0"/>
              <a:t>update statement</a:t>
            </a:r>
          </a:p>
          <a:p>
            <a:pPr lvl="1"/>
            <a:r>
              <a:rPr lang="en-US" sz="2000" dirty="0"/>
              <a:t>The third argument is the </a:t>
            </a:r>
            <a:r>
              <a:rPr lang="en-US" sz="2000" b="1" dirty="0"/>
              <a:t>options object</a:t>
            </a:r>
            <a:r>
              <a:rPr lang="en-US" sz="2000" dirty="0"/>
              <a:t>. 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chemeClr val="tx1"/>
                </a:solidFill>
              </a:rPr>
              <a:t>db.posts.</a:t>
            </a:r>
            <a:r>
              <a:rPr lang="en-US" sz="2000" b="1" dirty="0" err="1">
                <a:solidFill>
                  <a:schemeClr val="tx1"/>
                </a:solidFill>
              </a:rPr>
              <a:t>update</a:t>
            </a:r>
            <a:r>
              <a:rPr lang="en-US" sz="2000" dirty="0">
                <a:solidFill>
                  <a:schemeClr val="tx1"/>
                </a:solidFill>
              </a:rPr>
              <a:t>({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"user": "</a:t>
            </a:r>
            <a:r>
              <a:rPr lang="en-US" sz="2000" dirty="0" err="1">
                <a:solidFill>
                  <a:schemeClr val="tx1"/>
                </a:solidFill>
              </a:rPr>
              <a:t>alice</a:t>
            </a:r>
            <a:r>
              <a:rPr lang="en-US" sz="2000" dirty="0">
                <a:solidFill>
                  <a:schemeClr val="tx1"/>
                </a:solidFill>
              </a:rPr>
              <a:t>"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}, {</a:t>
            </a:r>
          </a:p>
          <a:p>
            <a:pPr marL="400050" lvl="1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$set</a:t>
            </a:r>
            <a:r>
              <a:rPr lang="en-US" sz="2000" dirty="0">
                <a:solidFill>
                  <a:schemeClr val="tx1"/>
                </a:solidFill>
              </a:rPr>
              <a:t>: {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"title": "Second Post"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}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}, {</a:t>
            </a:r>
          </a:p>
          <a:p>
            <a:pPr marL="400050" lvl="1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multi</a:t>
            </a:r>
            <a:r>
              <a:rPr lang="en-US" sz="2000" dirty="0">
                <a:solidFill>
                  <a:schemeClr val="tx1"/>
                </a:solidFill>
              </a:rPr>
              <a:t>: </a:t>
            </a:r>
            <a:r>
              <a:rPr lang="en-US" sz="2000" dirty="0">
                <a:solidFill>
                  <a:srgbClr val="3333FF"/>
                </a:solidFill>
              </a:rPr>
              <a:t>true</a:t>
            </a:r>
          </a:p>
          <a:p>
            <a:pPr marL="400050" lvl="1" indent="0">
              <a:buNone/>
            </a:pPr>
            <a:r>
              <a:rPr lang="en-US" sz="2000" dirty="0"/>
              <a:t>})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03FB2F-9FBC-4A9F-945A-EF13B60B6B8E}" type="datetime1">
              <a:rPr lang="en-US" smtClean="0"/>
              <a:pPr>
                <a:defRPr/>
              </a:pPr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Emerging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58421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8107C-A77D-68DF-A48C-B97F0F34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existing documents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CF717-A259-118D-5240-ECED8AD85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914400"/>
            <a:ext cx="8077200" cy="5257800"/>
          </a:xfrm>
        </p:spPr>
        <p:txBody>
          <a:bodyPr/>
          <a:lstStyle/>
          <a:p>
            <a:r>
              <a:rPr lang="en-US" dirty="0"/>
              <a:t>Notice how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multi</a:t>
            </a:r>
            <a:r>
              <a:rPr lang="en-US" dirty="0"/>
              <a:t> property has been added to the options object. 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update() </a:t>
            </a:r>
            <a:r>
              <a:rPr lang="en-US" dirty="0"/>
              <a:t>method's default behavior is to update a single document, so by setting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multi</a:t>
            </a:r>
            <a:r>
              <a:rPr lang="en-US" dirty="0"/>
              <a:t> property, you tell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update() </a:t>
            </a:r>
            <a:r>
              <a:rPr lang="en-US" dirty="0"/>
              <a:t>method to update all the documents that comply with the selection criteria.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C2003-5D4A-3856-30A4-33DD4E1F0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03FB2F-9FBC-4A9F-945A-EF13B60B6B8E}" type="datetime1">
              <a:rPr lang="en-US" smtClean="0"/>
              <a:pPr>
                <a:defRPr/>
              </a:pPr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0D2E2-2578-4D24-AABA-C89C95B20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Emerging Technologies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9485C-3483-0D26-DF42-3ADC06663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27313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27EC8-9758-7650-D78A-287225F46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documents using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updateOne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BD606-D15E-0CB8-B64F-C2E787BAC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way of updating an existing document is by calling the </a:t>
            </a:r>
            <a:r>
              <a:rPr lang="en-US" b="1" dirty="0" err="1">
                <a:latin typeface="Consolas" charset="0"/>
              </a:rPr>
              <a:t>updateOne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dirty="0"/>
              <a:t>method, passing it a document that contains an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_id </a:t>
            </a:r>
            <a:r>
              <a:rPr lang="en-US" dirty="0"/>
              <a:t>field. </a:t>
            </a:r>
          </a:p>
          <a:p>
            <a:r>
              <a:rPr lang="en-US" dirty="0"/>
              <a:t>For instance, the following command will update an existing document with an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_id </a:t>
            </a:r>
            <a:r>
              <a:rPr lang="en-US" dirty="0"/>
              <a:t>field that is equal to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ObjectId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("</a:t>
            </a:r>
            <a:r>
              <a:rPr lang="en-US" b="0" i="0" dirty="0">
                <a:solidFill>
                  <a:srgbClr val="008000"/>
                </a:solidFill>
                <a:effectLst/>
                <a:latin typeface="Söhne Mono"/>
              </a:rPr>
              <a:t>65b4a6babd5faf31f5b30e3b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")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b="0" i="0" dirty="0" err="1">
                <a:solidFill>
                  <a:srgbClr val="008000"/>
                </a:solidFill>
                <a:effectLst/>
                <a:latin typeface="Söhne Mono"/>
              </a:rPr>
              <a:t>db.posts.updateOne</a:t>
            </a:r>
            <a:r>
              <a:rPr lang="en-US" b="0" i="0" dirty="0">
                <a:solidFill>
                  <a:srgbClr val="008000"/>
                </a:solidFill>
                <a:effectLst/>
                <a:latin typeface="Söhne Mono"/>
              </a:rPr>
              <a:t>( { "_id": 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Söhne Mono"/>
              </a:rPr>
              <a:t>ObjectId</a:t>
            </a:r>
            <a:r>
              <a:rPr lang="en-US" b="0" i="0" dirty="0">
                <a:solidFill>
                  <a:srgbClr val="008000"/>
                </a:solidFill>
                <a:effectLst/>
                <a:latin typeface="Söhne Mono"/>
              </a:rPr>
              <a:t>("65b4a6babd5faf31f5b30e3b") }, { $set: { "title": "Second Post", "user": "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Söhne Mono"/>
              </a:rPr>
              <a:t>alice</a:t>
            </a:r>
            <a:r>
              <a:rPr lang="en-US" b="0" i="0" dirty="0">
                <a:solidFill>
                  <a:srgbClr val="008000"/>
                </a:solidFill>
                <a:effectLst/>
                <a:latin typeface="Söhne Mono"/>
              </a:rPr>
              <a:t>" } }, { 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Söhne Mono"/>
              </a:rPr>
              <a:t>upsert</a:t>
            </a:r>
            <a:r>
              <a:rPr lang="en-US" b="0" i="0" dirty="0">
                <a:solidFill>
                  <a:srgbClr val="008000"/>
                </a:solidFill>
                <a:effectLst/>
                <a:latin typeface="Söhne Mono"/>
              </a:rPr>
              <a:t>: true } )</a:t>
            </a:r>
          </a:p>
          <a:p>
            <a:pPr marL="0" indent="0">
              <a:buNone/>
            </a:pPr>
            <a:endParaRPr lang="en-US" dirty="0">
              <a:solidFill>
                <a:srgbClr val="008000"/>
              </a:solidFill>
            </a:endParaRPr>
          </a:p>
          <a:p>
            <a:r>
              <a:rPr lang="en-US" dirty="0"/>
              <a:t>It's important to remember that if the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updateOne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dirty="0"/>
              <a:t>method is unable to find an appropriate object, it will create a new one instead.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298BD-2A64-3A78-ECBB-7A215282E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03FB2F-9FBC-4A9F-945A-EF13B60B6B8E}" type="datetime1">
              <a:rPr lang="en-US" smtClean="0"/>
              <a:pPr>
                <a:defRPr/>
              </a:pPr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F5A67-74D1-5B4A-802B-7A57CE1C9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Emerging Technologies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32752-D04E-FA39-988B-94B333A5C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0425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MongoDB to Express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14400"/>
            <a:ext cx="8077200" cy="762000"/>
          </a:xfrm>
        </p:spPr>
        <p:txBody>
          <a:bodyPr/>
          <a:lstStyle/>
          <a:p>
            <a:r>
              <a:rPr lang="en-US" dirty="0"/>
              <a:t>Express application architecture including a MongoDB database: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03FB2F-9FBC-4A9F-945A-EF13B60B6B8E}" type="datetime1">
              <a:rPr lang="en-US" smtClean="0"/>
              <a:pPr>
                <a:defRPr/>
              </a:pPr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Emerging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621" y="1790700"/>
            <a:ext cx="6570079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1347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62D56-A521-058C-053A-D4686CAE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F9EB-796C-567B-7F8D-76E007949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remove documents, you will need to use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remove() </a:t>
            </a:r>
            <a:r>
              <a:rPr lang="en-US" dirty="0"/>
              <a:t>method. 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remove() </a:t>
            </a:r>
            <a:r>
              <a:rPr lang="en-US" dirty="0"/>
              <a:t>method can accept up to </a:t>
            </a:r>
            <a:r>
              <a:rPr lang="en-US" b="1" dirty="0"/>
              <a:t>two arguments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first argument </a:t>
            </a:r>
            <a:r>
              <a:rPr lang="en-US" dirty="0"/>
              <a:t>is the deletion criteria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b="1" dirty="0"/>
              <a:t>second argument </a:t>
            </a:r>
            <a:r>
              <a:rPr lang="en-US" dirty="0"/>
              <a:t>is a Boolean argument that indicates whether or not to remove </a:t>
            </a:r>
            <a:r>
              <a:rPr lang="en-US" b="1" dirty="0"/>
              <a:t>multiple documents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80877-6C8F-F38C-29AD-05B6C058E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03FB2F-9FBC-4A9F-945A-EF13B60B6B8E}" type="datetime1">
              <a:rPr lang="en-US" smtClean="0"/>
              <a:pPr>
                <a:defRPr/>
              </a:pPr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F88F0-5828-F98C-E6A9-DC0BDC34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Emerging Technologies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A837A-D844-68E1-F4C3-FA6563B29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40947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6EB56-03E2-8966-3ED6-5F4FB90DF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all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C65EF-F519-E903-F084-5E48727D7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43000"/>
            <a:ext cx="8077200" cy="5257800"/>
          </a:xfrm>
        </p:spPr>
        <p:txBody>
          <a:bodyPr/>
          <a:lstStyle/>
          <a:p>
            <a:r>
              <a:rPr lang="en-US" sz="2200" dirty="0"/>
              <a:t>To remove all the documents from a collection, you will need to call the 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remove() </a:t>
            </a:r>
            <a:r>
              <a:rPr lang="en-US" sz="2200" dirty="0"/>
              <a:t>method with no deletion criteria at all. </a:t>
            </a:r>
          </a:p>
          <a:p>
            <a:endParaRPr lang="en-US" sz="2200" dirty="0"/>
          </a:p>
          <a:p>
            <a:r>
              <a:rPr lang="en-US" sz="2200" dirty="0"/>
              <a:t>For example, to </a:t>
            </a:r>
            <a:r>
              <a:rPr lang="en-US" sz="2200" b="1" dirty="0"/>
              <a:t>remove all the posts </a:t>
            </a:r>
            <a:r>
              <a:rPr lang="en-US" sz="2200" dirty="0"/>
              <a:t>documents, you'll need to execute the following command: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   &gt; </a:t>
            </a:r>
            <a:r>
              <a:rPr lang="en-US" sz="2200" b="1" dirty="0" err="1">
                <a:latin typeface="Consolas" charset="0"/>
                <a:ea typeface="Consolas" charset="0"/>
                <a:cs typeface="Consolas" charset="0"/>
              </a:rPr>
              <a:t>db.posts.remove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({})</a:t>
            </a:r>
          </a:p>
          <a:p>
            <a:endParaRPr lang="en-US" sz="2200" dirty="0"/>
          </a:p>
          <a:p>
            <a:r>
              <a:rPr lang="en-US" sz="2200" dirty="0"/>
              <a:t>Notice that the 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remove() </a:t>
            </a:r>
            <a:r>
              <a:rPr lang="en-US" sz="2200" dirty="0"/>
              <a:t>method is different from the drop() method, as it will not delete the collection or its indexes. </a:t>
            </a:r>
          </a:p>
          <a:p>
            <a:endParaRPr lang="en-US" sz="2200" dirty="0"/>
          </a:p>
          <a:p>
            <a:r>
              <a:rPr lang="en-US" sz="2200" dirty="0"/>
              <a:t>To rebuild your collection with different indexes, it is preferred that you use the 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drop() </a:t>
            </a:r>
            <a:r>
              <a:rPr lang="en-US" sz="2200" dirty="0"/>
              <a:t>method.</a:t>
            </a:r>
          </a:p>
          <a:p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CFEA4-D275-0DAC-6435-E3ABF7A9C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03FB2F-9FBC-4A9F-945A-EF13B60B6B8E}" type="datetime1">
              <a:rPr lang="en-US" smtClean="0"/>
              <a:pPr>
                <a:defRPr/>
              </a:pPr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778CA-5BC0-B356-B8C1-87AFFBF41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Emerging Technologies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85D26-C74A-6CE3-389B-4F36F103F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02031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95638-72F2-6C5A-3E4D-162B0F212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multiple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7C85A-7167-C543-E678-25C14562D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remove multiple documents that match a criteria from a collection, you will need to call the </a:t>
            </a:r>
            <a:r>
              <a:rPr lang="en-US" dirty="0" err="1"/>
              <a:t>deleteMany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dirty="0"/>
              <a:t>method with a deletion criteria. </a:t>
            </a:r>
          </a:p>
          <a:p>
            <a:endParaRPr lang="en-US" dirty="0"/>
          </a:p>
          <a:p>
            <a:r>
              <a:rPr lang="en-US" dirty="0"/>
              <a:t>For example, to remove all the posts made by </a:t>
            </a:r>
            <a:r>
              <a:rPr lang="en-US" dirty="0" err="1"/>
              <a:t>alice</a:t>
            </a:r>
            <a:r>
              <a:rPr lang="en-US" dirty="0"/>
              <a:t>, you'll need to execute the following command: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&gt;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db.posts.deleteMany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({ "user": "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alice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" })</a:t>
            </a:r>
          </a:p>
          <a:p>
            <a:endParaRPr lang="en-US" dirty="0"/>
          </a:p>
          <a:p>
            <a:r>
              <a:rPr lang="en-US" dirty="0"/>
              <a:t>Note that this will remove all the documents created by </a:t>
            </a:r>
            <a:r>
              <a:rPr lang="en-US" dirty="0" err="1"/>
              <a:t>alice</a:t>
            </a:r>
            <a:r>
              <a:rPr lang="en-US" dirty="0"/>
              <a:t>, so be careful when using the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deleteMany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dirty="0"/>
              <a:t>method.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4A6A5-9B50-9E6F-FFC9-A08327240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03FB2F-9FBC-4A9F-945A-EF13B60B6B8E}" type="datetime1">
              <a:rPr lang="en-US" smtClean="0"/>
              <a:pPr>
                <a:defRPr/>
              </a:pPr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13086-420A-982F-67AB-7FD66A1A1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Emerging Technologies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E0525-1882-00E9-1137-779FD5B87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8919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79F2B-5D79-32D1-5543-6355DECC4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single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A95CA-8AE1-A8E4-00AA-21205E162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remove a single document that matches a criteria from a collection, you will need to call the </a:t>
            </a:r>
            <a:r>
              <a:rPr lang="en-US" dirty="0" err="1"/>
              <a:t>deleteOne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dirty="0"/>
              <a:t>method with a deletion criteria and a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Boolean</a:t>
            </a:r>
            <a:r>
              <a:rPr lang="en-US" dirty="0"/>
              <a:t> stating that you only want to </a:t>
            </a:r>
            <a:r>
              <a:rPr lang="en-US" b="1" dirty="0"/>
              <a:t>delete a single document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For example, to remove the first post made by </a:t>
            </a:r>
            <a:r>
              <a:rPr lang="en-US" dirty="0" err="1"/>
              <a:t>alice</a:t>
            </a:r>
            <a:r>
              <a:rPr lang="en-US" dirty="0"/>
              <a:t>, you'll need to execute the following command: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&gt;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db.posts.deleteOne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({ "user": "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alice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" }, true)</a:t>
            </a:r>
          </a:p>
          <a:p>
            <a:pPr marL="0" indent="0">
              <a:buNone/>
            </a:pP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/>
              <a:t>This will remove the first document that was created by </a:t>
            </a:r>
            <a:r>
              <a:rPr lang="en-US" dirty="0" err="1"/>
              <a:t>alice</a:t>
            </a:r>
            <a:r>
              <a:rPr lang="en-US" dirty="0"/>
              <a:t> and leave other documents even if they match the deletion criteria.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27341-9080-86E7-C501-6BA9E797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03FB2F-9FBC-4A9F-945A-EF13B60B6B8E}" type="datetime1">
              <a:rPr lang="en-US" smtClean="0"/>
              <a:pPr>
                <a:defRPr/>
              </a:pPr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51438-B59B-C701-2B50-272011D11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Emerging Technologies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F18AD-99C4-918C-2110-0006FBCA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1083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growth of Web raised the need for </a:t>
            </a:r>
            <a:r>
              <a:rPr lang="en-US" b="1" dirty="0"/>
              <a:t>larger</a:t>
            </a:r>
            <a:r>
              <a:rPr lang="en-US" dirty="0"/>
              <a:t>, </a:t>
            </a:r>
            <a:r>
              <a:rPr lang="en-US" b="1" dirty="0"/>
              <a:t>more scalable</a:t>
            </a:r>
            <a:r>
              <a:rPr lang="en-US" dirty="0"/>
              <a:t> storage solutions.</a:t>
            </a:r>
          </a:p>
          <a:p>
            <a:pPr lvl="1"/>
            <a:r>
              <a:rPr lang="en-US" dirty="0"/>
              <a:t>a variety of </a:t>
            </a:r>
            <a:r>
              <a:rPr lang="en-US" b="1" dirty="0"/>
              <a:t>key-value</a:t>
            </a:r>
            <a:r>
              <a:rPr lang="en-US" dirty="0"/>
              <a:t> storage solutions were designed for </a:t>
            </a:r>
            <a:r>
              <a:rPr lang="en-US" b="1" dirty="0"/>
              <a:t>better availability</a:t>
            </a:r>
            <a:r>
              <a:rPr lang="en-US" dirty="0"/>
              <a:t>, </a:t>
            </a:r>
            <a:r>
              <a:rPr lang="en-US" b="1" dirty="0"/>
              <a:t>simple querying</a:t>
            </a:r>
            <a:r>
              <a:rPr lang="en-US" dirty="0"/>
              <a:t>, and </a:t>
            </a:r>
            <a:r>
              <a:rPr lang="en-US" b="1" dirty="0"/>
              <a:t>horizontal scaling</a:t>
            </a:r>
            <a:r>
              <a:rPr lang="en-US" dirty="0"/>
              <a:t>. </a:t>
            </a:r>
          </a:p>
          <a:p>
            <a:r>
              <a:rPr lang="en-US" dirty="0"/>
              <a:t>This new kind of data store became more and </a:t>
            </a:r>
            <a:r>
              <a:rPr lang="en-US" b="1" dirty="0"/>
              <a:t>more robust</a:t>
            </a:r>
            <a:r>
              <a:rPr lang="en-US" dirty="0"/>
              <a:t>, offering many of the features of the relational databases.</a:t>
            </a:r>
          </a:p>
          <a:p>
            <a:r>
              <a:rPr lang="en-US" dirty="0"/>
              <a:t>Different storage design patterns emerged, including </a:t>
            </a:r>
            <a:r>
              <a:rPr lang="en-US" b="1" dirty="0"/>
              <a:t>key-value</a:t>
            </a:r>
            <a:r>
              <a:rPr lang="en-US" dirty="0"/>
              <a:t> storage, </a:t>
            </a:r>
            <a:r>
              <a:rPr lang="en-US" b="1" dirty="0"/>
              <a:t>column storage</a:t>
            </a:r>
            <a:r>
              <a:rPr lang="en-US" dirty="0"/>
              <a:t>, </a:t>
            </a:r>
            <a:r>
              <a:rPr lang="en-US" b="1" dirty="0"/>
              <a:t>object storage</a:t>
            </a:r>
            <a:r>
              <a:rPr lang="en-US" dirty="0"/>
              <a:t>, and the most popular one, </a:t>
            </a:r>
            <a:r>
              <a:rPr lang="en-US" b="1" dirty="0"/>
              <a:t>document storage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03FB2F-9FBC-4A9F-945A-EF13B60B6B8E}" type="datetime1">
              <a:rPr lang="en-US" smtClean="0"/>
              <a:pPr>
                <a:defRPr/>
              </a:pPr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Emerging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9229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vs Document-oriented 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common relational database, </a:t>
            </a:r>
            <a:r>
              <a:rPr lang="en-US" b="1" dirty="0"/>
              <a:t>data is stored in different tables</a:t>
            </a:r>
            <a:r>
              <a:rPr lang="en-US" dirty="0"/>
              <a:t>, often connected using a </a:t>
            </a:r>
            <a:r>
              <a:rPr lang="en-US" b="1" dirty="0"/>
              <a:t>primary to foreign key relation</a:t>
            </a:r>
            <a:r>
              <a:rPr lang="en-US" dirty="0"/>
              <a:t>. </a:t>
            </a:r>
          </a:p>
          <a:p>
            <a:r>
              <a:rPr lang="en-US" dirty="0"/>
              <a:t>A program will later reconstruct the model using various SQL statements to arrange the data in some kind of hierarchical object representation. </a:t>
            </a:r>
          </a:p>
          <a:p>
            <a:r>
              <a:rPr lang="en-US" b="1" dirty="0"/>
              <a:t>Document-oriented databases</a:t>
            </a:r>
            <a:r>
              <a:rPr lang="en-US" dirty="0"/>
              <a:t> handle data differently.</a:t>
            </a:r>
          </a:p>
          <a:p>
            <a:pPr lvl="1"/>
            <a:r>
              <a:rPr lang="en-US" dirty="0"/>
              <a:t>Instead of using tables, they </a:t>
            </a:r>
            <a:r>
              <a:rPr lang="en-US" b="1" dirty="0"/>
              <a:t>store hierarchical documents in standard formats</a:t>
            </a:r>
            <a:r>
              <a:rPr lang="en-US" dirty="0"/>
              <a:t>, such as </a:t>
            </a:r>
            <a:r>
              <a:rPr lang="en-US" b="1" dirty="0"/>
              <a:t>JSON</a:t>
            </a:r>
            <a:r>
              <a:rPr lang="en-US" dirty="0"/>
              <a:t> and </a:t>
            </a:r>
            <a:r>
              <a:rPr lang="en-US" b="1" dirty="0"/>
              <a:t>XML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03FB2F-9FBC-4A9F-945A-EF13B60B6B8E}" type="datetime1">
              <a:rPr lang="en-US" smtClean="0"/>
              <a:pPr>
                <a:defRPr/>
              </a:pPr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Emerging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1331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DB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14400"/>
            <a:ext cx="8077200" cy="533400"/>
          </a:xfrm>
        </p:spPr>
        <p:txBody>
          <a:bodyPr/>
          <a:lstStyle/>
          <a:p>
            <a:r>
              <a:rPr lang="en-US" dirty="0"/>
              <a:t>blog post model – data stored in different tables: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03FB2F-9FBC-4A9F-945A-EF13B60B6B8E}" type="datetime1">
              <a:rPr lang="en-US" smtClean="0"/>
              <a:pPr>
                <a:defRPr/>
              </a:pPr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Emerging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915" y="1447800"/>
            <a:ext cx="6095568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081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Document-oriented DB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document-based database, the blog post will be </a:t>
            </a:r>
            <a:r>
              <a:rPr lang="en-US" b="1" dirty="0"/>
              <a:t>stored completely as a single document</a:t>
            </a:r>
            <a:r>
              <a:rPr lang="en-US" dirty="0"/>
              <a:t> that can later be queried. </a:t>
            </a:r>
          </a:p>
          <a:p>
            <a:r>
              <a:rPr lang="en-US" dirty="0"/>
              <a:t>For instance, </a:t>
            </a:r>
            <a:r>
              <a:rPr lang="en-US" b="1" dirty="0"/>
              <a:t>in a database that stores documents in a JSON format</a:t>
            </a:r>
            <a:r>
              <a:rPr lang="en-US" dirty="0"/>
              <a:t>, the blog post document would probably look like the following code snippet: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pPr marL="800100" lvl="2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"</a:t>
            </a:r>
            <a:r>
              <a:rPr lang="en-US" sz="2000" b="1" dirty="0">
                <a:solidFill>
                  <a:schemeClr val="tx1"/>
                </a:solidFill>
              </a:rPr>
              <a:t>title</a:t>
            </a:r>
            <a:r>
              <a:rPr lang="en-US" sz="2000" dirty="0">
                <a:solidFill>
                  <a:schemeClr val="tx1"/>
                </a:solidFill>
              </a:rPr>
              <a:t>": "First Blog Post",</a:t>
            </a:r>
          </a:p>
          <a:p>
            <a:pPr marL="800100" lvl="2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"</a:t>
            </a:r>
            <a:r>
              <a:rPr lang="en-US" sz="2000" b="1" dirty="0">
                <a:solidFill>
                  <a:schemeClr val="tx1"/>
                </a:solidFill>
              </a:rPr>
              <a:t>comments</a:t>
            </a:r>
            <a:r>
              <a:rPr lang="en-US" sz="2000" dirty="0">
                <a:solidFill>
                  <a:schemeClr val="tx1"/>
                </a:solidFill>
              </a:rPr>
              <a:t>": [</a:t>
            </a:r>
          </a:p>
          <a:p>
            <a:pPr marL="800100" lvl="2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]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/>
              <a:t>This model will allow </a:t>
            </a:r>
            <a:r>
              <a:rPr lang="en-US" b="1" dirty="0"/>
              <a:t>faster read operations</a:t>
            </a:r>
            <a:r>
              <a:rPr lang="en-US" dirty="0"/>
              <a:t> since your application won't have to rebuild the objects with every read.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03FB2F-9FBC-4A9F-945A-EF13B60B6B8E}" type="datetime1">
              <a:rPr lang="en-US" smtClean="0"/>
              <a:pPr>
                <a:defRPr/>
              </a:pPr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Emerging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9482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MongoDB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in 2007 by Dwight Merriman and Eliot Horowitz</a:t>
            </a:r>
          </a:p>
          <a:p>
            <a:r>
              <a:rPr lang="en-US" dirty="0"/>
              <a:t>Derived from the word </a:t>
            </a:r>
            <a:r>
              <a:rPr lang="en-US" b="1" dirty="0"/>
              <a:t>humongous</a:t>
            </a:r>
            <a:r>
              <a:rPr lang="en-US" dirty="0"/>
              <a:t>, MongoDB was able to </a:t>
            </a:r>
            <a:r>
              <a:rPr lang="en-US" b="1" dirty="0"/>
              <a:t>support complex data storage</a:t>
            </a:r>
            <a:r>
              <a:rPr lang="en-US" dirty="0"/>
              <a:t>, while maintaining the </a:t>
            </a:r>
            <a:r>
              <a:rPr lang="en-US" b="1" dirty="0"/>
              <a:t>high-performance</a:t>
            </a:r>
            <a:r>
              <a:rPr lang="en-US" dirty="0"/>
              <a:t> approach of other NoSQL stores.</a:t>
            </a:r>
          </a:p>
          <a:p>
            <a:r>
              <a:rPr lang="en-US" b="1" dirty="0"/>
              <a:t>eBay</a:t>
            </a:r>
            <a:r>
              <a:rPr lang="en-US" dirty="0"/>
              <a:t> and The </a:t>
            </a:r>
            <a:r>
              <a:rPr lang="en-US" b="1" dirty="0"/>
              <a:t>New York Times</a:t>
            </a:r>
            <a:r>
              <a:rPr lang="en-US" dirty="0"/>
              <a:t> began to use MongoDB data storage in their production environment.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03FB2F-9FBC-4A9F-945A-EF13B60B6B8E}" type="datetime1">
              <a:rPr lang="en-US" smtClean="0"/>
              <a:pPr>
                <a:defRPr/>
              </a:pPr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Emerging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8972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JSON-like storage format named BSON (</a:t>
            </a:r>
            <a:r>
              <a:rPr lang="en-US" b="1" dirty="0" err="1"/>
              <a:t>BinaryJSON</a:t>
            </a:r>
            <a:r>
              <a:rPr lang="en-US" b="1" dirty="0"/>
              <a:t>) - </a:t>
            </a:r>
            <a:r>
              <a:rPr lang="en-US" dirty="0"/>
              <a:t>a </a:t>
            </a:r>
            <a:r>
              <a:rPr lang="en-US" b="1" dirty="0"/>
              <a:t>document</a:t>
            </a:r>
            <a:r>
              <a:rPr lang="en-US" dirty="0"/>
              <a:t> consists of a </a:t>
            </a:r>
            <a:r>
              <a:rPr lang="en-US" b="1" dirty="0"/>
              <a:t>list of elements</a:t>
            </a:r>
            <a:r>
              <a:rPr lang="en-US" dirty="0"/>
              <a:t>, each with a </a:t>
            </a:r>
            <a:r>
              <a:rPr lang="en-US" b="1" dirty="0"/>
              <a:t>string typed field</a:t>
            </a:r>
            <a:r>
              <a:rPr lang="en-US" dirty="0"/>
              <a:t> name and a </a:t>
            </a:r>
            <a:r>
              <a:rPr lang="en-US" b="1" dirty="0"/>
              <a:t>typed field value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These documents </a:t>
            </a:r>
            <a:r>
              <a:rPr lang="en-US" b="1" dirty="0"/>
              <a:t>support all of the JSON specific data types</a:t>
            </a:r>
            <a:r>
              <a:rPr lang="en-US" dirty="0"/>
              <a:t> along with other data types, such as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sz="2000" dirty="0"/>
              <a:t> </a:t>
            </a:r>
            <a:r>
              <a:rPr lang="en-US" dirty="0"/>
              <a:t>type.</a:t>
            </a:r>
            <a:endParaRPr lang="en-US" b="1" dirty="0"/>
          </a:p>
          <a:p>
            <a:pPr lvl="1"/>
            <a:r>
              <a:rPr lang="en-US" dirty="0"/>
              <a:t>use of the </a:t>
            </a:r>
            <a:r>
              <a:rPr lang="en-US" b="1" dirty="0"/>
              <a:t>_id field as primary key</a:t>
            </a:r>
            <a:r>
              <a:rPr lang="en-US" dirty="0"/>
              <a:t> - The </a:t>
            </a:r>
            <a:r>
              <a:rPr lang="en-US" b="1" dirty="0"/>
              <a:t>_id</a:t>
            </a:r>
            <a:r>
              <a:rPr lang="en-US" dirty="0"/>
              <a:t> field value will usually be </a:t>
            </a:r>
            <a:r>
              <a:rPr lang="en-US" b="1" dirty="0"/>
              <a:t>a unique identifier type</a:t>
            </a:r>
            <a:r>
              <a:rPr lang="en-US" dirty="0"/>
              <a:t>, named </a:t>
            </a:r>
            <a:r>
              <a:rPr lang="en-US" b="1" dirty="0" err="1"/>
              <a:t>ObjectId</a:t>
            </a:r>
            <a:r>
              <a:rPr lang="en-US" dirty="0"/>
              <a:t>, that is either generated by the application driver or by the </a:t>
            </a:r>
            <a:r>
              <a:rPr lang="en-US" dirty="0" err="1">
                <a:solidFill>
                  <a:schemeClr val="tx1"/>
                </a:solidFill>
              </a:rPr>
              <a:t>mongod</a:t>
            </a:r>
            <a:r>
              <a:rPr lang="en-US" dirty="0"/>
              <a:t> service.</a:t>
            </a:r>
          </a:p>
          <a:p>
            <a:pPr lvl="1"/>
            <a:r>
              <a:rPr lang="en-US" dirty="0"/>
              <a:t>If driver fails to provide a </a:t>
            </a:r>
            <a:r>
              <a:rPr lang="en-US" sz="2000" b="1" dirty="0"/>
              <a:t>_i</a:t>
            </a:r>
            <a:r>
              <a:rPr lang="en-US" b="1" dirty="0"/>
              <a:t>d</a:t>
            </a:r>
            <a:r>
              <a:rPr lang="en-US" dirty="0"/>
              <a:t> field with a unique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ObjectId</a:t>
            </a:r>
            <a:r>
              <a:rPr lang="en-US" dirty="0"/>
              <a:t>, the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mongod</a:t>
            </a:r>
            <a:r>
              <a:rPr lang="en-US" sz="2000" dirty="0"/>
              <a:t> </a:t>
            </a:r>
            <a:r>
              <a:rPr lang="en-US" dirty="0"/>
              <a:t>service will </a:t>
            </a:r>
            <a:r>
              <a:rPr lang="en-US" b="1" dirty="0"/>
              <a:t>add it automatically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03FB2F-9FBC-4A9F-945A-EF13B60B6B8E}" type="datetime1">
              <a:rPr lang="en-US" smtClean="0"/>
              <a:pPr>
                <a:defRPr/>
              </a:pPr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Emerging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79706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6853</TotalTime>
  <Words>2390</Words>
  <Application>Microsoft Office PowerPoint</Application>
  <PresentationFormat>On-screen Show (4:3)</PresentationFormat>
  <Paragraphs>312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Consolas</vt:lpstr>
      <vt:lpstr>Courier New</vt:lpstr>
      <vt:lpstr>Söhne Mono</vt:lpstr>
      <vt:lpstr>Times New Roman</vt:lpstr>
      <vt:lpstr>Wingdings</vt:lpstr>
      <vt:lpstr>Default Design</vt:lpstr>
      <vt:lpstr>Web Application Development</vt:lpstr>
      <vt:lpstr>Introduction to MongoDB</vt:lpstr>
      <vt:lpstr>Adding MongoDB to Express app</vt:lpstr>
      <vt:lpstr>Introduction to NoSQL</vt:lpstr>
      <vt:lpstr>Relational vs Document-oriented DB</vt:lpstr>
      <vt:lpstr>Relational DB example</vt:lpstr>
      <vt:lpstr>Document-oriented DB example</vt:lpstr>
      <vt:lpstr>Intro to MongoDB</vt:lpstr>
      <vt:lpstr>MongoDB Key features</vt:lpstr>
      <vt:lpstr>BSON example</vt:lpstr>
      <vt:lpstr>MongoDB ad hoc queries</vt:lpstr>
      <vt:lpstr>MongoDB indexing</vt:lpstr>
      <vt:lpstr>MongoDB indexing</vt:lpstr>
      <vt:lpstr>MongoDB replica set</vt:lpstr>
      <vt:lpstr>MongoDB sharding</vt:lpstr>
      <vt:lpstr>MongoDB shell</vt:lpstr>
      <vt:lpstr>Creating and showing databases</vt:lpstr>
      <vt:lpstr>MongoDB collections</vt:lpstr>
      <vt:lpstr>MongoDB CRUD operations</vt:lpstr>
      <vt:lpstr>Creating a document using insert()</vt:lpstr>
      <vt:lpstr>Creating a document using update()</vt:lpstr>
      <vt:lpstr>Creating a document using insertOne() or replaceOne()</vt:lpstr>
      <vt:lpstr>Finding all the collection documents</vt:lpstr>
      <vt:lpstr>Retrieve a specific document</vt:lpstr>
      <vt:lpstr>Build more complex queries</vt:lpstr>
      <vt:lpstr>Build more complex queries</vt:lpstr>
      <vt:lpstr>Updating existing documents</vt:lpstr>
      <vt:lpstr>Updating existing documents Contd.</vt:lpstr>
      <vt:lpstr>Updating documents using updateOne()</vt:lpstr>
      <vt:lpstr>Deleting documents</vt:lpstr>
      <vt:lpstr>Deleting all documents</vt:lpstr>
      <vt:lpstr>Deleting multiple documents</vt:lpstr>
      <vt:lpstr>Deleting a single document</vt:lpstr>
    </vt:vector>
  </TitlesOfParts>
  <Company>CentennialCollege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ILIA</dc:creator>
  <cp:lastModifiedBy>BLESSING AJIBOYE</cp:lastModifiedBy>
  <cp:revision>776</cp:revision>
  <cp:lastPrinted>2024-01-27T05:12:46Z</cp:lastPrinted>
  <dcterms:created xsi:type="dcterms:W3CDTF">2008-05-26T16:51:35Z</dcterms:created>
  <dcterms:modified xsi:type="dcterms:W3CDTF">2024-01-30T21:42:06Z</dcterms:modified>
</cp:coreProperties>
</file>