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467" r:id="rId3"/>
    <p:sldId id="462" r:id="rId4"/>
    <p:sldId id="463" r:id="rId5"/>
    <p:sldId id="464" r:id="rId6"/>
    <p:sldId id="465" r:id="rId7"/>
    <p:sldId id="466"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3333FF"/>
    <a:srgbClr val="008000"/>
    <a:srgbClr val="EBFFEB"/>
    <a:srgbClr val="3333CC"/>
    <a:srgbClr val="009900"/>
    <a:srgbClr val="339966"/>
    <a:srgbClr val="808080"/>
    <a:srgbClr val="8FFFD2"/>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p:cViewPr varScale="1">
        <p:scale>
          <a:sx n="83" d="100"/>
          <a:sy n="83" d="100"/>
        </p:scale>
        <p:origin x="1406" y="48"/>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1066800" y="6477000"/>
            <a:ext cx="1219200" cy="304800"/>
          </a:xfrm>
          <a:ln/>
        </p:spPr>
        <p:txBody>
          <a:bodyPr/>
          <a:lstStyle>
            <a:lvl1pPr>
              <a:defRPr/>
            </a:lvl1pPr>
          </a:lstStyle>
          <a:p>
            <a:pPr>
              <a:defRPr/>
            </a:pPr>
            <a:fld id="{5411CD9A-AC99-4F91-BE9B-D6D9B7B10A8F}" type="datetime1">
              <a:rPr lang="en-US" smtClean="0"/>
              <a:t>6/7/2023</a:t>
            </a:fld>
            <a:endParaRPr lang="en-US"/>
          </a:p>
        </p:txBody>
      </p:sp>
      <p:sp>
        <p:nvSpPr>
          <p:cNvPr id="5" name="Rectangle 5"/>
          <p:cNvSpPr>
            <a:spLocks noGrp="1" noChangeArrowheads="1"/>
          </p:cNvSpPr>
          <p:nvPr>
            <p:ph type="ftr" sz="quarter" idx="11"/>
          </p:nvPr>
        </p:nvSpPr>
        <p:spPr>
          <a:xfrm>
            <a:off x="3352800" y="6477000"/>
            <a:ext cx="2438400" cy="304800"/>
          </a:xfrm>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xfrm>
            <a:off x="8229600" y="6457950"/>
            <a:ext cx="838200" cy="323850"/>
          </a:xfrm>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990600" y="914400"/>
            <a:ext cx="8077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DC518591-586F-4779-B074-C547FBDC4F88}" type="datetime1">
              <a:rPr lang="en-US" smtClean="0"/>
              <a:t>6/7/2023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FFEB"/>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815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Emerging Technologies</a:t>
            </a:r>
          </a:p>
        </p:txBody>
      </p:sp>
      <p:sp>
        <p:nvSpPr>
          <p:cNvPr id="1027" name="Rectangle 3"/>
          <p:cNvSpPr>
            <a:spLocks noGrp="1" noChangeArrowheads="1"/>
          </p:cNvSpPr>
          <p:nvPr>
            <p:ph type="body" idx="1"/>
          </p:nvPr>
        </p:nvSpPr>
        <p:spPr bwMode="auto">
          <a:xfrm>
            <a:off x="990600" y="914399"/>
            <a:ext cx="8077200" cy="546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1066800" y="6477000"/>
            <a:ext cx="1066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CAC97A6E-A60A-4FDD-83E5-C7E3EFC92B5C}" type="datetime1">
              <a:rPr lang="en-US" smtClean="0"/>
              <a:t>6/7/2023</a:t>
            </a:fld>
            <a:endParaRPr lang="en-US"/>
          </a:p>
        </p:txBody>
      </p:sp>
      <p:sp>
        <p:nvSpPr>
          <p:cNvPr id="1029" name="Rectangle 5"/>
          <p:cNvSpPr>
            <a:spLocks noGrp="1" noChangeArrowheads="1"/>
          </p:cNvSpPr>
          <p:nvPr>
            <p:ph type="ftr" sz="quarter" idx="3"/>
          </p:nvPr>
        </p:nvSpPr>
        <p:spPr bwMode="auto">
          <a:xfrm>
            <a:off x="3733800" y="6477000"/>
            <a:ext cx="2514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endParaRPr lang="en-US" dirty="0"/>
          </a:p>
        </p:txBody>
      </p:sp>
      <p:sp>
        <p:nvSpPr>
          <p:cNvPr id="1030" name="Rectangle 6"/>
          <p:cNvSpPr>
            <a:spLocks noGrp="1" noChangeArrowheads="1"/>
          </p:cNvSpPr>
          <p:nvPr>
            <p:ph type="sldNum" sz="quarter" idx="4"/>
          </p:nvPr>
        </p:nvSpPr>
        <p:spPr bwMode="auto">
          <a:xfrm>
            <a:off x="8229600" y="6477000"/>
            <a:ext cx="838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flipV="1">
            <a:off x="990600" y="838197"/>
            <a:ext cx="8077200" cy="3"/>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2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4384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Fall 2023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81F1-D7E0-638F-5F6F-C898FBCBC69E}"/>
              </a:ext>
            </a:extLst>
          </p:cNvPr>
          <p:cNvSpPr>
            <a:spLocks noGrp="1"/>
          </p:cNvSpPr>
          <p:nvPr>
            <p:ph type="title"/>
          </p:nvPr>
        </p:nvSpPr>
        <p:spPr/>
        <p:txBody>
          <a:bodyPr/>
          <a:lstStyle/>
          <a:p>
            <a:r>
              <a:rPr lang="en-US" dirty="0"/>
              <a:t>Node.js</a:t>
            </a:r>
          </a:p>
        </p:txBody>
      </p:sp>
      <p:sp>
        <p:nvSpPr>
          <p:cNvPr id="3" name="Content Placeholder 2">
            <a:extLst>
              <a:ext uri="{FF2B5EF4-FFF2-40B4-BE49-F238E27FC236}">
                <a16:creationId xmlns:a16="http://schemas.microsoft.com/office/drawing/2014/main" id="{80C0D00F-ECDB-E73E-802C-6C38C6888FD1}"/>
              </a:ext>
            </a:extLst>
          </p:cNvPr>
          <p:cNvSpPr>
            <a:spLocks noGrp="1"/>
          </p:cNvSpPr>
          <p:nvPr>
            <p:ph idx="1"/>
          </p:nvPr>
        </p:nvSpPr>
        <p:spPr/>
        <p:txBody>
          <a:bodyPr/>
          <a:lstStyle/>
          <a:p>
            <a:pPr eaLnBrk="1" hangingPunct="1">
              <a:buFont typeface="Wingdings" panose="05000000000000000000" pitchFamily="2" charset="2"/>
              <a:buNone/>
            </a:pPr>
            <a:r>
              <a:rPr lang="en-US" altLang="en-US" b="1" dirty="0"/>
              <a:t>Objectives:</a:t>
            </a:r>
          </a:p>
          <a:p>
            <a:r>
              <a:rPr lang="en-US" dirty="0"/>
              <a:t>Describe the io.js and Node.js foundation</a:t>
            </a:r>
          </a:p>
          <a:p>
            <a:pPr marL="0" indent="0">
              <a:buNone/>
            </a:pPr>
            <a:endParaRPr lang="en-US" dirty="0"/>
          </a:p>
          <a:p>
            <a:r>
              <a:rPr lang="en-US" dirty="0"/>
              <a:t>Describe Google Chrome and its new V8 JavaScript engine</a:t>
            </a:r>
          </a:p>
          <a:p>
            <a:endParaRPr lang="en-US" dirty="0"/>
          </a:p>
        </p:txBody>
      </p:sp>
      <p:sp>
        <p:nvSpPr>
          <p:cNvPr id="4" name="Date Placeholder 3">
            <a:extLst>
              <a:ext uri="{FF2B5EF4-FFF2-40B4-BE49-F238E27FC236}">
                <a16:creationId xmlns:a16="http://schemas.microsoft.com/office/drawing/2014/main" id="{5DE8C30F-5299-7AC6-18DD-B0DD5EB40C12}"/>
              </a:ext>
            </a:extLst>
          </p:cNvPr>
          <p:cNvSpPr>
            <a:spLocks noGrp="1"/>
          </p:cNvSpPr>
          <p:nvPr>
            <p:ph type="dt" sz="half" idx="10"/>
          </p:nvPr>
        </p:nvSpPr>
        <p:spPr/>
        <p:txBody>
          <a:bodyPr/>
          <a:lstStyle/>
          <a:p>
            <a:pPr>
              <a:defRPr/>
            </a:pPr>
            <a:fld id="{DC518591-586F-4779-B074-C547FBDC4F88}" type="datetime1">
              <a:rPr lang="en-US" smtClean="0"/>
              <a:t>6/7/2023</a:t>
            </a:fld>
            <a:endParaRPr lang="en-US"/>
          </a:p>
        </p:txBody>
      </p:sp>
      <p:sp>
        <p:nvSpPr>
          <p:cNvPr id="5" name="Footer Placeholder 4">
            <a:extLst>
              <a:ext uri="{FF2B5EF4-FFF2-40B4-BE49-F238E27FC236}">
                <a16:creationId xmlns:a16="http://schemas.microsoft.com/office/drawing/2014/main" id="{FB4166FA-6C82-3337-227C-DACBCED6302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AB481E6-669C-6D9E-CB52-711AFB61F65B}"/>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4172786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AEDD-8FF8-6BAE-BC33-E63ABA2F2143}"/>
              </a:ext>
            </a:extLst>
          </p:cNvPr>
          <p:cNvSpPr>
            <a:spLocks noGrp="1"/>
          </p:cNvSpPr>
          <p:nvPr>
            <p:ph type="title"/>
          </p:nvPr>
        </p:nvSpPr>
        <p:spPr/>
        <p:txBody>
          <a:bodyPr/>
          <a:lstStyle/>
          <a:p>
            <a:r>
              <a:rPr lang="en-US" dirty="0">
                <a:solidFill>
                  <a:srgbClr val="3F3F41"/>
                </a:solidFill>
              </a:rPr>
              <a:t>Introduction to Node.js</a:t>
            </a:r>
            <a:endParaRPr lang="en-US" dirty="0"/>
          </a:p>
        </p:txBody>
      </p:sp>
      <p:sp>
        <p:nvSpPr>
          <p:cNvPr id="3" name="Content Placeholder 2">
            <a:extLst>
              <a:ext uri="{FF2B5EF4-FFF2-40B4-BE49-F238E27FC236}">
                <a16:creationId xmlns:a16="http://schemas.microsoft.com/office/drawing/2014/main" id="{79F2FD10-78D0-A169-B73D-2978C1F1D700}"/>
              </a:ext>
            </a:extLst>
          </p:cNvPr>
          <p:cNvSpPr>
            <a:spLocks noGrp="1"/>
          </p:cNvSpPr>
          <p:nvPr>
            <p:ph idx="1"/>
          </p:nvPr>
        </p:nvSpPr>
        <p:spPr>
          <a:xfrm>
            <a:off x="914400" y="914400"/>
            <a:ext cx="8153400" cy="5410200"/>
          </a:xfrm>
        </p:spPr>
        <p:txBody>
          <a:bodyPr/>
          <a:lstStyle/>
          <a:p>
            <a:r>
              <a:rPr lang="en-US" sz="2000" dirty="0"/>
              <a:t>At </a:t>
            </a:r>
            <a:r>
              <a:rPr lang="en-US" sz="2000" b="1" dirty="0" err="1"/>
              <a:t>JSConf</a:t>
            </a:r>
            <a:r>
              <a:rPr lang="en-US" sz="2000" b="1" dirty="0"/>
              <a:t> EU 2009</a:t>
            </a:r>
            <a:r>
              <a:rPr lang="en-US" sz="2000" dirty="0"/>
              <a:t>, a developer named Ryan Dahl went onstage to present his project named </a:t>
            </a:r>
            <a:r>
              <a:rPr lang="en-US" sz="2000" b="1" dirty="0"/>
              <a:t>Node.js</a:t>
            </a:r>
            <a:endParaRPr lang="en-US" sz="2000" dirty="0"/>
          </a:p>
          <a:p>
            <a:endParaRPr lang="en-US" sz="2000" dirty="0"/>
          </a:p>
          <a:p>
            <a:r>
              <a:rPr lang="en-US" sz="2000" dirty="0"/>
              <a:t>Starting in 2008, Dahl looked at the current web trends and discovered something odd in the way web applications worked. </a:t>
            </a:r>
          </a:p>
          <a:p>
            <a:endParaRPr lang="en-US" sz="2000" dirty="0"/>
          </a:p>
          <a:p>
            <a:r>
              <a:rPr lang="en-US" sz="2000" dirty="0"/>
              <a:t>The introduction of the </a:t>
            </a:r>
            <a:r>
              <a:rPr lang="en-US" sz="2000" b="1" dirty="0"/>
              <a:t>Asynchronous JavaScript and XML (AJAX) </a:t>
            </a:r>
            <a:r>
              <a:rPr lang="en-US" sz="2000" dirty="0"/>
              <a:t>technology a few years earlier transformed static websites into dynamic web applications, but the fundamental building block of web development didn't follow this trend.</a:t>
            </a:r>
          </a:p>
          <a:p>
            <a:endParaRPr lang="en-US" sz="2000" dirty="0"/>
          </a:p>
          <a:p>
            <a:r>
              <a:rPr lang="en-US" sz="2000" dirty="0"/>
              <a:t>The problem was that web technologies didn't support </a:t>
            </a:r>
            <a:r>
              <a:rPr lang="en-US" sz="2000" b="1" dirty="0"/>
              <a:t>two-way communication</a:t>
            </a:r>
            <a:r>
              <a:rPr lang="en-US" sz="2000" dirty="0"/>
              <a:t> between the browser and the server. </a:t>
            </a:r>
          </a:p>
          <a:p>
            <a:endParaRPr lang="en-US" sz="2000" dirty="0"/>
          </a:p>
          <a:p>
            <a:r>
              <a:rPr lang="en-US" sz="2000" dirty="0"/>
              <a:t>The test case he used was the </a:t>
            </a:r>
            <a:r>
              <a:rPr lang="en-US" sz="2000" b="1" dirty="0"/>
              <a:t>Flickr</a:t>
            </a:r>
            <a:r>
              <a:rPr lang="en-US" sz="2000" dirty="0"/>
              <a:t> upload file feature, where the browser was unable to know when to update the progress bar as the server could not inform it of how much of the file was uploaded.</a:t>
            </a:r>
          </a:p>
          <a:p>
            <a:endParaRPr lang="en-US" dirty="0"/>
          </a:p>
        </p:txBody>
      </p:sp>
      <p:sp>
        <p:nvSpPr>
          <p:cNvPr id="4" name="Date Placeholder 3">
            <a:extLst>
              <a:ext uri="{FF2B5EF4-FFF2-40B4-BE49-F238E27FC236}">
                <a16:creationId xmlns:a16="http://schemas.microsoft.com/office/drawing/2014/main" id="{F8DC0B7C-F9E0-3B12-D23F-8D50FBF6CE07}"/>
              </a:ext>
            </a:extLst>
          </p:cNvPr>
          <p:cNvSpPr>
            <a:spLocks noGrp="1"/>
          </p:cNvSpPr>
          <p:nvPr>
            <p:ph type="dt" sz="half" idx="10"/>
          </p:nvPr>
        </p:nvSpPr>
        <p:spPr/>
        <p:txBody>
          <a:bodyPr/>
          <a:lstStyle/>
          <a:p>
            <a:pPr>
              <a:defRPr/>
            </a:pPr>
            <a:fld id="{DC518591-586F-4779-B074-C547FBDC4F88}" type="datetime1">
              <a:rPr lang="en-US" smtClean="0"/>
              <a:t>6/7/2023</a:t>
            </a:fld>
            <a:endParaRPr lang="en-US"/>
          </a:p>
        </p:txBody>
      </p:sp>
      <p:sp>
        <p:nvSpPr>
          <p:cNvPr id="5" name="Footer Placeholder 4">
            <a:extLst>
              <a:ext uri="{FF2B5EF4-FFF2-40B4-BE49-F238E27FC236}">
                <a16:creationId xmlns:a16="http://schemas.microsoft.com/office/drawing/2014/main" id="{636EC78C-0453-24D3-74AB-6833BCA2E81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564B54F-00F7-793E-363A-482AEB099A2C}"/>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3067279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D483-DCCE-ED62-7872-6492FF7E7386}"/>
              </a:ext>
            </a:extLst>
          </p:cNvPr>
          <p:cNvSpPr>
            <a:spLocks noGrp="1"/>
          </p:cNvSpPr>
          <p:nvPr>
            <p:ph type="title"/>
          </p:nvPr>
        </p:nvSpPr>
        <p:spPr/>
        <p:txBody>
          <a:bodyPr/>
          <a:lstStyle/>
          <a:p>
            <a:r>
              <a:rPr lang="en-US" dirty="0">
                <a:solidFill>
                  <a:srgbClr val="3F3F41"/>
                </a:solidFill>
              </a:rPr>
              <a:t>Introduction to Node.js</a:t>
            </a:r>
            <a:endParaRPr lang="en-US" dirty="0"/>
          </a:p>
        </p:txBody>
      </p:sp>
      <p:sp>
        <p:nvSpPr>
          <p:cNvPr id="3" name="Content Placeholder 2">
            <a:extLst>
              <a:ext uri="{FF2B5EF4-FFF2-40B4-BE49-F238E27FC236}">
                <a16:creationId xmlns:a16="http://schemas.microsoft.com/office/drawing/2014/main" id="{84C65E52-A3A8-6F60-6E68-189661C1B226}"/>
              </a:ext>
            </a:extLst>
          </p:cNvPr>
          <p:cNvSpPr>
            <a:spLocks noGrp="1"/>
          </p:cNvSpPr>
          <p:nvPr>
            <p:ph idx="1"/>
          </p:nvPr>
        </p:nvSpPr>
        <p:spPr/>
        <p:txBody>
          <a:bodyPr/>
          <a:lstStyle/>
          <a:p>
            <a:r>
              <a:rPr lang="en-US" sz="2000" dirty="0"/>
              <a:t>When Google announced Chrome and its new V8 JavaScript engine in late 2008, it was obvious that JavaScript could run faster than before—a lot faster. </a:t>
            </a:r>
          </a:p>
          <a:p>
            <a:endParaRPr lang="en-US" sz="2000" dirty="0"/>
          </a:p>
          <a:p>
            <a:r>
              <a:rPr lang="en-US" sz="2000" dirty="0"/>
              <a:t>V8's greatest advantage over other JavaScript engines was the compiling of JavaScript code to native machine code before executing it. </a:t>
            </a:r>
          </a:p>
          <a:p>
            <a:endParaRPr lang="en-US" sz="2000" dirty="0"/>
          </a:p>
          <a:p>
            <a:r>
              <a:rPr lang="en-US" sz="2000" dirty="0"/>
              <a:t>This and other optimizations made JavaScript a viable programming language capable of executing complex tasks. </a:t>
            </a:r>
          </a:p>
          <a:p>
            <a:endParaRPr lang="en-US" sz="2000" dirty="0"/>
          </a:p>
          <a:p>
            <a:r>
              <a:rPr lang="en-US" sz="2000" dirty="0"/>
              <a:t>Dahl noticed this and decided to try a new idea: </a:t>
            </a:r>
            <a:r>
              <a:rPr lang="en-US" sz="2000" b="1" dirty="0"/>
              <a:t>non-blocking sockets</a:t>
            </a:r>
            <a:r>
              <a:rPr lang="en-US" sz="2000" dirty="0"/>
              <a:t> in JavaScript. </a:t>
            </a:r>
          </a:p>
          <a:p>
            <a:endParaRPr lang="en-US" sz="2000" dirty="0"/>
          </a:p>
          <a:p>
            <a:r>
              <a:rPr lang="en-US" sz="2000" dirty="0"/>
              <a:t>He took the V8 engine, wrapped it with the already solid C code, and created the first version of </a:t>
            </a:r>
            <a:r>
              <a:rPr lang="en-US" sz="2000" b="1" dirty="0"/>
              <a:t>Node.js</a:t>
            </a:r>
            <a:r>
              <a:rPr lang="en-US" sz="2000" dirty="0"/>
              <a:t>.</a:t>
            </a:r>
          </a:p>
          <a:p>
            <a:endParaRPr lang="en-US" dirty="0"/>
          </a:p>
        </p:txBody>
      </p:sp>
      <p:sp>
        <p:nvSpPr>
          <p:cNvPr id="4" name="Date Placeholder 3">
            <a:extLst>
              <a:ext uri="{FF2B5EF4-FFF2-40B4-BE49-F238E27FC236}">
                <a16:creationId xmlns:a16="http://schemas.microsoft.com/office/drawing/2014/main" id="{5413764A-44AD-1BB0-044E-67694FBF404D}"/>
              </a:ext>
            </a:extLst>
          </p:cNvPr>
          <p:cNvSpPr>
            <a:spLocks noGrp="1"/>
          </p:cNvSpPr>
          <p:nvPr>
            <p:ph type="dt" sz="half" idx="10"/>
          </p:nvPr>
        </p:nvSpPr>
        <p:spPr/>
        <p:txBody>
          <a:bodyPr/>
          <a:lstStyle/>
          <a:p>
            <a:pPr>
              <a:defRPr/>
            </a:pPr>
            <a:fld id="{DC518591-586F-4779-B074-C547FBDC4F88}" type="datetime1">
              <a:rPr lang="en-US" smtClean="0"/>
              <a:t>6/7/2023</a:t>
            </a:fld>
            <a:endParaRPr lang="en-US"/>
          </a:p>
        </p:txBody>
      </p:sp>
      <p:sp>
        <p:nvSpPr>
          <p:cNvPr id="5" name="Footer Placeholder 4">
            <a:extLst>
              <a:ext uri="{FF2B5EF4-FFF2-40B4-BE49-F238E27FC236}">
                <a16:creationId xmlns:a16="http://schemas.microsoft.com/office/drawing/2014/main" id="{A1700B88-58B7-BDE0-8B43-A33940206F0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F8FFE5A-B89A-2920-78C1-ADC8EA702C2E}"/>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63226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CEDA-8ADB-855C-BA5B-88573B99FD6A}"/>
              </a:ext>
            </a:extLst>
          </p:cNvPr>
          <p:cNvSpPr>
            <a:spLocks noGrp="1"/>
          </p:cNvSpPr>
          <p:nvPr>
            <p:ph type="title"/>
          </p:nvPr>
        </p:nvSpPr>
        <p:spPr/>
        <p:txBody>
          <a:bodyPr/>
          <a:lstStyle/>
          <a:p>
            <a:r>
              <a:rPr lang="en-US" dirty="0">
                <a:solidFill>
                  <a:srgbClr val="3F3F41"/>
                </a:solidFill>
              </a:rPr>
              <a:t>Introduction to Node.js</a:t>
            </a:r>
            <a:endParaRPr lang="en-US" dirty="0"/>
          </a:p>
        </p:txBody>
      </p:sp>
      <p:sp>
        <p:nvSpPr>
          <p:cNvPr id="3" name="Content Placeholder 2">
            <a:extLst>
              <a:ext uri="{FF2B5EF4-FFF2-40B4-BE49-F238E27FC236}">
                <a16:creationId xmlns:a16="http://schemas.microsoft.com/office/drawing/2014/main" id="{FA3C8F0D-D368-E655-8C94-4FF4B63A8245}"/>
              </a:ext>
            </a:extLst>
          </p:cNvPr>
          <p:cNvSpPr>
            <a:spLocks noGrp="1"/>
          </p:cNvSpPr>
          <p:nvPr>
            <p:ph idx="1"/>
          </p:nvPr>
        </p:nvSpPr>
        <p:spPr/>
        <p:txBody>
          <a:bodyPr/>
          <a:lstStyle/>
          <a:p>
            <a:r>
              <a:rPr lang="en-US" dirty="0"/>
              <a:t>The result was that </a:t>
            </a:r>
            <a:r>
              <a:rPr lang="en-US" b="1" dirty="0"/>
              <a:t>Node.js</a:t>
            </a:r>
            <a:r>
              <a:rPr lang="en-US" dirty="0"/>
              <a:t> wasn't just a JavaScript execution engine, but a </a:t>
            </a:r>
            <a:r>
              <a:rPr lang="en-US" b="1" dirty="0"/>
              <a:t>platform</a:t>
            </a:r>
            <a:r>
              <a:rPr lang="en-US" dirty="0"/>
              <a:t> capable of running complex JavaScript applications that were simple to code, highly efficient, and </a:t>
            </a:r>
            <a:r>
              <a:rPr lang="en-US" b="1" dirty="0"/>
              <a:t>easily scalable</a:t>
            </a:r>
            <a:r>
              <a:rPr lang="en-US" dirty="0"/>
              <a:t>.</a:t>
            </a:r>
          </a:p>
          <a:p>
            <a:endParaRPr lang="en-US" dirty="0"/>
          </a:p>
        </p:txBody>
      </p:sp>
      <p:sp>
        <p:nvSpPr>
          <p:cNvPr id="4" name="Date Placeholder 3">
            <a:extLst>
              <a:ext uri="{FF2B5EF4-FFF2-40B4-BE49-F238E27FC236}">
                <a16:creationId xmlns:a16="http://schemas.microsoft.com/office/drawing/2014/main" id="{A23EB5C4-6479-0252-DD34-DC19D8258121}"/>
              </a:ext>
            </a:extLst>
          </p:cNvPr>
          <p:cNvSpPr>
            <a:spLocks noGrp="1"/>
          </p:cNvSpPr>
          <p:nvPr>
            <p:ph type="dt" sz="half" idx="10"/>
          </p:nvPr>
        </p:nvSpPr>
        <p:spPr/>
        <p:txBody>
          <a:bodyPr/>
          <a:lstStyle/>
          <a:p>
            <a:pPr>
              <a:defRPr/>
            </a:pPr>
            <a:fld id="{DC518591-586F-4779-B074-C547FBDC4F88}" type="datetime1">
              <a:rPr lang="en-US" smtClean="0"/>
              <a:t>6/7/2023</a:t>
            </a:fld>
            <a:endParaRPr lang="en-US"/>
          </a:p>
        </p:txBody>
      </p:sp>
      <p:sp>
        <p:nvSpPr>
          <p:cNvPr id="5" name="Footer Placeholder 4">
            <a:extLst>
              <a:ext uri="{FF2B5EF4-FFF2-40B4-BE49-F238E27FC236}">
                <a16:creationId xmlns:a16="http://schemas.microsoft.com/office/drawing/2014/main" id="{EA2E3EB9-D930-CE73-2242-C915E2836B2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DDB10B1-0D03-2827-831D-A2ACB27CEC6E}"/>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370012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C700-FCFA-03B0-30A3-16C763E62456}"/>
              </a:ext>
            </a:extLst>
          </p:cNvPr>
          <p:cNvSpPr>
            <a:spLocks noGrp="1"/>
          </p:cNvSpPr>
          <p:nvPr>
            <p:ph type="title"/>
          </p:nvPr>
        </p:nvSpPr>
        <p:spPr/>
        <p:txBody>
          <a:bodyPr/>
          <a:lstStyle/>
          <a:p>
            <a:r>
              <a:rPr lang="en-US" dirty="0"/>
              <a:t>io.js and the Node.js foundation</a:t>
            </a:r>
          </a:p>
        </p:txBody>
      </p:sp>
      <p:sp>
        <p:nvSpPr>
          <p:cNvPr id="3" name="Content Placeholder 2">
            <a:extLst>
              <a:ext uri="{FF2B5EF4-FFF2-40B4-BE49-F238E27FC236}">
                <a16:creationId xmlns:a16="http://schemas.microsoft.com/office/drawing/2014/main" id="{B017A7DD-C235-B8CD-001A-4820DD90564A}"/>
              </a:ext>
            </a:extLst>
          </p:cNvPr>
          <p:cNvSpPr>
            <a:spLocks noGrp="1"/>
          </p:cNvSpPr>
          <p:nvPr>
            <p:ph idx="1"/>
          </p:nvPr>
        </p:nvSpPr>
        <p:spPr/>
        <p:txBody>
          <a:bodyPr/>
          <a:lstStyle/>
          <a:p>
            <a:r>
              <a:rPr lang="en-US" dirty="0"/>
              <a:t>By the end of 2014, a conflict rose between </a:t>
            </a:r>
            <a:r>
              <a:rPr lang="en-US" b="1" dirty="0" err="1"/>
              <a:t>Joyent</a:t>
            </a:r>
            <a:r>
              <a:rPr lang="en-US" dirty="0"/>
              <a:t>, the company that owns the </a:t>
            </a:r>
            <a:r>
              <a:rPr lang="en-US" b="1" dirty="0"/>
              <a:t>Node.js</a:t>
            </a:r>
            <a:r>
              <a:rPr lang="en-US" dirty="0"/>
              <a:t> assets, and a group of core contributors to the project. </a:t>
            </a:r>
          </a:p>
          <a:p>
            <a:endParaRPr lang="en-US" dirty="0"/>
          </a:p>
          <a:p>
            <a:r>
              <a:rPr lang="en-US" dirty="0"/>
              <a:t>This group of developers felt that the </a:t>
            </a:r>
            <a:r>
              <a:rPr lang="en-US" b="1" dirty="0"/>
              <a:t>governance</a:t>
            </a:r>
            <a:r>
              <a:rPr lang="en-US" dirty="0"/>
              <a:t> of the project was lacking, so they requested </a:t>
            </a:r>
            <a:r>
              <a:rPr lang="en-US" dirty="0" err="1"/>
              <a:t>Joyent</a:t>
            </a:r>
            <a:r>
              <a:rPr lang="en-US" dirty="0"/>
              <a:t> create a non-profit foundation that will govern the project. </a:t>
            </a:r>
          </a:p>
          <a:p>
            <a:endParaRPr lang="en-US" dirty="0"/>
          </a:p>
          <a:p>
            <a:r>
              <a:rPr lang="en-US" dirty="0"/>
              <a:t>In January 2015, the group decided to fork the Node.js project and call it </a:t>
            </a:r>
            <a:r>
              <a:rPr lang="en-US" b="1" dirty="0"/>
              <a:t>io.js</a:t>
            </a:r>
            <a:r>
              <a:rPr lang="en-US" dirty="0"/>
              <a:t>. </a:t>
            </a:r>
          </a:p>
          <a:p>
            <a:endParaRPr lang="en-US" dirty="0"/>
          </a:p>
          <a:p>
            <a:r>
              <a:rPr lang="en-US" dirty="0"/>
              <a:t>The new project aimed for faster and more predictable release cycles and was starting to gain some traction.</a:t>
            </a:r>
          </a:p>
          <a:p>
            <a:endParaRPr lang="en-US" dirty="0"/>
          </a:p>
        </p:txBody>
      </p:sp>
      <p:sp>
        <p:nvSpPr>
          <p:cNvPr id="4" name="Date Placeholder 3">
            <a:extLst>
              <a:ext uri="{FF2B5EF4-FFF2-40B4-BE49-F238E27FC236}">
                <a16:creationId xmlns:a16="http://schemas.microsoft.com/office/drawing/2014/main" id="{5B8D1F4B-35B0-7CF0-558E-94055F2E5CB4}"/>
              </a:ext>
            </a:extLst>
          </p:cNvPr>
          <p:cNvSpPr>
            <a:spLocks noGrp="1"/>
          </p:cNvSpPr>
          <p:nvPr>
            <p:ph type="dt" sz="half" idx="10"/>
          </p:nvPr>
        </p:nvSpPr>
        <p:spPr/>
        <p:txBody>
          <a:bodyPr/>
          <a:lstStyle/>
          <a:p>
            <a:pPr>
              <a:defRPr/>
            </a:pPr>
            <a:fld id="{DC518591-586F-4779-B074-C547FBDC4F88}" type="datetime1">
              <a:rPr lang="en-US" smtClean="0"/>
              <a:t>6/7/2023</a:t>
            </a:fld>
            <a:endParaRPr lang="en-US"/>
          </a:p>
        </p:txBody>
      </p:sp>
      <p:sp>
        <p:nvSpPr>
          <p:cNvPr id="5" name="Footer Placeholder 4">
            <a:extLst>
              <a:ext uri="{FF2B5EF4-FFF2-40B4-BE49-F238E27FC236}">
                <a16:creationId xmlns:a16="http://schemas.microsoft.com/office/drawing/2014/main" id="{BADF6279-F173-C841-B141-0FAE54319BB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ACBBFFD-1DE9-7291-36D3-32E827212F80}"/>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3184380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CC63-664A-7FD3-E667-72D5109400EC}"/>
              </a:ext>
            </a:extLst>
          </p:cNvPr>
          <p:cNvSpPr>
            <a:spLocks noGrp="1"/>
          </p:cNvSpPr>
          <p:nvPr>
            <p:ph type="title"/>
          </p:nvPr>
        </p:nvSpPr>
        <p:spPr/>
        <p:txBody>
          <a:bodyPr/>
          <a:lstStyle/>
          <a:p>
            <a:r>
              <a:rPr lang="en-US" dirty="0"/>
              <a:t>io.js and the Node.js foundation</a:t>
            </a:r>
          </a:p>
        </p:txBody>
      </p:sp>
      <p:sp>
        <p:nvSpPr>
          <p:cNvPr id="3" name="Content Placeholder 2">
            <a:extLst>
              <a:ext uri="{FF2B5EF4-FFF2-40B4-BE49-F238E27FC236}">
                <a16:creationId xmlns:a16="http://schemas.microsoft.com/office/drawing/2014/main" id="{43B56390-23A7-5B8F-0307-0F9EFEF99817}"/>
              </a:ext>
            </a:extLst>
          </p:cNvPr>
          <p:cNvSpPr>
            <a:spLocks noGrp="1"/>
          </p:cNvSpPr>
          <p:nvPr>
            <p:ph idx="1"/>
          </p:nvPr>
        </p:nvSpPr>
        <p:spPr/>
        <p:txBody>
          <a:bodyPr/>
          <a:lstStyle/>
          <a:p>
            <a:r>
              <a:rPr lang="en-US" dirty="0"/>
              <a:t>A few months later, the </a:t>
            </a:r>
            <a:r>
              <a:rPr lang="en-US" b="1" dirty="0"/>
              <a:t>io.js</a:t>
            </a:r>
            <a:r>
              <a:rPr lang="en-US" dirty="0"/>
              <a:t> team, backed by companies and community developers, was invited to </a:t>
            </a:r>
            <a:r>
              <a:rPr lang="en-US" dirty="0" err="1"/>
              <a:t>Joyent's</a:t>
            </a:r>
            <a:r>
              <a:rPr lang="en-US" dirty="0"/>
              <a:t> offices to discuss the future of the project. </a:t>
            </a:r>
          </a:p>
          <a:p>
            <a:endParaRPr lang="en-US" dirty="0"/>
          </a:p>
          <a:p>
            <a:r>
              <a:rPr lang="en-US" dirty="0"/>
              <a:t>Together, they agreed on creating a </a:t>
            </a:r>
            <a:r>
              <a:rPr lang="en-US" b="1" dirty="0"/>
              <a:t>Node foundation </a:t>
            </a:r>
            <a:r>
              <a:rPr lang="en-US" dirty="0"/>
              <a:t>led by a Technical Steering Committee, merged the projects under the </a:t>
            </a:r>
            <a:r>
              <a:rPr lang="en-US" b="1" dirty="0"/>
              <a:t>Node.js</a:t>
            </a:r>
            <a:r>
              <a:rPr lang="en-US" dirty="0"/>
              <a:t> </a:t>
            </a:r>
            <a:r>
              <a:rPr lang="en-US" b="1" dirty="0"/>
              <a:t>brand</a:t>
            </a:r>
            <a:r>
              <a:rPr lang="en-US" dirty="0"/>
              <a:t>, and based it on the io.js repository.</a:t>
            </a:r>
          </a:p>
          <a:p>
            <a:endParaRPr lang="en-US" dirty="0"/>
          </a:p>
          <a:p>
            <a:r>
              <a:rPr lang="en-US" dirty="0"/>
              <a:t>This led to a big upgrade in Node's release cycles and a more transparent governance of the project.</a:t>
            </a:r>
          </a:p>
          <a:p>
            <a:endParaRPr lang="en-US" dirty="0"/>
          </a:p>
        </p:txBody>
      </p:sp>
      <p:sp>
        <p:nvSpPr>
          <p:cNvPr id="4" name="Date Placeholder 3">
            <a:extLst>
              <a:ext uri="{FF2B5EF4-FFF2-40B4-BE49-F238E27FC236}">
                <a16:creationId xmlns:a16="http://schemas.microsoft.com/office/drawing/2014/main" id="{D500B4E4-F29A-55FE-DA55-58115A97796F}"/>
              </a:ext>
            </a:extLst>
          </p:cNvPr>
          <p:cNvSpPr>
            <a:spLocks noGrp="1"/>
          </p:cNvSpPr>
          <p:nvPr>
            <p:ph type="dt" sz="half" idx="10"/>
          </p:nvPr>
        </p:nvSpPr>
        <p:spPr/>
        <p:txBody>
          <a:bodyPr/>
          <a:lstStyle/>
          <a:p>
            <a:pPr>
              <a:defRPr/>
            </a:pPr>
            <a:fld id="{DC518591-586F-4779-B074-C547FBDC4F88}" type="datetime1">
              <a:rPr lang="en-US" smtClean="0"/>
              <a:t>6/7/2023</a:t>
            </a:fld>
            <a:endParaRPr lang="en-US"/>
          </a:p>
        </p:txBody>
      </p:sp>
      <p:sp>
        <p:nvSpPr>
          <p:cNvPr id="5" name="Footer Placeholder 4">
            <a:extLst>
              <a:ext uri="{FF2B5EF4-FFF2-40B4-BE49-F238E27FC236}">
                <a16:creationId xmlns:a16="http://schemas.microsoft.com/office/drawing/2014/main" id="{C4AEB431-366E-5113-07EC-DEB54D57910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2EAF247-4DF3-EF15-40F7-F0525E71D925}"/>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121731833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17917</TotalTime>
  <Words>559</Words>
  <Application>Microsoft Office PowerPoint</Application>
  <PresentationFormat>On-screen Show (4:3)</PresentationFormat>
  <Paragraphs>62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Times New Roman</vt:lpstr>
      <vt:lpstr>Wingdings</vt:lpstr>
      <vt:lpstr>Default Design</vt:lpstr>
      <vt:lpstr>Web Application Development</vt:lpstr>
      <vt:lpstr>Node.js</vt:lpstr>
      <vt:lpstr>Introduction to Node.js</vt:lpstr>
      <vt:lpstr>Introduction to Node.js</vt:lpstr>
      <vt:lpstr>Introduction to Node.js</vt:lpstr>
      <vt:lpstr>io.js and the Node.js foundation</vt:lpstr>
      <vt:lpstr>io.js and the Node.js foundation</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1931</cp:revision>
  <dcterms:created xsi:type="dcterms:W3CDTF">2008-05-26T16:51:35Z</dcterms:created>
  <dcterms:modified xsi:type="dcterms:W3CDTF">2023-06-07T14:52:08Z</dcterms:modified>
</cp:coreProperties>
</file>