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6" r:id="rId2"/>
    <p:sldId id="258" r:id="rId3"/>
    <p:sldId id="257" r:id="rId4"/>
    <p:sldId id="259" r:id="rId5"/>
    <p:sldId id="260" r:id="rId6"/>
    <p:sldId id="261" r:id="rId7"/>
    <p:sldId id="262" r:id="rId8"/>
    <p:sldId id="263" r:id="rId9"/>
    <p:sldId id="264" r:id="rId10"/>
    <p:sldId id="265" r:id="rId11"/>
    <p:sldId id="290"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91"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6600"/>
    <a:srgbClr val="3333FF"/>
    <a:srgbClr val="EBFFEB"/>
    <a:srgbClr val="3333CC"/>
    <a:srgbClr val="009900"/>
    <a:srgbClr val="339966"/>
    <a:srgbClr val="808080"/>
    <a:srgbClr val="8FFFD2"/>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p:cViewPr varScale="1">
        <p:scale>
          <a:sx n="95" d="100"/>
          <a:sy n="95" d="100"/>
        </p:scale>
        <p:origin x="1046" y="53"/>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1066800" y="6477000"/>
            <a:ext cx="1219200" cy="304800"/>
          </a:xfrm>
          <a:ln/>
        </p:spPr>
        <p:txBody>
          <a:bodyPr/>
          <a:lstStyle>
            <a:lvl1pPr>
              <a:defRPr/>
            </a:lvl1pPr>
          </a:lstStyle>
          <a:p>
            <a:pPr>
              <a:defRPr/>
            </a:pPr>
            <a:fld id="{5411CD9A-AC99-4F91-BE9B-D6D9B7B10A8F}" type="datetime1">
              <a:rPr lang="en-US" smtClean="0"/>
              <a:t>1/8/2024</a:t>
            </a:fld>
            <a:endParaRPr lang="en-US"/>
          </a:p>
        </p:txBody>
      </p:sp>
      <p:sp>
        <p:nvSpPr>
          <p:cNvPr id="5" name="Rectangle 5"/>
          <p:cNvSpPr>
            <a:spLocks noGrp="1" noChangeArrowheads="1"/>
          </p:cNvSpPr>
          <p:nvPr>
            <p:ph type="ftr" sz="quarter" idx="11"/>
          </p:nvPr>
        </p:nvSpPr>
        <p:spPr>
          <a:xfrm>
            <a:off x="3352800" y="6477000"/>
            <a:ext cx="2438400" cy="304800"/>
          </a:xfrm>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xfrm>
            <a:off x="8229600" y="6457950"/>
            <a:ext cx="838200" cy="323850"/>
          </a:xfrm>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990600" y="914400"/>
            <a:ext cx="8077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C518591-586F-4779-B074-C547FBDC4F88}" type="datetime1">
              <a:rPr lang="en-US" smtClean="0"/>
              <a:t>1/8/2024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FFEB"/>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Emerging Technologies</a:t>
            </a:r>
          </a:p>
        </p:txBody>
      </p:sp>
      <p:sp>
        <p:nvSpPr>
          <p:cNvPr id="1027" name="Rectangle 3"/>
          <p:cNvSpPr>
            <a:spLocks noGrp="1" noChangeArrowheads="1"/>
          </p:cNvSpPr>
          <p:nvPr>
            <p:ph type="body" idx="1"/>
          </p:nvPr>
        </p:nvSpPr>
        <p:spPr bwMode="auto">
          <a:xfrm>
            <a:off x="990600" y="914399"/>
            <a:ext cx="8077200" cy="546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1066800" y="6477000"/>
            <a:ext cx="1066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CAC97A6E-A60A-4FDD-83E5-C7E3EFC92B5C}" type="datetime1">
              <a:rPr lang="en-US" smtClean="0"/>
              <a:t>1/8/2024</a:t>
            </a:fld>
            <a:endParaRPr lang="en-US"/>
          </a:p>
        </p:txBody>
      </p:sp>
      <p:sp>
        <p:nvSpPr>
          <p:cNvPr id="1029" name="Rectangle 5"/>
          <p:cNvSpPr>
            <a:spLocks noGrp="1" noChangeArrowheads="1"/>
          </p:cNvSpPr>
          <p:nvPr>
            <p:ph type="ftr" sz="quarter" idx="3"/>
          </p:nvPr>
        </p:nvSpPr>
        <p:spPr bwMode="auto">
          <a:xfrm>
            <a:off x="3733800" y="647700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endParaRPr lang="en-US" dirty="0"/>
          </a:p>
        </p:txBody>
      </p:sp>
      <p:sp>
        <p:nvSpPr>
          <p:cNvPr id="1030" name="Rectangle 6"/>
          <p:cNvSpPr>
            <a:spLocks noGrp="1" noChangeArrowheads="1"/>
          </p:cNvSpPr>
          <p:nvPr>
            <p:ph type="sldNum" sz="quarter" idx="4"/>
          </p:nvPr>
        </p:nvSpPr>
        <p:spPr bwMode="auto">
          <a:xfrm>
            <a:off x="8229600" y="6477000"/>
            <a:ext cx="838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flipV="1">
            <a:off x="990600" y="838197"/>
            <a:ext cx="8077200" cy="3"/>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2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cleancommit.io/blog/javascript-vs-typescrip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A00F-8C4B-C54E-DC4E-C79611353D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C041BF-FB93-2E04-410C-10CEDFD10270}"/>
              </a:ext>
            </a:extLst>
          </p:cNvPr>
          <p:cNvSpPr>
            <a:spLocks noGrp="1"/>
          </p:cNvSpPr>
          <p:nvPr>
            <p:ph idx="1"/>
          </p:nvPr>
        </p:nvSpPr>
        <p:spPr/>
        <p:txBody>
          <a:bodyPr/>
          <a:lstStyle/>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Provides access to Node.JS features in the form of functions that can be used for fast application development</a:t>
            </a:r>
            <a:endParaRPr lang="en-US" dirty="0"/>
          </a:p>
        </p:txBody>
      </p:sp>
      <p:sp>
        <p:nvSpPr>
          <p:cNvPr id="4" name="Date Placeholder 3">
            <a:extLst>
              <a:ext uri="{FF2B5EF4-FFF2-40B4-BE49-F238E27FC236}">
                <a16:creationId xmlns:a16="http://schemas.microsoft.com/office/drawing/2014/main" id="{99B0DD5A-8B14-CC7D-640C-97724AB552E5}"/>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DBA0AD72-23CC-807F-B1D0-EBE7E3B5484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E2D988B-A733-8414-D975-9E4A89ECDB7C}"/>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69578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0F2C-7A32-2619-2878-704140ED09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A0E5B7-C1D7-7517-9E8E-AC92E0B62BCA}"/>
              </a:ext>
            </a:extLst>
          </p:cNvPr>
          <p:cNvSpPr>
            <a:spLocks noGrp="1"/>
          </p:cNvSpPr>
          <p:nvPr>
            <p:ph idx="1"/>
          </p:nvPr>
        </p:nvSpPr>
        <p:spPr/>
        <p:txBody>
          <a:bodyPr/>
          <a:lstStyle/>
          <a:p>
            <a:pPr marL="0" marR="0" algn="l">
              <a:spcBef>
                <a:spcPts val="1600"/>
              </a:spcBef>
              <a:spcAft>
                <a:spcPts val="1600"/>
              </a:spcAft>
            </a:pPr>
            <a:r>
              <a:rPr lang="en-US" sz="2400" b="0" i="0" dirty="0">
                <a:solidFill>
                  <a:srgbClr val="000000"/>
                </a:solidFill>
                <a:effectLst/>
                <a:latin typeface="Segoe UI" panose="020B0502040204020203" pitchFamily="34" charset="0"/>
              </a:rPr>
              <a:t>3. </a:t>
            </a:r>
            <a:r>
              <a:rPr lang="en-US" sz="2400" b="1" i="0" dirty="0">
                <a:solidFill>
                  <a:srgbClr val="000000"/>
                </a:solidFill>
                <a:effectLst/>
                <a:latin typeface="Segoe UI" panose="020B0502040204020203" pitchFamily="34" charset="0"/>
              </a:rPr>
              <a:t>Angular – front-end</a:t>
            </a:r>
            <a:endParaRPr lang="en-US" sz="2400" b="1"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Angular is a JavaScript-based front-end framework for building intuitive user interfaces using reusable templates. It was created by Google in 2016 and has a bit of a divisive reputation in the development community. Some </a:t>
            </a:r>
            <a:r>
              <a:rPr lang="en-US" sz="2400" b="0" i="0" dirty="0" err="1">
                <a:solidFill>
                  <a:srgbClr val="000000"/>
                </a:solidFill>
                <a:effectLst/>
                <a:latin typeface="Segoe UI" panose="020B0502040204020203" pitchFamily="34" charset="0"/>
              </a:rPr>
              <a:t>devs</a:t>
            </a:r>
            <a:r>
              <a:rPr lang="en-US" sz="2400" b="0" i="0" dirty="0">
                <a:solidFill>
                  <a:srgbClr val="000000"/>
                </a:solidFill>
                <a:effectLst/>
                <a:latin typeface="Segoe UI" panose="020B0502040204020203" pitchFamily="34" charset="0"/>
              </a:rPr>
              <a:t> love it because it’s opinionated and provides a complete development framework.</a:t>
            </a: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5E067A8A-7302-0F8B-20B9-BDCCAE11A7A2}"/>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0CD2E60C-923B-1E61-AFD1-503BE64EA4B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C49461A-E031-1533-9B4A-E5D4F673571C}"/>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120298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156F-F5AA-DE11-FEAD-1A66DB567B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C7389B-BF13-88FA-CD02-13DE13CBBAF9}"/>
              </a:ext>
            </a:extLst>
          </p:cNvPr>
          <p:cNvSpPr>
            <a:spLocks noGrp="1"/>
          </p:cNvSpPr>
          <p:nvPr>
            <p:ph idx="1"/>
          </p:nvPr>
        </p:nvSpPr>
        <p:spPr/>
        <p:txBody>
          <a:bodyPr/>
          <a:lstStyle/>
          <a:p>
            <a:pPr marL="0" marR="0" algn="l">
              <a:spcBef>
                <a:spcPts val="1600"/>
              </a:spcBef>
              <a:spcAft>
                <a:spcPts val="1600"/>
              </a:spcAft>
            </a:pPr>
            <a:r>
              <a:rPr lang="en-US" sz="2400" b="0" i="0" dirty="0">
                <a:solidFill>
                  <a:srgbClr val="000000"/>
                </a:solidFill>
                <a:effectLst/>
                <a:latin typeface="Segoe UI" panose="020B0502040204020203" pitchFamily="34" charset="0"/>
              </a:rPr>
              <a:t>Angular enables developers to extend their HTML tags with metadata for a more dynamic and interactive web experience, compared to extending them with static HTML and JavaScript or jQuery. The framework has other perks, such as form validation and back-end communication.</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err="1">
                <a:solidFill>
                  <a:srgbClr val="000000"/>
                </a:solidFill>
                <a:effectLst/>
                <a:latin typeface="Segoe UI" panose="020B0502040204020203" pitchFamily="34" charset="0"/>
              </a:rPr>
              <a:t>Angular's</a:t>
            </a:r>
            <a:r>
              <a:rPr lang="en-US" sz="2400" b="0" i="0" dirty="0">
                <a:solidFill>
                  <a:srgbClr val="000000"/>
                </a:solidFill>
                <a:effectLst/>
                <a:latin typeface="Segoe UI" panose="020B0502040204020203" pitchFamily="34" charset="0"/>
              </a:rPr>
              <a:t> unique features include the following:</a:t>
            </a:r>
            <a:endParaRPr lang="en-US" sz="2400"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Compatible with most browsers</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Uses Typescript syntax</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Uses the MVC architecture</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Animation support</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It offers advanced testing tools, for example, Karma and Jasmine.</a:t>
            </a:r>
            <a:endParaRPr lang="en-US"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24858134-BF69-C37E-6DAC-3F177DB4D7F1}"/>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C327FBCC-4BAE-35C2-818A-C3DD99FA77C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B243B72-5052-16DA-369C-6FF63707E4D4}"/>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376764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C8B-F280-E62A-F310-7F922C4467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6341C5-01BB-C1E3-214D-DAB473838F7F}"/>
              </a:ext>
            </a:extLst>
          </p:cNvPr>
          <p:cNvSpPr>
            <a:spLocks noGrp="1"/>
          </p:cNvSpPr>
          <p:nvPr>
            <p:ph idx="1"/>
          </p:nvPr>
        </p:nvSpPr>
        <p:spPr/>
        <p:txBody>
          <a:bodyPr/>
          <a:lstStyle/>
          <a:p>
            <a:pPr marL="0" marR="0" algn="l">
              <a:spcBef>
                <a:spcPts val="1600"/>
              </a:spcBef>
              <a:spcAft>
                <a:spcPts val="1600"/>
              </a:spcAft>
            </a:pPr>
            <a:r>
              <a:rPr lang="en-US" sz="2400" b="1" i="0" dirty="0">
                <a:solidFill>
                  <a:srgbClr val="000000"/>
                </a:solidFill>
                <a:effectLst/>
                <a:latin typeface="Segoe UI" panose="020B0502040204020203" pitchFamily="34" charset="0"/>
              </a:rPr>
              <a:t>4. Node.JS – server</a:t>
            </a:r>
            <a:endParaRPr lang="en-US" sz="2400" b="1"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Node.JS is a server-side framework that provides a JavaScript runtime environment, allowing you to run JavaScript apps outside the browser. Its greatest perk is its scalability, enabling you to run cloud-based applications that scale on demand. It also comes with an extensive ecosystem of libraries known as Node Package Manager (NPM), which helps deliver more value and features with less effort and time.</a:t>
            </a: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D2574B0E-196A-0EE1-DE71-4B2254E2DAA3}"/>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17417A24-31CE-CC18-5EA1-A7083FBE7D8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6A4B1C3-78C2-AFBF-000E-35649480507D}"/>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1322891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25C0-F8F7-BD20-2977-3824E6403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35EF02-90EB-1A0C-11EA-C2F316CD5880}"/>
              </a:ext>
            </a:extLst>
          </p:cNvPr>
          <p:cNvSpPr>
            <a:spLocks noGrp="1"/>
          </p:cNvSpPr>
          <p:nvPr>
            <p:ph idx="1"/>
          </p:nvPr>
        </p:nvSpPr>
        <p:spPr/>
        <p:txBody>
          <a:bodyPr/>
          <a:lstStyle/>
          <a:p>
            <a:pPr marL="0" marR="0" algn="l">
              <a:spcBef>
                <a:spcPts val="1600"/>
              </a:spcBef>
              <a:spcAft>
                <a:spcPts val="1600"/>
              </a:spcAft>
            </a:pPr>
            <a:r>
              <a:rPr lang="en-US" sz="2400" b="0" i="0" dirty="0">
                <a:solidFill>
                  <a:srgbClr val="000000"/>
                </a:solidFill>
                <a:effectLst/>
                <a:latin typeface="Segoe UI" panose="020B0502040204020203" pitchFamily="34" charset="0"/>
              </a:rPr>
              <a:t>Other Node.JS features include:</a:t>
            </a:r>
            <a:endParaRPr lang="en-US" sz="2400"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It uses event-driven architecture, which helps build lightweight applications</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It's asynchronous, thus allowing your app to run and respond to other events while handling a long-running task. This feature provides an improved user experience.</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Run on single-thread architecture meaning all requests are executed in the same thread, unlike traditional servers such as Apache HTTP that create limited threads to process requests. This way, Node.JS can process more requests than its counterparts.</a:t>
            </a:r>
            <a:endParaRPr lang="en-US"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F3BA53B7-9019-29B6-291E-6C7979C3CA65}"/>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9CE774F9-B43F-DFAC-EA51-4D46F91564E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3E832A6-D474-C331-44C5-1D389E6928E6}"/>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3319235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66ED-4D52-5FD7-3AFB-E9238EC55E25}"/>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5A2231FE-9EE0-1F44-EF7D-C70B22FE3BC8}"/>
              </a:ext>
            </a:extLst>
          </p:cNvPr>
          <p:cNvPicPr>
            <a:picLocks noGrp="1" noChangeAspect="1"/>
          </p:cNvPicPr>
          <p:nvPr>
            <p:ph idx="1"/>
          </p:nvPr>
        </p:nvPicPr>
        <p:blipFill>
          <a:blip r:embed="rId2"/>
          <a:stretch>
            <a:fillRect/>
          </a:stretch>
        </p:blipFill>
        <p:spPr>
          <a:xfrm>
            <a:off x="2209800" y="990601"/>
            <a:ext cx="4943475" cy="5334000"/>
          </a:xfrm>
        </p:spPr>
      </p:pic>
      <p:sp>
        <p:nvSpPr>
          <p:cNvPr id="4" name="Date Placeholder 3">
            <a:extLst>
              <a:ext uri="{FF2B5EF4-FFF2-40B4-BE49-F238E27FC236}">
                <a16:creationId xmlns:a16="http://schemas.microsoft.com/office/drawing/2014/main" id="{33E621AF-A432-4E82-3205-2BF22C04ED5D}"/>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B6D7EDDF-635D-13AC-1DDA-F7CA1B6138E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9F5B0A4-679E-3BFA-163A-FE9A71C1F96E}"/>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337322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BDE9-73BD-CE47-DA86-7331B28C23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3A5CCA-FEA9-F858-BFA8-068C928CE9D4}"/>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Essentially, Angular accepts user requests and interactions. These requests are then moved to Node.JS, as Express.JS initiates a database request. This prompts MongoDB to retrieve the requested data and send it back to Express. Express then returns the response to Node.JS, which sends it to Angular for display.</a:t>
            </a:r>
            <a:endParaRPr lang="en-US" dirty="0"/>
          </a:p>
        </p:txBody>
      </p:sp>
      <p:sp>
        <p:nvSpPr>
          <p:cNvPr id="4" name="Date Placeholder 3">
            <a:extLst>
              <a:ext uri="{FF2B5EF4-FFF2-40B4-BE49-F238E27FC236}">
                <a16:creationId xmlns:a16="http://schemas.microsoft.com/office/drawing/2014/main" id="{9E9737DD-BF5C-C312-22B4-96F63AE7B87D}"/>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4A979F4F-3FCA-E513-99B8-B5563FD9081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5DDBF27-AD41-E2E6-D75F-5AD3A7437CDE}"/>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958503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AAF7-217C-8F88-B2F3-4D56049AD1FD}"/>
              </a:ext>
            </a:extLst>
          </p:cNvPr>
          <p:cNvSpPr>
            <a:spLocks noGrp="1"/>
          </p:cNvSpPr>
          <p:nvPr>
            <p:ph type="title"/>
          </p:nvPr>
        </p:nvSpPr>
        <p:spPr/>
        <p:txBody>
          <a:bodyPr/>
          <a:lstStyle/>
          <a:p>
            <a:br>
              <a:rPr lang="en-US" sz="3200" b="1" i="0" dirty="0">
                <a:solidFill>
                  <a:srgbClr val="000000"/>
                </a:solidFill>
                <a:effectLst/>
                <a:latin typeface="Segoe UI" panose="020B0502040204020203" pitchFamily="34" charset="0"/>
              </a:rPr>
            </a:br>
            <a:r>
              <a:rPr lang="en-US" sz="3200" b="1" i="0" dirty="0">
                <a:solidFill>
                  <a:srgbClr val="000000"/>
                </a:solidFill>
                <a:effectLst/>
                <a:latin typeface="Segoe UI" panose="020B0502040204020203" pitchFamily="34" charset="0"/>
              </a:rPr>
              <a:t>Pros and cons of MEAN stack</a:t>
            </a:r>
            <a:br>
              <a:rPr lang="en-US" sz="3200"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64B4CD52-FA2A-2EB7-5314-5895404CA5A0}"/>
              </a:ext>
            </a:extLst>
          </p:cNvPr>
          <p:cNvSpPr>
            <a:spLocks noGrp="1"/>
          </p:cNvSpPr>
          <p:nvPr>
            <p:ph idx="1"/>
          </p:nvPr>
        </p:nvSpPr>
        <p:spPr/>
        <p:txBody>
          <a:bodyPr/>
          <a:lstStyle/>
          <a:p>
            <a:pPr marL="0" marR="0" algn="l">
              <a:spcBef>
                <a:spcPts val="1600"/>
              </a:spcBef>
              <a:spcAft>
                <a:spcPts val="1600"/>
              </a:spcAft>
            </a:pPr>
            <a:r>
              <a:rPr lang="en-US" sz="1900" b="0" i="0" dirty="0">
                <a:solidFill>
                  <a:srgbClr val="000000"/>
                </a:solidFill>
                <a:effectLst/>
                <a:latin typeface="Segoe UI" panose="020B0502040204020203" pitchFamily="34" charset="0"/>
              </a:rPr>
              <a:t>The advantages of using MEAN stack include:</a:t>
            </a:r>
            <a:endParaRPr lang="en-US" sz="1900" b="0" i="0" dirty="0">
              <a:solidFill>
                <a:srgbClr val="202122"/>
              </a:solidFill>
              <a:effectLst/>
              <a:latin typeface="Calibri" panose="020F0502020204030204" pitchFamily="34" charset="0"/>
            </a:endParaRPr>
          </a:p>
          <a:p>
            <a:pPr marL="228600" marR="0" algn="l">
              <a:spcBef>
                <a:spcPts val="800"/>
              </a:spcBef>
              <a:spcAft>
                <a:spcPts val="800"/>
              </a:spcAft>
              <a:buFont typeface="+mj-lt"/>
              <a:buAutoNum type="arabicPeriod"/>
            </a:pPr>
            <a:r>
              <a:rPr lang="en-US" sz="1900" b="0" i="0" dirty="0">
                <a:solidFill>
                  <a:srgbClr val="000000"/>
                </a:solidFill>
                <a:effectLst/>
                <a:latin typeface="Segoe UI" panose="020B0502040204020203" pitchFamily="34" charset="0"/>
              </a:rPr>
              <a:t>Uses isomorphic code</a:t>
            </a:r>
            <a:endParaRPr lang="en-US" sz="1900" b="0" i="0" dirty="0">
              <a:solidFill>
                <a:srgbClr val="202122"/>
              </a:solidFill>
              <a:effectLst/>
              <a:latin typeface="Calibri" panose="020F0502020204030204" pitchFamily="34" charset="0"/>
            </a:endParaRPr>
          </a:p>
          <a:p>
            <a:pPr marL="0" marR="0" algn="l">
              <a:spcBef>
                <a:spcPts val="1600"/>
              </a:spcBef>
              <a:spcAft>
                <a:spcPts val="1600"/>
              </a:spcAft>
            </a:pPr>
            <a:r>
              <a:rPr lang="en-US" sz="1900" b="0" i="0" dirty="0">
                <a:solidFill>
                  <a:srgbClr val="000000"/>
                </a:solidFill>
                <a:effectLst/>
                <a:latin typeface="Segoe UI" panose="020B0502040204020203" pitchFamily="34" charset="0"/>
              </a:rPr>
              <a:t>The MEAN stack runs entirely on JavaScript on the client and server sides. This means it’s isomorphic by design which allows for rapid development and deployment of applications. It also eliminates hiring a different development team to handle your back-end and front-end. You can use the same team to build an entire application, lowering development costs and saving time.</a:t>
            </a:r>
            <a:endParaRPr lang="en-US" sz="1900" b="0" i="0" dirty="0">
              <a:solidFill>
                <a:srgbClr val="202122"/>
              </a:solidFill>
              <a:effectLst/>
              <a:latin typeface="Calibri" panose="020F0502020204030204" pitchFamily="34" charset="0"/>
            </a:endParaRPr>
          </a:p>
          <a:p>
            <a:pPr marL="0" marR="0" algn="l">
              <a:spcBef>
                <a:spcPts val="1600"/>
              </a:spcBef>
              <a:spcAft>
                <a:spcPts val="1600"/>
              </a:spcAft>
            </a:pPr>
            <a:r>
              <a:rPr lang="en-US" sz="1900" b="0" i="0" dirty="0">
                <a:solidFill>
                  <a:srgbClr val="000000"/>
                </a:solidFill>
                <a:effectLst/>
                <a:latin typeface="Segoe UI" panose="020B0502040204020203" pitchFamily="34" charset="0"/>
              </a:rPr>
              <a:t>2. Cross-platform compatibility</a:t>
            </a:r>
            <a:endParaRPr lang="en-US" sz="1900" b="0" i="0" dirty="0">
              <a:solidFill>
                <a:srgbClr val="202122"/>
              </a:solidFill>
              <a:effectLst/>
              <a:latin typeface="Calibri" panose="020F0502020204030204" pitchFamily="34" charset="0"/>
            </a:endParaRPr>
          </a:p>
          <a:p>
            <a:pPr marL="0" marR="0" algn="l">
              <a:spcBef>
                <a:spcPts val="1600"/>
              </a:spcBef>
              <a:spcAft>
                <a:spcPts val="1600"/>
              </a:spcAft>
            </a:pPr>
            <a:r>
              <a:rPr lang="en-US" sz="1900" b="0" i="0" dirty="0">
                <a:solidFill>
                  <a:srgbClr val="000000"/>
                </a:solidFill>
                <a:effectLst/>
                <a:latin typeface="Segoe UI" panose="020B0502040204020203" pitchFamily="34" charset="0"/>
              </a:rPr>
              <a:t>Since the stack uses JavaScript, you don't need a different codebase when developing web and mobile applications. The stack supports hybrid mobile application development that utilizes the same codebase as the web application while maintaining the same functionality and features across all platforms.</a:t>
            </a:r>
            <a:endParaRPr lang="en-US" sz="19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9DCA33BB-9C3C-6017-033A-88A3A58FA6F2}"/>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E071B6FC-29E4-36DC-2E6B-F524355FAA1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82D1248-3587-432A-5FFF-08228004946C}"/>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406503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4314-86A4-A3CE-E6E0-AF1CC4A8CD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E830AD-C6FE-A5E2-2DBF-1F5120DFCDA5}"/>
              </a:ext>
            </a:extLst>
          </p:cNvPr>
          <p:cNvSpPr>
            <a:spLocks noGrp="1"/>
          </p:cNvSpPr>
          <p:nvPr>
            <p:ph idx="1"/>
          </p:nvPr>
        </p:nvSpPr>
        <p:spPr/>
        <p:txBody>
          <a:bodyPr/>
          <a:lstStyle/>
          <a:p>
            <a:pPr marL="0" marR="0" algn="l">
              <a:spcBef>
                <a:spcPts val="1600"/>
              </a:spcBef>
              <a:spcAft>
                <a:spcPts val="1600"/>
              </a:spcAft>
            </a:pPr>
            <a:r>
              <a:rPr lang="en-US" sz="2400" b="0" i="0" dirty="0">
                <a:solidFill>
                  <a:srgbClr val="000000"/>
                </a:solidFill>
                <a:effectLst/>
                <a:latin typeface="Segoe UI" panose="020B0502040204020203" pitchFamily="34" charset="0"/>
              </a:rPr>
              <a:t>3. Access to extensive libraries</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The MEAN stack components are open-source, giving businesses access to resourceful libraries and tools for efficient development. Also, since it's open source, it means development teams can access solutions to problems they might encounter during development, making debugging easier.</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4. Development of real-time and interactive apps</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The Node.JS in the MEAN stack facilitates the integration of features in real time without necessarily requiring a user to update the app. You can use it for a live app demo and even build interactive real-time apps such as messaging apps.</a:t>
            </a: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062FAB0E-3AC3-87CE-CD5C-9D4BF9F44E95}"/>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A6D98270-A25A-2D3D-DEDC-47BD67AF265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64305BF-5899-A863-3858-743D7D5599A0}"/>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2894951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44D0-0ADA-0D20-5299-9A3E10A27D72}"/>
              </a:ext>
            </a:extLst>
          </p:cNvPr>
          <p:cNvSpPr>
            <a:spLocks noGrp="1"/>
          </p:cNvSpPr>
          <p:nvPr>
            <p:ph type="title"/>
          </p:nvPr>
        </p:nvSpPr>
        <p:spPr/>
        <p:txBody>
          <a:bodyPr/>
          <a:lstStyle/>
          <a:p>
            <a:r>
              <a:rPr lang="en-US" dirty="0"/>
              <a:t>Disadvantages of MEAN STACK</a:t>
            </a:r>
          </a:p>
        </p:txBody>
      </p:sp>
      <p:sp>
        <p:nvSpPr>
          <p:cNvPr id="3" name="Content Placeholder 2">
            <a:extLst>
              <a:ext uri="{FF2B5EF4-FFF2-40B4-BE49-F238E27FC236}">
                <a16:creationId xmlns:a16="http://schemas.microsoft.com/office/drawing/2014/main" id="{A07530B0-B808-09BA-05B3-95E7F84BA17C}"/>
              </a:ext>
            </a:extLst>
          </p:cNvPr>
          <p:cNvSpPr>
            <a:spLocks noGrp="1"/>
          </p:cNvSpPr>
          <p:nvPr>
            <p:ph idx="1"/>
          </p:nvPr>
        </p:nvSpPr>
        <p:spPr/>
        <p:txBody>
          <a:bodyPr/>
          <a:lstStyle/>
          <a:p>
            <a:pPr marL="0" marR="0" algn="l">
              <a:spcBef>
                <a:spcPts val="1600"/>
              </a:spcBef>
              <a:spcAft>
                <a:spcPts val="1600"/>
              </a:spcAft>
            </a:pPr>
            <a:r>
              <a:rPr lang="en-US" sz="2400" b="0" i="0" dirty="0">
                <a:solidFill>
                  <a:srgbClr val="000000"/>
                </a:solidFill>
                <a:effectLst/>
                <a:latin typeface="Segoe UI" panose="020B0502040204020203" pitchFamily="34" charset="0"/>
              </a:rPr>
              <a:t>MEAN stack disadvantages include:</a:t>
            </a:r>
            <a:endParaRPr lang="en-US" sz="2400"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MEAN stack offers poor isolation of server and business logic, which could potentially result in spaghetti code</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You may lose your data during data partitioning</a:t>
            </a:r>
            <a:endParaRPr lang="en-US"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62335CF7-5B79-9CDF-FBE2-D4F706020621}"/>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C02F961B-53F8-E0BB-EF3E-405CCF20D13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39BC196-531E-EEC9-A03A-412B6A6F3BAE}"/>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321301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EFF5-8C0E-B575-F710-5B8815F713C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A7BC9EB-3A24-D6D3-D962-038122FC94BC}"/>
              </a:ext>
            </a:extLst>
          </p:cNvPr>
          <p:cNvSpPr>
            <a:spLocks noGrp="1"/>
          </p:cNvSpPr>
          <p:nvPr>
            <p:ph idx="1"/>
          </p:nvPr>
        </p:nvSpPr>
        <p:spPr/>
        <p:txBody>
          <a:bodyPr/>
          <a:lstStyle/>
          <a:p>
            <a:r>
              <a:rPr lang="en-US" sz="2400" b="1" i="0" dirty="0">
                <a:solidFill>
                  <a:srgbClr val="151515"/>
                </a:solidFill>
                <a:effectLst/>
                <a:latin typeface="Segoe UI" panose="020B0502040204020203" pitchFamily="34" charset="0"/>
              </a:rPr>
              <a:t>Compare MEAN and MERN full stack architecture</a:t>
            </a:r>
            <a:endParaRPr lang="en-US" sz="2400" b="0" i="0" dirty="0">
              <a:solidFill>
                <a:srgbClr val="2F5496"/>
              </a:solidFill>
              <a:effectLst/>
              <a:latin typeface="Calibri Light" panose="020F0302020204030204" pitchFamily="34" charset="0"/>
            </a:endParaRPr>
          </a:p>
          <a:p>
            <a:endParaRPr lang="en-US" dirty="0"/>
          </a:p>
        </p:txBody>
      </p:sp>
      <p:sp>
        <p:nvSpPr>
          <p:cNvPr id="4" name="Date Placeholder 3">
            <a:extLst>
              <a:ext uri="{FF2B5EF4-FFF2-40B4-BE49-F238E27FC236}">
                <a16:creationId xmlns:a16="http://schemas.microsoft.com/office/drawing/2014/main" id="{72EAAB07-03EC-DEB4-7E7A-3272EA42C8D1}"/>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A595C006-EFF4-BC00-B9C3-5B9E911152E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D955271-D7C6-C55B-A8BD-4D8FE242218B}"/>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3417471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4387-FF9C-F45B-43D2-BF00984A5B32}"/>
              </a:ext>
            </a:extLst>
          </p:cNvPr>
          <p:cNvSpPr>
            <a:spLocks noGrp="1"/>
          </p:cNvSpPr>
          <p:nvPr>
            <p:ph type="title"/>
          </p:nvPr>
        </p:nvSpPr>
        <p:spPr/>
        <p:txBody>
          <a:bodyPr/>
          <a:lstStyle/>
          <a:p>
            <a:br>
              <a:rPr lang="en-US" sz="3200" b="1" i="0" dirty="0">
                <a:solidFill>
                  <a:srgbClr val="000000"/>
                </a:solidFill>
                <a:effectLst/>
                <a:latin typeface="Segoe UI" panose="020B0502040204020203" pitchFamily="34" charset="0"/>
              </a:rPr>
            </a:br>
            <a:r>
              <a:rPr lang="en-US" sz="3200" b="1" i="0" dirty="0">
                <a:solidFill>
                  <a:srgbClr val="000000"/>
                </a:solidFill>
                <a:effectLst/>
                <a:latin typeface="Segoe UI" panose="020B0502040204020203" pitchFamily="34" charset="0"/>
              </a:rPr>
              <a:t>What is the MERN stack?</a:t>
            </a:r>
            <a:br>
              <a:rPr lang="en-US" sz="3200"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0D3D89E7-1551-4005-7008-DABFA49A03D2}"/>
              </a:ext>
            </a:extLst>
          </p:cNvPr>
          <p:cNvSpPr>
            <a:spLocks noGrp="1"/>
          </p:cNvSpPr>
          <p:nvPr>
            <p:ph idx="1"/>
          </p:nvPr>
        </p:nvSpPr>
        <p:spPr/>
        <p:txBody>
          <a:bodyPr/>
          <a:lstStyle/>
          <a:p>
            <a:pPr marL="0" marR="0" algn="l">
              <a:spcBef>
                <a:spcPts val="1600"/>
              </a:spcBef>
              <a:spcAft>
                <a:spcPts val="1600"/>
              </a:spcAft>
            </a:pPr>
            <a:r>
              <a:rPr lang="en-US" sz="2500" b="0" i="0" dirty="0">
                <a:solidFill>
                  <a:srgbClr val="000000"/>
                </a:solidFill>
                <a:effectLst/>
                <a:latin typeface="Segoe UI" panose="020B0502040204020203" pitchFamily="34" charset="0"/>
              </a:rPr>
              <a:t>MERN stack is basically a variation of the MEAN stack, where the former uses React JS library for the front-end, and the latter uses Angular.</a:t>
            </a:r>
            <a:endParaRPr lang="en-US" sz="2500" b="0" i="0" dirty="0">
              <a:solidFill>
                <a:srgbClr val="202122"/>
              </a:solidFill>
              <a:effectLst/>
              <a:latin typeface="Calibri" panose="020F0502020204030204" pitchFamily="34" charset="0"/>
            </a:endParaRPr>
          </a:p>
          <a:p>
            <a:pPr marL="0" marR="0" algn="l">
              <a:spcBef>
                <a:spcPts val="1600"/>
              </a:spcBef>
              <a:spcAft>
                <a:spcPts val="1600"/>
              </a:spcAft>
            </a:pPr>
            <a:r>
              <a:rPr lang="en-US" sz="2500" b="0" i="0" dirty="0">
                <a:solidFill>
                  <a:srgbClr val="000000"/>
                </a:solidFill>
                <a:effectLst/>
                <a:latin typeface="Segoe UI" panose="020B0502040204020203" pitchFamily="34" charset="0"/>
              </a:rPr>
              <a:t>The MERN stack is made up of the following:</a:t>
            </a:r>
            <a:endParaRPr lang="en-US" sz="2500"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sz="2500" b="0" i="0" dirty="0">
                <a:solidFill>
                  <a:srgbClr val="000000"/>
                </a:solidFill>
                <a:effectLst/>
                <a:latin typeface="Segoe UI" panose="020B0502040204020203" pitchFamily="34" charset="0"/>
              </a:rPr>
              <a:t>MongoDB</a:t>
            </a:r>
            <a:endParaRPr lang="en-US" sz="2500"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sz="2500" b="0" i="0" dirty="0">
                <a:solidFill>
                  <a:srgbClr val="000000"/>
                </a:solidFill>
                <a:effectLst/>
                <a:latin typeface="Segoe UI" panose="020B0502040204020203" pitchFamily="34" charset="0"/>
              </a:rPr>
              <a:t>Express.JS</a:t>
            </a:r>
            <a:endParaRPr lang="en-US" sz="2500"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sz="2500" b="0" i="0" dirty="0">
                <a:solidFill>
                  <a:srgbClr val="000000"/>
                </a:solidFill>
                <a:effectLst/>
                <a:latin typeface="Segoe UI" panose="020B0502040204020203" pitchFamily="34" charset="0"/>
              </a:rPr>
              <a:t>React</a:t>
            </a:r>
            <a:endParaRPr lang="en-US" sz="2500"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sz="2500" b="0" i="0" dirty="0">
                <a:solidFill>
                  <a:srgbClr val="000000"/>
                </a:solidFill>
                <a:effectLst/>
                <a:latin typeface="Segoe UI" panose="020B0502040204020203" pitchFamily="34" charset="0"/>
              </a:rPr>
              <a:t>Node.JS</a:t>
            </a:r>
            <a:endParaRPr lang="en-US" sz="25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E59B471C-4695-74E8-AD11-C46D4CF44790}"/>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24E0FFEB-1C67-5FBA-DD04-45520DA20B0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DAE1621-264C-5ACA-B0D6-246D7DE5AE0E}"/>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1222866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A05D-D2CD-9B19-A882-EAD489F65B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EDAEB3-69C0-ACF5-DEAE-7AA35281683D}"/>
              </a:ext>
            </a:extLst>
          </p:cNvPr>
          <p:cNvSpPr>
            <a:spLocks noGrp="1"/>
          </p:cNvSpPr>
          <p:nvPr>
            <p:ph idx="1"/>
          </p:nvPr>
        </p:nvSpPr>
        <p:spPr/>
        <p:txBody>
          <a:bodyPr/>
          <a:lstStyle/>
          <a:p>
            <a:pPr marL="0" marR="0" algn="l">
              <a:spcBef>
                <a:spcPts val="1600"/>
              </a:spcBef>
              <a:spcAft>
                <a:spcPts val="1600"/>
              </a:spcAft>
            </a:pPr>
            <a:r>
              <a:rPr lang="en-US" sz="2400" b="0" i="0" dirty="0">
                <a:solidFill>
                  <a:srgbClr val="000000"/>
                </a:solidFill>
                <a:effectLst/>
                <a:latin typeface="Segoe UI" panose="020B0502040204020203" pitchFamily="34" charset="0"/>
              </a:rPr>
              <a:t>React, is a declarative JavaScript library developed by Facebook in 2013 for building dynamic UI for web and hybrid mobile applications. It uses a component-based architecture, making it easier to reuse the code and modify individual interfaces. Its main feature is its virtual DOM (Document Objective Model) for improved app performance.</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With the conventional DOM, when a single object state changes, the entire list of objects is updated, too, leading to slow loading time. With a virtual DOM, however, only the manipulated object state will be updated in the real DOM, consequently improving the app's loading speed.</a:t>
            </a: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499FA2CE-4DB6-E2FC-88AC-8C00156C0CBE}"/>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86A5910F-6216-3DAB-51CC-1A5C0CBAB54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97FC24-04FC-DECB-43E0-C8CCA67DED79}"/>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329592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110C-225D-673D-885E-4C4090D147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6B5201-C317-96E8-9AB5-2ADB27FD59B8}"/>
              </a:ext>
            </a:extLst>
          </p:cNvPr>
          <p:cNvSpPr>
            <a:spLocks noGrp="1"/>
          </p:cNvSpPr>
          <p:nvPr>
            <p:ph idx="1"/>
          </p:nvPr>
        </p:nvSpPr>
        <p:spPr/>
        <p:txBody>
          <a:bodyPr/>
          <a:lstStyle/>
          <a:p>
            <a:r>
              <a:rPr lang="en-US" sz="2400" b="0" i="0" dirty="0">
                <a:solidFill>
                  <a:srgbClr val="000000"/>
                </a:solidFill>
                <a:effectLst/>
                <a:latin typeface="Segoe UI" panose="020B0502040204020203" pitchFamily="34" charset="0"/>
              </a:rPr>
              <a:t>MongoDB, Express, and Node all serve the same functions as in the MEAN stack which we’ve already covered. MongoDB forms the database tier that stores the app's data, and Express.JS and Node.JS form the server-side tier, where the former handles HTTP requests and responses. Node, on the other hand, receives the responses and sends them to React for rendering.</a:t>
            </a: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7D8564F5-DDEF-9B8C-C89F-AE551A4E7413}"/>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7418971A-F2DE-D78A-59B5-D531E202E61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986E057-3ADB-64B5-5A4B-7A1DB75F3C39}"/>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890493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565F-599A-7050-6A17-16F72B5081CC}"/>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C4FB1B07-60C7-6D13-ACEB-7E2C0FEFBADC}"/>
              </a:ext>
            </a:extLst>
          </p:cNvPr>
          <p:cNvPicPr>
            <a:picLocks noGrp="1" noChangeAspect="1"/>
          </p:cNvPicPr>
          <p:nvPr>
            <p:ph idx="1"/>
          </p:nvPr>
        </p:nvPicPr>
        <p:blipFill>
          <a:blip r:embed="rId2"/>
          <a:stretch>
            <a:fillRect/>
          </a:stretch>
        </p:blipFill>
        <p:spPr>
          <a:xfrm>
            <a:off x="1905000" y="1066800"/>
            <a:ext cx="5848350" cy="5029200"/>
          </a:xfrm>
        </p:spPr>
      </p:pic>
      <p:sp>
        <p:nvSpPr>
          <p:cNvPr id="4" name="Date Placeholder 3">
            <a:extLst>
              <a:ext uri="{FF2B5EF4-FFF2-40B4-BE49-F238E27FC236}">
                <a16:creationId xmlns:a16="http://schemas.microsoft.com/office/drawing/2014/main" id="{5AFDA4B4-59B7-D774-70BE-8E690D0B87EF}"/>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8C2B2954-36EF-5C5F-2D1E-A34D0FDFA65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64DC5CF-A806-D98E-C0DF-6A423BD64244}"/>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918391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5546-5DA5-A1F5-7DC5-94537DC06D2C}"/>
              </a:ext>
            </a:extLst>
          </p:cNvPr>
          <p:cNvSpPr>
            <a:spLocks noGrp="1"/>
          </p:cNvSpPr>
          <p:nvPr>
            <p:ph type="title"/>
          </p:nvPr>
        </p:nvSpPr>
        <p:spPr/>
        <p:txBody>
          <a:bodyPr/>
          <a:lstStyle/>
          <a:p>
            <a:br>
              <a:rPr lang="en-US" sz="3200" b="1" i="0" dirty="0">
                <a:solidFill>
                  <a:srgbClr val="000000"/>
                </a:solidFill>
                <a:effectLst/>
                <a:latin typeface="Segoe UI" panose="020B0502040204020203" pitchFamily="34" charset="0"/>
              </a:rPr>
            </a:br>
            <a:r>
              <a:rPr lang="en-US" sz="3200" b="1" i="0" dirty="0">
                <a:solidFill>
                  <a:srgbClr val="000000"/>
                </a:solidFill>
                <a:effectLst/>
                <a:latin typeface="Segoe UI" panose="020B0502040204020203" pitchFamily="34" charset="0"/>
              </a:rPr>
              <a:t>Pros and cons of MERN stack</a:t>
            </a:r>
            <a:br>
              <a:rPr lang="en-US" sz="3200"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0EE3FFF9-6658-D346-B174-2649F0455FCB}"/>
              </a:ext>
            </a:extLst>
          </p:cNvPr>
          <p:cNvSpPr>
            <a:spLocks noGrp="1"/>
          </p:cNvSpPr>
          <p:nvPr>
            <p:ph idx="1"/>
          </p:nvPr>
        </p:nvSpPr>
        <p:spPr/>
        <p:txBody>
          <a:bodyPr/>
          <a:lstStyle/>
          <a:p>
            <a:pPr marL="0" marR="0" algn="l">
              <a:spcBef>
                <a:spcPts val="1600"/>
              </a:spcBef>
              <a:spcAft>
                <a:spcPts val="1600"/>
              </a:spcAft>
            </a:pPr>
            <a:r>
              <a:rPr lang="en-US" sz="2000" b="0" i="0" dirty="0">
                <a:solidFill>
                  <a:srgbClr val="000000"/>
                </a:solidFill>
                <a:effectLst/>
                <a:latin typeface="Segoe UI" panose="020B0502040204020203" pitchFamily="34" charset="0"/>
              </a:rPr>
              <a:t>Let’s look at some of the benefits of using the MERN stack:</a:t>
            </a:r>
            <a:endParaRPr lang="en-US" sz="2000"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sz="2000" b="0" i="0" dirty="0">
                <a:solidFill>
                  <a:srgbClr val="000000"/>
                </a:solidFill>
                <a:effectLst/>
                <a:latin typeface="Segoe UI" panose="020B0502040204020203" pitchFamily="34" charset="0"/>
              </a:rPr>
              <a:t>High performance</a:t>
            </a:r>
            <a:endParaRPr lang="en-US" sz="2000" b="0" i="0" dirty="0">
              <a:solidFill>
                <a:srgbClr val="202122"/>
              </a:solidFill>
              <a:effectLst/>
              <a:latin typeface="Calibri" panose="020F0502020204030204" pitchFamily="34" charset="0"/>
            </a:endParaRPr>
          </a:p>
          <a:p>
            <a:pPr marL="0" marR="0" algn="l">
              <a:spcBef>
                <a:spcPts val="1600"/>
              </a:spcBef>
              <a:spcAft>
                <a:spcPts val="1600"/>
              </a:spcAft>
            </a:pPr>
            <a:r>
              <a:rPr lang="en-US" sz="2000" b="0" i="0" dirty="0">
                <a:solidFill>
                  <a:srgbClr val="000000"/>
                </a:solidFill>
                <a:effectLst/>
                <a:latin typeface="Segoe UI" panose="020B0502040204020203" pitchFamily="34" charset="0"/>
              </a:rPr>
              <a:t>MERN stack offers fast UI rendering thanks to </a:t>
            </a:r>
            <a:r>
              <a:rPr lang="en-US" sz="2000" b="0" i="0" dirty="0" err="1">
                <a:solidFill>
                  <a:srgbClr val="000000"/>
                </a:solidFill>
                <a:effectLst/>
                <a:latin typeface="Segoe UI" panose="020B0502040204020203" pitchFamily="34" charset="0"/>
              </a:rPr>
              <a:t>React’s</a:t>
            </a:r>
            <a:r>
              <a:rPr lang="en-US" sz="2000" b="0" i="0" dirty="0">
                <a:solidFill>
                  <a:srgbClr val="000000"/>
                </a:solidFill>
                <a:effectLst/>
                <a:latin typeface="Segoe UI" panose="020B0502040204020203" pitchFamily="34" charset="0"/>
              </a:rPr>
              <a:t> virtual DOM feature. Unlike AngularJS framework, React is a library, meaning it gives you the freedom to organize and optimize the code for improved performance. As a result, it improves the user experience and makes your web application more SEO friendly.</a:t>
            </a:r>
            <a:endParaRPr lang="en-US" sz="2000"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sz="2000" b="0" i="0" dirty="0">
                <a:solidFill>
                  <a:srgbClr val="000000"/>
                </a:solidFill>
                <a:effectLst/>
                <a:latin typeface="Segoe UI" panose="020B0502040204020203" pitchFamily="34" charset="0"/>
              </a:rPr>
              <a:t>Cost-effective</a:t>
            </a:r>
            <a:endParaRPr lang="en-US" sz="2000" b="0" i="0" dirty="0">
              <a:solidFill>
                <a:srgbClr val="202122"/>
              </a:solidFill>
              <a:effectLst/>
              <a:latin typeface="Calibri" panose="020F0502020204030204" pitchFamily="34" charset="0"/>
            </a:endParaRPr>
          </a:p>
          <a:p>
            <a:pPr marL="0" marR="0" algn="l">
              <a:spcBef>
                <a:spcPts val="1600"/>
              </a:spcBef>
              <a:spcAft>
                <a:spcPts val="1600"/>
              </a:spcAft>
            </a:pPr>
            <a:r>
              <a:rPr lang="en-US" sz="2000" b="0" i="0" dirty="0">
                <a:solidFill>
                  <a:srgbClr val="000000"/>
                </a:solidFill>
                <a:effectLst/>
                <a:latin typeface="Segoe UI" panose="020B0502040204020203" pitchFamily="34" charset="0"/>
              </a:rPr>
              <a:t>MERN, similar to MEAN, uses JavaScript for its back-end and front-end. So, you don't have to hire different developers for each tier, thus saving you money and time. This also gives you flexibility allowing you to switch between client and server-side development, resulting in faster deployment.</a:t>
            </a:r>
            <a:endParaRPr lang="en-US" sz="2000" b="0" i="0" dirty="0">
              <a:solidFill>
                <a:srgbClr val="202122"/>
              </a:solidFill>
              <a:effectLst/>
              <a:latin typeface="Calibri" panose="020F050202020403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62C59CFE-3AAE-5E88-15CA-10A95E98D775}"/>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505EFF24-D980-6E4D-6774-8D2CD51008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DD1856E-4495-CDA1-EF96-20AEC87004FB}"/>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901747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96DC-3276-DBAF-C4CD-80EA1CA1E0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287BC0-C70E-101B-D081-DD1CAEC879D5}"/>
              </a:ext>
            </a:extLst>
          </p:cNvPr>
          <p:cNvSpPr>
            <a:spLocks noGrp="1"/>
          </p:cNvSpPr>
          <p:nvPr>
            <p:ph idx="1"/>
          </p:nvPr>
        </p:nvSpPr>
        <p:spPr/>
        <p:txBody>
          <a:bodyPr/>
          <a:lstStyle/>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Used for small projects</a:t>
            </a:r>
            <a:endParaRPr lang="en-US"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MERN is best suited for building single-page applications and mobile applications. </a:t>
            </a:r>
          </a:p>
          <a:p>
            <a:pPr>
              <a:spcBef>
                <a:spcPts val="1600"/>
              </a:spcBef>
              <a:spcAft>
                <a:spcPts val="1600"/>
              </a:spcAft>
              <a:buFont typeface="Arial" panose="020B0604020202020204" pitchFamily="34" charset="0"/>
              <a:buChar char="•"/>
            </a:pPr>
            <a:r>
              <a:rPr lang="en-US" sz="2400" b="0" i="0" dirty="0">
                <a:solidFill>
                  <a:srgbClr val="000000"/>
                </a:solidFill>
                <a:effectLst/>
                <a:latin typeface="Segoe UI" panose="020B0502040204020203" pitchFamily="34" charset="0"/>
              </a:rPr>
              <a:t>Offers native experience to users</a:t>
            </a:r>
          </a:p>
          <a:p>
            <a:pPr marL="0" indent="0">
              <a:spcBef>
                <a:spcPts val="1600"/>
              </a:spcBef>
              <a:spcAft>
                <a:spcPts val="1600"/>
              </a:spcAft>
              <a:buNone/>
            </a:pPr>
            <a:r>
              <a:rPr lang="en-US" sz="2400" b="0" i="0" dirty="0">
                <a:solidFill>
                  <a:srgbClr val="000000"/>
                </a:solidFill>
                <a:effectLst/>
                <a:latin typeface="Segoe UI" panose="020B0502040204020203" pitchFamily="34" charset="0"/>
              </a:rPr>
              <a:t>React, as part of the MERN stack, enables businesses to build robust hybrid mobile apps using React Native framework. This framework is dedicated entirely to building mobile applications. As such, it supports features such as camera access and seamless data sync between the offline and online states of the app.</a:t>
            </a:r>
            <a:endParaRPr lang="en-US" sz="2400" b="0" i="0" dirty="0">
              <a:solidFill>
                <a:srgbClr val="202122"/>
              </a:solidFill>
              <a:effectLst/>
              <a:latin typeface="Calibri" panose="020F0502020204030204" pitchFamily="34" charset="0"/>
            </a:endParaRPr>
          </a:p>
          <a:p>
            <a:pPr marL="0" indent="0">
              <a:spcBef>
                <a:spcPts val="1600"/>
              </a:spcBef>
              <a:spcAft>
                <a:spcPts val="1600"/>
              </a:spcAft>
              <a:buNone/>
            </a:pPr>
            <a:endParaRPr lang="en-US" sz="2400" b="0" i="0" dirty="0">
              <a:solidFill>
                <a:srgbClr val="202122"/>
              </a:solidFill>
              <a:effectLst/>
              <a:latin typeface="Calibri" panose="020F0502020204030204" pitchFamily="34" charset="0"/>
            </a:endParaRPr>
          </a:p>
          <a:p>
            <a:pPr marL="0" marR="0" indent="0" algn="l">
              <a:spcBef>
                <a:spcPts val="1600"/>
              </a:spcBef>
              <a:spcAft>
                <a:spcPts val="1600"/>
              </a:spcAft>
              <a:buNone/>
            </a:pPr>
            <a:endParaRPr lang="en-US" sz="2400" b="0" i="0" dirty="0">
              <a:solidFill>
                <a:srgbClr val="000000"/>
              </a:solidFill>
              <a:effectLst/>
              <a:latin typeface="Segoe UI" panose="020B0502040204020203"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37273A1A-5517-420A-1194-AFF48FC2746D}"/>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03E9F470-D296-6FC2-42E6-DEEEA31D4FB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EE5B03-61B4-AADB-DD52-B377A96FC08E}"/>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483972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4780-2513-687F-1F62-352E5BB2FA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7CE464-D515-E948-C66B-2386C951AEAD}"/>
              </a:ext>
            </a:extLst>
          </p:cNvPr>
          <p:cNvSpPr>
            <a:spLocks noGrp="1"/>
          </p:cNvSpPr>
          <p:nvPr>
            <p:ph idx="1"/>
          </p:nvPr>
        </p:nvSpPr>
        <p:spPr/>
        <p:txBody>
          <a:bodyPr/>
          <a:lstStyle/>
          <a:p>
            <a:pPr marL="0" marR="0" algn="l">
              <a:spcBef>
                <a:spcPts val="1600"/>
              </a:spcBef>
              <a:spcAft>
                <a:spcPts val="1600"/>
              </a:spcAft>
            </a:pPr>
            <a:r>
              <a:rPr lang="en-US" sz="2400" b="0" i="0" dirty="0">
                <a:solidFill>
                  <a:srgbClr val="000000"/>
                </a:solidFill>
                <a:effectLst/>
                <a:latin typeface="Segoe UI" panose="020B0502040204020203" pitchFamily="34" charset="0"/>
              </a:rPr>
              <a:t>The downsides of using the MERN stack include:</a:t>
            </a:r>
            <a:endParaRPr lang="en-US" sz="2400"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sz="2400" b="0" i="0" dirty="0">
                <a:solidFill>
                  <a:srgbClr val="000000"/>
                </a:solidFill>
                <a:effectLst/>
                <a:latin typeface="Segoe UI" panose="020B0502040204020203" pitchFamily="34" charset="0"/>
              </a:rPr>
              <a:t>Low productivity</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When working with MERN's React JS library, developers usually use numerous third-party tools and libraries to get the job done. Although access to these tools offers an opportunity to build a robust app, they require additional configurations, slowing development and deployment.</a:t>
            </a:r>
          </a:p>
          <a:p>
            <a:pPr marL="0">
              <a:spcBef>
                <a:spcPts val="1600"/>
              </a:spcBef>
              <a:spcAft>
                <a:spcPts val="1600"/>
              </a:spcAft>
              <a:buFont typeface="Arial" panose="020B0604020202020204" pitchFamily="34" charset="0"/>
              <a:buChar char="•"/>
            </a:pPr>
            <a:r>
              <a:rPr lang="en-US" b="0" i="0" dirty="0">
                <a:solidFill>
                  <a:srgbClr val="000000"/>
                </a:solidFill>
                <a:effectLst/>
                <a:latin typeface="Segoe UI" panose="020B0502040204020203" pitchFamily="34" charset="0"/>
              </a:rPr>
              <a:t>Used for small projects</a:t>
            </a:r>
            <a:endParaRPr lang="en-US" b="0" i="0" dirty="0">
              <a:solidFill>
                <a:srgbClr val="202122"/>
              </a:solidFill>
              <a:effectLst/>
              <a:latin typeface="Calibri" panose="020F0502020204030204" pitchFamily="34" charset="0"/>
            </a:endParaRPr>
          </a:p>
          <a:p>
            <a:pPr marL="0" marR="0" algn="l">
              <a:spcBef>
                <a:spcPts val="1600"/>
              </a:spcBef>
              <a:spcAft>
                <a:spcPts val="1600"/>
              </a:spcAft>
            </a:pP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9309E4E7-6E46-16C7-4DB2-D638C4E200F3}"/>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6BC8F482-10A1-2000-AE92-24F9EFFE1CD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6602C59-12EA-554B-1C06-35D809F98385}"/>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139230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2D1E-0EE4-8733-9D77-1372EB07733F}"/>
              </a:ext>
            </a:extLst>
          </p:cNvPr>
          <p:cNvSpPr>
            <a:spLocks noGrp="1"/>
          </p:cNvSpPr>
          <p:nvPr>
            <p:ph type="title"/>
          </p:nvPr>
        </p:nvSpPr>
        <p:spPr/>
        <p:txBody>
          <a:bodyPr/>
          <a:lstStyle/>
          <a:p>
            <a:pPr marL="0" marR="0" indent="0">
              <a:spcBef>
                <a:spcPts val="1600"/>
              </a:spcBef>
              <a:spcAft>
                <a:spcPts val="1600"/>
              </a:spcAft>
            </a:pPr>
            <a:br>
              <a:rPr lang="en-US" sz="3200" b="1" i="0" dirty="0">
                <a:solidFill>
                  <a:srgbClr val="000000"/>
                </a:solidFill>
                <a:effectLst/>
                <a:latin typeface="Segoe UI" panose="020B0502040204020203" pitchFamily="34" charset="0"/>
              </a:rPr>
            </a:br>
            <a:r>
              <a:rPr lang="en-US" sz="3200" b="1" i="0" dirty="0">
                <a:solidFill>
                  <a:srgbClr val="000000"/>
                </a:solidFill>
                <a:effectLst/>
                <a:latin typeface="Segoe UI" panose="020B0502040204020203" pitchFamily="34" charset="0"/>
              </a:rPr>
              <a:t>MEAN vs. MERN: Head-to-head comparison</a:t>
            </a:r>
            <a:br>
              <a:rPr lang="en-US" sz="3200" b="0" i="0" dirty="0">
                <a:solidFill>
                  <a:srgbClr val="2021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E35169CE-66CB-2CF5-ECDA-0831CC67833E}"/>
              </a:ext>
            </a:extLst>
          </p:cNvPr>
          <p:cNvSpPr>
            <a:spLocks noGrp="1"/>
          </p:cNvSpPr>
          <p:nvPr>
            <p:ph idx="1"/>
          </p:nvPr>
        </p:nvSpPr>
        <p:spPr/>
        <p:txBody>
          <a:bodyPr/>
          <a:lstStyle/>
          <a:p>
            <a:pPr marL="0" marR="0" algn="l">
              <a:spcBef>
                <a:spcPts val="2000"/>
              </a:spcBef>
              <a:spcAft>
                <a:spcPts val="800"/>
              </a:spcAft>
            </a:pPr>
            <a:r>
              <a:rPr lang="en-US" sz="2400" b="0" i="0" dirty="0">
                <a:solidFill>
                  <a:srgbClr val="000000"/>
                </a:solidFill>
                <a:effectLst/>
                <a:latin typeface="Segoe UI" panose="020B0502040204020203" pitchFamily="34" charset="0"/>
              </a:rPr>
              <a:t>Below is a compiled list of the differences between MEAN and MERN:</a:t>
            </a:r>
            <a:br>
              <a:rPr lang="en-US" sz="2400" b="0" i="0" dirty="0">
                <a:solidFill>
                  <a:srgbClr val="202122"/>
                </a:solidFill>
                <a:effectLst/>
                <a:latin typeface="Calibri" panose="020F0502020204030204" pitchFamily="34" charset="0"/>
              </a:rPr>
            </a:br>
            <a:r>
              <a:rPr lang="en-US" sz="2000" b="1" i="0" dirty="0">
                <a:solidFill>
                  <a:srgbClr val="000000"/>
                </a:solidFill>
                <a:effectLst/>
                <a:latin typeface="Segoe UI" panose="020B0502040204020203" pitchFamily="34" charset="0"/>
              </a:rPr>
              <a:t>MEAN stack</a:t>
            </a:r>
            <a:endParaRPr lang="en-US" sz="2000" b="0" i="0" dirty="0">
              <a:solidFill>
                <a:srgbClr val="202122"/>
              </a:solidFill>
              <a:effectLst/>
              <a:latin typeface="Calibri" panose="020F0502020204030204" pitchFamily="34" charset="0"/>
            </a:endParaRPr>
          </a:p>
          <a:p>
            <a:pPr marL="0" marR="0" algn="l">
              <a:spcBef>
                <a:spcPts val="1600"/>
              </a:spcBef>
              <a:spcAft>
                <a:spcPts val="1600"/>
              </a:spcAft>
            </a:pPr>
            <a:r>
              <a:rPr lang="en-US" sz="2000" b="0" i="0" dirty="0">
                <a:solidFill>
                  <a:srgbClr val="000000"/>
                </a:solidFill>
                <a:effectLst/>
                <a:latin typeface="Segoe UI" panose="020B0502040204020203" pitchFamily="34" charset="0"/>
              </a:rPr>
              <a:t>- Uses Angular for the frontend</a:t>
            </a:r>
            <a:endParaRPr lang="en-US" sz="2000" b="0" i="0" dirty="0">
              <a:solidFill>
                <a:srgbClr val="202122"/>
              </a:solidFill>
              <a:effectLst/>
              <a:latin typeface="Calibri" panose="020F0502020204030204" pitchFamily="34" charset="0"/>
            </a:endParaRPr>
          </a:p>
          <a:p>
            <a:pPr marL="0" marR="0" algn="l">
              <a:spcBef>
                <a:spcPts val="1600"/>
              </a:spcBef>
              <a:spcAft>
                <a:spcPts val="1600"/>
              </a:spcAft>
            </a:pPr>
            <a:r>
              <a:rPr lang="en-US" sz="2000" b="0" i="0" dirty="0">
                <a:solidFill>
                  <a:srgbClr val="000000"/>
                </a:solidFill>
                <a:effectLst/>
                <a:latin typeface="Segoe UI" panose="020B0502040204020203" pitchFamily="34" charset="0"/>
              </a:rPr>
              <a:t>- Has a steeper learning curve</a:t>
            </a:r>
            <a:endParaRPr lang="en-US" sz="2000" b="0" i="0" dirty="0">
              <a:solidFill>
                <a:srgbClr val="202122"/>
              </a:solidFill>
              <a:effectLst/>
              <a:latin typeface="Calibri" panose="020F0502020204030204" pitchFamily="34" charset="0"/>
            </a:endParaRPr>
          </a:p>
          <a:p>
            <a:pPr marL="0" marR="0" algn="l">
              <a:spcBef>
                <a:spcPts val="1600"/>
              </a:spcBef>
              <a:spcAft>
                <a:spcPts val="1600"/>
              </a:spcAft>
            </a:pPr>
            <a:r>
              <a:rPr lang="en-US" sz="2000" b="0" i="0" dirty="0">
                <a:solidFill>
                  <a:srgbClr val="000000"/>
                </a:solidFill>
                <a:effectLst/>
                <a:latin typeface="Segoe UI" panose="020B0502040204020203" pitchFamily="34" charset="0"/>
              </a:rPr>
              <a:t>- Offers good developer productivity for fast deployment (for </a:t>
            </a:r>
            <a:r>
              <a:rPr lang="en-US" sz="2000" b="0" i="0" dirty="0" err="1">
                <a:solidFill>
                  <a:srgbClr val="000000"/>
                </a:solidFill>
                <a:effectLst/>
                <a:latin typeface="Segoe UI" panose="020B0502040204020203" pitchFamily="34" charset="0"/>
              </a:rPr>
              <a:t>devs</a:t>
            </a:r>
            <a:r>
              <a:rPr lang="en-US" sz="2000" b="0" i="0" dirty="0">
                <a:solidFill>
                  <a:srgbClr val="000000"/>
                </a:solidFill>
                <a:effectLst/>
                <a:latin typeface="Segoe UI" panose="020B0502040204020203" pitchFamily="34" charset="0"/>
              </a:rPr>
              <a:t> who are familiar with the framework)</a:t>
            </a:r>
            <a:endParaRPr lang="en-US" sz="2000" b="0" i="0" dirty="0">
              <a:solidFill>
                <a:srgbClr val="202122"/>
              </a:solidFill>
              <a:effectLst/>
              <a:latin typeface="Calibri" panose="020F0502020204030204" pitchFamily="34" charset="0"/>
            </a:endParaRPr>
          </a:p>
          <a:p>
            <a:pPr marL="0" marR="0" algn="l">
              <a:spcBef>
                <a:spcPts val="1600"/>
              </a:spcBef>
              <a:spcAft>
                <a:spcPts val="1600"/>
              </a:spcAft>
            </a:pPr>
            <a:r>
              <a:rPr lang="en-US" sz="2000" b="0" i="0" dirty="0">
                <a:solidFill>
                  <a:srgbClr val="000000"/>
                </a:solidFill>
                <a:effectLst/>
                <a:latin typeface="Segoe UI" panose="020B0502040204020203" pitchFamily="34" charset="0"/>
              </a:rPr>
              <a:t>- Lower performance in UI rendering</a:t>
            </a:r>
            <a:endParaRPr lang="en-US" sz="2000" b="0" i="0" dirty="0">
              <a:solidFill>
                <a:srgbClr val="202122"/>
              </a:solidFill>
              <a:effectLst/>
              <a:latin typeface="Calibri" panose="020F0502020204030204" pitchFamily="34" charset="0"/>
            </a:endParaRPr>
          </a:p>
          <a:p>
            <a:pPr marL="0" marR="0" algn="l">
              <a:spcBef>
                <a:spcPts val="1600"/>
              </a:spcBef>
              <a:spcAft>
                <a:spcPts val="1600"/>
              </a:spcAft>
            </a:pPr>
            <a:r>
              <a:rPr lang="en-US" sz="2000" b="0" i="0" dirty="0">
                <a:solidFill>
                  <a:srgbClr val="000000"/>
                </a:solidFill>
                <a:effectLst/>
                <a:latin typeface="Segoe UI" panose="020B0502040204020203" pitchFamily="34" charset="0"/>
              </a:rPr>
              <a:t>- Usually preferred for large-scale apps because of its opinionated and </a:t>
            </a:r>
            <a:r>
              <a:rPr lang="en-US" sz="2000" b="0" i="0" dirty="0" err="1">
                <a:solidFill>
                  <a:srgbClr val="000000"/>
                </a:solidFill>
                <a:effectLst/>
                <a:latin typeface="Segoe UI" panose="020B0502040204020203" pitchFamily="34" charset="0"/>
              </a:rPr>
              <a:t>standardised</a:t>
            </a:r>
            <a:r>
              <a:rPr lang="en-US" sz="2000" b="0" i="0" dirty="0">
                <a:solidFill>
                  <a:srgbClr val="000000"/>
                </a:solidFill>
                <a:effectLst/>
                <a:latin typeface="Segoe UI" panose="020B0502040204020203" pitchFamily="34" charset="0"/>
              </a:rPr>
              <a:t> approach.</a:t>
            </a:r>
            <a:endParaRPr lang="en-US" sz="20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14AF2A9D-D4D3-D601-7223-9B8A7911A50D}"/>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9EB9C007-4591-9D88-F07B-0639D78C142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23F4B27-2FF8-8ED8-723E-8AD91483E76E}"/>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2700712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D943-8875-DEDA-6277-2ECCE82C11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7A1692-B5F9-3E44-C0C9-4F68701DF8C9}"/>
              </a:ext>
            </a:extLst>
          </p:cNvPr>
          <p:cNvSpPr>
            <a:spLocks noGrp="1"/>
          </p:cNvSpPr>
          <p:nvPr>
            <p:ph idx="1"/>
          </p:nvPr>
        </p:nvSpPr>
        <p:spPr/>
        <p:txBody>
          <a:bodyPr/>
          <a:lstStyle/>
          <a:p>
            <a:pPr marL="0" marR="0" algn="l">
              <a:spcBef>
                <a:spcPts val="1600"/>
              </a:spcBef>
              <a:spcAft>
                <a:spcPts val="1600"/>
              </a:spcAft>
            </a:pPr>
            <a:r>
              <a:rPr lang="en-US" sz="2400" b="0" i="0" dirty="0">
                <a:solidFill>
                  <a:srgbClr val="000000"/>
                </a:solidFill>
                <a:effectLst/>
                <a:latin typeface="Segoe UI" panose="020B0502040204020203" pitchFamily="34" charset="0"/>
              </a:rPr>
              <a:t>- Angular uses two-way data binding</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 Supports hybrid mobile app development, but there’s no Angular framework for building native apps.</a:t>
            </a:r>
            <a:endParaRPr lang="en-US" sz="2400" b="0" i="0" dirty="0">
              <a:solidFill>
                <a:srgbClr val="202122"/>
              </a:solidFill>
              <a:effectLst/>
              <a:latin typeface="Calibri" panose="020F050202020403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309A522B-0265-87EC-AEC5-A20D912DD900}"/>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939BBD14-60C9-0277-5177-664ECA965C1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EBA3898-8735-C383-453B-3632E02125EC}"/>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2850301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17B4-9823-7277-619B-6AFFF2B426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4FF3B4-1822-BDD7-5126-9BFC69A66D41}"/>
              </a:ext>
            </a:extLst>
          </p:cNvPr>
          <p:cNvSpPr>
            <a:spLocks noGrp="1"/>
          </p:cNvSpPr>
          <p:nvPr>
            <p:ph idx="1"/>
          </p:nvPr>
        </p:nvSpPr>
        <p:spPr/>
        <p:txBody>
          <a:bodyPr/>
          <a:lstStyle/>
          <a:p>
            <a:pPr marL="0" marR="0" algn="l">
              <a:spcBef>
                <a:spcPts val="2000"/>
              </a:spcBef>
              <a:spcAft>
                <a:spcPts val="800"/>
              </a:spcAft>
            </a:pPr>
            <a:r>
              <a:rPr lang="en-US" sz="2400" b="1" i="0" dirty="0">
                <a:solidFill>
                  <a:srgbClr val="000000"/>
                </a:solidFill>
                <a:effectLst/>
                <a:latin typeface="Segoe UI" panose="020B0502040204020203" pitchFamily="34" charset="0"/>
              </a:rPr>
              <a:t>MERN stack</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 Uses React library for the frontend</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 Relatively easy to learn and has a large pool of developer talent</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 Lowers productivity because there’s a need for 3rd party tools, resulting in less rapid development</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 Quicker response time</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 Often used for building single-page applications</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 React uses a unidirectional data flow</a:t>
            </a: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22B9BA1C-ADCF-865A-C65D-5EFF4AA1153B}"/>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6A3C5927-3BBB-CD22-6BD0-8D524E69398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893F683-5E5B-1071-93D5-F894D895DCB5}"/>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3843583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FD8C-3EEE-2CEB-CE4F-7CA46F658174}"/>
              </a:ext>
            </a:extLst>
          </p:cNvPr>
          <p:cNvSpPr>
            <a:spLocks noGrp="1"/>
          </p:cNvSpPr>
          <p:nvPr>
            <p:ph type="title"/>
          </p:nvPr>
        </p:nvSpPr>
        <p:spPr/>
        <p:txBody>
          <a:bodyPr/>
          <a:lstStyle/>
          <a:p>
            <a:r>
              <a:rPr lang="en-US" dirty="0"/>
              <a:t>MERN and MEAN Stack Architecture (MEAN VS MERN )</a:t>
            </a:r>
          </a:p>
        </p:txBody>
      </p:sp>
      <p:sp>
        <p:nvSpPr>
          <p:cNvPr id="3" name="Content Placeholder 2">
            <a:extLst>
              <a:ext uri="{FF2B5EF4-FFF2-40B4-BE49-F238E27FC236}">
                <a16:creationId xmlns:a16="http://schemas.microsoft.com/office/drawing/2014/main" id="{66471840-E3E3-7116-9C62-9660D3132BC5}"/>
              </a:ext>
            </a:extLst>
          </p:cNvPr>
          <p:cNvSpPr>
            <a:spLocks noGrp="1"/>
          </p:cNvSpPr>
          <p:nvPr>
            <p:ph idx="1"/>
          </p:nvPr>
        </p:nvSpPr>
        <p:spPr/>
        <p:txBody>
          <a:bodyPr/>
          <a:lstStyle/>
          <a:p>
            <a:pPr marL="0" marR="0" algn="l">
              <a:spcBef>
                <a:spcPts val="0"/>
              </a:spcBef>
              <a:spcAft>
                <a:spcPts val="0"/>
              </a:spcAft>
            </a:pPr>
            <a:r>
              <a:rPr lang="en-US" b="1" i="0" dirty="0">
                <a:solidFill>
                  <a:srgbClr val="151515"/>
                </a:solidFill>
                <a:effectLst/>
                <a:latin typeface="Segoe UI" panose="020B0502040204020203" pitchFamily="34" charset="0"/>
              </a:rPr>
              <a:t>MEAN vs MERN - The Ultimate Comparison</a:t>
            </a:r>
          </a:p>
          <a:p>
            <a:pPr marL="0" marR="0" algn="l">
              <a:spcBef>
                <a:spcPts val="0"/>
              </a:spcBef>
              <a:spcAft>
                <a:spcPts val="0"/>
              </a:spcAft>
            </a:pPr>
            <a:endParaRPr lang="en-US" b="1" dirty="0">
              <a:solidFill>
                <a:srgbClr val="151515"/>
              </a:solidFill>
              <a:latin typeface="Segoe UI" panose="020B0502040204020203" pitchFamily="34" charset="0"/>
            </a:endParaRPr>
          </a:p>
          <a:p>
            <a:pPr marL="0" marR="0" algn="l">
              <a:spcBef>
                <a:spcPts val="1500"/>
              </a:spcBef>
              <a:spcAft>
                <a:spcPts val="1500"/>
              </a:spcAft>
            </a:pPr>
            <a:r>
              <a:rPr lang="en-US" b="0" i="0" dirty="0">
                <a:solidFill>
                  <a:srgbClr val="000000"/>
                </a:solidFill>
                <a:effectLst/>
                <a:latin typeface="Segoe UI" panose="020B0502040204020203" pitchFamily="34" charset="0"/>
              </a:rPr>
              <a:t>MEAN and MERN stacks are popular technology stacks for web application development.</a:t>
            </a:r>
            <a:endParaRPr lang="en-US" b="0" i="0" dirty="0">
              <a:solidFill>
                <a:srgbClr val="202122"/>
              </a:solidFill>
              <a:effectLst/>
              <a:latin typeface="Times New Roman" panose="02020603050405020304" pitchFamily="18" charset="0"/>
            </a:endParaRPr>
          </a:p>
          <a:p>
            <a:pPr marL="0" marR="0" algn="l">
              <a:spcBef>
                <a:spcPts val="1600"/>
              </a:spcBef>
              <a:spcAft>
                <a:spcPts val="1600"/>
              </a:spcAft>
            </a:pPr>
            <a:r>
              <a:rPr lang="en-US" b="0" i="0" dirty="0">
                <a:solidFill>
                  <a:srgbClr val="000000"/>
                </a:solidFill>
                <a:effectLst/>
                <a:latin typeface="Segoe UI" panose="020B0502040204020203" pitchFamily="34" charset="0"/>
              </a:rPr>
              <a:t>MEAN and MERN stacks are popular technology stacks for web application development. The main difference is that MEAN uses Angular as its front-end framework, while MERN uses React </a:t>
            </a:r>
            <a:r>
              <a:rPr lang="en-US" b="0" i="0" dirty="0" err="1">
                <a:solidFill>
                  <a:srgbClr val="000000"/>
                </a:solidFill>
                <a:effectLst/>
                <a:latin typeface="Segoe UI" panose="020B0502040204020203" pitchFamily="34" charset="0"/>
              </a:rPr>
              <a:t>Js</a:t>
            </a:r>
            <a:r>
              <a:rPr lang="en-US" b="0" i="0" dirty="0">
                <a:solidFill>
                  <a:srgbClr val="000000"/>
                </a:solidFill>
                <a:effectLst/>
                <a:latin typeface="Segoe UI" panose="020B0502040204020203" pitchFamily="34" charset="0"/>
              </a:rPr>
              <a:t> for its UI. MEAN is more popular for enterprise-level architecture, while MERN is more popular for smaller applications. That said, the ideal choice of tech stack to use in your business depends on several factors, including the complexity and timeline of your project.</a:t>
            </a:r>
            <a:endParaRPr lang="en-US" b="0" i="0" dirty="0">
              <a:solidFill>
                <a:srgbClr val="202122"/>
              </a:solidFill>
              <a:effectLst/>
              <a:latin typeface="Calibri" panose="020F0502020204030204" pitchFamily="34" charset="0"/>
            </a:endParaRPr>
          </a:p>
          <a:p>
            <a:pPr marL="0" marR="0" indent="0" algn="l">
              <a:spcBef>
                <a:spcPts val="0"/>
              </a:spcBef>
              <a:spcAft>
                <a:spcPts val="0"/>
              </a:spcAft>
              <a:buNone/>
            </a:pPr>
            <a:r>
              <a:rPr lang="en-US" sz="1800" b="1" i="0" dirty="0">
                <a:solidFill>
                  <a:srgbClr val="151515"/>
                </a:solidFill>
                <a:effectLst/>
                <a:latin typeface="Segoe UI" panose="020B0502040204020203" pitchFamily="34" charset="0"/>
              </a:rPr>
              <a:t> </a:t>
            </a:r>
            <a:endParaRPr lang="en-US" sz="1800" b="0" i="0" dirty="0">
              <a:solidFill>
                <a:srgbClr val="2F5496"/>
              </a:solidFill>
              <a:effectLst/>
              <a:latin typeface="Calibri Light" panose="020F0302020204030204" pitchFamily="34" charset="0"/>
            </a:endParaRPr>
          </a:p>
          <a:p>
            <a:endParaRPr lang="en-US" dirty="0"/>
          </a:p>
        </p:txBody>
      </p:sp>
      <p:sp>
        <p:nvSpPr>
          <p:cNvPr id="4" name="Date Placeholder 3">
            <a:extLst>
              <a:ext uri="{FF2B5EF4-FFF2-40B4-BE49-F238E27FC236}">
                <a16:creationId xmlns:a16="http://schemas.microsoft.com/office/drawing/2014/main" id="{1AC975B3-B358-92CB-5088-F82D87E2EA6C}"/>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260FC70F-843C-5134-97B8-8452BC8ADAC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59C3384-A6D2-A25A-00CE-820C9B1B3C23}"/>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2011714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57EA-5557-31AC-264E-D30948FD58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00C51C-57A4-FB0F-793D-5313EF9CC3F2}"/>
              </a:ext>
            </a:extLst>
          </p:cNvPr>
          <p:cNvSpPr>
            <a:spLocks noGrp="1"/>
          </p:cNvSpPr>
          <p:nvPr>
            <p:ph idx="1"/>
          </p:nvPr>
        </p:nvSpPr>
        <p:spPr/>
        <p:txBody>
          <a:bodyPr/>
          <a:lstStyle/>
          <a:p>
            <a:pPr marL="0" marR="0" algn="l">
              <a:spcBef>
                <a:spcPts val="1600"/>
              </a:spcBef>
              <a:spcAft>
                <a:spcPts val="1600"/>
              </a:spcAft>
            </a:pPr>
            <a:r>
              <a:rPr lang="en-US" sz="2400" b="0" i="0" dirty="0">
                <a:solidFill>
                  <a:srgbClr val="000000"/>
                </a:solidFill>
                <a:effectLst/>
                <a:latin typeface="Segoe UI" panose="020B0502040204020203" pitchFamily="34" charset="0"/>
              </a:rPr>
              <a:t>- It has a dedicated framework, React Native, for building hybrid mobile applications.</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The obvious differences between the two stacks stem from using Angular and React:</a:t>
            </a:r>
            <a:endParaRPr lang="en-US" sz="2400" b="0" i="0" dirty="0">
              <a:solidFill>
                <a:srgbClr val="202122"/>
              </a:solidFill>
              <a:effectLst/>
              <a:latin typeface="Calibri" panose="020F0502020204030204" pitchFamily="34" charset="0"/>
            </a:endParaRPr>
          </a:p>
          <a:p>
            <a:pPr marL="0" marR="0" algn="l">
              <a:spcBef>
                <a:spcPts val="2000"/>
              </a:spcBef>
              <a:spcAft>
                <a:spcPts val="800"/>
              </a:spcAft>
            </a:pPr>
            <a:r>
              <a:rPr lang="en-US" sz="2400" b="1" i="0" dirty="0">
                <a:solidFill>
                  <a:srgbClr val="000000"/>
                </a:solidFill>
                <a:effectLst/>
                <a:latin typeface="Segoe UI" panose="020B0502040204020203" pitchFamily="34" charset="0"/>
              </a:rPr>
              <a:t>1. Error prevention</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In terms of error handling, the MEAN wins over the MEAN stack since Angular uses </a:t>
            </a:r>
            <a:r>
              <a:rPr lang="en-US" sz="2400" b="0" i="0" u="sng" dirty="0">
                <a:solidFill>
                  <a:srgbClr val="0000FF"/>
                </a:solidFill>
                <a:effectLst/>
                <a:latin typeface="Segoe UI" panose="020B0502040204020203" pitchFamily="34" charset="0"/>
                <a:hlinkClick r:id="rId2"/>
              </a:rPr>
              <a:t>Typescript</a:t>
            </a:r>
            <a:r>
              <a:rPr lang="en-US" sz="2400" b="0" i="0" dirty="0">
                <a:solidFill>
                  <a:srgbClr val="000000"/>
                </a:solidFill>
                <a:effectLst/>
                <a:latin typeface="Segoe UI" panose="020B0502040204020203" pitchFamily="34" charset="0"/>
              </a:rPr>
              <a:t>, which is more effective in spotting bugs in the early development stage and improving code maintainability. Fewer bugs mean faster development and deployment. MERN's React uses JSX, which is basically a combination of HTML and JavaScript. Although, React does offer an extension to work with Typescript, it’s not a native integration.</a:t>
            </a: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0061A178-D4F7-C4D7-8CEC-19C73FE184EE}"/>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58898762-346B-C33A-8DF0-D9DD1196E7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9111E7D-514A-EFF1-9EDF-7F40404A5E1E}"/>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2526227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32E6-9600-8F65-5F47-2C39793A0B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F2D380-5C87-38CE-872D-591BD9E49758}"/>
              </a:ext>
            </a:extLst>
          </p:cNvPr>
          <p:cNvSpPr>
            <a:spLocks noGrp="1"/>
          </p:cNvSpPr>
          <p:nvPr>
            <p:ph idx="1"/>
          </p:nvPr>
        </p:nvSpPr>
        <p:spPr/>
        <p:txBody>
          <a:bodyPr/>
          <a:lstStyle/>
          <a:p>
            <a:pPr marL="0" marR="0" algn="l">
              <a:spcBef>
                <a:spcPts val="2000"/>
              </a:spcBef>
              <a:spcAft>
                <a:spcPts val="800"/>
              </a:spcAft>
            </a:pPr>
            <a:r>
              <a:rPr lang="en-US" sz="2400" b="1" i="0" dirty="0">
                <a:solidFill>
                  <a:srgbClr val="000000"/>
                </a:solidFill>
                <a:effectLst/>
                <a:latin typeface="Segoe UI" panose="020B0502040204020203" pitchFamily="34" charset="0"/>
              </a:rPr>
              <a:t>2. Security</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Security is an important component of your application as it helps maintain data integrity. Both stacks offer high security standards thanks to their component's advanced security modules. They both use MongoDB – a non-relational database that helps prevent SQL injection attacks, thus securing users' data.</a:t>
            </a: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E4ECBDF-581A-5606-0206-E885A360883C}"/>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2C6B10A2-1DA4-3F3F-2B59-2D79C36905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22D009-5AB4-3B5B-92D3-CAE0D3C73051}"/>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174719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063F-9E5B-E106-5535-374B83FDBE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4238C6-65B4-8C36-B58E-1583DCE9C507}"/>
              </a:ext>
            </a:extLst>
          </p:cNvPr>
          <p:cNvSpPr>
            <a:spLocks noGrp="1"/>
          </p:cNvSpPr>
          <p:nvPr>
            <p:ph idx="1"/>
          </p:nvPr>
        </p:nvSpPr>
        <p:spPr/>
        <p:txBody>
          <a:bodyPr/>
          <a:lstStyle/>
          <a:p>
            <a:pPr marL="0" marR="0" algn="l">
              <a:spcBef>
                <a:spcPts val="2240"/>
              </a:spcBef>
              <a:spcAft>
                <a:spcPts val="1280"/>
              </a:spcAft>
            </a:pPr>
            <a:r>
              <a:rPr lang="en-US" sz="1800" b="1" i="0" dirty="0">
                <a:solidFill>
                  <a:srgbClr val="000000"/>
                </a:solidFill>
                <a:effectLst/>
                <a:latin typeface="Segoe UI" panose="020B0502040204020203" pitchFamily="34" charset="0"/>
              </a:rPr>
              <a:t>Factors to consider when choosing between MEAN and MERN stacks</a:t>
            </a:r>
            <a:endParaRPr lang="en-US" sz="1800" b="0" i="0" dirty="0">
              <a:solidFill>
                <a:srgbClr val="202122"/>
              </a:solidFill>
              <a:effectLst/>
              <a:latin typeface="Calibri" panose="020F0502020204030204" pitchFamily="34" charset="0"/>
            </a:endParaRPr>
          </a:p>
          <a:p>
            <a:pPr marL="0" marR="0" algn="l">
              <a:spcBef>
                <a:spcPts val="1600"/>
              </a:spcBef>
              <a:spcAft>
                <a:spcPts val="1600"/>
              </a:spcAft>
            </a:pPr>
            <a:r>
              <a:rPr lang="en-US" sz="1800" b="0" i="0" dirty="0">
                <a:solidFill>
                  <a:srgbClr val="000000"/>
                </a:solidFill>
                <a:effectLst/>
                <a:latin typeface="Segoe UI" panose="020B0502040204020203" pitchFamily="34" charset="0"/>
              </a:rPr>
              <a:t>Your decision on the ideal stack to use for your application should be based on the following:</a:t>
            </a:r>
            <a:endParaRPr lang="en-US" sz="1800" b="0" i="0" dirty="0">
              <a:solidFill>
                <a:srgbClr val="202122"/>
              </a:solidFill>
              <a:effectLst/>
              <a:latin typeface="Calibri" panose="020F0502020204030204" pitchFamily="34" charset="0"/>
            </a:endParaRPr>
          </a:p>
          <a:p>
            <a:pPr marL="0" marR="0" algn="l">
              <a:spcBef>
                <a:spcPts val="2000"/>
              </a:spcBef>
              <a:spcAft>
                <a:spcPts val="800"/>
              </a:spcAft>
            </a:pPr>
            <a:r>
              <a:rPr lang="en-US" sz="1800" b="1" i="0" dirty="0">
                <a:solidFill>
                  <a:srgbClr val="000000"/>
                </a:solidFill>
                <a:effectLst/>
                <a:latin typeface="Segoe UI" panose="020B0502040204020203" pitchFamily="34" charset="0"/>
              </a:rPr>
              <a:t>UI requirements</a:t>
            </a:r>
            <a:endParaRPr lang="en-US" sz="1800" b="0" i="0" dirty="0">
              <a:solidFill>
                <a:srgbClr val="202122"/>
              </a:solidFill>
              <a:effectLst/>
              <a:latin typeface="Calibri" panose="020F0502020204030204" pitchFamily="34" charset="0"/>
            </a:endParaRPr>
          </a:p>
          <a:p>
            <a:pPr marL="0" marR="0" algn="l">
              <a:spcBef>
                <a:spcPts val="1600"/>
              </a:spcBef>
              <a:spcAft>
                <a:spcPts val="1600"/>
              </a:spcAft>
            </a:pPr>
            <a:r>
              <a:rPr lang="en-US" sz="1800" b="0" i="0" dirty="0">
                <a:solidFill>
                  <a:srgbClr val="000000"/>
                </a:solidFill>
                <a:effectLst/>
                <a:latin typeface="Segoe UI" panose="020B0502040204020203" pitchFamily="34" charset="0"/>
              </a:rPr>
              <a:t>With React, you can build complex interfaces from simple blocks thanks to its component architecture. If you're looking to build advanced yet intuitive interfaces, then the MERN stack is more suitable than MEAN. Besides, MERN offers a better user experience than MEAN due to its fast UI rendering.</a:t>
            </a:r>
            <a:endParaRPr lang="en-US" sz="1800" b="0" i="0" dirty="0">
              <a:solidFill>
                <a:srgbClr val="202122"/>
              </a:solidFill>
              <a:effectLst/>
              <a:latin typeface="Calibri" panose="020F0502020204030204" pitchFamily="34" charset="0"/>
            </a:endParaRPr>
          </a:p>
          <a:p>
            <a:pPr marL="0" marR="0" algn="l">
              <a:spcBef>
                <a:spcPts val="2000"/>
              </a:spcBef>
              <a:spcAft>
                <a:spcPts val="800"/>
              </a:spcAft>
            </a:pPr>
            <a:r>
              <a:rPr lang="en-US" sz="1800" b="1" i="0" dirty="0">
                <a:solidFill>
                  <a:srgbClr val="000000"/>
                </a:solidFill>
                <a:effectLst/>
                <a:latin typeface="Segoe UI" panose="020B0502040204020203" pitchFamily="34" charset="0"/>
              </a:rPr>
              <a:t>Maintenance and modifications</a:t>
            </a:r>
            <a:endParaRPr lang="en-US" sz="1800" b="0" i="0" dirty="0">
              <a:solidFill>
                <a:srgbClr val="202122"/>
              </a:solidFill>
              <a:effectLst/>
              <a:latin typeface="Calibri" panose="020F0502020204030204" pitchFamily="34" charset="0"/>
            </a:endParaRPr>
          </a:p>
          <a:p>
            <a:pPr marL="0" marR="0" algn="l">
              <a:spcBef>
                <a:spcPts val="1600"/>
              </a:spcBef>
              <a:spcAft>
                <a:spcPts val="1600"/>
              </a:spcAft>
            </a:pPr>
            <a:r>
              <a:rPr lang="en-US" sz="1800" b="0" i="0" dirty="0">
                <a:solidFill>
                  <a:srgbClr val="000000"/>
                </a:solidFill>
                <a:effectLst/>
                <a:latin typeface="Segoe UI" panose="020B0502040204020203" pitchFamily="34" charset="0"/>
              </a:rPr>
              <a:t>MERN stack is easier to maintain and modify, especially on the front end. This makes it best for shipping a minimum viable product (MVP) as you work to build a more robust application.</a:t>
            </a:r>
            <a:endParaRPr lang="en-US" sz="1800" b="0" i="0" dirty="0">
              <a:solidFill>
                <a:srgbClr val="202122"/>
              </a:solidFill>
              <a:effectLst/>
              <a:latin typeface="Calibri" panose="020F050202020403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3130ABCE-E59F-6372-356E-E5C6D67CE03F}"/>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138B6E79-5EE2-CD82-244A-F9168F8488C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6933D14-EDB4-787B-4D3F-01D150A01F09}"/>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2644789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120B-E63F-D241-A04B-56D32B1EFB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4F5308-F10F-EB21-EF43-D364CA4B6754}"/>
              </a:ext>
            </a:extLst>
          </p:cNvPr>
          <p:cNvSpPr>
            <a:spLocks noGrp="1"/>
          </p:cNvSpPr>
          <p:nvPr>
            <p:ph idx="1"/>
          </p:nvPr>
        </p:nvSpPr>
        <p:spPr/>
        <p:txBody>
          <a:bodyPr/>
          <a:lstStyle/>
          <a:p>
            <a:pPr marL="0" marR="0" algn="l">
              <a:spcBef>
                <a:spcPts val="2000"/>
              </a:spcBef>
              <a:spcAft>
                <a:spcPts val="800"/>
              </a:spcAft>
            </a:pPr>
            <a:r>
              <a:rPr lang="en-US" sz="2400" b="1" i="0" dirty="0">
                <a:solidFill>
                  <a:srgbClr val="000000"/>
                </a:solidFill>
                <a:effectLst/>
                <a:latin typeface="Segoe UI" panose="020B0502040204020203" pitchFamily="34" charset="0"/>
              </a:rPr>
              <a:t>Project Timeline</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Third-party tools in Angular are integrated in a plug-and-play fashion, which improves productivity, especially when working with the MEAN stack. Even though React gives development teams numerous third-party libraries and tools to work with, these tools require more effort to integrate and run, potentially delaying development.</a:t>
            </a:r>
            <a:endParaRPr lang="en-US" sz="2400" b="0" i="0" dirty="0">
              <a:solidFill>
                <a:srgbClr val="202122"/>
              </a:solidFill>
              <a:effectLst/>
              <a:latin typeface="Calibri" panose="020F0502020204030204" pitchFamily="34" charset="0"/>
            </a:endParaRPr>
          </a:p>
          <a:p>
            <a:pPr marL="0" marR="0" algn="l">
              <a:spcBef>
                <a:spcPts val="2240"/>
              </a:spcBef>
              <a:spcAft>
                <a:spcPts val="1280"/>
              </a:spcAft>
            </a:pPr>
            <a:r>
              <a:rPr lang="en-US" sz="2400" b="1" i="0" dirty="0">
                <a:solidFill>
                  <a:srgbClr val="000000"/>
                </a:solidFill>
                <a:effectLst/>
                <a:latin typeface="Segoe UI" panose="020B0502040204020203" pitchFamily="34" charset="0"/>
              </a:rPr>
              <a:t>Frequently asked questions</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There's a fair bit to cover on this topic. Here are a couple of questions we didn't answer directly across the rest of the article.</a:t>
            </a: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050504D-4E6B-EED6-F302-29ECBBD198D7}"/>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AA68F74A-CD65-B86D-5CC7-D0DBC211A49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537E357-3AC5-FE05-8927-9DA363BFA59C}"/>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237990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5C586-CAF9-C2FF-6D52-3E30EDD08D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6F003A-F23E-BD14-A329-72C314312326}"/>
              </a:ext>
            </a:extLst>
          </p:cNvPr>
          <p:cNvSpPr>
            <a:spLocks noGrp="1"/>
          </p:cNvSpPr>
          <p:nvPr>
            <p:ph idx="1"/>
          </p:nvPr>
        </p:nvSpPr>
        <p:spPr/>
        <p:txBody>
          <a:bodyPr/>
          <a:lstStyle/>
          <a:p>
            <a:pPr marL="0" marR="0" algn="l">
              <a:spcBef>
                <a:spcPts val="2000"/>
              </a:spcBef>
              <a:spcAft>
                <a:spcPts val="800"/>
              </a:spcAft>
            </a:pPr>
            <a:r>
              <a:rPr lang="en-US" sz="2400" b="1" i="0" dirty="0">
                <a:solidFill>
                  <a:srgbClr val="000000"/>
                </a:solidFill>
                <a:effectLst/>
                <a:latin typeface="Segoe UI" panose="020B0502040204020203" pitchFamily="34" charset="0"/>
              </a:rPr>
              <a:t>Is the MEAN stack better than MERN stack?</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The ideal stack to use depends entirely on your project needs. MERN is more suited for single-page applications and CRUD operations. MEAN, on the other hand, works best for large applications.</a:t>
            </a:r>
            <a:endParaRPr lang="en-US" sz="2400" b="0" i="0" dirty="0">
              <a:solidFill>
                <a:srgbClr val="202122"/>
              </a:solidFill>
              <a:effectLst/>
              <a:latin typeface="Calibri" panose="020F0502020204030204" pitchFamily="34" charset="0"/>
            </a:endParaRPr>
          </a:p>
          <a:p>
            <a:pPr marL="0" marR="0" algn="l">
              <a:spcBef>
                <a:spcPts val="2000"/>
              </a:spcBef>
              <a:spcAft>
                <a:spcPts val="800"/>
              </a:spcAft>
            </a:pPr>
            <a:r>
              <a:rPr lang="en-US" sz="2400" b="1" i="0" dirty="0">
                <a:solidFill>
                  <a:srgbClr val="000000"/>
                </a:solidFill>
                <a:effectLst/>
                <a:latin typeface="Segoe UI" panose="020B0502040204020203" pitchFamily="34" charset="0"/>
              </a:rPr>
              <a:t>Which stack is in demand, MEAN or MERN?</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Both stacks are in demand, but the MERN stack boasts more popularity than its counterpart since it’s easier to learn.</a:t>
            </a: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9E1557B4-2794-9CA9-4E31-68A9EF75E570}"/>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7F9A3BEC-DC4E-8276-64C0-AC86A3A2143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20E3C63-15F3-D161-11F6-BDF8C3812D6F}"/>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2575218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AB40-E65F-8FE9-F60C-383B0BF9E7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6D355D-3539-09CB-6E49-5679E16B8FA3}"/>
              </a:ext>
            </a:extLst>
          </p:cNvPr>
          <p:cNvSpPr>
            <a:spLocks noGrp="1"/>
          </p:cNvSpPr>
          <p:nvPr>
            <p:ph idx="1"/>
          </p:nvPr>
        </p:nvSpPr>
        <p:spPr/>
        <p:txBody>
          <a:bodyPr/>
          <a:lstStyle/>
          <a:p>
            <a:pPr marL="0" marR="0" algn="l">
              <a:spcBef>
                <a:spcPts val="2240"/>
              </a:spcBef>
              <a:spcAft>
                <a:spcPts val="1280"/>
              </a:spcAft>
            </a:pPr>
            <a:r>
              <a:rPr lang="en-US" sz="2400" b="1" i="0" dirty="0">
                <a:solidFill>
                  <a:srgbClr val="000000"/>
                </a:solidFill>
                <a:effectLst/>
                <a:latin typeface="Segoe UI" panose="020B0502040204020203" pitchFamily="34" charset="0"/>
              </a:rPr>
              <a:t>Conclusion</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Choosing the right stack between MEAN and MERN can be daunting, given their similarities. As such, you should take time to weigh the unique capabilities offered by each and choose one that best aligns with your project needs.</a:t>
            </a:r>
            <a:endParaRPr lang="en-US" sz="2400" b="0" i="0" dirty="0">
              <a:solidFill>
                <a:srgbClr val="202122"/>
              </a:solidFill>
              <a:effectLst/>
              <a:latin typeface="Calibri" panose="020F050202020403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D6C03AC7-C099-E4FA-FC4F-9A95D8EE6696}"/>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796C937D-E767-D190-A219-E8FF80D212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EFC834-B920-8906-8E21-2882AAD55F30}"/>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46466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BDB3-5814-C1A9-D21F-6991876F23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480F5A-EB34-3366-0D7A-15DA907771CF}"/>
              </a:ext>
            </a:extLst>
          </p:cNvPr>
          <p:cNvSpPr>
            <a:spLocks noGrp="1"/>
          </p:cNvSpPr>
          <p:nvPr>
            <p:ph idx="1"/>
          </p:nvPr>
        </p:nvSpPr>
        <p:spPr/>
        <p:txBody>
          <a:bodyPr/>
          <a:lstStyle/>
          <a:p>
            <a:pPr marL="0" marR="0" algn="l">
              <a:spcBef>
                <a:spcPts val="2240"/>
              </a:spcBef>
              <a:spcAft>
                <a:spcPts val="1280"/>
              </a:spcAft>
            </a:pPr>
            <a:r>
              <a:rPr lang="en-US" sz="2400" b="1" i="0" dirty="0">
                <a:solidFill>
                  <a:srgbClr val="000000"/>
                </a:solidFill>
                <a:effectLst/>
                <a:latin typeface="Segoe UI" panose="020B0502040204020203" pitchFamily="34" charset="0"/>
              </a:rPr>
              <a:t>What is MEAN stack?</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The MEAN stack is made of four main components; (M)</a:t>
            </a:r>
            <a:r>
              <a:rPr lang="en-US" sz="2400" b="0" i="0" dirty="0" err="1">
                <a:solidFill>
                  <a:srgbClr val="000000"/>
                </a:solidFill>
                <a:effectLst/>
                <a:latin typeface="Segoe UI" panose="020B0502040204020203" pitchFamily="34" charset="0"/>
              </a:rPr>
              <a:t>ongoDB</a:t>
            </a:r>
            <a:r>
              <a:rPr lang="en-US" sz="2400" b="0" i="0" dirty="0">
                <a:solidFill>
                  <a:srgbClr val="000000"/>
                </a:solidFill>
                <a:effectLst/>
                <a:latin typeface="Segoe UI" panose="020B0502040204020203" pitchFamily="34" charset="0"/>
              </a:rPr>
              <a:t>, (E)</a:t>
            </a:r>
            <a:r>
              <a:rPr lang="en-US" sz="2400" b="0" i="0" dirty="0" err="1">
                <a:solidFill>
                  <a:srgbClr val="000000"/>
                </a:solidFill>
                <a:effectLst/>
                <a:latin typeface="Segoe UI" panose="020B0502040204020203" pitchFamily="34" charset="0"/>
              </a:rPr>
              <a:t>xpress</a:t>
            </a:r>
            <a:r>
              <a:rPr lang="en-US" sz="2400" b="0" i="0" dirty="0">
                <a:solidFill>
                  <a:srgbClr val="000000"/>
                </a:solidFill>
                <a:effectLst/>
                <a:latin typeface="Segoe UI" panose="020B0502040204020203" pitchFamily="34" charset="0"/>
              </a:rPr>
              <a:t> JS, (A)</a:t>
            </a:r>
            <a:r>
              <a:rPr lang="en-US" sz="2400" b="0" i="0" dirty="0" err="1">
                <a:solidFill>
                  <a:srgbClr val="000000"/>
                </a:solidFill>
                <a:effectLst/>
                <a:latin typeface="Segoe UI" panose="020B0502040204020203" pitchFamily="34" charset="0"/>
              </a:rPr>
              <a:t>ngular</a:t>
            </a:r>
            <a:r>
              <a:rPr lang="en-US" sz="2400" b="0" i="0" dirty="0">
                <a:solidFill>
                  <a:srgbClr val="000000"/>
                </a:solidFill>
                <a:effectLst/>
                <a:latin typeface="Segoe UI" panose="020B0502040204020203" pitchFamily="34" charset="0"/>
              </a:rPr>
              <a:t> JS, and (N)ode JS.</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MEAN stack is an open-source JavaScript-based framework for building web and hybrid mobile applications. The framework is based on the Model-View-Controller (MVC) architecture, making it an ideal choice for accelerated application development. Besides, it offers developers access to numerous plugins and other tools that offer an efficient development process.</a:t>
            </a: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07D357B6-3F45-DDFD-374F-083430D488AB}"/>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79DE8416-599D-9522-F2F3-16E18430BE6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6DE2CD5-6733-0124-C10F-AE0EAAB5185A}"/>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364214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7D96-EDBA-7BBA-BECB-AAE94932DA8E}"/>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E0E02BE-D34E-893B-D0EF-EF4281BD2435}"/>
              </a:ext>
            </a:extLst>
          </p:cNvPr>
          <p:cNvPicPr>
            <a:picLocks noGrp="1" noChangeAspect="1"/>
          </p:cNvPicPr>
          <p:nvPr>
            <p:ph idx="1"/>
          </p:nvPr>
        </p:nvPicPr>
        <p:blipFill>
          <a:blip r:embed="rId2"/>
          <a:stretch>
            <a:fillRect/>
          </a:stretch>
        </p:blipFill>
        <p:spPr>
          <a:xfrm>
            <a:off x="1600200" y="982579"/>
            <a:ext cx="7005637" cy="5486400"/>
          </a:xfrm>
        </p:spPr>
      </p:pic>
      <p:sp>
        <p:nvSpPr>
          <p:cNvPr id="4" name="Date Placeholder 3">
            <a:extLst>
              <a:ext uri="{FF2B5EF4-FFF2-40B4-BE49-F238E27FC236}">
                <a16:creationId xmlns:a16="http://schemas.microsoft.com/office/drawing/2014/main" id="{EB4EEDE8-9B24-D958-281D-538EE087C91E}"/>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9EDAB685-454C-52E7-7F4A-17F149DF599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A234190-0597-9D6B-A803-A5C3BE269D50}"/>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163322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CEF3-19D1-85B9-2837-00370379C0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DDD882-C171-63CE-FCC9-DF3A66E90F2D}"/>
              </a:ext>
            </a:extLst>
          </p:cNvPr>
          <p:cNvSpPr>
            <a:spLocks noGrp="1"/>
          </p:cNvSpPr>
          <p:nvPr>
            <p:ph idx="1"/>
          </p:nvPr>
        </p:nvSpPr>
        <p:spPr/>
        <p:txBody>
          <a:bodyPr/>
          <a:lstStyle/>
          <a:p>
            <a:pPr marL="0" marR="0" algn="l">
              <a:spcBef>
                <a:spcPts val="2000"/>
              </a:spcBef>
              <a:spcAft>
                <a:spcPts val="800"/>
              </a:spcAft>
            </a:pPr>
            <a:r>
              <a:rPr lang="en-US" sz="2300" b="1" i="0" dirty="0">
                <a:solidFill>
                  <a:srgbClr val="000000"/>
                </a:solidFill>
                <a:effectLst/>
                <a:latin typeface="Segoe UI" panose="020B0502040204020203" pitchFamily="34" charset="0"/>
              </a:rPr>
              <a:t>How the MEAN stack works</a:t>
            </a:r>
            <a:endParaRPr lang="en-US" sz="2300" b="0" i="0" dirty="0">
              <a:solidFill>
                <a:srgbClr val="202122"/>
              </a:solidFill>
              <a:effectLst/>
              <a:latin typeface="Calibri" panose="020F0502020204030204" pitchFamily="34" charset="0"/>
            </a:endParaRPr>
          </a:p>
          <a:p>
            <a:pPr marL="0" marR="0" algn="l">
              <a:spcBef>
                <a:spcPts val="1600"/>
              </a:spcBef>
              <a:spcAft>
                <a:spcPts val="1600"/>
              </a:spcAft>
            </a:pPr>
            <a:r>
              <a:rPr lang="en-US" sz="2300" b="0" i="0" dirty="0">
                <a:solidFill>
                  <a:srgbClr val="000000"/>
                </a:solidFill>
                <a:effectLst/>
                <a:latin typeface="Segoe UI" panose="020B0502040204020203" pitchFamily="34" charset="0"/>
              </a:rPr>
              <a:t>Here’s how the MEAN stack works based on its architecture:</a:t>
            </a:r>
            <a:endParaRPr lang="en-US" sz="2300" b="0" i="0" dirty="0">
              <a:solidFill>
                <a:srgbClr val="202122"/>
              </a:solidFill>
              <a:effectLst/>
              <a:latin typeface="Calibri" panose="020F0502020204030204" pitchFamily="34" charset="0"/>
            </a:endParaRPr>
          </a:p>
          <a:p>
            <a:pPr marL="228600" marR="0" algn="l">
              <a:spcBef>
                <a:spcPts val="800"/>
              </a:spcBef>
              <a:spcAft>
                <a:spcPts val="800"/>
              </a:spcAft>
              <a:buFont typeface="+mj-lt"/>
              <a:buAutoNum type="arabicPeriod"/>
            </a:pPr>
            <a:r>
              <a:rPr lang="en-US" sz="2300" b="0" i="0" dirty="0">
                <a:solidFill>
                  <a:srgbClr val="000000"/>
                </a:solidFill>
                <a:effectLst/>
                <a:latin typeface="Segoe UI" panose="020B0502040204020203" pitchFamily="34" charset="0"/>
              </a:rPr>
              <a:t>MongoDB – database</a:t>
            </a:r>
            <a:endParaRPr lang="en-US" sz="2300" b="0" i="0" dirty="0">
              <a:solidFill>
                <a:srgbClr val="202122"/>
              </a:solidFill>
              <a:effectLst/>
              <a:latin typeface="Calibri" panose="020F0502020204030204" pitchFamily="34" charset="0"/>
            </a:endParaRPr>
          </a:p>
          <a:p>
            <a:pPr marL="0" marR="0" algn="l">
              <a:spcBef>
                <a:spcPts val="1600"/>
              </a:spcBef>
              <a:spcAft>
                <a:spcPts val="1600"/>
              </a:spcAft>
            </a:pPr>
            <a:r>
              <a:rPr lang="en-US" sz="2300" b="0" i="0" dirty="0">
                <a:solidFill>
                  <a:srgbClr val="000000"/>
                </a:solidFill>
                <a:effectLst/>
                <a:latin typeface="Segoe UI" panose="020B0502040204020203" pitchFamily="34" charset="0"/>
              </a:rPr>
              <a:t>MongoDB is an open-source non-relational database for cloud applications. It offers improved performance and scalability, making it ideal for some large applications. In the MEAN stack, MongoDB is used to store an application's data in the form of JSON files while also facilitating the transfer of data between the client side and the server side. Since the data application and the database use JavaScript, it eliminates the need for translating files as they journey to and from the application and database.</a:t>
            </a:r>
            <a:endParaRPr lang="en-US" sz="2300" b="0" i="0" dirty="0">
              <a:solidFill>
                <a:srgbClr val="202122"/>
              </a:solidFill>
              <a:effectLst/>
              <a:latin typeface="Calibri" panose="020F0502020204030204" pitchFamily="34" charset="0"/>
            </a:endParaRPr>
          </a:p>
          <a:p>
            <a:pPr marL="0" marR="0" indent="0" algn="l">
              <a:spcBef>
                <a:spcPts val="1600"/>
              </a:spcBef>
              <a:spcAft>
                <a:spcPts val="1600"/>
              </a:spcAft>
              <a:buNone/>
            </a:pPr>
            <a:r>
              <a:rPr lang="en-US" sz="1800" b="0" i="0" dirty="0">
                <a:solidFill>
                  <a:srgbClr val="202122"/>
                </a:solidFill>
                <a:effectLst/>
                <a:latin typeface="Segoe UI" panose="020B0502040204020203" pitchFamily="34" charset="0"/>
              </a:rPr>
              <a:t> </a:t>
            </a:r>
            <a:endParaRPr lang="en-US" sz="18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1CBD7FD-352E-58AC-231B-7891B35EE432}"/>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B0545165-5A8B-E41F-5F42-4A1851392F5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C4FD501-B22B-EC78-CC84-1F8FCC045EA6}"/>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75504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91D9-2B0A-A637-B4E2-AE618D2364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39D213-3115-4E13-3943-C9ADCD49DED0}"/>
              </a:ext>
            </a:extLst>
          </p:cNvPr>
          <p:cNvSpPr>
            <a:spLocks noGrp="1"/>
          </p:cNvSpPr>
          <p:nvPr>
            <p:ph idx="1"/>
          </p:nvPr>
        </p:nvSpPr>
        <p:spPr/>
        <p:txBody>
          <a:bodyPr/>
          <a:lstStyle/>
          <a:p>
            <a:pPr marL="0" marR="0" algn="l">
              <a:spcBef>
                <a:spcPts val="1600"/>
              </a:spcBef>
              <a:spcAft>
                <a:spcPts val="1600"/>
              </a:spcAft>
            </a:pPr>
            <a:r>
              <a:rPr lang="en-US" sz="2400" b="0" i="0" dirty="0">
                <a:solidFill>
                  <a:srgbClr val="000000"/>
                </a:solidFill>
                <a:effectLst/>
                <a:latin typeface="Segoe UI" panose="020B0502040204020203" pitchFamily="34" charset="0"/>
              </a:rPr>
              <a:t>Some of the best features of MongoDB:</a:t>
            </a:r>
            <a:endParaRPr lang="en-US" sz="2400"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Offers horizontal scalability to support the increasing workload of modern applications</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It comes with built-in sharding support, which helps breakdown large datasets</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Allows duplication of data over multiple servers</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It’s a schema-less database</a:t>
            </a:r>
            <a:endParaRPr lang="en-US"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34C8C15F-86C2-724D-2C94-A0B00DBA91B0}"/>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A2230DD3-AFB8-88A3-88BD-66C349B7214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96A4FA7-85D1-CE84-9676-6E5D6EA6FFC2}"/>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148857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98E6-3683-A81E-F617-1660CE87EE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8089A3-419B-5DE8-76DF-959D48CF06FD}"/>
              </a:ext>
            </a:extLst>
          </p:cNvPr>
          <p:cNvSpPr>
            <a:spLocks noGrp="1"/>
          </p:cNvSpPr>
          <p:nvPr>
            <p:ph idx="1"/>
          </p:nvPr>
        </p:nvSpPr>
        <p:spPr/>
        <p:txBody>
          <a:bodyPr/>
          <a:lstStyle/>
          <a:p>
            <a:pPr marL="0" marR="0" algn="l">
              <a:spcBef>
                <a:spcPts val="1600"/>
              </a:spcBef>
              <a:spcAft>
                <a:spcPts val="1600"/>
              </a:spcAft>
            </a:pPr>
            <a:r>
              <a:rPr lang="en-US" sz="2400" b="0" i="0" dirty="0">
                <a:solidFill>
                  <a:srgbClr val="000000"/>
                </a:solidFill>
                <a:effectLst/>
                <a:latin typeface="Segoe UI" panose="020B0502040204020203" pitchFamily="34" charset="0"/>
              </a:rPr>
              <a:t>2. Express.JS – back-end</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Express is a back-end framework based on Node.JS and, as such, it maintains the use of JavaScript between front and backend (one of the big reasons MEAN is popular). Its primary role in the stack is facilitating a smooth data transfer between the frontend and the database.</a:t>
            </a:r>
            <a:endParaRPr lang="en-US" sz="2400" b="0" i="0" dirty="0">
              <a:solidFill>
                <a:srgbClr val="202122"/>
              </a:solidFill>
              <a:effectLst/>
              <a:latin typeface="Calibri" panose="020F0502020204030204" pitchFamily="34" charset="0"/>
            </a:endParaRPr>
          </a:p>
          <a:p>
            <a:pPr marL="0" marR="0" algn="l">
              <a:spcBef>
                <a:spcPts val="1600"/>
              </a:spcBef>
              <a:spcAft>
                <a:spcPts val="1600"/>
              </a:spcAft>
            </a:pPr>
            <a:r>
              <a:rPr lang="en-US" sz="2400" b="0" i="0" dirty="0">
                <a:solidFill>
                  <a:srgbClr val="000000"/>
                </a:solidFill>
                <a:effectLst/>
                <a:latin typeface="Segoe UI" panose="020B0502040204020203" pitchFamily="34" charset="0"/>
              </a:rPr>
              <a:t>Thanks to its minimalist design, Express handles all application processes efficiently while eliminating the risk of redefining variables, and saving time and money. In a nutshell, it provides excellent tooling for the development of single-page, multi-page, and hybrid applications.</a:t>
            </a:r>
            <a:endParaRPr lang="en-US" sz="2400"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C2E5FC5-84B6-5AD2-A405-68389FA99DDB}"/>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6FFF4F5F-B95C-AA62-4CAC-69DEC74F035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50942A2-4607-11A3-F19B-6028D29EA1AB}"/>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378883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7AAA-676C-4CF0-260D-3527FC8E0C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DA1924-EFE3-C010-ECBD-9AA2ABA9AF82}"/>
              </a:ext>
            </a:extLst>
          </p:cNvPr>
          <p:cNvSpPr>
            <a:spLocks noGrp="1"/>
          </p:cNvSpPr>
          <p:nvPr>
            <p:ph idx="1"/>
          </p:nvPr>
        </p:nvSpPr>
        <p:spPr/>
        <p:txBody>
          <a:bodyPr/>
          <a:lstStyle/>
          <a:p>
            <a:pPr marL="0" marR="0" algn="l">
              <a:spcBef>
                <a:spcPts val="1600"/>
              </a:spcBef>
              <a:spcAft>
                <a:spcPts val="1600"/>
              </a:spcAft>
            </a:pPr>
            <a:r>
              <a:rPr lang="en-US" sz="2400" b="0" i="0" dirty="0">
                <a:solidFill>
                  <a:srgbClr val="000000"/>
                </a:solidFill>
                <a:effectLst/>
                <a:latin typeface="Segoe UI" panose="020B0502040204020203" pitchFamily="34" charset="0"/>
              </a:rPr>
              <a:t>Express.JS features include:</a:t>
            </a:r>
            <a:endParaRPr lang="en-US" sz="2400"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Easy to configure and customize</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Offers an advanced routing mechanism that allows you to define the route of your application with the help of HTTP methods</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It comes with additional middleware that can manipulate requests and responses.</a:t>
            </a:r>
            <a:endParaRPr lang="en-US" b="0" i="0" dirty="0">
              <a:solidFill>
                <a:srgbClr val="202122"/>
              </a:solidFill>
              <a:effectLst/>
              <a:latin typeface="Calibri" panose="020F0502020204030204" pitchFamily="34" charset="0"/>
            </a:endParaRPr>
          </a:p>
          <a:p>
            <a:pPr marL="228600" marR="0" algn="l">
              <a:spcBef>
                <a:spcPts val="800"/>
              </a:spcBef>
              <a:spcAft>
                <a:spcPts val="800"/>
              </a:spcAft>
              <a:buFont typeface="Arial" panose="020B0604020202020204" pitchFamily="34" charset="0"/>
              <a:buChar char="•"/>
            </a:pPr>
            <a:r>
              <a:rPr lang="en-US" b="0" i="0" dirty="0">
                <a:solidFill>
                  <a:srgbClr val="000000"/>
                </a:solidFill>
                <a:effectLst/>
                <a:latin typeface="Segoe UI" panose="020B0502040204020203" pitchFamily="34" charset="0"/>
              </a:rPr>
              <a:t>It has a debugging mechanism that pinpoints the parts of the web application that have bugs. This helps improve productivity.</a:t>
            </a:r>
            <a:endParaRPr lang="en-US" b="0" i="0" dirty="0">
              <a:solidFill>
                <a:srgbClr val="202122"/>
              </a:solidFill>
              <a:effectLst/>
              <a:latin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4492B8C6-E07E-ABA7-DDE1-A30B1ED2CA43}"/>
              </a:ext>
            </a:extLst>
          </p:cNvPr>
          <p:cNvSpPr>
            <a:spLocks noGrp="1"/>
          </p:cNvSpPr>
          <p:nvPr>
            <p:ph type="dt" sz="half" idx="10"/>
          </p:nvPr>
        </p:nvSpPr>
        <p:spPr/>
        <p:txBody>
          <a:bodyPr/>
          <a:lstStyle/>
          <a:p>
            <a:pPr>
              <a:defRPr/>
            </a:pPr>
            <a:fld id="{DC518591-586F-4779-B074-C547FBDC4F88}" type="datetime1">
              <a:rPr lang="en-US" smtClean="0"/>
              <a:t>1/8/2024</a:t>
            </a:fld>
            <a:endParaRPr lang="en-US"/>
          </a:p>
        </p:txBody>
      </p:sp>
      <p:sp>
        <p:nvSpPr>
          <p:cNvPr id="5" name="Footer Placeholder 4">
            <a:extLst>
              <a:ext uri="{FF2B5EF4-FFF2-40B4-BE49-F238E27FC236}">
                <a16:creationId xmlns:a16="http://schemas.microsoft.com/office/drawing/2014/main" id="{BFBDC520-FB24-0E71-8742-477923E0F96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82D3DB6-E7B6-13AD-D3E9-91F2B8FFB291}"/>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15778404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18149</TotalTime>
  <Words>2524</Words>
  <Application>Microsoft Office PowerPoint</Application>
  <PresentationFormat>On-screen Show (4:3)</PresentationFormat>
  <Paragraphs>228</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Segoe UI</vt:lpstr>
      <vt:lpstr>Times New Roman</vt:lpstr>
      <vt:lpstr>Wingdings</vt:lpstr>
      <vt:lpstr>Default Design</vt:lpstr>
      <vt:lpstr>Web Application Development</vt:lpstr>
      <vt:lpstr>Objective</vt:lpstr>
      <vt:lpstr>MERN and MEAN Stack Architecture (MEAN VS MERN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Pros and cons of MEAN stack </vt:lpstr>
      <vt:lpstr>PowerPoint Presentation</vt:lpstr>
      <vt:lpstr>Disadvantages of MEAN STACK</vt:lpstr>
      <vt:lpstr> What is the MERN stack? </vt:lpstr>
      <vt:lpstr>PowerPoint Presentation</vt:lpstr>
      <vt:lpstr>PowerPoint Presentation</vt:lpstr>
      <vt:lpstr>PowerPoint Presentation</vt:lpstr>
      <vt:lpstr> Pros and cons of MERN stack </vt:lpstr>
      <vt:lpstr>PowerPoint Presentation</vt:lpstr>
      <vt:lpstr>PowerPoint Presentation</vt:lpstr>
      <vt:lpstr> MEAN vs. MERN: Head-to-head comparison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1951</cp:revision>
  <dcterms:created xsi:type="dcterms:W3CDTF">2008-05-26T16:51:35Z</dcterms:created>
  <dcterms:modified xsi:type="dcterms:W3CDTF">2024-01-09T05:21:05Z</dcterms:modified>
</cp:coreProperties>
</file>