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6"/>
  </p:notesMasterIdLst>
  <p:handoutMasterIdLst>
    <p:handoutMasterId r:id="rId17"/>
  </p:handoutMasterIdLst>
  <p:sldIdLst>
    <p:sldId id="256" r:id="rId2"/>
    <p:sldId id="507" r:id="rId3"/>
    <p:sldId id="508" r:id="rId4"/>
    <p:sldId id="509" r:id="rId5"/>
    <p:sldId id="510" r:id="rId6"/>
    <p:sldId id="511" r:id="rId7"/>
    <p:sldId id="512" r:id="rId8"/>
    <p:sldId id="514" r:id="rId9"/>
    <p:sldId id="513" r:id="rId10"/>
    <p:sldId id="515" r:id="rId11"/>
    <p:sldId id="516" r:id="rId12"/>
    <p:sldId id="517" r:id="rId13"/>
    <p:sldId id="518" r:id="rId14"/>
    <p:sldId id="519" r:id="rId15"/>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F0FFF0"/>
    <a:srgbClr val="3333FF"/>
    <a:srgbClr val="3333CC"/>
    <a:srgbClr val="009900"/>
    <a:srgbClr val="339966"/>
    <a:srgbClr val="808080"/>
    <a:srgbClr val="8FFFD2"/>
    <a:srgbClr val="00FF99"/>
    <a:srgbClr val="A2CEB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p:cViewPr varScale="1">
        <p:scale>
          <a:sx n="95" d="100"/>
          <a:sy n="95" d="100"/>
        </p:scale>
        <p:origin x="1046" y="72"/>
      </p:cViewPr>
      <p:guideLst>
        <p:guide orient="horz" pos="2160"/>
        <p:guide pos="2880"/>
      </p:guideLst>
    </p:cSldViewPr>
  </p:slideViewPr>
  <p:notesTextViewPr>
    <p:cViewPr>
      <p:scale>
        <a:sx n="100" d="100"/>
        <a:sy n="100" d="100"/>
      </p:scale>
      <p:origin x="0" y="0"/>
    </p:cViewPr>
  </p:notesTextViewPr>
  <p:notesViewPr>
    <p:cSldViewPr>
      <p:cViewPr varScale="1">
        <p:scale>
          <a:sx n="79" d="100"/>
          <a:sy n="79" d="100"/>
        </p:scale>
        <p:origin x="-2130"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n-US"/>
          </a:p>
        </p:txBody>
      </p:sp>
      <p:sp>
        <p:nvSpPr>
          <p:cNvPr id="5123"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a:p>
        </p:txBody>
      </p:sp>
      <p:sp>
        <p:nvSpPr>
          <p:cNvPr id="5124"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US"/>
          </a:p>
        </p:txBody>
      </p:sp>
      <p:sp>
        <p:nvSpPr>
          <p:cNvPr id="5125"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D138701A-496A-46B1-BB64-CF1D04C3536D}" type="slidenum">
              <a:rPr lang="en-US" altLang="en-US"/>
              <a:pPr/>
              <a:t>‹#›</a:t>
            </a:fld>
            <a:endParaRPr lang="en-US" altLang="en-US"/>
          </a:p>
        </p:txBody>
      </p:sp>
    </p:spTree>
    <p:extLst>
      <p:ext uri="{BB962C8B-B14F-4D97-AF65-F5344CB8AC3E}">
        <p14:creationId xmlns:p14="http://schemas.microsoft.com/office/powerpoint/2010/main" val="26343568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n-US"/>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a:p>
        </p:txBody>
      </p:sp>
      <p:sp>
        <p:nvSpPr>
          <p:cNvPr id="2253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US"/>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F3920B5C-A9E0-42F8-B0D8-18C3E21EB093}" type="slidenum">
              <a:rPr lang="en-US" altLang="en-US"/>
              <a:pPr/>
              <a:t>‹#›</a:t>
            </a:fld>
            <a:endParaRPr lang="en-US" altLang="en-US"/>
          </a:p>
        </p:txBody>
      </p:sp>
    </p:spTree>
    <p:extLst>
      <p:ext uri="{BB962C8B-B14F-4D97-AF65-F5344CB8AC3E}">
        <p14:creationId xmlns:p14="http://schemas.microsoft.com/office/powerpoint/2010/main" val="71350496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fld id="{7C86CFDA-BA9A-4118-9995-01947E261DC7}" type="datetime1">
              <a:rPr lang="en-US" smtClean="0"/>
              <a:t>2/1/2024</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en-US"/>
              <a:t>Web Application Development</a:t>
            </a:r>
            <a:endParaRPr lang="en-US" dirty="0"/>
          </a:p>
        </p:txBody>
      </p:sp>
      <p:sp>
        <p:nvSpPr>
          <p:cNvPr id="6" name="Rectangle 6"/>
          <p:cNvSpPr>
            <a:spLocks noGrp="1" noChangeArrowheads="1"/>
          </p:cNvSpPr>
          <p:nvPr>
            <p:ph type="sldNum" sz="quarter" idx="12"/>
          </p:nvPr>
        </p:nvSpPr>
        <p:spPr>
          <a:ln/>
        </p:spPr>
        <p:txBody>
          <a:bodyPr/>
          <a:lstStyle>
            <a:lvl1pPr>
              <a:defRPr/>
            </a:lvl1pPr>
          </a:lstStyle>
          <a:p>
            <a:fld id="{12A4523E-7B4E-4306-9DD7-0C65B5C53629}" type="slidenum">
              <a:rPr lang="en-US" altLang="en-US"/>
              <a:pPr/>
              <a:t>‹#›</a:t>
            </a:fld>
            <a:endParaRPr lang="en-US" altLang="en-US"/>
          </a:p>
        </p:txBody>
      </p:sp>
    </p:spTree>
    <p:extLst>
      <p:ext uri="{BB962C8B-B14F-4D97-AF65-F5344CB8AC3E}">
        <p14:creationId xmlns:p14="http://schemas.microsoft.com/office/powerpoint/2010/main" val="39799681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990600" y="914400"/>
            <a:ext cx="807720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fld id="{C9C54A8A-EC83-4BC5-B48C-A23671E55882}" type="datetime1">
              <a:rPr lang="en-US" smtClean="0"/>
              <a:t>2/1/2024</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Web Application Development</a:t>
            </a:r>
            <a:endParaRPr lang="en-US" dirty="0"/>
          </a:p>
        </p:txBody>
      </p:sp>
      <p:sp>
        <p:nvSpPr>
          <p:cNvPr id="6" name="Rectangle 6"/>
          <p:cNvSpPr>
            <a:spLocks noGrp="1" noChangeArrowheads="1"/>
          </p:cNvSpPr>
          <p:nvPr>
            <p:ph type="sldNum" sz="quarter" idx="12"/>
          </p:nvPr>
        </p:nvSpPr>
        <p:spPr>
          <a:ln/>
        </p:spPr>
        <p:txBody>
          <a:bodyPr/>
          <a:lstStyle>
            <a:lvl1pPr>
              <a:defRPr/>
            </a:lvl1pPr>
          </a:lstStyle>
          <a:p>
            <a:fld id="{7C5CF243-786F-4254-B068-4C9F0B6EA12F}" type="slidenum">
              <a:rPr lang="en-US" altLang="en-US"/>
              <a:pPr/>
              <a:t>‹#›</a:t>
            </a:fld>
            <a:endParaRPr lang="en-US" altLang="en-US"/>
          </a:p>
        </p:txBody>
      </p:sp>
    </p:spTree>
    <p:extLst>
      <p:ext uri="{BB962C8B-B14F-4D97-AF65-F5344CB8AC3E}">
        <p14:creationId xmlns:p14="http://schemas.microsoft.com/office/powerpoint/2010/main" val="414772640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gi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0FFF0"/>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0"/>
            <a:ext cx="77724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Web App Development</a:t>
            </a:r>
          </a:p>
        </p:txBody>
      </p:sp>
      <p:sp>
        <p:nvSpPr>
          <p:cNvPr id="1027" name="Rectangle 3"/>
          <p:cNvSpPr>
            <a:spLocks noGrp="1" noChangeArrowheads="1"/>
          </p:cNvSpPr>
          <p:nvPr>
            <p:ph type="body" idx="1"/>
          </p:nvPr>
        </p:nvSpPr>
        <p:spPr bwMode="auto">
          <a:xfrm>
            <a:off x="990600" y="914400"/>
            <a:ext cx="80010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1066800" y="6248400"/>
            <a:ext cx="1600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solidFill>
                  <a:srgbClr val="339966"/>
                </a:solidFill>
                <a:latin typeface="Arial" charset="0"/>
              </a:defRPr>
            </a:lvl1pPr>
          </a:lstStyle>
          <a:p>
            <a:pPr>
              <a:defRPr/>
            </a:pPr>
            <a:fld id="{9561A2BC-730C-4E82-8855-BE79563A3DC6}" type="datetime1">
              <a:rPr lang="en-US" smtClean="0"/>
              <a:t>2/1/2024</a:t>
            </a:fld>
            <a:endParaRPr lang="en-US"/>
          </a:p>
        </p:txBody>
      </p:sp>
      <p:sp>
        <p:nvSpPr>
          <p:cNvPr id="1029" name="Rectangle 5"/>
          <p:cNvSpPr>
            <a:spLocks noGrp="1" noChangeArrowheads="1"/>
          </p:cNvSpPr>
          <p:nvPr>
            <p:ph type="ftr" sz="quarter" idx="3"/>
          </p:nvPr>
        </p:nvSpPr>
        <p:spPr bwMode="auto">
          <a:xfrm>
            <a:off x="2819400" y="6248400"/>
            <a:ext cx="45720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a:solidFill>
                  <a:srgbClr val="339966"/>
                </a:solidFill>
                <a:latin typeface="Arial" charset="0"/>
              </a:defRPr>
            </a:lvl1pPr>
          </a:lstStyle>
          <a:p>
            <a:pPr>
              <a:defRPr/>
            </a:pPr>
            <a:r>
              <a:rPr lang="en-US"/>
              <a:t>Web Application Development</a:t>
            </a:r>
          </a:p>
        </p:txBody>
      </p:sp>
      <p:sp>
        <p:nvSpPr>
          <p:cNvPr id="1030" name="Rectangle 6"/>
          <p:cNvSpPr>
            <a:spLocks noGrp="1" noChangeArrowheads="1"/>
          </p:cNvSpPr>
          <p:nvPr>
            <p:ph type="sldNum" sz="quarter" idx="4"/>
          </p:nvPr>
        </p:nvSpPr>
        <p:spPr bwMode="auto">
          <a:xfrm>
            <a:off x="7543800" y="6245225"/>
            <a:ext cx="11430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solidFill>
                  <a:srgbClr val="339966"/>
                </a:solidFill>
              </a:defRPr>
            </a:lvl1pPr>
          </a:lstStyle>
          <a:p>
            <a:fld id="{1F038FB7-3440-4982-8E15-1047A8D5B201}" type="slidenum">
              <a:rPr lang="en-US" altLang="en-US"/>
              <a:pPr/>
              <a:t>‹#›</a:t>
            </a:fld>
            <a:endParaRPr lang="en-US" altLang="en-US"/>
          </a:p>
        </p:txBody>
      </p:sp>
      <p:pic>
        <p:nvPicPr>
          <p:cNvPr id="1031" name="Picture 7" descr="j0300520"/>
          <p:cNvPicPr>
            <a:picLocks noChangeAspect="1" noChangeArrowheads="1" noCrop="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0"/>
            <a:ext cx="9525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Line 8"/>
          <p:cNvSpPr>
            <a:spLocks noChangeShapeType="1"/>
          </p:cNvSpPr>
          <p:nvPr userDrawn="1"/>
        </p:nvSpPr>
        <p:spPr bwMode="auto">
          <a:xfrm>
            <a:off x="990600" y="838200"/>
            <a:ext cx="7696200" cy="0"/>
          </a:xfrm>
          <a:prstGeom prst="line">
            <a:avLst/>
          </a:prstGeom>
          <a:noFill/>
          <a:ln w="63500">
            <a:solidFill>
              <a:srgbClr val="008080"/>
            </a:solidFill>
            <a:round/>
            <a:headEnd/>
            <a:tailEnd/>
          </a:ln>
          <a:effectLst/>
        </p:spPr>
        <p:txBody>
          <a:bodyPr/>
          <a:lstStyle/>
          <a:p>
            <a:pPr>
              <a:defRPr/>
            </a:pPr>
            <a:endParaRPr lang="en-US">
              <a:latin typeface="Arial" charset="0"/>
            </a:endParaRPr>
          </a:p>
        </p:txBody>
      </p:sp>
      <p:sp>
        <p:nvSpPr>
          <p:cNvPr id="1033" name="Line 9"/>
          <p:cNvSpPr>
            <a:spLocks noChangeShapeType="1"/>
          </p:cNvSpPr>
          <p:nvPr userDrawn="1"/>
        </p:nvSpPr>
        <p:spPr bwMode="auto">
          <a:xfrm>
            <a:off x="0" y="838200"/>
            <a:ext cx="0" cy="6019800"/>
          </a:xfrm>
          <a:prstGeom prst="line">
            <a:avLst/>
          </a:prstGeom>
          <a:noFill/>
          <a:ln w="1905000">
            <a:solidFill>
              <a:srgbClr val="A2CEB1"/>
            </a:solidFill>
            <a:round/>
            <a:headEnd/>
            <a:tailEnd/>
          </a:ln>
          <a:effectLst/>
        </p:spPr>
        <p:txBody>
          <a:bodyPr/>
          <a:lstStyle/>
          <a:p>
            <a:pPr>
              <a:defRPr/>
            </a:pPr>
            <a:endParaRPr lang="en-US">
              <a:latin typeface="Arial"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hf hdr="0"/>
  <p:txStyles>
    <p:titleStyle>
      <a:lvl1pPr algn="ctr" rtl="0" eaLnBrk="0" fontAlgn="base" hangingPunct="0">
        <a:spcBef>
          <a:spcPct val="0"/>
        </a:spcBef>
        <a:spcAft>
          <a:spcPct val="0"/>
        </a:spcAft>
        <a:defRPr sz="3600">
          <a:solidFill>
            <a:srgbClr val="339966"/>
          </a:solidFill>
          <a:latin typeface="+mj-lt"/>
          <a:ea typeface="+mj-ea"/>
          <a:cs typeface="+mj-cs"/>
        </a:defRPr>
      </a:lvl1pPr>
      <a:lvl2pPr algn="ctr" rtl="0" eaLnBrk="0" fontAlgn="base" hangingPunct="0">
        <a:spcBef>
          <a:spcPct val="0"/>
        </a:spcBef>
        <a:spcAft>
          <a:spcPct val="0"/>
        </a:spcAft>
        <a:defRPr sz="3600">
          <a:solidFill>
            <a:srgbClr val="339966"/>
          </a:solidFill>
          <a:latin typeface="Arial" charset="0"/>
        </a:defRPr>
      </a:lvl2pPr>
      <a:lvl3pPr algn="ctr" rtl="0" eaLnBrk="0" fontAlgn="base" hangingPunct="0">
        <a:spcBef>
          <a:spcPct val="0"/>
        </a:spcBef>
        <a:spcAft>
          <a:spcPct val="0"/>
        </a:spcAft>
        <a:defRPr sz="3600">
          <a:solidFill>
            <a:srgbClr val="339966"/>
          </a:solidFill>
          <a:latin typeface="Arial" charset="0"/>
        </a:defRPr>
      </a:lvl3pPr>
      <a:lvl4pPr algn="ctr" rtl="0" eaLnBrk="0" fontAlgn="base" hangingPunct="0">
        <a:spcBef>
          <a:spcPct val="0"/>
        </a:spcBef>
        <a:spcAft>
          <a:spcPct val="0"/>
        </a:spcAft>
        <a:defRPr sz="3600">
          <a:solidFill>
            <a:srgbClr val="339966"/>
          </a:solidFill>
          <a:latin typeface="Arial" charset="0"/>
        </a:defRPr>
      </a:lvl4pPr>
      <a:lvl5pPr algn="ctr" rtl="0" eaLnBrk="0" fontAlgn="base" hangingPunct="0">
        <a:spcBef>
          <a:spcPct val="0"/>
        </a:spcBef>
        <a:spcAft>
          <a:spcPct val="0"/>
        </a:spcAft>
        <a:defRPr sz="3600">
          <a:solidFill>
            <a:srgbClr val="339966"/>
          </a:solidFill>
          <a:latin typeface="Arial" charset="0"/>
        </a:defRPr>
      </a:lvl5pPr>
      <a:lvl6pPr marL="457200" algn="ctr" rtl="0" fontAlgn="base">
        <a:spcBef>
          <a:spcPct val="0"/>
        </a:spcBef>
        <a:spcAft>
          <a:spcPct val="0"/>
        </a:spcAft>
        <a:defRPr sz="3600">
          <a:solidFill>
            <a:srgbClr val="339966"/>
          </a:solidFill>
          <a:latin typeface="Arial" charset="0"/>
        </a:defRPr>
      </a:lvl6pPr>
      <a:lvl7pPr marL="914400" algn="ctr" rtl="0" fontAlgn="base">
        <a:spcBef>
          <a:spcPct val="0"/>
        </a:spcBef>
        <a:spcAft>
          <a:spcPct val="0"/>
        </a:spcAft>
        <a:defRPr sz="3600">
          <a:solidFill>
            <a:srgbClr val="339966"/>
          </a:solidFill>
          <a:latin typeface="Arial" charset="0"/>
        </a:defRPr>
      </a:lvl7pPr>
      <a:lvl8pPr marL="1371600" algn="ctr" rtl="0" fontAlgn="base">
        <a:spcBef>
          <a:spcPct val="0"/>
        </a:spcBef>
        <a:spcAft>
          <a:spcPct val="0"/>
        </a:spcAft>
        <a:defRPr sz="3600">
          <a:solidFill>
            <a:srgbClr val="339966"/>
          </a:solidFill>
          <a:latin typeface="Arial" charset="0"/>
        </a:defRPr>
      </a:lvl8pPr>
      <a:lvl9pPr marL="1828800" algn="ctr" rtl="0" fontAlgn="base">
        <a:spcBef>
          <a:spcPct val="0"/>
        </a:spcBef>
        <a:spcAft>
          <a:spcPct val="0"/>
        </a:spcAft>
        <a:defRPr sz="3600">
          <a:solidFill>
            <a:srgbClr val="339966"/>
          </a:solidFill>
          <a:latin typeface="Arial" charset="0"/>
        </a:defRPr>
      </a:lvl9pPr>
    </p:titleStyle>
    <p:bodyStyle>
      <a:lvl1pPr marL="342900" indent="-342900" algn="l" rtl="0" eaLnBrk="0" fontAlgn="base" hangingPunct="0">
        <a:spcBef>
          <a:spcPct val="20000"/>
        </a:spcBef>
        <a:spcAft>
          <a:spcPct val="0"/>
        </a:spcAft>
        <a:buFont typeface="Wingdings" panose="05000000000000000000" pitchFamily="2" charset="2"/>
        <a:buChar char="q"/>
        <a:defRPr sz="2400">
          <a:solidFill>
            <a:srgbClr val="006600"/>
          </a:solidFill>
          <a:latin typeface="+mn-lt"/>
          <a:ea typeface="+mn-ea"/>
          <a:cs typeface="+mn-cs"/>
        </a:defRPr>
      </a:lvl1pPr>
      <a:lvl2pPr marL="742950" indent="-285750" algn="l" rtl="0" eaLnBrk="0" fontAlgn="base" hangingPunct="0">
        <a:spcBef>
          <a:spcPct val="20000"/>
        </a:spcBef>
        <a:spcAft>
          <a:spcPct val="0"/>
        </a:spcAft>
        <a:buFont typeface="Wingdings" panose="05000000000000000000" pitchFamily="2" charset="2"/>
        <a:buChar char="Ø"/>
        <a:defRPr sz="2400">
          <a:solidFill>
            <a:srgbClr val="006600"/>
          </a:solidFill>
          <a:latin typeface="+mn-lt"/>
        </a:defRPr>
      </a:lvl2pPr>
      <a:lvl3pPr marL="1143000" indent="-228600" algn="l" rtl="0" eaLnBrk="0" fontAlgn="base" hangingPunct="0">
        <a:spcBef>
          <a:spcPct val="20000"/>
        </a:spcBef>
        <a:spcAft>
          <a:spcPct val="0"/>
        </a:spcAft>
        <a:buFont typeface="Wingdings" panose="05000000000000000000" pitchFamily="2" charset="2"/>
        <a:buChar char="§"/>
        <a:defRPr sz="2400">
          <a:solidFill>
            <a:srgbClr val="006600"/>
          </a:solidFill>
          <a:latin typeface="+mn-lt"/>
        </a:defRPr>
      </a:lvl3pPr>
      <a:lvl4pPr marL="1600200" indent="-228600" algn="l" rtl="0" eaLnBrk="0" fontAlgn="base" hangingPunct="0">
        <a:spcBef>
          <a:spcPct val="20000"/>
        </a:spcBef>
        <a:spcAft>
          <a:spcPct val="0"/>
        </a:spcAft>
        <a:buChar char="•"/>
        <a:defRPr sz="2400">
          <a:solidFill>
            <a:srgbClr val="006600"/>
          </a:solidFill>
          <a:latin typeface="+mn-lt"/>
        </a:defRPr>
      </a:lvl4pPr>
      <a:lvl5pPr marL="2057400" indent="-228600" algn="l" rtl="0" eaLnBrk="0" fontAlgn="base" hangingPunct="0">
        <a:spcBef>
          <a:spcPct val="20000"/>
        </a:spcBef>
        <a:spcAft>
          <a:spcPct val="0"/>
        </a:spcAft>
        <a:buFont typeface="Arial" panose="020B0604020202020204" pitchFamily="34" charset="0"/>
        <a:buChar char="–"/>
        <a:defRPr sz="2400">
          <a:solidFill>
            <a:srgbClr val="006600"/>
          </a:solidFill>
          <a:latin typeface="+mn-lt"/>
        </a:defRPr>
      </a:lvl5pPr>
      <a:lvl6pPr marL="2514600" indent="-228600" algn="l" rtl="0" fontAlgn="base">
        <a:spcBef>
          <a:spcPct val="20000"/>
        </a:spcBef>
        <a:spcAft>
          <a:spcPct val="0"/>
        </a:spcAft>
        <a:buFont typeface="Arial" charset="0"/>
        <a:buChar char="–"/>
        <a:defRPr sz="2400">
          <a:solidFill>
            <a:srgbClr val="006600"/>
          </a:solidFill>
          <a:latin typeface="+mn-lt"/>
        </a:defRPr>
      </a:lvl6pPr>
      <a:lvl7pPr marL="2971800" indent="-228600" algn="l" rtl="0" fontAlgn="base">
        <a:spcBef>
          <a:spcPct val="20000"/>
        </a:spcBef>
        <a:spcAft>
          <a:spcPct val="0"/>
        </a:spcAft>
        <a:buFont typeface="Arial" charset="0"/>
        <a:buChar char="–"/>
        <a:defRPr sz="2400">
          <a:solidFill>
            <a:srgbClr val="006600"/>
          </a:solidFill>
          <a:latin typeface="+mn-lt"/>
        </a:defRPr>
      </a:lvl7pPr>
      <a:lvl8pPr marL="3429000" indent="-228600" algn="l" rtl="0" fontAlgn="base">
        <a:spcBef>
          <a:spcPct val="20000"/>
        </a:spcBef>
        <a:spcAft>
          <a:spcPct val="0"/>
        </a:spcAft>
        <a:buFont typeface="Arial" charset="0"/>
        <a:buChar char="–"/>
        <a:defRPr sz="2400">
          <a:solidFill>
            <a:srgbClr val="006600"/>
          </a:solidFill>
          <a:latin typeface="+mn-lt"/>
        </a:defRPr>
      </a:lvl8pPr>
      <a:lvl9pPr marL="3886200" indent="-228600" algn="l" rtl="0" fontAlgn="base">
        <a:spcBef>
          <a:spcPct val="20000"/>
        </a:spcBef>
        <a:spcAft>
          <a:spcPct val="0"/>
        </a:spcAft>
        <a:buFont typeface="Arial" charset="0"/>
        <a:buChar char="–"/>
        <a:defRPr sz="2400">
          <a:solidFill>
            <a:srgbClr val="0066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freecodecamp.org/news/the-model-view-controller-pattern-mvc-architecture-and-frameworks-explained/" TargetMode="External"/><Relationship Id="rId2" Type="http://schemas.openxmlformats.org/officeDocument/2006/relationships/hyperlink" Target="https://www.geeksforgeeks.org/mvc-framework-introduction/"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geeksforgeeks.org/mvc-design-pattern/"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Rectangle 2"/>
          <p:cNvSpPr>
            <a:spLocks noGrp="1" noChangeArrowheads="1"/>
          </p:cNvSpPr>
          <p:nvPr>
            <p:ph type="ctrTitle"/>
          </p:nvPr>
        </p:nvSpPr>
        <p:spPr>
          <a:xfrm>
            <a:off x="990600" y="0"/>
            <a:ext cx="7696200" cy="762000"/>
          </a:xfrm>
        </p:spPr>
        <p:txBody>
          <a:bodyPr/>
          <a:lstStyle/>
          <a:p>
            <a:pPr eaLnBrk="1" hangingPunct="1"/>
            <a:r>
              <a:rPr lang="en-US" altLang="en-US" dirty="0"/>
              <a:t>Web </a:t>
            </a:r>
            <a:r>
              <a:rPr lang="en-US" altLang="en-US"/>
              <a:t>Application Development</a:t>
            </a:r>
            <a:endParaRPr lang="en-US" altLang="en-US" dirty="0"/>
          </a:p>
        </p:txBody>
      </p:sp>
      <p:sp>
        <p:nvSpPr>
          <p:cNvPr id="2054" name="WordArt 7" descr="Paper bag"/>
          <p:cNvSpPr>
            <a:spLocks noChangeArrowheads="1" noChangeShapeType="1" noTextEdit="1"/>
          </p:cNvSpPr>
          <p:nvPr/>
        </p:nvSpPr>
        <p:spPr bwMode="auto">
          <a:xfrm>
            <a:off x="1790700" y="3048000"/>
            <a:ext cx="5562600" cy="1631950"/>
          </a:xfrm>
          <a:prstGeom prst="rect">
            <a:avLst/>
          </a:prstGeom>
        </p:spPr>
        <p:txBody>
          <a:bodyPr wrap="none" fromWordArt="1">
            <a:prstTxWarp prst="textPlain">
              <a:avLst>
                <a:gd name="adj" fmla="val 50000"/>
              </a:avLst>
            </a:prstTxWarp>
          </a:bodyPr>
          <a:lstStyle/>
          <a:p>
            <a:pPr algn="ctr"/>
            <a:r>
              <a:rPr lang="en-US" sz="3600" kern="10" dirty="0">
                <a:ln w="9525">
                  <a:solidFill>
                    <a:srgbClr val="008000"/>
                  </a:solidFill>
                  <a:round/>
                  <a:headEnd/>
                  <a:tailEnd/>
                </a:ln>
                <a:blipFill dpi="0" rotWithShape="0">
                  <a:blip r:embed="rId2"/>
                  <a:srcRect/>
                  <a:tile tx="0" ty="0" sx="100000" sy="100000" flip="none" algn="tl"/>
                </a:blipFill>
                <a:effectLst>
                  <a:outerShdw dist="563972" dir="14049741" sx="125000" sy="125000" algn="tl" rotWithShape="0">
                    <a:srgbClr val="C7DFD3">
                      <a:alpha val="79999"/>
                    </a:srgbClr>
                  </a:outerShdw>
                </a:effectLst>
                <a:latin typeface="Times New Roman" panose="02020603050405020304" pitchFamily="18" charset="0"/>
                <a:cs typeface="Times New Roman" panose="02020603050405020304" pitchFamily="18" charset="0"/>
              </a:rPr>
              <a:t>COMP-229</a:t>
            </a:r>
          </a:p>
          <a:p>
            <a:pPr algn="ctr"/>
            <a:endParaRPr lang="en-US" sz="3600" kern="10" dirty="0">
              <a:ln w="9525">
                <a:solidFill>
                  <a:srgbClr val="008000"/>
                </a:solidFill>
                <a:round/>
                <a:headEnd/>
                <a:tailEnd/>
              </a:ln>
              <a:blipFill dpi="0" rotWithShape="0">
                <a:blip r:embed="rId2"/>
                <a:srcRect/>
                <a:tile tx="0" ty="0" sx="100000" sy="100000" flip="none" algn="tl"/>
              </a:blipFill>
              <a:effectLst>
                <a:outerShdw dist="563972" dir="14049741" sx="125000" sy="125000" algn="tl" rotWithShape="0">
                  <a:srgbClr val="C7DFD3">
                    <a:alpha val="79999"/>
                  </a:srgbClr>
                </a:outerShdw>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8287B-38E6-10E9-A0F1-B9986A3ABC34}"/>
              </a:ext>
            </a:extLst>
          </p:cNvPr>
          <p:cNvSpPr>
            <a:spLocks noGrp="1"/>
          </p:cNvSpPr>
          <p:nvPr>
            <p:ph type="title"/>
          </p:nvPr>
        </p:nvSpPr>
        <p:spPr/>
        <p:txBody>
          <a:bodyPr/>
          <a:lstStyle/>
          <a:p>
            <a:br>
              <a:rPr lang="en-US" sz="3000" b="1" i="0" dirty="0">
                <a:solidFill>
                  <a:srgbClr val="008000"/>
                </a:solidFill>
                <a:effectLst/>
                <a:latin typeface="Nunito" pitchFamily="2" charset="0"/>
              </a:rPr>
            </a:br>
            <a:r>
              <a:rPr lang="en-US" sz="3000" b="1" i="0" dirty="0">
                <a:solidFill>
                  <a:srgbClr val="008000"/>
                </a:solidFill>
                <a:effectLst/>
                <a:latin typeface="Nunito" pitchFamily="2" charset="0"/>
              </a:rPr>
              <a:t>Working of the MVC framework with an example:</a:t>
            </a:r>
            <a:br>
              <a:rPr lang="en-US" b="1" i="0" dirty="0">
                <a:solidFill>
                  <a:srgbClr val="273239"/>
                </a:solidFill>
                <a:effectLst/>
                <a:latin typeface="Nunito" pitchFamily="2" charset="0"/>
              </a:rPr>
            </a:br>
            <a:endParaRPr lang="en-US" dirty="0"/>
          </a:p>
        </p:txBody>
      </p:sp>
      <p:sp>
        <p:nvSpPr>
          <p:cNvPr id="3" name="Content Placeholder 2">
            <a:extLst>
              <a:ext uri="{FF2B5EF4-FFF2-40B4-BE49-F238E27FC236}">
                <a16:creationId xmlns:a16="http://schemas.microsoft.com/office/drawing/2014/main" id="{2CF3DED5-823C-CBE2-90BE-92EAA0BF507C}"/>
              </a:ext>
            </a:extLst>
          </p:cNvPr>
          <p:cNvSpPr>
            <a:spLocks noGrp="1"/>
          </p:cNvSpPr>
          <p:nvPr>
            <p:ph idx="1"/>
          </p:nvPr>
        </p:nvSpPr>
        <p:spPr/>
        <p:txBody>
          <a:bodyPr/>
          <a:lstStyle/>
          <a:p>
            <a:r>
              <a:rPr lang="en-US" b="0" i="0" dirty="0">
                <a:solidFill>
                  <a:srgbClr val="008000"/>
                </a:solidFill>
                <a:effectLst/>
                <a:latin typeface="Nunito" pitchFamily="2" charset="0"/>
              </a:rPr>
              <a:t>Let’s imagine an end-user sends a request to a server to get a list of students studying in a class. The server would then send that request to that particular controller that handles students. </a:t>
            </a:r>
          </a:p>
          <a:p>
            <a:r>
              <a:rPr lang="en-US" b="0" i="0" dirty="0">
                <a:solidFill>
                  <a:srgbClr val="008000"/>
                </a:solidFill>
                <a:effectLst/>
                <a:latin typeface="Nunito" pitchFamily="2" charset="0"/>
              </a:rPr>
              <a:t>That controller would then request the model that handles students to return a list of all students studying in a class.</a:t>
            </a:r>
            <a:endParaRPr lang="en-US" dirty="0">
              <a:solidFill>
                <a:srgbClr val="008000"/>
              </a:solidFill>
            </a:endParaRPr>
          </a:p>
        </p:txBody>
      </p:sp>
      <p:sp>
        <p:nvSpPr>
          <p:cNvPr id="4" name="Date Placeholder 3">
            <a:extLst>
              <a:ext uri="{FF2B5EF4-FFF2-40B4-BE49-F238E27FC236}">
                <a16:creationId xmlns:a16="http://schemas.microsoft.com/office/drawing/2014/main" id="{66CF9594-9AE9-2297-C224-A653C8DB7539}"/>
              </a:ext>
            </a:extLst>
          </p:cNvPr>
          <p:cNvSpPr>
            <a:spLocks noGrp="1"/>
          </p:cNvSpPr>
          <p:nvPr>
            <p:ph type="dt" sz="half" idx="10"/>
          </p:nvPr>
        </p:nvSpPr>
        <p:spPr/>
        <p:txBody>
          <a:bodyPr/>
          <a:lstStyle/>
          <a:p>
            <a:pPr>
              <a:defRPr/>
            </a:pPr>
            <a:fld id="{C9C54A8A-EC83-4BC5-B48C-A23671E55882}" type="datetime1">
              <a:rPr lang="en-US" smtClean="0"/>
              <a:t>2/1/2024</a:t>
            </a:fld>
            <a:endParaRPr lang="en-US"/>
          </a:p>
        </p:txBody>
      </p:sp>
      <p:sp>
        <p:nvSpPr>
          <p:cNvPr id="5" name="Footer Placeholder 4">
            <a:extLst>
              <a:ext uri="{FF2B5EF4-FFF2-40B4-BE49-F238E27FC236}">
                <a16:creationId xmlns:a16="http://schemas.microsoft.com/office/drawing/2014/main" id="{4A436B18-A219-BFEB-F4B0-CFB03B7E32B9}"/>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BCB55520-935C-B55C-3DBA-7F6E3C5F354E}"/>
              </a:ext>
            </a:extLst>
          </p:cNvPr>
          <p:cNvSpPr>
            <a:spLocks noGrp="1"/>
          </p:cNvSpPr>
          <p:nvPr>
            <p:ph type="sldNum" sz="quarter" idx="12"/>
          </p:nvPr>
        </p:nvSpPr>
        <p:spPr/>
        <p:txBody>
          <a:bodyPr/>
          <a:lstStyle/>
          <a:p>
            <a:fld id="{7C5CF243-786F-4254-B068-4C9F0B6EA12F}" type="slidenum">
              <a:rPr lang="en-US" altLang="en-US" smtClean="0"/>
              <a:pPr/>
              <a:t>10</a:t>
            </a:fld>
            <a:endParaRPr lang="en-US" altLang="en-US"/>
          </a:p>
        </p:txBody>
      </p:sp>
    </p:spTree>
    <p:extLst>
      <p:ext uri="{BB962C8B-B14F-4D97-AF65-F5344CB8AC3E}">
        <p14:creationId xmlns:p14="http://schemas.microsoft.com/office/powerpoint/2010/main" val="41604369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A88DF-A304-AE8E-463E-DF922951A424}"/>
              </a:ext>
            </a:extLst>
          </p:cNvPr>
          <p:cNvSpPr>
            <a:spLocks noGrp="1"/>
          </p:cNvSpPr>
          <p:nvPr>
            <p:ph type="title"/>
          </p:nvPr>
        </p:nvSpPr>
        <p:spPr/>
        <p:txBody>
          <a:bodyPr/>
          <a:lstStyle/>
          <a:p>
            <a:endParaRPr lang="en-US"/>
          </a:p>
        </p:txBody>
      </p:sp>
      <p:sp>
        <p:nvSpPr>
          <p:cNvPr id="4" name="Date Placeholder 3">
            <a:extLst>
              <a:ext uri="{FF2B5EF4-FFF2-40B4-BE49-F238E27FC236}">
                <a16:creationId xmlns:a16="http://schemas.microsoft.com/office/drawing/2014/main" id="{C8CCEA95-5614-9D9D-0930-AC1FD4FC8533}"/>
              </a:ext>
            </a:extLst>
          </p:cNvPr>
          <p:cNvSpPr>
            <a:spLocks noGrp="1"/>
          </p:cNvSpPr>
          <p:nvPr>
            <p:ph type="dt" sz="half" idx="10"/>
          </p:nvPr>
        </p:nvSpPr>
        <p:spPr/>
        <p:txBody>
          <a:bodyPr/>
          <a:lstStyle/>
          <a:p>
            <a:pPr>
              <a:defRPr/>
            </a:pPr>
            <a:fld id="{C9C54A8A-EC83-4BC5-B48C-A23671E55882}" type="datetime1">
              <a:rPr lang="en-US" smtClean="0"/>
              <a:t>2/1/2024</a:t>
            </a:fld>
            <a:endParaRPr lang="en-US"/>
          </a:p>
        </p:txBody>
      </p:sp>
      <p:sp>
        <p:nvSpPr>
          <p:cNvPr id="5" name="Footer Placeholder 4">
            <a:extLst>
              <a:ext uri="{FF2B5EF4-FFF2-40B4-BE49-F238E27FC236}">
                <a16:creationId xmlns:a16="http://schemas.microsoft.com/office/drawing/2014/main" id="{35717BBF-E121-635D-9D28-4D8BF7B577F7}"/>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E716FF76-F6D2-B15F-D190-C7468CAAF2A0}"/>
              </a:ext>
            </a:extLst>
          </p:cNvPr>
          <p:cNvSpPr>
            <a:spLocks noGrp="1"/>
          </p:cNvSpPr>
          <p:nvPr>
            <p:ph type="sldNum" sz="quarter" idx="12"/>
          </p:nvPr>
        </p:nvSpPr>
        <p:spPr/>
        <p:txBody>
          <a:bodyPr/>
          <a:lstStyle/>
          <a:p>
            <a:fld id="{7C5CF243-786F-4254-B068-4C9F0B6EA12F}" type="slidenum">
              <a:rPr lang="en-US" altLang="en-US" smtClean="0"/>
              <a:pPr/>
              <a:t>11</a:t>
            </a:fld>
            <a:endParaRPr lang="en-US" altLang="en-US"/>
          </a:p>
        </p:txBody>
      </p:sp>
      <p:pic>
        <p:nvPicPr>
          <p:cNvPr id="3074" name="Picture 2">
            <a:extLst>
              <a:ext uri="{FF2B5EF4-FFF2-40B4-BE49-F238E27FC236}">
                <a16:creationId xmlns:a16="http://schemas.microsoft.com/office/drawing/2014/main" id="{5F57CC2D-FAB7-F119-EFE0-8CF3AC38DBE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66800" y="990600"/>
            <a:ext cx="7543800" cy="5105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13430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E1518-DBFE-A3DE-98B1-7757F9E7953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FBF0DAF-ED5C-5F3D-BDEB-D11CDADB6672}"/>
              </a:ext>
            </a:extLst>
          </p:cNvPr>
          <p:cNvSpPr>
            <a:spLocks noGrp="1"/>
          </p:cNvSpPr>
          <p:nvPr>
            <p:ph idx="1"/>
          </p:nvPr>
        </p:nvSpPr>
        <p:spPr/>
        <p:txBody>
          <a:bodyPr/>
          <a:lstStyle/>
          <a:p>
            <a:pPr algn="l" rtl="0" fontAlgn="base"/>
            <a:r>
              <a:rPr lang="en-US" b="0" i="0" dirty="0">
                <a:solidFill>
                  <a:srgbClr val="008000"/>
                </a:solidFill>
                <a:effectLst/>
                <a:latin typeface="Nunito" pitchFamily="2" charset="0"/>
              </a:rPr>
              <a:t>The model would query the database for the list of all students and then return that list back to the controller. If the response back from the model was successful, then the controller would ask the view associated with students to return a presentation of the list of students. This view would take the list of students from the controller and render the list into HTML that can be used by the browser.</a:t>
            </a:r>
          </a:p>
          <a:p>
            <a:pPr marL="0" indent="0">
              <a:buNone/>
            </a:pPr>
            <a:endParaRPr lang="en-US" dirty="0"/>
          </a:p>
        </p:txBody>
      </p:sp>
      <p:sp>
        <p:nvSpPr>
          <p:cNvPr id="4" name="Date Placeholder 3">
            <a:extLst>
              <a:ext uri="{FF2B5EF4-FFF2-40B4-BE49-F238E27FC236}">
                <a16:creationId xmlns:a16="http://schemas.microsoft.com/office/drawing/2014/main" id="{DA69700F-D0FD-24C8-644B-24205C5CA81C}"/>
              </a:ext>
            </a:extLst>
          </p:cNvPr>
          <p:cNvSpPr>
            <a:spLocks noGrp="1"/>
          </p:cNvSpPr>
          <p:nvPr>
            <p:ph type="dt" sz="half" idx="10"/>
          </p:nvPr>
        </p:nvSpPr>
        <p:spPr/>
        <p:txBody>
          <a:bodyPr/>
          <a:lstStyle/>
          <a:p>
            <a:pPr>
              <a:defRPr/>
            </a:pPr>
            <a:fld id="{C9C54A8A-EC83-4BC5-B48C-A23671E55882}" type="datetime1">
              <a:rPr lang="en-US" smtClean="0"/>
              <a:t>2/1/2024</a:t>
            </a:fld>
            <a:endParaRPr lang="en-US"/>
          </a:p>
        </p:txBody>
      </p:sp>
      <p:sp>
        <p:nvSpPr>
          <p:cNvPr id="5" name="Footer Placeholder 4">
            <a:extLst>
              <a:ext uri="{FF2B5EF4-FFF2-40B4-BE49-F238E27FC236}">
                <a16:creationId xmlns:a16="http://schemas.microsoft.com/office/drawing/2014/main" id="{3A5251D0-90A1-C274-34E7-E60C1E21262B}"/>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B938A105-D734-D8B6-BFCD-D70282C5E9A4}"/>
              </a:ext>
            </a:extLst>
          </p:cNvPr>
          <p:cNvSpPr>
            <a:spLocks noGrp="1"/>
          </p:cNvSpPr>
          <p:nvPr>
            <p:ph type="sldNum" sz="quarter" idx="12"/>
          </p:nvPr>
        </p:nvSpPr>
        <p:spPr/>
        <p:txBody>
          <a:bodyPr/>
          <a:lstStyle/>
          <a:p>
            <a:fld id="{7C5CF243-786F-4254-B068-4C9F0B6EA12F}" type="slidenum">
              <a:rPr lang="en-US" altLang="en-US" smtClean="0"/>
              <a:pPr/>
              <a:t>12</a:t>
            </a:fld>
            <a:endParaRPr lang="en-US" altLang="en-US"/>
          </a:p>
        </p:txBody>
      </p:sp>
    </p:spTree>
    <p:extLst>
      <p:ext uri="{BB962C8B-B14F-4D97-AF65-F5344CB8AC3E}">
        <p14:creationId xmlns:p14="http://schemas.microsoft.com/office/powerpoint/2010/main" val="25349657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6FBE7-5EE0-7AA0-5D5E-9808C7506F8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F02AFCD-570D-759A-DD54-86456546E2DB}"/>
              </a:ext>
            </a:extLst>
          </p:cNvPr>
          <p:cNvSpPr>
            <a:spLocks noGrp="1"/>
          </p:cNvSpPr>
          <p:nvPr>
            <p:ph idx="1"/>
          </p:nvPr>
        </p:nvSpPr>
        <p:spPr/>
        <p:txBody>
          <a:bodyPr/>
          <a:lstStyle/>
          <a:p>
            <a:pPr algn="l" rtl="0" fontAlgn="base"/>
            <a:r>
              <a:rPr lang="en-US" b="0" i="0" dirty="0">
                <a:solidFill>
                  <a:srgbClr val="008000"/>
                </a:solidFill>
                <a:effectLst/>
                <a:latin typeface="Nunito" pitchFamily="2" charset="0"/>
              </a:rPr>
              <a:t>The controller would then take that presentation and returns it back to the user. Thus ending the request. If earlier the model returned an error, the controller would handle that error by asking the view that handles errors to render a presentation for that particular error. That error presentation would then be returned to the user instead of the student list presentation.</a:t>
            </a:r>
          </a:p>
          <a:p>
            <a:pPr algn="l" rtl="0" fontAlgn="base"/>
            <a:r>
              <a:rPr lang="en-US" b="0" i="0" dirty="0">
                <a:solidFill>
                  <a:srgbClr val="008000"/>
                </a:solidFill>
                <a:effectLst/>
                <a:latin typeface="Nunito" pitchFamily="2" charset="0"/>
              </a:rPr>
              <a:t>As we can see from the above example, the model handles all of the data. The view handles all of the presentations and the controller just tells the model and view of what to do. This is the basic architecture and working of the MVC framework.</a:t>
            </a:r>
          </a:p>
          <a:p>
            <a:endParaRPr lang="en-US" dirty="0"/>
          </a:p>
        </p:txBody>
      </p:sp>
      <p:sp>
        <p:nvSpPr>
          <p:cNvPr id="4" name="Date Placeholder 3">
            <a:extLst>
              <a:ext uri="{FF2B5EF4-FFF2-40B4-BE49-F238E27FC236}">
                <a16:creationId xmlns:a16="http://schemas.microsoft.com/office/drawing/2014/main" id="{77629881-913A-D77D-CE0D-2379914967B1}"/>
              </a:ext>
            </a:extLst>
          </p:cNvPr>
          <p:cNvSpPr>
            <a:spLocks noGrp="1"/>
          </p:cNvSpPr>
          <p:nvPr>
            <p:ph type="dt" sz="half" idx="10"/>
          </p:nvPr>
        </p:nvSpPr>
        <p:spPr/>
        <p:txBody>
          <a:bodyPr/>
          <a:lstStyle/>
          <a:p>
            <a:pPr>
              <a:defRPr/>
            </a:pPr>
            <a:fld id="{C9C54A8A-EC83-4BC5-B48C-A23671E55882}" type="datetime1">
              <a:rPr lang="en-US" smtClean="0"/>
              <a:t>2/1/2024</a:t>
            </a:fld>
            <a:endParaRPr lang="en-US"/>
          </a:p>
        </p:txBody>
      </p:sp>
      <p:sp>
        <p:nvSpPr>
          <p:cNvPr id="5" name="Footer Placeholder 4">
            <a:extLst>
              <a:ext uri="{FF2B5EF4-FFF2-40B4-BE49-F238E27FC236}">
                <a16:creationId xmlns:a16="http://schemas.microsoft.com/office/drawing/2014/main" id="{57631050-8E9C-5688-DC14-CCBD8E479313}"/>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0F939F10-A032-27CA-F8D1-91EF6F7032DB}"/>
              </a:ext>
            </a:extLst>
          </p:cNvPr>
          <p:cNvSpPr>
            <a:spLocks noGrp="1"/>
          </p:cNvSpPr>
          <p:nvPr>
            <p:ph type="sldNum" sz="quarter" idx="12"/>
          </p:nvPr>
        </p:nvSpPr>
        <p:spPr/>
        <p:txBody>
          <a:bodyPr/>
          <a:lstStyle/>
          <a:p>
            <a:fld id="{7C5CF243-786F-4254-B068-4C9F0B6EA12F}" type="slidenum">
              <a:rPr lang="en-US" altLang="en-US" smtClean="0"/>
              <a:pPr/>
              <a:t>13</a:t>
            </a:fld>
            <a:endParaRPr lang="en-US" altLang="en-US"/>
          </a:p>
        </p:txBody>
      </p:sp>
    </p:spTree>
    <p:extLst>
      <p:ext uri="{BB962C8B-B14F-4D97-AF65-F5344CB8AC3E}">
        <p14:creationId xmlns:p14="http://schemas.microsoft.com/office/powerpoint/2010/main" val="27769862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013B0-1DDA-E0E7-D1C3-304F3A3B4422}"/>
              </a:ext>
            </a:extLst>
          </p:cNvPr>
          <p:cNvSpPr>
            <a:spLocks noGrp="1"/>
          </p:cNvSpPr>
          <p:nvPr>
            <p:ph type="title"/>
          </p:nvPr>
        </p:nvSpPr>
        <p:spPr/>
        <p:txBody>
          <a:bodyPr/>
          <a:lstStyle/>
          <a:p>
            <a:r>
              <a:rPr lang="en-US" dirty="0"/>
              <a:t>Reference</a:t>
            </a:r>
          </a:p>
        </p:txBody>
      </p:sp>
      <p:sp>
        <p:nvSpPr>
          <p:cNvPr id="3" name="Content Placeholder 2">
            <a:extLst>
              <a:ext uri="{FF2B5EF4-FFF2-40B4-BE49-F238E27FC236}">
                <a16:creationId xmlns:a16="http://schemas.microsoft.com/office/drawing/2014/main" id="{ECA5FC01-F6C9-974C-65A0-F79C53C528CF}"/>
              </a:ext>
            </a:extLst>
          </p:cNvPr>
          <p:cNvSpPr>
            <a:spLocks noGrp="1"/>
          </p:cNvSpPr>
          <p:nvPr>
            <p:ph idx="1"/>
          </p:nvPr>
        </p:nvSpPr>
        <p:spPr/>
        <p:txBody>
          <a:bodyPr/>
          <a:lstStyle/>
          <a:p>
            <a:r>
              <a:rPr lang="en-US" dirty="0">
                <a:hlinkClick r:id="rId2"/>
              </a:rPr>
              <a:t>https://www.geeksforgeeks.org/mvc-framework-introduction/</a:t>
            </a:r>
            <a:endParaRPr lang="en-US" dirty="0"/>
          </a:p>
          <a:p>
            <a:r>
              <a:rPr lang="en-US" dirty="0">
                <a:hlinkClick r:id="rId3"/>
              </a:rPr>
              <a:t>https://www.freecodecamp.org/news/the-model-view-controller-pattern-mvc-architecture-and-frameworks-explained/</a:t>
            </a:r>
            <a:endParaRPr lang="en-US" dirty="0"/>
          </a:p>
          <a:p>
            <a:pPr marL="0" indent="0">
              <a:buNone/>
            </a:pPr>
            <a:endParaRPr lang="en-US" dirty="0"/>
          </a:p>
        </p:txBody>
      </p:sp>
      <p:sp>
        <p:nvSpPr>
          <p:cNvPr id="4" name="Date Placeholder 3">
            <a:extLst>
              <a:ext uri="{FF2B5EF4-FFF2-40B4-BE49-F238E27FC236}">
                <a16:creationId xmlns:a16="http://schemas.microsoft.com/office/drawing/2014/main" id="{64F81E3E-CF78-D6D9-E179-0D418F039223}"/>
              </a:ext>
            </a:extLst>
          </p:cNvPr>
          <p:cNvSpPr>
            <a:spLocks noGrp="1"/>
          </p:cNvSpPr>
          <p:nvPr>
            <p:ph type="dt" sz="half" idx="10"/>
          </p:nvPr>
        </p:nvSpPr>
        <p:spPr/>
        <p:txBody>
          <a:bodyPr/>
          <a:lstStyle/>
          <a:p>
            <a:pPr>
              <a:defRPr/>
            </a:pPr>
            <a:fld id="{C9C54A8A-EC83-4BC5-B48C-A23671E55882}" type="datetime1">
              <a:rPr lang="en-US" smtClean="0"/>
              <a:t>2/1/2024</a:t>
            </a:fld>
            <a:endParaRPr lang="en-US"/>
          </a:p>
        </p:txBody>
      </p:sp>
      <p:sp>
        <p:nvSpPr>
          <p:cNvPr id="5" name="Footer Placeholder 4">
            <a:extLst>
              <a:ext uri="{FF2B5EF4-FFF2-40B4-BE49-F238E27FC236}">
                <a16:creationId xmlns:a16="http://schemas.microsoft.com/office/drawing/2014/main" id="{512163AF-675B-A88E-8753-3F6C017DCD8E}"/>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07E40F30-F50B-5555-A04A-8E8BE9046090}"/>
              </a:ext>
            </a:extLst>
          </p:cNvPr>
          <p:cNvSpPr>
            <a:spLocks noGrp="1"/>
          </p:cNvSpPr>
          <p:nvPr>
            <p:ph type="sldNum" sz="quarter" idx="12"/>
          </p:nvPr>
        </p:nvSpPr>
        <p:spPr/>
        <p:txBody>
          <a:bodyPr/>
          <a:lstStyle/>
          <a:p>
            <a:fld id="{7C5CF243-786F-4254-B068-4C9F0B6EA12F}" type="slidenum">
              <a:rPr lang="en-US" altLang="en-US" smtClean="0"/>
              <a:pPr/>
              <a:t>14</a:t>
            </a:fld>
            <a:endParaRPr lang="en-US" altLang="en-US"/>
          </a:p>
        </p:txBody>
      </p:sp>
    </p:spTree>
    <p:extLst>
      <p:ext uri="{BB962C8B-B14F-4D97-AF65-F5344CB8AC3E}">
        <p14:creationId xmlns:p14="http://schemas.microsoft.com/office/powerpoint/2010/main" val="14699983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05C39E6-E875-7779-8BD6-5A1628763310}"/>
              </a:ext>
            </a:extLst>
          </p:cNvPr>
          <p:cNvSpPr>
            <a:spLocks noGrp="1"/>
          </p:cNvSpPr>
          <p:nvPr>
            <p:ph idx="1"/>
          </p:nvPr>
        </p:nvSpPr>
        <p:spPr>
          <a:xfrm>
            <a:off x="1752600" y="2895600"/>
            <a:ext cx="6705600" cy="1066800"/>
          </a:xfrm>
        </p:spPr>
        <p:txBody>
          <a:bodyPr/>
          <a:lstStyle/>
          <a:p>
            <a:pPr marL="0" indent="0">
              <a:buNone/>
            </a:pPr>
            <a:r>
              <a:rPr lang="en-US" sz="4000" b="1" i="0" dirty="0">
                <a:solidFill>
                  <a:srgbClr val="008000"/>
                </a:solidFill>
                <a:effectLst/>
                <a:latin typeface="Source Sans 3"/>
              </a:rPr>
              <a:t>MVC Framework Introduction</a:t>
            </a:r>
          </a:p>
          <a:p>
            <a:endParaRPr lang="en-US" dirty="0"/>
          </a:p>
        </p:txBody>
      </p:sp>
      <p:sp>
        <p:nvSpPr>
          <p:cNvPr id="4" name="Date Placeholder 3">
            <a:extLst>
              <a:ext uri="{FF2B5EF4-FFF2-40B4-BE49-F238E27FC236}">
                <a16:creationId xmlns:a16="http://schemas.microsoft.com/office/drawing/2014/main" id="{AF23A5B1-BB28-A271-2AF5-765ED5EA8DAA}"/>
              </a:ext>
            </a:extLst>
          </p:cNvPr>
          <p:cNvSpPr>
            <a:spLocks noGrp="1"/>
          </p:cNvSpPr>
          <p:nvPr>
            <p:ph type="dt" sz="half" idx="10"/>
          </p:nvPr>
        </p:nvSpPr>
        <p:spPr/>
        <p:txBody>
          <a:bodyPr/>
          <a:lstStyle/>
          <a:p>
            <a:pPr>
              <a:defRPr/>
            </a:pPr>
            <a:fld id="{C9C54A8A-EC83-4BC5-B48C-A23671E55882}" type="datetime1">
              <a:rPr lang="en-US" smtClean="0"/>
              <a:t>2/1/2024</a:t>
            </a:fld>
            <a:endParaRPr lang="en-US"/>
          </a:p>
        </p:txBody>
      </p:sp>
      <p:sp>
        <p:nvSpPr>
          <p:cNvPr id="5" name="Footer Placeholder 4">
            <a:extLst>
              <a:ext uri="{FF2B5EF4-FFF2-40B4-BE49-F238E27FC236}">
                <a16:creationId xmlns:a16="http://schemas.microsoft.com/office/drawing/2014/main" id="{AA6E9710-F1C2-C692-4669-A1E3C26FDBBC}"/>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78113362-8C07-CE3E-6144-98E8E14D6CDC}"/>
              </a:ext>
            </a:extLst>
          </p:cNvPr>
          <p:cNvSpPr>
            <a:spLocks noGrp="1"/>
          </p:cNvSpPr>
          <p:nvPr>
            <p:ph type="sldNum" sz="quarter" idx="12"/>
          </p:nvPr>
        </p:nvSpPr>
        <p:spPr/>
        <p:txBody>
          <a:bodyPr/>
          <a:lstStyle/>
          <a:p>
            <a:fld id="{7C5CF243-786F-4254-B068-4C9F0B6EA12F}" type="slidenum">
              <a:rPr lang="en-US" altLang="en-US" smtClean="0"/>
              <a:pPr/>
              <a:t>2</a:t>
            </a:fld>
            <a:endParaRPr lang="en-US" altLang="en-US"/>
          </a:p>
        </p:txBody>
      </p:sp>
    </p:spTree>
    <p:extLst>
      <p:ext uri="{BB962C8B-B14F-4D97-AF65-F5344CB8AC3E}">
        <p14:creationId xmlns:p14="http://schemas.microsoft.com/office/powerpoint/2010/main" val="16281892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71098-A713-6DB8-A6B8-83CB0E14A7F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1EA337B-A66E-A06A-43AB-8DCB2DB3E599}"/>
              </a:ext>
            </a:extLst>
          </p:cNvPr>
          <p:cNvSpPr>
            <a:spLocks noGrp="1"/>
          </p:cNvSpPr>
          <p:nvPr>
            <p:ph idx="1"/>
          </p:nvPr>
        </p:nvSpPr>
        <p:spPr/>
        <p:txBody>
          <a:bodyPr/>
          <a:lstStyle/>
          <a:p>
            <a:pPr algn="l" fontAlgn="base"/>
            <a:r>
              <a:rPr lang="en-US" b="1" i="0" dirty="0">
                <a:solidFill>
                  <a:srgbClr val="273239"/>
                </a:solidFill>
                <a:effectLst/>
                <a:latin typeface="Nunito" pitchFamily="2" charset="0"/>
              </a:rPr>
              <a:t>What is MVC?</a:t>
            </a:r>
          </a:p>
          <a:p>
            <a:pPr algn="l" rtl="0" fontAlgn="base"/>
            <a:r>
              <a:rPr lang="en-US" sz="2000" b="0" i="0" dirty="0">
                <a:solidFill>
                  <a:srgbClr val="273239"/>
                </a:solidFill>
                <a:effectLst/>
                <a:latin typeface="Nunito" pitchFamily="2" charset="0"/>
              </a:rPr>
              <a:t>The </a:t>
            </a:r>
            <a:r>
              <a:rPr lang="en-US" sz="2000" b="1" i="0" u="sng" dirty="0">
                <a:solidFill>
                  <a:srgbClr val="273239"/>
                </a:solidFill>
                <a:effectLst/>
                <a:latin typeface="Nunito" pitchFamily="2" charset="0"/>
                <a:hlinkClick r:id="rId2"/>
              </a:rPr>
              <a:t>Model-View-Controller (MVC)</a:t>
            </a:r>
            <a:r>
              <a:rPr lang="en-US" sz="2000" b="0" i="0" dirty="0">
                <a:solidFill>
                  <a:srgbClr val="273239"/>
                </a:solidFill>
                <a:effectLst/>
                <a:latin typeface="Nunito" pitchFamily="2" charset="0"/>
              </a:rPr>
              <a:t> framework is an architectural/design pattern that separates an application into three main logical components </a:t>
            </a:r>
            <a:r>
              <a:rPr lang="en-US" sz="2000" b="1" i="0" dirty="0">
                <a:solidFill>
                  <a:srgbClr val="273239"/>
                </a:solidFill>
                <a:effectLst/>
                <a:latin typeface="Nunito" pitchFamily="2" charset="0"/>
              </a:rPr>
              <a:t>Model</a:t>
            </a:r>
            <a:r>
              <a:rPr lang="en-US" sz="2000" b="0" i="0" dirty="0">
                <a:solidFill>
                  <a:srgbClr val="273239"/>
                </a:solidFill>
                <a:effectLst/>
                <a:latin typeface="Nunito" pitchFamily="2" charset="0"/>
              </a:rPr>
              <a:t>, </a:t>
            </a:r>
            <a:r>
              <a:rPr lang="en-US" sz="2000" b="1" i="0" dirty="0">
                <a:solidFill>
                  <a:srgbClr val="273239"/>
                </a:solidFill>
                <a:effectLst/>
                <a:latin typeface="Nunito" pitchFamily="2" charset="0"/>
              </a:rPr>
              <a:t>View</a:t>
            </a:r>
            <a:r>
              <a:rPr lang="en-US" sz="2000" b="0" i="0" dirty="0">
                <a:solidFill>
                  <a:srgbClr val="273239"/>
                </a:solidFill>
                <a:effectLst/>
                <a:latin typeface="Nunito" pitchFamily="2" charset="0"/>
              </a:rPr>
              <a:t>, and </a:t>
            </a:r>
            <a:r>
              <a:rPr lang="en-US" sz="2000" b="1" i="0" dirty="0">
                <a:solidFill>
                  <a:srgbClr val="273239"/>
                </a:solidFill>
                <a:effectLst/>
                <a:latin typeface="Nunito" pitchFamily="2" charset="0"/>
              </a:rPr>
              <a:t>Controller</a:t>
            </a:r>
            <a:r>
              <a:rPr lang="en-US" sz="2000" b="0" i="0" dirty="0">
                <a:solidFill>
                  <a:srgbClr val="273239"/>
                </a:solidFill>
                <a:effectLst/>
                <a:latin typeface="Nunito" pitchFamily="2" charset="0"/>
              </a:rPr>
              <a:t>. Each architectural component is built to handle specific development aspects of an application. It isolates the business logic and presentation layer from each other. It was traditionally used for desktop </a:t>
            </a:r>
            <a:r>
              <a:rPr lang="en-US" sz="2000" b="1" i="0" dirty="0">
                <a:solidFill>
                  <a:srgbClr val="273239"/>
                </a:solidFill>
                <a:effectLst/>
                <a:latin typeface="Nunito" pitchFamily="2" charset="0"/>
              </a:rPr>
              <a:t>graphical user interfaces (GUIs)</a:t>
            </a:r>
            <a:r>
              <a:rPr lang="en-US" sz="2000" b="0" i="0" dirty="0">
                <a:solidFill>
                  <a:srgbClr val="273239"/>
                </a:solidFill>
                <a:effectLst/>
                <a:latin typeface="Nunito" pitchFamily="2" charset="0"/>
              </a:rPr>
              <a:t>. Nowadays, MVC is one of the most frequently used industry-standard web development frameworks to create scalable and extensible projects. It is also used for designing mobile apps.</a:t>
            </a:r>
          </a:p>
          <a:p>
            <a:pPr algn="l" rtl="0" fontAlgn="base"/>
            <a:r>
              <a:rPr lang="en-US" sz="2000" b="0" i="0" dirty="0">
                <a:solidFill>
                  <a:srgbClr val="273239"/>
                </a:solidFill>
                <a:effectLst/>
                <a:latin typeface="Nunito" pitchFamily="2" charset="0"/>
              </a:rPr>
              <a:t>MVC was created by </a:t>
            </a:r>
            <a:r>
              <a:rPr lang="en-US" sz="2000" b="1" i="0" dirty="0">
                <a:solidFill>
                  <a:srgbClr val="273239"/>
                </a:solidFill>
                <a:effectLst/>
                <a:latin typeface="Nunito" pitchFamily="2" charset="0"/>
              </a:rPr>
              <a:t>Trygve </a:t>
            </a:r>
            <a:r>
              <a:rPr lang="en-US" sz="2000" b="1" i="0" dirty="0" err="1">
                <a:solidFill>
                  <a:srgbClr val="273239"/>
                </a:solidFill>
                <a:effectLst/>
                <a:latin typeface="Nunito" pitchFamily="2" charset="0"/>
              </a:rPr>
              <a:t>Reenskaug</a:t>
            </a:r>
            <a:r>
              <a:rPr lang="en-US" sz="2000" b="0" i="0" dirty="0">
                <a:solidFill>
                  <a:srgbClr val="273239"/>
                </a:solidFill>
                <a:effectLst/>
                <a:latin typeface="Nunito" pitchFamily="2" charset="0"/>
              </a:rPr>
              <a:t>. The main goal of this design pattern was to solve the problem of users controlling a large and complex data set by splitting a large application into specific sections that all have their own purpose.</a:t>
            </a:r>
          </a:p>
          <a:p>
            <a:endParaRPr lang="en-US" dirty="0"/>
          </a:p>
        </p:txBody>
      </p:sp>
      <p:sp>
        <p:nvSpPr>
          <p:cNvPr id="4" name="Date Placeholder 3">
            <a:extLst>
              <a:ext uri="{FF2B5EF4-FFF2-40B4-BE49-F238E27FC236}">
                <a16:creationId xmlns:a16="http://schemas.microsoft.com/office/drawing/2014/main" id="{E0E4C837-0145-3C20-C67D-58947B6A9D3E}"/>
              </a:ext>
            </a:extLst>
          </p:cNvPr>
          <p:cNvSpPr>
            <a:spLocks noGrp="1"/>
          </p:cNvSpPr>
          <p:nvPr>
            <p:ph type="dt" sz="half" idx="10"/>
          </p:nvPr>
        </p:nvSpPr>
        <p:spPr/>
        <p:txBody>
          <a:bodyPr/>
          <a:lstStyle/>
          <a:p>
            <a:pPr>
              <a:defRPr/>
            </a:pPr>
            <a:fld id="{C9C54A8A-EC83-4BC5-B48C-A23671E55882}" type="datetime1">
              <a:rPr lang="en-US" smtClean="0"/>
              <a:t>2/1/2024</a:t>
            </a:fld>
            <a:endParaRPr lang="en-US"/>
          </a:p>
        </p:txBody>
      </p:sp>
      <p:sp>
        <p:nvSpPr>
          <p:cNvPr id="5" name="Footer Placeholder 4">
            <a:extLst>
              <a:ext uri="{FF2B5EF4-FFF2-40B4-BE49-F238E27FC236}">
                <a16:creationId xmlns:a16="http://schemas.microsoft.com/office/drawing/2014/main" id="{A3CD2BA5-ADF5-FB5D-5EC4-7B037D3078A1}"/>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B5E29BA1-CC6E-D0E4-6020-029B42BF632D}"/>
              </a:ext>
            </a:extLst>
          </p:cNvPr>
          <p:cNvSpPr>
            <a:spLocks noGrp="1"/>
          </p:cNvSpPr>
          <p:nvPr>
            <p:ph type="sldNum" sz="quarter" idx="12"/>
          </p:nvPr>
        </p:nvSpPr>
        <p:spPr/>
        <p:txBody>
          <a:bodyPr/>
          <a:lstStyle/>
          <a:p>
            <a:fld id="{7C5CF243-786F-4254-B068-4C9F0B6EA12F}" type="slidenum">
              <a:rPr lang="en-US" altLang="en-US" smtClean="0"/>
              <a:pPr/>
              <a:t>3</a:t>
            </a:fld>
            <a:endParaRPr lang="en-US" altLang="en-US"/>
          </a:p>
        </p:txBody>
      </p:sp>
    </p:spTree>
    <p:extLst>
      <p:ext uri="{BB962C8B-B14F-4D97-AF65-F5344CB8AC3E}">
        <p14:creationId xmlns:p14="http://schemas.microsoft.com/office/powerpoint/2010/main" val="40796470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60945-164A-01F4-5646-753777FCAA3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9ED5113-0FB5-4205-AB8D-C7311F962190}"/>
              </a:ext>
            </a:extLst>
          </p:cNvPr>
          <p:cNvSpPr>
            <a:spLocks noGrp="1"/>
          </p:cNvSpPr>
          <p:nvPr>
            <p:ph idx="1"/>
          </p:nvPr>
        </p:nvSpPr>
        <p:spPr/>
        <p:txBody>
          <a:bodyPr/>
          <a:lstStyle/>
          <a:p>
            <a:pPr algn="l" fontAlgn="base"/>
            <a:r>
              <a:rPr lang="en-US" b="1" i="0" dirty="0">
                <a:solidFill>
                  <a:srgbClr val="008000"/>
                </a:solidFill>
                <a:effectLst/>
                <a:latin typeface="Nunito" pitchFamily="2" charset="0"/>
              </a:rPr>
              <a:t>Features of MVC :</a:t>
            </a:r>
          </a:p>
          <a:p>
            <a:pPr algn="l" fontAlgn="base">
              <a:buFont typeface="Arial" panose="020B0604020202020204" pitchFamily="34" charset="0"/>
              <a:buChar char="•"/>
            </a:pPr>
            <a:r>
              <a:rPr lang="en-US" b="0" i="0" dirty="0">
                <a:solidFill>
                  <a:srgbClr val="008000"/>
                </a:solidFill>
                <a:effectLst/>
                <a:latin typeface="Nunito" pitchFamily="2" charset="0"/>
              </a:rPr>
              <a:t>It provides a clear separation of </a:t>
            </a:r>
            <a:r>
              <a:rPr lang="en-US" b="1" i="0" dirty="0">
                <a:solidFill>
                  <a:srgbClr val="008000"/>
                </a:solidFill>
                <a:effectLst/>
                <a:latin typeface="Nunito" pitchFamily="2" charset="0"/>
              </a:rPr>
              <a:t>business logic, </a:t>
            </a:r>
            <a:r>
              <a:rPr lang="en-US" b="1" i="0" dirty="0" err="1">
                <a:solidFill>
                  <a:srgbClr val="008000"/>
                </a:solidFill>
                <a:effectLst/>
                <a:latin typeface="Nunito" pitchFamily="2" charset="0"/>
              </a:rPr>
              <a:t>Ul</a:t>
            </a:r>
            <a:r>
              <a:rPr lang="en-US" b="1" i="0" dirty="0">
                <a:solidFill>
                  <a:srgbClr val="008000"/>
                </a:solidFill>
                <a:effectLst/>
                <a:latin typeface="Nunito" pitchFamily="2" charset="0"/>
              </a:rPr>
              <a:t> logic, and input logic.</a:t>
            </a:r>
            <a:endParaRPr lang="en-US" b="0" i="0" dirty="0">
              <a:solidFill>
                <a:srgbClr val="008000"/>
              </a:solidFill>
              <a:effectLst/>
              <a:latin typeface="Nunito" pitchFamily="2" charset="0"/>
            </a:endParaRPr>
          </a:p>
          <a:p>
            <a:pPr algn="l" fontAlgn="base">
              <a:buFont typeface="Arial" panose="020B0604020202020204" pitchFamily="34" charset="0"/>
              <a:buChar char="•"/>
            </a:pPr>
            <a:r>
              <a:rPr lang="en-US" b="0" i="0" dirty="0">
                <a:solidFill>
                  <a:srgbClr val="008000"/>
                </a:solidFill>
                <a:effectLst/>
                <a:latin typeface="Nunito" pitchFamily="2" charset="0"/>
              </a:rPr>
              <a:t>It offers full control over your HTML and URLs which makes it easy to design web application architecture.</a:t>
            </a:r>
          </a:p>
          <a:p>
            <a:pPr algn="l" fontAlgn="base">
              <a:buFont typeface="Arial" panose="020B0604020202020204" pitchFamily="34" charset="0"/>
              <a:buChar char="•"/>
            </a:pPr>
            <a:r>
              <a:rPr lang="en-US" b="0" i="0" dirty="0">
                <a:solidFill>
                  <a:srgbClr val="008000"/>
                </a:solidFill>
                <a:effectLst/>
                <a:latin typeface="Nunito" pitchFamily="2" charset="0"/>
              </a:rPr>
              <a:t>It is a powerful URL-mapping component using which we can build applications that have comprehensible and searchable URLs.</a:t>
            </a:r>
          </a:p>
          <a:p>
            <a:pPr algn="l" fontAlgn="base">
              <a:buFont typeface="Arial" panose="020B0604020202020204" pitchFamily="34" charset="0"/>
              <a:buChar char="•"/>
            </a:pPr>
            <a:r>
              <a:rPr lang="en-US" b="0" i="0" dirty="0">
                <a:solidFill>
                  <a:srgbClr val="008000"/>
                </a:solidFill>
                <a:effectLst/>
                <a:latin typeface="Nunito" pitchFamily="2" charset="0"/>
              </a:rPr>
              <a:t>It supports </a:t>
            </a:r>
            <a:r>
              <a:rPr lang="en-US" b="1" i="0" dirty="0">
                <a:solidFill>
                  <a:srgbClr val="008000"/>
                </a:solidFill>
                <a:effectLst/>
                <a:latin typeface="Nunito" pitchFamily="2" charset="0"/>
              </a:rPr>
              <a:t>Test Driven Development (TDD).</a:t>
            </a:r>
            <a:endParaRPr lang="en-US" b="0" i="0" dirty="0">
              <a:solidFill>
                <a:srgbClr val="008000"/>
              </a:solidFill>
              <a:effectLst/>
              <a:latin typeface="Nunito" pitchFamily="2" charset="0"/>
            </a:endParaRPr>
          </a:p>
          <a:p>
            <a:endParaRPr lang="en-US" dirty="0"/>
          </a:p>
        </p:txBody>
      </p:sp>
      <p:sp>
        <p:nvSpPr>
          <p:cNvPr id="4" name="Date Placeholder 3">
            <a:extLst>
              <a:ext uri="{FF2B5EF4-FFF2-40B4-BE49-F238E27FC236}">
                <a16:creationId xmlns:a16="http://schemas.microsoft.com/office/drawing/2014/main" id="{E33A668D-D7EE-CC05-3CAD-28A53E2CE53A}"/>
              </a:ext>
            </a:extLst>
          </p:cNvPr>
          <p:cNvSpPr>
            <a:spLocks noGrp="1"/>
          </p:cNvSpPr>
          <p:nvPr>
            <p:ph type="dt" sz="half" idx="10"/>
          </p:nvPr>
        </p:nvSpPr>
        <p:spPr/>
        <p:txBody>
          <a:bodyPr/>
          <a:lstStyle/>
          <a:p>
            <a:pPr>
              <a:defRPr/>
            </a:pPr>
            <a:fld id="{C9C54A8A-EC83-4BC5-B48C-A23671E55882}" type="datetime1">
              <a:rPr lang="en-US" smtClean="0"/>
              <a:t>2/1/2024</a:t>
            </a:fld>
            <a:endParaRPr lang="en-US"/>
          </a:p>
        </p:txBody>
      </p:sp>
      <p:sp>
        <p:nvSpPr>
          <p:cNvPr id="5" name="Footer Placeholder 4">
            <a:extLst>
              <a:ext uri="{FF2B5EF4-FFF2-40B4-BE49-F238E27FC236}">
                <a16:creationId xmlns:a16="http://schemas.microsoft.com/office/drawing/2014/main" id="{67777482-50F0-91E1-56E9-A6815010A01D}"/>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19164064-A6DA-6C8E-7873-349CF20F82A0}"/>
              </a:ext>
            </a:extLst>
          </p:cNvPr>
          <p:cNvSpPr>
            <a:spLocks noGrp="1"/>
          </p:cNvSpPr>
          <p:nvPr>
            <p:ph type="sldNum" sz="quarter" idx="12"/>
          </p:nvPr>
        </p:nvSpPr>
        <p:spPr/>
        <p:txBody>
          <a:bodyPr/>
          <a:lstStyle/>
          <a:p>
            <a:fld id="{7C5CF243-786F-4254-B068-4C9F0B6EA12F}" type="slidenum">
              <a:rPr lang="en-US" altLang="en-US" smtClean="0"/>
              <a:pPr/>
              <a:t>4</a:t>
            </a:fld>
            <a:endParaRPr lang="en-US" altLang="en-US"/>
          </a:p>
        </p:txBody>
      </p:sp>
    </p:spTree>
    <p:extLst>
      <p:ext uri="{BB962C8B-B14F-4D97-AF65-F5344CB8AC3E}">
        <p14:creationId xmlns:p14="http://schemas.microsoft.com/office/powerpoint/2010/main" val="28688122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CA3D-A679-D2B9-6ECE-1CE3621F78A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449BCDB-295E-7C18-98B9-9AD660B3B810}"/>
              </a:ext>
            </a:extLst>
          </p:cNvPr>
          <p:cNvSpPr>
            <a:spLocks noGrp="1"/>
          </p:cNvSpPr>
          <p:nvPr>
            <p:ph idx="1"/>
          </p:nvPr>
        </p:nvSpPr>
        <p:spPr/>
        <p:txBody>
          <a:bodyPr/>
          <a:lstStyle/>
          <a:p>
            <a:pPr algn="l" fontAlgn="base"/>
            <a:r>
              <a:rPr lang="en-US" b="1" i="0" dirty="0">
                <a:solidFill>
                  <a:srgbClr val="008000"/>
                </a:solidFill>
                <a:effectLst/>
                <a:latin typeface="Nunito" pitchFamily="2" charset="0"/>
              </a:rPr>
              <a:t>Components of MVC :</a:t>
            </a:r>
          </a:p>
          <a:p>
            <a:pPr marL="0" indent="0" algn="l" rtl="0" fontAlgn="base">
              <a:buNone/>
            </a:pPr>
            <a:r>
              <a:rPr lang="en-US" b="0" i="0" dirty="0">
                <a:solidFill>
                  <a:srgbClr val="008000"/>
                </a:solidFill>
                <a:effectLst/>
                <a:latin typeface="Nunito" pitchFamily="2" charset="0"/>
              </a:rPr>
              <a:t>The MVC framework includes the following 3 components:</a:t>
            </a:r>
          </a:p>
          <a:p>
            <a:pPr algn="l" fontAlgn="base">
              <a:buFont typeface="Arial" panose="020B0604020202020204" pitchFamily="34" charset="0"/>
              <a:buChar char="•"/>
            </a:pPr>
            <a:r>
              <a:rPr lang="en-US" b="0" i="0" dirty="0">
                <a:solidFill>
                  <a:srgbClr val="008000"/>
                </a:solidFill>
                <a:effectLst/>
                <a:latin typeface="Nunito" pitchFamily="2" charset="0"/>
              </a:rPr>
              <a:t>Controller</a:t>
            </a:r>
          </a:p>
          <a:p>
            <a:pPr algn="l" fontAlgn="base">
              <a:buFont typeface="Arial" panose="020B0604020202020204" pitchFamily="34" charset="0"/>
              <a:buChar char="•"/>
            </a:pPr>
            <a:r>
              <a:rPr lang="en-US" b="0" i="0" dirty="0">
                <a:solidFill>
                  <a:srgbClr val="008000"/>
                </a:solidFill>
                <a:effectLst/>
                <a:latin typeface="Nunito" pitchFamily="2" charset="0"/>
              </a:rPr>
              <a:t>Model</a:t>
            </a:r>
          </a:p>
          <a:p>
            <a:pPr algn="l" fontAlgn="base">
              <a:buFont typeface="Arial" panose="020B0604020202020204" pitchFamily="34" charset="0"/>
              <a:buChar char="•"/>
            </a:pPr>
            <a:r>
              <a:rPr lang="en-US" b="0" i="0" dirty="0">
                <a:solidFill>
                  <a:srgbClr val="008000"/>
                </a:solidFill>
                <a:effectLst/>
                <a:latin typeface="Nunito" pitchFamily="2" charset="0"/>
              </a:rPr>
              <a:t>View</a:t>
            </a:r>
          </a:p>
          <a:p>
            <a:pPr marL="0" indent="0">
              <a:buNone/>
            </a:pPr>
            <a:endParaRPr lang="en-US" dirty="0"/>
          </a:p>
        </p:txBody>
      </p:sp>
      <p:sp>
        <p:nvSpPr>
          <p:cNvPr id="4" name="Date Placeholder 3">
            <a:extLst>
              <a:ext uri="{FF2B5EF4-FFF2-40B4-BE49-F238E27FC236}">
                <a16:creationId xmlns:a16="http://schemas.microsoft.com/office/drawing/2014/main" id="{5CD46C99-50C9-BD63-FDA6-2081C240B723}"/>
              </a:ext>
            </a:extLst>
          </p:cNvPr>
          <p:cNvSpPr>
            <a:spLocks noGrp="1"/>
          </p:cNvSpPr>
          <p:nvPr>
            <p:ph type="dt" sz="half" idx="10"/>
          </p:nvPr>
        </p:nvSpPr>
        <p:spPr/>
        <p:txBody>
          <a:bodyPr/>
          <a:lstStyle/>
          <a:p>
            <a:pPr>
              <a:defRPr/>
            </a:pPr>
            <a:fld id="{C9C54A8A-EC83-4BC5-B48C-A23671E55882}" type="datetime1">
              <a:rPr lang="en-US" smtClean="0"/>
              <a:t>2/1/2024</a:t>
            </a:fld>
            <a:endParaRPr lang="en-US"/>
          </a:p>
        </p:txBody>
      </p:sp>
      <p:sp>
        <p:nvSpPr>
          <p:cNvPr id="5" name="Footer Placeholder 4">
            <a:extLst>
              <a:ext uri="{FF2B5EF4-FFF2-40B4-BE49-F238E27FC236}">
                <a16:creationId xmlns:a16="http://schemas.microsoft.com/office/drawing/2014/main" id="{72F5AEEB-E187-A7F2-FA87-DE172C695860}"/>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DC0F1914-359B-E151-1BCE-669BA3BF0992}"/>
              </a:ext>
            </a:extLst>
          </p:cNvPr>
          <p:cNvSpPr>
            <a:spLocks noGrp="1"/>
          </p:cNvSpPr>
          <p:nvPr>
            <p:ph type="sldNum" sz="quarter" idx="12"/>
          </p:nvPr>
        </p:nvSpPr>
        <p:spPr/>
        <p:txBody>
          <a:bodyPr/>
          <a:lstStyle/>
          <a:p>
            <a:fld id="{7C5CF243-786F-4254-B068-4C9F0B6EA12F}" type="slidenum">
              <a:rPr lang="en-US" altLang="en-US" smtClean="0"/>
              <a:pPr/>
              <a:t>5</a:t>
            </a:fld>
            <a:endParaRPr lang="en-US" altLang="en-US"/>
          </a:p>
        </p:txBody>
      </p:sp>
    </p:spTree>
    <p:extLst>
      <p:ext uri="{BB962C8B-B14F-4D97-AF65-F5344CB8AC3E}">
        <p14:creationId xmlns:p14="http://schemas.microsoft.com/office/powerpoint/2010/main" val="14602255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D8E43-5503-B43A-3842-D95C9A1579B1}"/>
              </a:ext>
            </a:extLst>
          </p:cNvPr>
          <p:cNvSpPr>
            <a:spLocks noGrp="1"/>
          </p:cNvSpPr>
          <p:nvPr>
            <p:ph type="title"/>
          </p:nvPr>
        </p:nvSpPr>
        <p:spPr/>
        <p:txBody>
          <a:bodyPr/>
          <a:lstStyle/>
          <a:p>
            <a:endParaRPr lang="en-US"/>
          </a:p>
        </p:txBody>
      </p:sp>
      <p:sp>
        <p:nvSpPr>
          <p:cNvPr id="4" name="Date Placeholder 3">
            <a:extLst>
              <a:ext uri="{FF2B5EF4-FFF2-40B4-BE49-F238E27FC236}">
                <a16:creationId xmlns:a16="http://schemas.microsoft.com/office/drawing/2014/main" id="{6F5FFE0B-6402-EBFE-EA54-B8FE4FEA18FF}"/>
              </a:ext>
            </a:extLst>
          </p:cNvPr>
          <p:cNvSpPr>
            <a:spLocks noGrp="1"/>
          </p:cNvSpPr>
          <p:nvPr>
            <p:ph type="dt" sz="half" idx="10"/>
          </p:nvPr>
        </p:nvSpPr>
        <p:spPr/>
        <p:txBody>
          <a:bodyPr/>
          <a:lstStyle/>
          <a:p>
            <a:pPr>
              <a:defRPr/>
            </a:pPr>
            <a:fld id="{C9C54A8A-EC83-4BC5-B48C-A23671E55882}" type="datetime1">
              <a:rPr lang="en-US" smtClean="0"/>
              <a:t>2/1/2024</a:t>
            </a:fld>
            <a:endParaRPr lang="en-US"/>
          </a:p>
        </p:txBody>
      </p:sp>
      <p:sp>
        <p:nvSpPr>
          <p:cNvPr id="5" name="Footer Placeholder 4">
            <a:extLst>
              <a:ext uri="{FF2B5EF4-FFF2-40B4-BE49-F238E27FC236}">
                <a16:creationId xmlns:a16="http://schemas.microsoft.com/office/drawing/2014/main" id="{EB44446F-186F-A0A7-1768-5C186F0740EF}"/>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1182C406-1CD8-938F-15CC-85A77807C8CB}"/>
              </a:ext>
            </a:extLst>
          </p:cNvPr>
          <p:cNvSpPr>
            <a:spLocks noGrp="1"/>
          </p:cNvSpPr>
          <p:nvPr>
            <p:ph type="sldNum" sz="quarter" idx="12"/>
          </p:nvPr>
        </p:nvSpPr>
        <p:spPr/>
        <p:txBody>
          <a:bodyPr/>
          <a:lstStyle/>
          <a:p>
            <a:fld id="{7C5CF243-786F-4254-B068-4C9F0B6EA12F}" type="slidenum">
              <a:rPr lang="en-US" altLang="en-US" smtClean="0"/>
              <a:pPr/>
              <a:t>6</a:t>
            </a:fld>
            <a:endParaRPr lang="en-US" altLang="en-US"/>
          </a:p>
        </p:txBody>
      </p:sp>
      <p:pic>
        <p:nvPicPr>
          <p:cNvPr id="1026" name="Picture 2">
            <a:extLst>
              <a:ext uri="{FF2B5EF4-FFF2-40B4-BE49-F238E27FC236}">
                <a16:creationId xmlns:a16="http://schemas.microsoft.com/office/drawing/2014/main" id="{14C56EC8-A3CD-C13B-76E4-4E8579DD6C1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43000" y="1066800"/>
            <a:ext cx="7467600" cy="5105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23034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8A2D3-E2D4-3FA6-4B19-5E88085E2231}"/>
              </a:ext>
            </a:extLst>
          </p:cNvPr>
          <p:cNvSpPr>
            <a:spLocks noGrp="1"/>
          </p:cNvSpPr>
          <p:nvPr>
            <p:ph type="title"/>
          </p:nvPr>
        </p:nvSpPr>
        <p:spPr/>
        <p:txBody>
          <a:bodyPr/>
          <a:lstStyle/>
          <a:p>
            <a:endParaRPr lang="en-US"/>
          </a:p>
        </p:txBody>
      </p:sp>
      <p:sp>
        <p:nvSpPr>
          <p:cNvPr id="4" name="Date Placeholder 3">
            <a:extLst>
              <a:ext uri="{FF2B5EF4-FFF2-40B4-BE49-F238E27FC236}">
                <a16:creationId xmlns:a16="http://schemas.microsoft.com/office/drawing/2014/main" id="{A52009AB-D3AF-97CF-8590-995765D2819D}"/>
              </a:ext>
            </a:extLst>
          </p:cNvPr>
          <p:cNvSpPr>
            <a:spLocks noGrp="1"/>
          </p:cNvSpPr>
          <p:nvPr>
            <p:ph type="dt" sz="half" idx="10"/>
          </p:nvPr>
        </p:nvSpPr>
        <p:spPr/>
        <p:txBody>
          <a:bodyPr/>
          <a:lstStyle/>
          <a:p>
            <a:pPr>
              <a:defRPr/>
            </a:pPr>
            <a:fld id="{C9C54A8A-EC83-4BC5-B48C-A23671E55882}" type="datetime1">
              <a:rPr lang="en-US" smtClean="0"/>
              <a:t>2/1/2024</a:t>
            </a:fld>
            <a:endParaRPr lang="en-US"/>
          </a:p>
        </p:txBody>
      </p:sp>
      <p:sp>
        <p:nvSpPr>
          <p:cNvPr id="5" name="Footer Placeholder 4">
            <a:extLst>
              <a:ext uri="{FF2B5EF4-FFF2-40B4-BE49-F238E27FC236}">
                <a16:creationId xmlns:a16="http://schemas.microsoft.com/office/drawing/2014/main" id="{029F5069-32D8-A2A0-4BA8-6946B040E04B}"/>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A5DF8ADA-B926-F606-1458-072B1E936FCB}"/>
              </a:ext>
            </a:extLst>
          </p:cNvPr>
          <p:cNvSpPr>
            <a:spLocks noGrp="1"/>
          </p:cNvSpPr>
          <p:nvPr>
            <p:ph type="sldNum" sz="quarter" idx="12"/>
          </p:nvPr>
        </p:nvSpPr>
        <p:spPr/>
        <p:txBody>
          <a:bodyPr/>
          <a:lstStyle/>
          <a:p>
            <a:fld id="{7C5CF243-786F-4254-B068-4C9F0B6EA12F}" type="slidenum">
              <a:rPr lang="en-US" altLang="en-US" smtClean="0"/>
              <a:pPr/>
              <a:t>7</a:t>
            </a:fld>
            <a:endParaRPr lang="en-US" altLang="en-US"/>
          </a:p>
        </p:txBody>
      </p:sp>
      <p:sp>
        <p:nvSpPr>
          <p:cNvPr id="8" name="Content Placeholder 7">
            <a:extLst>
              <a:ext uri="{FF2B5EF4-FFF2-40B4-BE49-F238E27FC236}">
                <a16:creationId xmlns:a16="http://schemas.microsoft.com/office/drawing/2014/main" id="{8F5FD077-F13A-916C-9DA1-8DA787B848D3}"/>
              </a:ext>
            </a:extLst>
          </p:cNvPr>
          <p:cNvSpPr>
            <a:spLocks noGrp="1"/>
          </p:cNvSpPr>
          <p:nvPr>
            <p:ph idx="1"/>
          </p:nvPr>
        </p:nvSpPr>
        <p:spPr/>
        <p:txBody>
          <a:bodyPr/>
          <a:lstStyle/>
          <a:p>
            <a:pPr marL="0" marR="0">
              <a:lnSpc>
                <a:spcPct val="107000"/>
              </a:lnSpc>
              <a:spcBef>
                <a:spcPts val="0"/>
              </a:spcBef>
              <a:spcAft>
                <a:spcPts val="800"/>
              </a:spcAft>
            </a:pPr>
            <a:r>
              <a:rPr lang="en-US" b="1" kern="100" dirty="0">
                <a:effectLst/>
                <a:latin typeface="Nunito" pitchFamily="2" charset="0"/>
                <a:ea typeface="Calibri" panose="020F0502020204030204" pitchFamily="34" charset="0"/>
                <a:cs typeface="Times New Roman" panose="02020603050405020304" pitchFamily="18" charset="0"/>
              </a:rPr>
              <a:t>Controller:</a:t>
            </a:r>
            <a:endParaRPr lang="en-US" kern="100" dirty="0">
              <a:effectLst/>
              <a:latin typeface="Nunito" pitchFamily="2"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b="1" kern="100" dirty="0">
                <a:effectLst/>
                <a:latin typeface="Nunito" pitchFamily="2" charset="0"/>
                <a:ea typeface="Calibri" panose="020F0502020204030204" pitchFamily="34" charset="0"/>
                <a:cs typeface="Times New Roman" panose="02020603050405020304" pitchFamily="18" charset="0"/>
              </a:rPr>
              <a:t>The controller is the component that enables the interconnection between the views and the model so it acts as an intermediary. The controller doesn’t have to worry about handling data logic, it just tells the model what to do. It processes all the business logic and incoming requests, manipulates data using the Model component, and interact with the View to render the final output.</a:t>
            </a:r>
            <a:endParaRPr lang="en-US" kern="100" dirty="0">
              <a:effectLst/>
              <a:latin typeface="Nunito" pitchFamily="2" charset="0"/>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18252113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D2271-351B-FB58-22C2-951C64B0A25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5D8CBED-E8F5-07FF-9001-6153D0CF5609}"/>
              </a:ext>
            </a:extLst>
          </p:cNvPr>
          <p:cNvSpPr>
            <a:spLocks noGrp="1"/>
          </p:cNvSpPr>
          <p:nvPr>
            <p:ph idx="1"/>
          </p:nvPr>
        </p:nvSpPr>
        <p:spPr/>
        <p:txBody>
          <a:bodyPr/>
          <a:lstStyle/>
          <a:p>
            <a:pPr marL="0" marR="0">
              <a:lnSpc>
                <a:spcPct val="107000"/>
              </a:lnSpc>
              <a:spcBef>
                <a:spcPts val="0"/>
              </a:spcBef>
              <a:spcAft>
                <a:spcPts val="800"/>
              </a:spcAft>
            </a:pPr>
            <a:r>
              <a:rPr lang="en-US" b="1" kern="100" dirty="0">
                <a:effectLst/>
                <a:latin typeface="Nunito" pitchFamily="2" charset="0"/>
                <a:ea typeface="Calibri" panose="020F0502020204030204" pitchFamily="34" charset="0"/>
                <a:cs typeface="Times New Roman" panose="02020603050405020304" pitchFamily="18" charset="0"/>
              </a:rPr>
              <a:t>View:</a:t>
            </a:r>
            <a:endParaRPr lang="en-US" kern="100" dirty="0">
              <a:effectLst/>
              <a:latin typeface="Nunito" pitchFamily="2"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b="1" kern="100" dirty="0">
                <a:effectLst/>
                <a:latin typeface="Nunito" pitchFamily="2" charset="0"/>
                <a:ea typeface="Calibri" panose="020F0502020204030204" pitchFamily="34" charset="0"/>
                <a:cs typeface="Times New Roman" panose="02020603050405020304" pitchFamily="18" charset="0"/>
              </a:rPr>
              <a:t>The View component is used for all the UI logic of the application. It generates a user interface for the user. Views are created by the data which is collected by the model component but these data aren’t taken directly but through the controller. It only interacts with the controller.</a:t>
            </a:r>
            <a:endParaRPr lang="en-US" kern="100" dirty="0">
              <a:effectLst/>
              <a:latin typeface="Nunito" pitchFamily="2"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p>
          <a:p>
            <a:endParaRPr lang="en-US" dirty="0"/>
          </a:p>
        </p:txBody>
      </p:sp>
      <p:sp>
        <p:nvSpPr>
          <p:cNvPr id="4" name="Date Placeholder 3">
            <a:extLst>
              <a:ext uri="{FF2B5EF4-FFF2-40B4-BE49-F238E27FC236}">
                <a16:creationId xmlns:a16="http://schemas.microsoft.com/office/drawing/2014/main" id="{BA438753-2828-3B9A-1CD0-31548F286746}"/>
              </a:ext>
            </a:extLst>
          </p:cNvPr>
          <p:cNvSpPr>
            <a:spLocks noGrp="1"/>
          </p:cNvSpPr>
          <p:nvPr>
            <p:ph type="dt" sz="half" idx="10"/>
          </p:nvPr>
        </p:nvSpPr>
        <p:spPr/>
        <p:txBody>
          <a:bodyPr/>
          <a:lstStyle/>
          <a:p>
            <a:pPr>
              <a:defRPr/>
            </a:pPr>
            <a:fld id="{C9C54A8A-EC83-4BC5-B48C-A23671E55882}" type="datetime1">
              <a:rPr lang="en-US" smtClean="0"/>
              <a:t>2/1/2024</a:t>
            </a:fld>
            <a:endParaRPr lang="en-US"/>
          </a:p>
        </p:txBody>
      </p:sp>
      <p:sp>
        <p:nvSpPr>
          <p:cNvPr id="5" name="Footer Placeholder 4">
            <a:extLst>
              <a:ext uri="{FF2B5EF4-FFF2-40B4-BE49-F238E27FC236}">
                <a16:creationId xmlns:a16="http://schemas.microsoft.com/office/drawing/2014/main" id="{B5E68BEE-01D7-9FAD-4F1B-F617BB027B72}"/>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446E12B3-B0BD-760D-9A1A-61A6B95DE609}"/>
              </a:ext>
            </a:extLst>
          </p:cNvPr>
          <p:cNvSpPr>
            <a:spLocks noGrp="1"/>
          </p:cNvSpPr>
          <p:nvPr>
            <p:ph type="sldNum" sz="quarter" idx="12"/>
          </p:nvPr>
        </p:nvSpPr>
        <p:spPr/>
        <p:txBody>
          <a:bodyPr/>
          <a:lstStyle/>
          <a:p>
            <a:fld id="{7C5CF243-786F-4254-B068-4C9F0B6EA12F}" type="slidenum">
              <a:rPr lang="en-US" altLang="en-US" smtClean="0"/>
              <a:pPr/>
              <a:t>8</a:t>
            </a:fld>
            <a:endParaRPr lang="en-US" altLang="en-US"/>
          </a:p>
        </p:txBody>
      </p:sp>
    </p:spTree>
    <p:extLst>
      <p:ext uri="{BB962C8B-B14F-4D97-AF65-F5344CB8AC3E}">
        <p14:creationId xmlns:p14="http://schemas.microsoft.com/office/powerpoint/2010/main" val="18545400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81848-7005-6319-C38F-1C1F8135E9C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D3DA129-5ED1-4FBB-DEC8-A26F6E01EBC5}"/>
              </a:ext>
            </a:extLst>
          </p:cNvPr>
          <p:cNvSpPr>
            <a:spLocks noGrp="1"/>
          </p:cNvSpPr>
          <p:nvPr>
            <p:ph idx="1"/>
          </p:nvPr>
        </p:nvSpPr>
        <p:spPr/>
        <p:txBody>
          <a:bodyPr/>
          <a:lstStyle/>
          <a:p>
            <a:pPr marL="0" marR="0">
              <a:lnSpc>
                <a:spcPct val="107000"/>
              </a:lnSpc>
              <a:spcBef>
                <a:spcPts val="0"/>
              </a:spcBef>
              <a:spcAft>
                <a:spcPts val="800"/>
              </a:spcAft>
            </a:pPr>
            <a:r>
              <a:rPr lang="en-US" sz="2400" b="1" kern="100" dirty="0">
                <a:solidFill>
                  <a:srgbClr val="008000"/>
                </a:solidFill>
                <a:effectLst/>
                <a:latin typeface="Nunito" pitchFamily="2" charset="0"/>
                <a:ea typeface="Calibri" panose="020F0502020204030204" pitchFamily="34" charset="0"/>
                <a:cs typeface="Times New Roman" panose="02020603050405020304" pitchFamily="18" charset="0"/>
              </a:rPr>
              <a:t>Model:</a:t>
            </a:r>
            <a:endParaRPr lang="en-US" sz="2400" kern="100" dirty="0">
              <a:solidFill>
                <a:srgbClr val="008000"/>
              </a:solidFill>
              <a:effectLst/>
              <a:latin typeface="Nunito" pitchFamily="2"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400" b="1" kern="100" dirty="0">
                <a:solidFill>
                  <a:srgbClr val="008000"/>
                </a:solidFill>
                <a:effectLst/>
                <a:latin typeface="Nunito" pitchFamily="2" charset="0"/>
                <a:ea typeface="Calibri" panose="020F0502020204030204" pitchFamily="34" charset="0"/>
                <a:cs typeface="Times New Roman" panose="02020603050405020304" pitchFamily="18" charset="0"/>
              </a:rPr>
              <a:t>The Model component corresponds to all the data-related logic that the user works with. This can represent either the data that is being transferred between the View and Controller components or any other business logic-related data. It can add or retrieve data from the database. It responds to the controller’s request because the controller can’t interact with the database by itself. The model interacts with the database and gives the required data back to the controller.</a:t>
            </a:r>
            <a:endParaRPr lang="en-US" sz="2400" kern="100" dirty="0">
              <a:solidFill>
                <a:srgbClr val="008000"/>
              </a:solidFill>
              <a:effectLst/>
              <a:latin typeface="Nunito" pitchFamily="2" charset="0"/>
              <a:ea typeface="Calibri" panose="020F0502020204030204" pitchFamily="34" charset="0"/>
              <a:cs typeface="Times New Roman" panose="02020603050405020304" pitchFamily="18" charset="0"/>
            </a:endParaRPr>
          </a:p>
          <a:p>
            <a:endParaRPr lang="en-US" dirty="0"/>
          </a:p>
        </p:txBody>
      </p:sp>
      <p:sp>
        <p:nvSpPr>
          <p:cNvPr id="4" name="Date Placeholder 3">
            <a:extLst>
              <a:ext uri="{FF2B5EF4-FFF2-40B4-BE49-F238E27FC236}">
                <a16:creationId xmlns:a16="http://schemas.microsoft.com/office/drawing/2014/main" id="{B460F14A-439F-28D2-F50A-83E038FBCE81}"/>
              </a:ext>
            </a:extLst>
          </p:cNvPr>
          <p:cNvSpPr>
            <a:spLocks noGrp="1"/>
          </p:cNvSpPr>
          <p:nvPr>
            <p:ph type="dt" sz="half" idx="10"/>
          </p:nvPr>
        </p:nvSpPr>
        <p:spPr/>
        <p:txBody>
          <a:bodyPr/>
          <a:lstStyle/>
          <a:p>
            <a:pPr>
              <a:defRPr/>
            </a:pPr>
            <a:fld id="{C9C54A8A-EC83-4BC5-B48C-A23671E55882}" type="datetime1">
              <a:rPr lang="en-US" smtClean="0"/>
              <a:t>2/1/2024</a:t>
            </a:fld>
            <a:endParaRPr lang="en-US"/>
          </a:p>
        </p:txBody>
      </p:sp>
      <p:sp>
        <p:nvSpPr>
          <p:cNvPr id="5" name="Footer Placeholder 4">
            <a:extLst>
              <a:ext uri="{FF2B5EF4-FFF2-40B4-BE49-F238E27FC236}">
                <a16:creationId xmlns:a16="http://schemas.microsoft.com/office/drawing/2014/main" id="{1F25AD0C-8FBD-B542-2BC9-ED9998C63807}"/>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5B2A5257-4DD0-8C37-B004-62A223887A64}"/>
              </a:ext>
            </a:extLst>
          </p:cNvPr>
          <p:cNvSpPr>
            <a:spLocks noGrp="1"/>
          </p:cNvSpPr>
          <p:nvPr>
            <p:ph type="sldNum" sz="quarter" idx="12"/>
          </p:nvPr>
        </p:nvSpPr>
        <p:spPr/>
        <p:txBody>
          <a:bodyPr/>
          <a:lstStyle/>
          <a:p>
            <a:fld id="{7C5CF243-786F-4254-B068-4C9F0B6EA12F}" type="slidenum">
              <a:rPr lang="en-US" altLang="en-US" smtClean="0"/>
              <a:pPr/>
              <a:t>9</a:t>
            </a:fld>
            <a:endParaRPr lang="en-US" altLang="en-US"/>
          </a:p>
        </p:txBody>
      </p:sp>
    </p:spTree>
    <p:extLst>
      <p:ext uri="{BB962C8B-B14F-4D97-AF65-F5344CB8AC3E}">
        <p14:creationId xmlns:p14="http://schemas.microsoft.com/office/powerpoint/2010/main" val="336150849"/>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8561</TotalTime>
  <Words>795</Words>
  <Application>Microsoft Office PowerPoint</Application>
  <PresentationFormat>On-screen Show (4:3)</PresentationFormat>
  <Paragraphs>71</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Nunito</vt:lpstr>
      <vt:lpstr>Source Sans 3</vt:lpstr>
      <vt:lpstr>Times New Roman</vt:lpstr>
      <vt:lpstr>Wingdings</vt:lpstr>
      <vt:lpstr>Default Design</vt:lpstr>
      <vt:lpstr>Web Application Development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Working of the MVC framework with an example: </vt:lpstr>
      <vt:lpstr>PowerPoint Presentation</vt:lpstr>
      <vt:lpstr>PowerPoint Presentation</vt:lpstr>
      <vt:lpstr>PowerPoint Presentation</vt:lpstr>
      <vt:lpstr>Reference</vt:lpstr>
    </vt:vector>
  </TitlesOfParts>
  <Company>CentennialCollege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ILIA</dc:creator>
  <cp:lastModifiedBy>BLESSING AJIBOYE</cp:lastModifiedBy>
  <cp:revision>973</cp:revision>
  <dcterms:created xsi:type="dcterms:W3CDTF">2008-05-26T16:51:35Z</dcterms:created>
  <dcterms:modified xsi:type="dcterms:W3CDTF">2024-02-01T11:02:17Z</dcterms:modified>
</cp:coreProperties>
</file>