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6"/>
  </p:notesMasterIdLst>
  <p:handoutMasterIdLst>
    <p:handoutMasterId r:id="rId67"/>
  </p:handoutMasterIdLst>
  <p:sldIdLst>
    <p:sldId id="256" r:id="rId2"/>
    <p:sldId id="444" r:id="rId3"/>
    <p:sldId id="445" r:id="rId4"/>
    <p:sldId id="446" r:id="rId5"/>
    <p:sldId id="447" r:id="rId6"/>
    <p:sldId id="448" r:id="rId7"/>
    <p:sldId id="449" r:id="rId8"/>
    <p:sldId id="450" r:id="rId9"/>
    <p:sldId id="451" r:id="rId10"/>
    <p:sldId id="452" r:id="rId11"/>
    <p:sldId id="453" r:id="rId12"/>
    <p:sldId id="454" r:id="rId13"/>
    <p:sldId id="455" r:id="rId14"/>
    <p:sldId id="456" r:id="rId15"/>
    <p:sldId id="493" r:id="rId16"/>
    <p:sldId id="494" r:id="rId17"/>
    <p:sldId id="457" r:id="rId18"/>
    <p:sldId id="458" r:id="rId19"/>
    <p:sldId id="459" r:id="rId20"/>
    <p:sldId id="460" r:id="rId21"/>
    <p:sldId id="461" r:id="rId22"/>
    <p:sldId id="462" r:id="rId23"/>
    <p:sldId id="495" r:id="rId24"/>
    <p:sldId id="463" r:id="rId25"/>
    <p:sldId id="464" r:id="rId26"/>
    <p:sldId id="465" r:id="rId27"/>
    <p:sldId id="466" r:id="rId28"/>
    <p:sldId id="467" r:id="rId29"/>
    <p:sldId id="468" r:id="rId30"/>
    <p:sldId id="496" r:id="rId31"/>
    <p:sldId id="469" r:id="rId32"/>
    <p:sldId id="470" r:id="rId33"/>
    <p:sldId id="471" r:id="rId34"/>
    <p:sldId id="472" r:id="rId35"/>
    <p:sldId id="497" r:id="rId36"/>
    <p:sldId id="473" r:id="rId37"/>
    <p:sldId id="474" r:id="rId38"/>
    <p:sldId id="475" r:id="rId39"/>
    <p:sldId id="476" r:id="rId40"/>
    <p:sldId id="477" r:id="rId41"/>
    <p:sldId id="498" r:id="rId42"/>
    <p:sldId id="478" r:id="rId43"/>
    <p:sldId id="479" r:id="rId44"/>
    <p:sldId id="480" r:id="rId45"/>
    <p:sldId id="481" r:id="rId46"/>
    <p:sldId id="482" r:id="rId47"/>
    <p:sldId id="483" r:id="rId48"/>
    <p:sldId id="499" r:id="rId49"/>
    <p:sldId id="484" r:id="rId50"/>
    <p:sldId id="485" r:id="rId51"/>
    <p:sldId id="486" r:id="rId52"/>
    <p:sldId id="487" r:id="rId53"/>
    <p:sldId id="488" r:id="rId54"/>
    <p:sldId id="489" r:id="rId55"/>
    <p:sldId id="490" r:id="rId56"/>
    <p:sldId id="491" r:id="rId57"/>
    <p:sldId id="492" r:id="rId58"/>
    <p:sldId id="500" r:id="rId59"/>
    <p:sldId id="501" r:id="rId60"/>
    <p:sldId id="502" r:id="rId61"/>
    <p:sldId id="504" r:id="rId62"/>
    <p:sldId id="505" r:id="rId63"/>
    <p:sldId id="506" r:id="rId64"/>
    <p:sldId id="503" r:id="rId6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FF0"/>
    <a:srgbClr val="3333FF"/>
    <a:srgbClr val="3333CC"/>
    <a:srgbClr val="008000"/>
    <a:srgbClr val="009900"/>
    <a:srgbClr val="339966"/>
    <a:srgbClr val="808080"/>
    <a:srgbClr val="8FFFD2"/>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95" d="100"/>
          <a:sy n="95" d="100"/>
        </p:scale>
        <p:origin x="1046" y="-48"/>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12/22/2023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12/22/2023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12/22/2023</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t>
            </a:r>
            <a:r>
              <a:rPr lang="en-US" altLang="en-US"/>
              <a:t>Application Development</a:t>
            </a:r>
            <a:endParaRPr lang="en-US" altLang="en-US" dirty="0"/>
          </a:p>
        </p:txBody>
      </p:sp>
      <p:sp>
        <p:nvSpPr>
          <p:cNvPr id="2054" name="WordArt 7" descr="Paper bag"/>
          <p:cNvSpPr>
            <a:spLocks noChangeArrowheads="1" noChangeShapeType="1" noTextEdit="1"/>
          </p:cNvSpPr>
          <p:nvPr/>
        </p:nvSpPr>
        <p:spPr bwMode="auto">
          <a:xfrm>
            <a:off x="1828800" y="24384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FD33-339A-73C2-B80D-FB230E60026B}"/>
              </a:ext>
            </a:extLst>
          </p:cNvPr>
          <p:cNvSpPr>
            <a:spLocks noGrp="1"/>
          </p:cNvSpPr>
          <p:nvPr>
            <p:ph type="title"/>
          </p:nvPr>
        </p:nvSpPr>
        <p:spPr/>
        <p:txBody>
          <a:bodyPr/>
          <a:lstStyle/>
          <a:p>
            <a:r>
              <a:rPr lang="en-US" dirty="0"/>
              <a:t>User controller</a:t>
            </a:r>
          </a:p>
        </p:txBody>
      </p:sp>
      <p:sp>
        <p:nvSpPr>
          <p:cNvPr id="3" name="Content Placeholder 2">
            <a:extLst>
              <a:ext uri="{FF2B5EF4-FFF2-40B4-BE49-F238E27FC236}">
                <a16:creationId xmlns:a16="http://schemas.microsoft.com/office/drawing/2014/main" id="{CF289048-723B-3AE1-6A82-DEDCB9194C76}"/>
              </a:ext>
            </a:extLst>
          </p:cNvPr>
          <p:cNvSpPr>
            <a:spLocks noGrp="1"/>
          </p:cNvSpPr>
          <p:nvPr>
            <p:ph idx="1"/>
          </p:nvPr>
        </p:nvSpPr>
        <p:spPr/>
        <p:txBody>
          <a:bodyPr/>
          <a:lstStyle/>
          <a:p>
            <a:r>
              <a:rPr lang="en-US" dirty="0"/>
              <a:t>The server/controllers/user.controller.js file will contain definitions of the controller methods that were used in the preceding user route declarations as callbacks to be executed when a route request is received by the server.</a:t>
            </a:r>
          </a:p>
          <a:p>
            <a:endParaRPr lang="en-US" dirty="0"/>
          </a:p>
          <a:p>
            <a:r>
              <a:rPr lang="en-US" dirty="0"/>
              <a:t>The user.controller.js file will have the following structure:</a:t>
            </a:r>
          </a:p>
          <a:p>
            <a:pPr marL="0" indent="0">
              <a:buNone/>
            </a:pPr>
            <a:r>
              <a:rPr lang="en-US" sz="1100" dirty="0"/>
              <a:t>	import User from '../models/user.model.js’</a:t>
            </a:r>
          </a:p>
          <a:p>
            <a:pPr marL="0" indent="0">
              <a:buNone/>
            </a:pPr>
            <a:r>
              <a:rPr lang="en-US" sz="1100" dirty="0"/>
              <a:t>	import extend from '</a:t>
            </a:r>
            <a:r>
              <a:rPr lang="en-US" sz="1100" dirty="0" err="1"/>
              <a:t>lodash</a:t>
            </a:r>
            <a:r>
              <a:rPr lang="en-US" sz="1100" dirty="0"/>
              <a:t>/extend’</a:t>
            </a:r>
          </a:p>
          <a:p>
            <a:pPr marL="0" indent="0">
              <a:buNone/>
            </a:pPr>
            <a:r>
              <a:rPr lang="en-US" sz="1100" dirty="0"/>
              <a:t>	import </a:t>
            </a:r>
            <a:r>
              <a:rPr lang="en-US" sz="1100" dirty="0" err="1"/>
              <a:t>errorHandler</a:t>
            </a:r>
            <a:r>
              <a:rPr lang="en-US" sz="1100" dirty="0"/>
              <a:t> from './</a:t>
            </a:r>
            <a:r>
              <a:rPr lang="en-US" sz="1100" dirty="0" err="1"/>
              <a:t>error.controller</a:t>
            </a:r>
            <a:r>
              <a:rPr lang="en-US" sz="1100" dirty="0"/>
              <a:t>’</a:t>
            </a:r>
          </a:p>
          <a:p>
            <a:pPr marL="0" indent="0">
              <a:buNone/>
            </a:pPr>
            <a:r>
              <a:rPr lang="en-US" sz="1100" dirty="0"/>
              <a:t>	const create = (req, res, next) =&gt; { }</a:t>
            </a:r>
          </a:p>
          <a:p>
            <a:pPr marL="0" indent="0">
              <a:buNone/>
            </a:pPr>
            <a:r>
              <a:rPr lang="en-US" sz="1100" dirty="0"/>
              <a:t>	const list = (req, res) =&gt; { }</a:t>
            </a:r>
          </a:p>
          <a:p>
            <a:pPr marL="0" indent="0">
              <a:buNone/>
            </a:pPr>
            <a:r>
              <a:rPr lang="en-US" sz="1100" dirty="0"/>
              <a:t>	const </a:t>
            </a:r>
            <a:r>
              <a:rPr lang="en-US" sz="1100" dirty="0" err="1"/>
              <a:t>userByID</a:t>
            </a:r>
            <a:r>
              <a:rPr lang="en-US" sz="1100" dirty="0"/>
              <a:t> = (req, res, next, id) =&gt; {  }</a:t>
            </a:r>
          </a:p>
          <a:p>
            <a:pPr marL="0" indent="0">
              <a:buNone/>
            </a:pPr>
            <a:r>
              <a:rPr lang="en-US" sz="1100" dirty="0"/>
              <a:t>	const read = (req, res) =&gt; { }</a:t>
            </a:r>
          </a:p>
          <a:p>
            <a:pPr marL="0" indent="0">
              <a:buNone/>
            </a:pPr>
            <a:r>
              <a:rPr lang="en-US" sz="1100" dirty="0"/>
              <a:t>	const update = (req, res, next) =&gt; {  }</a:t>
            </a:r>
          </a:p>
          <a:p>
            <a:pPr marL="0" indent="0">
              <a:buNone/>
            </a:pPr>
            <a:r>
              <a:rPr lang="en-US" sz="1100" dirty="0"/>
              <a:t>	const remove = (req, res, next) =&gt; {  }</a:t>
            </a:r>
          </a:p>
          <a:p>
            <a:pPr marL="0" indent="0">
              <a:buNone/>
            </a:pPr>
            <a:r>
              <a:rPr lang="en-US" sz="1100" dirty="0"/>
              <a:t>	export default { create, </a:t>
            </a:r>
            <a:r>
              <a:rPr lang="en-US" sz="1100" dirty="0" err="1"/>
              <a:t>userByID</a:t>
            </a:r>
            <a:r>
              <a:rPr lang="en-US" sz="1100" dirty="0"/>
              <a:t>, read, list, remove, update }</a:t>
            </a:r>
          </a:p>
        </p:txBody>
      </p:sp>
      <p:sp>
        <p:nvSpPr>
          <p:cNvPr id="4" name="Date Placeholder 3">
            <a:extLst>
              <a:ext uri="{FF2B5EF4-FFF2-40B4-BE49-F238E27FC236}">
                <a16:creationId xmlns:a16="http://schemas.microsoft.com/office/drawing/2014/main" id="{7155664A-BDDA-24EC-FCE9-239A66437AA6}"/>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9E0D525A-249D-9206-B654-66FEA582EAC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D8F036E-B203-7B8D-5CE4-40D4C54D6603}"/>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Tree>
    <p:extLst>
      <p:ext uri="{BB962C8B-B14F-4D97-AF65-F5344CB8AC3E}">
        <p14:creationId xmlns:p14="http://schemas.microsoft.com/office/powerpoint/2010/main" val="81142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0A61-9F05-50C8-1109-0ECEA0EB85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953B03-299B-31B2-6451-9EF6CEC2FD0C}"/>
              </a:ext>
            </a:extLst>
          </p:cNvPr>
          <p:cNvSpPr>
            <a:spLocks noGrp="1"/>
          </p:cNvSpPr>
          <p:nvPr>
            <p:ph idx="1"/>
          </p:nvPr>
        </p:nvSpPr>
        <p:spPr/>
        <p:txBody>
          <a:bodyPr/>
          <a:lstStyle/>
          <a:p>
            <a:r>
              <a:rPr lang="en-US" dirty="0"/>
              <a:t>This controller will make use of the </a:t>
            </a:r>
            <a:r>
              <a:rPr lang="en-US" dirty="0" err="1"/>
              <a:t>errorHandler</a:t>
            </a:r>
            <a:r>
              <a:rPr lang="en-US" dirty="0"/>
              <a:t> helper to respond to route requests with meaningful messages when a Mongoose error occurs.</a:t>
            </a:r>
          </a:p>
          <a:p>
            <a:r>
              <a:rPr lang="en-US" dirty="0"/>
              <a:t> It will also use a module called </a:t>
            </a:r>
            <a:r>
              <a:rPr lang="en-US" dirty="0" err="1"/>
              <a:t>lodash</a:t>
            </a:r>
            <a:r>
              <a:rPr lang="en-US" dirty="0"/>
              <a:t> when updating an existing user with changed values.</a:t>
            </a:r>
          </a:p>
          <a:p>
            <a:endParaRPr lang="en-US" dirty="0"/>
          </a:p>
          <a:p>
            <a:r>
              <a:rPr lang="en-US" dirty="0" err="1"/>
              <a:t>lodash</a:t>
            </a:r>
            <a:r>
              <a:rPr lang="en-US" dirty="0"/>
              <a:t> is a JavaScript library that provides utility functions for common programming tasks, including the manipulation of arrays and objects.</a:t>
            </a:r>
          </a:p>
          <a:p>
            <a:r>
              <a:rPr lang="en-US" dirty="0"/>
              <a:t> To install </a:t>
            </a:r>
            <a:r>
              <a:rPr lang="en-US" dirty="0" err="1"/>
              <a:t>lodash</a:t>
            </a:r>
            <a:r>
              <a:rPr lang="en-US" dirty="0"/>
              <a:t>, run </a:t>
            </a:r>
            <a:r>
              <a:rPr lang="en-US" b="1" dirty="0"/>
              <a:t>yarn add </a:t>
            </a:r>
            <a:r>
              <a:rPr lang="en-US" b="1" dirty="0" err="1"/>
              <a:t>lodash</a:t>
            </a:r>
            <a:r>
              <a:rPr lang="en-US" b="1" dirty="0"/>
              <a:t> </a:t>
            </a:r>
            <a:r>
              <a:rPr lang="en-US" dirty="0"/>
              <a:t>from the command line</a:t>
            </a:r>
          </a:p>
        </p:txBody>
      </p:sp>
      <p:sp>
        <p:nvSpPr>
          <p:cNvPr id="4" name="Date Placeholder 3">
            <a:extLst>
              <a:ext uri="{FF2B5EF4-FFF2-40B4-BE49-F238E27FC236}">
                <a16:creationId xmlns:a16="http://schemas.microsoft.com/office/drawing/2014/main" id="{2799AF4E-572F-5C7B-A90A-87E0553E733B}"/>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DD80823C-AC23-2890-C97B-C5FFFACB45D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FCBA83B-9FCE-8620-BC30-36E5825392A8}"/>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248063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58A2-7166-2020-8C96-FFBAA923C8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6D1844-29F2-27AA-2A26-E504C124A1CB}"/>
              </a:ext>
            </a:extLst>
          </p:cNvPr>
          <p:cNvSpPr>
            <a:spLocks noGrp="1"/>
          </p:cNvSpPr>
          <p:nvPr>
            <p:ph idx="1"/>
          </p:nvPr>
        </p:nvSpPr>
        <p:spPr/>
        <p:txBody>
          <a:bodyPr/>
          <a:lstStyle/>
          <a:p>
            <a:r>
              <a:rPr lang="en-US" dirty="0"/>
              <a:t>Each of the controller functions we defined previously is related to a route request, and will be elaborated on in relation to each API use case.</a:t>
            </a:r>
          </a:p>
        </p:txBody>
      </p:sp>
      <p:sp>
        <p:nvSpPr>
          <p:cNvPr id="4" name="Date Placeholder 3">
            <a:extLst>
              <a:ext uri="{FF2B5EF4-FFF2-40B4-BE49-F238E27FC236}">
                <a16:creationId xmlns:a16="http://schemas.microsoft.com/office/drawing/2014/main" id="{3BE199E3-2D36-3FDC-6306-51641A85115E}"/>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843DDA4A-9C2F-47E9-5D9F-5A07CA35578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080D2C0-D318-6B72-263B-D42DCBBFF04C}"/>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Tree>
    <p:extLst>
      <p:ext uri="{BB962C8B-B14F-4D97-AF65-F5344CB8AC3E}">
        <p14:creationId xmlns:p14="http://schemas.microsoft.com/office/powerpoint/2010/main" val="827571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5007-6708-F9D2-7EFC-097421385772}"/>
              </a:ext>
            </a:extLst>
          </p:cNvPr>
          <p:cNvSpPr>
            <a:spLocks noGrp="1"/>
          </p:cNvSpPr>
          <p:nvPr>
            <p:ph type="title"/>
          </p:nvPr>
        </p:nvSpPr>
        <p:spPr/>
        <p:txBody>
          <a:bodyPr/>
          <a:lstStyle/>
          <a:p>
            <a:r>
              <a:rPr lang="en-US" dirty="0"/>
              <a:t>Creating a new user</a:t>
            </a:r>
          </a:p>
        </p:txBody>
      </p:sp>
      <p:sp>
        <p:nvSpPr>
          <p:cNvPr id="3" name="Content Placeholder 2">
            <a:extLst>
              <a:ext uri="{FF2B5EF4-FFF2-40B4-BE49-F238E27FC236}">
                <a16:creationId xmlns:a16="http://schemas.microsoft.com/office/drawing/2014/main" id="{7322159F-2796-3903-E0B9-F8C3EB91420F}"/>
              </a:ext>
            </a:extLst>
          </p:cNvPr>
          <p:cNvSpPr>
            <a:spLocks noGrp="1"/>
          </p:cNvSpPr>
          <p:nvPr>
            <p:ph idx="1"/>
          </p:nvPr>
        </p:nvSpPr>
        <p:spPr/>
        <p:txBody>
          <a:bodyPr/>
          <a:lstStyle/>
          <a:p>
            <a:r>
              <a:rPr lang="en-US" dirty="0"/>
              <a:t>The API endpoint to create a new user is declared in the following route.</a:t>
            </a:r>
          </a:p>
          <a:p>
            <a:r>
              <a:rPr lang="en-US" dirty="0" err="1"/>
              <a:t>mern</a:t>
            </a:r>
            <a:r>
              <a:rPr lang="en-US" dirty="0"/>
              <a:t>-skeleton/server/routes/user.routes.js:</a:t>
            </a:r>
          </a:p>
          <a:p>
            <a:pPr marL="0" indent="0">
              <a:buNone/>
            </a:pPr>
            <a:r>
              <a:rPr lang="en-US" sz="1600" b="0" dirty="0">
                <a:solidFill>
                  <a:schemeClr val="tx1"/>
                </a:solidFill>
                <a:effectLst/>
                <a:latin typeface="Consolas" panose="020B0609020204030204" pitchFamily="49" charset="0"/>
              </a:rPr>
              <a:t>	import express from 'express’</a:t>
            </a:r>
          </a:p>
          <a:p>
            <a:pPr marL="0" indent="0">
              <a:buNone/>
            </a:pPr>
            <a:r>
              <a:rPr lang="en-US" sz="1600" b="0" dirty="0">
                <a:solidFill>
                  <a:schemeClr val="tx1"/>
                </a:solidFill>
                <a:effectLst/>
                <a:latin typeface="Consolas" panose="020B0609020204030204" pitchFamily="49" charset="0"/>
              </a:rPr>
              <a:t>	import </a:t>
            </a:r>
            <a:r>
              <a:rPr lang="en-US" sz="1600" b="0" dirty="0" err="1">
                <a:solidFill>
                  <a:schemeClr val="tx1"/>
                </a:solidFill>
                <a:effectLst/>
                <a:latin typeface="Consolas" panose="020B0609020204030204" pitchFamily="49" charset="0"/>
              </a:rPr>
              <a:t>userCtrl</a:t>
            </a:r>
            <a:r>
              <a:rPr lang="en-US" sz="1600" b="0" dirty="0">
                <a:solidFill>
                  <a:schemeClr val="tx1"/>
                </a:solidFill>
                <a:effectLst/>
                <a:latin typeface="Consolas" panose="020B0609020204030204" pitchFamily="49" charset="0"/>
              </a:rPr>
              <a:t> from '../controllers/user.controller</a:t>
            </a:r>
            <a:r>
              <a:rPr lang="en-US" sz="1600" dirty="0">
                <a:solidFill>
                  <a:schemeClr val="tx1"/>
                </a:solidFill>
                <a:latin typeface="Consolas" panose="020B0609020204030204" pitchFamily="49" charset="0"/>
              </a:rPr>
              <a:t>.</a:t>
            </a:r>
            <a:r>
              <a:rPr lang="en-US" sz="1600" b="0" dirty="0">
                <a:solidFill>
                  <a:schemeClr val="tx1"/>
                </a:solidFill>
                <a:effectLst/>
                <a:latin typeface="Consolas" panose="020B0609020204030204" pitchFamily="49" charset="0"/>
              </a:rPr>
              <a:t>js’ </a:t>
            </a:r>
          </a:p>
          <a:p>
            <a:pPr marL="0" indent="0">
              <a:buNone/>
            </a:pPr>
            <a:r>
              <a:rPr lang="en-US" sz="1600" b="0" dirty="0">
                <a:solidFill>
                  <a:schemeClr val="tx1"/>
                </a:solidFill>
                <a:effectLst/>
                <a:latin typeface="Consolas" panose="020B0609020204030204" pitchFamily="49" charset="0"/>
              </a:rPr>
              <a:t>	const router = </a:t>
            </a:r>
            <a:r>
              <a:rPr lang="en-US" sz="1600" b="0" dirty="0" err="1">
                <a:solidFill>
                  <a:schemeClr val="tx1"/>
                </a:solidFill>
                <a:effectLst/>
                <a:latin typeface="Consolas" panose="020B0609020204030204" pitchFamily="49" charset="0"/>
              </a:rPr>
              <a:t>express.Router</a:t>
            </a:r>
            <a:r>
              <a:rPr lang="en-US" sz="1600" b="0" dirty="0">
                <a:solidFill>
                  <a:schemeClr val="tx1"/>
                </a:solidFill>
                <a:effectLst/>
                <a:latin typeface="Consolas" panose="020B0609020204030204" pitchFamily="49" charset="0"/>
              </a:rPr>
              <a:t>()</a:t>
            </a:r>
          </a:p>
          <a:p>
            <a:pPr marL="0" indent="0">
              <a:buNone/>
            </a:pPr>
            <a:r>
              <a:rPr lang="en-US" sz="1600" b="0" dirty="0">
                <a:solidFill>
                  <a:schemeClr val="tx1"/>
                </a:solidFill>
                <a:effectLst/>
                <a:latin typeface="Consolas" panose="020B0609020204030204" pitchFamily="49" charset="0"/>
              </a:rPr>
              <a:t>	</a:t>
            </a:r>
            <a:r>
              <a:rPr lang="en-US" sz="1600" b="0" dirty="0" err="1">
                <a:solidFill>
                  <a:schemeClr val="tx1"/>
                </a:solidFill>
                <a:effectLst/>
                <a:latin typeface="Consolas" panose="020B0609020204030204" pitchFamily="49" charset="0"/>
              </a:rPr>
              <a:t>router.route</a:t>
            </a:r>
            <a:r>
              <a:rPr lang="en-US" sz="1600" b="0" dirty="0">
                <a:solidFill>
                  <a:schemeClr val="tx1"/>
                </a:solidFill>
                <a:effectLst/>
                <a:latin typeface="Consolas" panose="020B0609020204030204" pitchFamily="49" charset="0"/>
              </a:rPr>
              <a:t>('/</a:t>
            </a:r>
            <a:r>
              <a:rPr lang="en-US" sz="1600" b="0" dirty="0" err="1">
                <a:solidFill>
                  <a:schemeClr val="tx1"/>
                </a:solidFill>
                <a:effectLst/>
                <a:latin typeface="Consolas" panose="020B0609020204030204" pitchFamily="49" charset="0"/>
              </a:rPr>
              <a:t>api</a:t>
            </a:r>
            <a:r>
              <a:rPr lang="en-US" sz="1600" b="0" dirty="0">
                <a:solidFill>
                  <a:schemeClr val="tx1"/>
                </a:solidFill>
                <a:effectLst/>
                <a:latin typeface="Consolas" panose="020B0609020204030204" pitchFamily="49" charset="0"/>
              </a:rPr>
              <a:t>/users’) </a:t>
            </a:r>
          </a:p>
          <a:p>
            <a:pPr marL="0" indent="0">
              <a:buNone/>
            </a:pPr>
            <a:r>
              <a:rPr lang="en-US" sz="1600" b="0" dirty="0">
                <a:solidFill>
                  <a:schemeClr val="tx1"/>
                </a:solidFill>
                <a:effectLst/>
                <a:latin typeface="Consolas" panose="020B0609020204030204" pitchFamily="49" charset="0"/>
              </a:rPr>
              <a:t>	.get(</a:t>
            </a:r>
            <a:r>
              <a:rPr lang="en-US" sz="1600" b="0" dirty="0" err="1">
                <a:solidFill>
                  <a:schemeClr val="tx1"/>
                </a:solidFill>
                <a:effectLst/>
                <a:latin typeface="Consolas" panose="020B0609020204030204" pitchFamily="49" charset="0"/>
              </a:rPr>
              <a:t>userCtrl.list</a:t>
            </a:r>
            <a:r>
              <a:rPr lang="en-US" sz="1600" b="0" dirty="0">
                <a:solidFill>
                  <a:schemeClr val="tx1"/>
                </a:solidFill>
                <a:effectLst/>
                <a:latin typeface="Consolas" panose="020B0609020204030204" pitchFamily="49" charset="0"/>
              </a:rPr>
              <a:t>)</a:t>
            </a:r>
          </a:p>
          <a:p>
            <a:pPr marL="0" indent="0">
              <a:buNone/>
            </a:pPr>
            <a:r>
              <a:rPr lang="en-US" sz="1600" b="0" dirty="0">
                <a:solidFill>
                  <a:schemeClr val="tx1"/>
                </a:solidFill>
                <a:effectLst/>
                <a:latin typeface="Consolas" panose="020B0609020204030204" pitchFamily="49" charset="0"/>
              </a:rPr>
              <a:t>	.post(</a:t>
            </a:r>
            <a:r>
              <a:rPr lang="en-US" sz="1600" b="0" dirty="0" err="1">
                <a:solidFill>
                  <a:schemeClr val="tx1"/>
                </a:solidFill>
                <a:effectLst/>
                <a:latin typeface="Consolas" panose="020B0609020204030204" pitchFamily="49" charset="0"/>
              </a:rPr>
              <a:t>userCtrl.create</a:t>
            </a:r>
            <a:r>
              <a:rPr lang="en-US" sz="1600" b="0" dirty="0">
                <a:solidFill>
                  <a:schemeClr val="tx1"/>
                </a:solidFill>
                <a:effectLst/>
                <a:latin typeface="Consolas" panose="020B0609020204030204" pitchFamily="49" charset="0"/>
              </a:rPr>
              <a:t>)</a:t>
            </a:r>
          </a:p>
          <a:p>
            <a:pPr marL="0" indent="0">
              <a:buNone/>
            </a:pPr>
            <a:r>
              <a:rPr lang="en-US" sz="1600" b="0" dirty="0">
                <a:solidFill>
                  <a:schemeClr val="tx1"/>
                </a:solidFill>
                <a:effectLst/>
                <a:latin typeface="Consolas" panose="020B0609020204030204" pitchFamily="49" charset="0"/>
              </a:rPr>
              <a:t>	</a:t>
            </a:r>
            <a:r>
              <a:rPr lang="en-US" sz="1600" b="0" dirty="0" err="1">
                <a:solidFill>
                  <a:schemeClr val="tx1"/>
                </a:solidFill>
                <a:effectLst/>
                <a:latin typeface="Consolas" panose="020B0609020204030204" pitchFamily="49" charset="0"/>
              </a:rPr>
              <a:t>router.route</a:t>
            </a:r>
            <a:r>
              <a:rPr lang="en-US" sz="1600" b="0" dirty="0">
                <a:solidFill>
                  <a:schemeClr val="tx1"/>
                </a:solidFill>
                <a:effectLst/>
                <a:latin typeface="Consolas" panose="020B0609020204030204" pitchFamily="49" charset="0"/>
              </a:rPr>
              <a:t>('/</a:t>
            </a:r>
            <a:r>
              <a:rPr lang="en-US" sz="1600" b="0" dirty="0" err="1">
                <a:solidFill>
                  <a:schemeClr val="tx1"/>
                </a:solidFill>
                <a:effectLst/>
                <a:latin typeface="Consolas" panose="020B0609020204030204" pitchFamily="49" charset="0"/>
              </a:rPr>
              <a:t>api</a:t>
            </a:r>
            <a:r>
              <a:rPr lang="en-US" sz="1600" b="0" dirty="0">
                <a:solidFill>
                  <a:schemeClr val="tx1"/>
                </a:solidFill>
                <a:effectLst/>
                <a:latin typeface="Consolas" panose="020B0609020204030204" pitchFamily="49" charset="0"/>
              </a:rPr>
              <a:t>/users/:</a:t>
            </a:r>
            <a:r>
              <a:rPr lang="en-US" sz="1600" b="0" dirty="0" err="1">
                <a:solidFill>
                  <a:schemeClr val="tx1"/>
                </a:solidFill>
                <a:effectLst/>
                <a:latin typeface="Consolas" panose="020B0609020204030204" pitchFamily="49" charset="0"/>
              </a:rPr>
              <a:t>userId</a:t>
            </a:r>
            <a:r>
              <a:rPr lang="en-US" sz="1600" b="0" dirty="0">
                <a:solidFill>
                  <a:schemeClr val="tx1"/>
                </a:solidFill>
                <a:effectLst/>
                <a:latin typeface="Consolas" panose="020B0609020204030204" pitchFamily="49" charset="0"/>
              </a:rPr>
              <a:t>’) </a:t>
            </a:r>
          </a:p>
          <a:p>
            <a:pPr marL="0" indent="0">
              <a:buNone/>
            </a:pPr>
            <a:r>
              <a:rPr lang="en-US" sz="1600" b="0" dirty="0">
                <a:solidFill>
                  <a:schemeClr val="tx1"/>
                </a:solidFill>
                <a:effectLst/>
                <a:latin typeface="Consolas" panose="020B0609020204030204" pitchFamily="49" charset="0"/>
              </a:rPr>
              <a:t>	.get(</a:t>
            </a:r>
            <a:r>
              <a:rPr lang="en-US" sz="1600" b="0" dirty="0" err="1">
                <a:solidFill>
                  <a:schemeClr val="tx1"/>
                </a:solidFill>
                <a:effectLst/>
                <a:latin typeface="Consolas" panose="020B0609020204030204" pitchFamily="49" charset="0"/>
              </a:rPr>
              <a:t>userCtrl.read</a:t>
            </a:r>
            <a:r>
              <a:rPr lang="en-US" sz="1600" b="0" dirty="0">
                <a:solidFill>
                  <a:schemeClr val="tx1"/>
                </a:solidFill>
                <a:effectLst/>
                <a:latin typeface="Consolas" panose="020B0609020204030204" pitchFamily="49" charset="0"/>
              </a:rPr>
              <a:t>)</a:t>
            </a:r>
          </a:p>
          <a:p>
            <a:pPr marL="0" indent="0">
              <a:buNone/>
            </a:pPr>
            <a:r>
              <a:rPr lang="en-US" sz="1600" b="0" dirty="0">
                <a:solidFill>
                  <a:schemeClr val="tx1"/>
                </a:solidFill>
                <a:effectLst/>
                <a:latin typeface="Consolas" panose="020B0609020204030204" pitchFamily="49" charset="0"/>
              </a:rPr>
              <a:t>	.put(</a:t>
            </a:r>
            <a:r>
              <a:rPr lang="en-US" sz="1600" b="0" dirty="0" err="1">
                <a:solidFill>
                  <a:schemeClr val="tx1"/>
                </a:solidFill>
                <a:effectLst/>
                <a:latin typeface="Consolas" panose="020B0609020204030204" pitchFamily="49" charset="0"/>
              </a:rPr>
              <a:t>userCtrl.update</a:t>
            </a:r>
            <a:r>
              <a:rPr lang="en-US" sz="1600" b="0" dirty="0">
                <a:solidFill>
                  <a:schemeClr val="tx1"/>
                </a:solidFill>
                <a:effectLst/>
                <a:latin typeface="Consolas" panose="020B0609020204030204" pitchFamily="49" charset="0"/>
              </a:rPr>
              <a:t>) </a:t>
            </a:r>
          </a:p>
          <a:p>
            <a:pPr marL="0" indent="0">
              <a:buNone/>
            </a:pPr>
            <a:r>
              <a:rPr lang="en-US" sz="1600" b="0" dirty="0">
                <a:solidFill>
                  <a:schemeClr val="tx1"/>
                </a:solidFill>
                <a:effectLst/>
                <a:latin typeface="Consolas" panose="020B0609020204030204" pitchFamily="49" charset="0"/>
              </a:rPr>
              <a:t>	.delete(</a:t>
            </a:r>
            <a:r>
              <a:rPr lang="en-US" sz="1600" b="0" dirty="0" err="1">
                <a:solidFill>
                  <a:schemeClr val="tx1"/>
                </a:solidFill>
                <a:effectLst/>
                <a:latin typeface="Consolas" panose="020B0609020204030204" pitchFamily="49" charset="0"/>
              </a:rPr>
              <a:t>userCtrl.remove</a:t>
            </a:r>
            <a:r>
              <a:rPr lang="en-US" sz="1600" b="0" dirty="0">
                <a:solidFill>
                  <a:schemeClr val="tx1"/>
                </a:solidFill>
                <a:effectLst/>
                <a:latin typeface="Consolas" panose="020B0609020204030204" pitchFamily="49" charset="0"/>
              </a:rPr>
              <a:t>)</a:t>
            </a:r>
          </a:p>
          <a:p>
            <a:pPr marL="0" indent="0">
              <a:buNone/>
            </a:pPr>
            <a:r>
              <a:rPr lang="en-US" sz="1600" b="0" dirty="0">
                <a:solidFill>
                  <a:schemeClr val="tx1"/>
                </a:solidFill>
                <a:effectLst/>
                <a:latin typeface="Consolas" panose="020B0609020204030204" pitchFamily="49" charset="0"/>
              </a:rPr>
              <a:t>	</a:t>
            </a:r>
            <a:r>
              <a:rPr lang="en-US" sz="1600" b="0" dirty="0" err="1">
                <a:solidFill>
                  <a:schemeClr val="tx1"/>
                </a:solidFill>
                <a:effectLst/>
                <a:latin typeface="Consolas" panose="020B0609020204030204" pitchFamily="49" charset="0"/>
              </a:rPr>
              <a:t>router.param</a:t>
            </a:r>
            <a:r>
              <a:rPr lang="en-US" sz="1600" b="0" dirty="0">
                <a:solidFill>
                  <a:schemeClr val="tx1"/>
                </a:solidFill>
                <a:effectLst/>
                <a:latin typeface="Consolas" panose="020B0609020204030204" pitchFamily="49" charset="0"/>
              </a:rPr>
              <a:t>('</a:t>
            </a:r>
            <a:r>
              <a:rPr lang="en-US" sz="1600" b="0" dirty="0" err="1">
                <a:solidFill>
                  <a:schemeClr val="tx1"/>
                </a:solidFill>
                <a:effectLst/>
                <a:latin typeface="Consolas" panose="020B0609020204030204" pitchFamily="49" charset="0"/>
              </a:rPr>
              <a:t>userId</a:t>
            </a:r>
            <a:r>
              <a:rPr lang="en-US" sz="1600" b="0" dirty="0">
                <a:solidFill>
                  <a:schemeClr val="tx1"/>
                </a:solidFill>
                <a:effectLst/>
                <a:latin typeface="Consolas" panose="020B0609020204030204" pitchFamily="49" charset="0"/>
              </a:rPr>
              <a:t>', </a:t>
            </a:r>
            <a:r>
              <a:rPr lang="en-US" sz="1600" b="0" dirty="0" err="1">
                <a:solidFill>
                  <a:schemeClr val="tx1"/>
                </a:solidFill>
                <a:effectLst/>
                <a:latin typeface="Consolas" panose="020B0609020204030204" pitchFamily="49" charset="0"/>
              </a:rPr>
              <a:t>userCtrl.userByID</a:t>
            </a:r>
            <a:r>
              <a:rPr lang="en-US" sz="1600" b="0" dirty="0">
                <a:solidFill>
                  <a:schemeClr val="tx1"/>
                </a:solidFill>
                <a:effectLst/>
                <a:latin typeface="Consolas" panose="020B0609020204030204" pitchFamily="49" charset="0"/>
              </a:rPr>
              <a:t>) </a:t>
            </a:r>
          </a:p>
          <a:p>
            <a:pPr marL="0" indent="0">
              <a:buNone/>
            </a:pPr>
            <a:r>
              <a:rPr lang="en-US" sz="1600" b="0" dirty="0">
                <a:solidFill>
                  <a:schemeClr val="tx1"/>
                </a:solidFill>
                <a:effectLst/>
                <a:latin typeface="Consolas" panose="020B0609020204030204" pitchFamily="49" charset="0"/>
              </a:rPr>
              <a:t>	</a:t>
            </a:r>
            <a:r>
              <a:rPr lang="en-US" sz="1600" b="0" dirty="0" err="1">
                <a:solidFill>
                  <a:schemeClr val="tx1"/>
                </a:solidFill>
                <a:effectLst/>
                <a:highlight>
                  <a:srgbClr val="FFFF00"/>
                </a:highlight>
                <a:latin typeface="Consolas" panose="020B0609020204030204" pitchFamily="49" charset="0"/>
              </a:rPr>
              <a:t>router.route</a:t>
            </a:r>
            <a:r>
              <a:rPr lang="en-US" sz="1600" b="0" dirty="0">
                <a:solidFill>
                  <a:schemeClr val="tx1"/>
                </a:solidFill>
                <a:effectLst/>
                <a:highlight>
                  <a:srgbClr val="FFFF00"/>
                </a:highlight>
                <a:latin typeface="Consolas" panose="020B0609020204030204" pitchFamily="49" charset="0"/>
              </a:rPr>
              <a:t>('/</a:t>
            </a:r>
            <a:r>
              <a:rPr lang="en-US" sz="1600" b="0" dirty="0" err="1">
                <a:solidFill>
                  <a:schemeClr val="tx1"/>
                </a:solidFill>
                <a:effectLst/>
                <a:highlight>
                  <a:srgbClr val="FFFF00"/>
                </a:highlight>
                <a:latin typeface="Consolas" panose="020B0609020204030204" pitchFamily="49" charset="0"/>
              </a:rPr>
              <a:t>api</a:t>
            </a:r>
            <a:r>
              <a:rPr lang="en-US" sz="1600" b="0" dirty="0">
                <a:solidFill>
                  <a:schemeClr val="tx1"/>
                </a:solidFill>
                <a:effectLst/>
                <a:highlight>
                  <a:srgbClr val="FFFF00"/>
                </a:highlight>
                <a:latin typeface="Consolas" panose="020B0609020204030204" pitchFamily="49" charset="0"/>
              </a:rPr>
              <a:t>/users').post(</a:t>
            </a:r>
            <a:r>
              <a:rPr lang="en-US" sz="1600" b="0" dirty="0" err="1">
                <a:solidFill>
                  <a:schemeClr val="tx1"/>
                </a:solidFill>
                <a:effectLst/>
                <a:highlight>
                  <a:srgbClr val="FFFF00"/>
                </a:highlight>
                <a:latin typeface="Consolas" panose="020B0609020204030204" pitchFamily="49" charset="0"/>
              </a:rPr>
              <a:t>userCtrl.create</a:t>
            </a:r>
            <a:r>
              <a:rPr lang="en-US" sz="1600" b="0" dirty="0">
                <a:solidFill>
                  <a:schemeClr val="tx1"/>
                </a:solidFill>
                <a:effectLst/>
                <a:highlight>
                  <a:srgbClr val="FFFF00"/>
                </a:highlight>
                <a:latin typeface="Consolas" panose="020B0609020204030204" pitchFamily="49" charset="0"/>
              </a:rPr>
              <a:t>)</a:t>
            </a:r>
          </a:p>
          <a:p>
            <a:pPr marL="0" indent="0">
              <a:buNone/>
            </a:pPr>
            <a:r>
              <a:rPr lang="en-US" sz="1600" b="0" dirty="0">
                <a:solidFill>
                  <a:schemeClr val="tx1"/>
                </a:solidFill>
                <a:effectLst/>
                <a:latin typeface="Consolas" panose="020B0609020204030204" pitchFamily="49" charset="0"/>
              </a:rPr>
              <a:t>	export default router</a:t>
            </a:r>
          </a:p>
          <a:p>
            <a:endParaRPr lang="en-US" dirty="0"/>
          </a:p>
        </p:txBody>
      </p:sp>
      <p:sp>
        <p:nvSpPr>
          <p:cNvPr id="4" name="Date Placeholder 3">
            <a:extLst>
              <a:ext uri="{FF2B5EF4-FFF2-40B4-BE49-F238E27FC236}">
                <a16:creationId xmlns:a16="http://schemas.microsoft.com/office/drawing/2014/main" id="{F126A3A9-2090-FFEE-45E4-BC1FC689029A}"/>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97074648-65E1-93DC-7C37-13AC05CFA22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86D303C-F0D8-92F2-D26A-38856232E98D}"/>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144598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EA5C-DA76-F8C3-24EB-366B371C9052}"/>
              </a:ext>
            </a:extLst>
          </p:cNvPr>
          <p:cNvSpPr>
            <a:spLocks noGrp="1"/>
          </p:cNvSpPr>
          <p:nvPr>
            <p:ph type="title"/>
          </p:nvPr>
        </p:nvSpPr>
        <p:spPr/>
        <p:txBody>
          <a:bodyPr/>
          <a:lstStyle/>
          <a:p>
            <a:r>
              <a:rPr lang="en-US" dirty="0"/>
              <a:t>User.controller.js</a:t>
            </a:r>
          </a:p>
        </p:txBody>
      </p:sp>
      <p:sp>
        <p:nvSpPr>
          <p:cNvPr id="3" name="Content Placeholder 2">
            <a:extLst>
              <a:ext uri="{FF2B5EF4-FFF2-40B4-BE49-F238E27FC236}">
                <a16:creationId xmlns:a16="http://schemas.microsoft.com/office/drawing/2014/main" id="{C24613EA-DE4A-B44D-E1BE-370BCFF60B9D}"/>
              </a:ext>
            </a:extLst>
          </p:cNvPr>
          <p:cNvSpPr>
            <a:spLocks noGrp="1"/>
          </p:cNvSpPr>
          <p:nvPr>
            <p:ph idx="1"/>
          </p:nvPr>
        </p:nvSpPr>
        <p:spPr/>
        <p:txBody>
          <a:bodyPr/>
          <a:lstStyle/>
          <a:p>
            <a:r>
              <a:rPr lang="en-US" dirty="0"/>
              <a:t>When the Express app gets a POST request at '/</a:t>
            </a:r>
            <a:r>
              <a:rPr lang="en-US" dirty="0" err="1"/>
              <a:t>api</a:t>
            </a:r>
            <a:r>
              <a:rPr lang="en-US" dirty="0"/>
              <a:t>/users', it calls the create function we defined in the controller.</a:t>
            </a:r>
          </a:p>
          <a:p>
            <a:endParaRPr lang="en-US" dirty="0"/>
          </a:p>
          <a:p>
            <a:r>
              <a:rPr lang="en-US" dirty="0" err="1"/>
              <a:t>mern</a:t>
            </a:r>
            <a:r>
              <a:rPr lang="en-US" dirty="0"/>
              <a:t>-skeleton/server/controllers/user.controller.js:</a:t>
            </a:r>
          </a:p>
          <a:p>
            <a:r>
              <a:rPr lang="en-US" sz="1300" dirty="0"/>
              <a:t>const create = async (req, res) =&gt; { </a:t>
            </a:r>
          </a:p>
          <a:p>
            <a:r>
              <a:rPr lang="en-US" sz="1300" dirty="0"/>
              <a:t>const user = new User(</a:t>
            </a:r>
            <a:r>
              <a:rPr lang="en-US" sz="1300" dirty="0" err="1"/>
              <a:t>req.body</a:t>
            </a:r>
            <a:r>
              <a:rPr lang="en-US" sz="1300" dirty="0"/>
              <a:t>) </a:t>
            </a:r>
          </a:p>
          <a:p>
            <a:r>
              <a:rPr lang="en-US" sz="1300" dirty="0"/>
              <a:t>try {</a:t>
            </a:r>
          </a:p>
          <a:p>
            <a:r>
              <a:rPr lang="en-US" sz="1300" dirty="0"/>
              <a:t>await </a:t>
            </a:r>
            <a:r>
              <a:rPr lang="en-US" sz="1300" dirty="0" err="1"/>
              <a:t>user.save</a:t>
            </a:r>
            <a:r>
              <a:rPr lang="en-US" sz="1300" dirty="0"/>
              <a:t>()</a:t>
            </a:r>
          </a:p>
          <a:p>
            <a:r>
              <a:rPr lang="en-US" sz="1300" dirty="0"/>
              <a:t>return </a:t>
            </a:r>
            <a:r>
              <a:rPr lang="en-US" sz="1300" dirty="0" err="1"/>
              <a:t>res.status</a:t>
            </a:r>
            <a:r>
              <a:rPr lang="en-US" sz="1300" dirty="0"/>
              <a:t>(200).</a:t>
            </a:r>
            <a:r>
              <a:rPr lang="en-US" sz="1300" dirty="0" err="1"/>
              <a:t>json</a:t>
            </a:r>
            <a:r>
              <a:rPr lang="en-US" sz="1300" dirty="0"/>
              <a:t>({ </a:t>
            </a:r>
          </a:p>
          <a:p>
            <a:r>
              <a:rPr lang="en-US" sz="1300" dirty="0"/>
              <a:t>message: "Successfully signed up!"</a:t>
            </a:r>
          </a:p>
          <a:p>
            <a:r>
              <a:rPr lang="en-US" sz="1300" dirty="0"/>
              <a:t>})</a:t>
            </a:r>
          </a:p>
          <a:p>
            <a:r>
              <a:rPr lang="en-US" sz="1300" dirty="0"/>
              <a:t>} catch (err) {</a:t>
            </a:r>
          </a:p>
          <a:p>
            <a:r>
              <a:rPr lang="en-US" sz="1300" dirty="0"/>
              <a:t>return </a:t>
            </a:r>
            <a:r>
              <a:rPr lang="en-US" sz="1300" dirty="0" err="1"/>
              <a:t>res.status</a:t>
            </a:r>
            <a:r>
              <a:rPr lang="en-US" sz="1300" dirty="0"/>
              <a:t>(400).</a:t>
            </a:r>
            <a:r>
              <a:rPr lang="en-US" sz="1300" dirty="0" err="1"/>
              <a:t>json</a:t>
            </a:r>
            <a:r>
              <a:rPr lang="en-US" sz="1300" dirty="0"/>
              <a:t>({</a:t>
            </a:r>
          </a:p>
          <a:p>
            <a:r>
              <a:rPr lang="en-US" sz="1300" dirty="0"/>
              <a:t>error: </a:t>
            </a:r>
            <a:r>
              <a:rPr lang="en-US" sz="1300" dirty="0" err="1"/>
              <a:t>errorHandler.getErrorMessage</a:t>
            </a:r>
            <a:r>
              <a:rPr lang="en-US" sz="1300" dirty="0"/>
              <a:t>(err) </a:t>
            </a:r>
          </a:p>
          <a:p>
            <a:r>
              <a:rPr lang="en-US" sz="1300" dirty="0"/>
              <a:t>})</a:t>
            </a:r>
          </a:p>
          <a:p>
            <a:r>
              <a:rPr lang="en-US" sz="1300" dirty="0"/>
              <a:t>} </a:t>
            </a:r>
          </a:p>
          <a:p>
            <a:r>
              <a:rPr lang="en-US" sz="1300" dirty="0"/>
              <a:t>}</a:t>
            </a:r>
          </a:p>
        </p:txBody>
      </p:sp>
      <p:sp>
        <p:nvSpPr>
          <p:cNvPr id="4" name="Date Placeholder 3">
            <a:extLst>
              <a:ext uri="{FF2B5EF4-FFF2-40B4-BE49-F238E27FC236}">
                <a16:creationId xmlns:a16="http://schemas.microsoft.com/office/drawing/2014/main" id="{DE4D5A26-9C57-C3E1-9567-5C8B0DD1DC34}"/>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083E570E-71DB-44ED-B40C-77F5D365635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D7EE4F5-322A-A92B-72CA-0DDABF6BFD2B}"/>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2467923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9DD6-81FF-CA90-4DFC-84B89A4C04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77694C-C1C3-DEA9-E770-1E08808B5F38}"/>
              </a:ext>
            </a:extLst>
          </p:cNvPr>
          <p:cNvSpPr>
            <a:spLocks noGrp="1"/>
          </p:cNvSpPr>
          <p:nvPr>
            <p:ph idx="1"/>
          </p:nvPr>
        </p:nvSpPr>
        <p:spPr/>
        <p:txBody>
          <a:bodyPr/>
          <a:lstStyle/>
          <a:p>
            <a:r>
              <a:rPr lang="en-US" dirty="0"/>
              <a:t>From the terminal type the command:</a:t>
            </a:r>
          </a:p>
          <a:p>
            <a:r>
              <a:rPr lang="en-US" dirty="0"/>
              <a:t>Yarn add </a:t>
            </a:r>
            <a:r>
              <a:rPr lang="en-US" dirty="0" err="1"/>
              <a:t>lodash</a:t>
            </a:r>
            <a:r>
              <a:rPr lang="en-US" dirty="0"/>
              <a:t> or </a:t>
            </a:r>
            <a:r>
              <a:rPr lang="en-US" dirty="0" err="1"/>
              <a:t>npm</a:t>
            </a:r>
            <a:r>
              <a:rPr lang="en-US" dirty="0"/>
              <a:t> install </a:t>
            </a:r>
            <a:r>
              <a:rPr lang="en-US" dirty="0" err="1"/>
              <a:t>lodash</a:t>
            </a:r>
            <a:r>
              <a:rPr lang="en-US" dirty="0"/>
              <a:t> </a:t>
            </a:r>
          </a:p>
          <a:p>
            <a:endParaRPr lang="en-US" dirty="0"/>
          </a:p>
        </p:txBody>
      </p:sp>
      <p:sp>
        <p:nvSpPr>
          <p:cNvPr id="4" name="Date Placeholder 3">
            <a:extLst>
              <a:ext uri="{FF2B5EF4-FFF2-40B4-BE49-F238E27FC236}">
                <a16:creationId xmlns:a16="http://schemas.microsoft.com/office/drawing/2014/main" id="{5A582855-8EC7-BFF5-2583-2267E7B811F5}"/>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54774F69-A605-3C3B-9538-66F3D2C81F5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77C3720-62F2-F601-B13B-5AAF0C0E18C9}"/>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442878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DB37-6760-1FAA-28A9-514F0C1DD04C}"/>
              </a:ext>
            </a:extLst>
          </p:cNvPr>
          <p:cNvSpPr>
            <a:spLocks noGrp="1"/>
          </p:cNvSpPr>
          <p:nvPr>
            <p:ph type="title"/>
          </p:nvPr>
        </p:nvSpPr>
        <p:spPr/>
        <p:txBody>
          <a:bodyPr/>
          <a:lstStyle/>
          <a:p>
            <a:r>
              <a:rPr lang="en-US" dirty="0"/>
              <a:t>Updated user.controller.js</a:t>
            </a:r>
          </a:p>
        </p:txBody>
      </p:sp>
      <p:sp>
        <p:nvSpPr>
          <p:cNvPr id="3" name="Content Placeholder 2">
            <a:extLst>
              <a:ext uri="{FF2B5EF4-FFF2-40B4-BE49-F238E27FC236}">
                <a16:creationId xmlns:a16="http://schemas.microsoft.com/office/drawing/2014/main" id="{CECA2D30-EBBC-91CA-7678-41D68D9BA96D}"/>
              </a:ext>
            </a:extLst>
          </p:cNvPr>
          <p:cNvSpPr>
            <a:spLocks noGrp="1"/>
          </p:cNvSpPr>
          <p:nvPr>
            <p:ph idx="1"/>
          </p:nvPr>
        </p:nvSpPr>
        <p:spPr/>
        <p:txBody>
          <a:bodyPr/>
          <a:lstStyle/>
          <a:p>
            <a:r>
              <a:rPr lang="en-US" sz="1200" b="0" dirty="0">
                <a:solidFill>
                  <a:schemeClr val="tx1"/>
                </a:solidFill>
                <a:effectLst/>
                <a:latin typeface="Consolas" panose="020B0609020204030204" pitchFamily="49" charset="0"/>
              </a:rPr>
              <a:t>import User from '../models/user.model.js'</a:t>
            </a:r>
          </a:p>
          <a:p>
            <a:r>
              <a:rPr lang="en-US" sz="1200" b="0" dirty="0">
                <a:solidFill>
                  <a:schemeClr val="tx1"/>
                </a:solidFill>
                <a:effectLst/>
                <a:latin typeface="Consolas" panose="020B0609020204030204" pitchFamily="49" charset="0"/>
              </a:rPr>
              <a:t>    import extend from '</a:t>
            </a:r>
            <a:r>
              <a:rPr lang="en-US" sz="1200" b="0" dirty="0" err="1">
                <a:solidFill>
                  <a:schemeClr val="tx1"/>
                </a:solidFill>
                <a:effectLst/>
                <a:latin typeface="Consolas" panose="020B0609020204030204" pitchFamily="49" charset="0"/>
              </a:rPr>
              <a:t>lodash</a:t>
            </a:r>
            <a:r>
              <a:rPr lang="en-US" sz="1200" b="0" dirty="0">
                <a:solidFill>
                  <a:schemeClr val="tx1"/>
                </a:solidFill>
                <a:effectLst/>
                <a:latin typeface="Consolas" panose="020B0609020204030204" pitchFamily="49" charset="0"/>
              </a:rPr>
              <a:t>/extend'</a:t>
            </a:r>
          </a:p>
          <a:p>
            <a:r>
              <a:rPr lang="en-US" sz="1200" b="0" dirty="0">
                <a:solidFill>
                  <a:schemeClr val="tx1"/>
                </a:solidFill>
                <a:effectLst/>
                <a:latin typeface="Consolas" panose="020B0609020204030204" pitchFamily="49" charset="0"/>
              </a:rPr>
              <a:t>    import </a:t>
            </a:r>
            <a:r>
              <a:rPr lang="en-US" sz="1200" b="0" dirty="0" err="1">
                <a:solidFill>
                  <a:schemeClr val="tx1"/>
                </a:solidFill>
                <a:effectLst/>
                <a:latin typeface="Consolas" panose="020B0609020204030204" pitchFamily="49" charset="0"/>
              </a:rPr>
              <a:t>errorHandler</a:t>
            </a:r>
            <a:r>
              <a:rPr lang="en-US" sz="1200" b="0" dirty="0">
                <a:solidFill>
                  <a:schemeClr val="tx1"/>
                </a:solidFill>
                <a:effectLst/>
                <a:latin typeface="Consolas" panose="020B0609020204030204" pitchFamily="49" charset="0"/>
              </a:rPr>
              <a:t> from './error.controller.js'</a:t>
            </a:r>
          </a:p>
          <a:p>
            <a:r>
              <a:rPr lang="en-US" sz="1200" b="0" dirty="0">
                <a:solidFill>
                  <a:schemeClr val="tx1"/>
                </a:solidFill>
                <a:effectLst/>
                <a:latin typeface="Consolas" panose="020B0609020204030204" pitchFamily="49" charset="0"/>
              </a:rPr>
              <a:t>    const create = async (req, res) =&gt; { </a:t>
            </a:r>
          </a:p>
          <a:p>
            <a:r>
              <a:rPr lang="en-US" sz="1200" b="0" dirty="0">
                <a:solidFill>
                  <a:schemeClr val="tx1"/>
                </a:solidFill>
                <a:effectLst/>
                <a:latin typeface="Consolas" panose="020B0609020204030204" pitchFamily="49" charset="0"/>
              </a:rPr>
              <a:t>const user = new User(</a:t>
            </a:r>
            <a:r>
              <a:rPr lang="en-US" sz="1200" b="0" dirty="0" err="1">
                <a:solidFill>
                  <a:schemeClr val="tx1"/>
                </a:solidFill>
                <a:effectLst/>
                <a:latin typeface="Consolas" panose="020B0609020204030204" pitchFamily="49" charset="0"/>
              </a:rPr>
              <a:t>req.body</a:t>
            </a:r>
            <a:r>
              <a:rPr lang="en-US" sz="1200" b="0" dirty="0">
                <a:solidFill>
                  <a:schemeClr val="tx1"/>
                </a:solidFill>
                <a:effectLst/>
                <a:latin typeface="Consolas" panose="020B0609020204030204" pitchFamily="49" charset="0"/>
              </a:rPr>
              <a:t>) </a:t>
            </a:r>
          </a:p>
          <a:p>
            <a:r>
              <a:rPr lang="en-US" sz="1200" b="0" dirty="0">
                <a:solidFill>
                  <a:schemeClr val="tx1"/>
                </a:solidFill>
                <a:effectLst/>
                <a:latin typeface="Consolas" panose="020B0609020204030204" pitchFamily="49" charset="0"/>
              </a:rPr>
              <a:t>try {</a:t>
            </a:r>
          </a:p>
          <a:p>
            <a:r>
              <a:rPr lang="en-US" sz="1200" b="0" dirty="0">
                <a:solidFill>
                  <a:schemeClr val="tx1"/>
                </a:solidFill>
                <a:effectLst/>
                <a:latin typeface="Consolas" panose="020B0609020204030204" pitchFamily="49" charset="0"/>
              </a:rPr>
              <a:t>await </a:t>
            </a:r>
            <a:r>
              <a:rPr lang="en-US" sz="1200" b="0" dirty="0" err="1">
                <a:solidFill>
                  <a:schemeClr val="tx1"/>
                </a:solidFill>
                <a:effectLst/>
                <a:latin typeface="Consolas" panose="020B0609020204030204" pitchFamily="49" charset="0"/>
              </a:rPr>
              <a:t>user.save</a:t>
            </a:r>
            <a:r>
              <a:rPr lang="en-US" sz="1200" b="0" dirty="0">
                <a:solidFill>
                  <a:schemeClr val="tx1"/>
                </a:solidFill>
                <a:effectLst/>
                <a:latin typeface="Consolas" panose="020B0609020204030204" pitchFamily="49" charset="0"/>
              </a:rPr>
              <a:t>()</a:t>
            </a:r>
          </a:p>
          <a:p>
            <a:r>
              <a:rPr lang="en-US" sz="1200" b="0" dirty="0">
                <a:solidFill>
                  <a:schemeClr val="tx1"/>
                </a:solidFill>
                <a:effectLst/>
                <a:latin typeface="Consolas" panose="020B0609020204030204" pitchFamily="49" charset="0"/>
              </a:rPr>
              <a:t>return </a:t>
            </a:r>
            <a:r>
              <a:rPr lang="en-US" sz="1200" b="0" dirty="0" err="1">
                <a:solidFill>
                  <a:schemeClr val="tx1"/>
                </a:solidFill>
                <a:effectLst/>
                <a:latin typeface="Consolas" panose="020B0609020204030204" pitchFamily="49" charset="0"/>
              </a:rPr>
              <a:t>res.status</a:t>
            </a:r>
            <a:r>
              <a:rPr lang="en-US" sz="1200" b="0" dirty="0">
                <a:solidFill>
                  <a:schemeClr val="tx1"/>
                </a:solidFill>
                <a:effectLst/>
                <a:latin typeface="Consolas" panose="020B0609020204030204" pitchFamily="49" charset="0"/>
              </a:rPr>
              <a:t>(200).</a:t>
            </a:r>
            <a:r>
              <a:rPr lang="en-US" sz="1200" b="0" dirty="0" err="1">
                <a:solidFill>
                  <a:schemeClr val="tx1"/>
                </a:solidFill>
                <a:effectLst/>
                <a:latin typeface="Consolas" panose="020B0609020204030204" pitchFamily="49" charset="0"/>
              </a:rPr>
              <a:t>json</a:t>
            </a:r>
            <a:r>
              <a:rPr lang="en-US" sz="1200" b="0" dirty="0">
                <a:solidFill>
                  <a:schemeClr val="tx1"/>
                </a:solidFill>
                <a:effectLst/>
                <a:latin typeface="Consolas" panose="020B0609020204030204" pitchFamily="49" charset="0"/>
              </a:rPr>
              <a:t>({ </a:t>
            </a:r>
          </a:p>
          <a:p>
            <a:r>
              <a:rPr lang="en-US" sz="1200" b="0" dirty="0">
                <a:solidFill>
                  <a:schemeClr val="tx1"/>
                </a:solidFill>
                <a:effectLst/>
                <a:latin typeface="Consolas" panose="020B0609020204030204" pitchFamily="49" charset="0"/>
              </a:rPr>
              <a:t>message: "Successfully signed up!"</a:t>
            </a:r>
          </a:p>
          <a:p>
            <a:r>
              <a:rPr lang="en-US" sz="1200" b="0" dirty="0">
                <a:solidFill>
                  <a:schemeClr val="tx1"/>
                </a:solidFill>
                <a:effectLst/>
                <a:latin typeface="Consolas" panose="020B0609020204030204" pitchFamily="49" charset="0"/>
              </a:rPr>
              <a:t>})</a:t>
            </a:r>
          </a:p>
          <a:p>
            <a:r>
              <a:rPr lang="en-US" sz="1200" b="0" dirty="0">
                <a:solidFill>
                  <a:schemeClr val="tx1"/>
                </a:solidFill>
                <a:effectLst/>
                <a:latin typeface="Consolas" panose="020B0609020204030204" pitchFamily="49" charset="0"/>
              </a:rPr>
              <a:t>} catch (err) {</a:t>
            </a:r>
          </a:p>
          <a:p>
            <a:r>
              <a:rPr lang="en-US" sz="1200" b="0" dirty="0">
                <a:solidFill>
                  <a:schemeClr val="tx1"/>
                </a:solidFill>
                <a:effectLst/>
                <a:latin typeface="Consolas" panose="020B0609020204030204" pitchFamily="49" charset="0"/>
              </a:rPr>
              <a:t>return </a:t>
            </a:r>
            <a:r>
              <a:rPr lang="en-US" sz="1200" b="0" dirty="0" err="1">
                <a:solidFill>
                  <a:schemeClr val="tx1"/>
                </a:solidFill>
                <a:effectLst/>
                <a:latin typeface="Consolas" panose="020B0609020204030204" pitchFamily="49" charset="0"/>
              </a:rPr>
              <a:t>res.status</a:t>
            </a:r>
            <a:r>
              <a:rPr lang="en-US" sz="1200" b="0" dirty="0">
                <a:solidFill>
                  <a:schemeClr val="tx1"/>
                </a:solidFill>
                <a:effectLst/>
                <a:latin typeface="Consolas" panose="020B0609020204030204" pitchFamily="49" charset="0"/>
              </a:rPr>
              <a:t>(400).</a:t>
            </a:r>
            <a:r>
              <a:rPr lang="en-US" sz="1200" b="0" dirty="0" err="1">
                <a:solidFill>
                  <a:schemeClr val="tx1"/>
                </a:solidFill>
                <a:effectLst/>
                <a:latin typeface="Consolas" panose="020B0609020204030204" pitchFamily="49" charset="0"/>
              </a:rPr>
              <a:t>json</a:t>
            </a:r>
            <a:r>
              <a:rPr lang="en-US" sz="1200" b="0" dirty="0">
                <a:solidFill>
                  <a:schemeClr val="tx1"/>
                </a:solidFill>
                <a:effectLst/>
                <a:latin typeface="Consolas" panose="020B0609020204030204" pitchFamily="49" charset="0"/>
              </a:rPr>
              <a:t>({</a:t>
            </a:r>
          </a:p>
          <a:p>
            <a:r>
              <a:rPr lang="en-US" sz="1200" b="0" dirty="0">
                <a:solidFill>
                  <a:schemeClr val="tx1"/>
                </a:solidFill>
                <a:effectLst/>
                <a:latin typeface="Consolas" panose="020B0609020204030204" pitchFamily="49" charset="0"/>
              </a:rPr>
              <a:t>error: </a:t>
            </a:r>
            <a:r>
              <a:rPr lang="en-US" sz="1200" b="0" dirty="0" err="1">
                <a:solidFill>
                  <a:schemeClr val="tx1"/>
                </a:solidFill>
                <a:effectLst/>
                <a:latin typeface="Consolas" panose="020B0609020204030204" pitchFamily="49" charset="0"/>
              </a:rPr>
              <a:t>errorHandler.getErrorMessage</a:t>
            </a:r>
            <a:r>
              <a:rPr lang="en-US" sz="1200" b="0" dirty="0">
                <a:solidFill>
                  <a:schemeClr val="tx1"/>
                </a:solidFill>
                <a:effectLst/>
                <a:latin typeface="Consolas" panose="020B0609020204030204" pitchFamily="49" charset="0"/>
              </a:rPr>
              <a:t>(err) </a:t>
            </a:r>
          </a:p>
          <a:p>
            <a:r>
              <a:rPr lang="en-US" sz="1200" b="0" dirty="0">
                <a:solidFill>
                  <a:schemeClr val="tx1"/>
                </a:solidFill>
                <a:effectLst/>
                <a:latin typeface="Consolas" panose="020B0609020204030204" pitchFamily="49" charset="0"/>
              </a:rPr>
              <a:t>})</a:t>
            </a:r>
          </a:p>
          <a:p>
            <a:r>
              <a:rPr lang="en-US" sz="1200" b="0" dirty="0">
                <a:solidFill>
                  <a:schemeClr val="tx1"/>
                </a:solidFill>
                <a:effectLst/>
                <a:latin typeface="Consolas" panose="020B0609020204030204" pitchFamily="49" charset="0"/>
              </a:rPr>
              <a:t>} </a:t>
            </a:r>
          </a:p>
          <a:p>
            <a:r>
              <a:rPr lang="en-US" sz="1200" b="0" dirty="0">
                <a:solidFill>
                  <a:schemeClr val="tx1"/>
                </a:solidFill>
                <a:effectLst/>
                <a:latin typeface="Consolas" panose="020B0609020204030204" pitchFamily="49" charset="0"/>
              </a:rPr>
              <a:t>}</a:t>
            </a:r>
          </a:p>
          <a:p>
            <a:r>
              <a:rPr lang="en-US" sz="1200" b="0" dirty="0">
                <a:solidFill>
                  <a:schemeClr val="tx1"/>
                </a:solidFill>
                <a:effectLst/>
                <a:latin typeface="Consolas" panose="020B0609020204030204" pitchFamily="49" charset="0"/>
              </a:rPr>
              <a:t>    const list = (req, res) =&gt; { }</a:t>
            </a:r>
          </a:p>
          <a:p>
            <a:r>
              <a:rPr lang="en-US" sz="1200" b="0" dirty="0">
                <a:solidFill>
                  <a:schemeClr val="tx1"/>
                </a:solidFill>
                <a:effectLst/>
                <a:latin typeface="Consolas" panose="020B0609020204030204" pitchFamily="49" charset="0"/>
              </a:rPr>
              <a:t>    const </a:t>
            </a:r>
            <a:r>
              <a:rPr lang="en-US" sz="1200" b="0" dirty="0" err="1">
                <a:solidFill>
                  <a:schemeClr val="tx1"/>
                </a:solidFill>
                <a:effectLst/>
                <a:latin typeface="Consolas" panose="020B0609020204030204" pitchFamily="49" charset="0"/>
              </a:rPr>
              <a:t>userByID</a:t>
            </a:r>
            <a:r>
              <a:rPr lang="en-US" sz="1200" b="0" dirty="0">
                <a:solidFill>
                  <a:schemeClr val="tx1"/>
                </a:solidFill>
                <a:effectLst/>
                <a:latin typeface="Consolas" panose="020B0609020204030204" pitchFamily="49" charset="0"/>
              </a:rPr>
              <a:t> = (req, res, next, id) =&gt; {  }</a:t>
            </a:r>
          </a:p>
          <a:p>
            <a:r>
              <a:rPr lang="en-US" sz="1200" b="0" dirty="0">
                <a:solidFill>
                  <a:schemeClr val="tx1"/>
                </a:solidFill>
                <a:effectLst/>
                <a:latin typeface="Consolas" panose="020B0609020204030204" pitchFamily="49" charset="0"/>
              </a:rPr>
              <a:t>    const read = (req, res) =&gt; { }</a:t>
            </a:r>
          </a:p>
          <a:p>
            <a:r>
              <a:rPr lang="en-US" sz="1200" b="0" dirty="0">
                <a:solidFill>
                  <a:schemeClr val="tx1"/>
                </a:solidFill>
                <a:effectLst/>
                <a:latin typeface="Consolas" panose="020B0609020204030204" pitchFamily="49" charset="0"/>
              </a:rPr>
              <a:t>    const update = (req, res, next) =&gt; {  }</a:t>
            </a:r>
          </a:p>
          <a:p>
            <a:r>
              <a:rPr lang="en-US" sz="1200" b="0" dirty="0">
                <a:solidFill>
                  <a:schemeClr val="tx1"/>
                </a:solidFill>
                <a:effectLst/>
                <a:latin typeface="Consolas" panose="020B0609020204030204" pitchFamily="49" charset="0"/>
              </a:rPr>
              <a:t>    const remove = (req, res, next) =&gt; {  }</a:t>
            </a:r>
          </a:p>
          <a:p>
            <a:r>
              <a:rPr lang="en-US" sz="1200" b="0" dirty="0">
                <a:solidFill>
                  <a:schemeClr val="tx1"/>
                </a:solidFill>
                <a:effectLst/>
                <a:latin typeface="Consolas" panose="020B0609020204030204" pitchFamily="49" charset="0"/>
              </a:rPr>
              <a:t>    export default { create, </a:t>
            </a:r>
            <a:r>
              <a:rPr lang="en-US" sz="1200" b="0" dirty="0" err="1">
                <a:solidFill>
                  <a:schemeClr val="tx1"/>
                </a:solidFill>
                <a:effectLst/>
                <a:latin typeface="Consolas" panose="020B0609020204030204" pitchFamily="49" charset="0"/>
              </a:rPr>
              <a:t>userByID</a:t>
            </a:r>
            <a:r>
              <a:rPr lang="en-US" sz="1200" b="0" dirty="0">
                <a:solidFill>
                  <a:schemeClr val="tx1"/>
                </a:solidFill>
                <a:effectLst/>
                <a:latin typeface="Consolas" panose="020B0609020204030204" pitchFamily="49" charset="0"/>
              </a:rPr>
              <a:t>, read, list, remove, update }</a:t>
            </a:r>
          </a:p>
          <a:p>
            <a:br>
              <a:rPr lang="en-US" sz="1200" b="0" dirty="0">
                <a:solidFill>
                  <a:schemeClr val="tx1"/>
                </a:solidFill>
                <a:effectLst/>
                <a:latin typeface="Consolas" panose="020B0609020204030204" pitchFamily="49" charset="0"/>
              </a:rPr>
            </a:br>
            <a:endParaRPr lang="en-US" sz="12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C07E24FE-FDC7-BC90-C2EC-89D4BB15AA6D}"/>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5C47E728-B507-66BC-821F-32FA10D0EAD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9DFCB71-C328-E6AE-EE1F-D7884720BDFE}"/>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2856323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439A7-09DA-8276-6D40-D18F2E6211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4A5998-D747-4154-7E6F-3CF999C8EAA5}"/>
              </a:ext>
            </a:extLst>
          </p:cNvPr>
          <p:cNvSpPr>
            <a:spLocks noGrp="1"/>
          </p:cNvSpPr>
          <p:nvPr>
            <p:ph idx="1"/>
          </p:nvPr>
        </p:nvSpPr>
        <p:spPr/>
        <p:txBody>
          <a:bodyPr/>
          <a:lstStyle/>
          <a:p>
            <a:r>
              <a:rPr lang="en-US" dirty="0"/>
              <a:t>This function creates a new user with the user JSON object that's received in the POST request from the frontend within </a:t>
            </a:r>
            <a:r>
              <a:rPr lang="en-US" dirty="0" err="1"/>
              <a:t>req.body</a:t>
            </a:r>
            <a:r>
              <a:rPr lang="en-US" dirty="0"/>
              <a:t>.</a:t>
            </a:r>
          </a:p>
          <a:p>
            <a:r>
              <a:rPr lang="en-US" dirty="0"/>
              <a:t> The call to </a:t>
            </a:r>
            <a:r>
              <a:rPr lang="en-US" dirty="0" err="1"/>
              <a:t>user.save</a:t>
            </a:r>
            <a:r>
              <a:rPr lang="en-US" dirty="0"/>
              <a:t> attempts to save the new user in the database after Mongoose has performed a validation check on the data. Consequently, an error or success response is returned to the requesting client.</a:t>
            </a:r>
          </a:p>
          <a:p>
            <a:r>
              <a:rPr lang="en-US" sz="1800" dirty="0"/>
              <a:t>The create function is defined as an asynchronous function with the async keyword, allowing us to use await with </a:t>
            </a:r>
            <a:r>
              <a:rPr lang="en-US" sz="1800" dirty="0" err="1"/>
              <a:t>user.save</a:t>
            </a:r>
            <a:r>
              <a:rPr lang="en-US" sz="1800" dirty="0"/>
              <a:t>(), which returns a Promise. Using the await keyword inside an async function causes this function to wait until the returned Promise resolves, before the next lines of code are executed. </a:t>
            </a:r>
          </a:p>
          <a:p>
            <a:r>
              <a:rPr lang="en-US" sz="1800" dirty="0"/>
              <a:t>If the Promise rejects, an error is thrown and caught in the catch block.</a:t>
            </a:r>
          </a:p>
        </p:txBody>
      </p:sp>
      <p:sp>
        <p:nvSpPr>
          <p:cNvPr id="4" name="Date Placeholder 3">
            <a:extLst>
              <a:ext uri="{FF2B5EF4-FFF2-40B4-BE49-F238E27FC236}">
                <a16:creationId xmlns:a16="http://schemas.microsoft.com/office/drawing/2014/main" id="{04AD7A9B-C12D-7DAA-B641-D3254E7F1F92}"/>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1B4EF803-46D8-D1D3-1268-4920EE48401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AE3753D-2E80-8080-8998-85C5CE649840}"/>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1033298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80B8-B04A-91AD-D2A7-2F7DD8F276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CCB437-B6C7-2DF6-8468-3D414EE07D3D}"/>
              </a:ext>
            </a:extLst>
          </p:cNvPr>
          <p:cNvSpPr>
            <a:spLocks noGrp="1"/>
          </p:cNvSpPr>
          <p:nvPr>
            <p:ph idx="1"/>
          </p:nvPr>
        </p:nvSpPr>
        <p:spPr/>
        <p:txBody>
          <a:bodyPr/>
          <a:lstStyle/>
          <a:p>
            <a:r>
              <a:rPr lang="en-US" dirty="0"/>
              <a:t>Async/await is an addition to ES8 that allows us to write asynchronous JavaScript code in a seemingly sequential or synchronous manner.</a:t>
            </a:r>
          </a:p>
          <a:p>
            <a:r>
              <a:rPr lang="en-US" dirty="0"/>
              <a:t> For controller functions that handle asynchronous behavior such as accessing the database, we will use the async/await syntax to implement them.</a:t>
            </a:r>
          </a:p>
          <a:p>
            <a:endParaRPr lang="en-US" dirty="0"/>
          </a:p>
          <a:p>
            <a:r>
              <a:rPr lang="en-US" dirty="0"/>
              <a:t>we will use async/await while implementing the </a:t>
            </a:r>
          </a:p>
          <a:p>
            <a:pPr marL="0" indent="0">
              <a:buNone/>
            </a:pPr>
            <a:r>
              <a:rPr lang="en-US" dirty="0"/>
              <a:t>controller function to list all users after querying the database.</a:t>
            </a:r>
          </a:p>
        </p:txBody>
      </p:sp>
      <p:sp>
        <p:nvSpPr>
          <p:cNvPr id="4" name="Date Placeholder 3">
            <a:extLst>
              <a:ext uri="{FF2B5EF4-FFF2-40B4-BE49-F238E27FC236}">
                <a16:creationId xmlns:a16="http://schemas.microsoft.com/office/drawing/2014/main" id="{F2C0112A-9415-3833-250E-83C96827C2A7}"/>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8D5E0CBB-398E-D4FE-D098-1034E616024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5DEAF78-866F-EF11-AAE5-10AA8AB3B618}"/>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2976728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3BB2-C277-F290-C643-8451699E4173}"/>
              </a:ext>
            </a:extLst>
          </p:cNvPr>
          <p:cNvSpPr>
            <a:spLocks noGrp="1"/>
          </p:cNvSpPr>
          <p:nvPr>
            <p:ph type="title"/>
          </p:nvPr>
        </p:nvSpPr>
        <p:spPr/>
        <p:txBody>
          <a:bodyPr/>
          <a:lstStyle/>
          <a:p>
            <a:r>
              <a:rPr lang="en-US" dirty="0"/>
              <a:t>Listing all users</a:t>
            </a:r>
          </a:p>
        </p:txBody>
      </p:sp>
      <p:sp>
        <p:nvSpPr>
          <p:cNvPr id="3" name="Content Placeholder 2">
            <a:extLst>
              <a:ext uri="{FF2B5EF4-FFF2-40B4-BE49-F238E27FC236}">
                <a16:creationId xmlns:a16="http://schemas.microsoft.com/office/drawing/2014/main" id="{11F15DE8-F587-40AE-7A63-8F01C15B82FB}"/>
              </a:ext>
            </a:extLst>
          </p:cNvPr>
          <p:cNvSpPr>
            <a:spLocks noGrp="1"/>
          </p:cNvSpPr>
          <p:nvPr>
            <p:ph idx="1"/>
          </p:nvPr>
        </p:nvSpPr>
        <p:spPr/>
        <p:txBody>
          <a:bodyPr/>
          <a:lstStyle/>
          <a:p>
            <a:r>
              <a:rPr lang="en-US" dirty="0"/>
              <a:t>The API endpoint to fetch all the users is declared in the following route.</a:t>
            </a:r>
          </a:p>
          <a:p>
            <a:endParaRPr lang="en-US" dirty="0"/>
          </a:p>
          <a:p>
            <a:r>
              <a:rPr lang="en-US" dirty="0" err="1"/>
              <a:t>mern</a:t>
            </a:r>
            <a:r>
              <a:rPr lang="en-US" dirty="0"/>
              <a:t>-skeleton/server/routes/user.routes.js:</a:t>
            </a:r>
          </a:p>
          <a:p>
            <a:pPr marL="0" indent="0">
              <a:buNone/>
            </a:pPr>
            <a:r>
              <a:rPr lang="en-US" dirty="0" err="1"/>
              <a:t>router.route</a:t>
            </a:r>
            <a:r>
              <a:rPr lang="en-US" dirty="0"/>
              <a:t>('/</a:t>
            </a:r>
            <a:r>
              <a:rPr lang="en-US" dirty="0" err="1"/>
              <a:t>api</a:t>
            </a:r>
            <a:r>
              <a:rPr lang="en-US" dirty="0"/>
              <a:t>/users').get(</a:t>
            </a:r>
            <a:r>
              <a:rPr lang="en-US" dirty="0" err="1"/>
              <a:t>userCtrl.list</a:t>
            </a:r>
            <a:r>
              <a:rPr lang="en-US" dirty="0"/>
              <a:t>)</a:t>
            </a:r>
          </a:p>
        </p:txBody>
      </p:sp>
      <p:sp>
        <p:nvSpPr>
          <p:cNvPr id="4" name="Date Placeholder 3">
            <a:extLst>
              <a:ext uri="{FF2B5EF4-FFF2-40B4-BE49-F238E27FC236}">
                <a16:creationId xmlns:a16="http://schemas.microsoft.com/office/drawing/2014/main" id="{4DE8F3CC-C73D-E885-B4B3-76005E87B677}"/>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4937D5C3-05E3-E7D2-BD0D-9C4FC65D9DE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7A86C51-7DE5-5B17-9CC2-FA1294D72FDD}"/>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Tree>
    <p:extLst>
      <p:ext uri="{BB962C8B-B14F-4D97-AF65-F5344CB8AC3E}">
        <p14:creationId xmlns:p14="http://schemas.microsoft.com/office/powerpoint/2010/main" val="977914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1C92-3275-446B-697A-B343FF3497C2}"/>
              </a:ext>
            </a:extLst>
          </p:cNvPr>
          <p:cNvSpPr>
            <a:spLocks noGrp="1"/>
          </p:cNvSpPr>
          <p:nvPr>
            <p:ph type="title"/>
          </p:nvPr>
        </p:nvSpPr>
        <p:spPr/>
        <p:txBody>
          <a:bodyPr/>
          <a:lstStyle/>
          <a:p>
            <a:r>
              <a:rPr lang="en-US" dirty="0"/>
              <a:t>Adding user CRUD APIs</a:t>
            </a:r>
          </a:p>
        </p:txBody>
      </p:sp>
      <p:sp>
        <p:nvSpPr>
          <p:cNvPr id="3" name="Content Placeholder 2">
            <a:extLst>
              <a:ext uri="{FF2B5EF4-FFF2-40B4-BE49-F238E27FC236}">
                <a16:creationId xmlns:a16="http://schemas.microsoft.com/office/drawing/2014/main" id="{326B536A-8028-2D02-E9E2-395F1EBD4044}"/>
              </a:ext>
            </a:extLst>
          </p:cNvPr>
          <p:cNvSpPr>
            <a:spLocks noGrp="1"/>
          </p:cNvSpPr>
          <p:nvPr>
            <p:ph idx="1"/>
          </p:nvPr>
        </p:nvSpPr>
        <p:spPr/>
        <p:txBody>
          <a:bodyPr/>
          <a:lstStyle/>
          <a:p>
            <a:r>
              <a:rPr lang="en-US" dirty="0"/>
              <a:t>The user API endpoints exposed by the Express app will allow the frontend to perform CRUD operations on documents that are generated according to the user model. </a:t>
            </a:r>
          </a:p>
          <a:p>
            <a:r>
              <a:rPr lang="en-US" dirty="0"/>
              <a:t>To implement these working endpoints, we will write Express routes and the corresponding controller callback functions that should be executed when HTTP requests come in for these declared routes. </a:t>
            </a:r>
          </a:p>
          <a:p>
            <a:r>
              <a:rPr lang="en-US" dirty="0"/>
              <a:t>In this section, we will look at how these endpoints work without any auth restrictions.</a:t>
            </a:r>
          </a:p>
          <a:p>
            <a:r>
              <a:rPr lang="en-US" dirty="0"/>
              <a:t>Our user API routes will be declared using the Express router in server/routes/user.routes.js, and then mounted on the Express app we configured in server/express.js.</a:t>
            </a:r>
          </a:p>
        </p:txBody>
      </p:sp>
      <p:sp>
        <p:nvSpPr>
          <p:cNvPr id="4" name="Date Placeholder 3">
            <a:extLst>
              <a:ext uri="{FF2B5EF4-FFF2-40B4-BE49-F238E27FC236}">
                <a16:creationId xmlns:a16="http://schemas.microsoft.com/office/drawing/2014/main" id="{247B27D5-7C83-830D-1C9E-85431B17AB7F}"/>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AC1A6CE4-28CB-FA48-02EA-4654259618E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5494A79-FE89-A5AF-3106-D353D68F2A42}"/>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1976733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51EB-6FA7-EE17-922C-FBC4C6DF8B44}"/>
              </a:ext>
            </a:extLst>
          </p:cNvPr>
          <p:cNvSpPr>
            <a:spLocks noGrp="1"/>
          </p:cNvSpPr>
          <p:nvPr>
            <p:ph type="title"/>
          </p:nvPr>
        </p:nvSpPr>
        <p:spPr/>
        <p:txBody>
          <a:bodyPr/>
          <a:lstStyle/>
          <a:p>
            <a:r>
              <a:rPr lang="en-US" dirty="0"/>
              <a:t>User.route.js updated.</a:t>
            </a:r>
          </a:p>
        </p:txBody>
      </p:sp>
      <p:sp>
        <p:nvSpPr>
          <p:cNvPr id="3" name="Content Placeholder 2">
            <a:extLst>
              <a:ext uri="{FF2B5EF4-FFF2-40B4-BE49-F238E27FC236}">
                <a16:creationId xmlns:a16="http://schemas.microsoft.com/office/drawing/2014/main" id="{946C9FFD-A7D6-47C6-7ED5-A134C2F15EB0}"/>
              </a:ext>
            </a:extLst>
          </p:cNvPr>
          <p:cNvSpPr>
            <a:spLocks noGrp="1"/>
          </p:cNvSpPr>
          <p:nvPr>
            <p:ph idx="1"/>
          </p:nvPr>
        </p:nvSpPr>
        <p:spPr/>
        <p:txBody>
          <a:bodyPr/>
          <a:lstStyle/>
          <a:p>
            <a:r>
              <a:rPr lang="en-US" sz="2000" b="0" dirty="0">
                <a:solidFill>
                  <a:schemeClr val="tx1"/>
                </a:solidFill>
                <a:effectLst/>
                <a:latin typeface="Consolas" panose="020B0609020204030204" pitchFamily="49" charset="0"/>
              </a:rPr>
              <a:t>import express from 'express'</a:t>
            </a:r>
          </a:p>
          <a:p>
            <a:r>
              <a:rPr lang="en-US" sz="2000" b="0" dirty="0">
                <a:solidFill>
                  <a:schemeClr val="tx1"/>
                </a:solidFill>
                <a:effectLst/>
                <a:latin typeface="Consolas" panose="020B0609020204030204" pitchFamily="49" charset="0"/>
              </a:rPr>
              <a:t>import </a:t>
            </a:r>
            <a:r>
              <a:rPr lang="en-US" sz="2000" b="0" dirty="0" err="1">
                <a:solidFill>
                  <a:schemeClr val="tx1"/>
                </a:solidFill>
                <a:effectLst/>
                <a:latin typeface="Consolas" panose="020B0609020204030204" pitchFamily="49" charset="0"/>
              </a:rPr>
              <a:t>userCtrl</a:t>
            </a:r>
            <a:r>
              <a:rPr lang="en-US" sz="2000" b="0" dirty="0">
                <a:solidFill>
                  <a:schemeClr val="tx1"/>
                </a:solidFill>
                <a:effectLst/>
                <a:latin typeface="Consolas" panose="020B0609020204030204" pitchFamily="49" charset="0"/>
              </a:rPr>
              <a:t> from '../controllers/user.controller.js' </a:t>
            </a:r>
          </a:p>
          <a:p>
            <a:r>
              <a:rPr lang="en-US" sz="2000" b="0" dirty="0">
                <a:solidFill>
                  <a:schemeClr val="tx1"/>
                </a:solidFill>
                <a:effectLst/>
                <a:latin typeface="Consolas" panose="020B0609020204030204" pitchFamily="49" charset="0"/>
              </a:rPr>
              <a:t>const router = </a:t>
            </a:r>
            <a:r>
              <a:rPr lang="en-US" sz="2000" b="0" dirty="0" err="1">
                <a:solidFill>
                  <a:schemeClr val="tx1"/>
                </a:solidFill>
                <a:effectLst/>
                <a:latin typeface="Consolas" panose="020B0609020204030204" pitchFamily="49" charset="0"/>
              </a:rPr>
              <a:t>express.Router</a:t>
            </a:r>
            <a:r>
              <a:rPr lang="en-US" sz="2000" b="0" dirty="0">
                <a:solidFill>
                  <a:schemeClr val="tx1"/>
                </a:solidFill>
                <a:effectLst/>
                <a:latin typeface="Consolas" panose="020B0609020204030204" pitchFamily="49" charset="0"/>
              </a:rPr>
              <a:t>()</a:t>
            </a:r>
          </a:p>
          <a:p>
            <a:r>
              <a:rPr lang="en-US" sz="2000" b="0" dirty="0" err="1">
                <a:solidFill>
                  <a:schemeClr val="tx1"/>
                </a:solidFill>
                <a:effectLst/>
                <a:latin typeface="Consolas" panose="020B0609020204030204" pitchFamily="49" charset="0"/>
              </a:rPr>
              <a:t>router.route</a:t>
            </a:r>
            <a:r>
              <a:rPr lang="en-US" sz="2000" b="0" dirty="0">
                <a:solidFill>
                  <a:schemeClr val="tx1"/>
                </a:solidFill>
                <a:effectLst/>
                <a:latin typeface="Consolas" panose="020B0609020204030204" pitchFamily="49" charset="0"/>
              </a:rPr>
              <a:t>('/</a:t>
            </a:r>
            <a:r>
              <a:rPr lang="en-US" sz="2000" b="0" dirty="0" err="1">
                <a:solidFill>
                  <a:schemeClr val="tx1"/>
                </a:solidFill>
                <a:effectLst/>
                <a:latin typeface="Consolas" panose="020B0609020204030204" pitchFamily="49" charset="0"/>
              </a:rPr>
              <a:t>api</a:t>
            </a:r>
            <a:r>
              <a:rPr lang="en-US" sz="2000" b="0" dirty="0">
                <a:solidFill>
                  <a:schemeClr val="tx1"/>
                </a:solidFill>
                <a:effectLst/>
                <a:latin typeface="Consolas" panose="020B0609020204030204" pitchFamily="49" charset="0"/>
              </a:rPr>
              <a:t>/users') </a:t>
            </a:r>
          </a:p>
          <a:p>
            <a:r>
              <a:rPr lang="en-US" sz="2000" b="0" dirty="0">
                <a:solidFill>
                  <a:schemeClr val="tx1"/>
                </a:solidFill>
                <a:effectLst/>
                <a:latin typeface="Consolas" panose="020B0609020204030204" pitchFamily="49" charset="0"/>
              </a:rPr>
              <a:t>.get(</a:t>
            </a:r>
            <a:r>
              <a:rPr lang="en-US" sz="2000" b="0" dirty="0" err="1">
                <a:solidFill>
                  <a:schemeClr val="tx1"/>
                </a:solidFill>
                <a:effectLst/>
                <a:latin typeface="Consolas" panose="020B0609020204030204" pitchFamily="49" charset="0"/>
              </a:rPr>
              <a:t>userCtrl.list</a:t>
            </a:r>
            <a:r>
              <a:rPr lang="en-US" sz="2000" b="0" dirty="0">
                <a:solidFill>
                  <a:schemeClr val="tx1"/>
                </a:solidFill>
                <a:effectLst/>
                <a:latin typeface="Consolas" panose="020B0609020204030204" pitchFamily="49" charset="0"/>
              </a:rPr>
              <a:t>)</a:t>
            </a:r>
          </a:p>
          <a:p>
            <a:r>
              <a:rPr lang="en-US" sz="2000" b="0" dirty="0">
                <a:solidFill>
                  <a:schemeClr val="tx1"/>
                </a:solidFill>
                <a:effectLst/>
                <a:latin typeface="Consolas" panose="020B0609020204030204" pitchFamily="49" charset="0"/>
              </a:rPr>
              <a:t>.post(</a:t>
            </a:r>
            <a:r>
              <a:rPr lang="en-US" sz="2000" b="0" dirty="0" err="1">
                <a:solidFill>
                  <a:schemeClr val="tx1"/>
                </a:solidFill>
                <a:effectLst/>
                <a:latin typeface="Consolas" panose="020B0609020204030204" pitchFamily="49" charset="0"/>
              </a:rPr>
              <a:t>userCtrl.create</a:t>
            </a:r>
            <a:r>
              <a:rPr lang="en-US" sz="2000" b="0" dirty="0">
                <a:solidFill>
                  <a:schemeClr val="tx1"/>
                </a:solidFill>
                <a:effectLst/>
                <a:latin typeface="Consolas" panose="020B0609020204030204" pitchFamily="49" charset="0"/>
              </a:rPr>
              <a:t>)</a:t>
            </a:r>
          </a:p>
          <a:p>
            <a:r>
              <a:rPr lang="en-US" sz="2000" b="0" dirty="0" err="1">
                <a:solidFill>
                  <a:schemeClr val="tx1"/>
                </a:solidFill>
                <a:effectLst/>
                <a:latin typeface="Consolas" panose="020B0609020204030204" pitchFamily="49" charset="0"/>
              </a:rPr>
              <a:t>router.route</a:t>
            </a:r>
            <a:r>
              <a:rPr lang="en-US" sz="2000" b="0" dirty="0">
                <a:solidFill>
                  <a:schemeClr val="tx1"/>
                </a:solidFill>
                <a:effectLst/>
                <a:latin typeface="Consolas" panose="020B0609020204030204" pitchFamily="49" charset="0"/>
              </a:rPr>
              <a:t>('/</a:t>
            </a:r>
            <a:r>
              <a:rPr lang="en-US" sz="2000" b="0" dirty="0" err="1">
                <a:solidFill>
                  <a:schemeClr val="tx1"/>
                </a:solidFill>
                <a:effectLst/>
                <a:latin typeface="Consolas" panose="020B0609020204030204" pitchFamily="49" charset="0"/>
              </a:rPr>
              <a:t>api</a:t>
            </a:r>
            <a:r>
              <a:rPr lang="en-US" sz="2000" b="0" dirty="0">
                <a:solidFill>
                  <a:schemeClr val="tx1"/>
                </a:solidFill>
                <a:effectLst/>
                <a:latin typeface="Consolas" panose="020B0609020204030204" pitchFamily="49" charset="0"/>
              </a:rPr>
              <a:t>/users/:</a:t>
            </a:r>
            <a:r>
              <a:rPr lang="en-US" sz="2000" b="0" dirty="0" err="1">
                <a:solidFill>
                  <a:schemeClr val="tx1"/>
                </a:solidFill>
                <a:effectLst/>
                <a:latin typeface="Consolas" panose="020B0609020204030204" pitchFamily="49" charset="0"/>
              </a:rPr>
              <a:t>userId</a:t>
            </a:r>
            <a:r>
              <a:rPr lang="en-US" sz="2000" b="0" dirty="0">
                <a:solidFill>
                  <a:schemeClr val="tx1"/>
                </a:solidFill>
                <a:effectLst/>
                <a:latin typeface="Consolas" panose="020B0609020204030204" pitchFamily="49" charset="0"/>
              </a:rPr>
              <a:t>') </a:t>
            </a:r>
          </a:p>
          <a:p>
            <a:r>
              <a:rPr lang="en-US" sz="2000" b="0" dirty="0">
                <a:solidFill>
                  <a:schemeClr val="tx1"/>
                </a:solidFill>
                <a:effectLst/>
                <a:latin typeface="Consolas" panose="020B0609020204030204" pitchFamily="49" charset="0"/>
              </a:rPr>
              <a:t>.get(</a:t>
            </a:r>
            <a:r>
              <a:rPr lang="en-US" sz="2000" b="0" dirty="0" err="1">
                <a:solidFill>
                  <a:schemeClr val="tx1"/>
                </a:solidFill>
                <a:effectLst/>
                <a:latin typeface="Consolas" panose="020B0609020204030204" pitchFamily="49" charset="0"/>
              </a:rPr>
              <a:t>userCtrl.read</a:t>
            </a:r>
            <a:r>
              <a:rPr lang="en-US" sz="2000" b="0" dirty="0">
                <a:solidFill>
                  <a:schemeClr val="tx1"/>
                </a:solidFill>
                <a:effectLst/>
                <a:latin typeface="Consolas" panose="020B0609020204030204" pitchFamily="49" charset="0"/>
              </a:rPr>
              <a:t>)</a:t>
            </a:r>
          </a:p>
          <a:p>
            <a:r>
              <a:rPr lang="en-US" sz="2000" b="0" dirty="0">
                <a:solidFill>
                  <a:schemeClr val="tx1"/>
                </a:solidFill>
                <a:effectLst/>
                <a:latin typeface="Consolas" panose="020B0609020204030204" pitchFamily="49" charset="0"/>
              </a:rPr>
              <a:t>.put(</a:t>
            </a:r>
            <a:r>
              <a:rPr lang="en-US" sz="2000" b="0" dirty="0" err="1">
                <a:solidFill>
                  <a:schemeClr val="tx1"/>
                </a:solidFill>
                <a:effectLst/>
                <a:latin typeface="Consolas" panose="020B0609020204030204" pitchFamily="49" charset="0"/>
              </a:rPr>
              <a:t>userCtrl.update</a:t>
            </a:r>
            <a:r>
              <a:rPr lang="en-US" sz="2000" b="0" dirty="0">
                <a:solidFill>
                  <a:schemeClr val="tx1"/>
                </a:solidFill>
                <a:effectLst/>
                <a:latin typeface="Consolas" panose="020B0609020204030204" pitchFamily="49" charset="0"/>
              </a:rPr>
              <a:t>) </a:t>
            </a:r>
          </a:p>
          <a:p>
            <a:r>
              <a:rPr lang="en-US" sz="2000" b="0" dirty="0">
                <a:solidFill>
                  <a:schemeClr val="tx1"/>
                </a:solidFill>
                <a:effectLst/>
                <a:latin typeface="Consolas" panose="020B0609020204030204" pitchFamily="49" charset="0"/>
              </a:rPr>
              <a:t>.delete(</a:t>
            </a:r>
            <a:r>
              <a:rPr lang="en-US" sz="2000" b="0" dirty="0" err="1">
                <a:solidFill>
                  <a:schemeClr val="tx1"/>
                </a:solidFill>
                <a:effectLst/>
                <a:latin typeface="Consolas" panose="020B0609020204030204" pitchFamily="49" charset="0"/>
              </a:rPr>
              <a:t>userCtrl.remove</a:t>
            </a:r>
            <a:r>
              <a:rPr lang="en-US" sz="2000" b="0" dirty="0">
                <a:solidFill>
                  <a:schemeClr val="tx1"/>
                </a:solidFill>
                <a:effectLst/>
                <a:latin typeface="Consolas" panose="020B0609020204030204" pitchFamily="49" charset="0"/>
              </a:rPr>
              <a:t>)</a:t>
            </a:r>
          </a:p>
          <a:p>
            <a:r>
              <a:rPr lang="en-US" sz="2000" b="0" dirty="0" err="1">
                <a:solidFill>
                  <a:schemeClr val="tx1"/>
                </a:solidFill>
                <a:effectLst/>
                <a:latin typeface="Consolas" panose="020B0609020204030204" pitchFamily="49" charset="0"/>
              </a:rPr>
              <a:t>router.param</a:t>
            </a:r>
            <a:r>
              <a:rPr lang="en-US" sz="2000" b="0" dirty="0">
                <a:solidFill>
                  <a:schemeClr val="tx1"/>
                </a:solidFill>
                <a:effectLst/>
                <a:latin typeface="Consolas" panose="020B0609020204030204" pitchFamily="49" charset="0"/>
              </a:rPr>
              <a:t>('</a:t>
            </a:r>
            <a:r>
              <a:rPr lang="en-US" sz="2000" b="0" dirty="0" err="1">
                <a:solidFill>
                  <a:schemeClr val="tx1"/>
                </a:solidFill>
                <a:effectLst/>
                <a:latin typeface="Consolas" panose="020B0609020204030204" pitchFamily="49" charset="0"/>
              </a:rPr>
              <a:t>userId</a:t>
            </a:r>
            <a:r>
              <a:rPr lang="en-US" sz="2000" b="0" dirty="0">
                <a:solidFill>
                  <a:schemeClr val="tx1"/>
                </a:solidFill>
                <a:effectLst/>
                <a:latin typeface="Consolas" panose="020B0609020204030204" pitchFamily="49" charset="0"/>
              </a:rPr>
              <a:t>', </a:t>
            </a:r>
            <a:r>
              <a:rPr lang="en-US" sz="2000" b="0" dirty="0" err="1">
                <a:solidFill>
                  <a:schemeClr val="tx1"/>
                </a:solidFill>
                <a:effectLst/>
                <a:latin typeface="Consolas" panose="020B0609020204030204" pitchFamily="49" charset="0"/>
              </a:rPr>
              <a:t>userCtrl.userByID</a:t>
            </a:r>
            <a:r>
              <a:rPr lang="en-US" sz="2000" b="0" dirty="0">
                <a:solidFill>
                  <a:schemeClr val="tx1"/>
                </a:solidFill>
                <a:effectLst/>
                <a:latin typeface="Consolas" panose="020B0609020204030204" pitchFamily="49" charset="0"/>
              </a:rPr>
              <a:t>) </a:t>
            </a:r>
          </a:p>
          <a:p>
            <a:r>
              <a:rPr lang="en-US" sz="2000" b="0" dirty="0" err="1">
                <a:solidFill>
                  <a:schemeClr val="tx1"/>
                </a:solidFill>
                <a:effectLst/>
                <a:latin typeface="Consolas" panose="020B0609020204030204" pitchFamily="49" charset="0"/>
              </a:rPr>
              <a:t>router.route</a:t>
            </a:r>
            <a:r>
              <a:rPr lang="en-US" sz="2000" b="0" dirty="0">
                <a:solidFill>
                  <a:schemeClr val="tx1"/>
                </a:solidFill>
                <a:effectLst/>
                <a:latin typeface="Consolas" panose="020B0609020204030204" pitchFamily="49" charset="0"/>
              </a:rPr>
              <a:t>('/</a:t>
            </a:r>
            <a:r>
              <a:rPr lang="en-US" sz="2000" b="0" dirty="0" err="1">
                <a:solidFill>
                  <a:schemeClr val="tx1"/>
                </a:solidFill>
                <a:effectLst/>
                <a:latin typeface="Consolas" panose="020B0609020204030204" pitchFamily="49" charset="0"/>
              </a:rPr>
              <a:t>api</a:t>
            </a:r>
            <a:r>
              <a:rPr lang="en-US" sz="2000" b="0" dirty="0">
                <a:solidFill>
                  <a:schemeClr val="tx1"/>
                </a:solidFill>
                <a:effectLst/>
                <a:latin typeface="Consolas" panose="020B0609020204030204" pitchFamily="49" charset="0"/>
              </a:rPr>
              <a:t>/users').post(</a:t>
            </a:r>
            <a:r>
              <a:rPr lang="en-US" sz="2000" b="0" dirty="0" err="1">
                <a:solidFill>
                  <a:schemeClr val="tx1"/>
                </a:solidFill>
                <a:effectLst/>
                <a:latin typeface="Consolas" panose="020B0609020204030204" pitchFamily="49" charset="0"/>
              </a:rPr>
              <a:t>userCtrl.create</a:t>
            </a:r>
            <a:r>
              <a:rPr lang="en-US" sz="2000" b="0" dirty="0">
                <a:solidFill>
                  <a:schemeClr val="tx1"/>
                </a:solidFill>
                <a:effectLst/>
                <a:latin typeface="Consolas" panose="020B0609020204030204" pitchFamily="49" charset="0"/>
              </a:rPr>
              <a:t>)</a:t>
            </a:r>
          </a:p>
          <a:p>
            <a:r>
              <a:rPr lang="en-US" sz="2000" b="0" dirty="0" err="1">
                <a:solidFill>
                  <a:schemeClr val="tx1"/>
                </a:solidFill>
                <a:effectLst/>
                <a:highlight>
                  <a:srgbClr val="FFFF00"/>
                </a:highlight>
                <a:latin typeface="Consolas" panose="020B0609020204030204" pitchFamily="49" charset="0"/>
              </a:rPr>
              <a:t>router.route</a:t>
            </a:r>
            <a:r>
              <a:rPr lang="en-US" sz="2000" b="0" dirty="0">
                <a:solidFill>
                  <a:schemeClr val="tx1"/>
                </a:solidFill>
                <a:effectLst/>
                <a:highlight>
                  <a:srgbClr val="FFFF00"/>
                </a:highlight>
                <a:latin typeface="Consolas" panose="020B0609020204030204" pitchFamily="49" charset="0"/>
              </a:rPr>
              <a:t>('/</a:t>
            </a:r>
            <a:r>
              <a:rPr lang="en-US" sz="2000" b="0" dirty="0" err="1">
                <a:solidFill>
                  <a:schemeClr val="tx1"/>
                </a:solidFill>
                <a:effectLst/>
                <a:highlight>
                  <a:srgbClr val="FFFF00"/>
                </a:highlight>
                <a:latin typeface="Consolas" panose="020B0609020204030204" pitchFamily="49" charset="0"/>
              </a:rPr>
              <a:t>api</a:t>
            </a:r>
            <a:r>
              <a:rPr lang="en-US" sz="2000" b="0" dirty="0">
                <a:solidFill>
                  <a:schemeClr val="tx1"/>
                </a:solidFill>
                <a:effectLst/>
                <a:highlight>
                  <a:srgbClr val="FFFF00"/>
                </a:highlight>
                <a:latin typeface="Consolas" panose="020B0609020204030204" pitchFamily="49" charset="0"/>
              </a:rPr>
              <a:t>/users').get(</a:t>
            </a:r>
            <a:r>
              <a:rPr lang="en-US" sz="2000" b="0" dirty="0" err="1">
                <a:solidFill>
                  <a:schemeClr val="tx1"/>
                </a:solidFill>
                <a:effectLst/>
                <a:highlight>
                  <a:srgbClr val="FFFF00"/>
                </a:highlight>
                <a:latin typeface="Consolas" panose="020B0609020204030204" pitchFamily="49" charset="0"/>
              </a:rPr>
              <a:t>userCtrl.list</a:t>
            </a:r>
            <a:r>
              <a:rPr lang="en-US" sz="2000" b="0" dirty="0">
                <a:solidFill>
                  <a:schemeClr val="tx1"/>
                </a:solidFill>
                <a:effectLst/>
                <a:highlight>
                  <a:srgbClr val="FFFF00"/>
                </a:highlight>
                <a:latin typeface="Consolas" panose="020B0609020204030204" pitchFamily="49" charset="0"/>
              </a:rPr>
              <a:t>)</a:t>
            </a:r>
          </a:p>
          <a:p>
            <a:r>
              <a:rPr lang="en-US" sz="2000" b="0" dirty="0">
                <a:solidFill>
                  <a:schemeClr val="tx1"/>
                </a:solidFill>
                <a:effectLst/>
                <a:latin typeface="Consolas" panose="020B0609020204030204" pitchFamily="49" charset="0"/>
              </a:rPr>
              <a:t>export default router</a:t>
            </a:r>
          </a:p>
          <a:p>
            <a:endParaRPr lang="en-US" dirty="0"/>
          </a:p>
        </p:txBody>
      </p:sp>
      <p:sp>
        <p:nvSpPr>
          <p:cNvPr id="4" name="Date Placeholder 3">
            <a:extLst>
              <a:ext uri="{FF2B5EF4-FFF2-40B4-BE49-F238E27FC236}">
                <a16:creationId xmlns:a16="http://schemas.microsoft.com/office/drawing/2014/main" id="{192303F3-2768-34D2-BFA9-3608AC018D10}"/>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CD89BA96-D3E5-CEF3-F807-9791973B314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0C105F5-1066-F4F7-1738-839C9C946CB5}"/>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3826254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6FFFE-680A-9E9A-E8FE-1D4A42F4F0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758DE2-4E77-2D2C-81D9-542902786606}"/>
              </a:ext>
            </a:extLst>
          </p:cNvPr>
          <p:cNvSpPr>
            <a:spLocks noGrp="1"/>
          </p:cNvSpPr>
          <p:nvPr>
            <p:ph idx="1"/>
          </p:nvPr>
        </p:nvSpPr>
        <p:spPr/>
        <p:txBody>
          <a:bodyPr/>
          <a:lstStyle/>
          <a:p>
            <a:r>
              <a:rPr lang="en-US" dirty="0"/>
              <a:t>When the Express app gets a GET request at '/</a:t>
            </a:r>
            <a:r>
              <a:rPr lang="en-US" dirty="0" err="1"/>
              <a:t>api</a:t>
            </a:r>
            <a:r>
              <a:rPr lang="en-US" dirty="0"/>
              <a:t>/users', it executes the list controller function.</a:t>
            </a:r>
          </a:p>
        </p:txBody>
      </p:sp>
      <p:sp>
        <p:nvSpPr>
          <p:cNvPr id="4" name="Date Placeholder 3">
            <a:extLst>
              <a:ext uri="{FF2B5EF4-FFF2-40B4-BE49-F238E27FC236}">
                <a16:creationId xmlns:a16="http://schemas.microsoft.com/office/drawing/2014/main" id="{991F957A-3BD5-E2A6-376C-9CCEB13DFF4F}"/>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7BF42C07-0B18-B7F7-2507-BE2ED37D128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E3210B0-0280-A5BD-2592-D6AB6FAEE32E}"/>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Tree>
    <p:extLst>
      <p:ext uri="{BB962C8B-B14F-4D97-AF65-F5344CB8AC3E}">
        <p14:creationId xmlns:p14="http://schemas.microsoft.com/office/powerpoint/2010/main" val="2344683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349-0954-4302-9113-9C01606722D2}"/>
              </a:ext>
            </a:extLst>
          </p:cNvPr>
          <p:cNvSpPr>
            <a:spLocks noGrp="1"/>
          </p:cNvSpPr>
          <p:nvPr>
            <p:ph type="title"/>
          </p:nvPr>
        </p:nvSpPr>
        <p:spPr/>
        <p:txBody>
          <a:bodyPr/>
          <a:lstStyle/>
          <a:p>
            <a:r>
              <a:rPr lang="en-US" dirty="0"/>
              <a:t>User.controller.js</a:t>
            </a:r>
          </a:p>
        </p:txBody>
      </p:sp>
      <p:sp>
        <p:nvSpPr>
          <p:cNvPr id="3" name="Content Placeholder 2">
            <a:extLst>
              <a:ext uri="{FF2B5EF4-FFF2-40B4-BE49-F238E27FC236}">
                <a16:creationId xmlns:a16="http://schemas.microsoft.com/office/drawing/2014/main" id="{449920A1-0357-1AB6-67AF-21B0FD5521BB}"/>
              </a:ext>
            </a:extLst>
          </p:cNvPr>
          <p:cNvSpPr>
            <a:spLocks noGrp="1"/>
          </p:cNvSpPr>
          <p:nvPr>
            <p:ph idx="1"/>
          </p:nvPr>
        </p:nvSpPr>
        <p:spPr/>
        <p:txBody>
          <a:bodyPr/>
          <a:lstStyle/>
          <a:p>
            <a:r>
              <a:rPr lang="en-US" dirty="0" err="1"/>
              <a:t>mern</a:t>
            </a:r>
            <a:r>
              <a:rPr lang="en-US" dirty="0"/>
              <a:t>-skeleton/server/controllers/user.controller.js:</a:t>
            </a:r>
          </a:p>
          <a:p>
            <a:pPr marL="0" indent="0">
              <a:buNone/>
            </a:pPr>
            <a:r>
              <a:rPr lang="en-US" dirty="0"/>
              <a:t>	const list = async (req, res) =&gt; { </a:t>
            </a:r>
          </a:p>
          <a:p>
            <a:pPr marL="0" indent="0">
              <a:buNone/>
            </a:pPr>
            <a:r>
              <a:rPr lang="en-US" dirty="0"/>
              <a:t>	try {</a:t>
            </a:r>
          </a:p>
          <a:p>
            <a:pPr marL="0" indent="0">
              <a:buNone/>
            </a:pPr>
            <a:r>
              <a:rPr lang="en-US" dirty="0"/>
              <a:t>	let users = await </a:t>
            </a:r>
            <a:r>
              <a:rPr lang="en-US" dirty="0" err="1"/>
              <a:t>User.find</a:t>
            </a:r>
            <a:r>
              <a:rPr lang="en-US" dirty="0"/>
              <a:t>().select('name email 	updated created’) </a:t>
            </a:r>
          </a:p>
          <a:p>
            <a:pPr marL="0" indent="0">
              <a:buNone/>
            </a:pPr>
            <a:r>
              <a:rPr lang="en-US" dirty="0"/>
              <a:t>	</a:t>
            </a:r>
            <a:r>
              <a:rPr lang="en-US" dirty="0" err="1"/>
              <a:t>res.json</a:t>
            </a:r>
            <a:r>
              <a:rPr lang="en-US" dirty="0"/>
              <a:t>(users)</a:t>
            </a:r>
          </a:p>
          <a:p>
            <a:pPr marL="0" indent="0">
              <a:buNone/>
            </a:pPr>
            <a:r>
              <a:rPr lang="en-US" dirty="0"/>
              <a:t>	} catch (err) {</a:t>
            </a:r>
          </a:p>
          <a:p>
            <a:pPr marL="0" indent="0">
              <a:buNone/>
            </a:pPr>
            <a:r>
              <a:rPr lang="en-US" dirty="0"/>
              <a:t>	return </a:t>
            </a:r>
            <a:r>
              <a:rPr lang="en-US" dirty="0" err="1"/>
              <a:t>res.status</a:t>
            </a:r>
            <a:r>
              <a:rPr lang="en-US" dirty="0"/>
              <a:t>(400).</a:t>
            </a:r>
            <a:r>
              <a:rPr lang="en-US" dirty="0" err="1"/>
              <a:t>json</a:t>
            </a:r>
            <a:r>
              <a:rPr lang="en-US" dirty="0"/>
              <a:t>({</a:t>
            </a:r>
          </a:p>
          <a:p>
            <a:pPr marL="0" indent="0">
              <a:buNone/>
            </a:pPr>
            <a:r>
              <a:rPr lang="en-US" dirty="0"/>
              <a:t>	error: </a:t>
            </a:r>
            <a:r>
              <a:rPr lang="en-US" dirty="0" err="1"/>
              <a:t>errorHandler.getErrorMessage</a:t>
            </a:r>
            <a:r>
              <a:rPr lang="en-US" dirty="0"/>
              <a:t>(err) </a:t>
            </a:r>
          </a:p>
          <a:p>
            <a:pPr marL="0" indent="0">
              <a:buNone/>
            </a:pPr>
            <a:r>
              <a:rPr lang="en-US" dirty="0"/>
              <a:t>	})</a:t>
            </a:r>
          </a:p>
          <a:p>
            <a:pPr marL="0" indent="0">
              <a:buNone/>
            </a:pPr>
            <a:r>
              <a:rPr lang="en-US" dirty="0"/>
              <a:t>	} </a:t>
            </a:r>
          </a:p>
          <a:p>
            <a:pPr marL="0" indent="0">
              <a:buNone/>
            </a:pPr>
            <a:r>
              <a:rPr lang="en-US" dirty="0"/>
              <a:t>	}</a:t>
            </a:r>
          </a:p>
        </p:txBody>
      </p:sp>
      <p:sp>
        <p:nvSpPr>
          <p:cNvPr id="4" name="Date Placeholder 3">
            <a:extLst>
              <a:ext uri="{FF2B5EF4-FFF2-40B4-BE49-F238E27FC236}">
                <a16:creationId xmlns:a16="http://schemas.microsoft.com/office/drawing/2014/main" id="{0E8E382B-0D26-8CE7-AB46-13DD3622482F}"/>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EAEF69A0-C3EB-B565-B695-61296EFCC7C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77B7CE7-34C1-C5AD-8348-59E7D1586B55}"/>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2239993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6D82-6F8A-3E99-B8C9-BEF6E167A40E}"/>
              </a:ext>
            </a:extLst>
          </p:cNvPr>
          <p:cNvSpPr>
            <a:spLocks noGrp="1"/>
          </p:cNvSpPr>
          <p:nvPr>
            <p:ph type="title"/>
          </p:nvPr>
        </p:nvSpPr>
        <p:spPr/>
        <p:txBody>
          <a:bodyPr/>
          <a:lstStyle/>
          <a:p>
            <a:r>
              <a:rPr lang="en-US" dirty="0"/>
              <a:t>Updated user.controller.js</a:t>
            </a:r>
          </a:p>
        </p:txBody>
      </p:sp>
      <p:sp>
        <p:nvSpPr>
          <p:cNvPr id="3" name="Content Placeholder 2">
            <a:extLst>
              <a:ext uri="{FF2B5EF4-FFF2-40B4-BE49-F238E27FC236}">
                <a16:creationId xmlns:a16="http://schemas.microsoft.com/office/drawing/2014/main" id="{15C0718F-B106-534E-809D-A8B863ADFB31}"/>
              </a:ext>
            </a:extLst>
          </p:cNvPr>
          <p:cNvSpPr>
            <a:spLocks noGrp="1"/>
          </p:cNvSpPr>
          <p:nvPr>
            <p:ph idx="1"/>
          </p:nvPr>
        </p:nvSpPr>
        <p:spPr/>
        <p:txBody>
          <a:bodyPr/>
          <a:lstStyle/>
          <a:p>
            <a:r>
              <a:rPr lang="en-US" sz="800" b="0" dirty="0">
                <a:solidFill>
                  <a:schemeClr val="tx1"/>
                </a:solidFill>
                <a:effectLst/>
                <a:latin typeface="Consolas" panose="020B0609020204030204" pitchFamily="49" charset="0"/>
              </a:rPr>
              <a:t>import User from '../models/user.model.js'</a:t>
            </a:r>
          </a:p>
          <a:p>
            <a:r>
              <a:rPr lang="en-US" sz="800" b="0" dirty="0">
                <a:solidFill>
                  <a:schemeClr val="tx1"/>
                </a:solidFill>
                <a:effectLst/>
                <a:latin typeface="Consolas" panose="020B0609020204030204" pitchFamily="49" charset="0"/>
              </a:rPr>
              <a:t>    //import extend from '</a:t>
            </a:r>
            <a:r>
              <a:rPr lang="en-US" sz="800" b="0" dirty="0" err="1">
                <a:solidFill>
                  <a:schemeClr val="tx1"/>
                </a:solidFill>
                <a:effectLst/>
                <a:latin typeface="Consolas" panose="020B0609020204030204" pitchFamily="49" charset="0"/>
              </a:rPr>
              <a:t>lodash</a:t>
            </a:r>
            <a:r>
              <a:rPr lang="en-US" sz="800" b="0" dirty="0">
                <a:solidFill>
                  <a:schemeClr val="tx1"/>
                </a:solidFill>
                <a:effectLst/>
                <a:latin typeface="Consolas" panose="020B0609020204030204" pitchFamily="49" charset="0"/>
              </a:rPr>
              <a:t>/extend'</a:t>
            </a:r>
          </a:p>
          <a:p>
            <a:r>
              <a:rPr lang="en-US" sz="800" b="0" dirty="0">
                <a:solidFill>
                  <a:schemeClr val="tx1"/>
                </a:solidFill>
                <a:effectLst/>
                <a:latin typeface="Consolas" panose="020B0609020204030204" pitchFamily="49" charset="0"/>
              </a:rPr>
              <a:t>    import </a:t>
            </a:r>
            <a:r>
              <a:rPr lang="en-US" sz="800" b="0" dirty="0" err="1">
                <a:solidFill>
                  <a:schemeClr val="tx1"/>
                </a:solidFill>
                <a:effectLst/>
                <a:latin typeface="Consolas" panose="020B0609020204030204" pitchFamily="49" charset="0"/>
              </a:rPr>
              <a:t>errorHandler</a:t>
            </a:r>
            <a:r>
              <a:rPr lang="en-US" sz="800" b="0" dirty="0">
                <a:solidFill>
                  <a:schemeClr val="tx1"/>
                </a:solidFill>
                <a:effectLst/>
                <a:latin typeface="Consolas" panose="020B0609020204030204" pitchFamily="49" charset="0"/>
              </a:rPr>
              <a:t> from './error.controller.js'</a:t>
            </a:r>
          </a:p>
          <a:p>
            <a:r>
              <a:rPr lang="en-US" sz="800" b="0" dirty="0">
                <a:solidFill>
                  <a:schemeClr val="tx1"/>
                </a:solidFill>
                <a:effectLst/>
                <a:latin typeface="Consolas" panose="020B0609020204030204" pitchFamily="49" charset="0"/>
              </a:rPr>
              <a:t>    const create = async (req, res) =&gt; { </a:t>
            </a:r>
          </a:p>
          <a:p>
            <a:r>
              <a:rPr lang="en-US" sz="800" b="0" dirty="0">
                <a:solidFill>
                  <a:schemeClr val="tx1"/>
                </a:solidFill>
                <a:effectLst/>
                <a:latin typeface="Consolas" panose="020B0609020204030204" pitchFamily="49" charset="0"/>
              </a:rPr>
              <a:t>const user = new User(</a:t>
            </a:r>
            <a:r>
              <a:rPr lang="en-US" sz="800" b="0" dirty="0" err="1">
                <a:solidFill>
                  <a:schemeClr val="tx1"/>
                </a:solidFill>
                <a:effectLst/>
                <a:latin typeface="Consolas" panose="020B0609020204030204" pitchFamily="49" charset="0"/>
              </a:rPr>
              <a:t>req.body</a:t>
            </a:r>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try {</a:t>
            </a:r>
          </a:p>
          <a:p>
            <a:r>
              <a:rPr lang="en-US" sz="800" b="0" dirty="0">
                <a:solidFill>
                  <a:schemeClr val="tx1"/>
                </a:solidFill>
                <a:effectLst/>
                <a:latin typeface="Consolas" panose="020B0609020204030204" pitchFamily="49" charset="0"/>
              </a:rPr>
              <a:t>await </a:t>
            </a:r>
            <a:r>
              <a:rPr lang="en-US" sz="800" b="0" dirty="0" err="1">
                <a:solidFill>
                  <a:schemeClr val="tx1"/>
                </a:solidFill>
                <a:effectLst/>
                <a:latin typeface="Consolas" panose="020B0609020204030204" pitchFamily="49" charset="0"/>
              </a:rPr>
              <a:t>user.save</a:t>
            </a:r>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return </a:t>
            </a:r>
            <a:r>
              <a:rPr lang="en-US" sz="800" b="0" dirty="0" err="1">
                <a:solidFill>
                  <a:schemeClr val="tx1"/>
                </a:solidFill>
                <a:effectLst/>
                <a:latin typeface="Consolas" panose="020B0609020204030204" pitchFamily="49" charset="0"/>
              </a:rPr>
              <a:t>res.status</a:t>
            </a:r>
            <a:r>
              <a:rPr lang="en-US" sz="800" b="0" dirty="0">
                <a:solidFill>
                  <a:schemeClr val="tx1"/>
                </a:solidFill>
                <a:effectLst/>
                <a:latin typeface="Consolas" panose="020B0609020204030204" pitchFamily="49" charset="0"/>
              </a:rPr>
              <a:t>(200).</a:t>
            </a:r>
            <a:r>
              <a:rPr lang="en-US" sz="800" b="0" dirty="0" err="1">
                <a:solidFill>
                  <a:schemeClr val="tx1"/>
                </a:solidFill>
                <a:effectLst/>
                <a:latin typeface="Consolas" panose="020B0609020204030204" pitchFamily="49" charset="0"/>
              </a:rPr>
              <a:t>json</a:t>
            </a:r>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message: "Successfully signed up!"</a:t>
            </a:r>
          </a:p>
          <a:p>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 catch (err) {</a:t>
            </a:r>
          </a:p>
          <a:p>
            <a:r>
              <a:rPr lang="en-US" sz="800" b="0" dirty="0">
                <a:solidFill>
                  <a:schemeClr val="tx1"/>
                </a:solidFill>
                <a:effectLst/>
                <a:latin typeface="Consolas" panose="020B0609020204030204" pitchFamily="49" charset="0"/>
              </a:rPr>
              <a:t>return </a:t>
            </a:r>
            <a:r>
              <a:rPr lang="en-US" sz="800" b="0" dirty="0" err="1">
                <a:solidFill>
                  <a:schemeClr val="tx1"/>
                </a:solidFill>
                <a:effectLst/>
                <a:latin typeface="Consolas" panose="020B0609020204030204" pitchFamily="49" charset="0"/>
              </a:rPr>
              <a:t>res.status</a:t>
            </a:r>
            <a:r>
              <a:rPr lang="en-US" sz="800" b="0" dirty="0">
                <a:solidFill>
                  <a:schemeClr val="tx1"/>
                </a:solidFill>
                <a:effectLst/>
                <a:latin typeface="Consolas" panose="020B0609020204030204" pitchFamily="49" charset="0"/>
              </a:rPr>
              <a:t>(400).</a:t>
            </a:r>
            <a:r>
              <a:rPr lang="en-US" sz="800" b="0" dirty="0" err="1">
                <a:solidFill>
                  <a:schemeClr val="tx1"/>
                </a:solidFill>
                <a:effectLst/>
                <a:latin typeface="Consolas" panose="020B0609020204030204" pitchFamily="49" charset="0"/>
              </a:rPr>
              <a:t>json</a:t>
            </a:r>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error: </a:t>
            </a:r>
            <a:r>
              <a:rPr lang="en-US" sz="800" b="0" dirty="0" err="1">
                <a:solidFill>
                  <a:schemeClr val="tx1"/>
                </a:solidFill>
                <a:effectLst/>
                <a:latin typeface="Consolas" panose="020B0609020204030204" pitchFamily="49" charset="0"/>
              </a:rPr>
              <a:t>errorHandler.getErrorMessage</a:t>
            </a:r>
            <a:r>
              <a:rPr lang="en-US" sz="800" b="0" dirty="0">
                <a:solidFill>
                  <a:schemeClr val="tx1"/>
                </a:solidFill>
                <a:effectLst/>
                <a:latin typeface="Consolas" panose="020B0609020204030204" pitchFamily="49" charset="0"/>
              </a:rPr>
              <a:t>(err) </a:t>
            </a:r>
          </a:p>
          <a:p>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    const list = async (req, res) =&gt; { </a:t>
            </a:r>
          </a:p>
          <a:p>
            <a:r>
              <a:rPr lang="en-US" sz="800" b="0" dirty="0">
                <a:solidFill>
                  <a:schemeClr val="tx1"/>
                </a:solidFill>
                <a:effectLst/>
                <a:latin typeface="Consolas" panose="020B0609020204030204" pitchFamily="49" charset="0"/>
              </a:rPr>
              <a:t>    try {</a:t>
            </a:r>
          </a:p>
          <a:p>
            <a:r>
              <a:rPr lang="en-US" sz="800" b="0" dirty="0">
                <a:solidFill>
                  <a:schemeClr val="tx1"/>
                </a:solidFill>
                <a:effectLst/>
                <a:latin typeface="Consolas" panose="020B0609020204030204" pitchFamily="49" charset="0"/>
              </a:rPr>
              <a:t>    let users = await </a:t>
            </a:r>
            <a:r>
              <a:rPr lang="en-US" sz="800" b="0" dirty="0" err="1">
                <a:solidFill>
                  <a:schemeClr val="tx1"/>
                </a:solidFill>
                <a:effectLst/>
                <a:latin typeface="Consolas" panose="020B0609020204030204" pitchFamily="49" charset="0"/>
              </a:rPr>
              <a:t>User.find</a:t>
            </a:r>
            <a:r>
              <a:rPr lang="en-US" sz="800" b="0" dirty="0">
                <a:solidFill>
                  <a:schemeClr val="tx1"/>
                </a:solidFill>
                <a:effectLst/>
                <a:latin typeface="Consolas" panose="020B0609020204030204" pitchFamily="49" charset="0"/>
              </a:rPr>
              <a:t>().select('name email    updated created') </a:t>
            </a:r>
          </a:p>
          <a:p>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res.json</a:t>
            </a:r>
            <a:r>
              <a:rPr lang="en-US" sz="800" b="0" dirty="0">
                <a:solidFill>
                  <a:schemeClr val="tx1"/>
                </a:solidFill>
                <a:effectLst/>
                <a:latin typeface="Consolas" panose="020B0609020204030204" pitchFamily="49" charset="0"/>
              </a:rPr>
              <a:t>(users)</a:t>
            </a:r>
          </a:p>
          <a:p>
            <a:r>
              <a:rPr lang="en-US" sz="800" b="0" dirty="0">
                <a:solidFill>
                  <a:schemeClr val="tx1"/>
                </a:solidFill>
                <a:effectLst/>
                <a:latin typeface="Consolas" panose="020B0609020204030204" pitchFamily="49" charset="0"/>
              </a:rPr>
              <a:t>    } catch (err) {</a:t>
            </a:r>
          </a:p>
          <a:p>
            <a:r>
              <a:rPr lang="en-US" sz="800" b="0" dirty="0">
                <a:solidFill>
                  <a:schemeClr val="tx1"/>
                </a:solidFill>
                <a:effectLst/>
                <a:latin typeface="Consolas" panose="020B0609020204030204" pitchFamily="49" charset="0"/>
              </a:rPr>
              <a:t>    return </a:t>
            </a:r>
            <a:r>
              <a:rPr lang="en-US" sz="800" b="0" dirty="0" err="1">
                <a:solidFill>
                  <a:schemeClr val="tx1"/>
                </a:solidFill>
                <a:effectLst/>
                <a:latin typeface="Consolas" panose="020B0609020204030204" pitchFamily="49" charset="0"/>
              </a:rPr>
              <a:t>res.status</a:t>
            </a:r>
            <a:r>
              <a:rPr lang="en-US" sz="800" b="0" dirty="0">
                <a:solidFill>
                  <a:schemeClr val="tx1"/>
                </a:solidFill>
                <a:effectLst/>
                <a:latin typeface="Consolas" panose="020B0609020204030204" pitchFamily="49" charset="0"/>
              </a:rPr>
              <a:t>(400).</a:t>
            </a:r>
            <a:r>
              <a:rPr lang="en-US" sz="800" b="0" dirty="0" err="1">
                <a:solidFill>
                  <a:schemeClr val="tx1"/>
                </a:solidFill>
                <a:effectLst/>
                <a:latin typeface="Consolas" panose="020B0609020204030204" pitchFamily="49" charset="0"/>
              </a:rPr>
              <a:t>json</a:t>
            </a:r>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    error: </a:t>
            </a:r>
            <a:r>
              <a:rPr lang="en-US" sz="800" b="0" dirty="0" err="1">
                <a:solidFill>
                  <a:schemeClr val="tx1"/>
                </a:solidFill>
                <a:effectLst/>
                <a:latin typeface="Consolas" panose="020B0609020204030204" pitchFamily="49" charset="0"/>
              </a:rPr>
              <a:t>errorHandler.getErrorMessage</a:t>
            </a:r>
            <a:r>
              <a:rPr lang="en-US" sz="800" b="0" dirty="0">
                <a:solidFill>
                  <a:schemeClr val="tx1"/>
                </a:solidFill>
                <a:effectLst/>
                <a:latin typeface="Consolas" panose="020B0609020204030204" pitchFamily="49" charset="0"/>
              </a:rPr>
              <a:t>(err) </a:t>
            </a:r>
          </a:p>
          <a:p>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    } </a:t>
            </a:r>
          </a:p>
          <a:p>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    const </a:t>
            </a:r>
            <a:r>
              <a:rPr lang="en-US" sz="800" b="0" dirty="0" err="1">
                <a:solidFill>
                  <a:schemeClr val="tx1"/>
                </a:solidFill>
                <a:effectLst/>
                <a:latin typeface="Consolas" panose="020B0609020204030204" pitchFamily="49" charset="0"/>
              </a:rPr>
              <a:t>userByID</a:t>
            </a:r>
            <a:r>
              <a:rPr lang="en-US" sz="800" b="0" dirty="0">
                <a:solidFill>
                  <a:schemeClr val="tx1"/>
                </a:solidFill>
                <a:effectLst/>
                <a:latin typeface="Consolas" panose="020B0609020204030204" pitchFamily="49" charset="0"/>
              </a:rPr>
              <a:t> = (req, res, next, id) =&gt; {  }</a:t>
            </a:r>
          </a:p>
          <a:p>
            <a:r>
              <a:rPr lang="en-US" sz="800" b="0" dirty="0">
                <a:solidFill>
                  <a:schemeClr val="tx1"/>
                </a:solidFill>
                <a:effectLst/>
                <a:latin typeface="Consolas" panose="020B0609020204030204" pitchFamily="49" charset="0"/>
              </a:rPr>
              <a:t>    const read = (req, res) =&gt; { }</a:t>
            </a:r>
          </a:p>
          <a:p>
            <a:r>
              <a:rPr lang="en-US" sz="800" b="0" dirty="0">
                <a:solidFill>
                  <a:schemeClr val="tx1"/>
                </a:solidFill>
                <a:effectLst/>
                <a:latin typeface="Consolas" panose="020B0609020204030204" pitchFamily="49" charset="0"/>
              </a:rPr>
              <a:t>    const update = (req, res, next) =&gt; {  }</a:t>
            </a:r>
          </a:p>
          <a:p>
            <a:r>
              <a:rPr lang="en-US" sz="800" b="0" dirty="0">
                <a:solidFill>
                  <a:schemeClr val="tx1"/>
                </a:solidFill>
                <a:effectLst/>
                <a:latin typeface="Consolas" panose="020B0609020204030204" pitchFamily="49" charset="0"/>
              </a:rPr>
              <a:t>    const remove = (req, res, next) =&gt; {  }</a:t>
            </a:r>
          </a:p>
          <a:p>
            <a:r>
              <a:rPr lang="en-US" sz="800" b="0" dirty="0">
                <a:solidFill>
                  <a:schemeClr val="tx1"/>
                </a:solidFill>
                <a:effectLst/>
                <a:latin typeface="Consolas" panose="020B0609020204030204" pitchFamily="49" charset="0"/>
              </a:rPr>
              <a:t>    export default { create, </a:t>
            </a:r>
            <a:r>
              <a:rPr lang="en-US" sz="800" b="0" dirty="0" err="1">
                <a:solidFill>
                  <a:schemeClr val="tx1"/>
                </a:solidFill>
                <a:effectLst/>
                <a:latin typeface="Consolas" panose="020B0609020204030204" pitchFamily="49" charset="0"/>
              </a:rPr>
              <a:t>userByID</a:t>
            </a:r>
            <a:r>
              <a:rPr lang="en-US" sz="800" b="0" dirty="0">
                <a:solidFill>
                  <a:schemeClr val="tx1"/>
                </a:solidFill>
                <a:effectLst/>
                <a:latin typeface="Consolas" panose="020B0609020204030204" pitchFamily="49" charset="0"/>
              </a:rPr>
              <a:t>, read, list, remove, update }</a:t>
            </a:r>
          </a:p>
          <a:p>
            <a:br>
              <a:rPr lang="en-US" sz="800" b="0" dirty="0">
                <a:solidFill>
                  <a:schemeClr val="tx1"/>
                </a:solidFill>
                <a:effectLst/>
                <a:latin typeface="Consolas" panose="020B0609020204030204" pitchFamily="49" charset="0"/>
              </a:rPr>
            </a:br>
            <a:endParaRPr lang="en-US" sz="8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CB5DAF12-68D8-CD7C-2073-474AE7075089}"/>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2ABE3632-7779-95B4-4823-91683E66327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61E328A-986C-23D5-043D-A169E3E7EE81}"/>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666645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9ECD-153D-66CE-6676-080C23AD23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4054F5-384A-FFA6-6FCA-BDD0ED427C39}"/>
              </a:ext>
            </a:extLst>
          </p:cNvPr>
          <p:cNvSpPr>
            <a:spLocks noGrp="1"/>
          </p:cNvSpPr>
          <p:nvPr>
            <p:ph idx="1"/>
          </p:nvPr>
        </p:nvSpPr>
        <p:spPr/>
        <p:txBody>
          <a:bodyPr/>
          <a:lstStyle/>
          <a:p>
            <a:r>
              <a:rPr lang="en-US" dirty="0"/>
              <a:t>The list controller function finds all the users from the database, populates only the name, email, created, and updated fields in the resulting user list, and then returns this list of users as JSON objects in an array to the requesting client.</a:t>
            </a:r>
          </a:p>
          <a:p>
            <a:endParaRPr lang="en-US" dirty="0"/>
          </a:p>
          <a:p>
            <a:r>
              <a:rPr lang="en-US" dirty="0"/>
              <a:t>The remaining CRUD operations to read, update, and delete a single user require that we retrieve a specific user by ID first. In the next section, we will implement the controller functions that enable fetching a single user from the database to either return the user, update the user, or delete the user in response to the corresponding requests.</a:t>
            </a:r>
          </a:p>
        </p:txBody>
      </p:sp>
      <p:sp>
        <p:nvSpPr>
          <p:cNvPr id="4" name="Date Placeholder 3">
            <a:extLst>
              <a:ext uri="{FF2B5EF4-FFF2-40B4-BE49-F238E27FC236}">
                <a16:creationId xmlns:a16="http://schemas.microsoft.com/office/drawing/2014/main" id="{5829FD13-F26A-F570-F529-ACEDB117996A}"/>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E10F2A3B-2F52-B02B-43CE-24F019087D9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A7718C9-AD34-1DCB-139B-A2823779A4D6}"/>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1029229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14C7-B635-816E-895E-EC5891D06B6F}"/>
              </a:ext>
            </a:extLst>
          </p:cNvPr>
          <p:cNvSpPr>
            <a:spLocks noGrp="1"/>
          </p:cNvSpPr>
          <p:nvPr>
            <p:ph type="title"/>
          </p:nvPr>
        </p:nvSpPr>
        <p:spPr/>
        <p:txBody>
          <a:bodyPr/>
          <a:lstStyle/>
          <a:p>
            <a:r>
              <a:rPr lang="en-US" dirty="0"/>
              <a:t>Loading a user by ID to read, </a:t>
            </a:r>
            <a:br>
              <a:rPr lang="en-US" dirty="0"/>
            </a:br>
            <a:r>
              <a:rPr lang="en-US" dirty="0"/>
              <a:t>update, or delete</a:t>
            </a:r>
          </a:p>
        </p:txBody>
      </p:sp>
      <p:sp>
        <p:nvSpPr>
          <p:cNvPr id="3" name="Content Placeholder 2">
            <a:extLst>
              <a:ext uri="{FF2B5EF4-FFF2-40B4-BE49-F238E27FC236}">
                <a16:creationId xmlns:a16="http://schemas.microsoft.com/office/drawing/2014/main" id="{2DDDFEE3-1071-6392-8FFF-06940461D2E1}"/>
              </a:ext>
            </a:extLst>
          </p:cNvPr>
          <p:cNvSpPr>
            <a:spLocks noGrp="1"/>
          </p:cNvSpPr>
          <p:nvPr>
            <p:ph idx="1"/>
          </p:nvPr>
        </p:nvSpPr>
        <p:spPr/>
        <p:txBody>
          <a:bodyPr/>
          <a:lstStyle/>
          <a:p>
            <a:r>
              <a:rPr lang="en-US" dirty="0"/>
              <a:t>All three API endpoints for read, update, and delete require a user to be loaded from the database based on the user ID of the user being accessed. </a:t>
            </a:r>
          </a:p>
          <a:p>
            <a:r>
              <a:rPr lang="en-US" dirty="0"/>
              <a:t>We will program the Express router to do this action first before responding to a specific request to read, update, or delete.</a:t>
            </a:r>
          </a:p>
        </p:txBody>
      </p:sp>
      <p:sp>
        <p:nvSpPr>
          <p:cNvPr id="4" name="Date Placeholder 3">
            <a:extLst>
              <a:ext uri="{FF2B5EF4-FFF2-40B4-BE49-F238E27FC236}">
                <a16:creationId xmlns:a16="http://schemas.microsoft.com/office/drawing/2014/main" id="{A0BAE455-F481-7EB1-BEB9-D145902D9A7F}"/>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2F8D904E-48F6-1A05-BDE6-E274587FEFE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C53AD30-2469-E1E4-C42B-8408A9AAE8F5}"/>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spTree>
    <p:extLst>
      <p:ext uri="{BB962C8B-B14F-4D97-AF65-F5344CB8AC3E}">
        <p14:creationId xmlns:p14="http://schemas.microsoft.com/office/powerpoint/2010/main" val="3581640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911DB-23B0-E823-82BA-9B0E1AC27051}"/>
              </a:ext>
            </a:extLst>
          </p:cNvPr>
          <p:cNvSpPr>
            <a:spLocks noGrp="1"/>
          </p:cNvSpPr>
          <p:nvPr>
            <p:ph type="title"/>
          </p:nvPr>
        </p:nvSpPr>
        <p:spPr/>
        <p:txBody>
          <a:bodyPr/>
          <a:lstStyle/>
          <a:p>
            <a:r>
              <a:rPr lang="en-US" dirty="0"/>
              <a:t>Loading</a:t>
            </a:r>
          </a:p>
        </p:txBody>
      </p:sp>
      <p:sp>
        <p:nvSpPr>
          <p:cNvPr id="3" name="Content Placeholder 2">
            <a:extLst>
              <a:ext uri="{FF2B5EF4-FFF2-40B4-BE49-F238E27FC236}">
                <a16:creationId xmlns:a16="http://schemas.microsoft.com/office/drawing/2014/main" id="{10EE0091-713E-41FA-B14B-1C62E953F762}"/>
              </a:ext>
            </a:extLst>
          </p:cNvPr>
          <p:cNvSpPr>
            <a:spLocks noGrp="1"/>
          </p:cNvSpPr>
          <p:nvPr>
            <p:ph idx="1"/>
          </p:nvPr>
        </p:nvSpPr>
        <p:spPr/>
        <p:txBody>
          <a:bodyPr/>
          <a:lstStyle/>
          <a:p>
            <a:r>
              <a:rPr lang="en-US" dirty="0"/>
              <a:t>Whenever the Express app receives a request to a route that matches a path containing the :</a:t>
            </a:r>
            <a:r>
              <a:rPr lang="en-US" dirty="0" err="1"/>
              <a:t>userId</a:t>
            </a:r>
            <a:r>
              <a:rPr lang="en-US" dirty="0"/>
              <a:t> parameter in it, the app will execute the </a:t>
            </a:r>
            <a:r>
              <a:rPr lang="en-US" dirty="0" err="1"/>
              <a:t>userByID</a:t>
            </a:r>
            <a:r>
              <a:rPr lang="en-US" dirty="0"/>
              <a:t> controller function, which fetches and loads the user into the Express request object, before propagating it to the next function that's specific to the request that came in.</a:t>
            </a:r>
          </a:p>
          <a:p>
            <a:endParaRPr lang="en-US" dirty="0"/>
          </a:p>
          <a:p>
            <a:r>
              <a:rPr lang="en-US" dirty="0" err="1"/>
              <a:t>mern</a:t>
            </a:r>
            <a:r>
              <a:rPr lang="en-US" dirty="0"/>
              <a:t>-skeleton/server/routes/user.routes.js:</a:t>
            </a:r>
          </a:p>
          <a:p>
            <a:pPr marL="0" indent="0">
              <a:buNone/>
            </a:pPr>
            <a:r>
              <a:rPr lang="en-US" dirty="0"/>
              <a:t>	</a:t>
            </a:r>
            <a:r>
              <a:rPr lang="en-US" dirty="0" err="1"/>
              <a:t>router.param</a:t>
            </a:r>
            <a:r>
              <a:rPr lang="en-US" dirty="0"/>
              <a:t>('</a:t>
            </a:r>
            <a:r>
              <a:rPr lang="en-US" dirty="0" err="1"/>
              <a:t>userId</a:t>
            </a:r>
            <a:r>
              <a:rPr lang="en-US" dirty="0"/>
              <a:t>', </a:t>
            </a:r>
            <a:r>
              <a:rPr lang="en-US" dirty="0" err="1"/>
              <a:t>userCtrl.userByID</a:t>
            </a:r>
            <a:r>
              <a:rPr lang="en-US" dirty="0"/>
              <a:t>)</a:t>
            </a:r>
          </a:p>
        </p:txBody>
      </p:sp>
      <p:sp>
        <p:nvSpPr>
          <p:cNvPr id="4" name="Date Placeholder 3">
            <a:extLst>
              <a:ext uri="{FF2B5EF4-FFF2-40B4-BE49-F238E27FC236}">
                <a16:creationId xmlns:a16="http://schemas.microsoft.com/office/drawing/2014/main" id="{07300F54-AFD7-5B86-0E06-DD4F3390A605}"/>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763F61BA-20F4-3125-3FFF-E9C42A31475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709E730-8A74-1BFD-3FD3-8A6B05DA6F20}"/>
              </a:ext>
            </a:extLst>
          </p:cNvPr>
          <p:cNvSpPr>
            <a:spLocks noGrp="1"/>
          </p:cNvSpPr>
          <p:nvPr>
            <p:ph type="sldNum" sz="quarter" idx="12"/>
          </p:nvPr>
        </p:nvSpPr>
        <p:spPr/>
        <p:txBody>
          <a:bodyPr/>
          <a:lstStyle/>
          <a:p>
            <a:fld id="{7C5CF243-786F-4254-B068-4C9F0B6EA12F}" type="slidenum">
              <a:rPr lang="en-US" altLang="en-US" smtClean="0"/>
              <a:pPr/>
              <a:t>26</a:t>
            </a:fld>
            <a:endParaRPr lang="en-US" altLang="en-US"/>
          </a:p>
        </p:txBody>
      </p:sp>
    </p:spTree>
    <p:extLst>
      <p:ext uri="{BB962C8B-B14F-4D97-AF65-F5344CB8AC3E}">
        <p14:creationId xmlns:p14="http://schemas.microsoft.com/office/powerpoint/2010/main" val="3371883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6535F-28D8-4810-7B90-83CE7335A419}"/>
              </a:ext>
            </a:extLst>
          </p:cNvPr>
          <p:cNvSpPr>
            <a:spLocks noGrp="1"/>
          </p:cNvSpPr>
          <p:nvPr>
            <p:ph type="title"/>
          </p:nvPr>
        </p:nvSpPr>
        <p:spPr/>
        <p:txBody>
          <a:bodyPr/>
          <a:lstStyle/>
          <a:p>
            <a:r>
              <a:rPr lang="en-US" dirty="0"/>
              <a:t>Updated user.route.js</a:t>
            </a:r>
          </a:p>
        </p:txBody>
      </p:sp>
      <p:sp>
        <p:nvSpPr>
          <p:cNvPr id="3" name="Content Placeholder 2">
            <a:extLst>
              <a:ext uri="{FF2B5EF4-FFF2-40B4-BE49-F238E27FC236}">
                <a16:creationId xmlns:a16="http://schemas.microsoft.com/office/drawing/2014/main" id="{622F4C98-66BB-52DE-1648-37CEC73361E0}"/>
              </a:ext>
            </a:extLst>
          </p:cNvPr>
          <p:cNvSpPr>
            <a:spLocks noGrp="1"/>
          </p:cNvSpPr>
          <p:nvPr>
            <p:ph idx="1"/>
          </p:nvPr>
        </p:nvSpPr>
        <p:spPr/>
        <p:txBody>
          <a:bodyPr/>
          <a:lstStyle/>
          <a:p>
            <a:r>
              <a:rPr lang="en-US" sz="1800" b="0" dirty="0">
                <a:solidFill>
                  <a:schemeClr val="tx1"/>
                </a:solidFill>
                <a:effectLst/>
                <a:latin typeface="Consolas" panose="020B0609020204030204" pitchFamily="49" charset="0"/>
              </a:rPr>
              <a:t>import express from 'express'</a:t>
            </a:r>
          </a:p>
          <a:p>
            <a:r>
              <a:rPr lang="en-US" sz="1800" b="0" dirty="0">
                <a:solidFill>
                  <a:schemeClr val="tx1"/>
                </a:solidFill>
                <a:effectLst/>
                <a:latin typeface="Consolas" panose="020B0609020204030204" pitchFamily="49" charset="0"/>
              </a:rPr>
              <a:t>import </a:t>
            </a:r>
            <a:r>
              <a:rPr lang="en-US" sz="1800" b="0" dirty="0" err="1">
                <a:solidFill>
                  <a:schemeClr val="tx1"/>
                </a:solidFill>
                <a:effectLst/>
                <a:latin typeface="Consolas" panose="020B0609020204030204" pitchFamily="49" charset="0"/>
              </a:rPr>
              <a:t>userCtrl</a:t>
            </a:r>
            <a:r>
              <a:rPr lang="en-US" sz="1800" b="0" dirty="0">
                <a:solidFill>
                  <a:schemeClr val="tx1"/>
                </a:solidFill>
                <a:effectLst/>
                <a:latin typeface="Consolas" panose="020B0609020204030204" pitchFamily="49" charset="0"/>
              </a:rPr>
              <a:t> from '../controllers/user.controller.js' </a:t>
            </a:r>
          </a:p>
          <a:p>
            <a:r>
              <a:rPr lang="en-US" sz="1800" b="0" dirty="0">
                <a:solidFill>
                  <a:schemeClr val="tx1"/>
                </a:solidFill>
                <a:effectLst/>
                <a:latin typeface="Consolas" panose="020B0609020204030204" pitchFamily="49" charset="0"/>
              </a:rPr>
              <a:t>const router = </a:t>
            </a:r>
            <a:r>
              <a:rPr lang="en-US" sz="1800" b="0" dirty="0" err="1">
                <a:solidFill>
                  <a:schemeClr val="tx1"/>
                </a:solidFill>
                <a:effectLst/>
                <a:latin typeface="Consolas" panose="020B0609020204030204" pitchFamily="49" charset="0"/>
              </a:rPr>
              <a:t>express.Router</a:t>
            </a:r>
            <a:r>
              <a:rPr lang="en-US" sz="1800" b="0" dirty="0">
                <a:solidFill>
                  <a:schemeClr val="tx1"/>
                </a:solidFill>
                <a:effectLst/>
                <a:latin typeface="Consolas" panose="020B0609020204030204" pitchFamily="49" charset="0"/>
              </a:rPr>
              <a:t>()</a:t>
            </a:r>
          </a:p>
          <a:p>
            <a:r>
              <a:rPr lang="en-US" sz="1800" b="0" dirty="0" err="1">
                <a:solidFill>
                  <a:schemeClr val="tx1"/>
                </a:solidFill>
                <a:effectLst/>
                <a:latin typeface="Consolas" panose="020B0609020204030204" pitchFamily="49" charset="0"/>
              </a:rPr>
              <a:t>router.route</a:t>
            </a:r>
            <a:r>
              <a:rPr lang="en-US" sz="1800" b="0" dirty="0">
                <a:solidFill>
                  <a:schemeClr val="tx1"/>
                </a:solidFill>
                <a:effectLst/>
                <a:latin typeface="Consolas" panose="020B0609020204030204" pitchFamily="49" charset="0"/>
              </a:rPr>
              <a:t>('/</a:t>
            </a:r>
            <a:r>
              <a:rPr lang="en-US" sz="1800" b="0" dirty="0" err="1">
                <a:solidFill>
                  <a:schemeClr val="tx1"/>
                </a:solidFill>
                <a:effectLst/>
                <a:latin typeface="Consolas" panose="020B0609020204030204" pitchFamily="49" charset="0"/>
              </a:rPr>
              <a:t>api</a:t>
            </a:r>
            <a:r>
              <a:rPr lang="en-US" sz="1800" b="0" dirty="0">
                <a:solidFill>
                  <a:schemeClr val="tx1"/>
                </a:solidFill>
                <a:effectLst/>
                <a:latin typeface="Consolas" panose="020B0609020204030204" pitchFamily="49" charset="0"/>
              </a:rPr>
              <a:t>/users') </a:t>
            </a:r>
          </a:p>
          <a:p>
            <a:r>
              <a:rPr lang="en-US" sz="1800" b="0" dirty="0">
                <a:solidFill>
                  <a:schemeClr val="tx1"/>
                </a:solidFill>
                <a:effectLst/>
                <a:latin typeface="Consolas" panose="020B0609020204030204" pitchFamily="49" charset="0"/>
              </a:rPr>
              <a:t>.get(</a:t>
            </a:r>
            <a:r>
              <a:rPr lang="en-US" sz="1800" b="0" dirty="0" err="1">
                <a:solidFill>
                  <a:schemeClr val="tx1"/>
                </a:solidFill>
                <a:effectLst/>
                <a:latin typeface="Consolas" panose="020B0609020204030204" pitchFamily="49" charset="0"/>
              </a:rPr>
              <a:t>userCtrl.list</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.post(</a:t>
            </a:r>
            <a:r>
              <a:rPr lang="en-US" sz="1800" b="0" dirty="0" err="1">
                <a:solidFill>
                  <a:schemeClr val="tx1"/>
                </a:solidFill>
                <a:effectLst/>
                <a:latin typeface="Consolas" panose="020B0609020204030204" pitchFamily="49" charset="0"/>
              </a:rPr>
              <a:t>userCtrl.create</a:t>
            </a:r>
            <a:r>
              <a:rPr lang="en-US" sz="1800" b="0" dirty="0">
                <a:solidFill>
                  <a:schemeClr val="tx1"/>
                </a:solidFill>
                <a:effectLst/>
                <a:latin typeface="Consolas" panose="020B0609020204030204" pitchFamily="49" charset="0"/>
              </a:rPr>
              <a:t>)</a:t>
            </a:r>
          </a:p>
          <a:p>
            <a:r>
              <a:rPr lang="en-US" sz="1800" b="0" dirty="0" err="1">
                <a:solidFill>
                  <a:schemeClr val="tx1"/>
                </a:solidFill>
                <a:effectLst/>
                <a:latin typeface="Consolas" panose="020B0609020204030204" pitchFamily="49" charset="0"/>
              </a:rPr>
              <a:t>router.route</a:t>
            </a:r>
            <a:r>
              <a:rPr lang="en-US" sz="1800" b="0" dirty="0">
                <a:solidFill>
                  <a:schemeClr val="tx1"/>
                </a:solidFill>
                <a:effectLst/>
                <a:latin typeface="Consolas" panose="020B0609020204030204" pitchFamily="49" charset="0"/>
              </a:rPr>
              <a:t>('/</a:t>
            </a:r>
            <a:r>
              <a:rPr lang="en-US" sz="1800" b="0" dirty="0" err="1">
                <a:solidFill>
                  <a:schemeClr val="tx1"/>
                </a:solidFill>
                <a:effectLst/>
                <a:latin typeface="Consolas" panose="020B0609020204030204" pitchFamily="49" charset="0"/>
              </a:rPr>
              <a:t>api</a:t>
            </a:r>
            <a:r>
              <a:rPr lang="en-US" sz="1800" b="0" dirty="0">
                <a:solidFill>
                  <a:schemeClr val="tx1"/>
                </a:solidFill>
                <a:effectLst/>
                <a:latin typeface="Consolas" panose="020B0609020204030204" pitchFamily="49" charset="0"/>
              </a:rPr>
              <a:t>/users/:</a:t>
            </a:r>
            <a:r>
              <a:rPr lang="en-US" sz="1800" b="0" dirty="0" err="1">
                <a:solidFill>
                  <a:schemeClr val="tx1"/>
                </a:solidFill>
                <a:effectLst/>
                <a:latin typeface="Consolas" panose="020B0609020204030204" pitchFamily="49" charset="0"/>
              </a:rPr>
              <a:t>userId</a:t>
            </a:r>
            <a:r>
              <a:rPr lang="en-US" sz="1800" b="0" dirty="0">
                <a:solidFill>
                  <a:schemeClr val="tx1"/>
                </a:solidFill>
                <a:effectLst/>
                <a:latin typeface="Consolas" panose="020B0609020204030204" pitchFamily="49" charset="0"/>
              </a:rPr>
              <a:t>') </a:t>
            </a:r>
          </a:p>
          <a:p>
            <a:r>
              <a:rPr lang="en-US" sz="1800" b="0" dirty="0">
                <a:solidFill>
                  <a:schemeClr val="tx1"/>
                </a:solidFill>
                <a:effectLst/>
                <a:latin typeface="Consolas" panose="020B0609020204030204" pitchFamily="49" charset="0"/>
              </a:rPr>
              <a:t>.get(</a:t>
            </a:r>
            <a:r>
              <a:rPr lang="en-US" sz="1800" b="0" dirty="0" err="1">
                <a:solidFill>
                  <a:schemeClr val="tx1"/>
                </a:solidFill>
                <a:effectLst/>
                <a:latin typeface="Consolas" panose="020B0609020204030204" pitchFamily="49" charset="0"/>
              </a:rPr>
              <a:t>userCtrl.read</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.put(</a:t>
            </a:r>
            <a:r>
              <a:rPr lang="en-US" sz="1800" b="0" dirty="0" err="1">
                <a:solidFill>
                  <a:schemeClr val="tx1"/>
                </a:solidFill>
                <a:effectLst/>
                <a:latin typeface="Consolas" panose="020B0609020204030204" pitchFamily="49" charset="0"/>
              </a:rPr>
              <a:t>userCtrl.update</a:t>
            </a:r>
            <a:r>
              <a:rPr lang="en-US" sz="1800" b="0" dirty="0">
                <a:solidFill>
                  <a:schemeClr val="tx1"/>
                </a:solidFill>
                <a:effectLst/>
                <a:latin typeface="Consolas" panose="020B0609020204030204" pitchFamily="49" charset="0"/>
              </a:rPr>
              <a:t>) </a:t>
            </a:r>
          </a:p>
          <a:p>
            <a:r>
              <a:rPr lang="en-US" sz="1800" b="0" dirty="0">
                <a:solidFill>
                  <a:schemeClr val="tx1"/>
                </a:solidFill>
                <a:effectLst/>
                <a:latin typeface="Consolas" panose="020B0609020204030204" pitchFamily="49" charset="0"/>
              </a:rPr>
              <a:t>.delete(</a:t>
            </a:r>
            <a:r>
              <a:rPr lang="en-US" sz="1800" b="0" dirty="0" err="1">
                <a:solidFill>
                  <a:schemeClr val="tx1"/>
                </a:solidFill>
                <a:effectLst/>
                <a:latin typeface="Consolas" panose="020B0609020204030204" pitchFamily="49" charset="0"/>
              </a:rPr>
              <a:t>userCtrl.remove</a:t>
            </a:r>
            <a:r>
              <a:rPr lang="en-US" sz="1800" b="0" dirty="0">
                <a:solidFill>
                  <a:schemeClr val="tx1"/>
                </a:solidFill>
                <a:effectLst/>
                <a:latin typeface="Consolas" panose="020B0609020204030204" pitchFamily="49" charset="0"/>
              </a:rPr>
              <a:t>)</a:t>
            </a:r>
          </a:p>
          <a:p>
            <a:r>
              <a:rPr lang="en-US" sz="1800" b="0" dirty="0" err="1">
                <a:solidFill>
                  <a:schemeClr val="tx1"/>
                </a:solidFill>
                <a:effectLst/>
                <a:latin typeface="Consolas" panose="020B0609020204030204" pitchFamily="49" charset="0"/>
              </a:rPr>
              <a:t>router.param</a:t>
            </a:r>
            <a:r>
              <a:rPr lang="en-US" sz="1800" b="0" dirty="0">
                <a:solidFill>
                  <a:schemeClr val="tx1"/>
                </a:solidFill>
                <a:effectLst/>
                <a:latin typeface="Consolas" panose="020B0609020204030204" pitchFamily="49" charset="0"/>
              </a:rPr>
              <a:t>('</a:t>
            </a:r>
            <a:r>
              <a:rPr lang="en-US" sz="1800" b="0" dirty="0" err="1">
                <a:solidFill>
                  <a:schemeClr val="tx1"/>
                </a:solidFill>
                <a:effectLst/>
                <a:latin typeface="Consolas" panose="020B0609020204030204" pitchFamily="49" charset="0"/>
              </a:rPr>
              <a:t>userId</a:t>
            </a:r>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userCtrl.userByID</a:t>
            </a:r>
            <a:r>
              <a:rPr lang="en-US" sz="1800" b="0" dirty="0">
                <a:solidFill>
                  <a:schemeClr val="tx1"/>
                </a:solidFill>
                <a:effectLst/>
                <a:latin typeface="Consolas" panose="020B0609020204030204" pitchFamily="49" charset="0"/>
              </a:rPr>
              <a:t>) </a:t>
            </a:r>
          </a:p>
          <a:p>
            <a:r>
              <a:rPr lang="en-US" sz="1800" b="0" dirty="0" err="1">
                <a:solidFill>
                  <a:schemeClr val="tx1"/>
                </a:solidFill>
                <a:effectLst/>
                <a:latin typeface="Consolas" panose="020B0609020204030204" pitchFamily="49" charset="0"/>
              </a:rPr>
              <a:t>router.route</a:t>
            </a:r>
            <a:r>
              <a:rPr lang="en-US" sz="1800" b="0" dirty="0">
                <a:solidFill>
                  <a:schemeClr val="tx1"/>
                </a:solidFill>
                <a:effectLst/>
                <a:latin typeface="Consolas" panose="020B0609020204030204" pitchFamily="49" charset="0"/>
              </a:rPr>
              <a:t>('/</a:t>
            </a:r>
            <a:r>
              <a:rPr lang="en-US" sz="1800" b="0" dirty="0" err="1">
                <a:solidFill>
                  <a:schemeClr val="tx1"/>
                </a:solidFill>
                <a:effectLst/>
                <a:latin typeface="Consolas" panose="020B0609020204030204" pitchFamily="49" charset="0"/>
              </a:rPr>
              <a:t>api</a:t>
            </a:r>
            <a:r>
              <a:rPr lang="en-US" sz="1800" b="0" dirty="0">
                <a:solidFill>
                  <a:schemeClr val="tx1"/>
                </a:solidFill>
                <a:effectLst/>
                <a:latin typeface="Consolas" panose="020B0609020204030204" pitchFamily="49" charset="0"/>
              </a:rPr>
              <a:t>/users').post(</a:t>
            </a:r>
            <a:r>
              <a:rPr lang="en-US" sz="1800" b="0" dirty="0" err="1">
                <a:solidFill>
                  <a:schemeClr val="tx1"/>
                </a:solidFill>
                <a:effectLst/>
                <a:latin typeface="Consolas" panose="020B0609020204030204" pitchFamily="49" charset="0"/>
              </a:rPr>
              <a:t>userCtrl.create</a:t>
            </a:r>
            <a:r>
              <a:rPr lang="en-US" sz="1800" b="0" dirty="0">
                <a:solidFill>
                  <a:schemeClr val="tx1"/>
                </a:solidFill>
                <a:effectLst/>
                <a:latin typeface="Consolas" panose="020B0609020204030204" pitchFamily="49" charset="0"/>
              </a:rPr>
              <a:t>)</a:t>
            </a:r>
          </a:p>
          <a:p>
            <a:r>
              <a:rPr lang="en-US" sz="1800" b="0" dirty="0" err="1">
                <a:solidFill>
                  <a:schemeClr val="tx1"/>
                </a:solidFill>
                <a:effectLst/>
                <a:latin typeface="Consolas" panose="020B0609020204030204" pitchFamily="49" charset="0"/>
              </a:rPr>
              <a:t>router.route</a:t>
            </a:r>
            <a:r>
              <a:rPr lang="en-US" sz="1800" b="0" dirty="0">
                <a:solidFill>
                  <a:schemeClr val="tx1"/>
                </a:solidFill>
                <a:effectLst/>
                <a:latin typeface="Consolas" panose="020B0609020204030204" pitchFamily="49" charset="0"/>
              </a:rPr>
              <a:t>('/</a:t>
            </a:r>
            <a:r>
              <a:rPr lang="en-US" sz="1800" b="0" dirty="0" err="1">
                <a:solidFill>
                  <a:schemeClr val="tx1"/>
                </a:solidFill>
                <a:effectLst/>
                <a:latin typeface="Consolas" panose="020B0609020204030204" pitchFamily="49" charset="0"/>
              </a:rPr>
              <a:t>api</a:t>
            </a:r>
            <a:r>
              <a:rPr lang="en-US" sz="1800" b="0" dirty="0">
                <a:solidFill>
                  <a:schemeClr val="tx1"/>
                </a:solidFill>
                <a:effectLst/>
                <a:latin typeface="Consolas" panose="020B0609020204030204" pitchFamily="49" charset="0"/>
              </a:rPr>
              <a:t>/users').get(</a:t>
            </a:r>
            <a:r>
              <a:rPr lang="en-US" sz="1800" b="0" dirty="0" err="1">
                <a:solidFill>
                  <a:schemeClr val="tx1"/>
                </a:solidFill>
                <a:effectLst/>
                <a:latin typeface="Consolas" panose="020B0609020204030204" pitchFamily="49" charset="0"/>
              </a:rPr>
              <a:t>userCtrl.list</a:t>
            </a:r>
            <a:r>
              <a:rPr lang="en-US" sz="1800" b="0" dirty="0">
                <a:solidFill>
                  <a:schemeClr val="tx1"/>
                </a:solidFill>
                <a:effectLst/>
                <a:latin typeface="Consolas" panose="020B0609020204030204" pitchFamily="49" charset="0"/>
              </a:rPr>
              <a:t>)</a:t>
            </a:r>
          </a:p>
          <a:p>
            <a:r>
              <a:rPr lang="en-US" sz="1800" b="0" dirty="0" err="1">
                <a:solidFill>
                  <a:schemeClr val="tx1"/>
                </a:solidFill>
                <a:effectLst/>
                <a:highlight>
                  <a:srgbClr val="FFFF00"/>
                </a:highlight>
                <a:latin typeface="Consolas" panose="020B0609020204030204" pitchFamily="49" charset="0"/>
              </a:rPr>
              <a:t>router.param</a:t>
            </a:r>
            <a:r>
              <a:rPr lang="en-US" sz="1800" b="0" dirty="0">
                <a:solidFill>
                  <a:schemeClr val="tx1"/>
                </a:solidFill>
                <a:effectLst/>
                <a:highlight>
                  <a:srgbClr val="FFFF00"/>
                </a:highlight>
                <a:latin typeface="Consolas" panose="020B0609020204030204" pitchFamily="49" charset="0"/>
              </a:rPr>
              <a:t>('</a:t>
            </a:r>
            <a:r>
              <a:rPr lang="en-US" sz="1800" b="0" dirty="0" err="1">
                <a:solidFill>
                  <a:schemeClr val="tx1"/>
                </a:solidFill>
                <a:effectLst/>
                <a:highlight>
                  <a:srgbClr val="FFFF00"/>
                </a:highlight>
                <a:latin typeface="Consolas" panose="020B0609020204030204" pitchFamily="49" charset="0"/>
              </a:rPr>
              <a:t>userId</a:t>
            </a:r>
            <a:r>
              <a:rPr lang="en-US" sz="1800" b="0" dirty="0">
                <a:solidFill>
                  <a:schemeClr val="tx1"/>
                </a:solidFill>
                <a:effectLst/>
                <a:highlight>
                  <a:srgbClr val="FFFF00"/>
                </a:highlight>
                <a:latin typeface="Consolas" panose="020B0609020204030204" pitchFamily="49" charset="0"/>
              </a:rPr>
              <a:t>', </a:t>
            </a:r>
            <a:r>
              <a:rPr lang="en-US" sz="1800" b="0" dirty="0" err="1">
                <a:solidFill>
                  <a:schemeClr val="tx1"/>
                </a:solidFill>
                <a:effectLst/>
                <a:highlight>
                  <a:srgbClr val="FFFF00"/>
                </a:highlight>
                <a:latin typeface="Consolas" panose="020B0609020204030204" pitchFamily="49" charset="0"/>
              </a:rPr>
              <a:t>userCtrl.userByID</a:t>
            </a:r>
            <a:r>
              <a:rPr lang="en-US" sz="1800" b="0" dirty="0">
                <a:solidFill>
                  <a:schemeClr val="tx1"/>
                </a:solidFill>
                <a:effectLst/>
                <a:highlight>
                  <a:srgbClr val="FFFF00"/>
                </a:highlight>
                <a:latin typeface="Consolas" panose="020B0609020204030204" pitchFamily="49" charset="0"/>
              </a:rPr>
              <a:t>)</a:t>
            </a:r>
          </a:p>
          <a:p>
            <a:r>
              <a:rPr lang="en-US" sz="1800" b="0" dirty="0">
                <a:solidFill>
                  <a:schemeClr val="tx1"/>
                </a:solidFill>
                <a:effectLst/>
                <a:latin typeface="Consolas" panose="020B0609020204030204" pitchFamily="49" charset="0"/>
              </a:rPr>
              <a:t>export default router</a:t>
            </a:r>
          </a:p>
          <a:p>
            <a:endParaRPr lang="en-US" dirty="0"/>
          </a:p>
        </p:txBody>
      </p:sp>
      <p:sp>
        <p:nvSpPr>
          <p:cNvPr id="4" name="Date Placeholder 3">
            <a:extLst>
              <a:ext uri="{FF2B5EF4-FFF2-40B4-BE49-F238E27FC236}">
                <a16:creationId xmlns:a16="http://schemas.microsoft.com/office/drawing/2014/main" id="{AE07F0A1-F282-B514-8A40-5F17092D424E}"/>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91614BE5-9C11-F2F0-C2B9-C97C574AE4C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2E8099F-6468-5F43-85C0-9FFBCD39E67E}"/>
              </a:ext>
            </a:extLst>
          </p:cNvPr>
          <p:cNvSpPr>
            <a:spLocks noGrp="1"/>
          </p:cNvSpPr>
          <p:nvPr>
            <p:ph type="sldNum" sz="quarter" idx="12"/>
          </p:nvPr>
        </p:nvSpPr>
        <p:spPr/>
        <p:txBody>
          <a:bodyPr/>
          <a:lstStyle/>
          <a:p>
            <a:fld id="{7C5CF243-786F-4254-B068-4C9F0B6EA12F}" type="slidenum">
              <a:rPr lang="en-US" altLang="en-US" smtClean="0"/>
              <a:pPr/>
              <a:t>27</a:t>
            </a:fld>
            <a:endParaRPr lang="en-US" altLang="en-US"/>
          </a:p>
        </p:txBody>
      </p:sp>
    </p:spTree>
    <p:extLst>
      <p:ext uri="{BB962C8B-B14F-4D97-AF65-F5344CB8AC3E}">
        <p14:creationId xmlns:p14="http://schemas.microsoft.com/office/powerpoint/2010/main" val="3196071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EDCED-6129-CE68-29EF-14BDA5D3DD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D5316E-4928-397B-228C-ECA8D2C048B3}"/>
              </a:ext>
            </a:extLst>
          </p:cNvPr>
          <p:cNvSpPr>
            <a:spLocks noGrp="1"/>
          </p:cNvSpPr>
          <p:nvPr>
            <p:ph idx="1"/>
          </p:nvPr>
        </p:nvSpPr>
        <p:spPr/>
        <p:txBody>
          <a:bodyPr/>
          <a:lstStyle/>
          <a:p>
            <a:r>
              <a:rPr lang="en-US" dirty="0"/>
              <a:t>The </a:t>
            </a:r>
            <a:r>
              <a:rPr lang="en-US" dirty="0" err="1"/>
              <a:t>userByID</a:t>
            </a:r>
            <a:r>
              <a:rPr lang="en-US" dirty="0"/>
              <a:t> controller function uses the value in the :</a:t>
            </a:r>
            <a:r>
              <a:rPr lang="en-US" dirty="0" err="1"/>
              <a:t>userId</a:t>
            </a:r>
            <a:r>
              <a:rPr lang="en-US" dirty="0"/>
              <a:t> parameter to query the database by _id and load the matching user's details.</a:t>
            </a:r>
          </a:p>
        </p:txBody>
      </p:sp>
      <p:sp>
        <p:nvSpPr>
          <p:cNvPr id="4" name="Date Placeholder 3">
            <a:extLst>
              <a:ext uri="{FF2B5EF4-FFF2-40B4-BE49-F238E27FC236}">
                <a16:creationId xmlns:a16="http://schemas.microsoft.com/office/drawing/2014/main" id="{20F8A3DA-3A22-63EF-B6DF-F0299B2DF91C}"/>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0E8609FD-B647-E6C4-7C82-27309F23358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624C876-E260-BD5A-B510-2849C8FCCA47}"/>
              </a:ext>
            </a:extLst>
          </p:cNvPr>
          <p:cNvSpPr>
            <a:spLocks noGrp="1"/>
          </p:cNvSpPr>
          <p:nvPr>
            <p:ph type="sldNum" sz="quarter" idx="12"/>
          </p:nvPr>
        </p:nvSpPr>
        <p:spPr/>
        <p:txBody>
          <a:bodyPr/>
          <a:lstStyle/>
          <a:p>
            <a:fld id="{7C5CF243-786F-4254-B068-4C9F0B6EA12F}" type="slidenum">
              <a:rPr lang="en-US" altLang="en-US" smtClean="0"/>
              <a:pPr/>
              <a:t>28</a:t>
            </a:fld>
            <a:endParaRPr lang="en-US" altLang="en-US"/>
          </a:p>
        </p:txBody>
      </p:sp>
    </p:spTree>
    <p:extLst>
      <p:ext uri="{BB962C8B-B14F-4D97-AF65-F5344CB8AC3E}">
        <p14:creationId xmlns:p14="http://schemas.microsoft.com/office/powerpoint/2010/main" val="636344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92FDE-982F-FE18-EA80-EBA32CB5EE17}"/>
              </a:ext>
            </a:extLst>
          </p:cNvPr>
          <p:cNvSpPr>
            <a:spLocks noGrp="1"/>
          </p:cNvSpPr>
          <p:nvPr>
            <p:ph type="title"/>
          </p:nvPr>
        </p:nvSpPr>
        <p:spPr/>
        <p:txBody>
          <a:bodyPr/>
          <a:lstStyle/>
          <a:p>
            <a:r>
              <a:rPr lang="en-US" dirty="0"/>
              <a:t>User.controller.js</a:t>
            </a:r>
          </a:p>
        </p:txBody>
      </p:sp>
      <p:sp>
        <p:nvSpPr>
          <p:cNvPr id="3" name="Content Placeholder 2">
            <a:extLst>
              <a:ext uri="{FF2B5EF4-FFF2-40B4-BE49-F238E27FC236}">
                <a16:creationId xmlns:a16="http://schemas.microsoft.com/office/drawing/2014/main" id="{17A45CDA-6469-2CD4-4ADA-C38850095038}"/>
              </a:ext>
            </a:extLst>
          </p:cNvPr>
          <p:cNvSpPr>
            <a:spLocks noGrp="1"/>
          </p:cNvSpPr>
          <p:nvPr>
            <p:ph idx="1"/>
          </p:nvPr>
        </p:nvSpPr>
        <p:spPr/>
        <p:txBody>
          <a:bodyPr/>
          <a:lstStyle/>
          <a:p>
            <a:r>
              <a:rPr lang="en-US" dirty="0" err="1"/>
              <a:t>mern</a:t>
            </a:r>
            <a:r>
              <a:rPr lang="en-US" dirty="0"/>
              <a:t>-skeleton/server/controllers/user.controller.js:</a:t>
            </a:r>
          </a:p>
          <a:p>
            <a:r>
              <a:rPr lang="en-US" sz="1600" dirty="0"/>
              <a:t>const </a:t>
            </a:r>
            <a:r>
              <a:rPr lang="en-US" sz="1600" dirty="0" err="1"/>
              <a:t>userByID</a:t>
            </a:r>
            <a:r>
              <a:rPr lang="en-US" sz="1600" dirty="0"/>
              <a:t> = async (req, res, next, id) =&gt; { </a:t>
            </a:r>
          </a:p>
          <a:p>
            <a:r>
              <a:rPr lang="en-US" sz="1600" dirty="0"/>
              <a:t>try {</a:t>
            </a:r>
          </a:p>
          <a:p>
            <a:r>
              <a:rPr lang="en-US" sz="1600" dirty="0"/>
              <a:t>let user = await </a:t>
            </a:r>
            <a:r>
              <a:rPr lang="en-US" sz="1600" dirty="0" err="1"/>
              <a:t>User.findById</a:t>
            </a:r>
            <a:r>
              <a:rPr lang="en-US" sz="1600" dirty="0"/>
              <a:t>(id) </a:t>
            </a:r>
          </a:p>
          <a:p>
            <a:r>
              <a:rPr lang="en-US" sz="1600" dirty="0"/>
              <a:t>if (!user)</a:t>
            </a:r>
          </a:p>
          <a:p>
            <a:r>
              <a:rPr lang="en-US" sz="1600" dirty="0"/>
              <a:t>return </a:t>
            </a:r>
            <a:r>
              <a:rPr lang="en-US" sz="1600" dirty="0" err="1"/>
              <a:t>res.status</a:t>
            </a:r>
            <a:r>
              <a:rPr lang="en-US" sz="1600" dirty="0"/>
              <a:t>('400').</a:t>
            </a:r>
            <a:r>
              <a:rPr lang="en-US" sz="1600" dirty="0" err="1"/>
              <a:t>json</a:t>
            </a:r>
            <a:r>
              <a:rPr lang="en-US" sz="1600" dirty="0"/>
              <a:t>({ </a:t>
            </a:r>
          </a:p>
          <a:p>
            <a:r>
              <a:rPr lang="en-US" sz="1600" dirty="0"/>
              <a:t>error: "User not found"</a:t>
            </a:r>
          </a:p>
          <a:p>
            <a:r>
              <a:rPr lang="en-US" sz="1600" dirty="0"/>
              <a:t>})</a:t>
            </a:r>
          </a:p>
          <a:p>
            <a:r>
              <a:rPr lang="en-US" sz="1600" dirty="0" err="1"/>
              <a:t>req.profile</a:t>
            </a:r>
            <a:r>
              <a:rPr lang="en-US" sz="1600" dirty="0"/>
              <a:t> = user </a:t>
            </a:r>
          </a:p>
          <a:p>
            <a:r>
              <a:rPr lang="en-US" sz="1600" dirty="0"/>
              <a:t>next()</a:t>
            </a:r>
          </a:p>
          <a:p>
            <a:r>
              <a:rPr lang="en-US" sz="1600" dirty="0"/>
              <a:t>} catch (err) {</a:t>
            </a:r>
          </a:p>
          <a:p>
            <a:r>
              <a:rPr lang="en-US" sz="1600" dirty="0"/>
              <a:t>return </a:t>
            </a:r>
            <a:r>
              <a:rPr lang="en-US" sz="1600" dirty="0" err="1"/>
              <a:t>res.status</a:t>
            </a:r>
            <a:r>
              <a:rPr lang="en-US" sz="1600" dirty="0"/>
              <a:t>('400').</a:t>
            </a:r>
            <a:r>
              <a:rPr lang="en-US" sz="1600" dirty="0" err="1"/>
              <a:t>json</a:t>
            </a:r>
            <a:r>
              <a:rPr lang="en-US" sz="1600" dirty="0"/>
              <a:t>({ </a:t>
            </a:r>
          </a:p>
          <a:p>
            <a:r>
              <a:rPr lang="en-US" sz="1600" dirty="0"/>
              <a:t>error: "Could not retrieve user"</a:t>
            </a:r>
          </a:p>
          <a:p>
            <a:r>
              <a:rPr lang="en-US" sz="1600" dirty="0"/>
              <a:t>}) </a:t>
            </a:r>
          </a:p>
          <a:p>
            <a:r>
              <a:rPr lang="en-US" sz="1600" dirty="0"/>
              <a:t>}</a:t>
            </a:r>
          </a:p>
          <a:p>
            <a:r>
              <a:rPr lang="en-US" sz="1600" dirty="0"/>
              <a:t>}</a:t>
            </a:r>
          </a:p>
        </p:txBody>
      </p:sp>
      <p:sp>
        <p:nvSpPr>
          <p:cNvPr id="4" name="Date Placeholder 3">
            <a:extLst>
              <a:ext uri="{FF2B5EF4-FFF2-40B4-BE49-F238E27FC236}">
                <a16:creationId xmlns:a16="http://schemas.microsoft.com/office/drawing/2014/main" id="{154AD724-79A6-0970-2ED0-F8A110B0ACE4}"/>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DCF07DDC-F3D8-1BEC-4AC5-37D893F26E8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C8B23C8-3CA0-973A-5CA6-1F59D1B67043}"/>
              </a:ext>
            </a:extLst>
          </p:cNvPr>
          <p:cNvSpPr>
            <a:spLocks noGrp="1"/>
          </p:cNvSpPr>
          <p:nvPr>
            <p:ph type="sldNum" sz="quarter" idx="12"/>
          </p:nvPr>
        </p:nvSpPr>
        <p:spPr/>
        <p:txBody>
          <a:bodyPr/>
          <a:lstStyle/>
          <a:p>
            <a:fld id="{7C5CF243-786F-4254-B068-4C9F0B6EA12F}" type="slidenum">
              <a:rPr lang="en-US" altLang="en-US" smtClean="0"/>
              <a:pPr/>
              <a:t>29</a:t>
            </a:fld>
            <a:endParaRPr lang="en-US" altLang="en-US"/>
          </a:p>
        </p:txBody>
      </p:sp>
    </p:spTree>
    <p:extLst>
      <p:ext uri="{BB962C8B-B14F-4D97-AF65-F5344CB8AC3E}">
        <p14:creationId xmlns:p14="http://schemas.microsoft.com/office/powerpoint/2010/main" val="54681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0F78C-DE1A-CC38-6C63-0F70FAA402C9}"/>
              </a:ext>
            </a:extLst>
          </p:cNvPr>
          <p:cNvSpPr>
            <a:spLocks noGrp="1"/>
          </p:cNvSpPr>
          <p:nvPr>
            <p:ph type="title"/>
          </p:nvPr>
        </p:nvSpPr>
        <p:spPr/>
        <p:txBody>
          <a:bodyPr/>
          <a:lstStyle/>
          <a:p>
            <a:r>
              <a:rPr lang="en-US" dirty="0"/>
              <a:t>Express.js</a:t>
            </a:r>
          </a:p>
        </p:txBody>
      </p:sp>
      <p:sp>
        <p:nvSpPr>
          <p:cNvPr id="3" name="Content Placeholder 2">
            <a:extLst>
              <a:ext uri="{FF2B5EF4-FFF2-40B4-BE49-F238E27FC236}">
                <a16:creationId xmlns:a16="http://schemas.microsoft.com/office/drawing/2014/main" id="{7110B94D-0CAB-8463-9E75-4330E22D400D}"/>
              </a:ext>
            </a:extLst>
          </p:cNvPr>
          <p:cNvSpPr>
            <a:spLocks noGrp="1"/>
          </p:cNvSpPr>
          <p:nvPr>
            <p:ph idx="1"/>
          </p:nvPr>
        </p:nvSpPr>
        <p:spPr/>
        <p:txBody>
          <a:bodyPr/>
          <a:lstStyle/>
          <a:p>
            <a:r>
              <a:rPr lang="en-US" dirty="0" err="1"/>
              <a:t>mern</a:t>
            </a:r>
            <a:r>
              <a:rPr lang="en-US" dirty="0"/>
              <a:t>-skeleton/server/express.js:</a:t>
            </a:r>
          </a:p>
          <a:p>
            <a:pPr marL="0" indent="0">
              <a:buNone/>
            </a:pPr>
            <a:r>
              <a:rPr lang="en-US" dirty="0"/>
              <a:t>	import </a:t>
            </a:r>
            <a:r>
              <a:rPr lang="en-US" dirty="0" err="1"/>
              <a:t>userRoutes</a:t>
            </a:r>
            <a:r>
              <a:rPr lang="en-US" dirty="0"/>
              <a:t> from './routes/</a:t>
            </a:r>
            <a:r>
              <a:rPr lang="en-US" dirty="0" err="1"/>
              <a:t>user.routes</a:t>
            </a:r>
            <a:r>
              <a:rPr lang="en-US" dirty="0"/>
              <a:t>’</a:t>
            </a:r>
          </a:p>
          <a:p>
            <a:pPr marL="0" indent="0">
              <a:buNone/>
            </a:pPr>
            <a:r>
              <a:rPr lang="en-US" dirty="0"/>
              <a:t>	...</a:t>
            </a:r>
          </a:p>
          <a:p>
            <a:pPr marL="0" indent="0">
              <a:buNone/>
            </a:pPr>
            <a:r>
              <a:rPr lang="en-US" dirty="0"/>
              <a:t>	</a:t>
            </a:r>
            <a:r>
              <a:rPr lang="en-US" dirty="0" err="1"/>
              <a:t>app.use</a:t>
            </a:r>
            <a:r>
              <a:rPr lang="en-US" dirty="0"/>
              <a:t>('/', </a:t>
            </a:r>
            <a:r>
              <a:rPr lang="en-US" dirty="0" err="1"/>
              <a:t>userRoutes</a:t>
            </a:r>
            <a:r>
              <a:rPr lang="en-US" dirty="0"/>
              <a:t>)</a:t>
            </a:r>
          </a:p>
          <a:p>
            <a:pPr marL="0" indent="0">
              <a:buNone/>
            </a:pPr>
            <a:r>
              <a:rPr lang="en-US" dirty="0"/>
              <a:t>	...</a:t>
            </a:r>
          </a:p>
        </p:txBody>
      </p:sp>
      <p:sp>
        <p:nvSpPr>
          <p:cNvPr id="4" name="Date Placeholder 3">
            <a:extLst>
              <a:ext uri="{FF2B5EF4-FFF2-40B4-BE49-F238E27FC236}">
                <a16:creationId xmlns:a16="http://schemas.microsoft.com/office/drawing/2014/main" id="{9C0A3024-7646-0CC2-F06E-89038CF05BFE}"/>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905E7428-1F3C-9D4D-AF39-523AC553D90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EB32EA9-884B-75AC-52FA-5F66751B9B86}"/>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219236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8107-7EC6-CF54-79A7-0919620394E3}"/>
              </a:ext>
            </a:extLst>
          </p:cNvPr>
          <p:cNvSpPr>
            <a:spLocks noGrp="1"/>
          </p:cNvSpPr>
          <p:nvPr>
            <p:ph type="title"/>
          </p:nvPr>
        </p:nvSpPr>
        <p:spPr/>
        <p:txBody>
          <a:bodyPr/>
          <a:lstStyle/>
          <a:p>
            <a:r>
              <a:rPr lang="en-US" dirty="0"/>
              <a:t>Updated user.controller.js</a:t>
            </a:r>
          </a:p>
        </p:txBody>
      </p:sp>
      <p:sp>
        <p:nvSpPr>
          <p:cNvPr id="3" name="Content Placeholder 2">
            <a:extLst>
              <a:ext uri="{FF2B5EF4-FFF2-40B4-BE49-F238E27FC236}">
                <a16:creationId xmlns:a16="http://schemas.microsoft.com/office/drawing/2014/main" id="{3673E7E9-AE14-404F-6A02-2CB2D3072D1C}"/>
              </a:ext>
            </a:extLst>
          </p:cNvPr>
          <p:cNvSpPr>
            <a:spLocks noGrp="1"/>
          </p:cNvSpPr>
          <p:nvPr>
            <p:ph idx="1"/>
          </p:nvPr>
        </p:nvSpPr>
        <p:spPr/>
        <p:txBody>
          <a:bodyPr/>
          <a:lstStyle/>
          <a:p>
            <a:r>
              <a:rPr lang="en-US" sz="600" b="0" dirty="0">
                <a:solidFill>
                  <a:schemeClr val="tx1"/>
                </a:solidFill>
                <a:effectLst/>
                <a:latin typeface="Consolas" panose="020B0609020204030204" pitchFamily="49" charset="0"/>
              </a:rPr>
              <a:t>import User from '../models/user.model.js'</a:t>
            </a:r>
          </a:p>
          <a:p>
            <a:r>
              <a:rPr lang="en-US" sz="600" b="0" dirty="0">
                <a:solidFill>
                  <a:schemeClr val="tx1"/>
                </a:solidFill>
                <a:effectLst/>
                <a:latin typeface="Consolas" panose="020B0609020204030204" pitchFamily="49" charset="0"/>
              </a:rPr>
              <a:t>    //import extend from '</a:t>
            </a:r>
            <a:r>
              <a:rPr lang="en-US" sz="600" b="0" dirty="0" err="1">
                <a:solidFill>
                  <a:schemeClr val="tx1"/>
                </a:solidFill>
                <a:effectLst/>
                <a:latin typeface="Consolas" panose="020B0609020204030204" pitchFamily="49" charset="0"/>
              </a:rPr>
              <a:t>lodash</a:t>
            </a:r>
            <a:r>
              <a:rPr lang="en-US" sz="600" b="0" dirty="0">
                <a:solidFill>
                  <a:schemeClr val="tx1"/>
                </a:solidFill>
                <a:effectLst/>
                <a:latin typeface="Consolas" panose="020B0609020204030204" pitchFamily="49" charset="0"/>
              </a:rPr>
              <a:t>/extend'</a:t>
            </a:r>
          </a:p>
          <a:p>
            <a:r>
              <a:rPr lang="en-US" sz="600" b="0" dirty="0">
                <a:solidFill>
                  <a:schemeClr val="tx1"/>
                </a:solidFill>
                <a:effectLst/>
                <a:latin typeface="Consolas" panose="020B0609020204030204" pitchFamily="49" charset="0"/>
              </a:rPr>
              <a:t>    import </a:t>
            </a:r>
            <a:r>
              <a:rPr lang="en-US" sz="600" b="0" dirty="0" err="1">
                <a:solidFill>
                  <a:schemeClr val="tx1"/>
                </a:solidFill>
                <a:effectLst/>
                <a:latin typeface="Consolas" panose="020B0609020204030204" pitchFamily="49" charset="0"/>
              </a:rPr>
              <a:t>errorHandler</a:t>
            </a:r>
            <a:r>
              <a:rPr lang="en-US" sz="600" b="0" dirty="0">
                <a:solidFill>
                  <a:schemeClr val="tx1"/>
                </a:solidFill>
                <a:effectLst/>
                <a:latin typeface="Consolas" panose="020B0609020204030204" pitchFamily="49" charset="0"/>
              </a:rPr>
              <a:t> from './error.controller.js'</a:t>
            </a:r>
          </a:p>
          <a:p>
            <a:r>
              <a:rPr lang="en-US" sz="600" b="0" dirty="0">
                <a:solidFill>
                  <a:schemeClr val="tx1"/>
                </a:solidFill>
                <a:effectLst/>
                <a:latin typeface="Consolas" panose="020B0609020204030204" pitchFamily="49" charset="0"/>
              </a:rPr>
              <a:t>    const create = async (req, res) =&gt; { </a:t>
            </a:r>
          </a:p>
          <a:p>
            <a:r>
              <a:rPr lang="en-US" sz="600" b="0" dirty="0">
                <a:solidFill>
                  <a:schemeClr val="tx1"/>
                </a:solidFill>
                <a:effectLst/>
                <a:latin typeface="Consolas" panose="020B0609020204030204" pitchFamily="49" charset="0"/>
              </a:rPr>
              <a:t>const user = new User(</a:t>
            </a:r>
            <a:r>
              <a:rPr lang="en-US" sz="600" b="0" dirty="0" err="1">
                <a:solidFill>
                  <a:schemeClr val="tx1"/>
                </a:solidFill>
                <a:effectLst/>
                <a:latin typeface="Consolas" panose="020B0609020204030204" pitchFamily="49" charset="0"/>
              </a:rPr>
              <a:t>req.body</a:t>
            </a:r>
            <a:r>
              <a:rPr lang="en-US" sz="600" b="0" dirty="0">
                <a:solidFill>
                  <a:schemeClr val="tx1"/>
                </a:solidFill>
                <a:effectLst/>
                <a:latin typeface="Consolas" panose="020B0609020204030204" pitchFamily="49" charset="0"/>
              </a:rPr>
              <a:t>) </a:t>
            </a:r>
          </a:p>
          <a:p>
            <a:r>
              <a:rPr lang="en-US" sz="600" b="0" dirty="0">
                <a:solidFill>
                  <a:schemeClr val="tx1"/>
                </a:solidFill>
                <a:effectLst/>
                <a:latin typeface="Consolas" panose="020B0609020204030204" pitchFamily="49" charset="0"/>
              </a:rPr>
              <a:t>try {</a:t>
            </a:r>
          </a:p>
          <a:p>
            <a:r>
              <a:rPr lang="en-US" sz="600" b="0" dirty="0">
                <a:solidFill>
                  <a:schemeClr val="tx1"/>
                </a:solidFill>
                <a:effectLst/>
                <a:latin typeface="Consolas" panose="020B0609020204030204" pitchFamily="49" charset="0"/>
              </a:rPr>
              <a:t>await </a:t>
            </a:r>
            <a:r>
              <a:rPr lang="en-US" sz="600" b="0" dirty="0" err="1">
                <a:solidFill>
                  <a:schemeClr val="tx1"/>
                </a:solidFill>
                <a:effectLst/>
                <a:latin typeface="Consolas" panose="020B0609020204030204" pitchFamily="49" charset="0"/>
              </a:rPr>
              <a:t>user.save</a:t>
            </a:r>
            <a:r>
              <a:rPr lang="en-US" sz="600" b="0" dirty="0">
                <a:solidFill>
                  <a:schemeClr val="tx1"/>
                </a:solidFill>
                <a:effectLst/>
                <a:latin typeface="Consolas" panose="020B0609020204030204" pitchFamily="49" charset="0"/>
              </a:rPr>
              <a:t>()</a:t>
            </a:r>
          </a:p>
          <a:p>
            <a:r>
              <a:rPr lang="en-US" sz="600" b="0" dirty="0">
                <a:solidFill>
                  <a:schemeClr val="tx1"/>
                </a:solidFill>
                <a:effectLst/>
                <a:latin typeface="Consolas" panose="020B0609020204030204" pitchFamily="49" charset="0"/>
              </a:rPr>
              <a:t>return </a:t>
            </a:r>
            <a:r>
              <a:rPr lang="en-US" sz="600" b="0" dirty="0" err="1">
                <a:solidFill>
                  <a:schemeClr val="tx1"/>
                </a:solidFill>
                <a:effectLst/>
                <a:latin typeface="Consolas" panose="020B0609020204030204" pitchFamily="49" charset="0"/>
              </a:rPr>
              <a:t>res.status</a:t>
            </a:r>
            <a:r>
              <a:rPr lang="en-US" sz="600" b="0" dirty="0">
                <a:solidFill>
                  <a:schemeClr val="tx1"/>
                </a:solidFill>
                <a:effectLst/>
                <a:latin typeface="Consolas" panose="020B0609020204030204" pitchFamily="49" charset="0"/>
              </a:rPr>
              <a:t>(200).</a:t>
            </a:r>
            <a:r>
              <a:rPr lang="en-US" sz="600" b="0" dirty="0" err="1">
                <a:solidFill>
                  <a:schemeClr val="tx1"/>
                </a:solidFill>
                <a:effectLst/>
                <a:latin typeface="Consolas" panose="020B0609020204030204" pitchFamily="49" charset="0"/>
              </a:rPr>
              <a:t>json</a:t>
            </a:r>
            <a:r>
              <a:rPr lang="en-US" sz="600" b="0" dirty="0">
                <a:solidFill>
                  <a:schemeClr val="tx1"/>
                </a:solidFill>
                <a:effectLst/>
                <a:latin typeface="Consolas" panose="020B0609020204030204" pitchFamily="49" charset="0"/>
              </a:rPr>
              <a:t>({ </a:t>
            </a:r>
          </a:p>
          <a:p>
            <a:r>
              <a:rPr lang="en-US" sz="600" b="0" dirty="0">
                <a:solidFill>
                  <a:schemeClr val="tx1"/>
                </a:solidFill>
                <a:effectLst/>
                <a:latin typeface="Consolas" panose="020B0609020204030204" pitchFamily="49" charset="0"/>
              </a:rPr>
              <a:t>message: "Successfully signed up!"</a:t>
            </a:r>
          </a:p>
          <a:p>
            <a:r>
              <a:rPr lang="en-US" sz="600" b="0" dirty="0">
                <a:solidFill>
                  <a:schemeClr val="tx1"/>
                </a:solidFill>
                <a:effectLst/>
                <a:latin typeface="Consolas" panose="020B0609020204030204" pitchFamily="49" charset="0"/>
              </a:rPr>
              <a:t>})</a:t>
            </a:r>
          </a:p>
          <a:p>
            <a:r>
              <a:rPr lang="en-US" sz="600" b="0" dirty="0">
                <a:solidFill>
                  <a:schemeClr val="tx1"/>
                </a:solidFill>
                <a:effectLst/>
                <a:latin typeface="Consolas" panose="020B0609020204030204" pitchFamily="49" charset="0"/>
              </a:rPr>
              <a:t>} catch (err) {</a:t>
            </a:r>
          </a:p>
          <a:p>
            <a:r>
              <a:rPr lang="en-US" sz="600" b="0" dirty="0">
                <a:solidFill>
                  <a:schemeClr val="tx1"/>
                </a:solidFill>
                <a:effectLst/>
                <a:latin typeface="Consolas" panose="020B0609020204030204" pitchFamily="49" charset="0"/>
              </a:rPr>
              <a:t>return </a:t>
            </a:r>
            <a:r>
              <a:rPr lang="en-US" sz="600" b="0" dirty="0" err="1">
                <a:solidFill>
                  <a:schemeClr val="tx1"/>
                </a:solidFill>
                <a:effectLst/>
                <a:latin typeface="Consolas" panose="020B0609020204030204" pitchFamily="49" charset="0"/>
              </a:rPr>
              <a:t>res.status</a:t>
            </a:r>
            <a:r>
              <a:rPr lang="en-US" sz="600" b="0" dirty="0">
                <a:solidFill>
                  <a:schemeClr val="tx1"/>
                </a:solidFill>
                <a:effectLst/>
                <a:latin typeface="Consolas" panose="020B0609020204030204" pitchFamily="49" charset="0"/>
              </a:rPr>
              <a:t>(400).</a:t>
            </a:r>
            <a:r>
              <a:rPr lang="en-US" sz="600" b="0" dirty="0" err="1">
                <a:solidFill>
                  <a:schemeClr val="tx1"/>
                </a:solidFill>
                <a:effectLst/>
                <a:latin typeface="Consolas" panose="020B0609020204030204" pitchFamily="49" charset="0"/>
              </a:rPr>
              <a:t>json</a:t>
            </a:r>
            <a:r>
              <a:rPr lang="en-US" sz="600" b="0" dirty="0">
                <a:solidFill>
                  <a:schemeClr val="tx1"/>
                </a:solidFill>
                <a:effectLst/>
                <a:latin typeface="Consolas" panose="020B0609020204030204" pitchFamily="49" charset="0"/>
              </a:rPr>
              <a:t>({</a:t>
            </a:r>
          </a:p>
          <a:p>
            <a:r>
              <a:rPr lang="en-US" sz="600" b="0" dirty="0">
                <a:solidFill>
                  <a:schemeClr val="tx1"/>
                </a:solidFill>
                <a:effectLst/>
                <a:latin typeface="Consolas" panose="020B0609020204030204" pitchFamily="49" charset="0"/>
              </a:rPr>
              <a:t>error: </a:t>
            </a:r>
            <a:r>
              <a:rPr lang="en-US" sz="600" b="0" dirty="0" err="1">
                <a:solidFill>
                  <a:schemeClr val="tx1"/>
                </a:solidFill>
                <a:effectLst/>
                <a:latin typeface="Consolas" panose="020B0609020204030204" pitchFamily="49" charset="0"/>
              </a:rPr>
              <a:t>errorHandler.getErrorMessage</a:t>
            </a:r>
            <a:r>
              <a:rPr lang="en-US" sz="600" b="0" dirty="0">
                <a:solidFill>
                  <a:schemeClr val="tx1"/>
                </a:solidFill>
                <a:effectLst/>
                <a:latin typeface="Consolas" panose="020B0609020204030204" pitchFamily="49" charset="0"/>
              </a:rPr>
              <a:t>(err) </a:t>
            </a:r>
          </a:p>
          <a:p>
            <a:r>
              <a:rPr lang="en-US" sz="600" b="0" dirty="0">
                <a:solidFill>
                  <a:schemeClr val="tx1"/>
                </a:solidFill>
                <a:effectLst/>
                <a:latin typeface="Consolas" panose="020B0609020204030204" pitchFamily="49" charset="0"/>
              </a:rPr>
              <a:t>})</a:t>
            </a:r>
          </a:p>
          <a:p>
            <a:r>
              <a:rPr lang="en-US" sz="600" b="0" dirty="0">
                <a:solidFill>
                  <a:schemeClr val="tx1"/>
                </a:solidFill>
                <a:effectLst/>
                <a:latin typeface="Consolas" panose="020B0609020204030204" pitchFamily="49" charset="0"/>
              </a:rPr>
              <a:t>} </a:t>
            </a:r>
          </a:p>
          <a:p>
            <a:r>
              <a:rPr lang="en-US" sz="600" b="0" dirty="0">
                <a:solidFill>
                  <a:schemeClr val="tx1"/>
                </a:solidFill>
                <a:effectLst/>
                <a:latin typeface="Consolas" panose="020B0609020204030204" pitchFamily="49" charset="0"/>
              </a:rPr>
              <a:t>}</a:t>
            </a:r>
          </a:p>
          <a:p>
            <a:r>
              <a:rPr lang="en-US" sz="600" b="0" dirty="0">
                <a:solidFill>
                  <a:schemeClr val="tx1"/>
                </a:solidFill>
                <a:effectLst/>
                <a:latin typeface="Consolas" panose="020B0609020204030204" pitchFamily="49" charset="0"/>
              </a:rPr>
              <a:t>    const list = async (req, res) =&gt; { </a:t>
            </a:r>
          </a:p>
          <a:p>
            <a:r>
              <a:rPr lang="en-US" sz="600" b="0" dirty="0">
                <a:solidFill>
                  <a:schemeClr val="tx1"/>
                </a:solidFill>
                <a:effectLst/>
                <a:latin typeface="Consolas" panose="020B0609020204030204" pitchFamily="49" charset="0"/>
              </a:rPr>
              <a:t>    try {</a:t>
            </a:r>
          </a:p>
          <a:p>
            <a:r>
              <a:rPr lang="en-US" sz="600" b="0" dirty="0">
                <a:solidFill>
                  <a:schemeClr val="tx1"/>
                </a:solidFill>
                <a:effectLst/>
                <a:latin typeface="Consolas" panose="020B0609020204030204" pitchFamily="49" charset="0"/>
              </a:rPr>
              <a:t>    let users = await </a:t>
            </a:r>
            <a:r>
              <a:rPr lang="en-US" sz="600" b="0" dirty="0" err="1">
                <a:solidFill>
                  <a:schemeClr val="tx1"/>
                </a:solidFill>
                <a:effectLst/>
                <a:latin typeface="Consolas" panose="020B0609020204030204" pitchFamily="49" charset="0"/>
              </a:rPr>
              <a:t>User.find</a:t>
            </a:r>
            <a:r>
              <a:rPr lang="en-US" sz="600" b="0" dirty="0">
                <a:solidFill>
                  <a:schemeClr val="tx1"/>
                </a:solidFill>
                <a:effectLst/>
                <a:latin typeface="Consolas" panose="020B0609020204030204" pitchFamily="49" charset="0"/>
              </a:rPr>
              <a:t>().select('name email    updated created') </a:t>
            </a:r>
          </a:p>
          <a:p>
            <a:r>
              <a:rPr lang="en-US" sz="600" b="0" dirty="0">
                <a:solidFill>
                  <a:schemeClr val="tx1"/>
                </a:solidFill>
                <a:effectLst/>
                <a:latin typeface="Consolas" panose="020B0609020204030204" pitchFamily="49" charset="0"/>
              </a:rPr>
              <a:t>    </a:t>
            </a:r>
            <a:r>
              <a:rPr lang="en-US" sz="600" b="0" dirty="0" err="1">
                <a:solidFill>
                  <a:schemeClr val="tx1"/>
                </a:solidFill>
                <a:effectLst/>
                <a:latin typeface="Consolas" panose="020B0609020204030204" pitchFamily="49" charset="0"/>
              </a:rPr>
              <a:t>res.json</a:t>
            </a:r>
            <a:r>
              <a:rPr lang="en-US" sz="600" b="0" dirty="0">
                <a:solidFill>
                  <a:schemeClr val="tx1"/>
                </a:solidFill>
                <a:effectLst/>
                <a:latin typeface="Consolas" panose="020B0609020204030204" pitchFamily="49" charset="0"/>
              </a:rPr>
              <a:t>(users)</a:t>
            </a:r>
          </a:p>
          <a:p>
            <a:r>
              <a:rPr lang="en-US" sz="600" b="0" dirty="0">
                <a:solidFill>
                  <a:schemeClr val="tx1"/>
                </a:solidFill>
                <a:effectLst/>
                <a:latin typeface="Consolas" panose="020B0609020204030204" pitchFamily="49" charset="0"/>
              </a:rPr>
              <a:t>    } catch (err) {</a:t>
            </a:r>
          </a:p>
          <a:p>
            <a:r>
              <a:rPr lang="en-US" sz="600" b="0" dirty="0">
                <a:solidFill>
                  <a:schemeClr val="tx1"/>
                </a:solidFill>
                <a:effectLst/>
                <a:latin typeface="Consolas" panose="020B0609020204030204" pitchFamily="49" charset="0"/>
              </a:rPr>
              <a:t>    return </a:t>
            </a:r>
            <a:r>
              <a:rPr lang="en-US" sz="600" b="0" dirty="0" err="1">
                <a:solidFill>
                  <a:schemeClr val="tx1"/>
                </a:solidFill>
                <a:effectLst/>
                <a:latin typeface="Consolas" panose="020B0609020204030204" pitchFamily="49" charset="0"/>
              </a:rPr>
              <a:t>res.status</a:t>
            </a:r>
            <a:r>
              <a:rPr lang="en-US" sz="600" b="0" dirty="0">
                <a:solidFill>
                  <a:schemeClr val="tx1"/>
                </a:solidFill>
                <a:effectLst/>
                <a:latin typeface="Consolas" panose="020B0609020204030204" pitchFamily="49" charset="0"/>
              </a:rPr>
              <a:t>(400).</a:t>
            </a:r>
            <a:r>
              <a:rPr lang="en-US" sz="600" b="0" dirty="0" err="1">
                <a:solidFill>
                  <a:schemeClr val="tx1"/>
                </a:solidFill>
                <a:effectLst/>
                <a:latin typeface="Consolas" panose="020B0609020204030204" pitchFamily="49" charset="0"/>
              </a:rPr>
              <a:t>json</a:t>
            </a:r>
            <a:r>
              <a:rPr lang="en-US" sz="600" b="0" dirty="0">
                <a:solidFill>
                  <a:schemeClr val="tx1"/>
                </a:solidFill>
                <a:effectLst/>
                <a:latin typeface="Consolas" panose="020B0609020204030204" pitchFamily="49" charset="0"/>
              </a:rPr>
              <a:t>({</a:t>
            </a:r>
          </a:p>
          <a:p>
            <a:r>
              <a:rPr lang="en-US" sz="600" b="0" dirty="0">
                <a:solidFill>
                  <a:schemeClr val="tx1"/>
                </a:solidFill>
                <a:effectLst/>
                <a:latin typeface="Consolas" panose="020B0609020204030204" pitchFamily="49" charset="0"/>
              </a:rPr>
              <a:t>    error: </a:t>
            </a:r>
            <a:r>
              <a:rPr lang="en-US" sz="600" b="0" dirty="0" err="1">
                <a:solidFill>
                  <a:schemeClr val="tx1"/>
                </a:solidFill>
                <a:effectLst/>
                <a:latin typeface="Consolas" panose="020B0609020204030204" pitchFamily="49" charset="0"/>
              </a:rPr>
              <a:t>errorHandler.getErrorMessage</a:t>
            </a:r>
            <a:r>
              <a:rPr lang="en-US" sz="600" b="0" dirty="0">
                <a:solidFill>
                  <a:schemeClr val="tx1"/>
                </a:solidFill>
                <a:effectLst/>
                <a:latin typeface="Consolas" panose="020B0609020204030204" pitchFamily="49" charset="0"/>
              </a:rPr>
              <a:t>(err) </a:t>
            </a:r>
          </a:p>
          <a:p>
            <a:r>
              <a:rPr lang="en-US" sz="600" b="0" dirty="0">
                <a:solidFill>
                  <a:schemeClr val="tx1"/>
                </a:solidFill>
                <a:effectLst/>
                <a:latin typeface="Consolas" panose="020B0609020204030204" pitchFamily="49" charset="0"/>
              </a:rPr>
              <a:t>    })</a:t>
            </a:r>
          </a:p>
          <a:p>
            <a:r>
              <a:rPr lang="en-US" sz="600" b="0" dirty="0">
                <a:solidFill>
                  <a:schemeClr val="tx1"/>
                </a:solidFill>
                <a:effectLst/>
                <a:latin typeface="Consolas" panose="020B0609020204030204" pitchFamily="49" charset="0"/>
              </a:rPr>
              <a:t>    } </a:t>
            </a:r>
          </a:p>
          <a:p>
            <a:r>
              <a:rPr lang="en-US" sz="600" b="0" dirty="0">
                <a:solidFill>
                  <a:schemeClr val="tx1"/>
                </a:solidFill>
                <a:effectLst/>
                <a:latin typeface="Consolas" panose="020B0609020204030204" pitchFamily="49" charset="0"/>
              </a:rPr>
              <a:t>    }</a:t>
            </a:r>
          </a:p>
          <a:p>
            <a:r>
              <a:rPr lang="en-US" sz="600" b="0" dirty="0">
                <a:solidFill>
                  <a:schemeClr val="tx1"/>
                </a:solidFill>
                <a:effectLst/>
                <a:latin typeface="Consolas" panose="020B0609020204030204" pitchFamily="49" charset="0"/>
              </a:rPr>
              <a:t>    const </a:t>
            </a:r>
            <a:r>
              <a:rPr lang="en-US" sz="600" b="0" dirty="0" err="1">
                <a:solidFill>
                  <a:schemeClr val="tx1"/>
                </a:solidFill>
                <a:effectLst/>
                <a:latin typeface="Consolas" panose="020B0609020204030204" pitchFamily="49" charset="0"/>
              </a:rPr>
              <a:t>userByID</a:t>
            </a:r>
            <a:r>
              <a:rPr lang="en-US" sz="600" b="0" dirty="0">
                <a:solidFill>
                  <a:schemeClr val="tx1"/>
                </a:solidFill>
                <a:effectLst/>
                <a:latin typeface="Consolas" panose="020B0609020204030204" pitchFamily="49" charset="0"/>
              </a:rPr>
              <a:t> = async (req, res, next, id) =&gt; { </a:t>
            </a:r>
          </a:p>
          <a:p>
            <a:r>
              <a:rPr lang="en-US" sz="600" b="0" dirty="0">
                <a:solidFill>
                  <a:schemeClr val="tx1"/>
                </a:solidFill>
                <a:effectLst/>
                <a:latin typeface="Consolas" panose="020B0609020204030204" pitchFamily="49" charset="0"/>
              </a:rPr>
              <a:t>try {</a:t>
            </a:r>
          </a:p>
          <a:p>
            <a:r>
              <a:rPr lang="en-US" sz="600" b="0" dirty="0">
                <a:solidFill>
                  <a:schemeClr val="tx1"/>
                </a:solidFill>
                <a:effectLst/>
                <a:latin typeface="Consolas" panose="020B0609020204030204" pitchFamily="49" charset="0"/>
              </a:rPr>
              <a:t>let user = await </a:t>
            </a:r>
            <a:r>
              <a:rPr lang="en-US" sz="600" b="0" dirty="0" err="1">
                <a:solidFill>
                  <a:schemeClr val="tx1"/>
                </a:solidFill>
                <a:effectLst/>
                <a:latin typeface="Consolas" panose="020B0609020204030204" pitchFamily="49" charset="0"/>
              </a:rPr>
              <a:t>User.findById</a:t>
            </a:r>
            <a:r>
              <a:rPr lang="en-US" sz="600" b="0" dirty="0">
                <a:solidFill>
                  <a:schemeClr val="tx1"/>
                </a:solidFill>
                <a:effectLst/>
                <a:latin typeface="Consolas" panose="020B0609020204030204" pitchFamily="49" charset="0"/>
              </a:rPr>
              <a:t>(id) </a:t>
            </a:r>
          </a:p>
          <a:p>
            <a:r>
              <a:rPr lang="en-US" sz="600" b="0" dirty="0">
                <a:solidFill>
                  <a:schemeClr val="tx1"/>
                </a:solidFill>
                <a:effectLst/>
                <a:latin typeface="Consolas" panose="020B0609020204030204" pitchFamily="49" charset="0"/>
              </a:rPr>
              <a:t>if (!user)</a:t>
            </a:r>
          </a:p>
          <a:p>
            <a:r>
              <a:rPr lang="en-US" sz="600" b="0" dirty="0">
                <a:solidFill>
                  <a:schemeClr val="tx1"/>
                </a:solidFill>
                <a:effectLst/>
                <a:latin typeface="Consolas" panose="020B0609020204030204" pitchFamily="49" charset="0"/>
              </a:rPr>
              <a:t>return </a:t>
            </a:r>
            <a:r>
              <a:rPr lang="en-US" sz="600" b="0" dirty="0" err="1">
                <a:solidFill>
                  <a:schemeClr val="tx1"/>
                </a:solidFill>
                <a:effectLst/>
                <a:latin typeface="Consolas" panose="020B0609020204030204" pitchFamily="49" charset="0"/>
              </a:rPr>
              <a:t>res.status</a:t>
            </a:r>
            <a:r>
              <a:rPr lang="en-US" sz="600" b="0" dirty="0">
                <a:solidFill>
                  <a:schemeClr val="tx1"/>
                </a:solidFill>
                <a:effectLst/>
                <a:latin typeface="Consolas" panose="020B0609020204030204" pitchFamily="49" charset="0"/>
              </a:rPr>
              <a:t>('400').</a:t>
            </a:r>
            <a:r>
              <a:rPr lang="en-US" sz="600" b="0" dirty="0" err="1">
                <a:solidFill>
                  <a:schemeClr val="tx1"/>
                </a:solidFill>
                <a:effectLst/>
                <a:latin typeface="Consolas" panose="020B0609020204030204" pitchFamily="49" charset="0"/>
              </a:rPr>
              <a:t>json</a:t>
            </a:r>
            <a:r>
              <a:rPr lang="en-US" sz="600" b="0" dirty="0">
                <a:solidFill>
                  <a:schemeClr val="tx1"/>
                </a:solidFill>
                <a:effectLst/>
                <a:latin typeface="Consolas" panose="020B0609020204030204" pitchFamily="49" charset="0"/>
              </a:rPr>
              <a:t>({ </a:t>
            </a:r>
          </a:p>
          <a:p>
            <a:r>
              <a:rPr lang="en-US" sz="600" b="0" dirty="0">
                <a:solidFill>
                  <a:schemeClr val="tx1"/>
                </a:solidFill>
                <a:effectLst/>
                <a:latin typeface="Consolas" panose="020B0609020204030204" pitchFamily="49" charset="0"/>
              </a:rPr>
              <a:t>error: "User not found"</a:t>
            </a:r>
          </a:p>
          <a:p>
            <a:r>
              <a:rPr lang="en-US" sz="600" b="0" dirty="0">
                <a:solidFill>
                  <a:schemeClr val="tx1"/>
                </a:solidFill>
                <a:effectLst/>
                <a:latin typeface="Consolas" panose="020B0609020204030204" pitchFamily="49" charset="0"/>
              </a:rPr>
              <a:t>})</a:t>
            </a:r>
          </a:p>
          <a:p>
            <a:r>
              <a:rPr lang="en-US" sz="600" b="0" dirty="0" err="1">
                <a:solidFill>
                  <a:schemeClr val="tx1"/>
                </a:solidFill>
                <a:effectLst/>
                <a:latin typeface="Consolas" panose="020B0609020204030204" pitchFamily="49" charset="0"/>
              </a:rPr>
              <a:t>req.profile</a:t>
            </a:r>
            <a:r>
              <a:rPr lang="en-US" sz="600" b="0" dirty="0">
                <a:solidFill>
                  <a:schemeClr val="tx1"/>
                </a:solidFill>
                <a:effectLst/>
                <a:latin typeface="Consolas" panose="020B0609020204030204" pitchFamily="49" charset="0"/>
              </a:rPr>
              <a:t> = user </a:t>
            </a:r>
          </a:p>
          <a:p>
            <a:r>
              <a:rPr lang="en-US" sz="600" b="0" dirty="0">
                <a:solidFill>
                  <a:schemeClr val="tx1"/>
                </a:solidFill>
                <a:effectLst/>
                <a:latin typeface="Consolas" panose="020B0609020204030204" pitchFamily="49" charset="0"/>
              </a:rPr>
              <a:t>next()</a:t>
            </a:r>
          </a:p>
          <a:p>
            <a:r>
              <a:rPr lang="en-US" sz="600" b="0" dirty="0">
                <a:solidFill>
                  <a:schemeClr val="tx1"/>
                </a:solidFill>
                <a:effectLst/>
                <a:latin typeface="Consolas" panose="020B0609020204030204" pitchFamily="49" charset="0"/>
              </a:rPr>
              <a:t>} catch (err) {</a:t>
            </a:r>
          </a:p>
          <a:p>
            <a:r>
              <a:rPr lang="en-US" sz="600" b="0" dirty="0">
                <a:solidFill>
                  <a:schemeClr val="tx1"/>
                </a:solidFill>
                <a:effectLst/>
                <a:latin typeface="Consolas" panose="020B0609020204030204" pitchFamily="49" charset="0"/>
              </a:rPr>
              <a:t>return </a:t>
            </a:r>
            <a:r>
              <a:rPr lang="en-US" sz="600" b="0" dirty="0" err="1">
                <a:solidFill>
                  <a:schemeClr val="tx1"/>
                </a:solidFill>
                <a:effectLst/>
                <a:latin typeface="Consolas" panose="020B0609020204030204" pitchFamily="49" charset="0"/>
              </a:rPr>
              <a:t>res.status</a:t>
            </a:r>
            <a:r>
              <a:rPr lang="en-US" sz="600" b="0" dirty="0">
                <a:solidFill>
                  <a:schemeClr val="tx1"/>
                </a:solidFill>
                <a:effectLst/>
                <a:latin typeface="Consolas" panose="020B0609020204030204" pitchFamily="49" charset="0"/>
              </a:rPr>
              <a:t>('400').</a:t>
            </a:r>
            <a:r>
              <a:rPr lang="en-US" sz="600" b="0" dirty="0" err="1">
                <a:solidFill>
                  <a:schemeClr val="tx1"/>
                </a:solidFill>
                <a:effectLst/>
                <a:latin typeface="Consolas" panose="020B0609020204030204" pitchFamily="49" charset="0"/>
              </a:rPr>
              <a:t>json</a:t>
            </a:r>
            <a:r>
              <a:rPr lang="en-US" sz="600" b="0" dirty="0">
                <a:solidFill>
                  <a:schemeClr val="tx1"/>
                </a:solidFill>
                <a:effectLst/>
                <a:latin typeface="Consolas" panose="020B0609020204030204" pitchFamily="49" charset="0"/>
              </a:rPr>
              <a:t>({ </a:t>
            </a:r>
          </a:p>
          <a:p>
            <a:r>
              <a:rPr lang="en-US" sz="600" b="0" dirty="0">
                <a:solidFill>
                  <a:schemeClr val="tx1"/>
                </a:solidFill>
                <a:effectLst/>
                <a:latin typeface="Consolas" panose="020B0609020204030204" pitchFamily="49" charset="0"/>
              </a:rPr>
              <a:t>error: "Could not retrieve user"</a:t>
            </a:r>
          </a:p>
          <a:p>
            <a:r>
              <a:rPr lang="en-US" sz="600" b="0" dirty="0">
                <a:solidFill>
                  <a:schemeClr val="tx1"/>
                </a:solidFill>
                <a:effectLst/>
                <a:latin typeface="Consolas" panose="020B0609020204030204" pitchFamily="49" charset="0"/>
              </a:rPr>
              <a:t>}) </a:t>
            </a:r>
          </a:p>
          <a:p>
            <a:r>
              <a:rPr lang="en-US" sz="600" b="0" dirty="0">
                <a:solidFill>
                  <a:schemeClr val="tx1"/>
                </a:solidFill>
                <a:effectLst/>
                <a:latin typeface="Consolas" panose="020B0609020204030204" pitchFamily="49" charset="0"/>
              </a:rPr>
              <a:t>}</a:t>
            </a:r>
          </a:p>
          <a:p>
            <a:r>
              <a:rPr lang="en-US" sz="600" b="0" dirty="0">
                <a:solidFill>
                  <a:schemeClr val="tx1"/>
                </a:solidFill>
                <a:effectLst/>
                <a:latin typeface="Consolas" panose="020B0609020204030204" pitchFamily="49" charset="0"/>
              </a:rPr>
              <a:t>}</a:t>
            </a:r>
          </a:p>
          <a:p>
            <a:r>
              <a:rPr lang="en-US" sz="600" b="0" dirty="0">
                <a:solidFill>
                  <a:schemeClr val="tx1"/>
                </a:solidFill>
                <a:effectLst/>
                <a:latin typeface="Consolas" panose="020B0609020204030204" pitchFamily="49" charset="0"/>
              </a:rPr>
              <a:t>    const read = (req, res) =&gt; { }</a:t>
            </a:r>
          </a:p>
          <a:p>
            <a:r>
              <a:rPr lang="en-US" sz="600" b="0" dirty="0">
                <a:solidFill>
                  <a:schemeClr val="tx1"/>
                </a:solidFill>
                <a:effectLst/>
                <a:latin typeface="Consolas" panose="020B0609020204030204" pitchFamily="49" charset="0"/>
              </a:rPr>
              <a:t>    const update = (req, res, next) =&gt; {  }</a:t>
            </a:r>
          </a:p>
          <a:p>
            <a:r>
              <a:rPr lang="en-US" sz="600" b="0" dirty="0">
                <a:solidFill>
                  <a:schemeClr val="tx1"/>
                </a:solidFill>
                <a:effectLst/>
                <a:latin typeface="Consolas" panose="020B0609020204030204" pitchFamily="49" charset="0"/>
              </a:rPr>
              <a:t>    const remove = (req, res, next) =&gt; {  }</a:t>
            </a:r>
          </a:p>
          <a:p>
            <a:r>
              <a:rPr lang="en-US" sz="600" b="0" dirty="0">
                <a:solidFill>
                  <a:schemeClr val="tx1"/>
                </a:solidFill>
                <a:effectLst/>
                <a:latin typeface="Consolas" panose="020B0609020204030204" pitchFamily="49" charset="0"/>
              </a:rPr>
              <a:t>    export default { create, </a:t>
            </a:r>
            <a:r>
              <a:rPr lang="en-US" sz="600" b="0" dirty="0" err="1">
                <a:solidFill>
                  <a:schemeClr val="tx1"/>
                </a:solidFill>
                <a:effectLst/>
                <a:latin typeface="Consolas" panose="020B0609020204030204" pitchFamily="49" charset="0"/>
              </a:rPr>
              <a:t>userByID</a:t>
            </a:r>
            <a:r>
              <a:rPr lang="en-US" sz="600" b="0" dirty="0">
                <a:solidFill>
                  <a:schemeClr val="tx1"/>
                </a:solidFill>
                <a:effectLst/>
                <a:latin typeface="Consolas" panose="020B0609020204030204" pitchFamily="49" charset="0"/>
              </a:rPr>
              <a:t>, read, list, remove, update }</a:t>
            </a:r>
          </a:p>
          <a:p>
            <a:br>
              <a:rPr lang="en-US" sz="600" b="0" dirty="0">
                <a:solidFill>
                  <a:schemeClr val="tx1"/>
                </a:solidFill>
                <a:effectLst/>
                <a:latin typeface="Consolas" panose="020B0609020204030204" pitchFamily="49" charset="0"/>
              </a:rPr>
            </a:br>
            <a:endParaRPr lang="en-US" sz="6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E8C12E85-78C2-0BC0-0131-FAB161B2CB6E}"/>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F4ACEC73-40C5-AD95-C799-9B0257A35F1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7B3E203-0151-DB6C-75D3-73D31814FDA2}"/>
              </a:ext>
            </a:extLst>
          </p:cNvPr>
          <p:cNvSpPr>
            <a:spLocks noGrp="1"/>
          </p:cNvSpPr>
          <p:nvPr>
            <p:ph type="sldNum" sz="quarter" idx="12"/>
          </p:nvPr>
        </p:nvSpPr>
        <p:spPr/>
        <p:txBody>
          <a:bodyPr/>
          <a:lstStyle/>
          <a:p>
            <a:fld id="{7C5CF243-786F-4254-B068-4C9F0B6EA12F}" type="slidenum">
              <a:rPr lang="en-US" altLang="en-US" smtClean="0"/>
              <a:pPr/>
              <a:t>30</a:t>
            </a:fld>
            <a:endParaRPr lang="en-US" altLang="en-US"/>
          </a:p>
        </p:txBody>
      </p:sp>
    </p:spTree>
    <p:extLst>
      <p:ext uri="{BB962C8B-B14F-4D97-AF65-F5344CB8AC3E}">
        <p14:creationId xmlns:p14="http://schemas.microsoft.com/office/powerpoint/2010/main" val="211990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F90D6-6BFC-0E05-1ADB-3B285BD3E5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DF71E7-8B9C-4B51-C932-446477430045}"/>
              </a:ext>
            </a:extLst>
          </p:cNvPr>
          <p:cNvSpPr>
            <a:spLocks noGrp="1"/>
          </p:cNvSpPr>
          <p:nvPr>
            <p:ph idx="1"/>
          </p:nvPr>
        </p:nvSpPr>
        <p:spPr/>
        <p:txBody>
          <a:bodyPr/>
          <a:lstStyle/>
          <a:p>
            <a:r>
              <a:rPr lang="en-US" dirty="0"/>
              <a:t>If a matching user is found in the database, the user object is appended to the request object in the profile key. </a:t>
            </a:r>
          </a:p>
          <a:p>
            <a:pPr marL="0" indent="0">
              <a:buNone/>
            </a:pPr>
            <a:endParaRPr lang="en-US" dirty="0"/>
          </a:p>
          <a:p>
            <a:r>
              <a:rPr lang="en-US" dirty="0"/>
              <a:t>Then, the next() middleware is used to propagate control to the next relevant controller function. For example, if the original request was to read a user profile, the next() call in </a:t>
            </a:r>
            <a:r>
              <a:rPr lang="en-US" dirty="0" err="1"/>
              <a:t>userByID</a:t>
            </a:r>
            <a:r>
              <a:rPr lang="en-US" dirty="0"/>
              <a:t> would go to the read controller function, which is discussed next.</a:t>
            </a:r>
          </a:p>
        </p:txBody>
      </p:sp>
      <p:sp>
        <p:nvSpPr>
          <p:cNvPr id="4" name="Date Placeholder 3">
            <a:extLst>
              <a:ext uri="{FF2B5EF4-FFF2-40B4-BE49-F238E27FC236}">
                <a16:creationId xmlns:a16="http://schemas.microsoft.com/office/drawing/2014/main" id="{2CBEE933-702A-F2F9-ACF7-8F4ADC60EFE8}"/>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4D510423-48B9-8489-2951-ACB6747BEF9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3F9EC4C-AADC-46D4-EEDA-DDB4C3B2C211}"/>
              </a:ext>
            </a:extLst>
          </p:cNvPr>
          <p:cNvSpPr>
            <a:spLocks noGrp="1"/>
          </p:cNvSpPr>
          <p:nvPr>
            <p:ph type="sldNum" sz="quarter" idx="12"/>
          </p:nvPr>
        </p:nvSpPr>
        <p:spPr/>
        <p:txBody>
          <a:bodyPr/>
          <a:lstStyle/>
          <a:p>
            <a:fld id="{7C5CF243-786F-4254-B068-4C9F0B6EA12F}" type="slidenum">
              <a:rPr lang="en-US" altLang="en-US" smtClean="0"/>
              <a:pPr/>
              <a:t>31</a:t>
            </a:fld>
            <a:endParaRPr lang="en-US" altLang="en-US"/>
          </a:p>
        </p:txBody>
      </p:sp>
    </p:spTree>
    <p:extLst>
      <p:ext uri="{BB962C8B-B14F-4D97-AF65-F5344CB8AC3E}">
        <p14:creationId xmlns:p14="http://schemas.microsoft.com/office/powerpoint/2010/main" val="3743288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2B65-A267-4D10-A112-52C16AEB0E6E}"/>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AB830A15-2A17-74F1-D92D-F5954D97C1C9}"/>
              </a:ext>
            </a:extLst>
          </p:cNvPr>
          <p:cNvSpPr>
            <a:spLocks noGrp="1"/>
          </p:cNvSpPr>
          <p:nvPr>
            <p:ph idx="1"/>
          </p:nvPr>
        </p:nvSpPr>
        <p:spPr/>
        <p:txBody>
          <a:bodyPr/>
          <a:lstStyle/>
          <a:p>
            <a:r>
              <a:rPr lang="en-US" dirty="0"/>
              <a:t>The API endpoint to read a single user's data is declared in the following route.</a:t>
            </a:r>
          </a:p>
          <a:p>
            <a:r>
              <a:rPr lang="en-US" dirty="0" err="1"/>
              <a:t>mern</a:t>
            </a:r>
            <a:r>
              <a:rPr lang="en-US" dirty="0"/>
              <a:t>-skeleton/server/routes/user.routes.js:</a:t>
            </a:r>
          </a:p>
          <a:p>
            <a:pPr marL="0" indent="0">
              <a:buNone/>
            </a:pPr>
            <a:r>
              <a:rPr lang="en-US" dirty="0"/>
              <a:t>	</a:t>
            </a:r>
            <a:r>
              <a:rPr lang="en-US" dirty="0" err="1"/>
              <a:t>router.route</a:t>
            </a:r>
            <a:r>
              <a:rPr lang="en-US" dirty="0"/>
              <a:t>('/</a:t>
            </a:r>
            <a:r>
              <a:rPr lang="en-US" dirty="0" err="1"/>
              <a:t>api</a:t>
            </a:r>
            <a:r>
              <a:rPr lang="en-US" dirty="0"/>
              <a:t>/users/:</a:t>
            </a:r>
            <a:r>
              <a:rPr lang="en-US" dirty="0" err="1"/>
              <a:t>userId</a:t>
            </a:r>
            <a:r>
              <a:rPr lang="en-US" dirty="0"/>
              <a:t>').get(</a:t>
            </a:r>
            <a:r>
              <a:rPr lang="en-US" dirty="0" err="1"/>
              <a:t>userCtrl.read</a:t>
            </a:r>
            <a:r>
              <a:rPr lang="en-US" dirty="0"/>
              <a:t>)</a:t>
            </a:r>
          </a:p>
        </p:txBody>
      </p:sp>
      <p:sp>
        <p:nvSpPr>
          <p:cNvPr id="4" name="Date Placeholder 3">
            <a:extLst>
              <a:ext uri="{FF2B5EF4-FFF2-40B4-BE49-F238E27FC236}">
                <a16:creationId xmlns:a16="http://schemas.microsoft.com/office/drawing/2014/main" id="{F610D951-9833-83F1-4A76-D2C6199BB95D}"/>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ABEE93A4-BE16-674F-4B72-55AE52FFA97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FDD7FA4-307C-66ED-2B75-5C4775BA40FE}"/>
              </a:ext>
            </a:extLst>
          </p:cNvPr>
          <p:cNvSpPr>
            <a:spLocks noGrp="1"/>
          </p:cNvSpPr>
          <p:nvPr>
            <p:ph type="sldNum" sz="quarter" idx="12"/>
          </p:nvPr>
        </p:nvSpPr>
        <p:spPr/>
        <p:txBody>
          <a:bodyPr/>
          <a:lstStyle/>
          <a:p>
            <a:fld id="{7C5CF243-786F-4254-B068-4C9F0B6EA12F}" type="slidenum">
              <a:rPr lang="en-US" altLang="en-US" smtClean="0"/>
              <a:pPr/>
              <a:t>32</a:t>
            </a:fld>
            <a:endParaRPr lang="en-US" altLang="en-US"/>
          </a:p>
        </p:txBody>
      </p:sp>
    </p:spTree>
    <p:extLst>
      <p:ext uri="{BB962C8B-B14F-4D97-AF65-F5344CB8AC3E}">
        <p14:creationId xmlns:p14="http://schemas.microsoft.com/office/powerpoint/2010/main" val="3284509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2863-ADBE-DD1B-BF68-60DC7DD7BF6B}"/>
              </a:ext>
            </a:extLst>
          </p:cNvPr>
          <p:cNvSpPr>
            <a:spLocks noGrp="1"/>
          </p:cNvSpPr>
          <p:nvPr>
            <p:ph type="title"/>
          </p:nvPr>
        </p:nvSpPr>
        <p:spPr/>
        <p:txBody>
          <a:bodyPr/>
          <a:lstStyle/>
          <a:p>
            <a:r>
              <a:rPr lang="en-US" dirty="0"/>
              <a:t>Updated user.route.js</a:t>
            </a:r>
          </a:p>
        </p:txBody>
      </p:sp>
      <p:sp>
        <p:nvSpPr>
          <p:cNvPr id="3" name="Content Placeholder 2">
            <a:extLst>
              <a:ext uri="{FF2B5EF4-FFF2-40B4-BE49-F238E27FC236}">
                <a16:creationId xmlns:a16="http://schemas.microsoft.com/office/drawing/2014/main" id="{2894BDAA-D1A1-27A4-730D-B5CADAA24DBB}"/>
              </a:ext>
            </a:extLst>
          </p:cNvPr>
          <p:cNvSpPr>
            <a:spLocks noGrp="1"/>
          </p:cNvSpPr>
          <p:nvPr>
            <p:ph idx="1"/>
          </p:nvPr>
        </p:nvSpPr>
        <p:spPr/>
        <p:txBody>
          <a:bodyPr/>
          <a:lstStyle/>
          <a:p>
            <a:r>
              <a:rPr lang="en-US" sz="1600" b="0" dirty="0">
                <a:solidFill>
                  <a:schemeClr val="tx1"/>
                </a:solidFill>
                <a:effectLst/>
                <a:latin typeface="Consolas" panose="020B0609020204030204" pitchFamily="49" charset="0"/>
              </a:rPr>
              <a:t>import express from 'express'</a:t>
            </a:r>
          </a:p>
          <a:p>
            <a:r>
              <a:rPr lang="en-US" sz="1600" b="0" dirty="0">
                <a:solidFill>
                  <a:schemeClr val="tx1"/>
                </a:solidFill>
                <a:effectLst/>
                <a:latin typeface="Consolas" panose="020B0609020204030204" pitchFamily="49" charset="0"/>
              </a:rPr>
              <a:t>import </a:t>
            </a:r>
            <a:r>
              <a:rPr lang="en-US" sz="1600" b="0" dirty="0" err="1">
                <a:solidFill>
                  <a:schemeClr val="tx1"/>
                </a:solidFill>
                <a:effectLst/>
                <a:latin typeface="Consolas" panose="020B0609020204030204" pitchFamily="49" charset="0"/>
              </a:rPr>
              <a:t>userCtrl</a:t>
            </a:r>
            <a:r>
              <a:rPr lang="en-US" sz="1600" b="0" dirty="0">
                <a:solidFill>
                  <a:schemeClr val="tx1"/>
                </a:solidFill>
                <a:effectLst/>
                <a:latin typeface="Consolas" panose="020B0609020204030204" pitchFamily="49" charset="0"/>
              </a:rPr>
              <a:t> from '../controllers/user.controller.js' </a:t>
            </a:r>
          </a:p>
          <a:p>
            <a:r>
              <a:rPr lang="en-US" sz="1600" b="0" dirty="0">
                <a:solidFill>
                  <a:schemeClr val="tx1"/>
                </a:solidFill>
                <a:effectLst/>
                <a:latin typeface="Consolas" panose="020B0609020204030204" pitchFamily="49" charset="0"/>
              </a:rPr>
              <a:t>const router = </a:t>
            </a:r>
            <a:r>
              <a:rPr lang="en-US" sz="1600" b="0" dirty="0" err="1">
                <a:solidFill>
                  <a:schemeClr val="tx1"/>
                </a:solidFill>
                <a:effectLst/>
                <a:latin typeface="Consolas" panose="020B0609020204030204" pitchFamily="49" charset="0"/>
              </a:rPr>
              <a:t>express.Router</a:t>
            </a:r>
            <a:r>
              <a:rPr lang="en-US" sz="1600" b="0" dirty="0">
                <a:solidFill>
                  <a:schemeClr val="tx1"/>
                </a:solidFill>
                <a:effectLst/>
                <a:latin typeface="Consolas" panose="020B0609020204030204" pitchFamily="49" charset="0"/>
              </a:rPr>
              <a:t>()</a:t>
            </a:r>
          </a:p>
          <a:p>
            <a:r>
              <a:rPr lang="en-US" sz="1600" b="0" dirty="0" err="1">
                <a:solidFill>
                  <a:schemeClr val="tx1"/>
                </a:solidFill>
                <a:effectLst/>
                <a:latin typeface="Consolas" panose="020B0609020204030204" pitchFamily="49" charset="0"/>
              </a:rPr>
              <a:t>router.route</a:t>
            </a:r>
            <a:r>
              <a:rPr lang="en-US" sz="1600" b="0" dirty="0">
                <a:solidFill>
                  <a:schemeClr val="tx1"/>
                </a:solidFill>
                <a:effectLst/>
                <a:latin typeface="Consolas" panose="020B0609020204030204" pitchFamily="49" charset="0"/>
              </a:rPr>
              <a:t>('/</a:t>
            </a:r>
            <a:r>
              <a:rPr lang="en-US" sz="1600" b="0" dirty="0" err="1">
                <a:solidFill>
                  <a:schemeClr val="tx1"/>
                </a:solidFill>
                <a:effectLst/>
                <a:latin typeface="Consolas" panose="020B0609020204030204" pitchFamily="49" charset="0"/>
              </a:rPr>
              <a:t>api</a:t>
            </a:r>
            <a:r>
              <a:rPr lang="en-US" sz="1600" b="0" dirty="0">
                <a:solidFill>
                  <a:schemeClr val="tx1"/>
                </a:solidFill>
                <a:effectLst/>
                <a:latin typeface="Consolas" panose="020B0609020204030204" pitchFamily="49" charset="0"/>
              </a:rPr>
              <a:t>/users') </a:t>
            </a:r>
          </a:p>
          <a:p>
            <a:r>
              <a:rPr lang="en-US" sz="1600" b="0" dirty="0">
                <a:solidFill>
                  <a:schemeClr val="tx1"/>
                </a:solidFill>
                <a:effectLst/>
                <a:latin typeface="Consolas" panose="020B0609020204030204" pitchFamily="49" charset="0"/>
              </a:rPr>
              <a:t>.get(</a:t>
            </a:r>
            <a:r>
              <a:rPr lang="en-US" sz="1600" b="0" dirty="0" err="1">
                <a:solidFill>
                  <a:schemeClr val="tx1"/>
                </a:solidFill>
                <a:effectLst/>
                <a:latin typeface="Consolas" panose="020B0609020204030204" pitchFamily="49" charset="0"/>
              </a:rPr>
              <a:t>userCtrl.list</a:t>
            </a:r>
            <a:r>
              <a:rPr lang="en-US" sz="1600" b="0" dirty="0">
                <a:solidFill>
                  <a:schemeClr val="tx1"/>
                </a:solidFill>
                <a:effectLst/>
                <a:latin typeface="Consolas" panose="020B0609020204030204" pitchFamily="49" charset="0"/>
              </a:rPr>
              <a:t>)</a:t>
            </a:r>
          </a:p>
          <a:p>
            <a:r>
              <a:rPr lang="en-US" sz="1600" b="0" dirty="0">
                <a:solidFill>
                  <a:schemeClr val="tx1"/>
                </a:solidFill>
                <a:effectLst/>
                <a:latin typeface="Consolas" panose="020B0609020204030204" pitchFamily="49" charset="0"/>
              </a:rPr>
              <a:t>.post(</a:t>
            </a:r>
            <a:r>
              <a:rPr lang="en-US" sz="1600" b="0" dirty="0" err="1">
                <a:solidFill>
                  <a:schemeClr val="tx1"/>
                </a:solidFill>
                <a:effectLst/>
                <a:latin typeface="Consolas" panose="020B0609020204030204" pitchFamily="49" charset="0"/>
              </a:rPr>
              <a:t>userCtrl.create</a:t>
            </a:r>
            <a:r>
              <a:rPr lang="en-US" sz="1600" b="0" dirty="0">
                <a:solidFill>
                  <a:schemeClr val="tx1"/>
                </a:solidFill>
                <a:effectLst/>
                <a:latin typeface="Consolas" panose="020B0609020204030204" pitchFamily="49" charset="0"/>
              </a:rPr>
              <a:t>)</a:t>
            </a:r>
          </a:p>
          <a:p>
            <a:r>
              <a:rPr lang="en-US" sz="1600" b="0" dirty="0" err="1">
                <a:solidFill>
                  <a:schemeClr val="tx1"/>
                </a:solidFill>
                <a:effectLst/>
                <a:latin typeface="Consolas" panose="020B0609020204030204" pitchFamily="49" charset="0"/>
              </a:rPr>
              <a:t>router.route</a:t>
            </a:r>
            <a:r>
              <a:rPr lang="en-US" sz="1600" b="0" dirty="0">
                <a:solidFill>
                  <a:schemeClr val="tx1"/>
                </a:solidFill>
                <a:effectLst/>
                <a:latin typeface="Consolas" panose="020B0609020204030204" pitchFamily="49" charset="0"/>
              </a:rPr>
              <a:t>('/</a:t>
            </a:r>
            <a:r>
              <a:rPr lang="en-US" sz="1600" b="0" dirty="0" err="1">
                <a:solidFill>
                  <a:schemeClr val="tx1"/>
                </a:solidFill>
                <a:effectLst/>
                <a:latin typeface="Consolas" panose="020B0609020204030204" pitchFamily="49" charset="0"/>
              </a:rPr>
              <a:t>api</a:t>
            </a:r>
            <a:r>
              <a:rPr lang="en-US" sz="1600" b="0" dirty="0">
                <a:solidFill>
                  <a:schemeClr val="tx1"/>
                </a:solidFill>
                <a:effectLst/>
                <a:latin typeface="Consolas" panose="020B0609020204030204" pitchFamily="49" charset="0"/>
              </a:rPr>
              <a:t>/users/:</a:t>
            </a:r>
            <a:r>
              <a:rPr lang="en-US" sz="1600" b="0" dirty="0" err="1">
                <a:solidFill>
                  <a:schemeClr val="tx1"/>
                </a:solidFill>
                <a:effectLst/>
                <a:latin typeface="Consolas" panose="020B0609020204030204" pitchFamily="49" charset="0"/>
              </a:rPr>
              <a:t>userId</a:t>
            </a:r>
            <a:r>
              <a:rPr lang="en-US" sz="1600" b="0" dirty="0">
                <a:solidFill>
                  <a:schemeClr val="tx1"/>
                </a:solidFill>
                <a:effectLst/>
                <a:latin typeface="Consolas" panose="020B0609020204030204" pitchFamily="49" charset="0"/>
              </a:rPr>
              <a:t>') </a:t>
            </a:r>
          </a:p>
          <a:p>
            <a:r>
              <a:rPr lang="en-US" sz="1600" b="0" dirty="0">
                <a:solidFill>
                  <a:schemeClr val="tx1"/>
                </a:solidFill>
                <a:effectLst/>
                <a:latin typeface="Consolas" panose="020B0609020204030204" pitchFamily="49" charset="0"/>
              </a:rPr>
              <a:t>.get(</a:t>
            </a:r>
            <a:r>
              <a:rPr lang="en-US" sz="1600" b="0" dirty="0" err="1">
                <a:solidFill>
                  <a:schemeClr val="tx1"/>
                </a:solidFill>
                <a:effectLst/>
                <a:latin typeface="Consolas" panose="020B0609020204030204" pitchFamily="49" charset="0"/>
              </a:rPr>
              <a:t>userCtrl.read</a:t>
            </a:r>
            <a:r>
              <a:rPr lang="en-US" sz="1600" b="0" dirty="0">
                <a:solidFill>
                  <a:schemeClr val="tx1"/>
                </a:solidFill>
                <a:effectLst/>
                <a:latin typeface="Consolas" panose="020B0609020204030204" pitchFamily="49" charset="0"/>
              </a:rPr>
              <a:t>)</a:t>
            </a:r>
          </a:p>
          <a:p>
            <a:r>
              <a:rPr lang="en-US" sz="1600" b="0" dirty="0">
                <a:solidFill>
                  <a:schemeClr val="tx1"/>
                </a:solidFill>
                <a:effectLst/>
                <a:latin typeface="Consolas" panose="020B0609020204030204" pitchFamily="49" charset="0"/>
              </a:rPr>
              <a:t>.put(</a:t>
            </a:r>
            <a:r>
              <a:rPr lang="en-US" sz="1600" b="0" dirty="0" err="1">
                <a:solidFill>
                  <a:schemeClr val="tx1"/>
                </a:solidFill>
                <a:effectLst/>
                <a:latin typeface="Consolas" panose="020B0609020204030204" pitchFamily="49" charset="0"/>
              </a:rPr>
              <a:t>userCtrl.update</a:t>
            </a:r>
            <a:r>
              <a:rPr lang="en-US" sz="1600" b="0" dirty="0">
                <a:solidFill>
                  <a:schemeClr val="tx1"/>
                </a:solidFill>
                <a:effectLst/>
                <a:latin typeface="Consolas" panose="020B0609020204030204" pitchFamily="49" charset="0"/>
              </a:rPr>
              <a:t>) </a:t>
            </a:r>
          </a:p>
          <a:p>
            <a:r>
              <a:rPr lang="en-US" sz="1600" b="0" dirty="0">
                <a:solidFill>
                  <a:schemeClr val="tx1"/>
                </a:solidFill>
                <a:effectLst/>
                <a:latin typeface="Consolas" panose="020B0609020204030204" pitchFamily="49" charset="0"/>
              </a:rPr>
              <a:t>.delete(</a:t>
            </a:r>
            <a:r>
              <a:rPr lang="en-US" sz="1600" b="0" dirty="0" err="1">
                <a:solidFill>
                  <a:schemeClr val="tx1"/>
                </a:solidFill>
                <a:effectLst/>
                <a:latin typeface="Consolas" panose="020B0609020204030204" pitchFamily="49" charset="0"/>
              </a:rPr>
              <a:t>userCtrl.remove</a:t>
            </a:r>
            <a:r>
              <a:rPr lang="en-US" sz="1600" b="0" dirty="0">
                <a:solidFill>
                  <a:schemeClr val="tx1"/>
                </a:solidFill>
                <a:effectLst/>
                <a:latin typeface="Consolas" panose="020B0609020204030204" pitchFamily="49" charset="0"/>
              </a:rPr>
              <a:t>)</a:t>
            </a:r>
          </a:p>
          <a:p>
            <a:r>
              <a:rPr lang="en-US" sz="1600" b="0" dirty="0" err="1">
                <a:solidFill>
                  <a:schemeClr val="tx1"/>
                </a:solidFill>
                <a:effectLst/>
                <a:latin typeface="Consolas" panose="020B0609020204030204" pitchFamily="49" charset="0"/>
              </a:rPr>
              <a:t>router.param</a:t>
            </a:r>
            <a:r>
              <a:rPr lang="en-US" sz="1600" b="0" dirty="0">
                <a:solidFill>
                  <a:schemeClr val="tx1"/>
                </a:solidFill>
                <a:effectLst/>
                <a:latin typeface="Consolas" panose="020B0609020204030204" pitchFamily="49" charset="0"/>
              </a:rPr>
              <a:t>('</a:t>
            </a:r>
            <a:r>
              <a:rPr lang="en-US" sz="1600" b="0" dirty="0" err="1">
                <a:solidFill>
                  <a:schemeClr val="tx1"/>
                </a:solidFill>
                <a:effectLst/>
                <a:latin typeface="Consolas" panose="020B0609020204030204" pitchFamily="49" charset="0"/>
              </a:rPr>
              <a:t>userId</a:t>
            </a:r>
            <a:r>
              <a:rPr lang="en-US" sz="1600" b="0" dirty="0">
                <a:solidFill>
                  <a:schemeClr val="tx1"/>
                </a:solidFill>
                <a:effectLst/>
                <a:latin typeface="Consolas" panose="020B0609020204030204" pitchFamily="49" charset="0"/>
              </a:rPr>
              <a:t>', </a:t>
            </a:r>
            <a:r>
              <a:rPr lang="en-US" sz="1600" b="0" dirty="0" err="1">
                <a:solidFill>
                  <a:schemeClr val="tx1"/>
                </a:solidFill>
                <a:effectLst/>
                <a:latin typeface="Consolas" panose="020B0609020204030204" pitchFamily="49" charset="0"/>
              </a:rPr>
              <a:t>userCtrl.userByID</a:t>
            </a:r>
            <a:r>
              <a:rPr lang="en-US" sz="1600" b="0" dirty="0">
                <a:solidFill>
                  <a:schemeClr val="tx1"/>
                </a:solidFill>
                <a:effectLst/>
                <a:latin typeface="Consolas" panose="020B0609020204030204" pitchFamily="49" charset="0"/>
              </a:rPr>
              <a:t>) </a:t>
            </a:r>
          </a:p>
          <a:p>
            <a:r>
              <a:rPr lang="en-US" sz="1600" b="0" dirty="0" err="1">
                <a:solidFill>
                  <a:schemeClr val="tx1"/>
                </a:solidFill>
                <a:effectLst/>
                <a:latin typeface="Consolas" panose="020B0609020204030204" pitchFamily="49" charset="0"/>
              </a:rPr>
              <a:t>router.route</a:t>
            </a:r>
            <a:r>
              <a:rPr lang="en-US" sz="1600" b="0" dirty="0">
                <a:solidFill>
                  <a:schemeClr val="tx1"/>
                </a:solidFill>
                <a:effectLst/>
                <a:latin typeface="Consolas" panose="020B0609020204030204" pitchFamily="49" charset="0"/>
              </a:rPr>
              <a:t>('/</a:t>
            </a:r>
            <a:r>
              <a:rPr lang="en-US" sz="1600" b="0" dirty="0" err="1">
                <a:solidFill>
                  <a:schemeClr val="tx1"/>
                </a:solidFill>
                <a:effectLst/>
                <a:latin typeface="Consolas" panose="020B0609020204030204" pitchFamily="49" charset="0"/>
              </a:rPr>
              <a:t>api</a:t>
            </a:r>
            <a:r>
              <a:rPr lang="en-US" sz="1600" b="0" dirty="0">
                <a:solidFill>
                  <a:schemeClr val="tx1"/>
                </a:solidFill>
                <a:effectLst/>
                <a:latin typeface="Consolas" panose="020B0609020204030204" pitchFamily="49" charset="0"/>
              </a:rPr>
              <a:t>/users').post(</a:t>
            </a:r>
            <a:r>
              <a:rPr lang="en-US" sz="1600" b="0" dirty="0" err="1">
                <a:solidFill>
                  <a:schemeClr val="tx1"/>
                </a:solidFill>
                <a:effectLst/>
                <a:latin typeface="Consolas" panose="020B0609020204030204" pitchFamily="49" charset="0"/>
              </a:rPr>
              <a:t>userCtrl.create</a:t>
            </a:r>
            <a:r>
              <a:rPr lang="en-US" sz="1600" b="0" dirty="0">
                <a:solidFill>
                  <a:schemeClr val="tx1"/>
                </a:solidFill>
                <a:effectLst/>
                <a:latin typeface="Consolas" panose="020B0609020204030204" pitchFamily="49" charset="0"/>
              </a:rPr>
              <a:t>)</a:t>
            </a:r>
          </a:p>
          <a:p>
            <a:r>
              <a:rPr lang="en-US" sz="1600" b="0" dirty="0" err="1">
                <a:solidFill>
                  <a:schemeClr val="tx1"/>
                </a:solidFill>
                <a:effectLst/>
                <a:latin typeface="Consolas" panose="020B0609020204030204" pitchFamily="49" charset="0"/>
              </a:rPr>
              <a:t>router.route</a:t>
            </a:r>
            <a:r>
              <a:rPr lang="en-US" sz="1600" b="0" dirty="0">
                <a:solidFill>
                  <a:schemeClr val="tx1"/>
                </a:solidFill>
                <a:effectLst/>
                <a:latin typeface="Consolas" panose="020B0609020204030204" pitchFamily="49" charset="0"/>
              </a:rPr>
              <a:t>('/</a:t>
            </a:r>
            <a:r>
              <a:rPr lang="en-US" sz="1600" b="0" dirty="0" err="1">
                <a:solidFill>
                  <a:schemeClr val="tx1"/>
                </a:solidFill>
                <a:effectLst/>
                <a:latin typeface="Consolas" panose="020B0609020204030204" pitchFamily="49" charset="0"/>
              </a:rPr>
              <a:t>api</a:t>
            </a:r>
            <a:r>
              <a:rPr lang="en-US" sz="1600" b="0" dirty="0">
                <a:solidFill>
                  <a:schemeClr val="tx1"/>
                </a:solidFill>
                <a:effectLst/>
                <a:latin typeface="Consolas" panose="020B0609020204030204" pitchFamily="49" charset="0"/>
              </a:rPr>
              <a:t>/users').get(</a:t>
            </a:r>
            <a:r>
              <a:rPr lang="en-US" sz="1600" b="0" dirty="0" err="1">
                <a:solidFill>
                  <a:schemeClr val="tx1"/>
                </a:solidFill>
                <a:effectLst/>
                <a:latin typeface="Consolas" panose="020B0609020204030204" pitchFamily="49" charset="0"/>
              </a:rPr>
              <a:t>userCtrl.list</a:t>
            </a:r>
            <a:r>
              <a:rPr lang="en-US" sz="1600" b="0" dirty="0">
                <a:solidFill>
                  <a:schemeClr val="tx1"/>
                </a:solidFill>
                <a:effectLst/>
                <a:latin typeface="Consolas" panose="020B0609020204030204" pitchFamily="49" charset="0"/>
              </a:rPr>
              <a:t>)</a:t>
            </a:r>
          </a:p>
          <a:p>
            <a:r>
              <a:rPr lang="en-US" sz="1600" b="0" dirty="0" err="1">
                <a:solidFill>
                  <a:schemeClr val="tx1"/>
                </a:solidFill>
                <a:effectLst/>
                <a:latin typeface="Consolas" panose="020B0609020204030204" pitchFamily="49" charset="0"/>
              </a:rPr>
              <a:t>router.param</a:t>
            </a:r>
            <a:r>
              <a:rPr lang="en-US" sz="1600" b="0" dirty="0">
                <a:solidFill>
                  <a:schemeClr val="tx1"/>
                </a:solidFill>
                <a:effectLst/>
                <a:latin typeface="Consolas" panose="020B0609020204030204" pitchFamily="49" charset="0"/>
              </a:rPr>
              <a:t>('</a:t>
            </a:r>
            <a:r>
              <a:rPr lang="en-US" sz="1600" b="0" dirty="0" err="1">
                <a:solidFill>
                  <a:schemeClr val="tx1"/>
                </a:solidFill>
                <a:effectLst/>
                <a:latin typeface="Consolas" panose="020B0609020204030204" pitchFamily="49" charset="0"/>
              </a:rPr>
              <a:t>userId</a:t>
            </a:r>
            <a:r>
              <a:rPr lang="en-US" sz="1600" b="0" dirty="0">
                <a:solidFill>
                  <a:schemeClr val="tx1"/>
                </a:solidFill>
                <a:effectLst/>
                <a:latin typeface="Consolas" panose="020B0609020204030204" pitchFamily="49" charset="0"/>
              </a:rPr>
              <a:t>', </a:t>
            </a:r>
            <a:r>
              <a:rPr lang="en-US" sz="1600" b="0" dirty="0" err="1">
                <a:solidFill>
                  <a:schemeClr val="tx1"/>
                </a:solidFill>
                <a:effectLst/>
                <a:latin typeface="Consolas" panose="020B0609020204030204" pitchFamily="49" charset="0"/>
              </a:rPr>
              <a:t>userCtrl.userByID</a:t>
            </a:r>
            <a:r>
              <a:rPr lang="en-US" sz="1600" b="0" dirty="0">
                <a:solidFill>
                  <a:schemeClr val="tx1"/>
                </a:solidFill>
                <a:effectLst/>
                <a:latin typeface="Consolas" panose="020B0609020204030204" pitchFamily="49" charset="0"/>
              </a:rPr>
              <a:t>)</a:t>
            </a:r>
          </a:p>
          <a:p>
            <a:r>
              <a:rPr lang="en-US" sz="1600" b="0" dirty="0" err="1">
                <a:solidFill>
                  <a:schemeClr val="tx1"/>
                </a:solidFill>
                <a:effectLst/>
                <a:highlight>
                  <a:srgbClr val="FFFF00"/>
                </a:highlight>
                <a:latin typeface="Consolas" panose="020B0609020204030204" pitchFamily="49" charset="0"/>
              </a:rPr>
              <a:t>router.route</a:t>
            </a:r>
            <a:r>
              <a:rPr lang="en-US" sz="1600" b="0" dirty="0">
                <a:solidFill>
                  <a:schemeClr val="tx1"/>
                </a:solidFill>
                <a:effectLst/>
                <a:highlight>
                  <a:srgbClr val="FFFF00"/>
                </a:highlight>
                <a:latin typeface="Consolas" panose="020B0609020204030204" pitchFamily="49" charset="0"/>
              </a:rPr>
              <a:t>('/</a:t>
            </a:r>
            <a:r>
              <a:rPr lang="en-US" sz="1600" b="0" dirty="0" err="1">
                <a:solidFill>
                  <a:schemeClr val="tx1"/>
                </a:solidFill>
                <a:effectLst/>
                <a:highlight>
                  <a:srgbClr val="FFFF00"/>
                </a:highlight>
                <a:latin typeface="Consolas" panose="020B0609020204030204" pitchFamily="49" charset="0"/>
              </a:rPr>
              <a:t>api</a:t>
            </a:r>
            <a:r>
              <a:rPr lang="en-US" sz="1600" b="0" dirty="0">
                <a:solidFill>
                  <a:schemeClr val="tx1"/>
                </a:solidFill>
                <a:effectLst/>
                <a:highlight>
                  <a:srgbClr val="FFFF00"/>
                </a:highlight>
                <a:latin typeface="Consolas" panose="020B0609020204030204" pitchFamily="49" charset="0"/>
              </a:rPr>
              <a:t>/users/:</a:t>
            </a:r>
            <a:r>
              <a:rPr lang="en-US" sz="1600" b="0" dirty="0" err="1">
                <a:solidFill>
                  <a:schemeClr val="tx1"/>
                </a:solidFill>
                <a:effectLst/>
                <a:highlight>
                  <a:srgbClr val="FFFF00"/>
                </a:highlight>
                <a:latin typeface="Consolas" panose="020B0609020204030204" pitchFamily="49" charset="0"/>
              </a:rPr>
              <a:t>userId</a:t>
            </a:r>
            <a:r>
              <a:rPr lang="en-US" sz="1600" b="0" dirty="0">
                <a:solidFill>
                  <a:schemeClr val="tx1"/>
                </a:solidFill>
                <a:effectLst/>
                <a:highlight>
                  <a:srgbClr val="FFFF00"/>
                </a:highlight>
                <a:latin typeface="Consolas" panose="020B0609020204030204" pitchFamily="49" charset="0"/>
              </a:rPr>
              <a:t>').get(</a:t>
            </a:r>
            <a:r>
              <a:rPr lang="en-US" sz="1600" b="0" dirty="0" err="1">
                <a:solidFill>
                  <a:schemeClr val="tx1"/>
                </a:solidFill>
                <a:effectLst/>
                <a:highlight>
                  <a:srgbClr val="FFFF00"/>
                </a:highlight>
                <a:latin typeface="Consolas" panose="020B0609020204030204" pitchFamily="49" charset="0"/>
              </a:rPr>
              <a:t>userCtrl.read</a:t>
            </a:r>
            <a:r>
              <a:rPr lang="en-US" sz="1600" b="0" dirty="0">
                <a:solidFill>
                  <a:schemeClr val="tx1"/>
                </a:solidFill>
                <a:effectLst/>
                <a:highlight>
                  <a:srgbClr val="FFFF00"/>
                </a:highlight>
                <a:latin typeface="Consolas" panose="020B0609020204030204" pitchFamily="49" charset="0"/>
              </a:rPr>
              <a:t>)</a:t>
            </a:r>
          </a:p>
          <a:p>
            <a:r>
              <a:rPr lang="en-US" sz="1600" b="0" dirty="0">
                <a:solidFill>
                  <a:schemeClr val="tx1"/>
                </a:solidFill>
                <a:effectLst/>
                <a:latin typeface="Consolas" panose="020B0609020204030204" pitchFamily="49" charset="0"/>
              </a:rPr>
              <a:t>export default router</a:t>
            </a:r>
          </a:p>
          <a:p>
            <a:endParaRPr lang="en-US" dirty="0"/>
          </a:p>
        </p:txBody>
      </p:sp>
      <p:sp>
        <p:nvSpPr>
          <p:cNvPr id="4" name="Date Placeholder 3">
            <a:extLst>
              <a:ext uri="{FF2B5EF4-FFF2-40B4-BE49-F238E27FC236}">
                <a16:creationId xmlns:a16="http://schemas.microsoft.com/office/drawing/2014/main" id="{0A9B5E1A-2A98-8809-A492-1A5E2882180F}"/>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F097A40B-6842-A6B5-A5FF-93DF3E3E93E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02B6610-11CD-A525-6483-B138FF2B2058}"/>
              </a:ext>
            </a:extLst>
          </p:cNvPr>
          <p:cNvSpPr>
            <a:spLocks noGrp="1"/>
          </p:cNvSpPr>
          <p:nvPr>
            <p:ph type="sldNum" sz="quarter" idx="12"/>
          </p:nvPr>
        </p:nvSpPr>
        <p:spPr/>
        <p:txBody>
          <a:bodyPr/>
          <a:lstStyle/>
          <a:p>
            <a:fld id="{7C5CF243-786F-4254-B068-4C9F0B6EA12F}" type="slidenum">
              <a:rPr lang="en-US" altLang="en-US" smtClean="0"/>
              <a:pPr/>
              <a:t>33</a:t>
            </a:fld>
            <a:endParaRPr lang="en-US" altLang="en-US"/>
          </a:p>
        </p:txBody>
      </p:sp>
    </p:spTree>
    <p:extLst>
      <p:ext uri="{BB962C8B-B14F-4D97-AF65-F5344CB8AC3E}">
        <p14:creationId xmlns:p14="http://schemas.microsoft.com/office/powerpoint/2010/main" val="2669544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3ECD-9F76-E8CD-2D5D-592D07E736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9BC55A-F334-3691-533B-CB0B07F56A47}"/>
              </a:ext>
            </a:extLst>
          </p:cNvPr>
          <p:cNvSpPr>
            <a:spLocks noGrp="1"/>
          </p:cNvSpPr>
          <p:nvPr>
            <p:ph idx="1"/>
          </p:nvPr>
        </p:nvSpPr>
        <p:spPr/>
        <p:txBody>
          <a:bodyPr/>
          <a:lstStyle/>
          <a:p>
            <a:r>
              <a:rPr lang="en-US" dirty="0"/>
              <a:t>When the Express app gets a GET request at '/</a:t>
            </a:r>
            <a:r>
              <a:rPr lang="en-US" dirty="0" err="1"/>
              <a:t>api</a:t>
            </a:r>
            <a:r>
              <a:rPr lang="en-US" dirty="0"/>
              <a:t>/users/:</a:t>
            </a:r>
            <a:r>
              <a:rPr lang="en-US" dirty="0" err="1"/>
              <a:t>userId</a:t>
            </a:r>
            <a:r>
              <a:rPr lang="en-US" dirty="0"/>
              <a:t>', it executes the </a:t>
            </a:r>
            <a:r>
              <a:rPr lang="en-US" dirty="0" err="1"/>
              <a:t>userByID</a:t>
            </a:r>
            <a:r>
              <a:rPr lang="en-US" dirty="0"/>
              <a:t> controller function to load the user by the </a:t>
            </a:r>
            <a:r>
              <a:rPr lang="en-US" dirty="0" err="1"/>
              <a:t>userId</a:t>
            </a:r>
            <a:r>
              <a:rPr lang="en-US" dirty="0"/>
              <a:t> value, followed by the read controller function.</a:t>
            </a:r>
          </a:p>
          <a:p>
            <a:endParaRPr lang="en-US" dirty="0"/>
          </a:p>
          <a:p>
            <a:r>
              <a:rPr lang="en-US" dirty="0" err="1"/>
              <a:t>mern</a:t>
            </a:r>
            <a:r>
              <a:rPr lang="en-US" dirty="0"/>
              <a:t>-skeleton/server/controllers/user.controller.js:</a:t>
            </a:r>
          </a:p>
          <a:p>
            <a:pPr marL="0" indent="0">
              <a:buNone/>
            </a:pPr>
            <a:r>
              <a:rPr lang="en-US" dirty="0"/>
              <a:t>	const read = (req, res) =&gt; {</a:t>
            </a:r>
          </a:p>
          <a:p>
            <a:pPr marL="0" indent="0">
              <a:buNone/>
            </a:pPr>
            <a:r>
              <a:rPr lang="en-US" dirty="0"/>
              <a:t>	</a:t>
            </a:r>
            <a:r>
              <a:rPr lang="en-US" dirty="0" err="1"/>
              <a:t>req.profile.hashed_password</a:t>
            </a:r>
            <a:r>
              <a:rPr lang="en-US" dirty="0"/>
              <a:t> = undefined </a:t>
            </a:r>
          </a:p>
          <a:p>
            <a:pPr marL="0" indent="0">
              <a:buNone/>
            </a:pPr>
            <a:r>
              <a:rPr lang="en-US" dirty="0"/>
              <a:t>	</a:t>
            </a:r>
            <a:r>
              <a:rPr lang="en-US" dirty="0" err="1"/>
              <a:t>req.profile.salt</a:t>
            </a:r>
            <a:r>
              <a:rPr lang="en-US" dirty="0"/>
              <a:t> = undefined</a:t>
            </a:r>
          </a:p>
          <a:p>
            <a:pPr marL="0" indent="0">
              <a:buNone/>
            </a:pPr>
            <a:r>
              <a:rPr lang="en-US" dirty="0"/>
              <a:t>	return </a:t>
            </a:r>
            <a:r>
              <a:rPr lang="en-US" dirty="0" err="1"/>
              <a:t>res.json</a:t>
            </a:r>
            <a:r>
              <a:rPr lang="en-US" dirty="0"/>
              <a:t>(</a:t>
            </a:r>
            <a:r>
              <a:rPr lang="en-US" dirty="0" err="1"/>
              <a:t>req.profile</a:t>
            </a:r>
            <a:r>
              <a:rPr lang="en-US" dirty="0"/>
              <a:t>) </a:t>
            </a:r>
          </a:p>
          <a:p>
            <a:pPr marL="0" indent="0">
              <a:buNone/>
            </a:pPr>
            <a:r>
              <a:rPr lang="en-US" dirty="0"/>
              <a:t>	}</a:t>
            </a:r>
          </a:p>
        </p:txBody>
      </p:sp>
      <p:sp>
        <p:nvSpPr>
          <p:cNvPr id="4" name="Date Placeholder 3">
            <a:extLst>
              <a:ext uri="{FF2B5EF4-FFF2-40B4-BE49-F238E27FC236}">
                <a16:creationId xmlns:a16="http://schemas.microsoft.com/office/drawing/2014/main" id="{A00DF9EE-CA0D-C558-F8CF-95A858916E54}"/>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240334ED-AD93-9A18-5C4A-B4EE21CF2FA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D9436AB-B805-8E94-F069-705B4E58994C}"/>
              </a:ext>
            </a:extLst>
          </p:cNvPr>
          <p:cNvSpPr>
            <a:spLocks noGrp="1"/>
          </p:cNvSpPr>
          <p:nvPr>
            <p:ph type="sldNum" sz="quarter" idx="12"/>
          </p:nvPr>
        </p:nvSpPr>
        <p:spPr/>
        <p:txBody>
          <a:bodyPr/>
          <a:lstStyle/>
          <a:p>
            <a:fld id="{7C5CF243-786F-4254-B068-4C9F0B6EA12F}" type="slidenum">
              <a:rPr lang="en-US" altLang="en-US" smtClean="0"/>
              <a:pPr/>
              <a:t>34</a:t>
            </a:fld>
            <a:endParaRPr lang="en-US" altLang="en-US"/>
          </a:p>
        </p:txBody>
      </p:sp>
    </p:spTree>
    <p:extLst>
      <p:ext uri="{BB962C8B-B14F-4D97-AF65-F5344CB8AC3E}">
        <p14:creationId xmlns:p14="http://schemas.microsoft.com/office/powerpoint/2010/main" val="902862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77D4C-04EA-ACC6-CC43-99C2A51E9FE0}"/>
              </a:ext>
            </a:extLst>
          </p:cNvPr>
          <p:cNvSpPr>
            <a:spLocks noGrp="1"/>
          </p:cNvSpPr>
          <p:nvPr>
            <p:ph type="title"/>
          </p:nvPr>
        </p:nvSpPr>
        <p:spPr/>
        <p:txBody>
          <a:bodyPr/>
          <a:lstStyle/>
          <a:p>
            <a:r>
              <a:rPr lang="en-US" dirty="0"/>
              <a:t>Updated user.controller.js</a:t>
            </a:r>
          </a:p>
        </p:txBody>
      </p:sp>
      <p:sp>
        <p:nvSpPr>
          <p:cNvPr id="3" name="Content Placeholder 2">
            <a:extLst>
              <a:ext uri="{FF2B5EF4-FFF2-40B4-BE49-F238E27FC236}">
                <a16:creationId xmlns:a16="http://schemas.microsoft.com/office/drawing/2014/main" id="{0E43D89A-F198-C4B5-4F74-560117C70123}"/>
              </a:ext>
            </a:extLst>
          </p:cNvPr>
          <p:cNvSpPr>
            <a:spLocks noGrp="1"/>
          </p:cNvSpPr>
          <p:nvPr>
            <p:ph idx="1"/>
          </p:nvPr>
        </p:nvSpPr>
        <p:spPr/>
        <p:txBody>
          <a:bodyPr/>
          <a:lstStyle/>
          <a:p>
            <a:r>
              <a:rPr lang="en-US" sz="550" b="0" dirty="0">
                <a:solidFill>
                  <a:schemeClr val="tx1"/>
                </a:solidFill>
                <a:effectLst/>
                <a:latin typeface="Consolas" panose="020B0609020204030204" pitchFamily="49" charset="0"/>
              </a:rPr>
              <a:t>import User from '../models/user.model.js'</a:t>
            </a:r>
          </a:p>
          <a:p>
            <a:r>
              <a:rPr lang="en-US" sz="550" b="0" dirty="0">
                <a:solidFill>
                  <a:schemeClr val="tx1"/>
                </a:solidFill>
                <a:effectLst/>
                <a:latin typeface="Consolas" panose="020B0609020204030204" pitchFamily="49" charset="0"/>
              </a:rPr>
              <a:t>    //import extend from '</a:t>
            </a:r>
            <a:r>
              <a:rPr lang="en-US" sz="550" b="0" dirty="0" err="1">
                <a:solidFill>
                  <a:schemeClr val="tx1"/>
                </a:solidFill>
                <a:effectLst/>
                <a:latin typeface="Consolas" panose="020B0609020204030204" pitchFamily="49" charset="0"/>
              </a:rPr>
              <a:t>lodash</a:t>
            </a:r>
            <a:r>
              <a:rPr lang="en-US" sz="550" b="0" dirty="0">
                <a:solidFill>
                  <a:schemeClr val="tx1"/>
                </a:solidFill>
                <a:effectLst/>
                <a:latin typeface="Consolas" panose="020B0609020204030204" pitchFamily="49" charset="0"/>
              </a:rPr>
              <a:t>/extend'</a:t>
            </a:r>
          </a:p>
          <a:p>
            <a:r>
              <a:rPr lang="en-US" sz="550" b="0" dirty="0">
                <a:solidFill>
                  <a:schemeClr val="tx1"/>
                </a:solidFill>
                <a:effectLst/>
                <a:latin typeface="Consolas" panose="020B0609020204030204" pitchFamily="49" charset="0"/>
              </a:rPr>
              <a:t>    import </a:t>
            </a:r>
            <a:r>
              <a:rPr lang="en-US" sz="550" b="0" dirty="0" err="1">
                <a:solidFill>
                  <a:schemeClr val="tx1"/>
                </a:solidFill>
                <a:effectLst/>
                <a:latin typeface="Consolas" panose="020B0609020204030204" pitchFamily="49" charset="0"/>
              </a:rPr>
              <a:t>errorHandler</a:t>
            </a:r>
            <a:r>
              <a:rPr lang="en-US" sz="550" b="0" dirty="0">
                <a:solidFill>
                  <a:schemeClr val="tx1"/>
                </a:solidFill>
                <a:effectLst/>
                <a:latin typeface="Consolas" panose="020B0609020204030204" pitchFamily="49" charset="0"/>
              </a:rPr>
              <a:t> from './error.controller.js'</a:t>
            </a:r>
          </a:p>
          <a:p>
            <a:r>
              <a:rPr lang="en-US" sz="550" b="0" dirty="0">
                <a:solidFill>
                  <a:schemeClr val="tx1"/>
                </a:solidFill>
                <a:effectLst/>
                <a:latin typeface="Consolas" panose="020B0609020204030204" pitchFamily="49" charset="0"/>
              </a:rPr>
              <a:t>    const create = async (req, res) =&gt; { </a:t>
            </a:r>
          </a:p>
          <a:p>
            <a:r>
              <a:rPr lang="en-US" sz="550" b="0" dirty="0">
                <a:solidFill>
                  <a:schemeClr val="tx1"/>
                </a:solidFill>
                <a:effectLst/>
                <a:latin typeface="Consolas" panose="020B0609020204030204" pitchFamily="49" charset="0"/>
              </a:rPr>
              <a:t>const user = new User(</a:t>
            </a:r>
            <a:r>
              <a:rPr lang="en-US" sz="550" b="0" dirty="0" err="1">
                <a:solidFill>
                  <a:schemeClr val="tx1"/>
                </a:solidFill>
                <a:effectLst/>
                <a:latin typeface="Consolas" panose="020B0609020204030204" pitchFamily="49" charset="0"/>
              </a:rPr>
              <a:t>req.body</a:t>
            </a:r>
            <a:r>
              <a:rPr lang="en-US" sz="550" b="0" dirty="0">
                <a:solidFill>
                  <a:schemeClr val="tx1"/>
                </a:solidFill>
                <a:effectLst/>
                <a:latin typeface="Consolas" panose="020B0609020204030204" pitchFamily="49" charset="0"/>
              </a:rPr>
              <a:t>) </a:t>
            </a:r>
          </a:p>
          <a:p>
            <a:r>
              <a:rPr lang="en-US" sz="550" b="0" dirty="0">
                <a:solidFill>
                  <a:schemeClr val="tx1"/>
                </a:solidFill>
                <a:effectLst/>
                <a:latin typeface="Consolas" panose="020B0609020204030204" pitchFamily="49" charset="0"/>
              </a:rPr>
              <a:t>try {</a:t>
            </a:r>
          </a:p>
          <a:p>
            <a:r>
              <a:rPr lang="en-US" sz="550" b="0" dirty="0">
                <a:solidFill>
                  <a:schemeClr val="tx1"/>
                </a:solidFill>
                <a:effectLst/>
                <a:latin typeface="Consolas" panose="020B0609020204030204" pitchFamily="49" charset="0"/>
              </a:rPr>
              <a:t>await </a:t>
            </a:r>
            <a:r>
              <a:rPr lang="en-US" sz="550" b="0" dirty="0" err="1">
                <a:solidFill>
                  <a:schemeClr val="tx1"/>
                </a:solidFill>
                <a:effectLst/>
                <a:latin typeface="Consolas" panose="020B0609020204030204" pitchFamily="49" charset="0"/>
              </a:rPr>
              <a:t>user.save</a:t>
            </a:r>
            <a:r>
              <a:rPr lang="en-US" sz="550" b="0" dirty="0">
                <a:solidFill>
                  <a:schemeClr val="tx1"/>
                </a:solidFill>
                <a:effectLst/>
                <a:latin typeface="Consolas" panose="020B0609020204030204" pitchFamily="49" charset="0"/>
              </a:rPr>
              <a:t>()</a:t>
            </a:r>
          </a:p>
          <a:p>
            <a:r>
              <a:rPr lang="en-US" sz="550" b="0" dirty="0">
                <a:solidFill>
                  <a:schemeClr val="tx1"/>
                </a:solidFill>
                <a:effectLst/>
                <a:latin typeface="Consolas" panose="020B0609020204030204" pitchFamily="49" charset="0"/>
              </a:rPr>
              <a:t>return </a:t>
            </a:r>
            <a:r>
              <a:rPr lang="en-US" sz="550" b="0" dirty="0" err="1">
                <a:solidFill>
                  <a:schemeClr val="tx1"/>
                </a:solidFill>
                <a:effectLst/>
                <a:latin typeface="Consolas" panose="020B0609020204030204" pitchFamily="49" charset="0"/>
              </a:rPr>
              <a:t>res.status</a:t>
            </a:r>
            <a:r>
              <a:rPr lang="en-US" sz="550" b="0" dirty="0">
                <a:solidFill>
                  <a:schemeClr val="tx1"/>
                </a:solidFill>
                <a:effectLst/>
                <a:latin typeface="Consolas" panose="020B0609020204030204" pitchFamily="49" charset="0"/>
              </a:rPr>
              <a:t>(200).</a:t>
            </a:r>
            <a:r>
              <a:rPr lang="en-US" sz="550" b="0" dirty="0" err="1">
                <a:solidFill>
                  <a:schemeClr val="tx1"/>
                </a:solidFill>
                <a:effectLst/>
                <a:latin typeface="Consolas" panose="020B0609020204030204" pitchFamily="49" charset="0"/>
              </a:rPr>
              <a:t>json</a:t>
            </a:r>
            <a:r>
              <a:rPr lang="en-US" sz="550" b="0" dirty="0">
                <a:solidFill>
                  <a:schemeClr val="tx1"/>
                </a:solidFill>
                <a:effectLst/>
                <a:latin typeface="Consolas" panose="020B0609020204030204" pitchFamily="49" charset="0"/>
              </a:rPr>
              <a:t>({ </a:t>
            </a:r>
          </a:p>
          <a:p>
            <a:r>
              <a:rPr lang="en-US" sz="550" b="0" dirty="0">
                <a:solidFill>
                  <a:schemeClr val="tx1"/>
                </a:solidFill>
                <a:effectLst/>
                <a:latin typeface="Consolas" panose="020B0609020204030204" pitchFamily="49" charset="0"/>
              </a:rPr>
              <a:t>message: "Successfully signed up!"</a:t>
            </a:r>
          </a:p>
          <a:p>
            <a:r>
              <a:rPr lang="en-US" sz="550" b="0" dirty="0">
                <a:solidFill>
                  <a:schemeClr val="tx1"/>
                </a:solidFill>
                <a:effectLst/>
                <a:latin typeface="Consolas" panose="020B0609020204030204" pitchFamily="49" charset="0"/>
              </a:rPr>
              <a:t>})</a:t>
            </a:r>
          </a:p>
          <a:p>
            <a:r>
              <a:rPr lang="en-US" sz="550" b="0" dirty="0">
                <a:solidFill>
                  <a:schemeClr val="tx1"/>
                </a:solidFill>
                <a:effectLst/>
                <a:latin typeface="Consolas" panose="020B0609020204030204" pitchFamily="49" charset="0"/>
              </a:rPr>
              <a:t>} catch (err) {</a:t>
            </a:r>
          </a:p>
          <a:p>
            <a:r>
              <a:rPr lang="en-US" sz="550" b="0" dirty="0">
                <a:solidFill>
                  <a:schemeClr val="tx1"/>
                </a:solidFill>
                <a:effectLst/>
                <a:latin typeface="Consolas" panose="020B0609020204030204" pitchFamily="49" charset="0"/>
              </a:rPr>
              <a:t>return </a:t>
            </a:r>
            <a:r>
              <a:rPr lang="en-US" sz="550" b="0" dirty="0" err="1">
                <a:solidFill>
                  <a:schemeClr val="tx1"/>
                </a:solidFill>
                <a:effectLst/>
                <a:latin typeface="Consolas" panose="020B0609020204030204" pitchFamily="49" charset="0"/>
              </a:rPr>
              <a:t>res.status</a:t>
            </a:r>
            <a:r>
              <a:rPr lang="en-US" sz="550" b="0" dirty="0">
                <a:solidFill>
                  <a:schemeClr val="tx1"/>
                </a:solidFill>
                <a:effectLst/>
                <a:latin typeface="Consolas" panose="020B0609020204030204" pitchFamily="49" charset="0"/>
              </a:rPr>
              <a:t>(400).</a:t>
            </a:r>
            <a:r>
              <a:rPr lang="en-US" sz="550" b="0" dirty="0" err="1">
                <a:solidFill>
                  <a:schemeClr val="tx1"/>
                </a:solidFill>
                <a:effectLst/>
                <a:latin typeface="Consolas" panose="020B0609020204030204" pitchFamily="49" charset="0"/>
              </a:rPr>
              <a:t>json</a:t>
            </a:r>
            <a:r>
              <a:rPr lang="en-US" sz="550" b="0" dirty="0">
                <a:solidFill>
                  <a:schemeClr val="tx1"/>
                </a:solidFill>
                <a:effectLst/>
                <a:latin typeface="Consolas" panose="020B0609020204030204" pitchFamily="49" charset="0"/>
              </a:rPr>
              <a:t>({</a:t>
            </a:r>
          </a:p>
          <a:p>
            <a:r>
              <a:rPr lang="en-US" sz="550" b="0" dirty="0">
                <a:solidFill>
                  <a:schemeClr val="tx1"/>
                </a:solidFill>
                <a:effectLst/>
                <a:latin typeface="Consolas" panose="020B0609020204030204" pitchFamily="49" charset="0"/>
              </a:rPr>
              <a:t>error: </a:t>
            </a:r>
            <a:r>
              <a:rPr lang="en-US" sz="550" b="0" dirty="0" err="1">
                <a:solidFill>
                  <a:schemeClr val="tx1"/>
                </a:solidFill>
                <a:effectLst/>
                <a:latin typeface="Consolas" panose="020B0609020204030204" pitchFamily="49" charset="0"/>
              </a:rPr>
              <a:t>errorHandler.getErrorMessage</a:t>
            </a:r>
            <a:r>
              <a:rPr lang="en-US" sz="550" b="0" dirty="0">
                <a:solidFill>
                  <a:schemeClr val="tx1"/>
                </a:solidFill>
                <a:effectLst/>
                <a:latin typeface="Consolas" panose="020B0609020204030204" pitchFamily="49" charset="0"/>
              </a:rPr>
              <a:t>(err) </a:t>
            </a:r>
          </a:p>
          <a:p>
            <a:r>
              <a:rPr lang="en-US" sz="550" b="0" dirty="0">
                <a:solidFill>
                  <a:schemeClr val="tx1"/>
                </a:solidFill>
                <a:effectLst/>
                <a:latin typeface="Consolas" panose="020B0609020204030204" pitchFamily="49" charset="0"/>
              </a:rPr>
              <a:t>})</a:t>
            </a:r>
          </a:p>
          <a:p>
            <a:r>
              <a:rPr lang="en-US" sz="550" b="0" dirty="0">
                <a:solidFill>
                  <a:schemeClr val="tx1"/>
                </a:solidFill>
                <a:effectLst/>
                <a:latin typeface="Consolas" panose="020B0609020204030204" pitchFamily="49" charset="0"/>
              </a:rPr>
              <a:t>} </a:t>
            </a:r>
          </a:p>
          <a:p>
            <a:r>
              <a:rPr lang="en-US" sz="550" b="0" dirty="0">
                <a:solidFill>
                  <a:schemeClr val="tx1"/>
                </a:solidFill>
                <a:effectLst/>
                <a:latin typeface="Consolas" panose="020B0609020204030204" pitchFamily="49" charset="0"/>
              </a:rPr>
              <a:t>}</a:t>
            </a:r>
          </a:p>
          <a:p>
            <a:r>
              <a:rPr lang="en-US" sz="550" b="0" dirty="0">
                <a:solidFill>
                  <a:schemeClr val="tx1"/>
                </a:solidFill>
                <a:effectLst/>
                <a:latin typeface="Consolas" panose="020B0609020204030204" pitchFamily="49" charset="0"/>
              </a:rPr>
              <a:t>    const list = async (req, res) =&gt; { </a:t>
            </a:r>
          </a:p>
          <a:p>
            <a:r>
              <a:rPr lang="en-US" sz="550" b="0" dirty="0">
                <a:solidFill>
                  <a:schemeClr val="tx1"/>
                </a:solidFill>
                <a:effectLst/>
                <a:latin typeface="Consolas" panose="020B0609020204030204" pitchFamily="49" charset="0"/>
              </a:rPr>
              <a:t>    try {</a:t>
            </a:r>
          </a:p>
          <a:p>
            <a:r>
              <a:rPr lang="en-US" sz="550" b="0" dirty="0">
                <a:solidFill>
                  <a:schemeClr val="tx1"/>
                </a:solidFill>
                <a:effectLst/>
                <a:latin typeface="Consolas" panose="020B0609020204030204" pitchFamily="49" charset="0"/>
              </a:rPr>
              <a:t>    let users = await </a:t>
            </a:r>
            <a:r>
              <a:rPr lang="en-US" sz="550" b="0" dirty="0" err="1">
                <a:solidFill>
                  <a:schemeClr val="tx1"/>
                </a:solidFill>
                <a:effectLst/>
                <a:latin typeface="Consolas" panose="020B0609020204030204" pitchFamily="49" charset="0"/>
              </a:rPr>
              <a:t>User.find</a:t>
            </a:r>
            <a:r>
              <a:rPr lang="en-US" sz="550" b="0" dirty="0">
                <a:solidFill>
                  <a:schemeClr val="tx1"/>
                </a:solidFill>
                <a:effectLst/>
                <a:latin typeface="Consolas" panose="020B0609020204030204" pitchFamily="49" charset="0"/>
              </a:rPr>
              <a:t>().select('name email    updated created') </a:t>
            </a:r>
          </a:p>
          <a:p>
            <a:r>
              <a:rPr lang="en-US" sz="550" b="0" dirty="0">
                <a:solidFill>
                  <a:schemeClr val="tx1"/>
                </a:solidFill>
                <a:effectLst/>
                <a:latin typeface="Consolas" panose="020B0609020204030204" pitchFamily="49" charset="0"/>
              </a:rPr>
              <a:t>    </a:t>
            </a:r>
            <a:r>
              <a:rPr lang="en-US" sz="550" b="0" dirty="0" err="1">
                <a:solidFill>
                  <a:schemeClr val="tx1"/>
                </a:solidFill>
                <a:effectLst/>
                <a:latin typeface="Consolas" panose="020B0609020204030204" pitchFamily="49" charset="0"/>
              </a:rPr>
              <a:t>res.json</a:t>
            </a:r>
            <a:r>
              <a:rPr lang="en-US" sz="550" b="0" dirty="0">
                <a:solidFill>
                  <a:schemeClr val="tx1"/>
                </a:solidFill>
                <a:effectLst/>
                <a:latin typeface="Consolas" panose="020B0609020204030204" pitchFamily="49" charset="0"/>
              </a:rPr>
              <a:t>(users)</a:t>
            </a:r>
          </a:p>
          <a:p>
            <a:r>
              <a:rPr lang="en-US" sz="550" b="0" dirty="0">
                <a:solidFill>
                  <a:schemeClr val="tx1"/>
                </a:solidFill>
                <a:effectLst/>
                <a:latin typeface="Consolas" panose="020B0609020204030204" pitchFamily="49" charset="0"/>
              </a:rPr>
              <a:t>    } catch (err) {</a:t>
            </a:r>
          </a:p>
          <a:p>
            <a:r>
              <a:rPr lang="en-US" sz="550" b="0" dirty="0">
                <a:solidFill>
                  <a:schemeClr val="tx1"/>
                </a:solidFill>
                <a:effectLst/>
                <a:latin typeface="Consolas" panose="020B0609020204030204" pitchFamily="49" charset="0"/>
              </a:rPr>
              <a:t>    return </a:t>
            </a:r>
            <a:r>
              <a:rPr lang="en-US" sz="550" b="0" dirty="0" err="1">
                <a:solidFill>
                  <a:schemeClr val="tx1"/>
                </a:solidFill>
                <a:effectLst/>
                <a:latin typeface="Consolas" panose="020B0609020204030204" pitchFamily="49" charset="0"/>
              </a:rPr>
              <a:t>res.status</a:t>
            </a:r>
            <a:r>
              <a:rPr lang="en-US" sz="550" b="0" dirty="0">
                <a:solidFill>
                  <a:schemeClr val="tx1"/>
                </a:solidFill>
                <a:effectLst/>
                <a:latin typeface="Consolas" panose="020B0609020204030204" pitchFamily="49" charset="0"/>
              </a:rPr>
              <a:t>(400).</a:t>
            </a:r>
            <a:r>
              <a:rPr lang="en-US" sz="550" b="0" dirty="0" err="1">
                <a:solidFill>
                  <a:schemeClr val="tx1"/>
                </a:solidFill>
                <a:effectLst/>
                <a:latin typeface="Consolas" panose="020B0609020204030204" pitchFamily="49" charset="0"/>
              </a:rPr>
              <a:t>json</a:t>
            </a:r>
            <a:r>
              <a:rPr lang="en-US" sz="550" b="0" dirty="0">
                <a:solidFill>
                  <a:schemeClr val="tx1"/>
                </a:solidFill>
                <a:effectLst/>
                <a:latin typeface="Consolas" panose="020B0609020204030204" pitchFamily="49" charset="0"/>
              </a:rPr>
              <a:t>({</a:t>
            </a:r>
          </a:p>
          <a:p>
            <a:r>
              <a:rPr lang="en-US" sz="550" b="0" dirty="0">
                <a:solidFill>
                  <a:schemeClr val="tx1"/>
                </a:solidFill>
                <a:effectLst/>
                <a:latin typeface="Consolas" panose="020B0609020204030204" pitchFamily="49" charset="0"/>
              </a:rPr>
              <a:t>    error: </a:t>
            </a:r>
            <a:r>
              <a:rPr lang="en-US" sz="550" b="0" dirty="0" err="1">
                <a:solidFill>
                  <a:schemeClr val="tx1"/>
                </a:solidFill>
                <a:effectLst/>
                <a:latin typeface="Consolas" panose="020B0609020204030204" pitchFamily="49" charset="0"/>
              </a:rPr>
              <a:t>errorHandler.getErrorMessage</a:t>
            </a:r>
            <a:r>
              <a:rPr lang="en-US" sz="550" b="0" dirty="0">
                <a:solidFill>
                  <a:schemeClr val="tx1"/>
                </a:solidFill>
                <a:effectLst/>
                <a:latin typeface="Consolas" panose="020B0609020204030204" pitchFamily="49" charset="0"/>
              </a:rPr>
              <a:t>(err) </a:t>
            </a:r>
          </a:p>
          <a:p>
            <a:r>
              <a:rPr lang="en-US" sz="550" b="0" dirty="0">
                <a:solidFill>
                  <a:schemeClr val="tx1"/>
                </a:solidFill>
                <a:effectLst/>
                <a:latin typeface="Consolas" panose="020B0609020204030204" pitchFamily="49" charset="0"/>
              </a:rPr>
              <a:t>    })</a:t>
            </a:r>
          </a:p>
          <a:p>
            <a:r>
              <a:rPr lang="en-US" sz="550" b="0" dirty="0">
                <a:solidFill>
                  <a:schemeClr val="tx1"/>
                </a:solidFill>
                <a:effectLst/>
                <a:latin typeface="Consolas" panose="020B0609020204030204" pitchFamily="49" charset="0"/>
              </a:rPr>
              <a:t>    } </a:t>
            </a:r>
          </a:p>
          <a:p>
            <a:r>
              <a:rPr lang="en-US" sz="550" b="0" dirty="0">
                <a:solidFill>
                  <a:schemeClr val="tx1"/>
                </a:solidFill>
                <a:effectLst/>
                <a:latin typeface="Consolas" panose="020B0609020204030204" pitchFamily="49" charset="0"/>
              </a:rPr>
              <a:t>    }</a:t>
            </a:r>
          </a:p>
          <a:p>
            <a:r>
              <a:rPr lang="en-US" sz="550" b="0" dirty="0">
                <a:solidFill>
                  <a:schemeClr val="tx1"/>
                </a:solidFill>
                <a:effectLst/>
                <a:latin typeface="Consolas" panose="020B0609020204030204" pitchFamily="49" charset="0"/>
              </a:rPr>
              <a:t>    const </a:t>
            </a:r>
            <a:r>
              <a:rPr lang="en-US" sz="550" b="0" dirty="0" err="1">
                <a:solidFill>
                  <a:schemeClr val="tx1"/>
                </a:solidFill>
                <a:effectLst/>
                <a:latin typeface="Consolas" panose="020B0609020204030204" pitchFamily="49" charset="0"/>
              </a:rPr>
              <a:t>userByID</a:t>
            </a:r>
            <a:r>
              <a:rPr lang="en-US" sz="550" b="0" dirty="0">
                <a:solidFill>
                  <a:schemeClr val="tx1"/>
                </a:solidFill>
                <a:effectLst/>
                <a:latin typeface="Consolas" panose="020B0609020204030204" pitchFamily="49" charset="0"/>
              </a:rPr>
              <a:t> = async (req, res, next, id) =&gt; { </a:t>
            </a:r>
          </a:p>
          <a:p>
            <a:r>
              <a:rPr lang="en-US" sz="550" b="0" dirty="0">
                <a:solidFill>
                  <a:schemeClr val="tx1"/>
                </a:solidFill>
                <a:effectLst/>
                <a:latin typeface="Consolas" panose="020B0609020204030204" pitchFamily="49" charset="0"/>
              </a:rPr>
              <a:t>try {</a:t>
            </a:r>
          </a:p>
          <a:p>
            <a:r>
              <a:rPr lang="en-US" sz="550" b="0" dirty="0">
                <a:solidFill>
                  <a:schemeClr val="tx1"/>
                </a:solidFill>
                <a:effectLst/>
                <a:latin typeface="Consolas" panose="020B0609020204030204" pitchFamily="49" charset="0"/>
              </a:rPr>
              <a:t>let user = await </a:t>
            </a:r>
            <a:r>
              <a:rPr lang="en-US" sz="550" b="0" dirty="0" err="1">
                <a:solidFill>
                  <a:schemeClr val="tx1"/>
                </a:solidFill>
                <a:effectLst/>
                <a:latin typeface="Consolas" panose="020B0609020204030204" pitchFamily="49" charset="0"/>
              </a:rPr>
              <a:t>User.findById</a:t>
            </a:r>
            <a:r>
              <a:rPr lang="en-US" sz="550" b="0" dirty="0">
                <a:solidFill>
                  <a:schemeClr val="tx1"/>
                </a:solidFill>
                <a:effectLst/>
                <a:latin typeface="Consolas" panose="020B0609020204030204" pitchFamily="49" charset="0"/>
              </a:rPr>
              <a:t>(id) </a:t>
            </a:r>
          </a:p>
          <a:p>
            <a:r>
              <a:rPr lang="en-US" sz="550" b="0" dirty="0">
                <a:solidFill>
                  <a:schemeClr val="tx1"/>
                </a:solidFill>
                <a:effectLst/>
                <a:latin typeface="Consolas" panose="020B0609020204030204" pitchFamily="49" charset="0"/>
              </a:rPr>
              <a:t>if (!user)</a:t>
            </a:r>
          </a:p>
          <a:p>
            <a:r>
              <a:rPr lang="en-US" sz="550" b="0" dirty="0">
                <a:solidFill>
                  <a:schemeClr val="tx1"/>
                </a:solidFill>
                <a:effectLst/>
                <a:latin typeface="Consolas" panose="020B0609020204030204" pitchFamily="49" charset="0"/>
              </a:rPr>
              <a:t>return </a:t>
            </a:r>
            <a:r>
              <a:rPr lang="en-US" sz="550" b="0" dirty="0" err="1">
                <a:solidFill>
                  <a:schemeClr val="tx1"/>
                </a:solidFill>
                <a:effectLst/>
                <a:latin typeface="Consolas" panose="020B0609020204030204" pitchFamily="49" charset="0"/>
              </a:rPr>
              <a:t>res.status</a:t>
            </a:r>
            <a:r>
              <a:rPr lang="en-US" sz="550" b="0" dirty="0">
                <a:solidFill>
                  <a:schemeClr val="tx1"/>
                </a:solidFill>
                <a:effectLst/>
                <a:latin typeface="Consolas" panose="020B0609020204030204" pitchFamily="49" charset="0"/>
              </a:rPr>
              <a:t>('400').</a:t>
            </a:r>
            <a:r>
              <a:rPr lang="en-US" sz="550" b="0" dirty="0" err="1">
                <a:solidFill>
                  <a:schemeClr val="tx1"/>
                </a:solidFill>
                <a:effectLst/>
                <a:latin typeface="Consolas" panose="020B0609020204030204" pitchFamily="49" charset="0"/>
              </a:rPr>
              <a:t>json</a:t>
            </a:r>
            <a:r>
              <a:rPr lang="en-US" sz="550" b="0" dirty="0">
                <a:solidFill>
                  <a:schemeClr val="tx1"/>
                </a:solidFill>
                <a:effectLst/>
                <a:latin typeface="Consolas" panose="020B0609020204030204" pitchFamily="49" charset="0"/>
              </a:rPr>
              <a:t>({ </a:t>
            </a:r>
          </a:p>
          <a:p>
            <a:r>
              <a:rPr lang="en-US" sz="550" b="0" dirty="0">
                <a:solidFill>
                  <a:schemeClr val="tx1"/>
                </a:solidFill>
                <a:effectLst/>
                <a:latin typeface="Consolas" panose="020B0609020204030204" pitchFamily="49" charset="0"/>
              </a:rPr>
              <a:t>error: "User not found"</a:t>
            </a:r>
          </a:p>
          <a:p>
            <a:r>
              <a:rPr lang="en-US" sz="550" b="0" dirty="0">
                <a:solidFill>
                  <a:schemeClr val="tx1"/>
                </a:solidFill>
                <a:effectLst/>
                <a:latin typeface="Consolas" panose="020B0609020204030204" pitchFamily="49" charset="0"/>
              </a:rPr>
              <a:t>})</a:t>
            </a:r>
          </a:p>
          <a:p>
            <a:r>
              <a:rPr lang="en-US" sz="550" b="0" dirty="0" err="1">
                <a:solidFill>
                  <a:schemeClr val="tx1"/>
                </a:solidFill>
                <a:effectLst/>
                <a:latin typeface="Consolas" panose="020B0609020204030204" pitchFamily="49" charset="0"/>
              </a:rPr>
              <a:t>req.profile</a:t>
            </a:r>
            <a:r>
              <a:rPr lang="en-US" sz="550" b="0" dirty="0">
                <a:solidFill>
                  <a:schemeClr val="tx1"/>
                </a:solidFill>
                <a:effectLst/>
                <a:latin typeface="Consolas" panose="020B0609020204030204" pitchFamily="49" charset="0"/>
              </a:rPr>
              <a:t> = user </a:t>
            </a:r>
          </a:p>
          <a:p>
            <a:r>
              <a:rPr lang="en-US" sz="550" b="0" dirty="0">
                <a:solidFill>
                  <a:schemeClr val="tx1"/>
                </a:solidFill>
                <a:effectLst/>
                <a:latin typeface="Consolas" panose="020B0609020204030204" pitchFamily="49" charset="0"/>
              </a:rPr>
              <a:t>next()</a:t>
            </a:r>
          </a:p>
          <a:p>
            <a:r>
              <a:rPr lang="en-US" sz="550" b="0" dirty="0">
                <a:solidFill>
                  <a:schemeClr val="tx1"/>
                </a:solidFill>
                <a:effectLst/>
                <a:latin typeface="Consolas" panose="020B0609020204030204" pitchFamily="49" charset="0"/>
              </a:rPr>
              <a:t>} catch (err) {</a:t>
            </a:r>
          </a:p>
          <a:p>
            <a:r>
              <a:rPr lang="en-US" sz="550" b="0" dirty="0">
                <a:solidFill>
                  <a:schemeClr val="tx1"/>
                </a:solidFill>
                <a:effectLst/>
                <a:latin typeface="Consolas" panose="020B0609020204030204" pitchFamily="49" charset="0"/>
              </a:rPr>
              <a:t>return </a:t>
            </a:r>
            <a:r>
              <a:rPr lang="en-US" sz="550" b="0" dirty="0" err="1">
                <a:solidFill>
                  <a:schemeClr val="tx1"/>
                </a:solidFill>
                <a:effectLst/>
                <a:latin typeface="Consolas" panose="020B0609020204030204" pitchFamily="49" charset="0"/>
              </a:rPr>
              <a:t>res.status</a:t>
            </a:r>
            <a:r>
              <a:rPr lang="en-US" sz="550" b="0" dirty="0">
                <a:solidFill>
                  <a:schemeClr val="tx1"/>
                </a:solidFill>
                <a:effectLst/>
                <a:latin typeface="Consolas" panose="020B0609020204030204" pitchFamily="49" charset="0"/>
              </a:rPr>
              <a:t>('400').</a:t>
            </a:r>
            <a:r>
              <a:rPr lang="en-US" sz="550" b="0" dirty="0" err="1">
                <a:solidFill>
                  <a:schemeClr val="tx1"/>
                </a:solidFill>
                <a:effectLst/>
                <a:latin typeface="Consolas" panose="020B0609020204030204" pitchFamily="49" charset="0"/>
              </a:rPr>
              <a:t>json</a:t>
            </a:r>
            <a:r>
              <a:rPr lang="en-US" sz="550" b="0" dirty="0">
                <a:solidFill>
                  <a:schemeClr val="tx1"/>
                </a:solidFill>
                <a:effectLst/>
                <a:latin typeface="Consolas" panose="020B0609020204030204" pitchFamily="49" charset="0"/>
              </a:rPr>
              <a:t>({ </a:t>
            </a:r>
          </a:p>
          <a:p>
            <a:r>
              <a:rPr lang="en-US" sz="550" b="0" dirty="0">
                <a:solidFill>
                  <a:schemeClr val="tx1"/>
                </a:solidFill>
                <a:effectLst/>
                <a:latin typeface="Consolas" panose="020B0609020204030204" pitchFamily="49" charset="0"/>
              </a:rPr>
              <a:t>error: "Could not retrieve user"</a:t>
            </a:r>
          </a:p>
          <a:p>
            <a:r>
              <a:rPr lang="en-US" sz="550" b="0" dirty="0">
                <a:solidFill>
                  <a:schemeClr val="tx1"/>
                </a:solidFill>
                <a:effectLst/>
                <a:latin typeface="Consolas" panose="020B0609020204030204" pitchFamily="49" charset="0"/>
              </a:rPr>
              <a:t>}) </a:t>
            </a:r>
          </a:p>
          <a:p>
            <a:r>
              <a:rPr lang="en-US" sz="550" b="0" dirty="0">
                <a:solidFill>
                  <a:schemeClr val="tx1"/>
                </a:solidFill>
                <a:effectLst/>
                <a:latin typeface="Consolas" panose="020B0609020204030204" pitchFamily="49" charset="0"/>
              </a:rPr>
              <a:t>}</a:t>
            </a:r>
          </a:p>
          <a:p>
            <a:r>
              <a:rPr lang="en-US" sz="550" b="0" dirty="0">
                <a:solidFill>
                  <a:schemeClr val="tx1"/>
                </a:solidFill>
                <a:effectLst/>
                <a:latin typeface="Consolas" panose="020B0609020204030204" pitchFamily="49" charset="0"/>
              </a:rPr>
              <a:t>}</a:t>
            </a:r>
          </a:p>
          <a:p>
            <a:r>
              <a:rPr lang="en-US" sz="550" b="0" dirty="0">
                <a:solidFill>
                  <a:schemeClr val="tx1"/>
                </a:solidFill>
                <a:effectLst/>
                <a:latin typeface="Consolas" panose="020B0609020204030204" pitchFamily="49" charset="0"/>
              </a:rPr>
              <a:t>    const read = (req, res) =&gt; {</a:t>
            </a:r>
          </a:p>
          <a:p>
            <a:r>
              <a:rPr lang="en-US" sz="550" b="0" dirty="0">
                <a:solidFill>
                  <a:schemeClr val="tx1"/>
                </a:solidFill>
                <a:effectLst/>
                <a:latin typeface="Consolas" panose="020B0609020204030204" pitchFamily="49" charset="0"/>
              </a:rPr>
              <a:t>    </a:t>
            </a:r>
            <a:r>
              <a:rPr lang="en-US" sz="550" b="0" dirty="0" err="1">
                <a:solidFill>
                  <a:schemeClr val="tx1"/>
                </a:solidFill>
                <a:effectLst/>
                <a:latin typeface="Consolas" panose="020B0609020204030204" pitchFamily="49" charset="0"/>
              </a:rPr>
              <a:t>req.profile.hashed_password</a:t>
            </a:r>
            <a:r>
              <a:rPr lang="en-US" sz="550" b="0" dirty="0">
                <a:solidFill>
                  <a:schemeClr val="tx1"/>
                </a:solidFill>
                <a:effectLst/>
                <a:latin typeface="Consolas" panose="020B0609020204030204" pitchFamily="49" charset="0"/>
              </a:rPr>
              <a:t> = undefined </a:t>
            </a:r>
          </a:p>
          <a:p>
            <a:r>
              <a:rPr lang="en-US" sz="550" b="0" dirty="0">
                <a:solidFill>
                  <a:schemeClr val="tx1"/>
                </a:solidFill>
                <a:effectLst/>
                <a:latin typeface="Consolas" panose="020B0609020204030204" pitchFamily="49" charset="0"/>
              </a:rPr>
              <a:t>    </a:t>
            </a:r>
            <a:r>
              <a:rPr lang="en-US" sz="550" b="0" dirty="0" err="1">
                <a:solidFill>
                  <a:schemeClr val="tx1"/>
                </a:solidFill>
                <a:effectLst/>
                <a:latin typeface="Consolas" panose="020B0609020204030204" pitchFamily="49" charset="0"/>
              </a:rPr>
              <a:t>req.profile.salt</a:t>
            </a:r>
            <a:r>
              <a:rPr lang="en-US" sz="550" b="0" dirty="0">
                <a:solidFill>
                  <a:schemeClr val="tx1"/>
                </a:solidFill>
                <a:effectLst/>
                <a:latin typeface="Consolas" panose="020B0609020204030204" pitchFamily="49" charset="0"/>
              </a:rPr>
              <a:t> = undefined</a:t>
            </a:r>
          </a:p>
          <a:p>
            <a:r>
              <a:rPr lang="en-US" sz="550" b="0" dirty="0">
                <a:solidFill>
                  <a:schemeClr val="tx1"/>
                </a:solidFill>
                <a:effectLst/>
                <a:latin typeface="Consolas" panose="020B0609020204030204" pitchFamily="49" charset="0"/>
              </a:rPr>
              <a:t>    return </a:t>
            </a:r>
            <a:r>
              <a:rPr lang="en-US" sz="550" b="0" dirty="0" err="1">
                <a:solidFill>
                  <a:schemeClr val="tx1"/>
                </a:solidFill>
                <a:effectLst/>
                <a:latin typeface="Consolas" panose="020B0609020204030204" pitchFamily="49" charset="0"/>
              </a:rPr>
              <a:t>res.json</a:t>
            </a:r>
            <a:r>
              <a:rPr lang="en-US" sz="550" b="0" dirty="0">
                <a:solidFill>
                  <a:schemeClr val="tx1"/>
                </a:solidFill>
                <a:effectLst/>
                <a:latin typeface="Consolas" panose="020B0609020204030204" pitchFamily="49" charset="0"/>
              </a:rPr>
              <a:t>(</a:t>
            </a:r>
            <a:r>
              <a:rPr lang="en-US" sz="550" b="0" dirty="0" err="1">
                <a:solidFill>
                  <a:schemeClr val="tx1"/>
                </a:solidFill>
                <a:effectLst/>
                <a:latin typeface="Consolas" panose="020B0609020204030204" pitchFamily="49" charset="0"/>
              </a:rPr>
              <a:t>req.profile</a:t>
            </a:r>
            <a:r>
              <a:rPr lang="en-US" sz="550" b="0" dirty="0">
                <a:solidFill>
                  <a:schemeClr val="tx1"/>
                </a:solidFill>
                <a:effectLst/>
                <a:latin typeface="Consolas" panose="020B0609020204030204" pitchFamily="49" charset="0"/>
              </a:rPr>
              <a:t>) </a:t>
            </a:r>
          </a:p>
          <a:p>
            <a:r>
              <a:rPr lang="en-US" sz="550" b="0" dirty="0">
                <a:solidFill>
                  <a:schemeClr val="tx1"/>
                </a:solidFill>
                <a:effectLst/>
                <a:latin typeface="Consolas" panose="020B0609020204030204" pitchFamily="49" charset="0"/>
              </a:rPr>
              <a:t>    }</a:t>
            </a:r>
          </a:p>
          <a:p>
            <a:br>
              <a:rPr lang="en-US" sz="550" b="0" dirty="0">
                <a:solidFill>
                  <a:schemeClr val="tx1"/>
                </a:solidFill>
                <a:effectLst/>
                <a:latin typeface="Consolas" panose="020B0609020204030204" pitchFamily="49" charset="0"/>
              </a:rPr>
            </a:br>
            <a:r>
              <a:rPr lang="en-US" sz="550" b="0" dirty="0">
                <a:solidFill>
                  <a:schemeClr val="tx1"/>
                </a:solidFill>
                <a:effectLst/>
                <a:latin typeface="Consolas" panose="020B0609020204030204" pitchFamily="49" charset="0"/>
              </a:rPr>
              <a:t>    const update = (req, res, next) =&gt; {  }</a:t>
            </a:r>
          </a:p>
          <a:p>
            <a:r>
              <a:rPr lang="en-US" sz="550" b="0" dirty="0">
                <a:solidFill>
                  <a:schemeClr val="tx1"/>
                </a:solidFill>
                <a:effectLst/>
                <a:latin typeface="Consolas" panose="020B0609020204030204" pitchFamily="49" charset="0"/>
              </a:rPr>
              <a:t>    const remove = (req, res, next) =&gt; {  }</a:t>
            </a:r>
          </a:p>
          <a:p>
            <a:r>
              <a:rPr lang="en-US" sz="550" b="0" dirty="0">
                <a:solidFill>
                  <a:schemeClr val="tx1"/>
                </a:solidFill>
                <a:effectLst/>
                <a:latin typeface="Consolas" panose="020B0609020204030204" pitchFamily="49" charset="0"/>
              </a:rPr>
              <a:t>    export default { create, </a:t>
            </a:r>
            <a:r>
              <a:rPr lang="en-US" sz="550" b="0" dirty="0" err="1">
                <a:solidFill>
                  <a:schemeClr val="tx1"/>
                </a:solidFill>
                <a:effectLst/>
                <a:latin typeface="Consolas" panose="020B0609020204030204" pitchFamily="49" charset="0"/>
              </a:rPr>
              <a:t>userByID</a:t>
            </a:r>
            <a:r>
              <a:rPr lang="en-US" sz="550" b="0" dirty="0">
                <a:solidFill>
                  <a:schemeClr val="tx1"/>
                </a:solidFill>
                <a:effectLst/>
                <a:latin typeface="Consolas" panose="020B0609020204030204" pitchFamily="49" charset="0"/>
              </a:rPr>
              <a:t>, read, list, remove, update }</a:t>
            </a:r>
          </a:p>
          <a:p>
            <a:br>
              <a:rPr lang="en-US" sz="550" b="0" dirty="0">
                <a:solidFill>
                  <a:schemeClr val="tx1"/>
                </a:solidFill>
                <a:effectLst/>
                <a:latin typeface="Consolas" panose="020B0609020204030204" pitchFamily="49" charset="0"/>
              </a:rPr>
            </a:br>
            <a:endParaRPr lang="en-US" sz="55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980C171B-B1C6-094A-4BF8-EF02F1A56E8A}"/>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E37E82FF-9DCE-F98B-C8F4-D151256EC41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3A9227-5424-03CC-E0A8-028F7B9E7D60}"/>
              </a:ext>
            </a:extLst>
          </p:cNvPr>
          <p:cNvSpPr>
            <a:spLocks noGrp="1"/>
          </p:cNvSpPr>
          <p:nvPr>
            <p:ph type="sldNum" sz="quarter" idx="12"/>
          </p:nvPr>
        </p:nvSpPr>
        <p:spPr/>
        <p:txBody>
          <a:bodyPr/>
          <a:lstStyle/>
          <a:p>
            <a:fld id="{7C5CF243-786F-4254-B068-4C9F0B6EA12F}" type="slidenum">
              <a:rPr lang="en-US" altLang="en-US" smtClean="0"/>
              <a:pPr/>
              <a:t>35</a:t>
            </a:fld>
            <a:endParaRPr lang="en-US" altLang="en-US"/>
          </a:p>
        </p:txBody>
      </p:sp>
    </p:spTree>
    <p:extLst>
      <p:ext uri="{BB962C8B-B14F-4D97-AF65-F5344CB8AC3E}">
        <p14:creationId xmlns:p14="http://schemas.microsoft.com/office/powerpoint/2010/main" val="2183950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327E-111D-D812-85D4-DBD5F9298A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685DE3-19A8-DA8F-20F1-B2E886E4B9FC}"/>
              </a:ext>
            </a:extLst>
          </p:cNvPr>
          <p:cNvSpPr>
            <a:spLocks noGrp="1"/>
          </p:cNvSpPr>
          <p:nvPr>
            <p:ph idx="1"/>
          </p:nvPr>
        </p:nvSpPr>
        <p:spPr/>
        <p:txBody>
          <a:bodyPr/>
          <a:lstStyle/>
          <a:p>
            <a:r>
              <a:rPr lang="en-US" dirty="0"/>
              <a:t>The read function retrieves the user details from </a:t>
            </a:r>
            <a:r>
              <a:rPr lang="en-US" dirty="0" err="1"/>
              <a:t>req.profile</a:t>
            </a:r>
            <a:r>
              <a:rPr lang="en-US" dirty="0"/>
              <a:t> and removes sensitive information, such as the </a:t>
            </a:r>
            <a:r>
              <a:rPr lang="en-US" dirty="0" err="1"/>
              <a:t>hashed_password</a:t>
            </a:r>
            <a:r>
              <a:rPr lang="en-US" dirty="0"/>
              <a:t> and salt values, before sending the user object in the response to the requesting client. </a:t>
            </a:r>
          </a:p>
          <a:p>
            <a:pPr marL="0" indent="0">
              <a:buNone/>
            </a:pPr>
            <a:endParaRPr lang="en-US" dirty="0"/>
          </a:p>
          <a:p>
            <a:r>
              <a:rPr lang="en-US" dirty="0"/>
              <a:t>This rule is also followed in implementing the controller function to update a user, as shown next.</a:t>
            </a:r>
          </a:p>
        </p:txBody>
      </p:sp>
      <p:sp>
        <p:nvSpPr>
          <p:cNvPr id="4" name="Date Placeholder 3">
            <a:extLst>
              <a:ext uri="{FF2B5EF4-FFF2-40B4-BE49-F238E27FC236}">
                <a16:creationId xmlns:a16="http://schemas.microsoft.com/office/drawing/2014/main" id="{A2CF39CA-1BFF-4C83-71B2-A3C6841C634F}"/>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2A7F49C1-B4BE-2D6B-B0EF-4034219B03E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AE8D6AD-023A-2EAB-BAAF-249E48FF82B9}"/>
              </a:ext>
            </a:extLst>
          </p:cNvPr>
          <p:cNvSpPr>
            <a:spLocks noGrp="1"/>
          </p:cNvSpPr>
          <p:nvPr>
            <p:ph type="sldNum" sz="quarter" idx="12"/>
          </p:nvPr>
        </p:nvSpPr>
        <p:spPr/>
        <p:txBody>
          <a:bodyPr/>
          <a:lstStyle/>
          <a:p>
            <a:fld id="{7C5CF243-786F-4254-B068-4C9F0B6EA12F}" type="slidenum">
              <a:rPr lang="en-US" altLang="en-US" smtClean="0"/>
              <a:pPr/>
              <a:t>36</a:t>
            </a:fld>
            <a:endParaRPr lang="en-US" altLang="en-US"/>
          </a:p>
        </p:txBody>
      </p:sp>
    </p:spTree>
    <p:extLst>
      <p:ext uri="{BB962C8B-B14F-4D97-AF65-F5344CB8AC3E}">
        <p14:creationId xmlns:p14="http://schemas.microsoft.com/office/powerpoint/2010/main" val="3829207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4A27-8931-7699-16C2-65B635A72FAE}"/>
              </a:ext>
            </a:extLst>
          </p:cNvPr>
          <p:cNvSpPr>
            <a:spLocks noGrp="1"/>
          </p:cNvSpPr>
          <p:nvPr>
            <p:ph type="title"/>
          </p:nvPr>
        </p:nvSpPr>
        <p:spPr/>
        <p:txBody>
          <a:bodyPr/>
          <a:lstStyle/>
          <a:p>
            <a:r>
              <a:rPr lang="en-US" dirty="0"/>
              <a:t>Updating</a:t>
            </a:r>
          </a:p>
        </p:txBody>
      </p:sp>
      <p:sp>
        <p:nvSpPr>
          <p:cNvPr id="3" name="Content Placeholder 2">
            <a:extLst>
              <a:ext uri="{FF2B5EF4-FFF2-40B4-BE49-F238E27FC236}">
                <a16:creationId xmlns:a16="http://schemas.microsoft.com/office/drawing/2014/main" id="{AE51E534-A3BF-4B3E-1948-7C0C721606E1}"/>
              </a:ext>
            </a:extLst>
          </p:cNvPr>
          <p:cNvSpPr>
            <a:spLocks noGrp="1"/>
          </p:cNvSpPr>
          <p:nvPr>
            <p:ph idx="1"/>
          </p:nvPr>
        </p:nvSpPr>
        <p:spPr/>
        <p:txBody>
          <a:bodyPr/>
          <a:lstStyle/>
          <a:p>
            <a:r>
              <a:rPr lang="en-US" dirty="0"/>
              <a:t>The API endpoint to update a single user is declared in the following route.</a:t>
            </a:r>
          </a:p>
          <a:p>
            <a:r>
              <a:rPr lang="en-US" dirty="0" err="1"/>
              <a:t>mern</a:t>
            </a:r>
            <a:r>
              <a:rPr lang="en-US" dirty="0"/>
              <a:t>-skeleton/server/routes/user.routes.js:</a:t>
            </a:r>
          </a:p>
          <a:p>
            <a:pPr marL="0" indent="0">
              <a:buNone/>
            </a:pPr>
            <a:r>
              <a:rPr lang="en-US" dirty="0"/>
              <a:t>       </a:t>
            </a:r>
            <a:r>
              <a:rPr lang="en-US" dirty="0" err="1"/>
              <a:t>router.route</a:t>
            </a:r>
            <a:r>
              <a:rPr lang="en-US" dirty="0"/>
              <a:t>('/</a:t>
            </a:r>
            <a:r>
              <a:rPr lang="en-US" dirty="0" err="1"/>
              <a:t>api</a:t>
            </a:r>
            <a:r>
              <a:rPr lang="en-US" dirty="0"/>
              <a:t>/users/:</a:t>
            </a:r>
            <a:r>
              <a:rPr lang="en-US" dirty="0" err="1"/>
              <a:t>userId</a:t>
            </a:r>
            <a:r>
              <a:rPr lang="en-US" dirty="0"/>
              <a:t>').put(</a:t>
            </a:r>
            <a:r>
              <a:rPr lang="en-US" dirty="0" err="1"/>
              <a:t>userCtrl.update</a:t>
            </a:r>
            <a:r>
              <a:rPr lang="en-US" dirty="0"/>
              <a:t>)</a:t>
            </a:r>
          </a:p>
        </p:txBody>
      </p:sp>
      <p:sp>
        <p:nvSpPr>
          <p:cNvPr id="4" name="Date Placeholder 3">
            <a:extLst>
              <a:ext uri="{FF2B5EF4-FFF2-40B4-BE49-F238E27FC236}">
                <a16:creationId xmlns:a16="http://schemas.microsoft.com/office/drawing/2014/main" id="{25A29A9A-9ED5-05EE-E8AD-C50287F440DA}"/>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28A16614-505F-A623-B408-B96F88D2B59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68E4B01-4159-9733-95E8-94C724D7F672}"/>
              </a:ext>
            </a:extLst>
          </p:cNvPr>
          <p:cNvSpPr>
            <a:spLocks noGrp="1"/>
          </p:cNvSpPr>
          <p:nvPr>
            <p:ph type="sldNum" sz="quarter" idx="12"/>
          </p:nvPr>
        </p:nvSpPr>
        <p:spPr/>
        <p:txBody>
          <a:bodyPr/>
          <a:lstStyle/>
          <a:p>
            <a:fld id="{7C5CF243-786F-4254-B068-4C9F0B6EA12F}" type="slidenum">
              <a:rPr lang="en-US" altLang="en-US" smtClean="0"/>
              <a:pPr/>
              <a:t>37</a:t>
            </a:fld>
            <a:endParaRPr lang="en-US" altLang="en-US"/>
          </a:p>
        </p:txBody>
      </p:sp>
    </p:spTree>
    <p:extLst>
      <p:ext uri="{BB962C8B-B14F-4D97-AF65-F5344CB8AC3E}">
        <p14:creationId xmlns:p14="http://schemas.microsoft.com/office/powerpoint/2010/main" val="828585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4E79-CE1B-3043-7991-7FA27D61D2D0}"/>
              </a:ext>
            </a:extLst>
          </p:cNvPr>
          <p:cNvSpPr>
            <a:spLocks noGrp="1"/>
          </p:cNvSpPr>
          <p:nvPr>
            <p:ph type="title"/>
          </p:nvPr>
        </p:nvSpPr>
        <p:spPr/>
        <p:txBody>
          <a:bodyPr/>
          <a:lstStyle/>
          <a:p>
            <a:r>
              <a:rPr lang="en-US" dirty="0"/>
              <a:t>Updated user routes.js</a:t>
            </a:r>
          </a:p>
        </p:txBody>
      </p:sp>
      <p:sp>
        <p:nvSpPr>
          <p:cNvPr id="3" name="Content Placeholder 2">
            <a:extLst>
              <a:ext uri="{FF2B5EF4-FFF2-40B4-BE49-F238E27FC236}">
                <a16:creationId xmlns:a16="http://schemas.microsoft.com/office/drawing/2014/main" id="{293DF6DE-995C-54FA-7B31-D5A04F749273}"/>
              </a:ext>
            </a:extLst>
          </p:cNvPr>
          <p:cNvSpPr>
            <a:spLocks noGrp="1"/>
          </p:cNvSpPr>
          <p:nvPr>
            <p:ph idx="1"/>
          </p:nvPr>
        </p:nvSpPr>
        <p:spPr/>
        <p:txBody>
          <a:bodyPr/>
          <a:lstStyle/>
          <a:p>
            <a:r>
              <a:rPr lang="en-US" sz="1400" b="0" dirty="0">
                <a:solidFill>
                  <a:schemeClr val="tx1"/>
                </a:solidFill>
                <a:effectLst/>
                <a:latin typeface="Consolas" panose="020B0609020204030204" pitchFamily="49" charset="0"/>
              </a:rPr>
              <a:t>import express from 'express'</a:t>
            </a:r>
          </a:p>
          <a:p>
            <a:r>
              <a:rPr lang="en-US" sz="1400" b="0" dirty="0">
                <a:solidFill>
                  <a:schemeClr val="tx1"/>
                </a:solidFill>
                <a:effectLst/>
                <a:latin typeface="Consolas" panose="020B0609020204030204" pitchFamily="49" charset="0"/>
              </a:rPr>
              <a:t>import </a:t>
            </a:r>
            <a:r>
              <a:rPr lang="en-US" sz="1400" b="0" dirty="0" err="1">
                <a:solidFill>
                  <a:schemeClr val="tx1"/>
                </a:solidFill>
                <a:effectLst/>
                <a:latin typeface="Consolas" panose="020B0609020204030204" pitchFamily="49" charset="0"/>
              </a:rPr>
              <a:t>userCtrl</a:t>
            </a:r>
            <a:r>
              <a:rPr lang="en-US" sz="1400" b="0" dirty="0">
                <a:solidFill>
                  <a:schemeClr val="tx1"/>
                </a:solidFill>
                <a:effectLst/>
                <a:latin typeface="Consolas" panose="020B0609020204030204" pitchFamily="49" charset="0"/>
              </a:rPr>
              <a:t> from '../controllers/user.controller.js' </a:t>
            </a:r>
          </a:p>
          <a:p>
            <a:r>
              <a:rPr lang="en-US" sz="1400" b="0" dirty="0">
                <a:solidFill>
                  <a:schemeClr val="tx1"/>
                </a:solidFill>
                <a:effectLst/>
                <a:latin typeface="Consolas" panose="020B0609020204030204" pitchFamily="49" charset="0"/>
              </a:rPr>
              <a:t>const router = </a:t>
            </a:r>
            <a:r>
              <a:rPr lang="en-US" sz="1400" b="0" dirty="0" err="1">
                <a:solidFill>
                  <a:schemeClr val="tx1"/>
                </a:solidFill>
                <a:effectLst/>
                <a:latin typeface="Consolas" panose="020B0609020204030204" pitchFamily="49" charset="0"/>
              </a:rPr>
              <a:t>express.Router</a:t>
            </a:r>
            <a:r>
              <a:rPr lang="en-US" sz="1400" b="0" dirty="0">
                <a:solidFill>
                  <a:schemeClr val="tx1"/>
                </a:solidFill>
                <a:effectLst/>
                <a:latin typeface="Consolas" panose="020B0609020204030204" pitchFamily="49" charset="0"/>
              </a:rPr>
              <a:t>()</a:t>
            </a:r>
          </a:p>
          <a:p>
            <a:r>
              <a:rPr lang="en-US" sz="1400" b="0" dirty="0" err="1">
                <a:solidFill>
                  <a:schemeClr val="tx1"/>
                </a:solidFill>
                <a:effectLst/>
                <a:latin typeface="Consolas" panose="020B0609020204030204" pitchFamily="49" charset="0"/>
              </a:rPr>
              <a:t>router.route</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api</a:t>
            </a:r>
            <a:r>
              <a:rPr lang="en-US" sz="1400" b="0" dirty="0">
                <a:solidFill>
                  <a:schemeClr val="tx1"/>
                </a:solidFill>
                <a:effectLst/>
                <a:latin typeface="Consolas" panose="020B0609020204030204" pitchFamily="49" charset="0"/>
              </a:rPr>
              <a:t>/users') </a:t>
            </a:r>
          </a:p>
          <a:p>
            <a:r>
              <a:rPr lang="en-US" sz="1400" b="0" dirty="0">
                <a:solidFill>
                  <a:schemeClr val="tx1"/>
                </a:solidFill>
                <a:effectLst/>
                <a:latin typeface="Consolas" panose="020B0609020204030204" pitchFamily="49" charset="0"/>
              </a:rPr>
              <a:t>.get(</a:t>
            </a:r>
            <a:r>
              <a:rPr lang="en-US" sz="1400" b="0" dirty="0" err="1">
                <a:solidFill>
                  <a:schemeClr val="tx1"/>
                </a:solidFill>
                <a:effectLst/>
                <a:latin typeface="Consolas" panose="020B0609020204030204" pitchFamily="49" charset="0"/>
              </a:rPr>
              <a:t>userCtrl.list</a:t>
            </a:r>
            <a:r>
              <a:rPr lang="en-US" sz="1400" b="0" dirty="0">
                <a:solidFill>
                  <a:schemeClr val="tx1"/>
                </a:solidFill>
                <a:effectLst/>
                <a:latin typeface="Consolas" panose="020B0609020204030204" pitchFamily="49" charset="0"/>
              </a:rPr>
              <a:t>)</a:t>
            </a:r>
          </a:p>
          <a:p>
            <a:r>
              <a:rPr lang="en-US" sz="1400" b="0" dirty="0">
                <a:solidFill>
                  <a:schemeClr val="tx1"/>
                </a:solidFill>
                <a:effectLst/>
                <a:latin typeface="Consolas" panose="020B0609020204030204" pitchFamily="49" charset="0"/>
              </a:rPr>
              <a:t>.post(</a:t>
            </a:r>
            <a:r>
              <a:rPr lang="en-US" sz="1400" b="0" dirty="0" err="1">
                <a:solidFill>
                  <a:schemeClr val="tx1"/>
                </a:solidFill>
                <a:effectLst/>
                <a:latin typeface="Consolas" panose="020B0609020204030204" pitchFamily="49" charset="0"/>
              </a:rPr>
              <a:t>userCtrl.create</a:t>
            </a:r>
            <a:r>
              <a:rPr lang="en-US" sz="1400" b="0" dirty="0">
                <a:solidFill>
                  <a:schemeClr val="tx1"/>
                </a:solidFill>
                <a:effectLst/>
                <a:latin typeface="Consolas" panose="020B0609020204030204" pitchFamily="49" charset="0"/>
              </a:rPr>
              <a:t>)</a:t>
            </a:r>
          </a:p>
          <a:p>
            <a:r>
              <a:rPr lang="en-US" sz="1400" b="0" dirty="0" err="1">
                <a:solidFill>
                  <a:schemeClr val="tx1"/>
                </a:solidFill>
                <a:effectLst/>
                <a:latin typeface="Consolas" panose="020B0609020204030204" pitchFamily="49" charset="0"/>
              </a:rPr>
              <a:t>router.route</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api</a:t>
            </a:r>
            <a:r>
              <a:rPr lang="en-US" sz="1400" b="0" dirty="0">
                <a:solidFill>
                  <a:schemeClr val="tx1"/>
                </a:solidFill>
                <a:effectLst/>
                <a:latin typeface="Consolas" panose="020B0609020204030204" pitchFamily="49" charset="0"/>
              </a:rPr>
              <a:t>/users/:</a:t>
            </a:r>
            <a:r>
              <a:rPr lang="en-US" sz="1400" b="0" dirty="0" err="1">
                <a:solidFill>
                  <a:schemeClr val="tx1"/>
                </a:solidFill>
                <a:effectLst/>
                <a:latin typeface="Consolas" panose="020B0609020204030204" pitchFamily="49" charset="0"/>
              </a:rPr>
              <a:t>userId</a:t>
            </a:r>
            <a:r>
              <a:rPr lang="en-US" sz="1400" b="0" dirty="0">
                <a:solidFill>
                  <a:schemeClr val="tx1"/>
                </a:solidFill>
                <a:effectLst/>
                <a:latin typeface="Consolas" panose="020B0609020204030204" pitchFamily="49" charset="0"/>
              </a:rPr>
              <a:t>') </a:t>
            </a:r>
          </a:p>
          <a:p>
            <a:r>
              <a:rPr lang="en-US" sz="1400" b="0" dirty="0">
                <a:solidFill>
                  <a:schemeClr val="tx1"/>
                </a:solidFill>
                <a:effectLst/>
                <a:latin typeface="Consolas" panose="020B0609020204030204" pitchFamily="49" charset="0"/>
              </a:rPr>
              <a:t>.get(</a:t>
            </a:r>
            <a:r>
              <a:rPr lang="en-US" sz="1400" b="0" dirty="0" err="1">
                <a:solidFill>
                  <a:schemeClr val="tx1"/>
                </a:solidFill>
                <a:effectLst/>
                <a:latin typeface="Consolas" panose="020B0609020204030204" pitchFamily="49" charset="0"/>
              </a:rPr>
              <a:t>userCtrl.read</a:t>
            </a:r>
            <a:r>
              <a:rPr lang="en-US" sz="1400" b="0" dirty="0">
                <a:solidFill>
                  <a:schemeClr val="tx1"/>
                </a:solidFill>
                <a:effectLst/>
                <a:latin typeface="Consolas" panose="020B0609020204030204" pitchFamily="49" charset="0"/>
              </a:rPr>
              <a:t>)</a:t>
            </a:r>
          </a:p>
          <a:p>
            <a:r>
              <a:rPr lang="en-US" sz="1400" b="0" dirty="0">
                <a:solidFill>
                  <a:schemeClr val="tx1"/>
                </a:solidFill>
                <a:effectLst/>
                <a:latin typeface="Consolas" panose="020B0609020204030204" pitchFamily="49" charset="0"/>
              </a:rPr>
              <a:t>.put(</a:t>
            </a:r>
            <a:r>
              <a:rPr lang="en-US" sz="1400" b="0" dirty="0" err="1">
                <a:solidFill>
                  <a:schemeClr val="tx1"/>
                </a:solidFill>
                <a:effectLst/>
                <a:latin typeface="Consolas" panose="020B0609020204030204" pitchFamily="49" charset="0"/>
              </a:rPr>
              <a:t>userCtrl.update</a:t>
            </a:r>
            <a:r>
              <a:rPr lang="en-US" sz="1400" b="0" dirty="0">
                <a:solidFill>
                  <a:schemeClr val="tx1"/>
                </a:solidFill>
                <a:effectLst/>
                <a:latin typeface="Consolas" panose="020B0609020204030204" pitchFamily="49" charset="0"/>
              </a:rPr>
              <a:t>) </a:t>
            </a:r>
          </a:p>
          <a:p>
            <a:r>
              <a:rPr lang="en-US" sz="1400" b="0" dirty="0">
                <a:solidFill>
                  <a:schemeClr val="tx1"/>
                </a:solidFill>
                <a:effectLst/>
                <a:latin typeface="Consolas" panose="020B0609020204030204" pitchFamily="49" charset="0"/>
              </a:rPr>
              <a:t>.delete(</a:t>
            </a:r>
            <a:r>
              <a:rPr lang="en-US" sz="1400" b="0" dirty="0" err="1">
                <a:solidFill>
                  <a:schemeClr val="tx1"/>
                </a:solidFill>
                <a:effectLst/>
                <a:latin typeface="Consolas" panose="020B0609020204030204" pitchFamily="49" charset="0"/>
              </a:rPr>
              <a:t>userCtrl.remove</a:t>
            </a:r>
            <a:r>
              <a:rPr lang="en-US" sz="1400" b="0" dirty="0">
                <a:solidFill>
                  <a:schemeClr val="tx1"/>
                </a:solidFill>
                <a:effectLst/>
                <a:latin typeface="Consolas" panose="020B0609020204030204" pitchFamily="49" charset="0"/>
              </a:rPr>
              <a:t>)</a:t>
            </a:r>
          </a:p>
          <a:p>
            <a:r>
              <a:rPr lang="en-US" sz="1400" b="0" dirty="0" err="1">
                <a:solidFill>
                  <a:schemeClr val="tx1"/>
                </a:solidFill>
                <a:effectLst/>
                <a:latin typeface="Consolas" panose="020B0609020204030204" pitchFamily="49" charset="0"/>
              </a:rPr>
              <a:t>router.param</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userId</a:t>
            </a:r>
            <a:r>
              <a:rPr lang="en-US" sz="1400" b="0" dirty="0">
                <a:solidFill>
                  <a:schemeClr val="tx1"/>
                </a:solidFill>
                <a:effectLst/>
                <a:latin typeface="Consolas" panose="020B0609020204030204" pitchFamily="49" charset="0"/>
              </a:rPr>
              <a:t>', </a:t>
            </a:r>
            <a:r>
              <a:rPr lang="en-US" sz="1400" b="0" dirty="0" err="1">
                <a:solidFill>
                  <a:schemeClr val="tx1"/>
                </a:solidFill>
                <a:effectLst/>
                <a:latin typeface="Consolas" panose="020B0609020204030204" pitchFamily="49" charset="0"/>
              </a:rPr>
              <a:t>userCtrl.userByID</a:t>
            </a:r>
            <a:r>
              <a:rPr lang="en-US" sz="1400" b="0" dirty="0">
                <a:solidFill>
                  <a:schemeClr val="tx1"/>
                </a:solidFill>
                <a:effectLst/>
                <a:latin typeface="Consolas" panose="020B0609020204030204" pitchFamily="49" charset="0"/>
              </a:rPr>
              <a:t>) </a:t>
            </a:r>
          </a:p>
          <a:p>
            <a:r>
              <a:rPr lang="en-US" sz="1400" b="0" dirty="0" err="1">
                <a:solidFill>
                  <a:schemeClr val="tx1"/>
                </a:solidFill>
                <a:effectLst/>
                <a:latin typeface="Consolas" panose="020B0609020204030204" pitchFamily="49" charset="0"/>
              </a:rPr>
              <a:t>router.route</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api</a:t>
            </a:r>
            <a:r>
              <a:rPr lang="en-US" sz="1400" b="0" dirty="0">
                <a:solidFill>
                  <a:schemeClr val="tx1"/>
                </a:solidFill>
                <a:effectLst/>
                <a:latin typeface="Consolas" panose="020B0609020204030204" pitchFamily="49" charset="0"/>
              </a:rPr>
              <a:t>/users').post(</a:t>
            </a:r>
            <a:r>
              <a:rPr lang="en-US" sz="1400" b="0" dirty="0" err="1">
                <a:solidFill>
                  <a:schemeClr val="tx1"/>
                </a:solidFill>
                <a:effectLst/>
                <a:latin typeface="Consolas" panose="020B0609020204030204" pitchFamily="49" charset="0"/>
              </a:rPr>
              <a:t>userCtrl.create</a:t>
            </a:r>
            <a:r>
              <a:rPr lang="en-US" sz="1400" b="0" dirty="0">
                <a:solidFill>
                  <a:schemeClr val="tx1"/>
                </a:solidFill>
                <a:effectLst/>
                <a:latin typeface="Consolas" panose="020B0609020204030204" pitchFamily="49" charset="0"/>
              </a:rPr>
              <a:t>)</a:t>
            </a:r>
          </a:p>
          <a:p>
            <a:r>
              <a:rPr lang="en-US" sz="1400" b="0" dirty="0" err="1">
                <a:solidFill>
                  <a:schemeClr val="tx1"/>
                </a:solidFill>
                <a:effectLst/>
                <a:latin typeface="Consolas" panose="020B0609020204030204" pitchFamily="49" charset="0"/>
              </a:rPr>
              <a:t>router.route</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api</a:t>
            </a:r>
            <a:r>
              <a:rPr lang="en-US" sz="1400" b="0" dirty="0">
                <a:solidFill>
                  <a:schemeClr val="tx1"/>
                </a:solidFill>
                <a:effectLst/>
                <a:latin typeface="Consolas" panose="020B0609020204030204" pitchFamily="49" charset="0"/>
              </a:rPr>
              <a:t>/users').get(</a:t>
            </a:r>
            <a:r>
              <a:rPr lang="en-US" sz="1400" b="0" dirty="0" err="1">
                <a:solidFill>
                  <a:schemeClr val="tx1"/>
                </a:solidFill>
                <a:effectLst/>
                <a:latin typeface="Consolas" panose="020B0609020204030204" pitchFamily="49" charset="0"/>
              </a:rPr>
              <a:t>userCtrl.list</a:t>
            </a:r>
            <a:r>
              <a:rPr lang="en-US" sz="1400" b="0" dirty="0">
                <a:solidFill>
                  <a:schemeClr val="tx1"/>
                </a:solidFill>
                <a:effectLst/>
                <a:latin typeface="Consolas" panose="020B0609020204030204" pitchFamily="49" charset="0"/>
              </a:rPr>
              <a:t>)</a:t>
            </a:r>
          </a:p>
          <a:p>
            <a:r>
              <a:rPr lang="en-US" sz="1400" b="0" dirty="0" err="1">
                <a:solidFill>
                  <a:schemeClr val="tx1"/>
                </a:solidFill>
                <a:effectLst/>
                <a:latin typeface="Consolas" panose="020B0609020204030204" pitchFamily="49" charset="0"/>
              </a:rPr>
              <a:t>router.param</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userId</a:t>
            </a:r>
            <a:r>
              <a:rPr lang="en-US" sz="1400" b="0" dirty="0">
                <a:solidFill>
                  <a:schemeClr val="tx1"/>
                </a:solidFill>
                <a:effectLst/>
                <a:latin typeface="Consolas" panose="020B0609020204030204" pitchFamily="49" charset="0"/>
              </a:rPr>
              <a:t>', </a:t>
            </a:r>
            <a:r>
              <a:rPr lang="en-US" sz="1400" b="0" dirty="0" err="1">
                <a:solidFill>
                  <a:schemeClr val="tx1"/>
                </a:solidFill>
                <a:effectLst/>
                <a:latin typeface="Consolas" panose="020B0609020204030204" pitchFamily="49" charset="0"/>
              </a:rPr>
              <a:t>userCtrl.userByID</a:t>
            </a:r>
            <a:r>
              <a:rPr lang="en-US" sz="1400" b="0" dirty="0">
                <a:solidFill>
                  <a:schemeClr val="tx1"/>
                </a:solidFill>
                <a:effectLst/>
                <a:latin typeface="Consolas" panose="020B0609020204030204" pitchFamily="49" charset="0"/>
              </a:rPr>
              <a:t>)</a:t>
            </a:r>
          </a:p>
          <a:p>
            <a:r>
              <a:rPr lang="en-US" sz="1400" b="0" dirty="0" err="1">
                <a:solidFill>
                  <a:schemeClr val="tx1"/>
                </a:solidFill>
                <a:effectLst/>
                <a:latin typeface="Consolas" panose="020B0609020204030204" pitchFamily="49" charset="0"/>
              </a:rPr>
              <a:t>router.route</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api</a:t>
            </a:r>
            <a:r>
              <a:rPr lang="en-US" sz="1400" b="0" dirty="0">
                <a:solidFill>
                  <a:schemeClr val="tx1"/>
                </a:solidFill>
                <a:effectLst/>
                <a:latin typeface="Consolas" panose="020B0609020204030204" pitchFamily="49" charset="0"/>
              </a:rPr>
              <a:t>/users/:</a:t>
            </a:r>
            <a:r>
              <a:rPr lang="en-US" sz="1400" b="0" dirty="0" err="1">
                <a:solidFill>
                  <a:schemeClr val="tx1"/>
                </a:solidFill>
                <a:effectLst/>
                <a:latin typeface="Consolas" panose="020B0609020204030204" pitchFamily="49" charset="0"/>
              </a:rPr>
              <a:t>userId</a:t>
            </a:r>
            <a:r>
              <a:rPr lang="en-US" sz="1400" b="0" dirty="0">
                <a:solidFill>
                  <a:schemeClr val="tx1"/>
                </a:solidFill>
                <a:effectLst/>
                <a:latin typeface="Consolas" panose="020B0609020204030204" pitchFamily="49" charset="0"/>
              </a:rPr>
              <a:t>').get(</a:t>
            </a:r>
            <a:r>
              <a:rPr lang="en-US" sz="1400" b="0" dirty="0" err="1">
                <a:solidFill>
                  <a:schemeClr val="tx1"/>
                </a:solidFill>
                <a:effectLst/>
                <a:latin typeface="Consolas" panose="020B0609020204030204" pitchFamily="49" charset="0"/>
              </a:rPr>
              <a:t>userCtrl.read</a:t>
            </a:r>
            <a:r>
              <a:rPr lang="en-US" sz="1400" b="0" dirty="0">
                <a:solidFill>
                  <a:schemeClr val="tx1"/>
                </a:solidFill>
                <a:effectLst/>
                <a:latin typeface="Consolas" panose="020B0609020204030204" pitchFamily="49" charset="0"/>
              </a:rPr>
              <a:t>)</a:t>
            </a:r>
          </a:p>
          <a:p>
            <a:r>
              <a:rPr lang="en-US" sz="1400" b="0" dirty="0" err="1">
                <a:solidFill>
                  <a:schemeClr val="tx1"/>
                </a:solidFill>
                <a:effectLst/>
                <a:highlight>
                  <a:srgbClr val="FFFF00"/>
                </a:highlight>
                <a:latin typeface="Consolas" panose="020B0609020204030204" pitchFamily="49" charset="0"/>
              </a:rPr>
              <a:t>router.route</a:t>
            </a:r>
            <a:r>
              <a:rPr lang="en-US" sz="1400" b="0" dirty="0">
                <a:solidFill>
                  <a:schemeClr val="tx1"/>
                </a:solidFill>
                <a:effectLst/>
                <a:highlight>
                  <a:srgbClr val="FFFF00"/>
                </a:highlight>
                <a:latin typeface="Consolas" panose="020B0609020204030204" pitchFamily="49" charset="0"/>
              </a:rPr>
              <a:t>('/</a:t>
            </a:r>
            <a:r>
              <a:rPr lang="en-US" sz="1400" b="0" dirty="0" err="1">
                <a:solidFill>
                  <a:schemeClr val="tx1"/>
                </a:solidFill>
                <a:effectLst/>
                <a:highlight>
                  <a:srgbClr val="FFFF00"/>
                </a:highlight>
                <a:latin typeface="Consolas" panose="020B0609020204030204" pitchFamily="49" charset="0"/>
              </a:rPr>
              <a:t>api</a:t>
            </a:r>
            <a:r>
              <a:rPr lang="en-US" sz="1400" b="0" dirty="0">
                <a:solidFill>
                  <a:schemeClr val="tx1"/>
                </a:solidFill>
                <a:effectLst/>
                <a:highlight>
                  <a:srgbClr val="FFFF00"/>
                </a:highlight>
                <a:latin typeface="Consolas" panose="020B0609020204030204" pitchFamily="49" charset="0"/>
              </a:rPr>
              <a:t>/users/:</a:t>
            </a:r>
            <a:r>
              <a:rPr lang="en-US" sz="1400" b="0" dirty="0" err="1">
                <a:solidFill>
                  <a:schemeClr val="tx1"/>
                </a:solidFill>
                <a:effectLst/>
                <a:highlight>
                  <a:srgbClr val="FFFF00"/>
                </a:highlight>
                <a:latin typeface="Consolas" panose="020B0609020204030204" pitchFamily="49" charset="0"/>
              </a:rPr>
              <a:t>userId</a:t>
            </a:r>
            <a:r>
              <a:rPr lang="en-US" sz="1400" b="0" dirty="0">
                <a:solidFill>
                  <a:schemeClr val="tx1"/>
                </a:solidFill>
                <a:effectLst/>
                <a:highlight>
                  <a:srgbClr val="FFFF00"/>
                </a:highlight>
                <a:latin typeface="Consolas" panose="020B0609020204030204" pitchFamily="49" charset="0"/>
              </a:rPr>
              <a:t>').put(</a:t>
            </a:r>
            <a:r>
              <a:rPr lang="en-US" sz="1400" b="0" dirty="0" err="1">
                <a:solidFill>
                  <a:schemeClr val="tx1"/>
                </a:solidFill>
                <a:effectLst/>
                <a:highlight>
                  <a:srgbClr val="FFFF00"/>
                </a:highlight>
                <a:latin typeface="Consolas" panose="020B0609020204030204" pitchFamily="49" charset="0"/>
              </a:rPr>
              <a:t>userCtrl.update</a:t>
            </a:r>
            <a:r>
              <a:rPr lang="en-US" sz="1400" b="0" dirty="0">
                <a:solidFill>
                  <a:schemeClr val="tx1"/>
                </a:solidFill>
                <a:effectLst/>
                <a:highlight>
                  <a:srgbClr val="FFFF00"/>
                </a:highlight>
                <a:latin typeface="Consolas" panose="020B0609020204030204" pitchFamily="49" charset="0"/>
              </a:rPr>
              <a:t>)</a:t>
            </a:r>
          </a:p>
          <a:p>
            <a:br>
              <a:rPr lang="en-US" sz="1400" b="0" dirty="0">
                <a:solidFill>
                  <a:schemeClr val="tx1"/>
                </a:solidFill>
                <a:effectLst/>
                <a:latin typeface="Consolas" panose="020B0609020204030204" pitchFamily="49" charset="0"/>
              </a:rPr>
            </a:br>
            <a:r>
              <a:rPr lang="en-US" sz="1400" b="0" dirty="0">
                <a:solidFill>
                  <a:schemeClr val="tx1"/>
                </a:solidFill>
                <a:effectLst/>
                <a:latin typeface="Consolas" panose="020B0609020204030204" pitchFamily="49" charset="0"/>
              </a:rPr>
              <a:t>export default router</a:t>
            </a:r>
          </a:p>
          <a:p>
            <a:endParaRPr lang="en-US" dirty="0"/>
          </a:p>
        </p:txBody>
      </p:sp>
      <p:sp>
        <p:nvSpPr>
          <p:cNvPr id="4" name="Date Placeholder 3">
            <a:extLst>
              <a:ext uri="{FF2B5EF4-FFF2-40B4-BE49-F238E27FC236}">
                <a16:creationId xmlns:a16="http://schemas.microsoft.com/office/drawing/2014/main" id="{F9029CB7-381A-374C-A48F-F5FAFA086207}"/>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34068DC2-1A80-C65C-1AC5-D1EFFD60406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112EAFF-89F4-C2C0-F4EC-5F1487ED23E6}"/>
              </a:ext>
            </a:extLst>
          </p:cNvPr>
          <p:cNvSpPr>
            <a:spLocks noGrp="1"/>
          </p:cNvSpPr>
          <p:nvPr>
            <p:ph type="sldNum" sz="quarter" idx="12"/>
          </p:nvPr>
        </p:nvSpPr>
        <p:spPr/>
        <p:txBody>
          <a:bodyPr/>
          <a:lstStyle/>
          <a:p>
            <a:fld id="{7C5CF243-786F-4254-B068-4C9F0B6EA12F}" type="slidenum">
              <a:rPr lang="en-US" altLang="en-US" smtClean="0"/>
              <a:pPr/>
              <a:t>38</a:t>
            </a:fld>
            <a:endParaRPr lang="en-US" altLang="en-US"/>
          </a:p>
        </p:txBody>
      </p:sp>
    </p:spTree>
    <p:extLst>
      <p:ext uri="{BB962C8B-B14F-4D97-AF65-F5344CB8AC3E}">
        <p14:creationId xmlns:p14="http://schemas.microsoft.com/office/powerpoint/2010/main" val="809369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9030F-E5CE-7725-350D-47F73ED3AA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A30BF1-98CC-4F28-FD09-E4B860114DBC}"/>
              </a:ext>
            </a:extLst>
          </p:cNvPr>
          <p:cNvSpPr>
            <a:spLocks noGrp="1"/>
          </p:cNvSpPr>
          <p:nvPr>
            <p:ph idx="1"/>
          </p:nvPr>
        </p:nvSpPr>
        <p:spPr/>
        <p:txBody>
          <a:bodyPr/>
          <a:lstStyle/>
          <a:p>
            <a:r>
              <a:rPr lang="en-US" dirty="0"/>
              <a:t>When the Express app gets a PUT request at '/</a:t>
            </a:r>
            <a:r>
              <a:rPr lang="en-US" dirty="0" err="1"/>
              <a:t>api</a:t>
            </a:r>
            <a:r>
              <a:rPr lang="en-US" dirty="0"/>
              <a:t>/users/:</a:t>
            </a:r>
            <a:r>
              <a:rPr lang="en-US" dirty="0" err="1"/>
              <a:t>userId</a:t>
            </a:r>
            <a:r>
              <a:rPr lang="en-US" dirty="0"/>
              <a:t>', similar to read, it loads the user with the :</a:t>
            </a:r>
            <a:r>
              <a:rPr lang="en-US" dirty="0" err="1"/>
              <a:t>userId</a:t>
            </a:r>
            <a:r>
              <a:rPr lang="en-US" dirty="0"/>
              <a:t> parameter value before executing the update controller function.</a:t>
            </a:r>
          </a:p>
        </p:txBody>
      </p:sp>
      <p:sp>
        <p:nvSpPr>
          <p:cNvPr id="4" name="Date Placeholder 3">
            <a:extLst>
              <a:ext uri="{FF2B5EF4-FFF2-40B4-BE49-F238E27FC236}">
                <a16:creationId xmlns:a16="http://schemas.microsoft.com/office/drawing/2014/main" id="{8360E254-028C-25ED-6092-43E2A3F97327}"/>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237A69AB-52C2-509F-3E6F-1B1AA2B914E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92097F4-B0ED-9E28-BFA1-5134F1E5798E}"/>
              </a:ext>
            </a:extLst>
          </p:cNvPr>
          <p:cNvSpPr>
            <a:spLocks noGrp="1"/>
          </p:cNvSpPr>
          <p:nvPr>
            <p:ph type="sldNum" sz="quarter" idx="12"/>
          </p:nvPr>
        </p:nvSpPr>
        <p:spPr/>
        <p:txBody>
          <a:bodyPr/>
          <a:lstStyle/>
          <a:p>
            <a:fld id="{7C5CF243-786F-4254-B068-4C9F0B6EA12F}" type="slidenum">
              <a:rPr lang="en-US" altLang="en-US" smtClean="0"/>
              <a:pPr/>
              <a:t>39</a:t>
            </a:fld>
            <a:endParaRPr lang="en-US" altLang="en-US"/>
          </a:p>
        </p:txBody>
      </p:sp>
    </p:spTree>
    <p:extLst>
      <p:ext uri="{BB962C8B-B14F-4D97-AF65-F5344CB8AC3E}">
        <p14:creationId xmlns:p14="http://schemas.microsoft.com/office/powerpoint/2010/main" val="239111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A81C-6C37-89E2-414B-1751360BA43C}"/>
              </a:ext>
            </a:extLst>
          </p:cNvPr>
          <p:cNvSpPr>
            <a:spLocks noGrp="1"/>
          </p:cNvSpPr>
          <p:nvPr>
            <p:ph type="title"/>
          </p:nvPr>
        </p:nvSpPr>
        <p:spPr/>
        <p:txBody>
          <a:bodyPr/>
          <a:lstStyle/>
          <a:p>
            <a:r>
              <a:rPr lang="en-US" dirty="0"/>
              <a:t>Updated express.js</a:t>
            </a:r>
          </a:p>
        </p:txBody>
      </p:sp>
      <p:sp>
        <p:nvSpPr>
          <p:cNvPr id="3" name="Content Placeholder 2">
            <a:extLst>
              <a:ext uri="{FF2B5EF4-FFF2-40B4-BE49-F238E27FC236}">
                <a16:creationId xmlns:a16="http://schemas.microsoft.com/office/drawing/2014/main" id="{4664DC51-AF30-0F17-E2D3-E70870B4DE8F}"/>
              </a:ext>
            </a:extLst>
          </p:cNvPr>
          <p:cNvSpPr>
            <a:spLocks noGrp="1"/>
          </p:cNvSpPr>
          <p:nvPr>
            <p:ph idx="1"/>
          </p:nvPr>
        </p:nvSpPr>
        <p:spPr/>
        <p:txBody>
          <a:bodyPr/>
          <a:lstStyle/>
          <a:p>
            <a:r>
              <a:rPr lang="en-US" sz="1050" b="0" dirty="0">
                <a:solidFill>
                  <a:schemeClr val="tx1"/>
                </a:solidFill>
                <a:effectLst/>
                <a:latin typeface="Consolas" panose="020B0609020204030204" pitchFamily="49" charset="0"/>
              </a:rPr>
              <a:t>import express from 'express'</a:t>
            </a:r>
          </a:p>
          <a:p>
            <a:r>
              <a:rPr lang="en-US" sz="1050" b="0" dirty="0">
                <a:solidFill>
                  <a:schemeClr val="tx1"/>
                </a:solidFill>
                <a:effectLst/>
                <a:latin typeface="Consolas" panose="020B0609020204030204" pitchFamily="49" charset="0"/>
              </a:rPr>
              <a:t>import </a:t>
            </a:r>
            <a:r>
              <a:rPr lang="en-US" sz="1050" b="0" dirty="0" err="1">
                <a:solidFill>
                  <a:schemeClr val="tx1"/>
                </a:solidFill>
                <a:effectLst/>
                <a:latin typeface="Consolas" panose="020B0609020204030204" pitchFamily="49" charset="0"/>
              </a:rPr>
              <a:t>bodyParser</a:t>
            </a:r>
            <a:r>
              <a:rPr lang="en-US" sz="1050" b="0" dirty="0">
                <a:solidFill>
                  <a:schemeClr val="tx1"/>
                </a:solidFill>
                <a:effectLst/>
                <a:latin typeface="Consolas" panose="020B0609020204030204" pitchFamily="49" charset="0"/>
              </a:rPr>
              <a:t> from 'body-parser'</a:t>
            </a:r>
          </a:p>
          <a:p>
            <a:r>
              <a:rPr lang="en-US" sz="1050" b="0" dirty="0">
                <a:solidFill>
                  <a:schemeClr val="tx1"/>
                </a:solidFill>
                <a:effectLst/>
                <a:latin typeface="Consolas" panose="020B0609020204030204" pitchFamily="49" charset="0"/>
              </a:rPr>
              <a:t>import </a:t>
            </a:r>
            <a:r>
              <a:rPr lang="en-US" sz="1050" b="0" dirty="0" err="1">
                <a:solidFill>
                  <a:schemeClr val="tx1"/>
                </a:solidFill>
                <a:effectLst/>
                <a:latin typeface="Consolas" panose="020B0609020204030204" pitchFamily="49" charset="0"/>
              </a:rPr>
              <a:t>cookieParser</a:t>
            </a:r>
            <a:r>
              <a:rPr lang="en-US" sz="1050" b="0" dirty="0">
                <a:solidFill>
                  <a:schemeClr val="tx1"/>
                </a:solidFill>
                <a:effectLst/>
                <a:latin typeface="Consolas" panose="020B0609020204030204" pitchFamily="49" charset="0"/>
              </a:rPr>
              <a:t> from 'cookie-parser'</a:t>
            </a:r>
          </a:p>
          <a:p>
            <a:r>
              <a:rPr lang="en-US" sz="1050" b="0" dirty="0">
                <a:solidFill>
                  <a:schemeClr val="tx1"/>
                </a:solidFill>
                <a:effectLst/>
                <a:latin typeface="Consolas" panose="020B0609020204030204" pitchFamily="49" charset="0"/>
              </a:rPr>
              <a:t>import compress from 'compression'</a:t>
            </a:r>
          </a:p>
          <a:p>
            <a:r>
              <a:rPr lang="en-US" sz="1050" b="0" dirty="0">
                <a:solidFill>
                  <a:schemeClr val="tx1"/>
                </a:solidFill>
                <a:effectLst/>
                <a:latin typeface="Consolas" panose="020B0609020204030204" pitchFamily="49" charset="0"/>
              </a:rPr>
              <a:t>import </a:t>
            </a:r>
            <a:r>
              <a:rPr lang="en-US" sz="1050" b="0" dirty="0" err="1">
                <a:solidFill>
                  <a:schemeClr val="tx1"/>
                </a:solidFill>
                <a:effectLst/>
                <a:latin typeface="Consolas" panose="020B0609020204030204" pitchFamily="49" charset="0"/>
              </a:rPr>
              <a:t>cors</a:t>
            </a:r>
            <a:r>
              <a:rPr lang="en-US" sz="1050" b="0" dirty="0">
                <a:solidFill>
                  <a:schemeClr val="tx1"/>
                </a:solidFill>
                <a:effectLst/>
                <a:latin typeface="Consolas" panose="020B0609020204030204" pitchFamily="49" charset="0"/>
              </a:rPr>
              <a:t> from '</a:t>
            </a:r>
            <a:r>
              <a:rPr lang="en-US" sz="1050" b="0" dirty="0" err="1">
                <a:solidFill>
                  <a:schemeClr val="tx1"/>
                </a:solidFill>
                <a:effectLst/>
                <a:latin typeface="Consolas" panose="020B0609020204030204" pitchFamily="49" charset="0"/>
              </a:rPr>
              <a:t>cors</a:t>
            </a:r>
            <a:r>
              <a:rPr lang="en-US" sz="1050" b="0" dirty="0">
                <a:solidFill>
                  <a:schemeClr val="tx1"/>
                </a:solidFill>
                <a:effectLst/>
                <a:latin typeface="Consolas" panose="020B0609020204030204" pitchFamily="49" charset="0"/>
              </a:rPr>
              <a:t>'</a:t>
            </a:r>
          </a:p>
          <a:p>
            <a:r>
              <a:rPr lang="en-US" sz="1050" b="0" dirty="0">
                <a:solidFill>
                  <a:schemeClr val="tx1"/>
                </a:solidFill>
                <a:effectLst/>
                <a:latin typeface="Consolas" panose="020B0609020204030204" pitchFamily="49" charset="0"/>
              </a:rPr>
              <a:t>import helmet from 'helmet'</a:t>
            </a:r>
          </a:p>
          <a:p>
            <a:r>
              <a:rPr lang="en-US" sz="1050" b="0" dirty="0">
                <a:solidFill>
                  <a:schemeClr val="tx1"/>
                </a:solidFill>
                <a:effectLst/>
                <a:latin typeface="Consolas" panose="020B0609020204030204" pitchFamily="49" charset="0"/>
              </a:rPr>
              <a:t>import Template from './../template'</a:t>
            </a:r>
          </a:p>
          <a:p>
            <a:r>
              <a:rPr lang="en-US" sz="1050" b="0" dirty="0">
                <a:solidFill>
                  <a:schemeClr val="tx1"/>
                </a:solidFill>
                <a:effectLst/>
                <a:highlight>
                  <a:srgbClr val="FFFF00"/>
                </a:highlight>
                <a:latin typeface="Consolas" panose="020B0609020204030204" pitchFamily="49" charset="0"/>
              </a:rPr>
              <a:t>import </a:t>
            </a:r>
            <a:r>
              <a:rPr lang="en-US" sz="1050" b="0" dirty="0" err="1">
                <a:solidFill>
                  <a:schemeClr val="tx1"/>
                </a:solidFill>
                <a:effectLst/>
                <a:highlight>
                  <a:srgbClr val="FFFF00"/>
                </a:highlight>
                <a:latin typeface="Consolas" panose="020B0609020204030204" pitchFamily="49" charset="0"/>
              </a:rPr>
              <a:t>userRoutes</a:t>
            </a:r>
            <a:r>
              <a:rPr lang="en-US" sz="1050" b="0" dirty="0">
                <a:solidFill>
                  <a:schemeClr val="tx1"/>
                </a:solidFill>
                <a:effectLst/>
                <a:highlight>
                  <a:srgbClr val="FFFF00"/>
                </a:highlight>
                <a:latin typeface="Consolas" panose="020B0609020204030204" pitchFamily="49" charset="0"/>
              </a:rPr>
              <a:t> from './routes/user.routes</a:t>
            </a:r>
            <a:r>
              <a:rPr lang="en-US" sz="1050" dirty="0">
                <a:solidFill>
                  <a:schemeClr val="tx1"/>
                </a:solidFill>
                <a:highlight>
                  <a:srgbClr val="FFFF00"/>
                </a:highlight>
                <a:latin typeface="Consolas" panose="020B0609020204030204" pitchFamily="49" charset="0"/>
              </a:rPr>
              <a:t>.</a:t>
            </a:r>
            <a:r>
              <a:rPr lang="en-US" sz="1050" b="0" dirty="0">
                <a:solidFill>
                  <a:schemeClr val="tx1"/>
                </a:solidFill>
                <a:effectLst/>
                <a:highlight>
                  <a:srgbClr val="FFFF00"/>
                </a:highlight>
                <a:latin typeface="Consolas" panose="020B0609020204030204" pitchFamily="49" charset="0"/>
              </a:rPr>
              <a:t>js'</a:t>
            </a:r>
          </a:p>
          <a:p>
            <a:br>
              <a:rPr lang="en-US" sz="1050" b="0" dirty="0">
                <a:solidFill>
                  <a:schemeClr val="tx1"/>
                </a:solidFill>
                <a:effectLst/>
                <a:latin typeface="Consolas" panose="020B0609020204030204" pitchFamily="49" charset="0"/>
              </a:rPr>
            </a:br>
            <a:br>
              <a:rPr lang="en-US" sz="1050" b="0" dirty="0">
                <a:solidFill>
                  <a:schemeClr val="tx1"/>
                </a:solidFill>
                <a:effectLst/>
                <a:latin typeface="Consolas" panose="020B0609020204030204" pitchFamily="49" charset="0"/>
              </a:rPr>
            </a:br>
            <a:br>
              <a:rPr lang="en-US" sz="1050" b="0" dirty="0">
                <a:solidFill>
                  <a:schemeClr val="tx1"/>
                </a:solidFill>
                <a:effectLst/>
                <a:latin typeface="Consolas" panose="020B0609020204030204" pitchFamily="49" charset="0"/>
              </a:rPr>
            </a:br>
            <a:r>
              <a:rPr lang="en-US" sz="1050" b="0" dirty="0">
                <a:solidFill>
                  <a:schemeClr val="tx1"/>
                </a:solidFill>
                <a:effectLst/>
                <a:latin typeface="Consolas" panose="020B0609020204030204" pitchFamily="49" charset="0"/>
              </a:rPr>
              <a:t>const app = express()</a:t>
            </a:r>
          </a:p>
          <a:p>
            <a:br>
              <a:rPr lang="en-US" sz="1050" b="0" dirty="0">
                <a:solidFill>
                  <a:schemeClr val="tx1"/>
                </a:solidFill>
                <a:effectLst/>
                <a:latin typeface="Consolas" panose="020B0609020204030204" pitchFamily="49" charset="0"/>
              </a:rPr>
            </a:br>
            <a:r>
              <a:rPr lang="en-US" sz="1050" b="0" dirty="0">
                <a:solidFill>
                  <a:schemeClr val="tx1"/>
                </a:solidFill>
                <a:effectLst/>
                <a:latin typeface="Consolas" panose="020B0609020204030204" pitchFamily="49" charset="0"/>
              </a:rPr>
              <a:t>//...</a:t>
            </a:r>
          </a:p>
          <a:p>
            <a:r>
              <a:rPr lang="en-US" sz="1050" b="0" dirty="0" err="1">
                <a:solidFill>
                  <a:schemeClr val="tx1"/>
                </a:solidFill>
                <a:effectLst/>
                <a:latin typeface="Consolas" panose="020B0609020204030204" pitchFamily="49" charset="0"/>
              </a:rPr>
              <a:t>app.get</a:t>
            </a:r>
            <a:r>
              <a:rPr lang="en-US" sz="1050" b="0" dirty="0">
                <a:solidFill>
                  <a:schemeClr val="tx1"/>
                </a:solidFill>
                <a:effectLst/>
                <a:latin typeface="Consolas" panose="020B0609020204030204" pitchFamily="49" charset="0"/>
              </a:rPr>
              <a:t>('/', (req, res) =&gt; {</a:t>
            </a:r>
          </a:p>
          <a:p>
            <a:r>
              <a:rPr lang="en-US" sz="1050" b="0" dirty="0" err="1">
                <a:solidFill>
                  <a:schemeClr val="tx1"/>
                </a:solidFill>
                <a:effectLst/>
                <a:latin typeface="Consolas" panose="020B0609020204030204" pitchFamily="49" charset="0"/>
              </a:rPr>
              <a:t>res.status</a:t>
            </a:r>
            <a:r>
              <a:rPr lang="en-US" sz="1050" b="0" dirty="0">
                <a:solidFill>
                  <a:schemeClr val="tx1"/>
                </a:solidFill>
                <a:effectLst/>
                <a:latin typeface="Consolas" panose="020B0609020204030204" pitchFamily="49" charset="0"/>
              </a:rPr>
              <a:t>(200).send(Template()) </a:t>
            </a:r>
          </a:p>
          <a:p>
            <a:r>
              <a:rPr lang="en-US" sz="1050" b="0" dirty="0">
                <a:solidFill>
                  <a:schemeClr val="tx1"/>
                </a:solidFill>
                <a:effectLst/>
                <a:latin typeface="Consolas" panose="020B0609020204030204" pitchFamily="49" charset="0"/>
              </a:rPr>
              <a:t>})</a:t>
            </a:r>
          </a:p>
          <a:p>
            <a:r>
              <a:rPr lang="en-US" sz="1050" b="0" dirty="0">
                <a:solidFill>
                  <a:schemeClr val="tx1"/>
                </a:solidFill>
                <a:effectLst/>
                <a:latin typeface="Consolas" panose="020B0609020204030204" pitchFamily="49" charset="0"/>
              </a:rPr>
              <a:t>//...</a:t>
            </a:r>
          </a:p>
          <a:p>
            <a:br>
              <a:rPr lang="en-US" sz="1050" b="0" dirty="0">
                <a:solidFill>
                  <a:schemeClr val="tx1"/>
                </a:solidFill>
                <a:effectLst/>
                <a:latin typeface="Consolas" panose="020B0609020204030204" pitchFamily="49" charset="0"/>
              </a:rPr>
            </a:br>
            <a:r>
              <a:rPr lang="en-US" sz="1050" b="0" dirty="0" err="1">
                <a:solidFill>
                  <a:schemeClr val="tx1"/>
                </a:solidFill>
                <a:effectLst/>
                <a:highlight>
                  <a:srgbClr val="FFFF00"/>
                </a:highlight>
                <a:latin typeface="Consolas" panose="020B0609020204030204" pitchFamily="49" charset="0"/>
              </a:rPr>
              <a:t>app.use</a:t>
            </a:r>
            <a:r>
              <a:rPr lang="en-US" sz="1050" b="0" dirty="0">
                <a:solidFill>
                  <a:schemeClr val="tx1"/>
                </a:solidFill>
                <a:effectLst/>
                <a:highlight>
                  <a:srgbClr val="FFFF00"/>
                </a:highlight>
                <a:latin typeface="Consolas" panose="020B0609020204030204" pitchFamily="49" charset="0"/>
              </a:rPr>
              <a:t>('/', </a:t>
            </a:r>
            <a:r>
              <a:rPr lang="en-US" sz="1050" b="0" dirty="0" err="1">
                <a:solidFill>
                  <a:schemeClr val="tx1"/>
                </a:solidFill>
                <a:effectLst/>
                <a:highlight>
                  <a:srgbClr val="FFFF00"/>
                </a:highlight>
                <a:latin typeface="Consolas" panose="020B0609020204030204" pitchFamily="49" charset="0"/>
              </a:rPr>
              <a:t>userRoutes</a:t>
            </a:r>
            <a:r>
              <a:rPr lang="en-US" sz="1050" b="0" dirty="0">
                <a:solidFill>
                  <a:schemeClr val="tx1"/>
                </a:solidFill>
                <a:effectLst/>
                <a:highlight>
                  <a:srgbClr val="FFFF00"/>
                </a:highlight>
                <a:latin typeface="Consolas" panose="020B0609020204030204" pitchFamily="49" charset="0"/>
              </a:rPr>
              <a:t>)</a:t>
            </a:r>
          </a:p>
          <a:p>
            <a:r>
              <a:rPr lang="en-US" sz="1050" b="0" dirty="0" err="1">
                <a:solidFill>
                  <a:schemeClr val="tx1"/>
                </a:solidFill>
                <a:effectLst/>
                <a:latin typeface="Consolas" panose="020B0609020204030204" pitchFamily="49" charset="0"/>
              </a:rPr>
              <a:t>app.use</a:t>
            </a:r>
            <a:r>
              <a:rPr lang="en-US" sz="1050" b="0" dirty="0">
                <a:solidFill>
                  <a:schemeClr val="tx1"/>
                </a:solidFill>
                <a:effectLst/>
                <a:latin typeface="Consolas" panose="020B0609020204030204" pitchFamily="49" charset="0"/>
              </a:rPr>
              <a:t>(</a:t>
            </a:r>
            <a:r>
              <a:rPr lang="en-US" sz="1050" b="0" dirty="0" err="1">
                <a:solidFill>
                  <a:schemeClr val="tx1"/>
                </a:solidFill>
                <a:effectLst/>
                <a:latin typeface="Consolas" panose="020B0609020204030204" pitchFamily="49" charset="0"/>
              </a:rPr>
              <a:t>bodyParser.json</a:t>
            </a:r>
            <a:r>
              <a:rPr lang="en-US" sz="1050" b="0" dirty="0">
                <a:solidFill>
                  <a:schemeClr val="tx1"/>
                </a:solidFill>
                <a:effectLst/>
                <a:latin typeface="Consolas" panose="020B0609020204030204" pitchFamily="49" charset="0"/>
              </a:rPr>
              <a:t>())</a:t>
            </a:r>
          </a:p>
          <a:p>
            <a:r>
              <a:rPr lang="en-US" sz="1050" b="0" dirty="0" err="1">
                <a:solidFill>
                  <a:schemeClr val="tx1"/>
                </a:solidFill>
                <a:effectLst/>
                <a:latin typeface="Consolas" panose="020B0609020204030204" pitchFamily="49" charset="0"/>
              </a:rPr>
              <a:t>app.use</a:t>
            </a:r>
            <a:r>
              <a:rPr lang="en-US" sz="1050" b="0" dirty="0">
                <a:solidFill>
                  <a:schemeClr val="tx1"/>
                </a:solidFill>
                <a:effectLst/>
                <a:latin typeface="Consolas" panose="020B0609020204030204" pitchFamily="49" charset="0"/>
              </a:rPr>
              <a:t>(</a:t>
            </a:r>
            <a:r>
              <a:rPr lang="en-US" sz="1050" b="0" dirty="0" err="1">
                <a:solidFill>
                  <a:schemeClr val="tx1"/>
                </a:solidFill>
                <a:effectLst/>
                <a:latin typeface="Consolas" panose="020B0609020204030204" pitchFamily="49" charset="0"/>
              </a:rPr>
              <a:t>bodyParser.urlencoded</a:t>
            </a:r>
            <a:r>
              <a:rPr lang="en-US" sz="1050" b="0" dirty="0">
                <a:solidFill>
                  <a:schemeClr val="tx1"/>
                </a:solidFill>
                <a:effectLst/>
                <a:latin typeface="Consolas" panose="020B0609020204030204" pitchFamily="49" charset="0"/>
              </a:rPr>
              <a:t>({ extended: true }))</a:t>
            </a:r>
          </a:p>
          <a:p>
            <a:r>
              <a:rPr lang="en-US" sz="1050" b="0" dirty="0" err="1">
                <a:solidFill>
                  <a:schemeClr val="tx1"/>
                </a:solidFill>
                <a:effectLst/>
                <a:latin typeface="Consolas" panose="020B0609020204030204" pitchFamily="49" charset="0"/>
              </a:rPr>
              <a:t>app.use</a:t>
            </a:r>
            <a:r>
              <a:rPr lang="en-US" sz="1050" b="0" dirty="0">
                <a:solidFill>
                  <a:schemeClr val="tx1"/>
                </a:solidFill>
                <a:effectLst/>
                <a:latin typeface="Consolas" panose="020B0609020204030204" pitchFamily="49" charset="0"/>
              </a:rPr>
              <a:t>(</a:t>
            </a:r>
            <a:r>
              <a:rPr lang="en-US" sz="1050" b="0" dirty="0" err="1">
                <a:solidFill>
                  <a:schemeClr val="tx1"/>
                </a:solidFill>
                <a:effectLst/>
                <a:latin typeface="Consolas" panose="020B0609020204030204" pitchFamily="49" charset="0"/>
              </a:rPr>
              <a:t>cookieParser</a:t>
            </a:r>
            <a:r>
              <a:rPr lang="en-US" sz="1050" b="0" dirty="0">
                <a:solidFill>
                  <a:schemeClr val="tx1"/>
                </a:solidFill>
                <a:effectLst/>
                <a:latin typeface="Consolas" panose="020B0609020204030204" pitchFamily="49" charset="0"/>
              </a:rPr>
              <a:t>())</a:t>
            </a:r>
          </a:p>
          <a:p>
            <a:r>
              <a:rPr lang="en-US" sz="1050" b="0" dirty="0" err="1">
                <a:solidFill>
                  <a:schemeClr val="tx1"/>
                </a:solidFill>
                <a:effectLst/>
                <a:latin typeface="Consolas" panose="020B0609020204030204" pitchFamily="49" charset="0"/>
              </a:rPr>
              <a:t>app.use</a:t>
            </a:r>
            <a:r>
              <a:rPr lang="en-US" sz="1050" b="0" dirty="0">
                <a:solidFill>
                  <a:schemeClr val="tx1"/>
                </a:solidFill>
                <a:effectLst/>
                <a:latin typeface="Consolas" panose="020B0609020204030204" pitchFamily="49" charset="0"/>
              </a:rPr>
              <a:t>(compress())</a:t>
            </a:r>
          </a:p>
          <a:p>
            <a:r>
              <a:rPr lang="en-US" sz="1050" b="0" dirty="0" err="1">
                <a:solidFill>
                  <a:schemeClr val="tx1"/>
                </a:solidFill>
                <a:effectLst/>
                <a:latin typeface="Consolas" panose="020B0609020204030204" pitchFamily="49" charset="0"/>
              </a:rPr>
              <a:t>app.use</a:t>
            </a:r>
            <a:r>
              <a:rPr lang="en-US" sz="1050" b="0" dirty="0">
                <a:solidFill>
                  <a:schemeClr val="tx1"/>
                </a:solidFill>
                <a:effectLst/>
                <a:latin typeface="Consolas" panose="020B0609020204030204" pitchFamily="49" charset="0"/>
              </a:rPr>
              <a:t>(helmet())</a:t>
            </a:r>
          </a:p>
          <a:p>
            <a:r>
              <a:rPr lang="en-US" sz="1050" b="0" dirty="0" err="1">
                <a:solidFill>
                  <a:schemeClr val="tx1"/>
                </a:solidFill>
                <a:effectLst/>
                <a:latin typeface="Consolas" panose="020B0609020204030204" pitchFamily="49" charset="0"/>
              </a:rPr>
              <a:t>app.use</a:t>
            </a:r>
            <a:r>
              <a:rPr lang="en-US" sz="1050" b="0" dirty="0">
                <a:solidFill>
                  <a:schemeClr val="tx1"/>
                </a:solidFill>
                <a:effectLst/>
                <a:latin typeface="Consolas" panose="020B0609020204030204" pitchFamily="49" charset="0"/>
              </a:rPr>
              <a:t>(</a:t>
            </a:r>
            <a:r>
              <a:rPr lang="en-US" sz="1050" b="0" dirty="0" err="1">
                <a:solidFill>
                  <a:schemeClr val="tx1"/>
                </a:solidFill>
                <a:effectLst/>
                <a:latin typeface="Consolas" panose="020B0609020204030204" pitchFamily="49" charset="0"/>
              </a:rPr>
              <a:t>cors</a:t>
            </a:r>
            <a:r>
              <a:rPr lang="en-US" sz="1050" b="0" dirty="0">
                <a:solidFill>
                  <a:schemeClr val="tx1"/>
                </a:solidFill>
                <a:effectLst/>
                <a:latin typeface="Consolas" panose="020B0609020204030204" pitchFamily="49" charset="0"/>
              </a:rPr>
              <a:t>())</a:t>
            </a:r>
          </a:p>
          <a:p>
            <a:r>
              <a:rPr lang="en-US" sz="1050" b="0" dirty="0">
                <a:solidFill>
                  <a:schemeClr val="tx1"/>
                </a:solidFill>
                <a:effectLst/>
                <a:latin typeface="Consolas" panose="020B0609020204030204" pitchFamily="49" charset="0"/>
              </a:rPr>
              <a:t>export default app</a:t>
            </a:r>
          </a:p>
          <a:p>
            <a:endParaRPr lang="en-US" dirty="0"/>
          </a:p>
        </p:txBody>
      </p:sp>
      <p:sp>
        <p:nvSpPr>
          <p:cNvPr id="4" name="Date Placeholder 3">
            <a:extLst>
              <a:ext uri="{FF2B5EF4-FFF2-40B4-BE49-F238E27FC236}">
                <a16:creationId xmlns:a16="http://schemas.microsoft.com/office/drawing/2014/main" id="{A1FA1326-3631-AD9B-AD47-7A87B19FF7E7}"/>
              </a:ext>
            </a:extLst>
          </p:cNvPr>
          <p:cNvSpPr>
            <a:spLocks noGrp="1"/>
          </p:cNvSpPr>
          <p:nvPr>
            <p:ph type="dt" sz="half" idx="10"/>
          </p:nvPr>
        </p:nvSpPr>
        <p:spPr/>
        <p:txBody>
          <a:bodyPr/>
          <a:lstStyle/>
          <a:p>
            <a:pPr>
              <a:defRPr/>
            </a:pPr>
            <a:fld id="{C9C54A8A-EC83-4BC5-B48C-A23671E55882}" type="datetime1">
              <a:rPr lang="en-US" smtClean="0"/>
              <a:t>12/22/2023</a:t>
            </a:fld>
            <a:endParaRPr lang="en-US" dirty="0"/>
          </a:p>
        </p:txBody>
      </p:sp>
      <p:sp>
        <p:nvSpPr>
          <p:cNvPr id="5" name="Footer Placeholder 4">
            <a:extLst>
              <a:ext uri="{FF2B5EF4-FFF2-40B4-BE49-F238E27FC236}">
                <a16:creationId xmlns:a16="http://schemas.microsoft.com/office/drawing/2014/main" id="{B7A98244-B80E-9F81-E2B1-C0F1E0410CD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508BF57-6B74-D757-0144-6399098ECD04}"/>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3675964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475D-349E-B816-AFBE-94844DE46C24}"/>
              </a:ext>
            </a:extLst>
          </p:cNvPr>
          <p:cNvSpPr>
            <a:spLocks noGrp="1"/>
          </p:cNvSpPr>
          <p:nvPr>
            <p:ph type="title"/>
          </p:nvPr>
        </p:nvSpPr>
        <p:spPr/>
        <p:txBody>
          <a:bodyPr/>
          <a:lstStyle/>
          <a:p>
            <a:r>
              <a:rPr lang="en-US" dirty="0"/>
              <a:t>user.controller.js</a:t>
            </a:r>
          </a:p>
        </p:txBody>
      </p:sp>
      <p:sp>
        <p:nvSpPr>
          <p:cNvPr id="3" name="Content Placeholder 2">
            <a:extLst>
              <a:ext uri="{FF2B5EF4-FFF2-40B4-BE49-F238E27FC236}">
                <a16:creationId xmlns:a16="http://schemas.microsoft.com/office/drawing/2014/main" id="{AC60D78F-5E2D-2A0B-0C7B-3B4A10A6D45B}"/>
              </a:ext>
            </a:extLst>
          </p:cNvPr>
          <p:cNvSpPr>
            <a:spLocks noGrp="1"/>
          </p:cNvSpPr>
          <p:nvPr>
            <p:ph idx="1"/>
          </p:nvPr>
        </p:nvSpPr>
        <p:spPr/>
        <p:txBody>
          <a:bodyPr/>
          <a:lstStyle/>
          <a:p>
            <a:r>
              <a:rPr lang="en-US" dirty="0" err="1"/>
              <a:t>mern</a:t>
            </a:r>
            <a:r>
              <a:rPr lang="en-US" dirty="0"/>
              <a:t>-skeleton/server/controllers/user.controller.js:</a:t>
            </a:r>
          </a:p>
          <a:p>
            <a:r>
              <a:rPr lang="en-US" sz="1800" dirty="0"/>
              <a:t>const update = async (req, res) =&gt; { </a:t>
            </a:r>
          </a:p>
          <a:p>
            <a:r>
              <a:rPr lang="en-US" sz="1800" dirty="0"/>
              <a:t>try {</a:t>
            </a:r>
          </a:p>
          <a:p>
            <a:r>
              <a:rPr lang="en-US" sz="1800" dirty="0"/>
              <a:t>let user = </a:t>
            </a:r>
            <a:r>
              <a:rPr lang="en-US" sz="1800" dirty="0" err="1"/>
              <a:t>req.profile</a:t>
            </a:r>
            <a:endParaRPr lang="en-US" sz="1800" dirty="0"/>
          </a:p>
          <a:p>
            <a:r>
              <a:rPr lang="en-US" sz="1800" dirty="0"/>
              <a:t>user = extend(user, </a:t>
            </a:r>
            <a:r>
              <a:rPr lang="en-US" sz="1800" dirty="0" err="1"/>
              <a:t>req.body</a:t>
            </a:r>
            <a:r>
              <a:rPr lang="en-US" sz="1800" dirty="0"/>
              <a:t>) </a:t>
            </a:r>
          </a:p>
          <a:p>
            <a:r>
              <a:rPr lang="en-US" sz="1800" dirty="0" err="1"/>
              <a:t>user.updated</a:t>
            </a:r>
            <a:r>
              <a:rPr lang="en-US" sz="1800" dirty="0"/>
              <a:t> = </a:t>
            </a:r>
            <a:r>
              <a:rPr lang="en-US" sz="1800" dirty="0" err="1"/>
              <a:t>Date.now</a:t>
            </a:r>
            <a:r>
              <a:rPr lang="en-US" sz="1800" dirty="0"/>
              <a:t>() </a:t>
            </a:r>
          </a:p>
          <a:p>
            <a:r>
              <a:rPr lang="en-US" sz="1800" dirty="0"/>
              <a:t>await </a:t>
            </a:r>
            <a:r>
              <a:rPr lang="en-US" sz="1800" dirty="0" err="1"/>
              <a:t>user.save</a:t>
            </a:r>
            <a:r>
              <a:rPr lang="en-US" sz="1800" dirty="0"/>
              <a:t>()</a:t>
            </a:r>
          </a:p>
          <a:p>
            <a:r>
              <a:rPr lang="en-US" sz="1800" dirty="0" err="1"/>
              <a:t>user.hashed_password</a:t>
            </a:r>
            <a:r>
              <a:rPr lang="en-US" sz="1800" dirty="0"/>
              <a:t> = undefined </a:t>
            </a:r>
          </a:p>
          <a:p>
            <a:r>
              <a:rPr lang="en-US" sz="1800" dirty="0" err="1"/>
              <a:t>user.salt</a:t>
            </a:r>
            <a:r>
              <a:rPr lang="en-US" sz="1800" dirty="0"/>
              <a:t> = undefined</a:t>
            </a:r>
          </a:p>
          <a:p>
            <a:r>
              <a:rPr lang="en-US" sz="1800" dirty="0" err="1"/>
              <a:t>res.json</a:t>
            </a:r>
            <a:r>
              <a:rPr lang="en-US" sz="1800" dirty="0"/>
              <a:t>(user) </a:t>
            </a:r>
          </a:p>
          <a:p>
            <a:r>
              <a:rPr lang="en-US" sz="1800" dirty="0"/>
              <a:t>} catch (err) {</a:t>
            </a:r>
          </a:p>
          <a:p>
            <a:r>
              <a:rPr lang="en-US" sz="1800" dirty="0"/>
              <a:t>return </a:t>
            </a:r>
            <a:r>
              <a:rPr lang="en-US" sz="1800" dirty="0" err="1"/>
              <a:t>res.status</a:t>
            </a:r>
            <a:r>
              <a:rPr lang="en-US" sz="1800" dirty="0"/>
              <a:t>(400).</a:t>
            </a:r>
            <a:r>
              <a:rPr lang="en-US" sz="1800" dirty="0" err="1"/>
              <a:t>json</a:t>
            </a:r>
            <a:r>
              <a:rPr lang="en-US" sz="1800" dirty="0"/>
              <a:t>({</a:t>
            </a:r>
          </a:p>
          <a:p>
            <a:r>
              <a:rPr lang="en-US" sz="1800" dirty="0"/>
              <a:t>error: </a:t>
            </a:r>
            <a:r>
              <a:rPr lang="en-US" sz="1800" dirty="0" err="1"/>
              <a:t>errorHandler.getErrorMessage</a:t>
            </a:r>
            <a:r>
              <a:rPr lang="en-US" sz="1800" dirty="0"/>
              <a:t>(err) </a:t>
            </a:r>
          </a:p>
          <a:p>
            <a:r>
              <a:rPr lang="en-US" sz="1800" dirty="0"/>
              <a:t>})</a:t>
            </a:r>
          </a:p>
          <a:p>
            <a:r>
              <a:rPr lang="en-US" sz="1800" dirty="0"/>
              <a:t>} </a:t>
            </a:r>
          </a:p>
          <a:p>
            <a:r>
              <a:rPr lang="en-US" sz="1800" dirty="0"/>
              <a:t>}</a:t>
            </a:r>
          </a:p>
        </p:txBody>
      </p:sp>
      <p:sp>
        <p:nvSpPr>
          <p:cNvPr id="4" name="Date Placeholder 3">
            <a:extLst>
              <a:ext uri="{FF2B5EF4-FFF2-40B4-BE49-F238E27FC236}">
                <a16:creationId xmlns:a16="http://schemas.microsoft.com/office/drawing/2014/main" id="{3CD8D38E-0969-53B5-1B02-0B98BEF6C844}"/>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AAEB867F-5EFD-5807-E7C8-C0C78A9F514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15472A1-BC03-0B4A-D587-C187353D9BB3}"/>
              </a:ext>
            </a:extLst>
          </p:cNvPr>
          <p:cNvSpPr>
            <a:spLocks noGrp="1"/>
          </p:cNvSpPr>
          <p:nvPr>
            <p:ph type="sldNum" sz="quarter" idx="12"/>
          </p:nvPr>
        </p:nvSpPr>
        <p:spPr/>
        <p:txBody>
          <a:bodyPr/>
          <a:lstStyle/>
          <a:p>
            <a:fld id="{7C5CF243-786F-4254-B068-4C9F0B6EA12F}" type="slidenum">
              <a:rPr lang="en-US" altLang="en-US" smtClean="0"/>
              <a:pPr/>
              <a:t>40</a:t>
            </a:fld>
            <a:endParaRPr lang="en-US" altLang="en-US"/>
          </a:p>
        </p:txBody>
      </p:sp>
    </p:spTree>
    <p:extLst>
      <p:ext uri="{BB962C8B-B14F-4D97-AF65-F5344CB8AC3E}">
        <p14:creationId xmlns:p14="http://schemas.microsoft.com/office/powerpoint/2010/main" val="474476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E296-24FE-25A4-194B-8532F2F6414B}"/>
              </a:ext>
            </a:extLst>
          </p:cNvPr>
          <p:cNvSpPr>
            <a:spLocks noGrp="1"/>
          </p:cNvSpPr>
          <p:nvPr>
            <p:ph type="title"/>
          </p:nvPr>
        </p:nvSpPr>
        <p:spPr/>
        <p:txBody>
          <a:bodyPr/>
          <a:lstStyle/>
          <a:p>
            <a:r>
              <a:rPr lang="en-US" dirty="0"/>
              <a:t>Updated user.controller.js</a:t>
            </a:r>
          </a:p>
        </p:txBody>
      </p:sp>
      <p:sp>
        <p:nvSpPr>
          <p:cNvPr id="3" name="Content Placeholder 2">
            <a:extLst>
              <a:ext uri="{FF2B5EF4-FFF2-40B4-BE49-F238E27FC236}">
                <a16:creationId xmlns:a16="http://schemas.microsoft.com/office/drawing/2014/main" id="{512F9AD6-4EB5-3EB0-6343-6AC8BEF8AE4D}"/>
              </a:ext>
            </a:extLst>
          </p:cNvPr>
          <p:cNvSpPr>
            <a:spLocks noGrp="1"/>
          </p:cNvSpPr>
          <p:nvPr>
            <p:ph idx="1"/>
          </p:nvPr>
        </p:nvSpPr>
        <p:spPr/>
        <p:txBody>
          <a:bodyPr/>
          <a:lstStyle/>
          <a:p>
            <a:r>
              <a:rPr lang="en-US" sz="450" b="0" dirty="0">
                <a:solidFill>
                  <a:schemeClr val="tx1"/>
                </a:solidFill>
                <a:effectLst/>
                <a:latin typeface="Consolas" panose="020B0609020204030204" pitchFamily="49" charset="0"/>
              </a:rPr>
              <a:t>import User from '../models/user.model.js'</a:t>
            </a:r>
          </a:p>
          <a:p>
            <a:r>
              <a:rPr lang="en-US" sz="450" b="0" dirty="0">
                <a:solidFill>
                  <a:schemeClr val="tx1"/>
                </a:solidFill>
                <a:effectLst/>
                <a:latin typeface="Consolas" panose="020B0609020204030204" pitchFamily="49" charset="0"/>
              </a:rPr>
              <a:t>    //import extend from '</a:t>
            </a:r>
            <a:r>
              <a:rPr lang="en-US" sz="450" b="0" dirty="0" err="1">
                <a:solidFill>
                  <a:schemeClr val="tx1"/>
                </a:solidFill>
                <a:effectLst/>
                <a:latin typeface="Consolas" panose="020B0609020204030204" pitchFamily="49" charset="0"/>
              </a:rPr>
              <a:t>lodash</a:t>
            </a:r>
            <a:r>
              <a:rPr lang="en-US" sz="450" b="0" dirty="0">
                <a:solidFill>
                  <a:schemeClr val="tx1"/>
                </a:solidFill>
                <a:effectLst/>
                <a:latin typeface="Consolas" panose="020B0609020204030204" pitchFamily="49" charset="0"/>
              </a:rPr>
              <a:t>/extend'</a:t>
            </a:r>
          </a:p>
          <a:p>
            <a:r>
              <a:rPr lang="en-US" sz="450" b="0" dirty="0">
                <a:solidFill>
                  <a:schemeClr val="tx1"/>
                </a:solidFill>
                <a:effectLst/>
                <a:latin typeface="Consolas" panose="020B0609020204030204" pitchFamily="49" charset="0"/>
              </a:rPr>
              <a:t>    import </a:t>
            </a:r>
            <a:r>
              <a:rPr lang="en-US" sz="450" b="0" dirty="0" err="1">
                <a:solidFill>
                  <a:schemeClr val="tx1"/>
                </a:solidFill>
                <a:effectLst/>
                <a:latin typeface="Consolas" panose="020B0609020204030204" pitchFamily="49" charset="0"/>
              </a:rPr>
              <a:t>errorHandler</a:t>
            </a:r>
            <a:r>
              <a:rPr lang="en-US" sz="450" b="0" dirty="0">
                <a:solidFill>
                  <a:schemeClr val="tx1"/>
                </a:solidFill>
                <a:effectLst/>
                <a:latin typeface="Consolas" panose="020B0609020204030204" pitchFamily="49" charset="0"/>
              </a:rPr>
              <a:t> from './error.controller.js'</a:t>
            </a:r>
          </a:p>
          <a:p>
            <a:r>
              <a:rPr lang="en-US" sz="450" b="0" dirty="0">
                <a:solidFill>
                  <a:schemeClr val="tx1"/>
                </a:solidFill>
                <a:effectLst/>
                <a:latin typeface="Consolas" panose="020B0609020204030204" pitchFamily="49" charset="0"/>
              </a:rPr>
              <a:t>    const create = async (req, res) =&gt; { </a:t>
            </a:r>
          </a:p>
          <a:p>
            <a:r>
              <a:rPr lang="en-US" sz="450" b="0" dirty="0">
                <a:solidFill>
                  <a:schemeClr val="tx1"/>
                </a:solidFill>
                <a:effectLst/>
                <a:latin typeface="Consolas" panose="020B0609020204030204" pitchFamily="49" charset="0"/>
              </a:rPr>
              <a:t>const user = new User(</a:t>
            </a:r>
            <a:r>
              <a:rPr lang="en-US" sz="450" b="0" dirty="0" err="1">
                <a:solidFill>
                  <a:schemeClr val="tx1"/>
                </a:solidFill>
                <a:effectLst/>
                <a:latin typeface="Consolas" panose="020B0609020204030204" pitchFamily="49" charset="0"/>
              </a:rPr>
              <a:t>req.body</a:t>
            </a:r>
            <a:r>
              <a:rPr lang="en-US" sz="450" b="0" dirty="0">
                <a:solidFill>
                  <a:schemeClr val="tx1"/>
                </a:solidFill>
                <a:effectLst/>
                <a:latin typeface="Consolas" panose="020B0609020204030204" pitchFamily="49" charset="0"/>
              </a:rPr>
              <a:t>) </a:t>
            </a:r>
          </a:p>
          <a:p>
            <a:r>
              <a:rPr lang="en-US" sz="450" b="0" dirty="0">
                <a:solidFill>
                  <a:schemeClr val="tx1"/>
                </a:solidFill>
                <a:effectLst/>
                <a:latin typeface="Consolas" panose="020B0609020204030204" pitchFamily="49" charset="0"/>
              </a:rPr>
              <a:t>try {</a:t>
            </a:r>
          </a:p>
          <a:p>
            <a:r>
              <a:rPr lang="en-US" sz="450" b="0" dirty="0">
                <a:solidFill>
                  <a:schemeClr val="tx1"/>
                </a:solidFill>
                <a:effectLst/>
                <a:latin typeface="Consolas" panose="020B0609020204030204" pitchFamily="49" charset="0"/>
              </a:rPr>
              <a:t>await </a:t>
            </a:r>
            <a:r>
              <a:rPr lang="en-US" sz="450" b="0" dirty="0" err="1">
                <a:solidFill>
                  <a:schemeClr val="tx1"/>
                </a:solidFill>
                <a:effectLst/>
                <a:latin typeface="Consolas" panose="020B0609020204030204" pitchFamily="49" charset="0"/>
              </a:rPr>
              <a:t>user.save</a:t>
            </a:r>
            <a:r>
              <a:rPr lang="en-US" sz="450" b="0" dirty="0">
                <a:solidFill>
                  <a:schemeClr val="tx1"/>
                </a:solidFill>
                <a:effectLst/>
                <a:latin typeface="Consolas" panose="020B0609020204030204" pitchFamily="49" charset="0"/>
              </a:rPr>
              <a:t>()</a:t>
            </a:r>
          </a:p>
          <a:p>
            <a:r>
              <a:rPr lang="en-US" sz="450" b="0" dirty="0">
                <a:solidFill>
                  <a:schemeClr val="tx1"/>
                </a:solidFill>
                <a:effectLst/>
                <a:latin typeface="Consolas" panose="020B0609020204030204" pitchFamily="49" charset="0"/>
              </a:rPr>
              <a:t>return </a:t>
            </a:r>
            <a:r>
              <a:rPr lang="en-US" sz="450" b="0" dirty="0" err="1">
                <a:solidFill>
                  <a:schemeClr val="tx1"/>
                </a:solidFill>
                <a:effectLst/>
                <a:latin typeface="Consolas" panose="020B0609020204030204" pitchFamily="49" charset="0"/>
              </a:rPr>
              <a:t>res.status</a:t>
            </a:r>
            <a:r>
              <a:rPr lang="en-US" sz="450" b="0" dirty="0">
                <a:solidFill>
                  <a:schemeClr val="tx1"/>
                </a:solidFill>
                <a:effectLst/>
                <a:latin typeface="Consolas" panose="020B0609020204030204" pitchFamily="49" charset="0"/>
              </a:rPr>
              <a:t>(200).</a:t>
            </a:r>
            <a:r>
              <a:rPr lang="en-US" sz="450" b="0" dirty="0" err="1">
                <a:solidFill>
                  <a:schemeClr val="tx1"/>
                </a:solidFill>
                <a:effectLst/>
                <a:latin typeface="Consolas" panose="020B0609020204030204" pitchFamily="49" charset="0"/>
              </a:rPr>
              <a:t>json</a:t>
            </a:r>
            <a:r>
              <a:rPr lang="en-US" sz="450" b="0" dirty="0">
                <a:solidFill>
                  <a:schemeClr val="tx1"/>
                </a:solidFill>
                <a:effectLst/>
                <a:latin typeface="Consolas" panose="020B0609020204030204" pitchFamily="49" charset="0"/>
              </a:rPr>
              <a:t>({ </a:t>
            </a:r>
          </a:p>
          <a:p>
            <a:r>
              <a:rPr lang="en-US" sz="450" b="0" dirty="0">
                <a:solidFill>
                  <a:schemeClr val="tx1"/>
                </a:solidFill>
                <a:effectLst/>
                <a:latin typeface="Consolas" panose="020B0609020204030204" pitchFamily="49" charset="0"/>
              </a:rPr>
              <a:t>message: "Successfully signed up!"</a:t>
            </a:r>
          </a:p>
          <a:p>
            <a:r>
              <a:rPr lang="en-US" sz="450" b="0" dirty="0">
                <a:solidFill>
                  <a:schemeClr val="tx1"/>
                </a:solidFill>
                <a:effectLst/>
                <a:latin typeface="Consolas" panose="020B0609020204030204" pitchFamily="49" charset="0"/>
              </a:rPr>
              <a:t>})</a:t>
            </a:r>
          </a:p>
          <a:p>
            <a:r>
              <a:rPr lang="en-US" sz="450" b="0" dirty="0">
                <a:solidFill>
                  <a:schemeClr val="tx1"/>
                </a:solidFill>
                <a:effectLst/>
                <a:latin typeface="Consolas" panose="020B0609020204030204" pitchFamily="49" charset="0"/>
              </a:rPr>
              <a:t>} catch (err) {</a:t>
            </a:r>
          </a:p>
          <a:p>
            <a:r>
              <a:rPr lang="en-US" sz="450" b="0" dirty="0">
                <a:solidFill>
                  <a:schemeClr val="tx1"/>
                </a:solidFill>
                <a:effectLst/>
                <a:latin typeface="Consolas" panose="020B0609020204030204" pitchFamily="49" charset="0"/>
              </a:rPr>
              <a:t>return </a:t>
            </a:r>
            <a:r>
              <a:rPr lang="en-US" sz="450" b="0" dirty="0" err="1">
                <a:solidFill>
                  <a:schemeClr val="tx1"/>
                </a:solidFill>
                <a:effectLst/>
                <a:latin typeface="Consolas" panose="020B0609020204030204" pitchFamily="49" charset="0"/>
              </a:rPr>
              <a:t>res.status</a:t>
            </a:r>
            <a:r>
              <a:rPr lang="en-US" sz="450" b="0" dirty="0">
                <a:solidFill>
                  <a:schemeClr val="tx1"/>
                </a:solidFill>
                <a:effectLst/>
                <a:latin typeface="Consolas" panose="020B0609020204030204" pitchFamily="49" charset="0"/>
              </a:rPr>
              <a:t>(400).</a:t>
            </a:r>
            <a:r>
              <a:rPr lang="en-US" sz="450" b="0" dirty="0" err="1">
                <a:solidFill>
                  <a:schemeClr val="tx1"/>
                </a:solidFill>
                <a:effectLst/>
                <a:latin typeface="Consolas" panose="020B0609020204030204" pitchFamily="49" charset="0"/>
              </a:rPr>
              <a:t>json</a:t>
            </a:r>
            <a:r>
              <a:rPr lang="en-US" sz="450" b="0" dirty="0">
                <a:solidFill>
                  <a:schemeClr val="tx1"/>
                </a:solidFill>
                <a:effectLst/>
                <a:latin typeface="Consolas" panose="020B0609020204030204" pitchFamily="49" charset="0"/>
              </a:rPr>
              <a:t>({</a:t>
            </a:r>
          </a:p>
          <a:p>
            <a:r>
              <a:rPr lang="en-US" sz="450" b="0" dirty="0">
                <a:solidFill>
                  <a:schemeClr val="tx1"/>
                </a:solidFill>
                <a:effectLst/>
                <a:latin typeface="Consolas" panose="020B0609020204030204" pitchFamily="49" charset="0"/>
              </a:rPr>
              <a:t>error: </a:t>
            </a:r>
            <a:r>
              <a:rPr lang="en-US" sz="450" b="0" dirty="0" err="1">
                <a:solidFill>
                  <a:schemeClr val="tx1"/>
                </a:solidFill>
                <a:effectLst/>
                <a:latin typeface="Consolas" panose="020B0609020204030204" pitchFamily="49" charset="0"/>
              </a:rPr>
              <a:t>errorHandler.getErrorMessage</a:t>
            </a:r>
            <a:r>
              <a:rPr lang="en-US" sz="450" b="0" dirty="0">
                <a:solidFill>
                  <a:schemeClr val="tx1"/>
                </a:solidFill>
                <a:effectLst/>
                <a:latin typeface="Consolas" panose="020B0609020204030204" pitchFamily="49" charset="0"/>
              </a:rPr>
              <a:t>(err) </a:t>
            </a:r>
          </a:p>
          <a:p>
            <a:r>
              <a:rPr lang="en-US" sz="450" b="0" dirty="0">
                <a:solidFill>
                  <a:schemeClr val="tx1"/>
                </a:solidFill>
                <a:effectLst/>
                <a:latin typeface="Consolas" panose="020B0609020204030204" pitchFamily="49" charset="0"/>
              </a:rPr>
              <a:t>})</a:t>
            </a:r>
          </a:p>
          <a:p>
            <a:r>
              <a:rPr lang="en-US" sz="450" b="0" dirty="0">
                <a:solidFill>
                  <a:schemeClr val="tx1"/>
                </a:solidFill>
                <a:effectLst/>
                <a:latin typeface="Consolas" panose="020B0609020204030204" pitchFamily="49" charset="0"/>
              </a:rPr>
              <a:t>} </a:t>
            </a:r>
          </a:p>
          <a:p>
            <a:r>
              <a:rPr lang="en-US" sz="450" b="0" dirty="0">
                <a:solidFill>
                  <a:schemeClr val="tx1"/>
                </a:solidFill>
                <a:effectLst/>
                <a:latin typeface="Consolas" panose="020B0609020204030204" pitchFamily="49" charset="0"/>
              </a:rPr>
              <a:t>}</a:t>
            </a:r>
          </a:p>
          <a:p>
            <a:r>
              <a:rPr lang="en-US" sz="450" b="0" dirty="0">
                <a:solidFill>
                  <a:schemeClr val="tx1"/>
                </a:solidFill>
                <a:effectLst/>
                <a:latin typeface="Consolas" panose="020B0609020204030204" pitchFamily="49" charset="0"/>
              </a:rPr>
              <a:t>    const list = async (req, res) =&gt; { </a:t>
            </a:r>
          </a:p>
          <a:p>
            <a:r>
              <a:rPr lang="en-US" sz="450" b="0" dirty="0">
                <a:solidFill>
                  <a:schemeClr val="tx1"/>
                </a:solidFill>
                <a:effectLst/>
                <a:latin typeface="Consolas" panose="020B0609020204030204" pitchFamily="49" charset="0"/>
              </a:rPr>
              <a:t>    try {</a:t>
            </a:r>
          </a:p>
          <a:p>
            <a:r>
              <a:rPr lang="en-US" sz="450" b="0" dirty="0">
                <a:solidFill>
                  <a:schemeClr val="tx1"/>
                </a:solidFill>
                <a:effectLst/>
                <a:latin typeface="Consolas" panose="020B0609020204030204" pitchFamily="49" charset="0"/>
              </a:rPr>
              <a:t>    let users = await </a:t>
            </a:r>
            <a:r>
              <a:rPr lang="en-US" sz="450" b="0" dirty="0" err="1">
                <a:solidFill>
                  <a:schemeClr val="tx1"/>
                </a:solidFill>
                <a:effectLst/>
                <a:latin typeface="Consolas" panose="020B0609020204030204" pitchFamily="49" charset="0"/>
              </a:rPr>
              <a:t>User.find</a:t>
            </a:r>
            <a:r>
              <a:rPr lang="en-US" sz="450" b="0" dirty="0">
                <a:solidFill>
                  <a:schemeClr val="tx1"/>
                </a:solidFill>
                <a:effectLst/>
                <a:latin typeface="Consolas" panose="020B0609020204030204" pitchFamily="49" charset="0"/>
              </a:rPr>
              <a:t>().select('name email    updated created') </a:t>
            </a:r>
          </a:p>
          <a:p>
            <a:r>
              <a:rPr lang="en-US" sz="450" b="0" dirty="0">
                <a:solidFill>
                  <a:schemeClr val="tx1"/>
                </a:solidFill>
                <a:effectLst/>
                <a:latin typeface="Consolas" panose="020B0609020204030204" pitchFamily="49" charset="0"/>
              </a:rPr>
              <a:t>    </a:t>
            </a:r>
            <a:r>
              <a:rPr lang="en-US" sz="450" b="0" dirty="0" err="1">
                <a:solidFill>
                  <a:schemeClr val="tx1"/>
                </a:solidFill>
                <a:effectLst/>
                <a:latin typeface="Consolas" panose="020B0609020204030204" pitchFamily="49" charset="0"/>
              </a:rPr>
              <a:t>res.json</a:t>
            </a:r>
            <a:r>
              <a:rPr lang="en-US" sz="450" b="0" dirty="0">
                <a:solidFill>
                  <a:schemeClr val="tx1"/>
                </a:solidFill>
                <a:effectLst/>
                <a:latin typeface="Consolas" panose="020B0609020204030204" pitchFamily="49" charset="0"/>
              </a:rPr>
              <a:t>(users)</a:t>
            </a:r>
          </a:p>
          <a:p>
            <a:r>
              <a:rPr lang="en-US" sz="450" b="0" dirty="0">
                <a:solidFill>
                  <a:schemeClr val="tx1"/>
                </a:solidFill>
                <a:effectLst/>
                <a:latin typeface="Consolas" panose="020B0609020204030204" pitchFamily="49" charset="0"/>
              </a:rPr>
              <a:t>    } catch (err) {</a:t>
            </a:r>
          </a:p>
          <a:p>
            <a:r>
              <a:rPr lang="en-US" sz="450" b="0" dirty="0">
                <a:solidFill>
                  <a:schemeClr val="tx1"/>
                </a:solidFill>
                <a:effectLst/>
                <a:latin typeface="Consolas" panose="020B0609020204030204" pitchFamily="49" charset="0"/>
              </a:rPr>
              <a:t>    return </a:t>
            </a:r>
            <a:r>
              <a:rPr lang="en-US" sz="450" b="0" dirty="0" err="1">
                <a:solidFill>
                  <a:schemeClr val="tx1"/>
                </a:solidFill>
                <a:effectLst/>
                <a:latin typeface="Consolas" panose="020B0609020204030204" pitchFamily="49" charset="0"/>
              </a:rPr>
              <a:t>res.status</a:t>
            </a:r>
            <a:r>
              <a:rPr lang="en-US" sz="450" b="0" dirty="0">
                <a:solidFill>
                  <a:schemeClr val="tx1"/>
                </a:solidFill>
                <a:effectLst/>
                <a:latin typeface="Consolas" panose="020B0609020204030204" pitchFamily="49" charset="0"/>
              </a:rPr>
              <a:t>(400).</a:t>
            </a:r>
            <a:r>
              <a:rPr lang="en-US" sz="450" b="0" dirty="0" err="1">
                <a:solidFill>
                  <a:schemeClr val="tx1"/>
                </a:solidFill>
                <a:effectLst/>
                <a:latin typeface="Consolas" panose="020B0609020204030204" pitchFamily="49" charset="0"/>
              </a:rPr>
              <a:t>json</a:t>
            </a:r>
            <a:r>
              <a:rPr lang="en-US" sz="450" b="0" dirty="0">
                <a:solidFill>
                  <a:schemeClr val="tx1"/>
                </a:solidFill>
                <a:effectLst/>
                <a:latin typeface="Consolas" panose="020B0609020204030204" pitchFamily="49" charset="0"/>
              </a:rPr>
              <a:t>({</a:t>
            </a:r>
          </a:p>
          <a:p>
            <a:r>
              <a:rPr lang="en-US" sz="450" b="0" dirty="0">
                <a:solidFill>
                  <a:schemeClr val="tx1"/>
                </a:solidFill>
                <a:effectLst/>
                <a:latin typeface="Consolas" panose="020B0609020204030204" pitchFamily="49" charset="0"/>
              </a:rPr>
              <a:t>    error: </a:t>
            </a:r>
            <a:r>
              <a:rPr lang="en-US" sz="450" b="0" dirty="0" err="1">
                <a:solidFill>
                  <a:schemeClr val="tx1"/>
                </a:solidFill>
                <a:effectLst/>
                <a:latin typeface="Consolas" panose="020B0609020204030204" pitchFamily="49" charset="0"/>
              </a:rPr>
              <a:t>errorHandler.getErrorMessage</a:t>
            </a:r>
            <a:r>
              <a:rPr lang="en-US" sz="450" b="0" dirty="0">
                <a:solidFill>
                  <a:schemeClr val="tx1"/>
                </a:solidFill>
                <a:effectLst/>
                <a:latin typeface="Consolas" panose="020B0609020204030204" pitchFamily="49" charset="0"/>
              </a:rPr>
              <a:t>(err) </a:t>
            </a:r>
          </a:p>
          <a:p>
            <a:r>
              <a:rPr lang="en-US" sz="450" b="0" dirty="0">
                <a:solidFill>
                  <a:schemeClr val="tx1"/>
                </a:solidFill>
                <a:effectLst/>
                <a:latin typeface="Consolas" panose="020B0609020204030204" pitchFamily="49" charset="0"/>
              </a:rPr>
              <a:t>    })</a:t>
            </a:r>
          </a:p>
          <a:p>
            <a:r>
              <a:rPr lang="en-US" sz="450" b="0" dirty="0">
                <a:solidFill>
                  <a:schemeClr val="tx1"/>
                </a:solidFill>
                <a:effectLst/>
                <a:latin typeface="Consolas" panose="020B0609020204030204" pitchFamily="49" charset="0"/>
              </a:rPr>
              <a:t>    } </a:t>
            </a:r>
          </a:p>
          <a:p>
            <a:r>
              <a:rPr lang="en-US" sz="450" b="0" dirty="0">
                <a:solidFill>
                  <a:schemeClr val="tx1"/>
                </a:solidFill>
                <a:effectLst/>
                <a:latin typeface="Consolas" panose="020B0609020204030204" pitchFamily="49" charset="0"/>
              </a:rPr>
              <a:t>    }</a:t>
            </a:r>
          </a:p>
          <a:p>
            <a:r>
              <a:rPr lang="en-US" sz="450" b="0" dirty="0">
                <a:solidFill>
                  <a:schemeClr val="tx1"/>
                </a:solidFill>
                <a:effectLst/>
                <a:latin typeface="Consolas" panose="020B0609020204030204" pitchFamily="49" charset="0"/>
              </a:rPr>
              <a:t>    const </a:t>
            </a:r>
            <a:r>
              <a:rPr lang="en-US" sz="450" b="0" dirty="0" err="1">
                <a:solidFill>
                  <a:schemeClr val="tx1"/>
                </a:solidFill>
                <a:effectLst/>
                <a:latin typeface="Consolas" panose="020B0609020204030204" pitchFamily="49" charset="0"/>
              </a:rPr>
              <a:t>userByID</a:t>
            </a:r>
            <a:r>
              <a:rPr lang="en-US" sz="450" b="0" dirty="0">
                <a:solidFill>
                  <a:schemeClr val="tx1"/>
                </a:solidFill>
                <a:effectLst/>
                <a:latin typeface="Consolas" panose="020B0609020204030204" pitchFamily="49" charset="0"/>
              </a:rPr>
              <a:t> = async (req, res, next, id) =&gt; { </a:t>
            </a:r>
          </a:p>
          <a:p>
            <a:r>
              <a:rPr lang="en-US" sz="450" b="0" dirty="0">
                <a:solidFill>
                  <a:schemeClr val="tx1"/>
                </a:solidFill>
                <a:effectLst/>
                <a:latin typeface="Consolas" panose="020B0609020204030204" pitchFamily="49" charset="0"/>
              </a:rPr>
              <a:t>try {</a:t>
            </a:r>
          </a:p>
          <a:p>
            <a:r>
              <a:rPr lang="en-US" sz="450" b="0" dirty="0">
                <a:solidFill>
                  <a:schemeClr val="tx1"/>
                </a:solidFill>
                <a:effectLst/>
                <a:latin typeface="Consolas" panose="020B0609020204030204" pitchFamily="49" charset="0"/>
              </a:rPr>
              <a:t>let user = await </a:t>
            </a:r>
            <a:r>
              <a:rPr lang="en-US" sz="450" b="0" dirty="0" err="1">
                <a:solidFill>
                  <a:schemeClr val="tx1"/>
                </a:solidFill>
                <a:effectLst/>
                <a:latin typeface="Consolas" panose="020B0609020204030204" pitchFamily="49" charset="0"/>
              </a:rPr>
              <a:t>User.findById</a:t>
            </a:r>
            <a:r>
              <a:rPr lang="en-US" sz="450" b="0" dirty="0">
                <a:solidFill>
                  <a:schemeClr val="tx1"/>
                </a:solidFill>
                <a:effectLst/>
                <a:latin typeface="Consolas" panose="020B0609020204030204" pitchFamily="49" charset="0"/>
              </a:rPr>
              <a:t>(id) </a:t>
            </a:r>
          </a:p>
          <a:p>
            <a:r>
              <a:rPr lang="en-US" sz="450" b="0" dirty="0">
                <a:solidFill>
                  <a:schemeClr val="tx1"/>
                </a:solidFill>
                <a:effectLst/>
                <a:latin typeface="Consolas" panose="020B0609020204030204" pitchFamily="49" charset="0"/>
              </a:rPr>
              <a:t>if (!user)</a:t>
            </a:r>
          </a:p>
          <a:p>
            <a:r>
              <a:rPr lang="en-US" sz="450" b="0" dirty="0">
                <a:solidFill>
                  <a:schemeClr val="tx1"/>
                </a:solidFill>
                <a:effectLst/>
                <a:latin typeface="Consolas" panose="020B0609020204030204" pitchFamily="49" charset="0"/>
              </a:rPr>
              <a:t>return </a:t>
            </a:r>
            <a:r>
              <a:rPr lang="en-US" sz="450" b="0" dirty="0" err="1">
                <a:solidFill>
                  <a:schemeClr val="tx1"/>
                </a:solidFill>
                <a:effectLst/>
                <a:latin typeface="Consolas" panose="020B0609020204030204" pitchFamily="49" charset="0"/>
              </a:rPr>
              <a:t>res.status</a:t>
            </a:r>
            <a:r>
              <a:rPr lang="en-US" sz="450" b="0" dirty="0">
                <a:solidFill>
                  <a:schemeClr val="tx1"/>
                </a:solidFill>
                <a:effectLst/>
                <a:latin typeface="Consolas" panose="020B0609020204030204" pitchFamily="49" charset="0"/>
              </a:rPr>
              <a:t>('400').</a:t>
            </a:r>
            <a:r>
              <a:rPr lang="en-US" sz="450" b="0" dirty="0" err="1">
                <a:solidFill>
                  <a:schemeClr val="tx1"/>
                </a:solidFill>
                <a:effectLst/>
                <a:latin typeface="Consolas" panose="020B0609020204030204" pitchFamily="49" charset="0"/>
              </a:rPr>
              <a:t>json</a:t>
            </a:r>
            <a:r>
              <a:rPr lang="en-US" sz="450" b="0" dirty="0">
                <a:solidFill>
                  <a:schemeClr val="tx1"/>
                </a:solidFill>
                <a:effectLst/>
                <a:latin typeface="Consolas" panose="020B0609020204030204" pitchFamily="49" charset="0"/>
              </a:rPr>
              <a:t>({ </a:t>
            </a:r>
          </a:p>
          <a:p>
            <a:r>
              <a:rPr lang="en-US" sz="450" b="0" dirty="0">
                <a:solidFill>
                  <a:schemeClr val="tx1"/>
                </a:solidFill>
                <a:effectLst/>
                <a:latin typeface="Consolas" panose="020B0609020204030204" pitchFamily="49" charset="0"/>
              </a:rPr>
              <a:t>error: "User not found"</a:t>
            </a:r>
          </a:p>
          <a:p>
            <a:r>
              <a:rPr lang="en-US" sz="450" b="0" dirty="0">
                <a:solidFill>
                  <a:schemeClr val="tx1"/>
                </a:solidFill>
                <a:effectLst/>
                <a:latin typeface="Consolas" panose="020B0609020204030204" pitchFamily="49" charset="0"/>
              </a:rPr>
              <a:t>})</a:t>
            </a:r>
          </a:p>
          <a:p>
            <a:r>
              <a:rPr lang="en-US" sz="450" b="0" dirty="0" err="1">
                <a:solidFill>
                  <a:schemeClr val="tx1"/>
                </a:solidFill>
                <a:effectLst/>
                <a:latin typeface="Consolas" panose="020B0609020204030204" pitchFamily="49" charset="0"/>
              </a:rPr>
              <a:t>req.profile</a:t>
            </a:r>
            <a:r>
              <a:rPr lang="en-US" sz="450" b="0" dirty="0">
                <a:solidFill>
                  <a:schemeClr val="tx1"/>
                </a:solidFill>
                <a:effectLst/>
                <a:latin typeface="Consolas" panose="020B0609020204030204" pitchFamily="49" charset="0"/>
              </a:rPr>
              <a:t> = user </a:t>
            </a:r>
          </a:p>
          <a:p>
            <a:r>
              <a:rPr lang="en-US" sz="450" b="0" dirty="0">
                <a:solidFill>
                  <a:schemeClr val="tx1"/>
                </a:solidFill>
                <a:effectLst/>
                <a:latin typeface="Consolas" panose="020B0609020204030204" pitchFamily="49" charset="0"/>
              </a:rPr>
              <a:t>next()</a:t>
            </a:r>
          </a:p>
          <a:p>
            <a:r>
              <a:rPr lang="en-US" sz="450" b="0" dirty="0">
                <a:solidFill>
                  <a:schemeClr val="tx1"/>
                </a:solidFill>
                <a:effectLst/>
                <a:latin typeface="Consolas" panose="020B0609020204030204" pitchFamily="49" charset="0"/>
              </a:rPr>
              <a:t>} catch (err) {</a:t>
            </a:r>
          </a:p>
          <a:p>
            <a:r>
              <a:rPr lang="en-US" sz="450" b="0" dirty="0">
                <a:solidFill>
                  <a:schemeClr val="tx1"/>
                </a:solidFill>
                <a:effectLst/>
                <a:latin typeface="Consolas" panose="020B0609020204030204" pitchFamily="49" charset="0"/>
              </a:rPr>
              <a:t>return </a:t>
            </a:r>
            <a:r>
              <a:rPr lang="en-US" sz="450" b="0" dirty="0" err="1">
                <a:solidFill>
                  <a:schemeClr val="tx1"/>
                </a:solidFill>
                <a:effectLst/>
                <a:latin typeface="Consolas" panose="020B0609020204030204" pitchFamily="49" charset="0"/>
              </a:rPr>
              <a:t>res.status</a:t>
            </a:r>
            <a:r>
              <a:rPr lang="en-US" sz="450" b="0" dirty="0">
                <a:solidFill>
                  <a:schemeClr val="tx1"/>
                </a:solidFill>
                <a:effectLst/>
                <a:latin typeface="Consolas" panose="020B0609020204030204" pitchFamily="49" charset="0"/>
              </a:rPr>
              <a:t>('400').</a:t>
            </a:r>
            <a:r>
              <a:rPr lang="en-US" sz="450" b="0" dirty="0" err="1">
                <a:solidFill>
                  <a:schemeClr val="tx1"/>
                </a:solidFill>
                <a:effectLst/>
                <a:latin typeface="Consolas" panose="020B0609020204030204" pitchFamily="49" charset="0"/>
              </a:rPr>
              <a:t>json</a:t>
            </a:r>
            <a:r>
              <a:rPr lang="en-US" sz="450" b="0" dirty="0">
                <a:solidFill>
                  <a:schemeClr val="tx1"/>
                </a:solidFill>
                <a:effectLst/>
                <a:latin typeface="Consolas" panose="020B0609020204030204" pitchFamily="49" charset="0"/>
              </a:rPr>
              <a:t>({ </a:t>
            </a:r>
          </a:p>
          <a:p>
            <a:r>
              <a:rPr lang="en-US" sz="450" b="0" dirty="0">
                <a:solidFill>
                  <a:schemeClr val="tx1"/>
                </a:solidFill>
                <a:effectLst/>
                <a:latin typeface="Consolas" panose="020B0609020204030204" pitchFamily="49" charset="0"/>
              </a:rPr>
              <a:t>error: "Could not retrieve user"</a:t>
            </a:r>
          </a:p>
          <a:p>
            <a:r>
              <a:rPr lang="en-US" sz="450" b="0" dirty="0">
                <a:solidFill>
                  <a:schemeClr val="tx1"/>
                </a:solidFill>
                <a:effectLst/>
                <a:latin typeface="Consolas" panose="020B0609020204030204" pitchFamily="49" charset="0"/>
              </a:rPr>
              <a:t>}) </a:t>
            </a:r>
          </a:p>
          <a:p>
            <a:r>
              <a:rPr lang="en-US" sz="450" b="0" dirty="0">
                <a:solidFill>
                  <a:schemeClr val="tx1"/>
                </a:solidFill>
                <a:effectLst/>
                <a:latin typeface="Consolas" panose="020B0609020204030204" pitchFamily="49" charset="0"/>
              </a:rPr>
              <a:t>}</a:t>
            </a:r>
          </a:p>
          <a:p>
            <a:r>
              <a:rPr lang="en-US" sz="450" b="0" dirty="0">
                <a:solidFill>
                  <a:schemeClr val="tx1"/>
                </a:solidFill>
                <a:effectLst/>
                <a:latin typeface="Consolas" panose="020B0609020204030204" pitchFamily="49" charset="0"/>
              </a:rPr>
              <a:t>}</a:t>
            </a:r>
          </a:p>
          <a:p>
            <a:r>
              <a:rPr lang="en-US" sz="450" b="0" dirty="0">
                <a:solidFill>
                  <a:schemeClr val="tx1"/>
                </a:solidFill>
                <a:effectLst/>
                <a:latin typeface="Consolas" panose="020B0609020204030204" pitchFamily="49" charset="0"/>
              </a:rPr>
              <a:t>    const read = (req, res) =&gt; {</a:t>
            </a:r>
          </a:p>
          <a:p>
            <a:r>
              <a:rPr lang="en-US" sz="450" b="0" dirty="0">
                <a:solidFill>
                  <a:schemeClr val="tx1"/>
                </a:solidFill>
                <a:effectLst/>
                <a:latin typeface="Consolas" panose="020B0609020204030204" pitchFamily="49" charset="0"/>
              </a:rPr>
              <a:t>    </a:t>
            </a:r>
            <a:r>
              <a:rPr lang="en-US" sz="450" b="0" dirty="0" err="1">
                <a:solidFill>
                  <a:schemeClr val="tx1"/>
                </a:solidFill>
                <a:effectLst/>
                <a:latin typeface="Consolas" panose="020B0609020204030204" pitchFamily="49" charset="0"/>
              </a:rPr>
              <a:t>req.profile.hashed_password</a:t>
            </a:r>
            <a:r>
              <a:rPr lang="en-US" sz="450" b="0" dirty="0">
                <a:solidFill>
                  <a:schemeClr val="tx1"/>
                </a:solidFill>
                <a:effectLst/>
                <a:latin typeface="Consolas" panose="020B0609020204030204" pitchFamily="49" charset="0"/>
              </a:rPr>
              <a:t> = undefined </a:t>
            </a:r>
          </a:p>
          <a:p>
            <a:r>
              <a:rPr lang="en-US" sz="450" b="0" dirty="0">
                <a:solidFill>
                  <a:schemeClr val="tx1"/>
                </a:solidFill>
                <a:effectLst/>
                <a:latin typeface="Consolas" panose="020B0609020204030204" pitchFamily="49" charset="0"/>
              </a:rPr>
              <a:t>    </a:t>
            </a:r>
            <a:r>
              <a:rPr lang="en-US" sz="450" b="0" dirty="0" err="1">
                <a:solidFill>
                  <a:schemeClr val="tx1"/>
                </a:solidFill>
                <a:effectLst/>
                <a:latin typeface="Consolas" panose="020B0609020204030204" pitchFamily="49" charset="0"/>
              </a:rPr>
              <a:t>req.profile.salt</a:t>
            </a:r>
            <a:r>
              <a:rPr lang="en-US" sz="450" b="0" dirty="0">
                <a:solidFill>
                  <a:schemeClr val="tx1"/>
                </a:solidFill>
                <a:effectLst/>
                <a:latin typeface="Consolas" panose="020B0609020204030204" pitchFamily="49" charset="0"/>
              </a:rPr>
              <a:t> = undefined</a:t>
            </a:r>
          </a:p>
          <a:p>
            <a:r>
              <a:rPr lang="en-US" sz="450" b="0" dirty="0">
                <a:solidFill>
                  <a:schemeClr val="tx1"/>
                </a:solidFill>
                <a:effectLst/>
                <a:latin typeface="Consolas" panose="020B0609020204030204" pitchFamily="49" charset="0"/>
              </a:rPr>
              <a:t>    return </a:t>
            </a:r>
            <a:r>
              <a:rPr lang="en-US" sz="450" b="0" dirty="0" err="1">
                <a:solidFill>
                  <a:schemeClr val="tx1"/>
                </a:solidFill>
                <a:effectLst/>
                <a:latin typeface="Consolas" panose="020B0609020204030204" pitchFamily="49" charset="0"/>
              </a:rPr>
              <a:t>res.json</a:t>
            </a:r>
            <a:r>
              <a:rPr lang="en-US" sz="450" b="0" dirty="0">
                <a:solidFill>
                  <a:schemeClr val="tx1"/>
                </a:solidFill>
                <a:effectLst/>
                <a:latin typeface="Consolas" panose="020B0609020204030204" pitchFamily="49" charset="0"/>
              </a:rPr>
              <a:t>(</a:t>
            </a:r>
            <a:r>
              <a:rPr lang="en-US" sz="450" b="0" dirty="0" err="1">
                <a:solidFill>
                  <a:schemeClr val="tx1"/>
                </a:solidFill>
                <a:effectLst/>
                <a:latin typeface="Consolas" panose="020B0609020204030204" pitchFamily="49" charset="0"/>
              </a:rPr>
              <a:t>req.profile</a:t>
            </a:r>
            <a:r>
              <a:rPr lang="en-US" sz="450" b="0" dirty="0">
                <a:solidFill>
                  <a:schemeClr val="tx1"/>
                </a:solidFill>
                <a:effectLst/>
                <a:latin typeface="Consolas" panose="020B0609020204030204" pitchFamily="49" charset="0"/>
              </a:rPr>
              <a:t>) </a:t>
            </a:r>
          </a:p>
          <a:p>
            <a:r>
              <a:rPr lang="en-US" sz="450" b="0" dirty="0">
                <a:solidFill>
                  <a:schemeClr val="tx1"/>
                </a:solidFill>
                <a:effectLst/>
                <a:latin typeface="Consolas" panose="020B0609020204030204" pitchFamily="49" charset="0"/>
              </a:rPr>
              <a:t>    }</a:t>
            </a:r>
          </a:p>
          <a:p>
            <a:br>
              <a:rPr lang="en-US" sz="450" b="0" dirty="0">
                <a:solidFill>
                  <a:schemeClr val="tx1"/>
                </a:solidFill>
                <a:effectLst/>
                <a:latin typeface="Consolas" panose="020B0609020204030204" pitchFamily="49" charset="0"/>
              </a:rPr>
            </a:br>
            <a:r>
              <a:rPr lang="en-US" sz="450" b="0" dirty="0">
                <a:solidFill>
                  <a:schemeClr val="tx1"/>
                </a:solidFill>
                <a:effectLst/>
                <a:latin typeface="Consolas" panose="020B0609020204030204" pitchFamily="49" charset="0"/>
              </a:rPr>
              <a:t>    const update = async (req, res) =&gt; { </a:t>
            </a:r>
          </a:p>
          <a:p>
            <a:r>
              <a:rPr lang="en-US" sz="450" b="0" dirty="0">
                <a:solidFill>
                  <a:schemeClr val="tx1"/>
                </a:solidFill>
                <a:effectLst/>
                <a:latin typeface="Consolas" panose="020B0609020204030204" pitchFamily="49" charset="0"/>
              </a:rPr>
              <a:t>try {</a:t>
            </a:r>
          </a:p>
          <a:p>
            <a:r>
              <a:rPr lang="en-US" sz="450" b="0" dirty="0">
                <a:solidFill>
                  <a:schemeClr val="tx1"/>
                </a:solidFill>
                <a:effectLst/>
                <a:latin typeface="Consolas" panose="020B0609020204030204" pitchFamily="49" charset="0"/>
              </a:rPr>
              <a:t>let user = </a:t>
            </a:r>
            <a:r>
              <a:rPr lang="en-US" sz="450" b="0" dirty="0" err="1">
                <a:solidFill>
                  <a:schemeClr val="tx1"/>
                </a:solidFill>
                <a:effectLst/>
                <a:latin typeface="Consolas" panose="020B0609020204030204" pitchFamily="49" charset="0"/>
              </a:rPr>
              <a:t>req.profile</a:t>
            </a:r>
            <a:endParaRPr lang="en-US" sz="450" b="0" dirty="0">
              <a:solidFill>
                <a:schemeClr val="tx1"/>
              </a:solidFill>
              <a:effectLst/>
              <a:latin typeface="Consolas" panose="020B0609020204030204" pitchFamily="49" charset="0"/>
            </a:endParaRPr>
          </a:p>
          <a:p>
            <a:r>
              <a:rPr lang="en-US" sz="450" b="0" dirty="0">
                <a:solidFill>
                  <a:schemeClr val="tx1"/>
                </a:solidFill>
                <a:effectLst/>
                <a:latin typeface="Consolas" panose="020B0609020204030204" pitchFamily="49" charset="0"/>
              </a:rPr>
              <a:t>user = extend(user, </a:t>
            </a:r>
            <a:r>
              <a:rPr lang="en-US" sz="450" b="0" dirty="0" err="1">
                <a:solidFill>
                  <a:schemeClr val="tx1"/>
                </a:solidFill>
                <a:effectLst/>
                <a:latin typeface="Consolas" panose="020B0609020204030204" pitchFamily="49" charset="0"/>
              </a:rPr>
              <a:t>req.body</a:t>
            </a:r>
            <a:r>
              <a:rPr lang="en-US" sz="450" b="0" dirty="0">
                <a:solidFill>
                  <a:schemeClr val="tx1"/>
                </a:solidFill>
                <a:effectLst/>
                <a:latin typeface="Consolas" panose="020B0609020204030204" pitchFamily="49" charset="0"/>
              </a:rPr>
              <a:t>) </a:t>
            </a:r>
          </a:p>
          <a:p>
            <a:r>
              <a:rPr lang="en-US" sz="450" b="0" dirty="0" err="1">
                <a:solidFill>
                  <a:schemeClr val="tx1"/>
                </a:solidFill>
                <a:effectLst/>
                <a:latin typeface="Consolas" panose="020B0609020204030204" pitchFamily="49" charset="0"/>
              </a:rPr>
              <a:t>user.updated</a:t>
            </a:r>
            <a:r>
              <a:rPr lang="en-US" sz="450" b="0" dirty="0">
                <a:solidFill>
                  <a:schemeClr val="tx1"/>
                </a:solidFill>
                <a:effectLst/>
                <a:latin typeface="Consolas" panose="020B0609020204030204" pitchFamily="49" charset="0"/>
              </a:rPr>
              <a:t> = </a:t>
            </a:r>
            <a:r>
              <a:rPr lang="en-US" sz="450" b="0" dirty="0" err="1">
                <a:solidFill>
                  <a:schemeClr val="tx1"/>
                </a:solidFill>
                <a:effectLst/>
                <a:latin typeface="Consolas" panose="020B0609020204030204" pitchFamily="49" charset="0"/>
              </a:rPr>
              <a:t>Date.now</a:t>
            </a:r>
            <a:r>
              <a:rPr lang="en-US" sz="450" b="0" dirty="0">
                <a:solidFill>
                  <a:schemeClr val="tx1"/>
                </a:solidFill>
                <a:effectLst/>
                <a:latin typeface="Consolas" panose="020B0609020204030204" pitchFamily="49" charset="0"/>
              </a:rPr>
              <a:t>() </a:t>
            </a:r>
          </a:p>
          <a:p>
            <a:r>
              <a:rPr lang="en-US" sz="450" b="0" dirty="0">
                <a:solidFill>
                  <a:schemeClr val="tx1"/>
                </a:solidFill>
                <a:effectLst/>
                <a:latin typeface="Consolas" panose="020B0609020204030204" pitchFamily="49" charset="0"/>
              </a:rPr>
              <a:t>await </a:t>
            </a:r>
            <a:r>
              <a:rPr lang="en-US" sz="450" b="0" dirty="0" err="1">
                <a:solidFill>
                  <a:schemeClr val="tx1"/>
                </a:solidFill>
                <a:effectLst/>
                <a:latin typeface="Consolas" panose="020B0609020204030204" pitchFamily="49" charset="0"/>
              </a:rPr>
              <a:t>user.save</a:t>
            </a:r>
            <a:r>
              <a:rPr lang="en-US" sz="450" b="0" dirty="0">
                <a:solidFill>
                  <a:schemeClr val="tx1"/>
                </a:solidFill>
                <a:effectLst/>
                <a:latin typeface="Consolas" panose="020B0609020204030204" pitchFamily="49" charset="0"/>
              </a:rPr>
              <a:t>()</a:t>
            </a:r>
          </a:p>
          <a:p>
            <a:r>
              <a:rPr lang="en-US" sz="450" b="0" dirty="0" err="1">
                <a:solidFill>
                  <a:schemeClr val="tx1"/>
                </a:solidFill>
                <a:effectLst/>
                <a:latin typeface="Consolas" panose="020B0609020204030204" pitchFamily="49" charset="0"/>
              </a:rPr>
              <a:t>user.hashed_password</a:t>
            </a:r>
            <a:r>
              <a:rPr lang="en-US" sz="450" b="0" dirty="0">
                <a:solidFill>
                  <a:schemeClr val="tx1"/>
                </a:solidFill>
                <a:effectLst/>
                <a:latin typeface="Consolas" panose="020B0609020204030204" pitchFamily="49" charset="0"/>
              </a:rPr>
              <a:t> = undefined </a:t>
            </a:r>
          </a:p>
          <a:p>
            <a:r>
              <a:rPr lang="en-US" sz="450" b="0" dirty="0" err="1">
                <a:solidFill>
                  <a:schemeClr val="tx1"/>
                </a:solidFill>
                <a:effectLst/>
                <a:latin typeface="Consolas" panose="020B0609020204030204" pitchFamily="49" charset="0"/>
              </a:rPr>
              <a:t>user.salt</a:t>
            </a:r>
            <a:r>
              <a:rPr lang="en-US" sz="450" b="0" dirty="0">
                <a:solidFill>
                  <a:schemeClr val="tx1"/>
                </a:solidFill>
                <a:effectLst/>
                <a:latin typeface="Consolas" panose="020B0609020204030204" pitchFamily="49" charset="0"/>
              </a:rPr>
              <a:t> = undefined</a:t>
            </a:r>
          </a:p>
          <a:p>
            <a:r>
              <a:rPr lang="en-US" sz="450" b="0" dirty="0" err="1">
                <a:solidFill>
                  <a:schemeClr val="tx1"/>
                </a:solidFill>
                <a:effectLst/>
                <a:latin typeface="Consolas" panose="020B0609020204030204" pitchFamily="49" charset="0"/>
              </a:rPr>
              <a:t>res.json</a:t>
            </a:r>
            <a:r>
              <a:rPr lang="en-US" sz="450" b="0" dirty="0">
                <a:solidFill>
                  <a:schemeClr val="tx1"/>
                </a:solidFill>
                <a:effectLst/>
                <a:latin typeface="Consolas" panose="020B0609020204030204" pitchFamily="49" charset="0"/>
              </a:rPr>
              <a:t>(user) </a:t>
            </a:r>
          </a:p>
          <a:p>
            <a:r>
              <a:rPr lang="en-US" sz="450" b="0" dirty="0">
                <a:solidFill>
                  <a:schemeClr val="tx1"/>
                </a:solidFill>
                <a:effectLst/>
                <a:latin typeface="Consolas" panose="020B0609020204030204" pitchFamily="49" charset="0"/>
              </a:rPr>
              <a:t>} catch (err) {</a:t>
            </a:r>
          </a:p>
          <a:p>
            <a:r>
              <a:rPr lang="en-US" sz="450" b="0" dirty="0">
                <a:solidFill>
                  <a:schemeClr val="tx1"/>
                </a:solidFill>
                <a:effectLst/>
                <a:latin typeface="Consolas" panose="020B0609020204030204" pitchFamily="49" charset="0"/>
              </a:rPr>
              <a:t>return </a:t>
            </a:r>
            <a:r>
              <a:rPr lang="en-US" sz="450" b="0" dirty="0" err="1">
                <a:solidFill>
                  <a:schemeClr val="tx1"/>
                </a:solidFill>
                <a:effectLst/>
                <a:latin typeface="Consolas" panose="020B0609020204030204" pitchFamily="49" charset="0"/>
              </a:rPr>
              <a:t>res.status</a:t>
            </a:r>
            <a:r>
              <a:rPr lang="en-US" sz="450" b="0" dirty="0">
                <a:solidFill>
                  <a:schemeClr val="tx1"/>
                </a:solidFill>
                <a:effectLst/>
                <a:latin typeface="Consolas" panose="020B0609020204030204" pitchFamily="49" charset="0"/>
              </a:rPr>
              <a:t>(400).</a:t>
            </a:r>
            <a:r>
              <a:rPr lang="en-US" sz="450" b="0" dirty="0" err="1">
                <a:solidFill>
                  <a:schemeClr val="tx1"/>
                </a:solidFill>
                <a:effectLst/>
                <a:latin typeface="Consolas" panose="020B0609020204030204" pitchFamily="49" charset="0"/>
              </a:rPr>
              <a:t>json</a:t>
            </a:r>
            <a:r>
              <a:rPr lang="en-US" sz="450" b="0" dirty="0">
                <a:solidFill>
                  <a:schemeClr val="tx1"/>
                </a:solidFill>
                <a:effectLst/>
                <a:latin typeface="Consolas" panose="020B0609020204030204" pitchFamily="49" charset="0"/>
              </a:rPr>
              <a:t>({</a:t>
            </a:r>
          </a:p>
          <a:p>
            <a:r>
              <a:rPr lang="en-US" sz="450" b="0" dirty="0">
                <a:solidFill>
                  <a:schemeClr val="tx1"/>
                </a:solidFill>
                <a:effectLst/>
                <a:latin typeface="Consolas" panose="020B0609020204030204" pitchFamily="49" charset="0"/>
              </a:rPr>
              <a:t>error: </a:t>
            </a:r>
            <a:r>
              <a:rPr lang="en-US" sz="450" b="0" dirty="0" err="1">
                <a:solidFill>
                  <a:schemeClr val="tx1"/>
                </a:solidFill>
                <a:effectLst/>
                <a:latin typeface="Consolas" panose="020B0609020204030204" pitchFamily="49" charset="0"/>
              </a:rPr>
              <a:t>errorHandler.getErrorMessage</a:t>
            </a:r>
            <a:r>
              <a:rPr lang="en-US" sz="450" b="0" dirty="0">
                <a:solidFill>
                  <a:schemeClr val="tx1"/>
                </a:solidFill>
                <a:effectLst/>
                <a:latin typeface="Consolas" panose="020B0609020204030204" pitchFamily="49" charset="0"/>
              </a:rPr>
              <a:t>(err) </a:t>
            </a:r>
          </a:p>
          <a:p>
            <a:r>
              <a:rPr lang="en-US" sz="450" b="0" dirty="0">
                <a:solidFill>
                  <a:schemeClr val="tx1"/>
                </a:solidFill>
                <a:effectLst/>
                <a:latin typeface="Consolas" panose="020B0609020204030204" pitchFamily="49" charset="0"/>
              </a:rPr>
              <a:t>})</a:t>
            </a:r>
          </a:p>
          <a:p>
            <a:r>
              <a:rPr lang="en-US" sz="450" b="0" dirty="0">
                <a:solidFill>
                  <a:schemeClr val="tx1"/>
                </a:solidFill>
                <a:effectLst/>
                <a:latin typeface="Consolas" panose="020B0609020204030204" pitchFamily="49" charset="0"/>
              </a:rPr>
              <a:t>} </a:t>
            </a:r>
          </a:p>
          <a:p>
            <a:r>
              <a:rPr lang="en-US" sz="450" b="0" dirty="0">
                <a:solidFill>
                  <a:schemeClr val="tx1"/>
                </a:solidFill>
                <a:effectLst/>
                <a:latin typeface="Consolas" panose="020B0609020204030204" pitchFamily="49" charset="0"/>
              </a:rPr>
              <a:t>}</a:t>
            </a:r>
          </a:p>
          <a:p>
            <a:r>
              <a:rPr lang="en-US" sz="450" b="0" dirty="0">
                <a:solidFill>
                  <a:schemeClr val="tx1"/>
                </a:solidFill>
                <a:effectLst/>
                <a:latin typeface="Consolas" panose="020B0609020204030204" pitchFamily="49" charset="0"/>
              </a:rPr>
              <a:t>    const remove = (req, res, next) =&gt; {  }</a:t>
            </a:r>
          </a:p>
          <a:p>
            <a:r>
              <a:rPr lang="en-US" sz="450" b="0" dirty="0">
                <a:solidFill>
                  <a:schemeClr val="tx1"/>
                </a:solidFill>
                <a:effectLst/>
                <a:latin typeface="Consolas" panose="020B0609020204030204" pitchFamily="49" charset="0"/>
              </a:rPr>
              <a:t>    export default { create, </a:t>
            </a:r>
            <a:r>
              <a:rPr lang="en-US" sz="450" b="0" dirty="0" err="1">
                <a:solidFill>
                  <a:schemeClr val="tx1"/>
                </a:solidFill>
                <a:effectLst/>
                <a:latin typeface="Consolas" panose="020B0609020204030204" pitchFamily="49" charset="0"/>
              </a:rPr>
              <a:t>userByID</a:t>
            </a:r>
            <a:r>
              <a:rPr lang="en-US" sz="450" b="0" dirty="0">
                <a:solidFill>
                  <a:schemeClr val="tx1"/>
                </a:solidFill>
                <a:effectLst/>
                <a:latin typeface="Consolas" panose="020B0609020204030204" pitchFamily="49" charset="0"/>
              </a:rPr>
              <a:t>, read, list, remove, update }</a:t>
            </a:r>
          </a:p>
          <a:p>
            <a:br>
              <a:rPr lang="en-US" sz="450" b="0" dirty="0">
                <a:solidFill>
                  <a:schemeClr val="tx1"/>
                </a:solidFill>
                <a:effectLst/>
                <a:latin typeface="Consolas" panose="020B0609020204030204" pitchFamily="49" charset="0"/>
              </a:rPr>
            </a:br>
            <a:endParaRPr lang="en-US" sz="45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B381924A-1ABF-CAFA-5754-2701601F9235}"/>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00B646DC-979C-446F-CD28-081DF364F66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EB6C78E-5801-2EE7-ADDE-543023A09D6F}"/>
              </a:ext>
            </a:extLst>
          </p:cNvPr>
          <p:cNvSpPr>
            <a:spLocks noGrp="1"/>
          </p:cNvSpPr>
          <p:nvPr>
            <p:ph type="sldNum" sz="quarter" idx="12"/>
          </p:nvPr>
        </p:nvSpPr>
        <p:spPr/>
        <p:txBody>
          <a:bodyPr/>
          <a:lstStyle/>
          <a:p>
            <a:fld id="{7C5CF243-786F-4254-B068-4C9F0B6EA12F}" type="slidenum">
              <a:rPr lang="en-US" altLang="en-US" smtClean="0"/>
              <a:pPr/>
              <a:t>41</a:t>
            </a:fld>
            <a:endParaRPr lang="en-US" altLang="en-US"/>
          </a:p>
        </p:txBody>
      </p:sp>
    </p:spTree>
    <p:extLst>
      <p:ext uri="{BB962C8B-B14F-4D97-AF65-F5344CB8AC3E}">
        <p14:creationId xmlns:p14="http://schemas.microsoft.com/office/powerpoint/2010/main" val="113210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22B3-D2A5-7610-F94A-8802B0593A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666058-617B-4CAA-13A3-33474B9DF00A}"/>
              </a:ext>
            </a:extLst>
          </p:cNvPr>
          <p:cNvSpPr>
            <a:spLocks noGrp="1"/>
          </p:cNvSpPr>
          <p:nvPr>
            <p:ph idx="1"/>
          </p:nvPr>
        </p:nvSpPr>
        <p:spPr/>
        <p:txBody>
          <a:bodyPr/>
          <a:lstStyle/>
          <a:p>
            <a:r>
              <a:rPr lang="en-US" dirty="0"/>
              <a:t>The update function retrieves the user details from </a:t>
            </a:r>
            <a:r>
              <a:rPr lang="en-US" dirty="0" err="1"/>
              <a:t>req.profile</a:t>
            </a:r>
            <a:r>
              <a:rPr lang="en-US" dirty="0"/>
              <a:t> and then uses the </a:t>
            </a:r>
            <a:r>
              <a:rPr lang="en-US" dirty="0" err="1"/>
              <a:t>lodash</a:t>
            </a:r>
            <a:r>
              <a:rPr lang="en-US" dirty="0"/>
              <a:t> module to extend and merge the changes that came in the request body to update the user data. Before saving this updated user to the database, the updated field is populated with the current date to reflect the last updated timestamp. </a:t>
            </a:r>
          </a:p>
          <a:p>
            <a:r>
              <a:rPr lang="en-US" dirty="0"/>
              <a:t>Upon successfully saving this update, the updated user object is cleaned by removing sensitive data, such as </a:t>
            </a:r>
            <a:r>
              <a:rPr lang="en-US" dirty="0" err="1"/>
              <a:t>hashed_password</a:t>
            </a:r>
            <a:r>
              <a:rPr lang="en-US" dirty="0"/>
              <a:t> and salt, before sending the user object in the response to the requesting client.</a:t>
            </a:r>
          </a:p>
          <a:p>
            <a:r>
              <a:rPr lang="en-US" dirty="0"/>
              <a:t> Implementation of the final user controller function to delete a user is similar to the update function, as detailed in the next section.</a:t>
            </a:r>
          </a:p>
        </p:txBody>
      </p:sp>
      <p:sp>
        <p:nvSpPr>
          <p:cNvPr id="4" name="Date Placeholder 3">
            <a:extLst>
              <a:ext uri="{FF2B5EF4-FFF2-40B4-BE49-F238E27FC236}">
                <a16:creationId xmlns:a16="http://schemas.microsoft.com/office/drawing/2014/main" id="{4331DDA8-4BEB-63F8-E661-DFB9F35A44C8}"/>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FF43CD3A-1FC9-777A-DD04-2BFE8C61CEB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9FB1B1F-19B1-9685-D480-D2A5BBB5BEFF}"/>
              </a:ext>
            </a:extLst>
          </p:cNvPr>
          <p:cNvSpPr>
            <a:spLocks noGrp="1"/>
          </p:cNvSpPr>
          <p:nvPr>
            <p:ph type="sldNum" sz="quarter" idx="12"/>
          </p:nvPr>
        </p:nvSpPr>
        <p:spPr/>
        <p:txBody>
          <a:bodyPr/>
          <a:lstStyle/>
          <a:p>
            <a:fld id="{7C5CF243-786F-4254-B068-4C9F0B6EA12F}" type="slidenum">
              <a:rPr lang="en-US" altLang="en-US" smtClean="0"/>
              <a:pPr/>
              <a:t>42</a:t>
            </a:fld>
            <a:endParaRPr lang="en-US" altLang="en-US"/>
          </a:p>
        </p:txBody>
      </p:sp>
    </p:spTree>
    <p:extLst>
      <p:ext uri="{BB962C8B-B14F-4D97-AF65-F5344CB8AC3E}">
        <p14:creationId xmlns:p14="http://schemas.microsoft.com/office/powerpoint/2010/main" val="21334967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6C4D-0FC0-2537-2CC6-69B2C8F60E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646318-96DB-CE34-A219-DB16B8A584B6}"/>
              </a:ext>
            </a:extLst>
          </p:cNvPr>
          <p:cNvSpPr>
            <a:spLocks noGrp="1"/>
          </p:cNvSpPr>
          <p:nvPr>
            <p:ph idx="1"/>
          </p:nvPr>
        </p:nvSpPr>
        <p:spPr/>
        <p:txBody>
          <a:bodyPr/>
          <a:lstStyle/>
          <a:p>
            <a:r>
              <a:rPr lang="en-US" dirty="0"/>
              <a:t>The update function retrieves the user details from </a:t>
            </a:r>
            <a:r>
              <a:rPr lang="en-US" dirty="0" err="1"/>
              <a:t>req.profile</a:t>
            </a:r>
            <a:r>
              <a:rPr lang="en-US" dirty="0"/>
              <a:t> and then uses the </a:t>
            </a:r>
            <a:r>
              <a:rPr lang="en-US" dirty="0" err="1"/>
              <a:t>lodash</a:t>
            </a:r>
            <a:r>
              <a:rPr lang="en-US" dirty="0"/>
              <a:t> module to extend and merge the changes that came in the request body </a:t>
            </a:r>
          </a:p>
          <a:p>
            <a:r>
              <a:rPr lang="en-US" dirty="0"/>
              <a:t>to update the user data. Before saving this updated user to the database, the updated field is populated with the current date to reflect the last updated timestamp. </a:t>
            </a:r>
          </a:p>
          <a:p>
            <a:r>
              <a:rPr lang="en-US" dirty="0"/>
              <a:t>Upon successfully saving this update, the updated user object is cleaned by removing sensitive data, such as </a:t>
            </a:r>
            <a:r>
              <a:rPr lang="en-US" dirty="0" err="1"/>
              <a:t>hashed_password</a:t>
            </a:r>
            <a:r>
              <a:rPr lang="en-US" dirty="0"/>
              <a:t> and salt, before sending the user object in the response to the requesting client.</a:t>
            </a:r>
          </a:p>
          <a:p>
            <a:r>
              <a:rPr lang="en-US" dirty="0"/>
              <a:t> Implementation of the final user controller function to delete a user is similar to the update function, as detailed in the next section</a:t>
            </a:r>
          </a:p>
        </p:txBody>
      </p:sp>
      <p:sp>
        <p:nvSpPr>
          <p:cNvPr id="4" name="Date Placeholder 3">
            <a:extLst>
              <a:ext uri="{FF2B5EF4-FFF2-40B4-BE49-F238E27FC236}">
                <a16:creationId xmlns:a16="http://schemas.microsoft.com/office/drawing/2014/main" id="{3C0F2121-E500-D074-55B1-BCD9210DCBCD}"/>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99A6FCF1-590C-A25E-EBC0-B2E1008F927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56F2E87-44CA-B1AD-DA0A-C8A3807F1262}"/>
              </a:ext>
            </a:extLst>
          </p:cNvPr>
          <p:cNvSpPr>
            <a:spLocks noGrp="1"/>
          </p:cNvSpPr>
          <p:nvPr>
            <p:ph type="sldNum" sz="quarter" idx="12"/>
          </p:nvPr>
        </p:nvSpPr>
        <p:spPr/>
        <p:txBody>
          <a:bodyPr/>
          <a:lstStyle/>
          <a:p>
            <a:fld id="{7C5CF243-786F-4254-B068-4C9F0B6EA12F}" type="slidenum">
              <a:rPr lang="en-US" altLang="en-US" smtClean="0"/>
              <a:pPr/>
              <a:t>43</a:t>
            </a:fld>
            <a:endParaRPr lang="en-US" altLang="en-US"/>
          </a:p>
        </p:txBody>
      </p:sp>
    </p:spTree>
    <p:extLst>
      <p:ext uri="{BB962C8B-B14F-4D97-AF65-F5344CB8AC3E}">
        <p14:creationId xmlns:p14="http://schemas.microsoft.com/office/powerpoint/2010/main" val="4178893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4AD1-9A7A-E186-F9CD-96DCE1DB5A8A}"/>
              </a:ext>
            </a:extLst>
          </p:cNvPr>
          <p:cNvSpPr>
            <a:spLocks noGrp="1"/>
          </p:cNvSpPr>
          <p:nvPr>
            <p:ph type="title"/>
          </p:nvPr>
        </p:nvSpPr>
        <p:spPr/>
        <p:txBody>
          <a:bodyPr/>
          <a:lstStyle/>
          <a:p>
            <a:r>
              <a:rPr lang="en-US" dirty="0"/>
              <a:t>Deleting</a:t>
            </a:r>
          </a:p>
        </p:txBody>
      </p:sp>
      <p:sp>
        <p:nvSpPr>
          <p:cNvPr id="3" name="Content Placeholder 2">
            <a:extLst>
              <a:ext uri="{FF2B5EF4-FFF2-40B4-BE49-F238E27FC236}">
                <a16:creationId xmlns:a16="http://schemas.microsoft.com/office/drawing/2014/main" id="{212403A9-142B-956B-A4A4-3A353ECA1857}"/>
              </a:ext>
            </a:extLst>
          </p:cNvPr>
          <p:cNvSpPr>
            <a:spLocks noGrp="1"/>
          </p:cNvSpPr>
          <p:nvPr>
            <p:ph idx="1"/>
          </p:nvPr>
        </p:nvSpPr>
        <p:spPr/>
        <p:txBody>
          <a:bodyPr/>
          <a:lstStyle/>
          <a:p>
            <a:r>
              <a:rPr lang="en-US" dirty="0"/>
              <a:t>The API endpoint to delete a user is declared in the following route.</a:t>
            </a:r>
          </a:p>
          <a:p>
            <a:r>
              <a:rPr lang="en-US" dirty="0" err="1"/>
              <a:t>mern</a:t>
            </a:r>
            <a:r>
              <a:rPr lang="en-US" dirty="0"/>
              <a:t>-skeleton/server/routes/user.routes.js:</a:t>
            </a:r>
          </a:p>
          <a:p>
            <a:pPr marL="0" indent="0">
              <a:buNone/>
            </a:pPr>
            <a:r>
              <a:rPr lang="en-US" dirty="0"/>
              <a:t>   </a:t>
            </a:r>
            <a:r>
              <a:rPr lang="en-US" dirty="0" err="1"/>
              <a:t>router.route</a:t>
            </a:r>
            <a:r>
              <a:rPr lang="en-US" dirty="0"/>
              <a:t>('/</a:t>
            </a:r>
            <a:r>
              <a:rPr lang="en-US" dirty="0" err="1"/>
              <a:t>api</a:t>
            </a:r>
            <a:r>
              <a:rPr lang="en-US" dirty="0"/>
              <a:t>/users/:</a:t>
            </a:r>
            <a:r>
              <a:rPr lang="en-US" dirty="0" err="1"/>
              <a:t>userId</a:t>
            </a:r>
            <a:r>
              <a:rPr lang="en-US" dirty="0"/>
              <a:t>').delete(</a:t>
            </a:r>
            <a:r>
              <a:rPr lang="en-US" dirty="0" err="1"/>
              <a:t>userCtrl.remove</a:t>
            </a:r>
            <a:r>
              <a:rPr lang="en-US" dirty="0"/>
              <a:t>)</a:t>
            </a:r>
          </a:p>
        </p:txBody>
      </p:sp>
      <p:sp>
        <p:nvSpPr>
          <p:cNvPr id="4" name="Date Placeholder 3">
            <a:extLst>
              <a:ext uri="{FF2B5EF4-FFF2-40B4-BE49-F238E27FC236}">
                <a16:creationId xmlns:a16="http://schemas.microsoft.com/office/drawing/2014/main" id="{7A7C2C26-152A-9B2A-1F32-145BF5625271}"/>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D8208844-DE72-8F40-A3F6-0643B2A04D8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8A7BF11-52D5-6662-69CF-9C6FDF2348D4}"/>
              </a:ext>
            </a:extLst>
          </p:cNvPr>
          <p:cNvSpPr>
            <a:spLocks noGrp="1"/>
          </p:cNvSpPr>
          <p:nvPr>
            <p:ph type="sldNum" sz="quarter" idx="12"/>
          </p:nvPr>
        </p:nvSpPr>
        <p:spPr/>
        <p:txBody>
          <a:bodyPr/>
          <a:lstStyle/>
          <a:p>
            <a:fld id="{7C5CF243-786F-4254-B068-4C9F0B6EA12F}" type="slidenum">
              <a:rPr lang="en-US" altLang="en-US" smtClean="0"/>
              <a:pPr/>
              <a:t>44</a:t>
            </a:fld>
            <a:endParaRPr lang="en-US" altLang="en-US"/>
          </a:p>
        </p:txBody>
      </p:sp>
    </p:spTree>
    <p:extLst>
      <p:ext uri="{BB962C8B-B14F-4D97-AF65-F5344CB8AC3E}">
        <p14:creationId xmlns:p14="http://schemas.microsoft.com/office/powerpoint/2010/main" val="10471144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57CE-123E-CEED-E8DE-DEA920E79E94}"/>
              </a:ext>
            </a:extLst>
          </p:cNvPr>
          <p:cNvSpPr>
            <a:spLocks noGrp="1"/>
          </p:cNvSpPr>
          <p:nvPr>
            <p:ph type="title"/>
          </p:nvPr>
        </p:nvSpPr>
        <p:spPr/>
        <p:txBody>
          <a:bodyPr/>
          <a:lstStyle/>
          <a:p>
            <a:r>
              <a:rPr lang="en-US" dirty="0"/>
              <a:t>Updated user.routes.js</a:t>
            </a:r>
          </a:p>
        </p:txBody>
      </p:sp>
      <p:sp>
        <p:nvSpPr>
          <p:cNvPr id="3" name="Content Placeholder 2">
            <a:extLst>
              <a:ext uri="{FF2B5EF4-FFF2-40B4-BE49-F238E27FC236}">
                <a16:creationId xmlns:a16="http://schemas.microsoft.com/office/drawing/2014/main" id="{8D2608A3-63A8-7C95-2416-B717D9242051}"/>
              </a:ext>
            </a:extLst>
          </p:cNvPr>
          <p:cNvSpPr>
            <a:spLocks noGrp="1"/>
          </p:cNvSpPr>
          <p:nvPr>
            <p:ph idx="1"/>
          </p:nvPr>
        </p:nvSpPr>
        <p:spPr/>
        <p:txBody>
          <a:bodyPr/>
          <a:lstStyle/>
          <a:p>
            <a:r>
              <a:rPr lang="en-US" sz="1400" b="0" dirty="0">
                <a:solidFill>
                  <a:schemeClr val="tx1"/>
                </a:solidFill>
                <a:effectLst/>
                <a:latin typeface="Consolas" panose="020B0609020204030204" pitchFamily="49" charset="0"/>
              </a:rPr>
              <a:t>import express from 'express'</a:t>
            </a:r>
          </a:p>
          <a:p>
            <a:r>
              <a:rPr lang="en-US" sz="1400" b="0" dirty="0">
                <a:solidFill>
                  <a:schemeClr val="tx1"/>
                </a:solidFill>
                <a:effectLst/>
                <a:latin typeface="Consolas" panose="020B0609020204030204" pitchFamily="49" charset="0"/>
              </a:rPr>
              <a:t>import </a:t>
            </a:r>
            <a:r>
              <a:rPr lang="en-US" sz="1400" b="0" dirty="0" err="1">
                <a:solidFill>
                  <a:schemeClr val="tx1"/>
                </a:solidFill>
                <a:effectLst/>
                <a:latin typeface="Consolas" panose="020B0609020204030204" pitchFamily="49" charset="0"/>
              </a:rPr>
              <a:t>userCtrl</a:t>
            </a:r>
            <a:r>
              <a:rPr lang="en-US" sz="1400" b="0" dirty="0">
                <a:solidFill>
                  <a:schemeClr val="tx1"/>
                </a:solidFill>
                <a:effectLst/>
                <a:latin typeface="Consolas" panose="020B0609020204030204" pitchFamily="49" charset="0"/>
              </a:rPr>
              <a:t> from '../controllers/user.controller.js' </a:t>
            </a:r>
          </a:p>
          <a:p>
            <a:r>
              <a:rPr lang="en-US" sz="1400" b="0" dirty="0">
                <a:solidFill>
                  <a:schemeClr val="tx1"/>
                </a:solidFill>
                <a:effectLst/>
                <a:latin typeface="Consolas" panose="020B0609020204030204" pitchFamily="49" charset="0"/>
              </a:rPr>
              <a:t>const router = </a:t>
            </a:r>
            <a:r>
              <a:rPr lang="en-US" sz="1400" b="0" dirty="0" err="1">
                <a:solidFill>
                  <a:schemeClr val="tx1"/>
                </a:solidFill>
                <a:effectLst/>
                <a:latin typeface="Consolas" panose="020B0609020204030204" pitchFamily="49" charset="0"/>
              </a:rPr>
              <a:t>express.Router</a:t>
            </a:r>
            <a:r>
              <a:rPr lang="en-US" sz="1400" b="0" dirty="0">
                <a:solidFill>
                  <a:schemeClr val="tx1"/>
                </a:solidFill>
                <a:effectLst/>
                <a:latin typeface="Consolas" panose="020B0609020204030204" pitchFamily="49" charset="0"/>
              </a:rPr>
              <a:t>()</a:t>
            </a:r>
          </a:p>
          <a:p>
            <a:r>
              <a:rPr lang="en-US" sz="1400" b="0" dirty="0" err="1">
                <a:solidFill>
                  <a:schemeClr val="tx1"/>
                </a:solidFill>
                <a:effectLst/>
                <a:latin typeface="Consolas" panose="020B0609020204030204" pitchFamily="49" charset="0"/>
              </a:rPr>
              <a:t>router.route</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api</a:t>
            </a:r>
            <a:r>
              <a:rPr lang="en-US" sz="1400" b="0" dirty="0">
                <a:solidFill>
                  <a:schemeClr val="tx1"/>
                </a:solidFill>
                <a:effectLst/>
                <a:latin typeface="Consolas" panose="020B0609020204030204" pitchFamily="49" charset="0"/>
              </a:rPr>
              <a:t>/users') </a:t>
            </a:r>
          </a:p>
          <a:p>
            <a:r>
              <a:rPr lang="en-US" sz="1400" b="0" dirty="0">
                <a:solidFill>
                  <a:schemeClr val="tx1"/>
                </a:solidFill>
                <a:effectLst/>
                <a:latin typeface="Consolas" panose="020B0609020204030204" pitchFamily="49" charset="0"/>
              </a:rPr>
              <a:t>.get(</a:t>
            </a:r>
            <a:r>
              <a:rPr lang="en-US" sz="1400" b="0" dirty="0" err="1">
                <a:solidFill>
                  <a:schemeClr val="tx1"/>
                </a:solidFill>
                <a:effectLst/>
                <a:latin typeface="Consolas" panose="020B0609020204030204" pitchFamily="49" charset="0"/>
              </a:rPr>
              <a:t>userCtrl.list</a:t>
            </a:r>
            <a:r>
              <a:rPr lang="en-US" sz="1400" b="0" dirty="0">
                <a:solidFill>
                  <a:schemeClr val="tx1"/>
                </a:solidFill>
                <a:effectLst/>
                <a:latin typeface="Consolas" panose="020B0609020204030204" pitchFamily="49" charset="0"/>
              </a:rPr>
              <a:t>)</a:t>
            </a:r>
          </a:p>
          <a:p>
            <a:r>
              <a:rPr lang="en-US" sz="1400" b="0" dirty="0">
                <a:solidFill>
                  <a:schemeClr val="tx1"/>
                </a:solidFill>
                <a:effectLst/>
                <a:latin typeface="Consolas" panose="020B0609020204030204" pitchFamily="49" charset="0"/>
              </a:rPr>
              <a:t>.post(</a:t>
            </a:r>
            <a:r>
              <a:rPr lang="en-US" sz="1400" b="0" dirty="0" err="1">
                <a:solidFill>
                  <a:schemeClr val="tx1"/>
                </a:solidFill>
                <a:effectLst/>
                <a:latin typeface="Consolas" panose="020B0609020204030204" pitchFamily="49" charset="0"/>
              </a:rPr>
              <a:t>userCtrl.create</a:t>
            </a:r>
            <a:r>
              <a:rPr lang="en-US" sz="1400" b="0" dirty="0">
                <a:solidFill>
                  <a:schemeClr val="tx1"/>
                </a:solidFill>
                <a:effectLst/>
                <a:latin typeface="Consolas" panose="020B0609020204030204" pitchFamily="49" charset="0"/>
              </a:rPr>
              <a:t>)</a:t>
            </a:r>
          </a:p>
          <a:p>
            <a:r>
              <a:rPr lang="en-US" sz="1400" b="0" dirty="0" err="1">
                <a:solidFill>
                  <a:schemeClr val="tx1"/>
                </a:solidFill>
                <a:effectLst/>
                <a:latin typeface="Consolas" panose="020B0609020204030204" pitchFamily="49" charset="0"/>
              </a:rPr>
              <a:t>router.route</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api</a:t>
            </a:r>
            <a:r>
              <a:rPr lang="en-US" sz="1400" b="0" dirty="0">
                <a:solidFill>
                  <a:schemeClr val="tx1"/>
                </a:solidFill>
                <a:effectLst/>
                <a:latin typeface="Consolas" panose="020B0609020204030204" pitchFamily="49" charset="0"/>
              </a:rPr>
              <a:t>/users/:</a:t>
            </a:r>
            <a:r>
              <a:rPr lang="en-US" sz="1400" b="0" dirty="0" err="1">
                <a:solidFill>
                  <a:schemeClr val="tx1"/>
                </a:solidFill>
                <a:effectLst/>
                <a:latin typeface="Consolas" panose="020B0609020204030204" pitchFamily="49" charset="0"/>
              </a:rPr>
              <a:t>userId</a:t>
            </a:r>
            <a:r>
              <a:rPr lang="en-US" sz="1400" b="0" dirty="0">
                <a:solidFill>
                  <a:schemeClr val="tx1"/>
                </a:solidFill>
                <a:effectLst/>
                <a:latin typeface="Consolas" panose="020B0609020204030204" pitchFamily="49" charset="0"/>
              </a:rPr>
              <a:t>') </a:t>
            </a:r>
          </a:p>
          <a:p>
            <a:r>
              <a:rPr lang="en-US" sz="1400" b="0" dirty="0">
                <a:solidFill>
                  <a:schemeClr val="tx1"/>
                </a:solidFill>
                <a:effectLst/>
                <a:latin typeface="Consolas" panose="020B0609020204030204" pitchFamily="49" charset="0"/>
              </a:rPr>
              <a:t>.get(</a:t>
            </a:r>
            <a:r>
              <a:rPr lang="en-US" sz="1400" b="0" dirty="0" err="1">
                <a:solidFill>
                  <a:schemeClr val="tx1"/>
                </a:solidFill>
                <a:effectLst/>
                <a:latin typeface="Consolas" panose="020B0609020204030204" pitchFamily="49" charset="0"/>
              </a:rPr>
              <a:t>userCtrl.read</a:t>
            </a:r>
            <a:r>
              <a:rPr lang="en-US" sz="1400" b="0" dirty="0">
                <a:solidFill>
                  <a:schemeClr val="tx1"/>
                </a:solidFill>
                <a:effectLst/>
                <a:latin typeface="Consolas" panose="020B0609020204030204" pitchFamily="49" charset="0"/>
              </a:rPr>
              <a:t>)</a:t>
            </a:r>
          </a:p>
          <a:p>
            <a:r>
              <a:rPr lang="en-US" sz="1400" b="0" dirty="0">
                <a:solidFill>
                  <a:schemeClr val="tx1"/>
                </a:solidFill>
                <a:effectLst/>
                <a:latin typeface="Consolas" panose="020B0609020204030204" pitchFamily="49" charset="0"/>
              </a:rPr>
              <a:t>.put(</a:t>
            </a:r>
            <a:r>
              <a:rPr lang="en-US" sz="1400" b="0" dirty="0" err="1">
                <a:solidFill>
                  <a:schemeClr val="tx1"/>
                </a:solidFill>
                <a:effectLst/>
                <a:latin typeface="Consolas" panose="020B0609020204030204" pitchFamily="49" charset="0"/>
              </a:rPr>
              <a:t>userCtrl.update</a:t>
            </a:r>
            <a:r>
              <a:rPr lang="en-US" sz="1400" b="0" dirty="0">
                <a:solidFill>
                  <a:schemeClr val="tx1"/>
                </a:solidFill>
                <a:effectLst/>
                <a:latin typeface="Consolas" panose="020B0609020204030204" pitchFamily="49" charset="0"/>
              </a:rPr>
              <a:t>) </a:t>
            </a:r>
          </a:p>
          <a:p>
            <a:r>
              <a:rPr lang="en-US" sz="1400" b="0" dirty="0">
                <a:solidFill>
                  <a:schemeClr val="tx1"/>
                </a:solidFill>
                <a:effectLst/>
                <a:latin typeface="Consolas" panose="020B0609020204030204" pitchFamily="49" charset="0"/>
              </a:rPr>
              <a:t>.delete(</a:t>
            </a:r>
            <a:r>
              <a:rPr lang="en-US" sz="1400" b="0" dirty="0" err="1">
                <a:solidFill>
                  <a:schemeClr val="tx1"/>
                </a:solidFill>
                <a:effectLst/>
                <a:latin typeface="Consolas" panose="020B0609020204030204" pitchFamily="49" charset="0"/>
              </a:rPr>
              <a:t>userCtrl.remove</a:t>
            </a:r>
            <a:r>
              <a:rPr lang="en-US" sz="1400" b="0" dirty="0">
                <a:solidFill>
                  <a:schemeClr val="tx1"/>
                </a:solidFill>
                <a:effectLst/>
                <a:latin typeface="Consolas" panose="020B0609020204030204" pitchFamily="49" charset="0"/>
              </a:rPr>
              <a:t>)</a:t>
            </a:r>
          </a:p>
          <a:p>
            <a:r>
              <a:rPr lang="en-US" sz="1400" b="0" dirty="0" err="1">
                <a:solidFill>
                  <a:schemeClr val="tx1"/>
                </a:solidFill>
                <a:effectLst/>
                <a:latin typeface="Consolas" panose="020B0609020204030204" pitchFamily="49" charset="0"/>
              </a:rPr>
              <a:t>router.param</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userId</a:t>
            </a:r>
            <a:r>
              <a:rPr lang="en-US" sz="1400" b="0" dirty="0">
                <a:solidFill>
                  <a:schemeClr val="tx1"/>
                </a:solidFill>
                <a:effectLst/>
                <a:latin typeface="Consolas" panose="020B0609020204030204" pitchFamily="49" charset="0"/>
              </a:rPr>
              <a:t>', </a:t>
            </a:r>
            <a:r>
              <a:rPr lang="en-US" sz="1400" b="0" dirty="0" err="1">
                <a:solidFill>
                  <a:schemeClr val="tx1"/>
                </a:solidFill>
                <a:effectLst/>
                <a:latin typeface="Consolas" panose="020B0609020204030204" pitchFamily="49" charset="0"/>
              </a:rPr>
              <a:t>userCtrl.userByID</a:t>
            </a:r>
            <a:r>
              <a:rPr lang="en-US" sz="1400" b="0" dirty="0">
                <a:solidFill>
                  <a:schemeClr val="tx1"/>
                </a:solidFill>
                <a:effectLst/>
                <a:latin typeface="Consolas" panose="020B0609020204030204" pitchFamily="49" charset="0"/>
              </a:rPr>
              <a:t>) </a:t>
            </a:r>
          </a:p>
          <a:p>
            <a:r>
              <a:rPr lang="en-US" sz="1400" b="0" dirty="0" err="1">
                <a:solidFill>
                  <a:schemeClr val="tx1"/>
                </a:solidFill>
                <a:effectLst/>
                <a:latin typeface="Consolas" panose="020B0609020204030204" pitchFamily="49" charset="0"/>
              </a:rPr>
              <a:t>router.route</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api</a:t>
            </a:r>
            <a:r>
              <a:rPr lang="en-US" sz="1400" b="0" dirty="0">
                <a:solidFill>
                  <a:schemeClr val="tx1"/>
                </a:solidFill>
                <a:effectLst/>
                <a:latin typeface="Consolas" panose="020B0609020204030204" pitchFamily="49" charset="0"/>
              </a:rPr>
              <a:t>/users').post(</a:t>
            </a:r>
            <a:r>
              <a:rPr lang="en-US" sz="1400" b="0" dirty="0" err="1">
                <a:solidFill>
                  <a:schemeClr val="tx1"/>
                </a:solidFill>
                <a:effectLst/>
                <a:latin typeface="Consolas" panose="020B0609020204030204" pitchFamily="49" charset="0"/>
              </a:rPr>
              <a:t>userCtrl.create</a:t>
            </a:r>
            <a:r>
              <a:rPr lang="en-US" sz="1400" b="0" dirty="0">
                <a:solidFill>
                  <a:schemeClr val="tx1"/>
                </a:solidFill>
                <a:effectLst/>
                <a:latin typeface="Consolas" panose="020B0609020204030204" pitchFamily="49" charset="0"/>
              </a:rPr>
              <a:t>)</a:t>
            </a:r>
          </a:p>
          <a:p>
            <a:r>
              <a:rPr lang="en-US" sz="1400" b="0" dirty="0" err="1">
                <a:solidFill>
                  <a:schemeClr val="tx1"/>
                </a:solidFill>
                <a:effectLst/>
                <a:latin typeface="Consolas" panose="020B0609020204030204" pitchFamily="49" charset="0"/>
              </a:rPr>
              <a:t>router.route</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api</a:t>
            </a:r>
            <a:r>
              <a:rPr lang="en-US" sz="1400" b="0" dirty="0">
                <a:solidFill>
                  <a:schemeClr val="tx1"/>
                </a:solidFill>
                <a:effectLst/>
                <a:latin typeface="Consolas" panose="020B0609020204030204" pitchFamily="49" charset="0"/>
              </a:rPr>
              <a:t>/users').get(</a:t>
            </a:r>
            <a:r>
              <a:rPr lang="en-US" sz="1400" b="0" dirty="0" err="1">
                <a:solidFill>
                  <a:schemeClr val="tx1"/>
                </a:solidFill>
                <a:effectLst/>
                <a:latin typeface="Consolas" panose="020B0609020204030204" pitchFamily="49" charset="0"/>
              </a:rPr>
              <a:t>userCtrl.list</a:t>
            </a:r>
            <a:r>
              <a:rPr lang="en-US" sz="1400" b="0" dirty="0">
                <a:solidFill>
                  <a:schemeClr val="tx1"/>
                </a:solidFill>
                <a:effectLst/>
                <a:latin typeface="Consolas" panose="020B0609020204030204" pitchFamily="49" charset="0"/>
              </a:rPr>
              <a:t>)</a:t>
            </a:r>
          </a:p>
          <a:p>
            <a:r>
              <a:rPr lang="en-US" sz="1400" b="0" dirty="0" err="1">
                <a:solidFill>
                  <a:schemeClr val="tx1"/>
                </a:solidFill>
                <a:effectLst/>
                <a:latin typeface="Consolas" panose="020B0609020204030204" pitchFamily="49" charset="0"/>
              </a:rPr>
              <a:t>router.param</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userId</a:t>
            </a:r>
            <a:r>
              <a:rPr lang="en-US" sz="1400" b="0" dirty="0">
                <a:solidFill>
                  <a:schemeClr val="tx1"/>
                </a:solidFill>
                <a:effectLst/>
                <a:latin typeface="Consolas" panose="020B0609020204030204" pitchFamily="49" charset="0"/>
              </a:rPr>
              <a:t>', </a:t>
            </a:r>
            <a:r>
              <a:rPr lang="en-US" sz="1400" b="0" dirty="0" err="1">
                <a:solidFill>
                  <a:schemeClr val="tx1"/>
                </a:solidFill>
                <a:effectLst/>
                <a:latin typeface="Consolas" panose="020B0609020204030204" pitchFamily="49" charset="0"/>
              </a:rPr>
              <a:t>userCtrl.userByID</a:t>
            </a:r>
            <a:r>
              <a:rPr lang="en-US" sz="1400" b="0" dirty="0">
                <a:solidFill>
                  <a:schemeClr val="tx1"/>
                </a:solidFill>
                <a:effectLst/>
                <a:latin typeface="Consolas" panose="020B0609020204030204" pitchFamily="49" charset="0"/>
              </a:rPr>
              <a:t>)</a:t>
            </a:r>
          </a:p>
          <a:p>
            <a:r>
              <a:rPr lang="en-US" sz="1400" b="0" dirty="0" err="1">
                <a:solidFill>
                  <a:schemeClr val="tx1"/>
                </a:solidFill>
                <a:effectLst/>
                <a:latin typeface="Consolas" panose="020B0609020204030204" pitchFamily="49" charset="0"/>
              </a:rPr>
              <a:t>router.route</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api</a:t>
            </a:r>
            <a:r>
              <a:rPr lang="en-US" sz="1400" b="0" dirty="0">
                <a:solidFill>
                  <a:schemeClr val="tx1"/>
                </a:solidFill>
                <a:effectLst/>
                <a:latin typeface="Consolas" panose="020B0609020204030204" pitchFamily="49" charset="0"/>
              </a:rPr>
              <a:t>/users/:</a:t>
            </a:r>
            <a:r>
              <a:rPr lang="en-US" sz="1400" b="0" dirty="0" err="1">
                <a:solidFill>
                  <a:schemeClr val="tx1"/>
                </a:solidFill>
                <a:effectLst/>
                <a:latin typeface="Consolas" panose="020B0609020204030204" pitchFamily="49" charset="0"/>
              </a:rPr>
              <a:t>userId</a:t>
            </a:r>
            <a:r>
              <a:rPr lang="en-US" sz="1400" b="0" dirty="0">
                <a:solidFill>
                  <a:schemeClr val="tx1"/>
                </a:solidFill>
                <a:effectLst/>
                <a:latin typeface="Consolas" panose="020B0609020204030204" pitchFamily="49" charset="0"/>
              </a:rPr>
              <a:t>').get(</a:t>
            </a:r>
            <a:r>
              <a:rPr lang="en-US" sz="1400" b="0" dirty="0" err="1">
                <a:solidFill>
                  <a:schemeClr val="tx1"/>
                </a:solidFill>
                <a:effectLst/>
                <a:latin typeface="Consolas" panose="020B0609020204030204" pitchFamily="49" charset="0"/>
              </a:rPr>
              <a:t>userCtrl.read</a:t>
            </a:r>
            <a:r>
              <a:rPr lang="en-US" sz="1400" b="0" dirty="0">
                <a:solidFill>
                  <a:schemeClr val="tx1"/>
                </a:solidFill>
                <a:effectLst/>
                <a:latin typeface="Consolas" panose="020B0609020204030204" pitchFamily="49" charset="0"/>
              </a:rPr>
              <a:t>)</a:t>
            </a:r>
          </a:p>
          <a:p>
            <a:r>
              <a:rPr lang="en-US" sz="1400" b="0" dirty="0" err="1">
                <a:solidFill>
                  <a:schemeClr val="tx1"/>
                </a:solidFill>
                <a:effectLst/>
                <a:latin typeface="Consolas" panose="020B0609020204030204" pitchFamily="49" charset="0"/>
              </a:rPr>
              <a:t>router.route</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api</a:t>
            </a:r>
            <a:r>
              <a:rPr lang="en-US" sz="1400" b="0" dirty="0">
                <a:solidFill>
                  <a:schemeClr val="tx1"/>
                </a:solidFill>
                <a:effectLst/>
                <a:latin typeface="Consolas" panose="020B0609020204030204" pitchFamily="49" charset="0"/>
              </a:rPr>
              <a:t>/users/:</a:t>
            </a:r>
            <a:r>
              <a:rPr lang="en-US" sz="1400" b="0" dirty="0" err="1">
                <a:solidFill>
                  <a:schemeClr val="tx1"/>
                </a:solidFill>
                <a:effectLst/>
                <a:latin typeface="Consolas" panose="020B0609020204030204" pitchFamily="49" charset="0"/>
              </a:rPr>
              <a:t>userId</a:t>
            </a:r>
            <a:r>
              <a:rPr lang="en-US" sz="1400" b="0" dirty="0">
                <a:solidFill>
                  <a:schemeClr val="tx1"/>
                </a:solidFill>
                <a:effectLst/>
                <a:latin typeface="Consolas" panose="020B0609020204030204" pitchFamily="49" charset="0"/>
              </a:rPr>
              <a:t>').put(</a:t>
            </a:r>
            <a:r>
              <a:rPr lang="en-US" sz="1400" b="0" dirty="0" err="1">
                <a:solidFill>
                  <a:schemeClr val="tx1"/>
                </a:solidFill>
                <a:effectLst/>
                <a:latin typeface="Consolas" panose="020B0609020204030204" pitchFamily="49" charset="0"/>
              </a:rPr>
              <a:t>userCtrl.update</a:t>
            </a:r>
            <a:r>
              <a:rPr lang="en-US" sz="1400" b="0" dirty="0">
                <a:solidFill>
                  <a:schemeClr val="tx1"/>
                </a:solidFill>
                <a:effectLst/>
                <a:latin typeface="Consolas" panose="020B0609020204030204" pitchFamily="49" charset="0"/>
              </a:rPr>
              <a:t>)</a:t>
            </a:r>
          </a:p>
          <a:p>
            <a:r>
              <a:rPr lang="en-US" sz="1400" b="0" dirty="0" err="1">
                <a:solidFill>
                  <a:schemeClr val="tx1"/>
                </a:solidFill>
                <a:effectLst/>
                <a:highlight>
                  <a:srgbClr val="FFFF00"/>
                </a:highlight>
                <a:latin typeface="Consolas" panose="020B0609020204030204" pitchFamily="49" charset="0"/>
              </a:rPr>
              <a:t>router.route</a:t>
            </a:r>
            <a:r>
              <a:rPr lang="en-US" sz="1400" b="0" dirty="0">
                <a:solidFill>
                  <a:schemeClr val="tx1"/>
                </a:solidFill>
                <a:effectLst/>
                <a:highlight>
                  <a:srgbClr val="FFFF00"/>
                </a:highlight>
                <a:latin typeface="Consolas" panose="020B0609020204030204" pitchFamily="49" charset="0"/>
              </a:rPr>
              <a:t>('/</a:t>
            </a:r>
            <a:r>
              <a:rPr lang="en-US" sz="1400" b="0" dirty="0" err="1">
                <a:solidFill>
                  <a:schemeClr val="tx1"/>
                </a:solidFill>
                <a:effectLst/>
                <a:highlight>
                  <a:srgbClr val="FFFF00"/>
                </a:highlight>
                <a:latin typeface="Consolas" panose="020B0609020204030204" pitchFamily="49" charset="0"/>
              </a:rPr>
              <a:t>api</a:t>
            </a:r>
            <a:r>
              <a:rPr lang="en-US" sz="1400" b="0" dirty="0">
                <a:solidFill>
                  <a:schemeClr val="tx1"/>
                </a:solidFill>
                <a:effectLst/>
                <a:highlight>
                  <a:srgbClr val="FFFF00"/>
                </a:highlight>
                <a:latin typeface="Consolas" panose="020B0609020204030204" pitchFamily="49" charset="0"/>
              </a:rPr>
              <a:t>/users/:</a:t>
            </a:r>
            <a:r>
              <a:rPr lang="en-US" sz="1400" b="0" dirty="0" err="1">
                <a:solidFill>
                  <a:schemeClr val="tx1"/>
                </a:solidFill>
                <a:effectLst/>
                <a:highlight>
                  <a:srgbClr val="FFFF00"/>
                </a:highlight>
                <a:latin typeface="Consolas" panose="020B0609020204030204" pitchFamily="49" charset="0"/>
              </a:rPr>
              <a:t>userId</a:t>
            </a:r>
            <a:r>
              <a:rPr lang="en-US" sz="1400" b="0" dirty="0">
                <a:solidFill>
                  <a:schemeClr val="tx1"/>
                </a:solidFill>
                <a:effectLst/>
                <a:highlight>
                  <a:srgbClr val="FFFF00"/>
                </a:highlight>
                <a:latin typeface="Consolas" panose="020B0609020204030204" pitchFamily="49" charset="0"/>
              </a:rPr>
              <a:t>').delete(</a:t>
            </a:r>
            <a:r>
              <a:rPr lang="en-US" sz="1400" b="0" dirty="0" err="1">
                <a:solidFill>
                  <a:schemeClr val="tx1"/>
                </a:solidFill>
                <a:effectLst/>
                <a:highlight>
                  <a:srgbClr val="FFFF00"/>
                </a:highlight>
                <a:latin typeface="Consolas" panose="020B0609020204030204" pitchFamily="49" charset="0"/>
              </a:rPr>
              <a:t>userCtrl.remove</a:t>
            </a:r>
            <a:r>
              <a:rPr lang="en-US" sz="1400" b="0" dirty="0">
                <a:solidFill>
                  <a:schemeClr val="tx1"/>
                </a:solidFill>
                <a:effectLst/>
                <a:highlight>
                  <a:srgbClr val="FFFF00"/>
                </a:highlight>
                <a:latin typeface="Consolas" panose="020B0609020204030204" pitchFamily="49" charset="0"/>
              </a:rPr>
              <a:t>)</a:t>
            </a:r>
          </a:p>
          <a:p>
            <a:br>
              <a:rPr lang="en-US" sz="1400" b="0" dirty="0">
                <a:solidFill>
                  <a:schemeClr val="tx1"/>
                </a:solidFill>
                <a:effectLst/>
                <a:latin typeface="Consolas" panose="020B0609020204030204" pitchFamily="49" charset="0"/>
              </a:rPr>
            </a:br>
            <a:r>
              <a:rPr lang="en-US" sz="1400" b="0" dirty="0">
                <a:solidFill>
                  <a:schemeClr val="tx1"/>
                </a:solidFill>
                <a:effectLst/>
                <a:latin typeface="Consolas" panose="020B0609020204030204" pitchFamily="49" charset="0"/>
              </a:rPr>
              <a:t>export default router</a:t>
            </a:r>
          </a:p>
          <a:p>
            <a:endParaRPr lang="en-US" dirty="0"/>
          </a:p>
        </p:txBody>
      </p:sp>
      <p:sp>
        <p:nvSpPr>
          <p:cNvPr id="4" name="Date Placeholder 3">
            <a:extLst>
              <a:ext uri="{FF2B5EF4-FFF2-40B4-BE49-F238E27FC236}">
                <a16:creationId xmlns:a16="http://schemas.microsoft.com/office/drawing/2014/main" id="{D1AAAC9F-3120-8E56-6C45-90E50F74C36D}"/>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349022D5-AEEA-5588-B5C7-A974DE87FEE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508690E-F42A-E67D-5E47-5C386F3BD563}"/>
              </a:ext>
            </a:extLst>
          </p:cNvPr>
          <p:cNvSpPr>
            <a:spLocks noGrp="1"/>
          </p:cNvSpPr>
          <p:nvPr>
            <p:ph type="sldNum" sz="quarter" idx="12"/>
          </p:nvPr>
        </p:nvSpPr>
        <p:spPr/>
        <p:txBody>
          <a:bodyPr/>
          <a:lstStyle/>
          <a:p>
            <a:fld id="{7C5CF243-786F-4254-B068-4C9F0B6EA12F}" type="slidenum">
              <a:rPr lang="en-US" altLang="en-US" smtClean="0"/>
              <a:pPr/>
              <a:t>45</a:t>
            </a:fld>
            <a:endParaRPr lang="en-US" altLang="en-US"/>
          </a:p>
        </p:txBody>
      </p:sp>
    </p:spTree>
    <p:extLst>
      <p:ext uri="{BB962C8B-B14F-4D97-AF65-F5344CB8AC3E}">
        <p14:creationId xmlns:p14="http://schemas.microsoft.com/office/powerpoint/2010/main" val="12926393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8B97-F819-1291-D5A4-3EF0B9F306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065595-AF3A-8899-87A3-D4827F67DBBA}"/>
              </a:ext>
            </a:extLst>
          </p:cNvPr>
          <p:cNvSpPr>
            <a:spLocks noGrp="1"/>
          </p:cNvSpPr>
          <p:nvPr>
            <p:ph idx="1"/>
          </p:nvPr>
        </p:nvSpPr>
        <p:spPr/>
        <p:txBody>
          <a:bodyPr/>
          <a:lstStyle/>
          <a:p>
            <a:r>
              <a:rPr lang="en-US" dirty="0"/>
              <a:t>When the Express app gets a DELETE request at '/</a:t>
            </a:r>
            <a:r>
              <a:rPr lang="en-US" dirty="0" err="1"/>
              <a:t>api</a:t>
            </a:r>
            <a:r>
              <a:rPr lang="en-US" dirty="0"/>
              <a:t>/users/:</a:t>
            </a:r>
            <a:r>
              <a:rPr lang="en-US" dirty="0" err="1"/>
              <a:t>userId</a:t>
            </a:r>
            <a:r>
              <a:rPr lang="en-US" dirty="0"/>
              <a:t>', similar to read and update, it loads the user by ID and then the remove controller function is executed.</a:t>
            </a:r>
          </a:p>
        </p:txBody>
      </p:sp>
      <p:sp>
        <p:nvSpPr>
          <p:cNvPr id="4" name="Date Placeholder 3">
            <a:extLst>
              <a:ext uri="{FF2B5EF4-FFF2-40B4-BE49-F238E27FC236}">
                <a16:creationId xmlns:a16="http://schemas.microsoft.com/office/drawing/2014/main" id="{7691854A-5D97-906E-B9B9-9AF0EE5101C5}"/>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E49E6C11-7FCC-B7C0-760D-FE0E96A27C7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A4BE8A7-07D3-AD36-6860-91245A1F9799}"/>
              </a:ext>
            </a:extLst>
          </p:cNvPr>
          <p:cNvSpPr>
            <a:spLocks noGrp="1"/>
          </p:cNvSpPr>
          <p:nvPr>
            <p:ph type="sldNum" sz="quarter" idx="12"/>
          </p:nvPr>
        </p:nvSpPr>
        <p:spPr/>
        <p:txBody>
          <a:bodyPr/>
          <a:lstStyle/>
          <a:p>
            <a:fld id="{7C5CF243-786F-4254-B068-4C9F0B6EA12F}" type="slidenum">
              <a:rPr lang="en-US" altLang="en-US" smtClean="0"/>
              <a:pPr/>
              <a:t>46</a:t>
            </a:fld>
            <a:endParaRPr lang="en-US" altLang="en-US"/>
          </a:p>
        </p:txBody>
      </p:sp>
    </p:spTree>
    <p:extLst>
      <p:ext uri="{BB962C8B-B14F-4D97-AF65-F5344CB8AC3E}">
        <p14:creationId xmlns:p14="http://schemas.microsoft.com/office/powerpoint/2010/main" val="31941651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489D7-34E8-8A52-9E7D-1218B57E6BCF}"/>
              </a:ext>
            </a:extLst>
          </p:cNvPr>
          <p:cNvSpPr>
            <a:spLocks noGrp="1"/>
          </p:cNvSpPr>
          <p:nvPr>
            <p:ph type="title"/>
          </p:nvPr>
        </p:nvSpPr>
        <p:spPr/>
        <p:txBody>
          <a:bodyPr/>
          <a:lstStyle/>
          <a:p>
            <a:r>
              <a:rPr lang="en-US" dirty="0"/>
              <a:t>user.controller.js</a:t>
            </a:r>
          </a:p>
        </p:txBody>
      </p:sp>
      <p:sp>
        <p:nvSpPr>
          <p:cNvPr id="3" name="Content Placeholder 2">
            <a:extLst>
              <a:ext uri="{FF2B5EF4-FFF2-40B4-BE49-F238E27FC236}">
                <a16:creationId xmlns:a16="http://schemas.microsoft.com/office/drawing/2014/main" id="{AA11F8EF-6A95-977C-8990-8A0BEC67DA85}"/>
              </a:ext>
            </a:extLst>
          </p:cNvPr>
          <p:cNvSpPr>
            <a:spLocks noGrp="1"/>
          </p:cNvSpPr>
          <p:nvPr>
            <p:ph idx="1"/>
          </p:nvPr>
        </p:nvSpPr>
        <p:spPr/>
        <p:txBody>
          <a:bodyPr/>
          <a:lstStyle/>
          <a:p>
            <a:r>
              <a:rPr lang="en-US" dirty="0" err="1"/>
              <a:t>mern</a:t>
            </a:r>
            <a:r>
              <a:rPr lang="en-US" dirty="0"/>
              <a:t>-skeleton/server/controllers/user.controller.js:</a:t>
            </a:r>
          </a:p>
          <a:p>
            <a:r>
              <a:rPr lang="en-US" sz="2000" dirty="0"/>
              <a:t>const remove = async (req, res) =&gt; { </a:t>
            </a:r>
          </a:p>
          <a:p>
            <a:r>
              <a:rPr lang="en-US" sz="2000" dirty="0"/>
              <a:t>try {</a:t>
            </a:r>
          </a:p>
          <a:p>
            <a:r>
              <a:rPr lang="en-US" sz="2000" dirty="0"/>
              <a:t>let user = </a:t>
            </a:r>
            <a:r>
              <a:rPr lang="en-US" sz="2000" dirty="0" err="1"/>
              <a:t>req.profile</a:t>
            </a:r>
            <a:endParaRPr lang="en-US" sz="2000" dirty="0"/>
          </a:p>
          <a:p>
            <a:r>
              <a:rPr lang="en-US" sz="2000" dirty="0"/>
              <a:t>let </a:t>
            </a:r>
            <a:r>
              <a:rPr lang="en-US" sz="2000" dirty="0" err="1"/>
              <a:t>deletedUser</a:t>
            </a:r>
            <a:r>
              <a:rPr lang="en-US" sz="2000" dirty="0"/>
              <a:t> = await </a:t>
            </a:r>
            <a:r>
              <a:rPr lang="en-US" sz="2000" dirty="0" err="1"/>
              <a:t>user.remove</a:t>
            </a:r>
            <a:r>
              <a:rPr lang="en-US" sz="2000" dirty="0"/>
              <a:t>() </a:t>
            </a:r>
          </a:p>
          <a:p>
            <a:r>
              <a:rPr lang="en-US" sz="2000" dirty="0" err="1"/>
              <a:t>deletedUser.hashed_password</a:t>
            </a:r>
            <a:r>
              <a:rPr lang="en-US" sz="2000" dirty="0"/>
              <a:t> = undefined </a:t>
            </a:r>
          </a:p>
          <a:p>
            <a:r>
              <a:rPr lang="en-US" sz="2000" dirty="0" err="1"/>
              <a:t>deletedUser.salt</a:t>
            </a:r>
            <a:r>
              <a:rPr lang="en-US" sz="2000" dirty="0"/>
              <a:t> = undefined</a:t>
            </a:r>
          </a:p>
          <a:p>
            <a:r>
              <a:rPr lang="en-US" sz="2000" dirty="0" err="1"/>
              <a:t>res.json</a:t>
            </a:r>
            <a:r>
              <a:rPr lang="en-US" sz="2000" dirty="0"/>
              <a:t>(</a:t>
            </a:r>
            <a:r>
              <a:rPr lang="en-US" sz="2000" dirty="0" err="1"/>
              <a:t>deletedUser</a:t>
            </a:r>
            <a:r>
              <a:rPr lang="en-US" sz="2000" dirty="0"/>
              <a:t>) </a:t>
            </a:r>
          </a:p>
          <a:p>
            <a:r>
              <a:rPr lang="en-US" sz="2000" dirty="0"/>
              <a:t>} catch (err) {</a:t>
            </a:r>
          </a:p>
          <a:p>
            <a:r>
              <a:rPr lang="en-US" sz="2000" dirty="0"/>
              <a:t>return </a:t>
            </a:r>
            <a:r>
              <a:rPr lang="en-US" sz="2000" dirty="0" err="1"/>
              <a:t>res.status</a:t>
            </a:r>
            <a:r>
              <a:rPr lang="en-US" sz="2000" dirty="0"/>
              <a:t>(400).</a:t>
            </a:r>
            <a:r>
              <a:rPr lang="en-US" sz="2000" dirty="0" err="1"/>
              <a:t>json</a:t>
            </a:r>
            <a:r>
              <a:rPr lang="en-US" sz="2000" dirty="0"/>
              <a:t>({</a:t>
            </a:r>
          </a:p>
          <a:p>
            <a:r>
              <a:rPr lang="en-US" sz="2000" dirty="0"/>
              <a:t>error: </a:t>
            </a:r>
            <a:r>
              <a:rPr lang="en-US" sz="2000" dirty="0" err="1"/>
              <a:t>errorHandler.getErrorMessage</a:t>
            </a:r>
            <a:r>
              <a:rPr lang="en-US" sz="2000" dirty="0"/>
              <a:t>(err) </a:t>
            </a:r>
          </a:p>
          <a:p>
            <a:r>
              <a:rPr lang="en-US" sz="2000" dirty="0"/>
              <a:t>})</a:t>
            </a:r>
          </a:p>
          <a:p>
            <a:r>
              <a:rPr lang="en-US" sz="2000" dirty="0"/>
              <a:t>} </a:t>
            </a:r>
          </a:p>
          <a:p>
            <a:r>
              <a:rPr lang="en-US" sz="2000" dirty="0"/>
              <a:t>}</a:t>
            </a:r>
          </a:p>
        </p:txBody>
      </p:sp>
      <p:sp>
        <p:nvSpPr>
          <p:cNvPr id="4" name="Date Placeholder 3">
            <a:extLst>
              <a:ext uri="{FF2B5EF4-FFF2-40B4-BE49-F238E27FC236}">
                <a16:creationId xmlns:a16="http://schemas.microsoft.com/office/drawing/2014/main" id="{1F952A6B-EA54-BAAA-DC54-6C4C1BFAF0A6}"/>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BE694159-D5FF-A825-D18B-CE5D6DB89B7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F380183-392F-71D6-90DF-3CE7C827C577}"/>
              </a:ext>
            </a:extLst>
          </p:cNvPr>
          <p:cNvSpPr>
            <a:spLocks noGrp="1"/>
          </p:cNvSpPr>
          <p:nvPr>
            <p:ph type="sldNum" sz="quarter" idx="12"/>
          </p:nvPr>
        </p:nvSpPr>
        <p:spPr/>
        <p:txBody>
          <a:bodyPr/>
          <a:lstStyle/>
          <a:p>
            <a:fld id="{7C5CF243-786F-4254-B068-4C9F0B6EA12F}" type="slidenum">
              <a:rPr lang="en-US" altLang="en-US" smtClean="0"/>
              <a:pPr/>
              <a:t>47</a:t>
            </a:fld>
            <a:endParaRPr lang="en-US" altLang="en-US"/>
          </a:p>
        </p:txBody>
      </p:sp>
    </p:spTree>
    <p:extLst>
      <p:ext uri="{BB962C8B-B14F-4D97-AF65-F5344CB8AC3E}">
        <p14:creationId xmlns:p14="http://schemas.microsoft.com/office/powerpoint/2010/main" val="19039307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F1A8-8193-DAC3-FF06-A36BB8E08D53}"/>
              </a:ext>
            </a:extLst>
          </p:cNvPr>
          <p:cNvSpPr>
            <a:spLocks noGrp="1"/>
          </p:cNvSpPr>
          <p:nvPr>
            <p:ph type="title"/>
          </p:nvPr>
        </p:nvSpPr>
        <p:spPr/>
        <p:txBody>
          <a:bodyPr/>
          <a:lstStyle/>
          <a:p>
            <a:r>
              <a:rPr lang="en-US" dirty="0"/>
              <a:t>Update user.controller.js</a:t>
            </a:r>
          </a:p>
        </p:txBody>
      </p:sp>
      <p:sp>
        <p:nvSpPr>
          <p:cNvPr id="3" name="Content Placeholder 2">
            <a:extLst>
              <a:ext uri="{FF2B5EF4-FFF2-40B4-BE49-F238E27FC236}">
                <a16:creationId xmlns:a16="http://schemas.microsoft.com/office/drawing/2014/main" id="{19141110-C288-9BE7-D511-C76CBDF628E8}"/>
              </a:ext>
            </a:extLst>
          </p:cNvPr>
          <p:cNvSpPr>
            <a:spLocks noGrp="1"/>
          </p:cNvSpPr>
          <p:nvPr>
            <p:ph idx="1"/>
          </p:nvPr>
        </p:nvSpPr>
        <p:spPr/>
        <p:txBody>
          <a:bodyPr/>
          <a:lstStyle/>
          <a:p>
            <a:r>
              <a:rPr lang="en-US" sz="350" b="0" dirty="0">
                <a:solidFill>
                  <a:schemeClr val="tx1"/>
                </a:solidFill>
                <a:effectLst/>
                <a:latin typeface="Consolas" panose="020B0609020204030204" pitchFamily="49" charset="0"/>
              </a:rPr>
              <a:t>import User from '../models/user.model.js'</a:t>
            </a:r>
          </a:p>
          <a:p>
            <a:r>
              <a:rPr lang="en-US" sz="350" b="0" dirty="0">
                <a:solidFill>
                  <a:schemeClr val="tx1"/>
                </a:solidFill>
                <a:effectLst/>
                <a:latin typeface="Consolas" panose="020B0609020204030204" pitchFamily="49" charset="0"/>
              </a:rPr>
              <a:t>    //import extend from '</a:t>
            </a:r>
            <a:r>
              <a:rPr lang="en-US" sz="350" b="0" dirty="0" err="1">
                <a:solidFill>
                  <a:schemeClr val="tx1"/>
                </a:solidFill>
                <a:effectLst/>
                <a:latin typeface="Consolas" panose="020B0609020204030204" pitchFamily="49" charset="0"/>
              </a:rPr>
              <a:t>lodash</a:t>
            </a:r>
            <a:r>
              <a:rPr lang="en-US" sz="350" b="0" dirty="0">
                <a:solidFill>
                  <a:schemeClr val="tx1"/>
                </a:solidFill>
                <a:effectLst/>
                <a:latin typeface="Consolas" panose="020B0609020204030204" pitchFamily="49" charset="0"/>
              </a:rPr>
              <a:t>/extend'</a:t>
            </a:r>
          </a:p>
          <a:p>
            <a:r>
              <a:rPr lang="en-US" sz="350" b="0" dirty="0">
                <a:solidFill>
                  <a:schemeClr val="tx1"/>
                </a:solidFill>
                <a:effectLst/>
                <a:latin typeface="Consolas" panose="020B0609020204030204" pitchFamily="49" charset="0"/>
              </a:rPr>
              <a:t>    import </a:t>
            </a:r>
            <a:r>
              <a:rPr lang="en-US" sz="350" b="0" dirty="0" err="1">
                <a:solidFill>
                  <a:schemeClr val="tx1"/>
                </a:solidFill>
                <a:effectLst/>
                <a:latin typeface="Consolas" panose="020B0609020204030204" pitchFamily="49" charset="0"/>
              </a:rPr>
              <a:t>errorHandler</a:t>
            </a:r>
            <a:r>
              <a:rPr lang="en-US" sz="350" b="0" dirty="0">
                <a:solidFill>
                  <a:schemeClr val="tx1"/>
                </a:solidFill>
                <a:effectLst/>
                <a:latin typeface="Consolas" panose="020B0609020204030204" pitchFamily="49" charset="0"/>
              </a:rPr>
              <a:t> from './error.controller.js'</a:t>
            </a:r>
          </a:p>
          <a:p>
            <a:r>
              <a:rPr lang="en-US" sz="350" b="0" dirty="0">
                <a:solidFill>
                  <a:schemeClr val="tx1"/>
                </a:solidFill>
                <a:effectLst/>
                <a:latin typeface="Consolas" panose="020B0609020204030204" pitchFamily="49" charset="0"/>
              </a:rPr>
              <a:t>    const create = async (req, res) =&gt; { </a:t>
            </a:r>
          </a:p>
          <a:p>
            <a:r>
              <a:rPr lang="en-US" sz="350" b="0" dirty="0">
                <a:solidFill>
                  <a:schemeClr val="tx1"/>
                </a:solidFill>
                <a:effectLst/>
                <a:latin typeface="Consolas" panose="020B0609020204030204" pitchFamily="49" charset="0"/>
              </a:rPr>
              <a:t>const user = new User(</a:t>
            </a:r>
            <a:r>
              <a:rPr lang="en-US" sz="350" b="0" dirty="0" err="1">
                <a:solidFill>
                  <a:schemeClr val="tx1"/>
                </a:solidFill>
                <a:effectLst/>
                <a:latin typeface="Consolas" panose="020B0609020204030204" pitchFamily="49" charset="0"/>
              </a:rPr>
              <a:t>req.body</a:t>
            </a:r>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try {</a:t>
            </a:r>
          </a:p>
          <a:p>
            <a:r>
              <a:rPr lang="en-US" sz="350" b="0" dirty="0">
                <a:solidFill>
                  <a:schemeClr val="tx1"/>
                </a:solidFill>
                <a:effectLst/>
                <a:latin typeface="Consolas" panose="020B0609020204030204" pitchFamily="49" charset="0"/>
              </a:rPr>
              <a:t>await </a:t>
            </a:r>
            <a:r>
              <a:rPr lang="en-US" sz="350" b="0" dirty="0" err="1">
                <a:solidFill>
                  <a:schemeClr val="tx1"/>
                </a:solidFill>
                <a:effectLst/>
                <a:latin typeface="Consolas" panose="020B0609020204030204" pitchFamily="49" charset="0"/>
              </a:rPr>
              <a:t>user.save</a:t>
            </a:r>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return </a:t>
            </a:r>
            <a:r>
              <a:rPr lang="en-US" sz="350" b="0" dirty="0" err="1">
                <a:solidFill>
                  <a:schemeClr val="tx1"/>
                </a:solidFill>
                <a:effectLst/>
                <a:latin typeface="Consolas" panose="020B0609020204030204" pitchFamily="49" charset="0"/>
              </a:rPr>
              <a:t>res.status</a:t>
            </a:r>
            <a:r>
              <a:rPr lang="en-US" sz="350" b="0" dirty="0">
                <a:solidFill>
                  <a:schemeClr val="tx1"/>
                </a:solidFill>
                <a:effectLst/>
                <a:latin typeface="Consolas" panose="020B0609020204030204" pitchFamily="49" charset="0"/>
              </a:rPr>
              <a:t>(200).</a:t>
            </a:r>
            <a:r>
              <a:rPr lang="en-US" sz="350" b="0" dirty="0" err="1">
                <a:solidFill>
                  <a:schemeClr val="tx1"/>
                </a:solidFill>
                <a:effectLst/>
                <a:latin typeface="Consolas" panose="020B0609020204030204" pitchFamily="49" charset="0"/>
              </a:rPr>
              <a:t>json</a:t>
            </a:r>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message: "Successfully signed up!"</a:t>
            </a:r>
          </a:p>
          <a:p>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 catch (err) {</a:t>
            </a:r>
          </a:p>
          <a:p>
            <a:r>
              <a:rPr lang="en-US" sz="350" b="0" dirty="0">
                <a:solidFill>
                  <a:schemeClr val="tx1"/>
                </a:solidFill>
                <a:effectLst/>
                <a:latin typeface="Consolas" panose="020B0609020204030204" pitchFamily="49" charset="0"/>
              </a:rPr>
              <a:t>return </a:t>
            </a:r>
            <a:r>
              <a:rPr lang="en-US" sz="350" b="0" dirty="0" err="1">
                <a:solidFill>
                  <a:schemeClr val="tx1"/>
                </a:solidFill>
                <a:effectLst/>
                <a:latin typeface="Consolas" panose="020B0609020204030204" pitchFamily="49" charset="0"/>
              </a:rPr>
              <a:t>res.status</a:t>
            </a:r>
            <a:r>
              <a:rPr lang="en-US" sz="350" b="0" dirty="0">
                <a:solidFill>
                  <a:schemeClr val="tx1"/>
                </a:solidFill>
                <a:effectLst/>
                <a:latin typeface="Consolas" panose="020B0609020204030204" pitchFamily="49" charset="0"/>
              </a:rPr>
              <a:t>(400).</a:t>
            </a:r>
            <a:r>
              <a:rPr lang="en-US" sz="350" b="0" dirty="0" err="1">
                <a:solidFill>
                  <a:schemeClr val="tx1"/>
                </a:solidFill>
                <a:effectLst/>
                <a:latin typeface="Consolas" panose="020B0609020204030204" pitchFamily="49" charset="0"/>
              </a:rPr>
              <a:t>json</a:t>
            </a:r>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error: </a:t>
            </a:r>
            <a:r>
              <a:rPr lang="en-US" sz="350" b="0" dirty="0" err="1">
                <a:solidFill>
                  <a:schemeClr val="tx1"/>
                </a:solidFill>
                <a:effectLst/>
                <a:latin typeface="Consolas" panose="020B0609020204030204" pitchFamily="49" charset="0"/>
              </a:rPr>
              <a:t>errorHandler.getErrorMessage</a:t>
            </a:r>
            <a:r>
              <a:rPr lang="en-US" sz="350" b="0" dirty="0">
                <a:solidFill>
                  <a:schemeClr val="tx1"/>
                </a:solidFill>
                <a:effectLst/>
                <a:latin typeface="Consolas" panose="020B0609020204030204" pitchFamily="49" charset="0"/>
              </a:rPr>
              <a:t>(err) </a:t>
            </a:r>
          </a:p>
          <a:p>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    const list = async (req, res) =&gt; { </a:t>
            </a:r>
          </a:p>
          <a:p>
            <a:r>
              <a:rPr lang="en-US" sz="350" b="0" dirty="0">
                <a:solidFill>
                  <a:schemeClr val="tx1"/>
                </a:solidFill>
                <a:effectLst/>
                <a:latin typeface="Consolas" panose="020B0609020204030204" pitchFamily="49" charset="0"/>
              </a:rPr>
              <a:t>    try {</a:t>
            </a:r>
          </a:p>
          <a:p>
            <a:r>
              <a:rPr lang="en-US" sz="350" b="0" dirty="0">
                <a:solidFill>
                  <a:schemeClr val="tx1"/>
                </a:solidFill>
                <a:effectLst/>
                <a:latin typeface="Consolas" panose="020B0609020204030204" pitchFamily="49" charset="0"/>
              </a:rPr>
              <a:t>    let users = await </a:t>
            </a:r>
            <a:r>
              <a:rPr lang="en-US" sz="350" b="0" dirty="0" err="1">
                <a:solidFill>
                  <a:schemeClr val="tx1"/>
                </a:solidFill>
                <a:effectLst/>
                <a:latin typeface="Consolas" panose="020B0609020204030204" pitchFamily="49" charset="0"/>
              </a:rPr>
              <a:t>User.find</a:t>
            </a:r>
            <a:r>
              <a:rPr lang="en-US" sz="350" b="0" dirty="0">
                <a:solidFill>
                  <a:schemeClr val="tx1"/>
                </a:solidFill>
                <a:effectLst/>
                <a:latin typeface="Consolas" panose="020B0609020204030204" pitchFamily="49" charset="0"/>
              </a:rPr>
              <a:t>().select('name email    updated created') </a:t>
            </a:r>
          </a:p>
          <a:p>
            <a:r>
              <a:rPr lang="en-US" sz="350" b="0" dirty="0">
                <a:solidFill>
                  <a:schemeClr val="tx1"/>
                </a:solidFill>
                <a:effectLst/>
                <a:latin typeface="Consolas" panose="020B0609020204030204" pitchFamily="49" charset="0"/>
              </a:rPr>
              <a:t>    </a:t>
            </a:r>
            <a:r>
              <a:rPr lang="en-US" sz="350" b="0" dirty="0" err="1">
                <a:solidFill>
                  <a:schemeClr val="tx1"/>
                </a:solidFill>
                <a:effectLst/>
                <a:latin typeface="Consolas" panose="020B0609020204030204" pitchFamily="49" charset="0"/>
              </a:rPr>
              <a:t>res.json</a:t>
            </a:r>
            <a:r>
              <a:rPr lang="en-US" sz="350" b="0" dirty="0">
                <a:solidFill>
                  <a:schemeClr val="tx1"/>
                </a:solidFill>
                <a:effectLst/>
                <a:latin typeface="Consolas" panose="020B0609020204030204" pitchFamily="49" charset="0"/>
              </a:rPr>
              <a:t>(users)</a:t>
            </a:r>
          </a:p>
          <a:p>
            <a:r>
              <a:rPr lang="en-US" sz="350" b="0" dirty="0">
                <a:solidFill>
                  <a:schemeClr val="tx1"/>
                </a:solidFill>
                <a:effectLst/>
                <a:latin typeface="Consolas" panose="020B0609020204030204" pitchFamily="49" charset="0"/>
              </a:rPr>
              <a:t>    } catch (err) {</a:t>
            </a:r>
          </a:p>
          <a:p>
            <a:r>
              <a:rPr lang="en-US" sz="350" b="0" dirty="0">
                <a:solidFill>
                  <a:schemeClr val="tx1"/>
                </a:solidFill>
                <a:effectLst/>
                <a:latin typeface="Consolas" panose="020B0609020204030204" pitchFamily="49" charset="0"/>
              </a:rPr>
              <a:t>    return </a:t>
            </a:r>
            <a:r>
              <a:rPr lang="en-US" sz="350" b="0" dirty="0" err="1">
                <a:solidFill>
                  <a:schemeClr val="tx1"/>
                </a:solidFill>
                <a:effectLst/>
                <a:latin typeface="Consolas" panose="020B0609020204030204" pitchFamily="49" charset="0"/>
              </a:rPr>
              <a:t>res.status</a:t>
            </a:r>
            <a:r>
              <a:rPr lang="en-US" sz="350" b="0" dirty="0">
                <a:solidFill>
                  <a:schemeClr val="tx1"/>
                </a:solidFill>
                <a:effectLst/>
                <a:latin typeface="Consolas" panose="020B0609020204030204" pitchFamily="49" charset="0"/>
              </a:rPr>
              <a:t>(400).</a:t>
            </a:r>
            <a:r>
              <a:rPr lang="en-US" sz="350" b="0" dirty="0" err="1">
                <a:solidFill>
                  <a:schemeClr val="tx1"/>
                </a:solidFill>
                <a:effectLst/>
                <a:latin typeface="Consolas" panose="020B0609020204030204" pitchFamily="49" charset="0"/>
              </a:rPr>
              <a:t>json</a:t>
            </a:r>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    error: </a:t>
            </a:r>
            <a:r>
              <a:rPr lang="en-US" sz="350" b="0" dirty="0" err="1">
                <a:solidFill>
                  <a:schemeClr val="tx1"/>
                </a:solidFill>
                <a:effectLst/>
                <a:latin typeface="Consolas" panose="020B0609020204030204" pitchFamily="49" charset="0"/>
              </a:rPr>
              <a:t>errorHandler.getErrorMessage</a:t>
            </a:r>
            <a:r>
              <a:rPr lang="en-US" sz="350" b="0" dirty="0">
                <a:solidFill>
                  <a:schemeClr val="tx1"/>
                </a:solidFill>
                <a:effectLst/>
                <a:latin typeface="Consolas" panose="020B0609020204030204" pitchFamily="49" charset="0"/>
              </a:rPr>
              <a:t>(err) </a:t>
            </a:r>
          </a:p>
          <a:p>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    } </a:t>
            </a:r>
          </a:p>
          <a:p>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    const </a:t>
            </a:r>
            <a:r>
              <a:rPr lang="en-US" sz="350" b="0" dirty="0" err="1">
                <a:solidFill>
                  <a:schemeClr val="tx1"/>
                </a:solidFill>
                <a:effectLst/>
                <a:latin typeface="Consolas" panose="020B0609020204030204" pitchFamily="49" charset="0"/>
              </a:rPr>
              <a:t>userByID</a:t>
            </a:r>
            <a:r>
              <a:rPr lang="en-US" sz="350" b="0" dirty="0">
                <a:solidFill>
                  <a:schemeClr val="tx1"/>
                </a:solidFill>
                <a:effectLst/>
                <a:latin typeface="Consolas" panose="020B0609020204030204" pitchFamily="49" charset="0"/>
              </a:rPr>
              <a:t> = async (req, res, next, id) =&gt; { </a:t>
            </a:r>
          </a:p>
          <a:p>
            <a:r>
              <a:rPr lang="en-US" sz="350" b="0" dirty="0">
                <a:solidFill>
                  <a:schemeClr val="tx1"/>
                </a:solidFill>
                <a:effectLst/>
                <a:latin typeface="Consolas" panose="020B0609020204030204" pitchFamily="49" charset="0"/>
              </a:rPr>
              <a:t>try {</a:t>
            </a:r>
          </a:p>
          <a:p>
            <a:r>
              <a:rPr lang="en-US" sz="350" b="0" dirty="0">
                <a:solidFill>
                  <a:schemeClr val="tx1"/>
                </a:solidFill>
                <a:effectLst/>
                <a:latin typeface="Consolas" panose="020B0609020204030204" pitchFamily="49" charset="0"/>
              </a:rPr>
              <a:t>let user = await </a:t>
            </a:r>
            <a:r>
              <a:rPr lang="en-US" sz="350" b="0" dirty="0" err="1">
                <a:solidFill>
                  <a:schemeClr val="tx1"/>
                </a:solidFill>
                <a:effectLst/>
                <a:latin typeface="Consolas" panose="020B0609020204030204" pitchFamily="49" charset="0"/>
              </a:rPr>
              <a:t>User.findById</a:t>
            </a:r>
            <a:r>
              <a:rPr lang="en-US" sz="350" b="0" dirty="0">
                <a:solidFill>
                  <a:schemeClr val="tx1"/>
                </a:solidFill>
                <a:effectLst/>
                <a:latin typeface="Consolas" panose="020B0609020204030204" pitchFamily="49" charset="0"/>
              </a:rPr>
              <a:t>(id) </a:t>
            </a:r>
          </a:p>
          <a:p>
            <a:r>
              <a:rPr lang="en-US" sz="350" b="0" dirty="0">
                <a:solidFill>
                  <a:schemeClr val="tx1"/>
                </a:solidFill>
                <a:effectLst/>
                <a:latin typeface="Consolas" panose="020B0609020204030204" pitchFamily="49" charset="0"/>
              </a:rPr>
              <a:t>if (!user)</a:t>
            </a:r>
          </a:p>
          <a:p>
            <a:r>
              <a:rPr lang="en-US" sz="350" b="0" dirty="0">
                <a:solidFill>
                  <a:schemeClr val="tx1"/>
                </a:solidFill>
                <a:effectLst/>
                <a:latin typeface="Consolas" panose="020B0609020204030204" pitchFamily="49" charset="0"/>
              </a:rPr>
              <a:t>return </a:t>
            </a:r>
            <a:r>
              <a:rPr lang="en-US" sz="350" b="0" dirty="0" err="1">
                <a:solidFill>
                  <a:schemeClr val="tx1"/>
                </a:solidFill>
                <a:effectLst/>
                <a:latin typeface="Consolas" panose="020B0609020204030204" pitchFamily="49" charset="0"/>
              </a:rPr>
              <a:t>res.status</a:t>
            </a:r>
            <a:r>
              <a:rPr lang="en-US" sz="350" b="0" dirty="0">
                <a:solidFill>
                  <a:schemeClr val="tx1"/>
                </a:solidFill>
                <a:effectLst/>
                <a:latin typeface="Consolas" panose="020B0609020204030204" pitchFamily="49" charset="0"/>
              </a:rPr>
              <a:t>('400').</a:t>
            </a:r>
            <a:r>
              <a:rPr lang="en-US" sz="350" b="0" dirty="0" err="1">
                <a:solidFill>
                  <a:schemeClr val="tx1"/>
                </a:solidFill>
                <a:effectLst/>
                <a:latin typeface="Consolas" panose="020B0609020204030204" pitchFamily="49" charset="0"/>
              </a:rPr>
              <a:t>json</a:t>
            </a:r>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error: "User not found"</a:t>
            </a:r>
          </a:p>
          <a:p>
            <a:r>
              <a:rPr lang="en-US" sz="350" b="0" dirty="0">
                <a:solidFill>
                  <a:schemeClr val="tx1"/>
                </a:solidFill>
                <a:effectLst/>
                <a:latin typeface="Consolas" panose="020B0609020204030204" pitchFamily="49" charset="0"/>
              </a:rPr>
              <a:t>})</a:t>
            </a:r>
          </a:p>
          <a:p>
            <a:r>
              <a:rPr lang="en-US" sz="350" b="0" dirty="0" err="1">
                <a:solidFill>
                  <a:schemeClr val="tx1"/>
                </a:solidFill>
                <a:effectLst/>
                <a:latin typeface="Consolas" panose="020B0609020204030204" pitchFamily="49" charset="0"/>
              </a:rPr>
              <a:t>req.profile</a:t>
            </a:r>
            <a:r>
              <a:rPr lang="en-US" sz="350" b="0" dirty="0">
                <a:solidFill>
                  <a:schemeClr val="tx1"/>
                </a:solidFill>
                <a:effectLst/>
                <a:latin typeface="Consolas" panose="020B0609020204030204" pitchFamily="49" charset="0"/>
              </a:rPr>
              <a:t> = user </a:t>
            </a:r>
          </a:p>
          <a:p>
            <a:r>
              <a:rPr lang="en-US" sz="350" b="0" dirty="0">
                <a:solidFill>
                  <a:schemeClr val="tx1"/>
                </a:solidFill>
                <a:effectLst/>
                <a:latin typeface="Consolas" panose="020B0609020204030204" pitchFamily="49" charset="0"/>
              </a:rPr>
              <a:t>next()</a:t>
            </a:r>
          </a:p>
          <a:p>
            <a:r>
              <a:rPr lang="en-US" sz="350" b="0" dirty="0">
                <a:solidFill>
                  <a:schemeClr val="tx1"/>
                </a:solidFill>
                <a:effectLst/>
                <a:latin typeface="Consolas" panose="020B0609020204030204" pitchFamily="49" charset="0"/>
              </a:rPr>
              <a:t>} catch (err) {</a:t>
            </a:r>
          </a:p>
          <a:p>
            <a:r>
              <a:rPr lang="en-US" sz="350" b="0" dirty="0">
                <a:solidFill>
                  <a:schemeClr val="tx1"/>
                </a:solidFill>
                <a:effectLst/>
                <a:latin typeface="Consolas" panose="020B0609020204030204" pitchFamily="49" charset="0"/>
              </a:rPr>
              <a:t>return </a:t>
            </a:r>
            <a:r>
              <a:rPr lang="en-US" sz="350" b="0" dirty="0" err="1">
                <a:solidFill>
                  <a:schemeClr val="tx1"/>
                </a:solidFill>
                <a:effectLst/>
                <a:latin typeface="Consolas" panose="020B0609020204030204" pitchFamily="49" charset="0"/>
              </a:rPr>
              <a:t>res.status</a:t>
            </a:r>
            <a:r>
              <a:rPr lang="en-US" sz="350" b="0" dirty="0">
                <a:solidFill>
                  <a:schemeClr val="tx1"/>
                </a:solidFill>
                <a:effectLst/>
                <a:latin typeface="Consolas" panose="020B0609020204030204" pitchFamily="49" charset="0"/>
              </a:rPr>
              <a:t>('400').</a:t>
            </a:r>
            <a:r>
              <a:rPr lang="en-US" sz="350" b="0" dirty="0" err="1">
                <a:solidFill>
                  <a:schemeClr val="tx1"/>
                </a:solidFill>
                <a:effectLst/>
                <a:latin typeface="Consolas" panose="020B0609020204030204" pitchFamily="49" charset="0"/>
              </a:rPr>
              <a:t>json</a:t>
            </a:r>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error: "Could not retrieve user"</a:t>
            </a:r>
          </a:p>
          <a:p>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    const read = (req, res) =&gt; {</a:t>
            </a:r>
          </a:p>
          <a:p>
            <a:r>
              <a:rPr lang="en-US" sz="350" b="0" dirty="0">
                <a:solidFill>
                  <a:schemeClr val="tx1"/>
                </a:solidFill>
                <a:effectLst/>
                <a:latin typeface="Consolas" panose="020B0609020204030204" pitchFamily="49" charset="0"/>
              </a:rPr>
              <a:t>    </a:t>
            </a:r>
            <a:r>
              <a:rPr lang="en-US" sz="350" b="0" dirty="0" err="1">
                <a:solidFill>
                  <a:schemeClr val="tx1"/>
                </a:solidFill>
                <a:effectLst/>
                <a:latin typeface="Consolas" panose="020B0609020204030204" pitchFamily="49" charset="0"/>
              </a:rPr>
              <a:t>req.profile.hashed_password</a:t>
            </a:r>
            <a:r>
              <a:rPr lang="en-US" sz="350" b="0" dirty="0">
                <a:solidFill>
                  <a:schemeClr val="tx1"/>
                </a:solidFill>
                <a:effectLst/>
                <a:latin typeface="Consolas" panose="020B0609020204030204" pitchFamily="49" charset="0"/>
              </a:rPr>
              <a:t> = undefined </a:t>
            </a:r>
          </a:p>
          <a:p>
            <a:r>
              <a:rPr lang="en-US" sz="350" b="0" dirty="0">
                <a:solidFill>
                  <a:schemeClr val="tx1"/>
                </a:solidFill>
                <a:effectLst/>
                <a:latin typeface="Consolas" panose="020B0609020204030204" pitchFamily="49" charset="0"/>
              </a:rPr>
              <a:t>    </a:t>
            </a:r>
            <a:r>
              <a:rPr lang="en-US" sz="350" b="0" dirty="0" err="1">
                <a:solidFill>
                  <a:schemeClr val="tx1"/>
                </a:solidFill>
                <a:effectLst/>
                <a:latin typeface="Consolas" panose="020B0609020204030204" pitchFamily="49" charset="0"/>
              </a:rPr>
              <a:t>req.profile.salt</a:t>
            </a:r>
            <a:r>
              <a:rPr lang="en-US" sz="350" b="0" dirty="0">
                <a:solidFill>
                  <a:schemeClr val="tx1"/>
                </a:solidFill>
                <a:effectLst/>
                <a:latin typeface="Consolas" panose="020B0609020204030204" pitchFamily="49" charset="0"/>
              </a:rPr>
              <a:t> = undefined</a:t>
            </a:r>
          </a:p>
          <a:p>
            <a:r>
              <a:rPr lang="en-US" sz="350" b="0" dirty="0">
                <a:solidFill>
                  <a:schemeClr val="tx1"/>
                </a:solidFill>
                <a:effectLst/>
                <a:latin typeface="Consolas" panose="020B0609020204030204" pitchFamily="49" charset="0"/>
              </a:rPr>
              <a:t>    return </a:t>
            </a:r>
            <a:r>
              <a:rPr lang="en-US" sz="350" b="0" dirty="0" err="1">
                <a:solidFill>
                  <a:schemeClr val="tx1"/>
                </a:solidFill>
                <a:effectLst/>
                <a:latin typeface="Consolas" panose="020B0609020204030204" pitchFamily="49" charset="0"/>
              </a:rPr>
              <a:t>res.json</a:t>
            </a:r>
            <a:r>
              <a:rPr lang="en-US" sz="350" b="0" dirty="0">
                <a:solidFill>
                  <a:schemeClr val="tx1"/>
                </a:solidFill>
                <a:effectLst/>
                <a:latin typeface="Consolas" panose="020B0609020204030204" pitchFamily="49" charset="0"/>
              </a:rPr>
              <a:t>(</a:t>
            </a:r>
            <a:r>
              <a:rPr lang="en-US" sz="350" b="0" dirty="0" err="1">
                <a:solidFill>
                  <a:schemeClr val="tx1"/>
                </a:solidFill>
                <a:effectLst/>
                <a:latin typeface="Consolas" panose="020B0609020204030204" pitchFamily="49" charset="0"/>
              </a:rPr>
              <a:t>req.profile</a:t>
            </a:r>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    }</a:t>
            </a:r>
          </a:p>
          <a:p>
            <a:br>
              <a:rPr lang="en-US" sz="350" b="0" dirty="0">
                <a:solidFill>
                  <a:schemeClr val="tx1"/>
                </a:solidFill>
                <a:effectLst/>
                <a:latin typeface="Consolas" panose="020B0609020204030204" pitchFamily="49" charset="0"/>
              </a:rPr>
            </a:br>
            <a:r>
              <a:rPr lang="en-US" sz="350" b="0" dirty="0">
                <a:solidFill>
                  <a:schemeClr val="tx1"/>
                </a:solidFill>
                <a:effectLst/>
                <a:latin typeface="Consolas" panose="020B0609020204030204" pitchFamily="49" charset="0"/>
              </a:rPr>
              <a:t>    const update = async (req, res) =&gt; { </a:t>
            </a:r>
          </a:p>
          <a:p>
            <a:r>
              <a:rPr lang="en-US" sz="350" b="0" dirty="0">
                <a:solidFill>
                  <a:schemeClr val="tx1"/>
                </a:solidFill>
                <a:effectLst/>
                <a:latin typeface="Consolas" panose="020B0609020204030204" pitchFamily="49" charset="0"/>
              </a:rPr>
              <a:t>try {</a:t>
            </a:r>
          </a:p>
          <a:p>
            <a:r>
              <a:rPr lang="en-US" sz="350" b="0" dirty="0">
                <a:solidFill>
                  <a:schemeClr val="tx1"/>
                </a:solidFill>
                <a:effectLst/>
                <a:latin typeface="Consolas" panose="020B0609020204030204" pitchFamily="49" charset="0"/>
              </a:rPr>
              <a:t>let user = </a:t>
            </a:r>
            <a:r>
              <a:rPr lang="en-US" sz="350" b="0" dirty="0" err="1">
                <a:solidFill>
                  <a:schemeClr val="tx1"/>
                </a:solidFill>
                <a:effectLst/>
                <a:latin typeface="Consolas" panose="020B0609020204030204" pitchFamily="49" charset="0"/>
              </a:rPr>
              <a:t>req.profile</a:t>
            </a:r>
            <a:endParaRPr lang="en-US" sz="350" b="0" dirty="0">
              <a:solidFill>
                <a:schemeClr val="tx1"/>
              </a:solidFill>
              <a:effectLst/>
              <a:latin typeface="Consolas" panose="020B0609020204030204" pitchFamily="49" charset="0"/>
            </a:endParaRPr>
          </a:p>
          <a:p>
            <a:r>
              <a:rPr lang="en-US" sz="350" b="0" dirty="0">
                <a:solidFill>
                  <a:schemeClr val="tx1"/>
                </a:solidFill>
                <a:effectLst/>
                <a:latin typeface="Consolas" panose="020B0609020204030204" pitchFamily="49" charset="0"/>
              </a:rPr>
              <a:t>user = extend(user, </a:t>
            </a:r>
            <a:r>
              <a:rPr lang="en-US" sz="350" b="0" dirty="0" err="1">
                <a:solidFill>
                  <a:schemeClr val="tx1"/>
                </a:solidFill>
                <a:effectLst/>
                <a:latin typeface="Consolas" panose="020B0609020204030204" pitchFamily="49" charset="0"/>
              </a:rPr>
              <a:t>req.body</a:t>
            </a:r>
            <a:r>
              <a:rPr lang="en-US" sz="350" b="0" dirty="0">
                <a:solidFill>
                  <a:schemeClr val="tx1"/>
                </a:solidFill>
                <a:effectLst/>
                <a:latin typeface="Consolas" panose="020B0609020204030204" pitchFamily="49" charset="0"/>
              </a:rPr>
              <a:t>) </a:t>
            </a:r>
          </a:p>
          <a:p>
            <a:r>
              <a:rPr lang="en-US" sz="350" b="0" dirty="0" err="1">
                <a:solidFill>
                  <a:schemeClr val="tx1"/>
                </a:solidFill>
                <a:effectLst/>
                <a:latin typeface="Consolas" panose="020B0609020204030204" pitchFamily="49" charset="0"/>
              </a:rPr>
              <a:t>user.updated</a:t>
            </a:r>
            <a:r>
              <a:rPr lang="en-US" sz="350" b="0" dirty="0">
                <a:solidFill>
                  <a:schemeClr val="tx1"/>
                </a:solidFill>
                <a:effectLst/>
                <a:latin typeface="Consolas" panose="020B0609020204030204" pitchFamily="49" charset="0"/>
              </a:rPr>
              <a:t> = </a:t>
            </a:r>
            <a:r>
              <a:rPr lang="en-US" sz="350" b="0" dirty="0" err="1">
                <a:solidFill>
                  <a:schemeClr val="tx1"/>
                </a:solidFill>
                <a:effectLst/>
                <a:latin typeface="Consolas" panose="020B0609020204030204" pitchFamily="49" charset="0"/>
              </a:rPr>
              <a:t>Date.now</a:t>
            </a:r>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await </a:t>
            </a:r>
            <a:r>
              <a:rPr lang="en-US" sz="350" b="0" dirty="0" err="1">
                <a:solidFill>
                  <a:schemeClr val="tx1"/>
                </a:solidFill>
                <a:effectLst/>
                <a:latin typeface="Consolas" panose="020B0609020204030204" pitchFamily="49" charset="0"/>
              </a:rPr>
              <a:t>user.save</a:t>
            </a:r>
            <a:r>
              <a:rPr lang="en-US" sz="350" b="0" dirty="0">
                <a:solidFill>
                  <a:schemeClr val="tx1"/>
                </a:solidFill>
                <a:effectLst/>
                <a:latin typeface="Consolas" panose="020B0609020204030204" pitchFamily="49" charset="0"/>
              </a:rPr>
              <a:t>()</a:t>
            </a:r>
          </a:p>
          <a:p>
            <a:r>
              <a:rPr lang="en-US" sz="350" b="0" dirty="0" err="1">
                <a:solidFill>
                  <a:schemeClr val="tx1"/>
                </a:solidFill>
                <a:effectLst/>
                <a:latin typeface="Consolas" panose="020B0609020204030204" pitchFamily="49" charset="0"/>
              </a:rPr>
              <a:t>user.hashed_password</a:t>
            </a:r>
            <a:r>
              <a:rPr lang="en-US" sz="350" b="0" dirty="0">
                <a:solidFill>
                  <a:schemeClr val="tx1"/>
                </a:solidFill>
                <a:effectLst/>
                <a:latin typeface="Consolas" panose="020B0609020204030204" pitchFamily="49" charset="0"/>
              </a:rPr>
              <a:t> = undefined </a:t>
            </a:r>
          </a:p>
          <a:p>
            <a:r>
              <a:rPr lang="en-US" sz="350" b="0" dirty="0" err="1">
                <a:solidFill>
                  <a:schemeClr val="tx1"/>
                </a:solidFill>
                <a:effectLst/>
                <a:latin typeface="Consolas" panose="020B0609020204030204" pitchFamily="49" charset="0"/>
              </a:rPr>
              <a:t>user.salt</a:t>
            </a:r>
            <a:r>
              <a:rPr lang="en-US" sz="350" b="0" dirty="0">
                <a:solidFill>
                  <a:schemeClr val="tx1"/>
                </a:solidFill>
                <a:effectLst/>
                <a:latin typeface="Consolas" panose="020B0609020204030204" pitchFamily="49" charset="0"/>
              </a:rPr>
              <a:t> = undefined</a:t>
            </a:r>
          </a:p>
          <a:p>
            <a:r>
              <a:rPr lang="en-US" sz="350" b="0" dirty="0" err="1">
                <a:solidFill>
                  <a:schemeClr val="tx1"/>
                </a:solidFill>
                <a:effectLst/>
                <a:latin typeface="Consolas" panose="020B0609020204030204" pitchFamily="49" charset="0"/>
              </a:rPr>
              <a:t>res.json</a:t>
            </a:r>
            <a:r>
              <a:rPr lang="en-US" sz="350" b="0" dirty="0">
                <a:solidFill>
                  <a:schemeClr val="tx1"/>
                </a:solidFill>
                <a:effectLst/>
                <a:latin typeface="Consolas" panose="020B0609020204030204" pitchFamily="49" charset="0"/>
              </a:rPr>
              <a:t>(user) </a:t>
            </a:r>
          </a:p>
          <a:p>
            <a:r>
              <a:rPr lang="en-US" sz="350" b="0" dirty="0">
                <a:solidFill>
                  <a:schemeClr val="tx1"/>
                </a:solidFill>
                <a:effectLst/>
                <a:latin typeface="Consolas" panose="020B0609020204030204" pitchFamily="49" charset="0"/>
              </a:rPr>
              <a:t>} catch (err) {</a:t>
            </a:r>
          </a:p>
          <a:p>
            <a:r>
              <a:rPr lang="en-US" sz="350" b="0" dirty="0">
                <a:solidFill>
                  <a:schemeClr val="tx1"/>
                </a:solidFill>
                <a:effectLst/>
                <a:latin typeface="Consolas" panose="020B0609020204030204" pitchFamily="49" charset="0"/>
              </a:rPr>
              <a:t>return </a:t>
            </a:r>
            <a:r>
              <a:rPr lang="en-US" sz="350" b="0" dirty="0" err="1">
                <a:solidFill>
                  <a:schemeClr val="tx1"/>
                </a:solidFill>
                <a:effectLst/>
                <a:latin typeface="Consolas" panose="020B0609020204030204" pitchFamily="49" charset="0"/>
              </a:rPr>
              <a:t>res.status</a:t>
            </a:r>
            <a:r>
              <a:rPr lang="en-US" sz="350" b="0" dirty="0">
                <a:solidFill>
                  <a:schemeClr val="tx1"/>
                </a:solidFill>
                <a:effectLst/>
                <a:latin typeface="Consolas" panose="020B0609020204030204" pitchFamily="49" charset="0"/>
              </a:rPr>
              <a:t>(400).</a:t>
            </a:r>
            <a:r>
              <a:rPr lang="en-US" sz="350" b="0" dirty="0" err="1">
                <a:solidFill>
                  <a:schemeClr val="tx1"/>
                </a:solidFill>
                <a:effectLst/>
                <a:latin typeface="Consolas" panose="020B0609020204030204" pitchFamily="49" charset="0"/>
              </a:rPr>
              <a:t>json</a:t>
            </a:r>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error: </a:t>
            </a:r>
            <a:r>
              <a:rPr lang="en-US" sz="350" b="0" dirty="0" err="1">
                <a:solidFill>
                  <a:schemeClr val="tx1"/>
                </a:solidFill>
                <a:effectLst/>
                <a:latin typeface="Consolas" panose="020B0609020204030204" pitchFamily="49" charset="0"/>
              </a:rPr>
              <a:t>errorHandler.getErrorMessage</a:t>
            </a:r>
            <a:r>
              <a:rPr lang="en-US" sz="350" b="0" dirty="0">
                <a:solidFill>
                  <a:schemeClr val="tx1"/>
                </a:solidFill>
                <a:effectLst/>
                <a:latin typeface="Consolas" panose="020B0609020204030204" pitchFamily="49" charset="0"/>
              </a:rPr>
              <a:t>(err) </a:t>
            </a:r>
          </a:p>
          <a:p>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    const remove = async (req, res) =&gt; { </a:t>
            </a:r>
          </a:p>
          <a:p>
            <a:r>
              <a:rPr lang="en-US" sz="350" b="0" dirty="0">
                <a:solidFill>
                  <a:schemeClr val="tx1"/>
                </a:solidFill>
                <a:effectLst/>
                <a:latin typeface="Consolas" panose="020B0609020204030204" pitchFamily="49" charset="0"/>
              </a:rPr>
              <a:t>try {</a:t>
            </a:r>
          </a:p>
          <a:p>
            <a:r>
              <a:rPr lang="en-US" sz="350" b="0" dirty="0">
                <a:solidFill>
                  <a:schemeClr val="tx1"/>
                </a:solidFill>
                <a:effectLst/>
                <a:latin typeface="Consolas" panose="020B0609020204030204" pitchFamily="49" charset="0"/>
              </a:rPr>
              <a:t>let user = </a:t>
            </a:r>
            <a:r>
              <a:rPr lang="en-US" sz="350" b="0" dirty="0" err="1">
                <a:solidFill>
                  <a:schemeClr val="tx1"/>
                </a:solidFill>
                <a:effectLst/>
                <a:latin typeface="Consolas" panose="020B0609020204030204" pitchFamily="49" charset="0"/>
              </a:rPr>
              <a:t>req.profile</a:t>
            </a:r>
            <a:endParaRPr lang="en-US" sz="350" b="0" dirty="0">
              <a:solidFill>
                <a:schemeClr val="tx1"/>
              </a:solidFill>
              <a:effectLst/>
              <a:latin typeface="Consolas" panose="020B0609020204030204" pitchFamily="49" charset="0"/>
            </a:endParaRPr>
          </a:p>
          <a:p>
            <a:r>
              <a:rPr lang="en-US" sz="350" b="0" dirty="0">
                <a:solidFill>
                  <a:schemeClr val="tx1"/>
                </a:solidFill>
                <a:effectLst/>
                <a:latin typeface="Consolas" panose="020B0609020204030204" pitchFamily="49" charset="0"/>
              </a:rPr>
              <a:t>let </a:t>
            </a:r>
            <a:r>
              <a:rPr lang="en-US" sz="350" b="0" dirty="0" err="1">
                <a:solidFill>
                  <a:schemeClr val="tx1"/>
                </a:solidFill>
                <a:effectLst/>
                <a:latin typeface="Consolas" panose="020B0609020204030204" pitchFamily="49" charset="0"/>
              </a:rPr>
              <a:t>deletedUser</a:t>
            </a:r>
            <a:r>
              <a:rPr lang="en-US" sz="350" b="0" dirty="0">
                <a:solidFill>
                  <a:schemeClr val="tx1"/>
                </a:solidFill>
                <a:effectLst/>
                <a:latin typeface="Consolas" panose="020B0609020204030204" pitchFamily="49" charset="0"/>
              </a:rPr>
              <a:t> = await </a:t>
            </a:r>
            <a:r>
              <a:rPr lang="en-US" sz="350" b="0" dirty="0" err="1">
                <a:solidFill>
                  <a:schemeClr val="tx1"/>
                </a:solidFill>
                <a:effectLst/>
                <a:latin typeface="Consolas" panose="020B0609020204030204" pitchFamily="49" charset="0"/>
              </a:rPr>
              <a:t>user.remove</a:t>
            </a:r>
            <a:r>
              <a:rPr lang="en-US" sz="350" b="0" dirty="0">
                <a:solidFill>
                  <a:schemeClr val="tx1"/>
                </a:solidFill>
                <a:effectLst/>
                <a:latin typeface="Consolas" panose="020B0609020204030204" pitchFamily="49" charset="0"/>
              </a:rPr>
              <a:t>() </a:t>
            </a:r>
          </a:p>
          <a:p>
            <a:r>
              <a:rPr lang="en-US" sz="350" b="0" dirty="0" err="1">
                <a:solidFill>
                  <a:schemeClr val="tx1"/>
                </a:solidFill>
                <a:effectLst/>
                <a:latin typeface="Consolas" panose="020B0609020204030204" pitchFamily="49" charset="0"/>
              </a:rPr>
              <a:t>deletedUser.hashed_password</a:t>
            </a:r>
            <a:r>
              <a:rPr lang="en-US" sz="350" b="0" dirty="0">
                <a:solidFill>
                  <a:schemeClr val="tx1"/>
                </a:solidFill>
                <a:effectLst/>
                <a:latin typeface="Consolas" panose="020B0609020204030204" pitchFamily="49" charset="0"/>
              </a:rPr>
              <a:t> = undefined </a:t>
            </a:r>
          </a:p>
          <a:p>
            <a:r>
              <a:rPr lang="en-US" sz="350" b="0" dirty="0" err="1">
                <a:solidFill>
                  <a:schemeClr val="tx1"/>
                </a:solidFill>
                <a:effectLst/>
                <a:latin typeface="Consolas" panose="020B0609020204030204" pitchFamily="49" charset="0"/>
              </a:rPr>
              <a:t>deletedUser.salt</a:t>
            </a:r>
            <a:r>
              <a:rPr lang="en-US" sz="350" b="0" dirty="0">
                <a:solidFill>
                  <a:schemeClr val="tx1"/>
                </a:solidFill>
                <a:effectLst/>
                <a:latin typeface="Consolas" panose="020B0609020204030204" pitchFamily="49" charset="0"/>
              </a:rPr>
              <a:t> = undefined</a:t>
            </a:r>
          </a:p>
          <a:p>
            <a:r>
              <a:rPr lang="en-US" sz="350" b="0" dirty="0" err="1">
                <a:solidFill>
                  <a:schemeClr val="tx1"/>
                </a:solidFill>
                <a:effectLst/>
                <a:latin typeface="Consolas" panose="020B0609020204030204" pitchFamily="49" charset="0"/>
              </a:rPr>
              <a:t>res.json</a:t>
            </a:r>
            <a:r>
              <a:rPr lang="en-US" sz="350" b="0" dirty="0">
                <a:solidFill>
                  <a:schemeClr val="tx1"/>
                </a:solidFill>
                <a:effectLst/>
                <a:latin typeface="Consolas" panose="020B0609020204030204" pitchFamily="49" charset="0"/>
              </a:rPr>
              <a:t>(</a:t>
            </a:r>
            <a:r>
              <a:rPr lang="en-US" sz="350" b="0" dirty="0" err="1">
                <a:solidFill>
                  <a:schemeClr val="tx1"/>
                </a:solidFill>
                <a:effectLst/>
                <a:latin typeface="Consolas" panose="020B0609020204030204" pitchFamily="49" charset="0"/>
              </a:rPr>
              <a:t>deletedUser</a:t>
            </a:r>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 catch (err) {</a:t>
            </a:r>
          </a:p>
          <a:p>
            <a:r>
              <a:rPr lang="en-US" sz="350" b="0" dirty="0">
                <a:solidFill>
                  <a:schemeClr val="tx1"/>
                </a:solidFill>
                <a:effectLst/>
                <a:latin typeface="Consolas" panose="020B0609020204030204" pitchFamily="49" charset="0"/>
              </a:rPr>
              <a:t>return </a:t>
            </a:r>
            <a:r>
              <a:rPr lang="en-US" sz="350" b="0" dirty="0" err="1">
                <a:solidFill>
                  <a:schemeClr val="tx1"/>
                </a:solidFill>
                <a:effectLst/>
                <a:latin typeface="Consolas" panose="020B0609020204030204" pitchFamily="49" charset="0"/>
              </a:rPr>
              <a:t>res.status</a:t>
            </a:r>
            <a:r>
              <a:rPr lang="en-US" sz="350" b="0" dirty="0">
                <a:solidFill>
                  <a:schemeClr val="tx1"/>
                </a:solidFill>
                <a:effectLst/>
                <a:latin typeface="Consolas" panose="020B0609020204030204" pitchFamily="49" charset="0"/>
              </a:rPr>
              <a:t>(400).</a:t>
            </a:r>
            <a:r>
              <a:rPr lang="en-US" sz="350" b="0" dirty="0" err="1">
                <a:solidFill>
                  <a:schemeClr val="tx1"/>
                </a:solidFill>
                <a:effectLst/>
                <a:latin typeface="Consolas" panose="020B0609020204030204" pitchFamily="49" charset="0"/>
              </a:rPr>
              <a:t>json</a:t>
            </a:r>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error: </a:t>
            </a:r>
            <a:r>
              <a:rPr lang="en-US" sz="350" b="0" dirty="0" err="1">
                <a:solidFill>
                  <a:schemeClr val="tx1"/>
                </a:solidFill>
                <a:effectLst/>
                <a:latin typeface="Consolas" panose="020B0609020204030204" pitchFamily="49" charset="0"/>
              </a:rPr>
              <a:t>errorHandler.getErrorMessage</a:t>
            </a:r>
            <a:r>
              <a:rPr lang="en-US" sz="350" b="0" dirty="0">
                <a:solidFill>
                  <a:schemeClr val="tx1"/>
                </a:solidFill>
                <a:effectLst/>
                <a:latin typeface="Consolas" panose="020B0609020204030204" pitchFamily="49" charset="0"/>
              </a:rPr>
              <a:t>(err) </a:t>
            </a:r>
          </a:p>
          <a:p>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    export default { create, </a:t>
            </a:r>
            <a:r>
              <a:rPr lang="en-US" sz="350" b="0" dirty="0" err="1">
                <a:solidFill>
                  <a:schemeClr val="tx1"/>
                </a:solidFill>
                <a:effectLst/>
                <a:latin typeface="Consolas" panose="020B0609020204030204" pitchFamily="49" charset="0"/>
              </a:rPr>
              <a:t>userByID</a:t>
            </a:r>
            <a:r>
              <a:rPr lang="en-US" sz="350" b="0" dirty="0">
                <a:solidFill>
                  <a:schemeClr val="tx1"/>
                </a:solidFill>
                <a:effectLst/>
                <a:latin typeface="Consolas" panose="020B0609020204030204" pitchFamily="49" charset="0"/>
              </a:rPr>
              <a:t>, read, list, remove, update }</a:t>
            </a:r>
          </a:p>
          <a:p>
            <a:br>
              <a:rPr lang="en-US" sz="350" b="0" dirty="0">
                <a:solidFill>
                  <a:schemeClr val="tx1"/>
                </a:solidFill>
                <a:effectLst/>
                <a:latin typeface="Consolas" panose="020B0609020204030204" pitchFamily="49" charset="0"/>
              </a:rPr>
            </a:br>
            <a:endParaRPr lang="en-US" sz="35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1F2C5E92-60B3-BB5E-4CAD-55BBDAD0A1B8}"/>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9FDA4FE0-1B29-1B4A-E2C2-45F86262AB9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66674B5-1FB2-1963-E131-ECE776E1D500}"/>
              </a:ext>
            </a:extLst>
          </p:cNvPr>
          <p:cNvSpPr>
            <a:spLocks noGrp="1"/>
          </p:cNvSpPr>
          <p:nvPr>
            <p:ph type="sldNum" sz="quarter" idx="12"/>
          </p:nvPr>
        </p:nvSpPr>
        <p:spPr/>
        <p:txBody>
          <a:bodyPr/>
          <a:lstStyle/>
          <a:p>
            <a:fld id="{7C5CF243-786F-4254-B068-4C9F0B6EA12F}" type="slidenum">
              <a:rPr lang="en-US" altLang="en-US" smtClean="0"/>
              <a:pPr/>
              <a:t>48</a:t>
            </a:fld>
            <a:endParaRPr lang="en-US" altLang="en-US"/>
          </a:p>
        </p:txBody>
      </p:sp>
    </p:spTree>
    <p:extLst>
      <p:ext uri="{BB962C8B-B14F-4D97-AF65-F5344CB8AC3E}">
        <p14:creationId xmlns:p14="http://schemas.microsoft.com/office/powerpoint/2010/main" val="4707304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CF77-362C-4EE7-4650-17251F1B57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DAB3E9-F7E3-97E6-E073-816D8092C7C6}"/>
              </a:ext>
            </a:extLst>
          </p:cNvPr>
          <p:cNvSpPr>
            <a:spLocks noGrp="1"/>
          </p:cNvSpPr>
          <p:nvPr>
            <p:ph idx="1"/>
          </p:nvPr>
        </p:nvSpPr>
        <p:spPr/>
        <p:txBody>
          <a:bodyPr/>
          <a:lstStyle/>
          <a:p>
            <a:r>
              <a:rPr lang="en-US" dirty="0"/>
              <a:t>The remove function retrieves the user from </a:t>
            </a:r>
            <a:r>
              <a:rPr lang="en-US" dirty="0" err="1"/>
              <a:t>req.profile</a:t>
            </a:r>
            <a:r>
              <a:rPr lang="en-US" dirty="0"/>
              <a:t> and uses the remove() query to delete the user from the database. On successful deletion, the requesting client is returned the deleted user object in the response.</a:t>
            </a:r>
          </a:p>
          <a:p>
            <a:endParaRPr lang="en-US" dirty="0"/>
          </a:p>
          <a:p>
            <a:r>
              <a:rPr lang="en-US" dirty="0"/>
              <a:t>With the implementation of the API endpoints so far, any client can perform CRUD operations on the user model. </a:t>
            </a:r>
          </a:p>
          <a:p>
            <a:r>
              <a:rPr lang="en-US" dirty="0"/>
              <a:t>However, we want to restrict access to some of these operations with authentication and authorization. We'll look at this in the next section.</a:t>
            </a:r>
          </a:p>
        </p:txBody>
      </p:sp>
      <p:sp>
        <p:nvSpPr>
          <p:cNvPr id="4" name="Date Placeholder 3">
            <a:extLst>
              <a:ext uri="{FF2B5EF4-FFF2-40B4-BE49-F238E27FC236}">
                <a16:creationId xmlns:a16="http://schemas.microsoft.com/office/drawing/2014/main" id="{38E77234-615C-FC90-BF19-B48941ECEE74}"/>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2D252897-B98A-7341-88ED-5760043BC2F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FC584FB-BAAB-FFD2-6337-2EB576FB9C6C}"/>
              </a:ext>
            </a:extLst>
          </p:cNvPr>
          <p:cNvSpPr>
            <a:spLocks noGrp="1"/>
          </p:cNvSpPr>
          <p:nvPr>
            <p:ph type="sldNum" sz="quarter" idx="12"/>
          </p:nvPr>
        </p:nvSpPr>
        <p:spPr/>
        <p:txBody>
          <a:bodyPr/>
          <a:lstStyle/>
          <a:p>
            <a:fld id="{7C5CF243-786F-4254-B068-4C9F0B6EA12F}" type="slidenum">
              <a:rPr lang="en-US" altLang="en-US" smtClean="0"/>
              <a:pPr/>
              <a:t>49</a:t>
            </a:fld>
            <a:endParaRPr lang="en-US" altLang="en-US"/>
          </a:p>
        </p:txBody>
      </p:sp>
    </p:spTree>
    <p:extLst>
      <p:ext uri="{BB962C8B-B14F-4D97-AF65-F5344CB8AC3E}">
        <p14:creationId xmlns:p14="http://schemas.microsoft.com/office/powerpoint/2010/main" val="1857036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0C4E-1632-A8E2-7A39-D8DDCBB119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2831B5-B211-73B6-D398-0A66E25EEAEF}"/>
              </a:ext>
            </a:extLst>
          </p:cNvPr>
          <p:cNvSpPr>
            <a:spLocks noGrp="1"/>
          </p:cNvSpPr>
          <p:nvPr>
            <p:ph idx="1"/>
          </p:nvPr>
        </p:nvSpPr>
        <p:spPr/>
        <p:txBody>
          <a:bodyPr/>
          <a:lstStyle/>
          <a:p>
            <a:r>
              <a:rPr lang="en-US" dirty="0"/>
              <a:t>All routes and API endpoints, such as the user-specific routes we'll declare next, need to be mounted on the Express app so that they can be accessed from the client-side.</a:t>
            </a:r>
          </a:p>
        </p:txBody>
      </p:sp>
      <p:sp>
        <p:nvSpPr>
          <p:cNvPr id="4" name="Date Placeholder 3">
            <a:extLst>
              <a:ext uri="{FF2B5EF4-FFF2-40B4-BE49-F238E27FC236}">
                <a16:creationId xmlns:a16="http://schemas.microsoft.com/office/drawing/2014/main" id="{86BD6558-4F19-5DC9-FE26-194D3F0EABEE}"/>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35C56ACD-36D4-0C1D-9F5C-68A6104306C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41269F8-C86E-F124-31F0-D592E5ABAE27}"/>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250517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76F2A-1CBF-F2BB-1EAC-BCBAA11D0713}"/>
              </a:ext>
            </a:extLst>
          </p:cNvPr>
          <p:cNvSpPr>
            <a:spLocks noGrp="1"/>
          </p:cNvSpPr>
          <p:nvPr>
            <p:ph type="title"/>
          </p:nvPr>
        </p:nvSpPr>
        <p:spPr/>
        <p:txBody>
          <a:bodyPr/>
          <a:lstStyle/>
          <a:p>
            <a:r>
              <a:rPr lang="en-US" dirty="0"/>
              <a:t>error.controller.js</a:t>
            </a:r>
          </a:p>
        </p:txBody>
      </p:sp>
      <p:sp>
        <p:nvSpPr>
          <p:cNvPr id="3" name="Content Placeholder 2">
            <a:extLst>
              <a:ext uri="{FF2B5EF4-FFF2-40B4-BE49-F238E27FC236}">
                <a16:creationId xmlns:a16="http://schemas.microsoft.com/office/drawing/2014/main" id="{70B206C9-7ACB-3D3D-59A5-F6C706BBFEE6}"/>
              </a:ext>
            </a:extLst>
          </p:cNvPr>
          <p:cNvSpPr>
            <a:spLocks noGrp="1"/>
          </p:cNvSpPr>
          <p:nvPr>
            <p:ph idx="1"/>
          </p:nvPr>
        </p:nvSpPr>
        <p:spPr/>
        <p:txBody>
          <a:bodyPr/>
          <a:lstStyle/>
          <a:p>
            <a:r>
              <a:rPr lang="en-US" dirty="0"/>
              <a:t>In the controller folder create a file called error.controller.js as follows:</a:t>
            </a:r>
          </a:p>
          <a:p>
            <a:r>
              <a:rPr lang="en-US" sz="1600" b="0" dirty="0">
                <a:solidFill>
                  <a:schemeClr val="tx1"/>
                </a:solidFill>
                <a:effectLst/>
                <a:latin typeface="Consolas" panose="020B0609020204030204" pitchFamily="49" charset="0"/>
              </a:rPr>
              <a:t>// error.controller.js</a:t>
            </a:r>
          </a:p>
          <a:p>
            <a:br>
              <a:rPr lang="en-US" sz="1600" b="0" dirty="0">
                <a:solidFill>
                  <a:schemeClr val="tx1"/>
                </a:solidFill>
                <a:effectLst/>
                <a:latin typeface="Consolas" panose="020B0609020204030204" pitchFamily="49" charset="0"/>
              </a:rPr>
            </a:br>
            <a:r>
              <a:rPr lang="en-US" sz="1600" b="0" dirty="0">
                <a:solidFill>
                  <a:schemeClr val="tx1"/>
                </a:solidFill>
                <a:effectLst/>
                <a:latin typeface="Consolas" panose="020B0609020204030204" pitchFamily="49" charset="0"/>
              </a:rPr>
              <a:t>// Import any necessary modules or dependencies</a:t>
            </a:r>
          </a:p>
          <a:p>
            <a:r>
              <a:rPr lang="en-US" sz="1600" b="0" dirty="0">
                <a:solidFill>
                  <a:schemeClr val="tx1"/>
                </a:solidFill>
                <a:effectLst/>
                <a:latin typeface="Consolas" panose="020B0609020204030204" pitchFamily="49" charset="0"/>
              </a:rPr>
              <a:t>// Example: const </a:t>
            </a:r>
            <a:r>
              <a:rPr lang="en-US" sz="1600" b="0" dirty="0" err="1">
                <a:solidFill>
                  <a:schemeClr val="tx1"/>
                </a:solidFill>
                <a:effectLst/>
                <a:latin typeface="Consolas" panose="020B0609020204030204" pitchFamily="49" charset="0"/>
              </a:rPr>
              <a:t>SomeModule</a:t>
            </a:r>
            <a:r>
              <a:rPr lang="en-US" sz="1600" b="0" dirty="0">
                <a:solidFill>
                  <a:schemeClr val="tx1"/>
                </a:solidFill>
                <a:effectLst/>
                <a:latin typeface="Consolas" panose="020B0609020204030204" pitchFamily="49" charset="0"/>
              </a:rPr>
              <a:t> = require('some-module');</a:t>
            </a:r>
          </a:p>
          <a:p>
            <a:br>
              <a:rPr lang="en-US" sz="1600" b="0" dirty="0">
                <a:solidFill>
                  <a:schemeClr val="tx1"/>
                </a:solidFill>
                <a:effectLst/>
                <a:latin typeface="Consolas" panose="020B0609020204030204" pitchFamily="49" charset="0"/>
              </a:rPr>
            </a:br>
            <a:r>
              <a:rPr lang="en-US" sz="1600" b="0" dirty="0">
                <a:solidFill>
                  <a:schemeClr val="tx1"/>
                </a:solidFill>
                <a:effectLst/>
                <a:latin typeface="Consolas" panose="020B0609020204030204" pitchFamily="49" charset="0"/>
              </a:rPr>
              <a:t>// Define your controller function</a:t>
            </a:r>
          </a:p>
          <a:p>
            <a:r>
              <a:rPr lang="en-US" sz="1600" b="0" dirty="0">
                <a:solidFill>
                  <a:schemeClr val="tx1"/>
                </a:solidFill>
                <a:effectLst/>
                <a:latin typeface="Consolas" panose="020B0609020204030204" pitchFamily="49" charset="0"/>
              </a:rPr>
              <a:t>function </a:t>
            </a:r>
            <a:r>
              <a:rPr lang="en-US" sz="1600" b="0" dirty="0" err="1">
                <a:solidFill>
                  <a:schemeClr val="tx1"/>
                </a:solidFill>
                <a:effectLst/>
                <a:latin typeface="Consolas" panose="020B0609020204030204" pitchFamily="49" charset="0"/>
              </a:rPr>
              <a:t>handleError</a:t>
            </a:r>
            <a:r>
              <a:rPr lang="en-US" sz="1600" b="0" dirty="0">
                <a:solidFill>
                  <a:schemeClr val="tx1"/>
                </a:solidFill>
                <a:effectLst/>
                <a:latin typeface="Consolas" panose="020B0609020204030204" pitchFamily="49" charset="0"/>
              </a:rPr>
              <a:t>(req, res) {</a:t>
            </a:r>
          </a:p>
          <a:p>
            <a:r>
              <a:rPr lang="en-US" sz="1600" b="0" dirty="0">
                <a:solidFill>
                  <a:schemeClr val="tx1"/>
                </a:solidFill>
                <a:effectLst/>
                <a:latin typeface="Consolas" panose="020B0609020204030204" pitchFamily="49" charset="0"/>
              </a:rPr>
              <a:t>  // Your code to handle the error</a:t>
            </a:r>
          </a:p>
          <a:p>
            <a:r>
              <a:rPr lang="en-US" sz="1600" b="0" dirty="0">
                <a:solidFill>
                  <a:schemeClr val="tx1"/>
                </a:solidFill>
                <a:effectLst/>
                <a:latin typeface="Consolas" panose="020B0609020204030204" pitchFamily="49" charset="0"/>
              </a:rPr>
              <a:t>}</a:t>
            </a:r>
          </a:p>
          <a:p>
            <a:br>
              <a:rPr lang="en-US" sz="1600" b="0" dirty="0">
                <a:solidFill>
                  <a:schemeClr val="tx1"/>
                </a:solidFill>
                <a:effectLst/>
                <a:latin typeface="Consolas" panose="020B0609020204030204" pitchFamily="49" charset="0"/>
              </a:rPr>
            </a:br>
            <a:r>
              <a:rPr lang="en-US" sz="1600" b="0" dirty="0">
                <a:solidFill>
                  <a:schemeClr val="tx1"/>
                </a:solidFill>
                <a:effectLst/>
                <a:latin typeface="Consolas" panose="020B0609020204030204" pitchFamily="49" charset="0"/>
              </a:rPr>
              <a:t>// Export the controller function</a:t>
            </a:r>
          </a:p>
          <a:p>
            <a:r>
              <a:rPr lang="en-US" sz="1600" b="0" dirty="0" err="1">
                <a:solidFill>
                  <a:schemeClr val="tx1"/>
                </a:solidFill>
                <a:effectLst/>
                <a:latin typeface="Consolas" panose="020B0609020204030204" pitchFamily="49" charset="0"/>
              </a:rPr>
              <a:t>module.exports</a:t>
            </a:r>
            <a:r>
              <a:rPr lang="en-US" sz="1600" b="0" dirty="0">
                <a:solidFill>
                  <a:schemeClr val="tx1"/>
                </a:solidFill>
                <a:effectLst/>
                <a:latin typeface="Consolas" panose="020B0609020204030204" pitchFamily="49" charset="0"/>
              </a:rPr>
              <a:t> = {</a:t>
            </a:r>
          </a:p>
          <a:p>
            <a:r>
              <a:rPr lang="en-US" sz="1600" b="0" dirty="0">
                <a:solidFill>
                  <a:schemeClr val="tx1"/>
                </a:solidFill>
                <a:effectLst/>
                <a:latin typeface="Consolas" panose="020B0609020204030204" pitchFamily="49" charset="0"/>
              </a:rPr>
              <a:t>  </a:t>
            </a:r>
            <a:r>
              <a:rPr lang="en-US" sz="1600" b="0" dirty="0" err="1">
                <a:solidFill>
                  <a:schemeClr val="tx1"/>
                </a:solidFill>
                <a:effectLst/>
                <a:latin typeface="Consolas" panose="020B0609020204030204" pitchFamily="49" charset="0"/>
              </a:rPr>
              <a:t>handleError</a:t>
            </a:r>
            <a:r>
              <a:rPr lang="en-US" sz="1600" b="0" dirty="0">
                <a:solidFill>
                  <a:schemeClr val="tx1"/>
                </a:solidFill>
                <a:effectLst/>
                <a:latin typeface="Consolas" panose="020B0609020204030204" pitchFamily="49" charset="0"/>
              </a:rPr>
              <a:t>: </a:t>
            </a:r>
            <a:r>
              <a:rPr lang="en-US" sz="1600" b="0" dirty="0" err="1">
                <a:solidFill>
                  <a:schemeClr val="tx1"/>
                </a:solidFill>
                <a:effectLst/>
                <a:latin typeface="Consolas" panose="020B0609020204030204" pitchFamily="49" charset="0"/>
              </a:rPr>
              <a:t>handleError</a:t>
            </a:r>
            <a:endParaRPr lang="en-US" sz="1600" b="0" dirty="0">
              <a:solidFill>
                <a:schemeClr val="tx1"/>
              </a:solidFill>
              <a:effectLst/>
              <a:latin typeface="Consolas" panose="020B0609020204030204" pitchFamily="49" charset="0"/>
            </a:endParaRPr>
          </a:p>
          <a:p>
            <a:r>
              <a:rPr lang="en-US" sz="1600" b="0" dirty="0">
                <a:solidFill>
                  <a:schemeClr val="tx1"/>
                </a:solidFill>
                <a:effectLst/>
                <a:latin typeface="Consolas" panose="020B0609020204030204" pitchFamily="49" charset="0"/>
              </a:rPr>
              <a:t>};</a:t>
            </a:r>
          </a:p>
          <a:p>
            <a:br>
              <a:rPr lang="en-US" sz="1600" b="0" dirty="0">
                <a:solidFill>
                  <a:schemeClr val="tx1"/>
                </a:solidFill>
                <a:effectLst/>
                <a:latin typeface="Consolas" panose="020B0609020204030204" pitchFamily="49" charset="0"/>
              </a:rPr>
            </a:br>
            <a:endParaRPr lang="en-US" sz="16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A086F93-29EC-790D-C2C5-FB8567830DEA}"/>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4DC05DC0-43CA-330D-CE8F-FAC2F22F2A0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F04940B-EBD7-89DA-A52E-8F860DBFFD4D}"/>
              </a:ext>
            </a:extLst>
          </p:cNvPr>
          <p:cNvSpPr>
            <a:spLocks noGrp="1"/>
          </p:cNvSpPr>
          <p:nvPr>
            <p:ph type="sldNum" sz="quarter" idx="12"/>
          </p:nvPr>
        </p:nvSpPr>
        <p:spPr/>
        <p:txBody>
          <a:bodyPr/>
          <a:lstStyle/>
          <a:p>
            <a:fld id="{7C5CF243-786F-4254-B068-4C9F0B6EA12F}" type="slidenum">
              <a:rPr lang="en-US" altLang="en-US" smtClean="0"/>
              <a:pPr/>
              <a:t>50</a:t>
            </a:fld>
            <a:endParaRPr lang="en-US" altLang="en-US"/>
          </a:p>
        </p:txBody>
      </p:sp>
    </p:spTree>
    <p:extLst>
      <p:ext uri="{BB962C8B-B14F-4D97-AF65-F5344CB8AC3E}">
        <p14:creationId xmlns:p14="http://schemas.microsoft.com/office/powerpoint/2010/main" val="2464100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096B-D579-61DA-C87A-B25AED7181F3}"/>
              </a:ext>
            </a:extLst>
          </p:cNvPr>
          <p:cNvSpPr>
            <a:spLocks noGrp="1"/>
          </p:cNvSpPr>
          <p:nvPr>
            <p:ph type="title"/>
          </p:nvPr>
        </p:nvSpPr>
        <p:spPr/>
        <p:txBody>
          <a:bodyPr/>
          <a:lstStyle/>
          <a:p>
            <a:r>
              <a:rPr lang="en-US" dirty="0"/>
              <a:t>Updated user.controller.js file.</a:t>
            </a:r>
          </a:p>
        </p:txBody>
      </p:sp>
      <p:sp>
        <p:nvSpPr>
          <p:cNvPr id="3" name="Content Placeholder 2">
            <a:extLst>
              <a:ext uri="{FF2B5EF4-FFF2-40B4-BE49-F238E27FC236}">
                <a16:creationId xmlns:a16="http://schemas.microsoft.com/office/drawing/2014/main" id="{2072B3F2-986C-61F2-BA9D-F4456E9DB40C}"/>
              </a:ext>
            </a:extLst>
          </p:cNvPr>
          <p:cNvSpPr>
            <a:spLocks noGrp="1"/>
          </p:cNvSpPr>
          <p:nvPr>
            <p:ph idx="1"/>
          </p:nvPr>
        </p:nvSpPr>
        <p:spPr/>
        <p:txBody>
          <a:bodyPr/>
          <a:lstStyle/>
          <a:p>
            <a:r>
              <a:rPr lang="en-US" dirty="0"/>
              <a:t>Import the </a:t>
            </a:r>
            <a:r>
              <a:rPr lang="en-US" dirty="0" err="1"/>
              <a:t>errorHandler</a:t>
            </a:r>
            <a:r>
              <a:rPr lang="en-US" dirty="0"/>
              <a:t> to the user.controller.js file:</a:t>
            </a:r>
          </a:p>
          <a:p>
            <a:r>
              <a:rPr lang="en-US" sz="1800" b="0" dirty="0">
                <a:solidFill>
                  <a:schemeClr val="tx1"/>
                </a:solidFill>
                <a:effectLst/>
                <a:latin typeface="Consolas" panose="020B0609020204030204" pitchFamily="49" charset="0"/>
              </a:rPr>
              <a:t>import User from '../models/user.model.js'</a:t>
            </a:r>
          </a:p>
          <a:p>
            <a:r>
              <a:rPr lang="en-US" sz="1800" b="0" dirty="0">
                <a:solidFill>
                  <a:schemeClr val="tx1"/>
                </a:solidFill>
                <a:effectLst/>
                <a:latin typeface="Consolas" panose="020B0609020204030204" pitchFamily="49" charset="0"/>
              </a:rPr>
              <a:t>import extend from '</a:t>
            </a:r>
            <a:r>
              <a:rPr lang="en-US" sz="1800" b="0" dirty="0" err="1">
                <a:solidFill>
                  <a:schemeClr val="tx1"/>
                </a:solidFill>
                <a:effectLst/>
                <a:latin typeface="Consolas" panose="020B0609020204030204" pitchFamily="49" charset="0"/>
              </a:rPr>
              <a:t>lodash</a:t>
            </a:r>
            <a:r>
              <a:rPr lang="en-US" sz="1800" b="0" dirty="0">
                <a:solidFill>
                  <a:schemeClr val="tx1"/>
                </a:solidFill>
                <a:effectLst/>
                <a:latin typeface="Consolas" panose="020B0609020204030204" pitchFamily="49" charset="0"/>
              </a:rPr>
              <a:t>/extend.js'</a:t>
            </a:r>
          </a:p>
          <a:p>
            <a:r>
              <a:rPr lang="en-US" sz="1800" b="0" dirty="0">
                <a:solidFill>
                  <a:schemeClr val="tx1"/>
                </a:solidFill>
                <a:effectLst/>
                <a:highlight>
                  <a:srgbClr val="FFFF00"/>
                </a:highlight>
                <a:latin typeface="Consolas" panose="020B0609020204030204" pitchFamily="49" charset="0"/>
              </a:rPr>
              <a:t>import </a:t>
            </a:r>
            <a:r>
              <a:rPr lang="en-US" sz="1800" b="0" dirty="0" err="1">
                <a:solidFill>
                  <a:schemeClr val="tx1"/>
                </a:solidFill>
                <a:effectLst/>
                <a:highlight>
                  <a:srgbClr val="FFFF00"/>
                </a:highlight>
                <a:latin typeface="Consolas" panose="020B0609020204030204" pitchFamily="49" charset="0"/>
              </a:rPr>
              <a:t>errorHandler</a:t>
            </a:r>
            <a:r>
              <a:rPr lang="en-US" sz="1800" b="0" dirty="0">
                <a:solidFill>
                  <a:schemeClr val="tx1"/>
                </a:solidFill>
                <a:effectLst/>
                <a:highlight>
                  <a:srgbClr val="FFFF00"/>
                </a:highlight>
                <a:latin typeface="Consolas" panose="020B0609020204030204" pitchFamily="49" charset="0"/>
              </a:rPr>
              <a:t> from '../helpers/dbErrorHandler.js'</a:t>
            </a:r>
          </a:p>
          <a:p>
            <a:r>
              <a:rPr lang="en-US" sz="1800" b="0" dirty="0">
                <a:solidFill>
                  <a:schemeClr val="tx1"/>
                </a:solidFill>
                <a:effectLst/>
                <a:latin typeface="Consolas" panose="020B0609020204030204" pitchFamily="49" charset="0"/>
              </a:rPr>
              <a:t>const create = async (req, res) =&gt; { </a:t>
            </a:r>
          </a:p>
          <a:p>
            <a:r>
              <a:rPr lang="en-US" sz="1800" b="0" dirty="0">
                <a:solidFill>
                  <a:schemeClr val="tx1"/>
                </a:solidFill>
                <a:effectLst/>
                <a:latin typeface="Consolas" panose="020B0609020204030204" pitchFamily="49" charset="0"/>
              </a:rPr>
              <a:t>const user = new User(</a:t>
            </a:r>
            <a:r>
              <a:rPr lang="en-US" sz="1800" b="0" dirty="0" err="1">
                <a:solidFill>
                  <a:schemeClr val="tx1"/>
                </a:solidFill>
                <a:effectLst/>
                <a:latin typeface="Consolas" panose="020B0609020204030204" pitchFamily="49" charset="0"/>
              </a:rPr>
              <a:t>req.body</a:t>
            </a:r>
            <a:r>
              <a:rPr lang="en-US" sz="1800" b="0" dirty="0">
                <a:solidFill>
                  <a:schemeClr val="tx1"/>
                </a:solidFill>
                <a:effectLst/>
                <a:latin typeface="Consolas" panose="020B0609020204030204" pitchFamily="49" charset="0"/>
              </a:rPr>
              <a:t>) </a:t>
            </a:r>
          </a:p>
          <a:p>
            <a:r>
              <a:rPr lang="en-US" sz="1800" b="0" dirty="0">
                <a:solidFill>
                  <a:schemeClr val="tx1"/>
                </a:solidFill>
                <a:effectLst/>
                <a:latin typeface="Consolas" panose="020B0609020204030204" pitchFamily="49" charset="0"/>
              </a:rPr>
              <a:t>try {</a:t>
            </a:r>
          </a:p>
          <a:p>
            <a:r>
              <a:rPr lang="en-US" sz="1800" b="0" dirty="0">
                <a:solidFill>
                  <a:schemeClr val="tx1"/>
                </a:solidFill>
                <a:effectLst/>
                <a:latin typeface="Consolas" panose="020B0609020204030204" pitchFamily="49" charset="0"/>
              </a:rPr>
              <a:t>await </a:t>
            </a:r>
            <a:r>
              <a:rPr lang="en-US" sz="1800" b="0" dirty="0" err="1">
                <a:solidFill>
                  <a:schemeClr val="tx1"/>
                </a:solidFill>
                <a:effectLst/>
                <a:latin typeface="Consolas" panose="020B0609020204030204" pitchFamily="49" charset="0"/>
              </a:rPr>
              <a:t>user.save</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return </a:t>
            </a:r>
            <a:r>
              <a:rPr lang="en-US" sz="1800" b="0" dirty="0" err="1">
                <a:solidFill>
                  <a:schemeClr val="tx1"/>
                </a:solidFill>
                <a:effectLst/>
                <a:latin typeface="Consolas" panose="020B0609020204030204" pitchFamily="49" charset="0"/>
              </a:rPr>
              <a:t>res.status</a:t>
            </a:r>
            <a:r>
              <a:rPr lang="en-US" sz="1800" b="0" dirty="0">
                <a:solidFill>
                  <a:schemeClr val="tx1"/>
                </a:solidFill>
                <a:effectLst/>
                <a:latin typeface="Consolas" panose="020B0609020204030204" pitchFamily="49" charset="0"/>
              </a:rPr>
              <a:t>(200).</a:t>
            </a:r>
            <a:r>
              <a:rPr lang="en-US" sz="1800" b="0" dirty="0" err="1">
                <a:solidFill>
                  <a:schemeClr val="tx1"/>
                </a:solidFill>
                <a:effectLst/>
                <a:latin typeface="Consolas" panose="020B0609020204030204" pitchFamily="49" charset="0"/>
              </a:rPr>
              <a:t>json</a:t>
            </a:r>
            <a:r>
              <a:rPr lang="en-US" sz="1800" b="0" dirty="0">
                <a:solidFill>
                  <a:schemeClr val="tx1"/>
                </a:solidFill>
                <a:effectLst/>
                <a:latin typeface="Consolas" panose="020B0609020204030204" pitchFamily="49" charset="0"/>
              </a:rPr>
              <a:t>({ </a:t>
            </a:r>
          </a:p>
          <a:p>
            <a:r>
              <a:rPr lang="en-US" sz="1800" b="0" dirty="0">
                <a:solidFill>
                  <a:schemeClr val="tx1"/>
                </a:solidFill>
                <a:effectLst/>
                <a:latin typeface="Consolas" panose="020B0609020204030204" pitchFamily="49" charset="0"/>
              </a:rPr>
              <a:t>message: "Successfully signed up!"</a:t>
            </a:r>
          </a:p>
          <a:p>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 catch (err) {</a:t>
            </a:r>
          </a:p>
          <a:p>
            <a:r>
              <a:rPr lang="en-US" sz="1800" b="0" dirty="0">
                <a:solidFill>
                  <a:schemeClr val="tx1"/>
                </a:solidFill>
                <a:effectLst/>
                <a:latin typeface="Consolas" panose="020B0609020204030204" pitchFamily="49" charset="0"/>
              </a:rPr>
              <a:t>return </a:t>
            </a:r>
            <a:r>
              <a:rPr lang="en-US" sz="1800" b="0" dirty="0" err="1">
                <a:solidFill>
                  <a:schemeClr val="tx1"/>
                </a:solidFill>
                <a:effectLst/>
                <a:latin typeface="Consolas" panose="020B0609020204030204" pitchFamily="49" charset="0"/>
              </a:rPr>
              <a:t>res.status</a:t>
            </a:r>
            <a:r>
              <a:rPr lang="en-US" sz="1800" b="0" dirty="0">
                <a:solidFill>
                  <a:schemeClr val="tx1"/>
                </a:solidFill>
                <a:effectLst/>
                <a:latin typeface="Consolas" panose="020B0609020204030204" pitchFamily="49" charset="0"/>
              </a:rPr>
              <a:t>(400).</a:t>
            </a:r>
            <a:r>
              <a:rPr lang="en-US" sz="1800" b="0" dirty="0" err="1">
                <a:solidFill>
                  <a:schemeClr val="tx1"/>
                </a:solidFill>
                <a:effectLst/>
                <a:latin typeface="Consolas" panose="020B0609020204030204" pitchFamily="49" charset="0"/>
              </a:rPr>
              <a:t>json</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error: </a:t>
            </a:r>
            <a:r>
              <a:rPr lang="en-US" sz="1800" b="0" dirty="0" err="1">
                <a:solidFill>
                  <a:schemeClr val="tx1"/>
                </a:solidFill>
                <a:effectLst/>
                <a:latin typeface="Consolas" panose="020B0609020204030204" pitchFamily="49" charset="0"/>
              </a:rPr>
              <a:t>errorHandler.getErrorMessage</a:t>
            </a:r>
            <a:r>
              <a:rPr lang="en-US" sz="1800" b="0" dirty="0">
                <a:solidFill>
                  <a:schemeClr val="tx1"/>
                </a:solidFill>
                <a:effectLst/>
                <a:latin typeface="Consolas" panose="020B0609020204030204" pitchFamily="49" charset="0"/>
              </a:rPr>
              <a:t>(err)</a:t>
            </a:r>
            <a:r>
              <a:rPr lang="en-US" sz="1800" b="0" dirty="0">
                <a:solidFill>
                  <a:schemeClr val="tx1"/>
                </a:solidFill>
                <a:effectLst/>
                <a:highlight>
                  <a:srgbClr val="FFFF00"/>
                </a:highlight>
                <a:latin typeface="Consolas" panose="020B0609020204030204" pitchFamily="49" charset="0"/>
              </a:rPr>
              <a:t> </a:t>
            </a:r>
          </a:p>
          <a:p>
            <a:r>
              <a:rPr lang="en-US" sz="1800" b="0" dirty="0">
                <a:solidFill>
                  <a:schemeClr val="tx1"/>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1047BFEF-84AE-C34F-FA6C-E6792B81186B}"/>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FFB5BFA0-0E9D-F281-6BEA-21A5A7A30F0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447E264-3CFD-960B-AAEA-A57781A71814}"/>
              </a:ext>
            </a:extLst>
          </p:cNvPr>
          <p:cNvSpPr>
            <a:spLocks noGrp="1"/>
          </p:cNvSpPr>
          <p:nvPr>
            <p:ph type="sldNum" sz="quarter" idx="12"/>
          </p:nvPr>
        </p:nvSpPr>
        <p:spPr/>
        <p:txBody>
          <a:bodyPr/>
          <a:lstStyle/>
          <a:p>
            <a:fld id="{7C5CF243-786F-4254-B068-4C9F0B6EA12F}" type="slidenum">
              <a:rPr lang="en-US" altLang="en-US" smtClean="0"/>
              <a:pPr/>
              <a:t>51</a:t>
            </a:fld>
            <a:endParaRPr lang="en-US" altLang="en-US"/>
          </a:p>
        </p:txBody>
      </p:sp>
    </p:spTree>
    <p:extLst>
      <p:ext uri="{BB962C8B-B14F-4D97-AF65-F5344CB8AC3E}">
        <p14:creationId xmlns:p14="http://schemas.microsoft.com/office/powerpoint/2010/main" val="21739094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D228-3B19-B864-CA11-7D77DE479E0A}"/>
              </a:ext>
            </a:extLst>
          </p:cNvPr>
          <p:cNvSpPr>
            <a:spLocks noGrp="1"/>
          </p:cNvSpPr>
          <p:nvPr>
            <p:ph type="title"/>
          </p:nvPr>
        </p:nvSpPr>
        <p:spPr/>
        <p:txBody>
          <a:bodyPr/>
          <a:lstStyle/>
          <a:p>
            <a:r>
              <a:rPr lang="en-US" dirty="0"/>
              <a:t>Updated user.controller.js file. Contd.</a:t>
            </a:r>
          </a:p>
        </p:txBody>
      </p:sp>
      <p:sp>
        <p:nvSpPr>
          <p:cNvPr id="3" name="Content Placeholder 2">
            <a:extLst>
              <a:ext uri="{FF2B5EF4-FFF2-40B4-BE49-F238E27FC236}">
                <a16:creationId xmlns:a16="http://schemas.microsoft.com/office/drawing/2014/main" id="{172D1227-8E51-2CC9-EE52-AA2F936FB82E}"/>
              </a:ext>
            </a:extLst>
          </p:cNvPr>
          <p:cNvSpPr>
            <a:spLocks noGrp="1"/>
          </p:cNvSpPr>
          <p:nvPr>
            <p:ph idx="1"/>
          </p:nvPr>
        </p:nvSpPr>
        <p:spPr/>
        <p:txBody>
          <a:bodyPr/>
          <a:lstStyle/>
          <a:p>
            <a:r>
              <a:rPr lang="en-US" sz="1400" b="0" dirty="0">
                <a:solidFill>
                  <a:schemeClr val="tx1"/>
                </a:solidFill>
                <a:effectLst/>
                <a:latin typeface="Consolas" panose="020B0609020204030204" pitchFamily="49" charset="0"/>
              </a:rPr>
              <a:t>} </a:t>
            </a:r>
          </a:p>
          <a:p>
            <a:r>
              <a:rPr lang="en-US" sz="1400" b="0" dirty="0">
                <a:solidFill>
                  <a:schemeClr val="tx1"/>
                </a:solidFill>
                <a:effectLst/>
                <a:latin typeface="Consolas" panose="020B0609020204030204" pitchFamily="49" charset="0"/>
              </a:rPr>
              <a:t>}</a:t>
            </a:r>
          </a:p>
          <a:p>
            <a:r>
              <a:rPr lang="en-US" sz="1400" b="0" dirty="0">
                <a:solidFill>
                  <a:schemeClr val="tx1"/>
                </a:solidFill>
                <a:effectLst/>
                <a:latin typeface="Consolas" panose="020B0609020204030204" pitchFamily="49" charset="0"/>
              </a:rPr>
              <a:t>const list = async (req, res) =&gt; { </a:t>
            </a:r>
          </a:p>
          <a:p>
            <a:r>
              <a:rPr lang="en-US" sz="1400" b="0" dirty="0">
                <a:solidFill>
                  <a:schemeClr val="tx1"/>
                </a:solidFill>
                <a:effectLst/>
                <a:latin typeface="Consolas" panose="020B0609020204030204" pitchFamily="49" charset="0"/>
              </a:rPr>
              <a:t>try {</a:t>
            </a:r>
          </a:p>
          <a:p>
            <a:r>
              <a:rPr lang="en-US" sz="1400" b="0" dirty="0">
                <a:solidFill>
                  <a:schemeClr val="tx1"/>
                </a:solidFill>
                <a:effectLst/>
                <a:latin typeface="Consolas" panose="020B0609020204030204" pitchFamily="49" charset="0"/>
              </a:rPr>
              <a:t>let users = await </a:t>
            </a:r>
            <a:r>
              <a:rPr lang="en-US" sz="1400" b="0" dirty="0" err="1">
                <a:solidFill>
                  <a:schemeClr val="tx1"/>
                </a:solidFill>
                <a:effectLst/>
                <a:latin typeface="Consolas" panose="020B0609020204030204" pitchFamily="49" charset="0"/>
              </a:rPr>
              <a:t>User.find</a:t>
            </a:r>
            <a:r>
              <a:rPr lang="en-US" sz="1400" b="0" dirty="0">
                <a:solidFill>
                  <a:schemeClr val="tx1"/>
                </a:solidFill>
                <a:effectLst/>
                <a:latin typeface="Consolas" panose="020B0609020204030204" pitchFamily="49" charset="0"/>
              </a:rPr>
              <a:t>().select('name email updated created') </a:t>
            </a:r>
          </a:p>
          <a:p>
            <a:r>
              <a:rPr lang="en-US" sz="1400" b="0" dirty="0" err="1">
                <a:solidFill>
                  <a:schemeClr val="tx1"/>
                </a:solidFill>
                <a:effectLst/>
                <a:latin typeface="Consolas" panose="020B0609020204030204" pitchFamily="49" charset="0"/>
              </a:rPr>
              <a:t>res.json</a:t>
            </a:r>
            <a:r>
              <a:rPr lang="en-US" sz="1400" b="0" dirty="0">
                <a:solidFill>
                  <a:schemeClr val="tx1"/>
                </a:solidFill>
                <a:effectLst/>
                <a:latin typeface="Consolas" panose="020B0609020204030204" pitchFamily="49" charset="0"/>
              </a:rPr>
              <a:t>(users)</a:t>
            </a:r>
          </a:p>
          <a:p>
            <a:r>
              <a:rPr lang="en-US" sz="1400" b="0" dirty="0">
                <a:solidFill>
                  <a:schemeClr val="tx1"/>
                </a:solidFill>
                <a:effectLst/>
                <a:latin typeface="Consolas" panose="020B0609020204030204" pitchFamily="49" charset="0"/>
              </a:rPr>
              <a:t>} catch (err) {</a:t>
            </a:r>
          </a:p>
          <a:p>
            <a:r>
              <a:rPr lang="en-US" sz="1400" b="0" dirty="0">
                <a:solidFill>
                  <a:schemeClr val="tx1"/>
                </a:solidFill>
                <a:effectLst/>
                <a:latin typeface="Consolas" panose="020B0609020204030204" pitchFamily="49" charset="0"/>
              </a:rPr>
              <a:t>return </a:t>
            </a:r>
            <a:r>
              <a:rPr lang="en-US" sz="1400" b="0" dirty="0" err="1">
                <a:solidFill>
                  <a:schemeClr val="tx1"/>
                </a:solidFill>
                <a:effectLst/>
                <a:latin typeface="Consolas" panose="020B0609020204030204" pitchFamily="49" charset="0"/>
              </a:rPr>
              <a:t>res.status</a:t>
            </a:r>
            <a:r>
              <a:rPr lang="en-US" sz="1400" b="0" dirty="0">
                <a:solidFill>
                  <a:schemeClr val="tx1"/>
                </a:solidFill>
                <a:effectLst/>
                <a:latin typeface="Consolas" panose="020B0609020204030204" pitchFamily="49" charset="0"/>
              </a:rPr>
              <a:t>(400).</a:t>
            </a:r>
            <a:r>
              <a:rPr lang="en-US" sz="1400" b="0" dirty="0" err="1">
                <a:solidFill>
                  <a:schemeClr val="tx1"/>
                </a:solidFill>
                <a:effectLst/>
                <a:latin typeface="Consolas" panose="020B0609020204030204" pitchFamily="49" charset="0"/>
              </a:rPr>
              <a:t>json</a:t>
            </a:r>
            <a:r>
              <a:rPr lang="en-US" sz="1400" b="0" dirty="0">
                <a:solidFill>
                  <a:schemeClr val="tx1"/>
                </a:solidFill>
                <a:effectLst/>
                <a:latin typeface="Consolas" panose="020B0609020204030204" pitchFamily="49" charset="0"/>
              </a:rPr>
              <a:t>({</a:t>
            </a:r>
          </a:p>
          <a:p>
            <a:r>
              <a:rPr lang="en-US" sz="1400" b="0" dirty="0">
                <a:solidFill>
                  <a:schemeClr val="tx1"/>
                </a:solidFill>
                <a:effectLst/>
                <a:highlight>
                  <a:srgbClr val="FFFF00"/>
                </a:highlight>
                <a:latin typeface="Consolas" panose="020B0609020204030204" pitchFamily="49" charset="0"/>
              </a:rPr>
              <a:t>error: </a:t>
            </a:r>
            <a:r>
              <a:rPr lang="en-US" sz="1400" b="0" dirty="0" err="1">
                <a:solidFill>
                  <a:schemeClr val="tx1"/>
                </a:solidFill>
                <a:effectLst/>
                <a:highlight>
                  <a:srgbClr val="FFFF00"/>
                </a:highlight>
                <a:latin typeface="Consolas" panose="020B0609020204030204" pitchFamily="49" charset="0"/>
              </a:rPr>
              <a:t>errorHandler.getErrorMessage</a:t>
            </a:r>
            <a:r>
              <a:rPr lang="en-US" sz="1400" b="0" dirty="0">
                <a:solidFill>
                  <a:schemeClr val="tx1"/>
                </a:solidFill>
                <a:effectLst/>
                <a:highlight>
                  <a:srgbClr val="FFFF00"/>
                </a:highlight>
                <a:latin typeface="Consolas" panose="020B0609020204030204" pitchFamily="49" charset="0"/>
              </a:rPr>
              <a:t>(err) </a:t>
            </a:r>
          </a:p>
          <a:p>
            <a:r>
              <a:rPr lang="en-US" sz="1400" b="0" dirty="0">
                <a:solidFill>
                  <a:schemeClr val="tx1"/>
                </a:solidFill>
                <a:effectLst/>
                <a:latin typeface="Consolas" panose="020B0609020204030204" pitchFamily="49" charset="0"/>
              </a:rPr>
              <a:t>})</a:t>
            </a:r>
          </a:p>
          <a:p>
            <a:r>
              <a:rPr lang="en-US" sz="1400" b="0" dirty="0">
                <a:solidFill>
                  <a:schemeClr val="tx1"/>
                </a:solidFill>
                <a:effectLst/>
                <a:latin typeface="Consolas" panose="020B0609020204030204" pitchFamily="49" charset="0"/>
              </a:rPr>
              <a:t>} </a:t>
            </a:r>
          </a:p>
          <a:p>
            <a:r>
              <a:rPr lang="en-US" sz="1400" b="0" dirty="0">
                <a:solidFill>
                  <a:schemeClr val="tx1"/>
                </a:solidFill>
                <a:effectLst/>
                <a:latin typeface="Consolas" panose="020B0609020204030204" pitchFamily="49" charset="0"/>
              </a:rPr>
              <a:t>}</a:t>
            </a:r>
          </a:p>
          <a:p>
            <a:r>
              <a:rPr lang="en-US" sz="1400" b="0" dirty="0">
                <a:solidFill>
                  <a:schemeClr val="tx1"/>
                </a:solidFill>
                <a:effectLst/>
                <a:latin typeface="Consolas" panose="020B0609020204030204" pitchFamily="49" charset="0"/>
              </a:rPr>
              <a:t>const </a:t>
            </a:r>
            <a:r>
              <a:rPr lang="en-US" sz="1400" b="0" dirty="0" err="1">
                <a:solidFill>
                  <a:schemeClr val="tx1"/>
                </a:solidFill>
                <a:effectLst/>
                <a:latin typeface="Consolas" panose="020B0609020204030204" pitchFamily="49" charset="0"/>
              </a:rPr>
              <a:t>userByID</a:t>
            </a:r>
            <a:r>
              <a:rPr lang="en-US" sz="1400" b="0" dirty="0">
                <a:solidFill>
                  <a:schemeClr val="tx1"/>
                </a:solidFill>
                <a:effectLst/>
                <a:latin typeface="Consolas" panose="020B0609020204030204" pitchFamily="49" charset="0"/>
              </a:rPr>
              <a:t> = async (req, res, next, id) =&gt; { </a:t>
            </a:r>
          </a:p>
          <a:p>
            <a:r>
              <a:rPr lang="en-US" sz="1400" b="0" dirty="0">
                <a:solidFill>
                  <a:schemeClr val="tx1"/>
                </a:solidFill>
                <a:effectLst/>
                <a:latin typeface="Consolas" panose="020B0609020204030204" pitchFamily="49" charset="0"/>
              </a:rPr>
              <a:t>try {</a:t>
            </a:r>
          </a:p>
          <a:p>
            <a:r>
              <a:rPr lang="en-US" sz="1400" b="0" dirty="0">
                <a:solidFill>
                  <a:schemeClr val="tx1"/>
                </a:solidFill>
                <a:effectLst/>
                <a:latin typeface="Consolas" panose="020B0609020204030204" pitchFamily="49" charset="0"/>
              </a:rPr>
              <a:t>let user = await </a:t>
            </a:r>
            <a:r>
              <a:rPr lang="en-US" sz="1400" b="0" dirty="0" err="1">
                <a:solidFill>
                  <a:schemeClr val="tx1"/>
                </a:solidFill>
                <a:effectLst/>
                <a:latin typeface="Consolas" panose="020B0609020204030204" pitchFamily="49" charset="0"/>
              </a:rPr>
              <a:t>User.findById</a:t>
            </a:r>
            <a:r>
              <a:rPr lang="en-US" sz="1400" b="0" dirty="0">
                <a:solidFill>
                  <a:schemeClr val="tx1"/>
                </a:solidFill>
                <a:effectLst/>
                <a:latin typeface="Consolas" panose="020B0609020204030204" pitchFamily="49" charset="0"/>
              </a:rPr>
              <a:t>(id) </a:t>
            </a:r>
          </a:p>
          <a:p>
            <a:r>
              <a:rPr lang="en-US" sz="1400" b="0" dirty="0">
                <a:solidFill>
                  <a:schemeClr val="tx1"/>
                </a:solidFill>
                <a:effectLst/>
                <a:latin typeface="Consolas" panose="020B0609020204030204" pitchFamily="49" charset="0"/>
              </a:rPr>
              <a:t>if (!user)</a:t>
            </a:r>
          </a:p>
          <a:p>
            <a:r>
              <a:rPr lang="en-US" sz="1400" b="0" dirty="0">
                <a:solidFill>
                  <a:schemeClr val="tx1"/>
                </a:solidFill>
                <a:effectLst/>
                <a:latin typeface="Consolas" panose="020B0609020204030204" pitchFamily="49" charset="0"/>
              </a:rPr>
              <a:t>return </a:t>
            </a:r>
            <a:r>
              <a:rPr lang="en-US" sz="1400" b="0" dirty="0" err="1">
                <a:solidFill>
                  <a:schemeClr val="tx1"/>
                </a:solidFill>
                <a:effectLst/>
                <a:latin typeface="Consolas" panose="020B0609020204030204" pitchFamily="49" charset="0"/>
              </a:rPr>
              <a:t>res.status</a:t>
            </a:r>
            <a:r>
              <a:rPr lang="en-US" sz="1400" b="0" dirty="0">
                <a:solidFill>
                  <a:schemeClr val="tx1"/>
                </a:solidFill>
                <a:effectLst/>
                <a:latin typeface="Consolas" panose="020B0609020204030204" pitchFamily="49" charset="0"/>
              </a:rPr>
              <a:t>('400').</a:t>
            </a:r>
            <a:r>
              <a:rPr lang="en-US" sz="1400" b="0" dirty="0" err="1">
                <a:solidFill>
                  <a:schemeClr val="tx1"/>
                </a:solidFill>
                <a:effectLst/>
                <a:latin typeface="Consolas" panose="020B0609020204030204" pitchFamily="49" charset="0"/>
              </a:rPr>
              <a:t>json</a:t>
            </a:r>
            <a:r>
              <a:rPr lang="en-US" sz="1400" b="0" dirty="0">
                <a:solidFill>
                  <a:schemeClr val="tx1"/>
                </a:solidFill>
                <a:effectLst/>
                <a:latin typeface="Consolas" panose="020B0609020204030204" pitchFamily="49" charset="0"/>
              </a:rPr>
              <a:t>({ </a:t>
            </a:r>
          </a:p>
          <a:p>
            <a:r>
              <a:rPr lang="en-US" sz="1400" b="0" dirty="0">
                <a:solidFill>
                  <a:schemeClr val="tx1"/>
                </a:solidFill>
                <a:effectLst/>
                <a:latin typeface="Consolas" panose="020B0609020204030204" pitchFamily="49" charset="0"/>
              </a:rPr>
              <a:t>error: "User not found"</a:t>
            </a:r>
          </a:p>
          <a:p>
            <a:r>
              <a:rPr lang="en-US" sz="1400" b="0" dirty="0">
                <a:solidFill>
                  <a:schemeClr val="tx1"/>
                </a:solidFill>
                <a:effectLst/>
                <a:latin typeface="Consolas" panose="020B0609020204030204" pitchFamily="49" charset="0"/>
              </a:rPr>
              <a:t>})</a:t>
            </a:r>
          </a:p>
          <a:p>
            <a:r>
              <a:rPr lang="en-US" sz="1400" b="0" dirty="0" err="1">
                <a:solidFill>
                  <a:schemeClr val="tx1"/>
                </a:solidFill>
                <a:effectLst/>
                <a:latin typeface="Consolas" panose="020B0609020204030204" pitchFamily="49" charset="0"/>
              </a:rPr>
              <a:t>req.profile</a:t>
            </a:r>
            <a:r>
              <a:rPr lang="en-US" sz="1400" b="0" dirty="0">
                <a:solidFill>
                  <a:schemeClr val="tx1"/>
                </a:solidFill>
                <a:effectLst/>
                <a:latin typeface="Consolas" panose="020B0609020204030204" pitchFamily="49" charset="0"/>
              </a:rPr>
              <a:t> = user </a:t>
            </a:r>
          </a:p>
          <a:p>
            <a:endParaRPr lang="en-US" dirty="0"/>
          </a:p>
        </p:txBody>
      </p:sp>
      <p:sp>
        <p:nvSpPr>
          <p:cNvPr id="4" name="Date Placeholder 3">
            <a:extLst>
              <a:ext uri="{FF2B5EF4-FFF2-40B4-BE49-F238E27FC236}">
                <a16:creationId xmlns:a16="http://schemas.microsoft.com/office/drawing/2014/main" id="{AF672EB1-AC5A-A80F-C716-EFF7176546AB}"/>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A9965818-D74A-95F1-F98A-4CE952E4373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81C5599-3043-1448-E4D0-C2CC45CB7A5B}"/>
              </a:ext>
            </a:extLst>
          </p:cNvPr>
          <p:cNvSpPr>
            <a:spLocks noGrp="1"/>
          </p:cNvSpPr>
          <p:nvPr>
            <p:ph type="sldNum" sz="quarter" idx="12"/>
          </p:nvPr>
        </p:nvSpPr>
        <p:spPr/>
        <p:txBody>
          <a:bodyPr/>
          <a:lstStyle/>
          <a:p>
            <a:fld id="{7C5CF243-786F-4254-B068-4C9F0B6EA12F}" type="slidenum">
              <a:rPr lang="en-US" altLang="en-US" smtClean="0"/>
              <a:pPr/>
              <a:t>52</a:t>
            </a:fld>
            <a:endParaRPr lang="en-US" altLang="en-US"/>
          </a:p>
        </p:txBody>
      </p:sp>
    </p:spTree>
    <p:extLst>
      <p:ext uri="{BB962C8B-B14F-4D97-AF65-F5344CB8AC3E}">
        <p14:creationId xmlns:p14="http://schemas.microsoft.com/office/powerpoint/2010/main" val="7281131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02E7-C2D1-424F-2BFA-8A0C69A9169A}"/>
              </a:ext>
            </a:extLst>
          </p:cNvPr>
          <p:cNvSpPr>
            <a:spLocks noGrp="1"/>
          </p:cNvSpPr>
          <p:nvPr>
            <p:ph type="title"/>
          </p:nvPr>
        </p:nvSpPr>
        <p:spPr/>
        <p:txBody>
          <a:bodyPr/>
          <a:lstStyle/>
          <a:p>
            <a:r>
              <a:rPr lang="en-US" dirty="0"/>
              <a:t>Updated user.controller.js file. Contd.</a:t>
            </a:r>
          </a:p>
        </p:txBody>
      </p:sp>
      <p:sp>
        <p:nvSpPr>
          <p:cNvPr id="3" name="Content Placeholder 2">
            <a:extLst>
              <a:ext uri="{FF2B5EF4-FFF2-40B4-BE49-F238E27FC236}">
                <a16:creationId xmlns:a16="http://schemas.microsoft.com/office/drawing/2014/main" id="{877E6BB5-88A4-A69A-FEE5-45EA8F588FCC}"/>
              </a:ext>
            </a:extLst>
          </p:cNvPr>
          <p:cNvSpPr>
            <a:spLocks noGrp="1"/>
          </p:cNvSpPr>
          <p:nvPr>
            <p:ph idx="1"/>
          </p:nvPr>
        </p:nvSpPr>
        <p:spPr/>
        <p:txBody>
          <a:bodyPr/>
          <a:lstStyle/>
          <a:p>
            <a:r>
              <a:rPr lang="en-US" sz="1200" b="0" dirty="0">
                <a:solidFill>
                  <a:schemeClr val="tx1"/>
                </a:solidFill>
                <a:effectLst/>
                <a:latin typeface="Consolas" panose="020B0609020204030204" pitchFamily="49" charset="0"/>
              </a:rPr>
              <a:t>next()</a:t>
            </a:r>
          </a:p>
          <a:p>
            <a:r>
              <a:rPr lang="en-US" sz="1200" b="0" dirty="0">
                <a:solidFill>
                  <a:schemeClr val="tx1"/>
                </a:solidFill>
                <a:effectLst/>
                <a:latin typeface="Consolas" panose="020B0609020204030204" pitchFamily="49" charset="0"/>
              </a:rPr>
              <a:t>} catch (err) {</a:t>
            </a:r>
          </a:p>
          <a:p>
            <a:r>
              <a:rPr lang="en-US" sz="1200" b="0" dirty="0">
                <a:solidFill>
                  <a:schemeClr val="tx1"/>
                </a:solidFill>
                <a:effectLst/>
                <a:latin typeface="Consolas" panose="020B0609020204030204" pitchFamily="49" charset="0"/>
              </a:rPr>
              <a:t>return </a:t>
            </a:r>
            <a:r>
              <a:rPr lang="en-US" sz="1200" b="0" dirty="0" err="1">
                <a:solidFill>
                  <a:schemeClr val="tx1"/>
                </a:solidFill>
                <a:effectLst/>
                <a:latin typeface="Consolas" panose="020B0609020204030204" pitchFamily="49" charset="0"/>
              </a:rPr>
              <a:t>res.status</a:t>
            </a:r>
            <a:r>
              <a:rPr lang="en-US" sz="1200" b="0" dirty="0">
                <a:solidFill>
                  <a:schemeClr val="tx1"/>
                </a:solidFill>
                <a:effectLst/>
                <a:latin typeface="Consolas" panose="020B0609020204030204" pitchFamily="49" charset="0"/>
              </a:rPr>
              <a:t>('400').</a:t>
            </a:r>
            <a:r>
              <a:rPr lang="en-US" sz="1200" b="0" dirty="0" err="1">
                <a:solidFill>
                  <a:schemeClr val="tx1"/>
                </a:solidFill>
                <a:effectLst/>
                <a:latin typeface="Consolas" panose="020B0609020204030204" pitchFamily="49" charset="0"/>
              </a:rPr>
              <a:t>json</a:t>
            </a:r>
            <a:r>
              <a:rPr lang="en-US" sz="1200" b="0" dirty="0">
                <a:solidFill>
                  <a:schemeClr val="tx1"/>
                </a:solidFill>
                <a:effectLst/>
                <a:latin typeface="Consolas" panose="020B0609020204030204" pitchFamily="49" charset="0"/>
              </a:rPr>
              <a:t>({ </a:t>
            </a:r>
          </a:p>
          <a:p>
            <a:r>
              <a:rPr lang="en-US" sz="1200" b="0" dirty="0">
                <a:solidFill>
                  <a:schemeClr val="tx1"/>
                </a:solidFill>
                <a:effectLst/>
                <a:latin typeface="Consolas" panose="020B0609020204030204" pitchFamily="49" charset="0"/>
              </a:rPr>
              <a:t>error: "Could not retrieve user"</a:t>
            </a:r>
          </a:p>
          <a:p>
            <a:r>
              <a:rPr lang="en-US" sz="1200" b="0" dirty="0">
                <a:solidFill>
                  <a:schemeClr val="tx1"/>
                </a:solidFill>
                <a:effectLst/>
                <a:latin typeface="Consolas" panose="020B0609020204030204" pitchFamily="49" charset="0"/>
              </a:rPr>
              <a:t>}) </a:t>
            </a:r>
          </a:p>
          <a:p>
            <a:r>
              <a:rPr lang="en-US" sz="1200" b="0" dirty="0">
                <a:solidFill>
                  <a:schemeClr val="tx1"/>
                </a:solidFill>
                <a:effectLst/>
                <a:latin typeface="Consolas" panose="020B0609020204030204" pitchFamily="49" charset="0"/>
              </a:rPr>
              <a:t>}</a:t>
            </a:r>
          </a:p>
          <a:p>
            <a:r>
              <a:rPr lang="en-US" sz="1200" b="0" dirty="0">
                <a:solidFill>
                  <a:schemeClr val="tx1"/>
                </a:solidFill>
                <a:effectLst/>
                <a:latin typeface="Consolas" panose="020B0609020204030204" pitchFamily="49" charset="0"/>
              </a:rPr>
              <a:t>}</a:t>
            </a:r>
          </a:p>
          <a:p>
            <a:r>
              <a:rPr lang="en-US" sz="1200" b="0" dirty="0">
                <a:solidFill>
                  <a:schemeClr val="tx1"/>
                </a:solidFill>
                <a:effectLst/>
                <a:latin typeface="Consolas" panose="020B0609020204030204" pitchFamily="49" charset="0"/>
              </a:rPr>
              <a:t>const read = (req, res) =&gt; {</a:t>
            </a:r>
          </a:p>
          <a:p>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req.profile.hashed_password</a:t>
            </a:r>
            <a:r>
              <a:rPr lang="en-US" sz="1200" b="0" dirty="0">
                <a:solidFill>
                  <a:schemeClr val="tx1"/>
                </a:solidFill>
                <a:effectLst/>
                <a:latin typeface="Consolas" panose="020B0609020204030204" pitchFamily="49" charset="0"/>
              </a:rPr>
              <a:t> = undefined </a:t>
            </a:r>
          </a:p>
          <a:p>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req.profile.salt</a:t>
            </a:r>
            <a:r>
              <a:rPr lang="en-US" sz="1200" b="0" dirty="0">
                <a:solidFill>
                  <a:schemeClr val="tx1"/>
                </a:solidFill>
                <a:effectLst/>
                <a:latin typeface="Consolas" panose="020B0609020204030204" pitchFamily="49" charset="0"/>
              </a:rPr>
              <a:t> = undefined</a:t>
            </a:r>
          </a:p>
          <a:p>
            <a:r>
              <a:rPr lang="en-US" sz="1200" b="0" dirty="0">
                <a:solidFill>
                  <a:schemeClr val="tx1"/>
                </a:solidFill>
                <a:effectLst/>
                <a:latin typeface="Consolas" panose="020B0609020204030204" pitchFamily="49" charset="0"/>
              </a:rPr>
              <a:t>    return </a:t>
            </a:r>
            <a:r>
              <a:rPr lang="en-US" sz="1200" b="0" dirty="0" err="1">
                <a:solidFill>
                  <a:schemeClr val="tx1"/>
                </a:solidFill>
                <a:effectLst/>
                <a:latin typeface="Consolas" panose="020B0609020204030204" pitchFamily="49" charset="0"/>
              </a:rPr>
              <a:t>res.json</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req.profile</a:t>
            </a:r>
            <a:r>
              <a:rPr lang="en-US" sz="1200" b="0" dirty="0">
                <a:solidFill>
                  <a:schemeClr val="tx1"/>
                </a:solidFill>
                <a:effectLst/>
                <a:latin typeface="Consolas" panose="020B0609020204030204" pitchFamily="49" charset="0"/>
              </a:rPr>
              <a:t>) </a:t>
            </a:r>
          </a:p>
          <a:p>
            <a:r>
              <a:rPr lang="en-US" sz="1200" b="0" dirty="0">
                <a:solidFill>
                  <a:schemeClr val="tx1"/>
                </a:solidFill>
                <a:effectLst/>
                <a:latin typeface="Consolas" panose="020B0609020204030204" pitchFamily="49" charset="0"/>
              </a:rPr>
              <a:t>    }</a:t>
            </a:r>
          </a:p>
          <a:p>
            <a:br>
              <a:rPr lang="en-US" sz="1200" b="0" dirty="0">
                <a:solidFill>
                  <a:schemeClr val="tx1"/>
                </a:solidFill>
                <a:effectLst/>
                <a:latin typeface="Consolas" panose="020B0609020204030204" pitchFamily="49" charset="0"/>
              </a:rPr>
            </a:br>
            <a:r>
              <a:rPr lang="en-US" sz="1200" b="0" dirty="0">
                <a:solidFill>
                  <a:schemeClr val="tx1"/>
                </a:solidFill>
                <a:effectLst/>
                <a:latin typeface="Consolas" panose="020B0609020204030204" pitchFamily="49" charset="0"/>
              </a:rPr>
              <a:t>const update = async (req, res) =&gt; { </a:t>
            </a:r>
          </a:p>
          <a:p>
            <a:r>
              <a:rPr lang="en-US" sz="1200" b="0" dirty="0">
                <a:solidFill>
                  <a:schemeClr val="tx1"/>
                </a:solidFill>
                <a:effectLst/>
                <a:latin typeface="Consolas" panose="020B0609020204030204" pitchFamily="49" charset="0"/>
              </a:rPr>
              <a:t>try {</a:t>
            </a:r>
          </a:p>
          <a:p>
            <a:r>
              <a:rPr lang="en-US" sz="1200" b="0" dirty="0">
                <a:solidFill>
                  <a:schemeClr val="tx1"/>
                </a:solidFill>
                <a:effectLst/>
                <a:latin typeface="Consolas" panose="020B0609020204030204" pitchFamily="49" charset="0"/>
              </a:rPr>
              <a:t>let user = </a:t>
            </a:r>
            <a:r>
              <a:rPr lang="en-US" sz="1200" b="0" dirty="0" err="1">
                <a:solidFill>
                  <a:schemeClr val="tx1"/>
                </a:solidFill>
                <a:effectLst/>
                <a:latin typeface="Consolas" panose="020B0609020204030204" pitchFamily="49" charset="0"/>
              </a:rPr>
              <a:t>req.profile</a:t>
            </a:r>
            <a:endParaRPr lang="en-US" sz="1200" b="0" dirty="0">
              <a:solidFill>
                <a:schemeClr val="tx1"/>
              </a:solidFill>
              <a:effectLst/>
              <a:latin typeface="Consolas" panose="020B0609020204030204" pitchFamily="49" charset="0"/>
            </a:endParaRPr>
          </a:p>
          <a:p>
            <a:r>
              <a:rPr lang="en-US" sz="1200" b="0" dirty="0">
                <a:solidFill>
                  <a:schemeClr val="tx1"/>
                </a:solidFill>
                <a:effectLst/>
                <a:latin typeface="Consolas" panose="020B0609020204030204" pitchFamily="49" charset="0"/>
              </a:rPr>
              <a:t>user = extend(user, </a:t>
            </a:r>
            <a:r>
              <a:rPr lang="en-US" sz="1200" b="0" dirty="0" err="1">
                <a:solidFill>
                  <a:schemeClr val="tx1"/>
                </a:solidFill>
                <a:effectLst/>
                <a:latin typeface="Consolas" panose="020B0609020204030204" pitchFamily="49" charset="0"/>
              </a:rPr>
              <a:t>req.body</a:t>
            </a:r>
            <a:r>
              <a:rPr lang="en-US" sz="1200" b="0" dirty="0">
                <a:solidFill>
                  <a:schemeClr val="tx1"/>
                </a:solidFill>
                <a:effectLst/>
                <a:latin typeface="Consolas" panose="020B0609020204030204" pitchFamily="49" charset="0"/>
              </a:rPr>
              <a:t>) </a:t>
            </a:r>
          </a:p>
          <a:p>
            <a:r>
              <a:rPr lang="en-US" sz="1200" b="0" dirty="0" err="1">
                <a:solidFill>
                  <a:schemeClr val="tx1"/>
                </a:solidFill>
                <a:effectLst/>
                <a:latin typeface="Consolas" panose="020B0609020204030204" pitchFamily="49" charset="0"/>
              </a:rPr>
              <a:t>user.updated</a:t>
            </a:r>
            <a:r>
              <a:rPr lang="en-US" sz="1200" b="0" dirty="0">
                <a:solidFill>
                  <a:schemeClr val="tx1"/>
                </a:solidFill>
                <a:effectLst/>
                <a:latin typeface="Consolas" panose="020B0609020204030204" pitchFamily="49" charset="0"/>
              </a:rPr>
              <a:t> = </a:t>
            </a:r>
            <a:r>
              <a:rPr lang="en-US" sz="1200" b="0" dirty="0" err="1">
                <a:solidFill>
                  <a:schemeClr val="tx1"/>
                </a:solidFill>
                <a:effectLst/>
                <a:latin typeface="Consolas" panose="020B0609020204030204" pitchFamily="49" charset="0"/>
              </a:rPr>
              <a:t>Date.now</a:t>
            </a:r>
            <a:r>
              <a:rPr lang="en-US" sz="1200" b="0" dirty="0">
                <a:solidFill>
                  <a:schemeClr val="tx1"/>
                </a:solidFill>
                <a:effectLst/>
                <a:latin typeface="Consolas" panose="020B0609020204030204" pitchFamily="49" charset="0"/>
              </a:rPr>
              <a:t>() </a:t>
            </a:r>
          </a:p>
          <a:p>
            <a:r>
              <a:rPr lang="en-US" sz="1200" b="0" dirty="0">
                <a:solidFill>
                  <a:schemeClr val="tx1"/>
                </a:solidFill>
                <a:effectLst/>
                <a:latin typeface="Consolas" panose="020B0609020204030204" pitchFamily="49" charset="0"/>
              </a:rPr>
              <a:t>await </a:t>
            </a:r>
            <a:r>
              <a:rPr lang="en-US" sz="1200" b="0" dirty="0" err="1">
                <a:solidFill>
                  <a:schemeClr val="tx1"/>
                </a:solidFill>
                <a:effectLst/>
                <a:latin typeface="Consolas" panose="020B0609020204030204" pitchFamily="49" charset="0"/>
              </a:rPr>
              <a:t>user.save</a:t>
            </a:r>
            <a:r>
              <a:rPr lang="en-US" sz="1200" b="0" dirty="0">
                <a:solidFill>
                  <a:schemeClr val="tx1"/>
                </a:solidFill>
                <a:effectLst/>
                <a:latin typeface="Consolas" panose="020B0609020204030204" pitchFamily="49" charset="0"/>
              </a:rPr>
              <a:t>()</a:t>
            </a:r>
          </a:p>
          <a:p>
            <a:r>
              <a:rPr lang="en-US" sz="1200" b="0" dirty="0" err="1">
                <a:solidFill>
                  <a:schemeClr val="tx1"/>
                </a:solidFill>
                <a:effectLst/>
                <a:latin typeface="Consolas" panose="020B0609020204030204" pitchFamily="49" charset="0"/>
              </a:rPr>
              <a:t>user.hashed_password</a:t>
            </a:r>
            <a:r>
              <a:rPr lang="en-US" sz="1200" b="0" dirty="0">
                <a:solidFill>
                  <a:schemeClr val="tx1"/>
                </a:solidFill>
                <a:effectLst/>
                <a:latin typeface="Consolas" panose="020B0609020204030204" pitchFamily="49" charset="0"/>
              </a:rPr>
              <a:t> = undefined </a:t>
            </a:r>
          </a:p>
          <a:p>
            <a:r>
              <a:rPr lang="en-US" sz="1200" b="0" dirty="0" err="1">
                <a:solidFill>
                  <a:schemeClr val="tx1"/>
                </a:solidFill>
                <a:effectLst/>
                <a:latin typeface="Consolas" panose="020B0609020204030204" pitchFamily="49" charset="0"/>
              </a:rPr>
              <a:t>user.salt</a:t>
            </a:r>
            <a:r>
              <a:rPr lang="en-US" sz="1200" b="0" dirty="0">
                <a:solidFill>
                  <a:schemeClr val="tx1"/>
                </a:solidFill>
                <a:effectLst/>
                <a:latin typeface="Consolas" panose="020B0609020204030204" pitchFamily="49" charset="0"/>
              </a:rPr>
              <a:t> = undefined</a:t>
            </a:r>
          </a:p>
          <a:p>
            <a:r>
              <a:rPr lang="en-US" sz="1200" b="0" dirty="0" err="1">
                <a:solidFill>
                  <a:schemeClr val="tx1"/>
                </a:solidFill>
                <a:effectLst/>
                <a:latin typeface="Consolas" panose="020B0609020204030204" pitchFamily="49" charset="0"/>
              </a:rPr>
              <a:t>res.json</a:t>
            </a:r>
            <a:r>
              <a:rPr lang="en-US" sz="1200" b="0" dirty="0">
                <a:solidFill>
                  <a:schemeClr val="tx1"/>
                </a:solidFill>
                <a:effectLst/>
                <a:latin typeface="Consolas" panose="020B0609020204030204" pitchFamily="49" charset="0"/>
              </a:rPr>
              <a:t>(user) </a:t>
            </a:r>
          </a:p>
          <a:p>
            <a:r>
              <a:rPr lang="en-US" sz="1200" b="0" dirty="0">
                <a:solidFill>
                  <a:schemeClr val="tx1"/>
                </a:solidFill>
                <a:effectLst/>
                <a:latin typeface="Consolas" panose="020B0609020204030204" pitchFamily="49" charset="0"/>
              </a:rPr>
              <a:t>} catch (err) {</a:t>
            </a:r>
          </a:p>
          <a:p>
            <a:r>
              <a:rPr lang="en-US" sz="1200" b="0" dirty="0">
                <a:solidFill>
                  <a:schemeClr val="tx1"/>
                </a:solidFill>
                <a:effectLst/>
                <a:latin typeface="Consolas" panose="020B0609020204030204" pitchFamily="49" charset="0"/>
              </a:rPr>
              <a:t>return </a:t>
            </a:r>
            <a:r>
              <a:rPr lang="en-US" sz="1200" b="0" dirty="0" err="1">
                <a:solidFill>
                  <a:schemeClr val="tx1"/>
                </a:solidFill>
                <a:effectLst/>
                <a:latin typeface="Consolas" panose="020B0609020204030204" pitchFamily="49" charset="0"/>
              </a:rPr>
              <a:t>res.status</a:t>
            </a:r>
            <a:r>
              <a:rPr lang="en-US" sz="1200" b="0" dirty="0">
                <a:solidFill>
                  <a:schemeClr val="tx1"/>
                </a:solidFill>
                <a:effectLst/>
                <a:latin typeface="Consolas" panose="020B0609020204030204" pitchFamily="49" charset="0"/>
              </a:rPr>
              <a:t>(400).</a:t>
            </a:r>
            <a:r>
              <a:rPr lang="en-US" sz="1200" b="0" dirty="0" err="1">
                <a:solidFill>
                  <a:schemeClr val="tx1"/>
                </a:solidFill>
                <a:effectLst/>
                <a:latin typeface="Consolas" panose="020B0609020204030204" pitchFamily="49" charset="0"/>
              </a:rPr>
              <a:t>json</a:t>
            </a:r>
            <a:r>
              <a:rPr lang="en-US" sz="1200" b="0" dirty="0">
                <a:solidFill>
                  <a:schemeClr val="tx1"/>
                </a:solidFill>
                <a:effectLst/>
                <a:latin typeface="Consolas" panose="020B0609020204030204" pitchFamily="49" charset="0"/>
              </a:rPr>
              <a:t>({</a:t>
            </a:r>
            <a:endParaRPr lang="en-US" dirty="0">
              <a:solidFill>
                <a:schemeClr val="tx1"/>
              </a:solidFill>
            </a:endParaRPr>
          </a:p>
        </p:txBody>
      </p:sp>
      <p:sp>
        <p:nvSpPr>
          <p:cNvPr id="4" name="Date Placeholder 3">
            <a:extLst>
              <a:ext uri="{FF2B5EF4-FFF2-40B4-BE49-F238E27FC236}">
                <a16:creationId xmlns:a16="http://schemas.microsoft.com/office/drawing/2014/main" id="{CA6ADBA2-04F3-5A2C-9AD1-6E29D33ED3F6}"/>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910B6312-5320-9983-82AC-A5F1B6C1F7F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77DCC22-0587-1346-9582-0E579D9A6A43}"/>
              </a:ext>
            </a:extLst>
          </p:cNvPr>
          <p:cNvSpPr>
            <a:spLocks noGrp="1"/>
          </p:cNvSpPr>
          <p:nvPr>
            <p:ph type="sldNum" sz="quarter" idx="12"/>
          </p:nvPr>
        </p:nvSpPr>
        <p:spPr/>
        <p:txBody>
          <a:bodyPr/>
          <a:lstStyle/>
          <a:p>
            <a:fld id="{7C5CF243-786F-4254-B068-4C9F0B6EA12F}" type="slidenum">
              <a:rPr lang="en-US" altLang="en-US" smtClean="0"/>
              <a:pPr/>
              <a:t>53</a:t>
            </a:fld>
            <a:endParaRPr lang="en-US" altLang="en-US"/>
          </a:p>
        </p:txBody>
      </p:sp>
    </p:spTree>
    <p:extLst>
      <p:ext uri="{BB962C8B-B14F-4D97-AF65-F5344CB8AC3E}">
        <p14:creationId xmlns:p14="http://schemas.microsoft.com/office/powerpoint/2010/main" val="19409618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0DECF-72A5-A28E-F360-797A9D3A01B3}"/>
              </a:ext>
            </a:extLst>
          </p:cNvPr>
          <p:cNvSpPr>
            <a:spLocks noGrp="1"/>
          </p:cNvSpPr>
          <p:nvPr>
            <p:ph type="title"/>
          </p:nvPr>
        </p:nvSpPr>
        <p:spPr/>
        <p:txBody>
          <a:bodyPr/>
          <a:lstStyle/>
          <a:p>
            <a:r>
              <a:rPr lang="en-US" dirty="0"/>
              <a:t>Updated user.controller.js file. Contd.</a:t>
            </a:r>
          </a:p>
        </p:txBody>
      </p:sp>
      <p:sp>
        <p:nvSpPr>
          <p:cNvPr id="3" name="Content Placeholder 2">
            <a:extLst>
              <a:ext uri="{FF2B5EF4-FFF2-40B4-BE49-F238E27FC236}">
                <a16:creationId xmlns:a16="http://schemas.microsoft.com/office/drawing/2014/main" id="{E8B3F49F-256F-764B-4043-1E6121EF5050}"/>
              </a:ext>
            </a:extLst>
          </p:cNvPr>
          <p:cNvSpPr>
            <a:spLocks noGrp="1"/>
          </p:cNvSpPr>
          <p:nvPr>
            <p:ph idx="1"/>
          </p:nvPr>
        </p:nvSpPr>
        <p:spPr/>
        <p:txBody>
          <a:bodyPr/>
          <a:lstStyle/>
          <a:p>
            <a:endParaRPr lang="en-US" sz="1400" b="0" dirty="0">
              <a:solidFill>
                <a:schemeClr val="tx1"/>
              </a:solidFill>
              <a:effectLst/>
              <a:latin typeface="Consolas" panose="020B0609020204030204" pitchFamily="49" charset="0"/>
            </a:endParaRPr>
          </a:p>
          <a:p>
            <a:r>
              <a:rPr lang="en-US" sz="1400" b="0" dirty="0">
                <a:solidFill>
                  <a:schemeClr val="tx1"/>
                </a:solidFill>
                <a:effectLst/>
                <a:latin typeface="Consolas" panose="020B0609020204030204" pitchFamily="49" charset="0"/>
              </a:rPr>
              <a:t>error: </a:t>
            </a:r>
            <a:r>
              <a:rPr lang="en-US" sz="1400" b="0" dirty="0" err="1">
                <a:solidFill>
                  <a:schemeClr val="tx1"/>
                </a:solidFill>
                <a:effectLst/>
                <a:latin typeface="Consolas" panose="020B0609020204030204" pitchFamily="49" charset="0"/>
              </a:rPr>
              <a:t>errorHandler.getErrorMessage</a:t>
            </a:r>
            <a:r>
              <a:rPr lang="en-US" sz="1400" b="0" dirty="0">
                <a:solidFill>
                  <a:schemeClr val="tx1"/>
                </a:solidFill>
                <a:effectLst/>
                <a:latin typeface="Consolas" panose="020B0609020204030204" pitchFamily="49" charset="0"/>
              </a:rPr>
              <a:t>(err) </a:t>
            </a:r>
          </a:p>
          <a:p>
            <a:r>
              <a:rPr lang="en-US" sz="1400" b="0" dirty="0">
                <a:solidFill>
                  <a:schemeClr val="tx1"/>
                </a:solidFill>
                <a:effectLst/>
                <a:latin typeface="Consolas" panose="020B0609020204030204" pitchFamily="49" charset="0"/>
              </a:rPr>
              <a:t>})</a:t>
            </a:r>
          </a:p>
          <a:p>
            <a:r>
              <a:rPr lang="en-US" sz="1400" b="0" dirty="0">
                <a:solidFill>
                  <a:schemeClr val="tx1"/>
                </a:solidFill>
                <a:effectLst/>
                <a:latin typeface="Consolas" panose="020B0609020204030204" pitchFamily="49" charset="0"/>
              </a:rPr>
              <a:t>} </a:t>
            </a:r>
          </a:p>
          <a:p>
            <a:r>
              <a:rPr lang="en-US" sz="1400" b="0" dirty="0">
                <a:solidFill>
                  <a:schemeClr val="tx1"/>
                </a:solidFill>
                <a:effectLst/>
                <a:latin typeface="Consolas" panose="020B0609020204030204" pitchFamily="49" charset="0"/>
              </a:rPr>
              <a:t>}</a:t>
            </a:r>
          </a:p>
          <a:p>
            <a:r>
              <a:rPr lang="en-US" sz="1400" b="0" dirty="0">
                <a:solidFill>
                  <a:schemeClr val="tx1"/>
                </a:solidFill>
                <a:effectLst/>
                <a:latin typeface="Consolas" panose="020B0609020204030204" pitchFamily="49" charset="0"/>
              </a:rPr>
              <a:t>const remove = async (req, res) =&gt; { </a:t>
            </a:r>
          </a:p>
          <a:p>
            <a:r>
              <a:rPr lang="en-US" sz="1400" b="0" dirty="0">
                <a:solidFill>
                  <a:schemeClr val="tx1"/>
                </a:solidFill>
                <a:effectLst/>
                <a:latin typeface="Consolas" panose="020B0609020204030204" pitchFamily="49" charset="0"/>
              </a:rPr>
              <a:t>try {</a:t>
            </a:r>
          </a:p>
          <a:p>
            <a:r>
              <a:rPr lang="en-US" sz="1400" b="0" dirty="0">
                <a:solidFill>
                  <a:schemeClr val="tx1"/>
                </a:solidFill>
                <a:effectLst/>
                <a:latin typeface="Consolas" panose="020B0609020204030204" pitchFamily="49" charset="0"/>
              </a:rPr>
              <a:t>let user = </a:t>
            </a:r>
            <a:r>
              <a:rPr lang="en-US" sz="1400" b="0" dirty="0" err="1">
                <a:solidFill>
                  <a:schemeClr val="tx1"/>
                </a:solidFill>
                <a:effectLst/>
                <a:latin typeface="Consolas" panose="020B0609020204030204" pitchFamily="49" charset="0"/>
              </a:rPr>
              <a:t>req.profile</a:t>
            </a:r>
            <a:endParaRPr lang="en-US" sz="1400" b="0" dirty="0">
              <a:solidFill>
                <a:schemeClr val="tx1"/>
              </a:solidFill>
              <a:effectLst/>
              <a:latin typeface="Consolas" panose="020B0609020204030204" pitchFamily="49" charset="0"/>
            </a:endParaRPr>
          </a:p>
          <a:p>
            <a:r>
              <a:rPr lang="en-US" sz="1400" b="0" dirty="0">
                <a:solidFill>
                  <a:schemeClr val="tx1"/>
                </a:solidFill>
                <a:effectLst/>
                <a:latin typeface="Consolas" panose="020B0609020204030204" pitchFamily="49" charset="0"/>
              </a:rPr>
              <a:t>let </a:t>
            </a:r>
            <a:r>
              <a:rPr lang="en-US" sz="1400" b="0" dirty="0" err="1">
                <a:solidFill>
                  <a:schemeClr val="tx1"/>
                </a:solidFill>
                <a:effectLst/>
                <a:latin typeface="Consolas" panose="020B0609020204030204" pitchFamily="49" charset="0"/>
              </a:rPr>
              <a:t>deletedUser</a:t>
            </a:r>
            <a:r>
              <a:rPr lang="en-US" sz="1400" b="0" dirty="0">
                <a:solidFill>
                  <a:schemeClr val="tx1"/>
                </a:solidFill>
                <a:effectLst/>
                <a:latin typeface="Consolas" panose="020B0609020204030204" pitchFamily="49" charset="0"/>
              </a:rPr>
              <a:t> = await </a:t>
            </a:r>
            <a:r>
              <a:rPr lang="en-US" sz="1400" b="0" dirty="0" err="1">
                <a:solidFill>
                  <a:schemeClr val="tx1"/>
                </a:solidFill>
                <a:effectLst/>
                <a:latin typeface="Consolas" panose="020B0609020204030204" pitchFamily="49" charset="0"/>
              </a:rPr>
              <a:t>user.remove</a:t>
            </a:r>
            <a:r>
              <a:rPr lang="en-US" sz="1400" b="0" dirty="0">
                <a:solidFill>
                  <a:schemeClr val="tx1"/>
                </a:solidFill>
                <a:effectLst/>
                <a:latin typeface="Consolas" panose="020B0609020204030204" pitchFamily="49" charset="0"/>
              </a:rPr>
              <a:t>() </a:t>
            </a:r>
          </a:p>
          <a:p>
            <a:r>
              <a:rPr lang="en-US" sz="1400" b="0" dirty="0" err="1">
                <a:solidFill>
                  <a:schemeClr val="tx1"/>
                </a:solidFill>
                <a:effectLst/>
                <a:latin typeface="Consolas" panose="020B0609020204030204" pitchFamily="49" charset="0"/>
              </a:rPr>
              <a:t>deletedUser.hashed_password</a:t>
            </a:r>
            <a:r>
              <a:rPr lang="en-US" sz="1400" b="0" dirty="0">
                <a:solidFill>
                  <a:schemeClr val="tx1"/>
                </a:solidFill>
                <a:effectLst/>
                <a:latin typeface="Consolas" panose="020B0609020204030204" pitchFamily="49" charset="0"/>
              </a:rPr>
              <a:t> = undefined </a:t>
            </a:r>
          </a:p>
          <a:p>
            <a:r>
              <a:rPr lang="en-US" sz="1400" b="0" dirty="0" err="1">
                <a:solidFill>
                  <a:schemeClr val="tx1"/>
                </a:solidFill>
                <a:effectLst/>
                <a:latin typeface="Consolas" panose="020B0609020204030204" pitchFamily="49" charset="0"/>
              </a:rPr>
              <a:t>deletedUser.salt</a:t>
            </a:r>
            <a:r>
              <a:rPr lang="en-US" sz="1400" b="0" dirty="0">
                <a:solidFill>
                  <a:schemeClr val="tx1"/>
                </a:solidFill>
                <a:effectLst/>
                <a:latin typeface="Consolas" panose="020B0609020204030204" pitchFamily="49" charset="0"/>
              </a:rPr>
              <a:t> = undefined</a:t>
            </a:r>
          </a:p>
          <a:p>
            <a:r>
              <a:rPr lang="en-US" sz="1400" b="0" dirty="0" err="1">
                <a:solidFill>
                  <a:schemeClr val="tx1"/>
                </a:solidFill>
                <a:effectLst/>
                <a:latin typeface="Consolas" panose="020B0609020204030204" pitchFamily="49" charset="0"/>
              </a:rPr>
              <a:t>res.json</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deletedUser</a:t>
            </a:r>
            <a:r>
              <a:rPr lang="en-US" sz="1400" b="0" dirty="0">
                <a:solidFill>
                  <a:schemeClr val="tx1"/>
                </a:solidFill>
                <a:effectLst/>
                <a:latin typeface="Consolas" panose="020B0609020204030204" pitchFamily="49" charset="0"/>
              </a:rPr>
              <a:t>) </a:t>
            </a:r>
          </a:p>
          <a:p>
            <a:r>
              <a:rPr lang="en-US" sz="1400" b="0" dirty="0">
                <a:solidFill>
                  <a:schemeClr val="tx1"/>
                </a:solidFill>
                <a:effectLst/>
                <a:latin typeface="Consolas" panose="020B0609020204030204" pitchFamily="49" charset="0"/>
              </a:rPr>
              <a:t>} catch (err) {</a:t>
            </a:r>
          </a:p>
          <a:p>
            <a:r>
              <a:rPr lang="en-US" sz="1400" b="0" dirty="0">
                <a:solidFill>
                  <a:schemeClr val="tx1"/>
                </a:solidFill>
                <a:effectLst/>
                <a:latin typeface="Consolas" panose="020B0609020204030204" pitchFamily="49" charset="0"/>
              </a:rPr>
              <a:t>return </a:t>
            </a:r>
            <a:r>
              <a:rPr lang="en-US" sz="1400" b="0" dirty="0" err="1">
                <a:solidFill>
                  <a:schemeClr val="tx1"/>
                </a:solidFill>
                <a:effectLst/>
                <a:latin typeface="Consolas" panose="020B0609020204030204" pitchFamily="49" charset="0"/>
              </a:rPr>
              <a:t>res.status</a:t>
            </a:r>
            <a:r>
              <a:rPr lang="en-US" sz="1400" b="0" dirty="0">
                <a:solidFill>
                  <a:schemeClr val="tx1"/>
                </a:solidFill>
                <a:effectLst/>
                <a:latin typeface="Consolas" panose="020B0609020204030204" pitchFamily="49" charset="0"/>
              </a:rPr>
              <a:t>(400).</a:t>
            </a:r>
            <a:r>
              <a:rPr lang="en-US" sz="1400" b="0" dirty="0" err="1">
                <a:solidFill>
                  <a:schemeClr val="tx1"/>
                </a:solidFill>
                <a:effectLst/>
                <a:latin typeface="Consolas" panose="020B0609020204030204" pitchFamily="49" charset="0"/>
              </a:rPr>
              <a:t>json</a:t>
            </a:r>
            <a:r>
              <a:rPr lang="en-US" sz="1400" b="0" dirty="0">
                <a:solidFill>
                  <a:schemeClr val="tx1"/>
                </a:solidFill>
                <a:effectLst/>
                <a:latin typeface="Consolas" panose="020B0609020204030204" pitchFamily="49" charset="0"/>
              </a:rPr>
              <a:t>({</a:t>
            </a:r>
          </a:p>
          <a:p>
            <a:r>
              <a:rPr lang="en-US" sz="1400" b="0" dirty="0">
                <a:solidFill>
                  <a:schemeClr val="tx1"/>
                </a:solidFill>
                <a:effectLst/>
                <a:latin typeface="Consolas" panose="020B0609020204030204" pitchFamily="49" charset="0"/>
              </a:rPr>
              <a:t>error: </a:t>
            </a:r>
            <a:r>
              <a:rPr lang="en-US" sz="1400" b="0" dirty="0" err="1">
                <a:solidFill>
                  <a:schemeClr val="tx1"/>
                </a:solidFill>
                <a:effectLst/>
                <a:latin typeface="Consolas" panose="020B0609020204030204" pitchFamily="49" charset="0"/>
              </a:rPr>
              <a:t>errorHandler.getErrorMessage</a:t>
            </a:r>
            <a:r>
              <a:rPr lang="en-US" sz="1400" b="0" dirty="0">
                <a:solidFill>
                  <a:schemeClr val="tx1"/>
                </a:solidFill>
                <a:effectLst/>
                <a:latin typeface="Consolas" panose="020B0609020204030204" pitchFamily="49" charset="0"/>
              </a:rPr>
              <a:t>(err) </a:t>
            </a:r>
          </a:p>
          <a:p>
            <a:r>
              <a:rPr lang="en-US" sz="1400" b="0" dirty="0">
                <a:solidFill>
                  <a:schemeClr val="tx1"/>
                </a:solidFill>
                <a:effectLst/>
                <a:latin typeface="Consolas" panose="020B0609020204030204" pitchFamily="49" charset="0"/>
              </a:rPr>
              <a:t>})</a:t>
            </a:r>
          </a:p>
          <a:p>
            <a:r>
              <a:rPr lang="en-US" sz="1400" b="0" dirty="0">
                <a:solidFill>
                  <a:schemeClr val="tx1"/>
                </a:solidFill>
                <a:effectLst/>
                <a:latin typeface="Consolas" panose="020B0609020204030204" pitchFamily="49" charset="0"/>
              </a:rPr>
              <a:t>} </a:t>
            </a:r>
          </a:p>
          <a:p>
            <a:r>
              <a:rPr lang="en-US" sz="1400" b="0" dirty="0">
                <a:solidFill>
                  <a:schemeClr val="tx1"/>
                </a:solidFill>
                <a:effectLst/>
                <a:latin typeface="Consolas" panose="020B0609020204030204" pitchFamily="49" charset="0"/>
              </a:rPr>
              <a:t>}</a:t>
            </a:r>
          </a:p>
          <a:p>
            <a:r>
              <a:rPr lang="en-US" sz="1400" b="0" dirty="0">
                <a:solidFill>
                  <a:schemeClr val="tx1"/>
                </a:solidFill>
                <a:effectLst/>
                <a:latin typeface="Consolas" panose="020B0609020204030204" pitchFamily="49" charset="0"/>
              </a:rPr>
              <a:t>export default { create, </a:t>
            </a:r>
            <a:r>
              <a:rPr lang="en-US" sz="1400" b="0" dirty="0" err="1">
                <a:solidFill>
                  <a:schemeClr val="tx1"/>
                </a:solidFill>
                <a:effectLst/>
                <a:latin typeface="Consolas" panose="020B0609020204030204" pitchFamily="49" charset="0"/>
              </a:rPr>
              <a:t>userByID</a:t>
            </a:r>
            <a:r>
              <a:rPr lang="en-US" sz="1400" b="0" dirty="0">
                <a:solidFill>
                  <a:schemeClr val="tx1"/>
                </a:solidFill>
                <a:effectLst/>
                <a:latin typeface="Consolas" panose="020B0609020204030204" pitchFamily="49" charset="0"/>
              </a:rPr>
              <a:t>, read, list, remove, update }</a:t>
            </a:r>
          </a:p>
          <a:p>
            <a:endParaRPr lang="en-US" dirty="0"/>
          </a:p>
        </p:txBody>
      </p:sp>
      <p:sp>
        <p:nvSpPr>
          <p:cNvPr id="4" name="Date Placeholder 3">
            <a:extLst>
              <a:ext uri="{FF2B5EF4-FFF2-40B4-BE49-F238E27FC236}">
                <a16:creationId xmlns:a16="http://schemas.microsoft.com/office/drawing/2014/main" id="{3B6E0AC0-49D4-D805-424D-FDA6AD73C7B8}"/>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0E99ED08-2F42-9EFB-AF77-C29D209C364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CBC0BA9-816D-0431-3C49-9EC7D19112EB}"/>
              </a:ext>
            </a:extLst>
          </p:cNvPr>
          <p:cNvSpPr>
            <a:spLocks noGrp="1"/>
          </p:cNvSpPr>
          <p:nvPr>
            <p:ph type="sldNum" sz="quarter" idx="12"/>
          </p:nvPr>
        </p:nvSpPr>
        <p:spPr/>
        <p:txBody>
          <a:bodyPr/>
          <a:lstStyle/>
          <a:p>
            <a:fld id="{7C5CF243-786F-4254-B068-4C9F0B6EA12F}" type="slidenum">
              <a:rPr lang="en-US" altLang="en-US" smtClean="0"/>
              <a:pPr/>
              <a:t>54</a:t>
            </a:fld>
            <a:endParaRPr lang="en-US" altLang="en-US"/>
          </a:p>
        </p:txBody>
      </p:sp>
    </p:spTree>
    <p:extLst>
      <p:ext uri="{BB962C8B-B14F-4D97-AF65-F5344CB8AC3E}">
        <p14:creationId xmlns:p14="http://schemas.microsoft.com/office/powerpoint/2010/main" val="17750304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8CC9-5F99-B76C-4233-666BE773EBCE}"/>
              </a:ext>
            </a:extLst>
          </p:cNvPr>
          <p:cNvSpPr>
            <a:spLocks noGrp="1"/>
          </p:cNvSpPr>
          <p:nvPr>
            <p:ph type="title"/>
          </p:nvPr>
        </p:nvSpPr>
        <p:spPr/>
        <p:txBody>
          <a:bodyPr/>
          <a:lstStyle/>
          <a:p>
            <a:r>
              <a:rPr lang="en-US" dirty="0"/>
              <a:t>Updated user.model.js</a:t>
            </a:r>
          </a:p>
        </p:txBody>
      </p:sp>
      <p:sp>
        <p:nvSpPr>
          <p:cNvPr id="3" name="Content Placeholder 2">
            <a:extLst>
              <a:ext uri="{FF2B5EF4-FFF2-40B4-BE49-F238E27FC236}">
                <a16:creationId xmlns:a16="http://schemas.microsoft.com/office/drawing/2014/main" id="{F13DD21E-1A23-D155-8732-F44DC6DE812E}"/>
              </a:ext>
            </a:extLst>
          </p:cNvPr>
          <p:cNvSpPr>
            <a:spLocks noGrp="1"/>
          </p:cNvSpPr>
          <p:nvPr>
            <p:ph idx="1"/>
          </p:nvPr>
        </p:nvSpPr>
        <p:spPr/>
        <p:txBody>
          <a:bodyPr/>
          <a:lstStyle/>
          <a:p>
            <a:r>
              <a:rPr lang="en-US" dirty="0"/>
              <a:t>Update the user.model.js as follows:</a:t>
            </a:r>
          </a:p>
          <a:p>
            <a:r>
              <a:rPr lang="en-US" sz="1400" dirty="0">
                <a:solidFill>
                  <a:schemeClr val="tx1"/>
                </a:solidFill>
                <a:effectLst/>
                <a:latin typeface="Consolas" panose="020B0609020204030204" pitchFamily="49" charset="0"/>
              </a:rPr>
              <a:t>const mongoose = require('mongoose');</a:t>
            </a:r>
          </a:p>
          <a:p>
            <a:br>
              <a:rPr lang="en-US" sz="1400" dirty="0">
                <a:solidFill>
                  <a:schemeClr val="tx1"/>
                </a:solidFill>
                <a:effectLst/>
                <a:latin typeface="Consolas" panose="020B0609020204030204" pitchFamily="49" charset="0"/>
              </a:rPr>
            </a:br>
            <a:r>
              <a:rPr lang="en-US" sz="1400" dirty="0">
                <a:solidFill>
                  <a:schemeClr val="tx1"/>
                </a:solidFill>
                <a:effectLst/>
                <a:latin typeface="Consolas" panose="020B0609020204030204" pitchFamily="49" charset="0"/>
              </a:rPr>
              <a:t>const </a:t>
            </a:r>
            <a:r>
              <a:rPr lang="en-US" sz="1400" dirty="0" err="1">
                <a:solidFill>
                  <a:schemeClr val="tx1"/>
                </a:solidFill>
                <a:effectLst/>
                <a:latin typeface="Consolas" panose="020B0609020204030204" pitchFamily="49" charset="0"/>
              </a:rPr>
              <a:t>UserSchema</a:t>
            </a:r>
            <a:r>
              <a:rPr lang="en-US" sz="1400" dirty="0">
                <a:solidFill>
                  <a:schemeClr val="tx1"/>
                </a:solidFill>
                <a:effectLst/>
                <a:latin typeface="Consolas" panose="020B0609020204030204" pitchFamily="49" charset="0"/>
              </a:rPr>
              <a:t> = new </a:t>
            </a:r>
            <a:r>
              <a:rPr lang="en-US" sz="1400" dirty="0" err="1">
                <a:solidFill>
                  <a:schemeClr val="tx1"/>
                </a:solidFill>
                <a:effectLst/>
                <a:latin typeface="Consolas" panose="020B0609020204030204" pitchFamily="49" charset="0"/>
              </a:rPr>
              <a:t>mongoose.Schema</a:t>
            </a:r>
            <a:r>
              <a:rPr lang="en-US" sz="1400" dirty="0">
                <a:solidFill>
                  <a:schemeClr val="tx1"/>
                </a:solidFill>
                <a:effectLst/>
                <a:latin typeface="Consolas" panose="020B0609020204030204" pitchFamily="49" charset="0"/>
              </a:rPr>
              <a:t>({</a:t>
            </a:r>
          </a:p>
          <a:p>
            <a:r>
              <a:rPr lang="en-US" sz="1400" dirty="0">
                <a:solidFill>
                  <a:schemeClr val="tx1"/>
                </a:solidFill>
                <a:effectLst/>
                <a:latin typeface="Consolas" panose="020B0609020204030204" pitchFamily="49" charset="0"/>
              </a:rPr>
              <a:t>  name: {</a:t>
            </a:r>
          </a:p>
          <a:p>
            <a:r>
              <a:rPr lang="en-US" sz="1400" dirty="0">
                <a:solidFill>
                  <a:schemeClr val="tx1"/>
                </a:solidFill>
                <a:effectLst/>
                <a:latin typeface="Consolas" panose="020B0609020204030204" pitchFamily="49" charset="0"/>
              </a:rPr>
              <a:t>    type: String,</a:t>
            </a:r>
          </a:p>
          <a:p>
            <a:r>
              <a:rPr lang="en-US" sz="1400" dirty="0">
                <a:solidFill>
                  <a:schemeClr val="tx1"/>
                </a:solidFill>
                <a:effectLst/>
                <a:latin typeface="Consolas" panose="020B0609020204030204" pitchFamily="49" charset="0"/>
              </a:rPr>
              <a:t>    trim: true,</a:t>
            </a:r>
          </a:p>
          <a:p>
            <a:r>
              <a:rPr lang="en-US" sz="1400" dirty="0">
                <a:solidFill>
                  <a:schemeClr val="tx1"/>
                </a:solidFill>
                <a:effectLst/>
                <a:latin typeface="Consolas" panose="020B0609020204030204" pitchFamily="49" charset="0"/>
              </a:rPr>
              <a:t>    required: 'Name is required'</a:t>
            </a:r>
          </a:p>
          <a:p>
            <a:r>
              <a:rPr lang="en-US" sz="1400" dirty="0">
                <a:solidFill>
                  <a:schemeClr val="tx1"/>
                </a:solidFill>
                <a:effectLst/>
                <a:latin typeface="Consolas" panose="020B0609020204030204" pitchFamily="49" charset="0"/>
              </a:rPr>
              <a:t>  },</a:t>
            </a:r>
          </a:p>
          <a:p>
            <a:r>
              <a:rPr lang="en-US" sz="1400" dirty="0">
                <a:solidFill>
                  <a:schemeClr val="tx1"/>
                </a:solidFill>
                <a:effectLst/>
                <a:latin typeface="Consolas" panose="020B0609020204030204" pitchFamily="49" charset="0"/>
              </a:rPr>
              <a:t>  email: {</a:t>
            </a:r>
          </a:p>
          <a:p>
            <a:r>
              <a:rPr lang="en-US" sz="1400" dirty="0">
                <a:solidFill>
                  <a:schemeClr val="tx1"/>
                </a:solidFill>
                <a:effectLst/>
                <a:latin typeface="Consolas" panose="020B0609020204030204" pitchFamily="49" charset="0"/>
              </a:rPr>
              <a:t>    type: String,</a:t>
            </a:r>
          </a:p>
          <a:p>
            <a:r>
              <a:rPr lang="en-US" sz="1400" dirty="0">
                <a:solidFill>
                  <a:schemeClr val="tx1"/>
                </a:solidFill>
                <a:effectLst/>
                <a:latin typeface="Consolas" panose="020B0609020204030204" pitchFamily="49" charset="0"/>
              </a:rPr>
              <a:t>    trim: true,</a:t>
            </a:r>
          </a:p>
          <a:p>
            <a:r>
              <a:rPr lang="en-US" sz="1400" dirty="0">
                <a:solidFill>
                  <a:schemeClr val="tx1"/>
                </a:solidFill>
                <a:effectLst/>
                <a:latin typeface="Consolas" panose="020B0609020204030204" pitchFamily="49" charset="0"/>
              </a:rPr>
              <a:t>    unique: 'Email already exists',</a:t>
            </a:r>
          </a:p>
          <a:p>
            <a:r>
              <a:rPr lang="en-US" sz="1400" dirty="0">
                <a:solidFill>
                  <a:schemeClr val="tx1"/>
                </a:solidFill>
                <a:effectLst/>
                <a:latin typeface="Consolas" panose="020B0609020204030204" pitchFamily="49" charset="0"/>
              </a:rPr>
              <a:t>    match: [/.+\@.+\..+/, 'Please fill a valid email address'],</a:t>
            </a:r>
          </a:p>
          <a:p>
            <a:r>
              <a:rPr lang="en-US" sz="1400" dirty="0">
                <a:solidFill>
                  <a:schemeClr val="tx1"/>
                </a:solidFill>
                <a:effectLst/>
                <a:latin typeface="Consolas" panose="020B0609020204030204" pitchFamily="49" charset="0"/>
              </a:rPr>
              <a:t>    required: 'Email is required'</a:t>
            </a:r>
          </a:p>
          <a:p>
            <a:r>
              <a:rPr lang="en-US" sz="1400" dirty="0">
                <a:solidFill>
                  <a:schemeClr val="tx1"/>
                </a:solidFill>
                <a:effectLst/>
                <a:latin typeface="Consolas" panose="020B0609020204030204" pitchFamily="49" charset="0"/>
              </a:rPr>
              <a:t>  },</a:t>
            </a:r>
          </a:p>
          <a:p>
            <a:r>
              <a:rPr lang="en-US" sz="1400" dirty="0">
                <a:solidFill>
                  <a:schemeClr val="tx1"/>
                </a:solidFill>
                <a:effectLst/>
                <a:latin typeface="Consolas" panose="020B0609020204030204" pitchFamily="49" charset="0"/>
              </a:rPr>
              <a:t>  created: {</a:t>
            </a:r>
          </a:p>
          <a:p>
            <a:r>
              <a:rPr lang="en-US" sz="1400" dirty="0">
                <a:solidFill>
                  <a:schemeClr val="tx1"/>
                </a:solidFill>
                <a:effectLst/>
                <a:latin typeface="Consolas" panose="020B0609020204030204" pitchFamily="49" charset="0"/>
              </a:rPr>
              <a:t>    type: Date,</a:t>
            </a:r>
          </a:p>
          <a:p>
            <a:r>
              <a:rPr lang="en-US" sz="1400" dirty="0">
                <a:solidFill>
                  <a:schemeClr val="tx1"/>
                </a:solidFill>
                <a:effectLst/>
                <a:latin typeface="Consolas" panose="020B0609020204030204" pitchFamily="49" charset="0"/>
              </a:rPr>
              <a:t>    default: </a:t>
            </a:r>
            <a:r>
              <a:rPr lang="en-US" sz="1400" dirty="0" err="1">
                <a:solidFill>
                  <a:schemeClr val="tx1"/>
                </a:solidFill>
                <a:effectLst/>
                <a:latin typeface="Consolas" panose="020B0609020204030204" pitchFamily="49" charset="0"/>
              </a:rPr>
              <a:t>Date.now</a:t>
            </a:r>
            <a:endParaRPr lang="en-US" sz="1400" dirty="0">
              <a:solidFill>
                <a:schemeClr val="tx1"/>
              </a:solidFill>
              <a:effectLst/>
              <a:latin typeface="Consolas" panose="020B0609020204030204" pitchFamily="49" charset="0"/>
            </a:endParaRPr>
          </a:p>
          <a:p>
            <a:r>
              <a:rPr lang="en-US" sz="1400" dirty="0">
                <a:solidFill>
                  <a:schemeClr val="tx1"/>
                </a:solidFill>
                <a:effectLst/>
                <a:latin typeface="Consolas" panose="020B0609020204030204" pitchFamily="49" charset="0"/>
              </a:rPr>
              <a:t>  </a:t>
            </a:r>
            <a:r>
              <a:rPr lang="en-US" sz="1400" b="0" dirty="0">
                <a:solidFill>
                  <a:srgbClr val="CCCCCC"/>
                </a:solidFill>
                <a:effectLst/>
                <a:latin typeface="Consolas" panose="020B0609020204030204" pitchFamily="49" charset="0"/>
              </a:rPr>
              <a:t>},</a:t>
            </a:r>
            <a:endParaRPr lang="en-US" dirty="0"/>
          </a:p>
        </p:txBody>
      </p:sp>
      <p:sp>
        <p:nvSpPr>
          <p:cNvPr id="4" name="Date Placeholder 3">
            <a:extLst>
              <a:ext uri="{FF2B5EF4-FFF2-40B4-BE49-F238E27FC236}">
                <a16:creationId xmlns:a16="http://schemas.microsoft.com/office/drawing/2014/main" id="{B4770304-3835-4A2B-A27E-A949124B7947}"/>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091956D0-D400-D255-99AD-A67BAD7604B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E5E2011-B457-7E2A-BD59-66E7C2BCA01F}"/>
              </a:ext>
            </a:extLst>
          </p:cNvPr>
          <p:cNvSpPr>
            <a:spLocks noGrp="1"/>
          </p:cNvSpPr>
          <p:nvPr>
            <p:ph type="sldNum" sz="quarter" idx="12"/>
          </p:nvPr>
        </p:nvSpPr>
        <p:spPr/>
        <p:txBody>
          <a:bodyPr/>
          <a:lstStyle/>
          <a:p>
            <a:fld id="{7C5CF243-786F-4254-B068-4C9F0B6EA12F}" type="slidenum">
              <a:rPr lang="en-US" altLang="en-US" smtClean="0"/>
              <a:pPr/>
              <a:t>55</a:t>
            </a:fld>
            <a:endParaRPr lang="en-US" altLang="en-US"/>
          </a:p>
        </p:txBody>
      </p:sp>
    </p:spTree>
    <p:extLst>
      <p:ext uri="{BB962C8B-B14F-4D97-AF65-F5344CB8AC3E}">
        <p14:creationId xmlns:p14="http://schemas.microsoft.com/office/powerpoint/2010/main" val="10731745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BE144-0DD6-085B-DE03-8CAED8738DB8}"/>
              </a:ext>
            </a:extLst>
          </p:cNvPr>
          <p:cNvSpPr>
            <a:spLocks noGrp="1"/>
          </p:cNvSpPr>
          <p:nvPr>
            <p:ph type="title"/>
          </p:nvPr>
        </p:nvSpPr>
        <p:spPr/>
        <p:txBody>
          <a:bodyPr/>
          <a:lstStyle/>
          <a:p>
            <a:r>
              <a:rPr lang="en-US" dirty="0"/>
              <a:t>Updated user.model.js Contd.</a:t>
            </a:r>
          </a:p>
        </p:txBody>
      </p:sp>
      <p:sp>
        <p:nvSpPr>
          <p:cNvPr id="3" name="Content Placeholder 2">
            <a:extLst>
              <a:ext uri="{FF2B5EF4-FFF2-40B4-BE49-F238E27FC236}">
                <a16:creationId xmlns:a16="http://schemas.microsoft.com/office/drawing/2014/main" id="{5DC2B5A8-D620-2696-532A-21C4C0B6B4FD}"/>
              </a:ext>
            </a:extLst>
          </p:cNvPr>
          <p:cNvSpPr>
            <a:spLocks noGrp="1"/>
          </p:cNvSpPr>
          <p:nvPr>
            <p:ph idx="1"/>
          </p:nvPr>
        </p:nvSpPr>
        <p:spPr/>
        <p:txBody>
          <a:bodyPr/>
          <a:lstStyle/>
          <a:p>
            <a:endParaRPr lang="en-US" sz="800" b="0" dirty="0">
              <a:solidFill>
                <a:schemeClr val="tx1"/>
              </a:solidFill>
              <a:effectLst/>
              <a:latin typeface="Consolas" panose="020B0609020204030204" pitchFamily="49" charset="0"/>
            </a:endParaRPr>
          </a:p>
          <a:p>
            <a:r>
              <a:rPr lang="en-US" sz="800" b="0" dirty="0">
                <a:solidFill>
                  <a:schemeClr val="tx1"/>
                </a:solidFill>
                <a:effectLst/>
                <a:latin typeface="Consolas" panose="020B0609020204030204" pitchFamily="49" charset="0"/>
              </a:rPr>
              <a:t>  updated: {</a:t>
            </a:r>
          </a:p>
          <a:p>
            <a:r>
              <a:rPr lang="en-US" sz="800" b="0" dirty="0">
                <a:solidFill>
                  <a:schemeClr val="tx1"/>
                </a:solidFill>
                <a:effectLst/>
                <a:latin typeface="Consolas" panose="020B0609020204030204" pitchFamily="49" charset="0"/>
              </a:rPr>
              <a:t>    type: Date,</a:t>
            </a:r>
          </a:p>
          <a:p>
            <a:r>
              <a:rPr lang="en-US" sz="800" b="0" dirty="0">
                <a:solidFill>
                  <a:schemeClr val="tx1"/>
                </a:solidFill>
                <a:effectLst/>
                <a:latin typeface="Consolas" panose="020B0609020204030204" pitchFamily="49" charset="0"/>
              </a:rPr>
              <a:t>    default: </a:t>
            </a:r>
            <a:r>
              <a:rPr lang="en-US" sz="800" b="0" dirty="0" err="1">
                <a:solidFill>
                  <a:schemeClr val="tx1"/>
                </a:solidFill>
                <a:effectLst/>
                <a:latin typeface="Consolas" panose="020B0609020204030204" pitchFamily="49" charset="0"/>
              </a:rPr>
              <a:t>Date.now</a:t>
            </a:r>
            <a:endParaRPr lang="en-US" sz="800" b="0" dirty="0">
              <a:solidFill>
                <a:schemeClr val="tx1"/>
              </a:solidFill>
              <a:effectLst/>
              <a:latin typeface="Consolas" panose="020B0609020204030204" pitchFamily="49" charset="0"/>
            </a:endParaRPr>
          </a:p>
          <a:p>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hashed_password</a:t>
            </a:r>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    type: String,</a:t>
            </a:r>
          </a:p>
          <a:p>
            <a:r>
              <a:rPr lang="en-US" sz="800" b="0" dirty="0">
                <a:solidFill>
                  <a:schemeClr val="tx1"/>
                </a:solidFill>
                <a:effectLst/>
                <a:latin typeface="Consolas" panose="020B0609020204030204" pitchFamily="49" charset="0"/>
              </a:rPr>
              <a:t>    required: 'Password is required'</a:t>
            </a:r>
          </a:p>
          <a:p>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  salt: String</a:t>
            </a:r>
          </a:p>
          <a:p>
            <a:r>
              <a:rPr lang="en-US" sz="800" b="0" dirty="0">
                <a:solidFill>
                  <a:schemeClr val="tx1"/>
                </a:solidFill>
                <a:effectLst/>
                <a:latin typeface="Consolas" panose="020B0609020204030204" pitchFamily="49" charset="0"/>
              </a:rPr>
              <a:t>});</a:t>
            </a:r>
          </a:p>
          <a:p>
            <a:br>
              <a:rPr lang="en-US" sz="800" b="0" dirty="0">
                <a:solidFill>
                  <a:schemeClr val="tx1"/>
                </a:solidFill>
                <a:effectLst/>
                <a:latin typeface="Consolas" panose="020B0609020204030204" pitchFamily="49" charset="0"/>
              </a:rPr>
            </a:br>
            <a:r>
              <a:rPr lang="en-US" sz="800" b="0" dirty="0" err="1">
                <a:solidFill>
                  <a:schemeClr val="tx1"/>
                </a:solidFill>
                <a:effectLst/>
                <a:latin typeface="Consolas" panose="020B0609020204030204" pitchFamily="49" charset="0"/>
              </a:rPr>
              <a:t>UserSchema.virtual</a:t>
            </a:r>
            <a:r>
              <a:rPr lang="en-US" sz="800" b="0" dirty="0">
                <a:solidFill>
                  <a:schemeClr val="tx1"/>
                </a:solidFill>
                <a:effectLst/>
                <a:latin typeface="Consolas" panose="020B0609020204030204" pitchFamily="49" charset="0"/>
              </a:rPr>
              <a:t>('password')</a:t>
            </a:r>
          </a:p>
          <a:p>
            <a:r>
              <a:rPr lang="en-US" sz="800" b="0" dirty="0">
                <a:solidFill>
                  <a:schemeClr val="tx1"/>
                </a:solidFill>
                <a:effectLst/>
                <a:latin typeface="Consolas" panose="020B0609020204030204" pitchFamily="49" charset="0"/>
              </a:rPr>
              <a:t>  .set(function(password) {</a:t>
            </a:r>
          </a:p>
          <a:p>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this._password</a:t>
            </a:r>
            <a:r>
              <a:rPr lang="en-US" sz="800" b="0" dirty="0">
                <a:solidFill>
                  <a:schemeClr val="tx1"/>
                </a:solidFill>
                <a:effectLst/>
                <a:latin typeface="Consolas" panose="020B0609020204030204" pitchFamily="49" charset="0"/>
              </a:rPr>
              <a:t> = password;</a:t>
            </a:r>
          </a:p>
          <a:p>
            <a:r>
              <a:rPr lang="en-US" sz="800" b="0" dirty="0">
                <a:solidFill>
                  <a:schemeClr val="tx1"/>
                </a:solidFill>
                <a:effectLst/>
                <a:highlight>
                  <a:srgbClr val="FFFF00"/>
                </a:highlight>
                <a:latin typeface="Consolas" panose="020B0609020204030204" pitchFamily="49" charset="0"/>
              </a:rPr>
              <a:t>    //</a:t>
            </a:r>
            <a:r>
              <a:rPr lang="en-US" sz="800" b="0" dirty="0" err="1">
                <a:solidFill>
                  <a:schemeClr val="tx1"/>
                </a:solidFill>
                <a:effectLst/>
                <a:highlight>
                  <a:srgbClr val="FFFF00"/>
                </a:highlight>
                <a:latin typeface="Consolas" panose="020B0609020204030204" pitchFamily="49" charset="0"/>
              </a:rPr>
              <a:t>this.salt</a:t>
            </a:r>
            <a:r>
              <a:rPr lang="en-US" sz="800" b="0" dirty="0">
                <a:solidFill>
                  <a:schemeClr val="tx1"/>
                </a:solidFill>
                <a:effectLst/>
                <a:highlight>
                  <a:srgbClr val="FFFF00"/>
                </a:highlight>
                <a:latin typeface="Consolas" panose="020B0609020204030204" pitchFamily="49" charset="0"/>
              </a:rPr>
              <a:t> = </a:t>
            </a:r>
            <a:r>
              <a:rPr lang="en-US" sz="800" b="0" dirty="0" err="1">
                <a:solidFill>
                  <a:schemeClr val="tx1"/>
                </a:solidFill>
                <a:effectLst/>
                <a:highlight>
                  <a:srgbClr val="FFFF00"/>
                </a:highlight>
                <a:latin typeface="Consolas" panose="020B0609020204030204" pitchFamily="49" charset="0"/>
              </a:rPr>
              <a:t>this.makeSalt</a:t>
            </a:r>
            <a:r>
              <a:rPr lang="en-US" sz="800" b="0" dirty="0">
                <a:solidFill>
                  <a:schemeClr val="tx1"/>
                </a:solidFill>
                <a:effectLst/>
                <a:highlight>
                  <a:srgbClr val="FFFF00"/>
                </a:highlight>
                <a:latin typeface="Consolas" panose="020B0609020204030204" pitchFamily="49" charset="0"/>
              </a:rPr>
              <a:t>();</a:t>
            </a:r>
          </a:p>
          <a:p>
            <a:r>
              <a:rPr lang="en-US" sz="800" b="0" dirty="0">
                <a:solidFill>
                  <a:schemeClr val="tx1"/>
                </a:solidFill>
                <a:effectLst/>
                <a:highlight>
                  <a:srgbClr val="FFFF00"/>
                </a:highlight>
                <a:latin typeface="Consolas" panose="020B0609020204030204" pitchFamily="49" charset="0"/>
              </a:rPr>
              <a:t>    </a:t>
            </a:r>
            <a:r>
              <a:rPr lang="en-US" sz="800" b="0" dirty="0" err="1">
                <a:solidFill>
                  <a:schemeClr val="tx1"/>
                </a:solidFill>
                <a:effectLst/>
                <a:highlight>
                  <a:srgbClr val="FFFF00"/>
                </a:highlight>
                <a:latin typeface="Consolas" panose="020B0609020204030204" pitchFamily="49" charset="0"/>
              </a:rPr>
              <a:t>this.hashed_password</a:t>
            </a:r>
            <a:r>
              <a:rPr lang="en-US" sz="800" b="0" dirty="0">
                <a:solidFill>
                  <a:schemeClr val="tx1"/>
                </a:solidFill>
                <a:effectLst/>
                <a:highlight>
                  <a:srgbClr val="FFFF00"/>
                </a:highlight>
                <a:latin typeface="Consolas" panose="020B0609020204030204" pitchFamily="49" charset="0"/>
              </a:rPr>
              <a:t> = password;</a:t>
            </a:r>
          </a:p>
          <a:p>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  .get(function() {</a:t>
            </a:r>
          </a:p>
          <a:p>
            <a:r>
              <a:rPr lang="en-US" sz="800" b="0" dirty="0">
                <a:solidFill>
                  <a:schemeClr val="tx1"/>
                </a:solidFill>
                <a:effectLst/>
                <a:latin typeface="Consolas" panose="020B0609020204030204" pitchFamily="49" charset="0"/>
              </a:rPr>
              <a:t>    return </a:t>
            </a:r>
            <a:r>
              <a:rPr lang="en-US" sz="800" b="0" dirty="0" err="1">
                <a:solidFill>
                  <a:schemeClr val="tx1"/>
                </a:solidFill>
                <a:effectLst/>
                <a:latin typeface="Consolas" panose="020B0609020204030204" pitchFamily="49" charset="0"/>
              </a:rPr>
              <a:t>this._password</a:t>
            </a:r>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  });</a:t>
            </a:r>
          </a:p>
          <a:p>
            <a:br>
              <a:rPr lang="en-US" sz="800" b="0" dirty="0">
                <a:solidFill>
                  <a:schemeClr val="tx1"/>
                </a:solidFill>
                <a:effectLst/>
                <a:latin typeface="Consolas" panose="020B0609020204030204" pitchFamily="49" charset="0"/>
              </a:rPr>
            </a:br>
            <a:r>
              <a:rPr lang="en-US" sz="800" b="0" dirty="0" err="1">
                <a:solidFill>
                  <a:schemeClr val="tx1"/>
                </a:solidFill>
                <a:effectLst/>
                <a:latin typeface="Consolas" panose="020B0609020204030204" pitchFamily="49" charset="0"/>
              </a:rPr>
              <a:t>UserSchema.path</a:t>
            </a:r>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hashed_password</a:t>
            </a:r>
            <a:r>
              <a:rPr lang="en-US" sz="800" b="0" dirty="0">
                <a:solidFill>
                  <a:schemeClr val="tx1"/>
                </a:solidFill>
                <a:effectLst/>
                <a:latin typeface="Consolas" panose="020B0609020204030204" pitchFamily="49" charset="0"/>
              </a:rPr>
              <a:t>').validate(function(v) {</a:t>
            </a:r>
          </a:p>
          <a:p>
            <a:r>
              <a:rPr lang="en-US" sz="800" b="0" dirty="0">
                <a:solidFill>
                  <a:schemeClr val="tx1"/>
                </a:solidFill>
                <a:effectLst/>
                <a:latin typeface="Consolas" panose="020B0609020204030204" pitchFamily="49" charset="0"/>
              </a:rPr>
              <a:t>  if (</a:t>
            </a:r>
            <a:r>
              <a:rPr lang="en-US" sz="800" b="0" dirty="0" err="1">
                <a:solidFill>
                  <a:schemeClr val="tx1"/>
                </a:solidFill>
                <a:effectLst/>
                <a:latin typeface="Consolas" panose="020B0609020204030204" pitchFamily="49" charset="0"/>
              </a:rPr>
              <a:t>this._password</a:t>
            </a:r>
            <a:r>
              <a:rPr lang="en-US" sz="800" b="0" dirty="0">
                <a:solidFill>
                  <a:schemeClr val="tx1"/>
                </a:solidFill>
                <a:effectLst/>
                <a:latin typeface="Consolas" panose="020B0609020204030204" pitchFamily="49" charset="0"/>
              </a:rPr>
              <a:t> &amp;&amp; this._</a:t>
            </a:r>
            <a:r>
              <a:rPr lang="en-US" sz="800" b="0" dirty="0" err="1">
                <a:solidFill>
                  <a:schemeClr val="tx1"/>
                </a:solidFill>
                <a:effectLst/>
                <a:latin typeface="Consolas" panose="020B0609020204030204" pitchFamily="49" charset="0"/>
              </a:rPr>
              <a:t>password.length</a:t>
            </a:r>
            <a:r>
              <a:rPr lang="en-US" sz="800" b="0" dirty="0">
                <a:solidFill>
                  <a:schemeClr val="tx1"/>
                </a:solidFill>
                <a:effectLst/>
                <a:latin typeface="Consolas" panose="020B0609020204030204" pitchFamily="49" charset="0"/>
              </a:rPr>
              <a:t> &lt; 6) {</a:t>
            </a:r>
          </a:p>
          <a:p>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this.invalidate</a:t>
            </a:r>
            <a:r>
              <a:rPr lang="en-US" sz="800" b="0" dirty="0">
                <a:solidFill>
                  <a:schemeClr val="tx1"/>
                </a:solidFill>
                <a:effectLst/>
                <a:latin typeface="Consolas" panose="020B0609020204030204" pitchFamily="49" charset="0"/>
              </a:rPr>
              <a:t>('password', 'Password must be at least 6 characters.');</a:t>
            </a:r>
          </a:p>
          <a:p>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  if (</a:t>
            </a:r>
            <a:r>
              <a:rPr lang="en-US" sz="800" b="0" dirty="0" err="1">
                <a:solidFill>
                  <a:schemeClr val="tx1"/>
                </a:solidFill>
                <a:effectLst/>
                <a:latin typeface="Consolas" panose="020B0609020204030204" pitchFamily="49" charset="0"/>
              </a:rPr>
              <a:t>this.isNew</a:t>
            </a:r>
            <a:r>
              <a:rPr lang="en-US" sz="800" b="0" dirty="0">
                <a:solidFill>
                  <a:schemeClr val="tx1"/>
                </a:solidFill>
                <a:effectLst/>
                <a:latin typeface="Consolas" panose="020B0609020204030204" pitchFamily="49" charset="0"/>
              </a:rPr>
              <a:t> &amp;&amp; !</a:t>
            </a:r>
            <a:r>
              <a:rPr lang="en-US" sz="800" b="0" dirty="0" err="1">
                <a:solidFill>
                  <a:schemeClr val="tx1"/>
                </a:solidFill>
                <a:effectLst/>
                <a:latin typeface="Consolas" panose="020B0609020204030204" pitchFamily="49" charset="0"/>
              </a:rPr>
              <a:t>this._password</a:t>
            </a:r>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this.invalidate</a:t>
            </a:r>
            <a:r>
              <a:rPr lang="en-US" sz="800" b="0" dirty="0">
                <a:solidFill>
                  <a:schemeClr val="tx1"/>
                </a:solidFill>
                <a:effectLst/>
                <a:latin typeface="Consolas" panose="020B0609020204030204" pitchFamily="49" charset="0"/>
              </a:rPr>
              <a:t>('password', 'Password is required');</a:t>
            </a:r>
          </a:p>
          <a:p>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 null);</a:t>
            </a:r>
          </a:p>
          <a:p>
            <a:br>
              <a:rPr lang="en-US" sz="800" b="0" dirty="0">
                <a:solidFill>
                  <a:schemeClr val="tx1"/>
                </a:solidFill>
                <a:effectLst/>
                <a:latin typeface="Consolas" panose="020B0609020204030204" pitchFamily="49" charset="0"/>
              </a:rPr>
            </a:br>
            <a:r>
              <a:rPr lang="en-US" sz="800" b="0" dirty="0" err="1">
                <a:solidFill>
                  <a:schemeClr val="tx1"/>
                </a:solidFill>
                <a:effectLst/>
                <a:latin typeface="Consolas" panose="020B0609020204030204" pitchFamily="49" charset="0"/>
              </a:rPr>
              <a:t>module.exports</a:t>
            </a:r>
            <a:r>
              <a:rPr lang="en-US" sz="800" b="0" dirty="0">
                <a:solidFill>
                  <a:schemeClr val="tx1"/>
                </a:solidFill>
                <a:effectLst/>
                <a:latin typeface="Consolas" panose="020B0609020204030204" pitchFamily="49" charset="0"/>
              </a:rPr>
              <a:t> = </a:t>
            </a:r>
            <a:r>
              <a:rPr lang="en-US" sz="800" b="0" dirty="0" err="1">
                <a:solidFill>
                  <a:schemeClr val="tx1"/>
                </a:solidFill>
                <a:effectLst/>
                <a:latin typeface="Consolas" panose="020B0609020204030204" pitchFamily="49" charset="0"/>
              </a:rPr>
              <a:t>mongoose.model</a:t>
            </a:r>
            <a:r>
              <a:rPr lang="en-US" sz="800" b="0" dirty="0">
                <a:solidFill>
                  <a:schemeClr val="tx1"/>
                </a:solidFill>
                <a:effectLst/>
                <a:latin typeface="Consolas" panose="020B0609020204030204" pitchFamily="49" charset="0"/>
              </a:rPr>
              <a:t>('User', </a:t>
            </a:r>
            <a:r>
              <a:rPr lang="en-US" sz="800" b="0" dirty="0" err="1">
                <a:solidFill>
                  <a:schemeClr val="tx1"/>
                </a:solidFill>
                <a:effectLst/>
                <a:latin typeface="Consolas" panose="020B0609020204030204" pitchFamily="49" charset="0"/>
              </a:rPr>
              <a:t>UserSchema</a:t>
            </a:r>
            <a:r>
              <a:rPr lang="en-US" sz="800" b="0" dirty="0">
                <a:solidFill>
                  <a:schemeClr val="tx1"/>
                </a:solidFill>
                <a:effectLst/>
                <a:latin typeface="Consolas" panose="020B0609020204030204" pitchFamily="49" charset="0"/>
              </a:rPr>
              <a:t>);</a:t>
            </a:r>
          </a:p>
          <a:p>
            <a:br>
              <a:rPr lang="en-US" sz="800" b="0" dirty="0">
                <a:solidFill>
                  <a:schemeClr val="tx1"/>
                </a:solidFill>
                <a:effectLst/>
                <a:latin typeface="Consolas" panose="020B0609020204030204" pitchFamily="49" charset="0"/>
              </a:rPr>
            </a:br>
            <a:endParaRPr lang="en-US" sz="8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71F643A4-C4C0-2302-F127-224FA3DBCCE0}"/>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0B608AA4-9F90-767E-BECE-2FF04977FB5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9A8B44D-130D-F589-2642-772B5A294DB7}"/>
              </a:ext>
            </a:extLst>
          </p:cNvPr>
          <p:cNvSpPr>
            <a:spLocks noGrp="1"/>
          </p:cNvSpPr>
          <p:nvPr>
            <p:ph type="sldNum" sz="quarter" idx="12"/>
          </p:nvPr>
        </p:nvSpPr>
        <p:spPr/>
        <p:txBody>
          <a:bodyPr/>
          <a:lstStyle/>
          <a:p>
            <a:fld id="{7C5CF243-786F-4254-B068-4C9F0B6EA12F}" type="slidenum">
              <a:rPr lang="en-US" altLang="en-US" smtClean="0"/>
              <a:pPr/>
              <a:t>56</a:t>
            </a:fld>
            <a:endParaRPr lang="en-US" altLang="en-US"/>
          </a:p>
        </p:txBody>
      </p:sp>
    </p:spTree>
    <p:extLst>
      <p:ext uri="{BB962C8B-B14F-4D97-AF65-F5344CB8AC3E}">
        <p14:creationId xmlns:p14="http://schemas.microsoft.com/office/powerpoint/2010/main" val="2535336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8A69-56FA-FA4E-9180-E743B99D6A62}"/>
              </a:ext>
            </a:extLst>
          </p:cNvPr>
          <p:cNvSpPr>
            <a:spLocks noGrp="1"/>
          </p:cNvSpPr>
          <p:nvPr>
            <p:ph type="title"/>
          </p:nvPr>
        </p:nvSpPr>
        <p:spPr/>
        <p:txBody>
          <a:bodyPr/>
          <a:lstStyle/>
          <a:p>
            <a:r>
              <a:rPr lang="en-US" dirty="0"/>
              <a:t>Updated express.js</a:t>
            </a:r>
          </a:p>
        </p:txBody>
      </p:sp>
      <p:sp>
        <p:nvSpPr>
          <p:cNvPr id="3" name="Content Placeholder 2">
            <a:extLst>
              <a:ext uri="{FF2B5EF4-FFF2-40B4-BE49-F238E27FC236}">
                <a16:creationId xmlns:a16="http://schemas.microsoft.com/office/drawing/2014/main" id="{B2421AFC-A659-0BAD-9BAB-57B594E16B06}"/>
              </a:ext>
            </a:extLst>
          </p:cNvPr>
          <p:cNvSpPr>
            <a:spLocks noGrp="1"/>
          </p:cNvSpPr>
          <p:nvPr>
            <p:ph idx="1"/>
          </p:nvPr>
        </p:nvSpPr>
        <p:spPr/>
        <p:txBody>
          <a:bodyPr/>
          <a:lstStyle/>
          <a:p>
            <a:r>
              <a:rPr lang="en-US" dirty="0"/>
              <a:t>Update the express.js as follows:</a:t>
            </a:r>
          </a:p>
          <a:p>
            <a:r>
              <a:rPr lang="en-US" sz="900" b="0" dirty="0">
                <a:solidFill>
                  <a:schemeClr val="tx1"/>
                </a:solidFill>
                <a:effectLst/>
                <a:latin typeface="Consolas" panose="020B0609020204030204" pitchFamily="49" charset="0"/>
              </a:rPr>
              <a:t>import express from 'express'</a:t>
            </a:r>
          </a:p>
          <a:p>
            <a:r>
              <a:rPr lang="en-US" sz="900" b="0" dirty="0">
                <a:solidFill>
                  <a:schemeClr val="tx1"/>
                </a:solidFill>
                <a:effectLst/>
                <a:latin typeface="Consolas" panose="020B0609020204030204" pitchFamily="49" charset="0"/>
              </a:rPr>
              <a:t>import </a:t>
            </a:r>
            <a:r>
              <a:rPr lang="en-US" sz="900" b="0" dirty="0" err="1">
                <a:solidFill>
                  <a:schemeClr val="tx1"/>
                </a:solidFill>
                <a:effectLst/>
                <a:latin typeface="Consolas" panose="020B0609020204030204" pitchFamily="49" charset="0"/>
              </a:rPr>
              <a:t>bodyParser</a:t>
            </a:r>
            <a:r>
              <a:rPr lang="en-US" sz="900" b="0" dirty="0">
                <a:solidFill>
                  <a:schemeClr val="tx1"/>
                </a:solidFill>
                <a:effectLst/>
                <a:latin typeface="Consolas" panose="020B0609020204030204" pitchFamily="49" charset="0"/>
              </a:rPr>
              <a:t> from 'body-parser'</a:t>
            </a:r>
          </a:p>
          <a:p>
            <a:r>
              <a:rPr lang="en-US" sz="900" b="0" dirty="0">
                <a:solidFill>
                  <a:schemeClr val="tx1"/>
                </a:solidFill>
                <a:effectLst/>
                <a:latin typeface="Consolas" panose="020B0609020204030204" pitchFamily="49" charset="0"/>
              </a:rPr>
              <a:t>import </a:t>
            </a:r>
            <a:r>
              <a:rPr lang="en-US" sz="900" b="0" dirty="0" err="1">
                <a:solidFill>
                  <a:schemeClr val="tx1"/>
                </a:solidFill>
                <a:effectLst/>
                <a:latin typeface="Consolas" panose="020B0609020204030204" pitchFamily="49" charset="0"/>
              </a:rPr>
              <a:t>cookieParser</a:t>
            </a:r>
            <a:r>
              <a:rPr lang="en-US" sz="900" b="0" dirty="0">
                <a:solidFill>
                  <a:schemeClr val="tx1"/>
                </a:solidFill>
                <a:effectLst/>
                <a:latin typeface="Consolas" panose="020B0609020204030204" pitchFamily="49" charset="0"/>
              </a:rPr>
              <a:t> from 'cookie-parser'</a:t>
            </a:r>
          </a:p>
          <a:p>
            <a:r>
              <a:rPr lang="en-US" sz="900" b="0" dirty="0">
                <a:solidFill>
                  <a:schemeClr val="tx1"/>
                </a:solidFill>
                <a:effectLst/>
                <a:latin typeface="Consolas" panose="020B0609020204030204" pitchFamily="49" charset="0"/>
              </a:rPr>
              <a:t>import compress from 'compression'</a:t>
            </a:r>
          </a:p>
          <a:p>
            <a:r>
              <a:rPr lang="en-US" sz="900" b="0" dirty="0">
                <a:solidFill>
                  <a:schemeClr val="tx1"/>
                </a:solidFill>
                <a:effectLst/>
                <a:latin typeface="Consolas" panose="020B0609020204030204" pitchFamily="49" charset="0"/>
              </a:rPr>
              <a:t>import </a:t>
            </a:r>
            <a:r>
              <a:rPr lang="en-US" sz="900" b="0" dirty="0" err="1">
                <a:solidFill>
                  <a:schemeClr val="tx1"/>
                </a:solidFill>
                <a:effectLst/>
                <a:latin typeface="Consolas" panose="020B0609020204030204" pitchFamily="49" charset="0"/>
              </a:rPr>
              <a:t>cors</a:t>
            </a:r>
            <a:r>
              <a:rPr lang="en-US" sz="900" b="0" dirty="0">
                <a:solidFill>
                  <a:schemeClr val="tx1"/>
                </a:solidFill>
                <a:effectLst/>
                <a:latin typeface="Consolas" panose="020B0609020204030204" pitchFamily="49" charset="0"/>
              </a:rPr>
              <a:t> from '</a:t>
            </a:r>
            <a:r>
              <a:rPr lang="en-US" sz="900" b="0" dirty="0" err="1">
                <a:solidFill>
                  <a:schemeClr val="tx1"/>
                </a:solidFill>
                <a:effectLst/>
                <a:latin typeface="Consolas" panose="020B0609020204030204" pitchFamily="49" charset="0"/>
              </a:rPr>
              <a:t>cors</a:t>
            </a:r>
            <a:r>
              <a:rPr lang="en-US" sz="900" b="0" dirty="0">
                <a:solidFill>
                  <a:schemeClr val="tx1"/>
                </a:solidFill>
                <a:effectLst/>
                <a:latin typeface="Consolas" panose="020B0609020204030204" pitchFamily="49" charset="0"/>
              </a:rPr>
              <a:t>'</a:t>
            </a:r>
          </a:p>
          <a:p>
            <a:r>
              <a:rPr lang="en-US" sz="900" b="0" dirty="0">
                <a:solidFill>
                  <a:schemeClr val="tx1"/>
                </a:solidFill>
                <a:effectLst/>
                <a:latin typeface="Consolas" panose="020B0609020204030204" pitchFamily="49" charset="0"/>
              </a:rPr>
              <a:t>import helmet from 'helmet'</a:t>
            </a:r>
          </a:p>
          <a:p>
            <a:r>
              <a:rPr lang="en-US" sz="900" b="0" dirty="0">
                <a:solidFill>
                  <a:schemeClr val="tx1"/>
                </a:solidFill>
                <a:effectLst/>
                <a:latin typeface="Consolas" panose="020B0609020204030204" pitchFamily="49" charset="0"/>
              </a:rPr>
              <a:t>import Template from './../template.js'</a:t>
            </a:r>
          </a:p>
          <a:p>
            <a:r>
              <a:rPr lang="en-US" sz="900" b="0" dirty="0">
                <a:solidFill>
                  <a:schemeClr val="tx1"/>
                </a:solidFill>
                <a:effectLst/>
                <a:latin typeface="Consolas" panose="020B0609020204030204" pitchFamily="49" charset="0"/>
              </a:rPr>
              <a:t>import </a:t>
            </a:r>
            <a:r>
              <a:rPr lang="en-US" sz="900" b="0" dirty="0" err="1">
                <a:solidFill>
                  <a:schemeClr val="tx1"/>
                </a:solidFill>
                <a:effectLst/>
                <a:latin typeface="Consolas" panose="020B0609020204030204" pitchFamily="49" charset="0"/>
              </a:rPr>
              <a:t>userRoutes</a:t>
            </a:r>
            <a:r>
              <a:rPr lang="en-US" sz="900" b="0" dirty="0">
                <a:solidFill>
                  <a:schemeClr val="tx1"/>
                </a:solidFill>
                <a:effectLst/>
                <a:latin typeface="Consolas" panose="020B0609020204030204" pitchFamily="49" charset="0"/>
              </a:rPr>
              <a:t> from './routes/user.routes.js'</a:t>
            </a:r>
          </a:p>
          <a:p>
            <a:br>
              <a:rPr lang="en-US" sz="900" b="0" dirty="0">
                <a:solidFill>
                  <a:schemeClr val="tx1"/>
                </a:solidFill>
                <a:effectLst/>
                <a:latin typeface="Consolas" panose="020B0609020204030204" pitchFamily="49" charset="0"/>
              </a:rPr>
            </a:br>
            <a:br>
              <a:rPr lang="en-US" sz="900" b="0" dirty="0">
                <a:solidFill>
                  <a:schemeClr val="tx1"/>
                </a:solidFill>
                <a:effectLst/>
                <a:latin typeface="Consolas" panose="020B0609020204030204" pitchFamily="49" charset="0"/>
              </a:rPr>
            </a:br>
            <a:br>
              <a:rPr lang="en-US" sz="900" b="0" dirty="0">
                <a:solidFill>
                  <a:schemeClr val="tx1"/>
                </a:solidFill>
                <a:effectLst/>
                <a:latin typeface="Consolas" panose="020B0609020204030204" pitchFamily="49" charset="0"/>
              </a:rPr>
            </a:br>
            <a:r>
              <a:rPr lang="en-US" sz="900" b="0" dirty="0">
                <a:solidFill>
                  <a:schemeClr val="tx1"/>
                </a:solidFill>
                <a:effectLst/>
                <a:latin typeface="Consolas" panose="020B0609020204030204" pitchFamily="49" charset="0"/>
              </a:rPr>
              <a:t>const app = express()</a:t>
            </a:r>
          </a:p>
          <a:p>
            <a:br>
              <a:rPr lang="en-US" sz="900" b="0" dirty="0">
                <a:solidFill>
                  <a:schemeClr val="tx1"/>
                </a:solidFill>
                <a:effectLst/>
                <a:latin typeface="Consolas" panose="020B0609020204030204" pitchFamily="49" charset="0"/>
              </a:rPr>
            </a:br>
            <a:r>
              <a:rPr lang="en-US" sz="900" b="0" dirty="0">
                <a:solidFill>
                  <a:schemeClr val="tx1"/>
                </a:solidFill>
                <a:effectLst/>
                <a:latin typeface="Consolas" panose="020B0609020204030204" pitchFamily="49" charset="0"/>
              </a:rPr>
              <a:t>//...</a:t>
            </a:r>
          </a:p>
          <a:p>
            <a:r>
              <a:rPr lang="en-US" sz="900" b="0" dirty="0" err="1">
                <a:solidFill>
                  <a:schemeClr val="tx1"/>
                </a:solidFill>
                <a:effectLst/>
                <a:latin typeface="Consolas" panose="020B0609020204030204" pitchFamily="49" charset="0"/>
              </a:rPr>
              <a:t>app.get</a:t>
            </a:r>
            <a:r>
              <a:rPr lang="en-US" sz="900" b="0" dirty="0">
                <a:solidFill>
                  <a:schemeClr val="tx1"/>
                </a:solidFill>
                <a:effectLst/>
                <a:latin typeface="Consolas" panose="020B0609020204030204" pitchFamily="49" charset="0"/>
              </a:rPr>
              <a:t>('/', (req, res) =&gt; {</a:t>
            </a:r>
          </a:p>
          <a:p>
            <a:r>
              <a:rPr lang="en-US" sz="900" b="0" dirty="0" err="1">
                <a:solidFill>
                  <a:schemeClr val="tx1"/>
                </a:solidFill>
                <a:effectLst/>
                <a:latin typeface="Consolas" panose="020B0609020204030204" pitchFamily="49" charset="0"/>
              </a:rPr>
              <a:t>res.status</a:t>
            </a:r>
            <a:r>
              <a:rPr lang="en-US" sz="900" b="0" dirty="0">
                <a:solidFill>
                  <a:schemeClr val="tx1"/>
                </a:solidFill>
                <a:effectLst/>
                <a:latin typeface="Consolas" panose="020B0609020204030204" pitchFamily="49" charset="0"/>
              </a:rPr>
              <a:t>(200).send(Template()) </a:t>
            </a:r>
          </a:p>
          <a:p>
            <a:r>
              <a:rPr lang="en-US" sz="900" b="0" dirty="0">
                <a:solidFill>
                  <a:schemeClr val="tx1"/>
                </a:solidFill>
                <a:effectLst/>
                <a:latin typeface="Consolas" panose="020B0609020204030204" pitchFamily="49" charset="0"/>
              </a:rPr>
              <a:t>})</a:t>
            </a:r>
          </a:p>
          <a:p>
            <a:r>
              <a:rPr lang="en-US" sz="900" b="0" dirty="0">
                <a:solidFill>
                  <a:schemeClr val="tx1"/>
                </a:solidFill>
                <a:effectLst/>
                <a:latin typeface="Consolas" panose="020B0609020204030204" pitchFamily="49" charset="0"/>
              </a:rPr>
              <a:t>//...</a:t>
            </a:r>
          </a:p>
          <a:p>
            <a:r>
              <a:rPr lang="en-US" sz="900" b="0" dirty="0" err="1">
                <a:solidFill>
                  <a:schemeClr val="tx1"/>
                </a:solidFill>
                <a:effectLst/>
                <a:highlight>
                  <a:srgbClr val="FFFF00"/>
                </a:highlight>
                <a:latin typeface="Consolas" panose="020B0609020204030204" pitchFamily="49" charset="0"/>
              </a:rPr>
              <a:t>app.use</a:t>
            </a:r>
            <a:r>
              <a:rPr lang="en-US" sz="900" b="0" dirty="0">
                <a:solidFill>
                  <a:schemeClr val="tx1"/>
                </a:solidFill>
                <a:effectLst/>
                <a:highlight>
                  <a:srgbClr val="FFFF00"/>
                </a:highlight>
                <a:latin typeface="Consolas" panose="020B0609020204030204" pitchFamily="49" charset="0"/>
              </a:rPr>
              <a:t>(</a:t>
            </a:r>
            <a:r>
              <a:rPr lang="en-US" sz="900" b="0" dirty="0" err="1">
                <a:solidFill>
                  <a:schemeClr val="tx1"/>
                </a:solidFill>
                <a:effectLst/>
                <a:highlight>
                  <a:srgbClr val="FFFF00"/>
                </a:highlight>
                <a:latin typeface="Consolas" panose="020B0609020204030204" pitchFamily="49" charset="0"/>
              </a:rPr>
              <a:t>express.json</a:t>
            </a:r>
            <a:r>
              <a:rPr lang="en-US" sz="900" b="0" dirty="0">
                <a:solidFill>
                  <a:schemeClr val="tx1"/>
                </a:solidFill>
                <a:effectLst/>
                <a:highlight>
                  <a:srgbClr val="FFFF00"/>
                </a:highlight>
                <a:latin typeface="Consolas" panose="020B0609020204030204" pitchFamily="49" charset="0"/>
              </a:rPr>
              <a:t>());</a:t>
            </a:r>
          </a:p>
          <a:p>
            <a:r>
              <a:rPr lang="en-US" sz="900" b="0" dirty="0" err="1">
                <a:solidFill>
                  <a:schemeClr val="tx1"/>
                </a:solidFill>
                <a:effectLst/>
                <a:highlight>
                  <a:srgbClr val="FFFF00"/>
                </a:highlight>
                <a:latin typeface="Consolas" panose="020B0609020204030204" pitchFamily="49" charset="0"/>
              </a:rPr>
              <a:t>app.use</a:t>
            </a:r>
            <a:r>
              <a:rPr lang="en-US" sz="900" b="0" dirty="0">
                <a:solidFill>
                  <a:schemeClr val="tx1"/>
                </a:solidFill>
                <a:effectLst/>
                <a:highlight>
                  <a:srgbClr val="FFFF00"/>
                </a:highlight>
                <a:latin typeface="Consolas" panose="020B0609020204030204" pitchFamily="49" charset="0"/>
              </a:rPr>
              <a:t>(</a:t>
            </a:r>
            <a:r>
              <a:rPr lang="en-US" sz="900" b="0" dirty="0" err="1">
                <a:solidFill>
                  <a:schemeClr val="tx1"/>
                </a:solidFill>
                <a:effectLst/>
                <a:highlight>
                  <a:srgbClr val="FFFF00"/>
                </a:highlight>
                <a:latin typeface="Consolas" panose="020B0609020204030204" pitchFamily="49" charset="0"/>
              </a:rPr>
              <a:t>express.urlencoded</a:t>
            </a:r>
            <a:r>
              <a:rPr lang="en-US" sz="900" b="0" dirty="0">
                <a:solidFill>
                  <a:schemeClr val="tx1"/>
                </a:solidFill>
                <a:effectLst/>
                <a:highlight>
                  <a:srgbClr val="FFFF00"/>
                </a:highlight>
                <a:latin typeface="Consolas" panose="020B0609020204030204" pitchFamily="49" charset="0"/>
              </a:rPr>
              <a:t>({ extended: true }));</a:t>
            </a:r>
          </a:p>
          <a:p>
            <a:r>
              <a:rPr lang="en-US" sz="900" b="0" dirty="0" err="1">
                <a:solidFill>
                  <a:schemeClr val="tx1"/>
                </a:solidFill>
                <a:effectLst/>
                <a:latin typeface="Consolas" panose="020B0609020204030204" pitchFamily="49" charset="0"/>
              </a:rPr>
              <a:t>app.use</a:t>
            </a:r>
            <a:r>
              <a:rPr lang="en-US" sz="900" b="0" dirty="0">
                <a:solidFill>
                  <a:schemeClr val="tx1"/>
                </a:solidFill>
                <a:effectLst/>
                <a:latin typeface="Consolas" panose="020B0609020204030204" pitchFamily="49" charset="0"/>
              </a:rPr>
              <a:t>('/', </a:t>
            </a:r>
            <a:r>
              <a:rPr lang="en-US" sz="900" b="0" dirty="0" err="1">
                <a:solidFill>
                  <a:schemeClr val="tx1"/>
                </a:solidFill>
                <a:effectLst/>
                <a:latin typeface="Consolas" panose="020B0609020204030204" pitchFamily="49" charset="0"/>
              </a:rPr>
              <a:t>userRoutes</a:t>
            </a:r>
            <a:r>
              <a:rPr lang="en-US" sz="900" b="0" dirty="0">
                <a:solidFill>
                  <a:schemeClr val="tx1"/>
                </a:solidFill>
                <a:effectLst/>
                <a:latin typeface="Consolas" panose="020B0609020204030204" pitchFamily="49" charset="0"/>
              </a:rPr>
              <a:t>)</a:t>
            </a:r>
          </a:p>
          <a:p>
            <a:r>
              <a:rPr lang="en-US" sz="900" b="0" dirty="0" err="1">
                <a:solidFill>
                  <a:schemeClr val="tx1"/>
                </a:solidFill>
                <a:effectLst/>
                <a:latin typeface="Consolas" panose="020B0609020204030204" pitchFamily="49" charset="0"/>
              </a:rPr>
              <a:t>app.use</a:t>
            </a:r>
            <a:r>
              <a:rPr lang="en-US" sz="900" b="0" dirty="0">
                <a:solidFill>
                  <a:schemeClr val="tx1"/>
                </a:solidFill>
                <a:effectLst/>
                <a:latin typeface="Consolas" panose="020B0609020204030204" pitchFamily="49" charset="0"/>
              </a:rPr>
              <a:t>(</a:t>
            </a:r>
            <a:r>
              <a:rPr lang="en-US" sz="900" b="0" dirty="0" err="1">
                <a:solidFill>
                  <a:schemeClr val="tx1"/>
                </a:solidFill>
                <a:effectLst/>
                <a:latin typeface="Consolas" panose="020B0609020204030204" pitchFamily="49" charset="0"/>
              </a:rPr>
              <a:t>bodyParser.json</a:t>
            </a:r>
            <a:r>
              <a:rPr lang="en-US" sz="900" b="0" dirty="0">
                <a:solidFill>
                  <a:schemeClr val="tx1"/>
                </a:solidFill>
                <a:effectLst/>
                <a:latin typeface="Consolas" panose="020B0609020204030204" pitchFamily="49" charset="0"/>
              </a:rPr>
              <a:t>())</a:t>
            </a:r>
          </a:p>
          <a:p>
            <a:r>
              <a:rPr lang="en-US" sz="900" b="0" dirty="0" err="1">
                <a:solidFill>
                  <a:schemeClr val="tx1"/>
                </a:solidFill>
                <a:effectLst/>
                <a:latin typeface="Consolas" panose="020B0609020204030204" pitchFamily="49" charset="0"/>
              </a:rPr>
              <a:t>app.use</a:t>
            </a:r>
            <a:r>
              <a:rPr lang="en-US" sz="900" b="0" dirty="0">
                <a:solidFill>
                  <a:schemeClr val="tx1"/>
                </a:solidFill>
                <a:effectLst/>
                <a:latin typeface="Consolas" panose="020B0609020204030204" pitchFamily="49" charset="0"/>
              </a:rPr>
              <a:t>(</a:t>
            </a:r>
            <a:r>
              <a:rPr lang="en-US" sz="900" b="0" dirty="0" err="1">
                <a:solidFill>
                  <a:schemeClr val="tx1"/>
                </a:solidFill>
                <a:effectLst/>
                <a:latin typeface="Consolas" panose="020B0609020204030204" pitchFamily="49" charset="0"/>
              </a:rPr>
              <a:t>bodyParser.urlencoded</a:t>
            </a:r>
            <a:r>
              <a:rPr lang="en-US" sz="900" b="0" dirty="0">
                <a:solidFill>
                  <a:schemeClr val="tx1"/>
                </a:solidFill>
                <a:effectLst/>
                <a:latin typeface="Consolas" panose="020B0609020204030204" pitchFamily="49" charset="0"/>
              </a:rPr>
              <a:t>({ extended: true }))</a:t>
            </a:r>
          </a:p>
          <a:p>
            <a:r>
              <a:rPr lang="en-US" sz="900" b="0" dirty="0" err="1">
                <a:solidFill>
                  <a:schemeClr val="tx1"/>
                </a:solidFill>
                <a:effectLst/>
                <a:latin typeface="Consolas" panose="020B0609020204030204" pitchFamily="49" charset="0"/>
              </a:rPr>
              <a:t>app.use</a:t>
            </a:r>
            <a:r>
              <a:rPr lang="en-US" sz="900" b="0" dirty="0">
                <a:solidFill>
                  <a:schemeClr val="tx1"/>
                </a:solidFill>
                <a:effectLst/>
                <a:latin typeface="Consolas" panose="020B0609020204030204" pitchFamily="49" charset="0"/>
              </a:rPr>
              <a:t>(</a:t>
            </a:r>
            <a:r>
              <a:rPr lang="en-US" sz="900" b="0" dirty="0" err="1">
                <a:solidFill>
                  <a:schemeClr val="tx1"/>
                </a:solidFill>
                <a:effectLst/>
                <a:latin typeface="Consolas" panose="020B0609020204030204" pitchFamily="49" charset="0"/>
              </a:rPr>
              <a:t>cookieParser</a:t>
            </a:r>
            <a:r>
              <a:rPr lang="en-US" sz="900" b="0" dirty="0">
                <a:solidFill>
                  <a:schemeClr val="tx1"/>
                </a:solidFill>
                <a:effectLst/>
                <a:latin typeface="Consolas" panose="020B0609020204030204" pitchFamily="49" charset="0"/>
              </a:rPr>
              <a:t>())</a:t>
            </a:r>
          </a:p>
          <a:p>
            <a:r>
              <a:rPr lang="en-US" sz="900" b="0" dirty="0" err="1">
                <a:solidFill>
                  <a:schemeClr val="tx1"/>
                </a:solidFill>
                <a:effectLst/>
                <a:latin typeface="Consolas" panose="020B0609020204030204" pitchFamily="49" charset="0"/>
              </a:rPr>
              <a:t>app.use</a:t>
            </a:r>
            <a:r>
              <a:rPr lang="en-US" sz="900" b="0" dirty="0">
                <a:solidFill>
                  <a:schemeClr val="tx1"/>
                </a:solidFill>
                <a:effectLst/>
                <a:latin typeface="Consolas" panose="020B0609020204030204" pitchFamily="49" charset="0"/>
              </a:rPr>
              <a:t>(compress())</a:t>
            </a:r>
          </a:p>
          <a:p>
            <a:r>
              <a:rPr lang="en-US" sz="900" b="0" dirty="0" err="1">
                <a:solidFill>
                  <a:schemeClr val="tx1"/>
                </a:solidFill>
                <a:effectLst/>
                <a:latin typeface="Consolas" panose="020B0609020204030204" pitchFamily="49" charset="0"/>
              </a:rPr>
              <a:t>app.use</a:t>
            </a:r>
            <a:r>
              <a:rPr lang="en-US" sz="900" b="0" dirty="0">
                <a:solidFill>
                  <a:schemeClr val="tx1"/>
                </a:solidFill>
                <a:effectLst/>
                <a:latin typeface="Consolas" panose="020B0609020204030204" pitchFamily="49" charset="0"/>
              </a:rPr>
              <a:t>(helmet())</a:t>
            </a:r>
          </a:p>
          <a:p>
            <a:r>
              <a:rPr lang="en-US" sz="900" b="0" dirty="0" err="1">
                <a:solidFill>
                  <a:schemeClr val="tx1"/>
                </a:solidFill>
                <a:effectLst/>
                <a:latin typeface="Consolas" panose="020B0609020204030204" pitchFamily="49" charset="0"/>
              </a:rPr>
              <a:t>app.use</a:t>
            </a:r>
            <a:r>
              <a:rPr lang="en-US" sz="900" b="0" dirty="0">
                <a:solidFill>
                  <a:schemeClr val="tx1"/>
                </a:solidFill>
                <a:effectLst/>
                <a:latin typeface="Consolas" panose="020B0609020204030204" pitchFamily="49" charset="0"/>
              </a:rPr>
              <a:t>(</a:t>
            </a:r>
            <a:r>
              <a:rPr lang="en-US" sz="900" b="0" dirty="0" err="1">
                <a:solidFill>
                  <a:schemeClr val="tx1"/>
                </a:solidFill>
                <a:effectLst/>
                <a:latin typeface="Consolas" panose="020B0609020204030204" pitchFamily="49" charset="0"/>
              </a:rPr>
              <a:t>cors</a:t>
            </a:r>
            <a:r>
              <a:rPr lang="en-US" sz="900" b="0" dirty="0">
                <a:solidFill>
                  <a:schemeClr val="tx1"/>
                </a:solidFill>
                <a:effectLst/>
                <a:latin typeface="Consolas" panose="020B0609020204030204" pitchFamily="49" charset="0"/>
              </a:rPr>
              <a:t>())</a:t>
            </a:r>
          </a:p>
          <a:p>
            <a:br>
              <a:rPr lang="en-US" sz="900" b="0" dirty="0">
                <a:solidFill>
                  <a:schemeClr val="tx1"/>
                </a:solidFill>
                <a:effectLst/>
                <a:latin typeface="Consolas" panose="020B0609020204030204" pitchFamily="49" charset="0"/>
              </a:rPr>
            </a:br>
            <a:r>
              <a:rPr lang="en-US" sz="900" b="0" dirty="0">
                <a:solidFill>
                  <a:schemeClr val="tx1"/>
                </a:solidFill>
                <a:effectLst/>
                <a:latin typeface="Consolas" panose="020B0609020204030204" pitchFamily="49" charset="0"/>
              </a:rPr>
              <a:t>export default app</a:t>
            </a:r>
          </a:p>
          <a:p>
            <a:endParaRPr lang="en-US" dirty="0"/>
          </a:p>
        </p:txBody>
      </p:sp>
      <p:sp>
        <p:nvSpPr>
          <p:cNvPr id="4" name="Date Placeholder 3">
            <a:extLst>
              <a:ext uri="{FF2B5EF4-FFF2-40B4-BE49-F238E27FC236}">
                <a16:creationId xmlns:a16="http://schemas.microsoft.com/office/drawing/2014/main" id="{7DA51513-714C-4D7C-064D-DC9802A72F50}"/>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EEF74FE8-7648-D064-7358-DD7C31B63C2A}"/>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34423BBA-402B-932F-1929-1B2AD0E5F367}"/>
              </a:ext>
            </a:extLst>
          </p:cNvPr>
          <p:cNvSpPr>
            <a:spLocks noGrp="1"/>
          </p:cNvSpPr>
          <p:nvPr>
            <p:ph type="sldNum" sz="quarter" idx="12"/>
          </p:nvPr>
        </p:nvSpPr>
        <p:spPr/>
        <p:txBody>
          <a:bodyPr/>
          <a:lstStyle/>
          <a:p>
            <a:fld id="{7C5CF243-786F-4254-B068-4C9F0B6EA12F}" type="slidenum">
              <a:rPr lang="en-US" altLang="en-US" smtClean="0"/>
              <a:pPr/>
              <a:t>57</a:t>
            </a:fld>
            <a:endParaRPr lang="en-US" altLang="en-US"/>
          </a:p>
        </p:txBody>
      </p:sp>
    </p:spTree>
    <p:extLst>
      <p:ext uri="{BB962C8B-B14F-4D97-AF65-F5344CB8AC3E}">
        <p14:creationId xmlns:p14="http://schemas.microsoft.com/office/powerpoint/2010/main" val="3108539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33B5-DF42-E0DD-3547-848C20C3FA0B}"/>
              </a:ext>
            </a:extLst>
          </p:cNvPr>
          <p:cNvSpPr>
            <a:spLocks noGrp="1"/>
          </p:cNvSpPr>
          <p:nvPr>
            <p:ph type="title"/>
          </p:nvPr>
        </p:nvSpPr>
        <p:spPr/>
        <p:txBody>
          <a:bodyPr/>
          <a:lstStyle/>
          <a:p>
            <a:r>
              <a:rPr lang="en-US" dirty="0"/>
              <a:t>Updated user.model.js</a:t>
            </a:r>
          </a:p>
        </p:txBody>
      </p:sp>
      <p:sp>
        <p:nvSpPr>
          <p:cNvPr id="3" name="Content Placeholder 2">
            <a:extLst>
              <a:ext uri="{FF2B5EF4-FFF2-40B4-BE49-F238E27FC236}">
                <a16:creationId xmlns:a16="http://schemas.microsoft.com/office/drawing/2014/main" id="{7604FE26-CE67-07DD-82BF-80EA9233C3B7}"/>
              </a:ext>
            </a:extLst>
          </p:cNvPr>
          <p:cNvSpPr>
            <a:spLocks noGrp="1"/>
          </p:cNvSpPr>
          <p:nvPr>
            <p:ph idx="1"/>
          </p:nvPr>
        </p:nvSpPr>
        <p:spPr/>
        <p:txBody>
          <a:bodyPr/>
          <a:lstStyle/>
          <a:p>
            <a:r>
              <a:rPr lang="en-US" sz="600" b="0" dirty="0">
                <a:solidFill>
                  <a:schemeClr val="tx1"/>
                </a:solidFill>
                <a:effectLst/>
                <a:latin typeface="Consolas" panose="020B0609020204030204" pitchFamily="49" charset="0"/>
              </a:rPr>
              <a:t>const mongoose = require('mongoose');</a:t>
            </a:r>
          </a:p>
          <a:p>
            <a:r>
              <a:rPr lang="en-US" sz="600" b="0" dirty="0">
                <a:solidFill>
                  <a:schemeClr val="tx1"/>
                </a:solidFill>
                <a:effectLst/>
                <a:latin typeface="Consolas" panose="020B0609020204030204" pitchFamily="49" charset="0"/>
              </a:rPr>
              <a:t>const </a:t>
            </a:r>
            <a:r>
              <a:rPr lang="en-US" sz="600" b="0" dirty="0" err="1">
                <a:solidFill>
                  <a:schemeClr val="tx1"/>
                </a:solidFill>
                <a:effectLst/>
                <a:latin typeface="Consolas" panose="020B0609020204030204" pitchFamily="49" charset="0"/>
              </a:rPr>
              <a:t>UserSchema</a:t>
            </a:r>
            <a:r>
              <a:rPr lang="en-US" sz="600" b="0" dirty="0">
                <a:solidFill>
                  <a:schemeClr val="tx1"/>
                </a:solidFill>
                <a:effectLst/>
                <a:latin typeface="Consolas" panose="020B0609020204030204" pitchFamily="49" charset="0"/>
              </a:rPr>
              <a:t> = new </a:t>
            </a:r>
            <a:r>
              <a:rPr lang="en-US" sz="600" b="0" dirty="0" err="1">
                <a:solidFill>
                  <a:schemeClr val="tx1"/>
                </a:solidFill>
                <a:effectLst/>
                <a:latin typeface="Consolas" panose="020B0609020204030204" pitchFamily="49" charset="0"/>
              </a:rPr>
              <a:t>mongoose.Schema</a:t>
            </a:r>
            <a:r>
              <a:rPr lang="en-US" sz="600" b="0" dirty="0">
                <a:solidFill>
                  <a:schemeClr val="tx1"/>
                </a:solidFill>
                <a:effectLst/>
                <a:latin typeface="Consolas" panose="020B0609020204030204" pitchFamily="49" charset="0"/>
              </a:rPr>
              <a:t>({</a:t>
            </a:r>
          </a:p>
          <a:p>
            <a:r>
              <a:rPr lang="en-US" sz="600" b="0" dirty="0">
                <a:solidFill>
                  <a:schemeClr val="tx1"/>
                </a:solidFill>
                <a:effectLst/>
                <a:latin typeface="Consolas" panose="020B0609020204030204" pitchFamily="49" charset="0"/>
              </a:rPr>
              <a:t> name: {</a:t>
            </a:r>
          </a:p>
          <a:p>
            <a:r>
              <a:rPr lang="en-US" sz="600" b="0" dirty="0">
                <a:solidFill>
                  <a:schemeClr val="tx1"/>
                </a:solidFill>
                <a:effectLst/>
                <a:latin typeface="Consolas" panose="020B0609020204030204" pitchFamily="49" charset="0"/>
              </a:rPr>
              <a:t> type: String,</a:t>
            </a:r>
          </a:p>
          <a:p>
            <a:r>
              <a:rPr lang="en-US" sz="600" b="0" dirty="0">
                <a:solidFill>
                  <a:schemeClr val="tx1"/>
                </a:solidFill>
                <a:effectLst/>
                <a:latin typeface="Consolas" panose="020B0609020204030204" pitchFamily="49" charset="0"/>
              </a:rPr>
              <a:t> trim: true,</a:t>
            </a:r>
          </a:p>
          <a:p>
            <a:r>
              <a:rPr lang="en-US" sz="600" b="0" dirty="0">
                <a:solidFill>
                  <a:schemeClr val="tx1"/>
                </a:solidFill>
                <a:effectLst/>
                <a:latin typeface="Consolas" panose="020B0609020204030204" pitchFamily="49" charset="0"/>
              </a:rPr>
              <a:t> required: 'Name is required'</a:t>
            </a:r>
          </a:p>
          <a:p>
            <a:r>
              <a:rPr lang="en-US" sz="600" b="0" dirty="0">
                <a:solidFill>
                  <a:schemeClr val="tx1"/>
                </a:solidFill>
                <a:effectLst/>
                <a:latin typeface="Consolas" panose="020B0609020204030204" pitchFamily="49" charset="0"/>
              </a:rPr>
              <a:t> },</a:t>
            </a:r>
          </a:p>
          <a:p>
            <a:r>
              <a:rPr lang="en-US" sz="600" b="0" dirty="0">
                <a:solidFill>
                  <a:schemeClr val="tx1"/>
                </a:solidFill>
                <a:effectLst/>
                <a:latin typeface="Consolas" panose="020B0609020204030204" pitchFamily="49" charset="0"/>
              </a:rPr>
              <a:t> email: {</a:t>
            </a:r>
          </a:p>
          <a:p>
            <a:r>
              <a:rPr lang="en-US" sz="600" b="0" dirty="0">
                <a:solidFill>
                  <a:schemeClr val="tx1"/>
                </a:solidFill>
                <a:effectLst/>
                <a:latin typeface="Consolas" panose="020B0609020204030204" pitchFamily="49" charset="0"/>
              </a:rPr>
              <a:t> type: String,</a:t>
            </a:r>
          </a:p>
          <a:p>
            <a:r>
              <a:rPr lang="en-US" sz="600" b="0" dirty="0">
                <a:solidFill>
                  <a:schemeClr val="tx1"/>
                </a:solidFill>
                <a:effectLst/>
                <a:latin typeface="Consolas" panose="020B0609020204030204" pitchFamily="49" charset="0"/>
              </a:rPr>
              <a:t> trim: true,</a:t>
            </a:r>
          </a:p>
          <a:p>
            <a:r>
              <a:rPr lang="en-US" sz="600" b="0" dirty="0">
                <a:solidFill>
                  <a:schemeClr val="tx1"/>
                </a:solidFill>
                <a:effectLst/>
                <a:latin typeface="Consolas" panose="020B0609020204030204" pitchFamily="49" charset="0"/>
              </a:rPr>
              <a:t>unique: 'Email already exists',</a:t>
            </a:r>
          </a:p>
          <a:p>
            <a:r>
              <a:rPr lang="en-US" sz="600" b="0" dirty="0">
                <a:solidFill>
                  <a:schemeClr val="tx1"/>
                </a:solidFill>
                <a:effectLst/>
                <a:latin typeface="Consolas" panose="020B0609020204030204" pitchFamily="49" charset="0"/>
              </a:rPr>
              <a:t>match: [/.+\@.+\..+/, 'Please fill a valid email address'],</a:t>
            </a:r>
          </a:p>
          <a:p>
            <a:r>
              <a:rPr lang="en-US" sz="600" b="0" dirty="0">
                <a:solidFill>
                  <a:schemeClr val="tx1"/>
                </a:solidFill>
                <a:effectLst/>
                <a:latin typeface="Consolas" panose="020B0609020204030204" pitchFamily="49" charset="0"/>
              </a:rPr>
              <a:t>required: 'Email is required'</a:t>
            </a:r>
          </a:p>
          <a:p>
            <a:r>
              <a:rPr lang="en-US" sz="600" b="0" dirty="0">
                <a:solidFill>
                  <a:schemeClr val="tx1"/>
                </a:solidFill>
                <a:effectLst/>
                <a:latin typeface="Consolas" panose="020B0609020204030204" pitchFamily="49" charset="0"/>
              </a:rPr>
              <a:t> },</a:t>
            </a:r>
          </a:p>
          <a:p>
            <a:r>
              <a:rPr lang="en-US" sz="600" b="0" dirty="0">
                <a:solidFill>
                  <a:schemeClr val="tx1"/>
                </a:solidFill>
                <a:effectLst/>
                <a:latin typeface="Consolas" panose="020B0609020204030204" pitchFamily="49" charset="0"/>
              </a:rPr>
              <a:t> created: {</a:t>
            </a:r>
          </a:p>
          <a:p>
            <a:r>
              <a:rPr lang="en-US" sz="600" b="0" dirty="0">
                <a:solidFill>
                  <a:schemeClr val="tx1"/>
                </a:solidFill>
                <a:effectLst/>
                <a:latin typeface="Consolas" panose="020B0609020204030204" pitchFamily="49" charset="0"/>
              </a:rPr>
              <a:t>type: Date,</a:t>
            </a:r>
          </a:p>
          <a:p>
            <a:r>
              <a:rPr lang="en-US" sz="600" b="0" dirty="0">
                <a:solidFill>
                  <a:schemeClr val="tx1"/>
                </a:solidFill>
                <a:effectLst/>
                <a:latin typeface="Consolas" panose="020B0609020204030204" pitchFamily="49" charset="0"/>
              </a:rPr>
              <a:t>default: </a:t>
            </a:r>
            <a:r>
              <a:rPr lang="en-US" sz="600" b="0" dirty="0" err="1">
                <a:solidFill>
                  <a:schemeClr val="tx1"/>
                </a:solidFill>
                <a:effectLst/>
                <a:latin typeface="Consolas" panose="020B0609020204030204" pitchFamily="49" charset="0"/>
              </a:rPr>
              <a:t>Date.now</a:t>
            </a:r>
            <a:endParaRPr lang="en-US" sz="600" b="0" dirty="0">
              <a:solidFill>
                <a:schemeClr val="tx1"/>
              </a:solidFill>
              <a:effectLst/>
              <a:latin typeface="Consolas" panose="020B0609020204030204" pitchFamily="49" charset="0"/>
            </a:endParaRPr>
          </a:p>
          <a:p>
            <a:r>
              <a:rPr lang="en-US" sz="600" b="0" dirty="0">
                <a:solidFill>
                  <a:schemeClr val="tx1"/>
                </a:solidFill>
                <a:effectLst/>
                <a:latin typeface="Consolas" panose="020B0609020204030204" pitchFamily="49" charset="0"/>
              </a:rPr>
              <a:t>   },</a:t>
            </a:r>
          </a:p>
          <a:p>
            <a:r>
              <a:rPr lang="en-US" sz="600" b="0" dirty="0">
                <a:solidFill>
                  <a:schemeClr val="tx1"/>
                </a:solidFill>
                <a:effectLst/>
                <a:latin typeface="Consolas" panose="020B0609020204030204" pitchFamily="49" charset="0"/>
              </a:rPr>
              <a:t> updated: {</a:t>
            </a:r>
          </a:p>
          <a:p>
            <a:r>
              <a:rPr lang="en-US" sz="600" b="0" dirty="0">
                <a:solidFill>
                  <a:schemeClr val="tx1"/>
                </a:solidFill>
                <a:effectLst/>
                <a:latin typeface="Consolas" panose="020B0609020204030204" pitchFamily="49" charset="0"/>
              </a:rPr>
              <a:t>type: Date,</a:t>
            </a:r>
          </a:p>
          <a:p>
            <a:r>
              <a:rPr lang="en-US" sz="600" b="0" dirty="0">
                <a:solidFill>
                  <a:schemeClr val="tx1"/>
                </a:solidFill>
                <a:effectLst/>
                <a:latin typeface="Consolas" panose="020B0609020204030204" pitchFamily="49" charset="0"/>
              </a:rPr>
              <a:t>default: </a:t>
            </a:r>
            <a:r>
              <a:rPr lang="en-US" sz="600" b="0" dirty="0" err="1">
                <a:solidFill>
                  <a:schemeClr val="tx1"/>
                </a:solidFill>
                <a:effectLst/>
                <a:latin typeface="Consolas" panose="020B0609020204030204" pitchFamily="49" charset="0"/>
              </a:rPr>
              <a:t>Date.now</a:t>
            </a:r>
            <a:endParaRPr lang="en-US" sz="600" b="0" dirty="0">
              <a:solidFill>
                <a:schemeClr val="tx1"/>
              </a:solidFill>
              <a:effectLst/>
              <a:latin typeface="Consolas" panose="020B0609020204030204" pitchFamily="49" charset="0"/>
            </a:endParaRPr>
          </a:p>
          <a:p>
            <a:r>
              <a:rPr lang="en-US" sz="600" b="0" dirty="0">
                <a:solidFill>
                  <a:schemeClr val="tx1"/>
                </a:solidFill>
                <a:effectLst/>
                <a:latin typeface="Consolas" panose="020B0609020204030204" pitchFamily="49" charset="0"/>
              </a:rPr>
              <a:t>},</a:t>
            </a:r>
          </a:p>
          <a:p>
            <a:r>
              <a:rPr lang="en-US" sz="600" b="0" dirty="0" err="1">
                <a:solidFill>
                  <a:schemeClr val="tx1"/>
                </a:solidFill>
                <a:effectLst/>
                <a:latin typeface="Consolas" panose="020B0609020204030204" pitchFamily="49" charset="0"/>
              </a:rPr>
              <a:t>hashed_password</a:t>
            </a:r>
            <a:r>
              <a:rPr lang="en-US" sz="600" b="0" dirty="0">
                <a:solidFill>
                  <a:schemeClr val="tx1"/>
                </a:solidFill>
                <a:effectLst/>
                <a:latin typeface="Consolas" panose="020B0609020204030204" pitchFamily="49" charset="0"/>
              </a:rPr>
              <a:t>: {</a:t>
            </a:r>
          </a:p>
          <a:p>
            <a:r>
              <a:rPr lang="en-US" sz="600" b="0" dirty="0">
                <a:solidFill>
                  <a:schemeClr val="tx1"/>
                </a:solidFill>
                <a:effectLst/>
                <a:latin typeface="Consolas" panose="020B0609020204030204" pitchFamily="49" charset="0"/>
              </a:rPr>
              <a:t>type: String,</a:t>
            </a:r>
          </a:p>
          <a:p>
            <a:r>
              <a:rPr lang="en-US" sz="600" b="0" dirty="0">
                <a:solidFill>
                  <a:schemeClr val="tx1"/>
                </a:solidFill>
                <a:effectLst/>
                <a:latin typeface="Consolas" panose="020B0609020204030204" pitchFamily="49" charset="0"/>
              </a:rPr>
              <a:t>required: 'Password is required'</a:t>
            </a:r>
          </a:p>
          <a:p>
            <a:r>
              <a:rPr lang="en-US" sz="600" b="0" dirty="0">
                <a:solidFill>
                  <a:schemeClr val="tx1"/>
                </a:solidFill>
                <a:effectLst/>
                <a:latin typeface="Consolas" panose="020B0609020204030204" pitchFamily="49" charset="0"/>
              </a:rPr>
              <a:t>},</a:t>
            </a:r>
          </a:p>
          <a:p>
            <a:r>
              <a:rPr lang="en-US" sz="600" b="0" dirty="0">
                <a:solidFill>
                  <a:schemeClr val="tx1"/>
                </a:solidFill>
                <a:effectLst/>
                <a:latin typeface="Consolas" panose="020B0609020204030204" pitchFamily="49" charset="0"/>
              </a:rPr>
              <a:t> salt: String</a:t>
            </a:r>
          </a:p>
          <a:p>
            <a:r>
              <a:rPr lang="en-US" sz="600" b="0" dirty="0">
                <a:solidFill>
                  <a:schemeClr val="tx1"/>
                </a:solidFill>
                <a:effectLst/>
                <a:latin typeface="Consolas" panose="020B0609020204030204" pitchFamily="49" charset="0"/>
              </a:rPr>
              <a:t>});</a:t>
            </a:r>
          </a:p>
          <a:p>
            <a:r>
              <a:rPr lang="en-US" sz="600" b="0" dirty="0" err="1">
                <a:solidFill>
                  <a:schemeClr val="tx1"/>
                </a:solidFill>
                <a:effectLst/>
                <a:latin typeface="Consolas" panose="020B0609020204030204" pitchFamily="49" charset="0"/>
              </a:rPr>
              <a:t>UserSchema.virtual</a:t>
            </a:r>
            <a:r>
              <a:rPr lang="en-US" sz="600" b="0" dirty="0">
                <a:solidFill>
                  <a:schemeClr val="tx1"/>
                </a:solidFill>
                <a:effectLst/>
                <a:latin typeface="Consolas" panose="020B0609020204030204" pitchFamily="49" charset="0"/>
              </a:rPr>
              <a:t>('password')</a:t>
            </a:r>
          </a:p>
          <a:p>
            <a:r>
              <a:rPr lang="en-US" sz="600" b="0" dirty="0">
                <a:solidFill>
                  <a:schemeClr val="tx1"/>
                </a:solidFill>
                <a:effectLst/>
                <a:latin typeface="Consolas" panose="020B0609020204030204" pitchFamily="49" charset="0"/>
              </a:rPr>
              <a:t> .set(function(password) {</a:t>
            </a:r>
          </a:p>
          <a:p>
            <a:r>
              <a:rPr lang="en-US" sz="600" b="0" dirty="0">
                <a:solidFill>
                  <a:schemeClr val="tx1"/>
                </a:solidFill>
                <a:effectLst/>
                <a:latin typeface="Consolas" panose="020B0609020204030204" pitchFamily="49" charset="0"/>
              </a:rPr>
              <a:t> </a:t>
            </a:r>
            <a:r>
              <a:rPr lang="en-US" sz="600" b="0" dirty="0" err="1">
                <a:solidFill>
                  <a:schemeClr val="tx1"/>
                </a:solidFill>
                <a:effectLst/>
                <a:latin typeface="Consolas" panose="020B0609020204030204" pitchFamily="49" charset="0"/>
              </a:rPr>
              <a:t>this._password</a:t>
            </a:r>
            <a:r>
              <a:rPr lang="en-US" sz="600" b="0" dirty="0">
                <a:solidFill>
                  <a:schemeClr val="tx1"/>
                </a:solidFill>
                <a:effectLst/>
                <a:latin typeface="Consolas" panose="020B0609020204030204" pitchFamily="49" charset="0"/>
              </a:rPr>
              <a:t> = password;</a:t>
            </a:r>
          </a:p>
          <a:p>
            <a:r>
              <a:rPr lang="en-US" sz="600" b="0" dirty="0">
                <a:solidFill>
                  <a:schemeClr val="tx1"/>
                </a:solidFill>
                <a:effectLst/>
                <a:latin typeface="Consolas" panose="020B0609020204030204" pitchFamily="49" charset="0"/>
              </a:rPr>
              <a:t>//</a:t>
            </a:r>
            <a:r>
              <a:rPr lang="en-US" sz="600" b="0" dirty="0" err="1">
                <a:solidFill>
                  <a:schemeClr val="tx1"/>
                </a:solidFill>
                <a:effectLst/>
                <a:latin typeface="Consolas" panose="020B0609020204030204" pitchFamily="49" charset="0"/>
              </a:rPr>
              <a:t>this.salt</a:t>
            </a:r>
            <a:r>
              <a:rPr lang="en-US" sz="600" b="0" dirty="0">
                <a:solidFill>
                  <a:schemeClr val="tx1"/>
                </a:solidFill>
                <a:effectLst/>
                <a:latin typeface="Consolas" panose="020B0609020204030204" pitchFamily="49" charset="0"/>
              </a:rPr>
              <a:t> = </a:t>
            </a:r>
            <a:r>
              <a:rPr lang="en-US" sz="600" b="0" dirty="0" err="1">
                <a:solidFill>
                  <a:schemeClr val="tx1"/>
                </a:solidFill>
                <a:effectLst/>
                <a:latin typeface="Consolas" panose="020B0609020204030204" pitchFamily="49" charset="0"/>
              </a:rPr>
              <a:t>this.makeSalt</a:t>
            </a:r>
            <a:r>
              <a:rPr lang="en-US" sz="600" b="0" dirty="0">
                <a:solidFill>
                  <a:schemeClr val="tx1"/>
                </a:solidFill>
                <a:effectLst/>
                <a:latin typeface="Consolas" panose="020B0609020204030204" pitchFamily="49" charset="0"/>
              </a:rPr>
              <a:t>();</a:t>
            </a:r>
          </a:p>
          <a:p>
            <a:r>
              <a:rPr lang="en-US" sz="600" b="0" dirty="0" err="1">
                <a:solidFill>
                  <a:schemeClr val="tx1"/>
                </a:solidFill>
                <a:effectLst/>
                <a:latin typeface="Consolas" panose="020B0609020204030204" pitchFamily="49" charset="0"/>
              </a:rPr>
              <a:t>this.hashed_password</a:t>
            </a:r>
            <a:r>
              <a:rPr lang="en-US" sz="600" b="0" dirty="0">
                <a:solidFill>
                  <a:schemeClr val="tx1"/>
                </a:solidFill>
                <a:effectLst/>
                <a:latin typeface="Consolas" panose="020B0609020204030204" pitchFamily="49" charset="0"/>
              </a:rPr>
              <a:t> = password;</a:t>
            </a:r>
          </a:p>
          <a:p>
            <a:r>
              <a:rPr lang="en-US" sz="600" b="0" dirty="0">
                <a:solidFill>
                  <a:schemeClr val="tx1"/>
                </a:solidFill>
                <a:effectLst/>
                <a:latin typeface="Consolas" panose="020B0609020204030204" pitchFamily="49" charset="0"/>
              </a:rPr>
              <a:t>})</a:t>
            </a:r>
          </a:p>
          <a:p>
            <a:r>
              <a:rPr lang="en-US" sz="600" b="0" dirty="0">
                <a:solidFill>
                  <a:schemeClr val="tx1"/>
                </a:solidFill>
                <a:effectLst/>
                <a:latin typeface="Consolas" panose="020B0609020204030204" pitchFamily="49" charset="0"/>
              </a:rPr>
              <a:t>.get(function() {</a:t>
            </a:r>
          </a:p>
          <a:p>
            <a:r>
              <a:rPr lang="en-US" sz="600" b="0" dirty="0">
                <a:solidFill>
                  <a:schemeClr val="tx1"/>
                </a:solidFill>
                <a:effectLst/>
                <a:latin typeface="Consolas" panose="020B0609020204030204" pitchFamily="49" charset="0"/>
              </a:rPr>
              <a:t>return </a:t>
            </a:r>
            <a:r>
              <a:rPr lang="en-US" sz="600" b="0" dirty="0" err="1">
                <a:solidFill>
                  <a:schemeClr val="tx1"/>
                </a:solidFill>
                <a:effectLst/>
                <a:latin typeface="Consolas" panose="020B0609020204030204" pitchFamily="49" charset="0"/>
              </a:rPr>
              <a:t>this._password</a:t>
            </a:r>
            <a:r>
              <a:rPr lang="en-US" sz="600" b="0" dirty="0">
                <a:solidFill>
                  <a:schemeClr val="tx1"/>
                </a:solidFill>
                <a:effectLst/>
                <a:latin typeface="Consolas" panose="020B0609020204030204" pitchFamily="49" charset="0"/>
              </a:rPr>
              <a:t>;</a:t>
            </a:r>
          </a:p>
          <a:p>
            <a:r>
              <a:rPr lang="en-US" sz="600" b="0" dirty="0">
                <a:solidFill>
                  <a:schemeClr val="tx1"/>
                </a:solidFill>
                <a:effectLst/>
                <a:latin typeface="Consolas" panose="020B0609020204030204" pitchFamily="49" charset="0"/>
              </a:rPr>
              <a:t> });</a:t>
            </a:r>
          </a:p>
          <a:p>
            <a:r>
              <a:rPr lang="en-US" sz="600" b="0" dirty="0" err="1">
                <a:solidFill>
                  <a:schemeClr val="tx1"/>
                </a:solidFill>
                <a:effectLst/>
                <a:latin typeface="Consolas" panose="020B0609020204030204" pitchFamily="49" charset="0"/>
              </a:rPr>
              <a:t>UserSchema.path</a:t>
            </a:r>
            <a:r>
              <a:rPr lang="en-US" sz="600" b="0" dirty="0">
                <a:solidFill>
                  <a:schemeClr val="tx1"/>
                </a:solidFill>
                <a:effectLst/>
                <a:latin typeface="Consolas" panose="020B0609020204030204" pitchFamily="49" charset="0"/>
              </a:rPr>
              <a:t>('</a:t>
            </a:r>
            <a:r>
              <a:rPr lang="en-US" sz="600" b="0" dirty="0" err="1">
                <a:solidFill>
                  <a:schemeClr val="tx1"/>
                </a:solidFill>
                <a:effectLst/>
                <a:latin typeface="Consolas" panose="020B0609020204030204" pitchFamily="49" charset="0"/>
              </a:rPr>
              <a:t>hashed_password</a:t>
            </a:r>
            <a:r>
              <a:rPr lang="en-US" sz="600" b="0" dirty="0">
                <a:solidFill>
                  <a:schemeClr val="tx1"/>
                </a:solidFill>
                <a:effectLst/>
                <a:latin typeface="Consolas" panose="020B0609020204030204" pitchFamily="49" charset="0"/>
              </a:rPr>
              <a:t>').validate(function(v) {</a:t>
            </a:r>
          </a:p>
          <a:p>
            <a:r>
              <a:rPr lang="en-US" sz="600" b="0" dirty="0">
                <a:solidFill>
                  <a:schemeClr val="tx1"/>
                </a:solidFill>
                <a:effectLst/>
                <a:latin typeface="Consolas" panose="020B0609020204030204" pitchFamily="49" charset="0"/>
              </a:rPr>
              <a:t> if (</a:t>
            </a:r>
            <a:r>
              <a:rPr lang="en-US" sz="600" b="0" dirty="0" err="1">
                <a:solidFill>
                  <a:schemeClr val="tx1"/>
                </a:solidFill>
                <a:effectLst/>
                <a:latin typeface="Consolas" panose="020B0609020204030204" pitchFamily="49" charset="0"/>
              </a:rPr>
              <a:t>this._password</a:t>
            </a:r>
            <a:r>
              <a:rPr lang="en-US" sz="600" b="0" dirty="0">
                <a:solidFill>
                  <a:schemeClr val="tx1"/>
                </a:solidFill>
                <a:effectLst/>
                <a:latin typeface="Consolas" panose="020B0609020204030204" pitchFamily="49" charset="0"/>
              </a:rPr>
              <a:t> &amp;&amp; this._</a:t>
            </a:r>
            <a:r>
              <a:rPr lang="en-US" sz="600" b="0" dirty="0" err="1">
                <a:solidFill>
                  <a:schemeClr val="tx1"/>
                </a:solidFill>
                <a:effectLst/>
                <a:latin typeface="Consolas" panose="020B0609020204030204" pitchFamily="49" charset="0"/>
              </a:rPr>
              <a:t>password.length</a:t>
            </a:r>
            <a:r>
              <a:rPr lang="en-US" sz="600" b="0" dirty="0">
                <a:solidFill>
                  <a:schemeClr val="tx1"/>
                </a:solidFill>
                <a:effectLst/>
                <a:latin typeface="Consolas" panose="020B0609020204030204" pitchFamily="49" charset="0"/>
              </a:rPr>
              <a:t> &lt; 6) {</a:t>
            </a:r>
          </a:p>
          <a:p>
            <a:r>
              <a:rPr lang="en-US" sz="600" b="0" dirty="0">
                <a:solidFill>
                  <a:schemeClr val="tx1"/>
                </a:solidFill>
                <a:effectLst/>
                <a:latin typeface="Consolas" panose="020B0609020204030204" pitchFamily="49" charset="0"/>
              </a:rPr>
              <a:t> </a:t>
            </a:r>
            <a:r>
              <a:rPr lang="en-US" sz="600" b="0" dirty="0" err="1">
                <a:solidFill>
                  <a:schemeClr val="tx1"/>
                </a:solidFill>
                <a:effectLst/>
                <a:latin typeface="Consolas" panose="020B0609020204030204" pitchFamily="49" charset="0"/>
              </a:rPr>
              <a:t>this.invalidate</a:t>
            </a:r>
            <a:r>
              <a:rPr lang="en-US" sz="600" b="0" dirty="0">
                <a:solidFill>
                  <a:schemeClr val="tx1"/>
                </a:solidFill>
                <a:effectLst/>
                <a:latin typeface="Consolas" panose="020B0609020204030204" pitchFamily="49" charset="0"/>
              </a:rPr>
              <a:t>('password', 'Password must be at least 6 characters.');</a:t>
            </a:r>
          </a:p>
          <a:p>
            <a:r>
              <a:rPr lang="en-US" sz="600" b="0" dirty="0">
                <a:solidFill>
                  <a:schemeClr val="tx1"/>
                </a:solidFill>
                <a:effectLst/>
                <a:latin typeface="Consolas" panose="020B0609020204030204" pitchFamily="49" charset="0"/>
              </a:rPr>
              <a:t>}</a:t>
            </a:r>
          </a:p>
          <a:p>
            <a:r>
              <a:rPr lang="en-US" sz="600" b="0" dirty="0">
                <a:solidFill>
                  <a:schemeClr val="tx1"/>
                </a:solidFill>
                <a:effectLst/>
                <a:latin typeface="Consolas" panose="020B0609020204030204" pitchFamily="49" charset="0"/>
              </a:rPr>
              <a:t> if (</a:t>
            </a:r>
            <a:r>
              <a:rPr lang="en-US" sz="600" b="0" dirty="0" err="1">
                <a:solidFill>
                  <a:schemeClr val="tx1"/>
                </a:solidFill>
                <a:effectLst/>
                <a:latin typeface="Consolas" panose="020B0609020204030204" pitchFamily="49" charset="0"/>
              </a:rPr>
              <a:t>this.isNew</a:t>
            </a:r>
            <a:r>
              <a:rPr lang="en-US" sz="600" b="0" dirty="0">
                <a:solidFill>
                  <a:schemeClr val="tx1"/>
                </a:solidFill>
                <a:effectLst/>
                <a:latin typeface="Consolas" panose="020B0609020204030204" pitchFamily="49" charset="0"/>
              </a:rPr>
              <a:t> &amp;&amp; !</a:t>
            </a:r>
            <a:r>
              <a:rPr lang="en-US" sz="600" b="0" dirty="0" err="1">
                <a:solidFill>
                  <a:schemeClr val="tx1"/>
                </a:solidFill>
                <a:effectLst/>
                <a:latin typeface="Consolas" panose="020B0609020204030204" pitchFamily="49" charset="0"/>
              </a:rPr>
              <a:t>this._password</a:t>
            </a:r>
            <a:r>
              <a:rPr lang="en-US" sz="600" b="0" dirty="0">
                <a:solidFill>
                  <a:schemeClr val="tx1"/>
                </a:solidFill>
                <a:effectLst/>
                <a:latin typeface="Consolas" panose="020B0609020204030204" pitchFamily="49" charset="0"/>
              </a:rPr>
              <a:t>) {</a:t>
            </a:r>
          </a:p>
          <a:p>
            <a:r>
              <a:rPr lang="en-US" sz="600" b="0" dirty="0" err="1">
                <a:solidFill>
                  <a:schemeClr val="tx1"/>
                </a:solidFill>
                <a:effectLst/>
                <a:latin typeface="Consolas" panose="020B0609020204030204" pitchFamily="49" charset="0"/>
              </a:rPr>
              <a:t>this.invalidate</a:t>
            </a:r>
            <a:r>
              <a:rPr lang="en-US" sz="600" b="0" dirty="0">
                <a:solidFill>
                  <a:schemeClr val="tx1"/>
                </a:solidFill>
                <a:effectLst/>
                <a:latin typeface="Consolas" panose="020B0609020204030204" pitchFamily="49" charset="0"/>
              </a:rPr>
              <a:t>('password', 'Password is required');</a:t>
            </a:r>
          </a:p>
          <a:p>
            <a:r>
              <a:rPr lang="en-US" sz="600" b="0" dirty="0">
                <a:solidFill>
                  <a:schemeClr val="tx1"/>
                </a:solidFill>
                <a:effectLst/>
                <a:latin typeface="Consolas" panose="020B0609020204030204" pitchFamily="49" charset="0"/>
              </a:rPr>
              <a:t> }</a:t>
            </a:r>
          </a:p>
          <a:p>
            <a:r>
              <a:rPr lang="en-US" sz="600" b="0" dirty="0">
                <a:solidFill>
                  <a:schemeClr val="tx1"/>
                </a:solidFill>
                <a:effectLst/>
                <a:latin typeface="Consolas" panose="020B0609020204030204" pitchFamily="49" charset="0"/>
              </a:rPr>
              <a:t>}, null);</a:t>
            </a:r>
          </a:p>
          <a:p>
            <a:r>
              <a:rPr lang="en-US" sz="600" b="0" dirty="0">
                <a:solidFill>
                  <a:schemeClr val="tx1"/>
                </a:solidFill>
                <a:effectLst/>
                <a:latin typeface="Consolas" panose="020B0609020204030204" pitchFamily="49" charset="0"/>
              </a:rPr>
              <a:t>//</a:t>
            </a:r>
            <a:r>
              <a:rPr lang="en-US" sz="600" b="0" dirty="0" err="1">
                <a:solidFill>
                  <a:schemeClr val="tx1"/>
                </a:solidFill>
                <a:effectLst/>
                <a:latin typeface="Consolas" panose="020B0609020204030204" pitchFamily="49" charset="0"/>
              </a:rPr>
              <a:t>module.exports</a:t>
            </a:r>
            <a:r>
              <a:rPr lang="en-US" sz="600" b="0" dirty="0">
                <a:solidFill>
                  <a:schemeClr val="tx1"/>
                </a:solidFill>
                <a:effectLst/>
                <a:latin typeface="Consolas" panose="020B0609020204030204" pitchFamily="49" charset="0"/>
              </a:rPr>
              <a:t> = </a:t>
            </a:r>
            <a:r>
              <a:rPr lang="en-US" sz="600" b="0" dirty="0" err="1">
                <a:solidFill>
                  <a:schemeClr val="tx1"/>
                </a:solidFill>
                <a:effectLst/>
                <a:latin typeface="Consolas" panose="020B0609020204030204" pitchFamily="49" charset="0"/>
              </a:rPr>
              <a:t>mongoose.model</a:t>
            </a:r>
            <a:r>
              <a:rPr lang="en-US" sz="600" b="0" dirty="0">
                <a:solidFill>
                  <a:schemeClr val="tx1"/>
                </a:solidFill>
                <a:effectLst/>
                <a:latin typeface="Consolas" panose="020B0609020204030204" pitchFamily="49" charset="0"/>
              </a:rPr>
              <a:t>('User', </a:t>
            </a:r>
            <a:r>
              <a:rPr lang="en-US" sz="600" b="0" dirty="0" err="1">
                <a:solidFill>
                  <a:schemeClr val="tx1"/>
                </a:solidFill>
                <a:effectLst/>
                <a:latin typeface="Consolas" panose="020B0609020204030204" pitchFamily="49" charset="0"/>
              </a:rPr>
              <a:t>UserSchema</a:t>
            </a:r>
            <a:r>
              <a:rPr lang="en-US" sz="600" b="0" dirty="0">
                <a:solidFill>
                  <a:schemeClr val="tx1"/>
                </a:solidFill>
                <a:effectLst/>
                <a:latin typeface="Consolas" panose="020B0609020204030204" pitchFamily="49" charset="0"/>
              </a:rPr>
              <a:t>);</a:t>
            </a:r>
          </a:p>
          <a:p>
            <a:r>
              <a:rPr lang="en-US" sz="600" b="0" dirty="0">
                <a:solidFill>
                  <a:schemeClr val="tx1"/>
                </a:solidFill>
                <a:effectLst/>
                <a:highlight>
                  <a:srgbClr val="FFFF00"/>
                </a:highlight>
                <a:latin typeface="Consolas" panose="020B0609020204030204" pitchFamily="49" charset="0"/>
              </a:rPr>
              <a:t>export default </a:t>
            </a:r>
            <a:r>
              <a:rPr lang="en-US" sz="600" b="0" dirty="0" err="1">
                <a:solidFill>
                  <a:schemeClr val="tx1"/>
                </a:solidFill>
                <a:effectLst/>
                <a:highlight>
                  <a:srgbClr val="FFFF00"/>
                </a:highlight>
                <a:latin typeface="Consolas" panose="020B0609020204030204" pitchFamily="49" charset="0"/>
              </a:rPr>
              <a:t>mongoose.model</a:t>
            </a:r>
            <a:r>
              <a:rPr lang="en-US" sz="600" b="0" dirty="0">
                <a:solidFill>
                  <a:schemeClr val="tx1"/>
                </a:solidFill>
                <a:effectLst/>
                <a:highlight>
                  <a:srgbClr val="FFFF00"/>
                </a:highlight>
                <a:latin typeface="Consolas" panose="020B0609020204030204" pitchFamily="49" charset="0"/>
              </a:rPr>
              <a:t>('User', </a:t>
            </a:r>
            <a:r>
              <a:rPr lang="en-US" sz="600" b="0" dirty="0" err="1">
                <a:solidFill>
                  <a:schemeClr val="tx1"/>
                </a:solidFill>
                <a:effectLst/>
                <a:highlight>
                  <a:srgbClr val="FFFF00"/>
                </a:highlight>
                <a:latin typeface="Consolas" panose="020B0609020204030204" pitchFamily="49" charset="0"/>
              </a:rPr>
              <a:t>UserSchema</a:t>
            </a:r>
            <a:r>
              <a:rPr lang="en-US" sz="600" b="0" dirty="0">
                <a:solidFill>
                  <a:schemeClr val="tx1"/>
                </a:solidFill>
                <a:effectLst/>
                <a:highlight>
                  <a:srgbClr val="FFFF00"/>
                </a:highlight>
                <a:latin typeface="Consolas" panose="020B0609020204030204" pitchFamily="49" charset="0"/>
              </a:rPr>
              <a:t>);</a:t>
            </a:r>
          </a:p>
          <a:p>
            <a:br>
              <a:rPr lang="en-US" sz="600" b="0" dirty="0">
                <a:solidFill>
                  <a:schemeClr val="tx1"/>
                </a:solidFill>
                <a:effectLst/>
                <a:latin typeface="Consolas" panose="020B0609020204030204" pitchFamily="49" charset="0"/>
              </a:rPr>
            </a:br>
            <a:br>
              <a:rPr lang="en-US" sz="600" b="0" dirty="0">
                <a:solidFill>
                  <a:schemeClr val="tx1"/>
                </a:solidFill>
                <a:effectLst/>
                <a:latin typeface="Consolas" panose="020B0609020204030204" pitchFamily="49" charset="0"/>
              </a:rPr>
            </a:br>
            <a:endParaRPr lang="en-US" sz="6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A18FB6F-0A6D-1E5D-378F-4600DD049BBB}"/>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496A87BC-9173-2E10-8D36-09D26F1032B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5439DA1-F124-17DF-19E1-FC793B019402}"/>
              </a:ext>
            </a:extLst>
          </p:cNvPr>
          <p:cNvSpPr>
            <a:spLocks noGrp="1"/>
          </p:cNvSpPr>
          <p:nvPr>
            <p:ph type="sldNum" sz="quarter" idx="12"/>
          </p:nvPr>
        </p:nvSpPr>
        <p:spPr/>
        <p:txBody>
          <a:bodyPr/>
          <a:lstStyle/>
          <a:p>
            <a:fld id="{7C5CF243-786F-4254-B068-4C9F0B6EA12F}" type="slidenum">
              <a:rPr lang="en-US" altLang="en-US" smtClean="0"/>
              <a:pPr/>
              <a:t>58</a:t>
            </a:fld>
            <a:endParaRPr lang="en-US" altLang="en-US"/>
          </a:p>
        </p:txBody>
      </p:sp>
    </p:spTree>
    <p:extLst>
      <p:ext uri="{BB962C8B-B14F-4D97-AF65-F5344CB8AC3E}">
        <p14:creationId xmlns:p14="http://schemas.microsoft.com/office/powerpoint/2010/main" val="1513087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B7C1-436E-EDC7-1F64-1A6B1E39A3D9}"/>
              </a:ext>
            </a:extLst>
          </p:cNvPr>
          <p:cNvSpPr>
            <a:spLocks noGrp="1"/>
          </p:cNvSpPr>
          <p:nvPr>
            <p:ph type="title"/>
          </p:nvPr>
        </p:nvSpPr>
        <p:spPr/>
        <p:txBody>
          <a:bodyPr/>
          <a:lstStyle/>
          <a:p>
            <a:r>
              <a:rPr lang="en-US" dirty="0"/>
              <a:t>Updated error.controller.js</a:t>
            </a:r>
          </a:p>
        </p:txBody>
      </p:sp>
      <p:sp>
        <p:nvSpPr>
          <p:cNvPr id="3" name="Content Placeholder 2">
            <a:extLst>
              <a:ext uri="{FF2B5EF4-FFF2-40B4-BE49-F238E27FC236}">
                <a16:creationId xmlns:a16="http://schemas.microsoft.com/office/drawing/2014/main" id="{6DE1ABF5-7D48-5DEE-6DED-EA423EEA37AD}"/>
              </a:ext>
            </a:extLst>
          </p:cNvPr>
          <p:cNvSpPr>
            <a:spLocks noGrp="1"/>
          </p:cNvSpPr>
          <p:nvPr>
            <p:ph idx="1"/>
          </p:nvPr>
        </p:nvSpPr>
        <p:spPr/>
        <p:txBody>
          <a:bodyPr/>
          <a:lstStyle/>
          <a:p>
            <a:r>
              <a:rPr lang="en-US" sz="1400" b="0" dirty="0">
                <a:solidFill>
                  <a:schemeClr val="tx1"/>
                </a:solidFill>
                <a:effectLst/>
                <a:latin typeface="Consolas" panose="020B0609020204030204" pitchFamily="49" charset="0"/>
              </a:rPr>
              <a:t>// error.controller.js</a:t>
            </a:r>
          </a:p>
          <a:p>
            <a:r>
              <a:rPr lang="en-US" sz="1400" b="0" dirty="0">
                <a:solidFill>
                  <a:schemeClr val="tx1"/>
                </a:solidFill>
                <a:effectLst/>
                <a:latin typeface="Consolas" panose="020B0609020204030204" pitchFamily="49" charset="0"/>
              </a:rPr>
              <a:t>// Import any necessary modules or dependencies</a:t>
            </a:r>
          </a:p>
          <a:p>
            <a:r>
              <a:rPr lang="en-US" sz="1400" b="0" dirty="0">
                <a:solidFill>
                  <a:schemeClr val="tx1"/>
                </a:solidFill>
                <a:effectLst/>
                <a:latin typeface="Consolas" panose="020B0609020204030204" pitchFamily="49" charset="0"/>
              </a:rPr>
              <a:t>// Example: const </a:t>
            </a:r>
            <a:r>
              <a:rPr lang="en-US" sz="1400" b="0" dirty="0" err="1">
                <a:solidFill>
                  <a:schemeClr val="tx1"/>
                </a:solidFill>
                <a:effectLst/>
                <a:latin typeface="Consolas" panose="020B0609020204030204" pitchFamily="49" charset="0"/>
              </a:rPr>
              <a:t>SomeModule</a:t>
            </a:r>
            <a:r>
              <a:rPr lang="en-US" sz="1400" b="0" dirty="0">
                <a:solidFill>
                  <a:schemeClr val="tx1"/>
                </a:solidFill>
                <a:effectLst/>
                <a:latin typeface="Consolas" panose="020B0609020204030204" pitchFamily="49" charset="0"/>
              </a:rPr>
              <a:t> = require('some-module');</a:t>
            </a:r>
          </a:p>
          <a:p>
            <a:r>
              <a:rPr lang="en-US" sz="1400" b="0" dirty="0">
                <a:solidFill>
                  <a:schemeClr val="tx1"/>
                </a:solidFill>
                <a:effectLst/>
                <a:latin typeface="Consolas" panose="020B0609020204030204" pitchFamily="49" charset="0"/>
              </a:rPr>
              <a:t>// Define your controller function</a:t>
            </a:r>
          </a:p>
          <a:p>
            <a:r>
              <a:rPr lang="en-US" sz="1400" b="0" dirty="0">
                <a:solidFill>
                  <a:schemeClr val="tx1"/>
                </a:solidFill>
                <a:effectLst/>
                <a:latin typeface="Consolas" panose="020B0609020204030204" pitchFamily="49" charset="0"/>
              </a:rPr>
              <a:t>function </a:t>
            </a:r>
            <a:r>
              <a:rPr lang="en-US" sz="1400" b="0" dirty="0" err="1">
                <a:solidFill>
                  <a:schemeClr val="tx1"/>
                </a:solidFill>
                <a:effectLst/>
                <a:latin typeface="Consolas" panose="020B0609020204030204" pitchFamily="49" charset="0"/>
              </a:rPr>
              <a:t>handleError</a:t>
            </a:r>
            <a:r>
              <a:rPr lang="en-US" sz="1400" b="0" dirty="0">
                <a:solidFill>
                  <a:schemeClr val="tx1"/>
                </a:solidFill>
                <a:effectLst/>
                <a:latin typeface="Consolas" panose="020B0609020204030204" pitchFamily="49" charset="0"/>
              </a:rPr>
              <a:t>(req, res) {</a:t>
            </a:r>
          </a:p>
          <a:p>
            <a:r>
              <a:rPr lang="en-US" sz="1400" b="0" dirty="0">
                <a:solidFill>
                  <a:schemeClr val="tx1"/>
                </a:solidFill>
                <a:effectLst/>
                <a:latin typeface="Consolas" panose="020B0609020204030204" pitchFamily="49" charset="0"/>
              </a:rPr>
              <a:t> // Your code to handle the error</a:t>
            </a:r>
          </a:p>
          <a:p>
            <a:r>
              <a:rPr lang="en-US" sz="1400" b="0" dirty="0">
                <a:solidFill>
                  <a:schemeClr val="tx1"/>
                </a:solidFill>
                <a:effectLst/>
                <a:latin typeface="Consolas" panose="020B0609020204030204" pitchFamily="49" charset="0"/>
              </a:rPr>
              <a:t>}</a:t>
            </a:r>
          </a:p>
          <a:p>
            <a:br>
              <a:rPr lang="en-US" sz="1400" b="0" dirty="0">
                <a:solidFill>
                  <a:schemeClr val="tx1"/>
                </a:solidFill>
                <a:effectLst/>
                <a:latin typeface="Consolas" panose="020B0609020204030204" pitchFamily="49" charset="0"/>
              </a:rPr>
            </a:br>
            <a:r>
              <a:rPr lang="en-US" sz="1400" b="0" dirty="0">
                <a:solidFill>
                  <a:schemeClr val="tx1"/>
                </a:solidFill>
                <a:effectLst/>
                <a:highlight>
                  <a:srgbClr val="FFFF00"/>
                </a:highlight>
                <a:latin typeface="Consolas" panose="020B0609020204030204" pitchFamily="49" charset="0"/>
              </a:rPr>
              <a:t>function </a:t>
            </a:r>
            <a:r>
              <a:rPr lang="en-US" sz="1400" b="0" dirty="0" err="1">
                <a:solidFill>
                  <a:schemeClr val="tx1"/>
                </a:solidFill>
                <a:effectLst/>
                <a:highlight>
                  <a:srgbClr val="FFFF00"/>
                </a:highlight>
                <a:latin typeface="Consolas" panose="020B0609020204030204" pitchFamily="49" charset="0"/>
              </a:rPr>
              <a:t>getErrorMessage</a:t>
            </a:r>
            <a:r>
              <a:rPr lang="en-US" sz="1400" b="0" dirty="0">
                <a:solidFill>
                  <a:schemeClr val="tx1"/>
                </a:solidFill>
                <a:effectLst/>
                <a:highlight>
                  <a:srgbClr val="FFFF00"/>
                </a:highlight>
                <a:latin typeface="Consolas" panose="020B0609020204030204" pitchFamily="49" charset="0"/>
              </a:rPr>
              <a:t>(</a:t>
            </a:r>
            <a:r>
              <a:rPr lang="en-US" sz="1400" b="0" dirty="0" err="1">
                <a:solidFill>
                  <a:schemeClr val="tx1"/>
                </a:solidFill>
                <a:effectLst/>
                <a:highlight>
                  <a:srgbClr val="FFFF00"/>
                </a:highlight>
                <a:latin typeface="Consolas" panose="020B0609020204030204" pitchFamily="49" charset="0"/>
              </a:rPr>
              <a:t>errMsg</a:t>
            </a:r>
            <a:r>
              <a:rPr lang="en-US" sz="1400" b="0" dirty="0">
                <a:solidFill>
                  <a:schemeClr val="tx1"/>
                </a:solidFill>
                <a:effectLst/>
                <a:highlight>
                  <a:srgbClr val="FFFF00"/>
                </a:highlight>
                <a:latin typeface="Consolas" panose="020B0609020204030204" pitchFamily="49" charset="0"/>
              </a:rPr>
              <a:t>) {</a:t>
            </a:r>
          </a:p>
          <a:p>
            <a:r>
              <a:rPr lang="en-US" sz="1400" b="0" dirty="0">
                <a:solidFill>
                  <a:schemeClr val="tx1"/>
                </a:solidFill>
                <a:effectLst/>
                <a:highlight>
                  <a:srgbClr val="FFFF00"/>
                </a:highlight>
                <a:latin typeface="Consolas" panose="020B0609020204030204" pitchFamily="49" charset="0"/>
              </a:rPr>
              <a:t>console.log(</a:t>
            </a:r>
            <a:r>
              <a:rPr lang="en-US" sz="1400" b="0" dirty="0" err="1">
                <a:solidFill>
                  <a:schemeClr val="tx1"/>
                </a:solidFill>
                <a:effectLst/>
                <a:highlight>
                  <a:srgbClr val="FFFF00"/>
                </a:highlight>
                <a:latin typeface="Consolas" panose="020B0609020204030204" pitchFamily="49" charset="0"/>
              </a:rPr>
              <a:t>errMsg</a:t>
            </a:r>
            <a:r>
              <a:rPr lang="en-US" sz="1400" b="0" dirty="0">
                <a:solidFill>
                  <a:schemeClr val="tx1"/>
                </a:solidFill>
                <a:effectLst/>
                <a:highlight>
                  <a:srgbClr val="FFFF00"/>
                </a:highlight>
                <a:latin typeface="Consolas" panose="020B0609020204030204" pitchFamily="49" charset="0"/>
              </a:rPr>
              <a:t>);</a:t>
            </a:r>
          </a:p>
          <a:p>
            <a:r>
              <a:rPr lang="en-US" sz="1400" b="0" dirty="0">
                <a:solidFill>
                  <a:schemeClr val="tx1"/>
                </a:solidFill>
                <a:effectLst/>
                <a:highlight>
                  <a:srgbClr val="FFFF00"/>
                </a:highlight>
                <a:latin typeface="Consolas" panose="020B0609020204030204" pitchFamily="49" charset="0"/>
              </a:rPr>
              <a:t>}</a:t>
            </a:r>
          </a:p>
          <a:p>
            <a:br>
              <a:rPr lang="en-US" sz="1400" b="0" dirty="0">
                <a:solidFill>
                  <a:schemeClr val="tx1"/>
                </a:solidFill>
                <a:effectLst/>
                <a:highlight>
                  <a:srgbClr val="FFFF00"/>
                </a:highlight>
                <a:latin typeface="Consolas" panose="020B0609020204030204" pitchFamily="49" charset="0"/>
              </a:rPr>
            </a:br>
            <a:r>
              <a:rPr lang="en-US" sz="1400" b="0" dirty="0">
                <a:solidFill>
                  <a:schemeClr val="tx1"/>
                </a:solidFill>
                <a:effectLst/>
                <a:highlight>
                  <a:srgbClr val="FFFF00"/>
                </a:highlight>
                <a:latin typeface="Consolas" panose="020B0609020204030204" pitchFamily="49" charset="0"/>
              </a:rPr>
              <a:t>// Export the controller function</a:t>
            </a:r>
          </a:p>
          <a:p>
            <a:r>
              <a:rPr lang="en-US" sz="1400" b="0" dirty="0">
                <a:solidFill>
                  <a:schemeClr val="tx1"/>
                </a:solidFill>
                <a:effectLst/>
                <a:highlight>
                  <a:srgbClr val="FFFF00"/>
                </a:highlight>
                <a:latin typeface="Consolas" panose="020B0609020204030204" pitchFamily="49" charset="0"/>
              </a:rPr>
              <a:t>export default  {</a:t>
            </a:r>
          </a:p>
          <a:p>
            <a:r>
              <a:rPr lang="en-US" sz="1400" b="0" dirty="0">
                <a:solidFill>
                  <a:schemeClr val="tx1"/>
                </a:solidFill>
                <a:effectLst/>
                <a:highlight>
                  <a:srgbClr val="FFFF00"/>
                </a:highlight>
                <a:latin typeface="Consolas" panose="020B0609020204030204" pitchFamily="49" charset="0"/>
              </a:rPr>
              <a:t>    </a:t>
            </a:r>
            <a:r>
              <a:rPr lang="en-US" sz="1400" b="0" dirty="0" err="1">
                <a:solidFill>
                  <a:schemeClr val="tx1"/>
                </a:solidFill>
                <a:effectLst/>
                <a:highlight>
                  <a:srgbClr val="FFFF00"/>
                </a:highlight>
                <a:latin typeface="Consolas" panose="020B0609020204030204" pitchFamily="49" charset="0"/>
              </a:rPr>
              <a:t>handleError</a:t>
            </a:r>
            <a:r>
              <a:rPr lang="en-US" sz="1400" b="0" dirty="0">
                <a:solidFill>
                  <a:schemeClr val="tx1"/>
                </a:solidFill>
                <a:effectLst/>
                <a:highlight>
                  <a:srgbClr val="FFFF00"/>
                </a:highlight>
                <a:latin typeface="Consolas" panose="020B0609020204030204" pitchFamily="49" charset="0"/>
              </a:rPr>
              <a:t>: </a:t>
            </a:r>
            <a:r>
              <a:rPr lang="en-US" sz="1400" b="0" dirty="0" err="1">
                <a:solidFill>
                  <a:schemeClr val="tx1"/>
                </a:solidFill>
                <a:effectLst/>
                <a:highlight>
                  <a:srgbClr val="FFFF00"/>
                </a:highlight>
                <a:latin typeface="Consolas" panose="020B0609020204030204" pitchFamily="49" charset="0"/>
              </a:rPr>
              <a:t>handleError</a:t>
            </a:r>
            <a:r>
              <a:rPr lang="en-US" sz="1400" b="0" dirty="0">
                <a:solidFill>
                  <a:schemeClr val="tx1"/>
                </a:solidFill>
                <a:effectLst/>
                <a:highlight>
                  <a:srgbClr val="FFFF00"/>
                </a:highlight>
                <a:latin typeface="Consolas" panose="020B0609020204030204" pitchFamily="49" charset="0"/>
              </a:rPr>
              <a:t>,</a:t>
            </a:r>
          </a:p>
          <a:p>
            <a:r>
              <a:rPr lang="en-US" sz="1400" b="0" dirty="0">
                <a:solidFill>
                  <a:schemeClr val="tx1"/>
                </a:solidFill>
                <a:effectLst/>
                <a:highlight>
                  <a:srgbClr val="FFFF00"/>
                </a:highlight>
                <a:latin typeface="Consolas" panose="020B0609020204030204" pitchFamily="49" charset="0"/>
              </a:rPr>
              <a:t>    </a:t>
            </a:r>
            <a:r>
              <a:rPr lang="en-US" sz="1400" b="0" dirty="0" err="1">
                <a:solidFill>
                  <a:schemeClr val="tx1"/>
                </a:solidFill>
                <a:effectLst/>
                <a:highlight>
                  <a:srgbClr val="FFFF00"/>
                </a:highlight>
                <a:latin typeface="Consolas" panose="020B0609020204030204" pitchFamily="49" charset="0"/>
              </a:rPr>
              <a:t>getErrorMessage:getErrorMessage</a:t>
            </a:r>
            <a:endParaRPr lang="en-US" sz="1400" b="0" dirty="0">
              <a:solidFill>
                <a:schemeClr val="tx1"/>
              </a:solidFill>
              <a:effectLst/>
              <a:highlight>
                <a:srgbClr val="FFFF00"/>
              </a:highlight>
              <a:latin typeface="Consolas" panose="020B0609020204030204" pitchFamily="49" charset="0"/>
            </a:endParaRPr>
          </a:p>
          <a:p>
            <a:r>
              <a:rPr lang="en-US" sz="1400" b="0" dirty="0">
                <a:solidFill>
                  <a:schemeClr val="tx1"/>
                </a:solidFill>
                <a:effectLst/>
                <a:highlight>
                  <a:srgbClr val="FFFF00"/>
                </a:highlight>
                <a:latin typeface="Consolas" panose="020B0609020204030204" pitchFamily="49" charset="0"/>
              </a:rPr>
              <a:t>};</a:t>
            </a:r>
          </a:p>
          <a:p>
            <a:br>
              <a:rPr lang="en-US" sz="1400" b="0" dirty="0">
                <a:solidFill>
                  <a:schemeClr val="tx1"/>
                </a:solidFill>
                <a:effectLst/>
                <a:latin typeface="Consolas" panose="020B0609020204030204" pitchFamily="49" charset="0"/>
              </a:rPr>
            </a:br>
            <a:endParaRPr lang="en-US" sz="1400" b="0" dirty="0">
              <a:solidFill>
                <a:schemeClr val="tx1"/>
              </a:solidFill>
              <a:effectLst/>
              <a:latin typeface="Consolas" panose="020B0609020204030204" pitchFamily="49" charset="0"/>
            </a:endParaRPr>
          </a:p>
          <a:p>
            <a:br>
              <a:rPr lang="en-US" sz="1800" b="0" dirty="0">
                <a:solidFill>
                  <a:schemeClr val="tx1"/>
                </a:solidFill>
                <a:effectLst/>
                <a:latin typeface="Consolas" panose="020B0609020204030204" pitchFamily="49" charset="0"/>
              </a:rPr>
            </a:br>
            <a:endParaRPr lang="en-US" sz="18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6304461-1749-7336-F973-A225D3A11C36}"/>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48C9B840-DF0E-52D6-1DD1-7C3BB91F980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D51C286-F64D-A5BC-EDF9-F25AB53BE0D9}"/>
              </a:ext>
            </a:extLst>
          </p:cNvPr>
          <p:cNvSpPr>
            <a:spLocks noGrp="1"/>
          </p:cNvSpPr>
          <p:nvPr>
            <p:ph type="sldNum" sz="quarter" idx="12"/>
          </p:nvPr>
        </p:nvSpPr>
        <p:spPr/>
        <p:txBody>
          <a:bodyPr/>
          <a:lstStyle/>
          <a:p>
            <a:fld id="{7C5CF243-786F-4254-B068-4C9F0B6EA12F}" type="slidenum">
              <a:rPr lang="en-US" altLang="en-US" smtClean="0"/>
              <a:pPr/>
              <a:t>59</a:t>
            </a:fld>
            <a:endParaRPr lang="en-US" altLang="en-US"/>
          </a:p>
        </p:txBody>
      </p:sp>
    </p:spTree>
    <p:extLst>
      <p:ext uri="{BB962C8B-B14F-4D97-AF65-F5344CB8AC3E}">
        <p14:creationId xmlns:p14="http://schemas.microsoft.com/office/powerpoint/2010/main" val="104331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D99C-3D97-F444-8990-BF7FAD9F6A27}"/>
              </a:ext>
            </a:extLst>
          </p:cNvPr>
          <p:cNvSpPr>
            <a:spLocks noGrp="1"/>
          </p:cNvSpPr>
          <p:nvPr>
            <p:ph type="title"/>
          </p:nvPr>
        </p:nvSpPr>
        <p:spPr/>
        <p:txBody>
          <a:bodyPr/>
          <a:lstStyle/>
          <a:p>
            <a:r>
              <a:rPr lang="en-US" dirty="0"/>
              <a:t>User routes</a:t>
            </a:r>
          </a:p>
        </p:txBody>
      </p:sp>
      <p:sp>
        <p:nvSpPr>
          <p:cNvPr id="3" name="Content Placeholder 2">
            <a:extLst>
              <a:ext uri="{FF2B5EF4-FFF2-40B4-BE49-F238E27FC236}">
                <a16:creationId xmlns:a16="http://schemas.microsoft.com/office/drawing/2014/main" id="{53576BA7-F59E-A091-B956-A446985030D9}"/>
              </a:ext>
            </a:extLst>
          </p:cNvPr>
          <p:cNvSpPr>
            <a:spLocks noGrp="1"/>
          </p:cNvSpPr>
          <p:nvPr>
            <p:ph idx="1"/>
          </p:nvPr>
        </p:nvSpPr>
        <p:spPr/>
        <p:txBody>
          <a:bodyPr/>
          <a:lstStyle/>
          <a:p>
            <a:r>
              <a:rPr lang="en-US" dirty="0"/>
              <a:t>The user routes that are defined in the user.routes.js file will use </a:t>
            </a:r>
            <a:r>
              <a:rPr lang="en-US" dirty="0" err="1"/>
              <a:t>express.Router</a:t>
            </a:r>
            <a:r>
              <a:rPr lang="en-US" dirty="0"/>
              <a:t>() to define route paths with the relevant HTTP methods and assign the corresponding controller function that should be called when these requests are received by the server.</a:t>
            </a:r>
          </a:p>
          <a:p>
            <a:r>
              <a:rPr lang="en-US" dirty="0"/>
              <a:t>We will keep the user routes simplistic by using the following:</a:t>
            </a:r>
          </a:p>
          <a:p>
            <a:r>
              <a:rPr lang="en-US" dirty="0"/>
              <a:t>          /</a:t>
            </a:r>
            <a:r>
              <a:rPr lang="en-US" dirty="0" err="1"/>
              <a:t>api</a:t>
            </a:r>
            <a:r>
              <a:rPr lang="en-US" dirty="0"/>
              <a:t>/users for the following:</a:t>
            </a:r>
          </a:p>
          <a:p>
            <a:pPr>
              <a:buFont typeface="Arial" panose="020B0604020202020204" pitchFamily="34" charset="0"/>
              <a:buChar char="•"/>
            </a:pPr>
            <a:r>
              <a:rPr lang="en-US" dirty="0"/>
              <a:t>		         Listing users with GET</a:t>
            </a:r>
          </a:p>
          <a:p>
            <a:pPr>
              <a:buFont typeface="Arial" panose="020B0604020202020204" pitchFamily="34" charset="0"/>
              <a:buChar char="•"/>
            </a:pPr>
            <a:r>
              <a:rPr lang="en-US" dirty="0"/>
              <a:t>		         Creating a new user with POST</a:t>
            </a:r>
          </a:p>
          <a:p>
            <a:r>
              <a:rPr lang="en-US" dirty="0"/>
              <a:t>          /</a:t>
            </a:r>
            <a:r>
              <a:rPr lang="en-US" dirty="0" err="1"/>
              <a:t>api</a:t>
            </a:r>
            <a:r>
              <a:rPr lang="en-US" dirty="0"/>
              <a:t>/users/:</a:t>
            </a:r>
            <a:r>
              <a:rPr lang="en-US" dirty="0" err="1"/>
              <a:t>userId</a:t>
            </a:r>
            <a:r>
              <a:rPr lang="en-US" dirty="0"/>
              <a:t> for the following:</a:t>
            </a:r>
          </a:p>
          <a:p>
            <a:pPr>
              <a:buFont typeface="Wingdings" panose="05000000000000000000" pitchFamily="2" charset="2"/>
              <a:buChar char="§"/>
            </a:pPr>
            <a:r>
              <a:rPr lang="en-US" dirty="0"/>
              <a:t>			Fetching a user with GET</a:t>
            </a:r>
          </a:p>
          <a:p>
            <a:pPr>
              <a:buFont typeface="Wingdings" panose="05000000000000000000" pitchFamily="2" charset="2"/>
              <a:buChar char="§"/>
            </a:pPr>
            <a:r>
              <a:rPr lang="en-US" dirty="0"/>
              <a:t>			Updating a user with PUT</a:t>
            </a:r>
          </a:p>
          <a:p>
            <a:pPr>
              <a:buFont typeface="Wingdings" panose="05000000000000000000" pitchFamily="2" charset="2"/>
              <a:buChar char="§"/>
            </a:pPr>
            <a:r>
              <a:rPr lang="en-US" dirty="0"/>
              <a:t>			Deleting a user with DELETE</a:t>
            </a:r>
          </a:p>
        </p:txBody>
      </p:sp>
      <p:sp>
        <p:nvSpPr>
          <p:cNvPr id="4" name="Date Placeholder 3">
            <a:extLst>
              <a:ext uri="{FF2B5EF4-FFF2-40B4-BE49-F238E27FC236}">
                <a16:creationId xmlns:a16="http://schemas.microsoft.com/office/drawing/2014/main" id="{6D545661-F7CC-087D-A66B-8C947FEF552B}"/>
              </a:ext>
            </a:extLst>
          </p:cNvPr>
          <p:cNvSpPr>
            <a:spLocks noGrp="1"/>
          </p:cNvSpPr>
          <p:nvPr>
            <p:ph type="dt" sz="half" idx="10"/>
          </p:nvPr>
        </p:nvSpPr>
        <p:spPr/>
        <p:txBody>
          <a:bodyPr/>
          <a:lstStyle/>
          <a:p>
            <a:pPr>
              <a:defRPr/>
            </a:pPr>
            <a:fld id="{C9C54A8A-EC83-4BC5-B48C-A23671E55882}" type="datetime1">
              <a:rPr lang="en-US" smtClean="0"/>
              <a:t>12/22/2023</a:t>
            </a:fld>
            <a:endParaRPr lang="en-US" dirty="0"/>
          </a:p>
        </p:txBody>
      </p:sp>
      <p:sp>
        <p:nvSpPr>
          <p:cNvPr id="5" name="Footer Placeholder 4">
            <a:extLst>
              <a:ext uri="{FF2B5EF4-FFF2-40B4-BE49-F238E27FC236}">
                <a16:creationId xmlns:a16="http://schemas.microsoft.com/office/drawing/2014/main" id="{CEFA753F-0E4A-C4CB-7956-6C939595F3A0}"/>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A82B7984-AF6E-6AD7-6F86-581BF3410E06}"/>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24995454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A03B-458E-66F2-11DD-F943178B01BF}"/>
              </a:ext>
            </a:extLst>
          </p:cNvPr>
          <p:cNvSpPr>
            <a:spLocks noGrp="1"/>
          </p:cNvSpPr>
          <p:nvPr>
            <p:ph type="title"/>
          </p:nvPr>
        </p:nvSpPr>
        <p:spPr/>
        <p:txBody>
          <a:bodyPr/>
          <a:lstStyle/>
          <a:p>
            <a:r>
              <a:rPr lang="en-US" dirty="0"/>
              <a:t>Updated user.model.js</a:t>
            </a:r>
          </a:p>
        </p:txBody>
      </p:sp>
      <p:sp>
        <p:nvSpPr>
          <p:cNvPr id="3" name="Content Placeholder 2">
            <a:extLst>
              <a:ext uri="{FF2B5EF4-FFF2-40B4-BE49-F238E27FC236}">
                <a16:creationId xmlns:a16="http://schemas.microsoft.com/office/drawing/2014/main" id="{B5E8A378-9F22-2BA3-4EE2-08E42CE3BB1B}"/>
              </a:ext>
            </a:extLst>
          </p:cNvPr>
          <p:cNvSpPr>
            <a:spLocks noGrp="1"/>
          </p:cNvSpPr>
          <p:nvPr>
            <p:ph idx="1"/>
          </p:nvPr>
        </p:nvSpPr>
        <p:spPr/>
        <p:txBody>
          <a:bodyPr/>
          <a:lstStyle/>
          <a:p>
            <a:r>
              <a:rPr lang="en-US" sz="550" b="0" dirty="0">
                <a:solidFill>
                  <a:schemeClr val="tx1"/>
                </a:solidFill>
                <a:effectLst/>
                <a:highlight>
                  <a:srgbClr val="FFFF00"/>
                </a:highlight>
                <a:latin typeface="Consolas" panose="020B0609020204030204" pitchFamily="49" charset="0"/>
              </a:rPr>
              <a:t>import mongoose from 'mongoose'</a:t>
            </a:r>
          </a:p>
          <a:p>
            <a:r>
              <a:rPr lang="en-US" sz="550" b="0" dirty="0">
                <a:solidFill>
                  <a:schemeClr val="tx1"/>
                </a:solidFill>
                <a:effectLst/>
                <a:latin typeface="Consolas" panose="020B0609020204030204" pitchFamily="49" charset="0"/>
              </a:rPr>
              <a:t>//const mongoose = require('mongoose');</a:t>
            </a:r>
          </a:p>
          <a:p>
            <a:r>
              <a:rPr lang="en-US" sz="550" b="0" dirty="0">
                <a:solidFill>
                  <a:schemeClr val="tx1"/>
                </a:solidFill>
                <a:effectLst/>
                <a:latin typeface="Consolas" panose="020B0609020204030204" pitchFamily="49" charset="0"/>
              </a:rPr>
              <a:t>const </a:t>
            </a:r>
            <a:r>
              <a:rPr lang="en-US" sz="550" b="0" dirty="0" err="1">
                <a:solidFill>
                  <a:schemeClr val="tx1"/>
                </a:solidFill>
                <a:effectLst/>
                <a:latin typeface="Consolas" panose="020B0609020204030204" pitchFamily="49" charset="0"/>
              </a:rPr>
              <a:t>UserSchema</a:t>
            </a:r>
            <a:r>
              <a:rPr lang="en-US" sz="550" b="0" dirty="0">
                <a:solidFill>
                  <a:schemeClr val="tx1"/>
                </a:solidFill>
                <a:effectLst/>
                <a:latin typeface="Consolas" panose="020B0609020204030204" pitchFamily="49" charset="0"/>
              </a:rPr>
              <a:t> = new </a:t>
            </a:r>
            <a:r>
              <a:rPr lang="en-US" sz="550" b="0" dirty="0" err="1">
                <a:solidFill>
                  <a:schemeClr val="tx1"/>
                </a:solidFill>
                <a:effectLst/>
                <a:latin typeface="Consolas" panose="020B0609020204030204" pitchFamily="49" charset="0"/>
              </a:rPr>
              <a:t>mongoose.Schema</a:t>
            </a:r>
            <a:r>
              <a:rPr lang="en-US" sz="550" b="0" dirty="0">
                <a:solidFill>
                  <a:schemeClr val="tx1"/>
                </a:solidFill>
                <a:effectLst/>
                <a:latin typeface="Consolas" panose="020B0609020204030204" pitchFamily="49" charset="0"/>
              </a:rPr>
              <a:t>({</a:t>
            </a:r>
          </a:p>
          <a:p>
            <a:r>
              <a:rPr lang="en-US" sz="550" b="0" dirty="0">
                <a:solidFill>
                  <a:schemeClr val="tx1"/>
                </a:solidFill>
                <a:effectLst/>
                <a:latin typeface="Consolas" panose="020B0609020204030204" pitchFamily="49" charset="0"/>
              </a:rPr>
              <a:t> name: {</a:t>
            </a:r>
          </a:p>
          <a:p>
            <a:r>
              <a:rPr lang="en-US" sz="550" b="0" dirty="0">
                <a:solidFill>
                  <a:schemeClr val="tx1"/>
                </a:solidFill>
                <a:effectLst/>
                <a:latin typeface="Consolas" panose="020B0609020204030204" pitchFamily="49" charset="0"/>
              </a:rPr>
              <a:t> type: String,</a:t>
            </a:r>
          </a:p>
          <a:p>
            <a:r>
              <a:rPr lang="en-US" sz="550" b="0" dirty="0">
                <a:solidFill>
                  <a:schemeClr val="tx1"/>
                </a:solidFill>
                <a:effectLst/>
                <a:latin typeface="Consolas" panose="020B0609020204030204" pitchFamily="49" charset="0"/>
              </a:rPr>
              <a:t> trim: true,</a:t>
            </a:r>
          </a:p>
          <a:p>
            <a:r>
              <a:rPr lang="en-US" sz="550" b="0" dirty="0">
                <a:solidFill>
                  <a:schemeClr val="tx1"/>
                </a:solidFill>
                <a:effectLst/>
                <a:latin typeface="Consolas" panose="020B0609020204030204" pitchFamily="49" charset="0"/>
              </a:rPr>
              <a:t> required: 'Name is required'</a:t>
            </a:r>
          </a:p>
          <a:p>
            <a:r>
              <a:rPr lang="en-US" sz="550" b="0" dirty="0">
                <a:solidFill>
                  <a:schemeClr val="tx1"/>
                </a:solidFill>
                <a:effectLst/>
                <a:latin typeface="Consolas" panose="020B0609020204030204" pitchFamily="49" charset="0"/>
              </a:rPr>
              <a:t> },</a:t>
            </a:r>
          </a:p>
          <a:p>
            <a:r>
              <a:rPr lang="en-US" sz="550" b="0" dirty="0">
                <a:solidFill>
                  <a:schemeClr val="tx1"/>
                </a:solidFill>
                <a:effectLst/>
                <a:latin typeface="Consolas" panose="020B0609020204030204" pitchFamily="49" charset="0"/>
              </a:rPr>
              <a:t> email: {</a:t>
            </a:r>
          </a:p>
          <a:p>
            <a:r>
              <a:rPr lang="en-US" sz="550" b="0" dirty="0">
                <a:solidFill>
                  <a:schemeClr val="tx1"/>
                </a:solidFill>
                <a:effectLst/>
                <a:latin typeface="Consolas" panose="020B0609020204030204" pitchFamily="49" charset="0"/>
              </a:rPr>
              <a:t> type: String,</a:t>
            </a:r>
          </a:p>
          <a:p>
            <a:r>
              <a:rPr lang="en-US" sz="550" b="0" dirty="0">
                <a:solidFill>
                  <a:schemeClr val="tx1"/>
                </a:solidFill>
                <a:effectLst/>
                <a:latin typeface="Consolas" panose="020B0609020204030204" pitchFamily="49" charset="0"/>
              </a:rPr>
              <a:t> trim: true,</a:t>
            </a:r>
          </a:p>
          <a:p>
            <a:r>
              <a:rPr lang="en-US" sz="550" b="0" dirty="0">
                <a:solidFill>
                  <a:schemeClr val="tx1"/>
                </a:solidFill>
                <a:effectLst/>
                <a:latin typeface="Consolas" panose="020B0609020204030204" pitchFamily="49" charset="0"/>
              </a:rPr>
              <a:t>unique: 'Email already exists',</a:t>
            </a:r>
          </a:p>
          <a:p>
            <a:r>
              <a:rPr lang="en-US" sz="550" b="0" dirty="0">
                <a:solidFill>
                  <a:schemeClr val="tx1"/>
                </a:solidFill>
                <a:effectLst/>
                <a:latin typeface="Consolas" panose="020B0609020204030204" pitchFamily="49" charset="0"/>
              </a:rPr>
              <a:t>match: [/.+\@.+\..+/, 'Please fill a valid email address'],</a:t>
            </a:r>
          </a:p>
          <a:p>
            <a:r>
              <a:rPr lang="en-US" sz="550" b="0" dirty="0">
                <a:solidFill>
                  <a:schemeClr val="tx1"/>
                </a:solidFill>
                <a:effectLst/>
                <a:latin typeface="Consolas" panose="020B0609020204030204" pitchFamily="49" charset="0"/>
              </a:rPr>
              <a:t>required: 'Email is required'</a:t>
            </a:r>
          </a:p>
          <a:p>
            <a:r>
              <a:rPr lang="en-US" sz="550" b="0" dirty="0">
                <a:solidFill>
                  <a:schemeClr val="tx1"/>
                </a:solidFill>
                <a:effectLst/>
                <a:latin typeface="Consolas" panose="020B0609020204030204" pitchFamily="49" charset="0"/>
              </a:rPr>
              <a:t> },</a:t>
            </a:r>
          </a:p>
          <a:p>
            <a:r>
              <a:rPr lang="en-US" sz="550" b="0" dirty="0">
                <a:solidFill>
                  <a:schemeClr val="tx1"/>
                </a:solidFill>
                <a:effectLst/>
                <a:latin typeface="Consolas" panose="020B0609020204030204" pitchFamily="49" charset="0"/>
              </a:rPr>
              <a:t> created: {</a:t>
            </a:r>
          </a:p>
          <a:p>
            <a:r>
              <a:rPr lang="en-US" sz="550" b="0" dirty="0">
                <a:solidFill>
                  <a:schemeClr val="tx1"/>
                </a:solidFill>
                <a:effectLst/>
                <a:latin typeface="Consolas" panose="020B0609020204030204" pitchFamily="49" charset="0"/>
              </a:rPr>
              <a:t>type: Date,</a:t>
            </a:r>
          </a:p>
          <a:p>
            <a:r>
              <a:rPr lang="en-US" sz="550" b="0" dirty="0">
                <a:solidFill>
                  <a:schemeClr val="tx1"/>
                </a:solidFill>
                <a:effectLst/>
                <a:latin typeface="Consolas" panose="020B0609020204030204" pitchFamily="49" charset="0"/>
              </a:rPr>
              <a:t>default: </a:t>
            </a:r>
            <a:r>
              <a:rPr lang="en-US" sz="550" b="0" dirty="0" err="1">
                <a:solidFill>
                  <a:schemeClr val="tx1"/>
                </a:solidFill>
                <a:effectLst/>
                <a:latin typeface="Consolas" panose="020B0609020204030204" pitchFamily="49" charset="0"/>
              </a:rPr>
              <a:t>Date.now</a:t>
            </a:r>
            <a:endParaRPr lang="en-US" sz="550" b="0" dirty="0">
              <a:solidFill>
                <a:schemeClr val="tx1"/>
              </a:solidFill>
              <a:effectLst/>
              <a:latin typeface="Consolas" panose="020B0609020204030204" pitchFamily="49" charset="0"/>
            </a:endParaRPr>
          </a:p>
          <a:p>
            <a:r>
              <a:rPr lang="en-US" sz="550" b="0" dirty="0">
                <a:solidFill>
                  <a:schemeClr val="tx1"/>
                </a:solidFill>
                <a:effectLst/>
                <a:latin typeface="Consolas" panose="020B0609020204030204" pitchFamily="49" charset="0"/>
              </a:rPr>
              <a:t>   },</a:t>
            </a:r>
          </a:p>
          <a:p>
            <a:r>
              <a:rPr lang="en-US" sz="550" b="0" dirty="0">
                <a:solidFill>
                  <a:schemeClr val="tx1"/>
                </a:solidFill>
                <a:effectLst/>
                <a:latin typeface="Consolas" panose="020B0609020204030204" pitchFamily="49" charset="0"/>
              </a:rPr>
              <a:t> updated: {</a:t>
            </a:r>
          </a:p>
          <a:p>
            <a:r>
              <a:rPr lang="en-US" sz="550" b="0" dirty="0">
                <a:solidFill>
                  <a:schemeClr val="tx1"/>
                </a:solidFill>
                <a:effectLst/>
                <a:latin typeface="Consolas" panose="020B0609020204030204" pitchFamily="49" charset="0"/>
              </a:rPr>
              <a:t>type: Date,</a:t>
            </a:r>
          </a:p>
          <a:p>
            <a:r>
              <a:rPr lang="en-US" sz="550" b="0" dirty="0">
                <a:solidFill>
                  <a:schemeClr val="tx1"/>
                </a:solidFill>
                <a:effectLst/>
                <a:latin typeface="Consolas" panose="020B0609020204030204" pitchFamily="49" charset="0"/>
              </a:rPr>
              <a:t>default: </a:t>
            </a:r>
            <a:r>
              <a:rPr lang="en-US" sz="550" b="0" dirty="0" err="1">
                <a:solidFill>
                  <a:schemeClr val="tx1"/>
                </a:solidFill>
                <a:effectLst/>
                <a:latin typeface="Consolas" panose="020B0609020204030204" pitchFamily="49" charset="0"/>
              </a:rPr>
              <a:t>Date.now</a:t>
            </a:r>
            <a:endParaRPr lang="en-US" sz="550" b="0" dirty="0">
              <a:solidFill>
                <a:schemeClr val="tx1"/>
              </a:solidFill>
              <a:effectLst/>
              <a:latin typeface="Consolas" panose="020B0609020204030204" pitchFamily="49" charset="0"/>
            </a:endParaRPr>
          </a:p>
          <a:p>
            <a:r>
              <a:rPr lang="en-US" sz="550" b="0" dirty="0">
                <a:solidFill>
                  <a:schemeClr val="tx1"/>
                </a:solidFill>
                <a:effectLst/>
                <a:latin typeface="Consolas" panose="020B0609020204030204" pitchFamily="49" charset="0"/>
              </a:rPr>
              <a:t>},</a:t>
            </a:r>
          </a:p>
          <a:p>
            <a:r>
              <a:rPr lang="en-US" sz="550" b="0" dirty="0" err="1">
                <a:solidFill>
                  <a:schemeClr val="tx1"/>
                </a:solidFill>
                <a:effectLst/>
                <a:latin typeface="Consolas" panose="020B0609020204030204" pitchFamily="49" charset="0"/>
              </a:rPr>
              <a:t>hashed_password</a:t>
            </a:r>
            <a:r>
              <a:rPr lang="en-US" sz="550" b="0" dirty="0">
                <a:solidFill>
                  <a:schemeClr val="tx1"/>
                </a:solidFill>
                <a:effectLst/>
                <a:latin typeface="Consolas" panose="020B0609020204030204" pitchFamily="49" charset="0"/>
              </a:rPr>
              <a:t>: {</a:t>
            </a:r>
          </a:p>
          <a:p>
            <a:r>
              <a:rPr lang="en-US" sz="550" b="0" dirty="0">
                <a:solidFill>
                  <a:schemeClr val="tx1"/>
                </a:solidFill>
                <a:effectLst/>
                <a:latin typeface="Consolas" panose="020B0609020204030204" pitchFamily="49" charset="0"/>
              </a:rPr>
              <a:t>type: String,</a:t>
            </a:r>
          </a:p>
          <a:p>
            <a:r>
              <a:rPr lang="en-US" sz="550" b="0" dirty="0">
                <a:solidFill>
                  <a:schemeClr val="tx1"/>
                </a:solidFill>
                <a:effectLst/>
                <a:latin typeface="Consolas" panose="020B0609020204030204" pitchFamily="49" charset="0"/>
              </a:rPr>
              <a:t>required: 'Password is required'</a:t>
            </a:r>
          </a:p>
          <a:p>
            <a:r>
              <a:rPr lang="en-US" sz="550" b="0" dirty="0">
                <a:solidFill>
                  <a:schemeClr val="tx1"/>
                </a:solidFill>
                <a:effectLst/>
                <a:latin typeface="Consolas" panose="020B0609020204030204" pitchFamily="49" charset="0"/>
              </a:rPr>
              <a:t>},</a:t>
            </a:r>
          </a:p>
          <a:p>
            <a:r>
              <a:rPr lang="en-US" sz="550" b="0" dirty="0">
                <a:solidFill>
                  <a:schemeClr val="tx1"/>
                </a:solidFill>
                <a:effectLst/>
                <a:latin typeface="Consolas" panose="020B0609020204030204" pitchFamily="49" charset="0"/>
              </a:rPr>
              <a:t> salt: String</a:t>
            </a:r>
          </a:p>
          <a:p>
            <a:r>
              <a:rPr lang="en-US" sz="550" b="0" dirty="0">
                <a:solidFill>
                  <a:schemeClr val="tx1"/>
                </a:solidFill>
                <a:effectLst/>
                <a:latin typeface="Consolas" panose="020B0609020204030204" pitchFamily="49" charset="0"/>
              </a:rPr>
              <a:t>});</a:t>
            </a:r>
          </a:p>
          <a:p>
            <a:r>
              <a:rPr lang="en-US" sz="550" b="0" dirty="0" err="1">
                <a:solidFill>
                  <a:schemeClr val="tx1"/>
                </a:solidFill>
                <a:effectLst/>
                <a:latin typeface="Consolas" panose="020B0609020204030204" pitchFamily="49" charset="0"/>
              </a:rPr>
              <a:t>UserSchema.virtual</a:t>
            </a:r>
            <a:r>
              <a:rPr lang="en-US" sz="550" b="0" dirty="0">
                <a:solidFill>
                  <a:schemeClr val="tx1"/>
                </a:solidFill>
                <a:effectLst/>
                <a:latin typeface="Consolas" panose="020B0609020204030204" pitchFamily="49" charset="0"/>
              </a:rPr>
              <a:t>('password')</a:t>
            </a:r>
          </a:p>
          <a:p>
            <a:r>
              <a:rPr lang="en-US" sz="550" b="0" dirty="0">
                <a:solidFill>
                  <a:schemeClr val="tx1"/>
                </a:solidFill>
                <a:effectLst/>
                <a:latin typeface="Consolas" panose="020B0609020204030204" pitchFamily="49" charset="0"/>
              </a:rPr>
              <a:t> .set(function(password) {</a:t>
            </a:r>
          </a:p>
          <a:p>
            <a:r>
              <a:rPr lang="en-US" sz="550" b="0" dirty="0">
                <a:solidFill>
                  <a:schemeClr val="tx1"/>
                </a:solidFill>
                <a:effectLst/>
                <a:latin typeface="Consolas" panose="020B0609020204030204" pitchFamily="49" charset="0"/>
              </a:rPr>
              <a:t> </a:t>
            </a:r>
            <a:r>
              <a:rPr lang="en-US" sz="550" b="0" dirty="0" err="1">
                <a:solidFill>
                  <a:schemeClr val="tx1"/>
                </a:solidFill>
                <a:effectLst/>
                <a:latin typeface="Consolas" panose="020B0609020204030204" pitchFamily="49" charset="0"/>
              </a:rPr>
              <a:t>this._password</a:t>
            </a:r>
            <a:r>
              <a:rPr lang="en-US" sz="550" b="0" dirty="0">
                <a:solidFill>
                  <a:schemeClr val="tx1"/>
                </a:solidFill>
                <a:effectLst/>
                <a:latin typeface="Consolas" panose="020B0609020204030204" pitchFamily="49" charset="0"/>
              </a:rPr>
              <a:t> = password;</a:t>
            </a:r>
          </a:p>
          <a:p>
            <a:r>
              <a:rPr lang="en-US" sz="550" b="0" dirty="0">
                <a:solidFill>
                  <a:schemeClr val="tx1"/>
                </a:solidFill>
                <a:effectLst/>
                <a:latin typeface="Consolas" panose="020B0609020204030204" pitchFamily="49" charset="0"/>
              </a:rPr>
              <a:t>//</a:t>
            </a:r>
            <a:r>
              <a:rPr lang="en-US" sz="550" b="0" dirty="0" err="1">
                <a:solidFill>
                  <a:schemeClr val="tx1"/>
                </a:solidFill>
                <a:effectLst/>
                <a:latin typeface="Consolas" panose="020B0609020204030204" pitchFamily="49" charset="0"/>
              </a:rPr>
              <a:t>this.salt</a:t>
            </a:r>
            <a:r>
              <a:rPr lang="en-US" sz="550" b="0" dirty="0">
                <a:solidFill>
                  <a:schemeClr val="tx1"/>
                </a:solidFill>
                <a:effectLst/>
                <a:latin typeface="Consolas" panose="020B0609020204030204" pitchFamily="49" charset="0"/>
              </a:rPr>
              <a:t> = </a:t>
            </a:r>
            <a:r>
              <a:rPr lang="en-US" sz="550" b="0" dirty="0" err="1">
                <a:solidFill>
                  <a:schemeClr val="tx1"/>
                </a:solidFill>
                <a:effectLst/>
                <a:latin typeface="Consolas" panose="020B0609020204030204" pitchFamily="49" charset="0"/>
              </a:rPr>
              <a:t>this.makeSalt</a:t>
            </a:r>
            <a:r>
              <a:rPr lang="en-US" sz="550" b="0" dirty="0">
                <a:solidFill>
                  <a:schemeClr val="tx1"/>
                </a:solidFill>
                <a:effectLst/>
                <a:latin typeface="Consolas" panose="020B0609020204030204" pitchFamily="49" charset="0"/>
              </a:rPr>
              <a:t>();</a:t>
            </a:r>
          </a:p>
          <a:p>
            <a:r>
              <a:rPr lang="en-US" sz="550" b="0" dirty="0" err="1">
                <a:solidFill>
                  <a:schemeClr val="tx1"/>
                </a:solidFill>
                <a:effectLst/>
                <a:latin typeface="Consolas" panose="020B0609020204030204" pitchFamily="49" charset="0"/>
              </a:rPr>
              <a:t>this.hashed_password</a:t>
            </a:r>
            <a:r>
              <a:rPr lang="en-US" sz="550" b="0" dirty="0">
                <a:solidFill>
                  <a:schemeClr val="tx1"/>
                </a:solidFill>
                <a:effectLst/>
                <a:latin typeface="Consolas" panose="020B0609020204030204" pitchFamily="49" charset="0"/>
              </a:rPr>
              <a:t> = password;</a:t>
            </a:r>
          </a:p>
          <a:p>
            <a:r>
              <a:rPr lang="en-US" sz="550" b="0" dirty="0">
                <a:solidFill>
                  <a:schemeClr val="tx1"/>
                </a:solidFill>
                <a:effectLst/>
                <a:latin typeface="Consolas" panose="020B0609020204030204" pitchFamily="49" charset="0"/>
              </a:rPr>
              <a:t>})</a:t>
            </a:r>
          </a:p>
          <a:p>
            <a:r>
              <a:rPr lang="en-US" sz="550" b="0" dirty="0">
                <a:solidFill>
                  <a:schemeClr val="tx1"/>
                </a:solidFill>
                <a:effectLst/>
                <a:latin typeface="Consolas" panose="020B0609020204030204" pitchFamily="49" charset="0"/>
              </a:rPr>
              <a:t>.get(function() {</a:t>
            </a:r>
          </a:p>
          <a:p>
            <a:r>
              <a:rPr lang="en-US" sz="550" b="0" dirty="0">
                <a:solidFill>
                  <a:schemeClr val="tx1"/>
                </a:solidFill>
                <a:effectLst/>
                <a:latin typeface="Consolas" panose="020B0609020204030204" pitchFamily="49" charset="0"/>
              </a:rPr>
              <a:t>return </a:t>
            </a:r>
            <a:r>
              <a:rPr lang="en-US" sz="550" b="0" dirty="0" err="1">
                <a:solidFill>
                  <a:schemeClr val="tx1"/>
                </a:solidFill>
                <a:effectLst/>
                <a:latin typeface="Consolas" panose="020B0609020204030204" pitchFamily="49" charset="0"/>
              </a:rPr>
              <a:t>this._password</a:t>
            </a:r>
            <a:r>
              <a:rPr lang="en-US" sz="550" b="0" dirty="0">
                <a:solidFill>
                  <a:schemeClr val="tx1"/>
                </a:solidFill>
                <a:effectLst/>
                <a:latin typeface="Consolas" panose="020B0609020204030204" pitchFamily="49" charset="0"/>
              </a:rPr>
              <a:t>;</a:t>
            </a:r>
          </a:p>
          <a:p>
            <a:r>
              <a:rPr lang="en-US" sz="550" b="0" dirty="0">
                <a:solidFill>
                  <a:schemeClr val="tx1"/>
                </a:solidFill>
                <a:effectLst/>
                <a:latin typeface="Consolas" panose="020B0609020204030204" pitchFamily="49" charset="0"/>
              </a:rPr>
              <a:t> });</a:t>
            </a:r>
          </a:p>
          <a:p>
            <a:r>
              <a:rPr lang="en-US" sz="550" b="0" dirty="0" err="1">
                <a:solidFill>
                  <a:schemeClr val="tx1"/>
                </a:solidFill>
                <a:effectLst/>
                <a:latin typeface="Consolas" panose="020B0609020204030204" pitchFamily="49" charset="0"/>
              </a:rPr>
              <a:t>UserSchema.path</a:t>
            </a:r>
            <a:r>
              <a:rPr lang="en-US" sz="550" b="0" dirty="0">
                <a:solidFill>
                  <a:schemeClr val="tx1"/>
                </a:solidFill>
                <a:effectLst/>
                <a:latin typeface="Consolas" panose="020B0609020204030204" pitchFamily="49" charset="0"/>
              </a:rPr>
              <a:t>('</a:t>
            </a:r>
            <a:r>
              <a:rPr lang="en-US" sz="550" b="0" dirty="0" err="1">
                <a:solidFill>
                  <a:schemeClr val="tx1"/>
                </a:solidFill>
                <a:effectLst/>
                <a:latin typeface="Consolas" panose="020B0609020204030204" pitchFamily="49" charset="0"/>
              </a:rPr>
              <a:t>hashed_password</a:t>
            </a:r>
            <a:r>
              <a:rPr lang="en-US" sz="550" b="0" dirty="0">
                <a:solidFill>
                  <a:schemeClr val="tx1"/>
                </a:solidFill>
                <a:effectLst/>
                <a:latin typeface="Consolas" panose="020B0609020204030204" pitchFamily="49" charset="0"/>
              </a:rPr>
              <a:t>').validate(function(v) {</a:t>
            </a:r>
          </a:p>
          <a:p>
            <a:r>
              <a:rPr lang="en-US" sz="550" b="0" dirty="0">
                <a:solidFill>
                  <a:schemeClr val="tx1"/>
                </a:solidFill>
                <a:effectLst/>
                <a:latin typeface="Consolas" panose="020B0609020204030204" pitchFamily="49" charset="0"/>
              </a:rPr>
              <a:t> if (</a:t>
            </a:r>
            <a:r>
              <a:rPr lang="en-US" sz="550" b="0" dirty="0" err="1">
                <a:solidFill>
                  <a:schemeClr val="tx1"/>
                </a:solidFill>
                <a:effectLst/>
                <a:latin typeface="Consolas" panose="020B0609020204030204" pitchFamily="49" charset="0"/>
              </a:rPr>
              <a:t>this._password</a:t>
            </a:r>
            <a:r>
              <a:rPr lang="en-US" sz="550" b="0" dirty="0">
                <a:solidFill>
                  <a:schemeClr val="tx1"/>
                </a:solidFill>
                <a:effectLst/>
                <a:latin typeface="Consolas" panose="020B0609020204030204" pitchFamily="49" charset="0"/>
              </a:rPr>
              <a:t> &amp;&amp; this._</a:t>
            </a:r>
            <a:r>
              <a:rPr lang="en-US" sz="550" b="0" dirty="0" err="1">
                <a:solidFill>
                  <a:schemeClr val="tx1"/>
                </a:solidFill>
                <a:effectLst/>
                <a:latin typeface="Consolas" panose="020B0609020204030204" pitchFamily="49" charset="0"/>
              </a:rPr>
              <a:t>password.length</a:t>
            </a:r>
            <a:r>
              <a:rPr lang="en-US" sz="550" b="0" dirty="0">
                <a:solidFill>
                  <a:schemeClr val="tx1"/>
                </a:solidFill>
                <a:effectLst/>
                <a:latin typeface="Consolas" panose="020B0609020204030204" pitchFamily="49" charset="0"/>
              </a:rPr>
              <a:t> &lt; 6) {</a:t>
            </a:r>
          </a:p>
          <a:p>
            <a:r>
              <a:rPr lang="en-US" sz="550" b="0" dirty="0">
                <a:solidFill>
                  <a:schemeClr val="tx1"/>
                </a:solidFill>
                <a:effectLst/>
                <a:latin typeface="Consolas" panose="020B0609020204030204" pitchFamily="49" charset="0"/>
              </a:rPr>
              <a:t> </a:t>
            </a:r>
            <a:r>
              <a:rPr lang="en-US" sz="550" b="0" dirty="0" err="1">
                <a:solidFill>
                  <a:schemeClr val="tx1"/>
                </a:solidFill>
                <a:effectLst/>
                <a:latin typeface="Consolas" panose="020B0609020204030204" pitchFamily="49" charset="0"/>
              </a:rPr>
              <a:t>this.invalidate</a:t>
            </a:r>
            <a:r>
              <a:rPr lang="en-US" sz="550" b="0" dirty="0">
                <a:solidFill>
                  <a:schemeClr val="tx1"/>
                </a:solidFill>
                <a:effectLst/>
                <a:latin typeface="Consolas" panose="020B0609020204030204" pitchFamily="49" charset="0"/>
              </a:rPr>
              <a:t>('password', 'Password must be at least 6 characters.');</a:t>
            </a:r>
          </a:p>
          <a:p>
            <a:r>
              <a:rPr lang="en-US" sz="550" b="0" dirty="0">
                <a:solidFill>
                  <a:schemeClr val="tx1"/>
                </a:solidFill>
                <a:effectLst/>
                <a:latin typeface="Consolas" panose="020B0609020204030204" pitchFamily="49" charset="0"/>
              </a:rPr>
              <a:t>}</a:t>
            </a:r>
          </a:p>
          <a:p>
            <a:r>
              <a:rPr lang="en-US" sz="550" b="0" dirty="0">
                <a:solidFill>
                  <a:schemeClr val="tx1"/>
                </a:solidFill>
                <a:effectLst/>
                <a:latin typeface="Consolas" panose="020B0609020204030204" pitchFamily="49" charset="0"/>
              </a:rPr>
              <a:t> if (</a:t>
            </a:r>
            <a:r>
              <a:rPr lang="en-US" sz="550" b="0" dirty="0" err="1">
                <a:solidFill>
                  <a:schemeClr val="tx1"/>
                </a:solidFill>
                <a:effectLst/>
                <a:latin typeface="Consolas" panose="020B0609020204030204" pitchFamily="49" charset="0"/>
              </a:rPr>
              <a:t>this.isNew</a:t>
            </a:r>
            <a:r>
              <a:rPr lang="en-US" sz="550" b="0" dirty="0">
                <a:solidFill>
                  <a:schemeClr val="tx1"/>
                </a:solidFill>
                <a:effectLst/>
                <a:latin typeface="Consolas" panose="020B0609020204030204" pitchFamily="49" charset="0"/>
              </a:rPr>
              <a:t> &amp;&amp; !</a:t>
            </a:r>
            <a:r>
              <a:rPr lang="en-US" sz="550" b="0" dirty="0" err="1">
                <a:solidFill>
                  <a:schemeClr val="tx1"/>
                </a:solidFill>
                <a:effectLst/>
                <a:latin typeface="Consolas" panose="020B0609020204030204" pitchFamily="49" charset="0"/>
              </a:rPr>
              <a:t>this._password</a:t>
            </a:r>
            <a:r>
              <a:rPr lang="en-US" sz="550" b="0" dirty="0">
                <a:solidFill>
                  <a:schemeClr val="tx1"/>
                </a:solidFill>
                <a:effectLst/>
                <a:latin typeface="Consolas" panose="020B0609020204030204" pitchFamily="49" charset="0"/>
              </a:rPr>
              <a:t>) {</a:t>
            </a:r>
          </a:p>
          <a:p>
            <a:r>
              <a:rPr lang="en-US" sz="550" b="0" dirty="0" err="1">
                <a:solidFill>
                  <a:schemeClr val="tx1"/>
                </a:solidFill>
                <a:effectLst/>
                <a:latin typeface="Consolas" panose="020B0609020204030204" pitchFamily="49" charset="0"/>
              </a:rPr>
              <a:t>this.invalidate</a:t>
            </a:r>
            <a:r>
              <a:rPr lang="en-US" sz="550" b="0" dirty="0">
                <a:solidFill>
                  <a:schemeClr val="tx1"/>
                </a:solidFill>
                <a:effectLst/>
                <a:latin typeface="Consolas" panose="020B0609020204030204" pitchFamily="49" charset="0"/>
              </a:rPr>
              <a:t>('password', 'Password is required');</a:t>
            </a:r>
          </a:p>
          <a:p>
            <a:r>
              <a:rPr lang="en-US" sz="550" b="0" dirty="0">
                <a:solidFill>
                  <a:schemeClr val="tx1"/>
                </a:solidFill>
                <a:effectLst/>
                <a:latin typeface="Consolas" panose="020B0609020204030204" pitchFamily="49" charset="0"/>
              </a:rPr>
              <a:t> }</a:t>
            </a:r>
          </a:p>
          <a:p>
            <a:r>
              <a:rPr lang="en-US" sz="550" b="0" dirty="0">
                <a:solidFill>
                  <a:schemeClr val="tx1"/>
                </a:solidFill>
                <a:effectLst/>
                <a:latin typeface="Consolas" panose="020B0609020204030204" pitchFamily="49" charset="0"/>
              </a:rPr>
              <a:t>}, null);</a:t>
            </a:r>
          </a:p>
          <a:p>
            <a:r>
              <a:rPr lang="en-US" sz="550" b="0" dirty="0">
                <a:solidFill>
                  <a:schemeClr val="tx1"/>
                </a:solidFill>
                <a:effectLst/>
                <a:latin typeface="Consolas" panose="020B0609020204030204" pitchFamily="49" charset="0"/>
              </a:rPr>
              <a:t>//</a:t>
            </a:r>
            <a:r>
              <a:rPr lang="en-US" sz="550" b="0" dirty="0" err="1">
                <a:solidFill>
                  <a:schemeClr val="tx1"/>
                </a:solidFill>
                <a:effectLst/>
                <a:latin typeface="Consolas" panose="020B0609020204030204" pitchFamily="49" charset="0"/>
              </a:rPr>
              <a:t>module.exports</a:t>
            </a:r>
            <a:r>
              <a:rPr lang="en-US" sz="550" b="0" dirty="0">
                <a:solidFill>
                  <a:schemeClr val="tx1"/>
                </a:solidFill>
                <a:effectLst/>
                <a:latin typeface="Consolas" panose="020B0609020204030204" pitchFamily="49" charset="0"/>
              </a:rPr>
              <a:t> = </a:t>
            </a:r>
            <a:r>
              <a:rPr lang="en-US" sz="550" b="0" dirty="0" err="1">
                <a:solidFill>
                  <a:schemeClr val="tx1"/>
                </a:solidFill>
                <a:effectLst/>
                <a:latin typeface="Consolas" panose="020B0609020204030204" pitchFamily="49" charset="0"/>
              </a:rPr>
              <a:t>mongoose.model</a:t>
            </a:r>
            <a:r>
              <a:rPr lang="en-US" sz="550" b="0" dirty="0">
                <a:solidFill>
                  <a:schemeClr val="tx1"/>
                </a:solidFill>
                <a:effectLst/>
                <a:latin typeface="Consolas" panose="020B0609020204030204" pitchFamily="49" charset="0"/>
              </a:rPr>
              <a:t>('User', </a:t>
            </a:r>
            <a:r>
              <a:rPr lang="en-US" sz="550" b="0" dirty="0" err="1">
                <a:solidFill>
                  <a:schemeClr val="tx1"/>
                </a:solidFill>
                <a:effectLst/>
                <a:latin typeface="Consolas" panose="020B0609020204030204" pitchFamily="49" charset="0"/>
              </a:rPr>
              <a:t>UserSchema</a:t>
            </a:r>
            <a:r>
              <a:rPr lang="en-US" sz="550" b="0" dirty="0">
                <a:solidFill>
                  <a:schemeClr val="tx1"/>
                </a:solidFill>
                <a:effectLst/>
                <a:latin typeface="Consolas" panose="020B0609020204030204" pitchFamily="49" charset="0"/>
              </a:rPr>
              <a:t>);</a:t>
            </a:r>
          </a:p>
          <a:p>
            <a:r>
              <a:rPr lang="en-US" sz="550" b="0" dirty="0">
                <a:solidFill>
                  <a:schemeClr val="tx1"/>
                </a:solidFill>
                <a:effectLst/>
                <a:latin typeface="Consolas" panose="020B0609020204030204" pitchFamily="49" charset="0"/>
              </a:rPr>
              <a:t>export default </a:t>
            </a:r>
            <a:r>
              <a:rPr lang="en-US" sz="550" b="0" dirty="0" err="1">
                <a:solidFill>
                  <a:schemeClr val="tx1"/>
                </a:solidFill>
                <a:effectLst/>
                <a:latin typeface="Consolas" panose="020B0609020204030204" pitchFamily="49" charset="0"/>
              </a:rPr>
              <a:t>mongoose.model</a:t>
            </a:r>
            <a:r>
              <a:rPr lang="en-US" sz="550" b="0" dirty="0">
                <a:solidFill>
                  <a:schemeClr val="tx1"/>
                </a:solidFill>
                <a:effectLst/>
                <a:latin typeface="Consolas" panose="020B0609020204030204" pitchFamily="49" charset="0"/>
              </a:rPr>
              <a:t>('User', </a:t>
            </a:r>
            <a:r>
              <a:rPr lang="en-US" sz="550" b="0" dirty="0" err="1">
                <a:solidFill>
                  <a:schemeClr val="tx1"/>
                </a:solidFill>
                <a:effectLst/>
                <a:latin typeface="Consolas" panose="020B0609020204030204" pitchFamily="49" charset="0"/>
              </a:rPr>
              <a:t>UserSchema</a:t>
            </a:r>
            <a:r>
              <a:rPr lang="en-US" sz="550" b="0" dirty="0">
                <a:solidFill>
                  <a:schemeClr val="tx1"/>
                </a:solidFill>
                <a:effectLst/>
                <a:latin typeface="Consolas" panose="020B0609020204030204" pitchFamily="49" charset="0"/>
              </a:rPr>
              <a:t>);</a:t>
            </a:r>
          </a:p>
          <a:p>
            <a:br>
              <a:rPr lang="en-US" sz="550" b="0" dirty="0">
                <a:solidFill>
                  <a:schemeClr val="tx1"/>
                </a:solidFill>
                <a:effectLst/>
                <a:latin typeface="Consolas" panose="020B0609020204030204" pitchFamily="49" charset="0"/>
              </a:rPr>
            </a:br>
            <a:br>
              <a:rPr lang="en-US" sz="550" b="0" dirty="0">
                <a:solidFill>
                  <a:srgbClr val="CCCCCC"/>
                </a:solidFill>
                <a:effectLst/>
                <a:latin typeface="Consolas" panose="020B0609020204030204" pitchFamily="49" charset="0"/>
              </a:rPr>
            </a:br>
            <a:endParaRPr lang="en-US" sz="550"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D824AC7-E361-E146-39B8-7571C86870C3}"/>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3AB9510D-3B42-3C2B-1B90-CB9790704AA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D4C8F3C-3368-A702-345F-1248B3983A00}"/>
              </a:ext>
            </a:extLst>
          </p:cNvPr>
          <p:cNvSpPr>
            <a:spLocks noGrp="1"/>
          </p:cNvSpPr>
          <p:nvPr>
            <p:ph type="sldNum" sz="quarter" idx="12"/>
          </p:nvPr>
        </p:nvSpPr>
        <p:spPr/>
        <p:txBody>
          <a:bodyPr/>
          <a:lstStyle/>
          <a:p>
            <a:fld id="{7C5CF243-786F-4254-B068-4C9F0B6EA12F}" type="slidenum">
              <a:rPr lang="en-US" altLang="en-US" smtClean="0"/>
              <a:pPr/>
              <a:t>60</a:t>
            </a:fld>
            <a:endParaRPr lang="en-US" altLang="en-US"/>
          </a:p>
        </p:txBody>
      </p:sp>
    </p:spTree>
    <p:extLst>
      <p:ext uri="{BB962C8B-B14F-4D97-AF65-F5344CB8AC3E}">
        <p14:creationId xmlns:p14="http://schemas.microsoft.com/office/powerpoint/2010/main" val="11172152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AEA6-2494-0D33-9688-9EF9B41E7DC3}"/>
              </a:ext>
            </a:extLst>
          </p:cNvPr>
          <p:cNvSpPr>
            <a:spLocks noGrp="1"/>
          </p:cNvSpPr>
          <p:nvPr>
            <p:ph type="title"/>
          </p:nvPr>
        </p:nvSpPr>
        <p:spPr/>
        <p:txBody>
          <a:bodyPr/>
          <a:lstStyle/>
          <a:p>
            <a:r>
              <a:rPr lang="en-US" dirty="0"/>
              <a:t>Updated user.controller.js</a:t>
            </a:r>
          </a:p>
        </p:txBody>
      </p:sp>
      <p:sp>
        <p:nvSpPr>
          <p:cNvPr id="3" name="Content Placeholder 2">
            <a:extLst>
              <a:ext uri="{FF2B5EF4-FFF2-40B4-BE49-F238E27FC236}">
                <a16:creationId xmlns:a16="http://schemas.microsoft.com/office/drawing/2014/main" id="{267E6DBE-4B3E-836F-7888-EC33BA740D21}"/>
              </a:ext>
            </a:extLst>
          </p:cNvPr>
          <p:cNvSpPr>
            <a:spLocks noGrp="1"/>
          </p:cNvSpPr>
          <p:nvPr>
            <p:ph idx="1"/>
          </p:nvPr>
        </p:nvSpPr>
        <p:spPr/>
        <p:txBody>
          <a:bodyPr/>
          <a:lstStyle/>
          <a:p>
            <a:r>
              <a:rPr lang="en-US" sz="350" b="0" dirty="0">
                <a:solidFill>
                  <a:schemeClr val="tx1"/>
                </a:solidFill>
                <a:effectLst/>
                <a:latin typeface="Consolas" panose="020B0609020204030204" pitchFamily="49" charset="0"/>
              </a:rPr>
              <a:t>import User from '../models/user.model.js'</a:t>
            </a:r>
          </a:p>
          <a:p>
            <a:r>
              <a:rPr lang="en-US" sz="350" b="0" dirty="0">
                <a:solidFill>
                  <a:schemeClr val="tx1"/>
                </a:solidFill>
                <a:effectLst/>
                <a:latin typeface="Consolas" panose="020B0609020204030204" pitchFamily="49" charset="0"/>
              </a:rPr>
              <a:t>    import extend from '</a:t>
            </a:r>
            <a:r>
              <a:rPr lang="en-US" sz="350" b="0" dirty="0" err="1">
                <a:solidFill>
                  <a:schemeClr val="tx1"/>
                </a:solidFill>
                <a:effectLst/>
                <a:latin typeface="Consolas" panose="020B0609020204030204" pitchFamily="49" charset="0"/>
              </a:rPr>
              <a:t>lodash</a:t>
            </a:r>
            <a:r>
              <a:rPr lang="en-US" sz="350" b="0" dirty="0">
                <a:solidFill>
                  <a:schemeClr val="tx1"/>
                </a:solidFill>
                <a:effectLst/>
                <a:latin typeface="Consolas" panose="020B0609020204030204" pitchFamily="49" charset="0"/>
              </a:rPr>
              <a:t>/extend.js'</a:t>
            </a:r>
          </a:p>
          <a:p>
            <a:r>
              <a:rPr lang="en-US" sz="350" b="0" dirty="0">
                <a:solidFill>
                  <a:schemeClr val="tx1"/>
                </a:solidFill>
                <a:effectLst/>
                <a:latin typeface="Consolas" panose="020B0609020204030204" pitchFamily="49" charset="0"/>
              </a:rPr>
              <a:t>    import </a:t>
            </a:r>
            <a:r>
              <a:rPr lang="en-US" sz="350" b="0" dirty="0" err="1">
                <a:solidFill>
                  <a:schemeClr val="tx1"/>
                </a:solidFill>
                <a:effectLst/>
                <a:latin typeface="Consolas" panose="020B0609020204030204" pitchFamily="49" charset="0"/>
              </a:rPr>
              <a:t>errorHandler</a:t>
            </a:r>
            <a:r>
              <a:rPr lang="en-US" sz="350" b="0" dirty="0">
                <a:solidFill>
                  <a:schemeClr val="tx1"/>
                </a:solidFill>
                <a:effectLst/>
                <a:latin typeface="Consolas" panose="020B0609020204030204" pitchFamily="49" charset="0"/>
              </a:rPr>
              <a:t> from './error.controller.js'</a:t>
            </a:r>
          </a:p>
          <a:p>
            <a:r>
              <a:rPr lang="en-US" sz="350" b="0" dirty="0">
                <a:solidFill>
                  <a:schemeClr val="tx1"/>
                </a:solidFill>
                <a:effectLst/>
                <a:latin typeface="Consolas" panose="020B0609020204030204" pitchFamily="49" charset="0"/>
              </a:rPr>
              <a:t>    const create = async (req, res) =&gt; { </a:t>
            </a:r>
          </a:p>
          <a:p>
            <a:r>
              <a:rPr lang="en-US" sz="350" b="0" dirty="0">
                <a:solidFill>
                  <a:schemeClr val="tx1"/>
                </a:solidFill>
                <a:effectLst/>
                <a:latin typeface="Consolas" panose="020B0609020204030204" pitchFamily="49" charset="0"/>
              </a:rPr>
              <a:t>const user = new User(</a:t>
            </a:r>
            <a:r>
              <a:rPr lang="en-US" sz="350" b="0" dirty="0" err="1">
                <a:solidFill>
                  <a:schemeClr val="tx1"/>
                </a:solidFill>
                <a:effectLst/>
                <a:latin typeface="Consolas" panose="020B0609020204030204" pitchFamily="49" charset="0"/>
              </a:rPr>
              <a:t>req.body</a:t>
            </a:r>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try {</a:t>
            </a:r>
          </a:p>
          <a:p>
            <a:r>
              <a:rPr lang="en-US" sz="350" b="0" dirty="0">
                <a:solidFill>
                  <a:schemeClr val="tx1"/>
                </a:solidFill>
                <a:effectLst/>
                <a:latin typeface="Consolas" panose="020B0609020204030204" pitchFamily="49" charset="0"/>
              </a:rPr>
              <a:t>await </a:t>
            </a:r>
            <a:r>
              <a:rPr lang="en-US" sz="350" b="0" dirty="0" err="1">
                <a:solidFill>
                  <a:schemeClr val="tx1"/>
                </a:solidFill>
                <a:effectLst/>
                <a:latin typeface="Consolas" panose="020B0609020204030204" pitchFamily="49" charset="0"/>
              </a:rPr>
              <a:t>user.save</a:t>
            </a:r>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return </a:t>
            </a:r>
            <a:r>
              <a:rPr lang="en-US" sz="350" b="0" dirty="0" err="1">
                <a:solidFill>
                  <a:schemeClr val="tx1"/>
                </a:solidFill>
                <a:effectLst/>
                <a:latin typeface="Consolas" panose="020B0609020204030204" pitchFamily="49" charset="0"/>
              </a:rPr>
              <a:t>res.status</a:t>
            </a:r>
            <a:r>
              <a:rPr lang="en-US" sz="350" b="0" dirty="0">
                <a:solidFill>
                  <a:schemeClr val="tx1"/>
                </a:solidFill>
                <a:effectLst/>
                <a:latin typeface="Consolas" panose="020B0609020204030204" pitchFamily="49" charset="0"/>
              </a:rPr>
              <a:t>(200).</a:t>
            </a:r>
            <a:r>
              <a:rPr lang="en-US" sz="350" b="0" dirty="0" err="1">
                <a:solidFill>
                  <a:schemeClr val="tx1"/>
                </a:solidFill>
                <a:effectLst/>
                <a:latin typeface="Consolas" panose="020B0609020204030204" pitchFamily="49" charset="0"/>
              </a:rPr>
              <a:t>json</a:t>
            </a:r>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message: "Successfully signed up!"</a:t>
            </a:r>
          </a:p>
          <a:p>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 catch (err) {</a:t>
            </a:r>
          </a:p>
          <a:p>
            <a:r>
              <a:rPr lang="en-US" sz="350" b="0" dirty="0">
                <a:solidFill>
                  <a:schemeClr val="tx1"/>
                </a:solidFill>
                <a:effectLst/>
                <a:latin typeface="Consolas" panose="020B0609020204030204" pitchFamily="49" charset="0"/>
              </a:rPr>
              <a:t>return </a:t>
            </a:r>
            <a:r>
              <a:rPr lang="en-US" sz="350" b="0" dirty="0" err="1">
                <a:solidFill>
                  <a:schemeClr val="tx1"/>
                </a:solidFill>
                <a:effectLst/>
                <a:latin typeface="Consolas" panose="020B0609020204030204" pitchFamily="49" charset="0"/>
              </a:rPr>
              <a:t>res.status</a:t>
            </a:r>
            <a:r>
              <a:rPr lang="en-US" sz="350" b="0" dirty="0">
                <a:solidFill>
                  <a:schemeClr val="tx1"/>
                </a:solidFill>
                <a:effectLst/>
                <a:latin typeface="Consolas" panose="020B0609020204030204" pitchFamily="49" charset="0"/>
              </a:rPr>
              <a:t>(400).</a:t>
            </a:r>
            <a:r>
              <a:rPr lang="en-US" sz="350" b="0" dirty="0" err="1">
                <a:solidFill>
                  <a:schemeClr val="tx1"/>
                </a:solidFill>
                <a:effectLst/>
                <a:latin typeface="Consolas" panose="020B0609020204030204" pitchFamily="49" charset="0"/>
              </a:rPr>
              <a:t>json</a:t>
            </a:r>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error: </a:t>
            </a:r>
            <a:r>
              <a:rPr lang="en-US" sz="350" b="0" dirty="0" err="1">
                <a:solidFill>
                  <a:schemeClr val="tx1"/>
                </a:solidFill>
                <a:effectLst/>
                <a:latin typeface="Consolas" panose="020B0609020204030204" pitchFamily="49" charset="0"/>
              </a:rPr>
              <a:t>errorHandler.getErrorMessage</a:t>
            </a:r>
            <a:r>
              <a:rPr lang="en-US" sz="350" b="0" dirty="0">
                <a:solidFill>
                  <a:schemeClr val="tx1"/>
                </a:solidFill>
                <a:effectLst/>
                <a:latin typeface="Consolas" panose="020B0609020204030204" pitchFamily="49" charset="0"/>
              </a:rPr>
              <a:t>(err) </a:t>
            </a:r>
          </a:p>
          <a:p>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    const list = async (req, res) =&gt; { </a:t>
            </a:r>
          </a:p>
          <a:p>
            <a:r>
              <a:rPr lang="en-US" sz="350" b="0" dirty="0">
                <a:solidFill>
                  <a:schemeClr val="tx1"/>
                </a:solidFill>
                <a:effectLst/>
                <a:latin typeface="Consolas" panose="020B0609020204030204" pitchFamily="49" charset="0"/>
              </a:rPr>
              <a:t>    try {</a:t>
            </a:r>
          </a:p>
          <a:p>
            <a:r>
              <a:rPr lang="en-US" sz="350" b="0" dirty="0">
                <a:solidFill>
                  <a:schemeClr val="tx1"/>
                </a:solidFill>
                <a:effectLst/>
                <a:latin typeface="Consolas" panose="020B0609020204030204" pitchFamily="49" charset="0"/>
              </a:rPr>
              <a:t>    let users = await </a:t>
            </a:r>
            <a:r>
              <a:rPr lang="en-US" sz="350" b="0" dirty="0" err="1">
                <a:solidFill>
                  <a:schemeClr val="tx1"/>
                </a:solidFill>
                <a:effectLst/>
                <a:latin typeface="Consolas" panose="020B0609020204030204" pitchFamily="49" charset="0"/>
              </a:rPr>
              <a:t>User.find</a:t>
            </a:r>
            <a:r>
              <a:rPr lang="en-US" sz="350" b="0" dirty="0">
                <a:solidFill>
                  <a:schemeClr val="tx1"/>
                </a:solidFill>
                <a:effectLst/>
                <a:latin typeface="Consolas" panose="020B0609020204030204" pitchFamily="49" charset="0"/>
              </a:rPr>
              <a:t>().select('name email    updated created') </a:t>
            </a:r>
          </a:p>
          <a:p>
            <a:r>
              <a:rPr lang="en-US" sz="350" b="0" dirty="0">
                <a:solidFill>
                  <a:schemeClr val="tx1"/>
                </a:solidFill>
                <a:effectLst/>
                <a:latin typeface="Consolas" panose="020B0609020204030204" pitchFamily="49" charset="0"/>
              </a:rPr>
              <a:t>    </a:t>
            </a:r>
            <a:r>
              <a:rPr lang="en-US" sz="350" b="0" dirty="0" err="1">
                <a:solidFill>
                  <a:schemeClr val="tx1"/>
                </a:solidFill>
                <a:effectLst/>
                <a:latin typeface="Consolas" panose="020B0609020204030204" pitchFamily="49" charset="0"/>
              </a:rPr>
              <a:t>res.json</a:t>
            </a:r>
            <a:r>
              <a:rPr lang="en-US" sz="350" b="0" dirty="0">
                <a:solidFill>
                  <a:schemeClr val="tx1"/>
                </a:solidFill>
                <a:effectLst/>
                <a:latin typeface="Consolas" panose="020B0609020204030204" pitchFamily="49" charset="0"/>
              </a:rPr>
              <a:t>(users)</a:t>
            </a:r>
          </a:p>
          <a:p>
            <a:r>
              <a:rPr lang="en-US" sz="350" b="0" dirty="0">
                <a:solidFill>
                  <a:schemeClr val="tx1"/>
                </a:solidFill>
                <a:effectLst/>
                <a:latin typeface="Consolas" panose="020B0609020204030204" pitchFamily="49" charset="0"/>
              </a:rPr>
              <a:t>    } catch (err) {</a:t>
            </a:r>
          </a:p>
          <a:p>
            <a:r>
              <a:rPr lang="en-US" sz="350" b="0" dirty="0">
                <a:solidFill>
                  <a:schemeClr val="tx1"/>
                </a:solidFill>
                <a:effectLst/>
                <a:latin typeface="Consolas" panose="020B0609020204030204" pitchFamily="49" charset="0"/>
              </a:rPr>
              <a:t>    return </a:t>
            </a:r>
            <a:r>
              <a:rPr lang="en-US" sz="350" b="0" dirty="0" err="1">
                <a:solidFill>
                  <a:schemeClr val="tx1"/>
                </a:solidFill>
                <a:effectLst/>
                <a:latin typeface="Consolas" panose="020B0609020204030204" pitchFamily="49" charset="0"/>
              </a:rPr>
              <a:t>res.status</a:t>
            </a:r>
            <a:r>
              <a:rPr lang="en-US" sz="350" b="0" dirty="0">
                <a:solidFill>
                  <a:schemeClr val="tx1"/>
                </a:solidFill>
                <a:effectLst/>
                <a:latin typeface="Consolas" panose="020B0609020204030204" pitchFamily="49" charset="0"/>
              </a:rPr>
              <a:t>(400).</a:t>
            </a:r>
            <a:r>
              <a:rPr lang="en-US" sz="350" b="0" dirty="0" err="1">
                <a:solidFill>
                  <a:schemeClr val="tx1"/>
                </a:solidFill>
                <a:effectLst/>
                <a:latin typeface="Consolas" panose="020B0609020204030204" pitchFamily="49" charset="0"/>
              </a:rPr>
              <a:t>json</a:t>
            </a:r>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    error: </a:t>
            </a:r>
            <a:r>
              <a:rPr lang="en-US" sz="350" b="0" dirty="0" err="1">
                <a:solidFill>
                  <a:schemeClr val="tx1"/>
                </a:solidFill>
                <a:effectLst/>
                <a:latin typeface="Consolas" panose="020B0609020204030204" pitchFamily="49" charset="0"/>
              </a:rPr>
              <a:t>errorHandler.getErrorMessage</a:t>
            </a:r>
            <a:r>
              <a:rPr lang="en-US" sz="350" b="0" dirty="0">
                <a:solidFill>
                  <a:schemeClr val="tx1"/>
                </a:solidFill>
                <a:effectLst/>
                <a:latin typeface="Consolas" panose="020B0609020204030204" pitchFamily="49" charset="0"/>
              </a:rPr>
              <a:t>(err) </a:t>
            </a:r>
          </a:p>
          <a:p>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    } </a:t>
            </a:r>
          </a:p>
          <a:p>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    const </a:t>
            </a:r>
            <a:r>
              <a:rPr lang="en-US" sz="350" b="0" dirty="0" err="1">
                <a:solidFill>
                  <a:schemeClr val="tx1"/>
                </a:solidFill>
                <a:effectLst/>
                <a:latin typeface="Consolas" panose="020B0609020204030204" pitchFamily="49" charset="0"/>
              </a:rPr>
              <a:t>userByID</a:t>
            </a:r>
            <a:r>
              <a:rPr lang="en-US" sz="350" b="0" dirty="0">
                <a:solidFill>
                  <a:schemeClr val="tx1"/>
                </a:solidFill>
                <a:effectLst/>
                <a:latin typeface="Consolas" panose="020B0609020204030204" pitchFamily="49" charset="0"/>
              </a:rPr>
              <a:t> = async (req, res, next, id) =&gt; { </a:t>
            </a:r>
          </a:p>
          <a:p>
            <a:r>
              <a:rPr lang="en-US" sz="350" b="0" dirty="0">
                <a:solidFill>
                  <a:schemeClr val="tx1"/>
                </a:solidFill>
                <a:effectLst/>
                <a:latin typeface="Consolas" panose="020B0609020204030204" pitchFamily="49" charset="0"/>
              </a:rPr>
              <a:t>try {</a:t>
            </a:r>
          </a:p>
          <a:p>
            <a:r>
              <a:rPr lang="en-US" sz="350" b="0" dirty="0">
                <a:solidFill>
                  <a:schemeClr val="tx1"/>
                </a:solidFill>
                <a:effectLst/>
                <a:latin typeface="Consolas" panose="020B0609020204030204" pitchFamily="49" charset="0"/>
              </a:rPr>
              <a:t>let user = await </a:t>
            </a:r>
            <a:r>
              <a:rPr lang="en-US" sz="350" b="0" dirty="0" err="1">
                <a:solidFill>
                  <a:schemeClr val="tx1"/>
                </a:solidFill>
                <a:effectLst/>
                <a:latin typeface="Consolas" panose="020B0609020204030204" pitchFamily="49" charset="0"/>
              </a:rPr>
              <a:t>User.findById</a:t>
            </a:r>
            <a:r>
              <a:rPr lang="en-US" sz="350" b="0" dirty="0">
                <a:solidFill>
                  <a:schemeClr val="tx1"/>
                </a:solidFill>
                <a:effectLst/>
                <a:latin typeface="Consolas" panose="020B0609020204030204" pitchFamily="49" charset="0"/>
              </a:rPr>
              <a:t>(id) </a:t>
            </a:r>
          </a:p>
          <a:p>
            <a:r>
              <a:rPr lang="en-US" sz="350" b="0" dirty="0">
                <a:solidFill>
                  <a:schemeClr val="tx1"/>
                </a:solidFill>
                <a:effectLst/>
                <a:latin typeface="Consolas" panose="020B0609020204030204" pitchFamily="49" charset="0"/>
              </a:rPr>
              <a:t>if (!user)</a:t>
            </a:r>
          </a:p>
          <a:p>
            <a:r>
              <a:rPr lang="en-US" sz="350" b="0" dirty="0">
                <a:solidFill>
                  <a:schemeClr val="tx1"/>
                </a:solidFill>
                <a:effectLst/>
                <a:latin typeface="Consolas" panose="020B0609020204030204" pitchFamily="49" charset="0"/>
              </a:rPr>
              <a:t>return </a:t>
            </a:r>
            <a:r>
              <a:rPr lang="en-US" sz="350" b="0" dirty="0" err="1">
                <a:solidFill>
                  <a:schemeClr val="tx1"/>
                </a:solidFill>
                <a:effectLst/>
                <a:latin typeface="Consolas" panose="020B0609020204030204" pitchFamily="49" charset="0"/>
              </a:rPr>
              <a:t>res.status</a:t>
            </a:r>
            <a:r>
              <a:rPr lang="en-US" sz="350" b="0" dirty="0">
                <a:solidFill>
                  <a:schemeClr val="tx1"/>
                </a:solidFill>
                <a:effectLst/>
                <a:latin typeface="Consolas" panose="020B0609020204030204" pitchFamily="49" charset="0"/>
              </a:rPr>
              <a:t>('400').</a:t>
            </a:r>
            <a:r>
              <a:rPr lang="en-US" sz="350" b="0" dirty="0" err="1">
                <a:solidFill>
                  <a:schemeClr val="tx1"/>
                </a:solidFill>
                <a:effectLst/>
                <a:latin typeface="Consolas" panose="020B0609020204030204" pitchFamily="49" charset="0"/>
              </a:rPr>
              <a:t>json</a:t>
            </a:r>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error: "User not found"</a:t>
            </a:r>
          </a:p>
          <a:p>
            <a:r>
              <a:rPr lang="en-US" sz="350" b="0" dirty="0">
                <a:solidFill>
                  <a:schemeClr val="tx1"/>
                </a:solidFill>
                <a:effectLst/>
                <a:latin typeface="Consolas" panose="020B0609020204030204" pitchFamily="49" charset="0"/>
              </a:rPr>
              <a:t>})</a:t>
            </a:r>
          </a:p>
          <a:p>
            <a:r>
              <a:rPr lang="en-US" sz="350" b="0" dirty="0" err="1">
                <a:solidFill>
                  <a:schemeClr val="tx1"/>
                </a:solidFill>
                <a:effectLst/>
                <a:latin typeface="Consolas" panose="020B0609020204030204" pitchFamily="49" charset="0"/>
              </a:rPr>
              <a:t>req.profile</a:t>
            </a:r>
            <a:r>
              <a:rPr lang="en-US" sz="350" b="0" dirty="0">
                <a:solidFill>
                  <a:schemeClr val="tx1"/>
                </a:solidFill>
                <a:effectLst/>
                <a:latin typeface="Consolas" panose="020B0609020204030204" pitchFamily="49" charset="0"/>
              </a:rPr>
              <a:t> = user </a:t>
            </a:r>
          </a:p>
          <a:p>
            <a:r>
              <a:rPr lang="en-US" sz="350" b="0" dirty="0">
                <a:solidFill>
                  <a:schemeClr val="tx1"/>
                </a:solidFill>
                <a:effectLst/>
                <a:latin typeface="Consolas" panose="020B0609020204030204" pitchFamily="49" charset="0"/>
              </a:rPr>
              <a:t>next()</a:t>
            </a:r>
          </a:p>
          <a:p>
            <a:r>
              <a:rPr lang="en-US" sz="350" b="0" dirty="0">
                <a:solidFill>
                  <a:schemeClr val="tx1"/>
                </a:solidFill>
                <a:effectLst/>
                <a:latin typeface="Consolas" panose="020B0609020204030204" pitchFamily="49" charset="0"/>
              </a:rPr>
              <a:t>} catch (err) {</a:t>
            </a:r>
          </a:p>
          <a:p>
            <a:r>
              <a:rPr lang="en-US" sz="350" b="0" dirty="0">
                <a:solidFill>
                  <a:schemeClr val="tx1"/>
                </a:solidFill>
                <a:effectLst/>
                <a:latin typeface="Consolas" panose="020B0609020204030204" pitchFamily="49" charset="0"/>
              </a:rPr>
              <a:t>return </a:t>
            </a:r>
            <a:r>
              <a:rPr lang="en-US" sz="350" b="0" dirty="0" err="1">
                <a:solidFill>
                  <a:schemeClr val="tx1"/>
                </a:solidFill>
                <a:effectLst/>
                <a:latin typeface="Consolas" panose="020B0609020204030204" pitchFamily="49" charset="0"/>
              </a:rPr>
              <a:t>res.status</a:t>
            </a:r>
            <a:r>
              <a:rPr lang="en-US" sz="350" b="0" dirty="0">
                <a:solidFill>
                  <a:schemeClr val="tx1"/>
                </a:solidFill>
                <a:effectLst/>
                <a:latin typeface="Consolas" panose="020B0609020204030204" pitchFamily="49" charset="0"/>
              </a:rPr>
              <a:t>('400').</a:t>
            </a:r>
            <a:r>
              <a:rPr lang="en-US" sz="350" b="0" dirty="0" err="1">
                <a:solidFill>
                  <a:schemeClr val="tx1"/>
                </a:solidFill>
                <a:effectLst/>
                <a:latin typeface="Consolas" panose="020B0609020204030204" pitchFamily="49" charset="0"/>
              </a:rPr>
              <a:t>json</a:t>
            </a:r>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error: "Could not retrieve user"</a:t>
            </a:r>
          </a:p>
          <a:p>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    const read = (req, res) =&gt; {</a:t>
            </a:r>
          </a:p>
          <a:p>
            <a:r>
              <a:rPr lang="en-US" sz="350" b="0" dirty="0">
                <a:solidFill>
                  <a:schemeClr val="tx1"/>
                </a:solidFill>
                <a:effectLst/>
                <a:latin typeface="Consolas" panose="020B0609020204030204" pitchFamily="49" charset="0"/>
              </a:rPr>
              <a:t>    </a:t>
            </a:r>
            <a:r>
              <a:rPr lang="en-US" sz="350" b="0" dirty="0" err="1">
                <a:solidFill>
                  <a:schemeClr val="tx1"/>
                </a:solidFill>
                <a:effectLst/>
                <a:latin typeface="Consolas" panose="020B0609020204030204" pitchFamily="49" charset="0"/>
              </a:rPr>
              <a:t>req.profile.hashed_password</a:t>
            </a:r>
            <a:r>
              <a:rPr lang="en-US" sz="350" b="0" dirty="0">
                <a:solidFill>
                  <a:schemeClr val="tx1"/>
                </a:solidFill>
                <a:effectLst/>
                <a:latin typeface="Consolas" panose="020B0609020204030204" pitchFamily="49" charset="0"/>
              </a:rPr>
              <a:t> = undefined </a:t>
            </a:r>
          </a:p>
          <a:p>
            <a:r>
              <a:rPr lang="en-US" sz="350" b="0" dirty="0">
                <a:solidFill>
                  <a:schemeClr val="tx1"/>
                </a:solidFill>
                <a:effectLst/>
                <a:latin typeface="Consolas" panose="020B0609020204030204" pitchFamily="49" charset="0"/>
              </a:rPr>
              <a:t>    </a:t>
            </a:r>
            <a:r>
              <a:rPr lang="en-US" sz="350" b="0" dirty="0" err="1">
                <a:solidFill>
                  <a:schemeClr val="tx1"/>
                </a:solidFill>
                <a:effectLst/>
                <a:latin typeface="Consolas" panose="020B0609020204030204" pitchFamily="49" charset="0"/>
              </a:rPr>
              <a:t>req.profile.salt</a:t>
            </a:r>
            <a:r>
              <a:rPr lang="en-US" sz="350" b="0" dirty="0">
                <a:solidFill>
                  <a:schemeClr val="tx1"/>
                </a:solidFill>
                <a:effectLst/>
                <a:latin typeface="Consolas" panose="020B0609020204030204" pitchFamily="49" charset="0"/>
              </a:rPr>
              <a:t> = undefined</a:t>
            </a:r>
          </a:p>
          <a:p>
            <a:r>
              <a:rPr lang="en-US" sz="350" b="0" dirty="0">
                <a:solidFill>
                  <a:schemeClr val="tx1"/>
                </a:solidFill>
                <a:effectLst/>
                <a:latin typeface="Consolas" panose="020B0609020204030204" pitchFamily="49" charset="0"/>
              </a:rPr>
              <a:t>    return </a:t>
            </a:r>
            <a:r>
              <a:rPr lang="en-US" sz="350" b="0" dirty="0" err="1">
                <a:solidFill>
                  <a:schemeClr val="tx1"/>
                </a:solidFill>
                <a:effectLst/>
                <a:latin typeface="Consolas" panose="020B0609020204030204" pitchFamily="49" charset="0"/>
              </a:rPr>
              <a:t>res.json</a:t>
            </a:r>
            <a:r>
              <a:rPr lang="en-US" sz="350" b="0" dirty="0">
                <a:solidFill>
                  <a:schemeClr val="tx1"/>
                </a:solidFill>
                <a:effectLst/>
                <a:latin typeface="Consolas" panose="020B0609020204030204" pitchFamily="49" charset="0"/>
              </a:rPr>
              <a:t>(</a:t>
            </a:r>
            <a:r>
              <a:rPr lang="en-US" sz="350" b="0" dirty="0" err="1">
                <a:solidFill>
                  <a:schemeClr val="tx1"/>
                </a:solidFill>
                <a:effectLst/>
                <a:latin typeface="Consolas" panose="020B0609020204030204" pitchFamily="49" charset="0"/>
              </a:rPr>
              <a:t>req.profile</a:t>
            </a:r>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    }</a:t>
            </a:r>
          </a:p>
          <a:p>
            <a:br>
              <a:rPr lang="en-US" sz="350" b="0" dirty="0">
                <a:solidFill>
                  <a:schemeClr val="tx1"/>
                </a:solidFill>
                <a:effectLst/>
                <a:latin typeface="Consolas" panose="020B0609020204030204" pitchFamily="49" charset="0"/>
              </a:rPr>
            </a:br>
            <a:r>
              <a:rPr lang="en-US" sz="350" b="0" dirty="0">
                <a:solidFill>
                  <a:schemeClr val="tx1"/>
                </a:solidFill>
                <a:effectLst/>
                <a:latin typeface="Consolas" panose="020B0609020204030204" pitchFamily="49" charset="0"/>
              </a:rPr>
              <a:t>    const update = async (req, res) =&gt; { </a:t>
            </a:r>
          </a:p>
          <a:p>
            <a:r>
              <a:rPr lang="en-US" sz="350" b="0" dirty="0">
                <a:solidFill>
                  <a:schemeClr val="tx1"/>
                </a:solidFill>
                <a:effectLst/>
                <a:latin typeface="Consolas" panose="020B0609020204030204" pitchFamily="49" charset="0"/>
              </a:rPr>
              <a:t>try {</a:t>
            </a:r>
          </a:p>
          <a:p>
            <a:r>
              <a:rPr lang="en-US" sz="350" b="0" dirty="0">
                <a:solidFill>
                  <a:schemeClr val="tx1"/>
                </a:solidFill>
                <a:effectLst/>
                <a:latin typeface="Consolas" panose="020B0609020204030204" pitchFamily="49" charset="0"/>
              </a:rPr>
              <a:t>let user = </a:t>
            </a:r>
            <a:r>
              <a:rPr lang="en-US" sz="350" b="0" dirty="0" err="1">
                <a:solidFill>
                  <a:schemeClr val="tx1"/>
                </a:solidFill>
                <a:effectLst/>
                <a:latin typeface="Consolas" panose="020B0609020204030204" pitchFamily="49" charset="0"/>
              </a:rPr>
              <a:t>req.profile</a:t>
            </a:r>
            <a:endParaRPr lang="en-US" sz="350" b="0" dirty="0">
              <a:solidFill>
                <a:schemeClr val="tx1"/>
              </a:solidFill>
              <a:effectLst/>
              <a:latin typeface="Consolas" panose="020B0609020204030204" pitchFamily="49" charset="0"/>
            </a:endParaRPr>
          </a:p>
          <a:p>
            <a:r>
              <a:rPr lang="en-US" sz="350" b="0" dirty="0">
                <a:solidFill>
                  <a:schemeClr val="tx1"/>
                </a:solidFill>
                <a:effectLst/>
                <a:latin typeface="Consolas" panose="020B0609020204030204" pitchFamily="49" charset="0"/>
              </a:rPr>
              <a:t>user = extend(user, </a:t>
            </a:r>
            <a:r>
              <a:rPr lang="en-US" sz="350" b="0" dirty="0" err="1">
                <a:solidFill>
                  <a:schemeClr val="tx1"/>
                </a:solidFill>
                <a:effectLst/>
                <a:latin typeface="Consolas" panose="020B0609020204030204" pitchFamily="49" charset="0"/>
              </a:rPr>
              <a:t>req.body</a:t>
            </a:r>
            <a:r>
              <a:rPr lang="en-US" sz="350" b="0" dirty="0">
                <a:solidFill>
                  <a:schemeClr val="tx1"/>
                </a:solidFill>
                <a:effectLst/>
                <a:latin typeface="Consolas" panose="020B0609020204030204" pitchFamily="49" charset="0"/>
              </a:rPr>
              <a:t>) </a:t>
            </a:r>
          </a:p>
          <a:p>
            <a:r>
              <a:rPr lang="en-US" sz="350" b="0" dirty="0" err="1">
                <a:solidFill>
                  <a:schemeClr val="tx1"/>
                </a:solidFill>
                <a:effectLst/>
                <a:latin typeface="Consolas" panose="020B0609020204030204" pitchFamily="49" charset="0"/>
              </a:rPr>
              <a:t>user.updated</a:t>
            </a:r>
            <a:r>
              <a:rPr lang="en-US" sz="350" b="0" dirty="0">
                <a:solidFill>
                  <a:schemeClr val="tx1"/>
                </a:solidFill>
                <a:effectLst/>
                <a:latin typeface="Consolas" panose="020B0609020204030204" pitchFamily="49" charset="0"/>
              </a:rPr>
              <a:t> = </a:t>
            </a:r>
            <a:r>
              <a:rPr lang="en-US" sz="350" b="0" dirty="0" err="1">
                <a:solidFill>
                  <a:schemeClr val="tx1"/>
                </a:solidFill>
                <a:effectLst/>
                <a:latin typeface="Consolas" panose="020B0609020204030204" pitchFamily="49" charset="0"/>
              </a:rPr>
              <a:t>Date.now</a:t>
            </a:r>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await </a:t>
            </a:r>
            <a:r>
              <a:rPr lang="en-US" sz="350" b="0" dirty="0" err="1">
                <a:solidFill>
                  <a:schemeClr val="tx1"/>
                </a:solidFill>
                <a:effectLst/>
                <a:latin typeface="Consolas" panose="020B0609020204030204" pitchFamily="49" charset="0"/>
              </a:rPr>
              <a:t>user.save</a:t>
            </a:r>
            <a:r>
              <a:rPr lang="en-US" sz="350" b="0" dirty="0">
                <a:solidFill>
                  <a:schemeClr val="tx1"/>
                </a:solidFill>
                <a:effectLst/>
                <a:latin typeface="Consolas" panose="020B0609020204030204" pitchFamily="49" charset="0"/>
              </a:rPr>
              <a:t>()</a:t>
            </a:r>
          </a:p>
          <a:p>
            <a:r>
              <a:rPr lang="en-US" sz="350" b="0" dirty="0" err="1">
                <a:solidFill>
                  <a:schemeClr val="tx1"/>
                </a:solidFill>
                <a:effectLst/>
                <a:latin typeface="Consolas" panose="020B0609020204030204" pitchFamily="49" charset="0"/>
              </a:rPr>
              <a:t>user.hashed_password</a:t>
            </a:r>
            <a:r>
              <a:rPr lang="en-US" sz="350" b="0" dirty="0">
                <a:solidFill>
                  <a:schemeClr val="tx1"/>
                </a:solidFill>
                <a:effectLst/>
                <a:latin typeface="Consolas" panose="020B0609020204030204" pitchFamily="49" charset="0"/>
              </a:rPr>
              <a:t> = undefined </a:t>
            </a:r>
          </a:p>
          <a:p>
            <a:r>
              <a:rPr lang="en-US" sz="350" b="0" dirty="0" err="1">
                <a:solidFill>
                  <a:schemeClr val="tx1"/>
                </a:solidFill>
                <a:effectLst/>
                <a:latin typeface="Consolas" panose="020B0609020204030204" pitchFamily="49" charset="0"/>
              </a:rPr>
              <a:t>user.salt</a:t>
            </a:r>
            <a:r>
              <a:rPr lang="en-US" sz="350" b="0" dirty="0">
                <a:solidFill>
                  <a:schemeClr val="tx1"/>
                </a:solidFill>
                <a:effectLst/>
                <a:latin typeface="Consolas" panose="020B0609020204030204" pitchFamily="49" charset="0"/>
              </a:rPr>
              <a:t> = undefined</a:t>
            </a:r>
          </a:p>
          <a:p>
            <a:r>
              <a:rPr lang="en-US" sz="350" b="0" dirty="0" err="1">
                <a:solidFill>
                  <a:schemeClr val="tx1"/>
                </a:solidFill>
                <a:effectLst/>
                <a:latin typeface="Consolas" panose="020B0609020204030204" pitchFamily="49" charset="0"/>
              </a:rPr>
              <a:t>res.json</a:t>
            </a:r>
            <a:r>
              <a:rPr lang="en-US" sz="350" b="0" dirty="0">
                <a:solidFill>
                  <a:schemeClr val="tx1"/>
                </a:solidFill>
                <a:effectLst/>
                <a:latin typeface="Consolas" panose="020B0609020204030204" pitchFamily="49" charset="0"/>
              </a:rPr>
              <a:t>(user) </a:t>
            </a:r>
          </a:p>
          <a:p>
            <a:r>
              <a:rPr lang="en-US" sz="350" b="0" dirty="0">
                <a:solidFill>
                  <a:schemeClr val="tx1"/>
                </a:solidFill>
                <a:effectLst/>
                <a:latin typeface="Consolas" panose="020B0609020204030204" pitchFamily="49" charset="0"/>
              </a:rPr>
              <a:t>} catch (err) {</a:t>
            </a:r>
          </a:p>
          <a:p>
            <a:r>
              <a:rPr lang="en-US" sz="350" b="0" dirty="0">
                <a:solidFill>
                  <a:schemeClr val="tx1"/>
                </a:solidFill>
                <a:effectLst/>
                <a:latin typeface="Consolas" panose="020B0609020204030204" pitchFamily="49" charset="0"/>
              </a:rPr>
              <a:t>return </a:t>
            </a:r>
            <a:r>
              <a:rPr lang="en-US" sz="350" b="0" dirty="0" err="1">
                <a:solidFill>
                  <a:schemeClr val="tx1"/>
                </a:solidFill>
                <a:effectLst/>
                <a:latin typeface="Consolas" panose="020B0609020204030204" pitchFamily="49" charset="0"/>
              </a:rPr>
              <a:t>res.status</a:t>
            </a:r>
            <a:r>
              <a:rPr lang="en-US" sz="350" b="0" dirty="0">
                <a:solidFill>
                  <a:schemeClr val="tx1"/>
                </a:solidFill>
                <a:effectLst/>
                <a:latin typeface="Consolas" panose="020B0609020204030204" pitchFamily="49" charset="0"/>
              </a:rPr>
              <a:t>(400).</a:t>
            </a:r>
            <a:r>
              <a:rPr lang="en-US" sz="350" b="0" dirty="0" err="1">
                <a:solidFill>
                  <a:schemeClr val="tx1"/>
                </a:solidFill>
                <a:effectLst/>
                <a:latin typeface="Consolas" panose="020B0609020204030204" pitchFamily="49" charset="0"/>
              </a:rPr>
              <a:t>json</a:t>
            </a:r>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error: </a:t>
            </a:r>
            <a:r>
              <a:rPr lang="en-US" sz="350" b="0" dirty="0" err="1">
                <a:solidFill>
                  <a:schemeClr val="tx1"/>
                </a:solidFill>
                <a:effectLst/>
                <a:latin typeface="Consolas" panose="020B0609020204030204" pitchFamily="49" charset="0"/>
              </a:rPr>
              <a:t>errorHandler.getErrorMessage</a:t>
            </a:r>
            <a:r>
              <a:rPr lang="en-US" sz="350" b="0" dirty="0">
                <a:solidFill>
                  <a:schemeClr val="tx1"/>
                </a:solidFill>
                <a:effectLst/>
                <a:latin typeface="Consolas" panose="020B0609020204030204" pitchFamily="49" charset="0"/>
              </a:rPr>
              <a:t>(err) </a:t>
            </a:r>
          </a:p>
          <a:p>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    const remove = async (req, res) =&gt; { </a:t>
            </a:r>
          </a:p>
          <a:p>
            <a:r>
              <a:rPr lang="en-US" sz="350" b="0" dirty="0">
                <a:solidFill>
                  <a:schemeClr val="tx1"/>
                </a:solidFill>
                <a:effectLst/>
                <a:latin typeface="Consolas" panose="020B0609020204030204" pitchFamily="49" charset="0"/>
              </a:rPr>
              <a:t>try {</a:t>
            </a:r>
          </a:p>
          <a:p>
            <a:r>
              <a:rPr lang="en-US" sz="350" b="0" dirty="0">
                <a:solidFill>
                  <a:schemeClr val="tx1"/>
                </a:solidFill>
                <a:effectLst/>
                <a:latin typeface="Consolas" panose="020B0609020204030204" pitchFamily="49" charset="0"/>
              </a:rPr>
              <a:t>let user = </a:t>
            </a:r>
            <a:r>
              <a:rPr lang="en-US" sz="350" b="0" dirty="0" err="1">
                <a:solidFill>
                  <a:schemeClr val="tx1"/>
                </a:solidFill>
                <a:effectLst/>
                <a:latin typeface="Consolas" panose="020B0609020204030204" pitchFamily="49" charset="0"/>
              </a:rPr>
              <a:t>req.profile</a:t>
            </a:r>
            <a:endParaRPr lang="en-US" sz="350" b="0" dirty="0">
              <a:solidFill>
                <a:schemeClr val="tx1"/>
              </a:solidFill>
              <a:effectLst/>
              <a:latin typeface="Consolas" panose="020B0609020204030204" pitchFamily="49" charset="0"/>
            </a:endParaRPr>
          </a:p>
          <a:p>
            <a:r>
              <a:rPr lang="en-US" sz="350" b="0" dirty="0">
                <a:solidFill>
                  <a:schemeClr val="tx1"/>
                </a:solidFill>
                <a:effectLst/>
                <a:latin typeface="Consolas" panose="020B0609020204030204" pitchFamily="49" charset="0"/>
              </a:rPr>
              <a:t>let </a:t>
            </a:r>
            <a:r>
              <a:rPr lang="en-US" sz="350" b="0" dirty="0" err="1">
                <a:solidFill>
                  <a:schemeClr val="tx1"/>
                </a:solidFill>
                <a:effectLst/>
                <a:latin typeface="Consolas" panose="020B0609020204030204" pitchFamily="49" charset="0"/>
              </a:rPr>
              <a:t>deletedUser</a:t>
            </a:r>
            <a:r>
              <a:rPr lang="en-US" sz="350" b="0" dirty="0">
                <a:solidFill>
                  <a:schemeClr val="tx1"/>
                </a:solidFill>
                <a:effectLst/>
                <a:latin typeface="Consolas" panose="020B0609020204030204" pitchFamily="49" charset="0"/>
              </a:rPr>
              <a:t> = await </a:t>
            </a:r>
            <a:r>
              <a:rPr lang="en-US" sz="350" b="0" dirty="0" err="1">
                <a:solidFill>
                  <a:schemeClr val="tx1"/>
                </a:solidFill>
                <a:effectLst/>
                <a:latin typeface="Consolas" panose="020B0609020204030204" pitchFamily="49" charset="0"/>
              </a:rPr>
              <a:t>user.remove</a:t>
            </a:r>
            <a:r>
              <a:rPr lang="en-US" sz="350" b="0" dirty="0">
                <a:solidFill>
                  <a:schemeClr val="tx1"/>
                </a:solidFill>
                <a:effectLst/>
                <a:latin typeface="Consolas" panose="020B0609020204030204" pitchFamily="49" charset="0"/>
              </a:rPr>
              <a:t>() </a:t>
            </a:r>
          </a:p>
          <a:p>
            <a:r>
              <a:rPr lang="en-US" sz="350" b="0" dirty="0" err="1">
                <a:solidFill>
                  <a:schemeClr val="tx1"/>
                </a:solidFill>
                <a:effectLst/>
                <a:latin typeface="Consolas" panose="020B0609020204030204" pitchFamily="49" charset="0"/>
              </a:rPr>
              <a:t>deletedUser.hashed_password</a:t>
            </a:r>
            <a:r>
              <a:rPr lang="en-US" sz="350" b="0" dirty="0">
                <a:solidFill>
                  <a:schemeClr val="tx1"/>
                </a:solidFill>
                <a:effectLst/>
                <a:latin typeface="Consolas" panose="020B0609020204030204" pitchFamily="49" charset="0"/>
              </a:rPr>
              <a:t> = undefined </a:t>
            </a:r>
          </a:p>
          <a:p>
            <a:r>
              <a:rPr lang="en-US" sz="350" b="0" dirty="0" err="1">
                <a:solidFill>
                  <a:schemeClr val="tx1"/>
                </a:solidFill>
                <a:effectLst/>
                <a:latin typeface="Consolas" panose="020B0609020204030204" pitchFamily="49" charset="0"/>
              </a:rPr>
              <a:t>deletedUser.salt</a:t>
            </a:r>
            <a:r>
              <a:rPr lang="en-US" sz="350" b="0" dirty="0">
                <a:solidFill>
                  <a:schemeClr val="tx1"/>
                </a:solidFill>
                <a:effectLst/>
                <a:latin typeface="Consolas" panose="020B0609020204030204" pitchFamily="49" charset="0"/>
              </a:rPr>
              <a:t> = undefined</a:t>
            </a:r>
          </a:p>
          <a:p>
            <a:r>
              <a:rPr lang="en-US" sz="350" b="0" dirty="0" err="1">
                <a:solidFill>
                  <a:schemeClr val="tx1"/>
                </a:solidFill>
                <a:effectLst/>
                <a:latin typeface="Consolas" panose="020B0609020204030204" pitchFamily="49" charset="0"/>
              </a:rPr>
              <a:t>res.json</a:t>
            </a:r>
            <a:r>
              <a:rPr lang="en-US" sz="350" b="0" dirty="0">
                <a:solidFill>
                  <a:schemeClr val="tx1"/>
                </a:solidFill>
                <a:effectLst/>
                <a:latin typeface="Consolas" panose="020B0609020204030204" pitchFamily="49" charset="0"/>
              </a:rPr>
              <a:t>(</a:t>
            </a:r>
            <a:r>
              <a:rPr lang="en-US" sz="350" b="0" dirty="0" err="1">
                <a:solidFill>
                  <a:schemeClr val="tx1"/>
                </a:solidFill>
                <a:effectLst/>
                <a:latin typeface="Consolas" panose="020B0609020204030204" pitchFamily="49" charset="0"/>
              </a:rPr>
              <a:t>deletedUser</a:t>
            </a:r>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 catch (err) {</a:t>
            </a:r>
          </a:p>
          <a:p>
            <a:r>
              <a:rPr lang="en-US" sz="350" b="0" dirty="0">
                <a:solidFill>
                  <a:schemeClr val="tx1"/>
                </a:solidFill>
                <a:effectLst/>
                <a:latin typeface="Consolas" panose="020B0609020204030204" pitchFamily="49" charset="0"/>
              </a:rPr>
              <a:t>return </a:t>
            </a:r>
            <a:r>
              <a:rPr lang="en-US" sz="350" b="0" dirty="0" err="1">
                <a:solidFill>
                  <a:schemeClr val="tx1"/>
                </a:solidFill>
                <a:effectLst/>
                <a:latin typeface="Consolas" panose="020B0609020204030204" pitchFamily="49" charset="0"/>
              </a:rPr>
              <a:t>res.status</a:t>
            </a:r>
            <a:r>
              <a:rPr lang="en-US" sz="350" b="0" dirty="0">
                <a:solidFill>
                  <a:schemeClr val="tx1"/>
                </a:solidFill>
                <a:effectLst/>
                <a:latin typeface="Consolas" panose="020B0609020204030204" pitchFamily="49" charset="0"/>
              </a:rPr>
              <a:t>(400).</a:t>
            </a:r>
            <a:r>
              <a:rPr lang="en-US" sz="350" b="0" dirty="0" err="1">
                <a:solidFill>
                  <a:schemeClr val="tx1"/>
                </a:solidFill>
                <a:effectLst/>
                <a:latin typeface="Consolas" panose="020B0609020204030204" pitchFamily="49" charset="0"/>
              </a:rPr>
              <a:t>json</a:t>
            </a:r>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error: </a:t>
            </a:r>
            <a:r>
              <a:rPr lang="en-US" sz="350" b="0" dirty="0" err="1">
                <a:solidFill>
                  <a:schemeClr val="tx1"/>
                </a:solidFill>
                <a:effectLst/>
                <a:latin typeface="Consolas" panose="020B0609020204030204" pitchFamily="49" charset="0"/>
              </a:rPr>
              <a:t>errorHandler.getErrorMessage</a:t>
            </a:r>
            <a:r>
              <a:rPr lang="en-US" sz="350" b="0" dirty="0">
                <a:solidFill>
                  <a:schemeClr val="tx1"/>
                </a:solidFill>
                <a:effectLst/>
                <a:latin typeface="Consolas" panose="020B0609020204030204" pitchFamily="49" charset="0"/>
              </a:rPr>
              <a:t>(err) </a:t>
            </a:r>
          </a:p>
          <a:p>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 </a:t>
            </a:r>
          </a:p>
          <a:p>
            <a:r>
              <a:rPr lang="en-US" sz="350" b="0" dirty="0">
                <a:solidFill>
                  <a:schemeClr val="tx1"/>
                </a:solidFill>
                <a:effectLst/>
                <a:latin typeface="Consolas" panose="020B0609020204030204" pitchFamily="49" charset="0"/>
              </a:rPr>
              <a:t>}</a:t>
            </a:r>
          </a:p>
          <a:p>
            <a:r>
              <a:rPr lang="en-US" sz="350" b="0" dirty="0">
                <a:solidFill>
                  <a:schemeClr val="tx1"/>
                </a:solidFill>
                <a:effectLst/>
                <a:latin typeface="Consolas" panose="020B0609020204030204" pitchFamily="49" charset="0"/>
              </a:rPr>
              <a:t>    export default { create, </a:t>
            </a:r>
            <a:r>
              <a:rPr lang="en-US" sz="350" b="0" dirty="0" err="1">
                <a:solidFill>
                  <a:schemeClr val="tx1"/>
                </a:solidFill>
                <a:effectLst/>
                <a:latin typeface="Consolas" panose="020B0609020204030204" pitchFamily="49" charset="0"/>
              </a:rPr>
              <a:t>userByID</a:t>
            </a:r>
            <a:r>
              <a:rPr lang="en-US" sz="350" b="0" dirty="0">
                <a:solidFill>
                  <a:schemeClr val="tx1"/>
                </a:solidFill>
                <a:effectLst/>
                <a:latin typeface="Consolas" panose="020B0609020204030204" pitchFamily="49" charset="0"/>
              </a:rPr>
              <a:t>, read, list, remove, update }</a:t>
            </a:r>
          </a:p>
          <a:p>
            <a:br>
              <a:rPr lang="en-US" sz="350" b="0" dirty="0">
                <a:solidFill>
                  <a:schemeClr val="tx1"/>
                </a:solidFill>
                <a:effectLst/>
                <a:latin typeface="Consolas" panose="020B0609020204030204" pitchFamily="49" charset="0"/>
              </a:rPr>
            </a:br>
            <a:endParaRPr lang="en-US" sz="35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421E2945-4213-0F31-CE5C-1224D3480ABE}"/>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26AE7ECC-0DF0-A289-A4C2-6DDDD5D8121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BE48170-A536-8FDD-3739-9F91726BEF23}"/>
              </a:ext>
            </a:extLst>
          </p:cNvPr>
          <p:cNvSpPr>
            <a:spLocks noGrp="1"/>
          </p:cNvSpPr>
          <p:nvPr>
            <p:ph type="sldNum" sz="quarter" idx="12"/>
          </p:nvPr>
        </p:nvSpPr>
        <p:spPr/>
        <p:txBody>
          <a:bodyPr/>
          <a:lstStyle/>
          <a:p>
            <a:fld id="{7C5CF243-786F-4254-B068-4C9F0B6EA12F}" type="slidenum">
              <a:rPr lang="en-US" altLang="en-US" smtClean="0"/>
              <a:pPr/>
              <a:t>61</a:t>
            </a:fld>
            <a:endParaRPr lang="en-US" altLang="en-US"/>
          </a:p>
        </p:txBody>
      </p:sp>
    </p:spTree>
    <p:extLst>
      <p:ext uri="{BB962C8B-B14F-4D97-AF65-F5344CB8AC3E}">
        <p14:creationId xmlns:p14="http://schemas.microsoft.com/office/powerpoint/2010/main" val="32046778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C73E0-D4DC-1E16-6E19-640B93ACE1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23A72D-733E-0158-E799-573B21DC6C47}"/>
              </a:ext>
            </a:extLst>
          </p:cNvPr>
          <p:cNvSpPr>
            <a:spLocks noGrp="1"/>
          </p:cNvSpPr>
          <p:nvPr>
            <p:ph idx="1"/>
          </p:nvPr>
        </p:nvSpPr>
        <p:spPr/>
        <p:txBody>
          <a:bodyPr/>
          <a:lstStyle/>
          <a:p>
            <a:r>
              <a:rPr lang="en-US" dirty="0"/>
              <a:t>Install method-override in the server side using the following command:</a:t>
            </a:r>
          </a:p>
          <a:p>
            <a:pPr marL="0" indent="0">
              <a:buNone/>
            </a:pPr>
            <a:r>
              <a:rPr lang="en-US" b="1" dirty="0"/>
              <a:t>Yarn add method-override</a:t>
            </a:r>
          </a:p>
          <a:p>
            <a:pPr marL="0" indent="0">
              <a:buNone/>
            </a:pPr>
            <a:endParaRPr lang="en-US" b="1" dirty="0"/>
          </a:p>
        </p:txBody>
      </p:sp>
      <p:sp>
        <p:nvSpPr>
          <p:cNvPr id="4" name="Date Placeholder 3">
            <a:extLst>
              <a:ext uri="{FF2B5EF4-FFF2-40B4-BE49-F238E27FC236}">
                <a16:creationId xmlns:a16="http://schemas.microsoft.com/office/drawing/2014/main" id="{2974EC0E-BD9D-BC54-8E05-E3E5BE31BD86}"/>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EF3738E5-2BAC-97DB-9403-5F650639508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F940CB7-900D-313F-7217-3FF026C97D8F}"/>
              </a:ext>
            </a:extLst>
          </p:cNvPr>
          <p:cNvSpPr>
            <a:spLocks noGrp="1"/>
          </p:cNvSpPr>
          <p:nvPr>
            <p:ph type="sldNum" sz="quarter" idx="12"/>
          </p:nvPr>
        </p:nvSpPr>
        <p:spPr/>
        <p:txBody>
          <a:bodyPr/>
          <a:lstStyle/>
          <a:p>
            <a:fld id="{7C5CF243-786F-4254-B068-4C9F0B6EA12F}" type="slidenum">
              <a:rPr lang="en-US" altLang="en-US" smtClean="0"/>
              <a:pPr/>
              <a:t>62</a:t>
            </a:fld>
            <a:endParaRPr lang="en-US" altLang="en-US"/>
          </a:p>
        </p:txBody>
      </p:sp>
    </p:spTree>
    <p:extLst>
      <p:ext uri="{BB962C8B-B14F-4D97-AF65-F5344CB8AC3E}">
        <p14:creationId xmlns:p14="http://schemas.microsoft.com/office/powerpoint/2010/main" val="42796942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FFD1D-9ED5-B658-28AF-E13B2CD5EF0B}"/>
              </a:ext>
            </a:extLst>
          </p:cNvPr>
          <p:cNvSpPr>
            <a:spLocks noGrp="1"/>
          </p:cNvSpPr>
          <p:nvPr>
            <p:ph type="title"/>
          </p:nvPr>
        </p:nvSpPr>
        <p:spPr/>
        <p:txBody>
          <a:bodyPr/>
          <a:lstStyle/>
          <a:p>
            <a:r>
              <a:rPr lang="en-US" dirty="0"/>
              <a:t>Updated user.controller.js</a:t>
            </a:r>
          </a:p>
        </p:txBody>
      </p:sp>
      <p:sp>
        <p:nvSpPr>
          <p:cNvPr id="3" name="Content Placeholder 2">
            <a:extLst>
              <a:ext uri="{FF2B5EF4-FFF2-40B4-BE49-F238E27FC236}">
                <a16:creationId xmlns:a16="http://schemas.microsoft.com/office/drawing/2014/main" id="{98615BA9-A5C9-66FF-4868-668A1DCDA529}"/>
              </a:ext>
            </a:extLst>
          </p:cNvPr>
          <p:cNvSpPr>
            <a:spLocks noGrp="1"/>
          </p:cNvSpPr>
          <p:nvPr>
            <p:ph idx="1"/>
          </p:nvPr>
        </p:nvSpPr>
        <p:spPr/>
        <p:txBody>
          <a:bodyPr/>
          <a:lstStyle/>
          <a:p>
            <a:r>
              <a:rPr lang="en-US" dirty="0"/>
              <a:t>Update the user.controller.js, change the remove method to </a:t>
            </a:r>
            <a:r>
              <a:rPr lang="en-US" dirty="0" err="1"/>
              <a:t>deleteOne</a:t>
            </a:r>
            <a:r>
              <a:rPr lang="en-US" dirty="0"/>
              <a:t> method as follows:</a:t>
            </a:r>
          </a:p>
          <a:p>
            <a:r>
              <a:rPr lang="en-US" sz="320" b="0" dirty="0">
                <a:solidFill>
                  <a:schemeClr val="tx1"/>
                </a:solidFill>
                <a:effectLst/>
                <a:latin typeface="Consolas" panose="020B0609020204030204" pitchFamily="49" charset="0"/>
              </a:rPr>
              <a:t>import User from '../models/user.model.js'</a:t>
            </a:r>
          </a:p>
          <a:p>
            <a:r>
              <a:rPr lang="en-US" sz="320" b="0" dirty="0">
                <a:solidFill>
                  <a:schemeClr val="tx1"/>
                </a:solidFill>
                <a:effectLst/>
                <a:latin typeface="Consolas" panose="020B0609020204030204" pitchFamily="49" charset="0"/>
              </a:rPr>
              <a:t>    import extend from '</a:t>
            </a:r>
            <a:r>
              <a:rPr lang="en-US" sz="320" b="0" dirty="0" err="1">
                <a:solidFill>
                  <a:schemeClr val="tx1"/>
                </a:solidFill>
                <a:effectLst/>
                <a:latin typeface="Consolas" panose="020B0609020204030204" pitchFamily="49" charset="0"/>
              </a:rPr>
              <a:t>lodash</a:t>
            </a:r>
            <a:r>
              <a:rPr lang="en-US" sz="320" b="0" dirty="0">
                <a:solidFill>
                  <a:schemeClr val="tx1"/>
                </a:solidFill>
                <a:effectLst/>
                <a:latin typeface="Consolas" panose="020B0609020204030204" pitchFamily="49" charset="0"/>
              </a:rPr>
              <a:t>/extend.js'</a:t>
            </a:r>
          </a:p>
          <a:p>
            <a:r>
              <a:rPr lang="en-US" sz="320" b="0" dirty="0">
                <a:solidFill>
                  <a:schemeClr val="tx1"/>
                </a:solidFill>
                <a:effectLst/>
                <a:latin typeface="Consolas" panose="020B0609020204030204" pitchFamily="49" charset="0"/>
              </a:rPr>
              <a:t>    import </a:t>
            </a:r>
            <a:r>
              <a:rPr lang="en-US" sz="320" b="0" dirty="0" err="1">
                <a:solidFill>
                  <a:schemeClr val="tx1"/>
                </a:solidFill>
                <a:effectLst/>
                <a:latin typeface="Consolas" panose="020B0609020204030204" pitchFamily="49" charset="0"/>
              </a:rPr>
              <a:t>errorHandler</a:t>
            </a:r>
            <a:r>
              <a:rPr lang="en-US" sz="320" b="0" dirty="0">
                <a:solidFill>
                  <a:schemeClr val="tx1"/>
                </a:solidFill>
                <a:effectLst/>
                <a:latin typeface="Consolas" panose="020B0609020204030204" pitchFamily="49" charset="0"/>
              </a:rPr>
              <a:t> from './error.controller.js'</a:t>
            </a:r>
          </a:p>
          <a:p>
            <a:r>
              <a:rPr lang="en-US" sz="320" b="0" dirty="0">
                <a:solidFill>
                  <a:schemeClr val="tx1"/>
                </a:solidFill>
                <a:effectLst/>
                <a:latin typeface="Consolas" panose="020B0609020204030204" pitchFamily="49" charset="0"/>
              </a:rPr>
              <a:t>    const create = async (req, res) =&gt; { </a:t>
            </a:r>
          </a:p>
          <a:p>
            <a:r>
              <a:rPr lang="en-US" sz="320" b="0" dirty="0">
                <a:solidFill>
                  <a:schemeClr val="tx1"/>
                </a:solidFill>
                <a:effectLst/>
                <a:latin typeface="Consolas" panose="020B0609020204030204" pitchFamily="49" charset="0"/>
              </a:rPr>
              <a:t>const user = new User(</a:t>
            </a:r>
            <a:r>
              <a:rPr lang="en-US" sz="320" b="0" dirty="0" err="1">
                <a:solidFill>
                  <a:schemeClr val="tx1"/>
                </a:solidFill>
                <a:effectLst/>
                <a:latin typeface="Consolas" panose="020B0609020204030204" pitchFamily="49" charset="0"/>
              </a:rPr>
              <a:t>req.body</a:t>
            </a:r>
            <a:r>
              <a:rPr lang="en-US" sz="320" b="0" dirty="0">
                <a:solidFill>
                  <a:schemeClr val="tx1"/>
                </a:solidFill>
                <a:effectLst/>
                <a:latin typeface="Consolas" panose="020B0609020204030204" pitchFamily="49" charset="0"/>
              </a:rPr>
              <a:t>) </a:t>
            </a:r>
          </a:p>
          <a:p>
            <a:r>
              <a:rPr lang="en-US" sz="320" b="0" dirty="0">
                <a:solidFill>
                  <a:schemeClr val="tx1"/>
                </a:solidFill>
                <a:effectLst/>
                <a:latin typeface="Consolas" panose="020B0609020204030204" pitchFamily="49" charset="0"/>
              </a:rPr>
              <a:t>try {</a:t>
            </a:r>
          </a:p>
          <a:p>
            <a:r>
              <a:rPr lang="en-US" sz="320" b="0" dirty="0">
                <a:solidFill>
                  <a:schemeClr val="tx1"/>
                </a:solidFill>
                <a:effectLst/>
                <a:latin typeface="Consolas" panose="020B0609020204030204" pitchFamily="49" charset="0"/>
              </a:rPr>
              <a:t>await </a:t>
            </a:r>
            <a:r>
              <a:rPr lang="en-US" sz="320" b="0" dirty="0" err="1">
                <a:solidFill>
                  <a:schemeClr val="tx1"/>
                </a:solidFill>
                <a:effectLst/>
                <a:latin typeface="Consolas" panose="020B0609020204030204" pitchFamily="49" charset="0"/>
              </a:rPr>
              <a:t>user.save</a:t>
            </a:r>
            <a:r>
              <a:rPr lang="en-US" sz="320" b="0" dirty="0">
                <a:solidFill>
                  <a:schemeClr val="tx1"/>
                </a:solidFill>
                <a:effectLst/>
                <a:latin typeface="Consolas" panose="020B0609020204030204" pitchFamily="49" charset="0"/>
              </a:rPr>
              <a:t>()</a:t>
            </a:r>
          </a:p>
          <a:p>
            <a:r>
              <a:rPr lang="en-US" sz="320" b="0" dirty="0">
                <a:solidFill>
                  <a:schemeClr val="tx1"/>
                </a:solidFill>
                <a:effectLst/>
                <a:latin typeface="Consolas" panose="020B0609020204030204" pitchFamily="49" charset="0"/>
              </a:rPr>
              <a:t>return </a:t>
            </a:r>
            <a:r>
              <a:rPr lang="en-US" sz="320" b="0" dirty="0" err="1">
                <a:solidFill>
                  <a:schemeClr val="tx1"/>
                </a:solidFill>
                <a:effectLst/>
                <a:latin typeface="Consolas" panose="020B0609020204030204" pitchFamily="49" charset="0"/>
              </a:rPr>
              <a:t>res.status</a:t>
            </a:r>
            <a:r>
              <a:rPr lang="en-US" sz="320" b="0" dirty="0">
                <a:solidFill>
                  <a:schemeClr val="tx1"/>
                </a:solidFill>
                <a:effectLst/>
                <a:latin typeface="Consolas" panose="020B0609020204030204" pitchFamily="49" charset="0"/>
              </a:rPr>
              <a:t>(200).</a:t>
            </a:r>
            <a:r>
              <a:rPr lang="en-US" sz="320" b="0" dirty="0" err="1">
                <a:solidFill>
                  <a:schemeClr val="tx1"/>
                </a:solidFill>
                <a:effectLst/>
                <a:latin typeface="Consolas" panose="020B0609020204030204" pitchFamily="49" charset="0"/>
              </a:rPr>
              <a:t>json</a:t>
            </a:r>
            <a:r>
              <a:rPr lang="en-US" sz="320" b="0" dirty="0">
                <a:solidFill>
                  <a:schemeClr val="tx1"/>
                </a:solidFill>
                <a:effectLst/>
                <a:latin typeface="Consolas" panose="020B0609020204030204" pitchFamily="49" charset="0"/>
              </a:rPr>
              <a:t>({ </a:t>
            </a:r>
          </a:p>
          <a:p>
            <a:r>
              <a:rPr lang="en-US" sz="320" b="0" dirty="0">
                <a:solidFill>
                  <a:schemeClr val="tx1"/>
                </a:solidFill>
                <a:effectLst/>
                <a:latin typeface="Consolas" panose="020B0609020204030204" pitchFamily="49" charset="0"/>
              </a:rPr>
              <a:t>message: "Successfully signed up!"</a:t>
            </a:r>
          </a:p>
          <a:p>
            <a:r>
              <a:rPr lang="en-US" sz="320" b="0" dirty="0">
                <a:solidFill>
                  <a:schemeClr val="tx1"/>
                </a:solidFill>
                <a:effectLst/>
                <a:latin typeface="Consolas" panose="020B0609020204030204" pitchFamily="49" charset="0"/>
              </a:rPr>
              <a:t>})</a:t>
            </a:r>
          </a:p>
          <a:p>
            <a:r>
              <a:rPr lang="en-US" sz="320" b="0" dirty="0">
                <a:solidFill>
                  <a:schemeClr val="tx1"/>
                </a:solidFill>
                <a:effectLst/>
                <a:latin typeface="Consolas" panose="020B0609020204030204" pitchFamily="49" charset="0"/>
              </a:rPr>
              <a:t>} catch (err) {</a:t>
            </a:r>
          </a:p>
          <a:p>
            <a:r>
              <a:rPr lang="en-US" sz="320" b="0" dirty="0">
                <a:solidFill>
                  <a:schemeClr val="tx1"/>
                </a:solidFill>
                <a:effectLst/>
                <a:latin typeface="Consolas" panose="020B0609020204030204" pitchFamily="49" charset="0"/>
              </a:rPr>
              <a:t>return </a:t>
            </a:r>
            <a:r>
              <a:rPr lang="en-US" sz="320" b="0" dirty="0" err="1">
                <a:solidFill>
                  <a:schemeClr val="tx1"/>
                </a:solidFill>
                <a:effectLst/>
                <a:latin typeface="Consolas" panose="020B0609020204030204" pitchFamily="49" charset="0"/>
              </a:rPr>
              <a:t>res.status</a:t>
            </a:r>
            <a:r>
              <a:rPr lang="en-US" sz="320" b="0" dirty="0">
                <a:solidFill>
                  <a:schemeClr val="tx1"/>
                </a:solidFill>
                <a:effectLst/>
                <a:latin typeface="Consolas" panose="020B0609020204030204" pitchFamily="49" charset="0"/>
              </a:rPr>
              <a:t>(400).</a:t>
            </a:r>
            <a:r>
              <a:rPr lang="en-US" sz="320" b="0" dirty="0" err="1">
                <a:solidFill>
                  <a:schemeClr val="tx1"/>
                </a:solidFill>
                <a:effectLst/>
                <a:latin typeface="Consolas" panose="020B0609020204030204" pitchFamily="49" charset="0"/>
              </a:rPr>
              <a:t>json</a:t>
            </a:r>
            <a:r>
              <a:rPr lang="en-US" sz="320" b="0" dirty="0">
                <a:solidFill>
                  <a:schemeClr val="tx1"/>
                </a:solidFill>
                <a:effectLst/>
                <a:latin typeface="Consolas" panose="020B0609020204030204" pitchFamily="49" charset="0"/>
              </a:rPr>
              <a:t>({</a:t>
            </a:r>
          </a:p>
          <a:p>
            <a:r>
              <a:rPr lang="en-US" sz="320" b="0" dirty="0">
                <a:solidFill>
                  <a:schemeClr val="tx1"/>
                </a:solidFill>
                <a:effectLst/>
                <a:latin typeface="Consolas" panose="020B0609020204030204" pitchFamily="49" charset="0"/>
              </a:rPr>
              <a:t>error: </a:t>
            </a:r>
            <a:r>
              <a:rPr lang="en-US" sz="320" b="0" dirty="0" err="1">
                <a:solidFill>
                  <a:schemeClr val="tx1"/>
                </a:solidFill>
                <a:effectLst/>
                <a:latin typeface="Consolas" panose="020B0609020204030204" pitchFamily="49" charset="0"/>
              </a:rPr>
              <a:t>errorHandler.getErrorMessage</a:t>
            </a:r>
            <a:r>
              <a:rPr lang="en-US" sz="320" b="0" dirty="0">
                <a:solidFill>
                  <a:schemeClr val="tx1"/>
                </a:solidFill>
                <a:effectLst/>
                <a:latin typeface="Consolas" panose="020B0609020204030204" pitchFamily="49" charset="0"/>
              </a:rPr>
              <a:t>(err) </a:t>
            </a:r>
          </a:p>
          <a:p>
            <a:r>
              <a:rPr lang="en-US" sz="320" b="0" dirty="0">
                <a:solidFill>
                  <a:schemeClr val="tx1"/>
                </a:solidFill>
                <a:effectLst/>
                <a:latin typeface="Consolas" panose="020B0609020204030204" pitchFamily="49" charset="0"/>
              </a:rPr>
              <a:t>})</a:t>
            </a:r>
          </a:p>
          <a:p>
            <a:r>
              <a:rPr lang="en-US" sz="320" b="0" dirty="0">
                <a:solidFill>
                  <a:schemeClr val="tx1"/>
                </a:solidFill>
                <a:effectLst/>
                <a:latin typeface="Consolas" panose="020B0609020204030204" pitchFamily="49" charset="0"/>
              </a:rPr>
              <a:t>} </a:t>
            </a:r>
          </a:p>
          <a:p>
            <a:r>
              <a:rPr lang="en-US" sz="320" b="0" dirty="0">
                <a:solidFill>
                  <a:schemeClr val="tx1"/>
                </a:solidFill>
                <a:effectLst/>
                <a:latin typeface="Consolas" panose="020B0609020204030204" pitchFamily="49" charset="0"/>
              </a:rPr>
              <a:t>}</a:t>
            </a:r>
          </a:p>
          <a:p>
            <a:r>
              <a:rPr lang="en-US" sz="320" b="0" dirty="0">
                <a:solidFill>
                  <a:schemeClr val="tx1"/>
                </a:solidFill>
                <a:effectLst/>
                <a:latin typeface="Consolas" panose="020B0609020204030204" pitchFamily="49" charset="0"/>
              </a:rPr>
              <a:t>    const list = async (req, res) =&gt; { </a:t>
            </a:r>
          </a:p>
          <a:p>
            <a:r>
              <a:rPr lang="en-US" sz="320" b="0" dirty="0">
                <a:solidFill>
                  <a:schemeClr val="tx1"/>
                </a:solidFill>
                <a:effectLst/>
                <a:latin typeface="Consolas" panose="020B0609020204030204" pitchFamily="49" charset="0"/>
              </a:rPr>
              <a:t>    try {</a:t>
            </a:r>
          </a:p>
          <a:p>
            <a:r>
              <a:rPr lang="en-US" sz="320" b="0" dirty="0">
                <a:solidFill>
                  <a:schemeClr val="tx1"/>
                </a:solidFill>
                <a:effectLst/>
                <a:latin typeface="Consolas" panose="020B0609020204030204" pitchFamily="49" charset="0"/>
              </a:rPr>
              <a:t>    let users = await </a:t>
            </a:r>
            <a:r>
              <a:rPr lang="en-US" sz="320" b="0" dirty="0" err="1">
                <a:solidFill>
                  <a:schemeClr val="tx1"/>
                </a:solidFill>
                <a:effectLst/>
                <a:latin typeface="Consolas" panose="020B0609020204030204" pitchFamily="49" charset="0"/>
              </a:rPr>
              <a:t>User.find</a:t>
            </a:r>
            <a:r>
              <a:rPr lang="en-US" sz="320" b="0" dirty="0">
                <a:solidFill>
                  <a:schemeClr val="tx1"/>
                </a:solidFill>
                <a:effectLst/>
                <a:latin typeface="Consolas" panose="020B0609020204030204" pitchFamily="49" charset="0"/>
              </a:rPr>
              <a:t>().select('name email    updated created') </a:t>
            </a:r>
          </a:p>
          <a:p>
            <a:r>
              <a:rPr lang="en-US" sz="320" b="0" dirty="0">
                <a:solidFill>
                  <a:schemeClr val="tx1"/>
                </a:solidFill>
                <a:effectLst/>
                <a:latin typeface="Consolas" panose="020B0609020204030204" pitchFamily="49" charset="0"/>
              </a:rPr>
              <a:t>    </a:t>
            </a:r>
            <a:r>
              <a:rPr lang="en-US" sz="320" b="0" dirty="0" err="1">
                <a:solidFill>
                  <a:schemeClr val="tx1"/>
                </a:solidFill>
                <a:effectLst/>
                <a:latin typeface="Consolas" panose="020B0609020204030204" pitchFamily="49" charset="0"/>
              </a:rPr>
              <a:t>res.json</a:t>
            </a:r>
            <a:r>
              <a:rPr lang="en-US" sz="320" b="0" dirty="0">
                <a:solidFill>
                  <a:schemeClr val="tx1"/>
                </a:solidFill>
                <a:effectLst/>
                <a:latin typeface="Consolas" panose="020B0609020204030204" pitchFamily="49" charset="0"/>
              </a:rPr>
              <a:t>(users)</a:t>
            </a:r>
          </a:p>
          <a:p>
            <a:r>
              <a:rPr lang="en-US" sz="320" b="0" dirty="0">
                <a:solidFill>
                  <a:schemeClr val="tx1"/>
                </a:solidFill>
                <a:effectLst/>
                <a:latin typeface="Consolas" panose="020B0609020204030204" pitchFamily="49" charset="0"/>
              </a:rPr>
              <a:t>    } catch (err) {</a:t>
            </a:r>
          </a:p>
          <a:p>
            <a:r>
              <a:rPr lang="en-US" sz="320" b="0" dirty="0">
                <a:solidFill>
                  <a:schemeClr val="tx1"/>
                </a:solidFill>
                <a:effectLst/>
                <a:latin typeface="Consolas" panose="020B0609020204030204" pitchFamily="49" charset="0"/>
              </a:rPr>
              <a:t>    return </a:t>
            </a:r>
            <a:r>
              <a:rPr lang="en-US" sz="320" b="0" dirty="0" err="1">
                <a:solidFill>
                  <a:schemeClr val="tx1"/>
                </a:solidFill>
                <a:effectLst/>
                <a:latin typeface="Consolas" panose="020B0609020204030204" pitchFamily="49" charset="0"/>
              </a:rPr>
              <a:t>res.status</a:t>
            </a:r>
            <a:r>
              <a:rPr lang="en-US" sz="320" b="0" dirty="0">
                <a:solidFill>
                  <a:schemeClr val="tx1"/>
                </a:solidFill>
                <a:effectLst/>
                <a:latin typeface="Consolas" panose="020B0609020204030204" pitchFamily="49" charset="0"/>
              </a:rPr>
              <a:t>(400).</a:t>
            </a:r>
            <a:r>
              <a:rPr lang="en-US" sz="320" b="0" dirty="0" err="1">
                <a:solidFill>
                  <a:schemeClr val="tx1"/>
                </a:solidFill>
                <a:effectLst/>
                <a:latin typeface="Consolas" panose="020B0609020204030204" pitchFamily="49" charset="0"/>
              </a:rPr>
              <a:t>json</a:t>
            </a:r>
            <a:r>
              <a:rPr lang="en-US" sz="320" b="0" dirty="0">
                <a:solidFill>
                  <a:schemeClr val="tx1"/>
                </a:solidFill>
                <a:effectLst/>
                <a:latin typeface="Consolas" panose="020B0609020204030204" pitchFamily="49" charset="0"/>
              </a:rPr>
              <a:t>({</a:t>
            </a:r>
          </a:p>
          <a:p>
            <a:r>
              <a:rPr lang="en-US" sz="320" b="0" dirty="0">
                <a:solidFill>
                  <a:schemeClr val="tx1"/>
                </a:solidFill>
                <a:effectLst/>
                <a:latin typeface="Consolas" panose="020B0609020204030204" pitchFamily="49" charset="0"/>
              </a:rPr>
              <a:t>    error: </a:t>
            </a:r>
            <a:r>
              <a:rPr lang="en-US" sz="320" b="0" dirty="0" err="1">
                <a:solidFill>
                  <a:schemeClr val="tx1"/>
                </a:solidFill>
                <a:effectLst/>
                <a:latin typeface="Consolas" panose="020B0609020204030204" pitchFamily="49" charset="0"/>
              </a:rPr>
              <a:t>errorHandler.getErrorMessage</a:t>
            </a:r>
            <a:r>
              <a:rPr lang="en-US" sz="320" b="0" dirty="0">
                <a:solidFill>
                  <a:schemeClr val="tx1"/>
                </a:solidFill>
                <a:effectLst/>
                <a:latin typeface="Consolas" panose="020B0609020204030204" pitchFamily="49" charset="0"/>
              </a:rPr>
              <a:t>(err) </a:t>
            </a:r>
          </a:p>
          <a:p>
            <a:r>
              <a:rPr lang="en-US" sz="320" b="0" dirty="0">
                <a:solidFill>
                  <a:schemeClr val="tx1"/>
                </a:solidFill>
                <a:effectLst/>
                <a:latin typeface="Consolas" panose="020B0609020204030204" pitchFamily="49" charset="0"/>
              </a:rPr>
              <a:t>    })</a:t>
            </a:r>
          </a:p>
          <a:p>
            <a:r>
              <a:rPr lang="en-US" sz="320" b="0" dirty="0">
                <a:solidFill>
                  <a:schemeClr val="tx1"/>
                </a:solidFill>
                <a:effectLst/>
                <a:latin typeface="Consolas" panose="020B0609020204030204" pitchFamily="49" charset="0"/>
              </a:rPr>
              <a:t>    } </a:t>
            </a:r>
          </a:p>
          <a:p>
            <a:r>
              <a:rPr lang="en-US" sz="320" b="0" dirty="0">
                <a:solidFill>
                  <a:schemeClr val="tx1"/>
                </a:solidFill>
                <a:effectLst/>
                <a:latin typeface="Consolas" panose="020B0609020204030204" pitchFamily="49" charset="0"/>
              </a:rPr>
              <a:t>    }</a:t>
            </a:r>
          </a:p>
          <a:p>
            <a:r>
              <a:rPr lang="en-US" sz="320" b="0" dirty="0">
                <a:solidFill>
                  <a:schemeClr val="tx1"/>
                </a:solidFill>
                <a:effectLst/>
                <a:latin typeface="Consolas" panose="020B0609020204030204" pitchFamily="49" charset="0"/>
              </a:rPr>
              <a:t>    const </a:t>
            </a:r>
            <a:r>
              <a:rPr lang="en-US" sz="320" b="0" dirty="0" err="1">
                <a:solidFill>
                  <a:schemeClr val="tx1"/>
                </a:solidFill>
                <a:effectLst/>
                <a:latin typeface="Consolas" panose="020B0609020204030204" pitchFamily="49" charset="0"/>
              </a:rPr>
              <a:t>userByID</a:t>
            </a:r>
            <a:r>
              <a:rPr lang="en-US" sz="320" b="0" dirty="0">
                <a:solidFill>
                  <a:schemeClr val="tx1"/>
                </a:solidFill>
                <a:effectLst/>
                <a:latin typeface="Consolas" panose="020B0609020204030204" pitchFamily="49" charset="0"/>
              </a:rPr>
              <a:t> = async (req, res, next, id) =&gt; { </a:t>
            </a:r>
          </a:p>
          <a:p>
            <a:r>
              <a:rPr lang="en-US" sz="320" b="0" dirty="0">
                <a:solidFill>
                  <a:schemeClr val="tx1"/>
                </a:solidFill>
                <a:effectLst/>
                <a:latin typeface="Consolas" panose="020B0609020204030204" pitchFamily="49" charset="0"/>
              </a:rPr>
              <a:t>try {</a:t>
            </a:r>
          </a:p>
          <a:p>
            <a:r>
              <a:rPr lang="en-US" sz="320" b="0" dirty="0">
                <a:solidFill>
                  <a:schemeClr val="tx1"/>
                </a:solidFill>
                <a:effectLst/>
                <a:latin typeface="Consolas" panose="020B0609020204030204" pitchFamily="49" charset="0"/>
              </a:rPr>
              <a:t>let user = await </a:t>
            </a:r>
            <a:r>
              <a:rPr lang="en-US" sz="320" b="0" dirty="0" err="1">
                <a:solidFill>
                  <a:schemeClr val="tx1"/>
                </a:solidFill>
                <a:effectLst/>
                <a:latin typeface="Consolas" panose="020B0609020204030204" pitchFamily="49" charset="0"/>
              </a:rPr>
              <a:t>User.findById</a:t>
            </a:r>
            <a:r>
              <a:rPr lang="en-US" sz="320" b="0" dirty="0">
                <a:solidFill>
                  <a:schemeClr val="tx1"/>
                </a:solidFill>
                <a:effectLst/>
                <a:latin typeface="Consolas" panose="020B0609020204030204" pitchFamily="49" charset="0"/>
              </a:rPr>
              <a:t>(id) </a:t>
            </a:r>
          </a:p>
          <a:p>
            <a:r>
              <a:rPr lang="en-US" sz="320" b="0" dirty="0">
                <a:solidFill>
                  <a:schemeClr val="tx1"/>
                </a:solidFill>
                <a:effectLst/>
                <a:latin typeface="Consolas" panose="020B0609020204030204" pitchFamily="49" charset="0"/>
              </a:rPr>
              <a:t>if (!user)</a:t>
            </a:r>
          </a:p>
          <a:p>
            <a:r>
              <a:rPr lang="en-US" sz="320" b="0" dirty="0">
                <a:solidFill>
                  <a:schemeClr val="tx1"/>
                </a:solidFill>
                <a:effectLst/>
                <a:latin typeface="Consolas" panose="020B0609020204030204" pitchFamily="49" charset="0"/>
              </a:rPr>
              <a:t>return </a:t>
            </a:r>
            <a:r>
              <a:rPr lang="en-US" sz="320" b="0" dirty="0" err="1">
                <a:solidFill>
                  <a:schemeClr val="tx1"/>
                </a:solidFill>
                <a:effectLst/>
                <a:latin typeface="Consolas" panose="020B0609020204030204" pitchFamily="49" charset="0"/>
              </a:rPr>
              <a:t>res.status</a:t>
            </a:r>
            <a:r>
              <a:rPr lang="en-US" sz="320" b="0" dirty="0">
                <a:solidFill>
                  <a:schemeClr val="tx1"/>
                </a:solidFill>
                <a:effectLst/>
                <a:latin typeface="Consolas" panose="020B0609020204030204" pitchFamily="49" charset="0"/>
              </a:rPr>
              <a:t>('400').</a:t>
            </a:r>
            <a:r>
              <a:rPr lang="en-US" sz="320" b="0" dirty="0" err="1">
                <a:solidFill>
                  <a:schemeClr val="tx1"/>
                </a:solidFill>
                <a:effectLst/>
                <a:latin typeface="Consolas" panose="020B0609020204030204" pitchFamily="49" charset="0"/>
              </a:rPr>
              <a:t>json</a:t>
            </a:r>
            <a:r>
              <a:rPr lang="en-US" sz="320" b="0" dirty="0">
                <a:solidFill>
                  <a:schemeClr val="tx1"/>
                </a:solidFill>
                <a:effectLst/>
                <a:latin typeface="Consolas" panose="020B0609020204030204" pitchFamily="49" charset="0"/>
              </a:rPr>
              <a:t>({ </a:t>
            </a:r>
          </a:p>
          <a:p>
            <a:r>
              <a:rPr lang="en-US" sz="320" b="0" dirty="0">
                <a:solidFill>
                  <a:schemeClr val="tx1"/>
                </a:solidFill>
                <a:effectLst/>
                <a:latin typeface="Consolas" panose="020B0609020204030204" pitchFamily="49" charset="0"/>
              </a:rPr>
              <a:t>error: "User not found"</a:t>
            </a:r>
          </a:p>
          <a:p>
            <a:r>
              <a:rPr lang="en-US" sz="320" b="0" dirty="0">
                <a:solidFill>
                  <a:schemeClr val="tx1"/>
                </a:solidFill>
                <a:effectLst/>
                <a:latin typeface="Consolas" panose="020B0609020204030204" pitchFamily="49" charset="0"/>
              </a:rPr>
              <a:t>})</a:t>
            </a:r>
          </a:p>
          <a:p>
            <a:r>
              <a:rPr lang="en-US" sz="320" b="0" dirty="0" err="1">
                <a:solidFill>
                  <a:schemeClr val="tx1"/>
                </a:solidFill>
                <a:effectLst/>
                <a:latin typeface="Consolas" panose="020B0609020204030204" pitchFamily="49" charset="0"/>
              </a:rPr>
              <a:t>req.profile</a:t>
            </a:r>
            <a:r>
              <a:rPr lang="en-US" sz="320" b="0" dirty="0">
                <a:solidFill>
                  <a:schemeClr val="tx1"/>
                </a:solidFill>
                <a:effectLst/>
                <a:latin typeface="Consolas" panose="020B0609020204030204" pitchFamily="49" charset="0"/>
              </a:rPr>
              <a:t> = user </a:t>
            </a:r>
          </a:p>
          <a:p>
            <a:r>
              <a:rPr lang="en-US" sz="320" b="0" dirty="0">
                <a:solidFill>
                  <a:schemeClr val="tx1"/>
                </a:solidFill>
                <a:effectLst/>
                <a:latin typeface="Consolas" panose="020B0609020204030204" pitchFamily="49" charset="0"/>
              </a:rPr>
              <a:t>next()</a:t>
            </a:r>
          </a:p>
          <a:p>
            <a:r>
              <a:rPr lang="en-US" sz="320" b="0" dirty="0">
                <a:solidFill>
                  <a:schemeClr val="tx1"/>
                </a:solidFill>
                <a:effectLst/>
                <a:latin typeface="Consolas" panose="020B0609020204030204" pitchFamily="49" charset="0"/>
              </a:rPr>
              <a:t>} catch (err) {</a:t>
            </a:r>
          </a:p>
          <a:p>
            <a:r>
              <a:rPr lang="en-US" sz="320" b="0" dirty="0">
                <a:solidFill>
                  <a:schemeClr val="tx1"/>
                </a:solidFill>
                <a:effectLst/>
                <a:latin typeface="Consolas" panose="020B0609020204030204" pitchFamily="49" charset="0"/>
              </a:rPr>
              <a:t>return </a:t>
            </a:r>
            <a:r>
              <a:rPr lang="en-US" sz="320" b="0" dirty="0" err="1">
                <a:solidFill>
                  <a:schemeClr val="tx1"/>
                </a:solidFill>
                <a:effectLst/>
                <a:latin typeface="Consolas" panose="020B0609020204030204" pitchFamily="49" charset="0"/>
              </a:rPr>
              <a:t>res.status</a:t>
            </a:r>
            <a:r>
              <a:rPr lang="en-US" sz="320" b="0" dirty="0">
                <a:solidFill>
                  <a:schemeClr val="tx1"/>
                </a:solidFill>
                <a:effectLst/>
                <a:latin typeface="Consolas" panose="020B0609020204030204" pitchFamily="49" charset="0"/>
              </a:rPr>
              <a:t>('400').</a:t>
            </a:r>
            <a:r>
              <a:rPr lang="en-US" sz="320" b="0" dirty="0" err="1">
                <a:solidFill>
                  <a:schemeClr val="tx1"/>
                </a:solidFill>
                <a:effectLst/>
                <a:latin typeface="Consolas" panose="020B0609020204030204" pitchFamily="49" charset="0"/>
              </a:rPr>
              <a:t>json</a:t>
            </a:r>
            <a:r>
              <a:rPr lang="en-US" sz="320" b="0" dirty="0">
                <a:solidFill>
                  <a:schemeClr val="tx1"/>
                </a:solidFill>
                <a:effectLst/>
                <a:latin typeface="Consolas" panose="020B0609020204030204" pitchFamily="49" charset="0"/>
              </a:rPr>
              <a:t>({ </a:t>
            </a:r>
          </a:p>
          <a:p>
            <a:r>
              <a:rPr lang="en-US" sz="320" b="0" dirty="0">
                <a:solidFill>
                  <a:schemeClr val="tx1"/>
                </a:solidFill>
                <a:effectLst/>
                <a:latin typeface="Consolas" panose="020B0609020204030204" pitchFamily="49" charset="0"/>
              </a:rPr>
              <a:t>error: "Could not retrieve user"</a:t>
            </a:r>
          </a:p>
          <a:p>
            <a:r>
              <a:rPr lang="en-US" sz="320" b="0" dirty="0">
                <a:solidFill>
                  <a:schemeClr val="tx1"/>
                </a:solidFill>
                <a:effectLst/>
                <a:latin typeface="Consolas" panose="020B0609020204030204" pitchFamily="49" charset="0"/>
              </a:rPr>
              <a:t>}) </a:t>
            </a:r>
          </a:p>
          <a:p>
            <a:r>
              <a:rPr lang="en-US" sz="320" b="0" dirty="0">
                <a:solidFill>
                  <a:schemeClr val="tx1"/>
                </a:solidFill>
                <a:effectLst/>
                <a:latin typeface="Consolas" panose="020B0609020204030204" pitchFamily="49" charset="0"/>
              </a:rPr>
              <a:t>}</a:t>
            </a:r>
          </a:p>
          <a:p>
            <a:r>
              <a:rPr lang="en-US" sz="320" b="0" dirty="0">
                <a:solidFill>
                  <a:schemeClr val="tx1"/>
                </a:solidFill>
                <a:effectLst/>
                <a:latin typeface="Consolas" panose="020B0609020204030204" pitchFamily="49" charset="0"/>
              </a:rPr>
              <a:t>}</a:t>
            </a:r>
          </a:p>
          <a:p>
            <a:r>
              <a:rPr lang="en-US" sz="320" b="0" dirty="0">
                <a:solidFill>
                  <a:schemeClr val="tx1"/>
                </a:solidFill>
                <a:effectLst/>
                <a:latin typeface="Consolas" panose="020B0609020204030204" pitchFamily="49" charset="0"/>
              </a:rPr>
              <a:t>    const read = (req, res) =&gt; {</a:t>
            </a:r>
          </a:p>
          <a:p>
            <a:r>
              <a:rPr lang="en-US" sz="320" b="0" dirty="0">
                <a:solidFill>
                  <a:schemeClr val="tx1"/>
                </a:solidFill>
                <a:effectLst/>
                <a:latin typeface="Consolas" panose="020B0609020204030204" pitchFamily="49" charset="0"/>
              </a:rPr>
              <a:t>    </a:t>
            </a:r>
            <a:r>
              <a:rPr lang="en-US" sz="320" b="0" dirty="0" err="1">
                <a:solidFill>
                  <a:schemeClr val="tx1"/>
                </a:solidFill>
                <a:effectLst/>
                <a:latin typeface="Consolas" panose="020B0609020204030204" pitchFamily="49" charset="0"/>
              </a:rPr>
              <a:t>req.profile.hashed_password</a:t>
            </a:r>
            <a:r>
              <a:rPr lang="en-US" sz="320" b="0" dirty="0">
                <a:solidFill>
                  <a:schemeClr val="tx1"/>
                </a:solidFill>
                <a:effectLst/>
                <a:latin typeface="Consolas" panose="020B0609020204030204" pitchFamily="49" charset="0"/>
              </a:rPr>
              <a:t> = undefined </a:t>
            </a:r>
          </a:p>
          <a:p>
            <a:r>
              <a:rPr lang="en-US" sz="320" b="0" dirty="0">
                <a:solidFill>
                  <a:schemeClr val="tx1"/>
                </a:solidFill>
                <a:effectLst/>
                <a:latin typeface="Consolas" panose="020B0609020204030204" pitchFamily="49" charset="0"/>
              </a:rPr>
              <a:t>    </a:t>
            </a:r>
            <a:r>
              <a:rPr lang="en-US" sz="320" b="0" dirty="0" err="1">
                <a:solidFill>
                  <a:schemeClr val="tx1"/>
                </a:solidFill>
                <a:effectLst/>
                <a:latin typeface="Consolas" panose="020B0609020204030204" pitchFamily="49" charset="0"/>
              </a:rPr>
              <a:t>req.profile.salt</a:t>
            </a:r>
            <a:r>
              <a:rPr lang="en-US" sz="320" b="0" dirty="0">
                <a:solidFill>
                  <a:schemeClr val="tx1"/>
                </a:solidFill>
                <a:effectLst/>
                <a:latin typeface="Consolas" panose="020B0609020204030204" pitchFamily="49" charset="0"/>
              </a:rPr>
              <a:t> = undefined</a:t>
            </a:r>
          </a:p>
          <a:p>
            <a:r>
              <a:rPr lang="en-US" sz="320" b="0" dirty="0">
                <a:solidFill>
                  <a:schemeClr val="tx1"/>
                </a:solidFill>
                <a:effectLst/>
                <a:latin typeface="Consolas" panose="020B0609020204030204" pitchFamily="49" charset="0"/>
              </a:rPr>
              <a:t>    return </a:t>
            </a:r>
            <a:r>
              <a:rPr lang="en-US" sz="320" b="0" dirty="0" err="1">
                <a:solidFill>
                  <a:schemeClr val="tx1"/>
                </a:solidFill>
                <a:effectLst/>
                <a:latin typeface="Consolas" panose="020B0609020204030204" pitchFamily="49" charset="0"/>
              </a:rPr>
              <a:t>res.json</a:t>
            </a:r>
            <a:r>
              <a:rPr lang="en-US" sz="320" b="0" dirty="0">
                <a:solidFill>
                  <a:schemeClr val="tx1"/>
                </a:solidFill>
                <a:effectLst/>
                <a:latin typeface="Consolas" panose="020B0609020204030204" pitchFamily="49" charset="0"/>
              </a:rPr>
              <a:t>(</a:t>
            </a:r>
            <a:r>
              <a:rPr lang="en-US" sz="320" b="0" dirty="0" err="1">
                <a:solidFill>
                  <a:schemeClr val="tx1"/>
                </a:solidFill>
                <a:effectLst/>
                <a:latin typeface="Consolas" panose="020B0609020204030204" pitchFamily="49" charset="0"/>
              </a:rPr>
              <a:t>req.profile</a:t>
            </a:r>
            <a:r>
              <a:rPr lang="en-US" sz="320" b="0" dirty="0">
                <a:solidFill>
                  <a:schemeClr val="tx1"/>
                </a:solidFill>
                <a:effectLst/>
                <a:latin typeface="Consolas" panose="020B0609020204030204" pitchFamily="49" charset="0"/>
              </a:rPr>
              <a:t>) </a:t>
            </a:r>
          </a:p>
          <a:p>
            <a:r>
              <a:rPr lang="en-US" sz="320" b="0" dirty="0">
                <a:solidFill>
                  <a:schemeClr val="tx1"/>
                </a:solidFill>
                <a:effectLst/>
                <a:latin typeface="Consolas" panose="020B0609020204030204" pitchFamily="49" charset="0"/>
              </a:rPr>
              <a:t>    }</a:t>
            </a:r>
          </a:p>
          <a:p>
            <a:br>
              <a:rPr lang="en-US" sz="320" b="0" dirty="0">
                <a:solidFill>
                  <a:schemeClr val="tx1"/>
                </a:solidFill>
                <a:effectLst/>
                <a:latin typeface="Consolas" panose="020B0609020204030204" pitchFamily="49" charset="0"/>
              </a:rPr>
            </a:br>
            <a:r>
              <a:rPr lang="en-US" sz="320" b="0" dirty="0">
                <a:solidFill>
                  <a:schemeClr val="tx1"/>
                </a:solidFill>
                <a:effectLst/>
                <a:latin typeface="Consolas" panose="020B0609020204030204" pitchFamily="49" charset="0"/>
              </a:rPr>
              <a:t>    const update = async (req, res) =&gt; { </a:t>
            </a:r>
          </a:p>
          <a:p>
            <a:r>
              <a:rPr lang="en-US" sz="320" b="0" dirty="0">
                <a:solidFill>
                  <a:schemeClr val="tx1"/>
                </a:solidFill>
                <a:effectLst/>
                <a:latin typeface="Consolas" panose="020B0609020204030204" pitchFamily="49" charset="0"/>
              </a:rPr>
              <a:t>try {</a:t>
            </a:r>
          </a:p>
          <a:p>
            <a:r>
              <a:rPr lang="en-US" sz="320" b="0" dirty="0">
                <a:solidFill>
                  <a:schemeClr val="tx1"/>
                </a:solidFill>
                <a:effectLst/>
                <a:latin typeface="Consolas" panose="020B0609020204030204" pitchFamily="49" charset="0"/>
              </a:rPr>
              <a:t>let user = </a:t>
            </a:r>
            <a:r>
              <a:rPr lang="en-US" sz="320" b="0" dirty="0" err="1">
                <a:solidFill>
                  <a:schemeClr val="tx1"/>
                </a:solidFill>
                <a:effectLst/>
                <a:latin typeface="Consolas" panose="020B0609020204030204" pitchFamily="49" charset="0"/>
              </a:rPr>
              <a:t>req.profile</a:t>
            </a:r>
            <a:endParaRPr lang="en-US" sz="320" b="0" dirty="0">
              <a:solidFill>
                <a:schemeClr val="tx1"/>
              </a:solidFill>
              <a:effectLst/>
              <a:latin typeface="Consolas" panose="020B0609020204030204" pitchFamily="49" charset="0"/>
            </a:endParaRPr>
          </a:p>
          <a:p>
            <a:r>
              <a:rPr lang="en-US" sz="320" b="0" dirty="0">
                <a:solidFill>
                  <a:schemeClr val="tx1"/>
                </a:solidFill>
                <a:effectLst/>
                <a:latin typeface="Consolas" panose="020B0609020204030204" pitchFamily="49" charset="0"/>
              </a:rPr>
              <a:t>user = extend(user, </a:t>
            </a:r>
            <a:r>
              <a:rPr lang="en-US" sz="320" b="0" dirty="0" err="1">
                <a:solidFill>
                  <a:schemeClr val="tx1"/>
                </a:solidFill>
                <a:effectLst/>
                <a:latin typeface="Consolas" panose="020B0609020204030204" pitchFamily="49" charset="0"/>
              </a:rPr>
              <a:t>req.body</a:t>
            </a:r>
            <a:r>
              <a:rPr lang="en-US" sz="320" b="0" dirty="0">
                <a:solidFill>
                  <a:schemeClr val="tx1"/>
                </a:solidFill>
                <a:effectLst/>
                <a:latin typeface="Consolas" panose="020B0609020204030204" pitchFamily="49" charset="0"/>
              </a:rPr>
              <a:t>) </a:t>
            </a:r>
          </a:p>
          <a:p>
            <a:r>
              <a:rPr lang="en-US" sz="320" b="0" dirty="0" err="1">
                <a:solidFill>
                  <a:schemeClr val="tx1"/>
                </a:solidFill>
                <a:effectLst/>
                <a:latin typeface="Consolas" panose="020B0609020204030204" pitchFamily="49" charset="0"/>
              </a:rPr>
              <a:t>user.updated</a:t>
            </a:r>
            <a:r>
              <a:rPr lang="en-US" sz="320" b="0" dirty="0">
                <a:solidFill>
                  <a:schemeClr val="tx1"/>
                </a:solidFill>
                <a:effectLst/>
                <a:latin typeface="Consolas" panose="020B0609020204030204" pitchFamily="49" charset="0"/>
              </a:rPr>
              <a:t> = </a:t>
            </a:r>
            <a:r>
              <a:rPr lang="en-US" sz="320" b="0" dirty="0" err="1">
                <a:solidFill>
                  <a:schemeClr val="tx1"/>
                </a:solidFill>
                <a:effectLst/>
                <a:latin typeface="Consolas" panose="020B0609020204030204" pitchFamily="49" charset="0"/>
              </a:rPr>
              <a:t>Date.now</a:t>
            </a:r>
            <a:r>
              <a:rPr lang="en-US" sz="320" b="0" dirty="0">
                <a:solidFill>
                  <a:schemeClr val="tx1"/>
                </a:solidFill>
                <a:effectLst/>
                <a:latin typeface="Consolas" panose="020B0609020204030204" pitchFamily="49" charset="0"/>
              </a:rPr>
              <a:t>() </a:t>
            </a:r>
          </a:p>
          <a:p>
            <a:r>
              <a:rPr lang="en-US" sz="320" b="0" dirty="0">
                <a:solidFill>
                  <a:schemeClr val="tx1"/>
                </a:solidFill>
                <a:effectLst/>
                <a:latin typeface="Consolas" panose="020B0609020204030204" pitchFamily="49" charset="0"/>
              </a:rPr>
              <a:t>await </a:t>
            </a:r>
            <a:r>
              <a:rPr lang="en-US" sz="320" b="0" dirty="0" err="1">
                <a:solidFill>
                  <a:schemeClr val="tx1"/>
                </a:solidFill>
                <a:effectLst/>
                <a:latin typeface="Consolas" panose="020B0609020204030204" pitchFamily="49" charset="0"/>
              </a:rPr>
              <a:t>user.save</a:t>
            </a:r>
            <a:r>
              <a:rPr lang="en-US" sz="320" b="0" dirty="0">
                <a:solidFill>
                  <a:schemeClr val="tx1"/>
                </a:solidFill>
                <a:effectLst/>
                <a:latin typeface="Consolas" panose="020B0609020204030204" pitchFamily="49" charset="0"/>
              </a:rPr>
              <a:t>()</a:t>
            </a:r>
          </a:p>
          <a:p>
            <a:r>
              <a:rPr lang="en-US" sz="320" b="0" dirty="0" err="1">
                <a:solidFill>
                  <a:schemeClr val="tx1"/>
                </a:solidFill>
                <a:effectLst/>
                <a:latin typeface="Consolas" panose="020B0609020204030204" pitchFamily="49" charset="0"/>
              </a:rPr>
              <a:t>user.hashed_password</a:t>
            </a:r>
            <a:r>
              <a:rPr lang="en-US" sz="320" b="0" dirty="0">
                <a:solidFill>
                  <a:schemeClr val="tx1"/>
                </a:solidFill>
                <a:effectLst/>
                <a:latin typeface="Consolas" panose="020B0609020204030204" pitchFamily="49" charset="0"/>
              </a:rPr>
              <a:t> = undefined </a:t>
            </a:r>
          </a:p>
          <a:p>
            <a:r>
              <a:rPr lang="en-US" sz="320" b="0" dirty="0" err="1">
                <a:solidFill>
                  <a:schemeClr val="tx1"/>
                </a:solidFill>
                <a:effectLst/>
                <a:latin typeface="Consolas" panose="020B0609020204030204" pitchFamily="49" charset="0"/>
              </a:rPr>
              <a:t>user.salt</a:t>
            </a:r>
            <a:r>
              <a:rPr lang="en-US" sz="320" b="0" dirty="0">
                <a:solidFill>
                  <a:schemeClr val="tx1"/>
                </a:solidFill>
                <a:effectLst/>
                <a:latin typeface="Consolas" panose="020B0609020204030204" pitchFamily="49" charset="0"/>
              </a:rPr>
              <a:t> = undefined</a:t>
            </a:r>
          </a:p>
          <a:p>
            <a:r>
              <a:rPr lang="en-US" sz="320" b="0" dirty="0" err="1">
                <a:solidFill>
                  <a:schemeClr val="tx1"/>
                </a:solidFill>
                <a:effectLst/>
                <a:latin typeface="Consolas" panose="020B0609020204030204" pitchFamily="49" charset="0"/>
              </a:rPr>
              <a:t>res.json</a:t>
            </a:r>
            <a:r>
              <a:rPr lang="en-US" sz="320" b="0" dirty="0">
                <a:solidFill>
                  <a:schemeClr val="tx1"/>
                </a:solidFill>
                <a:effectLst/>
                <a:latin typeface="Consolas" panose="020B0609020204030204" pitchFamily="49" charset="0"/>
              </a:rPr>
              <a:t>(user) </a:t>
            </a:r>
          </a:p>
          <a:p>
            <a:r>
              <a:rPr lang="en-US" sz="320" b="0" dirty="0">
                <a:solidFill>
                  <a:schemeClr val="tx1"/>
                </a:solidFill>
                <a:effectLst/>
                <a:latin typeface="Consolas" panose="020B0609020204030204" pitchFamily="49" charset="0"/>
              </a:rPr>
              <a:t>} catch (err) {</a:t>
            </a:r>
          </a:p>
          <a:p>
            <a:r>
              <a:rPr lang="en-US" sz="320" b="0" dirty="0">
                <a:solidFill>
                  <a:schemeClr val="tx1"/>
                </a:solidFill>
                <a:effectLst/>
                <a:latin typeface="Consolas" panose="020B0609020204030204" pitchFamily="49" charset="0"/>
              </a:rPr>
              <a:t>return </a:t>
            </a:r>
            <a:r>
              <a:rPr lang="en-US" sz="320" b="0" dirty="0" err="1">
                <a:solidFill>
                  <a:schemeClr val="tx1"/>
                </a:solidFill>
                <a:effectLst/>
                <a:latin typeface="Consolas" panose="020B0609020204030204" pitchFamily="49" charset="0"/>
              </a:rPr>
              <a:t>res.status</a:t>
            </a:r>
            <a:r>
              <a:rPr lang="en-US" sz="320" b="0" dirty="0">
                <a:solidFill>
                  <a:schemeClr val="tx1"/>
                </a:solidFill>
                <a:effectLst/>
                <a:latin typeface="Consolas" panose="020B0609020204030204" pitchFamily="49" charset="0"/>
              </a:rPr>
              <a:t>(400).</a:t>
            </a:r>
            <a:r>
              <a:rPr lang="en-US" sz="320" b="0" dirty="0" err="1">
                <a:solidFill>
                  <a:schemeClr val="tx1"/>
                </a:solidFill>
                <a:effectLst/>
                <a:latin typeface="Consolas" panose="020B0609020204030204" pitchFamily="49" charset="0"/>
              </a:rPr>
              <a:t>json</a:t>
            </a:r>
            <a:r>
              <a:rPr lang="en-US" sz="320" b="0" dirty="0">
                <a:solidFill>
                  <a:schemeClr val="tx1"/>
                </a:solidFill>
                <a:effectLst/>
                <a:latin typeface="Consolas" panose="020B0609020204030204" pitchFamily="49" charset="0"/>
              </a:rPr>
              <a:t>({</a:t>
            </a:r>
          </a:p>
          <a:p>
            <a:r>
              <a:rPr lang="en-US" sz="320" b="0" dirty="0">
                <a:solidFill>
                  <a:schemeClr val="tx1"/>
                </a:solidFill>
                <a:effectLst/>
                <a:latin typeface="Consolas" panose="020B0609020204030204" pitchFamily="49" charset="0"/>
              </a:rPr>
              <a:t>error: </a:t>
            </a:r>
            <a:r>
              <a:rPr lang="en-US" sz="320" b="0" dirty="0" err="1">
                <a:solidFill>
                  <a:schemeClr val="tx1"/>
                </a:solidFill>
                <a:effectLst/>
                <a:latin typeface="Consolas" panose="020B0609020204030204" pitchFamily="49" charset="0"/>
              </a:rPr>
              <a:t>errorHandler.getErrorMessage</a:t>
            </a:r>
            <a:r>
              <a:rPr lang="en-US" sz="320" b="0" dirty="0">
                <a:solidFill>
                  <a:schemeClr val="tx1"/>
                </a:solidFill>
                <a:effectLst/>
                <a:latin typeface="Consolas" panose="020B0609020204030204" pitchFamily="49" charset="0"/>
              </a:rPr>
              <a:t>(err) </a:t>
            </a:r>
          </a:p>
          <a:p>
            <a:r>
              <a:rPr lang="en-US" sz="320" b="0" dirty="0">
                <a:solidFill>
                  <a:schemeClr val="tx1"/>
                </a:solidFill>
                <a:effectLst/>
                <a:latin typeface="Consolas" panose="020B0609020204030204" pitchFamily="49" charset="0"/>
              </a:rPr>
              <a:t>})</a:t>
            </a:r>
          </a:p>
          <a:p>
            <a:r>
              <a:rPr lang="en-US" sz="320" b="0" dirty="0">
                <a:solidFill>
                  <a:schemeClr val="tx1"/>
                </a:solidFill>
                <a:effectLst/>
                <a:latin typeface="Consolas" panose="020B0609020204030204" pitchFamily="49" charset="0"/>
              </a:rPr>
              <a:t>} </a:t>
            </a:r>
          </a:p>
          <a:p>
            <a:r>
              <a:rPr lang="en-US" sz="320" b="0" dirty="0">
                <a:solidFill>
                  <a:schemeClr val="tx1"/>
                </a:solidFill>
                <a:effectLst/>
                <a:latin typeface="Consolas" panose="020B0609020204030204" pitchFamily="49" charset="0"/>
              </a:rPr>
              <a:t>}</a:t>
            </a:r>
          </a:p>
          <a:p>
            <a:r>
              <a:rPr lang="en-US" sz="320" b="0" dirty="0">
                <a:solidFill>
                  <a:schemeClr val="tx1"/>
                </a:solidFill>
                <a:effectLst/>
                <a:latin typeface="Consolas" panose="020B0609020204030204" pitchFamily="49" charset="0"/>
              </a:rPr>
              <a:t>    const remove = async (req, res) =&gt; { </a:t>
            </a:r>
          </a:p>
          <a:p>
            <a:r>
              <a:rPr lang="en-US" sz="320" b="0" dirty="0">
                <a:solidFill>
                  <a:schemeClr val="tx1"/>
                </a:solidFill>
                <a:effectLst/>
                <a:latin typeface="Consolas" panose="020B0609020204030204" pitchFamily="49" charset="0"/>
              </a:rPr>
              <a:t>try {</a:t>
            </a:r>
          </a:p>
          <a:p>
            <a:r>
              <a:rPr lang="en-US" sz="320" b="0" dirty="0">
                <a:solidFill>
                  <a:schemeClr val="tx1"/>
                </a:solidFill>
                <a:effectLst/>
                <a:latin typeface="Consolas" panose="020B0609020204030204" pitchFamily="49" charset="0"/>
              </a:rPr>
              <a:t>let user = </a:t>
            </a:r>
            <a:r>
              <a:rPr lang="en-US" sz="320" b="0" dirty="0" err="1">
                <a:solidFill>
                  <a:schemeClr val="tx1"/>
                </a:solidFill>
                <a:effectLst/>
                <a:latin typeface="Consolas" panose="020B0609020204030204" pitchFamily="49" charset="0"/>
              </a:rPr>
              <a:t>req.profile</a:t>
            </a:r>
            <a:endParaRPr lang="en-US" sz="320" b="0" dirty="0">
              <a:solidFill>
                <a:schemeClr val="tx1"/>
              </a:solidFill>
              <a:effectLst/>
              <a:latin typeface="Consolas" panose="020B0609020204030204" pitchFamily="49" charset="0"/>
            </a:endParaRPr>
          </a:p>
          <a:p>
            <a:r>
              <a:rPr lang="en-US" sz="320" b="0" dirty="0">
                <a:solidFill>
                  <a:schemeClr val="tx1"/>
                </a:solidFill>
                <a:effectLst/>
                <a:highlight>
                  <a:srgbClr val="FFFF00"/>
                </a:highlight>
                <a:latin typeface="Consolas" panose="020B0609020204030204" pitchFamily="49" charset="0"/>
              </a:rPr>
              <a:t>let </a:t>
            </a:r>
            <a:r>
              <a:rPr lang="en-US" sz="320" b="0" dirty="0" err="1">
                <a:solidFill>
                  <a:schemeClr val="tx1"/>
                </a:solidFill>
                <a:effectLst/>
                <a:highlight>
                  <a:srgbClr val="FFFF00"/>
                </a:highlight>
                <a:latin typeface="Consolas" panose="020B0609020204030204" pitchFamily="49" charset="0"/>
              </a:rPr>
              <a:t>deletedUser</a:t>
            </a:r>
            <a:r>
              <a:rPr lang="en-US" sz="320" b="0" dirty="0">
                <a:solidFill>
                  <a:schemeClr val="tx1"/>
                </a:solidFill>
                <a:effectLst/>
                <a:highlight>
                  <a:srgbClr val="FFFF00"/>
                </a:highlight>
                <a:latin typeface="Consolas" panose="020B0609020204030204" pitchFamily="49" charset="0"/>
              </a:rPr>
              <a:t> = await </a:t>
            </a:r>
            <a:r>
              <a:rPr lang="en-US" sz="320" b="0" dirty="0" err="1">
                <a:solidFill>
                  <a:schemeClr val="tx1"/>
                </a:solidFill>
                <a:effectLst/>
                <a:highlight>
                  <a:srgbClr val="FFFF00"/>
                </a:highlight>
                <a:latin typeface="Consolas" panose="020B0609020204030204" pitchFamily="49" charset="0"/>
              </a:rPr>
              <a:t>user.deleteOne</a:t>
            </a:r>
            <a:r>
              <a:rPr lang="en-US" sz="320" b="0" dirty="0">
                <a:solidFill>
                  <a:schemeClr val="tx1"/>
                </a:solidFill>
                <a:effectLst/>
                <a:highlight>
                  <a:srgbClr val="FFFF00"/>
                </a:highlight>
                <a:latin typeface="Consolas" panose="020B0609020204030204" pitchFamily="49" charset="0"/>
              </a:rPr>
              <a:t>() </a:t>
            </a:r>
          </a:p>
          <a:p>
            <a:r>
              <a:rPr lang="en-US" sz="320" b="0" dirty="0" err="1">
                <a:solidFill>
                  <a:schemeClr val="tx1"/>
                </a:solidFill>
                <a:effectLst/>
                <a:latin typeface="Consolas" panose="020B0609020204030204" pitchFamily="49" charset="0"/>
              </a:rPr>
              <a:t>deletedUser.hashed_password</a:t>
            </a:r>
            <a:r>
              <a:rPr lang="en-US" sz="320" b="0" dirty="0">
                <a:solidFill>
                  <a:schemeClr val="tx1"/>
                </a:solidFill>
                <a:effectLst/>
                <a:latin typeface="Consolas" panose="020B0609020204030204" pitchFamily="49" charset="0"/>
              </a:rPr>
              <a:t> = undefined </a:t>
            </a:r>
          </a:p>
          <a:p>
            <a:r>
              <a:rPr lang="en-US" sz="320" b="0" dirty="0" err="1">
                <a:solidFill>
                  <a:schemeClr val="tx1"/>
                </a:solidFill>
                <a:effectLst/>
                <a:latin typeface="Consolas" panose="020B0609020204030204" pitchFamily="49" charset="0"/>
              </a:rPr>
              <a:t>deletedUser.salt</a:t>
            </a:r>
            <a:r>
              <a:rPr lang="en-US" sz="320" b="0" dirty="0">
                <a:solidFill>
                  <a:schemeClr val="tx1"/>
                </a:solidFill>
                <a:effectLst/>
                <a:latin typeface="Consolas" panose="020B0609020204030204" pitchFamily="49" charset="0"/>
              </a:rPr>
              <a:t> = undefined</a:t>
            </a:r>
          </a:p>
          <a:p>
            <a:r>
              <a:rPr lang="en-US" sz="320" b="0" dirty="0" err="1">
                <a:solidFill>
                  <a:schemeClr val="tx1"/>
                </a:solidFill>
                <a:effectLst/>
                <a:latin typeface="Consolas" panose="020B0609020204030204" pitchFamily="49" charset="0"/>
              </a:rPr>
              <a:t>res.json</a:t>
            </a:r>
            <a:r>
              <a:rPr lang="en-US" sz="320" b="0" dirty="0">
                <a:solidFill>
                  <a:schemeClr val="tx1"/>
                </a:solidFill>
                <a:effectLst/>
                <a:latin typeface="Consolas" panose="020B0609020204030204" pitchFamily="49" charset="0"/>
              </a:rPr>
              <a:t>(</a:t>
            </a:r>
            <a:r>
              <a:rPr lang="en-US" sz="320" b="0" dirty="0" err="1">
                <a:solidFill>
                  <a:schemeClr val="tx1"/>
                </a:solidFill>
                <a:effectLst/>
                <a:latin typeface="Consolas" panose="020B0609020204030204" pitchFamily="49" charset="0"/>
              </a:rPr>
              <a:t>deletedUser</a:t>
            </a:r>
            <a:r>
              <a:rPr lang="en-US" sz="320" b="0" dirty="0">
                <a:solidFill>
                  <a:schemeClr val="tx1"/>
                </a:solidFill>
                <a:effectLst/>
                <a:latin typeface="Consolas" panose="020B0609020204030204" pitchFamily="49" charset="0"/>
              </a:rPr>
              <a:t>) </a:t>
            </a:r>
          </a:p>
          <a:p>
            <a:r>
              <a:rPr lang="en-US" sz="320" b="0" dirty="0">
                <a:solidFill>
                  <a:schemeClr val="tx1"/>
                </a:solidFill>
                <a:effectLst/>
                <a:latin typeface="Consolas" panose="020B0609020204030204" pitchFamily="49" charset="0"/>
              </a:rPr>
              <a:t>} catch (err) {</a:t>
            </a:r>
          </a:p>
          <a:p>
            <a:r>
              <a:rPr lang="en-US" sz="320" b="0" dirty="0">
                <a:solidFill>
                  <a:schemeClr val="tx1"/>
                </a:solidFill>
                <a:effectLst/>
                <a:latin typeface="Consolas" panose="020B0609020204030204" pitchFamily="49" charset="0"/>
              </a:rPr>
              <a:t>return </a:t>
            </a:r>
            <a:r>
              <a:rPr lang="en-US" sz="320" b="0" dirty="0" err="1">
                <a:solidFill>
                  <a:schemeClr val="tx1"/>
                </a:solidFill>
                <a:effectLst/>
                <a:latin typeface="Consolas" panose="020B0609020204030204" pitchFamily="49" charset="0"/>
              </a:rPr>
              <a:t>res.status</a:t>
            </a:r>
            <a:r>
              <a:rPr lang="en-US" sz="320" b="0" dirty="0">
                <a:solidFill>
                  <a:schemeClr val="tx1"/>
                </a:solidFill>
                <a:effectLst/>
                <a:latin typeface="Consolas" panose="020B0609020204030204" pitchFamily="49" charset="0"/>
              </a:rPr>
              <a:t>(400).</a:t>
            </a:r>
            <a:r>
              <a:rPr lang="en-US" sz="320" b="0" dirty="0" err="1">
                <a:solidFill>
                  <a:schemeClr val="tx1"/>
                </a:solidFill>
                <a:effectLst/>
                <a:latin typeface="Consolas" panose="020B0609020204030204" pitchFamily="49" charset="0"/>
              </a:rPr>
              <a:t>json</a:t>
            </a:r>
            <a:r>
              <a:rPr lang="en-US" sz="320" b="0" dirty="0">
                <a:solidFill>
                  <a:schemeClr val="tx1"/>
                </a:solidFill>
                <a:effectLst/>
                <a:latin typeface="Consolas" panose="020B0609020204030204" pitchFamily="49" charset="0"/>
              </a:rPr>
              <a:t>({</a:t>
            </a:r>
          </a:p>
          <a:p>
            <a:r>
              <a:rPr lang="en-US" sz="320" b="0" dirty="0">
                <a:solidFill>
                  <a:schemeClr val="tx1"/>
                </a:solidFill>
                <a:effectLst/>
                <a:latin typeface="Consolas" panose="020B0609020204030204" pitchFamily="49" charset="0"/>
              </a:rPr>
              <a:t>error: </a:t>
            </a:r>
            <a:r>
              <a:rPr lang="en-US" sz="320" b="0" dirty="0" err="1">
                <a:solidFill>
                  <a:schemeClr val="tx1"/>
                </a:solidFill>
                <a:effectLst/>
                <a:latin typeface="Consolas" panose="020B0609020204030204" pitchFamily="49" charset="0"/>
              </a:rPr>
              <a:t>errorHandler.getErrorMessage</a:t>
            </a:r>
            <a:r>
              <a:rPr lang="en-US" sz="320" b="0" dirty="0">
                <a:solidFill>
                  <a:schemeClr val="tx1"/>
                </a:solidFill>
                <a:effectLst/>
                <a:latin typeface="Consolas" panose="020B0609020204030204" pitchFamily="49" charset="0"/>
              </a:rPr>
              <a:t>(err) </a:t>
            </a:r>
          </a:p>
          <a:p>
            <a:r>
              <a:rPr lang="en-US" sz="320" b="0" dirty="0">
                <a:solidFill>
                  <a:schemeClr val="tx1"/>
                </a:solidFill>
                <a:effectLst/>
                <a:latin typeface="Consolas" panose="020B0609020204030204" pitchFamily="49" charset="0"/>
              </a:rPr>
              <a:t>})</a:t>
            </a:r>
          </a:p>
          <a:p>
            <a:r>
              <a:rPr lang="en-US" sz="320" b="0" dirty="0">
                <a:solidFill>
                  <a:schemeClr val="tx1"/>
                </a:solidFill>
                <a:effectLst/>
                <a:latin typeface="Consolas" panose="020B0609020204030204" pitchFamily="49" charset="0"/>
              </a:rPr>
              <a:t>} </a:t>
            </a:r>
          </a:p>
          <a:p>
            <a:r>
              <a:rPr lang="en-US" sz="320" b="0" dirty="0">
                <a:solidFill>
                  <a:schemeClr val="tx1"/>
                </a:solidFill>
                <a:effectLst/>
                <a:latin typeface="Consolas" panose="020B0609020204030204" pitchFamily="49" charset="0"/>
              </a:rPr>
              <a:t>}</a:t>
            </a:r>
          </a:p>
          <a:p>
            <a:r>
              <a:rPr lang="en-US" sz="320" b="0" dirty="0">
                <a:solidFill>
                  <a:schemeClr val="tx1"/>
                </a:solidFill>
                <a:effectLst/>
                <a:latin typeface="Consolas" panose="020B0609020204030204" pitchFamily="49" charset="0"/>
              </a:rPr>
              <a:t>    export default { create, </a:t>
            </a:r>
            <a:r>
              <a:rPr lang="en-US" sz="320" b="0" dirty="0" err="1">
                <a:solidFill>
                  <a:schemeClr val="tx1"/>
                </a:solidFill>
                <a:effectLst/>
                <a:latin typeface="Consolas" panose="020B0609020204030204" pitchFamily="49" charset="0"/>
              </a:rPr>
              <a:t>userByID</a:t>
            </a:r>
            <a:r>
              <a:rPr lang="en-US" sz="320" b="0" dirty="0">
                <a:solidFill>
                  <a:schemeClr val="tx1"/>
                </a:solidFill>
                <a:effectLst/>
                <a:latin typeface="Consolas" panose="020B0609020204030204" pitchFamily="49" charset="0"/>
              </a:rPr>
              <a:t>, read, list, remove, update }</a:t>
            </a:r>
          </a:p>
          <a:p>
            <a:br>
              <a:rPr lang="en-US" sz="320" b="0" dirty="0">
                <a:solidFill>
                  <a:schemeClr val="tx1"/>
                </a:solidFill>
                <a:effectLst/>
                <a:latin typeface="Consolas" panose="020B0609020204030204" pitchFamily="49" charset="0"/>
              </a:rPr>
            </a:br>
            <a:endParaRPr lang="en-US" sz="32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22422D23-26A2-47D8-FA4D-03054D52D707}"/>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98CF547A-0B7A-8C69-FBD8-C0605496D9A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A3CF89C-EBDE-4639-90D8-6BC7AFE9EEEF}"/>
              </a:ext>
            </a:extLst>
          </p:cNvPr>
          <p:cNvSpPr>
            <a:spLocks noGrp="1"/>
          </p:cNvSpPr>
          <p:nvPr>
            <p:ph type="sldNum" sz="quarter" idx="12"/>
          </p:nvPr>
        </p:nvSpPr>
        <p:spPr/>
        <p:txBody>
          <a:bodyPr/>
          <a:lstStyle/>
          <a:p>
            <a:fld id="{7C5CF243-786F-4254-B068-4C9F0B6EA12F}" type="slidenum">
              <a:rPr lang="en-US" altLang="en-US" smtClean="0"/>
              <a:pPr/>
              <a:t>63</a:t>
            </a:fld>
            <a:endParaRPr lang="en-US" altLang="en-US"/>
          </a:p>
        </p:txBody>
      </p:sp>
    </p:spTree>
    <p:extLst>
      <p:ext uri="{BB962C8B-B14F-4D97-AF65-F5344CB8AC3E}">
        <p14:creationId xmlns:p14="http://schemas.microsoft.com/office/powerpoint/2010/main" val="23828295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7D558-7927-B41F-9465-5A3239DC77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B2BDCA-788D-0157-DBDA-BB7F3CFCA880}"/>
              </a:ext>
            </a:extLst>
          </p:cNvPr>
          <p:cNvSpPr>
            <a:spLocks noGrp="1"/>
          </p:cNvSpPr>
          <p:nvPr>
            <p:ph idx="1"/>
          </p:nvPr>
        </p:nvSpPr>
        <p:spPr/>
        <p:txBody>
          <a:bodyPr/>
          <a:lstStyle/>
          <a:p>
            <a:r>
              <a:rPr lang="en-US" dirty="0"/>
              <a:t>cd client</a:t>
            </a:r>
          </a:p>
          <a:p>
            <a:r>
              <a:rPr lang="en-US" dirty="0"/>
              <a:t>yarn dev to run the application</a:t>
            </a:r>
          </a:p>
        </p:txBody>
      </p:sp>
      <p:sp>
        <p:nvSpPr>
          <p:cNvPr id="4" name="Date Placeholder 3">
            <a:extLst>
              <a:ext uri="{FF2B5EF4-FFF2-40B4-BE49-F238E27FC236}">
                <a16:creationId xmlns:a16="http://schemas.microsoft.com/office/drawing/2014/main" id="{9258CE97-AB74-782C-A3CD-015BDCFC8FCC}"/>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4A5B03DD-6C8F-FBBC-52C2-B2C57BFCA81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9E2FC87-9EF1-AD32-1326-68CF3B250538}"/>
              </a:ext>
            </a:extLst>
          </p:cNvPr>
          <p:cNvSpPr>
            <a:spLocks noGrp="1"/>
          </p:cNvSpPr>
          <p:nvPr>
            <p:ph type="sldNum" sz="quarter" idx="12"/>
          </p:nvPr>
        </p:nvSpPr>
        <p:spPr/>
        <p:txBody>
          <a:bodyPr/>
          <a:lstStyle/>
          <a:p>
            <a:fld id="{7C5CF243-786F-4254-B068-4C9F0B6EA12F}" type="slidenum">
              <a:rPr lang="en-US" altLang="en-US" smtClean="0"/>
              <a:pPr/>
              <a:t>64</a:t>
            </a:fld>
            <a:endParaRPr lang="en-US" altLang="en-US"/>
          </a:p>
        </p:txBody>
      </p:sp>
    </p:spTree>
    <p:extLst>
      <p:ext uri="{BB962C8B-B14F-4D97-AF65-F5344CB8AC3E}">
        <p14:creationId xmlns:p14="http://schemas.microsoft.com/office/powerpoint/2010/main" val="400469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FF88-FB6D-A30B-BD6D-B4C9A239916E}"/>
              </a:ext>
            </a:extLst>
          </p:cNvPr>
          <p:cNvSpPr>
            <a:spLocks noGrp="1"/>
          </p:cNvSpPr>
          <p:nvPr>
            <p:ph type="title"/>
          </p:nvPr>
        </p:nvSpPr>
        <p:spPr/>
        <p:txBody>
          <a:bodyPr/>
          <a:lstStyle/>
          <a:p>
            <a:r>
              <a:rPr lang="en-US" dirty="0"/>
              <a:t>User routes Contd.</a:t>
            </a:r>
          </a:p>
        </p:txBody>
      </p:sp>
      <p:sp>
        <p:nvSpPr>
          <p:cNvPr id="3" name="Content Placeholder 2">
            <a:extLst>
              <a:ext uri="{FF2B5EF4-FFF2-40B4-BE49-F238E27FC236}">
                <a16:creationId xmlns:a16="http://schemas.microsoft.com/office/drawing/2014/main" id="{6ADD0322-C693-3548-28A9-DF9B9D38A8D7}"/>
              </a:ext>
            </a:extLst>
          </p:cNvPr>
          <p:cNvSpPr>
            <a:spLocks noGrp="1"/>
          </p:cNvSpPr>
          <p:nvPr>
            <p:ph idx="1"/>
          </p:nvPr>
        </p:nvSpPr>
        <p:spPr/>
        <p:txBody>
          <a:bodyPr/>
          <a:lstStyle/>
          <a:p>
            <a:r>
              <a:rPr lang="en-US" dirty="0"/>
              <a:t>The resulting user.routes.js code will look as follows (without the auth considerations that need to be added for protected routes).</a:t>
            </a:r>
          </a:p>
          <a:p>
            <a:endParaRPr lang="en-US" dirty="0"/>
          </a:p>
          <a:p>
            <a:endParaRPr lang="en-US" dirty="0"/>
          </a:p>
        </p:txBody>
      </p:sp>
      <p:sp>
        <p:nvSpPr>
          <p:cNvPr id="4" name="Date Placeholder 3">
            <a:extLst>
              <a:ext uri="{FF2B5EF4-FFF2-40B4-BE49-F238E27FC236}">
                <a16:creationId xmlns:a16="http://schemas.microsoft.com/office/drawing/2014/main" id="{ED5561C6-631A-896B-5A4F-7318E930C388}"/>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BCC7637F-85EE-6805-5CC6-21E0AEDFDF8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30D2AF8-C7E5-3206-5BB3-48166495CAD1}"/>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460832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E7B6C-965B-0DCA-A23F-193414557350}"/>
              </a:ext>
            </a:extLst>
          </p:cNvPr>
          <p:cNvSpPr>
            <a:spLocks noGrp="1"/>
          </p:cNvSpPr>
          <p:nvPr>
            <p:ph type="title"/>
          </p:nvPr>
        </p:nvSpPr>
        <p:spPr/>
        <p:txBody>
          <a:bodyPr/>
          <a:lstStyle/>
          <a:p>
            <a:r>
              <a:rPr lang="en-US" dirty="0"/>
              <a:t>user.routes.js</a:t>
            </a:r>
          </a:p>
        </p:txBody>
      </p:sp>
      <p:sp>
        <p:nvSpPr>
          <p:cNvPr id="3" name="Content Placeholder 2">
            <a:extLst>
              <a:ext uri="{FF2B5EF4-FFF2-40B4-BE49-F238E27FC236}">
                <a16:creationId xmlns:a16="http://schemas.microsoft.com/office/drawing/2014/main" id="{218FE16E-5E70-70BE-6031-0C71871E1756}"/>
              </a:ext>
            </a:extLst>
          </p:cNvPr>
          <p:cNvSpPr>
            <a:spLocks noGrp="1"/>
          </p:cNvSpPr>
          <p:nvPr>
            <p:ph idx="1"/>
          </p:nvPr>
        </p:nvSpPr>
        <p:spPr/>
        <p:txBody>
          <a:bodyPr/>
          <a:lstStyle/>
          <a:p>
            <a:r>
              <a:rPr lang="en-US" dirty="0" err="1"/>
              <a:t>mern</a:t>
            </a:r>
            <a:r>
              <a:rPr lang="en-US" dirty="0"/>
              <a:t>-skeleton/server/routes/user.routes.js:</a:t>
            </a:r>
          </a:p>
          <a:p>
            <a:pPr marL="0" indent="0">
              <a:buNone/>
            </a:pPr>
            <a:r>
              <a:rPr lang="en-US" dirty="0"/>
              <a:t>	import express from 'express’</a:t>
            </a:r>
          </a:p>
          <a:p>
            <a:pPr marL="0" indent="0">
              <a:buNone/>
            </a:pPr>
            <a:r>
              <a:rPr lang="en-US" dirty="0"/>
              <a:t>	import </a:t>
            </a:r>
            <a:r>
              <a:rPr lang="en-US" dirty="0" err="1"/>
              <a:t>userCtrl</a:t>
            </a:r>
            <a:r>
              <a:rPr lang="en-US" dirty="0"/>
              <a:t> from '../controllers/user.controller.js’ </a:t>
            </a:r>
          </a:p>
          <a:p>
            <a:pPr marL="0" indent="0">
              <a:buNone/>
            </a:pPr>
            <a:r>
              <a:rPr lang="en-US" dirty="0"/>
              <a:t>	const router = </a:t>
            </a:r>
            <a:r>
              <a:rPr lang="en-US" dirty="0" err="1"/>
              <a:t>express.Router</a:t>
            </a:r>
            <a:r>
              <a:rPr lang="en-US" dirty="0"/>
              <a:t>()</a:t>
            </a:r>
          </a:p>
          <a:p>
            <a:pPr marL="0" indent="0">
              <a:buNone/>
            </a:pPr>
            <a:r>
              <a:rPr lang="en-US" dirty="0"/>
              <a:t>	</a:t>
            </a:r>
            <a:r>
              <a:rPr lang="en-US" dirty="0" err="1"/>
              <a:t>router.route</a:t>
            </a:r>
            <a:r>
              <a:rPr lang="en-US" dirty="0"/>
              <a:t>('/</a:t>
            </a:r>
            <a:r>
              <a:rPr lang="en-US" dirty="0" err="1"/>
              <a:t>api</a:t>
            </a:r>
            <a:r>
              <a:rPr lang="en-US" dirty="0"/>
              <a:t>/users’) </a:t>
            </a:r>
          </a:p>
          <a:p>
            <a:pPr marL="0" indent="0">
              <a:buNone/>
            </a:pPr>
            <a:r>
              <a:rPr lang="en-US" dirty="0"/>
              <a:t>	.get(</a:t>
            </a:r>
            <a:r>
              <a:rPr lang="en-US" dirty="0" err="1"/>
              <a:t>userCtrl.list</a:t>
            </a:r>
            <a:r>
              <a:rPr lang="en-US" dirty="0"/>
              <a:t>)</a:t>
            </a:r>
          </a:p>
          <a:p>
            <a:pPr marL="0" indent="0">
              <a:buNone/>
            </a:pPr>
            <a:r>
              <a:rPr lang="en-US" dirty="0"/>
              <a:t>	.post(</a:t>
            </a:r>
            <a:r>
              <a:rPr lang="en-US" dirty="0" err="1"/>
              <a:t>userCtrl.create</a:t>
            </a:r>
            <a:r>
              <a:rPr lang="en-US" dirty="0"/>
              <a:t>)</a:t>
            </a:r>
          </a:p>
          <a:p>
            <a:pPr marL="0" indent="0">
              <a:buNone/>
            </a:pPr>
            <a:r>
              <a:rPr lang="en-US" dirty="0"/>
              <a:t>	</a:t>
            </a:r>
            <a:r>
              <a:rPr lang="en-US" dirty="0" err="1"/>
              <a:t>router.route</a:t>
            </a:r>
            <a:r>
              <a:rPr lang="en-US" dirty="0"/>
              <a:t>('/</a:t>
            </a:r>
            <a:r>
              <a:rPr lang="en-US" dirty="0" err="1"/>
              <a:t>api</a:t>
            </a:r>
            <a:r>
              <a:rPr lang="en-US" dirty="0"/>
              <a:t>/users/:</a:t>
            </a:r>
            <a:r>
              <a:rPr lang="en-US" dirty="0" err="1"/>
              <a:t>userId</a:t>
            </a:r>
            <a:r>
              <a:rPr lang="en-US" dirty="0"/>
              <a:t>’) </a:t>
            </a:r>
          </a:p>
          <a:p>
            <a:pPr marL="0" indent="0">
              <a:buNone/>
            </a:pPr>
            <a:r>
              <a:rPr lang="en-US" dirty="0"/>
              <a:t>	.get(</a:t>
            </a:r>
            <a:r>
              <a:rPr lang="en-US" dirty="0" err="1"/>
              <a:t>userCtrl.read</a:t>
            </a:r>
            <a:r>
              <a:rPr lang="en-US" dirty="0"/>
              <a:t>)</a:t>
            </a:r>
          </a:p>
          <a:p>
            <a:pPr marL="0" indent="0">
              <a:buNone/>
            </a:pPr>
            <a:r>
              <a:rPr lang="en-US" dirty="0"/>
              <a:t>	.put(</a:t>
            </a:r>
            <a:r>
              <a:rPr lang="en-US" dirty="0" err="1"/>
              <a:t>userCtrl.update</a:t>
            </a:r>
            <a:r>
              <a:rPr lang="en-US" dirty="0"/>
              <a:t>) </a:t>
            </a:r>
          </a:p>
          <a:p>
            <a:pPr marL="0" indent="0">
              <a:buNone/>
            </a:pPr>
            <a:r>
              <a:rPr lang="en-US" dirty="0"/>
              <a:t>	.delete(</a:t>
            </a:r>
            <a:r>
              <a:rPr lang="en-US" dirty="0" err="1"/>
              <a:t>userCtrl.remove</a:t>
            </a:r>
            <a:r>
              <a:rPr lang="en-US" dirty="0"/>
              <a:t>)</a:t>
            </a:r>
          </a:p>
          <a:p>
            <a:pPr marL="0" indent="0">
              <a:buNone/>
            </a:pPr>
            <a:r>
              <a:rPr lang="en-US" dirty="0"/>
              <a:t>	</a:t>
            </a:r>
            <a:r>
              <a:rPr lang="en-US" dirty="0" err="1"/>
              <a:t>router.param</a:t>
            </a:r>
            <a:r>
              <a:rPr lang="en-US" dirty="0"/>
              <a:t>('</a:t>
            </a:r>
            <a:r>
              <a:rPr lang="en-US" dirty="0" err="1"/>
              <a:t>userId</a:t>
            </a:r>
            <a:r>
              <a:rPr lang="en-US" dirty="0"/>
              <a:t>', </a:t>
            </a:r>
            <a:r>
              <a:rPr lang="en-US" dirty="0" err="1"/>
              <a:t>userCtrl.userByID</a:t>
            </a:r>
            <a:r>
              <a:rPr lang="en-US" dirty="0"/>
              <a:t>) </a:t>
            </a:r>
          </a:p>
          <a:p>
            <a:pPr marL="0" indent="0">
              <a:buNone/>
            </a:pPr>
            <a:r>
              <a:rPr lang="en-US" dirty="0"/>
              <a:t>	export default router</a:t>
            </a:r>
          </a:p>
        </p:txBody>
      </p:sp>
      <p:sp>
        <p:nvSpPr>
          <p:cNvPr id="4" name="Date Placeholder 3">
            <a:extLst>
              <a:ext uri="{FF2B5EF4-FFF2-40B4-BE49-F238E27FC236}">
                <a16:creationId xmlns:a16="http://schemas.microsoft.com/office/drawing/2014/main" id="{EDE373C7-A38B-23B6-92DB-91A9CD810DFA}"/>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2B3BB3C3-FD72-3B3E-B757-0B3B630379A2}"/>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4651592F-62B7-9A95-6E40-A85EA9865F3B}"/>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771302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D9D1-29F9-5AE6-AF5D-A152422E09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976473-F312-DFBA-8733-FA10781569F3}"/>
              </a:ext>
            </a:extLst>
          </p:cNvPr>
          <p:cNvSpPr>
            <a:spLocks noGrp="1"/>
          </p:cNvSpPr>
          <p:nvPr>
            <p:ph idx="1"/>
          </p:nvPr>
        </p:nvSpPr>
        <p:spPr/>
        <p:txBody>
          <a:bodyPr/>
          <a:lstStyle/>
          <a:p>
            <a:r>
              <a:rPr lang="en-US" dirty="0"/>
              <a:t>Besides declaring API endpoints that correspond to user CRUD operations, we'll also configure the Express router so that it handles the </a:t>
            </a:r>
            <a:r>
              <a:rPr lang="en-US" dirty="0" err="1"/>
              <a:t>userId</a:t>
            </a:r>
            <a:r>
              <a:rPr lang="en-US" dirty="0"/>
              <a:t> parameter in a  requested route by executing the </a:t>
            </a:r>
            <a:r>
              <a:rPr lang="en-US" dirty="0" err="1"/>
              <a:t>userByID</a:t>
            </a:r>
            <a:r>
              <a:rPr lang="en-US" dirty="0"/>
              <a:t> controller function.</a:t>
            </a:r>
          </a:p>
          <a:p>
            <a:endParaRPr lang="en-US" dirty="0"/>
          </a:p>
          <a:p>
            <a:r>
              <a:rPr lang="en-US" dirty="0"/>
              <a:t>When the server receives requests at each of these defined routes, the corresponding controller functions are invoked. We will define the functionality for each of these controller methods and export it from the user.controller.js file in the next subsection.</a:t>
            </a:r>
          </a:p>
        </p:txBody>
      </p:sp>
      <p:sp>
        <p:nvSpPr>
          <p:cNvPr id="4" name="Date Placeholder 3">
            <a:extLst>
              <a:ext uri="{FF2B5EF4-FFF2-40B4-BE49-F238E27FC236}">
                <a16:creationId xmlns:a16="http://schemas.microsoft.com/office/drawing/2014/main" id="{F13A4BA0-9F87-A11B-D0E9-404871F69B08}"/>
              </a:ext>
            </a:extLst>
          </p:cNvPr>
          <p:cNvSpPr>
            <a:spLocks noGrp="1"/>
          </p:cNvSpPr>
          <p:nvPr>
            <p:ph type="dt" sz="half" idx="10"/>
          </p:nvPr>
        </p:nvSpPr>
        <p:spPr/>
        <p:txBody>
          <a:bodyPr/>
          <a:lstStyle/>
          <a:p>
            <a:pPr>
              <a:defRPr/>
            </a:pPr>
            <a:fld id="{C9C54A8A-EC83-4BC5-B48C-A23671E55882}" type="datetime1">
              <a:rPr lang="en-US" smtClean="0"/>
              <a:t>12/22/2023</a:t>
            </a:fld>
            <a:endParaRPr lang="en-US"/>
          </a:p>
        </p:txBody>
      </p:sp>
      <p:sp>
        <p:nvSpPr>
          <p:cNvPr id="5" name="Footer Placeholder 4">
            <a:extLst>
              <a:ext uri="{FF2B5EF4-FFF2-40B4-BE49-F238E27FC236}">
                <a16:creationId xmlns:a16="http://schemas.microsoft.com/office/drawing/2014/main" id="{12582969-8D3C-27F8-6803-64C2217CA50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38F841A-7E19-88E2-D681-2BE7855EDB48}"/>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Tree>
    <p:extLst>
      <p:ext uri="{BB962C8B-B14F-4D97-AF65-F5344CB8AC3E}">
        <p14:creationId xmlns:p14="http://schemas.microsoft.com/office/powerpoint/2010/main" val="187137209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8469</TotalTime>
  <Words>8784</Words>
  <Application>Microsoft Office PowerPoint</Application>
  <PresentationFormat>On-screen Show (4:3)</PresentationFormat>
  <Paragraphs>1268</Paragraphs>
  <Slides>64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Consolas</vt:lpstr>
      <vt:lpstr>Times New Roman</vt:lpstr>
      <vt:lpstr>Wingdings</vt:lpstr>
      <vt:lpstr>Default Design</vt:lpstr>
      <vt:lpstr>Web Application Development</vt:lpstr>
      <vt:lpstr>Adding user CRUD APIs</vt:lpstr>
      <vt:lpstr>Express.js</vt:lpstr>
      <vt:lpstr>Updated express.js</vt:lpstr>
      <vt:lpstr>PowerPoint Presentation</vt:lpstr>
      <vt:lpstr>User routes</vt:lpstr>
      <vt:lpstr>User routes Contd.</vt:lpstr>
      <vt:lpstr>user.routes.js</vt:lpstr>
      <vt:lpstr>PowerPoint Presentation</vt:lpstr>
      <vt:lpstr>User controller</vt:lpstr>
      <vt:lpstr>PowerPoint Presentation</vt:lpstr>
      <vt:lpstr>PowerPoint Presentation</vt:lpstr>
      <vt:lpstr>Creating a new user</vt:lpstr>
      <vt:lpstr>User.controller.js</vt:lpstr>
      <vt:lpstr>PowerPoint Presentation</vt:lpstr>
      <vt:lpstr>Updated user.controller.js</vt:lpstr>
      <vt:lpstr>PowerPoint Presentation</vt:lpstr>
      <vt:lpstr>PowerPoint Presentation</vt:lpstr>
      <vt:lpstr>Listing all users</vt:lpstr>
      <vt:lpstr>User.route.js updated.</vt:lpstr>
      <vt:lpstr>PowerPoint Presentation</vt:lpstr>
      <vt:lpstr>User.controller.js</vt:lpstr>
      <vt:lpstr>Updated user.controller.js</vt:lpstr>
      <vt:lpstr>PowerPoint Presentation</vt:lpstr>
      <vt:lpstr>Loading a user by ID to read,  update, or delete</vt:lpstr>
      <vt:lpstr>Loading</vt:lpstr>
      <vt:lpstr>Updated user.route.js</vt:lpstr>
      <vt:lpstr>PowerPoint Presentation</vt:lpstr>
      <vt:lpstr>User.controller.js</vt:lpstr>
      <vt:lpstr>Updated user.controller.js</vt:lpstr>
      <vt:lpstr>PowerPoint Presentation</vt:lpstr>
      <vt:lpstr>Reading</vt:lpstr>
      <vt:lpstr>Updated user.route.js</vt:lpstr>
      <vt:lpstr>PowerPoint Presentation</vt:lpstr>
      <vt:lpstr>Updated user.controller.js</vt:lpstr>
      <vt:lpstr>PowerPoint Presentation</vt:lpstr>
      <vt:lpstr>Updating</vt:lpstr>
      <vt:lpstr>Updated user routes.js</vt:lpstr>
      <vt:lpstr>PowerPoint Presentation</vt:lpstr>
      <vt:lpstr>user.controller.js</vt:lpstr>
      <vt:lpstr>Updated user.controller.js</vt:lpstr>
      <vt:lpstr>PowerPoint Presentation</vt:lpstr>
      <vt:lpstr>PowerPoint Presentation</vt:lpstr>
      <vt:lpstr>Deleting</vt:lpstr>
      <vt:lpstr>Updated user.routes.js</vt:lpstr>
      <vt:lpstr>PowerPoint Presentation</vt:lpstr>
      <vt:lpstr>user.controller.js</vt:lpstr>
      <vt:lpstr>Update user.controller.js</vt:lpstr>
      <vt:lpstr>PowerPoint Presentation</vt:lpstr>
      <vt:lpstr>error.controller.js</vt:lpstr>
      <vt:lpstr>Updated user.controller.js file.</vt:lpstr>
      <vt:lpstr>Updated user.controller.js file. Contd.</vt:lpstr>
      <vt:lpstr>Updated user.controller.js file. Contd.</vt:lpstr>
      <vt:lpstr>Updated user.controller.js file. Contd.</vt:lpstr>
      <vt:lpstr>Updated user.model.js</vt:lpstr>
      <vt:lpstr>Updated user.model.js Contd.</vt:lpstr>
      <vt:lpstr>Updated express.js</vt:lpstr>
      <vt:lpstr>Updated user.model.js</vt:lpstr>
      <vt:lpstr>Updated error.controller.js</vt:lpstr>
      <vt:lpstr>Updated user.model.js</vt:lpstr>
      <vt:lpstr>Updated user.controller.js</vt:lpstr>
      <vt:lpstr>PowerPoint Presentation</vt:lpstr>
      <vt:lpstr>Updated user.controller.js</vt:lpstr>
      <vt:lpstr>PowerPoint Presentation</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970</cp:revision>
  <dcterms:created xsi:type="dcterms:W3CDTF">2008-05-26T16:51:35Z</dcterms:created>
  <dcterms:modified xsi:type="dcterms:W3CDTF">2023-12-22T18:01:45Z</dcterms:modified>
</cp:coreProperties>
</file>