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444" r:id="rId3"/>
    <p:sldId id="445" r:id="rId4"/>
    <p:sldId id="446" r:id="rId5"/>
    <p:sldId id="447" r:id="rId6"/>
    <p:sldId id="448" r:id="rId7"/>
    <p:sldId id="449" r:id="rId8"/>
    <p:sldId id="450" r:id="rId9"/>
    <p:sldId id="451" r:id="rId10"/>
    <p:sldId id="452" r:id="rId11"/>
    <p:sldId id="507" r:id="rId12"/>
    <p:sldId id="508" r:id="rId13"/>
    <p:sldId id="509" r:id="rId14"/>
    <p:sldId id="485" r:id="rId15"/>
    <p:sldId id="453" r:id="rId16"/>
    <p:sldId id="454" r:id="rId17"/>
    <p:sldId id="493" r:id="rId18"/>
    <p:sldId id="457" r:id="rId19"/>
    <p:sldId id="458" r:id="rId20"/>
    <p:sldId id="461" r:id="rId21"/>
    <p:sldId id="502" r:id="rId22"/>
    <p:sldId id="492" r:id="rId23"/>
    <p:sldId id="510" r:id="rId24"/>
    <p:sldId id="505" r:id="rId25"/>
    <p:sldId id="503" r:id="rId2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0FFF0"/>
    <a:srgbClr val="3333FF"/>
    <a:srgbClr val="3333CC"/>
    <a:srgbClr val="009900"/>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5" d="100"/>
          <a:sy n="95" d="100"/>
        </p:scale>
        <p:origin x="1046" y="72"/>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6/12/2024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6/12/2024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6/12/2024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t>
            </a:r>
            <a:r>
              <a:rPr lang="en-US" altLang="en-US"/>
              <a:t>Application Development</a:t>
            </a:r>
            <a:endParaRPr lang="en-US" altLang="en-US" dirty="0"/>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FD33-339A-73C2-B80D-FB230E60026B}"/>
              </a:ext>
            </a:extLst>
          </p:cNvPr>
          <p:cNvSpPr>
            <a:spLocks noGrp="1"/>
          </p:cNvSpPr>
          <p:nvPr>
            <p:ph type="title"/>
          </p:nvPr>
        </p:nvSpPr>
        <p:spPr/>
        <p:txBody>
          <a:bodyPr/>
          <a:lstStyle/>
          <a:p>
            <a:r>
              <a:rPr lang="en-US" dirty="0"/>
              <a:t>User controller</a:t>
            </a:r>
          </a:p>
        </p:txBody>
      </p:sp>
      <p:sp>
        <p:nvSpPr>
          <p:cNvPr id="3" name="Content Placeholder 2">
            <a:extLst>
              <a:ext uri="{FF2B5EF4-FFF2-40B4-BE49-F238E27FC236}">
                <a16:creationId xmlns:a16="http://schemas.microsoft.com/office/drawing/2014/main" id="{CF289048-723B-3AE1-6A82-DEDCB9194C76}"/>
              </a:ext>
            </a:extLst>
          </p:cNvPr>
          <p:cNvSpPr>
            <a:spLocks noGrp="1"/>
          </p:cNvSpPr>
          <p:nvPr>
            <p:ph idx="1"/>
          </p:nvPr>
        </p:nvSpPr>
        <p:spPr/>
        <p:txBody>
          <a:bodyPr/>
          <a:lstStyle/>
          <a:p>
            <a:r>
              <a:rPr lang="en-US" dirty="0"/>
              <a:t>The </a:t>
            </a:r>
            <a:r>
              <a:rPr lang="en-US" b="1" dirty="0"/>
              <a:t>server/controllers/user.controller.js </a:t>
            </a:r>
            <a:r>
              <a:rPr lang="en-US" dirty="0"/>
              <a:t>file will contain definitions of the controller methods that were used in the preceding user route declarations as callbacks to be executed when a route request is received by the server.</a:t>
            </a:r>
          </a:p>
          <a:p>
            <a:endParaRPr lang="en-US" dirty="0"/>
          </a:p>
        </p:txBody>
      </p:sp>
      <p:sp>
        <p:nvSpPr>
          <p:cNvPr id="4" name="Date Placeholder 3">
            <a:extLst>
              <a:ext uri="{FF2B5EF4-FFF2-40B4-BE49-F238E27FC236}">
                <a16:creationId xmlns:a16="http://schemas.microsoft.com/office/drawing/2014/main" id="{7155664A-BDDA-24EC-FCE9-239A66437AA6}"/>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9E0D525A-249D-9206-B654-66FEA582EAC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D8F036E-B203-7B8D-5CE4-40D4C54D6603}"/>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81142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B34F-0DC1-129D-2176-C7640D9ED3B3}"/>
              </a:ext>
            </a:extLst>
          </p:cNvPr>
          <p:cNvSpPr>
            <a:spLocks noGrp="1"/>
          </p:cNvSpPr>
          <p:nvPr>
            <p:ph type="title"/>
          </p:nvPr>
        </p:nvSpPr>
        <p:spPr/>
        <p:txBody>
          <a:bodyPr/>
          <a:lstStyle/>
          <a:p>
            <a:r>
              <a:rPr lang="en-US" dirty="0"/>
              <a:t>User.controller.js</a:t>
            </a:r>
          </a:p>
        </p:txBody>
      </p:sp>
      <p:sp>
        <p:nvSpPr>
          <p:cNvPr id="3" name="Content Placeholder 2">
            <a:extLst>
              <a:ext uri="{FF2B5EF4-FFF2-40B4-BE49-F238E27FC236}">
                <a16:creationId xmlns:a16="http://schemas.microsoft.com/office/drawing/2014/main" id="{93D54FB8-A1A8-36B6-4C78-565BECA74FDB}"/>
              </a:ext>
            </a:extLst>
          </p:cNvPr>
          <p:cNvSpPr>
            <a:spLocks noGrp="1"/>
          </p:cNvSpPr>
          <p:nvPr>
            <p:ph idx="1"/>
          </p:nvPr>
        </p:nvSpPr>
        <p:spPr/>
        <p:txBody>
          <a:bodyPr/>
          <a:lstStyle/>
          <a:p>
            <a:r>
              <a:rPr lang="en-US" dirty="0" err="1"/>
              <a:t>mern</a:t>
            </a:r>
            <a:r>
              <a:rPr lang="en-US" dirty="0"/>
              <a:t>-skeleton/server/controllers/user.controller.js:</a:t>
            </a:r>
          </a:p>
          <a:p>
            <a:pPr marL="0" indent="0">
              <a:buNone/>
            </a:pPr>
            <a:r>
              <a:rPr lang="en-US" sz="350" b="0" dirty="0">
                <a:solidFill>
                  <a:srgbClr val="008000"/>
                </a:solidFill>
                <a:effectLst/>
                <a:latin typeface="Consolas" panose="020B0609020204030204" pitchFamily="49" charset="0"/>
              </a:rPr>
              <a:t>import User from '../models/user.model.js'</a:t>
            </a:r>
          </a:p>
          <a:p>
            <a:pPr marL="0" indent="0">
              <a:buNone/>
            </a:pPr>
            <a:r>
              <a:rPr lang="en-US" sz="350" b="0" dirty="0">
                <a:solidFill>
                  <a:srgbClr val="008000"/>
                </a:solidFill>
                <a:effectLst/>
                <a:latin typeface="Consolas" panose="020B0609020204030204" pitchFamily="49" charset="0"/>
              </a:rPr>
              <a:t>import extend from '</a:t>
            </a:r>
            <a:r>
              <a:rPr lang="en-US" sz="350" b="0" dirty="0" err="1">
                <a:solidFill>
                  <a:srgbClr val="008000"/>
                </a:solidFill>
                <a:effectLst/>
                <a:latin typeface="Consolas" panose="020B0609020204030204" pitchFamily="49" charset="0"/>
              </a:rPr>
              <a:t>lodash</a:t>
            </a:r>
            <a:r>
              <a:rPr lang="en-US" sz="350" b="0" dirty="0">
                <a:solidFill>
                  <a:srgbClr val="008000"/>
                </a:solidFill>
                <a:effectLst/>
                <a:latin typeface="Consolas" panose="020B0609020204030204" pitchFamily="49" charset="0"/>
              </a:rPr>
              <a:t>/extend.js'</a:t>
            </a:r>
          </a:p>
          <a:p>
            <a:pPr marL="0" indent="0">
              <a:buNone/>
            </a:pPr>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errorHandler</a:t>
            </a:r>
            <a:r>
              <a:rPr lang="en-US" sz="350" b="0" dirty="0">
                <a:solidFill>
                  <a:srgbClr val="008000"/>
                </a:solidFill>
                <a:effectLst/>
                <a:latin typeface="Consolas" panose="020B0609020204030204" pitchFamily="49" charset="0"/>
              </a:rPr>
              <a:t> from './error.controller.js'</a:t>
            </a:r>
          </a:p>
          <a:p>
            <a:pPr marL="0" indent="0">
              <a:buNone/>
            </a:pPr>
            <a:r>
              <a:rPr lang="en-US" sz="350" b="0" dirty="0">
                <a:solidFill>
                  <a:srgbClr val="008000"/>
                </a:solidFill>
                <a:effectLst/>
                <a:latin typeface="Consolas" panose="020B0609020204030204" pitchFamily="49" charset="0"/>
              </a:rPr>
              <a:t>const create = async (req, res) =&gt; { </a:t>
            </a:r>
          </a:p>
          <a:p>
            <a:pPr marL="0" indent="0">
              <a:buNone/>
            </a:pPr>
            <a:r>
              <a:rPr lang="en-US" sz="350" b="0" dirty="0">
                <a:solidFill>
                  <a:srgbClr val="008000"/>
                </a:solidFill>
                <a:effectLst/>
                <a:latin typeface="Consolas" panose="020B0609020204030204" pitchFamily="49" charset="0"/>
              </a:rPr>
              <a:t>const user = new User(</a:t>
            </a:r>
            <a:r>
              <a:rPr lang="en-US" sz="350" b="0" dirty="0" err="1">
                <a:solidFill>
                  <a:srgbClr val="008000"/>
                </a:solidFill>
                <a:effectLst/>
                <a:latin typeface="Consolas" panose="020B0609020204030204" pitchFamily="49" charset="0"/>
              </a:rPr>
              <a:t>req.body</a:t>
            </a:r>
            <a:r>
              <a:rPr lang="en-US" sz="350" b="0" dirty="0">
                <a:solidFill>
                  <a:srgbClr val="008000"/>
                </a:solidFill>
                <a:effectLst/>
                <a:latin typeface="Consolas" panose="020B0609020204030204" pitchFamily="49" charset="0"/>
              </a:rPr>
              <a:t>) </a:t>
            </a:r>
          </a:p>
          <a:p>
            <a:pPr marL="0" indent="0">
              <a:buNone/>
            </a:pPr>
            <a:r>
              <a:rPr lang="en-US" sz="350" b="0" dirty="0">
                <a:solidFill>
                  <a:srgbClr val="008000"/>
                </a:solidFill>
                <a:effectLst/>
                <a:latin typeface="Consolas" panose="020B0609020204030204" pitchFamily="49" charset="0"/>
              </a:rPr>
              <a:t>try {</a:t>
            </a:r>
          </a:p>
          <a:p>
            <a:pPr marL="0" indent="0">
              <a:buNone/>
            </a:pPr>
            <a:r>
              <a:rPr lang="en-US" sz="350" b="0" dirty="0">
                <a:solidFill>
                  <a:srgbClr val="008000"/>
                </a:solidFill>
                <a:effectLst/>
                <a:latin typeface="Consolas" panose="020B0609020204030204" pitchFamily="49" charset="0"/>
              </a:rPr>
              <a:t>await </a:t>
            </a:r>
            <a:r>
              <a:rPr lang="en-US" sz="350" b="0" dirty="0" err="1">
                <a:solidFill>
                  <a:srgbClr val="008000"/>
                </a:solidFill>
                <a:effectLst/>
                <a:latin typeface="Consolas" panose="020B0609020204030204" pitchFamily="49" charset="0"/>
              </a:rPr>
              <a:t>user.save</a:t>
            </a: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return </a:t>
            </a:r>
            <a:r>
              <a:rPr lang="en-US" sz="350" b="0" dirty="0" err="1">
                <a:solidFill>
                  <a:srgbClr val="008000"/>
                </a:solidFill>
                <a:effectLst/>
                <a:latin typeface="Consolas" panose="020B0609020204030204" pitchFamily="49" charset="0"/>
              </a:rPr>
              <a:t>res.status</a:t>
            </a:r>
            <a:r>
              <a:rPr lang="en-US" sz="350" b="0" dirty="0">
                <a:solidFill>
                  <a:srgbClr val="008000"/>
                </a:solidFill>
                <a:effectLst/>
                <a:latin typeface="Consolas" panose="020B0609020204030204" pitchFamily="49" charset="0"/>
              </a:rPr>
              <a:t>(200).</a:t>
            </a:r>
            <a:r>
              <a:rPr lang="en-US" sz="350" b="0" dirty="0" err="1">
                <a:solidFill>
                  <a:srgbClr val="008000"/>
                </a:solidFill>
                <a:effectLst/>
                <a:latin typeface="Consolas" panose="020B0609020204030204" pitchFamily="49" charset="0"/>
              </a:rPr>
              <a:t>json</a:t>
            </a:r>
            <a:r>
              <a:rPr lang="en-US" sz="350" b="0" dirty="0">
                <a:solidFill>
                  <a:srgbClr val="008000"/>
                </a:solidFill>
                <a:effectLst/>
                <a:latin typeface="Consolas" panose="020B0609020204030204" pitchFamily="49" charset="0"/>
              </a:rPr>
              <a:t>({ </a:t>
            </a:r>
          </a:p>
          <a:p>
            <a:pPr marL="0" indent="0">
              <a:buNone/>
            </a:pPr>
            <a:r>
              <a:rPr lang="en-US" sz="350" b="0" dirty="0">
                <a:solidFill>
                  <a:srgbClr val="008000"/>
                </a:solidFill>
                <a:effectLst/>
                <a:latin typeface="Consolas" panose="020B0609020204030204" pitchFamily="49" charset="0"/>
              </a:rPr>
              <a:t>message: "Successfully signed up!"</a:t>
            </a:r>
          </a:p>
          <a:p>
            <a:pPr marL="0" indent="0">
              <a:buNone/>
            </a:pP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 catch (err) {</a:t>
            </a:r>
          </a:p>
          <a:p>
            <a:pPr marL="0" indent="0">
              <a:buNone/>
            </a:pPr>
            <a:r>
              <a:rPr lang="en-US" sz="350" b="0" dirty="0">
                <a:solidFill>
                  <a:srgbClr val="008000"/>
                </a:solidFill>
                <a:effectLst/>
                <a:latin typeface="Consolas" panose="020B0609020204030204" pitchFamily="49" charset="0"/>
              </a:rPr>
              <a:t>return </a:t>
            </a:r>
            <a:r>
              <a:rPr lang="en-US" sz="350" b="0" dirty="0" err="1">
                <a:solidFill>
                  <a:srgbClr val="008000"/>
                </a:solidFill>
                <a:effectLst/>
                <a:latin typeface="Consolas" panose="020B0609020204030204" pitchFamily="49" charset="0"/>
              </a:rPr>
              <a:t>res.status</a:t>
            </a:r>
            <a:r>
              <a:rPr lang="en-US" sz="350" b="0" dirty="0">
                <a:solidFill>
                  <a:srgbClr val="008000"/>
                </a:solidFill>
                <a:effectLst/>
                <a:latin typeface="Consolas" panose="020B0609020204030204" pitchFamily="49" charset="0"/>
              </a:rPr>
              <a:t>(400).</a:t>
            </a:r>
            <a:r>
              <a:rPr lang="en-US" sz="350" b="0" dirty="0" err="1">
                <a:solidFill>
                  <a:srgbClr val="008000"/>
                </a:solidFill>
                <a:effectLst/>
                <a:latin typeface="Consolas" panose="020B0609020204030204" pitchFamily="49" charset="0"/>
              </a:rPr>
              <a:t>json</a:t>
            </a: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error: </a:t>
            </a:r>
            <a:r>
              <a:rPr lang="en-US" sz="350" b="0" dirty="0" err="1">
                <a:solidFill>
                  <a:srgbClr val="008000"/>
                </a:solidFill>
                <a:effectLst/>
                <a:latin typeface="Consolas" panose="020B0609020204030204" pitchFamily="49" charset="0"/>
              </a:rPr>
              <a:t>errorHandler.getErrorMessage</a:t>
            </a:r>
            <a:r>
              <a:rPr lang="en-US" sz="350" b="0" dirty="0">
                <a:solidFill>
                  <a:srgbClr val="008000"/>
                </a:solidFill>
                <a:effectLst/>
                <a:latin typeface="Consolas" panose="020B0609020204030204" pitchFamily="49" charset="0"/>
              </a:rPr>
              <a:t>(err) </a:t>
            </a:r>
          </a:p>
          <a:p>
            <a:pPr marL="0" indent="0">
              <a:buNone/>
            </a:pP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 </a:t>
            </a:r>
          </a:p>
          <a:p>
            <a:pPr marL="0" indent="0">
              <a:buNone/>
            </a:pP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const list = async (req, res) =&gt; { </a:t>
            </a:r>
          </a:p>
          <a:p>
            <a:pPr marL="0" indent="0">
              <a:buNone/>
            </a:pPr>
            <a:r>
              <a:rPr lang="en-US" sz="350" b="0" dirty="0">
                <a:solidFill>
                  <a:srgbClr val="008000"/>
                </a:solidFill>
                <a:effectLst/>
                <a:latin typeface="Consolas" panose="020B0609020204030204" pitchFamily="49" charset="0"/>
              </a:rPr>
              <a:t>try {</a:t>
            </a:r>
          </a:p>
          <a:p>
            <a:pPr marL="0" indent="0">
              <a:buNone/>
            </a:pPr>
            <a:r>
              <a:rPr lang="en-US" sz="350" b="0" dirty="0">
                <a:solidFill>
                  <a:srgbClr val="008000"/>
                </a:solidFill>
                <a:effectLst/>
                <a:latin typeface="Consolas" panose="020B0609020204030204" pitchFamily="49" charset="0"/>
              </a:rPr>
              <a:t>let users = await </a:t>
            </a:r>
            <a:r>
              <a:rPr lang="en-US" sz="350" b="0" dirty="0" err="1">
                <a:solidFill>
                  <a:srgbClr val="008000"/>
                </a:solidFill>
                <a:effectLst/>
                <a:latin typeface="Consolas" panose="020B0609020204030204" pitchFamily="49" charset="0"/>
              </a:rPr>
              <a:t>User.find</a:t>
            </a:r>
            <a:r>
              <a:rPr lang="en-US" sz="350" b="0" dirty="0">
                <a:solidFill>
                  <a:srgbClr val="008000"/>
                </a:solidFill>
                <a:effectLst/>
                <a:latin typeface="Consolas" panose="020B0609020204030204" pitchFamily="49" charset="0"/>
              </a:rPr>
              <a:t>().select('name email updated created') </a:t>
            </a:r>
          </a:p>
          <a:p>
            <a:pPr marL="0" indent="0">
              <a:buNone/>
            </a:pPr>
            <a:r>
              <a:rPr lang="en-US" sz="350" b="0" dirty="0" err="1">
                <a:solidFill>
                  <a:srgbClr val="008000"/>
                </a:solidFill>
                <a:effectLst/>
                <a:latin typeface="Consolas" panose="020B0609020204030204" pitchFamily="49" charset="0"/>
              </a:rPr>
              <a:t>res.json</a:t>
            </a:r>
            <a:r>
              <a:rPr lang="en-US" sz="350" b="0" dirty="0">
                <a:solidFill>
                  <a:srgbClr val="008000"/>
                </a:solidFill>
                <a:effectLst/>
                <a:latin typeface="Consolas" panose="020B0609020204030204" pitchFamily="49" charset="0"/>
              </a:rPr>
              <a:t>(users)</a:t>
            </a:r>
          </a:p>
          <a:p>
            <a:pPr marL="0" indent="0">
              <a:buNone/>
            </a:pPr>
            <a:r>
              <a:rPr lang="en-US" sz="350" b="0" dirty="0">
                <a:solidFill>
                  <a:srgbClr val="008000"/>
                </a:solidFill>
                <a:effectLst/>
                <a:latin typeface="Consolas" panose="020B0609020204030204" pitchFamily="49" charset="0"/>
              </a:rPr>
              <a:t>} catch (err) {</a:t>
            </a:r>
          </a:p>
          <a:p>
            <a:pPr marL="0" indent="0">
              <a:buNone/>
            </a:pPr>
            <a:r>
              <a:rPr lang="en-US" sz="350" b="0" dirty="0">
                <a:solidFill>
                  <a:srgbClr val="008000"/>
                </a:solidFill>
                <a:effectLst/>
                <a:latin typeface="Consolas" panose="020B0609020204030204" pitchFamily="49" charset="0"/>
              </a:rPr>
              <a:t>return </a:t>
            </a:r>
            <a:r>
              <a:rPr lang="en-US" sz="350" b="0" dirty="0" err="1">
                <a:solidFill>
                  <a:srgbClr val="008000"/>
                </a:solidFill>
                <a:effectLst/>
                <a:latin typeface="Consolas" panose="020B0609020204030204" pitchFamily="49" charset="0"/>
              </a:rPr>
              <a:t>res.status</a:t>
            </a:r>
            <a:r>
              <a:rPr lang="en-US" sz="350" b="0" dirty="0">
                <a:solidFill>
                  <a:srgbClr val="008000"/>
                </a:solidFill>
                <a:effectLst/>
                <a:latin typeface="Consolas" panose="020B0609020204030204" pitchFamily="49" charset="0"/>
              </a:rPr>
              <a:t>(400).</a:t>
            </a:r>
            <a:r>
              <a:rPr lang="en-US" sz="350" b="0" dirty="0" err="1">
                <a:solidFill>
                  <a:srgbClr val="008000"/>
                </a:solidFill>
                <a:effectLst/>
                <a:latin typeface="Consolas" panose="020B0609020204030204" pitchFamily="49" charset="0"/>
              </a:rPr>
              <a:t>json</a:t>
            </a: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error: </a:t>
            </a:r>
            <a:r>
              <a:rPr lang="en-US" sz="350" b="0" dirty="0" err="1">
                <a:solidFill>
                  <a:srgbClr val="008000"/>
                </a:solidFill>
                <a:effectLst/>
                <a:latin typeface="Consolas" panose="020B0609020204030204" pitchFamily="49" charset="0"/>
              </a:rPr>
              <a:t>errorHandler.getErrorMessage</a:t>
            </a:r>
            <a:r>
              <a:rPr lang="en-US" sz="350" b="0" dirty="0">
                <a:solidFill>
                  <a:srgbClr val="008000"/>
                </a:solidFill>
                <a:effectLst/>
                <a:latin typeface="Consolas" panose="020B0609020204030204" pitchFamily="49" charset="0"/>
              </a:rPr>
              <a:t>(err) </a:t>
            </a:r>
          </a:p>
          <a:p>
            <a:pPr marL="0" indent="0">
              <a:buNone/>
            </a:pP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 </a:t>
            </a:r>
          </a:p>
          <a:p>
            <a:pPr marL="0" indent="0">
              <a:buNone/>
            </a:pP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const </a:t>
            </a:r>
            <a:r>
              <a:rPr lang="en-US" sz="350" b="0" dirty="0" err="1">
                <a:solidFill>
                  <a:srgbClr val="008000"/>
                </a:solidFill>
                <a:effectLst/>
                <a:latin typeface="Consolas" panose="020B0609020204030204" pitchFamily="49" charset="0"/>
              </a:rPr>
              <a:t>userByID</a:t>
            </a:r>
            <a:r>
              <a:rPr lang="en-US" sz="350" b="0" dirty="0">
                <a:solidFill>
                  <a:srgbClr val="008000"/>
                </a:solidFill>
                <a:effectLst/>
                <a:latin typeface="Consolas" panose="020B0609020204030204" pitchFamily="49" charset="0"/>
              </a:rPr>
              <a:t> = async (req, res, next, id) =&gt; { </a:t>
            </a:r>
          </a:p>
          <a:p>
            <a:pPr marL="0" indent="0">
              <a:buNone/>
            </a:pPr>
            <a:r>
              <a:rPr lang="en-US" sz="350" b="0" dirty="0">
                <a:solidFill>
                  <a:srgbClr val="008000"/>
                </a:solidFill>
                <a:effectLst/>
                <a:latin typeface="Consolas" panose="020B0609020204030204" pitchFamily="49" charset="0"/>
              </a:rPr>
              <a:t>try {</a:t>
            </a:r>
          </a:p>
          <a:p>
            <a:pPr marL="0" indent="0">
              <a:buNone/>
            </a:pPr>
            <a:r>
              <a:rPr lang="en-US" sz="350" b="0" dirty="0">
                <a:solidFill>
                  <a:srgbClr val="008000"/>
                </a:solidFill>
                <a:effectLst/>
                <a:latin typeface="Consolas" panose="020B0609020204030204" pitchFamily="49" charset="0"/>
              </a:rPr>
              <a:t>let user = await </a:t>
            </a:r>
            <a:r>
              <a:rPr lang="en-US" sz="350" b="0" dirty="0" err="1">
                <a:solidFill>
                  <a:srgbClr val="008000"/>
                </a:solidFill>
                <a:effectLst/>
                <a:latin typeface="Consolas" panose="020B0609020204030204" pitchFamily="49" charset="0"/>
              </a:rPr>
              <a:t>User.findById</a:t>
            </a:r>
            <a:r>
              <a:rPr lang="en-US" sz="350" b="0" dirty="0">
                <a:solidFill>
                  <a:srgbClr val="008000"/>
                </a:solidFill>
                <a:effectLst/>
                <a:latin typeface="Consolas" panose="020B0609020204030204" pitchFamily="49" charset="0"/>
              </a:rPr>
              <a:t>(id) </a:t>
            </a:r>
          </a:p>
          <a:p>
            <a:pPr marL="0" indent="0">
              <a:buNone/>
            </a:pPr>
            <a:r>
              <a:rPr lang="en-US" sz="350" b="0" dirty="0">
                <a:solidFill>
                  <a:srgbClr val="008000"/>
                </a:solidFill>
                <a:effectLst/>
                <a:latin typeface="Consolas" panose="020B0609020204030204" pitchFamily="49" charset="0"/>
              </a:rPr>
              <a:t>if (!user)</a:t>
            </a:r>
          </a:p>
          <a:p>
            <a:pPr marL="0" indent="0">
              <a:buNone/>
            </a:pPr>
            <a:r>
              <a:rPr lang="en-US" sz="350" b="0" dirty="0">
                <a:solidFill>
                  <a:srgbClr val="008000"/>
                </a:solidFill>
                <a:effectLst/>
                <a:latin typeface="Consolas" panose="020B0609020204030204" pitchFamily="49" charset="0"/>
              </a:rPr>
              <a:t>return </a:t>
            </a:r>
            <a:r>
              <a:rPr lang="en-US" sz="350" b="0" dirty="0" err="1">
                <a:solidFill>
                  <a:srgbClr val="008000"/>
                </a:solidFill>
                <a:effectLst/>
                <a:latin typeface="Consolas" panose="020B0609020204030204" pitchFamily="49" charset="0"/>
              </a:rPr>
              <a:t>res.status</a:t>
            </a:r>
            <a:r>
              <a:rPr lang="en-US" sz="350" b="0" dirty="0">
                <a:solidFill>
                  <a:srgbClr val="008000"/>
                </a:solidFill>
                <a:effectLst/>
                <a:latin typeface="Consolas" panose="020B0609020204030204" pitchFamily="49" charset="0"/>
              </a:rPr>
              <a:t>('400').</a:t>
            </a:r>
            <a:r>
              <a:rPr lang="en-US" sz="350" b="0" dirty="0" err="1">
                <a:solidFill>
                  <a:srgbClr val="008000"/>
                </a:solidFill>
                <a:effectLst/>
                <a:latin typeface="Consolas" panose="020B0609020204030204" pitchFamily="49" charset="0"/>
              </a:rPr>
              <a:t>json</a:t>
            </a:r>
            <a:r>
              <a:rPr lang="en-US" sz="350" b="0" dirty="0">
                <a:solidFill>
                  <a:srgbClr val="008000"/>
                </a:solidFill>
                <a:effectLst/>
                <a:latin typeface="Consolas" panose="020B0609020204030204" pitchFamily="49" charset="0"/>
              </a:rPr>
              <a:t>({ </a:t>
            </a:r>
          </a:p>
          <a:p>
            <a:pPr marL="0" indent="0">
              <a:buNone/>
            </a:pPr>
            <a:r>
              <a:rPr lang="en-US" sz="350" b="0" dirty="0">
                <a:solidFill>
                  <a:srgbClr val="008000"/>
                </a:solidFill>
                <a:effectLst/>
                <a:latin typeface="Consolas" panose="020B0609020204030204" pitchFamily="49" charset="0"/>
              </a:rPr>
              <a:t>error: "User not found"</a:t>
            </a:r>
          </a:p>
          <a:p>
            <a:pPr marL="0" indent="0">
              <a:buNone/>
            </a:pPr>
            <a:r>
              <a:rPr lang="en-US" sz="350" b="0" dirty="0">
                <a:solidFill>
                  <a:srgbClr val="008000"/>
                </a:solidFill>
                <a:effectLst/>
                <a:latin typeface="Consolas" panose="020B0609020204030204" pitchFamily="49" charset="0"/>
              </a:rPr>
              <a:t>})</a:t>
            </a:r>
          </a:p>
          <a:p>
            <a:pPr marL="0" indent="0">
              <a:buNone/>
            </a:pPr>
            <a:r>
              <a:rPr lang="en-US" sz="350" b="0" dirty="0" err="1">
                <a:solidFill>
                  <a:srgbClr val="008000"/>
                </a:solidFill>
                <a:effectLst/>
                <a:latin typeface="Consolas" panose="020B0609020204030204" pitchFamily="49" charset="0"/>
              </a:rPr>
              <a:t>req.profile</a:t>
            </a:r>
            <a:r>
              <a:rPr lang="en-US" sz="350" b="0" dirty="0">
                <a:solidFill>
                  <a:srgbClr val="008000"/>
                </a:solidFill>
                <a:effectLst/>
                <a:latin typeface="Consolas" panose="020B0609020204030204" pitchFamily="49" charset="0"/>
              </a:rPr>
              <a:t> = user </a:t>
            </a:r>
          </a:p>
          <a:p>
            <a:pPr marL="0" indent="0">
              <a:buNone/>
            </a:pPr>
            <a:r>
              <a:rPr lang="en-US" sz="350" b="0" dirty="0">
                <a:solidFill>
                  <a:srgbClr val="008000"/>
                </a:solidFill>
                <a:effectLst/>
                <a:latin typeface="Consolas" panose="020B0609020204030204" pitchFamily="49" charset="0"/>
              </a:rPr>
              <a:t>next()</a:t>
            </a:r>
          </a:p>
          <a:p>
            <a:pPr marL="0" indent="0">
              <a:buNone/>
            </a:pPr>
            <a:r>
              <a:rPr lang="en-US" sz="350" b="0" dirty="0">
                <a:solidFill>
                  <a:srgbClr val="008000"/>
                </a:solidFill>
                <a:effectLst/>
                <a:latin typeface="Consolas" panose="020B0609020204030204" pitchFamily="49" charset="0"/>
              </a:rPr>
              <a:t>} catch (err) {</a:t>
            </a:r>
          </a:p>
          <a:p>
            <a:pPr marL="0" indent="0">
              <a:buNone/>
            </a:pPr>
            <a:r>
              <a:rPr lang="en-US" sz="350" b="0" dirty="0">
                <a:solidFill>
                  <a:srgbClr val="008000"/>
                </a:solidFill>
                <a:effectLst/>
                <a:latin typeface="Consolas" panose="020B0609020204030204" pitchFamily="49" charset="0"/>
              </a:rPr>
              <a:t>return </a:t>
            </a:r>
            <a:r>
              <a:rPr lang="en-US" sz="350" b="0" dirty="0" err="1">
                <a:solidFill>
                  <a:srgbClr val="008000"/>
                </a:solidFill>
                <a:effectLst/>
                <a:latin typeface="Consolas" panose="020B0609020204030204" pitchFamily="49" charset="0"/>
              </a:rPr>
              <a:t>res.status</a:t>
            </a:r>
            <a:r>
              <a:rPr lang="en-US" sz="350" b="0" dirty="0">
                <a:solidFill>
                  <a:srgbClr val="008000"/>
                </a:solidFill>
                <a:effectLst/>
                <a:latin typeface="Consolas" panose="020B0609020204030204" pitchFamily="49" charset="0"/>
              </a:rPr>
              <a:t>('400').</a:t>
            </a:r>
            <a:r>
              <a:rPr lang="en-US" sz="350" b="0" dirty="0" err="1">
                <a:solidFill>
                  <a:srgbClr val="008000"/>
                </a:solidFill>
                <a:effectLst/>
                <a:latin typeface="Consolas" panose="020B0609020204030204" pitchFamily="49" charset="0"/>
              </a:rPr>
              <a:t>json</a:t>
            </a:r>
            <a:r>
              <a:rPr lang="en-US" sz="350" b="0" dirty="0">
                <a:solidFill>
                  <a:srgbClr val="008000"/>
                </a:solidFill>
                <a:effectLst/>
                <a:latin typeface="Consolas" panose="020B0609020204030204" pitchFamily="49" charset="0"/>
              </a:rPr>
              <a:t>({ </a:t>
            </a:r>
          </a:p>
          <a:p>
            <a:pPr marL="0" indent="0">
              <a:buNone/>
            </a:pPr>
            <a:r>
              <a:rPr lang="en-US" sz="350" b="0" dirty="0">
                <a:solidFill>
                  <a:srgbClr val="008000"/>
                </a:solidFill>
                <a:effectLst/>
                <a:latin typeface="Consolas" panose="020B0609020204030204" pitchFamily="49" charset="0"/>
              </a:rPr>
              <a:t>error: "Could not retrieve user"</a:t>
            </a:r>
          </a:p>
          <a:p>
            <a:pPr marL="0" indent="0">
              <a:buNone/>
            </a:pPr>
            <a:r>
              <a:rPr lang="en-US" sz="350" b="0" dirty="0">
                <a:solidFill>
                  <a:srgbClr val="008000"/>
                </a:solidFill>
                <a:effectLst/>
                <a:latin typeface="Consolas" panose="020B0609020204030204" pitchFamily="49" charset="0"/>
              </a:rPr>
              <a:t>}) </a:t>
            </a:r>
          </a:p>
          <a:p>
            <a:pPr marL="0" indent="0">
              <a:buNone/>
            </a:pP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const read = (req, res) =&gt; {</a:t>
            </a:r>
          </a:p>
          <a:p>
            <a:pPr marL="0" indent="0">
              <a:buNone/>
            </a:pPr>
            <a:r>
              <a:rPr lang="en-US" sz="350" b="0" dirty="0" err="1">
                <a:solidFill>
                  <a:srgbClr val="008000"/>
                </a:solidFill>
                <a:effectLst/>
                <a:latin typeface="Consolas" panose="020B0609020204030204" pitchFamily="49" charset="0"/>
              </a:rPr>
              <a:t>req.profile.hashed_password</a:t>
            </a:r>
            <a:r>
              <a:rPr lang="en-US" sz="350" b="0" dirty="0">
                <a:solidFill>
                  <a:srgbClr val="008000"/>
                </a:solidFill>
                <a:effectLst/>
                <a:latin typeface="Consolas" panose="020B0609020204030204" pitchFamily="49" charset="0"/>
              </a:rPr>
              <a:t> = undefined </a:t>
            </a:r>
          </a:p>
          <a:p>
            <a:pPr marL="0" indent="0">
              <a:buNone/>
            </a:pPr>
            <a:r>
              <a:rPr lang="en-US" sz="350" b="0" dirty="0" err="1">
                <a:solidFill>
                  <a:srgbClr val="008000"/>
                </a:solidFill>
                <a:effectLst/>
                <a:latin typeface="Consolas" panose="020B0609020204030204" pitchFamily="49" charset="0"/>
              </a:rPr>
              <a:t>req.profile.salt</a:t>
            </a:r>
            <a:r>
              <a:rPr lang="en-US" sz="350" b="0" dirty="0">
                <a:solidFill>
                  <a:srgbClr val="008000"/>
                </a:solidFill>
                <a:effectLst/>
                <a:latin typeface="Consolas" panose="020B0609020204030204" pitchFamily="49" charset="0"/>
              </a:rPr>
              <a:t> = undefined</a:t>
            </a:r>
          </a:p>
          <a:p>
            <a:pPr marL="0" indent="0">
              <a:buNone/>
            </a:pPr>
            <a:r>
              <a:rPr lang="en-US" sz="350" b="0" dirty="0">
                <a:solidFill>
                  <a:srgbClr val="008000"/>
                </a:solidFill>
                <a:effectLst/>
                <a:latin typeface="Consolas" panose="020B0609020204030204" pitchFamily="49" charset="0"/>
              </a:rPr>
              <a:t>return </a:t>
            </a:r>
            <a:r>
              <a:rPr lang="en-US" sz="350" b="0" dirty="0" err="1">
                <a:solidFill>
                  <a:srgbClr val="008000"/>
                </a:solidFill>
                <a:effectLst/>
                <a:latin typeface="Consolas" panose="020B0609020204030204" pitchFamily="49" charset="0"/>
              </a:rPr>
              <a:t>res.json</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req.profile</a:t>
            </a:r>
            <a:r>
              <a:rPr lang="en-US" sz="350" b="0" dirty="0">
                <a:solidFill>
                  <a:srgbClr val="008000"/>
                </a:solidFill>
                <a:effectLst/>
                <a:latin typeface="Consolas" panose="020B0609020204030204" pitchFamily="49" charset="0"/>
              </a:rPr>
              <a:t>) </a:t>
            </a:r>
          </a:p>
          <a:p>
            <a:pPr marL="0" indent="0">
              <a:buNone/>
            </a:pP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const update = async (req, res) =&gt; { </a:t>
            </a:r>
          </a:p>
          <a:p>
            <a:pPr marL="0" indent="0">
              <a:buNone/>
            </a:pPr>
            <a:r>
              <a:rPr lang="en-US" sz="350" b="0" dirty="0">
                <a:solidFill>
                  <a:srgbClr val="008000"/>
                </a:solidFill>
                <a:effectLst/>
                <a:latin typeface="Consolas" panose="020B0609020204030204" pitchFamily="49" charset="0"/>
              </a:rPr>
              <a:t>try {</a:t>
            </a:r>
          </a:p>
          <a:p>
            <a:pPr marL="0" indent="0">
              <a:buNone/>
            </a:pPr>
            <a:r>
              <a:rPr lang="en-US" sz="350" b="0" dirty="0">
                <a:solidFill>
                  <a:srgbClr val="008000"/>
                </a:solidFill>
                <a:effectLst/>
                <a:latin typeface="Consolas" panose="020B0609020204030204" pitchFamily="49" charset="0"/>
              </a:rPr>
              <a:t>let user = </a:t>
            </a:r>
            <a:r>
              <a:rPr lang="en-US" sz="350" b="0" dirty="0" err="1">
                <a:solidFill>
                  <a:srgbClr val="008000"/>
                </a:solidFill>
                <a:effectLst/>
                <a:latin typeface="Consolas" panose="020B0609020204030204" pitchFamily="49" charset="0"/>
              </a:rPr>
              <a:t>req.profile</a:t>
            </a:r>
            <a:endParaRPr lang="en-US" sz="350" b="0" dirty="0">
              <a:solidFill>
                <a:srgbClr val="008000"/>
              </a:solidFill>
              <a:effectLst/>
              <a:latin typeface="Consolas" panose="020B0609020204030204" pitchFamily="49" charset="0"/>
            </a:endParaRPr>
          </a:p>
          <a:p>
            <a:pPr marL="0" indent="0">
              <a:buNone/>
            </a:pPr>
            <a:r>
              <a:rPr lang="en-US" sz="350" b="0" dirty="0">
                <a:solidFill>
                  <a:srgbClr val="008000"/>
                </a:solidFill>
                <a:effectLst/>
                <a:latin typeface="Consolas" panose="020B0609020204030204" pitchFamily="49" charset="0"/>
              </a:rPr>
              <a:t>user = extend(user, </a:t>
            </a:r>
            <a:r>
              <a:rPr lang="en-US" sz="350" b="0" dirty="0" err="1">
                <a:solidFill>
                  <a:srgbClr val="008000"/>
                </a:solidFill>
                <a:effectLst/>
                <a:latin typeface="Consolas" panose="020B0609020204030204" pitchFamily="49" charset="0"/>
              </a:rPr>
              <a:t>req.body</a:t>
            </a:r>
            <a:r>
              <a:rPr lang="en-US" sz="350" b="0" dirty="0">
                <a:solidFill>
                  <a:srgbClr val="008000"/>
                </a:solidFill>
                <a:effectLst/>
                <a:latin typeface="Consolas" panose="020B0609020204030204" pitchFamily="49" charset="0"/>
              </a:rPr>
              <a:t>) </a:t>
            </a:r>
          </a:p>
          <a:p>
            <a:pPr marL="0" indent="0">
              <a:buNone/>
            </a:pPr>
            <a:r>
              <a:rPr lang="en-US" sz="350" b="0" dirty="0" err="1">
                <a:solidFill>
                  <a:srgbClr val="008000"/>
                </a:solidFill>
                <a:effectLst/>
                <a:latin typeface="Consolas" panose="020B0609020204030204" pitchFamily="49" charset="0"/>
              </a:rPr>
              <a:t>user.updated</a:t>
            </a:r>
            <a:r>
              <a:rPr lang="en-US" sz="350" b="0" dirty="0">
                <a:solidFill>
                  <a:srgbClr val="008000"/>
                </a:solidFill>
                <a:effectLst/>
                <a:latin typeface="Consolas" panose="020B0609020204030204" pitchFamily="49" charset="0"/>
              </a:rPr>
              <a:t> = </a:t>
            </a:r>
            <a:r>
              <a:rPr lang="en-US" sz="350" b="0" dirty="0" err="1">
                <a:solidFill>
                  <a:srgbClr val="008000"/>
                </a:solidFill>
                <a:effectLst/>
                <a:latin typeface="Consolas" panose="020B0609020204030204" pitchFamily="49" charset="0"/>
              </a:rPr>
              <a:t>Date.now</a:t>
            </a:r>
            <a:r>
              <a:rPr lang="en-US" sz="350" b="0" dirty="0">
                <a:solidFill>
                  <a:srgbClr val="008000"/>
                </a:solidFill>
                <a:effectLst/>
                <a:latin typeface="Consolas" panose="020B0609020204030204" pitchFamily="49" charset="0"/>
              </a:rPr>
              <a:t>() </a:t>
            </a:r>
          </a:p>
          <a:p>
            <a:pPr marL="0" indent="0">
              <a:buNone/>
            </a:pPr>
            <a:r>
              <a:rPr lang="en-US" sz="350" b="0" dirty="0">
                <a:solidFill>
                  <a:srgbClr val="008000"/>
                </a:solidFill>
                <a:effectLst/>
                <a:latin typeface="Consolas" panose="020B0609020204030204" pitchFamily="49" charset="0"/>
              </a:rPr>
              <a:t>await </a:t>
            </a:r>
            <a:r>
              <a:rPr lang="en-US" sz="350" b="0" dirty="0" err="1">
                <a:solidFill>
                  <a:srgbClr val="008000"/>
                </a:solidFill>
                <a:effectLst/>
                <a:latin typeface="Consolas" panose="020B0609020204030204" pitchFamily="49" charset="0"/>
              </a:rPr>
              <a:t>user.save</a:t>
            </a:r>
            <a:r>
              <a:rPr lang="en-US" sz="350" b="0" dirty="0">
                <a:solidFill>
                  <a:srgbClr val="008000"/>
                </a:solidFill>
                <a:effectLst/>
                <a:latin typeface="Consolas" panose="020B0609020204030204" pitchFamily="49" charset="0"/>
              </a:rPr>
              <a:t>()</a:t>
            </a:r>
          </a:p>
          <a:p>
            <a:pPr marL="0" indent="0">
              <a:buNone/>
            </a:pPr>
            <a:r>
              <a:rPr lang="en-US" sz="350" b="0" dirty="0" err="1">
                <a:solidFill>
                  <a:srgbClr val="008000"/>
                </a:solidFill>
                <a:effectLst/>
                <a:latin typeface="Consolas" panose="020B0609020204030204" pitchFamily="49" charset="0"/>
              </a:rPr>
              <a:t>user.hashed_password</a:t>
            </a:r>
            <a:r>
              <a:rPr lang="en-US" sz="350" b="0" dirty="0">
                <a:solidFill>
                  <a:srgbClr val="008000"/>
                </a:solidFill>
                <a:effectLst/>
                <a:latin typeface="Consolas" panose="020B0609020204030204" pitchFamily="49" charset="0"/>
              </a:rPr>
              <a:t> = undefined </a:t>
            </a:r>
          </a:p>
          <a:p>
            <a:pPr marL="0" indent="0">
              <a:buNone/>
            </a:pPr>
            <a:r>
              <a:rPr lang="en-US" sz="350" b="0" dirty="0" err="1">
                <a:solidFill>
                  <a:srgbClr val="008000"/>
                </a:solidFill>
                <a:effectLst/>
                <a:latin typeface="Consolas" panose="020B0609020204030204" pitchFamily="49" charset="0"/>
              </a:rPr>
              <a:t>user.salt</a:t>
            </a:r>
            <a:r>
              <a:rPr lang="en-US" sz="350" b="0" dirty="0">
                <a:solidFill>
                  <a:srgbClr val="008000"/>
                </a:solidFill>
                <a:effectLst/>
                <a:latin typeface="Consolas" panose="020B0609020204030204" pitchFamily="49" charset="0"/>
              </a:rPr>
              <a:t> = undefined</a:t>
            </a:r>
          </a:p>
          <a:p>
            <a:pPr marL="0" indent="0">
              <a:buNone/>
            </a:pPr>
            <a:r>
              <a:rPr lang="en-US" sz="350" b="0" dirty="0" err="1">
                <a:solidFill>
                  <a:srgbClr val="008000"/>
                </a:solidFill>
                <a:effectLst/>
                <a:latin typeface="Consolas" panose="020B0609020204030204" pitchFamily="49" charset="0"/>
              </a:rPr>
              <a:t>res.json</a:t>
            </a:r>
            <a:r>
              <a:rPr lang="en-US" sz="350" b="0" dirty="0">
                <a:solidFill>
                  <a:srgbClr val="008000"/>
                </a:solidFill>
                <a:effectLst/>
                <a:latin typeface="Consolas" panose="020B0609020204030204" pitchFamily="49" charset="0"/>
              </a:rPr>
              <a:t>(user) </a:t>
            </a:r>
          </a:p>
          <a:p>
            <a:pPr marL="0" indent="0">
              <a:buNone/>
            </a:pPr>
            <a:r>
              <a:rPr lang="en-US" sz="350" b="0" dirty="0">
                <a:solidFill>
                  <a:srgbClr val="008000"/>
                </a:solidFill>
                <a:effectLst/>
                <a:latin typeface="Consolas" panose="020B0609020204030204" pitchFamily="49" charset="0"/>
              </a:rPr>
              <a:t>} catch (err) {</a:t>
            </a:r>
          </a:p>
          <a:p>
            <a:pPr marL="0" indent="0">
              <a:buNone/>
            </a:pPr>
            <a:r>
              <a:rPr lang="en-US" sz="350" b="0" dirty="0">
                <a:solidFill>
                  <a:srgbClr val="008000"/>
                </a:solidFill>
                <a:effectLst/>
                <a:latin typeface="Consolas" panose="020B0609020204030204" pitchFamily="49" charset="0"/>
              </a:rPr>
              <a:t>return </a:t>
            </a:r>
            <a:r>
              <a:rPr lang="en-US" sz="350" b="0" dirty="0" err="1">
                <a:solidFill>
                  <a:srgbClr val="008000"/>
                </a:solidFill>
                <a:effectLst/>
                <a:latin typeface="Consolas" panose="020B0609020204030204" pitchFamily="49" charset="0"/>
              </a:rPr>
              <a:t>res.status</a:t>
            </a:r>
            <a:r>
              <a:rPr lang="en-US" sz="350" b="0" dirty="0">
                <a:solidFill>
                  <a:srgbClr val="008000"/>
                </a:solidFill>
                <a:effectLst/>
                <a:latin typeface="Consolas" panose="020B0609020204030204" pitchFamily="49" charset="0"/>
              </a:rPr>
              <a:t>(400).</a:t>
            </a:r>
            <a:r>
              <a:rPr lang="en-US" sz="350" b="0" dirty="0" err="1">
                <a:solidFill>
                  <a:srgbClr val="008000"/>
                </a:solidFill>
                <a:effectLst/>
                <a:latin typeface="Consolas" panose="020B0609020204030204" pitchFamily="49" charset="0"/>
              </a:rPr>
              <a:t>json</a:t>
            </a: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error: </a:t>
            </a:r>
            <a:r>
              <a:rPr lang="en-US" sz="350" b="0" dirty="0" err="1">
                <a:solidFill>
                  <a:srgbClr val="008000"/>
                </a:solidFill>
                <a:effectLst/>
                <a:latin typeface="Consolas" panose="020B0609020204030204" pitchFamily="49" charset="0"/>
              </a:rPr>
              <a:t>errorHandler.getErrorMessage</a:t>
            </a:r>
            <a:r>
              <a:rPr lang="en-US" sz="350" b="0" dirty="0">
                <a:solidFill>
                  <a:srgbClr val="008000"/>
                </a:solidFill>
                <a:effectLst/>
                <a:latin typeface="Consolas" panose="020B0609020204030204" pitchFamily="49" charset="0"/>
              </a:rPr>
              <a:t>(err) </a:t>
            </a:r>
          </a:p>
          <a:p>
            <a:pPr marL="0" indent="0">
              <a:buNone/>
            </a:pP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 </a:t>
            </a:r>
          </a:p>
          <a:p>
            <a:pPr marL="0" indent="0">
              <a:buNone/>
            </a:pP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const remove = async (req, res) =&gt; { </a:t>
            </a:r>
          </a:p>
          <a:p>
            <a:pPr marL="0" indent="0">
              <a:buNone/>
            </a:pPr>
            <a:r>
              <a:rPr lang="en-US" sz="350" b="0" dirty="0">
                <a:solidFill>
                  <a:srgbClr val="008000"/>
                </a:solidFill>
                <a:effectLst/>
                <a:latin typeface="Consolas" panose="020B0609020204030204" pitchFamily="49" charset="0"/>
              </a:rPr>
              <a:t>try {</a:t>
            </a:r>
          </a:p>
          <a:p>
            <a:pPr marL="0" indent="0">
              <a:buNone/>
            </a:pPr>
            <a:r>
              <a:rPr lang="en-US" sz="350" b="0" dirty="0">
                <a:solidFill>
                  <a:srgbClr val="008000"/>
                </a:solidFill>
                <a:effectLst/>
                <a:latin typeface="Consolas" panose="020B0609020204030204" pitchFamily="49" charset="0"/>
              </a:rPr>
              <a:t>let user = </a:t>
            </a:r>
            <a:r>
              <a:rPr lang="en-US" sz="350" b="0" dirty="0" err="1">
                <a:solidFill>
                  <a:srgbClr val="008000"/>
                </a:solidFill>
                <a:effectLst/>
                <a:latin typeface="Consolas" panose="020B0609020204030204" pitchFamily="49" charset="0"/>
              </a:rPr>
              <a:t>req.profile</a:t>
            </a:r>
            <a:endParaRPr lang="en-US" sz="350" b="0" dirty="0">
              <a:solidFill>
                <a:srgbClr val="008000"/>
              </a:solidFill>
              <a:effectLst/>
              <a:latin typeface="Consolas" panose="020B0609020204030204" pitchFamily="49" charset="0"/>
            </a:endParaRPr>
          </a:p>
          <a:p>
            <a:pPr marL="0" indent="0">
              <a:buNone/>
            </a:pPr>
            <a:r>
              <a:rPr lang="en-US" sz="350" b="0" dirty="0">
                <a:solidFill>
                  <a:srgbClr val="008000"/>
                </a:solidFill>
                <a:effectLst/>
                <a:latin typeface="Consolas" panose="020B0609020204030204" pitchFamily="49" charset="0"/>
              </a:rPr>
              <a:t>let </a:t>
            </a:r>
            <a:r>
              <a:rPr lang="en-US" sz="350" b="0" dirty="0" err="1">
                <a:solidFill>
                  <a:srgbClr val="008000"/>
                </a:solidFill>
                <a:effectLst/>
                <a:latin typeface="Consolas" panose="020B0609020204030204" pitchFamily="49" charset="0"/>
              </a:rPr>
              <a:t>deletedUser</a:t>
            </a:r>
            <a:r>
              <a:rPr lang="en-US" sz="350" b="0" dirty="0">
                <a:solidFill>
                  <a:srgbClr val="008000"/>
                </a:solidFill>
                <a:effectLst/>
                <a:latin typeface="Consolas" panose="020B0609020204030204" pitchFamily="49" charset="0"/>
              </a:rPr>
              <a:t> = await </a:t>
            </a:r>
            <a:r>
              <a:rPr lang="en-US" sz="350" b="0" dirty="0" err="1">
                <a:solidFill>
                  <a:srgbClr val="008000"/>
                </a:solidFill>
                <a:effectLst/>
                <a:latin typeface="Consolas" panose="020B0609020204030204" pitchFamily="49" charset="0"/>
              </a:rPr>
              <a:t>user.deleteOne</a:t>
            </a:r>
            <a:r>
              <a:rPr lang="en-US" sz="350" b="0" dirty="0">
                <a:solidFill>
                  <a:srgbClr val="008000"/>
                </a:solidFill>
                <a:effectLst/>
                <a:latin typeface="Consolas" panose="020B0609020204030204" pitchFamily="49" charset="0"/>
              </a:rPr>
              <a:t>() </a:t>
            </a:r>
          </a:p>
          <a:p>
            <a:pPr marL="0" indent="0">
              <a:buNone/>
            </a:pPr>
            <a:r>
              <a:rPr lang="en-US" sz="350" b="0" dirty="0" err="1">
                <a:solidFill>
                  <a:srgbClr val="008000"/>
                </a:solidFill>
                <a:effectLst/>
                <a:latin typeface="Consolas" panose="020B0609020204030204" pitchFamily="49" charset="0"/>
              </a:rPr>
              <a:t>deletedUser.hashed_password</a:t>
            </a:r>
            <a:r>
              <a:rPr lang="en-US" sz="350" b="0" dirty="0">
                <a:solidFill>
                  <a:srgbClr val="008000"/>
                </a:solidFill>
                <a:effectLst/>
                <a:latin typeface="Consolas" panose="020B0609020204030204" pitchFamily="49" charset="0"/>
              </a:rPr>
              <a:t> = undefined </a:t>
            </a:r>
          </a:p>
          <a:p>
            <a:pPr marL="0" indent="0">
              <a:buNone/>
            </a:pPr>
            <a:r>
              <a:rPr lang="en-US" sz="350" b="0" dirty="0" err="1">
                <a:solidFill>
                  <a:srgbClr val="008000"/>
                </a:solidFill>
                <a:effectLst/>
                <a:latin typeface="Consolas" panose="020B0609020204030204" pitchFamily="49" charset="0"/>
              </a:rPr>
              <a:t>deletedUser.salt</a:t>
            </a:r>
            <a:r>
              <a:rPr lang="en-US" sz="350" b="0" dirty="0">
                <a:solidFill>
                  <a:srgbClr val="008000"/>
                </a:solidFill>
                <a:effectLst/>
                <a:latin typeface="Consolas" panose="020B0609020204030204" pitchFamily="49" charset="0"/>
              </a:rPr>
              <a:t> = undefined</a:t>
            </a:r>
          </a:p>
          <a:p>
            <a:pPr marL="0" indent="0">
              <a:buNone/>
            </a:pPr>
            <a:r>
              <a:rPr lang="en-US" sz="350" b="0" dirty="0" err="1">
                <a:solidFill>
                  <a:srgbClr val="008000"/>
                </a:solidFill>
                <a:effectLst/>
                <a:latin typeface="Consolas" panose="020B0609020204030204" pitchFamily="49" charset="0"/>
              </a:rPr>
              <a:t>res.json</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deletedUser</a:t>
            </a:r>
            <a:r>
              <a:rPr lang="en-US" sz="350" b="0" dirty="0">
                <a:solidFill>
                  <a:srgbClr val="008000"/>
                </a:solidFill>
                <a:effectLst/>
                <a:latin typeface="Consolas" panose="020B0609020204030204" pitchFamily="49" charset="0"/>
              </a:rPr>
              <a:t>) </a:t>
            </a:r>
          </a:p>
          <a:p>
            <a:pPr marL="0" indent="0">
              <a:buNone/>
            </a:pPr>
            <a:r>
              <a:rPr lang="en-US" sz="350" b="0" dirty="0">
                <a:solidFill>
                  <a:srgbClr val="008000"/>
                </a:solidFill>
                <a:effectLst/>
                <a:latin typeface="Consolas" panose="020B0609020204030204" pitchFamily="49" charset="0"/>
              </a:rPr>
              <a:t>} catch (err) {</a:t>
            </a:r>
          </a:p>
          <a:p>
            <a:pPr marL="0" indent="0">
              <a:buNone/>
            </a:pPr>
            <a:r>
              <a:rPr lang="en-US" sz="350" b="0" dirty="0">
                <a:solidFill>
                  <a:srgbClr val="008000"/>
                </a:solidFill>
                <a:effectLst/>
                <a:latin typeface="Consolas" panose="020B0609020204030204" pitchFamily="49" charset="0"/>
              </a:rPr>
              <a:t>return </a:t>
            </a:r>
            <a:r>
              <a:rPr lang="en-US" sz="350" b="0" dirty="0" err="1">
                <a:solidFill>
                  <a:srgbClr val="008000"/>
                </a:solidFill>
                <a:effectLst/>
                <a:latin typeface="Consolas" panose="020B0609020204030204" pitchFamily="49" charset="0"/>
              </a:rPr>
              <a:t>res.status</a:t>
            </a:r>
            <a:r>
              <a:rPr lang="en-US" sz="350" b="0" dirty="0">
                <a:solidFill>
                  <a:srgbClr val="008000"/>
                </a:solidFill>
                <a:effectLst/>
                <a:latin typeface="Consolas" panose="020B0609020204030204" pitchFamily="49" charset="0"/>
              </a:rPr>
              <a:t>(400).</a:t>
            </a:r>
            <a:r>
              <a:rPr lang="en-US" sz="350" b="0" dirty="0" err="1">
                <a:solidFill>
                  <a:srgbClr val="008000"/>
                </a:solidFill>
                <a:effectLst/>
                <a:latin typeface="Consolas" panose="020B0609020204030204" pitchFamily="49" charset="0"/>
              </a:rPr>
              <a:t>json</a:t>
            </a: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error: </a:t>
            </a:r>
            <a:r>
              <a:rPr lang="en-US" sz="350" b="0" dirty="0" err="1">
                <a:solidFill>
                  <a:srgbClr val="008000"/>
                </a:solidFill>
                <a:effectLst/>
                <a:latin typeface="Consolas" panose="020B0609020204030204" pitchFamily="49" charset="0"/>
              </a:rPr>
              <a:t>errorHandler.getErrorMessage</a:t>
            </a:r>
            <a:r>
              <a:rPr lang="en-US" sz="350" b="0" dirty="0">
                <a:solidFill>
                  <a:srgbClr val="008000"/>
                </a:solidFill>
                <a:effectLst/>
                <a:latin typeface="Consolas" panose="020B0609020204030204" pitchFamily="49" charset="0"/>
              </a:rPr>
              <a:t>(err) </a:t>
            </a:r>
          </a:p>
          <a:p>
            <a:pPr marL="0" indent="0">
              <a:buNone/>
            </a:pP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 </a:t>
            </a:r>
          </a:p>
          <a:p>
            <a:pPr marL="0" indent="0">
              <a:buNone/>
            </a:pPr>
            <a:r>
              <a:rPr lang="en-US" sz="350" b="0" dirty="0">
                <a:solidFill>
                  <a:srgbClr val="008000"/>
                </a:solidFill>
                <a:effectLst/>
                <a:latin typeface="Consolas" panose="020B0609020204030204" pitchFamily="49" charset="0"/>
              </a:rPr>
              <a:t>}</a:t>
            </a:r>
          </a:p>
          <a:p>
            <a:pPr marL="0" indent="0">
              <a:buNone/>
            </a:pPr>
            <a:r>
              <a:rPr lang="en-US" sz="350" b="0" dirty="0">
                <a:solidFill>
                  <a:srgbClr val="008000"/>
                </a:solidFill>
                <a:effectLst/>
                <a:latin typeface="Consolas" panose="020B0609020204030204" pitchFamily="49" charset="0"/>
              </a:rPr>
              <a:t>export default { create, </a:t>
            </a:r>
            <a:r>
              <a:rPr lang="en-US" sz="350" b="0" dirty="0" err="1">
                <a:solidFill>
                  <a:srgbClr val="008000"/>
                </a:solidFill>
                <a:effectLst/>
                <a:latin typeface="Consolas" panose="020B0609020204030204" pitchFamily="49" charset="0"/>
              </a:rPr>
              <a:t>userByID</a:t>
            </a:r>
            <a:r>
              <a:rPr lang="en-US" sz="350" b="0" dirty="0">
                <a:solidFill>
                  <a:srgbClr val="008000"/>
                </a:solidFill>
                <a:effectLst/>
                <a:latin typeface="Consolas" panose="020B0609020204030204" pitchFamily="49" charset="0"/>
              </a:rPr>
              <a:t>, read, list, remove, update }</a:t>
            </a:r>
          </a:p>
          <a:p>
            <a:pPr marL="0" indent="0">
              <a:buNone/>
            </a:pPr>
            <a:br>
              <a:rPr lang="en-US" sz="350" b="0" dirty="0">
                <a:solidFill>
                  <a:srgbClr val="008000"/>
                </a:solidFill>
                <a:effectLst/>
                <a:latin typeface="Consolas" panose="020B0609020204030204" pitchFamily="49" charset="0"/>
              </a:rPr>
            </a:br>
            <a:br>
              <a:rPr lang="en-US" sz="350" b="0" dirty="0">
                <a:solidFill>
                  <a:srgbClr val="008000"/>
                </a:solidFill>
                <a:effectLst/>
                <a:latin typeface="Consolas" panose="020B0609020204030204" pitchFamily="49" charset="0"/>
              </a:rPr>
            </a:br>
            <a:endParaRPr lang="en-US" sz="350" b="0" dirty="0">
              <a:solidFill>
                <a:srgbClr val="008000"/>
              </a:solidFill>
              <a:effectLst/>
              <a:latin typeface="Consolas" panose="020B0609020204030204" pitchFamily="49" charset="0"/>
            </a:endParaRPr>
          </a:p>
          <a:p>
            <a:endParaRPr lang="en-US" dirty="0">
              <a:solidFill>
                <a:srgbClr val="008000"/>
              </a:solidFill>
            </a:endParaRPr>
          </a:p>
          <a:p>
            <a:endParaRPr lang="en-US" dirty="0"/>
          </a:p>
        </p:txBody>
      </p:sp>
      <p:sp>
        <p:nvSpPr>
          <p:cNvPr id="4" name="Date Placeholder 3">
            <a:extLst>
              <a:ext uri="{FF2B5EF4-FFF2-40B4-BE49-F238E27FC236}">
                <a16:creationId xmlns:a16="http://schemas.microsoft.com/office/drawing/2014/main" id="{A3678775-E2C5-38B8-A257-26A3A9666A9E}"/>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1F5E82B8-2B7E-F606-897D-E56A5FED497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4DFA834-20B4-BE6B-8D5C-48167401EC2F}"/>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1046994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5504-F923-D230-C6A6-C67168E18B44}"/>
              </a:ext>
            </a:extLst>
          </p:cNvPr>
          <p:cNvSpPr>
            <a:spLocks noGrp="1"/>
          </p:cNvSpPr>
          <p:nvPr>
            <p:ph type="title"/>
          </p:nvPr>
        </p:nvSpPr>
        <p:spPr/>
        <p:txBody>
          <a:bodyPr/>
          <a:lstStyle/>
          <a:p>
            <a:br>
              <a:rPr lang="en-US" dirty="0"/>
            </a:br>
            <a:r>
              <a:rPr lang="en-US" dirty="0"/>
              <a:t>Code </a:t>
            </a:r>
            <a:r>
              <a:rPr lang="en-US" sz="3600" b="1" kern="0" dirty="0">
                <a:effectLst/>
                <a:latin typeface="Times New Roman" panose="02020603050405020304" pitchFamily="18" charset="0"/>
                <a:ea typeface="Times New Roman" panose="02020603050405020304" pitchFamily="18" charset="0"/>
                <a:cs typeface="Times New Roman" panose="02020603050405020304" pitchFamily="18" charset="0"/>
              </a:rPr>
              <a:t>Explanation</a:t>
            </a:r>
            <a:br>
              <a:rPr lang="en-US"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49A3C2D-7460-4803-4B86-A56087878C25}"/>
              </a:ext>
            </a:extLst>
          </p:cNvPr>
          <p:cNvSpPr>
            <a:spLocks noGrp="1"/>
          </p:cNvSpPr>
          <p:nvPr>
            <p:ph idx="1"/>
          </p:nvPr>
        </p:nvSpPr>
        <p:spPr/>
        <p:txBody>
          <a:bodyPr/>
          <a:lstStyle/>
          <a:p>
            <a:pPr marL="342900" marR="0" lvl="0" indent="-342900">
              <a:lnSpc>
                <a:spcPct val="107000"/>
              </a:lnSpc>
              <a:spcBef>
                <a:spcPts val="0"/>
              </a:spcBef>
              <a:spcAft>
                <a:spcPts val="800"/>
              </a:spcAft>
              <a:buFont typeface="+mj-lt"/>
              <a:buAutoNum type="arabicPeriod"/>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Create User (</a:t>
            </a:r>
            <a:r>
              <a:rPr lang="en-US" sz="1800" b="1" kern="0" dirty="0">
                <a:effectLst/>
                <a:latin typeface="Courier New" panose="02070309020205020404" pitchFamily="49" charset="0"/>
                <a:ea typeface="Times New Roman" panose="02020603050405020304" pitchFamily="18" charset="0"/>
                <a:cs typeface="Times New Roman" panose="02020603050405020304" pitchFamily="18" charset="0"/>
              </a:rPr>
              <a:t>create</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Creates a new user with the data from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req.body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saves it to the database.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On success, returns a success message.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On error, returns an error message.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List Users (</a:t>
            </a:r>
            <a:r>
              <a:rPr lang="en-US" sz="1800" b="1" kern="0"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Retrieves a list of users, selecting specific fields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name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email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updated</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created</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Returns the list of users or an error message.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Get User by ID (</a:t>
            </a:r>
            <a:r>
              <a:rPr lang="en-U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userByID</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Middleware to find a user by ID and attach it to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req.profile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If the user is not found, returns an error message.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If the user is found, proceeds to the next middleware or route handler.</a:t>
            </a:r>
            <a:endParaRPr lang="en-US" sz="1800" dirty="0"/>
          </a:p>
        </p:txBody>
      </p:sp>
      <p:sp>
        <p:nvSpPr>
          <p:cNvPr id="4" name="Date Placeholder 3">
            <a:extLst>
              <a:ext uri="{FF2B5EF4-FFF2-40B4-BE49-F238E27FC236}">
                <a16:creationId xmlns:a16="http://schemas.microsoft.com/office/drawing/2014/main" id="{F1195960-96F8-25AD-5ED8-3864533C2413}"/>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2B262542-F5DB-2886-44D4-B4F1464D476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08CD994-BB43-F3FD-8800-7641D7502519}"/>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213631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3377-C448-D5E0-97C1-202E223A2801}"/>
              </a:ext>
            </a:extLst>
          </p:cNvPr>
          <p:cNvSpPr>
            <a:spLocks noGrp="1"/>
          </p:cNvSpPr>
          <p:nvPr>
            <p:ph type="title"/>
          </p:nvPr>
        </p:nvSpPr>
        <p:spPr/>
        <p:txBody>
          <a:bodyPr/>
          <a:lstStyle/>
          <a:p>
            <a:r>
              <a:rPr lang="en-US" dirty="0"/>
              <a:t>Code Explanation contd.</a:t>
            </a:r>
          </a:p>
        </p:txBody>
      </p:sp>
      <p:sp>
        <p:nvSpPr>
          <p:cNvPr id="3" name="Content Placeholder 2">
            <a:extLst>
              <a:ext uri="{FF2B5EF4-FFF2-40B4-BE49-F238E27FC236}">
                <a16:creationId xmlns:a16="http://schemas.microsoft.com/office/drawing/2014/main" id="{BF93D33B-E002-AA3A-A8D8-F740D335D3A7}"/>
              </a:ext>
            </a:extLst>
          </p:cNvPr>
          <p:cNvSpPr>
            <a:spLocks noGrp="1"/>
          </p:cNvSpPr>
          <p:nvPr>
            <p:ph idx="1"/>
          </p:nvPr>
        </p:nvSpPr>
        <p:spPr/>
        <p:txBody>
          <a:bodyPr/>
          <a:lstStyle/>
          <a:p>
            <a:pPr marL="0" marR="0" lvl="0" indent="0">
              <a:lnSpc>
                <a:spcPct val="107000"/>
              </a:lnSpc>
              <a:spcBef>
                <a:spcPts val="0"/>
              </a:spcBef>
              <a:spcAft>
                <a:spcPts val="800"/>
              </a:spcAft>
              <a:buNone/>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4.  Read User (</a:t>
            </a:r>
            <a:r>
              <a:rPr lang="en-US" sz="1800" b="1" kern="0" dirty="0">
                <a:effectLst/>
                <a:latin typeface="Courier New" panose="02070309020205020404" pitchFamily="49" charset="0"/>
                <a:ea typeface="Times New Roman" panose="02020603050405020304" pitchFamily="18" charset="0"/>
                <a:cs typeface="Times New Roman" panose="02020603050405020304" pitchFamily="18" charset="0"/>
              </a:rPr>
              <a:t>read</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Returns the user profile with sensitive information (password and salt) removed.</a:t>
            </a:r>
            <a:endParaRPr lang="en-US" sz="1800" dirty="0"/>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600" b="1" kern="0"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Update User (</a:t>
            </a:r>
            <a:r>
              <a:rPr lang="en-US" sz="1800" b="1" kern="0" dirty="0">
                <a:effectLst/>
                <a:latin typeface="Courier New" panose="02070309020205020404" pitchFamily="49" charset="0"/>
                <a:ea typeface="Times New Roman" panose="02020603050405020304" pitchFamily="18" charset="0"/>
                <a:cs typeface="Times New Roman" panose="02020603050405020304" pitchFamily="18" charset="0"/>
              </a:rPr>
              <a:t>update</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Updates the user profile with data from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req.body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the current timestamp.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Saves the updated user profile to the database.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Returns the updated profile with sensitive information removed, or an error message on failure.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6.   Remove User (</a:t>
            </a:r>
            <a:r>
              <a:rPr lang="en-US" sz="1800" b="1" kern="0" dirty="0">
                <a:effectLst/>
                <a:latin typeface="Courier New" panose="02070309020205020404" pitchFamily="49" charset="0"/>
                <a:ea typeface="Times New Roman" panose="02020603050405020304" pitchFamily="18" charset="0"/>
                <a:cs typeface="Times New Roman" panose="02020603050405020304" pitchFamily="18" charset="0"/>
              </a:rPr>
              <a:t>remove</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Deletes the user profile from the database.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Returns the deleted user profile with sensitive information removed, or an error message on failure.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533C6D7-8A60-2BA1-4F5F-2E737FBB244A}"/>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8D31E4D1-433F-8ADD-4FF3-0DDFABA88C8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4B682FB-3AEC-4871-4E34-C684DFB9FD53}"/>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2982123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6F2A-1CBF-F2BB-1EAC-BCBAA11D0713}"/>
              </a:ext>
            </a:extLst>
          </p:cNvPr>
          <p:cNvSpPr>
            <a:spLocks noGrp="1"/>
          </p:cNvSpPr>
          <p:nvPr>
            <p:ph type="title"/>
          </p:nvPr>
        </p:nvSpPr>
        <p:spPr/>
        <p:txBody>
          <a:bodyPr/>
          <a:lstStyle/>
          <a:p>
            <a:r>
              <a:rPr lang="en-US" dirty="0"/>
              <a:t>error.controller.js</a:t>
            </a:r>
          </a:p>
        </p:txBody>
      </p:sp>
      <p:sp>
        <p:nvSpPr>
          <p:cNvPr id="3" name="Content Placeholder 2">
            <a:extLst>
              <a:ext uri="{FF2B5EF4-FFF2-40B4-BE49-F238E27FC236}">
                <a16:creationId xmlns:a16="http://schemas.microsoft.com/office/drawing/2014/main" id="{70B206C9-7ACB-3D3D-59A5-F6C706BBFEE6}"/>
              </a:ext>
            </a:extLst>
          </p:cNvPr>
          <p:cNvSpPr>
            <a:spLocks noGrp="1"/>
          </p:cNvSpPr>
          <p:nvPr>
            <p:ph idx="1"/>
          </p:nvPr>
        </p:nvSpPr>
        <p:spPr/>
        <p:txBody>
          <a:bodyPr/>
          <a:lstStyle/>
          <a:p>
            <a:r>
              <a:rPr lang="en-US" b="1" dirty="0"/>
              <a:t>In the controller folder create a file called error.controller.js to handle any error as follows</a:t>
            </a:r>
            <a:r>
              <a:rPr lang="en-US" dirty="0"/>
              <a:t>:</a:t>
            </a:r>
          </a:p>
          <a:p>
            <a:pPr marL="0" indent="0">
              <a:buNone/>
            </a:pPr>
            <a:endParaRPr lang="en-US" dirty="0"/>
          </a:p>
          <a:p>
            <a:pPr marL="0" indent="0">
              <a:buNone/>
            </a:pPr>
            <a:r>
              <a:rPr lang="en-US" sz="1600" b="0" dirty="0">
                <a:solidFill>
                  <a:schemeClr val="tx1"/>
                </a:solidFill>
                <a:effectLst/>
                <a:latin typeface="Consolas" panose="020B0609020204030204" pitchFamily="49" charset="0"/>
              </a:rPr>
              <a:t>function </a:t>
            </a:r>
            <a:r>
              <a:rPr lang="en-US" sz="1600" b="0" dirty="0" err="1">
                <a:solidFill>
                  <a:schemeClr val="tx1"/>
                </a:solidFill>
                <a:effectLst/>
                <a:latin typeface="Consolas" panose="020B0609020204030204" pitchFamily="49" charset="0"/>
              </a:rPr>
              <a:t>handleError</a:t>
            </a:r>
            <a:r>
              <a:rPr lang="en-US" sz="1600" b="0" dirty="0">
                <a:solidFill>
                  <a:schemeClr val="tx1"/>
                </a:solidFill>
                <a:effectLst/>
                <a:latin typeface="Consolas" panose="020B0609020204030204" pitchFamily="49" charset="0"/>
              </a:rPr>
              <a:t>(req, res) {</a:t>
            </a:r>
          </a:p>
          <a:p>
            <a:pPr marL="0" indent="0">
              <a:buNone/>
            </a:pPr>
            <a:r>
              <a:rPr lang="en-US" sz="1600" b="0" dirty="0">
                <a:solidFill>
                  <a:schemeClr val="tx1"/>
                </a:solidFill>
                <a:effectLst/>
                <a:latin typeface="Consolas" panose="020B0609020204030204" pitchFamily="49" charset="0"/>
              </a:rPr>
              <a:t> // Your code to handle the error</a:t>
            </a:r>
          </a:p>
          <a:p>
            <a:pPr marL="0" indent="0">
              <a:buNone/>
            </a:pPr>
            <a:r>
              <a:rPr lang="en-US" sz="1600" b="0" dirty="0">
                <a:solidFill>
                  <a:schemeClr val="tx1"/>
                </a:solidFill>
                <a:effectLst/>
                <a:latin typeface="Consolas" panose="020B0609020204030204" pitchFamily="49" charset="0"/>
              </a:rPr>
              <a:t>}</a:t>
            </a:r>
          </a:p>
          <a:p>
            <a:pPr marL="0" indent="0">
              <a:buNone/>
            </a:pPr>
            <a:br>
              <a:rPr lang="en-US" sz="1600" b="0" dirty="0">
                <a:solidFill>
                  <a:schemeClr val="tx1"/>
                </a:solidFill>
                <a:effectLst/>
                <a:latin typeface="Consolas" panose="020B0609020204030204" pitchFamily="49" charset="0"/>
              </a:rPr>
            </a:br>
            <a:r>
              <a:rPr lang="en-US" sz="1600" b="0" dirty="0">
                <a:solidFill>
                  <a:schemeClr val="tx1"/>
                </a:solidFill>
                <a:effectLst/>
                <a:highlight>
                  <a:srgbClr val="FFFF00"/>
                </a:highlight>
                <a:latin typeface="Consolas" panose="020B0609020204030204" pitchFamily="49" charset="0"/>
              </a:rPr>
              <a:t>function </a:t>
            </a:r>
            <a:r>
              <a:rPr lang="en-US" sz="1600" b="0" dirty="0" err="1">
                <a:solidFill>
                  <a:schemeClr val="tx1"/>
                </a:solidFill>
                <a:effectLst/>
                <a:highlight>
                  <a:srgbClr val="FFFF00"/>
                </a:highlight>
                <a:latin typeface="Consolas" panose="020B0609020204030204" pitchFamily="49" charset="0"/>
              </a:rPr>
              <a:t>getErrorMessage</a:t>
            </a:r>
            <a:r>
              <a:rPr lang="en-US" sz="1600" b="0" dirty="0">
                <a:solidFill>
                  <a:schemeClr val="tx1"/>
                </a:solidFill>
                <a:effectLst/>
                <a:highlight>
                  <a:srgbClr val="FFFF00"/>
                </a:highlight>
                <a:latin typeface="Consolas" panose="020B0609020204030204" pitchFamily="49" charset="0"/>
              </a:rPr>
              <a:t>(</a:t>
            </a:r>
            <a:r>
              <a:rPr lang="en-US" sz="1600" b="0" dirty="0" err="1">
                <a:solidFill>
                  <a:schemeClr val="tx1"/>
                </a:solidFill>
                <a:effectLst/>
                <a:highlight>
                  <a:srgbClr val="FFFF00"/>
                </a:highlight>
                <a:latin typeface="Consolas" panose="020B0609020204030204" pitchFamily="49" charset="0"/>
              </a:rPr>
              <a:t>errMsg</a:t>
            </a:r>
            <a:r>
              <a:rPr lang="en-US" sz="1600" b="0" dirty="0">
                <a:solidFill>
                  <a:schemeClr val="tx1"/>
                </a:solidFill>
                <a:effectLst/>
                <a:highlight>
                  <a:srgbClr val="FFFF00"/>
                </a:highlight>
                <a:latin typeface="Consolas" panose="020B0609020204030204" pitchFamily="49" charset="0"/>
              </a:rPr>
              <a:t>) {</a:t>
            </a:r>
          </a:p>
          <a:p>
            <a:pPr marL="0" indent="0">
              <a:buNone/>
            </a:pPr>
            <a:r>
              <a:rPr lang="en-US" sz="1600" b="0" dirty="0">
                <a:solidFill>
                  <a:schemeClr val="tx1"/>
                </a:solidFill>
                <a:effectLst/>
                <a:highlight>
                  <a:srgbClr val="FFFF00"/>
                </a:highlight>
                <a:latin typeface="Consolas" panose="020B0609020204030204" pitchFamily="49" charset="0"/>
              </a:rPr>
              <a:t>console.log(</a:t>
            </a:r>
            <a:r>
              <a:rPr lang="en-US" sz="1600" b="0" dirty="0" err="1">
                <a:solidFill>
                  <a:schemeClr val="tx1"/>
                </a:solidFill>
                <a:effectLst/>
                <a:highlight>
                  <a:srgbClr val="FFFF00"/>
                </a:highlight>
                <a:latin typeface="Consolas" panose="020B0609020204030204" pitchFamily="49" charset="0"/>
              </a:rPr>
              <a:t>errMsg</a:t>
            </a:r>
            <a:r>
              <a:rPr lang="en-US" sz="1600" b="0" dirty="0">
                <a:solidFill>
                  <a:schemeClr val="tx1"/>
                </a:solidFill>
                <a:effectLst/>
                <a:highlight>
                  <a:srgbClr val="FFFF00"/>
                </a:highlight>
                <a:latin typeface="Consolas" panose="020B0609020204030204" pitchFamily="49" charset="0"/>
              </a:rPr>
              <a:t>);</a:t>
            </a:r>
          </a:p>
          <a:p>
            <a:pPr marL="0" indent="0">
              <a:buNone/>
            </a:pPr>
            <a:r>
              <a:rPr lang="en-US" sz="1600" b="0" dirty="0">
                <a:solidFill>
                  <a:schemeClr val="tx1"/>
                </a:solidFill>
                <a:effectLst/>
                <a:highlight>
                  <a:srgbClr val="FFFF00"/>
                </a:highlight>
                <a:latin typeface="Consolas" panose="020B0609020204030204" pitchFamily="49" charset="0"/>
              </a:rPr>
              <a:t>}</a:t>
            </a:r>
          </a:p>
          <a:p>
            <a:pPr marL="0" indent="0">
              <a:buNone/>
            </a:pPr>
            <a:br>
              <a:rPr lang="en-US" sz="1600" b="0" dirty="0">
                <a:solidFill>
                  <a:schemeClr val="tx1"/>
                </a:solidFill>
                <a:effectLst/>
                <a:highlight>
                  <a:srgbClr val="FFFF00"/>
                </a:highlight>
                <a:latin typeface="Consolas" panose="020B0609020204030204" pitchFamily="49" charset="0"/>
              </a:rPr>
            </a:br>
            <a:r>
              <a:rPr lang="en-US" sz="1600" b="0" dirty="0">
                <a:solidFill>
                  <a:schemeClr val="tx1"/>
                </a:solidFill>
                <a:effectLst/>
                <a:highlight>
                  <a:srgbClr val="FFFF00"/>
                </a:highlight>
                <a:latin typeface="Consolas" panose="020B0609020204030204" pitchFamily="49" charset="0"/>
              </a:rPr>
              <a:t>// Export the controller function</a:t>
            </a:r>
          </a:p>
          <a:p>
            <a:pPr marL="0" indent="0">
              <a:buNone/>
            </a:pPr>
            <a:r>
              <a:rPr lang="en-US" sz="1600" b="0" dirty="0">
                <a:solidFill>
                  <a:schemeClr val="tx1"/>
                </a:solidFill>
                <a:effectLst/>
                <a:highlight>
                  <a:srgbClr val="FFFF00"/>
                </a:highlight>
                <a:latin typeface="Consolas" panose="020B0609020204030204" pitchFamily="49" charset="0"/>
              </a:rPr>
              <a:t>export default  {</a:t>
            </a:r>
          </a:p>
          <a:p>
            <a:pPr marL="0" indent="0">
              <a:buNone/>
            </a:pPr>
            <a:r>
              <a:rPr lang="en-US" sz="1600" b="0" dirty="0">
                <a:solidFill>
                  <a:schemeClr val="tx1"/>
                </a:solidFill>
                <a:effectLst/>
                <a:highlight>
                  <a:srgbClr val="FFFF00"/>
                </a:highlight>
                <a:latin typeface="Consolas" panose="020B0609020204030204" pitchFamily="49" charset="0"/>
              </a:rPr>
              <a:t>    </a:t>
            </a:r>
            <a:r>
              <a:rPr lang="en-US" sz="1600" b="0" dirty="0" err="1">
                <a:solidFill>
                  <a:schemeClr val="tx1"/>
                </a:solidFill>
                <a:effectLst/>
                <a:highlight>
                  <a:srgbClr val="FFFF00"/>
                </a:highlight>
                <a:latin typeface="Consolas" panose="020B0609020204030204" pitchFamily="49" charset="0"/>
              </a:rPr>
              <a:t>handleError</a:t>
            </a:r>
            <a:r>
              <a:rPr lang="en-US" sz="1600" b="0" dirty="0">
                <a:solidFill>
                  <a:schemeClr val="tx1"/>
                </a:solidFill>
                <a:effectLst/>
                <a:highlight>
                  <a:srgbClr val="FFFF00"/>
                </a:highlight>
                <a:latin typeface="Consolas" panose="020B0609020204030204" pitchFamily="49" charset="0"/>
              </a:rPr>
              <a:t>: </a:t>
            </a:r>
            <a:r>
              <a:rPr lang="en-US" sz="1600" b="0" dirty="0" err="1">
                <a:solidFill>
                  <a:schemeClr val="tx1"/>
                </a:solidFill>
                <a:effectLst/>
                <a:highlight>
                  <a:srgbClr val="FFFF00"/>
                </a:highlight>
                <a:latin typeface="Consolas" panose="020B0609020204030204" pitchFamily="49" charset="0"/>
              </a:rPr>
              <a:t>handleError</a:t>
            </a:r>
            <a:r>
              <a:rPr lang="en-US" sz="1600" b="0" dirty="0">
                <a:solidFill>
                  <a:schemeClr val="tx1"/>
                </a:solidFill>
                <a:effectLst/>
                <a:highlight>
                  <a:srgbClr val="FFFF00"/>
                </a:highlight>
                <a:latin typeface="Consolas" panose="020B0609020204030204" pitchFamily="49" charset="0"/>
              </a:rPr>
              <a:t>,</a:t>
            </a:r>
          </a:p>
          <a:p>
            <a:pPr marL="0" indent="0">
              <a:buNone/>
            </a:pPr>
            <a:r>
              <a:rPr lang="en-US" sz="1600" b="0" dirty="0">
                <a:solidFill>
                  <a:schemeClr val="tx1"/>
                </a:solidFill>
                <a:effectLst/>
                <a:highlight>
                  <a:srgbClr val="FFFF00"/>
                </a:highlight>
                <a:latin typeface="Consolas" panose="020B0609020204030204" pitchFamily="49" charset="0"/>
              </a:rPr>
              <a:t>    </a:t>
            </a:r>
            <a:r>
              <a:rPr lang="en-US" sz="1600" b="0" dirty="0" err="1">
                <a:solidFill>
                  <a:schemeClr val="tx1"/>
                </a:solidFill>
                <a:effectLst/>
                <a:highlight>
                  <a:srgbClr val="FFFF00"/>
                </a:highlight>
                <a:latin typeface="Consolas" panose="020B0609020204030204" pitchFamily="49" charset="0"/>
              </a:rPr>
              <a:t>getErrorMessage:getErrorMessage</a:t>
            </a:r>
            <a:endParaRPr lang="en-US" sz="1600" b="0" dirty="0">
              <a:solidFill>
                <a:schemeClr val="tx1"/>
              </a:solidFill>
              <a:effectLst/>
              <a:highlight>
                <a:srgbClr val="FFFF00"/>
              </a:highlight>
              <a:latin typeface="Consolas" panose="020B0609020204030204" pitchFamily="49" charset="0"/>
            </a:endParaRPr>
          </a:p>
          <a:p>
            <a:pPr marL="0" indent="0">
              <a:buNone/>
            </a:pPr>
            <a:r>
              <a:rPr lang="en-US" sz="1600" b="0" dirty="0">
                <a:solidFill>
                  <a:schemeClr val="tx1"/>
                </a:solidFill>
                <a:effectLst/>
                <a:highlight>
                  <a:srgbClr val="FFFF00"/>
                </a:highlight>
                <a:latin typeface="Consolas" panose="020B0609020204030204" pitchFamily="49" charset="0"/>
              </a:rPr>
              <a:t>};</a:t>
            </a:r>
          </a:p>
          <a:p>
            <a:pPr marL="0" indent="0">
              <a:buNone/>
            </a:pPr>
            <a:br>
              <a:rPr lang="en-US" sz="1600" b="0" dirty="0">
                <a:solidFill>
                  <a:schemeClr val="tx1"/>
                </a:solidFill>
                <a:effectLst/>
                <a:latin typeface="Consolas" panose="020B0609020204030204" pitchFamily="49" charset="0"/>
              </a:rPr>
            </a:br>
            <a:endParaRPr lang="en-US" sz="16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A086F93-29EC-790D-C2C5-FB8567830DEA}"/>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4DC05DC0-43CA-330D-CE8F-FAC2F22F2A0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F04940B-EBD7-89DA-A52E-8F860DBFFD4D}"/>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2464100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0A61-9F05-50C8-1109-0ECEA0EB85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53B03-299B-31B2-6451-9EF6CEC2FD0C}"/>
              </a:ext>
            </a:extLst>
          </p:cNvPr>
          <p:cNvSpPr>
            <a:spLocks noGrp="1"/>
          </p:cNvSpPr>
          <p:nvPr>
            <p:ph idx="1"/>
          </p:nvPr>
        </p:nvSpPr>
        <p:spPr/>
        <p:txBody>
          <a:bodyPr/>
          <a:lstStyle/>
          <a:p>
            <a:r>
              <a:rPr lang="en-US" dirty="0"/>
              <a:t>This controller will make use of the </a:t>
            </a:r>
            <a:r>
              <a:rPr lang="en-US" dirty="0" err="1"/>
              <a:t>errorHandler</a:t>
            </a:r>
            <a:r>
              <a:rPr lang="en-US" dirty="0"/>
              <a:t> helper to respond to route requests with meaningful messages when a Mongoose error occurs.</a:t>
            </a:r>
          </a:p>
          <a:p>
            <a:r>
              <a:rPr lang="en-US" dirty="0"/>
              <a:t> It will also use a module called </a:t>
            </a:r>
            <a:r>
              <a:rPr lang="en-US" dirty="0" err="1"/>
              <a:t>lodash</a:t>
            </a:r>
            <a:r>
              <a:rPr lang="en-US" dirty="0"/>
              <a:t> when updating an existing user with changed values.</a:t>
            </a:r>
          </a:p>
          <a:p>
            <a:endParaRPr lang="en-US" dirty="0"/>
          </a:p>
          <a:p>
            <a:r>
              <a:rPr lang="en-US" dirty="0" err="1"/>
              <a:t>lodash</a:t>
            </a:r>
            <a:r>
              <a:rPr lang="en-US" dirty="0"/>
              <a:t> is a JavaScript library that provides utility functions for common programming tasks, including the manipulation of arrays and objects.</a:t>
            </a:r>
          </a:p>
          <a:p>
            <a:r>
              <a:rPr lang="en-US" dirty="0"/>
              <a:t> To install </a:t>
            </a:r>
            <a:r>
              <a:rPr lang="en-US" dirty="0" err="1"/>
              <a:t>lodash</a:t>
            </a:r>
            <a:r>
              <a:rPr lang="en-US" dirty="0"/>
              <a:t>, run </a:t>
            </a:r>
            <a:r>
              <a:rPr lang="en-US" b="1" dirty="0"/>
              <a:t>yarn add </a:t>
            </a:r>
            <a:r>
              <a:rPr lang="en-US" b="1" dirty="0" err="1"/>
              <a:t>lodash</a:t>
            </a:r>
            <a:r>
              <a:rPr lang="en-US" b="1" dirty="0"/>
              <a:t> </a:t>
            </a:r>
            <a:r>
              <a:rPr lang="en-US" dirty="0"/>
              <a:t>from the command line, </a:t>
            </a:r>
            <a:r>
              <a:rPr lang="en-US" dirty="0" err="1"/>
              <a:t>i.e</a:t>
            </a:r>
            <a:r>
              <a:rPr lang="en-US" dirty="0"/>
              <a:t> terminal, root.</a:t>
            </a:r>
          </a:p>
        </p:txBody>
      </p:sp>
      <p:sp>
        <p:nvSpPr>
          <p:cNvPr id="4" name="Date Placeholder 3">
            <a:extLst>
              <a:ext uri="{FF2B5EF4-FFF2-40B4-BE49-F238E27FC236}">
                <a16:creationId xmlns:a16="http://schemas.microsoft.com/office/drawing/2014/main" id="{2799AF4E-572F-5C7B-A90A-87E0553E733B}"/>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DD80823C-AC23-2890-C97B-C5FFFACB45D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FCBA83B-9FCE-8620-BC30-36E5825392A8}"/>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248063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58A2-7166-2020-8C96-FFBAA923C8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6D1844-29F2-27AA-2A26-E504C124A1CB}"/>
              </a:ext>
            </a:extLst>
          </p:cNvPr>
          <p:cNvSpPr>
            <a:spLocks noGrp="1"/>
          </p:cNvSpPr>
          <p:nvPr>
            <p:ph idx="1"/>
          </p:nvPr>
        </p:nvSpPr>
        <p:spPr/>
        <p:txBody>
          <a:bodyPr/>
          <a:lstStyle/>
          <a:p>
            <a:r>
              <a:rPr lang="en-US" dirty="0"/>
              <a:t>Each of the controller functions we defined previously is related to a route request.</a:t>
            </a:r>
          </a:p>
        </p:txBody>
      </p:sp>
      <p:sp>
        <p:nvSpPr>
          <p:cNvPr id="4" name="Date Placeholder 3">
            <a:extLst>
              <a:ext uri="{FF2B5EF4-FFF2-40B4-BE49-F238E27FC236}">
                <a16:creationId xmlns:a16="http://schemas.microsoft.com/office/drawing/2014/main" id="{3BE199E3-2D36-3FDC-6306-51641A85115E}"/>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843DDA4A-9C2F-47E9-5D9F-5A07CA35578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080D2C0-D318-6B72-263B-D42DCBBFF04C}"/>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pic>
        <p:nvPicPr>
          <p:cNvPr id="7" name="Picture 6">
            <a:extLst>
              <a:ext uri="{FF2B5EF4-FFF2-40B4-BE49-F238E27FC236}">
                <a16:creationId xmlns:a16="http://schemas.microsoft.com/office/drawing/2014/main" id="{5AE78378-7C0E-A1AB-9EC8-BEDF92EC5A5E}"/>
              </a:ext>
            </a:extLst>
          </p:cNvPr>
          <p:cNvPicPr>
            <a:picLocks noChangeAspect="1"/>
          </p:cNvPicPr>
          <p:nvPr/>
        </p:nvPicPr>
        <p:blipFill>
          <a:blip r:embed="rId2"/>
          <a:stretch>
            <a:fillRect/>
          </a:stretch>
        </p:blipFill>
        <p:spPr>
          <a:xfrm>
            <a:off x="1066800" y="2102601"/>
            <a:ext cx="5029200" cy="3657600"/>
          </a:xfrm>
          <a:prstGeom prst="rect">
            <a:avLst/>
          </a:prstGeom>
        </p:spPr>
      </p:pic>
      <p:graphicFrame>
        <p:nvGraphicFramePr>
          <p:cNvPr id="8" name="Table 7">
            <a:extLst>
              <a:ext uri="{FF2B5EF4-FFF2-40B4-BE49-F238E27FC236}">
                <a16:creationId xmlns:a16="http://schemas.microsoft.com/office/drawing/2014/main" id="{70360D46-5215-1708-3C5E-6934AACCF38A}"/>
              </a:ext>
            </a:extLst>
          </p:cNvPr>
          <p:cNvGraphicFramePr>
            <a:graphicFrameLocks noGrp="1"/>
          </p:cNvGraphicFramePr>
          <p:nvPr>
            <p:extLst>
              <p:ext uri="{D42A27DB-BD31-4B8C-83A1-F6EECF244321}">
                <p14:modId xmlns:p14="http://schemas.microsoft.com/office/powerpoint/2010/main" val="809007489"/>
              </p:ext>
            </p:extLst>
          </p:nvPr>
        </p:nvGraphicFramePr>
        <p:xfrm>
          <a:off x="6096000" y="2133600"/>
          <a:ext cx="2971800" cy="2743201"/>
        </p:xfrm>
        <a:graphic>
          <a:graphicData uri="http://schemas.openxmlformats.org/drawingml/2006/table">
            <a:tbl>
              <a:tblPr firstRow="1" firstCol="1" bandRow="1">
                <a:tableStyleId>{D7AC3CCA-C797-4891-BE02-D94E43425B78}</a:tableStyleId>
              </a:tblPr>
              <a:tblGrid>
                <a:gridCol w="1447800">
                  <a:extLst>
                    <a:ext uri="{9D8B030D-6E8A-4147-A177-3AD203B41FA5}">
                      <a16:colId xmlns:a16="http://schemas.microsoft.com/office/drawing/2014/main" val="1603376715"/>
                    </a:ext>
                  </a:extLst>
                </a:gridCol>
                <a:gridCol w="1524000">
                  <a:extLst>
                    <a:ext uri="{9D8B030D-6E8A-4147-A177-3AD203B41FA5}">
                      <a16:colId xmlns:a16="http://schemas.microsoft.com/office/drawing/2014/main" val="3724051570"/>
                    </a:ext>
                  </a:extLst>
                </a:gridCol>
              </a:tblGrid>
              <a:tr h="381002">
                <a:tc>
                  <a:txBody>
                    <a:bodyPr/>
                    <a:lstStyle/>
                    <a:p>
                      <a:pPr marL="0" marR="0">
                        <a:lnSpc>
                          <a:spcPct val="107000"/>
                        </a:lnSpc>
                        <a:spcBef>
                          <a:spcPts val="0"/>
                        </a:spcBef>
                        <a:spcAft>
                          <a:spcPts val="0"/>
                        </a:spcAft>
                      </a:pPr>
                      <a:r>
                        <a:rPr lang="en-US" sz="2000" kern="100" dirty="0">
                          <a:solidFill>
                            <a:schemeClr val="tx1"/>
                          </a:solidFill>
                          <a:effectLst/>
                        </a:rPr>
                        <a:t>Routes</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solidFill>
                            <a:schemeClr val="tx1"/>
                          </a:solidFill>
                          <a:effectLst/>
                        </a:rPr>
                        <a:t>controllers</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9230065"/>
                  </a:ext>
                </a:extLst>
              </a:tr>
              <a:tr h="457200">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5556945"/>
                  </a:ext>
                </a:extLst>
              </a:tr>
              <a:tr h="457200">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1032625"/>
                  </a:ext>
                </a:extLst>
              </a:tr>
              <a:tr h="533399">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8890852"/>
                  </a:ext>
                </a:extLst>
              </a:tr>
              <a:tr h="457200">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6692051"/>
                  </a:ext>
                </a:extLst>
              </a:tr>
              <a:tr h="457200">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8667410"/>
                  </a:ext>
                </a:extLst>
              </a:tr>
            </a:tbl>
          </a:graphicData>
        </a:graphic>
      </p:graphicFrame>
    </p:spTree>
    <p:extLst>
      <p:ext uri="{BB962C8B-B14F-4D97-AF65-F5344CB8AC3E}">
        <p14:creationId xmlns:p14="http://schemas.microsoft.com/office/powerpoint/2010/main" val="827571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9DD6-81FF-CA90-4DFC-84B89A4C04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77694C-C1C3-DEA9-E770-1E08808B5F38}"/>
              </a:ext>
            </a:extLst>
          </p:cNvPr>
          <p:cNvSpPr>
            <a:spLocks noGrp="1"/>
          </p:cNvSpPr>
          <p:nvPr>
            <p:ph idx="1"/>
          </p:nvPr>
        </p:nvSpPr>
        <p:spPr/>
        <p:txBody>
          <a:bodyPr/>
          <a:lstStyle/>
          <a:p>
            <a:r>
              <a:rPr lang="en-US" dirty="0"/>
              <a:t>From the terminal type the command:</a:t>
            </a:r>
          </a:p>
          <a:p>
            <a:r>
              <a:rPr lang="en-US" dirty="0"/>
              <a:t>Yarn add </a:t>
            </a:r>
            <a:r>
              <a:rPr lang="en-US" dirty="0" err="1"/>
              <a:t>lodash</a:t>
            </a:r>
            <a:r>
              <a:rPr lang="en-US" dirty="0"/>
              <a:t> or </a:t>
            </a:r>
            <a:r>
              <a:rPr lang="en-US" dirty="0" err="1"/>
              <a:t>npm</a:t>
            </a:r>
            <a:r>
              <a:rPr lang="en-US" dirty="0"/>
              <a:t> install </a:t>
            </a:r>
            <a:r>
              <a:rPr lang="en-US" dirty="0" err="1"/>
              <a:t>lodash</a:t>
            </a:r>
            <a:r>
              <a:rPr lang="en-US" dirty="0"/>
              <a:t> </a:t>
            </a:r>
          </a:p>
          <a:p>
            <a:endParaRPr lang="en-US" dirty="0"/>
          </a:p>
        </p:txBody>
      </p:sp>
      <p:sp>
        <p:nvSpPr>
          <p:cNvPr id="4" name="Date Placeholder 3">
            <a:extLst>
              <a:ext uri="{FF2B5EF4-FFF2-40B4-BE49-F238E27FC236}">
                <a16:creationId xmlns:a16="http://schemas.microsoft.com/office/drawing/2014/main" id="{5A582855-8EC7-BFF5-2583-2267E7B811F5}"/>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54774F69-A605-3C3B-9538-66F3D2C81F5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77C3720-62F2-F601-B13B-5AAF0C0E18C9}"/>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44287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39A7-09DA-8276-6D40-D18F2E6211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4A5998-D747-4154-7E6F-3CF999C8EAA5}"/>
              </a:ext>
            </a:extLst>
          </p:cNvPr>
          <p:cNvSpPr>
            <a:spLocks noGrp="1"/>
          </p:cNvSpPr>
          <p:nvPr>
            <p:ph idx="1"/>
          </p:nvPr>
        </p:nvSpPr>
        <p:spPr/>
        <p:txBody>
          <a:bodyPr/>
          <a:lstStyle/>
          <a:p>
            <a:r>
              <a:rPr lang="en-US" dirty="0"/>
              <a:t>This function creates a new user with the user JSON object that's received in the POST request from the frontend within </a:t>
            </a:r>
            <a:r>
              <a:rPr lang="en-US" dirty="0" err="1"/>
              <a:t>req.body</a:t>
            </a:r>
            <a:r>
              <a:rPr lang="en-US" dirty="0"/>
              <a:t>.</a:t>
            </a:r>
          </a:p>
          <a:p>
            <a:r>
              <a:rPr lang="en-US" dirty="0"/>
              <a:t> The call to </a:t>
            </a:r>
            <a:r>
              <a:rPr lang="en-US" dirty="0" err="1"/>
              <a:t>user.save</a:t>
            </a:r>
            <a:r>
              <a:rPr lang="en-US" dirty="0"/>
              <a:t> attempts to save the new user in the database after Mongoose has performed a validation check on the data. Consequently, an error or success response is returned to the requesting client.</a:t>
            </a:r>
          </a:p>
          <a:p>
            <a:r>
              <a:rPr lang="en-US" sz="1800" b="1" dirty="0"/>
              <a:t>The create function is defined as an asynchronous function with the async keyword, allowing us to use await with </a:t>
            </a:r>
            <a:r>
              <a:rPr lang="en-US" sz="1800" b="1" dirty="0" err="1"/>
              <a:t>user.save</a:t>
            </a:r>
            <a:r>
              <a:rPr lang="en-US" sz="1800" b="1" dirty="0"/>
              <a:t>(), which returns a Promise. Using the await keyword inside an async function causes this function to wait until the returned Promise resolves, before the next lines of code are executed. </a:t>
            </a:r>
          </a:p>
          <a:p>
            <a:r>
              <a:rPr lang="en-US" sz="1800" b="1" dirty="0"/>
              <a:t>If the Promise rejects, an error is thrown and caught in the catch block.</a:t>
            </a:r>
          </a:p>
        </p:txBody>
      </p:sp>
      <p:sp>
        <p:nvSpPr>
          <p:cNvPr id="4" name="Date Placeholder 3">
            <a:extLst>
              <a:ext uri="{FF2B5EF4-FFF2-40B4-BE49-F238E27FC236}">
                <a16:creationId xmlns:a16="http://schemas.microsoft.com/office/drawing/2014/main" id="{04AD7A9B-C12D-7DAA-B641-D3254E7F1F92}"/>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1B4EF803-46D8-D1D3-1268-4920EE48401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E3753D-2E80-8080-8998-85C5CE649840}"/>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1033298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80B8-B04A-91AD-D2A7-2F7DD8F276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CCB437-B6C7-2DF6-8468-3D414EE07D3D}"/>
              </a:ext>
            </a:extLst>
          </p:cNvPr>
          <p:cNvSpPr>
            <a:spLocks noGrp="1"/>
          </p:cNvSpPr>
          <p:nvPr>
            <p:ph idx="1"/>
          </p:nvPr>
        </p:nvSpPr>
        <p:spPr/>
        <p:txBody>
          <a:bodyPr/>
          <a:lstStyle/>
          <a:p>
            <a:r>
              <a:rPr lang="en-US" dirty="0"/>
              <a:t>Async/await is an addition to ES8 that allows us to write asynchronous JavaScript code in a seemingly sequential or synchronous manner.</a:t>
            </a:r>
          </a:p>
          <a:p>
            <a:r>
              <a:rPr lang="en-US" dirty="0"/>
              <a:t> For controller functions that handle asynchronous behavior such as accessing the database, the async/await syntax is used to implement them.</a:t>
            </a:r>
          </a:p>
          <a:p>
            <a:endParaRPr lang="en-US" dirty="0"/>
          </a:p>
          <a:p>
            <a:r>
              <a:rPr lang="en-US" dirty="0"/>
              <a:t>we will use async/await while implementing the </a:t>
            </a:r>
          </a:p>
          <a:p>
            <a:pPr marL="0" indent="0">
              <a:buNone/>
            </a:pPr>
            <a:r>
              <a:rPr lang="en-US" dirty="0"/>
              <a:t>controller function to list all users after querying the database.</a:t>
            </a:r>
          </a:p>
        </p:txBody>
      </p:sp>
      <p:sp>
        <p:nvSpPr>
          <p:cNvPr id="4" name="Date Placeholder 3">
            <a:extLst>
              <a:ext uri="{FF2B5EF4-FFF2-40B4-BE49-F238E27FC236}">
                <a16:creationId xmlns:a16="http://schemas.microsoft.com/office/drawing/2014/main" id="{F2C0112A-9415-3833-250E-83C96827C2A7}"/>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8D5E0CBB-398E-D4FE-D098-1034E616024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5DEAF78-866F-EF11-AAE5-10AA8AB3B618}"/>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2976728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1C92-3275-446B-697A-B343FF3497C2}"/>
              </a:ext>
            </a:extLst>
          </p:cNvPr>
          <p:cNvSpPr>
            <a:spLocks noGrp="1"/>
          </p:cNvSpPr>
          <p:nvPr>
            <p:ph type="title"/>
          </p:nvPr>
        </p:nvSpPr>
        <p:spPr/>
        <p:txBody>
          <a:bodyPr/>
          <a:lstStyle/>
          <a:p>
            <a:r>
              <a:rPr lang="en-US" dirty="0"/>
              <a:t>Adding user CRUD APIs</a:t>
            </a:r>
          </a:p>
        </p:txBody>
      </p:sp>
      <p:sp>
        <p:nvSpPr>
          <p:cNvPr id="3" name="Content Placeholder 2">
            <a:extLst>
              <a:ext uri="{FF2B5EF4-FFF2-40B4-BE49-F238E27FC236}">
                <a16:creationId xmlns:a16="http://schemas.microsoft.com/office/drawing/2014/main" id="{326B536A-8028-2D02-E9E2-395F1EBD4044}"/>
              </a:ext>
            </a:extLst>
          </p:cNvPr>
          <p:cNvSpPr>
            <a:spLocks noGrp="1"/>
          </p:cNvSpPr>
          <p:nvPr>
            <p:ph idx="1"/>
          </p:nvPr>
        </p:nvSpPr>
        <p:spPr/>
        <p:txBody>
          <a:bodyPr/>
          <a:lstStyle/>
          <a:p>
            <a:r>
              <a:rPr lang="en-US" dirty="0"/>
              <a:t>The user API endpoints exposed by the Express app will allow the frontend to perform CRUD operations on documents that are generated according to the user model. </a:t>
            </a:r>
          </a:p>
          <a:p>
            <a:r>
              <a:rPr lang="en-US" dirty="0"/>
              <a:t>To implement these working endpoints, we will write Express routes and the corresponding controller callback functions that should be executed when HTTP requests come in for these declared routes. </a:t>
            </a:r>
          </a:p>
          <a:p>
            <a:r>
              <a:rPr lang="en-US" dirty="0"/>
              <a:t>In this section, we will look at how these endpoints work without any auth restrictions.</a:t>
            </a:r>
          </a:p>
          <a:p>
            <a:r>
              <a:rPr lang="en-US" dirty="0"/>
              <a:t>Our user API routes will be declared using the Express router in </a:t>
            </a:r>
            <a:r>
              <a:rPr lang="en-US" b="1" dirty="0"/>
              <a:t>server/routes/user.routes.js</a:t>
            </a:r>
            <a:r>
              <a:rPr lang="en-US" dirty="0"/>
              <a:t>, and then mounted on the Express app we configured in </a:t>
            </a:r>
            <a:r>
              <a:rPr lang="en-US" b="1" dirty="0"/>
              <a:t>server/express.js</a:t>
            </a:r>
            <a:r>
              <a:rPr lang="en-US" dirty="0"/>
              <a:t>.</a:t>
            </a:r>
          </a:p>
        </p:txBody>
      </p:sp>
      <p:sp>
        <p:nvSpPr>
          <p:cNvPr id="4" name="Date Placeholder 3">
            <a:extLst>
              <a:ext uri="{FF2B5EF4-FFF2-40B4-BE49-F238E27FC236}">
                <a16:creationId xmlns:a16="http://schemas.microsoft.com/office/drawing/2014/main" id="{247B27D5-7C83-830D-1C9E-85431B17AB7F}"/>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AC1A6CE4-28CB-FA48-02EA-4654259618E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5494A79-FE89-A5AF-3106-D353D68F2A42}"/>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1976733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6FFFE-680A-9E9A-E8FE-1D4A42F4F0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758DE2-4E77-2D2C-81D9-542902786606}"/>
              </a:ext>
            </a:extLst>
          </p:cNvPr>
          <p:cNvSpPr>
            <a:spLocks noGrp="1"/>
          </p:cNvSpPr>
          <p:nvPr>
            <p:ph idx="1"/>
          </p:nvPr>
        </p:nvSpPr>
        <p:spPr/>
        <p:txBody>
          <a:bodyPr/>
          <a:lstStyle/>
          <a:p>
            <a:r>
              <a:rPr lang="en-US" dirty="0"/>
              <a:t>When the Express app gets a GET request at '/</a:t>
            </a:r>
            <a:r>
              <a:rPr lang="en-US" dirty="0" err="1"/>
              <a:t>api</a:t>
            </a:r>
            <a:r>
              <a:rPr lang="en-US" dirty="0"/>
              <a:t>/users', it executes the list controller function.</a:t>
            </a:r>
          </a:p>
        </p:txBody>
      </p:sp>
      <p:sp>
        <p:nvSpPr>
          <p:cNvPr id="4" name="Date Placeholder 3">
            <a:extLst>
              <a:ext uri="{FF2B5EF4-FFF2-40B4-BE49-F238E27FC236}">
                <a16:creationId xmlns:a16="http://schemas.microsoft.com/office/drawing/2014/main" id="{991F957A-3BD5-E2A6-376C-9CCEB13DFF4F}"/>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7BF42C07-0B18-B7F7-2507-BE2ED37D128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E3210B0-0280-A5BD-2592-D6AB6FAEE32E}"/>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2344683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A03B-458E-66F2-11DD-F943178B01BF}"/>
              </a:ext>
            </a:extLst>
          </p:cNvPr>
          <p:cNvSpPr>
            <a:spLocks noGrp="1"/>
          </p:cNvSpPr>
          <p:nvPr>
            <p:ph type="title"/>
          </p:nvPr>
        </p:nvSpPr>
        <p:spPr/>
        <p:txBody>
          <a:bodyPr/>
          <a:lstStyle/>
          <a:p>
            <a:r>
              <a:rPr lang="en-US" dirty="0"/>
              <a:t>Updated user.model.js</a:t>
            </a:r>
          </a:p>
        </p:txBody>
      </p:sp>
      <p:sp>
        <p:nvSpPr>
          <p:cNvPr id="3" name="Content Placeholder 2">
            <a:extLst>
              <a:ext uri="{FF2B5EF4-FFF2-40B4-BE49-F238E27FC236}">
                <a16:creationId xmlns:a16="http://schemas.microsoft.com/office/drawing/2014/main" id="{B5E8A378-9F22-2BA3-4EE2-08E42CE3BB1B}"/>
              </a:ext>
            </a:extLst>
          </p:cNvPr>
          <p:cNvSpPr>
            <a:spLocks noGrp="1"/>
          </p:cNvSpPr>
          <p:nvPr>
            <p:ph idx="1"/>
          </p:nvPr>
        </p:nvSpPr>
        <p:spPr/>
        <p:txBody>
          <a:bodyPr/>
          <a:lstStyle/>
          <a:p>
            <a:r>
              <a:rPr lang="en-US" sz="550" b="0" dirty="0">
                <a:solidFill>
                  <a:schemeClr val="tx1"/>
                </a:solidFill>
                <a:effectLst/>
                <a:highlight>
                  <a:srgbClr val="FFFF00"/>
                </a:highlight>
                <a:latin typeface="Consolas" panose="020B0609020204030204" pitchFamily="49" charset="0"/>
              </a:rPr>
              <a:t>import mongoose from 'mongoose'</a:t>
            </a:r>
          </a:p>
          <a:p>
            <a:r>
              <a:rPr lang="en-US" sz="550" b="0" dirty="0">
                <a:solidFill>
                  <a:schemeClr val="tx1"/>
                </a:solidFill>
                <a:effectLst/>
                <a:highlight>
                  <a:srgbClr val="FFFF00"/>
                </a:highlight>
                <a:latin typeface="Consolas" panose="020B0609020204030204" pitchFamily="49" charset="0"/>
              </a:rPr>
              <a:t>//const mongoose = require('mongoose');</a:t>
            </a:r>
          </a:p>
          <a:p>
            <a:r>
              <a:rPr lang="en-US" sz="550" b="0" dirty="0">
                <a:solidFill>
                  <a:schemeClr val="tx1"/>
                </a:solidFill>
                <a:effectLst/>
                <a:latin typeface="Consolas" panose="020B0609020204030204" pitchFamily="49" charset="0"/>
              </a:rPr>
              <a:t>const </a:t>
            </a:r>
            <a:r>
              <a:rPr lang="en-US" sz="550" b="0" dirty="0" err="1">
                <a:solidFill>
                  <a:schemeClr val="tx1"/>
                </a:solidFill>
                <a:effectLst/>
                <a:latin typeface="Consolas" panose="020B0609020204030204" pitchFamily="49" charset="0"/>
              </a:rPr>
              <a:t>UserSchema</a:t>
            </a:r>
            <a:r>
              <a:rPr lang="en-US" sz="550" b="0" dirty="0">
                <a:solidFill>
                  <a:schemeClr val="tx1"/>
                </a:solidFill>
                <a:effectLst/>
                <a:latin typeface="Consolas" panose="020B0609020204030204" pitchFamily="49" charset="0"/>
              </a:rPr>
              <a:t> = new </a:t>
            </a:r>
            <a:r>
              <a:rPr lang="en-US" sz="550" b="0" dirty="0" err="1">
                <a:solidFill>
                  <a:schemeClr val="tx1"/>
                </a:solidFill>
                <a:effectLst/>
                <a:latin typeface="Consolas" panose="020B0609020204030204" pitchFamily="49" charset="0"/>
              </a:rPr>
              <a:t>mongoose.Schema</a:t>
            </a:r>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 name: {</a:t>
            </a:r>
          </a:p>
          <a:p>
            <a:r>
              <a:rPr lang="en-US" sz="550" b="0" dirty="0">
                <a:solidFill>
                  <a:schemeClr val="tx1"/>
                </a:solidFill>
                <a:effectLst/>
                <a:latin typeface="Consolas" panose="020B0609020204030204" pitchFamily="49" charset="0"/>
              </a:rPr>
              <a:t> type: String,</a:t>
            </a:r>
          </a:p>
          <a:p>
            <a:r>
              <a:rPr lang="en-US" sz="550" b="0" dirty="0">
                <a:solidFill>
                  <a:schemeClr val="tx1"/>
                </a:solidFill>
                <a:effectLst/>
                <a:latin typeface="Consolas" panose="020B0609020204030204" pitchFamily="49" charset="0"/>
              </a:rPr>
              <a:t> trim: true,</a:t>
            </a:r>
          </a:p>
          <a:p>
            <a:r>
              <a:rPr lang="en-US" sz="550" b="0" dirty="0">
                <a:solidFill>
                  <a:schemeClr val="tx1"/>
                </a:solidFill>
                <a:effectLst/>
                <a:latin typeface="Consolas" panose="020B0609020204030204" pitchFamily="49" charset="0"/>
              </a:rPr>
              <a:t> required: 'Name is required'</a:t>
            </a:r>
          </a:p>
          <a:p>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 email: {</a:t>
            </a:r>
          </a:p>
          <a:p>
            <a:r>
              <a:rPr lang="en-US" sz="550" b="0" dirty="0">
                <a:solidFill>
                  <a:schemeClr val="tx1"/>
                </a:solidFill>
                <a:effectLst/>
                <a:latin typeface="Consolas" panose="020B0609020204030204" pitchFamily="49" charset="0"/>
              </a:rPr>
              <a:t> type: String,</a:t>
            </a:r>
          </a:p>
          <a:p>
            <a:r>
              <a:rPr lang="en-US" sz="550" b="0" dirty="0">
                <a:solidFill>
                  <a:schemeClr val="tx1"/>
                </a:solidFill>
                <a:effectLst/>
                <a:latin typeface="Consolas" panose="020B0609020204030204" pitchFamily="49" charset="0"/>
              </a:rPr>
              <a:t> trim: true,</a:t>
            </a:r>
          </a:p>
          <a:p>
            <a:r>
              <a:rPr lang="en-US" sz="550" b="0" dirty="0">
                <a:solidFill>
                  <a:schemeClr val="tx1"/>
                </a:solidFill>
                <a:effectLst/>
                <a:latin typeface="Consolas" panose="020B0609020204030204" pitchFamily="49" charset="0"/>
              </a:rPr>
              <a:t>unique: 'Email already exists',</a:t>
            </a:r>
          </a:p>
          <a:p>
            <a:r>
              <a:rPr lang="en-US" sz="550" b="0" dirty="0">
                <a:solidFill>
                  <a:schemeClr val="tx1"/>
                </a:solidFill>
                <a:effectLst/>
                <a:latin typeface="Consolas" panose="020B0609020204030204" pitchFamily="49" charset="0"/>
              </a:rPr>
              <a:t>match: [/.+\@.+\..+/, 'Please fill a valid email address'],</a:t>
            </a:r>
          </a:p>
          <a:p>
            <a:r>
              <a:rPr lang="en-US" sz="550" b="0" dirty="0">
                <a:solidFill>
                  <a:schemeClr val="tx1"/>
                </a:solidFill>
                <a:effectLst/>
                <a:latin typeface="Consolas" panose="020B0609020204030204" pitchFamily="49" charset="0"/>
              </a:rPr>
              <a:t>required: 'Email is required'</a:t>
            </a:r>
          </a:p>
          <a:p>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 created: {</a:t>
            </a:r>
          </a:p>
          <a:p>
            <a:r>
              <a:rPr lang="en-US" sz="550" b="0" dirty="0">
                <a:solidFill>
                  <a:schemeClr val="tx1"/>
                </a:solidFill>
                <a:effectLst/>
                <a:latin typeface="Consolas" panose="020B0609020204030204" pitchFamily="49" charset="0"/>
              </a:rPr>
              <a:t>type: Date,</a:t>
            </a:r>
          </a:p>
          <a:p>
            <a:r>
              <a:rPr lang="en-US" sz="550" b="0" dirty="0">
                <a:solidFill>
                  <a:schemeClr val="tx1"/>
                </a:solidFill>
                <a:effectLst/>
                <a:latin typeface="Consolas" panose="020B0609020204030204" pitchFamily="49" charset="0"/>
              </a:rPr>
              <a:t>default: </a:t>
            </a:r>
            <a:r>
              <a:rPr lang="en-US" sz="550" b="0" dirty="0" err="1">
                <a:solidFill>
                  <a:schemeClr val="tx1"/>
                </a:solidFill>
                <a:effectLst/>
                <a:latin typeface="Consolas" panose="020B0609020204030204" pitchFamily="49" charset="0"/>
              </a:rPr>
              <a:t>Date.now</a:t>
            </a:r>
            <a:endParaRPr lang="en-US" sz="550" b="0" dirty="0">
              <a:solidFill>
                <a:schemeClr val="tx1"/>
              </a:solidFill>
              <a:effectLst/>
              <a:latin typeface="Consolas" panose="020B0609020204030204" pitchFamily="49" charset="0"/>
            </a:endParaRPr>
          </a:p>
          <a:p>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 updated: {</a:t>
            </a:r>
          </a:p>
          <a:p>
            <a:r>
              <a:rPr lang="en-US" sz="550" b="0" dirty="0">
                <a:solidFill>
                  <a:schemeClr val="tx1"/>
                </a:solidFill>
                <a:effectLst/>
                <a:latin typeface="Consolas" panose="020B0609020204030204" pitchFamily="49" charset="0"/>
              </a:rPr>
              <a:t>type: Date,</a:t>
            </a:r>
          </a:p>
          <a:p>
            <a:r>
              <a:rPr lang="en-US" sz="550" b="0" dirty="0">
                <a:solidFill>
                  <a:schemeClr val="tx1"/>
                </a:solidFill>
                <a:effectLst/>
                <a:latin typeface="Consolas" panose="020B0609020204030204" pitchFamily="49" charset="0"/>
              </a:rPr>
              <a:t>default: </a:t>
            </a:r>
            <a:r>
              <a:rPr lang="en-US" sz="550" b="0" dirty="0" err="1">
                <a:solidFill>
                  <a:schemeClr val="tx1"/>
                </a:solidFill>
                <a:effectLst/>
                <a:latin typeface="Consolas" panose="020B0609020204030204" pitchFamily="49" charset="0"/>
              </a:rPr>
              <a:t>Date.now</a:t>
            </a:r>
            <a:endParaRPr lang="en-US" sz="550" b="0" dirty="0">
              <a:solidFill>
                <a:schemeClr val="tx1"/>
              </a:solidFill>
              <a:effectLst/>
              <a:latin typeface="Consolas" panose="020B0609020204030204" pitchFamily="49" charset="0"/>
            </a:endParaRPr>
          </a:p>
          <a:p>
            <a:r>
              <a:rPr lang="en-US" sz="550" b="0" dirty="0">
                <a:solidFill>
                  <a:schemeClr val="tx1"/>
                </a:solidFill>
                <a:effectLst/>
                <a:latin typeface="Consolas" panose="020B0609020204030204" pitchFamily="49" charset="0"/>
              </a:rPr>
              <a:t>},</a:t>
            </a:r>
          </a:p>
          <a:p>
            <a:r>
              <a:rPr lang="en-US" sz="550" b="0" dirty="0" err="1">
                <a:solidFill>
                  <a:schemeClr val="tx1"/>
                </a:solidFill>
                <a:effectLst/>
                <a:latin typeface="Consolas" panose="020B0609020204030204" pitchFamily="49" charset="0"/>
              </a:rPr>
              <a:t>hashed_password</a:t>
            </a:r>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type: String,</a:t>
            </a:r>
          </a:p>
          <a:p>
            <a:r>
              <a:rPr lang="en-US" sz="550" b="0" dirty="0">
                <a:solidFill>
                  <a:schemeClr val="tx1"/>
                </a:solidFill>
                <a:effectLst/>
                <a:latin typeface="Consolas" panose="020B0609020204030204" pitchFamily="49" charset="0"/>
              </a:rPr>
              <a:t>required: 'Password is required'</a:t>
            </a:r>
          </a:p>
          <a:p>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 salt: String</a:t>
            </a:r>
          </a:p>
          <a:p>
            <a:r>
              <a:rPr lang="en-US" sz="550" b="0" dirty="0">
                <a:solidFill>
                  <a:schemeClr val="tx1"/>
                </a:solidFill>
                <a:effectLst/>
                <a:latin typeface="Consolas" panose="020B0609020204030204" pitchFamily="49" charset="0"/>
              </a:rPr>
              <a:t>});</a:t>
            </a:r>
          </a:p>
          <a:p>
            <a:r>
              <a:rPr lang="en-US" sz="550" b="0" dirty="0" err="1">
                <a:solidFill>
                  <a:schemeClr val="tx1"/>
                </a:solidFill>
                <a:effectLst/>
                <a:latin typeface="Consolas" panose="020B0609020204030204" pitchFamily="49" charset="0"/>
              </a:rPr>
              <a:t>UserSchema.virtual</a:t>
            </a:r>
            <a:r>
              <a:rPr lang="en-US" sz="550" b="0" dirty="0">
                <a:solidFill>
                  <a:schemeClr val="tx1"/>
                </a:solidFill>
                <a:effectLst/>
                <a:latin typeface="Consolas" panose="020B0609020204030204" pitchFamily="49" charset="0"/>
              </a:rPr>
              <a:t>('password')</a:t>
            </a:r>
          </a:p>
          <a:p>
            <a:r>
              <a:rPr lang="en-US" sz="550" b="0" dirty="0">
                <a:solidFill>
                  <a:schemeClr val="tx1"/>
                </a:solidFill>
                <a:effectLst/>
                <a:latin typeface="Consolas" panose="020B0609020204030204" pitchFamily="49" charset="0"/>
              </a:rPr>
              <a:t> .set(function(password) {</a:t>
            </a:r>
          </a:p>
          <a:p>
            <a:r>
              <a:rPr lang="en-US" sz="550" b="0" dirty="0">
                <a:solidFill>
                  <a:schemeClr val="tx1"/>
                </a:solidFill>
                <a:effectLst/>
                <a:latin typeface="Consolas" panose="020B0609020204030204" pitchFamily="49" charset="0"/>
              </a:rPr>
              <a:t> </a:t>
            </a:r>
            <a:r>
              <a:rPr lang="en-US" sz="550" b="0" dirty="0" err="1">
                <a:solidFill>
                  <a:schemeClr val="tx1"/>
                </a:solidFill>
                <a:effectLst/>
                <a:latin typeface="Consolas" panose="020B0609020204030204" pitchFamily="49" charset="0"/>
              </a:rPr>
              <a:t>this._password</a:t>
            </a:r>
            <a:r>
              <a:rPr lang="en-US" sz="550" b="0" dirty="0">
                <a:solidFill>
                  <a:schemeClr val="tx1"/>
                </a:solidFill>
                <a:effectLst/>
                <a:latin typeface="Consolas" panose="020B0609020204030204" pitchFamily="49" charset="0"/>
              </a:rPr>
              <a:t> = password;</a:t>
            </a:r>
          </a:p>
          <a:p>
            <a:r>
              <a:rPr lang="en-US" sz="550" b="0" dirty="0">
                <a:solidFill>
                  <a:schemeClr val="tx1"/>
                </a:solidFill>
                <a:effectLst/>
                <a:highlight>
                  <a:srgbClr val="FFFF00"/>
                </a:highlight>
                <a:latin typeface="Consolas" panose="020B0609020204030204" pitchFamily="49" charset="0"/>
              </a:rPr>
              <a:t>//</a:t>
            </a:r>
            <a:r>
              <a:rPr lang="en-US" sz="550" b="0" dirty="0" err="1">
                <a:solidFill>
                  <a:schemeClr val="tx1"/>
                </a:solidFill>
                <a:effectLst/>
                <a:highlight>
                  <a:srgbClr val="FFFF00"/>
                </a:highlight>
                <a:latin typeface="Consolas" panose="020B0609020204030204" pitchFamily="49" charset="0"/>
              </a:rPr>
              <a:t>this.salt</a:t>
            </a:r>
            <a:r>
              <a:rPr lang="en-US" sz="550" b="0" dirty="0">
                <a:solidFill>
                  <a:schemeClr val="tx1"/>
                </a:solidFill>
                <a:effectLst/>
                <a:highlight>
                  <a:srgbClr val="FFFF00"/>
                </a:highlight>
                <a:latin typeface="Consolas" panose="020B0609020204030204" pitchFamily="49" charset="0"/>
              </a:rPr>
              <a:t> = </a:t>
            </a:r>
            <a:r>
              <a:rPr lang="en-US" sz="550" b="0" dirty="0" err="1">
                <a:solidFill>
                  <a:schemeClr val="tx1"/>
                </a:solidFill>
                <a:effectLst/>
                <a:highlight>
                  <a:srgbClr val="FFFF00"/>
                </a:highlight>
                <a:latin typeface="Consolas" panose="020B0609020204030204" pitchFamily="49" charset="0"/>
              </a:rPr>
              <a:t>this.makeSalt</a:t>
            </a:r>
            <a:r>
              <a:rPr lang="en-US" sz="550" b="0" dirty="0">
                <a:solidFill>
                  <a:schemeClr val="tx1"/>
                </a:solidFill>
                <a:effectLst/>
                <a:highlight>
                  <a:srgbClr val="FFFF00"/>
                </a:highlight>
                <a:latin typeface="Consolas" panose="020B0609020204030204" pitchFamily="49" charset="0"/>
              </a:rPr>
              <a:t>();</a:t>
            </a:r>
          </a:p>
          <a:p>
            <a:r>
              <a:rPr lang="en-US" sz="550" b="0" dirty="0" err="1">
                <a:solidFill>
                  <a:schemeClr val="tx1"/>
                </a:solidFill>
                <a:effectLst/>
                <a:highlight>
                  <a:srgbClr val="FFFF00"/>
                </a:highlight>
                <a:latin typeface="Consolas" panose="020B0609020204030204" pitchFamily="49" charset="0"/>
              </a:rPr>
              <a:t>this.hashed_password</a:t>
            </a:r>
            <a:r>
              <a:rPr lang="en-US" sz="550" b="0" dirty="0">
                <a:solidFill>
                  <a:schemeClr val="tx1"/>
                </a:solidFill>
                <a:effectLst/>
                <a:highlight>
                  <a:srgbClr val="FFFF00"/>
                </a:highlight>
                <a:latin typeface="Consolas" panose="020B0609020204030204" pitchFamily="49" charset="0"/>
              </a:rPr>
              <a:t> = password;</a:t>
            </a:r>
          </a:p>
          <a:p>
            <a:r>
              <a:rPr lang="en-US" sz="800" b="0" dirty="0">
                <a:solidFill>
                  <a:srgbClr val="6A9955"/>
                </a:solidFill>
                <a:effectLst/>
                <a:highlight>
                  <a:srgbClr val="FFFF00"/>
                </a:highlight>
                <a:latin typeface="Consolas" panose="020B0609020204030204" pitchFamily="49" charset="0"/>
              </a:rPr>
              <a:t>//</a:t>
            </a:r>
            <a:r>
              <a:rPr lang="en-US" sz="800" b="0" dirty="0" err="1">
                <a:solidFill>
                  <a:srgbClr val="6A9955"/>
                </a:solidFill>
                <a:effectLst/>
                <a:highlight>
                  <a:srgbClr val="FFFF00"/>
                </a:highlight>
                <a:latin typeface="Consolas" panose="020B0609020204030204" pitchFamily="49" charset="0"/>
              </a:rPr>
              <a:t>this.hashed_password</a:t>
            </a:r>
            <a:r>
              <a:rPr lang="en-US" sz="800" b="0" dirty="0">
                <a:solidFill>
                  <a:srgbClr val="6A9955"/>
                </a:solidFill>
                <a:effectLst/>
                <a:highlight>
                  <a:srgbClr val="FFFF00"/>
                </a:highlight>
                <a:latin typeface="Consolas" panose="020B0609020204030204" pitchFamily="49" charset="0"/>
              </a:rPr>
              <a:t> = </a:t>
            </a:r>
            <a:r>
              <a:rPr lang="en-US" sz="800" b="0" dirty="0" err="1">
                <a:solidFill>
                  <a:srgbClr val="6A9955"/>
                </a:solidFill>
                <a:effectLst/>
                <a:highlight>
                  <a:srgbClr val="FFFF00"/>
                </a:highlight>
                <a:latin typeface="Consolas" panose="020B0609020204030204" pitchFamily="49" charset="0"/>
              </a:rPr>
              <a:t>this.encryptPassword</a:t>
            </a:r>
            <a:r>
              <a:rPr lang="en-US" sz="800" b="0" dirty="0">
                <a:solidFill>
                  <a:srgbClr val="6A9955"/>
                </a:solidFill>
                <a:effectLst/>
                <a:highlight>
                  <a:srgbClr val="FFFF00"/>
                </a:highlight>
                <a:latin typeface="Consolas" panose="020B0609020204030204" pitchFamily="49" charset="0"/>
              </a:rPr>
              <a:t>(password);</a:t>
            </a:r>
            <a:endParaRPr lang="en-US" sz="800" b="0" dirty="0">
              <a:solidFill>
                <a:srgbClr val="CCCCCC"/>
              </a:solidFill>
              <a:effectLst/>
              <a:highlight>
                <a:srgbClr val="FFFF00"/>
              </a:highlight>
              <a:latin typeface="Consolas" panose="020B0609020204030204" pitchFamily="49" charset="0"/>
            </a:endParaRPr>
          </a:p>
          <a:p>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.get(function() {</a:t>
            </a:r>
          </a:p>
          <a:p>
            <a:r>
              <a:rPr lang="en-US" sz="550" b="0" dirty="0">
                <a:solidFill>
                  <a:schemeClr val="tx1"/>
                </a:solidFill>
                <a:effectLst/>
                <a:latin typeface="Consolas" panose="020B0609020204030204" pitchFamily="49" charset="0"/>
              </a:rPr>
              <a:t>return </a:t>
            </a:r>
            <a:r>
              <a:rPr lang="en-US" sz="550" b="0" dirty="0" err="1">
                <a:solidFill>
                  <a:schemeClr val="tx1"/>
                </a:solidFill>
                <a:effectLst/>
                <a:latin typeface="Consolas" panose="020B0609020204030204" pitchFamily="49" charset="0"/>
              </a:rPr>
              <a:t>this._password</a:t>
            </a:r>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 });</a:t>
            </a:r>
          </a:p>
          <a:p>
            <a:r>
              <a:rPr lang="en-US" sz="550" b="0" dirty="0" err="1">
                <a:solidFill>
                  <a:schemeClr val="tx1"/>
                </a:solidFill>
                <a:effectLst/>
                <a:latin typeface="Consolas" panose="020B0609020204030204" pitchFamily="49" charset="0"/>
              </a:rPr>
              <a:t>UserSchema.path</a:t>
            </a:r>
            <a:r>
              <a:rPr lang="en-US" sz="550" b="0" dirty="0">
                <a:solidFill>
                  <a:schemeClr val="tx1"/>
                </a:solidFill>
                <a:effectLst/>
                <a:latin typeface="Consolas" panose="020B0609020204030204" pitchFamily="49" charset="0"/>
              </a:rPr>
              <a:t>('</a:t>
            </a:r>
            <a:r>
              <a:rPr lang="en-US" sz="550" b="0" dirty="0" err="1">
                <a:solidFill>
                  <a:schemeClr val="tx1"/>
                </a:solidFill>
                <a:effectLst/>
                <a:latin typeface="Consolas" panose="020B0609020204030204" pitchFamily="49" charset="0"/>
              </a:rPr>
              <a:t>hashed_password</a:t>
            </a:r>
            <a:r>
              <a:rPr lang="en-US" sz="550" b="0" dirty="0">
                <a:solidFill>
                  <a:schemeClr val="tx1"/>
                </a:solidFill>
                <a:effectLst/>
                <a:latin typeface="Consolas" panose="020B0609020204030204" pitchFamily="49" charset="0"/>
              </a:rPr>
              <a:t>').validate(function(v) {</a:t>
            </a:r>
          </a:p>
          <a:p>
            <a:r>
              <a:rPr lang="en-US" sz="550" b="0" dirty="0">
                <a:solidFill>
                  <a:schemeClr val="tx1"/>
                </a:solidFill>
                <a:effectLst/>
                <a:latin typeface="Consolas" panose="020B0609020204030204" pitchFamily="49" charset="0"/>
              </a:rPr>
              <a:t> if (</a:t>
            </a:r>
            <a:r>
              <a:rPr lang="en-US" sz="550" b="0" dirty="0" err="1">
                <a:solidFill>
                  <a:schemeClr val="tx1"/>
                </a:solidFill>
                <a:effectLst/>
                <a:latin typeface="Consolas" panose="020B0609020204030204" pitchFamily="49" charset="0"/>
              </a:rPr>
              <a:t>this._password</a:t>
            </a:r>
            <a:r>
              <a:rPr lang="en-US" sz="550" b="0" dirty="0">
                <a:solidFill>
                  <a:schemeClr val="tx1"/>
                </a:solidFill>
                <a:effectLst/>
                <a:latin typeface="Consolas" panose="020B0609020204030204" pitchFamily="49" charset="0"/>
              </a:rPr>
              <a:t> &amp;&amp; this._</a:t>
            </a:r>
            <a:r>
              <a:rPr lang="en-US" sz="550" b="0" dirty="0" err="1">
                <a:solidFill>
                  <a:schemeClr val="tx1"/>
                </a:solidFill>
                <a:effectLst/>
                <a:latin typeface="Consolas" panose="020B0609020204030204" pitchFamily="49" charset="0"/>
              </a:rPr>
              <a:t>password.length</a:t>
            </a:r>
            <a:r>
              <a:rPr lang="en-US" sz="550" b="0" dirty="0">
                <a:solidFill>
                  <a:schemeClr val="tx1"/>
                </a:solidFill>
                <a:effectLst/>
                <a:latin typeface="Consolas" panose="020B0609020204030204" pitchFamily="49" charset="0"/>
              </a:rPr>
              <a:t> &lt; 6) {</a:t>
            </a:r>
          </a:p>
          <a:p>
            <a:r>
              <a:rPr lang="en-US" sz="550" b="0" dirty="0">
                <a:solidFill>
                  <a:schemeClr val="tx1"/>
                </a:solidFill>
                <a:effectLst/>
                <a:latin typeface="Consolas" panose="020B0609020204030204" pitchFamily="49" charset="0"/>
              </a:rPr>
              <a:t> </a:t>
            </a:r>
            <a:r>
              <a:rPr lang="en-US" sz="550" b="0" dirty="0" err="1">
                <a:solidFill>
                  <a:schemeClr val="tx1"/>
                </a:solidFill>
                <a:effectLst/>
                <a:latin typeface="Consolas" panose="020B0609020204030204" pitchFamily="49" charset="0"/>
              </a:rPr>
              <a:t>this.invalidate</a:t>
            </a:r>
            <a:r>
              <a:rPr lang="en-US" sz="550" b="0" dirty="0">
                <a:solidFill>
                  <a:schemeClr val="tx1"/>
                </a:solidFill>
                <a:effectLst/>
                <a:latin typeface="Consolas" panose="020B0609020204030204" pitchFamily="49" charset="0"/>
              </a:rPr>
              <a:t>('password', 'Password must be at least 6 characters.');</a:t>
            </a:r>
          </a:p>
          <a:p>
            <a:r>
              <a:rPr lang="en-US" sz="550" b="0" dirty="0">
                <a:solidFill>
                  <a:schemeClr val="tx1"/>
                </a:solidFill>
                <a:effectLst/>
                <a:latin typeface="Consolas" panose="020B0609020204030204" pitchFamily="49" charset="0"/>
              </a:rPr>
              <a:t>}</a:t>
            </a:r>
          </a:p>
          <a:p>
            <a:r>
              <a:rPr lang="en-US" sz="550" b="0" dirty="0">
                <a:solidFill>
                  <a:schemeClr val="tx1"/>
                </a:solidFill>
                <a:effectLst/>
                <a:latin typeface="Consolas" panose="020B0609020204030204" pitchFamily="49" charset="0"/>
              </a:rPr>
              <a:t> if (</a:t>
            </a:r>
            <a:r>
              <a:rPr lang="en-US" sz="550" b="0" dirty="0" err="1">
                <a:solidFill>
                  <a:schemeClr val="tx1"/>
                </a:solidFill>
                <a:effectLst/>
                <a:latin typeface="Consolas" panose="020B0609020204030204" pitchFamily="49" charset="0"/>
              </a:rPr>
              <a:t>this.isNew</a:t>
            </a:r>
            <a:r>
              <a:rPr lang="en-US" sz="550" b="0" dirty="0">
                <a:solidFill>
                  <a:schemeClr val="tx1"/>
                </a:solidFill>
                <a:effectLst/>
                <a:latin typeface="Consolas" panose="020B0609020204030204" pitchFamily="49" charset="0"/>
              </a:rPr>
              <a:t> &amp;&amp; !</a:t>
            </a:r>
            <a:r>
              <a:rPr lang="en-US" sz="550" b="0" dirty="0" err="1">
                <a:solidFill>
                  <a:schemeClr val="tx1"/>
                </a:solidFill>
                <a:effectLst/>
                <a:latin typeface="Consolas" panose="020B0609020204030204" pitchFamily="49" charset="0"/>
              </a:rPr>
              <a:t>this._password</a:t>
            </a:r>
            <a:r>
              <a:rPr lang="en-US" sz="550" b="0" dirty="0">
                <a:solidFill>
                  <a:schemeClr val="tx1"/>
                </a:solidFill>
                <a:effectLst/>
                <a:latin typeface="Consolas" panose="020B0609020204030204" pitchFamily="49" charset="0"/>
              </a:rPr>
              <a:t>) {</a:t>
            </a:r>
          </a:p>
          <a:p>
            <a:r>
              <a:rPr lang="en-US" sz="550" b="0" dirty="0" err="1">
                <a:solidFill>
                  <a:schemeClr val="tx1"/>
                </a:solidFill>
                <a:effectLst/>
                <a:latin typeface="Consolas" panose="020B0609020204030204" pitchFamily="49" charset="0"/>
              </a:rPr>
              <a:t>this.invalidate</a:t>
            </a:r>
            <a:r>
              <a:rPr lang="en-US" sz="550" b="0" dirty="0">
                <a:solidFill>
                  <a:schemeClr val="tx1"/>
                </a:solidFill>
                <a:effectLst/>
                <a:latin typeface="Consolas" panose="020B0609020204030204" pitchFamily="49" charset="0"/>
              </a:rPr>
              <a:t>('password', 'Password is required');</a:t>
            </a:r>
          </a:p>
          <a:p>
            <a:r>
              <a:rPr lang="en-US" sz="550" b="0" dirty="0">
                <a:solidFill>
                  <a:schemeClr val="tx1"/>
                </a:solidFill>
                <a:effectLst/>
                <a:latin typeface="Consolas" panose="020B0609020204030204" pitchFamily="49" charset="0"/>
              </a:rPr>
              <a:t> }</a:t>
            </a:r>
          </a:p>
          <a:p>
            <a:r>
              <a:rPr lang="en-US" sz="550" b="0" dirty="0">
                <a:solidFill>
                  <a:schemeClr val="tx1"/>
                </a:solidFill>
                <a:effectLst/>
                <a:latin typeface="Consolas" panose="020B0609020204030204" pitchFamily="49" charset="0"/>
              </a:rPr>
              <a:t>}, null);</a:t>
            </a:r>
          </a:p>
          <a:p>
            <a:r>
              <a:rPr lang="en-US" sz="550" b="0" dirty="0">
                <a:solidFill>
                  <a:schemeClr val="tx1"/>
                </a:solidFill>
                <a:effectLst/>
                <a:highlight>
                  <a:srgbClr val="FFFF00"/>
                </a:highlight>
                <a:latin typeface="Consolas" panose="020B0609020204030204" pitchFamily="49" charset="0"/>
              </a:rPr>
              <a:t>//</a:t>
            </a:r>
            <a:r>
              <a:rPr lang="en-US" sz="550" b="0" dirty="0" err="1">
                <a:solidFill>
                  <a:schemeClr val="tx1"/>
                </a:solidFill>
                <a:effectLst/>
                <a:highlight>
                  <a:srgbClr val="FFFF00"/>
                </a:highlight>
                <a:latin typeface="Consolas" panose="020B0609020204030204" pitchFamily="49" charset="0"/>
              </a:rPr>
              <a:t>module.exports</a:t>
            </a:r>
            <a:r>
              <a:rPr lang="en-US" sz="550" b="0" dirty="0">
                <a:solidFill>
                  <a:schemeClr val="tx1"/>
                </a:solidFill>
                <a:effectLst/>
                <a:highlight>
                  <a:srgbClr val="FFFF00"/>
                </a:highlight>
                <a:latin typeface="Consolas" panose="020B0609020204030204" pitchFamily="49" charset="0"/>
              </a:rPr>
              <a:t> = </a:t>
            </a:r>
            <a:r>
              <a:rPr lang="en-US" sz="550" b="0" dirty="0" err="1">
                <a:solidFill>
                  <a:schemeClr val="tx1"/>
                </a:solidFill>
                <a:effectLst/>
                <a:highlight>
                  <a:srgbClr val="FFFF00"/>
                </a:highlight>
                <a:latin typeface="Consolas" panose="020B0609020204030204" pitchFamily="49" charset="0"/>
              </a:rPr>
              <a:t>mongoose.model</a:t>
            </a:r>
            <a:r>
              <a:rPr lang="en-US" sz="550" b="0" dirty="0">
                <a:solidFill>
                  <a:schemeClr val="tx1"/>
                </a:solidFill>
                <a:effectLst/>
                <a:highlight>
                  <a:srgbClr val="FFFF00"/>
                </a:highlight>
                <a:latin typeface="Consolas" panose="020B0609020204030204" pitchFamily="49" charset="0"/>
              </a:rPr>
              <a:t>('User', </a:t>
            </a:r>
            <a:r>
              <a:rPr lang="en-US" sz="550" b="0" dirty="0" err="1">
                <a:solidFill>
                  <a:schemeClr val="tx1"/>
                </a:solidFill>
                <a:effectLst/>
                <a:highlight>
                  <a:srgbClr val="FFFF00"/>
                </a:highlight>
                <a:latin typeface="Consolas" panose="020B0609020204030204" pitchFamily="49" charset="0"/>
              </a:rPr>
              <a:t>UserSchema</a:t>
            </a:r>
            <a:r>
              <a:rPr lang="en-US" sz="550" b="0" dirty="0">
                <a:solidFill>
                  <a:schemeClr val="tx1"/>
                </a:solidFill>
                <a:effectLst/>
                <a:highlight>
                  <a:srgbClr val="FFFF00"/>
                </a:highlight>
                <a:latin typeface="Consolas" panose="020B0609020204030204" pitchFamily="49" charset="0"/>
              </a:rPr>
              <a:t>);</a:t>
            </a:r>
          </a:p>
          <a:p>
            <a:r>
              <a:rPr lang="en-US" sz="550" b="0" dirty="0">
                <a:solidFill>
                  <a:schemeClr val="tx1"/>
                </a:solidFill>
                <a:effectLst/>
                <a:highlight>
                  <a:srgbClr val="FFFF00"/>
                </a:highlight>
                <a:latin typeface="Consolas" panose="020B0609020204030204" pitchFamily="49" charset="0"/>
              </a:rPr>
              <a:t>export default </a:t>
            </a:r>
            <a:r>
              <a:rPr lang="en-US" sz="550" b="0" dirty="0" err="1">
                <a:solidFill>
                  <a:schemeClr val="tx1"/>
                </a:solidFill>
                <a:effectLst/>
                <a:highlight>
                  <a:srgbClr val="FFFF00"/>
                </a:highlight>
                <a:latin typeface="Consolas" panose="020B0609020204030204" pitchFamily="49" charset="0"/>
              </a:rPr>
              <a:t>mongoose.model</a:t>
            </a:r>
            <a:r>
              <a:rPr lang="en-US" sz="550" b="0" dirty="0">
                <a:solidFill>
                  <a:schemeClr val="tx1"/>
                </a:solidFill>
                <a:effectLst/>
                <a:highlight>
                  <a:srgbClr val="FFFF00"/>
                </a:highlight>
                <a:latin typeface="Consolas" panose="020B0609020204030204" pitchFamily="49" charset="0"/>
              </a:rPr>
              <a:t>('User', </a:t>
            </a:r>
            <a:r>
              <a:rPr lang="en-US" sz="550" b="0" dirty="0" err="1">
                <a:solidFill>
                  <a:schemeClr val="tx1"/>
                </a:solidFill>
                <a:effectLst/>
                <a:highlight>
                  <a:srgbClr val="FFFF00"/>
                </a:highlight>
                <a:latin typeface="Consolas" panose="020B0609020204030204" pitchFamily="49" charset="0"/>
              </a:rPr>
              <a:t>UserSchema</a:t>
            </a:r>
            <a:r>
              <a:rPr lang="en-US" sz="550" b="0" dirty="0">
                <a:solidFill>
                  <a:schemeClr val="tx1"/>
                </a:solidFill>
                <a:effectLst/>
                <a:highlight>
                  <a:srgbClr val="FFFF00"/>
                </a:highlight>
                <a:latin typeface="Consolas" panose="020B0609020204030204" pitchFamily="49" charset="0"/>
              </a:rPr>
              <a:t>);</a:t>
            </a:r>
          </a:p>
          <a:p>
            <a:br>
              <a:rPr lang="en-US" sz="550" b="0" dirty="0">
                <a:solidFill>
                  <a:schemeClr val="tx1"/>
                </a:solidFill>
                <a:effectLst/>
                <a:latin typeface="Consolas" panose="020B0609020204030204" pitchFamily="49" charset="0"/>
              </a:rPr>
            </a:br>
            <a:br>
              <a:rPr lang="en-US" sz="550" b="0" dirty="0">
                <a:solidFill>
                  <a:srgbClr val="CCCCCC"/>
                </a:solidFill>
                <a:effectLst/>
                <a:latin typeface="Consolas" panose="020B0609020204030204" pitchFamily="49" charset="0"/>
              </a:rPr>
            </a:br>
            <a:endParaRPr lang="en-US" sz="550"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D824AC7-E361-E146-39B8-7571C86870C3}"/>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3AB9510D-3B42-3C2B-1B90-CB9790704AA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D4C8F3C-3368-A702-345F-1248B3983A00}"/>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1117215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8A69-56FA-FA4E-9180-E743B99D6A62}"/>
              </a:ext>
            </a:extLst>
          </p:cNvPr>
          <p:cNvSpPr>
            <a:spLocks noGrp="1"/>
          </p:cNvSpPr>
          <p:nvPr>
            <p:ph type="title"/>
          </p:nvPr>
        </p:nvSpPr>
        <p:spPr/>
        <p:txBody>
          <a:bodyPr/>
          <a:lstStyle/>
          <a:p>
            <a:r>
              <a:rPr lang="en-US" dirty="0"/>
              <a:t>Updated express.js</a:t>
            </a:r>
          </a:p>
        </p:txBody>
      </p:sp>
      <p:sp>
        <p:nvSpPr>
          <p:cNvPr id="3" name="Content Placeholder 2">
            <a:extLst>
              <a:ext uri="{FF2B5EF4-FFF2-40B4-BE49-F238E27FC236}">
                <a16:creationId xmlns:a16="http://schemas.microsoft.com/office/drawing/2014/main" id="{B2421AFC-A659-0BAD-9BAB-57B594E16B06}"/>
              </a:ext>
            </a:extLst>
          </p:cNvPr>
          <p:cNvSpPr>
            <a:spLocks noGrp="1"/>
          </p:cNvSpPr>
          <p:nvPr>
            <p:ph idx="1"/>
          </p:nvPr>
        </p:nvSpPr>
        <p:spPr/>
        <p:txBody>
          <a:bodyPr/>
          <a:lstStyle/>
          <a:p>
            <a:r>
              <a:rPr lang="en-US" dirty="0"/>
              <a:t>Update the express.js as follows:</a:t>
            </a:r>
          </a:p>
          <a:p>
            <a:r>
              <a:rPr lang="en-US" sz="900" b="0" dirty="0">
                <a:solidFill>
                  <a:schemeClr val="tx1"/>
                </a:solidFill>
                <a:effectLst/>
                <a:latin typeface="Consolas" panose="020B0609020204030204" pitchFamily="49" charset="0"/>
              </a:rPr>
              <a:t>import express from 'express'</a:t>
            </a:r>
          </a:p>
          <a:p>
            <a:r>
              <a:rPr lang="en-US" sz="900" b="0" dirty="0">
                <a:solidFill>
                  <a:schemeClr val="tx1"/>
                </a:solidFill>
                <a:effectLst/>
                <a:latin typeface="Consolas" panose="020B0609020204030204" pitchFamily="49" charset="0"/>
              </a:rPr>
              <a:t>import </a:t>
            </a:r>
            <a:r>
              <a:rPr lang="en-US" sz="900" b="0" dirty="0" err="1">
                <a:solidFill>
                  <a:schemeClr val="tx1"/>
                </a:solidFill>
                <a:effectLst/>
                <a:latin typeface="Consolas" panose="020B0609020204030204" pitchFamily="49" charset="0"/>
              </a:rPr>
              <a:t>bodyParser</a:t>
            </a:r>
            <a:r>
              <a:rPr lang="en-US" sz="900" b="0" dirty="0">
                <a:solidFill>
                  <a:schemeClr val="tx1"/>
                </a:solidFill>
                <a:effectLst/>
                <a:latin typeface="Consolas" panose="020B0609020204030204" pitchFamily="49" charset="0"/>
              </a:rPr>
              <a:t> from 'body-parser'</a:t>
            </a:r>
          </a:p>
          <a:p>
            <a:r>
              <a:rPr lang="en-US" sz="900" b="0" dirty="0">
                <a:solidFill>
                  <a:schemeClr val="tx1"/>
                </a:solidFill>
                <a:effectLst/>
                <a:latin typeface="Consolas" panose="020B0609020204030204" pitchFamily="49" charset="0"/>
              </a:rPr>
              <a:t>import </a:t>
            </a:r>
            <a:r>
              <a:rPr lang="en-US" sz="900" b="0" dirty="0" err="1">
                <a:solidFill>
                  <a:schemeClr val="tx1"/>
                </a:solidFill>
                <a:effectLst/>
                <a:latin typeface="Consolas" panose="020B0609020204030204" pitchFamily="49" charset="0"/>
              </a:rPr>
              <a:t>cookieParser</a:t>
            </a:r>
            <a:r>
              <a:rPr lang="en-US" sz="900" b="0" dirty="0">
                <a:solidFill>
                  <a:schemeClr val="tx1"/>
                </a:solidFill>
                <a:effectLst/>
                <a:latin typeface="Consolas" panose="020B0609020204030204" pitchFamily="49" charset="0"/>
              </a:rPr>
              <a:t> from 'cookie-parser'</a:t>
            </a:r>
          </a:p>
          <a:p>
            <a:r>
              <a:rPr lang="en-US" sz="900" b="0" dirty="0">
                <a:solidFill>
                  <a:schemeClr val="tx1"/>
                </a:solidFill>
                <a:effectLst/>
                <a:latin typeface="Consolas" panose="020B0609020204030204" pitchFamily="49" charset="0"/>
              </a:rPr>
              <a:t>import compress from 'compression'</a:t>
            </a:r>
          </a:p>
          <a:p>
            <a:r>
              <a:rPr lang="en-US" sz="900" b="0" dirty="0">
                <a:solidFill>
                  <a:schemeClr val="tx1"/>
                </a:solidFill>
                <a:effectLst/>
                <a:latin typeface="Consolas" panose="020B0609020204030204" pitchFamily="49" charset="0"/>
              </a:rPr>
              <a:t>import </a:t>
            </a:r>
            <a:r>
              <a:rPr lang="en-US" sz="900" b="0" dirty="0" err="1">
                <a:solidFill>
                  <a:schemeClr val="tx1"/>
                </a:solidFill>
                <a:effectLst/>
                <a:latin typeface="Consolas" panose="020B0609020204030204" pitchFamily="49" charset="0"/>
              </a:rPr>
              <a:t>cors</a:t>
            </a:r>
            <a:r>
              <a:rPr lang="en-US" sz="900" b="0" dirty="0">
                <a:solidFill>
                  <a:schemeClr val="tx1"/>
                </a:solidFill>
                <a:effectLst/>
                <a:latin typeface="Consolas" panose="020B0609020204030204" pitchFamily="49" charset="0"/>
              </a:rPr>
              <a:t> from '</a:t>
            </a:r>
            <a:r>
              <a:rPr lang="en-US" sz="900" b="0" dirty="0" err="1">
                <a:solidFill>
                  <a:schemeClr val="tx1"/>
                </a:solidFill>
                <a:effectLst/>
                <a:latin typeface="Consolas" panose="020B0609020204030204" pitchFamily="49" charset="0"/>
              </a:rPr>
              <a:t>cors</a:t>
            </a:r>
            <a:r>
              <a:rPr lang="en-US" sz="900" b="0" dirty="0">
                <a:solidFill>
                  <a:schemeClr val="tx1"/>
                </a:solidFill>
                <a:effectLst/>
                <a:latin typeface="Consolas" panose="020B0609020204030204" pitchFamily="49" charset="0"/>
              </a:rPr>
              <a:t>'</a:t>
            </a:r>
          </a:p>
          <a:p>
            <a:r>
              <a:rPr lang="en-US" sz="900" b="0" dirty="0">
                <a:solidFill>
                  <a:schemeClr val="tx1"/>
                </a:solidFill>
                <a:effectLst/>
                <a:latin typeface="Consolas" panose="020B0609020204030204" pitchFamily="49" charset="0"/>
              </a:rPr>
              <a:t>import helmet from 'helmet'</a:t>
            </a:r>
          </a:p>
          <a:p>
            <a:r>
              <a:rPr lang="en-US" sz="900" b="0" dirty="0">
                <a:solidFill>
                  <a:schemeClr val="tx1"/>
                </a:solidFill>
                <a:effectLst/>
                <a:latin typeface="Consolas" panose="020B0609020204030204" pitchFamily="49" charset="0"/>
              </a:rPr>
              <a:t>import Template from './../template.js'</a:t>
            </a:r>
          </a:p>
          <a:p>
            <a:r>
              <a:rPr lang="en-US" sz="900" b="0" dirty="0">
                <a:solidFill>
                  <a:schemeClr val="tx1"/>
                </a:solidFill>
                <a:effectLst/>
                <a:latin typeface="Consolas" panose="020B0609020204030204" pitchFamily="49" charset="0"/>
              </a:rPr>
              <a:t>import </a:t>
            </a:r>
            <a:r>
              <a:rPr lang="en-US" sz="900" b="0" dirty="0" err="1">
                <a:solidFill>
                  <a:schemeClr val="tx1"/>
                </a:solidFill>
                <a:effectLst/>
                <a:latin typeface="Consolas" panose="020B0609020204030204" pitchFamily="49" charset="0"/>
              </a:rPr>
              <a:t>userRoutes</a:t>
            </a:r>
            <a:r>
              <a:rPr lang="en-US" sz="900" b="0" dirty="0">
                <a:solidFill>
                  <a:schemeClr val="tx1"/>
                </a:solidFill>
                <a:effectLst/>
                <a:latin typeface="Consolas" panose="020B0609020204030204" pitchFamily="49" charset="0"/>
              </a:rPr>
              <a:t> from './routes/user.routes.js'</a:t>
            </a:r>
          </a:p>
          <a:p>
            <a:br>
              <a:rPr lang="en-US" sz="900" b="0" dirty="0">
                <a:solidFill>
                  <a:schemeClr val="tx1"/>
                </a:solidFill>
                <a:effectLst/>
                <a:latin typeface="Consolas" panose="020B0609020204030204" pitchFamily="49" charset="0"/>
              </a:rPr>
            </a:br>
            <a:br>
              <a:rPr lang="en-US" sz="900" b="0" dirty="0">
                <a:solidFill>
                  <a:schemeClr val="tx1"/>
                </a:solidFill>
                <a:effectLst/>
                <a:latin typeface="Consolas" panose="020B0609020204030204" pitchFamily="49" charset="0"/>
              </a:rPr>
            </a:br>
            <a:br>
              <a:rPr lang="en-US" sz="900" b="0" dirty="0">
                <a:solidFill>
                  <a:schemeClr val="tx1"/>
                </a:solidFill>
                <a:effectLst/>
                <a:latin typeface="Consolas" panose="020B0609020204030204" pitchFamily="49" charset="0"/>
              </a:rPr>
            </a:br>
            <a:r>
              <a:rPr lang="en-US" sz="900" b="0" dirty="0">
                <a:solidFill>
                  <a:schemeClr val="tx1"/>
                </a:solidFill>
                <a:effectLst/>
                <a:latin typeface="Consolas" panose="020B0609020204030204" pitchFamily="49" charset="0"/>
              </a:rPr>
              <a:t>const app = express()</a:t>
            </a:r>
          </a:p>
          <a:p>
            <a:br>
              <a:rPr lang="en-US" sz="900" b="0" dirty="0">
                <a:solidFill>
                  <a:schemeClr val="tx1"/>
                </a:solidFill>
                <a:effectLst/>
                <a:latin typeface="Consolas" panose="020B0609020204030204" pitchFamily="49" charset="0"/>
              </a:rPr>
            </a:br>
            <a:r>
              <a:rPr lang="en-US" sz="900" b="0" dirty="0">
                <a:solidFill>
                  <a:schemeClr val="tx1"/>
                </a:solidFill>
                <a:effectLst/>
                <a:latin typeface="Consolas" panose="020B0609020204030204" pitchFamily="49" charset="0"/>
              </a:rPr>
              <a:t>//...</a:t>
            </a:r>
          </a:p>
          <a:p>
            <a:r>
              <a:rPr lang="en-US" sz="900" b="0" dirty="0" err="1">
                <a:solidFill>
                  <a:schemeClr val="tx1"/>
                </a:solidFill>
                <a:effectLst/>
                <a:latin typeface="Consolas" panose="020B0609020204030204" pitchFamily="49" charset="0"/>
              </a:rPr>
              <a:t>app.get</a:t>
            </a:r>
            <a:r>
              <a:rPr lang="en-US" sz="900" b="0" dirty="0">
                <a:solidFill>
                  <a:schemeClr val="tx1"/>
                </a:solidFill>
                <a:effectLst/>
                <a:latin typeface="Consolas" panose="020B0609020204030204" pitchFamily="49" charset="0"/>
              </a:rPr>
              <a:t>('/', (req, res) =&gt; {</a:t>
            </a:r>
          </a:p>
          <a:p>
            <a:r>
              <a:rPr lang="en-US" sz="900" b="0" dirty="0" err="1">
                <a:solidFill>
                  <a:schemeClr val="tx1"/>
                </a:solidFill>
                <a:effectLst/>
                <a:latin typeface="Consolas" panose="020B0609020204030204" pitchFamily="49" charset="0"/>
              </a:rPr>
              <a:t>res.status</a:t>
            </a:r>
            <a:r>
              <a:rPr lang="en-US" sz="900" b="0" dirty="0">
                <a:solidFill>
                  <a:schemeClr val="tx1"/>
                </a:solidFill>
                <a:effectLst/>
                <a:latin typeface="Consolas" panose="020B0609020204030204" pitchFamily="49" charset="0"/>
              </a:rPr>
              <a:t>(200).send(Template()) </a:t>
            </a:r>
          </a:p>
          <a:p>
            <a:r>
              <a:rPr lang="en-US" sz="900" b="0" dirty="0">
                <a:solidFill>
                  <a:schemeClr val="tx1"/>
                </a:solidFill>
                <a:effectLst/>
                <a:latin typeface="Consolas" panose="020B0609020204030204" pitchFamily="49" charset="0"/>
              </a:rPr>
              <a:t>})</a:t>
            </a:r>
          </a:p>
          <a:p>
            <a:r>
              <a:rPr lang="en-US" sz="900" b="0" dirty="0">
                <a:solidFill>
                  <a:schemeClr val="tx1"/>
                </a:solidFill>
                <a:effectLst/>
                <a:latin typeface="Consolas" panose="020B0609020204030204" pitchFamily="49" charset="0"/>
              </a:rPr>
              <a:t>//...</a:t>
            </a:r>
          </a:p>
          <a:p>
            <a:r>
              <a:rPr lang="en-US" sz="900" b="0" dirty="0" err="1">
                <a:solidFill>
                  <a:schemeClr val="tx1"/>
                </a:solidFill>
                <a:effectLst/>
                <a:highlight>
                  <a:srgbClr val="FFFF00"/>
                </a:highlight>
                <a:latin typeface="Consolas" panose="020B0609020204030204" pitchFamily="49" charset="0"/>
              </a:rPr>
              <a:t>app.use</a:t>
            </a:r>
            <a:r>
              <a:rPr lang="en-US" sz="900" b="0" dirty="0">
                <a:solidFill>
                  <a:schemeClr val="tx1"/>
                </a:solidFill>
                <a:effectLst/>
                <a:highlight>
                  <a:srgbClr val="FFFF00"/>
                </a:highlight>
                <a:latin typeface="Consolas" panose="020B0609020204030204" pitchFamily="49" charset="0"/>
              </a:rPr>
              <a:t>(</a:t>
            </a:r>
            <a:r>
              <a:rPr lang="en-US" sz="900" b="0" dirty="0" err="1">
                <a:solidFill>
                  <a:schemeClr val="tx1"/>
                </a:solidFill>
                <a:effectLst/>
                <a:highlight>
                  <a:srgbClr val="FFFF00"/>
                </a:highlight>
                <a:latin typeface="Consolas" panose="020B0609020204030204" pitchFamily="49" charset="0"/>
              </a:rPr>
              <a:t>express.json</a:t>
            </a:r>
            <a:r>
              <a:rPr lang="en-US" sz="900" b="0" dirty="0">
                <a:solidFill>
                  <a:schemeClr val="tx1"/>
                </a:solidFill>
                <a:effectLst/>
                <a:highlight>
                  <a:srgbClr val="FFFF00"/>
                </a:highlight>
                <a:latin typeface="Consolas" panose="020B0609020204030204" pitchFamily="49" charset="0"/>
              </a:rPr>
              <a:t>());</a:t>
            </a:r>
          </a:p>
          <a:p>
            <a:r>
              <a:rPr lang="en-US" sz="900" b="0" dirty="0" err="1">
                <a:solidFill>
                  <a:schemeClr val="tx1"/>
                </a:solidFill>
                <a:effectLst/>
                <a:highlight>
                  <a:srgbClr val="FFFF00"/>
                </a:highlight>
                <a:latin typeface="Consolas" panose="020B0609020204030204" pitchFamily="49" charset="0"/>
              </a:rPr>
              <a:t>app.use</a:t>
            </a:r>
            <a:r>
              <a:rPr lang="en-US" sz="900" b="0" dirty="0">
                <a:solidFill>
                  <a:schemeClr val="tx1"/>
                </a:solidFill>
                <a:effectLst/>
                <a:highlight>
                  <a:srgbClr val="FFFF00"/>
                </a:highlight>
                <a:latin typeface="Consolas" panose="020B0609020204030204" pitchFamily="49" charset="0"/>
              </a:rPr>
              <a:t>(</a:t>
            </a:r>
            <a:r>
              <a:rPr lang="en-US" sz="900" b="0" dirty="0" err="1">
                <a:solidFill>
                  <a:schemeClr val="tx1"/>
                </a:solidFill>
                <a:effectLst/>
                <a:highlight>
                  <a:srgbClr val="FFFF00"/>
                </a:highlight>
                <a:latin typeface="Consolas" panose="020B0609020204030204" pitchFamily="49" charset="0"/>
              </a:rPr>
              <a:t>express.urlencoded</a:t>
            </a:r>
            <a:r>
              <a:rPr lang="en-US" sz="900" b="0" dirty="0">
                <a:solidFill>
                  <a:schemeClr val="tx1"/>
                </a:solidFill>
                <a:effectLst/>
                <a:highlight>
                  <a:srgbClr val="FFFF00"/>
                </a:highlight>
                <a:latin typeface="Consolas" panose="020B0609020204030204" pitchFamily="49" charset="0"/>
              </a:rPr>
              <a:t>({ extended: true }));</a:t>
            </a:r>
          </a:p>
          <a:p>
            <a:r>
              <a:rPr lang="en-US" sz="900" b="0" dirty="0" err="1">
                <a:solidFill>
                  <a:schemeClr val="tx1"/>
                </a:solidFill>
                <a:effectLst/>
                <a:latin typeface="Consolas" panose="020B0609020204030204" pitchFamily="49" charset="0"/>
              </a:rPr>
              <a:t>app.use</a:t>
            </a:r>
            <a:r>
              <a:rPr lang="en-US" sz="900" b="0" dirty="0">
                <a:solidFill>
                  <a:schemeClr val="tx1"/>
                </a:solidFill>
                <a:effectLst/>
                <a:latin typeface="Consolas" panose="020B0609020204030204" pitchFamily="49" charset="0"/>
              </a:rPr>
              <a:t>('/', </a:t>
            </a:r>
            <a:r>
              <a:rPr lang="en-US" sz="900" b="0" dirty="0" err="1">
                <a:solidFill>
                  <a:schemeClr val="tx1"/>
                </a:solidFill>
                <a:effectLst/>
                <a:latin typeface="Consolas" panose="020B0609020204030204" pitchFamily="49" charset="0"/>
              </a:rPr>
              <a:t>userRoutes</a:t>
            </a:r>
            <a:r>
              <a:rPr lang="en-US" sz="900" b="0" dirty="0">
                <a:solidFill>
                  <a:schemeClr val="tx1"/>
                </a:solidFill>
                <a:effectLst/>
                <a:latin typeface="Consolas" panose="020B0609020204030204" pitchFamily="49" charset="0"/>
              </a:rPr>
              <a:t>)</a:t>
            </a:r>
          </a:p>
          <a:p>
            <a:r>
              <a:rPr lang="en-US" sz="900" b="0" dirty="0" err="1">
                <a:solidFill>
                  <a:schemeClr val="tx1"/>
                </a:solidFill>
                <a:effectLst/>
                <a:latin typeface="Consolas" panose="020B0609020204030204" pitchFamily="49" charset="0"/>
              </a:rPr>
              <a:t>app.use</a:t>
            </a:r>
            <a:r>
              <a:rPr lang="en-US" sz="900" b="0" dirty="0">
                <a:solidFill>
                  <a:schemeClr val="tx1"/>
                </a:solidFill>
                <a:effectLst/>
                <a:latin typeface="Consolas" panose="020B0609020204030204" pitchFamily="49" charset="0"/>
              </a:rPr>
              <a:t>(</a:t>
            </a:r>
            <a:r>
              <a:rPr lang="en-US" sz="900" b="0" dirty="0" err="1">
                <a:solidFill>
                  <a:schemeClr val="tx1"/>
                </a:solidFill>
                <a:effectLst/>
                <a:latin typeface="Consolas" panose="020B0609020204030204" pitchFamily="49" charset="0"/>
              </a:rPr>
              <a:t>bodyParser.json</a:t>
            </a:r>
            <a:r>
              <a:rPr lang="en-US" sz="900" b="0" dirty="0">
                <a:solidFill>
                  <a:schemeClr val="tx1"/>
                </a:solidFill>
                <a:effectLst/>
                <a:latin typeface="Consolas" panose="020B0609020204030204" pitchFamily="49" charset="0"/>
              </a:rPr>
              <a:t>())</a:t>
            </a:r>
          </a:p>
          <a:p>
            <a:r>
              <a:rPr lang="en-US" sz="900" b="0" dirty="0" err="1">
                <a:solidFill>
                  <a:schemeClr val="tx1"/>
                </a:solidFill>
                <a:effectLst/>
                <a:latin typeface="Consolas" panose="020B0609020204030204" pitchFamily="49" charset="0"/>
              </a:rPr>
              <a:t>app.use</a:t>
            </a:r>
            <a:r>
              <a:rPr lang="en-US" sz="900" b="0" dirty="0">
                <a:solidFill>
                  <a:schemeClr val="tx1"/>
                </a:solidFill>
                <a:effectLst/>
                <a:latin typeface="Consolas" panose="020B0609020204030204" pitchFamily="49" charset="0"/>
              </a:rPr>
              <a:t>(</a:t>
            </a:r>
            <a:r>
              <a:rPr lang="en-US" sz="900" b="0" dirty="0" err="1">
                <a:solidFill>
                  <a:schemeClr val="tx1"/>
                </a:solidFill>
                <a:effectLst/>
                <a:latin typeface="Consolas" panose="020B0609020204030204" pitchFamily="49" charset="0"/>
              </a:rPr>
              <a:t>bodyParser.urlencoded</a:t>
            </a:r>
            <a:r>
              <a:rPr lang="en-US" sz="900" b="0" dirty="0">
                <a:solidFill>
                  <a:schemeClr val="tx1"/>
                </a:solidFill>
                <a:effectLst/>
                <a:latin typeface="Consolas" panose="020B0609020204030204" pitchFamily="49" charset="0"/>
              </a:rPr>
              <a:t>({ extended: true }))</a:t>
            </a:r>
          </a:p>
          <a:p>
            <a:r>
              <a:rPr lang="en-US" sz="900" b="0" dirty="0" err="1">
                <a:solidFill>
                  <a:schemeClr val="tx1"/>
                </a:solidFill>
                <a:effectLst/>
                <a:latin typeface="Consolas" panose="020B0609020204030204" pitchFamily="49" charset="0"/>
              </a:rPr>
              <a:t>app.use</a:t>
            </a:r>
            <a:r>
              <a:rPr lang="en-US" sz="900" b="0" dirty="0">
                <a:solidFill>
                  <a:schemeClr val="tx1"/>
                </a:solidFill>
                <a:effectLst/>
                <a:latin typeface="Consolas" panose="020B0609020204030204" pitchFamily="49" charset="0"/>
              </a:rPr>
              <a:t>(</a:t>
            </a:r>
            <a:r>
              <a:rPr lang="en-US" sz="900" b="0" dirty="0" err="1">
                <a:solidFill>
                  <a:schemeClr val="tx1"/>
                </a:solidFill>
                <a:effectLst/>
                <a:latin typeface="Consolas" panose="020B0609020204030204" pitchFamily="49" charset="0"/>
              </a:rPr>
              <a:t>cookieParser</a:t>
            </a:r>
            <a:r>
              <a:rPr lang="en-US" sz="900" b="0" dirty="0">
                <a:solidFill>
                  <a:schemeClr val="tx1"/>
                </a:solidFill>
                <a:effectLst/>
                <a:latin typeface="Consolas" panose="020B0609020204030204" pitchFamily="49" charset="0"/>
              </a:rPr>
              <a:t>())</a:t>
            </a:r>
          </a:p>
          <a:p>
            <a:r>
              <a:rPr lang="en-US" sz="900" b="0" dirty="0" err="1">
                <a:solidFill>
                  <a:schemeClr val="tx1"/>
                </a:solidFill>
                <a:effectLst/>
                <a:latin typeface="Consolas" panose="020B0609020204030204" pitchFamily="49" charset="0"/>
              </a:rPr>
              <a:t>app.use</a:t>
            </a:r>
            <a:r>
              <a:rPr lang="en-US" sz="900" b="0" dirty="0">
                <a:solidFill>
                  <a:schemeClr val="tx1"/>
                </a:solidFill>
                <a:effectLst/>
                <a:latin typeface="Consolas" panose="020B0609020204030204" pitchFamily="49" charset="0"/>
              </a:rPr>
              <a:t>(compress())</a:t>
            </a:r>
          </a:p>
          <a:p>
            <a:r>
              <a:rPr lang="en-US" sz="900" b="0" dirty="0" err="1">
                <a:solidFill>
                  <a:schemeClr val="tx1"/>
                </a:solidFill>
                <a:effectLst/>
                <a:latin typeface="Consolas" panose="020B0609020204030204" pitchFamily="49" charset="0"/>
              </a:rPr>
              <a:t>app.use</a:t>
            </a:r>
            <a:r>
              <a:rPr lang="en-US" sz="900" b="0" dirty="0">
                <a:solidFill>
                  <a:schemeClr val="tx1"/>
                </a:solidFill>
                <a:effectLst/>
                <a:latin typeface="Consolas" panose="020B0609020204030204" pitchFamily="49" charset="0"/>
              </a:rPr>
              <a:t>(helmet())</a:t>
            </a:r>
          </a:p>
          <a:p>
            <a:r>
              <a:rPr lang="en-US" sz="900" b="0" dirty="0" err="1">
                <a:solidFill>
                  <a:schemeClr val="tx1"/>
                </a:solidFill>
                <a:effectLst/>
                <a:latin typeface="Consolas" panose="020B0609020204030204" pitchFamily="49" charset="0"/>
              </a:rPr>
              <a:t>app.use</a:t>
            </a:r>
            <a:r>
              <a:rPr lang="en-US" sz="900" b="0" dirty="0">
                <a:solidFill>
                  <a:schemeClr val="tx1"/>
                </a:solidFill>
                <a:effectLst/>
                <a:latin typeface="Consolas" panose="020B0609020204030204" pitchFamily="49" charset="0"/>
              </a:rPr>
              <a:t>(</a:t>
            </a:r>
            <a:r>
              <a:rPr lang="en-US" sz="900" b="0" dirty="0" err="1">
                <a:solidFill>
                  <a:schemeClr val="tx1"/>
                </a:solidFill>
                <a:effectLst/>
                <a:latin typeface="Consolas" panose="020B0609020204030204" pitchFamily="49" charset="0"/>
              </a:rPr>
              <a:t>cors</a:t>
            </a:r>
            <a:r>
              <a:rPr lang="en-US" sz="900" b="0" dirty="0">
                <a:solidFill>
                  <a:schemeClr val="tx1"/>
                </a:solidFill>
                <a:effectLst/>
                <a:latin typeface="Consolas" panose="020B0609020204030204" pitchFamily="49" charset="0"/>
              </a:rPr>
              <a:t>())</a:t>
            </a:r>
          </a:p>
          <a:p>
            <a:br>
              <a:rPr lang="en-US" sz="900" b="0" dirty="0">
                <a:solidFill>
                  <a:schemeClr val="tx1"/>
                </a:solidFill>
                <a:effectLst/>
                <a:latin typeface="Consolas" panose="020B0609020204030204" pitchFamily="49" charset="0"/>
              </a:rPr>
            </a:br>
            <a:r>
              <a:rPr lang="en-US" sz="900" b="0" dirty="0">
                <a:solidFill>
                  <a:schemeClr val="tx1"/>
                </a:solidFill>
                <a:effectLst/>
                <a:latin typeface="Consolas" panose="020B0609020204030204" pitchFamily="49" charset="0"/>
              </a:rPr>
              <a:t>export default app</a:t>
            </a:r>
          </a:p>
          <a:p>
            <a:endParaRPr lang="en-US" dirty="0"/>
          </a:p>
        </p:txBody>
      </p:sp>
      <p:sp>
        <p:nvSpPr>
          <p:cNvPr id="4" name="Date Placeholder 3">
            <a:extLst>
              <a:ext uri="{FF2B5EF4-FFF2-40B4-BE49-F238E27FC236}">
                <a16:creationId xmlns:a16="http://schemas.microsoft.com/office/drawing/2014/main" id="{7DA51513-714C-4D7C-064D-DC9802A72F50}"/>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EEF74FE8-7648-D064-7358-DD7C31B63C2A}"/>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34423BBA-402B-932F-1929-1B2AD0E5F367}"/>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3108539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705A-F1B5-0273-BD49-3ED7EE4949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4834D0-78A2-A53C-C8A6-E5461A110BD8}"/>
              </a:ext>
            </a:extLst>
          </p:cNvPr>
          <p:cNvSpPr>
            <a:spLocks noGrp="1"/>
          </p:cNvSpPr>
          <p:nvPr>
            <p:ph idx="1"/>
          </p:nvPr>
        </p:nvSpPr>
        <p:spPr/>
        <p:txBody>
          <a:bodyPr/>
          <a:lstStyle/>
          <a:p>
            <a:pPr marL="0" marR="0">
              <a:lnSpc>
                <a:spcPct val="107000"/>
              </a:lnSpc>
              <a:spcBef>
                <a:spcPts val="0"/>
              </a:spcBef>
              <a:spcAft>
                <a:spcPts val="800"/>
              </a:spcAft>
            </a:pPr>
            <a:r>
              <a:rPr lang="en-US"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app.use</a:t>
            </a:r>
            <a:r>
              <a:rPr lang="en-U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express.json</a:t>
            </a:r>
            <a:r>
              <a:rPr lang="en-U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Purpose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This middleware parses incoming requests with JSON payloads.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Functionality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When a request comes in with a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Content-Type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application/</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json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this middleware parses the JSON payload and makes it available in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req.body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app.use</a:t>
            </a:r>
            <a:r>
              <a:rPr lang="en-US" sz="18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kern="0" dirty="0" err="1">
                <a:effectLst/>
                <a:latin typeface="Courier New" panose="02070309020205020404" pitchFamily="49" charset="0"/>
                <a:ea typeface="Times New Roman" panose="02020603050405020304" pitchFamily="18" charset="0"/>
                <a:cs typeface="Times New Roman" panose="02020603050405020304" pitchFamily="18" charset="0"/>
              </a:rPr>
              <a:t>express.urlencoded</a:t>
            </a:r>
            <a:r>
              <a:rPr lang="en-US" sz="1800" b="1" kern="0" dirty="0">
                <a:effectLst/>
                <a:latin typeface="Courier New" panose="02070309020205020404" pitchFamily="49" charset="0"/>
                <a:ea typeface="Times New Roman" panose="02020603050405020304" pitchFamily="18" charset="0"/>
                <a:cs typeface="Times New Roman" panose="02020603050405020304" pitchFamily="18" charset="0"/>
              </a:rPr>
              <a:t>({ extended: true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Purpose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This middleware parses incoming requests with URL-encoded payloads.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Functionality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b="1" kern="0" dirty="0">
                <a:effectLst/>
                <a:latin typeface="Courier New" panose="02070309020205020404" pitchFamily="49" charset="0"/>
                <a:ea typeface="Times New Roman" panose="02020603050405020304" pitchFamily="18" charset="0"/>
                <a:cs typeface="Times New Roman" panose="02020603050405020304" pitchFamily="18" charset="0"/>
              </a:rPr>
              <a:t>extended: true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This option allows for rich objects and arrays to be encoded into the URL-encoded format, using the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qs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library. This means you can parse nested objects.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When to use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Typically used for parsing form submissions where form data is sent as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application/x-www-form-</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urlencoded</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sp>
        <p:nvSpPr>
          <p:cNvPr id="4" name="Date Placeholder 3">
            <a:extLst>
              <a:ext uri="{FF2B5EF4-FFF2-40B4-BE49-F238E27FC236}">
                <a16:creationId xmlns:a16="http://schemas.microsoft.com/office/drawing/2014/main" id="{F409FB7B-40B4-D6F3-87E2-778197AF7BC8}"/>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D7DA8ED8-BA76-3155-AD7D-CD9E9F75337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A683879-4CDB-E3D0-6227-F82EA605E7C3}"/>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1311812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C73E0-D4DC-1E16-6E19-640B93ACE1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23A72D-733E-0158-E799-573B21DC6C47}"/>
              </a:ext>
            </a:extLst>
          </p:cNvPr>
          <p:cNvSpPr>
            <a:spLocks noGrp="1"/>
          </p:cNvSpPr>
          <p:nvPr>
            <p:ph idx="1"/>
          </p:nvPr>
        </p:nvSpPr>
        <p:spPr/>
        <p:txBody>
          <a:bodyPr/>
          <a:lstStyle/>
          <a:p>
            <a:r>
              <a:rPr lang="en-US" dirty="0"/>
              <a:t>Install method-override at the command prompt </a:t>
            </a:r>
            <a:r>
              <a:rPr lang="en-US" dirty="0" err="1"/>
              <a:t>i.e</a:t>
            </a:r>
            <a:r>
              <a:rPr lang="en-US" dirty="0"/>
              <a:t> terminal or root using the following command:</a:t>
            </a:r>
          </a:p>
          <a:p>
            <a:pPr marL="0" indent="0">
              <a:buNone/>
            </a:pPr>
            <a:r>
              <a:rPr lang="en-US" b="1" dirty="0"/>
              <a:t>Yarn add method-override</a:t>
            </a:r>
          </a:p>
          <a:p>
            <a:pPr marL="0" indent="0">
              <a:buNone/>
            </a:pPr>
            <a:endParaRPr lang="en-US" b="1" dirty="0"/>
          </a:p>
        </p:txBody>
      </p:sp>
      <p:sp>
        <p:nvSpPr>
          <p:cNvPr id="4" name="Date Placeholder 3">
            <a:extLst>
              <a:ext uri="{FF2B5EF4-FFF2-40B4-BE49-F238E27FC236}">
                <a16:creationId xmlns:a16="http://schemas.microsoft.com/office/drawing/2014/main" id="{2974EC0E-BD9D-BC54-8E05-E3E5BE31BD86}"/>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EF3738E5-2BAC-97DB-9403-5F650639508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F940CB7-900D-313F-7217-3FF026C97D8F}"/>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4279694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D558-7927-B41F-9465-5A3239DC77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B2BDCA-788D-0157-DBDA-BB7F3CFCA880}"/>
              </a:ext>
            </a:extLst>
          </p:cNvPr>
          <p:cNvSpPr>
            <a:spLocks noGrp="1"/>
          </p:cNvSpPr>
          <p:nvPr>
            <p:ph idx="1"/>
          </p:nvPr>
        </p:nvSpPr>
        <p:spPr/>
        <p:txBody>
          <a:bodyPr/>
          <a:lstStyle/>
          <a:p>
            <a:r>
              <a:rPr lang="en-US" dirty="0"/>
              <a:t>cd client</a:t>
            </a:r>
          </a:p>
          <a:p>
            <a:r>
              <a:rPr lang="en-US" dirty="0"/>
              <a:t>yarn dev to run the application</a:t>
            </a:r>
          </a:p>
        </p:txBody>
      </p:sp>
      <p:sp>
        <p:nvSpPr>
          <p:cNvPr id="4" name="Date Placeholder 3">
            <a:extLst>
              <a:ext uri="{FF2B5EF4-FFF2-40B4-BE49-F238E27FC236}">
                <a16:creationId xmlns:a16="http://schemas.microsoft.com/office/drawing/2014/main" id="{9258CE97-AB74-782C-A3CD-015BDCFC8FCC}"/>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4A5B03DD-6C8F-FBBC-52C2-B2C57BFCA81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9E2FC87-9EF1-AD32-1326-68CF3B250538}"/>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400469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F78C-DE1A-CC38-6C63-0F70FAA402C9}"/>
              </a:ext>
            </a:extLst>
          </p:cNvPr>
          <p:cNvSpPr>
            <a:spLocks noGrp="1"/>
          </p:cNvSpPr>
          <p:nvPr>
            <p:ph type="title"/>
          </p:nvPr>
        </p:nvSpPr>
        <p:spPr/>
        <p:txBody>
          <a:bodyPr/>
          <a:lstStyle/>
          <a:p>
            <a:r>
              <a:rPr lang="en-US" dirty="0"/>
              <a:t>Express.js</a:t>
            </a:r>
          </a:p>
        </p:txBody>
      </p:sp>
      <p:sp>
        <p:nvSpPr>
          <p:cNvPr id="3" name="Content Placeholder 2">
            <a:extLst>
              <a:ext uri="{FF2B5EF4-FFF2-40B4-BE49-F238E27FC236}">
                <a16:creationId xmlns:a16="http://schemas.microsoft.com/office/drawing/2014/main" id="{7110B94D-0CAB-8463-9E75-4330E22D400D}"/>
              </a:ext>
            </a:extLst>
          </p:cNvPr>
          <p:cNvSpPr>
            <a:spLocks noGrp="1"/>
          </p:cNvSpPr>
          <p:nvPr>
            <p:ph idx="1"/>
          </p:nvPr>
        </p:nvSpPr>
        <p:spPr/>
        <p:txBody>
          <a:bodyPr/>
          <a:lstStyle/>
          <a:p>
            <a:r>
              <a:rPr lang="en-US" dirty="0" err="1"/>
              <a:t>mern</a:t>
            </a:r>
            <a:r>
              <a:rPr lang="en-US" dirty="0"/>
              <a:t>-skeleton/server/express.js:</a:t>
            </a:r>
          </a:p>
          <a:p>
            <a:pPr marL="0" indent="0">
              <a:buNone/>
            </a:pPr>
            <a:r>
              <a:rPr lang="en-US" dirty="0"/>
              <a:t>	import </a:t>
            </a:r>
            <a:r>
              <a:rPr lang="en-US" dirty="0" err="1"/>
              <a:t>userRoutes</a:t>
            </a:r>
            <a:r>
              <a:rPr lang="en-US" dirty="0"/>
              <a:t> from './routes/</a:t>
            </a:r>
            <a:r>
              <a:rPr lang="en-US" dirty="0" err="1"/>
              <a:t>user.routes</a:t>
            </a:r>
            <a:r>
              <a:rPr lang="en-US" dirty="0"/>
              <a:t>’</a:t>
            </a:r>
          </a:p>
          <a:p>
            <a:pPr marL="0" indent="0">
              <a:buNone/>
            </a:pPr>
            <a:r>
              <a:rPr lang="en-US" dirty="0"/>
              <a:t>	...</a:t>
            </a:r>
          </a:p>
          <a:p>
            <a:pPr marL="0" indent="0">
              <a:buNone/>
            </a:pPr>
            <a:r>
              <a:rPr lang="en-US" dirty="0"/>
              <a:t>	</a:t>
            </a:r>
            <a:r>
              <a:rPr lang="en-US" dirty="0" err="1"/>
              <a:t>app.use</a:t>
            </a:r>
            <a:r>
              <a:rPr lang="en-US" dirty="0"/>
              <a:t>('/', </a:t>
            </a:r>
            <a:r>
              <a:rPr lang="en-US" dirty="0" err="1"/>
              <a:t>userRoutes</a:t>
            </a:r>
            <a:r>
              <a:rPr lang="en-US" dirty="0"/>
              <a:t>)</a:t>
            </a:r>
          </a:p>
          <a:p>
            <a:pPr marL="0" indent="0">
              <a:buNone/>
            </a:pPr>
            <a:r>
              <a:rPr lang="en-US" dirty="0"/>
              <a:t>	...</a:t>
            </a:r>
          </a:p>
        </p:txBody>
      </p:sp>
      <p:sp>
        <p:nvSpPr>
          <p:cNvPr id="4" name="Date Placeholder 3">
            <a:extLst>
              <a:ext uri="{FF2B5EF4-FFF2-40B4-BE49-F238E27FC236}">
                <a16:creationId xmlns:a16="http://schemas.microsoft.com/office/drawing/2014/main" id="{9C0A3024-7646-0CC2-F06E-89038CF05BFE}"/>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905E7428-1F3C-9D4D-AF39-523AC553D90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EB32EA9-884B-75AC-52FA-5F66751B9B86}"/>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21923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A81C-6C37-89E2-414B-1751360BA43C}"/>
              </a:ext>
            </a:extLst>
          </p:cNvPr>
          <p:cNvSpPr>
            <a:spLocks noGrp="1"/>
          </p:cNvSpPr>
          <p:nvPr>
            <p:ph type="title"/>
          </p:nvPr>
        </p:nvSpPr>
        <p:spPr/>
        <p:txBody>
          <a:bodyPr/>
          <a:lstStyle/>
          <a:p>
            <a:r>
              <a:rPr lang="en-US" dirty="0"/>
              <a:t>Updated express.js</a:t>
            </a:r>
          </a:p>
        </p:txBody>
      </p:sp>
      <p:sp>
        <p:nvSpPr>
          <p:cNvPr id="3" name="Content Placeholder 2">
            <a:extLst>
              <a:ext uri="{FF2B5EF4-FFF2-40B4-BE49-F238E27FC236}">
                <a16:creationId xmlns:a16="http://schemas.microsoft.com/office/drawing/2014/main" id="{4664DC51-AF30-0F17-E2D3-E70870B4DE8F}"/>
              </a:ext>
            </a:extLst>
          </p:cNvPr>
          <p:cNvSpPr>
            <a:spLocks noGrp="1"/>
          </p:cNvSpPr>
          <p:nvPr>
            <p:ph idx="1"/>
          </p:nvPr>
        </p:nvSpPr>
        <p:spPr/>
        <p:txBody>
          <a:bodyPr/>
          <a:lstStyle/>
          <a:p>
            <a:pPr marL="0" indent="0">
              <a:buNone/>
            </a:pPr>
            <a:r>
              <a:rPr lang="en-US" sz="1050" b="0" dirty="0">
                <a:solidFill>
                  <a:schemeClr val="tx1"/>
                </a:solidFill>
                <a:effectLst/>
                <a:latin typeface="Consolas" panose="020B0609020204030204" pitchFamily="49" charset="0"/>
              </a:rPr>
              <a:t>import express from 'express'</a:t>
            </a:r>
          </a:p>
          <a:p>
            <a:pPr marL="0" indent="0">
              <a:buNone/>
            </a:pPr>
            <a:r>
              <a:rPr lang="en-US" sz="1050" b="0" dirty="0">
                <a:solidFill>
                  <a:schemeClr val="tx1"/>
                </a:solidFill>
                <a:effectLst/>
                <a:latin typeface="Consolas" panose="020B0609020204030204" pitchFamily="49" charset="0"/>
              </a:rPr>
              <a:t>import </a:t>
            </a:r>
            <a:r>
              <a:rPr lang="en-US" sz="1050" b="0" dirty="0" err="1">
                <a:solidFill>
                  <a:schemeClr val="tx1"/>
                </a:solidFill>
                <a:effectLst/>
                <a:latin typeface="Consolas" panose="020B0609020204030204" pitchFamily="49" charset="0"/>
              </a:rPr>
              <a:t>bodyParser</a:t>
            </a:r>
            <a:r>
              <a:rPr lang="en-US" sz="1050" b="0" dirty="0">
                <a:solidFill>
                  <a:schemeClr val="tx1"/>
                </a:solidFill>
                <a:effectLst/>
                <a:latin typeface="Consolas" panose="020B0609020204030204" pitchFamily="49" charset="0"/>
              </a:rPr>
              <a:t> from 'body-parser'</a:t>
            </a:r>
          </a:p>
          <a:p>
            <a:pPr marL="0" indent="0">
              <a:buNone/>
            </a:pPr>
            <a:r>
              <a:rPr lang="en-US" sz="1050" b="0" dirty="0">
                <a:solidFill>
                  <a:schemeClr val="tx1"/>
                </a:solidFill>
                <a:effectLst/>
                <a:latin typeface="Consolas" panose="020B0609020204030204" pitchFamily="49" charset="0"/>
              </a:rPr>
              <a:t>import </a:t>
            </a:r>
            <a:r>
              <a:rPr lang="en-US" sz="1050" b="0" dirty="0" err="1">
                <a:solidFill>
                  <a:schemeClr val="tx1"/>
                </a:solidFill>
                <a:effectLst/>
                <a:latin typeface="Consolas" panose="020B0609020204030204" pitchFamily="49" charset="0"/>
              </a:rPr>
              <a:t>cookieParser</a:t>
            </a:r>
            <a:r>
              <a:rPr lang="en-US" sz="1050" b="0" dirty="0">
                <a:solidFill>
                  <a:schemeClr val="tx1"/>
                </a:solidFill>
                <a:effectLst/>
                <a:latin typeface="Consolas" panose="020B0609020204030204" pitchFamily="49" charset="0"/>
              </a:rPr>
              <a:t> from 'cookie-parser'</a:t>
            </a:r>
          </a:p>
          <a:p>
            <a:pPr marL="0" indent="0">
              <a:buNone/>
            </a:pPr>
            <a:r>
              <a:rPr lang="en-US" sz="1050" b="0" dirty="0">
                <a:solidFill>
                  <a:schemeClr val="tx1"/>
                </a:solidFill>
                <a:effectLst/>
                <a:latin typeface="Consolas" panose="020B0609020204030204" pitchFamily="49" charset="0"/>
              </a:rPr>
              <a:t>import compress from 'compression'</a:t>
            </a:r>
          </a:p>
          <a:p>
            <a:pPr marL="0" indent="0">
              <a:buNone/>
            </a:pPr>
            <a:r>
              <a:rPr lang="en-US" sz="1050" b="0" dirty="0">
                <a:solidFill>
                  <a:schemeClr val="tx1"/>
                </a:solidFill>
                <a:effectLst/>
                <a:latin typeface="Consolas" panose="020B0609020204030204" pitchFamily="49" charset="0"/>
              </a:rPr>
              <a:t>import </a:t>
            </a:r>
            <a:r>
              <a:rPr lang="en-US" sz="1050" b="0" dirty="0" err="1">
                <a:solidFill>
                  <a:schemeClr val="tx1"/>
                </a:solidFill>
                <a:effectLst/>
                <a:latin typeface="Consolas" panose="020B0609020204030204" pitchFamily="49" charset="0"/>
              </a:rPr>
              <a:t>cors</a:t>
            </a:r>
            <a:r>
              <a:rPr lang="en-US" sz="1050" b="0" dirty="0">
                <a:solidFill>
                  <a:schemeClr val="tx1"/>
                </a:solidFill>
                <a:effectLst/>
                <a:latin typeface="Consolas" panose="020B0609020204030204" pitchFamily="49" charset="0"/>
              </a:rPr>
              <a:t> from '</a:t>
            </a:r>
            <a:r>
              <a:rPr lang="en-US" sz="1050" b="0" dirty="0" err="1">
                <a:solidFill>
                  <a:schemeClr val="tx1"/>
                </a:solidFill>
                <a:effectLst/>
                <a:latin typeface="Consolas" panose="020B0609020204030204" pitchFamily="49" charset="0"/>
              </a:rPr>
              <a:t>cors</a:t>
            </a:r>
            <a:r>
              <a:rPr lang="en-US" sz="1050" b="0" dirty="0">
                <a:solidFill>
                  <a:schemeClr val="tx1"/>
                </a:solidFill>
                <a:effectLst/>
                <a:latin typeface="Consolas" panose="020B0609020204030204" pitchFamily="49" charset="0"/>
              </a:rPr>
              <a:t>'</a:t>
            </a:r>
          </a:p>
          <a:p>
            <a:pPr marL="0" indent="0">
              <a:buNone/>
            </a:pPr>
            <a:r>
              <a:rPr lang="en-US" sz="1050" b="0" dirty="0">
                <a:solidFill>
                  <a:schemeClr val="tx1"/>
                </a:solidFill>
                <a:effectLst/>
                <a:latin typeface="Consolas" panose="020B0609020204030204" pitchFamily="49" charset="0"/>
              </a:rPr>
              <a:t>import helmet from 'helmet'</a:t>
            </a:r>
          </a:p>
          <a:p>
            <a:pPr marL="0" indent="0">
              <a:buNone/>
            </a:pPr>
            <a:r>
              <a:rPr lang="en-US" sz="1050" b="0" dirty="0">
                <a:solidFill>
                  <a:schemeClr val="tx1"/>
                </a:solidFill>
                <a:effectLst/>
                <a:latin typeface="Consolas" panose="020B0609020204030204" pitchFamily="49" charset="0"/>
              </a:rPr>
              <a:t>import Template from './../template'</a:t>
            </a:r>
          </a:p>
          <a:p>
            <a:pPr marL="0" indent="0">
              <a:buNone/>
            </a:pPr>
            <a:r>
              <a:rPr lang="en-US" sz="1050" b="0" dirty="0">
                <a:solidFill>
                  <a:schemeClr val="tx1"/>
                </a:solidFill>
                <a:effectLst/>
                <a:highlight>
                  <a:srgbClr val="FFFF00"/>
                </a:highlight>
                <a:latin typeface="Consolas" panose="020B0609020204030204" pitchFamily="49" charset="0"/>
              </a:rPr>
              <a:t>import </a:t>
            </a:r>
            <a:r>
              <a:rPr lang="en-US" sz="1050" b="0" dirty="0" err="1">
                <a:solidFill>
                  <a:schemeClr val="tx1"/>
                </a:solidFill>
                <a:effectLst/>
                <a:highlight>
                  <a:srgbClr val="FFFF00"/>
                </a:highlight>
                <a:latin typeface="Consolas" panose="020B0609020204030204" pitchFamily="49" charset="0"/>
              </a:rPr>
              <a:t>userRoutes</a:t>
            </a:r>
            <a:r>
              <a:rPr lang="en-US" sz="1050" b="0" dirty="0">
                <a:solidFill>
                  <a:schemeClr val="tx1"/>
                </a:solidFill>
                <a:effectLst/>
                <a:highlight>
                  <a:srgbClr val="FFFF00"/>
                </a:highlight>
                <a:latin typeface="Consolas" panose="020B0609020204030204" pitchFamily="49" charset="0"/>
              </a:rPr>
              <a:t> from './routes/user.routes</a:t>
            </a:r>
            <a:r>
              <a:rPr lang="en-US" sz="1050" dirty="0">
                <a:solidFill>
                  <a:schemeClr val="tx1"/>
                </a:solidFill>
                <a:highlight>
                  <a:srgbClr val="FFFF00"/>
                </a:highlight>
                <a:latin typeface="Consolas" panose="020B0609020204030204" pitchFamily="49" charset="0"/>
              </a:rPr>
              <a:t>.</a:t>
            </a:r>
            <a:r>
              <a:rPr lang="en-US" sz="1050" b="0" dirty="0">
                <a:solidFill>
                  <a:schemeClr val="tx1"/>
                </a:solidFill>
                <a:effectLst/>
                <a:highlight>
                  <a:srgbClr val="FFFF00"/>
                </a:highlight>
                <a:latin typeface="Consolas" panose="020B0609020204030204" pitchFamily="49" charset="0"/>
              </a:rPr>
              <a:t>js'</a:t>
            </a:r>
          </a:p>
          <a:p>
            <a:pPr marL="0" indent="0">
              <a:buNone/>
            </a:pPr>
            <a:br>
              <a:rPr lang="en-US" sz="1050" b="0" dirty="0">
                <a:solidFill>
                  <a:schemeClr val="tx1"/>
                </a:solidFill>
                <a:effectLst/>
                <a:latin typeface="Consolas" panose="020B0609020204030204" pitchFamily="49" charset="0"/>
              </a:rPr>
            </a:br>
            <a:br>
              <a:rPr lang="en-US" sz="1050" b="0" dirty="0">
                <a:solidFill>
                  <a:schemeClr val="tx1"/>
                </a:solidFill>
                <a:effectLst/>
                <a:latin typeface="Consolas" panose="020B0609020204030204" pitchFamily="49" charset="0"/>
              </a:rPr>
            </a:br>
            <a:br>
              <a:rPr lang="en-US" sz="1050" b="0" dirty="0">
                <a:solidFill>
                  <a:schemeClr val="tx1"/>
                </a:solidFill>
                <a:effectLst/>
                <a:latin typeface="Consolas" panose="020B0609020204030204" pitchFamily="49" charset="0"/>
              </a:rPr>
            </a:br>
            <a:r>
              <a:rPr lang="en-US" sz="1050" b="0" dirty="0">
                <a:solidFill>
                  <a:schemeClr val="tx1"/>
                </a:solidFill>
                <a:effectLst/>
                <a:latin typeface="Consolas" panose="020B0609020204030204" pitchFamily="49" charset="0"/>
              </a:rPr>
              <a:t>const app = express()</a:t>
            </a:r>
          </a:p>
          <a:p>
            <a:pPr marL="0" indent="0">
              <a:buNone/>
            </a:pPr>
            <a:br>
              <a:rPr lang="en-US" sz="1050" b="0" dirty="0">
                <a:solidFill>
                  <a:schemeClr val="tx1"/>
                </a:solidFill>
                <a:effectLst/>
                <a:latin typeface="Consolas" panose="020B0609020204030204" pitchFamily="49" charset="0"/>
              </a:rPr>
            </a:br>
            <a:r>
              <a:rPr lang="en-US" sz="1050" b="0" dirty="0">
                <a:solidFill>
                  <a:schemeClr val="tx1"/>
                </a:solidFill>
                <a:effectLst/>
                <a:latin typeface="Consolas" panose="020B0609020204030204" pitchFamily="49" charset="0"/>
              </a:rPr>
              <a:t>//...</a:t>
            </a:r>
          </a:p>
          <a:p>
            <a:pPr marL="0" indent="0">
              <a:buNone/>
            </a:pPr>
            <a:r>
              <a:rPr lang="en-US" sz="1050" b="0" dirty="0" err="1">
                <a:solidFill>
                  <a:schemeClr val="tx1"/>
                </a:solidFill>
                <a:effectLst/>
                <a:latin typeface="Consolas" panose="020B0609020204030204" pitchFamily="49" charset="0"/>
              </a:rPr>
              <a:t>app.get</a:t>
            </a:r>
            <a:r>
              <a:rPr lang="en-US" sz="1050" b="0" dirty="0">
                <a:solidFill>
                  <a:schemeClr val="tx1"/>
                </a:solidFill>
                <a:effectLst/>
                <a:latin typeface="Consolas" panose="020B0609020204030204" pitchFamily="49" charset="0"/>
              </a:rPr>
              <a:t>('/', (req, res) =&gt; {</a:t>
            </a:r>
          </a:p>
          <a:p>
            <a:pPr marL="0" indent="0">
              <a:buNone/>
            </a:pPr>
            <a:r>
              <a:rPr lang="en-US" sz="1050" b="0" dirty="0" err="1">
                <a:solidFill>
                  <a:schemeClr val="tx1"/>
                </a:solidFill>
                <a:effectLst/>
                <a:latin typeface="Consolas" panose="020B0609020204030204" pitchFamily="49" charset="0"/>
              </a:rPr>
              <a:t>res.status</a:t>
            </a:r>
            <a:r>
              <a:rPr lang="en-US" sz="1050" b="0" dirty="0">
                <a:solidFill>
                  <a:schemeClr val="tx1"/>
                </a:solidFill>
                <a:effectLst/>
                <a:latin typeface="Consolas" panose="020B0609020204030204" pitchFamily="49" charset="0"/>
              </a:rPr>
              <a:t>(200).send(Template()) </a:t>
            </a:r>
          </a:p>
          <a:p>
            <a:pPr marL="0" indent="0">
              <a:buNone/>
            </a:pPr>
            <a:r>
              <a:rPr lang="en-US" sz="1050" b="0" dirty="0">
                <a:solidFill>
                  <a:schemeClr val="tx1"/>
                </a:solidFill>
                <a:effectLst/>
                <a:latin typeface="Consolas" panose="020B0609020204030204" pitchFamily="49" charset="0"/>
              </a:rPr>
              <a:t>})</a:t>
            </a:r>
          </a:p>
          <a:p>
            <a:pPr marL="0" indent="0">
              <a:buNone/>
            </a:pPr>
            <a:r>
              <a:rPr lang="en-US" sz="1050" b="0" dirty="0">
                <a:solidFill>
                  <a:schemeClr val="tx1"/>
                </a:solidFill>
                <a:effectLst/>
                <a:latin typeface="Consolas" panose="020B0609020204030204" pitchFamily="49" charset="0"/>
              </a:rPr>
              <a:t>//...</a:t>
            </a:r>
          </a:p>
          <a:p>
            <a:pPr marL="0" indent="0">
              <a:buNone/>
            </a:pPr>
            <a:br>
              <a:rPr lang="en-US" sz="1050" b="0" dirty="0">
                <a:solidFill>
                  <a:schemeClr val="tx1"/>
                </a:solidFill>
                <a:effectLst/>
                <a:latin typeface="Consolas" panose="020B0609020204030204" pitchFamily="49" charset="0"/>
              </a:rPr>
            </a:br>
            <a:r>
              <a:rPr lang="en-US" sz="1050" b="0" dirty="0" err="1">
                <a:solidFill>
                  <a:schemeClr val="tx1"/>
                </a:solidFill>
                <a:effectLst/>
                <a:highlight>
                  <a:srgbClr val="FFFF00"/>
                </a:highlight>
                <a:latin typeface="Consolas" panose="020B0609020204030204" pitchFamily="49" charset="0"/>
              </a:rPr>
              <a:t>app.use</a:t>
            </a:r>
            <a:r>
              <a:rPr lang="en-US" sz="1050" b="0" dirty="0">
                <a:solidFill>
                  <a:schemeClr val="tx1"/>
                </a:solidFill>
                <a:effectLst/>
                <a:highlight>
                  <a:srgbClr val="FFFF00"/>
                </a:highlight>
                <a:latin typeface="Consolas" panose="020B0609020204030204" pitchFamily="49" charset="0"/>
              </a:rPr>
              <a:t>('/', </a:t>
            </a:r>
            <a:r>
              <a:rPr lang="en-US" sz="1050" b="0" dirty="0" err="1">
                <a:solidFill>
                  <a:schemeClr val="tx1"/>
                </a:solidFill>
                <a:effectLst/>
                <a:highlight>
                  <a:srgbClr val="FFFF00"/>
                </a:highlight>
                <a:latin typeface="Consolas" panose="020B0609020204030204" pitchFamily="49" charset="0"/>
              </a:rPr>
              <a:t>userRoutes</a:t>
            </a:r>
            <a:r>
              <a:rPr lang="en-US" sz="1050" b="0" dirty="0">
                <a:solidFill>
                  <a:schemeClr val="tx1"/>
                </a:solidFill>
                <a:effectLst/>
                <a:highlight>
                  <a:srgbClr val="FFFF00"/>
                </a:highlight>
                <a:latin typeface="Consolas" panose="020B0609020204030204" pitchFamily="49" charset="0"/>
              </a:rPr>
              <a:t>)</a:t>
            </a:r>
          </a:p>
          <a:p>
            <a:pPr marL="0" indent="0">
              <a:buNone/>
            </a:pPr>
            <a:r>
              <a:rPr lang="en-US" sz="1050" b="0" dirty="0" err="1">
                <a:solidFill>
                  <a:schemeClr val="tx1"/>
                </a:solidFill>
                <a:effectLst/>
                <a:latin typeface="Consolas" panose="020B0609020204030204" pitchFamily="49" charset="0"/>
              </a:rPr>
              <a:t>app.use</a:t>
            </a:r>
            <a:r>
              <a:rPr lang="en-US" sz="1050" b="0" dirty="0">
                <a:solidFill>
                  <a:schemeClr val="tx1"/>
                </a:solidFill>
                <a:effectLst/>
                <a:latin typeface="Consolas" panose="020B0609020204030204" pitchFamily="49" charset="0"/>
              </a:rPr>
              <a:t>(</a:t>
            </a:r>
            <a:r>
              <a:rPr lang="en-US" sz="1050" b="0" dirty="0" err="1">
                <a:solidFill>
                  <a:schemeClr val="tx1"/>
                </a:solidFill>
                <a:effectLst/>
                <a:latin typeface="Consolas" panose="020B0609020204030204" pitchFamily="49" charset="0"/>
              </a:rPr>
              <a:t>bodyParser.json</a:t>
            </a:r>
            <a:r>
              <a:rPr lang="en-US" sz="1050" b="0" dirty="0">
                <a:solidFill>
                  <a:schemeClr val="tx1"/>
                </a:solidFill>
                <a:effectLst/>
                <a:latin typeface="Consolas" panose="020B0609020204030204" pitchFamily="49" charset="0"/>
              </a:rPr>
              <a:t>())</a:t>
            </a:r>
          </a:p>
          <a:p>
            <a:pPr marL="0" indent="0">
              <a:buNone/>
            </a:pPr>
            <a:r>
              <a:rPr lang="en-US" sz="1050" b="0" dirty="0" err="1">
                <a:solidFill>
                  <a:schemeClr val="tx1"/>
                </a:solidFill>
                <a:effectLst/>
                <a:latin typeface="Consolas" panose="020B0609020204030204" pitchFamily="49" charset="0"/>
              </a:rPr>
              <a:t>app.use</a:t>
            </a:r>
            <a:r>
              <a:rPr lang="en-US" sz="1050" b="0" dirty="0">
                <a:solidFill>
                  <a:schemeClr val="tx1"/>
                </a:solidFill>
                <a:effectLst/>
                <a:latin typeface="Consolas" panose="020B0609020204030204" pitchFamily="49" charset="0"/>
              </a:rPr>
              <a:t>(</a:t>
            </a:r>
            <a:r>
              <a:rPr lang="en-US" sz="1050" b="0" dirty="0" err="1">
                <a:solidFill>
                  <a:schemeClr val="tx1"/>
                </a:solidFill>
                <a:effectLst/>
                <a:latin typeface="Consolas" panose="020B0609020204030204" pitchFamily="49" charset="0"/>
              </a:rPr>
              <a:t>bodyParser.urlencoded</a:t>
            </a:r>
            <a:r>
              <a:rPr lang="en-US" sz="1050" b="0" dirty="0">
                <a:solidFill>
                  <a:schemeClr val="tx1"/>
                </a:solidFill>
                <a:effectLst/>
                <a:latin typeface="Consolas" panose="020B0609020204030204" pitchFamily="49" charset="0"/>
              </a:rPr>
              <a:t>({ extended: true }))</a:t>
            </a:r>
          </a:p>
          <a:p>
            <a:pPr marL="0" indent="0">
              <a:buNone/>
            </a:pPr>
            <a:r>
              <a:rPr lang="en-US" sz="1050" b="0" dirty="0" err="1">
                <a:solidFill>
                  <a:schemeClr val="tx1"/>
                </a:solidFill>
                <a:effectLst/>
                <a:latin typeface="Consolas" panose="020B0609020204030204" pitchFamily="49" charset="0"/>
              </a:rPr>
              <a:t>app.use</a:t>
            </a:r>
            <a:r>
              <a:rPr lang="en-US" sz="1050" b="0" dirty="0">
                <a:solidFill>
                  <a:schemeClr val="tx1"/>
                </a:solidFill>
                <a:effectLst/>
                <a:latin typeface="Consolas" panose="020B0609020204030204" pitchFamily="49" charset="0"/>
              </a:rPr>
              <a:t>(</a:t>
            </a:r>
            <a:r>
              <a:rPr lang="en-US" sz="1050" b="0" dirty="0" err="1">
                <a:solidFill>
                  <a:schemeClr val="tx1"/>
                </a:solidFill>
                <a:effectLst/>
                <a:latin typeface="Consolas" panose="020B0609020204030204" pitchFamily="49" charset="0"/>
              </a:rPr>
              <a:t>cookieParser</a:t>
            </a:r>
            <a:r>
              <a:rPr lang="en-US" sz="1050" b="0" dirty="0">
                <a:solidFill>
                  <a:schemeClr val="tx1"/>
                </a:solidFill>
                <a:effectLst/>
                <a:latin typeface="Consolas" panose="020B0609020204030204" pitchFamily="49" charset="0"/>
              </a:rPr>
              <a:t>())</a:t>
            </a:r>
          </a:p>
          <a:p>
            <a:pPr marL="0" indent="0">
              <a:buNone/>
            </a:pPr>
            <a:r>
              <a:rPr lang="en-US" sz="1050" b="0" dirty="0" err="1">
                <a:solidFill>
                  <a:schemeClr val="tx1"/>
                </a:solidFill>
                <a:effectLst/>
                <a:latin typeface="Consolas" panose="020B0609020204030204" pitchFamily="49" charset="0"/>
              </a:rPr>
              <a:t>app.use</a:t>
            </a:r>
            <a:r>
              <a:rPr lang="en-US" sz="1050" b="0" dirty="0">
                <a:solidFill>
                  <a:schemeClr val="tx1"/>
                </a:solidFill>
                <a:effectLst/>
                <a:latin typeface="Consolas" panose="020B0609020204030204" pitchFamily="49" charset="0"/>
              </a:rPr>
              <a:t>(compress())</a:t>
            </a:r>
          </a:p>
          <a:p>
            <a:pPr marL="0" indent="0">
              <a:buNone/>
            </a:pPr>
            <a:r>
              <a:rPr lang="en-US" sz="1050" b="0" dirty="0" err="1">
                <a:solidFill>
                  <a:schemeClr val="tx1"/>
                </a:solidFill>
                <a:effectLst/>
                <a:latin typeface="Consolas" panose="020B0609020204030204" pitchFamily="49" charset="0"/>
              </a:rPr>
              <a:t>app.use</a:t>
            </a:r>
            <a:r>
              <a:rPr lang="en-US" sz="1050" b="0" dirty="0">
                <a:solidFill>
                  <a:schemeClr val="tx1"/>
                </a:solidFill>
                <a:effectLst/>
                <a:latin typeface="Consolas" panose="020B0609020204030204" pitchFamily="49" charset="0"/>
              </a:rPr>
              <a:t>(helmet())</a:t>
            </a:r>
          </a:p>
          <a:p>
            <a:pPr marL="0" indent="0">
              <a:buNone/>
            </a:pPr>
            <a:r>
              <a:rPr lang="en-US" sz="1050" b="0" dirty="0" err="1">
                <a:solidFill>
                  <a:schemeClr val="tx1"/>
                </a:solidFill>
                <a:effectLst/>
                <a:latin typeface="Consolas" panose="020B0609020204030204" pitchFamily="49" charset="0"/>
              </a:rPr>
              <a:t>app.use</a:t>
            </a:r>
            <a:r>
              <a:rPr lang="en-US" sz="1050" b="0" dirty="0">
                <a:solidFill>
                  <a:schemeClr val="tx1"/>
                </a:solidFill>
                <a:effectLst/>
                <a:latin typeface="Consolas" panose="020B0609020204030204" pitchFamily="49" charset="0"/>
              </a:rPr>
              <a:t>(</a:t>
            </a:r>
            <a:r>
              <a:rPr lang="en-US" sz="1050" b="0" dirty="0" err="1">
                <a:solidFill>
                  <a:schemeClr val="tx1"/>
                </a:solidFill>
                <a:effectLst/>
                <a:latin typeface="Consolas" panose="020B0609020204030204" pitchFamily="49" charset="0"/>
              </a:rPr>
              <a:t>cors</a:t>
            </a:r>
            <a:r>
              <a:rPr lang="en-US" sz="1050" b="0" dirty="0">
                <a:solidFill>
                  <a:schemeClr val="tx1"/>
                </a:solidFill>
                <a:effectLst/>
                <a:latin typeface="Consolas" panose="020B0609020204030204" pitchFamily="49" charset="0"/>
              </a:rPr>
              <a:t>())</a:t>
            </a:r>
          </a:p>
          <a:p>
            <a:pPr marL="0" indent="0">
              <a:buNone/>
            </a:pPr>
            <a:r>
              <a:rPr lang="en-US" sz="1050" b="0" dirty="0">
                <a:solidFill>
                  <a:schemeClr val="tx1"/>
                </a:solidFill>
                <a:effectLst/>
                <a:latin typeface="Consolas" panose="020B0609020204030204" pitchFamily="49" charset="0"/>
              </a:rPr>
              <a:t>export default app</a:t>
            </a:r>
          </a:p>
          <a:p>
            <a:endParaRPr lang="en-US" dirty="0"/>
          </a:p>
        </p:txBody>
      </p:sp>
      <p:sp>
        <p:nvSpPr>
          <p:cNvPr id="4" name="Date Placeholder 3">
            <a:extLst>
              <a:ext uri="{FF2B5EF4-FFF2-40B4-BE49-F238E27FC236}">
                <a16:creationId xmlns:a16="http://schemas.microsoft.com/office/drawing/2014/main" id="{A1FA1326-3631-AD9B-AD47-7A87B19FF7E7}"/>
              </a:ext>
            </a:extLst>
          </p:cNvPr>
          <p:cNvSpPr>
            <a:spLocks noGrp="1"/>
          </p:cNvSpPr>
          <p:nvPr>
            <p:ph type="dt" sz="half" idx="10"/>
          </p:nvPr>
        </p:nvSpPr>
        <p:spPr/>
        <p:txBody>
          <a:bodyPr/>
          <a:lstStyle/>
          <a:p>
            <a:pPr>
              <a:defRPr/>
            </a:pPr>
            <a:fld id="{C9C54A8A-EC83-4BC5-B48C-A23671E55882}" type="datetime1">
              <a:rPr lang="en-US" smtClean="0"/>
              <a:t>6/12/2024</a:t>
            </a:fld>
            <a:endParaRPr lang="en-US" dirty="0"/>
          </a:p>
        </p:txBody>
      </p:sp>
      <p:sp>
        <p:nvSpPr>
          <p:cNvPr id="5" name="Footer Placeholder 4">
            <a:extLst>
              <a:ext uri="{FF2B5EF4-FFF2-40B4-BE49-F238E27FC236}">
                <a16:creationId xmlns:a16="http://schemas.microsoft.com/office/drawing/2014/main" id="{B7A98244-B80E-9F81-E2B1-C0F1E0410CD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508BF57-6B74-D757-0144-6399098ECD04}"/>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367596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0C4E-1632-A8E2-7A39-D8DDCBB119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2831B5-B211-73B6-D398-0A66E25EEAEF}"/>
              </a:ext>
            </a:extLst>
          </p:cNvPr>
          <p:cNvSpPr>
            <a:spLocks noGrp="1"/>
          </p:cNvSpPr>
          <p:nvPr>
            <p:ph idx="1"/>
          </p:nvPr>
        </p:nvSpPr>
        <p:spPr/>
        <p:txBody>
          <a:bodyPr/>
          <a:lstStyle/>
          <a:p>
            <a:r>
              <a:rPr lang="en-US" dirty="0"/>
              <a:t>All routes and API endpoints, such as the user-specific routes we'll declare next, need to be mounted on the Express app so that they can be accessed from the client-side.</a:t>
            </a:r>
          </a:p>
        </p:txBody>
      </p:sp>
      <p:sp>
        <p:nvSpPr>
          <p:cNvPr id="4" name="Date Placeholder 3">
            <a:extLst>
              <a:ext uri="{FF2B5EF4-FFF2-40B4-BE49-F238E27FC236}">
                <a16:creationId xmlns:a16="http://schemas.microsoft.com/office/drawing/2014/main" id="{86BD6558-4F19-5DC9-FE26-194D3F0EABEE}"/>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35C56ACD-36D4-0C1D-9F5C-68A6104306C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41269F8-C86E-F124-31F0-D592E5ABAE27}"/>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2505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D99C-3D97-F444-8990-BF7FAD9F6A27}"/>
              </a:ext>
            </a:extLst>
          </p:cNvPr>
          <p:cNvSpPr>
            <a:spLocks noGrp="1"/>
          </p:cNvSpPr>
          <p:nvPr>
            <p:ph type="title"/>
          </p:nvPr>
        </p:nvSpPr>
        <p:spPr/>
        <p:txBody>
          <a:bodyPr/>
          <a:lstStyle/>
          <a:p>
            <a:r>
              <a:rPr lang="en-US" dirty="0"/>
              <a:t>User routes</a:t>
            </a:r>
          </a:p>
        </p:txBody>
      </p:sp>
      <p:sp>
        <p:nvSpPr>
          <p:cNvPr id="3" name="Content Placeholder 2">
            <a:extLst>
              <a:ext uri="{FF2B5EF4-FFF2-40B4-BE49-F238E27FC236}">
                <a16:creationId xmlns:a16="http://schemas.microsoft.com/office/drawing/2014/main" id="{53576BA7-F59E-A091-B956-A446985030D9}"/>
              </a:ext>
            </a:extLst>
          </p:cNvPr>
          <p:cNvSpPr>
            <a:spLocks noGrp="1"/>
          </p:cNvSpPr>
          <p:nvPr>
            <p:ph idx="1"/>
          </p:nvPr>
        </p:nvSpPr>
        <p:spPr/>
        <p:txBody>
          <a:bodyPr/>
          <a:lstStyle/>
          <a:p>
            <a:r>
              <a:rPr lang="en-US" dirty="0"/>
              <a:t>The user routes that are defined in the user.routes.js file will use </a:t>
            </a:r>
            <a:r>
              <a:rPr lang="en-US" b="1" dirty="0" err="1"/>
              <a:t>express.Router</a:t>
            </a:r>
            <a:r>
              <a:rPr lang="en-US" b="1" dirty="0"/>
              <a:t>() </a:t>
            </a:r>
            <a:r>
              <a:rPr lang="en-US" dirty="0"/>
              <a:t>to define route paths with the relevant HTTP methods and assign the corresponding controller function that should be called when these requests are received by the server.</a:t>
            </a:r>
          </a:p>
          <a:p>
            <a:r>
              <a:rPr lang="en-US" dirty="0"/>
              <a:t>We will keep the user routes simplistic by using the following:</a:t>
            </a:r>
          </a:p>
          <a:p>
            <a:r>
              <a:rPr lang="en-US" dirty="0"/>
              <a:t>          /</a:t>
            </a:r>
            <a:r>
              <a:rPr lang="en-US" dirty="0" err="1"/>
              <a:t>api</a:t>
            </a:r>
            <a:r>
              <a:rPr lang="en-US" dirty="0"/>
              <a:t>/users for the following:</a:t>
            </a:r>
          </a:p>
          <a:p>
            <a:pPr>
              <a:buFont typeface="Arial" panose="020B0604020202020204" pitchFamily="34" charset="0"/>
              <a:buChar char="•"/>
            </a:pPr>
            <a:r>
              <a:rPr lang="en-US" dirty="0"/>
              <a:t>		         Listing users with GET</a:t>
            </a:r>
          </a:p>
          <a:p>
            <a:pPr>
              <a:buFont typeface="Arial" panose="020B0604020202020204" pitchFamily="34" charset="0"/>
              <a:buChar char="•"/>
            </a:pPr>
            <a:r>
              <a:rPr lang="en-US" dirty="0"/>
              <a:t>		         Creating a new user with POST</a:t>
            </a:r>
          </a:p>
          <a:p>
            <a:r>
              <a:rPr lang="en-US" dirty="0"/>
              <a:t>          /</a:t>
            </a:r>
            <a:r>
              <a:rPr lang="en-US" dirty="0" err="1"/>
              <a:t>api</a:t>
            </a:r>
            <a:r>
              <a:rPr lang="en-US" dirty="0"/>
              <a:t>/users/:</a:t>
            </a:r>
            <a:r>
              <a:rPr lang="en-US" dirty="0" err="1"/>
              <a:t>userId</a:t>
            </a:r>
            <a:r>
              <a:rPr lang="en-US" dirty="0"/>
              <a:t> for the following:</a:t>
            </a:r>
          </a:p>
          <a:p>
            <a:pPr>
              <a:buFont typeface="Wingdings" panose="05000000000000000000" pitchFamily="2" charset="2"/>
              <a:buChar char="§"/>
            </a:pPr>
            <a:r>
              <a:rPr lang="en-US" dirty="0"/>
              <a:t>			Fetching a user with GET</a:t>
            </a:r>
          </a:p>
          <a:p>
            <a:pPr>
              <a:buFont typeface="Wingdings" panose="05000000000000000000" pitchFamily="2" charset="2"/>
              <a:buChar char="§"/>
            </a:pPr>
            <a:r>
              <a:rPr lang="en-US" dirty="0"/>
              <a:t>			Updating a user with PUT</a:t>
            </a:r>
          </a:p>
          <a:p>
            <a:pPr>
              <a:buFont typeface="Wingdings" panose="05000000000000000000" pitchFamily="2" charset="2"/>
              <a:buChar char="§"/>
            </a:pPr>
            <a:r>
              <a:rPr lang="en-US" dirty="0"/>
              <a:t>			Deleting a user with DELETE</a:t>
            </a:r>
          </a:p>
        </p:txBody>
      </p:sp>
      <p:sp>
        <p:nvSpPr>
          <p:cNvPr id="4" name="Date Placeholder 3">
            <a:extLst>
              <a:ext uri="{FF2B5EF4-FFF2-40B4-BE49-F238E27FC236}">
                <a16:creationId xmlns:a16="http://schemas.microsoft.com/office/drawing/2014/main" id="{6D545661-F7CC-087D-A66B-8C947FEF552B}"/>
              </a:ext>
            </a:extLst>
          </p:cNvPr>
          <p:cNvSpPr>
            <a:spLocks noGrp="1"/>
          </p:cNvSpPr>
          <p:nvPr>
            <p:ph type="dt" sz="half" idx="10"/>
          </p:nvPr>
        </p:nvSpPr>
        <p:spPr/>
        <p:txBody>
          <a:bodyPr/>
          <a:lstStyle/>
          <a:p>
            <a:pPr>
              <a:defRPr/>
            </a:pPr>
            <a:fld id="{C9C54A8A-EC83-4BC5-B48C-A23671E55882}" type="datetime1">
              <a:rPr lang="en-US" smtClean="0"/>
              <a:t>6/12/2024</a:t>
            </a:fld>
            <a:endParaRPr lang="en-US" dirty="0"/>
          </a:p>
        </p:txBody>
      </p:sp>
      <p:sp>
        <p:nvSpPr>
          <p:cNvPr id="5" name="Footer Placeholder 4">
            <a:extLst>
              <a:ext uri="{FF2B5EF4-FFF2-40B4-BE49-F238E27FC236}">
                <a16:creationId xmlns:a16="http://schemas.microsoft.com/office/drawing/2014/main" id="{CEFA753F-0E4A-C4CB-7956-6C939595F3A0}"/>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A82B7984-AF6E-6AD7-6F86-581BF3410E06}"/>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249954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FF88-FB6D-A30B-BD6D-B4C9A239916E}"/>
              </a:ext>
            </a:extLst>
          </p:cNvPr>
          <p:cNvSpPr>
            <a:spLocks noGrp="1"/>
          </p:cNvSpPr>
          <p:nvPr>
            <p:ph type="title"/>
          </p:nvPr>
        </p:nvSpPr>
        <p:spPr/>
        <p:txBody>
          <a:bodyPr/>
          <a:lstStyle/>
          <a:p>
            <a:r>
              <a:rPr lang="en-US" dirty="0"/>
              <a:t>User routes Contd.</a:t>
            </a:r>
          </a:p>
        </p:txBody>
      </p:sp>
      <p:sp>
        <p:nvSpPr>
          <p:cNvPr id="3" name="Content Placeholder 2">
            <a:extLst>
              <a:ext uri="{FF2B5EF4-FFF2-40B4-BE49-F238E27FC236}">
                <a16:creationId xmlns:a16="http://schemas.microsoft.com/office/drawing/2014/main" id="{6ADD0322-C693-3548-28A9-DF9B9D38A8D7}"/>
              </a:ext>
            </a:extLst>
          </p:cNvPr>
          <p:cNvSpPr>
            <a:spLocks noGrp="1"/>
          </p:cNvSpPr>
          <p:nvPr>
            <p:ph idx="1"/>
          </p:nvPr>
        </p:nvSpPr>
        <p:spPr/>
        <p:txBody>
          <a:bodyPr/>
          <a:lstStyle/>
          <a:p>
            <a:r>
              <a:rPr lang="en-US" dirty="0"/>
              <a:t>The resulting user.routes.js code will look as follows (without the auth considerations that need to be added for protected routes).</a:t>
            </a:r>
          </a:p>
          <a:p>
            <a:endParaRPr lang="en-US" dirty="0"/>
          </a:p>
          <a:p>
            <a:endParaRPr lang="en-US" dirty="0"/>
          </a:p>
        </p:txBody>
      </p:sp>
      <p:sp>
        <p:nvSpPr>
          <p:cNvPr id="4" name="Date Placeholder 3">
            <a:extLst>
              <a:ext uri="{FF2B5EF4-FFF2-40B4-BE49-F238E27FC236}">
                <a16:creationId xmlns:a16="http://schemas.microsoft.com/office/drawing/2014/main" id="{ED5561C6-631A-896B-5A4F-7318E930C388}"/>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BCC7637F-85EE-6805-5CC6-21E0AEDFDF8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30D2AF8-C7E5-3206-5BB3-48166495CAD1}"/>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46083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7B6C-965B-0DCA-A23F-193414557350}"/>
              </a:ext>
            </a:extLst>
          </p:cNvPr>
          <p:cNvSpPr>
            <a:spLocks noGrp="1"/>
          </p:cNvSpPr>
          <p:nvPr>
            <p:ph type="title"/>
          </p:nvPr>
        </p:nvSpPr>
        <p:spPr/>
        <p:txBody>
          <a:bodyPr/>
          <a:lstStyle/>
          <a:p>
            <a:r>
              <a:rPr lang="en-US" dirty="0"/>
              <a:t>user.routes.js</a:t>
            </a:r>
          </a:p>
        </p:txBody>
      </p:sp>
      <p:sp>
        <p:nvSpPr>
          <p:cNvPr id="3" name="Content Placeholder 2">
            <a:extLst>
              <a:ext uri="{FF2B5EF4-FFF2-40B4-BE49-F238E27FC236}">
                <a16:creationId xmlns:a16="http://schemas.microsoft.com/office/drawing/2014/main" id="{218FE16E-5E70-70BE-6031-0C71871E1756}"/>
              </a:ext>
            </a:extLst>
          </p:cNvPr>
          <p:cNvSpPr>
            <a:spLocks noGrp="1"/>
          </p:cNvSpPr>
          <p:nvPr>
            <p:ph idx="1"/>
          </p:nvPr>
        </p:nvSpPr>
        <p:spPr/>
        <p:txBody>
          <a:bodyPr/>
          <a:lstStyle/>
          <a:p>
            <a:r>
              <a:rPr lang="en-US" dirty="0" err="1"/>
              <a:t>mern</a:t>
            </a:r>
            <a:r>
              <a:rPr lang="en-US" dirty="0"/>
              <a:t>-skeleton/server/routes/user.routes.js:</a:t>
            </a:r>
          </a:p>
          <a:p>
            <a:pPr marL="0" indent="0">
              <a:buNone/>
            </a:pPr>
            <a:endParaRPr lang="en-US" dirty="0"/>
          </a:p>
          <a:p>
            <a:pPr marL="0" indent="0">
              <a:buNone/>
            </a:pPr>
            <a:r>
              <a:rPr lang="en-US" sz="1800" b="0" dirty="0">
                <a:solidFill>
                  <a:srgbClr val="008000"/>
                </a:solidFill>
                <a:effectLst/>
                <a:latin typeface="Consolas" panose="020B0609020204030204" pitchFamily="49" charset="0"/>
              </a:rPr>
              <a:t>    import express from 'express'</a:t>
            </a:r>
          </a:p>
          <a:p>
            <a:pPr marL="0" indent="0">
              <a:buNone/>
            </a:pPr>
            <a:r>
              <a:rPr lang="en-US" sz="1800" b="0" dirty="0">
                <a:solidFill>
                  <a:srgbClr val="008000"/>
                </a:solidFill>
                <a:effectLst/>
                <a:latin typeface="Consolas" panose="020B0609020204030204" pitchFamily="49" charset="0"/>
              </a:rPr>
              <a:t>    import </a:t>
            </a:r>
            <a:r>
              <a:rPr lang="en-US" sz="1800" b="0" dirty="0" err="1">
                <a:solidFill>
                  <a:srgbClr val="008000"/>
                </a:solidFill>
                <a:effectLst/>
                <a:latin typeface="Consolas" panose="020B0609020204030204" pitchFamily="49" charset="0"/>
              </a:rPr>
              <a:t>userCtrl</a:t>
            </a:r>
            <a:r>
              <a:rPr lang="en-US" sz="1800" b="0" dirty="0">
                <a:solidFill>
                  <a:srgbClr val="008000"/>
                </a:solidFill>
                <a:effectLst/>
                <a:latin typeface="Consolas" panose="020B0609020204030204" pitchFamily="49" charset="0"/>
              </a:rPr>
              <a:t> from '../controllers/user.controller.js' </a:t>
            </a:r>
          </a:p>
          <a:p>
            <a:pPr marL="0" indent="0">
              <a:buNone/>
            </a:pPr>
            <a:r>
              <a:rPr lang="en-US" sz="1800" b="0" dirty="0">
                <a:solidFill>
                  <a:srgbClr val="008000"/>
                </a:solidFill>
                <a:effectLst/>
                <a:latin typeface="Consolas" panose="020B0609020204030204" pitchFamily="49" charset="0"/>
              </a:rPr>
              <a:t>    const router = </a:t>
            </a:r>
            <a:r>
              <a:rPr lang="en-US" sz="1800" b="0" dirty="0" err="1">
                <a:solidFill>
                  <a:srgbClr val="008000"/>
                </a:solidFill>
                <a:effectLst/>
                <a:latin typeface="Consolas" panose="020B0609020204030204" pitchFamily="49" charset="0"/>
              </a:rPr>
              <a:t>express.Router</a:t>
            </a:r>
            <a:r>
              <a:rPr lang="en-US" sz="1800" b="0" dirty="0">
                <a:solidFill>
                  <a:srgbClr val="008000"/>
                </a:solidFill>
                <a:effectLst/>
                <a:latin typeface="Consolas" panose="020B0609020204030204" pitchFamily="49" charset="0"/>
              </a:rPr>
              <a:t>()</a:t>
            </a:r>
          </a:p>
          <a:p>
            <a:pPr marL="0" indent="0">
              <a:buNone/>
            </a:pP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/users').post(</a:t>
            </a:r>
            <a:r>
              <a:rPr lang="en-US" sz="1800" b="0" dirty="0" err="1">
                <a:solidFill>
                  <a:srgbClr val="008000"/>
                </a:solidFill>
                <a:effectLst/>
                <a:latin typeface="Consolas" panose="020B0609020204030204" pitchFamily="49" charset="0"/>
              </a:rPr>
              <a:t>userCtrl.create</a:t>
            </a:r>
            <a:r>
              <a:rPr lang="en-US" sz="1800" b="0" dirty="0">
                <a:solidFill>
                  <a:srgbClr val="008000"/>
                </a:solidFill>
                <a:effectLst/>
                <a:latin typeface="Consolas" panose="020B0609020204030204" pitchFamily="49" charset="0"/>
              </a:rPr>
              <a:t>)</a:t>
            </a:r>
          </a:p>
          <a:p>
            <a:pPr marL="0" indent="0">
              <a:buNone/>
            </a:pP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/users').get(</a:t>
            </a:r>
            <a:r>
              <a:rPr lang="en-US" sz="1800" b="0" dirty="0" err="1">
                <a:solidFill>
                  <a:srgbClr val="008000"/>
                </a:solidFill>
                <a:effectLst/>
                <a:latin typeface="Consolas" panose="020B0609020204030204" pitchFamily="49" charset="0"/>
              </a:rPr>
              <a:t>userCtrl.list</a:t>
            </a:r>
            <a:r>
              <a:rPr lang="en-US" sz="1800" b="0" dirty="0">
                <a:solidFill>
                  <a:srgbClr val="008000"/>
                </a:solidFill>
                <a:effectLst/>
                <a:latin typeface="Consolas" panose="020B0609020204030204" pitchFamily="49" charset="0"/>
              </a:rPr>
              <a:t>)</a:t>
            </a:r>
          </a:p>
          <a:p>
            <a:pPr marL="0" indent="0">
              <a:buNone/>
            </a:pP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router.param</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userId</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userCtrl.userByID</a:t>
            </a:r>
            <a:r>
              <a:rPr lang="en-US" sz="1800" b="0" dirty="0">
                <a:solidFill>
                  <a:srgbClr val="008000"/>
                </a:solidFill>
                <a:effectLst/>
                <a:latin typeface="Consolas" panose="020B0609020204030204" pitchFamily="49" charset="0"/>
              </a:rPr>
              <a:t>)</a:t>
            </a:r>
          </a:p>
          <a:p>
            <a:pPr marL="0" indent="0">
              <a:buNone/>
            </a:pP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/users/:</a:t>
            </a:r>
            <a:r>
              <a:rPr lang="en-US" sz="1800" b="0" dirty="0" err="1">
                <a:solidFill>
                  <a:srgbClr val="008000"/>
                </a:solidFill>
                <a:effectLst/>
                <a:latin typeface="Consolas" panose="020B0609020204030204" pitchFamily="49" charset="0"/>
              </a:rPr>
              <a:t>userId</a:t>
            </a:r>
            <a:r>
              <a:rPr lang="en-US" sz="1800" b="0" dirty="0">
                <a:solidFill>
                  <a:srgbClr val="008000"/>
                </a:solidFill>
                <a:effectLst/>
                <a:latin typeface="Consolas" panose="020B0609020204030204" pitchFamily="49" charset="0"/>
              </a:rPr>
              <a:t>').get(</a:t>
            </a:r>
            <a:r>
              <a:rPr lang="en-US" sz="1800" b="0" dirty="0" err="1">
                <a:solidFill>
                  <a:srgbClr val="008000"/>
                </a:solidFill>
                <a:effectLst/>
                <a:latin typeface="Consolas" panose="020B0609020204030204" pitchFamily="49" charset="0"/>
              </a:rPr>
              <a:t>userCtrl.read</a:t>
            </a:r>
            <a:r>
              <a:rPr lang="en-US" sz="1800" b="0" dirty="0">
                <a:solidFill>
                  <a:srgbClr val="008000"/>
                </a:solidFill>
                <a:effectLst/>
                <a:latin typeface="Consolas" panose="020B0609020204030204" pitchFamily="49" charset="0"/>
              </a:rPr>
              <a:t>)</a:t>
            </a:r>
          </a:p>
          <a:p>
            <a:pPr marL="0" indent="0">
              <a:buNone/>
            </a:pP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/users/:</a:t>
            </a:r>
            <a:r>
              <a:rPr lang="en-US" sz="1800" b="0" dirty="0" err="1">
                <a:solidFill>
                  <a:srgbClr val="008000"/>
                </a:solidFill>
                <a:effectLst/>
                <a:latin typeface="Consolas" panose="020B0609020204030204" pitchFamily="49" charset="0"/>
              </a:rPr>
              <a:t>userId</a:t>
            </a:r>
            <a:r>
              <a:rPr lang="en-US" sz="1800" b="0" dirty="0">
                <a:solidFill>
                  <a:srgbClr val="008000"/>
                </a:solidFill>
                <a:effectLst/>
                <a:latin typeface="Consolas" panose="020B0609020204030204" pitchFamily="49" charset="0"/>
              </a:rPr>
              <a:t>').put(</a:t>
            </a:r>
            <a:r>
              <a:rPr lang="en-US" sz="1800" b="0" dirty="0" err="1">
                <a:solidFill>
                  <a:srgbClr val="008000"/>
                </a:solidFill>
                <a:effectLst/>
                <a:latin typeface="Consolas" panose="020B0609020204030204" pitchFamily="49" charset="0"/>
              </a:rPr>
              <a:t>userCtrl.update</a:t>
            </a:r>
            <a:r>
              <a:rPr lang="en-US" sz="1800" b="0" dirty="0">
                <a:solidFill>
                  <a:srgbClr val="008000"/>
                </a:solidFill>
                <a:effectLst/>
                <a:latin typeface="Consolas" panose="020B0609020204030204" pitchFamily="49" charset="0"/>
              </a:rPr>
              <a:t>)</a:t>
            </a:r>
          </a:p>
          <a:p>
            <a:pPr marL="0" indent="0">
              <a:buNone/>
            </a:pP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/users/:</a:t>
            </a:r>
            <a:r>
              <a:rPr lang="en-US" sz="1800" b="0" dirty="0" err="1">
                <a:solidFill>
                  <a:srgbClr val="008000"/>
                </a:solidFill>
                <a:effectLst/>
                <a:latin typeface="Consolas" panose="020B0609020204030204" pitchFamily="49" charset="0"/>
              </a:rPr>
              <a:t>userId</a:t>
            </a:r>
            <a:r>
              <a:rPr lang="en-US" sz="1800" b="0" dirty="0">
                <a:solidFill>
                  <a:srgbClr val="008000"/>
                </a:solidFill>
                <a:effectLst/>
                <a:latin typeface="Consolas" panose="020B0609020204030204" pitchFamily="49" charset="0"/>
              </a:rPr>
              <a:t>').delete(</a:t>
            </a:r>
            <a:r>
              <a:rPr lang="en-US" sz="1800" b="0" dirty="0" err="1">
                <a:solidFill>
                  <a:srgbClr val="008000"/>
                </a:solidFill>
                <a:effectLst/>
                <a:latin typeface="Consolas" panose="020B0609020204030204" pitchFamily="49" charset="0"/>
              </a:rPr>
              <a:t>userCtrl.remove</a:t>
            </a:r>
            <a:r>
              <a:rPr lang="en-US" sz="1800" b="0" dirty="0">
                <a:solidFill>
                  <a:srgbClr val="008000"/>
                </a:solidFill>
                <a:effectLst/>
                <a:latin typeface="Consolas" panose="020B0609020204030204" pitchFamily="49" charset="0"/>
              </a:rPr>
              <a:t>)</a:t>
            </a:r>
          </a:p>
          <a:p>
            <a:pPr marL="0" indent="0">
              <a:buNone/>
            </a:pPr>
            <a:br>
              <a:rPr lang="en-US" sz="1800" b="0" dirty="0">
                <a:solidFill>
                  <a:srgbClr val="008000"/>
                </a:solidFill>
                <a:effectLst/>
                <a:latin typeface="Consolas" panose="020B0609020204030204" pitchFamily="49" charset="0"/>
              </a:rPr>
            </a:br>
            <a:r>
              <a:rPr lang="en-US" sz="1800" b="0" dirty="0">
                <a:solidFill>
                  <a:srgbClr val="008000"/>
                </a:solidFill>
                <a:effectLst/>
                <a:latin typeface="Consolas" panose="020B0609020204030204" pitchFamily="49" charset="0"/>
              </a:rPr>
              <a:t>    export default router</a:t>
            </a:r>
          </a:p>
          <a:p>
            <a:pPr marL="0" indent="0">
              <a:buNone/>
            </a:pPr>
            <a:br>
              <a:rPr lang="en-US" sz="1800" b="0" dirty="0">
                <a:solidFill>
                  <a:srgbClr val="008000"/>
                </a:solidFill>
                <a:effectLst/>
                <a:latin typeface="Consolas" panose="020B0609020204030204" pitchFamily="49" charset="0"/>
              </a:rPr>
            </a:br>
            <a:endParaRPr lang="en-US" sz="1800" b="0" dirty="0">
              <a:solidFill>
                <a:srgbClr val="008000"/>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EDE373C7-A38B-23B6-92DB-91A9CD810DFA}"/>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2B3BB3C3-FD72-3B3E-B757-0B3B630379A2}"/>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4651592F-62B7-9A95-6E40-A85EA9865F3B}"/>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77130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D9D1-29F9-5AE6-AF5D-A152422E09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976473-F312-DFBA-8733-FA10781569F3}"/>
              </a:ext>
            </a:extLst>
          </p:cNvPr>
          <p:cNvSpPr>
            <a:spLocks noGrp="1"/>
          </p:cNvSpPr>
          <p:nvPr>
            <p:ph idx="1"/>
          </p:nvPr>
        </p:nvSpPr>
        <p:spPr/>
        <p:txBody>
          <a:bodyPr/>
          <a:lstStyle/>
          <a:p>
            <a:r>
              <a:rPr lang="en-US" dirty="0"/>
              <a:t>Besides declaring API endpoints that correspond to user CRUD operations, we'll also configure the Express router so that it handles the </a:t>
            </a:r>
            <a:r>
              <a:rPr lang="en-US" dirty="0" err="1"/>
              <a:t>userId</a:t>
            </a:r>
            <a:r>
              <a:rPr lang="en-US" dirty="0"/>
              <a:t> parameter in a  requested route by executing the </a:t>
            </a:r>
            <a:r>
              <a:rPr lang="en-US" dirty="0" err="1"/>
              <a:t>userByID</a:t>
            </a:r>
            <a:r>
              <a:rPr lang="en-US" dirty="0"/>
              <a:t> controller function.</a:t>
            </a:r>
          </a:p>
          <a:p>
            <a:endParaRPr lang="en-US" dirty="0"/>
          </a:p>
          <a:p>
            <a:r>
              <a:rPr lang="en-US" dirty="0"/>
              <a:t>When the server receives requests at each of these defined routes, the corresponding controller functions are invoked. We will define the functionality for each of these controller methods and export it from the user.controller.js file in the next subsection.</a:t>
            </a:r>
          </a:p>
        </p:txBody>
      </p:sp>
      <p:sp>
        <p:nvSpPr>
          <p:cNvPr id="4" name="Date Placeholder 3">
            <a:extLst>
              <a:ext uri="{FF2B5EF4-FFF2-40B4-BE49-F238E27FC236}">
                <a16:creationId xmlns:a16="http://schemas.microsoft.com/office/drawing/2014/main" id="{F13A4BA0-9F87-A11B-D0E9-404871F69B08}"/>
              </a:ext>
            </a:extLst>
          </p:cNvPr>
          <p:cNvSpPr>
            <a:spLocks noGrp="1"/>
          </p:cNvSpPr>
          <p:nvPr>
            <p:ph type="dt" sz="half" idx="10"/>
          </p:nvPr>
        </p:nvSpPr>
        <p:spPr/>
        <p:txBody>
          <a:bodyPr/>
          <a:lstStyle/>
          <a:p>
            <a:pPr>
              <a:defRPr/>
            </a:pPr>
            <a:fld id="{C9C54A8A-EC83-4BC5-B48C-A23671E55882}" type="datetime1">
              <a:rPr lang="en-US" smtClean="0"/>
              <a:t>6/12/2024</a:t>
            </a:fld>
            <a:endParaRPr lang="en-US"/>
          </a:p>
        </p:txBody>
      </p:sp>
      <p:sp>
        <p:nvSpPr>
          <p:cNvPr id="5" name="Footer Placeholder 4">
            <a:extLst>
              <a:ext uri="{FF2B5EF4-FFF2-40B4-BE49-F238E27FC236}">
                <a16:creationId xmlns:a16="http://schemas.microsoft.com/office/drawing/2014/main" id="{12582969-8D3C-27F8-6803-64C2217CA50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38F841A-7E19-88E2-D681-2BE7855EDB48}"/>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187137209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8908</TotalTime>
  <Words>2626</Words>
  <Application>Microsoft Office PowerPoint</Application>
  <PresentationFormat>On-screen Show (4:3)</PresentationFormat>
  <Paragraphs>376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Consolas</vt:lpstr>
      <vt:lpstr>Courier New</vt:lpstr>
      <vt:lpstr>Symbol</vt:lpstr>
      <vt:lpstr>Times New Roman</vt:lpstr>
      <vt:lpstr>Wingdings</vt:lpstr>
      <vt:lpstr>Default Design</vt:lpstr>
      <vt:lpstr>Web Application Development</vt:lpstr>
      <vt:lpstr>Adding user CRUD APIs</vt:lpstr>
      <vt:lpstr>Express.js</vt:lpstr>
      <vt:lpstr>Updated express.js</vt:lpstr>
      <vt:lpstr>PowerPoint Presentation</vt:lpstr>
      <vt:lpstr>User routes</vt:lpstr>
      <vt:lpstr>User routes Contd.</vt:lpstr>
      <vt:lpstr>user.routes.js</vt:lpstr>
      <vt:lpstr>PowerPoint Presentation</vt:lpstr>
      <vt:lpstr>User controller</vt:lpstr>
      <vt:lpstr>User.controller.js</vt:lpstr>
      <vt:lpstr> Code Explanation </vt:lpstr>
      <vt:lpstr>Code Explanation contd.</vt:lpstr>
      <vt:lpstr>error.controller.js</vt:lpstr>
      <vt:lpstr>PowerPoint Presentation</vt:lpstr>
      <vt:lpstr>PowerPoint Presentation</vt:lpstr>
      <vt:lpstr>PowerPoint Presentation</vt:lpstr>
      <vt:lpstr>PowerPoint Presentation</vt:lpstr>
      <vt:lpstr>PowerPoint Presentation</vt:lpstr>
      <vt:lpstr>PowerPoint Presentation</vt:lpstr>
      <vt:lpstr>Updated user.model.js</vt:lpstr>
      <vt:lpstr>Updated express.js</vt:lpstr>
      <vt:lpstr>PowerPoint Presentation</vt:lpstr>
      <vt:lpstr>PowerPoint Presentation</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995</cp:revision>
  <cp:lastPrinted>2024-02-03T14:09:14Z</cp:lastPrinted>
  <dcterms:created xsi:type="dcterms:W3CDTF">2008-05-26T16:51:35Z</dcterms:created>
  <dcterms:modified xsi:type="dcterms:W3CDTF">2024-06-12T18:11:28Z</dcterms:modified>
</cp:coreProperties>
</file>