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3"/>
  </p:notesMasterIdLst>
  <p:handoutMasterIdLst>
    <p:handoutMasterId r:id="rId64"/>
  </p:handoutMasterIdLst>
  <p:sldIdLst>
    <p:sldId id="256" r:id="rId2"/>
    <p:sldId id="257" r:id="rId3"/>
    <p:sldId id="258" r:id="rId4"/>
    <p:sldId id="261" r:id="rId5"/>
    <p:sldId id="323" r:id="rId6"/>
    <p:sldId id="265" r:id="rId7"/>
    <p:sldId id="268" r:id="rId8"/>
    <p:sldId id="269" r:id="rId9"/>
    <p:sldId id="270" r:id="rId10"/>
    <p:sldId id="304"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324"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10" r:id="rId45"/>
    <p:sldId id="311" r:id="rId46"/>
    <p:sldId id="312" r:id="rId47"/>
    <p:sldId id="313" r:id="rId48"/>
    <p:sldId id="314" r:id="rId49"/>
    <p:sldId id="315" r:id="rId50"/>
    <p:sldId id="316" r:id="rId51"/>
    <p:sldId id="317" r:id="rId52"/>
    <p:sldId id="318" r:id="rId53"/>
    <p:sldId id="319" r:id="rId54"/>
    <p:sldId id="320" r:id="rId55"/>
    <p:sldId id="322" r:id="rId56"/>
    <p:sldId id="329" r:id="rId57"/>
    <p:sldId id="330" r:id="rId58"/>
    <p:sldId id="325" r:id="rId59"/>
    <p:sldId id="326" r:id="rId60"/>
    <p:sldId id="327" r:id="rId61"/>
    <p:sldId id="328" r:id="rId6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8000"/>
    <a:srgbClr val="F0FFF0"/>
    <a:srgbClr val="3333FF"/>
    <a:srgbClr val="3333CC"/>
    <a:srgbClr val="339966"/>
    <a:srgbClr val="808080"/>
    <a:srgbClr val="8FFFD2"/>
    <a:srgbClr val="00FF99"/>
    <a:srgbClr val="A2CE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92" d="100"/>
          <a:sy n="92" d="100"/>
        </p:scale>
        <p:origin x="1142" y="-58"/>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21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138701A-496A-46B1-BB64-CF1D04C3536D}" type="slidenum">
              <a:rPr lang="en-US" altLang="en-US"/>
              <a:pPr/>
              <a:t>‹#›</a:t>
            </a:fld>
            <a:endParaRPr lang="en-US" altLang="en-US"/>
          </a:p>
        </p:txBody>
      </p:sp>
    </p:spTree>
    <p:extLst>
      <p:ext uri="{BB962C8B-B14F-4D97-AF65-F5344CB8AC3E}">
        <p14:creationId xmlns:p14="http://schemas.microsoft.com/office/powerpoint/2010/main" val="263435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3920B5C-A9E0-42F8-B0D8-18C3E21EB093}" type="slidenum">
              <a:rPr lang="en-US" altLang="en-US"/>
              <a:pPr/>
              <a:t>‹#›</a:t>
            </a:fld>
            <a:endParaRPr lang="en-US" altLang="en-US"/>
          </a:p>
        </p:txBody>
      </p:sp>
    </p:spTree>
    <p:extLst>
      <p:ext uri="{BB962C8B-B14F-4D97-AF65-F5344CB8AC3E}">
        <p14:creationId xmlns:p14="http://schemas.microsoft.com/office/powerpoint/2010/main" val="713504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7C86CFDA-BA9A-4118-9995-01947E261DC7}" type="datetime1">
              <a:rPr lang="en-US" smtClean="0"/>
              <a:t>7/6/2024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12A4523E-7B4E-4306-9DD7-0C65B5C53629}" type="slidenum">
              <a:rPr lang="en-US" altLang="en-US"/>
              <a:pPr/>
              <a:t>‹#›</a:t>
            </a:fld>
            <a:endParaRPr lang="en-US" altLang="en-US"/>
          </a:p>
        </p:txBody>
      </p:sp>
    </p:spTree>
    <p:extLst>
      <p:ext uri="{BB962C8B-B14F-4D97-AF65-F5344CB8AC3E}">
        <p14:creationId xmlns:p14="http://schemas.microsoft.com/office/powerpoint/2010/main" val="39799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90600" y="914400"/>
            <a:ext cx="8077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9C54A8A-EC83-4BC5-B48C-A23671E55882}" type="datetime1">
              <a:rPr lang="en-US" smtClean="0"/>
              <a:t>7/6/2024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7C5CF243-786F-4254-B068-4C9F0B6EA12F}" type="slidenum">
              <a:rPr lang="en-US" altLang="en-US"/>
              <a:pPr/>
              <a:t>‹#›</a:t>
            </a:fld>
            <a:endParaRPr lang="en-US" altLang="en-US"/>
          </a:p>
        </p:txBody>
      </p:sp>
    </p:spTree>
    <p:extLst>
      <p:ext uri="{BB962C8B-B14F-4D97-AF65-F5344CB8AC3E}">
        <p14:creationId xmlns:p14="http://schemas.microsoft.com/office/powerpoint/2010/main" val="4147726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Web App Development</a:t>
            </a:r>
          </a:p>
        </p:txBody>
      </p:sp>
      <p:sp>
        <p:nvSpPr>
          <p:cNvPr id="1027" name="Rectangle 3"/>
          <p:cNvSpPr>
            <a:spLocks noGrp="1" noChangeArrowheads="1"/>
          </p:cNvSpPr>
          <p:nvPr>
            <p:ph type="body" idx="1"/>
          </p:nvPr>
        </p:nvSpPr>
        <p:spPr bwMode="auto">
          <a:xfrm>
            <a:off x="990600" y="914400"/>
            <a:ext cx="8001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066800" y="6248400"/>
            <a:ext cx="160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339966"/>
                </a:solidFill>
                <a:latin typeface="Arial" charset="0"/>
              </a:defRPr>
            </a:lvl1pPr>
          </a:lstStyle>
          <a:p>
            <a:pPr>
              <a:defRPr/>
            </a:pPr>
            <a:fld id="{9561A2BC-730C-4E82-8855-BE79563A3DC6}" type="datetime1">
              <a:rPr lang="en-US" smtClean="0"/>
              <a:t>7/6/2024</a:t>
            </a:fld>
            <a:endParaRPr lang="en-US"/>
          </a:p>
        </p:txBody>
      </p:sp>
      <p:sp>
        <p:nvSpPr>
          <p:cNvPr id="1029" name="Rectangle 5"/>
          <p:cNvSpPr>
            <a:spLocks noGrp="1" noChangeArrowheads="1"/>
          </p:cNvSpPr>
          <p:nvPr>
            <p:ph type="ftr" sz="quarter" idx="3"/>
          </p:nvPr>
        </p:nvSpPr>
        <p:spPr bwMode="auto">
          <a:xfrm>
            <a:off x="2819400" y="6248400"/>
            <a:ext cx="4572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339966"/>
                </a:solidFill>
                <a:latin typeface="Arial" charset="0"/>
              </a:defRPr>
            </a:lvl1pPr>
          </a:lstStyle>
          <a:p>
            <a:pPr>
              <a:defRPr/>
            </a:pPr>
            <a:r>
              <a:rPr lang="en-US"/>
              <a:t>Web Application Development</a:t>
            </a:r>
          </a:p>
        </p:txBody>
      </p:sp>
      <p:sp>
        <p:nvSpPr>
          <p:cNvPr id="1030" name="Rectangle 6"/>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339966"/>
                </a:solidFill>
              </a:defRPr>
            </a:lvl1pPr>
          </a:lstStyle>
          <a:p>
            <a:fld id="{1F038FB7-3440-4982-8E15-1047A8D5B201}" type="slidenum">
              <a:rPr lang="en-US" altLang="en-US"/>
              <a:pPr/>
              <a:t>‹#›</a:t>
            </a:fld>
            <a:endParaRPr lang="en-US" altLang="en-US"/>
          </a:p>
        </p:txBody>
      </p:sp>
      <p:pic>
        <p:nvPicPr>
          <p:cNvPr id="1031" name="Picture 7" descr="j03005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p:cNvSpPr>
            <a:spLocks noChangeShapeType="1"/>
          </p:cNvSpPr>
          <p:nvPr userDrawn="1"/>
        </p:nvSpPr>
        <p:spPr bwMode="auto">
          <a:xfrm>
            <a:off x="990600" y="838200"/>
            <a:ext cx="7696200" cy="0"/>
          </a:xfrm>
          <a:prstGeom prst="line">
            <a:avLst/>
          </a:prstGeom>
          <a:noFill/>
          <a:ln w="63500">
            <a:solidFill>
              <a:srgbClr val="008080"/>
            </a:solidFill>
            <a:round/>
            <a:headEnd/>
            <a:tailEnd/>
          </a:ln>
          <a:effectLst/>
        </p:spPr>
        <p:txBody>
          <a:bodyPr/>
          <a:lstStyle/>
          <a:p>
            <a:pPr>
              <a:defRPr/>
            </a:pPr>
            <a:endParaRPr lang="en-US">
              <a:latin typeface="Arial" charset="0"/>
            </a:endParaRPr>
          </a:p>
        </p:txBody>
      </p:sp>
      <p:sp>
        <p:nvSpPr>
          <p:cNvPr id="1033" name="Line 9"/>
          <p:cNvSpPr>
            <a:spLocks noChangeShapeType="1"/>
          </p:cNvSpPr>
          <p:nvPr userDrawn="1"/>
        </p:nvSpPr>
        <p:spPr bwMode="auto">
          <a:xfrm>
            <a:off x="0" y="838200"/>
            <a:ext cx="0" cy="6019800"/>
          </a:xfrm>
          <a:prstGeom prst="line">
            <a:avLst/>
          </a:prstGeom>
          <a:noFill/>
          <a:ln w="1905000">
            <a:solidFill>
              <a:srgbClr val="A2CEB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rtl="0" eaLnBrk="0" fontAlgn="base" hangingPunct="0">
        <a:spcBef>
          <a:spcPct val="0"/>
        </a:spcBef>
        <a:spcAft>
          <a:spcPct val="0"/>
        </a:spcAft>
        <a:defRPr sz="3600">
          <a:solidFill>
            <a:srgbClr val="339966"/>
          </a:solidFill>
          <a:latin typeface="+mj-lt"/>
          <a:ea typeface="+mj-ea"/>
          <a:cs typeface="+mj-cs"/>
        </a:defRPr>
      </a:lvl1pPr>
      <a:lvl2pPr algn="ctr" rtl="0" eaLnBrk="0" fontAlgn="base" hangingPunct="0">
        <a:spcBef>
          <a:spcPct val="0"/>
        </a:spcBef>
        <a:spcAft>
          <a:spcPct val="0"/>
        </a:spcAft>
        <a:defRPr sz="3600">
          <a:solidFill>
            <a:srgbClr val="339966"/>
          </a:solidFill>
          <a:latin typeface="Arial" charset="0"/>
        </a:defRPr>
      </a:lvl2pPr>
      <a:lvl3pPr algn="ctr" rtl="0" eaLnBrk="0" fontAlgn="base" hangingPunct="0">
        <a:spcBef>
          <a:spcPct val="0"/>
        </a:spcBef>
        <a:spcAft>
          <a:spcPct val="0"/>
        </a:spcAft>
        <a:defRPr sz="3600">
          <a:solidFill>
            <a:srgbClr val="339966"/>
          </a:solidFill>
          <a:latin typeface="Arial" charset="0"/>
        </a:defRPr>
      </a:lvl3pPr>
      <a:lvl4pPr algn="ctr" rtl="0" eaLnBrk="0" fontAlgn="base" hangingPunct="0">
        <a:spcBef>
          <a:spcPct val="0"/>
        </a:spcBef>
        <a:spcAft>
          <a:spcPct val="0"/>
        </a:spcAft>
        <a:defRPr sz="3600">
          <a:solidFill>
            <a:srgbClr val="339966"/>
          </a:solidFill>
          <a:latin typeface="Arial" charset="0"/>
        </a:defRPr>
      </a:lvl4pPr>
      <a:lvl5pPr algn="ctr" rtl="0" eaLnBrk="0" fontAlgn="base" hangingPunct="0">
        <a:spcBef>
          <a:spcPct val="0"/>
        </a:spcBef>
        <a:spcAft>
          <a:spcPct val="0"/>
        </a:spcAft>
        <a:defRPr sz="3600">
          <a:solidFill>
            <a:srgbClr val="339966"/>
          </a:solidFill>
          <a:latin typeface="Arial" charset="0"/>
        </a:defRPr>
      </a:lvl5pPr>
      <a:lvl6pPr marL="457200" algn="ctr" rtl="0" fontAlgn="base">
        <a:spcBef>
          <a:spcPct val="0"/>
        </a:spcBef>
        <a:spcAft>
          <a:spcPct val="0"/>
        </a:spcAft>
        <a:defRPr sz="3600">
          <a:solidFill>
            <a:srgbClr val="339966"/>
          </a:solidFill>
          <a:latin typeface="Arial" charset="0"/>
        </a:defRPr>
      </a:lvl6pPr>
      <a:lvl7pPr marL="914400" algn="ctr" rtl="0" fontAlgn="base">
        <a:spcBef>
          <a:spcPct val="0"/>
        </a:spcBef>
        <a:spcAft>
          <a:spcPct val="0"/>
        </a:spcAft>
        <a:defRPr sz="3600">
          <a:solidFill>
            <a:srgbClr val="339966"/>
          </a:solidFill>
          <a:latin typeface="Arial" charset="0"/>
        </a:defRPr>
      </a:lvl7pPr>
      <a:lvl8pPr marL="1371600" algn="ctr" rtl="0" fontAlgn="base">
        <a:spcBef>
          <a:spcPct val="0"/>
        </a:spcBef>
        <a:spcAft>
          <a:spcPct val="0"/>
        </a:spcAft>
        <a:defRPr sz="3600">
          <a:solidFill>
            <a:srgbClr val="339966"/>
          </a:solidFill>
          <a:latin typeface="Arial" charset="0"/>
        </a:defRPr>
      </a:lvl8pPr>
      <a:lvl9pPr marL="1828800" algn="ctr" rtl="0" fontAlgn="base">
        <a:spcBef>
          <a:spcPct val="0"/>
        </a:spcBef>
        <a:spcAft>
          <a:spcPct val="0"/>
        </a:spcAft>
        <a:defRPr sz="3600">
          <a:solidFill>
            <a:srgbClr val="339966"/>
          </a:solidFill>
          <a:latin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400">
          <a:solidFill>
            <a:srgbClr val="006600"/>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6600"/>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rgbClr val="006600"/>
          </a:solidFill>
          <a:latin typeface="+mn-lt"/>
        </a:defRPr>
      </a:lvl3pPr>
      <a:lvl4pPr marL="1600200" indent="-228600" algn="l" rtl="0" eaLnBrk="0" fontAlgn="base" hangingPunct="0">
        <a:spcBef>
          <a:spcPct val="20000"/>
        </a:spcBef>
        <a:spcAft>
          <a:spcPct val="0"/>
        </a:spcAft>
        <a:buChar char="•"/>
        <a:defRPr sz="2400">
          <a:solidFill>
            <a:srgbClr val="006600"/>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400">
          <a:solidFill>
            <a:srgbClr val="006600"/>
          </a:solidFill>
          <a:latin typeface="+mn-lt"/>
        </a:defRPr>
      </a:lvl5pPr>
      <a:lvl6pPr marL="2514600" indent="-228600" algn="l" rtl="0" fontAlgn="base">
        <a:spcBef>
          <a:spcPct val="20000"/>
        </a:spcBef>
        <a:spcAft>
          <a:spcPct val="0"/>
        </a:spcAft>
        <a:buFont typeface="Arial" charset="0"/>
        <a:buChar char="–"/>
        <a:defRPr sz="2400">
          <a:solidFill>
            <a:srgbClr val="006600"/>
          </a:solidFill>
          <a:latin typeface="+mn-lt"/>
        </a:defRPr>
      </a:lvl6pPr>
      <a:lvl7pPr marL="2971800" indent="-228600" algn="l" rtl="0" fontAlgn="base">
        <a:spcBef>
          <a:spcPct val="20000"/>
        </a:spcBef>
        <a:spcAft>
          <a:spcPct val="0"/>
        </a:spcAft>
        <a:buFont typeface="Arial" charset="0"/>
        <a:buChar char="–"/>
        <a:defRPr sz="2400">
          <a:solidFill>
            <a:srgbClr val="006600"/>
          </a:solidFill>
          <a:latin typeface="+mn-lt"/>
        </a:defRPr>
      </a:lvl7pPr>
      <a:lvl8pPr marL="3429000" indent="-228600" algn="l" rtl="0" fontAlgn="base">
        <a:spcBef>
          <a:spcPct val="20000"/>
        </a:spcBef>
        <a:spcAft>
          <a:spcPct val="0"/>
        </a:spcAft>
        <a:buFont typeface="Arial" charset="0"/>
        <a:buChar char="–"/>
        <a:defRPr sz="2400">
          <a:solidFill>
            <a:srgbClr val="006600"/>
          </a:solidFill>
          <a:latin typeface="+mn-lt"/>
        </a:defRPr>
      </a:lvl8pPr>
      <a:lvl9pPr marL="3886200" indent="-228600" algn="l" rtl="0" fontAlgn="base">
        <a:spcBef>
          <a:spcPct val="20000"/>
        </a:spcBef>
        <a:spcAft>
          <a:spcPct val="0"/>
        </a:spcAft>
        <a:buFont typeface="Arial" charset="0"/>
        <a:buChar char="–"/>
        <a:defRPr sz="2400">
          <a:solidFill>
            <a:srgbClr val="00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developer.mozilla.org/en-US/docs/Learn/Forms/Form_validation"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react-hook-form.com/api/useform/register" TargetMode="External"/><Relationship Id="rId2" Type="http://schemas.openxmlformats.org/officeDocument/2006/relationships/hyperlink" Target="https://webprogrammingforappsandservices.sdds.ca/Forms-Introduction/validation#adding-validation-rules-to-register"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ctrTitle"/>
          </p:nvPr>
        </p:nvSpPr>
        <p:spPr>
          <a:xfrm>
            <a:off x="990600" y="0"/>
            <a:ext cx="7696200" cy="762000"/>
          </a:xfrm>
        </p:spPr>
        <p:txBody>
          <a:bodyPr/>
          <a:lstStyle/>
          <a:p>
            <a:pPr eaLnBrk="1" hangingPunct="1"/>
            <a:r>
              <a:rPr lang="en-US" altLang="en-US" dirty="0"/>
              <a:t>Web Application Development</a:t>
            </a:r>
          </a:p>
        </p:txBody>
      </p:sp>
      <p:sp>
        <p:nvSpPr>
          <p:cNvPr id="2054" name="WordArt 7" descr="Paper bag"/>
          <p:cNvSpPr>
            <a:spLocks noChangeArrowheads="1" noChangeShapeType="1" noTextEdit="1"/>
          </p:cNvSpPr>
          <p:nvPr/>
        </p:nvSpPr>
        <p:spPr bwMode="auto">
          <a:xfrm>
            <a:off x="1828800" y="2438400"/>
            <a:ext cx="5562600" cy="1631950"/>
          </a:xfrm>
          <a:prstGeom prst="rect">
            <a:avLst/>
          </a:prstGeom>
        </p:spPr>
        <p:txBody>
          <a:bodyPr wrap="none" fromWordArt="1">
            <a:prstTxWarp prst="textPlain">
              <a:avLst>
                <a:gd name="adj" fmla="val 50000"/>
              </a:avLst>
            </a:prstTxWarp>
          </a:bodyPr>
          <a:lstStyle/>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COMP-229</a:t>
            </a:r>
          </a:p>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Fall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D3D7E-1268-C1FA-5030-C8BC55935A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2E2A43-5F95-F428-05D3-3B2B648B899F}"/>
              </a:ext>
            </a:extLst>
          </p:cNvPr>
          <p:cNvSpPr>
            <a:spLocks noGrp="1"/>
          </p:cNvSpPr>
          <p:nvPr>
            <p:ph idx="1"/>
          </p:nvPr>
        </p:nvSpPr>
        <p:spPr/>
        <p:txBody>
          <a:bodyPr/>
          <a:lstStyle/>
          <a:p>
            <a:r>
              <a:rPr lang="en-US" dirty="0"/>
              <a:t>Cd client</a:t>
            </a:r>
          </a:p>
          <a:p>
            <a:r>
              <a:rPr lang="en-US" dirty="0"/>
              <a:t>Run yarn dev or </a:t>
            </a:r>
            <a:r>
              <a:rPr lang="en-US" dirty="0" err="1"/>
              <a:t>npm</a:t>
            </a:r>
            <a:r>
              <a:rPr lang="en-US" dirty="0"/>
              <a:t> run dev</a:t>
            </a:r>
          </a:p>
        </p:txBody>
      </p:sp>
      <p:sp>
        <p:nvSpPr>
          <p:cNvPr id="4" name="Date Placeholder 3">
            <a:extLst>
              <a:ext uri="{FF2B5EF4-FFF2-40B4-BE49-F238E27FC236}">
                <a16:creationId xmlns:a16="http://schemas.microsoft.com/office/drawing/2014/main" id="{736A9C96-2B62-0998-586E-07229AF3398B}"/>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68A9A511-6E29-5C3A-109F-8EBB12B4750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CBCE608-CF7B-1187-BF98-5DFD68907133}"/>
              </a:ext>
            </a:extLst>
          </p:cNvPr>
          <p:cNvSpPr>
            <a:spLocks noGrp="1"/>
          </p:cNvSpPr>
          <p:nvPr>
            <p:ph type="sldNum" sz="quarter" idx="12"/>
          </p:nvPr>
        </p:nvSpPr>
        <p:spPr/>
        <p:txBody>
          <a:bodyPr/>
          <a:lstStyle/>
          <a:p>
            <a:fld id="{7C5CF243-786F-4254-B068-4C9F0B6EA12F}" type="slidenum">
              <a:rPr lang="en-US" altLang="en-US" smtClean="0"/>
              <a:pPr/>
              <a:t>10</a:t>
            </a:fld>
            <a:endParaRPr lang="en-US" altLang="en-US"/>
          </a:p>
        </p:txBody>
      </p:sp>
    </p:spTree>
    <p:extLst>
      <p:ext uri="{BB962C8B-B14F-4D97-AF65-F5344CB8AC3E}">
        <p14:creationId xmlns:p14="http://schemas.microsoft.com/office/powerpoint/2010/main" val="3547176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20C34-213F-EEC7-44B4-2BA50C406C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56F44D-A97A-2223-CA37-8C34D802A2BB}"/>
              </a:ext>
            </a:extLst>
          </p:cNvPr>
          <p:cNvSpPr>
            <a:spLocks noGrp="1"/>
          </p:cNvSpPr>
          <p:nvPr>
            <p:ph idx="1"/>
          </p:nvPr>
        </p:nvSpPr>
        <p:spPr>
          <a:xfrm>
            <a:off x="918839" y="814526"/>
            <a:ext cx="8077200" cy="525780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53165F0C-0164-8971-3CC1-0840341CBB73}"/>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BA9DB17B-3A71-B636-8338-ABC3E17B00A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A261572-3900-9AEF-906B-17FFD9481BC0}"/>
              </a:ext>
            </a:extLst>
          </p:cNvPr>
          <p:cNvSpPr>
            <a:spLocks noGrp="1"/>
          </p:cNvSpPr>
          <p:nvPr>
            <p:ph type="sldNum" sz="quarter" idx="12"/>
          </p:nvPr>
        </p:nvSpPr>
        <p:spPr/>
        <p:txBody>
          <a:bodyPr/>
          <a:lstStyle/>
          <a:p>
            <a:fld id="{7C5CF243-786F-4254-B068-4C9F0B6EA12F}" type="slidenum">
              <a:rPr lang="en-US" altLang="en-US" smtClean="0"/>
              <a:pPr/>
              <a:t>11</a:t>
            </a:fld>
            <a:endParaRPr lang="en-US" altLang="en-US"/>
          </a:p>
        </p:txBody>
      </p:sp>
      <p:pic>
        <p:nvPicPr>
          <p:cNvPr id="5126" name="Picture 6" descr="N77Ohpv">
            <a:extLst>
              <a:ext uri="{FF2B5EF4-FFF2-40B4-BE49-F238E27FC236}">
                <a16:creationId xmlns:a16="http://schemas.microsoft.com/office/drawing/2014/main" id="{DE5695A2-61CE-AA22-0891-6E13C1E21D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126" y="937858"/>
            <a:ext cx="7608163" cy="216823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7">
            <a:extLst>
              <a:ext uri="{FF2B5EF4-FFF2-40B4-BE49-F238E27FC236}">
                <a16:creationId xmlns:a16="http://schemas.microsoft.com/office/drawing/2014/main" id="{E971176E-9CF4-48DA-E1A8-57C7BF80F658}"/>
              </a:ext>
            </a:extLst>
          </p:cNvPr>
          <p:cNvSpPr>
            <a:spLocks noChangeArrowheads="1"/>
          </p:cNvSpPr>
          <p:nvPr/>
        </p:nvSpPr>
        <p:spPr bwMode="auto">
          <a:xfrm>
            <a:off x="1181100" y="3106088"/>
            <a:ext cx="75819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02122"/>
                </a:solidFill>
                <a:effectLst/>
                <a:latin typeface="undefined"/>
              </a:rPr>
              <a:t>As the user types into the input field, the </a:t>
            </a:r>
            <a:r>
              <a:rPr kumimoji="0" lang="en-US" altLang="en-US" sz="2400" b="0" i="0" u="none" strike="noStrike" cap="none" normalizeH="0" baseline="0" dirty="0" err="1">
                <a:ln>
                  <a:noFill/>
                </a:ln>
                <a:solidFill>
                  <a:srgbClr val="202122"/>
                </a:solidFill>
                <a:effectLst/>
                <a:latin typeface="Arial Unicode MS"/>
              </a:rPr>
              <a:t>handleChange</a:t>
            </a:r>
            <a:r>
              <a:rPr kumimoji="0" lang="en-US" altLang="en-US" sz="2400" b="0" i="0" u="none" strike="noStrike" cap="none" normalizeH="0" baseline="0" dirty="0">
                <a:ln>
                  <a:noFill/>
                </a:ln>
                <a:solidFill>
                  <a:srgbClr val="202122"/>
                </a:solidFill>
                <a:effectLst/>
                <a:latin typeface="undefined"/>
              </a:rPr>
              <a:t> function updates the state variable using the "</a:t>
            </a:r>
            <a:r>
              <a:rPr kumimoji="0" lang="en-US" altLang="en-US" sz="2400" b="0" i="0" u="none" strike="noStrike" cap="none" normalizeH="0" baseline="0" dirty="0" err="1">
                <a:ln>
                  <a:noFill/>
                </a:ln>
                <a:solidFill>
                  <a:srgbClr val="202122"/>
                </a:solidFill>
                <a:effectLst/>
                <a:latin typeface="undefined"/>
              </a:rPr>
              <a:t>setInputValue</a:t>
            </a:r>
            <a:r>
              <a:rPr kumimoji="0" lang="en-US" altLang="en-US" sz="2400" b="0" i="0" u="none" strike="noStrike" cap="none" normalizeH="0" baseline="0" dirty="0">
                <a:ln>
                  <a:noFill/>
                </a:ln>
                <a:solidFill>
                  <a:srgbClr val="202122"/>
                </a:solidFill>
                <a:effectLst/>
                <a:latin typeface="undefined"/>
              </a:rPr>
              <a:t>" function.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202122"/>
              </a:solidFill>
              <a:latin typeface="undefine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02122"/>
                </a:solidFill>
                <a:effectLst/>
                <a:latin typeface="undefined"/>
              </a:rPr>
              <a:t>The component is then re-rendered, and the input field's </a:t>
            </a:r>
            <a:r>
              <a:rPr kumimoji="0" lang="en-US" altLang="en-US" sz="2400" b="0" i="0" u="none" strike="noStrike" cap="none" normalizeH="0" baseline="0" dirty="0">
                <a:ln>
                  <a:noFill/>
                </a:ln>
                <a:solidFill>
                  <a:srgbClr val="202122"/>
                </a:solidFill>
                <a:effectLst/>
                <a:latin typeface="Arial Unicode MS"/>
              </a:rPr>
              <a:t>value</a:t>
            </a:r>
            <a:r>
              <a:rPr kumimoji="0" lang="en-US" altLang="en-US" sz="2400" b="0" i="0" u="none" strike="noStrike" cap="none" normalizeH="0" baseline="0" dirty="0">
                <a:ln>
                  <a:noFill/>
                </a:ln>
                <a:solidFill>
                  <a:srgbClr val="202122"/>
                </a:solidFill>
                <a:effectLst/>
                <a:latin typeface="undefined"/>
              </a:rPr>
              <a:t> attribute is updated to reflect the new value of </a:t>
            </a:r>
            <a:r>
              <a:rPr kumimoji="0" lang="en-US" altLang="en-US" sz="2400" b="0" i="0" u="none" strike="noStrike" cap="none" normalizeH="0" baseline="0" dirty="0" err="1">
                <a:ln>
                  <a:noFill/>
                </a:ln>
                <a:solidFill>
                  <a:srgbClr val="202122"/>
                </a:solidFill>
                <a:effectLst/>
                <a:latin typeface="Arial Unicode MS"/>
              </a:rPr>
              <a:t>inputValue</a:t>
            </a:r>
            <a:r>
              <a:rPr kumimoji="0" lang="en-US" altLang="en-US" sz="2400" b="0" i="0" u="none" strike="noStrike" cap="none" normalizeH="0" baseline="0" dirty="0">
                <a:ln>
                  <a:noFill/>
                </a:ln>
                <a:solidFill>
                  <a:srgbClr val="202122"/>
                </a:solidFill>
                <a:effectLst/>
                <a:latin typeface="undefined"/>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02122"/>
                </a:solidFill>
                <a:effectLst/>
                <a:latin typeface="undefined"/>
              </a:rPr>
              <a:t>The value of the input field and the text displayed below it are always in sync, making it a controlled component.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6607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07BB8-D808-5036-DA02-6D18FDC571B5}"/>
              </a:ext>
            </a:extLst>
          </p:cNvPr>
          <p:cNvSpPr>
            <a:spLocks noGrp="1"/>
          </p:cNvSpPr>
          <p:nvPr>
            <p:ph type="title"/>
          </p:nvPr>
        </p:nvSpPr>
        <p:spPr/>
        <p:txBody>
          <a:bodyPr/>
          <a:lstStyle/>
          <a:p>
            <a:br>
              <a:rPr lang="en-US" b="1" i="0" dirty="0">
                <a:solidFill>
                  <a:srgbClr val="202122"/>
                </a:solidFill>
                <a:effectLst/>
                <a:latin typeface="undefined"/>
              </a:rPr>
            </a:br>
            <a:r>
              <a:rPr lang="en-US" b="1" i="0" dirty="0">
                <a:solidFill>
                  <a:srgbClr val="202122"/>
                </a:solidFill>
                <a:effectLst/>
                <a:latin typeface="undefined"/>
              </a:rPr>
              <a:t>How to handle dropdowns and checkboxes in Controlled Components</a:t>
            </a:r>
            <a:br>
              <a:rPr lang="en-US" b="1" i="0" dirty="0">
                <a:solidFill>
                  <a:srgbClr val="202122"/>
                </a:solidFill>
                <a:effectLst/>
                <a:latin typeface="undefined"/>
              </a:rPr>
            </a:br>
            <a:endParaRPr lang="en-US" dirty="0"/>
          </a:p>
        </p:txBody>
      </p:sp>
      <p:sp>
        <p:nvSpPr>
          <p:cNvPr id="4" name="Date Placeholder 3">
            <a:extLst>
              <a:ext uri="{FF2B5EF4-FFF2-40B4-BE49-F238E27FC236}">
                <a16:creationId xmlns:a16="http://schemas.microsoft.com/office/drawing/2014/main" id="{A2A7D58C-8565-008A-812D-EF1EDC286BE4}"/>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6C72431B-4D81-FA0B-F4D4-CF146EF8769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43F3D64-9EA2-6696-A1B6-A6A793676178}"/>
              </a:ext>
            </a:extLst>
          </p:cNvPr>
          <p:cNvSpPr>
            <a:spLocks noGrp="1"/>
          </p:cNvSpPr>
          <p:nvPr>
            <p:ph type="sldNum" sz="quarter" idx="12"/>
          </p:nvPr>
        </p:nvSpPr>
        <p:spPr/>
        <p:txBody>
          <a:bodyPr/>
          <a:lstStyle/>
          <a:p>
            <a:fld id="{7C5CF243-786F-4254-B068-4C9F0B6EA12F}" type="slidenum">
              <a:rPr lang="en-US" altLang="en-US" smtClean="0"/>
              <a:pPr/>
              <a:t>12</a:t>
            </a:fld>
            <a:endParaRPr lang="en-US" altLang="en-US"/>
          </a:p>
        </p:txBody>
      </p:sp>
      <p:sp>
        <p:nvSpPr>
          <p:cNvPr id="7" name="Rectangle 1">
            <a:extLst>
              <a:ext uri="{FF2B5EF4-FFF2-40B4-BE49-F238E27FC236}">
                <a16:creationId xmlns:a16="http://schemas.microsoft.com/office/drawing/2014/main" id="{21B57E5A-5029-C901-3D14-C1EC68E240D0}"/>
              </a:ext>
            </a:extLst>
          </p:cNvPr>
          <p:cNvSpPr>
            <a:spLocks noGrp="1" noChangeArrowheads="1"/>
          </p:cNvSpPr>
          <p:nvPr>
            <p:ph idx="1"/>
          </p:nvPr>
        </p:nvSpPr>
        <p:spPr bwMode="auto">
          <a:xfrm>
            <a:off x="994669" y="1066800"/>
            <a:ext cx="76118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Just like with input elements, the value of a dropdown can be set by using the </a:t>
            </a:r>
            <a:r>
              <a:rPr kumimoji="0" lang="en-US" altLang="en-US" b="0" i="0" u="none" strike="noStrike" cap="none" normalizeH="0" baseline="0" dirty="0">
                <a:ln>
                  <a:noFill/>
                </a:ln>
                <a:solidFill>
                  <a:srgbClr val="202122"/>
                </a:solidFill>
                <a:effectLst/>
                <a:latin typeface="Arial Unicode MS"/>
              </a:rPr>
              <a:t>value</a:t>
            </a:r>
            <a:r>
              <a:rPr kumimoji="0" lang="en-US" altLang="en-US" b="0" i="0" u="none" strike="noStrike" cap="none" normalizeH="0" baseline="0" dirty="0">
                <a:ln>
                  <a:noFill/>
                </a:ln>
                <a:solidFill>
                  <a:srgbClr val="202122"/>
                </a:solidFill>
                <a:effectLst/>
                <a:latin typeface="undefined"/>
              </a:rPr>
              <a:t> prop in conjunction with the </a:t>
            </a:r>
            <a:r>
              <a:rPr kumimoji="0" lang="en-US" altLang="en-US" b="0" i="0" u="none" strike="noStrike" cap="none" normalizeH="0" baseline="0" dirty="0" err="1">
                <a:ln>
                  <a:noFill/>
                </a:ln>
                <a:solidFill>
                  <a:srgbClr val="202122"/>
                </a:solidFill>
                <a:effectLst/>
                <a:latin typeface="Arial Unicode MS"/>
              </a:rPr>
              <a:t>onChange</a:t>
            </a:r>
            <a:r>
              <a:rPr kumimoji="0" lang="en-US" altLang="en-US" b="0" i="0" u="none" strike="noStrike" cap="none" normalizeH="0" baseline="0" dirty="0">
                <a:ln>
                  <a:noFill/>
                </a:ln>
                <a:solidFill>
                  <a:srgbClr val="202122"/>
                </a:solidFill>
                <a:effectLst/>
                <a:latin typeface="undefined"/>
              </a:rPr>
              <a:t> event handler to update the state of the component.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For example, to handle a dropdown menu, you can define the initial value of the dropdown menu within the state of the component, then update the state when the value of the dropdown changes: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8155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A4198-D988-46CE-9C08-B42314794437}"/>
              </a:ext>
            </a:extLst>
          </p:cNvPr>
          <p:cNvSpPr>
            <a:spLocks noGrp="1"/>
          </p:cNvSpPr>
          <p:nvPr>
            <p:ph type="title"/>
          </p:nvPr>
        </p:nvSpPr>
        <p:spPr/>
        <p:txBody>
          <a:bodyPr/>
          <a:lstStyle/>
          <a:p>
            <a:r>
              <a:rPr lang="en-US" dirty="0"/>
              <a:t>Updated </a:t>
            </a:r>
            <a:r>
              <a:rPr lang="en-US" dirty="0" err="1"/>
              <a:t>counter.jsx</a:t>
            </a:r>
            <a:endParaRPr lang="en-US" dirty="0"/>
          </a:p>
        </p:txBody>
      </p:sp>
      <p:sp>
        <p:nvSpPr>
          <p:cNvPr id="3" name="Content Placeholder 2">
            <a:extLst>
              <a:ext uri="{FF2B5EF4-FFF2-40B4-BE49-F238E27FC236}">
                <a16:creationId xmlns:a16="http://schemas.microsoft.com/office/drawing/2014/main" id="{BEF92432-5B6D-C762-0EBF-EF44784CE6E0}"/>
              </a:ext>
            </a:extLst>
          </p:cNvPr>
          <p:cNvSpPr>
            <a:spLocks noGrp="1"/>
          </p:cNvSpPr>
          <p:nvPr>
            <p:ph idx="1"/>
          </p:nvPr>
        </p:nvSpPr>
        <p:spPr/>
        <p:txBody>
          <a:bodyPr/>
          <a:lstStyle/>
          <a:p>
            <a:r>
              <a:rPr lang="en-US" sz="1100" b="0" dirty="0">
                <a:solidFill>
                  <a:schemeClr val="tx1"/>
                </a:solidFill>
                <a:effectLst/>
                <a:latin typeface="Consolas" panose="020B0609020204030204" pitchFamily="49" charset="0"/>
              </a:rPr>
              <a:t>import React, { </a:t>
            </a:r>
            <a:r>
              <a:rPr lang="en-US" sz="1100" b="0" dirty="0" err="1">
                <a:solidFill>
                  <a:schemeClr val="tx1"/>
                </a:solidFill>
                <a:effectLst/>
                <a:latin typeface="Consolas" panose="020B0609020204030204" pitchFamily="49" charset="0"/>
              </a:rPr>
              <a:t>useState</a:t>
            </a:r>
            <a:r>
              <a:rPr lang="en-US" sz="1100" b="0" dirty="0">
                <a:solidFill>
                  <a:schemeClr val="tx1"/>
                </a:solidFill>
                <a:effectLst/>
                <a:latin typeface="Consolas" panose="020B0609020204030204" pitchFamily="49" charset="0"/>
              </a:rPr>
              <a:t> } from "react";</a:t>
            </a:r>
          </a:p>
          <a:p>
            <a:r>
              <a:rPr lang="en-US" sz="1100" b="0" dirty="0">
                <a:solidFill>
                  <a:schemeClr val="tx1"/>
                </a:solidFill>
                <a:effectLst/>
                <a:latin typeface="Consolas" panose="020B0609020204030204" pitchFamily="49" charset="0"/>
              </a:rPr>
              <a:t>import "./dropdown.css";</a:t>
            </a:r>
          </a:p>
          <a:p>
            <a:br>
              <a:rPr lang="en-US" sz="1100" b="0" dirty="0">
                <a:solidFill>
                  <a:schemeClr val="tx1"/>
                </a:solidFill>
                <a:effectLst/>
                <a:latin typeface="Consolas" panose="020B0609020204030204" pitchFamily="49" charset="0"/>
              </a:rPr>
            </a:br>
            <a:r>
              <a:rPr lang="en-US" sz="1100" b="0" dirty="0">
                <a:solidFill>
                  <a:schemeClr val="tx1"/>
                </a:solidFill>
                <a:effectLst/>
                <a:latin typeface="Consolas" panose="020B0609020204030204" pitchFamily="49" charset="0"/>
              </a:rPr>
              <a:t>export default function Dropdown() {</a:t>
            </a:r>
          </a:p>
          <a:p>
            <a:r>
              <a:rPr lang="en-US" sz="1100" b="0" dirty="0">
                <a:solidFill>
                  <a:schemeClr val="tx1"/>
                </a:solidFill>
                <a:effectLst/>
                <a:latin typeface="Consolas" panose="020B0609020204030204" pitchFamily="49" charset="0"/>
              </a:rPr>
              <a:t>  const [</a:t>
            </a:r>
            <a:r>
              <a:rPr lang="en-US" sz="1100" b="0" dirty="0" err="1">
                <a:solidFill>
                  <a:schemeClr val="tx1"/>
                </a:solidFill>
                <a:effectLst/>
                <a:latin typeface="Consolas" panose="020B0609020204030204" pitchFamily="49" charset="0"/>
              </a:rPr>
              <a:t>selectedOption</a:t>
            </a: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setSelectedOption</a:t>
            </a:r>
            <a:r>
              <a:rPr lang="en-US" sz="1100" b="0" dirty="0">
                <a:solidFill>
                  <a:schemeClr val="tx1"/>
                </a:solidFill>
                <a:effectLst/>
                <a:latin typeface="Consolas" panose="020B0609020204030204" pitchFamily="49" charset="0"/>
              </a:rPr>
              <a:t>] = </a:t>
            </a:r>
            <a:r>
              <a:rPr lang="en-US" sz="1100" b="0" dirty="0" err="1">
                <a:solidFill>
                  <a:schemeClr val="tx1"/>
                </a:solidFill>
                <a:effectLst/>
                <a:latin typeface="Consolas" panose="020B0609020204030204" pitchFamily="49" charset="0"/>
              </a:rPr>
              <a:t>useState</a:t>
            </a:r>
            <a:r>
              <a:rPr lang="en-US" sz="1100" b="0" dirty="0">
                <a:solidFill>
                  <a:schemeClr val="tx1"/>
                </a:solidFill>
                <a:effectLst/>
                <a:latin typeface="Consolas" panose="020B0609020204030204" pitchFamily="49" charset="0"/>
              </a:rPr>
              <a:t>("option1");</a:t>
            </a:r>
          </a:p>
          <a:p>
            <a:br>
              <a:rPr lang="en-US" sz="1100" b="0" dirty="0">
                <a:solidFill>
                  <a:schemeClr val="tx1"/>
                </a:solidFill>
                <a:effectLst/>
                <a:latin typeface="Consolas" panose="020B0609020204030204" pitchFamily="49" charset="0"/>
              </a:rPr>
            </a:br>
            <a:r>
              <a:rPr lang="en-US" sz="1100" b="0" dirty="0">
                <a:solidFill>
                  <a:schemeClr val="tx1"/>
                </a:solidFill>
                <a:effectLst/>
                <a:latin typeface="Consolas" panose="020B0609020204030204" pitchFamily="49" charset="0"/>
              </a:rPr>
              <a:t>  const </a:t>
            </a:r>
            <a:r>
              <a:rPr lang="en-US" sz="1100" b="0" dirty="0" err="1">
                <a:solidFill>
                  <a:schemeClr val="tx1"/>
                </a:solidFill>
                <a:effectLst/>
                <a:latin typeface="Consolas" panose="020B0609020204030204" pitchFamily="49" charset="0"/>
              </a:rPr>
              <a:t>handleDropdownChange</a:t>
            </a:r>
            <a:r>
              <a:rPr lang="en-US" sz="1100" b="0" dirty="0">
                <a:solidFill>
                  <a:schemeClr val="tx1"/>
                </a:solidFill>
                <a:effectLst/>
                <a:latin typeface="Consolas" panose="020B0609020204030204" pitchFamily="49" charset="0"/>
              </a:rPr>
              <a:t> = (event) =&gt; {</a:t>
            </a:r>
          </a:p>
          <a:p>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setSelectedOption</a:t>
            </a:r>
            <a:r>
              <a:rPr lang="en-US" sz="1100" b="0" dirty="0">
                <a:solidFill>
                  <a:schemeClr val="tx1"/>
                </a:solidFill>
                <a:effectLst/>
                <a:latin typeface="Consolas" panose="020B0609020204030204" pitchFamily="49" charset="0"/>
              </a:rPr>
              <a:t>(</a:t>
            </a:r>
            <a:r>
              <a:rPr lang="en-US" sz="1100" b="0" dirty="0" err="1">
                <a:solidFill>
                  <a:schemeClr val="tx1"/>
                </a:solidFill>
                <a:effectLst/>
                <a:latin typeface="Consolas" panose="020B0609020204030204" pitchFamily="49" charset="0"/>
              </a:rPr>
              <a:t>event.target.value</a:t>
            </a:r>
            <a:r>
              <a:rPr lang="en-US" sz="1100" b="0" dirty="0">
                <a:solidFill>
                  <a:schemeClr val="tx1"/>
                </a:solidFill>
                <a:effectLst/>
                <a:latin typeface="Consolas" panose="020B0609020204030204" pitchFamily="49" charset="0"/>
              </a:rPr>
              <a:t>);</a:t>
            </a:r>
          </a:p>
          <a:p>
            <a:r>
              <a:rPr lang="en-US" sz="1100" b="0" dirty="0">
                <a:solidFill>
                  <a:schemeClr val="tx1"/>
                </a:solidFill>
                <a:effectLst/>
                <a:latin typeface="Consolas" panose="020B0609020204030204" pitchFamily="49" charset="0"/>
              </a:rPr>
              <a:t>  };</a:t>
            </a:r>
          </a:p>
          <a:p>
            <a:br>
              <a:rPr lang="en-US" sz="1100" b="0" dirty="0">
                <a:solidFill>
                  <a:schemeClr val="tx1"/>
                </a:solidFill>
                <a:effectLst/>
                <a:latin typeface="Consolas" panose="020B0609020204030204" pitchFamily="49" charset="0"/>
              </a:rPr>
            </a:br>
            <a:r>
              <a:rPr lang="en-US" sz="1100" b="0" dirty="0">
                <a:solidFill>
                  <a:schemeClr val="tx1"/>
                </a:solidFill>
                <a:effectLst/>
                <a:latin typeface="Consolas" panose="020B0609020204030204" pitchFamily="49" charset="0"/>
              </a:rPr>
              <a:t>  return (</a:t>
            </a:r>
          </a:p>
          <a:p>
            <a:r>
              <a:rPr lang="en-US" sz="1100" b="0" dirty="0">
                <a:solidFill>
                  <a:schemeClr val="tx1"/>
                </a:solidFill>
                <a:effectLst/>
                <a:latin typeface="Consolas" panose="020B0609020204030204" pitchFamily="49" charset="0"/>
              </a:rPr>
              <a:t>    &lt;form&gt;</a:t>
            </a:r>
          </a:p>
          <a:p>
            <a:r>
              <a:rPr lang="en-US" sz="1100" b="0" dirty="0">
                <a:solidFill>
                  <a:schemeClr val="tx1"/>
                </a:solidFill>
                <a:effectLst/>
                <a:latin typeface="Consolas" panose="020B0609020204030204" pitchFamily="49" charset="0"/>
              </a:rPr>
              <a:t>      &lt;label&gt;</a:t>
            </a:r>
          </a:p>
          <a:p>
            <a:r>
              <a:rPr lang="en-US" sz="1100" b="0" dirty="0">
                <a:solidFill>
                  <a:schemeClr val="tx1"/>
                </a:solidFill>
                <a:effectLst/>
                <a:latin typeface="Consolas" panose="020B0609020204030204" pitchFamily="49" charset="0"/>
              </a:rPr>
              <a:t>        Select an option:</a:t>
            </a:r>
          </a:p>
          <a:p>
            <a:r>
              <a:rPr lang="en-US" sz="1100" b="0" dirty="0">
                <a:solidFill>
                  <a:schemeClr val="tx1"/>
                </a:solidFill>
                <a:effectLst/>
                <a:latin typeface="Consolas" panose="020B0609020204030204" pitchFamily="49" charset="0"/>
              </a:rPr>
              <a:t>        &lt;select value={</a:t>
            </a:r>
            <a:r>
              <a:rPr lang="en-US" sz="1100" b="0" dirty="0" err="1">
                <a:solidFill>
                  <a:schemeClr val="tx1"/>
                </a:solidFill>
                <a:effectLst/>
                <a:latin typeface="Consolas" panose="020B0609020204030204" pitchFamily="49" charset="0"/>
              </a:rPr>
              <a:t>selectedOption</a:t>
            </a: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onChange</a:t>
            </a:r>
            <a:r>
              <a:rPr lang="en-US" sz="1100" b="0" dirty="0">
                <a:solidFill>
                  <a:schemeClr val="tx1"/>
                </a:solidFill>
                <a:effectLst/>
                <a:latin typeface="Consolas" panose="020B0609020204030204" pitchFamily="49" charset="0"/>
              </a:rPr>
              <a:t>={</a:t>
            </a:r>
            <a:r>
              <a:rPr lang="en-US" sz="1100" b="0" dirty="0" err="1">
                <a:solidFill>
                  <a:schemeClr val="tx1"/>
                </a:solidFill>
                <a:effectLst/>
                <a:latin typeface="Consolas" panose="020B0609020204030204" pitchFamily="49" charset="0"/>
              </a:rPr>
              <a:t>handleDropdownChange</a:t>
            </a:r>
            <a:r>
              <a:rPr lang="en-US" sz="1100" b="0" dirty="0">
                <a:solidFill>
                  <a:schemeClr val="tx1"/>
                </a:solidFill>
                <a:effectLst/>
                <a:latin typeface="Consolas" panose="020B0609020204030204" pitchFamily="49" charset="0"/>
              </a:rPr>
              <a:t>}&gt;</a:t>
            </a:r>
          </a:p>
          <a:p>
            <a:r>
              <a:rPr lang="en-US" sz="1100" b="0" dirty="0">
                <a:solidFill>
                  <a:schemeClr val="tx1"/>
                </a:solidFill>
                <a:effectLst/>
                <a:latin typeface="Consolas" panose="020B0609020204030204" pitchFamily="49" charset="0"/>
              </a:rPr>
              <a:t>          &lt;option value="option1"&gt;Option 1&lt;/option&gt;</a:t>
            </a:r>
          </a:p>
          <a:p>
            <a:r>
              <a:rPr lang="en-US" sz="1100" b="0" dirty="0">
                <a:solidFill>
                  <a:schemeClr val="tx1"/>
                </a:solidFill>
                <a:effectLst/>
                <a:latin typeface="Consolas" panose="020B0609020204030204" pitchFamily="49" charset="0"/>
              </a:rPr>
              <a:t>          &lt;option value="option2"&gt;Option 2&lt;/option&gt;</a:t>
            </a:r>
          </a:p>
          <a:p>
            <a:r>
              <a:rPr lang="en-US" sz="1100" b="0" dirty="0">
                <a:solidFill>
                  <a:schemeClr val="tx1"/>
                </a:solidFill>
                <a:effectLst/>
                <a:latin typeface="Consolas" panose="020B0609020204030204" pitchFamily="49" charset="0"/>
              </a:rPr>
              <a:t>          &lt;option value="option3"&gt;Option 3&lt;/option&gt;</a:t>
            </a:r>
          </a:p>
          <a:p>
            <a:r>
              <a:rPr lang="en-US" sz="1100" b="0" dirty="0">
                <a:solidFill>
                  <a:schemeClr val="tx1"/>
                </a:solidFill>
                <a:effectLst/>
                <a:latin typeface="Consolas" panose="020B0609020204030204" pitchFamily="49" charset="0"/>
              </a:rPr>
              <a:t>        &lt;/select&gt;</a:t>
            </a:r>
          </a:p>
          <a:p>
            <a:r>
              <a:rPr lang="en-US" sz="1100" b="0" dirty="0">
                <a:solidFill>
                  <a:schemeClr val="tx1"/>
                </a:solidFill>
                <a:effectLst/>
                <a:latin typeface="Consolas" panose="020B0609020204030204" pitchFamily="49" charset="0"/>
              </a:rPr>
              <a:t>      &lt;/label&gt;</a:t>
            </a:r>
          </a:p>
          <a:p>
            <a:r>
              <a:rPr lang="en-US" sz="1100" b="0" dirty="0">
                <a:solidFill>
                  <a:schemeClr val="tx1"/>
                </a:solidFill>
                <a:effectLst/>
                <a:latin typeface="Consolas" panose="020B0609020204030204" pitchFamily="49" charset="0"/>
              </a:rPr>
              <a:t>      &lt;p </a:t>
            </a:r>
            <a:r>
              <a:rPr lang="en-US" sz="1100" b="0" dirty="0" err="1">
                <a:solidFill>
                  <a:schemeClr val="tx1"/>
                </a:solidFill>
                <a:effectLst/>
                <a:latin typeface="Consolas" panose="020B0609020204030204" pitchFamily="49" charset="0"/>
              </a:rPr>
              <a:t>className</a:t>
            </a:r>
            <a:r>
              <a:rPr lang="en-US" sz="1100" b="0" dirty="0">
                <a:solidFill>
                  <a:schemeClr val="tx1"/>
                </a:solidFill>
                <a:effectLst/>
                <a:latin typeface="Consolas" panose="020B0609020204030204" pitchFamily="49" charset="0"/>
              </a:rPr>
              <a:t>="</a:t>
            </a:r>
            <a:r>
              <a:rPr lang="en-US" sz="1100" b="0" dirty="0" err="1">
                <a:solidFill>
                  <a:schemeClr val="tx1"/>
                </a:solidFill>
                <a:effectLst/>
                <a:latin typeface="Consolas" panose="020B0609020204030204" pitchFamily="49" charset="0"/>
              </a:rPr>
              <a:t>dropdown__selected</a:t>
            </a:r>
            <a:r>
              <a:rPr lang="en-US" sz="1100" b="0" dirty="0">
                <a:solidFill>
                  <a:schemeClr val="tx1"/>
                </a:solidFill>
                <a:effectLst/>
                <a:latin typeface="Consolas" panose="020B0609020204030204" pitchFamily="49" charset="0"/>
              </a:rPr>
              <a:t>"&gt;Selected option: {</a:t>
            </a:r>
            <a:r>
              <a:rPr lang="en-US" sz="1100" b="0" dirty="0" err="1">
                <a:solidFill>
                  <a:schemeClr val="tx1"/>
                </a:solidFill>
                <a:effectLst/>
                <a:latin typeface="Consolas" panose="020B0609020204030204" pitchFamily="49" charset="0"/>
              </a:rPr>
              <a:t>selectedOption</a:t>
            </a:r>
            <a:r>
              <a:rPr lang="en-US" sz="1100" b="0" dirty="0">
                <a:solidFill>
                  <a:schemeClr val="tx1"/>
                </a:solidFill>
                <a:effectLst/>
                <a:latin typeface="Consolas" panose="020B0609020204030204" pitchFamily="49" charset="0"/>
              </a:rPr>
              <a:t>}&lt;/p&gt;</a:t>
            </a:r>
          </a:p>
          <a:p>
            <a:r>
              <a:rPr lang="en-US" sz="1100" b="0" dirty="0">
                <a:solidFill>
                  <a:schemeClr val="tx1"/>
                </a:solidFill>
                <a:effectLst/>
                <a:latin typeface="Consolas" panose="020B0609020204030204" pitchFamily="49" charset="0"/>
              </a:rPr>
              <a:t>    &lt;/form&gt;</a:t>
            </a:r>
          </a:p>
          <a:p>
            <a:r>
              <a:rPr lang="en-US" sz="1100" b="0" dirty="0">
                <a:solidFill>
                  <a:schemeClr val="tx1"/>
                </a:solidFill>
                <a:effectLst/>
                <a:latin typeface="Consolas" panose="020B0609020204030204" pitchFamily="49" charset="0"/>
              </a:rPr>
              <a:t>  );</a:t>
            </a:r>
          </a:p>
          <a:p>
            <a:r>
              <a:rPr lang="en-US" sz="1100" b="0" dirty="0">
                <a:solidFill>
                  <a:schemeClr val="tx1"/>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784DA220-91BE-D1CD-391B-5D605CE6CF5D}"/>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EE4C36DF-2F92-53D2-B095-98BE7A5200B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5EAA898-3065-ABFF-6AEE-B64ADE852667}"/>
              </a:ext>
            </a:extLst>
          </p:cNvPr>
          <p:cNvSpPr>
            <a:spLocks noGrp="1"/>
          </p:cNvSpPr>
          <p:nvPr>
            <p:ph type="sldNum" sz="quarter" idx="12"/>
          </p:nvPr>
        </p:nvSpPr>
        <p:spPr/>
        <p:txBody>
          <a:bodyPr/>
          <a:lstStyle/>
          <a:p>
            <a:fld id="{7C5CF243-786F-4254-B068-4C9F0B6EA12F}" type="slidenum">
              <a:rPr lang="en-US" altLang="en-US" smtClean="0"/>
              <a:pPr/>
              <a:t>13</a:t>
            </a:fld>
            <a:endParaRPr lang="en-US" altLang="en-US"/>
          </a:p>
        </p:txBody>
      </p:sp>
    </p:spTree>
    <p:extLst>
      <p:ext uri="{BB962C8B-B14F-4D97-AF65-F5344CB8AC3E}">
        <p14:creationId xmlns:p14="http://schemas.microsoft.com/office/powerpoint/2010/main" val="1118459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3E1B0-B7D2-A276-DB86-7F67AE9F7A78}"/>
              </a:ext>
            </a:extLst>
          </p:cNvPr>
          <p:cNvSpPr>
            <a:spLocks noGrp="1"/>
          </p:cNvSpPr>
          <p:nvPr>
            <p:ph type="title"/>
          </p:nvPr>
        </p:nvSpPr>
        <p:spPr/>
        <p:txBody>
          <a:bodyPr/>
          <a:lstStyle/>
          <a:p>
            <a:r>
              <a:rPr lang="en-US" dirty="0"/>
              <a:t>dropdown.css</a:t>
            </a:r>
          </a:p>
        </p:txBody>
      </p:sp>
      <p:sp>
        <p:nvSpPr>
          <p:cNvPr id="3" name="Content Placeholder 2">
            <a:extLst>
              <a:ext uri="{FF2B5EF4-FFF2-40B4-BE49-F238E27FC236}">
                <a16:creationId xmlns:a16="http://schemas.microsoft.com/office/drawing/2014/main" id="{7F1FD55C-B455-BFF3-2F8B-B7DCB539F8A4}"/>
              </a:ext>
            </a:extLst>
          </p:cNvPr>
          <p:cNvSpPr>
            <a:spLocks noGrp="1"/>
          </p:cNvSpPr>
          <p:nvPr>
            <p:ph idx="1"/>
          </p:nvPr>
        </p:nvSpPr>
        <p:spPr/>
        <p:txBody>
          <a:bodyPr/>
          <a:lstStyle/>
          <a:p>
            <a:r>
              <a:rPr lang="en-US" dirty="0"/>
              <a:t>In the </a:t>
            </a:r>
            <a:r>
              <a:rPr lang="en-US" dirty="0" err="1"/>
              <a:t>src</a:t>
            </a:r>
            <a:r>
              <a:rPr lang="en-US" dirty="0"/>
              <a:t> folder create a file called dropdown.css add the following code snippet:</a:t>
            </a:r>
          </a:p>
          <a:p>
            <a:pPr marL="0" indent="0">
              <a:buNone/>
            </a:pPr>
            <a:endParaRPr lang="en-US" dirty="0"/>
          </a:p>
          <a:p>
            <a:r>
              <a:rPr lang="en-US" b="0" dirty="0">
                <a:solidFill>
                  <a:schemeClr val="tx1"/>
                </a:solidFill>
                <a:effectLst/>
                <a:latin typeface="Consolas" panose="020B0609020204030204" pitchFamily="49" charset="0"/>
              </a:rPr>
              <a:t>.</a:t>
            </a:r>
            <a:r>
              <a:rPr lang="en-US" b="0" dirty="0" err="1">
                <a:solidFill>
                  <a:schemeClr val="tx1"/>
                </a:solidFill>
                <a:effectLst/>
                <a:latin typeface="Consolas" panose="020B0609020204030204" pitchFamily="49" charset="0"/>
              </a:rPr>
              <a:t>dropdown__selected</a:t>
            </a:r>
            <a:r>
              <a:rPr lang="en-US" b="0" dirty="0">
                <a:solidFill>
                  <a:schemeClr val="tx1"/>
                </a:solidFill>
                <a:effectLst/>
                <a:latin typeface="Consolas" panose="020B0609020204030204" pitchFamily="49" charset="0"/>
              </a:rPr>
              <a:t> {</a:t>
            </a:r>
          </a:p>
          <a:p>
            <a:r>
              <a:rPr lang="en-US" b="0" dirty="0">
                <a:solidFill>
                  <a:schemeClr val="tx1"/>
                </a:solidFill>
                <a:effectLst/>
                <a:latin typeface="Consolas" panose="020B0609020204030204" pitchFamily="49" charset="0"/>
              </a:rPr>
              <a:t>  margin-top: 9rem;</a:t>
            </a:r>
          </a:p>
          <a:p>
            <a:r>
              <a:rPr lang="en-US" b="0" dirty="0">
                <a:solidFill>
                  <a:schemeClr val="tx1"/>
                </a:solidFill>
                <a:effectLst/>
                <a:latin typeface="Consolas" panose="020B0609020204030204" pitchFamily="49" charset="0"/>
              </a:rPr>
              <a:t>}</a:t>
            </a:r>
          </a:p>
          <a:p>
            <a:endParaRPr lang="en-US" b="0" dirty="0">
              <a:solidFill>
                <a:schemeClr val="tx1"/>
              </a:solidFill>
              <a:effectLst/>
              <a:latin typeface="Consolas" panose="020B0609020204030204" pitchFamily="49" charset="0"/>
            </a:endParaRPr>
          </a:p>
          <a:p>
            <a:r>
              <a:rPr lang="en-US" dirty="0">
                <a:solidFill>
                  <a:schemeClr val="tx1"/>
                </a:solidFill>
                <a:latin typeface="Consolas" panose="020B0609020204030204" pitchFamily="49" charset="0"/>
              </a:rPr>
              <a:t>Ensure to import the </a:t>
            </a:r>
            <a:r>
              <a:rPr lang="en-US" dirty="0" err="1">
                <a:solidFill>
                  <a:schemeClr val="tx1"/>
                </a:solidFill>
                <a:latin typeface="Consolas" panose="020B0609020204030204" pitchFamily="49" charset="0"/>
              </a:rPr>
              <a:t>css</a:t>
            </a:r>
            <a:r>
              <a:rPr lang="en-US" dirty="0">
                <a:solidFill>
                  <a:schemeClr val="tx1"/>
                </a:solidFill>
                <a:latin typeface="Consolas" panose="020B0609020204030204" pitchFamily="49" charset="0"/>
              </a:rPr>
              <a:t> into the Dropdown file.</a:t>
            </a:r>
            <a:br>
              <a:rPr lang="en-US" b="0" dirty="0">
                <a:solidFill>
                  <a:schemeClr val="tx1"/>
                </a:solidFill>
                <a:effectLst/>
                <a:latin typeface="Consolas" panose="020B0609020204030204" pitchFamily="49" charset="0"/>
              </a:rPr>
            </a:br>
            <a:endParaRPr lang="en-US" b="0" dirty="0">
              <a:solidFill>
                <a:schemeClr val="tx1"/>
              </a:solidFill>
              <a:effectLst/>
              <a:latin typeface="Consolas" panose="020B0609020204030204" pitchFamily="49" charset="0"/>
            </a:endParaRPr>
          </a:p>
          <a:p>
            <a:endParaRPr lang="en-US" dirty="0"/>
          </a:p>
          <a:p>
            <a:endParaRPr lang="en-US" dirty="0"/>
          </a:p>
        </p:txBody>
      </p:sp>
      <p:sp>
        <p:nvSpPr>
          <p:cNvPr id="4" name="Date Placeholder 3">
            <a:extLst>
              <a:ext uri="{FF2B5EF4-FFF2-40B4-BE49-F238E27FC236}">
                <a16:creationId xmlns:a16="http://schemas.microsoft.com/office/drawing/2014/main" id="{07A463F2-18D6-9A5E-62C1-7A78ED1067BC}"/>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C9C56660-7F27-25CC-24BE-2FB2ABFF92F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9A4EE86-4E8B-7D92-FAC1-59BD94C47D51}"/>
              </a:ext>
            </a:extLst>
          </p:cNvPr>
          <p:cNvSpPr>
            <a:spLocks noGrp="1"/>
          </p:cNvSpPr>
          <p:nvPr>
            <p:ph type="sldNum" sz="quarter" idx="12"/>
          </p:nvPr>
        </p:nvSpPr>
        <p:spPr/>
        <p:txBody>
          <a:bodyPr/>
          <a:lstStyle/>
          <a:p>
            <a:fld id="{7C5CF243-786F-4254-B068-4C9F0B6EA12F}" type="slidenum">
              <a:rPr lang="en-US" altLang="en-US" smtClean="0"/>
              <a:pPr/>
              <a:t>14</a:t>
            </a:fld>
            <a:endParaRPr lang="en-US" altLang="en-US"/>
          </a:p>
        </p:txBody>
      </p:sp>
    </p:spTree>
    <p:extLst>
      <p:ext uri="{BB962C8B-B14F-4D97-AF65-F5344CB8AC3E}">
        <p14:creationId xmlns:p14="http://schemas.microsoft.com/office/powerpoint/2010/main" val="2156522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0D6D1-BB5D-781B-507D-20727294069C}"/>
              </a:ext>
            </a:extLst>
          </p:cNvPr>
          <p:cNvSpPr>
            <a:spLocks noGrp="1"/>
          </p:cNvSpPr>
          <p:nvPr>
            <p:ph type="title"/>
          </p:nvPr>
        </p:nvSpPr>
        <p:spPr/>
        <p:txBody>
          <a:bodyPr/>
          <a:lstStyle/>
          <a:p>
            <a:r>
              <a:rPr lang="en-US" dirty="0"/>
              <a:t>output</a:t>
            </a:r>
          </a:p>
        </p:txBody>
      </p:sp>
      <p:sp>
        <p:nvSpPr>
          <p:cNvPr id="4" name="Date Placeholder 3">
            <a:extLst>
              <a:ext uri="{FF2B5EF4-FFF2-40B4-BE49-F238E27FC236}">
                <a16:creationId xmlns:a16="http://schemas.microsoft.com/office/drawing/2014/main" id="{25CAC26C-3A11-C930-69E1-F5D2074A96F4}"/>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88AC1592-7939-D1D4-A2FA-E61655D0540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4809477-3EA5-0AC4-976F-1C2E42EDEF50}"/>
              </a:ext>
            </a:extLst>
          </p:cNvPr>
          <p:cNvSpPr>
            <a:spLocks noGrp="1"/>
          </p:cNvSpPr>
          <p:nvPr>
            <p:ph type="sldNum" sz="quarter" idx="12"/>
          </p:nvPr>
        </p:nvSpPr>
        <p:spPr/>
        <p:txBody>
          <a:bodyPr/>
          <a:lstStyle/>
          <a:p>
            <a:fld id="{7C5CF243-786F-4254-B068-4C9F0B6EA12F}" type="slidenum">
              <a:rPr lang="en-US" altLang="en-US" smtClean="0"/>
              <a:pPr/>
              <a:t>15</a:t>
            </a:fld>
            <a:endParaRPr lang="en-US" altLang="en-US"/>
          </a:p>
        </p:txBody>
      </p:sp>
      <p:pic>
        <p:nvPicPr>
          <p:cNvPr id="7170" name="Picture 2" descr="5cjbAeO">
            <a:extLst>
              <a:ext uri="{FF2B5EF4-FFF2-40B4-BE49-F238E27FC236}">
                <a16:creationId xmlns:a16="http://schemas.microsoft.com/office/drawing/2014/main" id="{F4D29857-6486-AD8C-821C-F8CC967C1A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066800"/>
            <a:ext cx="76200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003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5EDF-314D-7141-7914-7BFA9E1BCB3E}"/>
              </a:ext>
            </a:extLst>
          </p:cNvPr>
          <p:cNvSpPr>
            <a:spLocks noGrp="1"/>
          </p:cNvSpPr>
          <p:nvPr>
            <p:ph type="title"/>
          </p:nvPr>
        </p:nvSpPr>
        <p:spPr/>
        <p:txBody>
          <a:bodyPr/>
          <a:lstStyle/>
          <a:p>
            <a:r>
              <a:rPr lang="en-US" dirty="0"/>
              <a:t>Controlled component – Check box</a:t>
            </a:r>
          </a:p>
        </p:txBody>
      </p:sp>
      <p:sp>
        <p:nvSpPr>
          <p:cNvPr id="4" name="Date Placeholder 3">
            <a:extLst>
              <a:ext uri="{FF2B5EF4-FFF2-40B4-BE49-F238E27FC236}">
                <a16:creationId xmlns:a16="http://schemas.microsoft.com/office/drawing/2014/main" id="{7C261198-B0EF-2A1F-C104-D7A2C56DE348}"/>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37194EAE-FF7F-B44D-A13C-F614B598A0D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039DE5C-6995-7DE0-9C23-673D5B2C0F70}"/>
              </a:ext>
            </a:extLst>
          </p:cNvPr>
          <p:cNvSpPr>
            <a:spLocks noGrp="1"/>
          </p:cNvSpPr>
          <p:nvPr>
            <p:ph type="sldNum" sz="quarter" idx="12"/>
          </p:nvPr>
        </p:nvSpPr>
        <p:spPr/>
        <p:txBody>
          <a:bodyPr/>
          <a:lstStyle/>
          <a:p>
            <a:fld id="{7C5CF243-786F-4254-B068-4C9F0B6EA12F}" type="slidenum">
              <a:rPr lang="en-US" altLang="en-US" smtClean="0"/>
              <a:pPr/>
              <a:t>16</a:t>
            </a:fld>
            <a:endParaRPr lang="en-US" altLang="en-US"/>
          </a:p>
        </p:txBody>
      </p:sp>
      <p:sp>
        <p:nvSpPr>
          <p:cNvPr id="7" name="Rectangle 1">
            <a:extLst>
              <a:ext uri="{FF2B5EF4-FFF2-40B4-BE49-F238E27FC236}">
                <a16:creationId xmlns:a16="http://schemas.microsoft.com/office/drawing/2014/main" id="{50BEA3BD-8CDA-C2AD-06CA-0D6B37F342E5}"/>
              </a:ext>
            </a:extLst>
          </p:cNvPr>
          <p:cNvSpPr>
            <a:spLocks noGrp="1" noChangeArrowheads="1"/>
          </p:cNvSpPr>
          <p:nvPr>
            <p:ph idx="1"/>
          </p:nvPr>
        </p:nvSpPr>
        <p:spPr bwMode="auto">
          <a:xfrm>
            <a:off x="1066800" y="902985"/>
            <a:ext cx="7620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Similarly, you can handle checkboxes by setting the </a:t>
            </a:r>
            <a:r>
              <a:rPr kumimoji="0" lang="en-US" altLang="en-US" b="0" i="0" u="none" strike="noStrike" cap="none" normalizeH="0" baseline="0" dirty="0">
                <a:ln>
                  <a:noFill/>
                </a:ln>
                <a:solidFill>
                  <a:srgbClr val="202122"/>
                </a:solidFill>
                <a:effectLst/>
                <a:latin typeface="Arial Unicode MS"/>
              </a:rPr>
              <a:t>checked</a:t>
            </a:r>
            <a:r>
              <a:rPr kumimoji="0" lang="en-US" altLang="en-US" b="0" i="0" u="none" strike="noStrike" cap="none" normalizeH="0" baseline="0" dirty="0">
                <a:ln>
                  <a:noFill/>
                </a:ln>
                <a:solidFill>
                  <a:srgbClr val="202122"/>
                </a:solidFill>
                <a:effectLst/>
                <a:latin typeface="undefined"/>
              </a:rPr>
              <a:t> prop of the checkbox input element based on the state of a component, and then updating the state when a checkbox is clicked.</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8702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BADB5-18D3-A1DB-A1F8-9CC31E9538A5}"/>
              </a:ext>
            </a:extLst>
          </p:cNvPr>
          <p:cNvSpPr>
            <a:spLocks noGrp="1"/>
          </p:cNvSpPr>
          <p:nvPr>
            <p:ph type="title"/>
          </p:nvPr>
        </p:nvSpPr>
        <p:spPr/>
        <p:txBody>
          <a:bodyPr/>
          <a:lstStyle/>
          <a:p>
            <a:r>
              <a:rPr lang="en-US" dirty="0"/>
              <a:t>Updated client/</a:t>
            </a:r>
            <a:r>
              <a:rPr lang="en-US" dirty="0" err="1"/>
              <a:t>src</a:t>
            </a:r>
            <a:r>
              <a:rPr lang="en-US" dirty="0"/>
              <a:t>/</a:t>
            </a:r>
            <a:r>
              <a:rPr lang="en-US" dirty="0" err="1"/>
              <a:t>counter.jsx</a:t>
            </a:r>
            <a:endParaRPr lang="en-US" dirty="0"/>
          </a:p>
        </p:txBody>
      </p:sp>
      <p:sp>
        <p:nvSpPr>
          <p:cNvPr id="3" name="Content Placeholder 2">
            <a:extLst>
              <a:ext uri="{FF2B5EF4-FFF2-40B4-BE49-F238E27FC236}">
                <a16:creationId xmlns:a16="http://schemas.microsoft.com/office/drawing/2014/main" id="{E8E0F618-B9E7-1CF0-5D9A-DA76F5551AA9}"/>
              </a:ext>
            </a:extLst>
          </p:cNvPr>
          <p:cNvSpPr>
            <a:spLocks noGrp="1"/>
          </p:cNvSpPr>
          <p:nvPr>
            <p:ph idx="1"/>
          </p:nvPr>
        </p:nvSpPr>
        <p:spPr/>
        <p:txBody>
          <a:bodyPr/>
          <a:lstStyle/>
          <a:p>
            <a:r>
              <a:rPr lang="en-US" sz="800" b="1" dirty="0">
                <a:solidFill>
                  <a:schemeClr val="tx1"/>
                </a:solidFill>
                <a:effectLst/>
                <a:latin typeface="Consolas" panose="020B0609020204030204" pitchFamily="49" charset="0"/>
              </a:rPr>
              <a:t>import { </a:t>
            </a:r>
            <a:r>
              <a:rPr lang="en-US" sz="800" b="1" dirty="0" err="1">
                <a:solidFill>
                  <a:schemeClr val="tx1"/>
                </a:solidFill>
                <a:effectLst/>
                <a:latin typeface="Consolas" panose="020B0609020204030204" pitchFamily="49" charset="0"/>
              </a:rPr>
              <a:t>useState</a:t>
            </a:r>
            <a:r>
              <a:rPr lang="en-US" sz="800" b="1" dirty="0">
                <a:solidFill>
                  <a:schemeClr val="tx1"/>
                </a:solidFill>
                <a:effectLst/>
                <a:latin typeface="Consolas" panose="020B0609020204030204" pitchFamily="49" charset="0"/>
              </a:rPr>
              <a:t> } from "react";</a:t>
            </a:r>
          </a:p>
          <a:p>
            <a:r>
              <a:rPr lang="en-US" sz="800" b="1" dirty="0">
                <a:solidFill>
                  <a:schemeClr val="tx1"/>
                </a:solidFill>
                <a:effectLst/>
                <a:latin typeface="Consolas" panose="020B0609020204030204" pitchFamily="49" charset="0"/>
              </a:rPr>
              <a:t>import "./checkbox.css";</a:t>
            </a:r>
          </a:p>
          <a:p>
            <a:br>
              <a:rPr lang="en-US" sz="800" b="1" dirty="0">
                <a:solidFill>
                  <a:schemeClr val="tx1"/>
                </a:solidFill>
                <a:effectLst/>
                <a:latin typeface="Consolas" panose="020B0609020204030204" pitchFamily="49" charset="0"/>
              </a:rPr>
            </a:br>
            <a:r>
              <a:rPr lang="en-US" sz="800" b="1" dirty="0">
                <a:solidFill>
                  <a:schemeClr val="tx1"/>
                </a:solidFill>
                <a:effectLst/>
                <a:latin typeface="Consolas" panose="020B0609020204030204" pitchFamily="49" charset="0"/>
              </a:rPr>
              <a:t>function Checkbox() {</a:t>
            </a:r>
          </a:p>
          <a:p>
            <a:r>
              <a:rPr lang="en-US" sz="800" b="1" dirty="0">
                <a:solidFill>
                  <a:schemeClr val="tx1"/>
                </a:solidFill>
                <a:effectLst/>
                <a:latin typeface="Consolas" panose="020B0609020204030204" pitchFamily="49" charset="0"/>
              </a:rPr>
              <a:t>  const [</a:t>
            </a:r>
            <a:r>
              <a:rPr lang="en-US" sz="800" b="1" dirty="0" err="1">
                <a:solidFill>
                  <a:schemeClr val="tx1"/>
                </a:solidFill>
                <a:effectLst/>
                <a:latin typeface="Consolas" panose="020B0609020204030204" pitchFamily="49" charset="0"/>
              </a:rPr>
              <a:t>isChecked</a:t>
            </a:r>
            <a:r>
              <a:rPr lang="en-US" sz="800" b="1" dirty="0">
                <a:solidFill>
                  <a:schemeClr val="tx1"/>
                </a:solidFill>
                <a:effectLst/>
                <a:latin typeface="Consolas" panose="020B0609020204030204" pitchFamily="49" charset="0"/>
              </a:rPr>
              <a:t>, </a:t>
            </a:r>
            <a:r>
              <a:rPr lang="en-US" sz="800" b="1" dirty="0" err="1">
                <a:solidFill>
                  <a:schemeClr val="tx1"/>
                </a:solidFill>
                <a:effectLst/>
                <a:latin typeface="Consolas" panose="020B0609020204030204" pitchFamily="49" charset="0"/>
              </a:rPr>
              <a:t>setIsChecked</a:t>
            </a:r>
            <a:r>
              <a:rPr lang="en-US" sz="800" b="1" dirty="0">
                <a:solidFill>
                  <a:schemeClr val="tx1"/>
                </a:solidFill>
                <a:effectLst/>
                <a:latin typeface="Consolas" panose="020B0609020204030204" pitchFamily="49" charset="0"/>
              </a:rPr>
              <a:t>] = </a:t>
            </a:r>
            <a:r>
              <a:rPr lang="en-US" sz="800" b="1" dirty="0" err="1">
                <a:solidFill>
                  <a:schemeClr val="tx1"/>
                </a:solidFill>
                <a:effectLst/>
                <a:latin typeface="Consolas" panose="020B0609020204030204" pitchFamily="49" charset="0"/>
              </a:rPr>
              <a:t>useState</a:t>
            </a:r>
            <a:r>
              <a:rPr lang="en-US" sz="800" b="1" dirty="0">
                <a:solidFill>
                  <a:schemeClr val="tx1"/>
                </a:solidFill>
                <a:effectLst/>
                <a:latin typeface="Consolas" panose="020B0609020204030204" pitchFamily="49" charset="0"/>
              </a:rPr>
              <a:t>(false);</a:t>
            </a:r>
          </a:p>
          <a:p>
            <a:br>
              <a:rPr lang="en-US" sz="800" b="1" dirty="0">
                <a:solidFill>
                  <a:schemeClr val="tx1"/>
                </a:solidFill>
                <a:effectLst/>
                <a:latin typeface="Consolas" panose="020B0609020204030204" pitchFamily="49" charset="0"/>
              </a:rPr>
            </a:br>
            <a:r>
              <a:rPr lang="en-US" sz="800" b="1" dirty="0">
                <a:solidFill>
                  <a:schemeClr val="tx1"/>
                </a:solidFill>
                <a:effectLst/>
                <a:latin typeface="Consolas" panose="020B0609020204030204" pitchFamily="49" charset="0"/>
              </a:rPr>
              <a:t>  const </a:t>
            </a:r>
            <a:r>
              <a:rPr lang="en-US" sz="800" b="1" dirty="0" err="1">
                <a:solidFill>
                  <a:schemeClr val="tx1"/>
                </a:solidFill>
                <a:effectLst/>
                <a:latin typeface="Consolas" panose="020B0609020204030204" pitchFamily="49" charset="0"/>
              </a:rPr>
              <a:t>handleChange</a:t>
            </a:r>
            <a:r>
              <a:rPr lang="en-US" sz="800" b="1" dirty="0">
                <a:solidFill>
                  <a:schemeClr val="tx1"/>
                </a:solidFill>
                <a:effectLst/>
                <a:latin typeface="Consolas" panose="020B0609020204030204" pitchFamily="49" charset="0"/>
              </a:rPr>
              <a:t> = (event) =&gt; {</a:t>
            </a:r>
          </a:p>
          <a:p>
            <a:r>
              <a:rPr lang="en-US" sz="800" b="1" dirty="0">
                <a:solidFill>
                  <a:schemeClr val="tx1"/>
                </a:solidFill>
                <a:effectLst/>
                <a:latin typeface="Consolas" panose="020B0609020204030204" pitchFamily="49" charset="0"/>
              </a:rPr>
              <a:t>    </a:t>
            </a:r>
            <a:r>
              <a:rPr lang="en-US" sz="800" b="1" dirty="0" err="1">
                <a:solidFill>
                  <a:schemeClr val="tx1"/>
                </a:solidFill>
                <a:effectLst/>
                <a:latin typeface="Consolas" panose="020B0609020204030204" pitchFamily="49" charset="0"/>
              </a:rPr>
              <a:t>setIsChecked</a:t>
            </a:r>
            <a:r>
              <a:rPr lang="en-US" sz="800" b="1" dirty="0">
                <a:solidFill>
                  <a:schemeClr val="tx1"/>
                </a:solidFill>
                <a:effectLst/>
                <a:latin typeface="Consolas" panose="020B0609020204030204" pitchFamily="49" charset="0"/>
              </a:rPr>
              <a:t>(</a:t>
            </a:r>
            <a:r>
              <a:rPr lang="en-US" sz="800" b="1" dirty="0" err="1">
                <a:solidFill>
                  <a:schemeClr val="tx1"/>
                </a:solidFill>
                <a:effectLst/>
                <a:latin typeface="Consolas" panose="020B0609020204030204" pitchFamily="49" charset="0"/>
              </a:rPr>
              <a:t>event.target.checked</a:t>
            </a:r>
            <a:r>
              <a:rPr lang="en-US" sz="800" b="1" dirty="0">
                <a:solidFill>
                  <a:schemeClr val="tx1"/>
                </a:solidFill>
                <a:effectLst/>
                <a:latin typeface="Consolas" panose="020B0609020204030204" pitchFamily="49" charset="0"/>
              </a:rPr>
              <a:t>);</a:t>
            </a:r>
          </a:p>
          <a:p>
            <a:r>
              <a:rPr lang="en-US" sz="800" b="1" dirty="0">
                <a:solidFill>
                  <a:schemeClr val="tx1"/>
                </a:solidFill>
                <a:effectLst/>
                <a:latin typeface="Consolas" panose="020B0609020204030204" pitchFamily="49" charset="0"/>
              </a:rPr>
              <a:t>  };</a:t>
            </a:r>
          </a:p>
          <a:p>
            <a:br>
              <a:rPr lang="en-US" sz="800" b="1" dirty="0">
                <a:solidFill>
                  <a:schemeClr val="tx1"/>
                </a:solidFill>
                <a:effectLst/>
                <a:latin typeface="Consolas" panose="020B0609020204030204" pitchFamily="49" charset="0"/>
              </a:rPr>
            </a:br>
            <a:r>
              <a:rPr lang="en-US" sz="800" b="1" dirty="0">
                <a:solidFill>
                  <a:schemeClr val="tx1"/>
                </a:solidFill>
                <a:effectLst/>
                <a:latin typeface="Consolas" panose="020B0609020204030204" pitchFamily="49" charset="0"/>
              </a:rPr>
              <a:t>  return (</a:t>
            </a:r>
          </a:p>
          <a:p>
            <a:r>
              <a:rPr lang="en-US" sz="800" b="1" dirty="0">
                <a:solidFill>
                  <a:schemeClr val="tx1"/>
                </a:solidFill>
                <a:effectLst/>
                <a:latin typeface="Consolas" panose="020B0609020204030204" pitchFamily="49" charset="0"/>
              </a:rPr>
              <a:t>    &lt;form&gt;</a:t>
            </a:r>
          </a:p>
          <a:p>
            <a:r>
              <a:rPr lang="en-US" sz="800" b="1" dirty="0">
                <a:solidFill>
                  <a:schemeClr val="tx1"/>
                </a:solidFill>
                <a:effectLst/>
                <a:latin typeface="Consolas" panose="020B0609020204030204" pitchFamily="49" charset="0"/>
              </a:rPr>
              <a:t>      &lt;label </a:t>
            </a:r>
            <a:r>
              <a:rPr lang="en-US" sz="800" b="1" dirty="0" err="1">
                <a:solidFill>
                  <a:schemeClr val="tx1"/>
                </a:solidFill>
                <a:effectLst/>
                <a:latin typeface="Consolas" panose="020B0609020204030204" pitchFamily="49" charset="0"/>
              </a:rPr>
              <a:t>htmlFor</a:t>
            </a:r>
            <a:r>
              <a:rPr lang="en-US" sz="800" b="1" dirty="0">
                <a:solidFill>
                  <a:schemeClr val="tx1"/>
                </a:solidFill>
                <a:effectLst/>
                <a:latin typeface="Consolas" panose="020B0609020204030204" pitchFamily="49" charset="0"/>
              </a:rPr>
              <a:t>="color" </a:t>
            </a:r>
            <a:r>
              <a:rPr lang="en-US" sz="800" b="1" dirty="0" err="1">
                <a:solidFill>
                  <a:schemeClr val="tx1"/>
                </a:solidFill>
                <a:effectLst/>
                <a:latin typeface="Consolas" panose="020B0609020204030204" pitchFamily="49" charset="0"/>
              </a:rPr>
              <a:t>className</a:t>
            </a:r>
            <a:r>
              <a:rPr lang="en-US" sz="800" b="1" dirty="0">
                <a:solidFill>
                  <a:schemeClr val="tx1"/>
                </a:solidFill>
                <a:effectLst/>
                <a:latin typeface="Consolas" panose="020B0609020204030204" pitchFamily="49" charset="0"/>
              </a:rPr>
              <a:t>="</a:t>
            </a:r>
            <a:r>
              <a:rPr lang="en-US" sz="800" b="1" dirty="0" err="1">
                <a:solidFill>
                  <a:schemeClr val="tx1"/>
                </a:solidFill>
                <a:effectLst/>
                <a:latin typeface="Consolas" panose="020B0609020204030204" pitchFamily="49" charset="0"/>
              </a:rPr>
              <a:t>checkbox__text</a:t>
            </a:r>
            <a:r>
              <a:rPr lang="en-US" sz="800" b="1" dirty="0">
                <a:solidFill>
                  <a:schemeClr val="tx1"/>
                </a:solidFill>
                <a:effectLst/>
                <a:latin typeface="Consolas" panose="020B0609020204030204" pitchFamily="49" charset="0"/>
              </a:rPr>
              <a:t>"&gt;</a:t>
            </a:r>
          </a:p>
          <a:p>
            <a:r>
              <a:rPr lang="en-US" sz="800" b="1" dirty="0">
                <a:solidFill>
                  <a:schemeClr val="tx1"/>
                </a:solidFill>
                <a:effectLst/>
                <a:latin typeface="Consolas" panose="020B0609020204030204" pitchFamily="49" charset="0"/>
              </a:rPr>
              <a:t>        &lt;input</a:t>
            </a:r>
          </a:p>
          <a:p>
            <a:r>
              <a:rPr lang="en-US" sz="800" b="1" dirty="0">
                <a:solidFill>
                  <a:schemeClr val="tx1"/>
                </a:solidFill>
                <a:effectLst/>
                <a:latin typeface="Consolas" panose="020B0609020204030204" pitchFamily="49" charset="0"/>
              </a:rPr>
              <a:t>          </a:t>
            </a:r>
            <a:r>
              <a:rPr lang="en-US" sz="800" b="1" dirty="0" err="1">
                <a:solidFill>
                  <a:schemeClr val="tx1"/>
                </a:solidFill>
                <a:effectLst/>
                <a:latin typeface="Consolas" panose="020B0609020204030204" pitchFamily="49" charset="0"/>
              </a:rPr>
              <a:t>className</a:t>
            </a:r>
            <a:r>
              <a:rPr lang="en-US" sz="800" b="1" dirty="0">
                <a:solidFill>
                  <a:schemeClr val="tx1"/>
                </a:solidFill>
                <a:effectLst/>
                <a:latin typeface="Consolas" panose="020B0609020204030204" pitchFamily="49" charset="0"/>
              </a:rPr>
              <a:t>="</a:t>
            </a:r>
            <a:r>
              <a:rPr lang="en-US" sz="800" b="1" dirty="0" err="1">
                <a:solidFill>
                  <a:schemeClr val="tx1"/>
                </a:solidFill>
                <a:effectLst/>
                <a:latin typeface="Consolas" panose="020B0609020204030204" pitchFamily="49" charset="0"/>
              </a:rPr>
              <a:t>checkbox__input</a:t>
            </a:r>
            <a:r>
              <a:rPr lang="en-US" sz="800" b="1" dirty="0">
                <a:solidFill>
                  <a:schemeClr val="tx1"/>
                </a:solidFill>
                <a:effectLst/>
                <a:latin typeface="Consolas" panose="020B0609020204030204" pitchFamily="49" charset="0"/>
              </a:rPr>
              <a:t>"</a:t>
            </a:r>
          </a:p>
          <a:p>
            <a:r>
              <a:rPr lang="en-US" sz="800" b="1" dirty="0">
                <a:solidFill>
                  <a:schemeClr val="tx1"/>
                </a:solidFill>
                <a:effectLst/>
                <a:latin typeface="Consolas" panose="020B0609020204030204" pitchFamily="49" charset="0"/>
              </a:rPr>
              <a:t>          type="checkbox"</a:t>
            </a:r>
          </a:p>
          <a:p>
            <a:r>
              <a:rPr lang="en-US" sz="800" b="1" dirty="0">
                <a:solidFill>
                  <a:schemeClr val="tx1"/>
                </a:solidFill>
                <a:effectLst/>
                <a:latin typeface="Consolas" panose="020B0609020204030204" pitchFamily="49" charset="0"/>
              </a:rPr>
              <a:t>          name="color"</a:t>
            </a:r>
          </a:p>
          <a:p>
            <a:r>
              <a:rPr lang="en-US" sz="800" b="1" dirty="0">
                <a:solidFill>
                  <a:schemeClr val="tx1"/>
                </a:solidFill>
                <a:effectLst/>
                <a:latin typeface="Consolas" panose="020B0609020204030204" pitchFamily="49" charset="0"/>
              </a:rPr>
              <a:t>          checked={</a:t>
            </a:r>
            <a:r>
              <a:rPr lang="en-US" sz="800" b="1" dirty="0" err="1">
                <a:solidFill>
                  <a:schemeClr val="tx1"/>
                </a:solidFill>
                <a:effectLst/>
                <a:latin typeface="Consolas" panose="020B0609020204030204" pitchFamily="49" charset="0"/>
              </a:rPr>
              <a:t>isChecked</a:t>
            </a:r>
            <a:r>
              <a:rPr lang="en-US" sz="800" b="1" dirty="0">
                <a:solidFill>
                  <a:schemeClr val="tx1"/>
                </a:solidFill>
                <a:effectLst/>
                <a:latin typeface="Consolas" panose="020B0609020204030204" pitchFamily="49" charset="0"/>
              </a:rPr>
              <a:t>}</a:t>
            </a:r>
          </a:p>
          <a:p>
            <a:r>
              <a:rPr lang="en-US" sz="800" b="1" dirty="0">
                <a:solidFill>
                  <a:schemeClr val="tx1"/>
                </a:solidFill>
                <a:effectLst/>
                <a:latin typeface="Consolas" panose="020B0609020204030204" pitchFamily="49" charset="0"/>
              </a:rPr>
              <a:t>          </a:t>
            </a:r>
            <a:r>
              <a:rPr lang="en-US" sz="800" b="1" dirty="0" err="1">
                <a:solidFill>
                  <a:schemeClr val="tx1"/>
                </a:solidFill>
                <a:effectLst/>
                <a:latin typeface="Consolas" panose="020B0609020204030204" pitchFamily="49" charset="0"/>
              </a:rPr>
              <a:t>onChange</a:t>
            </a:r>
            <a:r>
              <a:rPr lang="en-US" sz="800" b="1" dirty="0">
                <a:solidFill>
                  <a:schemeClr val="tx1"/>
                </a:solidFill>
                <a:effectLst/>
                <a:latin typeface="Consolas" panose="020B0609020204030204" pitchFamily="49" charset="0"/>
              </a:rPr>
              <a:t>={</a:t>
            </a:r>
            <a:r>
              <a:rPr lang="en-US" sz="800" b="1" dirty="0" err="1">
                <a:solidFill>
                  <a:schemeClr val="tx1"/>
                </a:solidFill>
                <a:effectLst/>
                <a:latin typeface="Consolas" panose="020B0609020204030204" pitchFamily="49" charset="0"/>
              </a:rPr>
              <a:t>handleChange</a:t>
            </a:r>
            <a:r>
              <a:rPr lang="en-US" sz="800" b="1" dirty="0">
                <a:solidFill>
                  <a:schemeClr val="tx1"/>
                </a:solidFill>
                <a:effectLst/>
                <a:latin typeface="Consolas" panose="020B0609020204030204" pitchFamily="49" charset="0"/>
              </a:rPr>
              <a:t>}</a:t>
            </a:r>
          </a:p>
          <a:p>
            <a:r>
              <a:rPr lang="en-US" sz="800" b="1" dirty="0">
                <a:solidFill>
                  <a:schemeClr val="tx1"/>
                </a:solidFill>
                <a:effectLst/>
                <a:latin typeface="Consolas" panose="020B0609020204030204" pitchFamily="49" charset="0"/>
              </a:rPr>
              <a:t>        /&gt;</a:t>
            </a:r>
          </a:p>
          <a:p>
            <a:r>
              <a:rPr lang="en-US" sz="800" b="1" dirty="0">
                <a:solidFill>
                  <a:schemeClr val="tx1"/>
                </a:solidFill>
                <a:effectLst/>
                <a:latin typeface="Consolas" panose="020B0609020204030204" pitchFamily="49" charset="0"/>
              </a:rPr>
              <a:t>        Blue</a:t>
            </a:r>
          </a:p>
          <a:p>
            <a:r>
              <a:rPr lang="en-US" sz="800" b="1" dirty="0">
                <a:solidFill>
                  <a:schemeClr val="tx1"/>
                </a:solidFill>
                <a:effectLst/>
                <a:latin typeface="Consolas" panose="020B0609020204030204" pitchFamily="49" charset="0"/>
              </a:rPr>
              <a:t>      &lt;/label&gt;</a:t>
            </a:r>
          </a:p>
          <a:p>
            <a:br>
              <a:rPr lang="en-US" sz="800" b="1" dirty="0">
                <a:solidFill>
                  <a:schemeClr val="tx1"/>
                </a:solidFill>
                <a:effectLst/>
                <a:latin typeface="Consolas" panose="020B0609020204030204" pitchFamily="49" charset="0"/>
              </a:rPr>
            </a:br>
            <a:r>
              <a:rPr lang="en-US" sz="800" b="1" dirty="0">
                <a:solidFill>
                  <a:schemeClr val="tx1"/>
                </a:solidFill>
                <a:effectLst/>
                <a:latin typeface="Consolas" panose="020B0609020204030204" pitchFamily="49" charset="0"/>
              </a:rPr>
              <a:t>      {</a:t>
            </a:r>
            <a:r>
              <a:rPr lang="en-US" sz="800" b="1" dirty="0" err="1">
                <a:solidFill>
                  <a:schemeClr val="tx1"/>
                </a:solidFill>
                <a:effectLst/>
                <a:latin typeface="Consolas" panose="020B0609020204030204" pitchFamily="49" charset="0"/>
              </a:rPr>
              <a:t>isChecked</a:t>
            </a:r>
            <a:r>
              <a:rPr lang="en-US" sz="800" b="1" dirty="0">
                <a:solidFill>
                  <a:schemeClr val="tx1"/>
                </a:solidFill>
                <a:effectLst/>
                <a:latin typeface="Consolas" panose="020B0609020204030204" pitchFamily="49" charset="0"/>
              </a:rPr>
              <a:t> &amp;&amp; &lt;div&gt;Blue is selected!&lt;/div&gt;}</a:t>
            </a:r>
          </a:p>
          <a:p>
            <a:r>
              <a:rPr lang="en-US" sz="800" b="1" dirty="0">
                <a:solidFill>
                  <a:schemeClr val="tx1"/>
                </a:solidFill>
                <a:effectLst/>
                <a:latin typeface="Consolas" panose="020B0609020204030204" pitchFamily="49" charset="0"/>
              </a:rPr>
              <a:t>    &lt;/form&gt;</a:t>
            </a:r>
          </a:p>
          <a:p>
            <a:r>
              <a:rPr lang="en-US" sz="800" b="1" dirty="0">
                <a:solidFill>
                  <a:schemeClr val="tx1"/>
                </a:solidFill>
                <a:effectLst/>
                <a:latin typeface="Consolas" panose="020B0609020204030204" pitchFamily="49" charset="0"/>
              </a:rPr>
              <a:t>  );</a:t>
            </a:r>
          </a:p>
          <a:p>
            <a:r>
              <a:rPr lang="en-US" sz="800" b="1" dirty="0">
                <a:solidFill>
                  <a:schemeClr val="tx1"/>
                </a:solidFill>
                <a:effectLst/>
                <a:latin typeface="Consolas" panose="020B0609020204030204" pitchFamily="49" charset="0"/>
              </a:rPr>
              <a:t>}</a:t>
            </a:r>
          </a:p>
          <a:p>
            <a:br>
              <a:rPr lang="en-US" sz="800" b="1" dirty="0">
                <a:solidFill>
                  <a:schemeClr val="tx1"/>
                </a:solidFill>
                <a:effectLst/>
                <a:latin typeface="Consolas" panose="020B0609020204030204" pitchFamily="49" charset="0"/>
              </a:rPr>
            </a:br>
            <a:r>
              <a:rPr lang="en-US" sz="800" b="1" dirty="0">
                <a:solidFill>
                  <a:schemeClr val="tx1"/>
                </a:solidFill>
                <a:effectLst/>
                <a:latin typeface="Consolas" panose="020B0609020204030204" pitchFamily="49" charset="0"/>
              </a:rPr>
              <a:t>export default Checkbox;</a:t>
            </a:r>
          </a:p>
          <a:p>
            <a:br>
              <a:rPr lang="en-US" sz="800" b="1" dirty="0">
                <a:solidFill>
                  <a:schemeClr val="tx1"/>
                </a:solidFill>
                <a:effectLst/>
                <a:latin typeface="Consolas" panose="020B0609020204030204" pitchFamily="49" charset="0"/>
              </a:rPr>
            </a:br>
            <a:endParaRPr lang="en-US" sz="800" b="1"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32E626D1-1ADE-8919-C889-705A51A74017}"/>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0F05A46B-C3CF-940F-126D-82D1DCA6828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41F09B4-75BA-0520-49FD-751196C24256}"/>
              </a:ext>
            </a:extLst>
          </p:cNvPr>
          <p:cNvSpPr>
            <a:spLocks noGrp="1"/>
          </p:cNvSpPr>
          <p:nvPr>
            <p:ph type="sldNum" sz="quarter" idx="12"/>
          </p:nvPr>
        </p:nvSpPr>
        <p:spPr/>
        <p:txBody>
          <a:bodyPr/>
          <a:lstStyle/>
          <a:p>
            <a:fld id="{7C5CF243-786F-4254-B068-4C9F0B6EA12F}" type="slidenum">
              <a:rPr lang="en-US" altLang="en-US" smtClean="0"/>
              <a:pPr/>
              <a:t>17</a:t>
            </a:fld>
            <a:endParaRPr lang="en-US" altLang="en-US"/>
          </a:p>
        </p:txBody>
      </p:sp>
    </p:spTree>
    <p:extLst>
      <p:ext uri="{BB962C8B-B14F-4D97-AF65-F5344CB8AC3E}">
        <p14:creationId xmlns:p14="http://schemas.microsoft.com/office/powerpoint/2010/main" val="1672152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658F-3DE6-3DD6-0A43-9465C0B9DA63}"/>
              </a:ext>
            </a:extLst>
          </p:cNvPr>
          <p:cNvSpPr>
            <a:spLocks noGrp="1"/>
          </p:cNvSpPr>
          <p:nvPr>
            <p:ph type="title"/>
          </p:nvPr>
        </p:nvSpPr>
        <p:spPr/>
        <p:txBody>
          <a:bodyPr/>
          <a:lstStyle/>
          <a:p>
            <a:r>
              <a:rPr lang="en-US" dirty="0"/>
              <a:t>checkbox.css</a:t>
            </a:r>
          </a:p>
        </p:txBody>
      </p:sp>
      <p:sp>
        <p:nvSpPr>
          <p:cNvPr id="3" name="Content Placeholder 2">
            <a:extLst>
              <a:ext uri="{FF2B5EF4-FFF2-40B4-BE49-F238E27FC236}">
                <a16:creationId xmlns:a16="http://schemas.microsoft.com/office/drawing/2014/main" id="{48523364-04CD-76A5-5F53-B2269F157E9F}"/>
              </a:ext>
            </a:extLst>
          </p:cNvPr>
          <p:cNvSpPr>
            <a:spLocks noGrp="1"/>
          </p:cNvSpPr>
          <p:nvPr>
            <p:ph idx="1"/>
          </p:nvPr>
        </p:nvSpPr>
        <p:spPr/>
        <p:txBody>
          <a:bodyPr/>
          <a:lstStyle/>
          <a:p>
            <a:r>
              <a:rPr lang="en-US" dirty="0"/>
              <a:t>In the </a:t>
            </a:r>
            <a:r>
              <a:rPr lang="en-US" dirty="0" err="1"/>
              <a:t>src</a:t>
            </a:r>
            <a:r>
              <a:rPr lang="en-US" dirty="0"/>
              <a:t> folder create a file called </a:t>
            </a:r>
            <a:r>
              <a:rPr lang="en-US" b="1" dirty="0"/>
              <a:t>checkbox.css </a:t>
            </a:r>
            <a:r>
              <a:rPr lang="en-US" dirty="0"/>
              <a:t>and add the following code snippet.</a:t>
            </a:r>
          </a:p>
          <a:p>
            <a:pPr marL="0" indent="0">
              <a:buNone/>
            </a:pPr>
            <a:endParaRPr lang="en-US" dirty="0"/>
          </a:p>
          <a:p>
            <a:r>
              <a:rPr lang="en-US" b="0" dirty="0">
                <a:solidFill>
                  <a:schemeClr val="tx1"/>
                </a:solidFill>
                <a:effectLst/>
                <a:latin typeface="Consolas" panose="020B0609020204030204" pitchFamily="49" charset="0"/>
              </a:rPr>
              <a:t>.</a:t>
            </a:r>
            <a:r>
              <a:rPr lang="en-US" b="0" dirty="0" err="1">
                <a:solidFill>
                  <a:schemeClr val="tx1"/>
                </a:solidFill>
                <a:effectLst/>
                <a:latin typeface="Consolas" panose="020B0609020204030204" pitchFamily="49" charset="0"/>
              </a:rPr>
              <a:t>checkbox__input</a:t>
            </a:r>
            <a:r>
              <a:rPr lang="en-US" b="0" dirty="0">
                <a:solidFill>
                  <a:schemeClr val="tx1"/>
                </a:solidFill>
                <a:effectLst/>
                <a:latin typeface="Consolas" panose="020B0609020204030204" pitchFamily="49" charset="0"/>
              </a:rPr>
              <a:t> {</a:t>
            </a:r>
          </a:p>
          <a:p>
            <a:r>
              <a:rPr lang="en-US" b="0" dirty="0">
                <a:solidFill>
                  <a:schemeClr val="tx1"/>
                </a:solidFill>
                <a:effectLst/>
                <a:latin typeface="Consolas" panose="020B0609020204030204" pitchFamily="49" charset="0"/>
              </a:rPr>
              <a:t>  margin-bottom: 30px;</a:t>
            </a:r>
          </a:p>
          <a:p>
            <a:r>
              <a:rPr lang="en-US" b="0" dirty="0">
                <a:solidFill>
                  <a:schemeClr val="tx1"/>
                </a:solidFill>
                <a:effectLst/>
                <a:latin typeface="Consolas" panose="020B0609020204030204" pitchFamily="49" charset="0"/>
              </a:rPr>
              <a:t>}</a:t>
            </a:r>
          </a:p>
          <a:p>
            <a:endParaRPr lang="en-US" b="0" dirty="0">
              <a:solidFill>
                <a:schemeClr val="tx1"/>
              </a:solidFill>
              <a:effectLst/>
              <a:latin typeface="Consolas" panose="020B0609020204030204" pitchFamily="49" charset="0"/>
            </a:endParaRPr>
          </a:p>
          <a:p>
            <a:r>
              <a:rPr lang="en-US" dirty="0">
                <a:solidFill>
                  <a:schemeClr val="tx1"/>
                </a:solidFill>
                <a:latin typeface="Consolas" panose="020B0609020204030204" pitchFamily="49" charset="0"/>
              </a:rPr>
              <a:t>Ensure to import the </a:t>
            </a:r>
            <a:r>
              <a:rPr lang="en-US" dirty="0" err="1">
                <a:solidFill>
                  <a:schemeClr val="tx1"/>
                </a:solidFill>
                <a:latin typeface="Consolas" panose="020B0609020204030204" pitchFamily="49" charset="0"/>
              </a:rPr>
              <a:t>css</a:t>
            </a:r>
            <a:r>
              <a:rPr lang="en-US" dirty="0">
                <a:solidFill>
                  <a:schemeClr val="tx1"/>
                </a:solidFill>
                <a:latin typeface="Consolas" panose="020B0609020204030204" pitchFamily="49" charset="0"/>
              </a:rPr>
              <a:t> to the Checkbox file</a:t>
            </a:r>
            <a:br>
              <a:rPr lang="en-US" b="0" dirty="0">
                <a:solidFill>
                  <a:schemeClr val="tx1"/>
                </a:solidFill>
                <a:effectLst/>
                <a:highlight>
                  <a:srgbClr val="FF0000"/>
                </a:highlight>
                <a:latin typeface="Consolas" panose="020B0609020204030204" pitchFamily="49" charset="0"/>
              </a:rPr>
            </a:br>
            <a:endParaRPr lang="en-US" b="0" dirty="0">
              <a:solidFill>
                <a:schemeClr val="tx1"/>
              </a:solidFill>
              <a:effectLst/>
              <a:highlight>
                <a:srgbClr val="FF0000"/>
              </a:highligh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9BC95BED-D2F7-C4C4-26E0-FFDEB9BDAE0C}"/>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EE8A2C6E-F4DA-5A67-D6EC-EC520808E62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231D1BD-361F-0D2E-BCB5-4133495DC451}"/>
              </a:ext>
            </a:extLst>
          </p:cNvPr>
          <p:cNvSpPr>
            <a:spLocks noGrp="1"/>
          </p:cNvSpPr>
          <p:nvPr>
            <p:ph type="sldNum" sz="quarter" idx="12"/>
          </p:nvPr>
        </p:nvSpPr>
        <p:spPr/>
        <p:txBody>
          <a:bodyPr/>
          <a:lstStyle/>
          <a:p>
            <a:fld id="{7C5CF243-786F-4254-B068-4C9F0B6EA12F}" type="slidenum">
              <a:rPr lang="en-US" altLang="en-US" smtClean="0"/>
              <a:pPr/>
              <a:t>18</a:t>
            </a:fld>
            <a:endParaRPr lang="en-US" altLang="en-US"/>
          </a:p>
        </p:txBody>
      </p:sp>
    </p:spTree>
    <p:extLst>
      <p:ext uri="{BB962C8B-B14F-4D97-AF65-F5344CB8AC3E}">
        <p14:creationId xmlns:p14="http://schemas.microsoft.com/office/powerpoint/2010/main" val="3628343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7C8E-C277-50ED-3E82-4E8B784E0402}"/>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F447CACC-7922-1C1B-2367-2CE16ADA2A23}"/>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D034DFDA-9BEB-A5B4-26AB-7ED6EBEBFD1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C52F357-9291-A082-6032-33F5A9321D1A}"/>
              </a:ext>
            </a:extLst>
          </p:cNvPr>
          <p:cNvSpPr>
            <a:spLocks noGrp="1"/>
          </p:cNvSpPr>
          <p:nvPr>
            <p:ph type="sldNum" sz="quarter" idx="12"/>
          </p:nvPr>
        </p:nvSpPr>
        <p:spPr/>
        <p:txBody>
          <a:bodyPr/>
          <a:lstStyle/>
          <a:p>
            <a:fld id="{7C5CF243-786F-4254-B068-4C9F0B6EA12F}" type="slidenum">
              <a:rPr lang="en-US" altLang="en-US" smtClean="0"/>
              <a:pPr/>
              <a:t>19</a:t>
            </a:fld>
            <a:endParaRPr lang="en-US" altLang="en-US"/>
          </a:p>
        </p:txBody>
      </p:sp>
      <p:sp>
        <p:nvSpPr>
          <p:cNvPr id="7" name="Rectangle 1">
            <a:extLst>
              <a:ext uri="{FF2B5EF4-FFF2-40B4-BE49-F238E27FC236}">
                <a16:creationId xmlns:a16="http://schemas.microsoft.com/office/drawing/2014/main" id="{BBD2B071-2A7D-42E1-970D-CCB885860038}"/>
              </a:ext>
            </a:extLst>
          </p:cNvPr>
          <p:cNvSpPr>
            <a:spLocks noGrp="1" noChangeArrowheads="1"/>
          </p:cNvSpPr>
          <p:nvPr>
            <p:ph idx="1"/>
          </p:nvPr>
        </p:nvSpPr>
        <p:spPr bwMode="auto">
          <a:xfrm>
            <a:off x="1066800" y="990600"/>
            <a:ext cx="76962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In this example, we have defined a state variable </a:t>
            </a:r>
            <a:r>
              <a:rPr kumimoji="0" lang="en-US" altLang="en-US" b="0" i="0" u="none" strike="noStrike" cap="none" normalizeH="0" baseline="0" dirty="0" err="1">
                <a:ln>
                  <a:noFill/>
                </a:ln>
                <a:solidFill>
                  <a:srgbClr val="202122"/>
                </a:solidFill>
                <a:effectLst/>
                <a:latin typeface="Arial Unicode MS"/>
              </a:rPr>
              <a:t>isChecked</a:t>
            </a:r>
            <a:r>
              <a:rPr kumimoji="0" lang="en-US" altLang="en-US" b="0" i="0" u="none" strike="noStrike" cap="none" normalizeH="0" baseline="0" dirty="0">
                <a:ln>
                  <a:noFill/>
                </a:ln>
                <a:solidFill>
                  <a:srgbClr val="202122"/>
                </a:solidFill>
                <a:effectLst/>
                <a:latin typeface="undefined"/>
              </a:rPr>
              <a:t> to keep track of whether the checkbox is checked or not.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02122"/>
              </a:solidFill>
              <a:latin typeface="undefine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When the checkbox is clicked, the </a:t>
            </a:r>
            <a:r>
              <a:rPr kumimoji="0" lang="en-US" altLang="en-US" b="0" i="0" u="none" strike="noStrike" cap="none" normalizeH="0" baseline="0" dirty="0" err="1">
                <a:ln>
                  <a:noFill/>
                </a:ln>
                <a:solidFill>
                  <a:srgbClr val="202122"/>
                </a:solidFill>
                <a:effectLst/>
                <a:latin typeface="Arial Unicode MS"/>
              </a:rPr>
              <a:t>handleChange</a:t>
            </a:r>
            <a:r>
              <a:rPr kumimoji="0" lang="en-US" altLang="en-US" b="0" i="0" u="none" strike="noStrike" cap="none" normalizeH="0" baseline="0" dirty="0">
                <a:ln>
                  <a:noFill/>
                </a:ln>
                <a:solidFill>
                  <a:srgbClr val="202122"/>
                </a:solidFill>
                <a:effectLst/>
                <a:latin typeface="undefined"/>
              </a:rPr>
              <a:t> function is called, and it updates the </a:t>
            </a:r>
            <a:r>
              <a:rPr kumimoji="0" lang="en-US" altLang="en-US" b="0" i="0" u="none" strike="noStrike" cap="none" normalizeH="0" baseline="0" dirty="0" err="1">
                <a:ln>
                  <a:noFill/>
                </a:ln>
                <a:solidFill>
                  <a:srgbClr val="202122"/>
                </a:solidFill>
                <a:effectLst/>
                <a:latin typeface="Arial Unicode MS"/>
              </a:rPr>
              <a:t>isChecked</a:t>
            </a:r>
            <a:r>
              <a:rPr kumimoji="0" lang="en-US" altLang="en-US" b="0" i="0" u="none" strike="noStrike" cap="none" normalizeH="0" baseline="0" dirty="0">
                <a:ln>
                  <a:noFill/>
                </a:ln>
                <a:solidFill>
                  <a:srgbClr val="202122"/>
                </a:solidFill>
                <a:effectLst/>
                <a:latin typeface="undefined"/>
              </a:rPr>
              <a:t> state variable to a new value (true or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The </a:t>
            </a:r>
            <a:r>
              <a:rPr kumimoji="0" lang="en-US" altLang="en-US" b="0" i="0" u="none" strike="noStrike" cap="none" normalizeH="0" baseline="0" dirty="0" err="1">
                <a:ln>
                  <a:noFill/>
                </a:ln>
                <a:solidFill>
                  <a:srgbClr val="202122"/>
                </a:solidFill>
                <a:effectLst/>
                <a:latin typeface="Arial Unicode MS"/>
              </a:rPr>
              <a:t>isChecked</a:t>
            </a:r>
            <a:r>
              <a:rPr kumimoji="0" lang="en-US" altLang="en-US" b="0" i="0" u="none" strike="noStrike" cap="none" normalizeH="0" baseline="0" dirty="0">
                <a:ln>
                  <a:noFill/>
                </a:ln>
                <a:solidFill>
                  <a:srgbClr val="202122"/>
                </a:solidFill>
                <a:effectLst/>
                <a:latin typeface="undefined"/>
              </a:rPr>
              <a:t> variable controls the </a:t>
            </a:r>
            <a:r>
              <a:rPr kumimoji="0" lang="en-US" altLang="en-US" b="0" i="0" u="none" strike="noStrike" cap="none" normalizeH="0" baseline="0" dirty="0">
                <a:ln>
                  <a:noFill/>
                </a:ln>
                <a:solidFill>
                  <a:srgbClr val="202122"/>
                </a:solidFill>
                <a:effectLst/>
                <a:latin typeface="Arial Unicode MS"/>
              </a:rPr>
              <a:t>checked</a:t>
            </a:r>
            <a:r>
              <a:rPr kumimoji="0" lang="en-US" altLang="en-US" b="0" i="0" u="none" strike="noStrike" cap="none" normalizeH="0" baseline="0" dirty="0">
                <a:ln>
                  <a:noFill/>
                </a:ln>
                <a:solidFill>
                  <a:srgbClr val="202122"/>
                </a:solidFill>
                <a:effectLst/>
                <a:latin typeface="undefined"/>
              </a:rPr>
              <a:t> attribute of the checkbox input and conditionally renders a message indicating that the checkbox is selected.</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2140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B9D59-D453-0603-C978-11375E51B97D}"/>
              </a:ext>
            </a:extLst>
          </p:cNvPr>
          <p:cNvSpPr>
            <a:spLocks noGrp="1"/>
          </p:cNvSpPr>
          <p:nvPr>
            <p:ph type="title"/>
          </p:nvPr>
        </p:nvSpPr>
        <p:spPr/>
        <p:txBody>
          <a:bodyPr/>
          <a:lstStyle/>
          <a:p>
            <a:r>
              <a:rPr lang="en-US" dirty="0"/>
              <a:t>REACT FORMS</a:t>
            </a:r>
          </a:p>
        </p:txBody>
      </p:sp>
      <p:sp>
        <p:nvSpPr>
          <p:cNvPr id="3" name="Content Placeholder 2">
            <a:extLst>
              <a:ext uri="{FF2B5EF4-FFF2-40B4-BE49-F238E27FC236}">
                <a16:creationId xmlns:a16="http://schemas.microsoft.com/office/drawing/2014/main" id="{C1DF35D3-F9ED-987B-C6BD-AD634FF6A892}"/>
              </a:ext>
            </a:extLst>
          </p:cNvPr>
          <p:cNvSpPr>
            <a:spLocks noGrp="1"/>
          </p:cNvSpPr>
          <p:nvPr>
            <p:ph idx="1"/>
          </p:nvPr>
        </p:nvSpPr>
        <p:spPr/>
        <p:txBody>
          <a:bodyPr/>
          <a:lstStyle/>
          <a:p>
            <a:pPr algn="l"/>
            <a:r>
              <a:rPr lang="en-US" b="0" i="0" dirty="0">
                <a:solidFill>
                  <a:srgbClr val="202122"/>
                </a:solidFill>
                <a:effectLst/>
                <a:latin typeface="undefined"/>
              </a:rPr>
              <a:t>Forms play an essential role in modern web applications. They enable users to share information, complete tasks and provide feedback.</a:t>
            </a:r>
          </a:p>
          <a:p>
            <a:pPr algn="l"/>
            <a:r>
              <a:rPr lang="en-US" b="0" i="0" dirty="0">
                <a:solidFill>
                  <a:srgbClr val="202122"/>
                </a:solidFill>
                <a:effectLst/>
                <a:latin typeface="undefined"/>
              </a:rPr>
              <a:t>Without forms, many of the tasks that we take for granted on the web, such as logging in, signing up, or making purchases, would not be possible.</a:t>
            </a:r>
          </a:p>
          <a:p>
            <a:pPr algn="l"/>
            <a:r>
              <a:rPr lang="en-US" b="0" i="0" dirty="0">
                <a:solidFill>
                  <a:srgbClr val="202122"/>
                </a:solidFill>
                <a:effectLst/>
                <a:latin typeface="undefined"/>
              </a:rPr>
              <a:t>As such, learning how to create effective and user-friendly forms is essential for developers looking to build engaging and interactive web applications.</a:t>
            </a:r>
          </a:p>
          <a:p>
            <a:pPr algn="l"/>
            <a:r>
              <a:rPr lang="en-US" b="0" i="0" dirty="0">
                <a:solidFill>
                  <a:srgbClr val="202122"/>
                </a:solidFill>
                <a:effectLst/>
                <a:latin typeface="undefined"/>
              </a:rPr>
              <a:t>With its extensive collection of built-in hooks, React provides several features and techniques for creating and managing forms, including state management, event handling, and form validation.</a:t>
            </a:r>
          </a:p>
          <a:p>
            <a:endParaRPr lang="en-US" dirty="0"/>
          </a:p>
          <a:p>
            <a:endParaRPr lang="en-US" dirty="0"/>
          </a:p>
        </p:txBody>
      </p:sp>
      <p:sp>
        <p:nvSpPr>
          <p:cNvPr id="4" name="Date Placeholder 3">
            <a:extLst>
              <a:ext uri="{FF2B5EF4-FFF2-40B4-BE49-F238E27FC236}">
                <a16:creationId xmlns:a16="http://schemas.microsoft.com/office/drawing/2014/main" id="{8F0FD6DF-50C4-CA8A-8BE0-D8D7240FC492}"/>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1303AFFE-AEED-F268-EC0E-3426B4AC777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7BB6484-C0BC-B04A-CBAE-396C46EEA7C0}"/>
              </a:ext>
            </a:extLst>
          </p:cNvPr>
          <p:cNvSpPr>
            <a:spLocks noGrp="1"/>
          </p:cNvSpPr>
          <p:nvPr>
            <p:ph type="sldNum" sz="quarter" idx="12"/>
          </p:nvPr>
        </p:nvSpPr>
        <p:spPr/>
        <p:txBody>
          <a:bodyPr/>
          <a:lstStyle/>
          <a:p>
            <a:fld id="{7C5CF243-786F-4254-B068-4C9F0B6EA12F}" type="slidenum">
              <a:rPr lang="en-US" altLang="en-US" smtClean="0"/>
              <a:pPr/>
              <a:t>2</a:t>
            </a:fld>
            <a:endParaRPr lang="en-US" altLang="en-US"/>
          </a:p>
        </p:txBody>
      </p:sp>
    </p:spTree>
    <p:extLst>
      <p:ext uri="{BB962C8B-B14F-4D97-AF65-F5344CB8AC3E}">
        <p14:creationId xmlns:p14="http://schemas.microsoft.com/office/powerpoint/2010/main" val="3739567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65012-8901-7229-1070-80FA22C23528}"/>
              </a:ext>
            </a:extLst>
          </p:cNvPr>
          <p:cNvSpPr>
            <a:spLocks noGrp="1"/>
          </p:cNvSpPr>
          <p:nvPr>
            <p:ph type="title"/>
          </p:nvPr>
        </p:nvSpPr>
        <p:spPr/>
        <p:txBody>
          <a:bodyPr/>
          <a:lstStyle/>
          <a:p>
            <a:r>
              <a:rPr lang="en-US" dirty="0"/>
              <a:t>output</a:t>
            </a:r>
          </a:p>
        </p:txBody>
      </p:sp>
      <p:sp>
        <p:nvSpPr>
          <p:cNvPr id="4" name="Date Placeholder 3">
            <a:extLst>
              <a:ext uri="{FF2B5EF4-FFF2-40B4-BE49-F238E27FC236}">
                <a16:creationId xmlns:a16="http://schemas.microsoft.com/office/drawing/2014/main" id="{A45222BB-1862-0885-A2D0-82A369A6E961}"/>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2B8E6E22-9C38-D25E-1C73-5750694BE93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3E62A77-B003-27CC-A01D-D981E4D05870}"/>
              </a:ext>
            </a:extLst>
          </p:cNvPr>
          <p:cNvSpPr>
            <a:spLocks noGrp="1"/>
          </p:cNvSpPr>
          <p:nvPr>
            <p:ph type="sldNum" sz="quarter" idx="12"/>
          </p:nvPr>
        </p:nvSpPr>
        <p:spPr/>
        <p:txBody>
          <a:bodyPr/>
          <a:lstStyle/>
          <a:p>
            <a:fld id="{7C5CF243-786F-4254-B068-4C9F0B6EA12F}" type="slidenum">
              <a:rPr lang="en-US" altLang="en-US" smtClean="0"/>
              <a:pPr/>
              <a:t>20</a:t>
            </a:fld>
            <a:endParaRPr lang="en-US" altLang="en-US"/>
          </a:p>
        </p:txBody>
      </p:sp>
      <p:pic>
        <p:nvPicPr>
          <p:cNvPr id="10242" name="Picture 2" descr="81zMRzO">
            <a:extLst>
              <a:ext uri="{FF2B5EF4-FFF2-40B4-BE49-F238E27FC236}">
                <a16:creationId xmlns:a16="http://schemas.microsoft.com/office/drawing/2014/main" id="{15172234-4ACE-0F70-E015-4D2A437D19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143000"/>
            <a:ext cx="666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304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E2E9-5C85-3A67-797E-468DDAF8D4F9}"/>
              </a:ext>
            </a:extLst>
          </p:cNvPr>
          <p:cNvSpPr>
            <a:spLocks noGrp="1"/>
          </p:cNvSpPr>
          <p:nvPr>
            <p:ph type="title"/>
          </p:nvPr>
        </p:nvSpPr>
        <p:spPr/>
        <p:txBody>
          <a:bodyPr/>
          <a:lstStyle/>
          <a:p>
            <a:br>
              <a:rPr lang="en-US" b="1" i="0" dirty="0">
                <a:solidFill>
                  <a:srgbClr val="202122"/>
                </a:solidFill>
                <a:effectLst/>
                <a:latin typeface="undefined"/>
              </a:rPr>
            </a:br>
            <a:r>
              <a:rPr lang="en-US" b="1" i="0" dirty="0">
                <a:solidFill>
                  <a:srgbClr val="202122"/>
                </a:solidFill>
                <a:effectLst/>
                <a:latin typeface="undefined"/>
              </a:rPr>
              <a:t>How to handle multiple form fields</a:t>
            </a:r>
            <a:br>
              <a:rPr lang="en-US" b="1" i="0" dirty="0">
                <a:solidFill>
                  <a:srgbClr val="202122"/>
                </a:solidFill>
                <a:effectLst/>
                <a:latin typeface="undefined"/>
              </a:rPr>
            </a:br>
            <a:endParaRPr lang="en-US" dirty="0"/>
          </a:p>
        </p:txBody>
      </p:sp>
      <p:sp>
        <p:nvSpPr>
          <p:cNvPr id="4" name="Date Placeholder 3">
            <a:extLst>
              <a:ext uri="{FF2B5EF4-FFF2-40B4-BE49-F238E27FC236}">
                <a16:creationId xmlns:a16="http://schemas.microsoft.com/office/drawing/2014/main" id="{B339C813-5C52-2038-C486-72961B02B9B5}"/>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5139B0C4-F8C2-3117-F5FE-820735B12E0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1C7DEE3-5FBD-B45D-B4A1-C49FDBB4CF90}"/>
              </a:ext>
            </a:extLst>
          </p:cNvPr>
          <p:cNvSpPr>
            <a:spLocks noGrp="1"/>
          </p:cNvSpPr>
          <p:nvPr>
            <p:ph type="sldNum" sz="quarter" idx="12"/>
          </p:nvPr>
        </p:nvSpPr>
        <p:spPr/>
        <p:txBody>
          <a:bodyPr/>
          <a:lstStyle/>
          <a:p>
            <a:fld id="{7C5CF243-786F-4254-B068-4C9F0B6EA12F}" type="slidenum">
              <a:rPr lang="en-US" altLang="en-US" smtClean="0"/>
              <a:pPr/>
              <a:t>21</a:t>
            </a:fld>
            <a:endParaRPr lang="en-US" altLang="en-US"/>
          </a:p>
        </p:txBody>
      </p:sp>
      <p:sp>
        <p:nvSpPr>
          <p:cNvPr id="7" name="Rectangle 1">
            <a:extLst>
              <a:ext uri="{FF2B5EF4-FFF2-40B4-BE49-F238E27FC236}">
                <a16:creationId xmlns:a16="http://schemas.microsoft.com/office/drawing/2014/main" id="{E39CFE70-75AD-20E7-9D98-FDD66BAC11E8}"/>
              </a:ext>
            </a:extLst>
          </p:cNvPr>
          <p:cNvSpPr>
            <a:spLocks noGrp="1" noChangeArrowheads="1"/>
          </p:cNvSpPr>
          <p:nvPr>
            <p:ph idx="1"/>
          </p:nvPr>
        </p:nvSpPr>
        <p:spPr bwMode="auto">
          <a:xfrm>
            <a:off x="1143000" y="943372"/>
            <a:ext cx="7467600"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undefined"/>
              </a:rPr>
              <a:t>When working with forms in React, it's common to have several form elements, such as text inputs, checkboxes, radio buttons, and others.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undefined"/>
              </a:rPr>
              <a:t>To manage the state of these form elements, you can define the values for the input fields as an object using a single state variable and update each respective state variable using the </a:t>
            </a:r>
            <a:r>
              <a:rPr kumimoji="0" lang="en-US" altLang="en-US" b="0" i="0" u="none" strike="noStrike" cap="none" normalizeH="0" baseline="0" dirty="0" err="1">
                <a:ln>
                  <a:noFill/>
                </a:ln>
                <a:effectLst/>
                <a:latin typeface="Arial Unicode MS"/>
              </a:rPr>
              <a:t>onChange</a:t>
            </a:r>
            <a:r>
              <a:rPr kumimoji="0" lang="en-US" altLang="en-US" b="0" i="0" u="none" strike="noStrike" cap="none" normalizeH="0" baseline="0" dirty="0">
                <a:ln>
                  <a:noFill/>
                </a:ln>
                <a:effectLst/>
                <a:latin typeface="undefined"/>
              </a:rPr>
              <a:t> event.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undefined"/>
              </a:rPr>
              <a:t>As an example, suppose you wish to create a form with the following fields:</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latin typeface="undefined"/>
              </a:rPr>
              <a:t>Text input for the user's name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latin typeface="undefined"/>
              </a:rPr>
              <a:t>An email field for the user's email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latin typeface="undefined"/>
              </a:rPr>
              <a:t>A </a:t>
            </a:r>
            <a:r>
              <a:rPr kumimoji="0" lang="en-US" altLang="en-US" b="0" i="0" u="none" strike="noStrike" cap="none" normalizeH="0" baseline="0" dirty="0" err="1">
                <a:ln>
                  <a:noFill/>
                </a:ln>
                <a:effectLst/>
                <a:latin typeface="undefined"/>
              </a:rPr>
              <a:t>textarea</a:t>
            </a:r>
            <a:r>
              <a:rPr kumimoji="0" lang="en-US" altLang="en-US" b="0" i="0" u="none" strike="noStrike" cap="none" normalizeH="0" baseline="0" dirty="0">
                <a:ln>
                  <a:noFill/>
                </a:ln>
                <a:effectLst/>
                <a:latin typeface="undefined"/>
              </a:rPr>
              <a:t> field for the user's message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9651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BB5D5-8FD4-76CC-8DAD-F57541B0AD3D}"/>
              </a:ext>
            </a:extLst>
          </p:cNvPr>
          <p:cNvSpPr>
            <a:spLocks noGrp="1"/>
          </p:cNvSpPr>
          <p:nvPr>
            <p:ph type="title"/>
          </p:nvPr>
        </p:nvSpPr>
        <p:spPr/>
        <p:txBody>
          <a:bodyPr/>
          <a:lstStyle/>
          <a:p>
            <a:r>
              <a:rPr lang="en-US" dirty="0"/>
              <a:t>Updated client/</a:t>
            </a:r>
            <a:r>
              <a:rPr lang="en-US" dirty="0" err="1"/>
              <a:t>src</a:t>
            </a:r>
            <a:r>
              <a:rPr lang="en-US" dirty="0"/>
              <a:t>/</a:t>
            </a:r>
            <a:r>
              <a:rPr lang="en-US" dirty="0" err="1"/>
              <a:t>counter.jsx</a:t>
            </a:r>
            <a:endParaRPr lang="en-US" dirty="0"/>
          </a:p>
        </p:txBody>
      </p:sp>
      <p:sp>
        <p:nvSpPr>
          <p:cNvPr id="3" name="Content Placeholder 2">
            <a:extLst>
              <a:ext uri="{FF2B5EF4-FFF2-40B4-BE49-F238E27FC236}">
                <a16:creationId xmlns:a16="http://schemas.microsoft.com/office/drawing/2014/main" id="{9B573073-C2D4-8E46-BCDF-43B5B686168F}"/>
              </a:ext>
            </a:extLst>
          </p:cNvPr>
          <p:cNvSpPr>
            <a:spLocks noGrp="1"/>
          </p:cNvSpPr>
          <p:nvPr>
            <p:ph idx="1"/>
          </p:nvPr>
        </p:nvSpPr>
        <p:spPr/>
        <p:txBody>
          <a:bodyPr/>
          <a:lstStyle/>
          <a:p>
            <a:r>
              <a:rPr lang="en-US" sz="400" b="0" dirty="0">
                <a:solidFill>
                  <a:schemeClr val="tx1"/>
                </a:solidFill>
                <a:effectLst/>
                <a:latin typeface="Consolas" panose="020B0609020204030204" pitchFamily="49" charset="0"/>
              </a:rPr>
              <a:t>import React, { </a:t>
            </a:r>
            <a:r>
              <a:rPr lang="en-US" sz="400" b="0" dirty="0" err="1">
                <a:solidFill>
                  <a:schemeClr val="tx1"/>
                </a:solidFill>
                <a:effectLst/>
                <a:latin typeface="Consolas" panose="020B0609020204030204" pitchFamily="49" charset="0"/>
              </a:rPr>
              <a:t>useState</a:t>
            </a:r>
            <a:r>
              <a:rPr lang="en-US" sz="400" b="0" dirty="0">
                <a:solidFill>
                  <a:schemeClr val="tx1"/>
                </a:solidFill>
                <a:effectLst/>
                <a:latin typeface="Consolas" panose="020B0609020204030204" pitchFamily="49" charset="0"/>
              </a:rPr>
              <a:t> } from "react";</a:t>
            </a:r>
          </a:p>
          <a:p>
            <a:r>
              <a:rPr lang="en-US" sz="400" dirty="0">
                <a:solidFill>
                  <a:schemeClr val="tx1"/>
                </a:solidFill>
                <a:latin typeface="Consolas" panose="020B0609020204030204" pitchFamily="49" charset="0"/>
              </a:rPr>
              <a:t>i</a:t>
            </a:r>
            <a:r>
              <a:rPr lang="en-US" sz="400" b="0" dirty="0">
                <a:solidFill>
                  <a:schemeClr val="tx1"/>
                </a:solidFill>
                <a:effectLst/>
                <a:latin typeface="Consolas" panose="020B0609020204030204" pitchFamily="49" charset="0"/>
              </a:rPr>
              <a:t>mport "./multiple.css";</a:t>
            </a:r>
          </a:p>
          <a:p>
            <a:br>
              <a:rPr lang="en-US" sz="400" b="0" dirty="0">
                <a:solidFill>
                  <a:schemeClr val="tx1"/>
                </a:solidFill>
                <a:effectLst/>
                <a:latin typeface="Consolas" panose="020B0609020204030204" pitchFamily="49" charset="0"/>
              </a:rPr>
            </a:br>
            <a:r>
              <a:rPr lang="en-US" sz="400" b="0" dirty="0">
                <a:solidFill>
                  <a:schemeClr val="tx1"/>
                </a:solidFill>
                <a:effectLst/>
                <a:latin typeface="Consolas" panose="020B0609020204030204" pitchFamily="49" charset="0"/>
              </a:rPr>
              <a:t>export default function Multiple() {</a:t>
            </a:r>
          </a:p>
          <a:p>
            <a:r>
              <a:rPr lang="en-US" sz="400" b="0" dirty="0">
                <a:solidFill>
                  <a:schemeClr val="tx1"/>
                </a:solidFill>
                <a:effectLst/>
                <a:latin typeface="Consolas" panose="020B0609020204030204" pitchFamily="49" charset="0"/>
              </a:rPr>
              <a:t>  const [</a:t>
            </a:r>
            <a:r>
              <a:rPr lang="en-US" sz="400" b="0" dirty="0" err="1">
                <a:solidFill>
                  <a:schemeClr val="tx1"/>
                </a:solidFill>
                <a:effectLst/>
                <a:latin typeface="Consolas" panose="020B0609020204030204" pitchFamily="49" charset="0"/>
              </a:rPr>
              <a:t>formData</a:t>
            </a:r>
            <a:r>
              <a:rPr lang="en-US" sz="400" b="0" dirty="0">
                <a:solidFill>
                  <a:schemeClr val="tx1"/>
                </a:solidFill>
                <a:effectLst/>
                <a:latin typeface="Consolas" panose="020B0609020204030204" pitchFamily="49" charset="0"/>
              </a:rPr>
              <a:t>, </a:t>
            </a:r>
            <a:r>
              <a:rPr lang="en-US" sz="400" b="0" dirty="0" err="1">
                <a:solidFill>
                  <a:schemeClr val="tx1"/>
                </a:solidFill>
                <a:effectLst/>
                <a:latin typeface="Consolas" panose="020B0609020204030204" pitchFamily="49" charset="0"/>
              </a:rPr>
              <a:t>setFormData</a:t>
            </a:r>
            <a:r>
              <a:rPr lang="en-US" sz="400" b="0" dirty="0">
                <a:solidFill>
                  <a:schemeClr val="tx1"/>
                </a:solidFill>
                <a:effectLst/>
                <a:latin typeface="Consolas" panose="020B0609020204030204" pitchFamily="49" charset="0"/>
              </a:rPr>
              <a:t>] = </a:t>
            </a:r>
            <a:r>
              <a:rPr lang="en-US" sz="400" b="0" dirty="0" err="1">
                <a:solidFill>
                  <a:schemeClr val="tx1"/>
                </a:solidFill>
                <a:effectLst/>
                <a:latin typeface="Consolas" panose="020B0609020204030204" pitchFamily="49" charset="0"/>
              </a:rPr>
              <a:t>useState</a:t>
            </a:r>
            <a:r>
              <a:rPr lang="en-US" sz="400" b="0" dirty="0">
                <a:solidFill>
                  <a:schemeClr val="tx1"/>
                </a:solidFill>
                <a:effectLst/>
                <a:latin typeface="Consolas" panose="020B0609020204030204" pitchFamily="49" charset="0"/>
              </a:rPr>
              <a:t>({</a:t>
            </a:r>
          </a:p>
          <a:p>
            <a:r>
              <a:rPr lang="en-US" sz="400" b="0" dirty="0">
                <a:solidFill>
                  <a:schemeClr val="tx1"/>
                </a:solidFill>
                <a:effectLst/>
                <a:latin typeface="Consolas" panose="020B0609020204030204" pitchFamily="49" charset="0"/>
              </a:rPr>
              <a:t>    name: "",</a:t>
            </a:r>
          </a:p>
          <a:p>
            <a:r>
              <a:rPr lang="en-US" sz="400" b="0" dirty="0">
                <a:solidFill>
                  <a:schemeClr val="tx1"/>
                </a:solidFill>
                <a:effectLst/>
                <a:latin typeface="Consolas" panose="020B0609020204030204" pitchFamily="49" charset="0"/>
              </a:rPr>
              <a:t>    email: "",</a:t>
            </a:r>
          </a:p>
          <a:p>
            <a:r>
              <a:rPr lang="en-US" sz="400" b="0" dirty="0">
                <a:solidFill>
                  <a:schemeClr val="tx1"/>
                </a:solidFill>
                <a:effectLst/>
                <a:latin typeface="Consolas" panose="020B0609020204030204" pitchFamily="49" charset="0"/>
              </a:rPr>
              <a:t>    message: "",</a:t>
            </a:r>
          </a:p>
          <a:p>
            <a:r>
              <a:rPr lang="en-US" sz="400" b="0" dirty="0">
                <a:solidFill>
                  <a:schemeClr val="tx1"/>
                </a:solidFill>
                <a:effectLst/>
                <a:latin typeface="Consolas" panose="020B0609020204030204" pitchFamily="49" charset="0"/>
              </a:rPr>
              <a:t>  });</a:t>
            </a:r>
          </a:p>
          <a:p>
            <a:br>
              <a:rPr lang="en-US" sz="400" b="0" dirty="0">
                <a:solidFill>
                  <a:schemeClr val="tx1"/>
                </a:solidFill>
                <a:effectLst/>
                <a:latin typeface="Consolas" panose="020B0609020204030204" pitchFamily="49" charset="0"/>
              </a:rPr>
            </a:br>
            <a:r>
              <a:rPr lang="en-US" sz="400" b="0" dirty="0">
                <a:solidFill>
                  <a:schemeClr val="tx1"/>
                </a:solidFill>
                <a:effectLst/>
                <a:latin typeface="Consolas" panose="020B0609020204030204" pitchFamily="49" charset="0"/>
              </a:rPr>
              <a:t>  const </a:t>
            </a:r>
            <a:r>
              <a:rPr lang="en-US" sz="400" b="0" dirty="0" err="1">
                <a:solidFill>
                  <a:schemeClr val="tx1"/>
                </a:solidFill>
                <a:effectLst/>
                <a:latin typeface="Consolas" panose="020B0609020204030204" pitchFamily="49" charset="0"/>
              </a:rPr>
              <a:t>handleChange</a:t>
            </a:r>
            <a:r>
              <a:rPr lang="en-US" sz="400" b="0" dirty="0">
                <a:solidFill>
                  <a:schemeClr val="tx1"/>
                </a:solidFill>
                <a:effectLst/>
                <a:latin typeface="Consolas" panose="020B0609020204030204" pitchFamily="49" charset="0"/>
              </a:rPr>
              <a:t> = (event) =&gt; {</a:t>
            </a:r>
          </a:p>
          <a:p>
            <a:r>
              <a:rPr lang="en-US" sz="400" b="0" dirty="0">
                <a:solidFill>
                  <a:schemeClr val="tx1"/>
                </a:solidFill>
                <a:effectLst/>
                <a:latin typeface="Consolas" panose="020B0609020204030204" pitchFamily="49" charset="0"/>
              </a:rPr>
              <a:t>    const { name, value } = </a:t>
            </a:r>
            <a:r>
              <a:rPr lang="en-US" sz="400" b="0" dirty="0" err="1">
                <a:solidFill>
                  <a:schemeClr val="tx1"/>
                </a:solidFill>
                <a:effectLst/>
                <a:latin typeface="Consolas" panose="020B0609020204030204" pitchFamily="49" charset="0"/>
              </a:rPr>
              <a:t>event.target</a:t>
            </a:r>
            <a:r>
              <a:rPr lang="en-US" sz="400" b="0" dirty="0">
                <a:solidFill>
                  <a:schemeClr val="tx1"/>
                </a:solidFill>
                <a:effectLst/>
                <a:latin typeface="Consolas" panose="020B0609020204030204" pitchFamily="49" charset="0"/>
              </a:rPr>
              <a:t>;</a:t>
            </a:r>
          </a:p>
          <a:p>
            <a:r>
              <a:rPr lang="en-US" sz="400" b="0" dirty="0">
                <a:solidFill>
                  <a:schemeClr val="tx1"/>
                </a:solidFill>
                <a:effectLst/>
                <a:latin typeface="Consolas" panose="020B0609020204030204" pitchFamily="49" charset="0"/>
              </a:rPr>
              <a:t>    </a:t>
            </a:r>
            <a:r>
              <a:rPr lang="en-US" sz="400" b="0" dirty="0" err="1">
                <a:solidFill>
                  <a:schemeClr val="tx1"/>
                </a:solidFill>
                <a:effectLst/>
                <a:latin typeface="Consolas" panose="020B0609020204030204" pitchFamily="49" charset="0"/>
              </a:rPr>
              <a:t>setFormData</a:t>
            </a:r>
            <a:r>
              <a:rPr lang="en-US" sz="400" b="0" dirty="0">
                <a:solidFill>
                  <a:schemeClr val="tx1"/>
                </a:solidFill>
                <a:effectLst/>
                <a:latin typeface="Consolas" panose="020B0609020204030204" pitchFamily="49" charset="0"/>
              </a:rPr>
              <a:t>((</a:t>
            </a:r>
            <a:r>
              <a:rPr lang="en-US" sz="400" b="0" dirty="0" err="1">
                <a:solidFill>
                  <a:schemeClr val="tx1"/>
                </a:solidFill>
                <a:effectLst/>
                <a:latin typeface="Consolas" panose="020B0609020204030204" pitchFamily="49" charset="0"/>
              </a:rPr>
              <a:t>prevFormData</a:t>
            </a:r>
            <a:r>
              <a:rPr lang="en-US" sz="400" b="0" dirty="0">
                <a:solidFill>
                  <a:schemeClr val="tx1"/>
                </a:solidFill>
                <a:effectLst/>
                <a:latin typeface="Consolas" panose="020B0609020204030204" pitchFamily="49" charset="0"/>
              </a:rPr>
              <a:t>) =&gt; ({ ...</a:t>
            </a:r>
            <a:r>
              <a:rPr lang="en-US" sz="400" b="0" dirty="0" err="1">
                <a:solidFill>
                  <a:schemeClr val="tx1"/>
                </a:solidFill>
                <a:effectLst/>
                <a:latin typeface="Consolas" panose="020B0609020204030204" pitchFamily="49" charset="0"/>
              </a:rPr>
              <a:t>prevFormData</a:t>
            </a:r>
            <a:r>
              <a:rPr lang="en-US" sz="400" b="0" dirty="0">
                <a:solidFill>
                  <a:schemeClr val="tx1"/>
                </a:solidFill>
                <a:effectLst/>
                <a:latin typeface="Consolas" panose="020B0609020204030204" pitchFamily="49" charset="0"/>
              </a:rPr>
              <a:t>, [name]: value }));</a:t>
            </a:r>
          </a:p>
          <a:p>
            <a:r>
              <a:rPr lang="en-US" sz="400" b="0" dirty="0">
                <a:solidFill>
                  <a:schemeClr val="tx1"/>
                </a:solidFill>
                <a:effectLst/>
                <a:latin typeface="Consolas" panose="020B0609020204030204" pitchFamily="49" charset="0"/>
              </a:rPr>
              <a:t>  };</a:t>
            </a:r>
          </a:p>
          <a:p>
            <a:br>
              <a:rPr lang="en-US" sz="400" b="0" dirty="0">
                <a:solidFill>
                  <a:schemeClr val="tx1"/>
                </a:solidFill>
                <a:effectLst/>
                <a:latin typeface="Consolas" panose="020B0609020204030204" pitchFamily="49" charset="0"/>
              </a:rPr>
            </a:br>
            <a:r>
              <a:rPr lang="en-US" sz="400" b="0" dirty="0">
                <a:solidFill>
                  <a:schemeClr val="tx1"/>
                </a:solidFill>
                <a:effectLst/>
                <a:latin typeface="Consolas" panose="020B0609020204030204" pitchFamily="49" charset="0"/>
              </a:rPr>
              <a:t>  const </a:t>
            </a:r>
            <a:r>
              <a:rPr lang="en-US" sz="400" b="0" dirty="0" err="1">
                <a:solidFill>
                  <a:schemeClr val="tx1"/>
                </a:solidFill>
                <a:effectLst/>
                <a:latin typeface="Consolas" panose="020B0609020204030204" pitchFamily="49" charset="0"/>
              </a:rPr>
              <a:t>handleSubmit</a:t>
            </a:r>
            <a:r>
              <a:rPr lang="en-US" sz="400" b="0" dirty="0">
                <a:solidFill>
                  <a:schemeClr val="tx1"/>
                </a:solidFill>
                <a:effectLst/>
                <a:latin typeface="Consolas" panose="020B0609020204030204" pitchFamily="49" charset="0"/>
              </a:rPr>
              <a:t> = (event) =&gt; {</a:t>
            </a:r>
          </a:p>
          <a:p>
            <a:r>
              <a:rPr lang="en-US" sz="400" b="0" dirty="0">
                <a:solidFill>
                  <a:schemeClr val="tx1"/>
                </a:solidFill>
                <a:effectLst/>
                <a:latin typeface="Consolas" panose="020B0609020204030204" pitchFamily="49" charset="0"/>
              </a:rPr>
              <a:t>    </a:t>
            </a:r>
            <a:r>
              <a:rPr lang="en-US" sz="400" b="0" dirty="0" err="1">
                <a:solidFill>
                  <a:schemeClr val="tx1"/>
                </a:solidFill>
                <a:effectLst/>
                <a:latin typeface="Consolas" panose="020B0609020204030204" pitchFamily="49" charset="0"/>
              </a:rPr>
              <a:t>event.preventDefault</a:t>
            </a:r>
            <a:r>
              <a:rPr lang="en-US" sz="400" b="0" dirty="0">
                <a:solidFill>
                  <a:schemeClr val="tx1"/>
                </a:solidFill>
                <a:effectLst/>
                <a:latin typeface="Consolas" panose="020B0609020204030204" pitchFamily="49" charset="0"/>
              </a:rPr>
              <a:t>();</a:t>
            </a:r>
          </a:p>
          <a:p>
            <a:r>
              <a:rPr lang="en-US" sz="400" b="0" dirty="0">
                <a:solidFill>
                  <a:schemeClr val="tx1"/>
                </a:solidFill>
                <a:effectLst/>
                <a:latin typeface="Consolas" panose="020B0609020204030204" pitchFamily="49" charset="0"/>
              </a:rPr>
              <a:t>    alert(</a:t>
            </a:r>
          </a:p>
          <a:p>
            <a:r>
              <a:rPr lang="en-US" sz="400" b="0" dirty="0">
                <a:solidFill>
                  <a:schemeClr val="tx1"/>
                </a:solidFill>
                <a:effectLst/>
                <a:latin typeface="Consolas" panose="020B0609020204030204" pitchFamily="49" charset="0"/>
              </a:rPr>
              <a:t>      `Name: ${formData.name}, Email: ${</a:t>
            </a:r>
            <a:r>
              <a:rPr lang="en-US" sz="400" b="0" dirty="0" err="1">
                <a:solidFill>
                  <a:schemeClr val="tx1"/>
                </a:solidFill>
                <a:effectLst/>
                <a:latin typeface="Consolas" panose="020B0609020204030204" pitchFamily="49" charset="0"/>
              </a:rPr>
              <a:t>formData.email</a:t>
            </a:r>
            <a:r>
              <a:rPr lang="en-US" sz="400" b="0" dirty="0">
                <a:solidFill>
                  <a:schemeClr val="tx1"/>
                </a:solidFill>
                <a:effectLst/>
                <a:latin typeface="Consolas" panose="020B0609020204030204" pitchFamily="49" charset="0"/>
              </a:rPr>
              <a:t>}, Message: ${</a:t>
            </a:r>
            <a:r>
              <a:rPr lang="en-US" sz="400" b="0" dirty="0" err="1">
                <a:solidFill>
                  <a:schemeClr val="tx1"/>
                </a:solidFill>
                <a:effectLst/>
                <a:latin typeface="Consolas" panose="020B0609020204030204" pitchFamily="49" charset="0"/>
              </a:rPr>
              <a:t>formData.message</a:t>
            </a:r>
            <a:r>
              <a:rPr lang="en-US" sz="400" b="0" dirty="0">
                <a:solidFill>
                  <a:schemeClr val="tx1"/>
                </a:solidFill>
                <a:effectLst/>
                <a:latin typeface="Consolas" panose="020B0609020204030204" pitchFamily="49" charset="0"/>
              </a:rPr>
              <a:t>}`</a:t>
            </a:r>
          </a:p>
          <a:p>
            <a:r>
              <a:rPr lang="en-US" sz="400" b="0" dirty="0">
                <a:solidFill>
                  <a:schemeClr val="tx1"/>
                </a:solidFill>
                <a:effectLst/>
                <a:latin typeface="Consolas" panose="020B0609020204030204" pitchFamily="49" charset="0"/>
              </a:rPr>
              <a:t>    );</a:t>
            </a:r>
          </a:p>
          <a:p>
            <a:r>
              <a:rPr lang="en-US" sz="400" b="0" dirty="0">
                <a:solidFill>
                  <a:schemeClr val="tx1"/>
                </a:solidFill>
                <a:effectLst/>
                <a:latin typeface="Consolas" panose="020B0609020204030204" pitchFamily="49" charset="0"/>
              </a:rPr>
              <a:t>  };</a:t>
            </a:r>
          </a:p>
          <a:p>
            <a:br>
              <a:rPr lang="en-US" sz="400" b="0" dirty="0">
                <a:solidFill>
                  <a:schemeClr val="tx1"/>
                </a:solidFill>
                <a:effectLst/>
                <a:latin typeface="Consolas" panose="020B0609020204030204" pitchFamily="49" charset="0"/>
              </a:rPr>
            </a:br>
            <a:r>
              <a:rPr lang="en-US" sz="400" b="0" dirty="0">
                <a:solidFill>
                  <a:schemeClr val="tx1"/>
                </a:solidFill>
                <a:effectLst/>
                <a:latin typeface="Consolas" panose="020B0609020204030204" pitchFamily="49" charset="0"/>
              </a:rPr>
              <a:t>  return (</a:t>
            </a:r>
          </a:p>
          <a:p>
            <a:r>
              <a:rPr lang="en-US" sz="400" b="0" dirty="0">
                <a:solidFill>
                  <a:schemeClr val="tx1"/>
                </a:solidFill>
                <a:effectLst/>
                <a:latin typeface="Consolas" panose="020B0609020204030204" pitchFamily="49" charset="0"/>
              </a:rPr>
              <a:t>    &lt;form </a:t>
            </a:r>
            <a:r>
              <a:rPr lang="en-US" sz="400" b="0" dirty="0" err="1">
                <a:solidFill>
                  <a:schemeClr val="tx1"/>
                </a:solidFill>
                <a:effectLst/>
                <a:latin typeface="Consolas" panose="020B0609020204030204" pitchFamily="49" charset="0"/>
              </a:rPr>
              <a:t>onSubmit</a:t>
            </a:r>
            <a:r>
              <a:rPr lang="en-US" sz="400" b="0" dirty="0">
                <a:solidFill>
                  <a:schemeClr val="tx1"/>
                </a:solidFill>
                <a:effectLst/>
                <a:latin typeface="Consolas" panose="020B0609020204030204" pitchFamily="49" charset="0"/>
              </a:rPr>
              <a:t>={</a:t>
            </a:r>
            <a:r>
              <a:rPr lang="en-US" sz="400" b="0" dirty="0" err="1">
                <a:solidFill>
                  <a:schemeClr val="tx1"/>
                </a:solidFill>
                <a:effectLst/>
                <a:latin typeface="Consolas" panose="020B0609020204030204" pitchFamily="49" charset="0"/>
              </a:rPr>
              <a:t>handleSubmit</a:t>
            </a:r>
            <a:r>
              <a:rPr lang="en-US" sz="400" b="0" dirty="0">
                <a:solidFill>
                  <a:schemeClr val="tx1"/>
                </a:solidFill>
                <a:effectLst/>
                <a:latin typeface="Consolas" panose="020B0609020204030204" pitchFamily="49" charset="0"/>
              </a:rPr>
              <a:t>} </a:t>
            </a:r>
            <a:r>
              <a:rPr lang="en-US" sz="400" b="0" dirty="0" err="1">
                <a:solidFill>
                  <a:schemeClr val="tx1"/>
                </a:solidFill>
                <a:effectLst/>
                <a:latin typeface="Consolas" panose="020B0609020204030204" pitchFamily="49" charset="0"/>
              </a:rPr>
              <a:t>className</a:t>
            </a:r>
            <a:r>
              <a:rPr lang="en-US" sz="400" b="0" dirty="0">
                <a:solidFill>
                  <a:schemeClr val="tx1"/>
                </a:solidFill>
                <a:effectLst/>
                <a:latin typeface="Consolas" panose="020B0609020204030204" pitchFamily="49" charset="0"/>
              </a:rPr>
              <a:t>="multiple"&gt;</a:t>
            </a:r>
          </a:p>
          <a:p>
            <a:r>
              <a:rPr lang="en-US" sz="400" b="0" dirty="0">
                <a:solidFill>
                  <a:schemeClr val="tx1"/>
                </a:solidFill>
                <a:effectLst/>
                <a:latin typeface="Consolas" panose="020B0609020204030204" pitchFamily="49" charset="0"/>
              </a:rPr>
              <a:t>      &lt;label </a:t>
            </a:r>
            <a:r>
              <a:rPr lang="en-US" sz="400" b="0" dirty="0" err="1">
                <a:solidFill>
                  <a:schemeClr val="tx1"/>
                </a:solidFill>
                <a:effectLst/>
                <a:latin typeface="Consolas" panose="020B0609020204030204" pitchFamily="49" charset="0"/>
              </a:rPr>
              <a:t>className</a:t>
            </a:r>
            <a:r>
              <a:rPr lang="en-US" sz="400" b="0" dirty="0">
                <a:solidFill>
                  <a:schemeClr val="tx1"/>
                </a:solidFill>
                <a:effectLst/>
                <a:latin typeface="Consolas" panose="020B0609020204030204" pitchFamily="49" charset="0"/>
              </a:rPr>
              <a:t>="</a:t>
            </a:r>
            <a:r>
              <a:rPr lang="en-US" sz="400" b="0" dirty="0" err="1">
                <a:solidFill>
                  <a:schemeClr val="tx1"/>
                </a:solidFill>
                <a:effectLst/>
                <a:latin typeface="Consolas" panose="020B0609020204030204" pitchFamily="49" charset="0"/>
              </a:rPr>
              <a:t>multiple__text</a:t>
            </a:r>
            <a:r>
              <a:rPr lang="en-US" sz="400" b="0" dirty="0">
                <a:solidFill>
                  <a:schemeClr val="tx1"/>
                </a:solidFill>
                <a:effectLst/>
                <a:latin typeface="Consolas" panose="020B0609020204030204" pitchFamily="49" charset="0"/>
              </a:rPr>
              <a:t>" </a:t>
            </a:r>
            <a:r>
              <a:rPr lang="en-US" sz="400" b="0" dirty="0" err="1">
                <a:solidFill>
                  <a:schemeClr val="tx1"/>
                </a:solidFill>
                <a:effectLst/>
                <a:latin typeface="Consolas" panose="020B0609020204030204" pitchFamily="49" charset="0"/>
              </a:rPr>
              <a:t>htmlFor</a:t>
            </a:r>
            <a:r>
              <a:rPr lang="en-US" sz="400" b="0" dirty="0">
                <a:solidFill>
                  <a:schemeClr val="tx1"/>
                </a:solidFill>
                <a:effectLst/>
                <a:latin typeface="Consolas" panose="020B0609020204030204" pitchFamily="49" charset="0"/>
              </a:rPr>
              <a:t>="name"&gt;</a:t>
            </a:r>
          </a:p>
          <a:p>
            <a:r>
              <a:rPr lang="en-US" sz="400" b="0" dirty="0">
                <a:solidFill>
                  <a:schemeClr val="tx1"/>
                </a:solidFill>
                <a:effectLst/>
                <a:latin typeface="Consolas" panose="020B0609020204030204" pitchFamily="49" charset="0"/>
              </a:rPr>
              <a:t>        Name:</a:t>
            </a:r>
          </a:p>
          <a:p>
            <a:r>
              <a:rPr lang="en-US" sz="400" b="0" dirty="0">
                <a:solidFill>
                  <a:schemeClr val="tx1"/>
                </a:solidFill>
                <a:effectLst/>
                <a:latin typeface="Consolas" panose="020B0609020204030204" pitchFamily="49" charset="0"/>
              </a:rPr>
              <a:t>      &lt;/label&gt;</a:t>
            </a:r>
          </a:p>
          <a:p>
            <a:r>
              <a:rPr lang="en-US" sz="400" b="0" dirty="0">
                <a:solidFill>
                  <a:schemeClr val="tx1"/>
                </a:solidFill>
                <a:effectLst/>
                <a:latin typeface="Consolas" panose="020B0609020204030204" pitchFamily="49" charset="0"/>
              </a:rPr>
              <a:t>      &lt;input</a:t>
            </a:r>
          </a:p>
          <a:p>
            <a:r>
              <a:rPr lang="en-US" sz="400" b="0" dirty="0">
                <a:solidFill>
                  <a:schemeClr val="tx1"/>
                </a:solidFill>
                <a:effectLst/>
                <a:latin typeface="Consolas" panose="020B0609020204030204" pitchFamily="49" charset="0"/>
              </a:rPr>
              <a:t>        type="text"</a:t>
            </a:r>
          </a:p>
          <a:p>
            <a:r>
              <a:rPr lang="en-US" sz="400" b="0" dirty="0">
                <a:solidFill>
                  <a:schemeClr val="tx1"/>
                </a:solidFill>
                <a:effectLst/>
                <a:latin typeface="Consolas" panose="020B0609020204030204" pitchFamily="49" charset="0"/>
              </a:rPr>
              <a:t>        id="name"</a:t>
            </a:r>
          </a:p>
          <a:p>
            <a:r>
              <a:rPr lang="en-US" sz="400" b="0" dirty="0">
                <a:solidFill>
                  <a:schemeClr val="tx1"/>
                </a:solidFill>
                <a:effectLst/>
                <a:latin typeface="Consolas" panose="020B0609020204030204" pitchFamily="49" charset="0"/>
              </a:rPr>
              <a:t>        </a:t>
            </a:r>
            <a:r>
              <a:rPr lang="en-US" sz="400" b="0" dirty="0" err="1">
                <a:solidFill>
                  <a:schemeClr val="tx1"/>
                </a:solidFill>
                <a:effectLst/>
                <a:latin typeface="Consolas" panose="020B0609020204030204" pitchFamily="49" charset="0"/>
              </a:rPr>
              <a:t>className</a:t>
            </a:r>
            <a:r>
              <a:rPr lang="en-US" sz="400" b="0" dirty="0">
                <a:solidFill>
                  <a:schemeClr val="tx1"/>
                </a:solidFill>
                <a:effectLst/>
                <a:latin typeface="Consolas" panose="020B0609020204030204" pitchFamily="49" charset="0"/>
              </a:rPr>
              <a:t>="</a:t>
            </a:r>
            <a:r>
              <a:rPr lang="en-US" sz="400" b="0" dirty="0" err="1">
                <a:solidFill>
                  <a:schemeClr val="tx1"/>
                </a:solidFill>
                <a:effectLst/>
                <a:latin typeface="Consolas" panose="020B0609020204030204" pitchFamily="49" charset="0"/>
              </a:rPr>
              <a:t>multiple__input</a:t>
            </a:r>
            <a:r>
              <a:rPr lang="en-US" sz="400" b="0" dirty="0">
                <a:solidFill>
                  <a:schemeClr val="tx1"/>
                </a:solidFill>
                <a:effectLst/>
                <a:latin typeface="Consolas" panose="020B0609020204030204" pitchFamily="49" charset="0"/>
              </a:rPr>
              <a:t>"</a:t>
            </a:r>
          </a:p>
          <a:p>
            <a:r>
              <a:rPr lang="en-US" sz="400" b="0" dirty="0">
                <a:solidFill>
                  <a:schemeClr val="tx1"/>
                </a:solidFill>
                <a:effectLst/>
                <a:latin typeface="Consolas" panose="020B0609020204030204" pitchFamily="49" charset="0"/>
              </a:rPr>
              <a:t>        name="name"</a:t>
            </a:r>
          </a:p>
          <a:p>
            <a:r>
              <a:rPr lang="en-US" sz="400" b="0" dirty="0">
                <a:solidFill>
                  <a:schemeClr val="tx1"/>
                </a:solidFill>
                <a:effectLst/>
                <a:latin typeface="Consolas" panose="020B0609020204030204" pitchFamily="49" charset="0"/>
              </a:rPr>
              <a:t>        value={formData.name}</a:t>
            </a:r>
          </a:p>
          <a:p>
            <a:r>
              <a:rPr lang="en-US" sz="400" b="0" dirty="0">
                <a:solidFill>
                  <a:schemeClr val="tx1"/>
                </a:solidFill>
                <a:effectLst/>
                <a:latin typeface="Consolas" panose="020B0609020204030204" pitchFamily="49" charset="0"/>
              </a:rPr>
              <a:t>        </a:t>
            </a:r>
            <a:r>
              <a:rPr lang="en-US" sz="400" b="0" dirty="0" err="1">
                <a:solidFill>
                  <a:schemeClr val="tx1"/>
                </a:solidFill>
                <a:effectLst/>
                <a:latin typeface="Consolas" panose="020B0609020204030204" pitchFamily="49" charset="0"/>
              </a:rPr>
              <a:t>onChange</a:t>
            </a:r>
            <a:r>
              <a:rPr lang="en-US" sz="400" b="0" dirty="0">
                <a:solidFill>
                  <a:schemeClr val="tx1"/>
                </a:solidFill>
                <a:effectLst/>
                <a:latin typeface="Consolas" panose="020B0609020204030204" pitchFamily="49" charset="0"/>
              </a:rPr>
              <a:t>={</a:t>
            </a:r>
            <a:r>
              <a:rPr lang="en-US" sz="400" b="0" dirty="0" err="1">
                <a:solidFill>
                  <a:schemeClr val="tx1"/>
                </a:solidFill>
                <a:effectLst/>
                <a:latin typeface="Consolas" panose="020B0609020204030204" pitchFamily="49" charset="0"/>
              </a:rPr>
              <a:t>handleChange</a:t>
            </a:r>
            <a:r>
              <a:rPr lang="en-US" sz="400" b="0" dirty="0">
                <a:solidFill>
                  <a:schemeClr val="tx1"/>
                </a:solidFill>
                <a:effectLst/>
                <a:latin typeface="Consolas" panose="020B0609020204030204" pitchFamily="49" charset="0"/>
              </a:rPr>
              <a:t>}</a:t>
            </a:r>
          </a:p>
          <a:p>
            <a:r>
              <a:rPr lang="en-US" sz="400" b="0" dirty="0">
                <a:solidFill>
                  <a:schemeClr val="tx1"/>
                </a:solidFill>
                <a:effectLst/>
                <a:latin typeface="Consolas" panose="020B0609020204030204" pitchFamily="49" charset="0"/>
              </a:rPr>
              <a:t>      /&gt;</a:t>
            </a:r>
          </a:p>
          <a:p>
            <a:br>
              <a:rPr lang="en-US" sz="400" b="0" dirty="0">
                <a:solidFill>
                  <a:schemeClr val="tx1"/>
                </a:solidFill>
                <a:effectLst/>
                <a:latin typeface="Consolas" panose="020B0609020204030204" pitchFamily="49" charset="0"/>
              </a:rPr>
            </a:br>
            <a:r>
              <a:rPr lang="en-US" sz="400" b="0" dirty="0">
                <a:solidFill>
                  <a:schemeClr val="tx1"/>
                </a:solidFill>
                <a:effectLst/>
                <a:latin typeface="Consolas" panose="020B0609020204030204" pitchFamily="49" charset="0"/>
              </a:rPr>
              <a:t>      &lt;label </a:t>
            </a:r>
            <a:r>
              <a:rPr lang="en-US" sz="400" b="0" dirty="0" err="1">
                <a:solidFill>
                  <a:schemeClr val="tx1"/>
                </a:solidFill>
                <a:effectLst/>
                <a:latin typeface="Consolas" panose="020B0609020204030204" pitchFamily="49" charset="0"/>
              </a:rPr>
              <a:t>className</a:t>
            </a:r>
            <a:r>
              <a:rPr lang="en-US" sz="400" b="0" dirty="0">
                <a:solidFill>
                  <a:schemeClr val="tx1"/>
                </a:solidFill>
                <a:effectLst/>
                <a:latin typeface="Consolas" panose="020B0609020204030204" pitchFamily="49" charset="0"/>
              </a:rPr>
              <a:t>="</a:t>
            </a:r>
            <a:r>
              <a:rPr lang="en-US" sz="400" b="0" dirty="0" err="1">
                <a:solidFill>
                  <a:schemeClr val="tx1"/>
                </a:solidFill>
                <a:effectLst/>
                <a:latin typeface="Consolas" panose="020B0609020204030204" pitchFamily="49" charset="0"/>
              </a:rPr>
              <a:t>multiple__text</a:t>
            </a:r>
            <a:r>
              <a:rPr lang="en-US" sz="400" b="0" dirty="0">
                <a:solidFill>
                  <a:schemeClr val="tx1"/>
                </a:solidFill>
                <a:effectLst/>
                <a:latin typeface="Consolas" panose="020B0609020204030204" pitchFamily="49" charset="0"/>
              </a:rPr>
              <a:t>" </a:t>
            </a:r>
            <a:r>
              <a:rPr lang="en-US" sz="400" b="0" dirty="0" err="1">
                <a:solidFill>
                  <a:schemeClr val="tx1"/>
                </a:solidFill>
                <a:effectLst/>
                <a:latin typeface="Consolas" panose="020B0609020204030204" pitchFamily="49" charset="0"/>
              </a:rPr>
              <a:t>htmlFor</a:t>
            </a:r>
            <a:r>
              <a:rPr lang="en-US" sz="400" b="0" dirty="0">
                <a:solidFill>
                  <a:schemeClr val="tx1"/>
                </a:solidFill>
                <a:effectLst/>
                <a:latin typeface="Consolas" panose="020B0609020204030204" pitchFamily="49" charset="0"/>
              </a:rPr>
              <a:t>="email"&gt;</a:t>
            </a:r>
          </a:p>
          <a:p>
            <a:r>
              <a:rPr lang="en-US" sz="400" b="0" dirty="0">
                <a:solidFill>
                  <a:schemeClr val="tx1"/>
                </a:solidFill>
                <a:effectLst/>
                <a:latin typeface="Consolas" panose="020B0609020204030204" pitchFamily="49" charset="0"/>
              </a:rPr>
              <a:t>        Email:</a:t>
            </a:r>
          </a:p>
          <a:p>
            <a:r>
              <a:rPr lang="en-US" sz="400" b="0" dirty="0">
                <a:solidFill>
                  <a:schemeClr val="tx1"/>
                </a:solidFill>
                <a:effectLst/>
                <a:latin typeface="Consolas" panose="020B0609020204030204" pitchFamily="49" charset="0"/>
              </a:rPr>
              <a:t>      &lt;/label&gt;</a:t>
            </a:r>
          </a:p>
          <a:p>
            <a:r>
              <a:rPr lang="en-US" sz="400" b="0" dirty="0">
                <a:solidFill>
                  <a:schemeClr val="tx1"/>
                </a:solidFill>
                <a:effectLst/>
                <a:latin typeface="Consolas" panose="020B0609020204030204" pitchFamily="49" charset="0"/>
              </a:rPr>
              <a:t>      &lt;input</a:t>
            </a:r>
          </a:p>
          <a:p>
            <a:r>
              <a:rPr lang="en-US" sz="400" b="0" dirty="0">
                <a:solidFill>
                  <a:schemeClr val="tx1"/>
                </a:solidFill>
                <a:effectLst/>
                <a:latin typeface="Consolas" panose="020B0609020204030204" pitchFamily="49" charset="0"/>
              </a:rPr>
              <a:t>        type="email"</a:t>
            </a:r>
          </a:p>
          <a:p>
            <a:r>
              <a:rPr lang="en-US" sz="400" b="0" dirty="0">
                <a:solidFill>
                  <a:schemeClr val="tx1"/>
                </a:solidFill>
                <a:effectLst/>
                <a:latin typeface="Consolas" panose="020B0609020204030204" pitchFamily="49" charset="0"/>
              </a:rPr>
              <a:t>        id="email"</a:t>
            </a:r>
          </a:p>
          <a:p>
            <a:r>
              <a:rPr lang="en-US" sz="400" b="0" dirty="0">
                <a:solidFill>
                  <a:schemeClr val="tx1"/>
                </a:solidFill>
                <a:effectLst/>
                <a:latin typeface="Consolas" panose="020B0609020204030204" pitchFamily="49" charset="0"/>
              </a:rPr>
              <a:t>        </a:t>
            </a:r>
            <a:r>
              <a:rPr lang="en-US" sz="400" b="0" dirty="0" err="1">
                <a:solidFill>
                  <a:schemeClr val="tx1"/>
                </a:solidFill>
                <a:effectLst/>
                <a:latin typeface="Consolas" panose="020B0609020204030204" pitchFamily="49" charset="0"/>
              </a:rPr>
              <a:t>className</a:t>
            </a:r>
            <a:r>
              <a:rPr lang="en-US" sz="400" b="0" dirty="0">
                <a:solidFill>
                  <a:schemeClr val="tx1"/>
                </a:solidFill>
                <a:effectLst/>
                <a:latin typeface="Consolas" panose="020B0609020204030204" pitchFamily="49" charset="0"/>
              </a:rPr>
              <a:t>="</a:t>
            </a:r>
            <a:r>
              <a:rPr lang="en-US" sz="400" b="0" dirty="0" err="1">
                <a:solidFill>
                  <a:schemeClr val="tx1"/>
                </a:solidFill>
                <a:effectLst/>
                <a:latin typeface="Consolas" panose="020B0609020204030204" pitchFamily="49" charset="0"/>
              </a:rPr>
              <a:t>multiple__input</a:t>
            </a:r>
            <a:r>
              <a:rPr lang="en-US" sz="400" b="0" dirty="0">
                <a:solidFill>
                  <a:schemeClr val="tx1"/>
                </a:solidFill>
                <a:effectLst/>
                <a:latin typeface="Consolas" panose="020B0609020204030204" pitchFamily="49" charset="0"/>
              </a:rPr>
              <a:t>"</a:t>
            </a:r>
          </a:p>
          <a:p>
            <a:r>
              <a:rPr lang="en-US" sz="400" b="0" dirty="0">
                <a:solidFill>
                  <a:schemeClr val="tx1"/>
                </a:solidFill>
                <a:effectLst/>
                <a:latin typeface="Consolas" panose="020B0609020204030204" pitchFamily="49" charset="0"/>
              </a:rPr>
              <a:t>        name="email"</a:t>
            </a:r>
          </a:p>
          <a:p>
            <a:r>
              <a:rPr lang="en-US" sz="400" b="0" dirty="0">
                <a:solidFill>
                  <a:schemeClr val="tx1"/>
                </a:solidFill>
                <a:effectLst/>
                <a:latin typeface="Consolas" panose="020B0609020204030204" pitchFamily="49" charset="0"/>
              </a:rPr>
              <a:t>        value={</a:t>
            </a:r>
            <a:r>
              <a:rPr lang="en-US" sz="400" b="0" dirty="0" err="1">
                <a:solidFill>
                  <a:schemeClr val="tx1"/>
                </a:solidFill>
                <a:effectLst/>
                <a:latin typeface="Consolas" panose="020B0609020204030204" pitchFamily="49" charset="0"/>
              </a:rPr>
              <a:t>formData.email</a:t>
            </a:r>
            <a:r>
              <a:rPr lang="en-US" sz="400" b="0" dirty="0">
                <a:solidFill>
                  <a:schemeClr val="tx1"/>
                </a:solidFill>
                <a:effectLst/>
                <a:latin typeface="Consolas" panose="020B0609020204030204" pitchFamily="49" charset="0"/>
              </a:rPr>
              <a:t>}</a:t>
            </a:r>
          </a:p>
          <a:p>
            <a:r>
              <a:rPr lang="en-US" sz="400" b="0" dirty="0">
                <a:solidFill>
                  <a:schemeClr val="tx1"/>
                </a:solidFill>
                <a:effectLst/>
                <a:latin typeface="Consolas" panose="020B0609020204030204" pitchFamily="49" charset="0"/>
              </a:rPr>
              <a:t>        </a:t>
            </a:r>
            <a:r>
              <a:rPr lang="en-US" sz="400" b="0" dirty="0" err="1">
                <a:solidFill>
                  <a:schemeClr val="tx1"/>
                </a:solidFill>
                <a:effectLst/>
                <a:latin typeface="Consolas" panose="020B0609020204030204" pitchFamily="49" charset="0"/>
              </a:rPr>
              <a:t>onChange</a:t>
            </a:r>
            <a:r>
              <a:rPr lang="en-US" sz="400" b="0" dirty="0">
                <a:solidFill>
                  <a:schemeClr val="tx1"/>
                </a:solidFill>
                <a:effectLst/>
                <a:latin typeface="Consolas" panose="020B0609020204030204" pitchFamily="49" charset="0"/>
              </a:rPr>
              <a:t>={</a:t>
            </a:r>
            <a:r>
              <a:rPr lang="en-US" sz="400" b="0" dirty="0" err="1">
                <a:solidFill>
                  <a:schemeClr val="tx1"/>
                </a:solidFill>
                <a:effectLst/>
                <a:latin typeface="Consolas" panose="020B0609020204030204" pitchFamily="49" charset="0"/>
              </a:rPr>
              <a:t>handleChange</a:t>
            </a:r>
            <a:r>
              <a:rPr lang="en-US" sz="400" b="0" dirty="0">
                <a:solidFill>
                  <a:schemeClr val="tx1"/>
                </a:solidFill>
                <a:effectLst/>
                <a:latin typeface="Consolas" panose="020B0609020204030204" pitchFamily="49" charset="0"/>
              </a:rPr>
              <a:t>}</a:t>
            </a:r>
          </a:p>
          <a:p>
            <a:r>
              <a:rPr lang="en-US" sz="400" b="0" dirty="0">
                <a:solidFill>
                  <a:schemeClr val="tx1"/>
                </a:solidFill>
                <a:effectLst/>
                <a:latin typeface="Consolas" panose="020B0609020204030204" pitchFamily="49" charset="0"/>
              </a:rPr>
              <a:t>      /&gt;</a:t>
            </a:r>
          </a:p>
          <a:p>
            <a:br>
              <a:rPr lang="en-US" sz="400" b="0" dirty="0">
                <a:solidFill>
                  <a:schemeClr val="tx1"/>
                </a:solidFill>
                <a:effectLst/>
                <a:latin typeface="Consolas" panose="020B0609020204030204" pitchFamily="49" charset="0"/>
              </a:rPr>
            </a:br>
            <a:r>
              <a:rPr lang="en-US" sz="400" b="0" dirty="0">
                <a:solidFill>
                  <a:schemeClr val="tx1"/>
                </a:solidFill>
                <a:effectLst/>
                <a:latin typeface="Consolas" panose="020B0609020204030204" pitchFamily="49" charset="0"/>
              </a:rPr>
              <a:t>      &lt;label </a:t>
            </a:r>
            <a:r>
              <a:rPr lang="en-US" sz="400" b="0" dirty="0" err="1">
                <a:solidFill>
                  <a:schemeClr val="tx1"/>
                </a:solidFill>
                <a:effectLst/>
                <a:latin typeface="Consolas" panose="020B0609020204030204" pitchFamily="49" charset="0"/>
              </a:rPr>
              <a:t>className</a:t>
            </a:r>
            <a:r>
              <a:rPr lang="en-US" sz="400" b="0" dirty="0">
                <a:solidFill>
                  <a:schemeClr val="tx1"/>
                </a:solidFill>
                <a:effectLst/>
                <a:latin typeface="Consolas" panose="020B0609020204030204" pitchFamily="49" charset="0"/>
              </a:rPr>
              <a:t>="</a:t>
            </a:r>
            <a:r>
              <a:rPr lang="en-US" sz="400" b="0" dirty="0" err="1">
                <a:solidFill>
                  <a:schemeClr val="tx1"/>
                </a:solidFill>
                <a:effectLst/>
                <a:latin typeface="Consolas" panose="020B0609020204030204" pitchFamily="49" charset="0"/>
              </a:rPr>
              <a:t>multiple__text</a:t>
            </a:r>
            <a:r>
              <a:rPr lang="en-US" sz="400" b="0" dirty="0">
                <a:solidFill>
                  <a:schemeClr val="tx1"/>
                </a:solidFill>
                <a:effectLst/>
                <a:latin typeface="Consolas" panose="020B0609020204030204" pitchFamily="49" charset="0"/>
              </a:rPr>
              <a:t>" </a:t>
            </a:r>
            <a:r>
              <a:rPr lang="en-US" sz="400" b="0" dirty="0" err="1">
                <a:solidFill>
                  <a:schemeClr val="tx1"/>
                </a:solidFill>
                <a:effectLst/>
                <a:latin typeface="Consolas" panose="020B0609020204030204" pitchFamily="49" charset="0"/>
              </a:rPr>
              <a:t>htmlFor</a:t>
            </a:r>
            <a:r>
              <a:rPr lang="en-US" sz="400" b="0" dirty="0">
                <a:solidFill>
                  <a:schemeClr val="tx1"/>
                </a:solidFill>
                <a:effectLst/>
                <a:latin typeface="Consolas" panose="020B0609020204030204" pitchFamily="49" charset="0"/>
              </a:rPr>
              <a:t>="message"&gt;</a:t>
            </a:r>
          </a:p>
          <a:p>
            <a:r>
              <a:rPr lang="en-US" sz="400" b="0" dirty="0">
                <a:solidFill>
                  <a:schemeClr val="tx1"/>
                </a:solidFill>
                <a:effectLst/>
                <a:latin typeface="Consolas" panose="020B0609020204030204" pitchFamily="49" charset="0"/>
              </a:rPr>
              <a:t>        Message:</a:t>
            </a:r>
          </a:p>
          <a:p>
            <a:r>
              <a:rPr lang="en-US" sz="400" b="0" dirty="0">
                <a:solidFill>
                  <a:schemeClr val="tx1"/>
                </a:solidFill>
                <a:effectLst/>
                <a:latin typeface="Consolas" panose="020B0609020204030204" pitchFamily="49" charset="0"/>
              </a:rPr>
              <a:t>      &lt;/label&gt;</a:t>
            </a:r>
          </a:p>
          <a:p>
            <a:r>
              <a:rPr lang="en-US" sz="400" b="0" dirty="0">
                <a:solidFill>
                  <a:schemeClr val="tx1"/>
                </a:solidFill>
                <a:effectLst/>
                <a:latin typeface="Consolas" panose="020B0609020204030204" pitchFamily="49" charset="0"/>
              </a:rPr>
              <a:t>      &lt;</a:t>
            </a:r>
            <a:r>
              <a:rPr lang="en-US" sz="400" b="0" dirty="0" err="1">
                <a:solidFill>
                  <a:schemeClr val="tx1"/>
                </a:solidFill>
                <a:effectLst/>
                <a:latin typeface="Consolas" panose="020B0609020204030204" pitchFamily="49" charset="0"/>
              </a:rPr>
              <a:t>textarea</a:t>
            </a:r>
            <a:endParaRPr lang="en-US" sz="400" b="0" dirty="0">
              <a:solidFill>
                <a:schemeClr val="tx1"/>
              </a:solidFill>
              <a:effectLst/>
              <a:latin typeface="Consolas" panose="020B0609020204030204" pitchFamily="49" charset="0"/>
            </a:endParaRPr>
          </a:p>
          <a:p>
            <a:r>
              <a:rPr lang="en-US" sz="400" b="0" dirty="0">
                <a:solidFill>
                  <a:schemeClr val="tx1"/>
                </a:solidFill>
                <a:effectLst/>
                <a:latin typeface="Consolas" panose="020B0609020204030204" pitchFamily="49" charset="0"/>
              </a:rPr>
              <a:t>        id="message"</a:t>
            </a:r>
          </a:p>
          <a:p>
            <a:r>
              <a:rPr lang="en-US" sz="400" b="0" dirty="0">
                <a:solidFill>
                  <a:schemeClr val="tx1"/>
                </a:solidFill>
                <a:effectLst/>
                <a:latin typeface="Consolas" panose="020B0609020204030204" pitchFamily="49" charset="0"/>
              </a:rPr>
              <a:t>        </a:t>
            </a:r>
            <a:r>
              <a:rPr lang="en-US" sz="400" b="0" dirty="0" err="1">
                <a:solidFill>
                  <a:schemeClr val="tx1"/>
                </a:solidFill>
                <a:effectLst/>
                <a:latin typeface="Consolas" panose="020B0609020204030204" pitchFamily="49" charset="0"/>
              </a:rPr>
              <a:t>className</a:t>
            </a:r>
            <a:r>
              <a:rPr lang="en-US" sz="400" b="0" dirty="0">
                <a:solidFill>
                  <a:schemeClr val="tx1"/>
                </a:solidFill>
                <a:effectLst/>
                <a:latin typeface="Consolas" panose="020B0609020204030204" pitchFamily="49" charset="0"/>
              </a:rPr>
              <a:t>="multiple__</a:t>
            </a:r>
            <a:r>
              <a:rPr lang="en-US" sz="400" b="0" dirty="0" err="1">
                <a:solidFill>
                  <a:schemeClr val="tx1"/>
                </a:solidFill>
                <a:effectLst/>
                <a:latin typeface="Consolas" panose="020B0609020204030204" pitchFamily="49" charset="0"/>
              </a:rPr>
              <a:t>textarea</a:t>
            </a:r>
            <a:r>
              <a:rPr lang="en-US" sz="400" b="0" dirty="0">
                <a:solidFill>
                  <a:schemeClr val="tx1"/>
                </a:solidFill>
                <a:effectLst/>
                <a:latin typeface="Consolas" panose="020B0609020204030204" pitchFamily="49" charset="0"/>
              </a:rPr>
              <a:t>"</a:t>
            </a:r>
          </a:p>
          <a:p>
            <a:r>
              <a:rPr lang="en-US" sz="400" b="0" dirty="0">
                <a:solidFill>
                  <a:schemeClr val="tx1"/>
                </a:solidFill>
                <a:effectLst/>
                <a:latin typeface="Consolas" panose="020B0609020204030204" pitchFamily="49" charset="0"/>
              </a:rPr>
              <a:t>        name="message"</a:t>
            </a:r>
          </a:p>
          <a:p>
            <a:r>
              <a:rPr lang="en-US" sz="400" b="0" dirty="0">
                <a:solidFill>
                  <a:schemeClr val="tx1"/>
                </a:solidFill>
                <a:effectLst/>
                <a:latin typeface="Consolas" panose="020B0609020204030204" pitchFamily="49" charset="0"/>
              </a:rPr>
              <a:t>        value={</a:t>
            </a:r>
            <a:r>
              <a:rPr lang="en-US" sz="400" b="0" dirty="0" err="1">
                <a:solidFill>
                  <a:schemeClr val="tx1"/>
                </a:solidFill>
                <a:effectLst/>
                <a:latin typeface="Consolas" panose="020B0609020204030204" pitchFamily="49" charset="0"/>
              </a:rPr>
              <a:t>formData.message</a:t>
            </a:r>
            <a:r>
              <a:rPr lang="en-US" sz="400" b="0" dirty="0">
                <a:solidFill>
                  <a:schemeClr val="tx1"/>
                </a:solidFill>
                <a:effectLst/>
                <a:latin typeface="Consolas" panose="020B0609020204030204" pitchFamily="49" charset="0"/>
              </a:rPr>
              <a:t>}</a:t>
            </a:r>
          </a:p>
          <a:p>
            <a:r>
              <a:rPr lang="en-US" sz="400" b="0" dirty="0">
                <a:solidFill>
                  <a:schemeClr val="tx1"/>
                </a:solidFill>
                <a:effectLst/>
                <a:latin typeface="Consolas" panose="020B0609020204030204" pitchFamily="49" charset="0"/>
              </a:rPr>
              <a:t>        </a:t>
            </a:r>
            <a:r>
              <a:rPr lang="en-US" sz="400" b="0" dirty="0" err="1">
                <a:solidFill>
                  <a:schemeClr val="tx1"/>
                </a:solidFill>
                <a:effectLst/>
                <a:latin typeface="Consolas" panose="020B0609020204030204" pitchFamily="49" charset="0"/>
              </a:rPr>
              <a:t>onChange</a:t>
            </a:r>
            <a:r>
              <a:rPr lang="en-US" sz="400" b="0" dirty="0">
                <a:solidFill>
                  <a:schemeClr val="tx1"/>
                </a:solidFill>
                <a:effectLst/>
                <a:latin typeface="Consolas" panose="020B0609020204030204" pitchFamily="49" charset="0"/>
              </a:rPr>
              <a:t>={</a:t>
            </a:r>
            <a:r>
              <a:rPr lang="en-US" sz="400" b="0" dirty="0" err="1">
                <a:solidFill>
                  <a:schemeClr val="tx1"/>
                </a:solidFill>
                <a:effectLst/>
                <a:latin typeface="Consolas" panose="020B0609020204030204" pitchFamily="49" charset="0"/>
              </a:rPr>
              <a:t>handleChange</a:t>
            </a:r>
            <a:r>
              <a:rPr lang="en-US" sz="400" b="0" dirty="0">
                <a:solidFill>
                  <a:schemeClr val="tx1"/>
                </a:solidFill>
                <a:effectLst/>
                <a:latin typeface="Consolas" panose="020B0609020204030204" pitchFamily="49" charset="0"/>
              </a:rPr>
              <a:t>}</a:t>
            </a:r>
          </a:p>
          <a:p>
            <a:r>
              <a:rPr lang="en-US" sz="400" b="0" dirty="0">
                <a:solidFill>
                  <a:schemeClr val="tx1"/>
                </a:solidFill>
                <a:effectLst/>
                <a:latin typeface="Consolas" panose="020B0609020204030204" pitchFamily="49" charset="0"/>
              </a:rPr>
              <a:t>      /&gt;</a:t>
            </a:r>
          </a:p>
          <a:p>
            <a:br>
              <a:rPr lang="en-US" sz="400" b="0" dirty="0">
                <a:solidFill>
                  <a:schemeClr val="tx1"/>
                </a:solidFill>
                <a:effectLst/>
                <a:latin typeface="Consolas" panose="020B0609020204030204" pitchFamily="49" charset="0"/>
              </a:rPr>
            </a:br>
            <a:r>
              <a:rPr lang="en-US" sz="400" b="0" dirty="0">
                <a:solidFill>
                  <a:schemeClr val="tx1"/>
                </a:solidFill>
                <a:effectLst/>
                <a:latin typeface="Consolas" panose="020B0609020204030204" pitchFamily="49" charset="0"/>
              </a:rPr>
              <a:t>      &lt;button </a:t>
            </a:r>
            <a:r>
              <a:rPr lang="en-US" sz="400" b="0" dirty="0" err="1">
                <a:solidFill>
                  <a:schemeClr val="tx1"/>
                </a:solidFill>
                <a:effectLst/>
                <a:latin typeface="Consolas" panose="020B0609020204030204" pitchFamily="49" charset="0"/>
              </a:rPr>
              <a:t>className</a:t>
            </a:r>
            <a:r>
              <a:rPr lang="en-US" sz="400" b="0" dirty="0">
                <a:solidFill>
                  <a:schemeClr val="tx1"/>
                </a:solidFill>
                <a:effectLst/>
                <a:latin typeface="Consolas" panose="020B0609020204030204" pitchFamily="49" charset="0"/>
              </a:rPr>
              <a:t>="</a:t>
            </a:r>
            <a:r>
              <a:rPr lang="en-US" sz="400" b="0" dirty="0" err="1">
                <a:solidFill>
                  <a:schemeClr val="tx1"/>
                </a:solidFill>
                <a:effectLst/>
                <a:latin typeface="Consolas" panose="020B0609020204030204" pitchFamily="49" charset="0"/>
              </a:rPr>
              <a:t>multiple__button</a:t>
            </a:r>
            <a:r>
              <a:rPr lang="en-US" sz="400" b="0" dirty="0">
                <a:solidFill>
                  <a:schemeClr val="tx1"/>
                </a:solidFill>
                <a:effectLst/>
                <a:latin typeface="Consolas" panose="020B0609020204030204" pitchFamily="49" charset="0"/>
              </a:rPr>
              <a:t>" type="submit"&gt;</a:t>
            </a:r>
          </a:p>
          <a:p>
            <a:r>
              <a:rPr lang="en-US" sz="400" b="0" dirty="0">
                <a:solidFill>
                  <a:schemeClr val="tx1"/>
                </a:solidFill>
                <a:effectLst/>
                <a:latin typeface="Consolas" panose="020B0609020204030204" pitchFamily="49" charset="0"/>
              </a:rPr>
              <a:t>        Submit</a:t>
            </a:r>
          </a:p>
          <a:p>
            <a:r>
              <a:rPr lang="en-US" sz="400" b="0" dirty="0">
                <a:solidFill>
                  <a:schemeClr val="tx1"/>
                </a:solidFill>
                <a:effectLst/>
                <a:latin typeface="Consolas" panose="020B0609020204030204" pitchFamily="49" charset="0"/>
              </a:rPr>
              <a:t>      &lt;/button&gt;</a:t>
            </a:r>
          </a:p>
          <a:p>
            <a:r>
              <a:rPr lang="en-US" sz="400" b="0" dirty="0">
                <a:solidFill>
                  <a:schemeClr val="tx1"/>
                </a:solidFill>
                <a:effectLst/>
                <a:latin typeface="Consolas" panose="020B0609020204030204" pitchFamily="49" charset="0"/>
              </a:rPr>
              <a:t>    &lt;/form&gt;</a:t>
            </a:r>
          </a:p>
          <a:p>
            <a:r>
              <a:rPr lang="en-US" sz="400" b="0" dirty="0">
                <a:solidFill>
                  <a:schemeClr val="tx1"/>
                </a:solidFill>
                <a:effectLst/>
                <a:latin typeface="Consolas" panose="020B0609020204030204" pitchFamily="49" charset="0"/>
              </a:rPr>
              <a:t>  );</a:t>
            </a:r>
          </a:p>
          <a:p>
            <a:r>
              <a:rPr lang="en-US" sz="400" b="0" dirty="0">
                <a:solidFill>
                  <a:schemeClr val="tx1"/>
                </a:solidFill>
                <a:effectLst/>
                <a:latin typeface="Consolas" panose="020B0609020204030204" pitchFamily="49" charset="0"/>
              </a:rPr>
              <a:t>}</a:t>
            </a:r>
          </a:p>
          <a:p>
            <a:br>
              <a:rPr lang="en-US" sz="400" b="0" dirty="0">
                <a:solidFill>
                  <a:schemeClr val="tx1"/>
                </a:solidFill>
                <a:effectLst/>
                <a:latin typeface="Consolas" panose="020B0609020204030204" pitchFamily="49" charset="0"/>
              </a:rPr>
            </a:br>
            <a:endParaRPr lang="en-US" sz="4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804C431D-E727-F4E3-B6B7-16962F1A0CF2}"/>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563854F1-9FE0-2455-D49D-BB3956CC06D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69026EE-4A40-8286-B8E7-5A8710D10C76}"/>
              </a:ext>
            </a:extLst>
          </p:cNvPr>
          <p:cNvSpPr>
            <a:spLocks noGrp="1"/>
          </p:cNvSpPr>
          <p:nvPr>
            <p:ph type="sldNum" sz="quarter" idx="12"/>
          </p:nvPr>
        </p:nvSpPr>
        <p:spPr/>
        <p:txBody>
          <a:bodyPr/>
          <a:lstStyle/>
          <a:p>
            <a:fld id="{7C5CF243-786F-4254-B068-4C9F0B6EA12F}" type="slidenum">
              <a:rPr lang="en-US" altLang="en-US" smtClean="0"/>
              <a:pPr/>
              <a:t>22</a:t>
            </a:fld>
            <a:endParaRPr lang="en-US" altLang="en-US"/>
          </a:p>
        </p:txBody>
      </p:sp>
    </p:spTree>
    <p:extLst>
      <p:ext uri="{BB962C8B-B14F-4D97-AF65-F5344CB8AC3E}">
        <p14:creationId xmlns:p14="http://schemas.microsoft.com/office/powerpoint/2010/main" val="3339003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3B22-BA41-20F2-BC2F-D94F9B261618}"/>
              </a:ext>
            </a:extLst>
          </p:cNvPr>
          <p:cNvSpPr>
            <a:spLocks noGrp="1"/>
          </p:cNvSpPr>
          <p:nvPr>
            <p:ph type="title"/>
          </p:nvPr>
        </p:nvSpPr>
        <p:spPr/>
        <p:txBody>
          <a:bodyPr/>
          <a:lstStyle/>
          <a:p>
            <a:r>
              <a:rPr lang="en-US" dirty="0"/>
              <a:t>multiple.css</a:t>
            </a:r>
          </a:p>
        </p:txBody>
      </p:sp>
      <p:sp>
        <p:nvSpPr>
          <p:cNvPr id="3" name="Content Placeholder 2">
            <a:extLst>
              <a:ext uri="{FF2B5EF4-FFF2-40B4-BE49-F238E27FC236}">
                <a16:creationId xmlns:a16="http://schemas.microsoft.com/office/drawing/2014/main" id="{8700573D-9CFC-8604-C0ED-C4AE73692EAD}"/>
              </a:ext>
            </a:extLst>
          </p:cNvPr>
          <p:cNvSpPr>
            <a:spLocks noGrp="1"/>
          </p:cNvSpPr>
          <p:nvPr>
            <p:ph idx="1"/>
          </p:nvPr>
        </p:nvSpPr>
        <p:spPr/>
        <p:txBody>
          <a:bodyPr/>
          <a:lstStyle/>
          <a:p>
            <a:r>
              <a:rPr lang="en-US" dirty="0"/>
              <a:t>In the </a:t>
            </a:r>
            <a:r>
              <a:rPr lang="en-US" dirty="0" err="1"/>
              <a:t>src</a:t>
            </a:r>
            <a:r>
              <a:rPr lang="en-US" dirty="0"/>
              <a:t> folder create a file called multiple.css add the following code snippet.</a:t>
            </a:r>
          </a:p>
          <a:p>
            <a:r>
              <a:rPr lang="en-US" sz="800" b="0" dirty="0">
                <a:solidFill>
                  <a:schemeClr val="tx1"/>
                </a:solidFill>
                <a:effectLst/>
                <a:latin typeface="Consolas" panose="020B0609020204030204" pitchFamily="49" charset="0"/>
              </a:rPr>
              <a:t>.multiple {</a:t>
            </a:r>
          </a:p>
          <a:p>
            <a:r>
              <a:rPr lang="en-US" sz="800" b="0" dirty="0">
                <a:solidFill>
                  <a:schemeClr val="tx1"/>
                </a:solidFill>
                <a:effectLst/>
                <a:latin typeface="Consolas" panose="020B0609020204030204" pitchFamily="49" charset="0"/>
              </a:rPr>
              <a:t>  max-width: 400px;</a:t>
            </a:r>
          </a:p>
          <a:p>
            <a:r>
              <a:rPr lang="en-US" sz="800" b="0" dirty="0">
                <a:solidFill>
                  <a:schemeClr val="tx1"/>
                </a:solidFill>
                <a:effectLst/>
                <a:latin typeface="Consolas" panose="020B0609020204030204" pitchFamily="49" charset="0"/>
              </a:rPr>
              <a:t>  width: 90%;</a:t>
            </a:r>
          </a:p>
          <a:p>
            <a:r>
              <a:rPr lang="en-US" sz="800" b="0" dirty="0">
                <a:solidFill>
                  <a:schemeClr val="tx1"/>
                </a:solidFill>
                <a:effectLst/>
                <a:latin typeface="Consolas" panose="020B0609020204030204" pitchFamily="49" charset="0"/>
              </a:rPr>
              <a:t>  display: flex;</a:t>
            </a:r>
          </a:p>
          <a:p>
            <a:r>
              <a:rPr lang="en-US" sz="800" b="0" dirty="0">
                <a:solidFill>
                  <a:schemeClr val="tx1"/>
                </a:solidFill>
                <a:effectLst/>
                <a:latin typeface="Consolas" panose="020B0609020204030204" pitchFamily="49" charset="0"/>
              </a:rPr>
              <a:t>  flex-direction: column;</a:t>
            </a:r>
          </a:p>
          <a:p>
            <a:r>
              <a:rPr lang="en-US" sz="800" b="0" dirty="0">
                <a:solidFill>
                  <a:schemeClr val="tx1"/>
                </a:solidFill>
                <a:effectLst/>
                <a:latin typeface="Consolas" panose="020B0609020204030204" pitchFamily="49" charset="0"/>
              </a:rPr>
              <a:t>  gap: 1rem;</a:t>
            </a:r>
          </a:p>
          <a:p>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a:t>
            </a:r>
            <a:r>
              <a:rPr lang="en-US" sz="800" b="0" dirty="0" err="1">
                <a:solidFill>
                  <a:schemeClr val="tx1"/>
                </a:solidFill>
                <a:effectLst/>
                <a:latin typeface="Consolas" panose="020B0609020204030204" pitchFamily="49" charset="0"/>
              </a:rPr>
              <a:t>multiple__input</a:t>
            </a:r>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a:t>
            </a:r>
            <a:r>
              <a:rPr lang="en-US" sz="800" b="0" dirty="0" err="1">
                <a:solidFill>
                  <a:schemeClr val="tx1"/>
                </a:solidFill>
                <a:effectLst/>
                <a:latin typeface="Consolas" panose="020B0609020204030204" pitchFamily="49" charset="0"/>
              </a:rPr>
              <a:t>multiple__button</a:t>
            </a:r>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.multiple__</a:t>
            </a:r>
            <a:r>
              <a:rPr lang="en-US" sz="800" b="0" dirty="0" err="1">
                <a:solidFill>
                  <a:schemeClr val="tx1"/>
                </a:solidFill>
                <a:effectLst/>
                <a:latin typeface="Consolas" panose="020B0609020204030204" pitchFamily="49" charset="0"/>
              </a:rPr>
              <a:t>textarea</a:t>
            </a:r>
            <a:r>
              <a:rPr lang="en-US" sz="800" b="0" dirty="0">
                <a:solidFill>
                  <a:schemeClr val="tx1"/>
                </a:solidFill>
                <a:effectLst/>
                <a:latin typeface="Consolas" panose="020B0609020204030204" pitchFamily="49" charset="0"/>
              </a:rPr>
              <a:t> {</a:t>
            </a:r>
          </a:p>
          <a:p>
            <a:r>
              <a:rPr lang="en-US" sz="800" b="0" dirty="0">
                <a:solidFill>
                  <a:schemeClr val="tx1"/>
                </a:solidFill>
                <a:effectLst/>
                <a:latin typeface="Consolas" panose="020B0609020204030204" pitchFamily="49" charset="0"/>
              </a:rPr>
              <a:t>  font-family: "Poppins", sans-serif;</a:t>
            </a:r>
          </a:p>
          <a:p>
            <a:r>
              <a:rPr lang="en-US" sz="800" b="0" dirty="0">
                <a:solidFill>
                  <a:schemeClr val="tx1"/>
                </a:solidFill>
                <a:effectLst/>
                <a:latin typeface="Consolas" panose="020B0609020204030204" pitchFamily="49" charset="0"/>
              </a:rPr>
              <a:t>  font-size: 1.8rem;</a:t>
            </a:r>
          </a:p>
          <a:p>
            <a:r>
              <a:rPr lang="en-US" sz="800" b="0" dirty="0">
                <a:solidFill>
                  <a:schemeClr val="tx1"/>
                </a:solidFill>
                <a:effectLst/>
                <a:latin typeface="Consolas" panose="020B0609020204030204" pitchFamily="49" charset="0"/>
              </a:rPr>
              <a:t>  width: 100%;</a:t>
            </a:r>
          </a:p>
          <a:p>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a:t>
            </a:r>
            <a:r>
              <a:rPr lang="en-US" sz="800" b="0" dirty="0" err="1">
                <a:solidFill>
                  <a:schemeClr val="tx1"/>
                </a:solidFill>
                <a:effectLst/>
                <a:latin typeface="Consolas" panose="020B0609020204030204" pitchFamily="49" charset="0"/>
              </a:rPr>
              <a:t>multiple__input</a:t>
            </a:r>
            <a:r>
              <a:rPr lang="en-US" sz="800" b="0" dirty="0">
                <a:solidFill>
                  <a:schemeClr val="tx1"/>
                </a:solidFill>
                <a:effectLst/>
                <a:latin typeface="Consolas" panose="020B0609020204030204" pitchFamily="49" charset="0"/>
              </a:rPr>
              <a:t> {</a:t>
            </a:r>
          </a:p>
          <a:p>
            <a:r>
              <a:rPr lang="en-US" sz="800" b="0" dirty="0">
                <a:solidFill>
                  <a:schemeClr val="tx1"/>
                </a:solidFill>
                <a:effectLst/>
                <a:latin typeface="Consolas" panose="020B0609020204030204" pitchFamily="49" charset="0"/>
              </a:rPr>
              <a:t>  padding: 5px;</a:t>
            </a:r>
          </a:p>
          <a:p>
            <a:r>
              <a:rPr lang="en-US" sz="800" b="0" dirty="0">
                <a:solidFill>
                  <a:schemeClr val="tx1"/>
                </a:solidFill>
                <a:effectLst/>
                <a:latin typeface="Consolas" panose="020B0609020204030204" pitchFamily="49" charset="0"/>
              </a:rPr>
              <a:t>}</a:t>
            </a:r>
          </a:p>
          <a:p>
            <a:br>
              <a:rPr lang="en-US" sz="800" b="0" dirty="0">
                <a:solidFill>
                  <a:schemeClr val="tx1"/>
                </a:solidFill>
                <a:effectLst/>
                <a:latin typeface="Consolas" panose="020B0609020204030204" pitchFamily="49" charset="0"/>
              </a:rPr>
            </a:br>
            <a:r>
              <a:rPr lang="en-US" sz="800" b="0" dirty="0">
                <a:solidFill>
                  <a:schemeClr val="tx1"/>
                </a:solidFill>
                <a:effectLst/>
                <a:latin typeface="Consolas" panose="020B0609020204030204" pitchFamily="49" charset="0"/>
              </a:rPr>
              <a:t>.</a:t>
            </a:r>
            <a:r>
              <a:rPr lang="en-US" sz="800" b="0" dirty="0" err="1">
                <a:solidFill>
                  <a:schemeClr val="tx1"/>
                </a:solidFill>
                <a:effectLst/>
                <a:latin typeface="Consolas" panose="020B0609020204030204" pitchFamily="49" charset="0"/>
              </a:rPr>
              <a:t>multiple__text</a:t>
            </a:r>
            <a:r>
              <a:rPr lang="en-US" sz="800" b="0" dirty="0">
                <a:solidFill>
                  <a:schemeClr val="tx1"/>
                </a:solidFill>
                <a:effectLst/>
                <a:latin typeface="Consolas" panose="020B0609020204030204" pitchFamily="49" charset="0"/>
              </a:rPr>
              <a:t> {</a:t>
            </a:r>
          </a:p>
          <a:p>
            <a:r>
              <a:rPr lang="en-US" sz="800" b="0" dirty="0">
                <a:solidFill>
                  <a:schemeClr val="tx1"/>
                </a:solidFill>
                <a:effectLst/>
                <a:latin typeface="Consolas" panose="020B0609020204030204" pitchFamily="49" charset="0"/>
              </a:rPr>
              <a:t>  display: block;</a:t>
            </a:r>
          </a:p>
          <a:p>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a:t>
            </a:r>
            <a:r>
              <a:rPr lang="en-US" sz="800" b="0" dirty="0" err="1">
                <a:solidFill>
                  <a:schemeClr val="tx1"/>
                </a:solidFill>
                <a:effectLst/>
                <a:latin typeface="Consolas" panose="020B0609020204030204" pitchFamily="49" charset="0"/>
              </a:rPr>
              <a:t>multiple__button</a:t>
            </a:r>
            <a:r>
              <a:rPr lang="en-US" sz="800" b="0" dirty="0">
                <a:solidFill>
                  <a:schemeClr val="tx1"/>
                </a:solidFill>
                <a:effectLst/>
                <a:latin typeface="Consolas" panose="020B0609020204030204" pitchFamily="49" charset="0"/>
              </a:rPr>
              <a:t> {</a:t>
            </a:r>
          </a:p>
          <a:p>
            <a:r>
              <a:rPr lang="en-US" sz="800" b="0" dirty="0">
                <a:solidFill>
                  <a:schemeClr val="tx1"/>
                </a:solidFill>
                <a:effectLst/>
                <a:latin typeface="Consolas" panose="020B0609020204030204" pitchFamily="49" charset="0"/>
              </a:rPr>
              <a:t>  display: block;</a:t>
            </a:r>
          </a:p>
          <a:p>
            <a:r>
              <a:rPr lang="en-US" sz="800" b="0" dirty="0">
                <a:solidFill>
                  <a:schemeClr val="tx1"/>
                </a:solidFill>
                <a:effectLst/>
                <a:latin typeface="Consolas" panose="020B0609020204030204" pitchFamily="49" charset="0"/>
              </a:rPr>
              <a:t>  padding: 5px 0;</a:t>
            </a:r>
          </a:p>
          <a:p>
            <a:r>
              <a:rPr lang="en-US" sz="800" b="0" dirty="0">
                <a:solidFill>
                  <a:schemeClr val="tx1"/>
                </a:solidFill>
                <a:effectLst/>
                <a:latin typeface="Consolas" panose="020B0609020204030204" pitchFamily="49" charset="0"/>
              </a:rPr>
              <a:t>  cursor: pointer;</a:t>
            </a:r>
          </a:p>
          <a:p>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.multiple__</a:t>
            </a:r>
            <a:r>
              <a:rPr lang="en-US" sz="800" b="0" dirty="0" err="1">
                <a:solidFill>
                  <a:schemeClr val="tx1"/>
                </a:solidFill>
                <a:effectLst/>
                <a:latin typeface="Consolas" panose="020B0609020204030204" pitchFamily="49" charset="0"/>
              </a:rPr>
              <a:t>textarea</a:t>
            </a:r>
            <a:r>
              <a:rPr lang="en-US" sz="800" b="0" dirty="0">
                <a:solidFill>
                  <a:schemeClr val="tx1"/>
                </a:solidFill>
                <a:effectLst/>
                <a:latin typeface="Consolas" panose="020B0609020204030204" pitchFamily="49" charset="0"/>
              </a:rPr>
              <a:t> {</a:t>
            </a:r>
          </a:p>
          <a:p>
            <a:r>
              <a:rPr lang="en-US" sz="800" b="0" dirty="0">
                <a:solidFill>
                  <a:schemeClr val="tx1"/>
                </a:solidFill>
                <a:effectLst/>
                <a:latin typeface="Consolas" panose="020B0609020204030204" pitchFamily="49" charset="0"/>
              </a:rPr>
              <a:t>  padding: 10px;</a:t>
            </a:r>
          </a:p>
          <a:p>
            <a:r>
              <a:rPr lang="en-US" sz="800" b="0" dirty="0">
                <a:solidFill>
                  <a:schemeClr val="tx1"/>
                </a:solidFill>
                <a:effectLst/>
                <a:latin typeface="Consolas" panose="020B0609020204030204" pitchFamily="49" charset="0"/>
              </a:rPr>
              <a:t>  resize: none;</a:t>
            </a:r>
          </a:p>
          <a:p>
            <a:r>
              <a:rPr lang="en-US" sz="800" b="0" dirty="0">
                <a:solidFill>
                  <a:schemeClr val="tx1"/>
                </a:solidFill>
                <a:effectLst/>
                <a:latin typeface="Consolas" panose="020B0609020204030204" pitchFamily="49" charset="0"/>
              </a:rPr>
              <a:t>  height: 10rem;</a:t>
            </a:r>
          </a:p>
          <a:p>
            <a:r>
              <a:rPr lang="en-US" sz="800" b="0" dirty="0">
                <a:solidFill>
                  <a:schemeClr val="tx1"/>
                </a:solidFill>
                <a:effectLst/>
                <a:latin typeface="Consolas" panose="020B0609020204030204" pitchFamily="49" charset="0"/>
              </a:rPr>
              <a:t>}</a:t>
            </a:r>
          </a:p>
          <a:p>
            <a:br>
              <a:rPr lang="en-US" sz="800" b="0" dirty="0">
                <a:solidFill>
                  <a:schemeClr val="tx1"/>
                </a:solidFill>
                <a:effectLst/>
                <a:latin typeface="Consolas" panose="020B0609020204030204" pitchFamily="49" charset="0"/>
              </a:rPr>
            </a:br>
            <a:endParaRPr lang="en-US" sz="8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6622F85F-5870-FB4F-1120-17AB1DEF0C74}"/>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564025BA-FAF6-AAF0-7C24-DA6D9779805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D40D61B-0554-4AF5-ED36-623B3E98E826}"/>
              </a:ext>
            </a:extLst>
          </p:cNvPr>
          <p:cNvSpPr>
            <a:spLocks noGrp="1"/>
          </p:cNvSpPr>
          <p:nvPr>
            <p:ph type="sldNum" sz="quarter" idx="12"/>
          </p:nvPr>
        </p:nvSpPr>
        <p:spPr/>
        <p:txBody>
          <a:bodyPr/>
          <a:lstStyle/>
          <a:p>
            <a:fld id="{7C5CF243-786F-4254-B068-4C9F0B6EA12F}" type="slidenum">
              <a:rPr lang="en-US" altLang="en-US" smtClean="0"/>
              <a:pPr/>
              <a:t>23</a:t>
            </a:fld>
            <a:endParaRPr lang="en-US" altLang="en-US"/>
          </a:p>
        </p:txBody>
      </p:sp>
    </p:spTree>
    <p:extLst>
      <p:ext uri="{BB962C8B-B14F-4D97-AF65-F5344CB8AC3E}">
        <p14:creationId xmlns:p14="http://schemas.microsoft.com/office/powerpoint/2010/main" val="295318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6FE2-B910-03F4-9DD2-4551D48DAB6D}"/>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E9428979-ABC8-65FC-C4FA-FB141FC62CDB}"/>
              </a:ext>
            </a:extLst>
          </p:cNvPr>
          <p:cNvSpPr>
            <a:spLocks noGrp="1"/>
          </p:cNvSpPr>
          <p:nvPr>
            <p:ph idx="1"/>
          </p:nvPr>
        </p:nvSpPr>
        <p:spPr/>
        <p:txBody>
          <a:bodyPr/>
          <a:lstStyle/>
          <a:p>
            <a:endParaRPr lang="en-US" dirty="0"/>
          </a:p>
          <a:p>
            <a:endParaRPr lang="en-US" dirty="0"/>
          </a:p>
        </p:txBody>
      </p:sp>
      <p:sp>
        <p:nvSpPr>
          <p:cNvPr id="4" name="Date Placeholder 3">
            <a:extLst>
              <a:ext uri="{FF2B5EF4-FFF2-40B4-BE49-F238E27FC236}">
                <a16:creationId xmlns:a16="http://schemas.microsoft.com/office/drawing/2014/main" id="{0BD7A1AF-CA32-C296-A9E4-827B58E86BC0}"/>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B4261105-9ABF-D842-2576-3C11AA41D18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C08E936-F16E-6730-017B-EFB74C12DF25}"/>
              </a:ext>
            </a:extLst>
          </p:cNvPr>
          <p:cNvSpPr>
            <a:spLocks noGrp="1"/>
          </p:cNvSpPr>
          <p:nvPr>
            <p:ph type="sldNum" sz="quarter" idx="12"/>
          </p:nvPr>
        </p:nvSpPr>
        <p:spPr/>
        <p:txBody>
          <a:bodyPr/>
          <a:lstStyle/>
          <a:p>
            <a:fld id="{7C5CF243-786F-4254-B068-4C9F0B6EA12F}" type="slidenum">
              <a:rPr lang="en-US" altLang="en-US" smtClean="0"/>
              <a:pPr/>
              <a:t>24</a:t>
            </a:fld>
            <a:endParaRPr lang="en-US" altLang="en-US"/>
          </a:p>
        </p:txBody>
      </p:sp>
      <p:pic>
        <p:nvPicPr>
          <p:cNvPr id="12290" name="Picture 2" descr="4ln01Wq">
            <a:extLst>
              <a:ext uri="{FF2B5EF4-FFF2-40B4-BE49-F238E27FC236}">
                <a16:creationId xmlns:a16="http://schemas.microsoft.com/office/drawing/2014/main" id="{4C0DD0DD-5484-7464-C556-F9DE6910D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85950"/>
            <a:ext cx="77724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063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F463B-BDB9-1678-A552-6DC54CF54ECF}"/>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A4F17ECC-34A7-CC9F-0045-79282D58B846}"/>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DDB275CC-FDDB-F5AE-EEF4-55528C9CAEB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32F6D75-F60A-45FE-F695-C1935452A5A7}"/>
              </a:ext>
            </a:extLst>
          </p:cNvPr>
          <p:cNvSpPr>
            <a:spLocks noGrp="1"/>
          </p:cNvSpPr>
          <p:nvPr>
            <p:ph type="sldNum" sz="quarter" idx="12"/>
          </p:nvPr>
        </p:nvSpPr>
        <p:spPr/>
        <p:txBody>
          <a:bodyPr/>
          <a:lstStyle/>
          <a:p>
            <a:fld id="{7C5CF243-786F-4254-B068-4C9F0B6EA12F}" type="slidenum">
              <a:rPr lang="en-US" altLang="en-US" smtClean="0"/>
              <a:pPr/>
              <a:t>25</a:t>
            </a:fld>
            <a:endParaRPr lang="en-US" altLang="en-US"/>
          </a:p>
        </p:txBody>
      </p:sp>
      <p:sp>
        <p:nvSpPr>
          <p:cNvPr id="8" name="Rectangle 2">
            <a:extLst>
              <a:ext uri="{FF2B5EF4-FFF2-40B4-BE49-F238E27FC236}">
                <a16:creationId xmlns:a16="http://schemas.microsoft.com/office/drawing/2014/main" id="{3AB48F2E-64AF-6C9A-7F9C-53AB0FFA1301}"/>
              </a:ext>
            </a:extLst>
          </p:cNvPr>
          <p:cNvSpPr>
            <a:spLocks noGrp="1" noChangeArrowheads="1"/>
          </p:cNvSpPr>
          <p:nvPr>
            <p:ph idx="1"/>
          </p:nvPr>
        </p:nvSpPr>
        <p:spPr bwMode="auto">
          <a:xfrm>
            <a:off x="1047565" y="870536"/>
            <a:ext cx="762221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In the example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The </a:t>
            </a:r>
            <a:r>
              <a:rPr kumimoji="0" lang="en-US" altLang="en-US" b="0" i="0" u="none" strike="noStrike" cap="none" normalizeH="0" baseline="0" dirty="0" err="1">
                <a:ln>
                  <a:noFill/>
                </a:ln>
                <a:solidFill>
                  <a:srgbClr val="202122"/>
                </a:solidFill>
                <a:effectLst/>
                <a:latin typeface="Arial Unicode MS"/>
              </a:rPr>
              <a:t>useState</a:t>
            </a:r>
            <a:r>
              <a:rPr kumimoji="0" lang="en-US" altLang="en-US" b="0" i="0" u="none" strike="noStrike" cap="none" normalizeH="0" baseline="0" dirty="0">
                <a:ln>
                  <a:noFill/>
                </a:ln>
                <a:solidFill>
                  <a:srgbClr val="202122"/>
                </a:solidFill>
                <a:effectLst/>
                <a:latin typeface="undefined"/>
              </a:rPr>
              <a:t> hook defines a state object named </a:t>
            </a:r>
            <a:r>
              <a:rPr kumimoji="0" lang="en-US" altLang="en-US" b="0" i="0" u="none" strike="noStrike" cap="none" normalizeH="0" baseline="0" dirty="0" err="1">
                <a:ln>
                  <a:noFill/>
                </a:ln>
                <a:solidFill>
                  <a:srgbClr val="202122"/>
                </a:solidFill>
                <a:effectLst/>
                <a:latin typeface="Arial Unicode MS"/>
              </a:rPr>
              <a:t>formData</a:t>
            </a:r>
            <a:r>
              <a:rPr kumimoji="0" lang="en-US" altLang="en-US" b="0" i="0" u="none" strike="noStrike" cap="none" normalizeH="0" baseline="0" dirty="0">
                <a:ln>
                  <a:noFill/>
                </a:ln>
                <a:solidFill>
                  <a:srgbClr val="202122"/>
                </a:solidFill>
                <a:effectLst/>
                <a:latin typeface="undefined"/>
              </a:rPr>
              <a:t> that contains three properties: </a:t>
            </a:r>
            <a:r>
              <a:rPr kumimoji="0" lang="en-US" altLang="en-US" b="0" i="0" u="none" strike="noStrike" cap="none" normalizeH="0" baseline="0" dirty="0">
                <a:ln>
                  <a:noFill/>
                </a:ln>
                <a:solidFill>
                  <a:srgbClr val="202122"/>
                </a:solidFill>
                <a:effectLst/>
                <a:latin typeface="Arial Unicode MS"/>
              </a:rPr>
              <a:t>name</a:t>
            </a:r>
            <a:r>
              <a:rPr kumimoji="0" lang="en-US" altLang="en-US" b="0" i="0" u="none" strike="noStrike" cap="none" normalizeH="0" baseline="0" dirty="0">
                <a:ln>
                  <a:noFill/>
                </a:ln>
                <a:solidFill>
                  <a:srgbClr val="202122"/>
                </a:solidFill>
                <a:effectLst/>
                <a:latin typeface="undefined"/>
              </a:rPr>
              <a:t>, </a:t>
            </a:r>
            <a:r>
              <a:rPr kumimoji="0" lang="en-US" altLang="en-US" b="0" i="0" u="none" strike="noStrike" cap="none" normalizeH="0" baseline="0" dirty="0">
                <a:ln>
                  <a:noFill/>
                </a:ln>
                <a:solidFill>
                  <a:srgbClr val="202122"/>
                </a:solidFill>
                <a:effectLst/>
                <a:latin typeface="Arial Unicode MS"/>
              </a:rPr>
              <a:t>email</a:t>
            </a:r>
            <a:r>
              <a:rPr kumimoji="0" lang="en-US" altLang="en-US" b="0" i="0" u="none" strike="noStrike" cap="none" normalizeH="0" baseline="0" dirty="0">
                <a:ln>
                  <a:noFill/>
                </a:ln>
                <a:solidFill>
                  <a:srgbClr val="202122"/>
                </a:solidFill>
                <a:effectLst/>
                <a:latin typeface="undefined"/>
              </a:rPr>
              <a:t>, and </a:t>
            </a:r>
            <a:r>
              <a:rPr kumimoji="0" lang="en-US" altLang="en-US" b="0" i="0" u="none" strike="noStrike" cap="none" normalizeH="0" baseline="0" dirty="0">
                <a:ln>
                  <a:noFill/>
                </a:ln>
                <a:solidFill>
                  <a:srgbClr val="202122"/>
                </a:solidFill>
                <a:effectLst/>
                <a:latin typeface="Arial Unicode MS"/>
              </a:rPr>
              <a:t>message</a:t>
            </a:r>
            <a:r>
              <a:rPr kumimoji="0" lang="en-US" altLang="en-US" b="0" i="0" u="none" strike="noStrike" cap="none" normalizeH="0" baseline="0" dirty="0">
                <a:ln>
                  <a:noFill/>
                </a:ln>
                <a:solidFill>
                  <a:srgbClr val="202122"/>
                </a:solidFill>
                <a:effectLst/>
                <a:latin typeface="undefined"/>
              </a:rPr>
              <a:t>, each initialized to an empty string.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The </a:t>
            </a:r>
            <a:r>
              <a:rPr kumimoji="0" lang="en-US" altLang="en-US" b="0" i="0" u="none" strike="noStrike" cap="none" normalizeH="0" baseline="0" dirty="0" err="1">
                <a:ln>
                  <a:noFill/>
                </a:ln>
                <a:solidFill>
                  <a:srgbClr val="202122"/>
                </a:solidFill>
                <a:effectLst/>
                <a:latin typeface="Arial Unicode MS"/>
              </a:rPr>
              <a:t>handleChange</a:t>
            </a:r>
            <a:r>
              <a:rPr kumimoji="0" lang="en-US" altLang="en-US" b="0" i="0" u="none" strike="noStrike" cap="none" normalizeH="0" baseline="0" dirty="0">
                <a:ln>
                  <a:noFill/>
                </a:ln>
                <a:solidFill>
                  <a:srgbClr val="202122"/>
                </a:solidFill>
                <a:effectLst/>
                <a:latin typeface="undefined"/>
              </a:rPr>
              <a:t> function is called whenever a user types in one of the form fields.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02122"/>
              </a:solidFill>
              <a:latin typeface="undefine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It extracts the </a:t>
            </a:r>
            <a:r>
              <a:rPr kumimoji="0" lang="en-US" altLang="en-US" b="0" i="0" u="none" strike="noStrike" cap="none" normalizeH="0" baseline="0" dirty="0">
                <a:ln>
                  <a:noFill/>
                </a:ln>
                <a:solidFill>
                  <a:srgbClr val="202122"/>
                </a:solidFill>
                <a:effectLst/>
                <a:latin typeface="Arial Unicode MS"/>
              </a:rPr>
              <a:t>name</a:t>
            </a:r>
            <a:r>
              <a:rPr kumimoji="0" lang="en-US" altLang="en-US" b="0" i="0" u="none" strike="noStrike" cap="none" normalizeH="0" baseline="0" dirty="0">
                <a:ln>
                  <a:noFill/>
                </a:ln>
                <a:solidFill>
                  <a:srgbClr val="202122"/>
                </a:solidFill>
                <a:effectLst/>
                <a:latin typeface="undefined"/>
              </a:rPr>
              <a:t> and </a:t>
            </a:r>
            <a:r>
              <a:rPr kumimoji="0" lang="en-US" altLang="en-US" b="0" i="0" u="none" strike="noStrike" cap="none" normalizeH="0" baseline="0" dirty="0">
                <a:ln>
                  <a:noFill/>
                </a:ln>
                <a:solidFill>
                  <a:srgbClr val="202122"/>
                </a:solidFill>
                <a:effectLst/>
                <a:latin typeface="Arial Unicode MS"/>
              </a:rPr>
              <a:t>value</a:t>
            </a:r>
            <a:r>
              <a:rPr kumimoji="0" lang="en-US" altLang="en-US" b="0" i="0" u="none" strike="noStrike" cap="none" normalizeH="0" baseline="0" dirty="0">
                <a:ln>
                  <a:noFill/>
                </a:ln>
                <a:solidFill>
                  <a:srgbClr val="202122"/>
                </a:solidFill>
                <a:effectLst/>
                <a:latin typeface="undefined"/>
              </a:rPr>
              <a:t> of the form field that has changed using the </a:t>
            </a:r>
            <a:r>
              <a:rPr kumimoji="0" lang="en-US" altLang="en-US" b="0" i="0" u="none" strike="noStrike" cap="none" normalizeH="0" baseline="0" dirty="0" err="1">
                <a:ln>
                  <a:noFill/>
                </a:ln>
                <a:solidFill>
                  <a:srgbClr val="202122"/>
                </a:solidFill>
                <a:effectLst/>
                <a:latin typeface="Arial Unicode MS"/>
              </a:rPr>
              <a:t>event.target</a:t>
            </a:r>
            <a:r>
              <a:rPr kumimoji="0" lang="en-US" altLang="en-US" b="0" i="0" u="none" strike="noStrike" cap="none" normalizeH="0" baseline="0" dirty="0">
                <a:ln>
                  <a:noFill/>
                </a:ln>
                <a:solidFill>
                  <a:srgbClr val="202122"/>
                </a:solidFill>
                <a:effectLst/>
                <a:latin typeface="undefined"/>
              </a:rPr>
              <a:t> object and then updates the </a:t>
            </a:r>
            <a:r>
              <a:rPr kumimoji="0" lang="en-US" altLang="en-US" b="0" i="0" u="none" strike="noStrike" cap="none" normalizeH="0" baseline="0" dirty="0" err="1">
                <a:ln>
                  <a:noFill/>
                </a:ln>
                <a:solidFill>
                  <a:srgbClr val="202122"/>
                </a:solidFill>
                <a:effectLst/>
                <a:latin typeface="Arial Unicode MS"/>
              </a:rPr>
              <a:t>formData</a:t>
            </a:r>
            <a:r>
              <a:rPr kumimoji="0" lang="en-US" altLang="en-US" b="0" i="0" u="none" strike="noStrike" cap="none" normalizeH="0" baseline="0" dirty="0">
                <a:ln>
                  <a:noFill/>
                </a:ln>
                <a:solidFill>
                  <a:srgbClr val="202122"/>
                </a:solidFill>
                <a:effectLst/>
                <a:latin typeface="undefined"/>
              </a:rPr>
              <a:t> state variable using the </a:t>
            </a:r>
            <a:r>
              <a:rPr kumimoji="0" lang="en-US" altLang="en-US" b="0" i="0" u="none" strike="noStrike" cap="none" normalizeH="0" baseline="0" dirty="0" err="1">
                <a:ln>
                  <a:noFill/>
                </a:ln>
                <a:solidFill>
                  <a:srgbClr val="202122"/>
                </a:solidFill>
                <a:effectLst/>
                <a:latin typeface="Arial Unicode MS"/>
              </a:rPr>
              <a:t>setFormData</a:t>
            </a:r>
            <a:r>
              <a:rPr kumimoji="0" lang="en-US" altLang="en-US" b="0" i="0" u="none" strike="noStrike" cap="none" normalizeH="0" baseline="0" dirty="0">
                <a:ln>
                  <a:noFill/>
                </a:ln>
                <a:solidFill>
                  <a:srgbClr val="202122"/>
                </a:solidFill>
                <a:effectLst/>
                <a:latin typeface="undefined"/>
              </a:rPr>
              <a:t> function.</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450187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1914-C1D5-B1D3-A1B2-82834896FE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3C9ADB-FC9B-C162-40BF-1DAED5191544}"/>
              </a:ext>
            </a:extLst>
          </p:cNvPr>
          <p:cNvSpPr>
            <a:spLocks noGrp="1"/>
          </p:cNvSpPr>
          <p:nvPr>
            <p:ph idx="1"/>
          </p:nvPr>
        </p:nvSpPr>
        <p:spPr/>
        <p:txBody>
          <a:bodyPr/>
          <a:lstStyle/>
          <a:p>
            <a:r>
              <a:rPr kumimoji="0" lang="en-US" altLang="en-US" b="0" i="0" u="none" strike="noStrike" cap="none" normalizeH="0" baseline="0" dirty="0">
                <a:ln>
                  <a:noFill/>
                </a:ln>
                <a:solidFill>
                  <a:srgbClr val="202122"/>
                </a:solidFill>
                <a:effectLst/>
                <a:latin typeface="undefined"/>
              </a:rPr>
              <a:t>The </a:t>
            </a:r>
            <a:r>
              <a:rPr kumimoji="0" lang="en-US" altLang="en-US" b="0" i="0" u="none" strike="noStrike" cap="none" normalizeH="0" baseline="0" dirty="0" err="1">
                <a:ln>
                  <a:noFill/>
                </a:ln>
                <a:solidFill>
                  <a:srgbClr val="202122"/>
                </a:solidFill>
                <a:effectLst/>
                <a:latin typeface="Arial Unicode MS"/>
              </a:rPr>
              <a:t>setFormData</a:t>
            </a:r>
            <a:r>
              <a:rPr kumimoji="0" lang="en-US" altLang="en-US" b="0" i="0" u="none" strike="noStrike" cap="none" normalizeH="0" baseline="0" dirty="0">
                <a:ln>
                  <a:noFill/>
                </a:ln>
                <a:solidFill>
                  <a:srgbClr val="202122"/>
                </a:solidFill>
                <a:effectLst/>
                <a:latin typeface="undefined"/>
              </a:rPr>
              <a:t> function uses the spread operator (</a:t>
            </a:r>
            <a:r>
              <a:rPr kumimoji="0" lang="en-US" altLang="en-US" b="0" i="0" u="none" strike="noStrike" cap="none" normalizeH="0" baseline="0" dirty="0">
                <a:ln>
                  <a:noFill/>
                </a:ln>
                <a:solidFill>
                  <a:srgbClr val="202122"/>
                </a:solidFill>
                <a:effectLst/>
                <a:latin typeface="Arial Unicode MS"/>
              </a:rPr>
              <a:t>...</a:t>
            </a:r>
            <a:r>
              <a:rPr kumimoji="0" lang="en-US" altLang="en-US" b="0" i="0" u="none" strike="noStrike" cap="none" normalizeH="0" baseline="0" dirty="0">
                <a:ln>
                  <a:noFill/>
                </a:ln>
                <a:solidFill>
                  <a:srgbClr val="202122"/>
                </a:solidFill>
                <a:effectLst/>
                <a:latin typeface="undefined"/>
              </a:rPr>
              <a:t>) to copy the previous </a:t>
            </a:r>
            <a:r>
              <a:rPr kumimoji="0" lang="en-US" altLang="en-US" b="0" i="0" u="none" strike="noStrike" cap="none" normalizeH="0" baseline="0" dirty="0" err="1">
                <a:ln>
                  <a:noFill/>
                </a:ln>
                <a:solidFill>
                  <a:srgbClr val="202122"/>
                </a:solidFill>
                <a:effectLst/>
                <a:latin typeface="Arial Unicode MS"/>
              </a:rPr>
              <a:t>formData</a:t>
            </a:r>
            <a:r>
              <a:rPr kumimoji="0" lang="en-US" altLang="en-US" b="0" i="0" u="none" strike="noStrike" cap="none" normalizeH="0" baseline="0" dirty="0">
                <a:ln>
                  <a:noFill/>
                </a:ln>
                <a:solidFill>
                  <a:srgbClr val="202122"/>
                </a:solidFill>
                <a:effectLst/>
                <a:latin typeface="undefined"/>
              </a:rPr>
              <a:t> object. Then it updates the value of the changed form field by setting its value prop with the new value.</a:t>
            </a:r>
            <a:endParaRPr kumimoji="0" lang="en-US" altLang="en-US" b="0" i="0" u="none" strike="noStrike" cap="none" normalizeH="0" baseline="0" dirty="0">
              <a:ln>
                <a:noFill/>
              </a:ln>
              <a:solidFill>
                <a:schemeClr val="tx1"/>
              </a:solidFill>
              <a:effectLst/>
            </a:endParaRPr>
          </a:p>
          <a:p>
            <a:endParaRPr kumimoji="0" lang="en-US" altLang="en-US" b="0" i="0" u="none" strike="noStrike" cap="none" normalizeH="0" baseline="0" dirty="0">
              <a:ln>
                <a:noFill/>
              </a:ln>
              <a:solidFill>
                <a:srgbClr val="202122"/>
              </a:solidFill>
              <a:effectLst/>
              <a:latin typeface="undefined"/>
            </a:endParaRPr>
          </a:p>
          <a:p>
            <a:r>
              <a:rPr kumimoji="0" lang="en-US" altLang="en-US" b="0" i="0" u="none" strike="noStrike" cap="none" normalizeH="0" baseline="0" dirty="0">
                <a:ln>
                  <a:noFill/>
                </a:ln>
                <a:solidFill>
                  <a:srgbClr val="202122"/>
                </a:solidFill>
                <a:effectLst/>
                <a:latin typeface="undefined"/>
              </a:rPr>
              <a:t>By using an object to manage form data, we can easily keep track of the values of multiple form elements. This makes it easier to manage and manipulate the state of our form data, especially when dealing with complex forms with many form elements.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p:txBody>
      </p:sp>
      <p:sp>
        <p:nvSpPr>
          <p:cNvPr id="4" name="Date Placeholder 3">
            <a:extLst>
              <a:ext uri="{FF2B5EF4-FFF2-40B4-BE49-F238E27FC236}">
                <a16:creationId xmlns:a16="http://schemas.microsoft.com/office/drawing/2014/main" id="{A6A116C1-338E-5A47-E0D1-9DB3E265CF6F}"/>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090F9893-D95A-3656-102C-CCB3C138555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0D913BD-976F-A3E8-8213-74293B55FE6A}"/>
              </a:ext>
            </a:extLst>
          </p:cNvPr>
          <p:cNvSpPr>
            <a:spLocks noGrp="1"/>
          </p:cNvSpPr>
          <p:nvPr>
            <p:ph type="sldNum" sz="quarter" idx="12"/>
          </p:nvPr>
        </p:nvSpPr>
        <p:spPr/>
        <p:txBody>
          <a:bodyPr/>
          <a:lstStyle/>
          <a:p>
            <a:fld id="{7C5CF243-786F-4254-B068-4C9F0B6EA12F}" type="slidenum">
              <a:rPr lang="en-US" altLang="en-US" smtClean="0"/>
              <a:pPr/>
              <a:t>26</a:t>
            </a:fld>
            <a:endParaRPr lang="en-US" altLang="en-US"/>
          </a:p>
        </p:txBody>
      </p:sp>
    </p:spTree>
    <p:extLst>
      <p:ext uri="{BB962C8B-B14F-4D97-AF65-F5344CB8AC3E}">
        <p14:creationId xmlns:p14="http://schemas.microsoft.com/office/powerpoint/2010/main" val="149985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950B3-10F2-D0BF-676C-117B844975E9}"/>
              </a:ext>
            </a:extLst>
          </p:cNvPr>
          <p:cNvSpPr>
            <a:spLocks noGrp="1"/>
          </p:cNvSpPr>
          <p:nvPr>
            <p:ph type="title"/>
          </p:nvPr>
        </p:nvSpPr>
        <p:spPr/>
        <p:txBody>
          <a:bodyPr/>
          <a:lstStyle/>
          <a:p>
            <a:br>
              <a:rPr lang="en-US" b="1" i="0" dirty="0">
                <a:solidFill>
                  <a:srgbClr val="202122"/>
                </a:solidFill>
                <a:effectLst/>
                <a:latin typeface="undefined"/>
              </a:rPr>
            </a:br>
            <a:r>
              <a:rPr lang="en-US" b="1" i="0" dirty="0">
                <a:solidFill>
                  <a:srgbClr val="202122"/>
                </a:solidFill>
                <a:effectLst/>
                <a:latin typeface="undefined"/>
              </a:rPr>
              <a:t>How to validate form input</a:t>
            </a:r>
            <a:br>
              <a:rPr lang="en-US" b="1" i="0" dirty="0">
                <a:solidFill>
                  <a:srgbClr val="202122"/>
                </a:solidFill>
                <a:effectLst/>
                <a:latin typeface="undefined"/>
              </a:rPr>
            </a:br>
            <a:endParaRPr lang="en-US" dirty="0"/>
          </a:p>
        </p:txBody>
      </p:sp>
      <p:sp>
        <p:nvSpPr>
          <p:cNvPr id="4" name="Date Placeholder 3">
            <a:extLst>
              <a:ext uri="{FF2B5EF4-FFF2-40B4-BE49-F238E27FC236}">
                <a16:creationId xmlns:a16="http://schemas.microsoft.com/office/drawing/2014/main" id="{95895679-4763-AC94-4355-2AE8ECDF03FE}"/>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0F62786A-38AB-3731-9386-6B1FCC335B3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059C70C-62AA-0072-69F3-7D53938BC703}"/>
              </a:ext>
            </a:extLst>
          </p:cNvPr>
          <p:cNvSpPr>
            <a:spLocks noGrp="1"/>
          </p:cNvSpPr>
          <p:nvPr>
            <p:ph type="sldNum" sz="quarter" idx="12"/>
          </p:nvPr>
        </p:nvSpPr>
        <p:spPr/>
        <p:txBody>
          <a:bodyPr/>
          <a:lstStyle/>
          <a:p>
            <a:fld id="{7C5CF243-786F-4254-B068-4C9F0B6EA12F}" type="slidenum">
              <a:rPr lang="en-US" altLang="en-US" smtClean="0"/>
              <a:pPr/>
              <a:t>27</a:t>
            </a:fld>
            <a:endParaRPr lang="en-US" altLang="en-US"/>
          </a:p>
        </p:txBody>
      </p:sp>
      <p:sp>
        <p:nvSpPr>
          <p:cNvPr id="7" name="Rectangle 1">
            <a:extLst>
              <a:ext uri="{FF2B5EF4-FFF2-40B4-BE49-F238E27FC236}">
                <a16:creationId xmlns:a16="http://schemas.microsoft.com/office/drawing/2014/main" id="{0636C8D1-8141-8E92-091F-AB9465F1D5A7}"/>
              </a:ext>
            </a:extLst>
          </p:cNvPr>
          <p:cNvSpPr>
            <a:spLocks noGrp="1" noChangeArrowheads="1"/>
          </p:cNvSpPr>
          <p:nvPr>
            <p:ph idx="1"/>
          </p:nvPr>
        </p:nvSpPr>
        <p:spPr bwMode="auto">
          <a:xfrm>
            <a:off x="990600" y="856357"/>
            <a:ext cx="800100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Validating forms refers to the process of checking user input data to ensure that it meets specific criteria or requirements before it is submitted to a server or used in some other way.</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202122"/>
              </a:solidFill>
              <a:effectLst/>
              <a:latin typeface="undefine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Form validation can take various forms, depending on the type and complexity of the data being collected. Common types of form validation include: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02122"/>
                </a:solidFill>
                <a:effectLst/>
                <a:latin typeface="undefined"/>
              </a:rPr>
              <a:t>Required field validation: Checking that required fields are not left empty.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02122"/>
                </a:solidFill>
                <a:effectLst/>
                <a:latin typeface="undefined"/>
              </a:rPr>
              <a:t>Format validation: Ensuring that input data is in the correct format (for example, email addresses, phone numbers, and so 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02122"/>
                </a:solidFill>
                <a:effectLst/>
                <a:latin typeface="undefined"/>
              </a:rPr>
              <a:t>Length validation: Checking that input data is within a certain length range.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02122"/>
                </a:solidFill>
                <a:effectLst/>
                <a:latin typeface="undefined"/>
              </a:rPr>
              <a:t>Pattern validation: Checking that input data matches a specific pattern.</a:t>
            </a:r>
          </a:p>
        </p:txBody>
      </p:sp>
    </p:spTree>
    <p:extLst>
      <p:ext uri="{BB962C8B-B14F-4D97-AF65-F5344CB8AC3E}">
        <p14:creationId xmlns:p14="http://schemas.microsoft.com/office/powerpoint/2010/main" val="976620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E6FAF-1210-6CF5-0AEE-93FECF5265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8A78BF-8219-8F41-AC11-959CE2EAEA90}"/>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Common methods for form validation include using built-in HTML validation attributes like </a:t>
            </a:r>
            <a:r>
              <a:rPr kumimoji="0" lang="en-US" altLang="en-US" b="0" i="0" u="none" strike="noStrike" cap="none" normalizeH="0" baseline="0" dirty="0">
                <a:ln>
                  <a:noFill/>
                </a:ln>
                <a:solidFill>
                  <a:srgbClr val="202122"/>
                </a:solidFill>
                <a:effectLst/>
                <a:latin typeface="Arial Unicode MS"/>
              </a:rPr>
              <a:t>required</a:t>
            </a:r>
            <a:r>
              <a:rPr kumimoji="0" lang="en-US" altLang="en-US" b="0" i="0" u="none" strike="noStrike" cap="none" normalizeH="0" baseline="0" dirty="0">
                <a:ln>
                  <a:noFill/>
                </a:ln>
                <a:solidFill>
                  <a:srgbClr val="202122"/>
                </a:solidFill>
                <a:effectLst/>
                <a:latin typeface="undefined"/>
              </a:rPr>
              <a:t>, </a:t>
            </a:r>
            <a:r>
              <a:rPr kumimoji="0" lang="en-US" altLang="en-US" b="0" i="0" u="none" strike="noStrike" cap="none" normalizeH="0" baseline="0" dirty="0" err="1">
                <a:ln>
                  <a:noFill/>
                </a:ln>
                <a:solidFill>
                  <a:srgbClr val="202122"/>
                </a:solidFill>
                <a:effectLst/>
                <a:latin typeface="Arial Unicode MS"/>
              </a:rPr>
              <a:t>minlength</a:t>
            </a:r>
            <a:r>
              <a:rPr kumimoji="0" lang="en-US" altLang="en-US" b="0" i="0" u="none" strike="noStrike" cap="none" normalizeH="0" baseline="0" dirty="0">
                <a:ln>
                  <a:noFill/>
                </a:ln>
                <a:solidFill>
                  <a:srgbClr val="202122"/>
                </a:solidFill>
                <a:effectLst/>
                <a:latin typeface="undefined"/>
              </a:rPr>
              <a:t>, and </a:t>
            </a:r>
            <a:r>
              <a:rPr kumimoji="0" lang="en-US" altLang="en-US" b="0" i="0" u="none" strike="noStrike" cap="none" normalizeH="0" baseline="0" dirty="0" err="1">
                <a:ln>
                  <a:noFill/>
                </a:ln>
                <a:solidFill>
                  <a:srgbClr val="202122"/>
                </a:solidFill>
                <a:effectLst/>
                <a:latin typeface="Arial Unicode MS"/>
              </a:rPr>
              <a:t>maxlength</a:t>
            </a:r>
            <a:r>
              <a:rPr kumimoji="0" lang="en-US" altLang="en-US" b="0" i="0" u="none" strike="noStrike" cap="none" normalizeH="0" baseline="0" dirty="0">
                <a:ln>
                  <a:noFill/>
                </a:ln>
                <a:solidFill>
                  <a:srgbClr val="202122"/>
                </a:solidFill>
                <a:effectLst/>
                <a:latin typeface="undefined"/>
              </a:rPr>
              <a:t>, as well as using React to perform custom validation logic.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As an example, suppose we have a form with an input field that requires a minimum of 5 characters. We can use state to track the value of the input field and display an error message if the length of the value is less than 5.</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202122"/>
              </a:solidFill>
              <a:effectLst/>
              <a:latin typeface="undefined"/>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02122"/>
              </a:solidFill>
              <a:latin typeface="undefined"/>
            </a:endParaRPr>
          </a:p>
          <a:p>
            <a:pPr marL="0" indent="0">
              <a:buNone/>
            </a:pPr>
            <a:endParaRPr lang="en-US" dirty="0"/>
          </a:p>
        </p:txBody>
      </p:sp>
      <p:sp>
        <p:nvSpPr>
          <p:cNvPr id="4" name="Date Placeholder 3">
            <a:extLst>
              <a:ext uri="{FF2B5EF4-FFF2-40B4-BE49-F238E27FC236}">
                <a16:creationId xmlns:a16="http://schemas.microsoft.com/office/drawing/2014/main" id="{395C1FD9-16A6-B7BB-7572-6800FA245116}"/>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4D1B8792-94D0-F242-6C55-E2B131C4AF0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4621A42-4890-8808-78A1-7FBC35AA6B3D}"/>
              </a:ext>
            </a:extLst>
          </p:cNvPr>
          <p:cNvSpPr>
            <a:spLocks noGrp="1"/>
          </p:cNvSpPr>
          <p:nvPr>
            <p:ph type="sldNum" sz="quarter" idx="12"/>
          </p:nvPr>
        </p:nvSpPr>
        <p:spPr/>
        <p:txBody>
          <a:bodyPr/>
          <a:lstStyle/>
          <a:p>
            <a:fld id="{7C5CF243-786F-4254-B068-4C9F0B6EA12F}" type="slidenum">
              <a:rPr lang="en-US" altLang="en-US" smtClean="0"/>
              <a:pPr/>
              <a:t>28</a:t>
            </a:fld>
            <a:endParaRPr lang="en-US" altLang="en-US"/>
          </a:p>
        </p:txBody>
      </p:sp>
    </p:spTree>
    <p:extLst>
      <p:ext uri="{BB962C8B-B14F-4D97-AF65-F5344CB8AC3E}">
        <p14:creationId xmlns:p14="http://schemas.microsoft.com/office/powerpoint/2010/main" val="460999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F4E7E-5ECC-0FCF-C2A2-3B3BEDC23511}"/>
              </a:ext>
            </a:extLst>
          </p:cNvPr>
          <p:cNvSpPr>
            <a:spLocks noGrp="1"/>
          </p:cNvSpPr>
          <p:nvPr>
            <p:ph type="title"/>
          </p:nvPr>
        </p:nvSpPr>
        <p:spPr/>
        <p:txBody>
          <a:bodyPr/>
          <a:lstStyle/>
          <a:p>
            <a:r>
              <a:rPr lang="en-US" dirty="0"/>
              <a:t>Updated client/</a:t>
            </a:r>
            <a:r>
              <a:rPr lang="en-US" dirty="0" err="1"/>
              <a:t>src</a:t>
            </a:r>
            <a:r>
              <a:rPr lang="en-US" dirty="0"/>
              <a:t>/</a:t>
            </a:r>
            <a:r>
              <a:rPr lang="en-US" dirty="0" err="1"/>
              <a:t>counter.jsx</a:t>
            </a:r>
            <a:endParaRPr lang="en-US" dirty="0"/>
          </a:p>
        </p:txBody>
      </p:sp>
      <p:sp>
        <p:nvSpPr>
          <p:cNvPr id="3" name="Content Placeholder 2">
            <a:extLst>
              <a:ext uri="{FF2B5EF4-FFF2-40B4-BE49-F238E27FC236}">
                <a16:creationId xmlns:a16="http://schemas.microsoft.com/office/drawing/2014/main" id="{3EF518CC-1E2A-E857-89D1-3FBEA49F46F7}"/>
              </a:ext>
            </a:extLst>
          </p:cNvPr>
          <p:cNvSpPr>
            <a:spLocks noGrp="1"/>
          </p:cNvSpPr>
          <p:nvPr>
            <p:ph idx="1"/>
          </p:nvPr>
        </p:nvSpPr>
        <p:spPr/>
        <p:txBody>
          <a:bodyPr/>
          <a:lstStyle/>
          <a:p>
            <a:r>
              <a:rPr lang="en-US" sz="700" b="0" dirty="0">
                <a:solidFill>
                  <a:schemeClr val="tx1"/>
                </a:solidFill>
                <a:effectLst/>
                <a:latin typeface="Consolas" panose="020B0609020204030204" pitchFamily="49" charset="0"/>
              </a:rPr>
              <a:t>import { </a:t>
            </a:r>
            <a:r>
              <a:rPr lang="en-US" sz="700" b="0" dirty="0" err="1">
                <a:solidFill>
                  <a:schemeClr val="tx1"/>
                </a:solidFill>
                <a:effectLst/>
                <a:latin typeface="Consolas" panose="020B0609020204030204" pitchFamily="49" charset="0"/>
              </a:rPr>
              <a:t>useState</a:t>
            </a:r>
            <a:r>
              <a:rPr lang="en-US" sz="700" b="0" dirty="0">
                <a:solidFill>
                  <a:schemeClr val="tx1"/>
                </a:solidFill>
                <a:effectLst/>
                <a:latin typeface="Consolas" panose="020B0609020204030204" pitchFamily="49" charset="0"/>
              </a:rPr>
              <a:t> } from "react";</a:t>
            </a:r>
          </a:p>
          <a:p>
            <a:br>
              <a:rPr lang="en-US" sz="700" b="0" dirty="0">
                <a:solidFill>
                  <a:schemeClr val="tx1"/>
                </a:solidFill>
                <a:effectLst/>
                <a:latin typeface="Consolas" panose="020B0609020204030204" pitchFamily="49" charset="0"/>
              </a:rPr>
            </a:br>
            <a:r>
              <a:rPr lang="en-US" sz="700" b="0" dirty="0">
                <a:solidFill>
                  <a:schemeClr val="tx1"/>
                </a:solidFill>
                <a:effectLst/>
                <a:latin typeface="Consolas" panose="020B0609020204030204" pitchFamily="49" charset="0"/>
              </a:rPr>
              <a:t>export default function Validate() {</a:t>
            </a:r>
          </a:p>
          <a:p>
            <a:r>
              <a:rPr lang="en-US" sz="700" b="0" dirty="0">
                <a:solidFill>
                  <a:schemeClr val="tx1"/>
                </a:solidFill>
                <a:effectLst/>
                <a:latin typeface="Consolas" panose="020B0609020204030204" pitchFamily="49" charset="0"/>
              </a:rPr>
              <a:t>  const [</a:t>
            </a:r>
            <a:r>
              <a:rPr lang="en-US" sz="700" b="0" dirty="0" err="1">
                <a:solidFill>
                  <a:schemeClr val="tx1"/>
                </a:solidFill>
                <a:effectLst/>
                <a:latin typeface="Consolas" panose="020B0609020204030204" pitchFamily="49" charset="0"/>
              </a:rPr>
              <a:t>inputValue</a:t>
            </a:r>
            <a:r>
              <a:rPr lang="en-US" sz="700" b="0" dirty="0">
                <a:solidFill>
                  <a:schemeClr val="tx1"/>
                </a:solidFill>
                <a:effectLst/>
                <a:latin typeface="Consolas" panose="020B0609020204030204" pitchFamily="49" charset="0"/>
              </a:rPr>
              <a:t>, </a:t>
            </a:r>
            <a:r>
              <a:rPr lang="en-US" sz="700" b="0" dirty="0" err="1">
                <a:solidFill>
                  <a:schemeClr val="tx1"/>
                </a:solidFill>
                <a:effectLst/>
                <a:latin typeface="Consolas" panose="020B0609020204030204" pitchFamily="49" charset="0"/>
              </a:rPr>
              <a:t>setInputValue</a:t>
            </a:r>
            <a:r>
              <a:rPr lang="en-US" sz="700" b="0" dirty="0">
                <a:solidFill>
                  <a:schemeClr val="tx1"/>
                </a:solidFill>
                <a:effectLst/>
                <a:latin typeface="Consolas" panose="020B0609020204030204" pitchFamily="49" charset="0"/>
              </a:rPr>
              <a:t>] = </a:t>
            </a:r>
            <a:r>
              <a:rPr lang="en-US" sz="700" b="0" dirty="0" err="1">
                <a:solidFill>
                  <a:schemeClr val="tx1"/>
                </a:solidFill>
                <a:effectLst/>
                <a:latin typeface="Consolas" panose="020B0609020204030204" pitchFamily="49" charset="0"/>
              </a:rPr>
              <a:t>useState</a:t>
            </a:r>
            <a:r>
              <a:rPr lang="en-US" sz="700" b="0" dirty="0">
                <a:solidFill>
                  <a:schemeClr val="tx1"/>
                </a:solidFill>
                <a:effectLst/>
                <a:latin typeface="Consolas" panose="020B0609020204030204" pitchFamily="49" charset="0"/>
              </a:rPr>
              <a:t>("");</a:t>
            </a:r>
          </a:p>
          <a:p>
            <a:r>
              <a:rPr lang="en-US" sz="700" b="0" dirty="0">
                <a:solidFill>
                  <a:schemeClr val="tx1"/>
                </a:solidFill>
                <a:effectLst/>
                <a:latin typeface="Consolas" panose="020B0609020204030204" pitchFamily="49" charset="0"/>
              </a:rPr>
              <a:t>  const [</a:t>
            </a:r>
            <a:r>
              <a:rPr lang="en-US" sz="700" b="0" dirty="0" err="1">
                <a:solidFill>
                  <a:schemeClr val="tx1"/>
                </a:solidFill>
                <a:effectLst/>
                <a:latin typeface="Consolas" panose="020B0609020204030204" pitchFamily="49" charset="0"/>
              </a:rPr>
              <a:t>inputError</a:t>
            </a:r>
            <a:r>
              <a:rPr lang="en-US" sz="700" b="0" dirty="0">
                <a:solidFill>
                  <a:schemeClr val="tx1"/>
                </a:solidFill>
                <a:effectLst/>
                <a:latin typeface="Consolas" panose="020B0609020204030204" pitchFamily="49" charset="0"/>
              </a:rPr>
              <a:t>, </a:t>
            </a:r>
            <a:r>
              <a:rPr lang="en-US" sz="700" b="0" dirty="0" err="1">
                <a:solidFill>
                  <a:schemeClr val="tx1"/>
                </a:solidFill>
                <a:effectLst/>
                <a:latin typeface="Consolas" panose="020B0609020204030204" pitchFamily="49" charset="0"/>
              </a:rPr>
              <a:t>setInputError</a:t>
            </a:r>
            <a:r>
              <a:rPr lang="en-US" sz="700" b="0" dirty="0">
                <a:solidFill>
                  <a:schemeClr val="tx1"/>
                </a:solidFill>
                <a:effectLst/>
                <a:latin typeface="Consolas" panose="020B0609020204030204" pitchFamily="49" charset="0"/>
              </a:rPr>
              <a:t>] = </a:t>
            </a:r>
            <a:r>
              <a:rPr lang="en-US" sz="700" b="0" dirty="0" err="1">
                <a:solidFill>
                  <a:schemeClr val="tx1"/>
                </a:solidFill>
                <a:effectLst/>
                <a:latin typeface="Consolas" panose="020B0609020204030204" pitchFamily="49" charset="0"/>
              </a:rPr>
              <a:t>useState</a:t>
            </a:r>
            <a:r>
              <a:rPr lang="en-US" sz="700" b="0" dirty="0">
                <a:solidFill>
                  <a:schemeClr val="tx1"/>
                </a:solidFill>
                <a:effectLst/>
                <a:latin typeface="Consolas" panose="020B0609020204030204" pitchFamily="49" charset="0"/>
              </a:rPr>
              <a:t>(null);</a:t>
            </a:r>
          </a:p>
          <a:p>
            <a:br>
              <a:rPr lang="en-US" sz="700" b="0" dirty="0">
                <a:solidFill>
                  <a:schemeClr val="tx1"/>
                </a:solidFill>
                <a:effectLst/>
                <a:latin typeface="Consolas" panose="020B0609020204030204" pitchFamily="49" charset="0"/>
              </a:rPr>
            </a:br>
            <a:r>
              <a:rPr lang="en-US" sz="700" b="0" dirty="0">
                <a:solidFill>
                  <a:schemeClr val="tx1"/>
                </a:solidFill>
                <a:effectLst/>
                <a:latin typeface="Consolas" panose="020B0609020204030204" pitchFamily="49" charset="0"/>
              </a:rPr>
              <a:t>  function </a:t>
            </a:r>
            <a:r>
              <a:rPr lang="en-US" sz="700" b="0" dirty="0" err="1">
                <a:solidFill>
                  <a:schemeClr val="tx1"/>
                </a:solidFill>
                <a:effectLst/>
                <a:latin typeface="Consolas" panose="020B0609020204030204" pitchFamily="49" charset="0"/>
              </a:rPr>
              <a:t>handleInputChange</a:t>
            </a:r>
            <a:r>
              <a:rPr lang="en-US" sz="700" b="0" dirty="0">
                <a:solidFill>
                  <a:schemeClr val="tx1"/>
                </a:solidFill>
                <a:effectLst/>
                <a:latin typeface="Consolas" panose="020B0609020204030204" pitchFamily="49" charset="0"/>
              </a:rPr>
              <a:t>(event) {</a:t>
            </a:r>
          </a:p>
          <a:p>
            <a:r>
              <a:rPr lang="en-US" sz="700" b="0" dirty="0">
                <a:solidFill>
                  <a:schemeClr val="tx1"/>
                </a:solidFill>
                <a:effectLst/>
                <a:latin typeface="Consolas" panose="020B0609020204030204" pitchFamily="49" charset="0"/>
              </a:rPr>
              <a:t>    const value = </a:t>
            </a:r>
            <a:r>
              <a:rPr lang="en-US" sz="700" b="0" dirty="0" err="1">
                <a:solidFill>
                  <a:schemeClr val="tx1"/>
                </a:solidFill>
                <a:effectLst/>
                <a:latin typeface="Consolas" panose="020B0609020204030204" pitchFamily="49" charset="0"/>
              </a:rPr>
              <a:t>event.target.value</a:t>
            </a:r>
            <a:r>
              <a:rPr lang="en-US" sz="700" b="0" dirty="0">
                <a:solidFill>
                  <a:schemeClr val="tx1"/>
                </a:solidFill>
                <a:effectLst/>
                <a:latin typeface="Consolas" panose="020B0609020204030204" pitchFamily="49" charset="0"/>
              </a:rPr>
              <a:t>;</a:t>
            </a:r>
          </a:p>
          <a:p>
            <a:r>
              <a:rPr lang="en-US" sz="700" b="0" dirty="0">
                <a:solidFill>
                  <a:schemeClr val="tx1"/>
                </a:solidFill>
                <a:effectLst/>
                <a:latin typeface="Consolas" panose="020B0609020204030204" pitchFamily="49" charset="0"/>
              </a:rPr>
              <a:t>    </a:t>
            </a:r>
            <a:r>
              <a:rPr lang="en-US" sz="700" b="0" dirty="0" err="1">
                <a:solidFill>
                  <a:schemeClr val="tx1"/>
                </a:solidFill>
                <a:effectLst/>
                <a:latin typeface="Consolas" panose="020B0609020204030204" pitchFamily="49" charset="0"/>
              </a:rPr>
              <a:t>setInputValue</a:t>
            </a:r>
            <a:r>
              <a:rPr lang="en-US" sz="700" b="0" dirty="0">
                <a:solidFill>
                  <a:schemeClr val="tx1"/>
                </a:solidFill>
                <a:effectLst/>
                <a:latin typeface="Consolas" panose="020B0609020204030204" pitchFamily="49" charset="0"/>
              </a:rPr>
              <a:t>(value);</a:t>
            </a:r>
          </a:p>
          <a:p>
            <a:br>
              <a:rPr lang="en-US" sz="700" b="0" dirty="0">
                <a:solidFill>
                  <a:schemeClr val="tx1"/>
                </a:solidFill>
                <a:effectLst/>
                <a:latin typeface="Consolas" panose="020B0609020204030204" pitchFamily="49" charset="0"/>
              </a:rPr>
            </a:br>
            <a:r>
              <a:rPr lang="en-US" sz="700" b="0" dirty="0">
                <a:solidFill>
                  <a:schemeClr val="tx1"/>
                </a:solidFill>
                <a:effectLst/>
                <a:latin typeface="Consolas" panose="020B0609020204030204" pitchFamily="49" charset="0"/>
              </a:rPr>
              <a:t>    if (</a:t>
            </a:r>
            <a:r>
              <a:rPr lang="en-US" sz="700" b="0" dirty="0" err="1">
                <a:solidFill>
                  <a:schemeClr val="tx1"/>
                </a:solidFill>
                <a:effectLst/>
                <a:latin typeface="Consolas" panose="020B0609020204030204" pitchFamily="49" charset="0"/>
              </a:rPr>
              <a:t>value.length</a:t>
            </a:r>
            <a:r>
              <a:rPr lang="en-US" sz="700" b="0" dirty="0">
                <a:solidFill>
                  <a:schemeClr val="tx1"/>
                </a:solidFill>
                <a:effectLst/>
                <a:latin typeface="Consolas" panose="020B0609020204030204" pitchFamily="49" charset="0"/>
              </a:rPr>
              <a:t> &lt; 5) {</a:t>
            </a:r>
          </a:p>
          <a:p>
            <a:r>
              <a:rPr lang="en-US" sz="700" b="0" dirty="0">
                <a:solidFill>
                  <a:schemeClr val="tx1"/>
                </a:solidFill>
                <a:effectLst/>
                <a:latin typeface="Consolas" panose="020B0609020204030204" pitchFamily="49" charset="0"/>
              </a:rPr>
              <a:t>      </a:t>
            </a:r>
            <a:r>
              <a:rPr lang="en-US" sz="700" b="0" dirty="0" err="1">
                <a:solidFill>
                  <a:schemeClr val="tx1"/>
                </a:solidFill>
                <a:effectLst/>
                <a:latin typeface="Consolas" panose="020B0609020204030204" pitchFamily="49" charset="0"/>
              </a:rPr>
              <a:t>setInputError</a:t>
            </a:r>
            <a:r>
              <a:rPr lang="en-US" sz="700" b="0" dirty="0">
                <a:solidFill>
                  <a:schemeClr val="tx1"/>
                </a:solidFill>
                <a:effectLst/>
                <a:latin typeface="Consolas" panose="020B0609020204030204" pitchFamily="49" charset="0"/>
              </a:rPr>
              <a:t>("Input must be at least 5 characters");</a:t>
            </a:r>
          </a:p>
          <a:p>
            <a:r>
              <a:rPr lang="en-US" sz="700" b="0" dirty="0">
                <a:solidFill>
                  <a:schemeClr val="tx1"/>
                </a:solidFill>
                <a:effectLst/>
                <a:latin typeface="Consolas" panose="020B0609020204030204" pitchFamily="49" charset="0"/>
              </a:rPr>
              <a:t>    } else {</a:t>
            </a:r>
          </a:p>
          <a:p>
            <a:r>
              <a:rPr lang="en-US" sz="700" b="0" dirty="0">
                <a:solidFill>
                  <a:schemeClr val="tx1"/>
                </a:solidFill>
                <a:effectLst/>
                <a:latin typeface="Consolas" panose="020B0609020204030204" pitchFamily="49" charset="0"/>
              </a:rPr>
              <a:t>      </a:t>
            </a:r>
            <a:r>
              <a:rPr lang="en-US" sz="700" b="0" dirty="0" err="1">
                <a:solidFill>
                  <a:schemeClr val="tx1"/>
                </a:solidFill>
                <a:effectLst/>
                <a:latin typeface="Consolas" panose="020B0609020204030204" pitchFamily="49" charset="0"/>
              </a:rPr>
              <a:t>setInputError</a:t>
            </a:r>
            <a:r>
              <a:rPr lang="en-US" sz="700" b="0" dirty="0">
                <a:solidFill>
                  <a:schemeClr val="tx1"/>
                </a:solidFill>
                <a:effectLst/>
                <a:latin typeface="Consolas" panose="020B0609020204030204" pitchFamily="49" charset="0"/>
              </a:rPr>
              <a:t>(null);</a:t>
            </a:r>
          </a:p>
          <a:p>
            <a:r>
              <a:rPr lang="en-US" sz="700" b="0" dirty="0">
                <a:solidFill>
                  <a:schemeClr val="tx1"/>
                </a:solidFill>
                <a:effectLst/>
                <a:latin typeface="Consolas" panose="020B0609020204030204" pitchFamily="49" charset="0"/>
              </a:rPr>
              <a:t>    }</a:t>
            </a:r>
          </a:p>
          <a:p>
            <a:r>
              <a:rPr lang="en-US" sz="700" b="0" dirty="0">
                <a:solidFill>
                  <a:schemeClr val="tx1"/>
                </a:solidFill>
                <a:effectLst/>
                <a:latin typeface="Consolas" panose="020B0609020204030204" pitchFamily="49" charset="0"/>
              </a:rPr>
              <a:t>  }</a:t>
            </a:r>
          </a:p>
          <a:p>
            <a:br>
              <a:rPr lang="en-US" sz="700" b="0" dirty="0">
                <a:solidFill>
                  <a:schemeClr val="tx1"/>
                </a:solidFill>
                <a:effectLst/>
                <a:latin typeface="Consolas" panose="020B0609020204030204" pitchFamily="49" charset="0"/>
              </a:rPr>
            </a:br>
            <a:r>
              <a:rPr lang="en-US" sz="700" b="0" dirty="0">
                <a:solidFill>
                  <a:schemeClr val="tx1"/>
                </a:solidFill>
                <a:effectLst/>
                <a:latin typeface="Consolas" panose="020B0609020204030204" pitchFamily="49" charset="0"/>
              </a:rPr>
              <a:t>  function </a:t>
            </a:r>
            <a:r>
              <a:rPr lang="en-US" sz="700" b="0" dirty="0" err="1">
                <a:solidFill>
                  <a:schemeClr val="tx1"/>
                </a:solidFill>
                <a:effectLst/>
                <a:latin typeface="Consolas" panose="020B0609020204030204" pitchFamily="49" charset="0"/>
              </a:rPr>
              <a:t>handleSubmit</a:t>
            </a:r>
            <a:r>
              <a:rPr lang="en-US" sz="700" b="0" dirty="0">
                <a:solidFill>
                  <a:schemeClr val="tx1"/>
                </a:solidFill>
                <a:effectLst/>
                <a:latin typeface="Consolas" panose="020B0609020204030204" pitchFamily="49" charset="0"/>
              </a:rPr>
              <a:t>(event) {</a:t>
            </a:r>
          </a:p>
          <a:p>
            <a:r>
              <a:rPr lang="en-US" sz="700" b="0" dirty="0">
                <a:solidFill>
                  <a:schemeClr val="tx1"/>
                </a:solidFill>
                <a:effectLst/>
                <a:latin typeface="Consolas" panose="020B0609020204030204" pitchFamily="49" charset="0"/>
              </a:rPr>
              <a:t>    </a:t>
            </a:r>
            <a:r>
              <a:rPr lang="en-US" sz="700" b="0" dirty="0" err="1">
                <a:solidFill>
                  <a:schemeClr val="tx1"/>
                </a:solidFill>
                <a:effectLst/>
                <a:latin typeface="Consolas" panose="020B0609020204030204" pitchFamily="49" charset="0"/>
              </a:rPr>
              <a:t>event.preventDefault</a:t>
            </a:r>
            <a:r>
              <a:rPr lang="en-US" sz="700" b="0" dirty="0">
                <a:solidFill>
                  <a:schemeClr val="tx1"/>
                </a:solidFill>
                <a:effectLst/>
                <a:latin typeface="Consolas" panose="020B0609020204030204" pitchFamily="49" charset="0"/>
              </a:rPr>
              <a:t>();</a:t>
            </a:r>
          </a:p>
          <a:p>
            <a:r>
              <a:rPr lang="en-US" sz="700" b="0" dirty="0">
                <a:solidFill>
                  <a:schemeClr val="tx1"/>
                </a:solidFill>
                <a:effectLst/>
                <a:latin typeface="Consolas" panose="020B0609020204030204" pitchFamily="49" charset="0"/>
              </a:rPr>
              <a:t>    if (</a:t>
            </a:r>
            <a:r>
              <a:rPr lang="en-US" sz="700" b="0" dirty="0" err="1">
                <a:solidFill>
                  <a:schemeClr val="tx1"/>
                </a:solidFill>
                <a:effectLst/>
                <a:latin typeface="Consolas" panose="020B0609020204030204" pitchFamily="49" charset="0"/>
              </a:rPr>
              <a:t>inputValue.length</a:t>
            </a:r>
            <a:r>
              <a:rPr lang="en-US" sz="700" b="0" dirty="0">
                <a:solidFill>
                  <a:schemeClr val="tx1"/>
                </a:solidFill>
                <a:effectLst/>
                <a:latin typeface="Consolas" panose="020B0609020204030204" pitchFamily="49" charset="0"/>
              </a:rPr>
              <a:t> &gt;= 5) {</a:t>
            </a:r>
          </a:p>
          <a:p>
            <a:r>
              <a:rPr lang="en-US" sz="700" b="0" dirty="0">
                <a:solidFill>
                  <a:schemeClr val="tx1"/>
                </a:solidFill>
                <a:effectLst/>
                <a:latin typeface="Consolas" panose="020B0609020204030204" pitchFamily="49" charset="0"/>
              </a:rPr>
              <a:t>    } else {</a:t>
            </a:r>
          </a:p>
          <a:p>
            <a:r>
              <a:rPr lang="en-US" sz="700" b="0" dirty="0">
                <a:solidFill>
                  <a:schemeClr val="tx1"/>
                </a:solidFill>
                <a:effectLst/>
                <a:latin typeface="Consolas" panose="020B0609020204030204" pitchFamily="49" charset="0"/>
              </a:rPr>
              <a:t>      </a:t>
            </a:r>
            <a:r>
              <a:rPr lang="en-US" sz="700" b="0" dirty="0" err="1">
                <a:solidFill>
                  <a:schemeClr val="tx1"/>
                </a:solidFill>
                <a:effectLst/>
                <a:latin typeface="Consolas" panose="020B0609020204030204" pitchFamily="49" charset="0"/>
              </a:rPr>
              <a:t>setInputError</a:t>
            </a:r>
            <a:r>
              <a:rPr lang="en-US" sz="700" b="0" dirty="0">
                <a:solidFill>
                  <a:schemeClr val="tx1"/>
                </a:solidFill>
                <a:effectLst/>
                <a:latin typeface="Consolas" panose="020B0609020204030204" pitchFamily="49" charset="0"/>
              </a:rPr>
              <a:t>("Input must be at least 5 characters");</a:t>
            </a:r>
          </a:p>
          <a:p>
            <a:r>
              <a:rPr lang="en-US" sz="700" b="0" dirty="0">
                <a:solidFill>
                  <a:schemeClr val="tx1"/>
                </a:solidFill>
                <a:effectLst/>
                <a:latin typeface="Consolas" panose="020B0609020204030204" pitchFamily="49" charset="0"/>
              </a:rPr>
              <a:t>    }</a:t>
            </a:r>
          </a:p>
          <a:p>
            <a:r>
              <a:rPr lang="en-US" sz="700" b="0" dirty="0">
                <a:solidFill>
                  <a:schemeClr val="tx1"/>
                </a:solidFill>
                <a:effectLst/>
                <a:latin typeface="Consolas" panose="020B0609020204030204" pitchFamily="49" charset="0"/>
              </a:rPr>
              <a:t>  }</a:t>
            </a:r>
          </a:p>
          <a:p>
            <a:br>
              <a:rPr lang="en-US" sz="700" b="0" dirty="0">
                <a:solidFill>
                  <a:schemeClr val="tx1"/>
                </a:solidFill>
                <a:effectLst/>
                <a:latin typeface="Consolas" panose="020B0609020204030204" pitchFamily="49" charset="0"/>
              </a:rPr>
            </a:br>
            <a:r>
              <a:rPr lang="en-US" sz="700" b="0" dirty="0">
                <a:solidFill>
                  <a:schemeClr val="tx1"/>
                </a:solidFill>
                <a:effectLst/>
                <a:latin typeface="Consolas" panose="020B0609020204030204" pitchFamily="49" charset="0"/>
              </a:rPr>
              <a:t>  return (</a:t>
            </a:r>
          </a:p>
          <a:p>
            <a:r>
              <a:rPr lang="en-US" sz="700" b="0" dirty="0">
                <a:solidFill>
                  <a:schemeClr val="tx1"/>
                </a:solidFill>
                <a:effectLst/>
                <a:latin typeface="Consolas" panose="020B0609020204030204" pitchFamily="49" charset="0"/>
              </a:rPr>
              <a:t>    &lt;form </a:t>
            </a:r>
            <a:r>
              <a:rPr lang="en-US" sz="700" b="0" dirty="0" err="1">
                <a:solidFill>
                  <a:schemeClr val="tx1"/>
                </a:solidFill>
                <a:effectLst/>
                <a:latin typeface="Consolas" panose="020B0609020204030204" pitchFamily="49" charset="0"/>
              </a:rPr>
              <a:t>onSubmit</a:t>
            </a:r>
            <a:r>
              <a:rPr lang="en-US" sz="700" b="0" dirty="0">
                <a:solidFill>
                  <a:schemeClr val="tx1"/>
                </a:solidFill>
                <a:effectLst/>
                <a:latin typeface="Consolas" panose="020B0609020204030204" pitchFamily="49" charset="0"/>
              </a:rPr>
              <a:t>={</a:t>
            </a:r>
            <a:r>
              <a:rPr lang="en-US" sz="700" b="0" dirty="0" err="1">
                <a:solidFill>
                  <a:schemeClr val="tx1"/>
                </a:solidFill>
                <a:effectLst/>
                <a:latin typeface="Consolas" panose="020B0609020204030204" pitchFamily="49" charset="0"/>
              </a:rPr>
              <a:t>handleSubmit</a:t>
            </a:r>
            <a:r>
              <a:rPr lang="en-US" sz="700" b="0" dirty="0">
                <a:solidFill>
                  <a:schemeClr val="tx1"/>
                </a:solidFill>
                <a:effectLst/>
                <a:latin typeface="Consolas" panose="020B0609020204030204" pitchFamily="49" charset="0"/>
              </a:rPr>
              <a:t>}&gt;</a:t>
            </a:r>
          </a:p>
          <a:p>
            <a:r>
              <a:rPr lang="en-US" sz="700" b="0" dirty="0">
                <a:solidFill>
                  <a:schemeClr val="tx1"/>
                </a:solidFill>
                <a:effectLst/>
                <a:latin typeface="Consolas" panose="020B0609020204030204" pitchFamily="49" charset="0"/>
              </a:rPr>
              <a:t>      &lt;label&gt;</a:t>
            </a:r>
          </a:p>
          <a:p>
            <a:r>
              <a:rPr lang="en-US" sz="700" b="0" dirty="0">
                <a:solidFill>
                  <a:schemeClr val="tx1"/>
                </a:solidFill>
                <a:effectLst/>
                <a:latin typeface="Consolas" panose="020B0609020204030204" pitchFamily="49" charset="0"/>
              </a:rPr>
              <a:t>        &lt;p&gt;Fruit:&lt;/p&gt;</a:t>
            </a:r>
          </a:p>
          <a:p>
            <a:r>
              <a:rPr lang="en-US" sz="700" b="0" dirty="0">
                <a:solidFill>
                  <a:schemeClr val="tx1"/>
                </a:solidFill>
                <a:effectLst/>
                <a:latin typeface="Consolas" panose="020B0609020204030204" pitchFamily="49" charset="0"/>
              </a:rPr>
              <a:t>        &lt;input type="text" value={</a:t>
            </a:r>
            <a:r>
              <a:rPr lang="en-US" sz="700" b="0" dirty="0" err="1">
                <a:solidFill>
                  <a:schemeClr val="tx1"/>
                </a:solidFill>
                <a:effectLst/>
                <a:latin typeface="Consolas" panose="020B0609020204030204" pitchFamily="49" charset="0"/>
              </a:rPr>
              <a:t>inputValue</a:t>
            </a:r>
            <a:r>
              <a:rPr lang="en-US" sz="700" b="0" dirty="0">
                <a:solidFill>
                  <a:schemeClr val="tx1"/>
                </a:solidFill>
                <a:effectLst/>
                <a:latin typeface="Consolas" panose="020B0609020204030204" pitchFamily="49" charset="0"/>
              </a:rPr>
              <a:t>} </a:t>
            </a:r>
            <a:r>
              <a:rPr lang="en-US" sz="700" b="0" dirty="0" err="1">
                <a:solidFill>
                  <a:schemeClr val="tx1"/>
                </a:solidFill>
                <a:effectLst/>
                <a:latin typeface="Consolas" panose="020B0609020204030204" pitchFamily="49" charset="0"/>
              </a:rPr>
              <a:t>onChange</a:t>
            </a:r>
            <a:r>
              <a:rPr lang="en-US" sz="700" b="0" dirty="0">
                <a:solidFill>
                  <a:schemeClr val="tx1"/>
                </a:solidFill>
                <a:effectLst/>
                <a:latin typeface="Consolas" panose="020B0609020204030204" pitchFamily="49" charset="0"/>
              </a:rPr>
              <a:t>={</a:t>
            </a:r>
            <a:r>
              <a:rPr lang="en-US" sz="700" b="0" dirty="0" err="1">
                <a:solidFill>
                  <a:schemeClr val="tx1"/>
                </a:solidFill>
                <a:effectLst/>
                <a:latin typeface="Consolas" panose="020B0609020204030204" pitchFamily="49" charset="0"/>
              </a:rPr>
              <a:t>handleInputChange</a:t>
            </a:r>
            <a:r>
              <a:rPr lang="en-US" sz="700" b="0" dirty="0">
                <a:solidFill>
                  <a:schemeClr val="tx1"/>
                </a:solidFill>
                <a:effectLst/>
                <a:latin typeface="Consolas" panose="020B0609020204030204" pitchFamily="49" charset="0"/>
              </a:rPr>
              <a:t>} /&gt;</a:t>
            </a:r>
          </a:p>
          <a:p>
            <a:r>
              <a:rPr lang="en-US" sz="700" b="0" dirty="0">
                <a:solidFill>
                  <a:schemeClr val="tx1"/>
                </a:solidFill>
                <a:effectLst/>
                <a:latin typeface="Consolas" panose="020B0609020204030204" pitchFamily="49" charset="0"/>
              </a:rPr>
              <a:t>      &lt;/label&gt;</a:t>
            </a:r>
          </a:p>
          <a:p>
            <a:r>
              <a:rPr lang="en-US" sz="700" b="0" dirty="0">
                <a:solidFill>
                  <a:schemeClr val="tx1"/>
                </a:solidFill>
                <a:effectLst/>
                <a:latin typeface="Consolas" panose="020B0609020204030204" pitchFamily="49" charset="0"/>
              </a:rPr>
              <a:t>      {</a:t>
            </a:r>
            <a:r>
              <a:rPr lang="en-US" sz="700" b="0" dirty="0" err="1">
                <a:solidFill>
                  <a:schemeClr val="tx1"/>
                </a:solidFill>
                <a:effectLst/>
                <a:latin typeface="Consolas" panose="020B0609020204030204" pitchFamily="49" charset="0"/>
              </a:rPr>
              <a:t>inputError</a:t>
            </a:r>
            <a:r>
              <a:rPr lang="en-US" sz="700" b="0" dirty="0">
                <a:solidFill>
                  <a:schemeClr val="tx1"/>
                </a:solidFill>
                <a:effectLst/>
                <a:latin typeface="Consolas" panose="020B0609020204030204" pitchFamily="49" charset="0"/>
              </a:rPr>
              <a:t> &amp;&amp; &lt;div style={{ color: "red" }}&gt;{</a:t>
            </a:r>
            <a:r>
              <a:rPr lang="en-US" sz="700" b="0" dirty="0" err="1">
                <a:solidFill>
                  <a:schemeClr val="tx1"/>
                </a:solidFill>
                <a:effectLst/>
                <a:latin typeface="Consolas" panose="020B0609020204030204" pitchFamily="49" charset="0"/>
              </a:rPr>
              <a:t>inputError</a:t>
            </a:r>
            <a:r>
              <a:rPr lang="en-US" sz="700" b="0" dirty="0">
                <a:solidFill>
                  <a:schemeClr val="tx1"/>
                </a:solidFill>
                <a:effectLst/>
                <a:latin typeface="Consolas" panose="020B0609020204030204" pitchFamily="49" charset="0"/>
              </a:rPr>
              <a:t>}&lt;/div&gt;}</a:t>
            </a:r>
          </a:p>
          <a:p>
            <a:r>
              <a:rPr lang="en-US" sz="700" b="0" dirty="0">
                <a:solidFill>
                  <a:schemeClr val="tx1"/>
                </a:solidFill>
                <a:effectLst/>
                <a:latin typeface="Consolas" panose="020B0609020204030204" pitchFamily="49" charset="0"/>
              </a:rPr>
              <a:t>      &lt;button type="submit"&gt;Submit&lt;/button&gt;</a:t>
            </a:r>
          </a:p>
          <a:p>
            <a:r>
              <a:rPr lang="en-US" sz="700" b="0" dirty="0">
                <a:solidFill>
                  <a:schemeClr val="tx1"/>
                </a:solidFill>
                <a:effectLst/>
                <a:latin typeface="Consolas" panose="020B0609020204030204" pitchFamily="49" charset="0"/>
              </a:rPr>
              <a:t>    &lt;/form&gt;</a:t>
            </a:r>
          </a:p>
          <a:p>
            <a:r>
              <a:rPr lang="en-US" sz="700" b="0" dirty="0">
                <a:solidFill>
                  <a:schemeClr val="tx1"/>
                </a:solidFill>
                <a:effectLst/>
                <a:latin typeface="Consolas" panose="020B0609020204030204" pitchFamily="49" charset="0"/>
              </a:rPr>
              <a:t>  );</a:t>
            </a:r>
          </a:p>
          <a:p>
            <a:r>
              <a:rPr lang="en-US" sz="700" b="0" dirty="0">
                <a:solidFill>
                  <a:schemeClr val="tx1"/>
                </a:solidFill>
                <a:effectLst/>
                <a:latin typeface="Consolas" panose="020B0609020204030204" pitchFamily="49" charset="0"/>
              </a:rPr>
              <a:t>}</a:t>
            </a:r>
          </a:p>
          <a:p>
            <a:br>
              <a:rPr lang="en-US" sz="700" b="0" dirty="0">
                <a:solidFill>
                  <a:schemeClr val="tx1"/>
                </a:solidFill>
                <a:effectLst/>
                <a:latin typeface="Consolas" panose="020B0609020204030204" pitchFamily="49" charset="0"/>
              </a:rPr>
            </a:br>
            <a:endParaRPr lang="en-US" sz="700" b="0" dirty="0">
              <a:solidFill>
                <a:schemeClr val="tx1"/>
              </a:solidFill>
              <a:effectLst/>
              <a:latin typeface="Consolas" panose="020B0609020204030204" pitchFamily="49" charset="0"/>
            </a:endParaRPr>
          </a:p>
          <a:p>
            <a:endParaRPr lang="en-US" dirty="0"/>
          </a:p>
          <a:p>
            <a:endParaRPr lang="en-US" dirty="0"/>
          </a:p>
        </p:txBody>
      </p:sp>
      <p:sp>
        <p:nvSpPr>
          <p:cNvPr id="4" name="Date Placeholder 3">
            <a:extLst>
              <a:ext uri="{FF2B5EF4-FFF2-40B4-BE49-F238E27FC236}">
                <a16:creationId xmlns:a16="http://schemas.microsoft.com/office/drawing/2014/main" id="{5C053A49-2493-C3A8-2AD7-92C1A8908C98}"/>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E49961ED-6265-4290-38EE-AEAF0CA6399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8C8282A-CA15-8684-37E9-EAFF43517336}"/>
              </a:ext>
            </a:extLst>
          </p:cNvPr>
          <p:cNvSpPr>
            <a:spLocks noGrp="1"/>
          </p:cNvSpPr>
          <p:nvPr>
            <p:ph type="sldNum" sz="quarter" idx="12"/>
          </p:nvPr>
        </p:nvSpPr>
        <p:spPr/>
        <p:txBody>
          <a:bodyPr/>
          <a:lstStyle/>
          <a:p>
            <a:fld id="{7C5CF243-786F-4254-B068-4C9F0B6EA12F}" type="slidenum">
              <a:rPr lang="en-US" altLang="en-US" smtClean="0"/>
              <a:pPr/>
              <a:t>29</a:t>
            </a:fld>
            <a:endParaRPr lang="en-US" altLang="en-US"/>
          </a:p>
        </p:txBody>
      </p:sp>
    </p:spTree>
    <p:extLst>
      <p:ext uri="{BB962C8B-B14F-4D97-AF65-F5344CB8AC3E}">
        <p14:creationId xmlns:p14="http://schemas.microsoft.com/office/powerpoint/2010/main" val="2175502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2F6F4-FDD2-85DF-560D-408057C24D52}"/>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3075726A-1652-7B12-0D41-783713627BDB}"/>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FD128EEE-979D-90E2-85FC-114BBB22E10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790F165-3375-6D01-8D8A-6809C0CD0EC8}"/>
              </a:ext>
            </a:extLst>
          </p:cNvPr>
          <p:cNvSpPr>
            <a:spLocks noGrp="1"/>
          </p:cNvSpPr>
          <p:nvPr>
            <p:ph type="sldNum" sz="quarter" idx="12"/>
          </p:nvPr>
        </p:nvSpPr>
        <p:spPr/>
        <p:txBody>
          <a:bodyPr/>
          <a:lstStyle/>
          <a:p>
            <a:fld id="{7C5CF243-786F-4254-B068-4C9F0B6EA12F}" type="slidenum">
              <a:rPr lang="en-US" altLang="en-US" smtClean="0"/>
              <a:pPr/>
              <a:t>3</a:t>
            </a:fld>
            <a:endParaRPr lang="en-US" altLang="en-US"/>
          </a:p>
        </p:txBody>
      </p:sp>
      <p:sp>
        <p:nvSpPr>
          <p:cNvPr id="7" name="Rectangle 1">
            <a:extLst>
              <a:ext uri="{FF2B5EF4-FFF2-40B4-BE49-F238E27FC236}">
                <a16:creationId xmlns:a16="http://schemas.microsoft.com/office/drawing/2014/main" id="{B72955B3-9D2A-C540-AE39-2960D7132A8C}"/>
              </a:ext>
            </a:extLst>
          </p:cNvPr>
          <p:cNvSpPr>
            <a:spLocks noGrp="1" noChangeArrowheads="1"/>
          </p:cNvSpPr>
          <p:nvPr>
            <p:ph idx="1"/>
          </p:nvPr>
        </p:nvSpPr>
        <p:spPr bwMode="auto">
          <a:xfrm>
            <a:off x="1066800" y="1295400"/>
            <a:ext cx="7620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Calibri" panose="020F0502020204030204" pitchFamily="34" charset="0"/>
                <a:cs typeface="Calibri" panose="020F0502020204030204" pitchFamily="34" charset="0"/>
              </a:rPr>
              <a:t>In React, there are two ways of handling form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202122"/>
                </a:solidFill>
                <a:effectLst/>
                <a:latin typeface="Calibri" panose="020F0502020204030204" pitchFamily="34" charset="0"/>
                <a:cs typeface="Calibri" panose="020F0502020204030204" pitchFamily="34" charset="0"/>
              </a:rPr>
              <a:t>Controlled Components:</a:t>
            </a:r>
            <a:r>
              <a:rPr kumimoji="0" lang="en-US" altLang="en-US" b="0" i="0" u="none" strike="noStrike" cap="none" normalizeH="0" baseline="0" dirty="0">
                <a:ln>
                  <a:noFill/>
                </a:ln>
                <a:solidFill>
                  <a:srgbClr val="202122"/>
                </a:solidFill>
                <a:effectLst/>
                <a:latin typeface="Calibri" panose="020F0502020204030204" pitchFamily="34" charset="0"/>
                <a:cs typeface="Calibri" panose="020F0502020204030204" pitchFamily="34" charset="0"/>
              </a:rPr>
              <a:t> In this approach, form data is handled by React through the use of hooks such as the </a:t>
            </a:r>
            <a:r>
              <a:rPr kumimoji="0" lang="en-US" altLang="en-US" b="0" i="0" u="none" strike="noStrike" cap="none" normalizeH="0" baseline="0" dirty="0" err="1">
                <a:ln>
                  <a:noFill/>
                </a:ln>
                <a:solidFill>
                  <a:srgbClr val="202122"/>
                </a:solidFill>
                <a:effectLst/>
                <a:latin typeface="Calibri" panose="020F0502020204030204" pitchFamily="34" charset="0"/>
                <a:cs typeface="Calibri" panose="020F0502020204030204" pitchFamily="34" charset="0"/>
              </a:rPr>
              <a:t>useState</a:t>
            </a:r>
            <a:r>
              <a:rPr kumimoji="0" lang="en-US" altLang="en-US" b="0" i="0" u="none" strike="noStrike" cap="none" normalizeH="0" baseline="0" dirty="0">
                <a:ln>
                  <a:noFill/>
                </a:ln>
                <a:solidFill>
                  <a:srgbClr val="202122"/>
                </a:solidFill>
                <a:effectLst/>
                <a:latin typeface="Calibri" panose="020F0502020204030204" pitchFamily="34" charset="0"/>
                <a:cs typeface="Calibri" panose="020F0502020204030204" pitchFamily="34" charset="0"/>
              </a:rPr>
              <a:t> hook.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202122"/>
                </a:solidFill>
                <a:effectLst/>
                <a:latin typeface="Calibri" panose="020F0502020204030204" pitchFamily="34" charset="0"/>
                <a:cs typeface="Calibri" panose="020F0502020204030204" pitchFamily="34" charset="0"/>
              </a:rPr>
              <a:t>Uncontrolled Components:</a:t>
            </a:r>
            <a:r>
              <a:rPr kumimoji="0" lang="en-US" altLang="en-US" b="0" i="0" u="none" strike="noStrike" cap="none" normalizeH="0" baseline="0" dirty="0">
                <a:ln>
                  <a:noFill/>
                </a:ln>
                <a:solidFill>
                  <a:srgbClr val="202122"/>
                </a:solidFill>
                <a:effectLst/>
                <a:latin typeface="Calibri" panose="020F0502020204030204" pitchFamily="34" charset="0"/>
                <a:cs typeface="Calibri" panose="020F0502020204030204" pitchFamily="34" charset="0"/>
              </a:rPr>
              <a:t> Form data is handled by the Document Object Model (DOM) rather than by React. The DOM maintains the state of form data and updates it based on user input.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rgbClr val="202122"/>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7134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6C27-103C-F393-DEFC-6945B90C027A}"/>
              </a:ext>
            </a:extLst>
          </p:cNvPr>
          <p:cNvSpPr>
            <a:spLocks noGrp="1"/>
          </p:cNvSpPr>
          <p:nvPr>
            <p:ph type="title"/>
          </p:nvPr>
        </p:nvSpPr>
        <p:spPr/>
        <p:txBody>
          <a:bodyPr/>
          <a:lstStyle/>
          <a:p>
            <a:r>
              <a:rPr lang="en-US" dirty="0"/>
              <a:t>Updated </a:t>
            </a:r>
            <a:r>
              <a:rPr lang="en-US" dirty="0" err="1"/>
              <a:t>counter.jsx</a:t>
            </a:r>
            <a:endParaRPr lang="en-US" dirty="0"/>
          </a:p>
        </p:txBody>
      </p:sp>
      <p:sp>
        <p:nvSpPr>
          <p:cNvPr id="3" name="Content Placeholder 2">
            <a:extLst>
              <a:ext uri="{FF2B5EF4-FFF2-40B4-BE49-F238E27FC236}">
                <a16:creationId xmlns:a16="http://schemas.microsoft.com/office/drawing/2014/main" id="{661CAD85-A8F8-D66F-1A1A-93DE4358D7D8}"/>
              </a:ext>
            </a:extLst>
          </p:cNvPr>
          <p:cNvSpPr>
            <a:spLocks noGrp="1"/>
          </p:cNvSpPr>
          <p:nvPr>
            <p:ph idx="1"/>
          </p:nvPr>
        </p:nvSpPr>
        <p:spPr/>
        <p:txBody>
          <a:bodyPr/>
          <a:lstStyle/>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import { </a:t>
            </a:r>
            <a:r>
              <a:rPr lang="en-US" sz="200" b="1" kern="100" dirty="0" err="1">
                <a:effectLst/>
                <a:latin typeface="Calibri" panose="020F0502020204030204" pitchFamily="34" charset="0"/>
                <a:ea typeface="Calibri" panose="020F0502020204030204" pitchFamily="34" charset="0"/>
                <a:cs typeface="Times New Roman" panose="02020603050405020304" pitchFamily="18" charset="0"/>
              </a:rPr>
              <a:t>useState</a:t>
            </a: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 from "react";</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export default function Validate() {</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const [</a:t>
            </a:r>
            <a:r>
              <a:rPr lang="en-US" sz="200" b="1" kern="100" dirty="0" err="1">
                <a:effectLst/>
                <a:latin typeface="Calibri" panose="020F0502020204030204" pitchFamily="34" charset="0"/>
                <a:ea typeface="Calibri" panose="020F0502020204030204" pitchFamily="34" charset="0"/>
                <a:cs typeface="Times New Roman" panose="02020603050405020304" pitchFamily="18" charset="0"/>
              </a:rPr>
              <a:t>inputValue</a:t>
            </a: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 b="1" kern="100" dirty="0" err="1">
                <a:effectLst/>
                <a:latin typeface="Calibri" panose="020F0502020204030204" pitchFamily="34" charset="0"/>
                <a:ea typeface="Calibri" panose="020F0502020204030204" pitchFamily="34" charset="0"/>
                <a:cs typeface="Times New Roman" panose="02020603050405020304" pitchFamily="18" charset="0"/>
              </a:rPr>
              <a:t>setInputValue</a:t>
            </a: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200" b="1" kern="100" dirty="0" err="1">
                <a:effectLst/>
                <a:latin typeface="Calibri" panose="020F0502020204030204" pitchFamily="34" charset="0"/>
                <a:ea typeface="Calibri" panose="020F0502020204030204" pitchFamily="34" charset="0"/>
                <a:cs typeface="Times New Roman" panose="02020603050405020304" pitchFamily="18" charset="0"/>
              </a:rPr>
              <a:t>useState</a:t>
            </a: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const [</a:t>
            </a:r>
            <a:r>
              <a:rPr lang="en-US" sz="200" b="1" kern="100" dirty="0" err="1">
                <a:effectLst/>
                <a:latin typeface="Calibri" panose="020F0502020204030204" pitchFamily="34" charset="0"/>
                <a:ea typeface="Calibri" panose="020F0502020204030204" pitchFamily="34" charset="0"/>
                <a:cs typeface="Times New Roman" panose="02020603050405020304" pitchFamily="18" charset="0"/>
              </a:rPr>
              <a:t>inputError</a:t>
            </a: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 b="1" kern="100" dirty="0" err="1">
                <a:effectLst/>
                <a:latin typeface="Calibri" panose="020F0502020204030204" pitchFamily="34" charset="0"/>
                <a:ea typeface="Calibri" panose="020F0502020204030204" pitchFamily="34" charset="0"/>
                <a:cs typeface="Times New Roman" panose="02020603050405020304" pitchFamily="18" charset="0"/>
              </a:rPr>
              <a:t>setInputError</a:t>
            </a: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200" b="1" kern="100" dirty="0" err="1">
                <a:effectLst/>
                <a:latin typeface="Calibri" panose="020F0502020204030204" pitchFamily="34" charset="0"/>
                <a:ea typeface="Calibri" panose="020F0502020204030204" pitchFamily="34" charset="0"/>
                <a:cs typeface="Times New Roman" panose="02020603050405020304" pitchFamily="18" charset="0"/>
              </a:rPr>
              <a:t>useState</a:t>
            </a: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(null);</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const [</a:t>
            </a:r>
            <a:r>
              <a:rPr lang="en-US" sz="200" b="1" kern="100" dirty="0" err="1">
                <a:effectLst/>
                <a:latin typeface="Calibri" panose="020F0502020204030204" pitchFamily="34" charset="0"/>
                <a:ea typeface="Calibri" panose="020F0502020204030204" pitchFamily="34" charset="0"/>
                <a:cs typeface="Times New Roman" panose="02020603050405020304" pitchFamily="18" charset="0"/>
              </a:rPr>
              <a:t>submittedValue</a:t>
            </a: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 b="1" kern="100" dirty="0" err="1">
                <a:effectLst/>
                <a:latin typeface="Calibri" panose="020F0502020204030204" pitchFamily="34" charset="0"/>
                <a:ea typeface="Calibri" panose="020F0502020204030204" pitchFamily="34" charset="0"/>
                <a:cs typeface="Times New Roman" panose="02020603050405020304" pitchFamily="18" charset="0"/>
              </a:rPr>
              <a:t>setSubmittedValue</a:t>
            </a: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200" b="1" kern="100" dirty="0" err="1">
                <a:effectLst/>
                <a:latin typeface="Calibri" panose="020F0502020204030204" pitchFamily="34" charset="0"/>
                <a:ea typeface="Calibri" panose="020F0502020204030204" pitchFamily="34" charset="0"/>
                <a:cs typeface="Times New Roman" panose="02020603050405020304" pitchFamily="18" charset="0"/>
              </a:rPr>
              <a:t>useState</a:t>
            </a: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function </a:t>
            </a:r>
            <a:r>
              <a:rPr lang="en-US" sz="200" b="1" kern="100" dirty="0" err="1">
                <a:effectLst/>
                <a:latin typeface="Calibri" panose="020F0502020204030204" pitchFamily="34" charset="0"/>
                <a:ea typeface="Calibri" panose="020F0502020204030204" pitchFamily="34" charset="0"/>
                <a:cs typeface="Times New Roman" panose="02020603050405020304" pitchFamily="18" charset="0"/>
              </a:rPr>
              <a:t>handleInputChange</a:t>
            </a: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(event) {</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const value = </a:t>
            </a:r>
            <a:r>
              <a:rPr lang="en-US" sz="200" b="1" kern="100" dirty="0" err="1">
                <a:effectLst/>
                <a:latin typeface="Calibri" panose="020F0502020204030204" pitchFamily="34" charset="0"/>
                <a:ea typeface="Calibri" panose="020F0502020204030204" pitchFamily="34" charset="0"/>
                <a:cs typeface="Times New Roman" panose="02020603050405020304" pitchFamily="18" charset="0"/>
              </a:rPr>
              <a:t>event.target.value</a:t>
            </a: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 b="1" kern="100" dirty="0" err="1">
                <a:effectLst/>
                <a:latin typeface="Calibri" panose="020F0502020204030204" pitchFamily="34" charset="0"/>
                <a:ea typeface="Calibri" panose="020F0502020204030204" pitchFamily="34" charset="0"/>
                <a:cs typeface="Times New Roman" panose="02020603050405020304" pitchFamily="18" charset="0"/>
              </a:rPr>
              <a:t>setInputValue</a:t>
            </a: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(value);</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if (</a:t>
            </a:r>
            <a:r>
              <a:rPr lang="en-US" sz="200" b="1" kern="100" dirty="0" err="1">
                <a:effectLst/>
                <a:latin typeface="Calibri" panose="020F0502020204030204" pitchFamily="34" charset="0"/>
                <a:ea typeface="Calibri" panose="020F0502020204030204" pitchFamily="34" charset="0"/>
                <a:cs typeface="Times New Roman" panose="02020603050405020304" pitchFamily="18" charset="0"/>
              </a:rPr>
              <a:t>value.length</a:t>
            </a: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&lt; 5) {</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 b="1" kern="100" dirty="0" err="1">
                <a:effectLst/>
                <a:latin typeface="Calibri" panose="020F0502020204030204" pitchFamily="34" charset="0"/>
                <a:ea typeface="Calibri" panose="020F0502020204030204" pitchFamily="34" charset="0"/>
                <a:cs typeface="Times New Roman" panose="02020603050405020304" pitchFamily="18" charset="0"/>
              </a:rPr>
              <a:t>setInputError</a:t>
            </a: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("Input must be at least 5 characters");</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 else {</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 b="1" kern="100" dirty="0" err="1">
                <a:effectLst/>
                <a:latin typeface="Calibri" panose="020F0502020204030204" pitchFamily="34" charset="0"/>
                <a:ea typeface="Calibri" panose="020F0502020204030204" pitchFamily="34" charset="0"/>
                <a:cs typeface="Times New Roman" panose="02020603050405020304" pitchFamily="18" charset="0"/>
              </a:rPr>
              <a:t>setInputError</a:t>
            </a: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(null);</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function </a:t>
            </a:r>
            <a:r>
              <a:rPr lang="en-US" sz="200" b="1" kern="100" dirty="0" err="1">
                <a:effectLst/>
                <a:latin typeface="Calibri" panose="020F0502020204030204" pitchFamily="34" charset="0"/>
                <a:ea typeface="Calibri" panose="020F0502020204030204" pitchFamily="34" charset="0"/>
                <a:cs typeface="Times New Roman" panose="02020603050405020304" pitchFamily="18" charset="0"/>
              </a:rPr>
              <a:t>handleSubmit</a:t>
            </a: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(event) {</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 b="1" kern="100" dirty="0" err="1">
                <a:effectLst/>
                <a:latin typeface="Calibri" panose="020F0502020204030204" pitchFamily="34" charset="0"/>
                <a:ea typeface="Calibri" panose="020F0502020204030204" pitchFamily="34" charset="0"/>
                <a:cs typeface="Times New Roman" panose="02020603050405020304" pitchFamily="18" charset="0"/>
              </a:rPr>
              <a:t>event.preventDefault</a:t>
            </a: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if (</a:t>
            </a:r>
            <a:r>
              <a:rPr lang="en-US" sz="200" b="1" kern="100" dirty="0" err="1">
                <a:effectLst/>
                <a:latin typeface="Calibri" panose="020F0502020204030204" pitchFamily="34" charset="0"/>
                <a:ea typeface="Calibri" panose="020F0502020204030204" pitchFamily="34" charset="0"/>
                <a:cs typeface="Times New Roman" panose="02020603050405020304" pitchFamily="18" charset="0"/>
              </a:rPr>
              <a:t>inputValue.length</a:t>
            </a: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&gt;= 5) {</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 b="1" kern="100" dirty="0" err="1">
                <a:effectLst/>
                <a:latin typeface="Calibri" panose="020F0502020204030204" pitchFamily="34" charset="0"/>
                <a:ea typeface="Calibri" panose="020F0502020204030204" pitchFamily="34" charset="0"/>
                <a:cs typeface="Times New Roman" panose="02020603050405020304" pitchFamily="18" charset="0"/>
              </a:rPr>
              <a:t>setInputError</a:t>
            </a: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(null);</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 b="1" kern="100" dirty="0" err="1">
                <a:effectLst/>
                <a:latin typeface="Calibri" panose="020F0502020204030204" pitchFamily="34" charset="0"/>
                <a:ea typeface="Calibri" panose="020F0502020204030204" pitchFamily="34" charset="0"/>
                <a:cs typeface="Times New Roman" panose="02020603050405020304" pitchFamily="18" charset="0"/>
              </a:rPr>
              <a:t>setSubmittedValue</a:t>
            </a: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200" b="1" kern="100" dirty="0" err="1">
                <a:effectLst/>
                <a:latin typeface="Calibri" panose="020F0502020204030204" pitchFamily="34" charset="0"/>
                <a:ea typeface="Calibri" panose="020F0502020204030204" pitchFamily="34" charset="0"/>
                <a:cs typeface="Times New Roman" panose="02020603050405020304" pitchFamily="18" charset="0"/>
              </a:rPr>
              <a:t>inputValue</a:t>
            </a: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 Store the submitted value</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 b="1" kern="100" dirty="0" err="1">
                <a:effectLst/>
                <a:latin typeface="Calibri" panose="020F0502020204030204" pitchFamily="34" charset="0"/>
                <a:ea typeface="Calibri" panose="020F0502020204030204" pitchFamily="34" charset="0"/>
                <a:cs typeface="Times New Roman" panose="02020603050405020304" pitchFamily="18" charset="0"/>
              </a:rPr>
              <a:t>setInputValue</a:t>
            </a: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 Clear input field upon successful submission</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 else {</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 b="1" kern="100" dirty="0" err="1">
                <a:effectLst/>
                <a:latin typeface="Calibri" panose="020F0502020204030204" pitchFamily="34" charset="0"/>
                <a:ea typeface="Calibri" panose="020F0502020204030204" pitchFamily="34" charset="0"/>
                <a:cs typeface="Times New Roman" panose="02020603050405020304" pitchFamily="18" charset="0"/>
              </a:rPr>
              <a:t>setInputError</a:t>
            </a: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("Input must be at least 5 characters");</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return (</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&lt;form </a:t>
            </a:r>
            <a:r>
              <a:rPr lang="en-US" sz="200" b="1" kern="100" dirty="0" err="1">
                <a:effectLst/>
                <a:latin typeface="Calibri" panose="020F0502020204030204" pitchFamily="34" charset="0"/>
                <a:ea typeface="Calibri" panose="020F0502020204030204" pitchFamily="34" charset="0"/>
                <a:cs typeface="Times New Roman" panose="02020603050405020304" pitchFamily="18" charset="0"/>
              </a:rPr>
              <a:t>onSubmit</a:t>
            </a: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200" b="1" kern="100" dirty="0" err="1">
                <a:effectLst/>
                <a:latin typeface="Calibri" panose="020F0502020204030204" pitchFamily="34" charset="0"/>
                <a:ea typeface="Calibri" panose="020F0502020204030204" pitchFamily="34" charset="0"/>
                <a:cs typeface="Times New Roman" panose="02020603050405020304" pitchFamily="18" charset="0"/>
              </a:rPr>
              <a:t>handleSubmit</a:t>
            </a: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}&gt;</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&lt;label&gt;</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Fruit:</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&lt;input type="text" value={</a:t>
            </a:r>
            <a:r>
              <a:rPr lang="en-US" sz="200" b="1" kern="100" dirty="0" err="1">
                <a:effectLst/>
                <a:latin typeface="Calibri" panose="020F0502020204030204" pitchFamily="34" charset="0"/>
                <a:ea typeface="Calibri" panose="020F0502020204030204" pitchFamily="34" charset="0"/>
                <a:cs typeface="Times New Roman" panose="02020603050405020304" pitchFamily="18" charset="0"/>
              </a:rPr>
              <a:t>inputValue</a:t>
            </a: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 b="1" kern="100" dirty="0" err="1">
                <a:effectLst/>
                <a:latin typeface="Calibri" panose="020F0502020204030204" pitchFamily="34" charset="0"/>
                <a:ea typeface="Calibri" panose="020F0502020204030204" pitchFamily="34" charset="0"/>
                <a:cs typeface="Times New Roman" panose="02020603050405020304" pitchFamily="18" charset="0"/>
              </a:rPr>
              <a:t>onChange</a:t>
            </a: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200" b="1" kern="100" dirty="0" err="1">
                <a:effectLst/>
                <a:latin typeface="Calibri" panose="020F0502020204030204" pitchFamily="34" charset="0"/>
                <a:ea typeface="Calibri" panose="020F0502020204030204" pitchFamily="34" charset="0"/>
                <a:cs typeface="Times New Roman" panose="02020603050405020304" pitchFamily="18" charset="0"/>
              </a:rPr>
              <a:t>handleInputChange</a:t>
            </a: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/&gt;</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&lt;/label&gt;</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 b="1" kern="100" dirty="0" err="1">
                <a:effectLst/>
                <a:latin typeface="Calibri" panose="020F0502020204030204" pitchFamily="34" charset="0"/>
                <a:ea typeface="Calibri" panose="020F0502020204030204" pitchFamily="34" charset="0"/>
                <a:cs typeface="Times New Roman" panose="02020603050405020304" pitchFamily="18" charset="0"/>
              </a:rPr>
              <a:t>inputError</a:t>
            </a: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&amp;&amp; &lt;div style={{ color: "red" }}&gt;{</a:t>
            </a:r>
            <a:r>
              <a:rPr lang="en-US" sz="200" b="1" kern="100" dirty="0" err="1">
                <a:effectLst/>
                <a:latin typeface="Calibri" panose="020F0502020204030204" pitchFamily="34" charset="0"/>
                <a:ea typeface="Calibri" panose="020F0502020204030204" pitchFamily="34" charset="0"/>
                <a:cs typeface="Times New Roman" panose="02020603050405020304" pitchFamily="18" charset="0"/>
              </a:rPr>
              <a:t>inputError</a:t>
            </a: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}&lt;/div&gt;}</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&lt;button type="submit"&gt;Submit&lt;/button&gt;</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&lt;/form&gt;</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250" dirty="0"/>
          </a:p>
        </p:txBody>
      </p:sp>
      <p:sp>
        <p:nvSpPr>
          <p:cNvPr id="4" name="Date Placeholder 3">
            <a:extLst>
              <a:ext uri="{FF2B5EF4-FFF2-40B4-BE49-F238E27FC236}">
                <a16:creationId xmlns:a16="http://schemas.microsoft.com/office/drawing/2014/main" id="{CEE86F0E-9649-940C-A2FE-9A7C2FA33C68}"/>
              </a:ext>
            </a:extLst>
          </p:cNvPr>
          <p:cNvSpPr>
            <a:spLocks noGrp="1"/>
          </p:cNvSpPr>
          <p:nvPr>
            <p:ph type="dt" sz="half" idx="10"/>
          </p:nvPr>
        </p:nvSpPr>
        <p:spPr/>
        <p:txBody>
          <a:bodyPr/>
          <a:lstStyle/>
          <a:p>
            <a:pPr>
              <a:defRPr/>
            </a:pPr>
            <a:fld id="{C9C54A8A-EC83-4BC5-B48C-A23671E55882}" type="datetime1">
              <a:rPr lang="en-US" smtClean="0"/>
              <a:t>7/6/2024</a:t>
            </a:fld>
            <a:endParaRPr lang="en-US" dirty="0"/>
          </a:p>
        </p:txBody>
      </p:sp>
      <p:sp>
        <p:nvSpPr>
          <p:cNvPr id="5" name="Footer Placeholder 4">
            <a:extLst>
              <a:ext uri="{FF2B5EF4-FFF2-40B4-BE49-F238E27FC236}">
                <a16:creationId xmlns:a16="http://schemas.microsoft.com/office/drawing/2014/main" id="{DAC1B12B-47DE-BD70-6339-9AB692B13BE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B81911E-F5CF-D63F-5ADE-E60296FBBF1E}"/>
              </a:ext>
            </a:extLst>
          </p:cNvPr>
          <p:cNvSpPr>
            <a:spLocks noGrp="1"/>
          </p:cNvSpPr>
          <p:nvPr>
            <p:ph type="sldNum" sz="quarter" idx="12"/>
          </p:nvPr>
        </p:nvSpPr>
        <p:spPr/>
        <p:txBody>
          <a:bodyPr/>
          <a:lstStyle/>
          <a:p>
            <a:fld id="{7C5CF243-786F-4254-B068-4C9F0B6EA12F}" type="slidenum">
              <a:rPr lang="en-US" altLang="en-US" smtClean="0"/>
              <a:pPr/>
              <a:t>30</a:t>
            </a:fld>
            <a:endParaRPr lang="en-US" altLang="en-US"/>
          </a:p>
        </p:txBody>
      </p:sp>
    </p:spTree>
    <p:extLst>
      <p:ext uri="{BB962C8B-B14F-4D97-AF65-F5344CB8AC3E}">
        <p14:creationId xmlns:p14="http://schemas.microsoft.com/office/powerpoint/2010/main" val="3242160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9A3DF-18AF-E1A8-A24A-92A02E4E22CF}"/>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096007FB-4515-2343-801C-B03C82930575}"/>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BD1B42F9-1FC1-D277-D1BE-8214E6B68E9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4AA460A-B63F-5B08-3947-61CEBA0D5207}"/>
              </a:ext>
            </a:extLst>
          </p:cNvPr>
          <p:cNvSpPr>
            <a:spLocks noGrp="1"/>
          </p:cNvSpPr>
          <p:nvPr>
            <p:ph type="sldNum" sz="quarter" idx="12"/>
          </p:nvPr>
        </p:nvSpPr>
        <p:spPr/>
        <p:txBody>
          <a:bodyPr/>
          <a:lstStyle/>
          <a:p>
            <a:fld id="{7C5CF243-786F-4254-B068-4C9F0B6EA12F}" type="slidenum">
              <a:rPr lang="en-US" altLang="en-US" smtClean="0"/>
              <a:pPr/>
              <a:t>31</a:t>
            </a:fld>
            <a:endParaRPr lang="en-US" altLang="en-US"/>
          </a:p>
        </p:txBody>
      </p:sp>
      <p:pic>
        <p:nvPicPr>
          <p:cNvPr id="15362" name="Picture 2" descr="Dfm7dtp">
            <a:extLst>
              <a:ext uri="{FF2B5EF4-FFF2-40B4-BE49-F238E27FC236}">
                <a16:creationId xmlns:a16="http://schemas.microsoft.com/office/drawing/2014/main" id="{89D854B2-08CC-527F-CCCB-CED5234A28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990600"/>
            <a:ext cx="762000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354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731EA-802C-6071-D57F-99AE652BCF85}"/>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50F53644-89AB-C359-7857-F0729DF15329}"/>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314CF3CF-46F2-3E9E-58C9-9CFDA679314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7CE5CCB-4596-4063-4511-1EAD87A25C61}"/>
              </a:ext>
            </a:extLst>
          </p:cNvPr>
          <p:cNvSpPr>
            <a:spLocks noGrp="1"/>
          </p:cNvSpPr>
          <p:nvPr>
            <p:ph type="sldNum" sz="quarter" idx="12"/>
          </p:nvPr>
        </p:nvSpPr>
        <p:spPr/>
        <p:txBody>
          <a:bodyPr/>
          <a:lstStyle/>
          <a:p>
            <a:fld id="{7C5CF243-786F-4254-B068-4C9F0B6EA12F}" type="slidenum">
              <a:rPr lang="en-US" altLang="en-US" smtClean="0"/>
              <a:pPr/>
              <a:t>32</a:t>
            </a:fld>
            <a:endParaRPr lang="en-US" altLang="en-US"/>
          </a:p>
        </p:txBody>
      </p:sp>
      <p:sp>
        <p:nvSpPr>
          <p:cNvPr id="7" name="Rectangle 1">
            <a:extLst>
              <a:ext uri="{FF2B5EF4-FFF2-40B4-BE49-F238E27FC236}">
                <a16:creationId xmlns:a16="http://schemas.microsoft.com/office/drawing/2014/main" id="{FB7ECFE9-E76F-E05C-3EC8-B80D7DB35B4C}"/>
              </a:ext>
            </a:extLst>
          </p:cNvPr>
          <p:cNvSpPr>
            <a:spLocks noGrp="1" noChangeArrowheads="1"/>
          </p:cNvSpPr>
          <p:nvPr>
            <p:ph idx="1"/>
          </p:nvPr>
        </p:nvSpPr>
        <p:spPr bwMode="auto">
          <a:xfrm>
            <a:off x="1028700" y="982246"/>
            <a:ext cx="75438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In this example, we have a simple form that allows the user to input a fruit name.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202122"/>
              </a:solidFill>
              <a:effectLst/>
              <a:latin typeface="undefine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The form has two states: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rgbClr val="202122"/>
                </a:solidFill>
                <a:effectLst/>
                <a:latin typeface="Arial Unicode MS"/>
              </a:rPr>
              <a:t>inputValue</a:t>
            </a:r>
            <a:r>
              <a:rPr kumimoji="0" lang="en-US" altLang="en-US" b="0" i="0" u="none" strike="noStrike" cap="none" normalizeH="0" baseline="0" dirty="0">
                <a:ln>
                  <a:noFill/>
                </a:ln>
                <a:solidFill>
                  <a:srgbClr val="202122"/>
                </a:solidFill>
                <a:effectLst/>
                <a:latin typeface="undefined"/>
              </a:rPr>
              <a:t>: Represents the current value of the input field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rgbClr val="202122"/>
                </a:solidFill>
                <a:effectLst/>
                <a:latin typeface="Arial Unicode MS"/>
              </a:rPr>
              <a:t>inputError</a:t>
            </a:r>
            <a:r>
              <a:rPr kumimoji="0" lang="en-US" altLang="en-US" b="0" i="0" u="none" strike="noStrike" cap="none" normalizeH="0" baseline="0" dirty="0">
                <a:ln>
                  <a:noFill/>
                </a:ln>
                <a:solidFill>
                  <a:srgbClr val="202122"/>
                </a:solidFill>
                <a:effectLst/>
                <a:latin typeface="undefined"/>
              </a:rPr>
              <a:t>: Represents any errors that may arise during form validation.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rgbClr val="202122"/>
              </a:solidFill>
              <a:effectLst/>
              <a:latin typeface="undefine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The </a:t>
            </a:r>
            <a:r>
              <a:rPr kumimoji="0" lang="en-US" altLang="en-US" b="0" i="0" u="none" strike="noStrike" cap="none" normalizeH="0" baseline="0" dirty="0" err="1">
                <a:ln>
                  <a:noFill/>
                </a:ln>
                <a:solidFill>
                  <a:srgbClr val="202122"/>
                </a:solidFill>
                <a:effectLst/>
                <a:latin typeface="Arial Unicode MS"/>
              </a:rPr>
              <a:t>handleInputChange</a:t>
            </a:r>
            <a:r>
              <a:rPr kumimoji="0" lang="en-US" altLang="en-US" b="0" i="0" u="none" strike="noStrike" cap="none" normalizeH="0" baseline="0" dirty="0">
                <a:ln>
                  <a:noFill/>
                </a:ln>
                <a:solidFill>
                  <a:srgbClr val="202122"/>
                </a:solidFill>
                <a:effectLst/>
                <a:latin typeface="undefined"/>
              </a:rPr>
              <a:t> function is called every time a user types a character in the input field. It updates the </a:t>
            </a:r>
            <a:r>
              <a:rPr kumimoji="0" lang="en-US" altLang="en-US" b="0" i="0" u="none" strike="noStrike" cap="none" normalizeH="0" baseline="0" dirty="0" err="1">
                <a:ln>
                  <a:noFill/>
                </a:ln>
                <a:solidFill>
                  <a:srgbClr val="202122"/>
                </a:solidFill>
                <a:effectLst/>
                <a:latin typeface="Arial Unicode MS"/>
              </a:rPr>
              <a:t>inputValue</a:t>
            </a:r>
            <a:r>
              <a:rPr kumimoji="0" lang="en-US" altLang="en-US" b="0" i="0" u="none" strike="noStrike" cap="none" normalizeH="0" baseline="0" dirty="0">
                <a:ln>
                  <a:noFill/>
                </a:ln>
                <a:solidFill>
                  <a:srgbClr val="202122"/>
                </a:solidFill>
                <a:effectLst/>
                <a:latin typeface="undefined"/>
              </a:rPr>
              <a:t> state to reflect the current value of the input field, and then checks whether the value is at least 5 characters long.</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488055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36F9-8E27-19F7-2469-FBF5B9D20F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F10249-9331-67AA-CF8A-C60FD5A1E8D4}"/>
              </a:ext>
            </a:extLst>
          </p:cNvPr>
          <p:cNvSpPr>
            <a:spLocks noGrp="1"/>
          </p:cNvSpPr>
          <p:nvPr>
            <p:ph idx="1"/>
          </p:nvPr>
        </p:nvSpPr>
        <p:spPr/>
        <p:txBody>
          <a:bodyPr/>
          <a:lstStyle/>
          <a:p>
            <a:r>
              <a:rPr kumimoji="0" lang="en-US" altLang="en-US" b="0" i="0" u="none" strike="noStrike" cap="none" normalizeH="0" baseline="0" dirty="0">
                <a:ln>
                  <a:noFill/>
                </a:ln>
                <a:solidFill>
                  <a:srgbClr val="202122"/>
                </a:solidFill>
                <a:effectLst/>
                <a:latin typeface="undefined"/>
              </a:rPr>
              <a:t>If the value is less than 5 characters, it sets the </a:t>
            </a:r>
            <a:r>
              <a:rPr kumimoji="0" lang="en-US" altLang="en-US" b="0" i="0" u="none" strike="noStrike" cap="none" normalizeH="0" baseline="0" dirty="0" err="1">
                <a:ln>
                  <a:noFill/>
                </a:ln>
                <a:solidFill>
                  <a:srgbClr val="202122"/>
                </a:solidFill>
                <a:effectLst/>
                <a:latin typeface="Arial Unicode MS"/>
              </a:rPr>
              <a:t>inputError</a:t>
            </a:r>
            <a:r>
              <a:rPr kumimoji="0" lang="en-US" altLang="en-US" b="0" i="0" u="none" strike="noStrike" cap="none" normalizeH="0" baseline="0" dirty="0">
                <a:ln>
                  <a:noFill/>
                </a:ln>
                <a:solidFill>
                  <a:srgbClr val="202122"/>
                </a:solidFill>
                <a:effectLst/>
                <a:latin typeface="undefined"/>
              </a:rPr>
              <a:t> state to the appropriate error message. Otherwise, it sets the </a:t>
            </a:r>
            <a:r>
              <a:rPr kumimoji="0" lang="en-US" altLang="en-US" b="0" i="0" u="none" strike="noStrike" cap="none" normalizeH="0" baseline="0" dirty="0" err="1">
                <a:ln>
                  <a:noFill/>
                </a:ln>
                <a:solidFill>
                  <a:srgbClr val="202122"/>
                </a:solidFill>
                <a:effectLst/>
                <a:latin typeface="Arial Unicode MS"/>
              </a:rPr>
              <a:t>inputError</a:t>
            </a:r>
            <a:r>
              <a:rPr kumimoji="0" lang="en-US" altLang="en-US" b="0" i="0" u="none" strike="noStrike" cap="none" normalizeH="0" baseline="0" dirty="0">
                <a:ln>
                  <a:noFill/>
                </a:ln>
                <a:solidFill>
                  <a:srgbClr val="202122"/>
                </a:solidFill>
                <a:effectLst/>
                <a:latin typeface="undefined"/>
              </a:rPr>
              <a:t> state to </a:t>
            </a:r>
            <a:r>
              <a:rPr kumimoji="0" lang="en-US" altLang="en-US" b="0" i="0" u="none" strike="noStrike" cap="none" normalizeH="0" baseline="0" dirty="0">
                <a:ln>
                  <a:noFill/>
                </a:ln>
                <a:solidFill>
                  <a:srgbClr val="202122"/>
                </a:solidFill>
                <a:effectLst/>
                <a:latin typeface="Arial Unicode MS"/>
              </a:rPr>
              <a:t>null</a:t>
            </a:r>
            <a:r>
              <a:rPr kumimoji="0" lang="en-US" altLang="en-US" b="0" i="0" u="none" strike="noStrike" cap="none" normalizeH="0" baseline="0" dirty="0">
                <a:ln>
                  <a:noFill/>
                </a:ln>
                <a:solidFill>
                  <a:srgbClr val="202122"/>
                </a:solidFill>
                <a:effectLst/>
                <a:latin typeface="undefined"/>
              </a:rPr>
              <a:t> (indicating that there are no errors).</a:t>
            </a:r>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CE326806-7D39-E727-6FC1-F4D86CC3E9C5}"/>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04C7B583-4412-2F41-C9CD-36845038DE8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59B8F09-EE8C-3000-E135-9C0F7C51A25D}"/>
              </a:ext>
            </a:extLst>
          </p:cNvPr>
          <p:cNvSpPr>
            <a:spLocks noGrp="1"/>
          </p:cNvSpPr>
          <p:nvPr>
            <p:ph type="sldNum" sz="quarter" idx="12"/>
          </p:nvPr>
        </p:nvSpPr>
        <p:spPr/>
        <p:txBody>
          <a:bodyPr/>
          <a:lstStyle/>
          <a:p>
            <a:fld id="{7C5CF243-786F-4254-B068-4C9F0B6EA12F}" type="slidenum">
              <a:rPr lang="en-US" altLang="en-US" smtClean="0"/>
              <a:pPr/>
              <a:t>33</a:t>
            </a:fld>
            <a:endParaRPr lang="en-US" altLang="en-US"/>
          </a:p>
        </p:txBody>
      </p:sp>
    </p:spTree>
    <p:extLst>
      <p:ext uri="{BB962C8B-B14F-4D97-AF65-F5344CB8AC3E}">
        <p14:creationId xmlns:p14="http://schemas.microsoft.com/office/powerpoint/2010/main" val="2792607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E26D7-BF20-6AAE-724E-DEA0B0D9E50D}"/>
              </a:ext>
            </a:extLst>
          </p:cNvPr>
          <p:cNvSpPr>
            <a:spLocks noGrp="1"/>
          </p:cNvSpPr>
          <p:nvPr>
            <p:ph type="title"/>
          </p:nvPr>
        </p:nvSpPr>
        <p:spPr/>
        <p:txBody>
          <a:bodyPr/>
          <a:lstStyle/>
          <a:p>
            <a:br>
              <a:rPr lang="en-US" b="1" i="0" dirty="0">
                <a:solidFill>
                  <a:srgbClr val="202122"/>
                </a:solidFill>
                <a:effectLst/>
                <a:latin typeface="undefined"/>
              </a:rPr>
            </a:br>
            <a:r>
              <a:rPr lang="en-US" b="1" i="0" dirty="0">
                <a:solidFill>
                  <a:srgbClr val="202122"/>
                </a:solidFill>
                <a:effectLst/>
                <a:latin typeface="undefined"/>
              </a:rPr>
              <a:t>Uncontrolled Components in React</a:t>
            </a:r>
            <a:br>
              <a:rPr lang="en-US" b="1" i="0" dirty="0">
                <a:solidFill>
                  <a:srgbClr val="202122"/>
                </a:solidFill>
                <a:effectLst/>
                <a:latin typeface="undefined"/>
              </a:rPr>
            </a:br>
            <a:endParaRPr lang="en-US" dirty="0"/>
          </a:p>
        </p:txBody>
      </p:sp>
      <p:sp>
        <p:nvSpPr>
          <p:cNvPr id="4" name="Date Placeholder 3">
            <a:extLst>
              <a:ext uri="{FF2B5EF4-FFF2-40B4-BE49-F238E27FC236}">
                <a16:creationId xmlns:a16="http://schemas.microsoft.com/office/drawing/2014/main" id="{E46B1907-20DB-AEB0-AE55-4CBC0D8F293C}"/>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9CE8D308-8CF9-5730-B65E-DC658A46B05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1C8B3D9-77ED-8DB4-CBC5-786E1C5FD9FA}"/>
              </a:ext>
            </a:extLst>
          </p:cNvPr>
          <p:cNvSpPr>
            <a:spLocks noGrp="1"/>
          </p:cNvSpPr>
          <p:nvPr>
            <p:ph type="sldNum" sz="quarter" idx="12"/>
          </p:nvPr>
        </p:nvSpPr>
        <p:spPr/>
        <p:txBody>
          <a:bodyPr/>
          <a:lstStyle/>
          <a:p>
            <a:fld id="{7C5CF243-786F-4254-B068-4C9F0B6EA12F}" type="slidenum">
              <a:rPr lang="en-US" altLang="en-US" smtClean="0"/>
              <a:pPr/>
              <a:t>34</a:t>
            </a:fld>
            <a:endParaRPr lang="en-US" altLang="en-US"/>
          </a:p>
        </p:txBody>
      </p:sp>
      <p:sp>
        <p:nvSpPr>
          <p:cNvPr id="7" name="Rectangle 1">
            <a:extLst>
              <a:ext uri="{FF2B5EF4-FFF2-40B4-BE49-F238E27FC236}">
                <a16:creationId xmlns:a16="http://schemas.microsoft.com/office/drawing/2014/main" id="{162AE0FE-24E7-B01B-E14A-6495567BC062}"/>
              </a:ext>
            </a:extLst>
          </p:cNvPr>
          <p:cNvSpPr>
            <a:spLocks noGrp="1" noChangeArrowheads="1"/>
          </p:cNvSpPr>
          <p:nvPr>
            <p:ph idx="1"/>
          </p:nvPr>
        </p:nvSpPr>
        <p:spPr bwMode="auto">
          <a:xfrm>
            <a:off x="1066800" y="851039"/>
            <a:ext cx="80010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Uncontrolled components in React refer to form elements whose state is not managed by React. Instead, their state is handled by the browser's DOM.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For instance, let's say you have a form that consists of a text input field, a select box, and a checkbox. In a controlled component, you would create a state for each form element and write event handlers to update the state whenever the user interacts with any of the form elements.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In contrast, an uncontrolled component allows the browser to handle the form elements' state. When a user enters text into a text input field or selects an option from a select box, the browser updates the DOM's state for that element automatically.</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1646655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D141-9ABC-0D6F-23C5-62E5A456F8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863824-3BA4-9B81-477D-D3BC4BA23C89}"/>
              </a:ext>
            </a:extLst>
          </p:cNvPr>
          <p:cNvSpPr>
            <a:spLocks noGrp="1"/>
          </p:cNvSpPr>
          <p:nvPr>
            <p:ph idx="1"/>
          </p:nvPr>
        </p:nvSpPr>
        <p:spPr/>
        <p:txBody>
          <a:bodyPr/>
          <a:lstStyle/>
          <a:p>
            <a:r>
              <a:rPr kumimoji="0" lang="en-US" altLang="en-US" b="0" i="0" u="none" strike="noStrike" cap="none" normalizeH="0" baseline="0" dirty="0">
                <a:ln>
                  <a:noFill/>
                </a:ln>
                <a:solidFill>
                  <a:srgbClr val="202122"/>
                </a:solidFill>
                <a:effectLst/>
                <a:latin typeface="undefined"/>
              </a:rPr>
              <a:t>To get the value of an uncontrolled form element, you can use a feature called "ref". "Refs" provide a way to access the current value of DOM elements. You can create a "ref" using the </a:t>
            </a:r>
            <a:r>
              <a:rPr kumimoji="0" lang="en-US" altLang="en-US" b="0" i="0" u="none" strike="noStrike" cap="none" normalizeH="0" baseline="0" dirty="0" err="1">
                <a:ln>
                  <a:noFill/>
                </a:ln>
                <a:solidFill>
                  <a:srgbClr val="202122"/>
                </a:solidFill>
                <a:effectLst/>
                <a:latin typeface="Arial Unicode MS"/>
              </a:rPr>
              <a:t>useRef</a:t>
            </a:r>
            <a:r>
              <a:rPr kumimoji="0" lang="en-US" altLang="en-US" b="0" i="0" u="none" strike="noStrike" cap="none" normalizeH="0" baseline="0" dirty="0">
                <a:ln>
                  <a:noFill/>
                </a:ln>
                <a:solidFill>
                  <a:srgbClr val="202122"/>
                </a:solidFill>
                <a:effectLst/>
                <a:latin typeface="undefined"/>
              </a:rPr>
              <a:t> hook, then attach it to the form element you want to access. This allows you to retrieve the current value of an element at any time, without needing to manage its state in your React component.</a:t>
            </a:r>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5C04BA2F-EC6F-CDE5-3480-034FA239D494}"/>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152ED652-57FF-AFB1-3956-A08123BDC90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045CE47-C250-71F8-2118-52AF09CEEE1D}"/>
              </a:ext>
            </a:extLst>
          </p:cNvPr>
          <p:cNvSpPr>
            <a:spLocks noGrp="1"/>
          </p:cNvSpPr>
          <p:nvPr>
            <p:ph type="sldNum" sz="quarter" idx="12"/>
          </p:nvPr>
        </p:nvSpPr>
        <p:spPr/>
        <p:txBody>
          <a:bodyPr/>
          <a:lstStyle/>
          <a:p>
            <a:fld id="{7C5CF243-786F-4254-B068-4C9F0B6EA12F}" type="slidenum">
              <a:rPr lang="en-US" altLang="en-US" smtClean="0"/>
              <a:pPr/>
              <a:t>35</a:t>
            </a:fld>
            <a:endParaRPr lang="en-US" altLang="en-US"/>
          </a:p>
        </p:txBody>
      </p:sp>
    </p:spTree>
    <p:extLst>
      <p:ext uri="{BB962C8B-B14F-4D97-AF65-F5344CB8AC3E}">
        <p14:creationId xmlns:p14="http://schemas.microsoft.com/office/powerpoint/2010/main" val="3152677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89B72-D362-D8C0-5D4F-D69F7B958C9A}"/>
              </a:ext>
            </a:extLst>
          </p:cNvPr>
          <p:cNvSpPr>
            <a:spLocks noGrp="1"/>
          </p:cNvSpPr>
          <p:nvPr>
            <p:ph type="title"/>
          </p:nvPr>
        </p:nvSpPr>
        <p:spPr/>
        <p:txBody>
          <a:bodyPr/>
          <a:lstStyle/>
          <a:p>
            <a:r>
              <a:rPr lang="en-US" dirty="0"/>
              <a:t>Updated client/</a:t>
            </a:r>
            <a:r>
              <a:rPr lang="en-US" dirty="0" err="1"/>
              <a:t>src</a:t>
            </a:r>
            <a:r>
              <a:rPr lang="en-US" dirty="0"/>
              <a:t>/</a:t>
            </a:r>
            <a:r>
              <a:rPr lang="en-US" dirty="0" err="1"/>
              <a:t>counter.jsx</a:t>
            </a:r>
            <a:endParaRPr lang="en-US" dirty="0"/>
          </a:p>
        </p:txBody>
      </p:sp>
      <p:sp>
        <p:nvSpPr>
          <p:cNvPr id="3" name="Content Placeholder 2">
            <a:extLst>
              <a:ext uri="{FF2B5EF4-FFF2-40B4-BE49-F238E27FC236}">
                <a16:creationId xmlns:a16="http://schemas.microsoft.com/office/drawing/2014/main" id="{648CB131-E2DB-843F-0947-E57A8BA25338}"/>
              </a:ext>
            </a:extLst>
          </p:cNvPr>
          <p:cNvSpPr>
            <a:spLocks noGrp="1"/>
          </p:cNvSpPr>
          <p:nvPr>
            <p:ph idx="1"/>
          </p:nvPr>
        </p:nvSpPr>
        <p:spPr/>
        <p:txBody>
          <a:bodyPr/>
          <a:lstStyle/>
          <a:p>
            <a:r>
              <a:rPr lang="en-US" sz="600" b="0" dirty="0">
                <a:solidFill>
                  <a:schemeClr val="tx1"/>
                </a:solidFill>
                <a:effectLst/>
                <a:latin typeface="Consolas" panose="020B0609020204030204" pitchFamily="49" charset="0"/>
              </a:rPr>
              <a:t>import { </a:t>
            </a:r>
            <a:r>
              <a:rPr lang="en-US" sz="600" b="0" dirty="0" err="1">
                <a:solidFill>
                  <a:schemeClr val="tx1"/>
                </a:solidFill>
                <a:effectLst/>
                <a:latin typeface="Consolas" panose="020B0609020204030204" pitchFamily="49" charset="0"/>
              </a:rPr>
              <a:t>useRef</a:t>
            </a:r>
            <a:r>
              <a:rPr lang="en-US" sz="600" b="0" dirty="0">
                <a:solidFill>
                  <a:schemeClr val="tx1"/>
                </a:solidFill>
                <a:effectLst/>
                <a:latin typeface="Consolas" panose="020B0609020204030204" pitchFamily="49" charset="0"/>
              </a:rPr>
              <a:t> } from "react";</a:t>
            </a:r>
          </a:p>
          <a:p>
            <a:r>
              <a:rPr lang="en-US" sz="600" b="0" dirty="0">
                <a:solidFill>
                  <a:schemeClr val="tx1"/>
                </a:solidFill>
                <a:effectLst/>
                <a:latin typeface="Consolas" panose="020B0609020204030204" pitchFamily="49" charset="0"/>
              </a:rPr>
              <a:t>import "./uncontrolled.css";</a:t>
            </a:r>
          </a:p>
          <a:p>
            <a:br>
              <a:rPr lang="en-US" sz="600" b="0" dirty="0">
                <a:solidFill>
                  <a:schemeClr val="tx1"/>
                </a:solidFill>
                <a:effectLst/>
                <a:latin typeface="Consolas" panose="020B0609020204030204" pitchFamily="49" charset="0"/>
              </a:rPr>
            </a:br>
            <a:r>
              <a:rPr lang="en-US" sz="600" b="0" dirty="0">
                <a:solidFill>
                  <a:schemeClr val="tx1"/>
                </a:solidFill>
                <a:effectLst/>
                <a:latin typeface="Consolas" panose="020B0609020204030204" pitchFamily="49" charset="0"/>
              </a:rPr>
              <a:t>export default function Uncontrolled() {</a:t>
            </a:r>
          </a:p>
          <a:p>
            <a:r>
              <a:rPr lang="en-US" sz="600" b="0" dirty="0">
                <a:solidFill>
                  <a:schemeClr val="tx1"/>
                </a:solidFill>
                <a:effectLst/>
                <a:latin typeface="Consolas" panose="020B0609020204030204" pitchFamily="49" charset="0"/>
              </a:rPr>
              <a:t>  const </a:t>
            </a:r>
            <a:r>
              <a:rPr lang="en-US" sz="600" b="0" dirty="0" err="1">
                <a:solidFill>
                  <a:schemeClr val="tx1"/>
                </a:solidFill>
                <a:effectLst/>
                <a:latin typeface="Consolas" panose="020B0609020204030204" pitchFamily="49" charset="0"/>
              </a:rPr>
              <a:t>selectRef</a:t>
            </a:r>
            <a:r>
              <a:rPr lang="en-US" sz="600" b="0" dirty="0">
                <a:solidFill>
                  <a:schemeClr val="tx1"/>
                </a:solidFill>
                <a:effectLst/>
                <a:latin typeface="Consolas" panose="020B0609020204030204" pitchFamily="49" charset="0"/>
              </a:rPr>
              <a:t> = </a:t>
            </a:r>
            <a:r>
              <a:rPr lang="en-US" sz="600" b="0" dirty="0" err="1">
                <a:solidFill>
                  <a:schemeClr val="tx1"/>
                </a:solidFill>
                <a:effectLst/>
                <a:latin typeface="Consolas" panose="020B0609020204030204" pitchFamily="49" charset="0"/>
              </a:rPr>
              <a:t>useRef</a:t>
            </a:r>
            <a:r>
              <a:rPr lang="en-US" sz="600" b="0" dirty="0">
                <a:solidFill>
                  <a:schemeClr val="tx1"/>
                </a:solidFill>
                <a:effectLst/>
                <a:latin typeface="Consolas" panose="020B0609020204030204" pitchFamily="49" charset="0"/>
              </a:rPr>
              <a:t>(null);</a:t>
            </a:r>
          </a:p>
          <a:p>
            <a:r>
              <a:rPr lang="en-US" sz="600" b="0" dirty="0">
                <a:solidFill>
                  <a:schemeClr val="tx1"/>
                </a:solidFill>
                <a:effectLst/>
                <a:latin typeface="Consolas" panose="020B0609020204030204" pitchFamily="49" charset="0"/>
              </a:rPr>
              <a:t>  const </a:t>
            </a:r>
            <a:r>
              <a:rPr lang="en-US" sz="600" b="0" dirty="0" err="1">
                <a:solidFill>
                  <a:schemeClr val="tx1"/>
                </a:solidFill>
                <a:effectLst/>
                <a:latin typeface="Consolas" panose="020B0609020204030204" pitchFamily="49" charset="0"/>
              </a:rPr>
              <a:t>checkboxRef</a:t>
            </a:r>
            <a:r>
              <a:rPr lang="en-US" sz="600" b="0" dirty="0">
                <a:solidFill>
                  <a:schemeClr val="tx1"/>
                </a:solidFill>
                <a:effectLst/>
                <a:latin typeface="Consolas" panose="020B0609020204030204" pitchFamily="49" charset="0"/>
              </a:rPr>
              <a:t> = </a:t>
            </a:r>
            <a:r>
              <a:rPr lang="en-US" sz="600" b="0" dirty="0" err="1">
                <a:solidFill>
                  <a:schemeClr val="tx1"/>
                </a:solidFill>
                <a:effectLst/>
                <a:latin typeface="Consolas" panose="020B0609020204030204" pitchFamily="49" charset="0"/>
              </a:rPr>
              <a:t>useRef</a:t>
            </a:r>
            <a:r>
              <a:rPr lang="en-US" sz="600" b="0" dirty="0">
                <a:solidFill>
                  <a:schemeClr val="tx1"/>
                </a:solidFill>
                <a:effectLst/>
                <a:latin typeface="Consolas" panose="020B0609020204030204" pitchFamily="49" charset="0"/>
              </a:rPr>
              <a:t>(null);</a:t>
            </a:r>
          </a:p>
          <a:p>
            <a:r>
              <a:rPr lang="en-US" sz="600" b="0" dirty="0">
                <a:solidFill>
                  <a:schemeClr val="tx1"/>
                </a:solidFill>
                <a:effectLst/>
                <a:latin typeface="Consolas" panose="020B0609020204030204" pitchFamily="49" charset="0"/>
              </a:rPr>
              <a:t>  const </a:t>
            </a:r>
            <a:r>
              <a:rPr lang="en-US" sz="600" b="0" dirty="0" err="1">
                <a:solidFill>
                  <a:schemeClr val="tx1"/>
                </a:solidFill>
                <a:effectLst/>
                <a:latin typeface="Consolas" panose="020B0609020204030204" pitchFamily="49" charset="0"/>
              </a:rPr>
              <a:t>inputRef</a:t>
            </a:r>
            <a:r>
              <a:rPr lang="en-US" sz="600" b="0" dirty="0">
                <a:solidFill>
                  <a:schemeClr val="tx1"/>
                </a:solidFill>
                <a:effectLst/>
                <a:latin typeface="Consolas" panose="020B0609020204030204" pitchFamily="49" charset="0"/>
              </a:rPr>
              <a:t> = </a:t>
            </a:r>
            <a:r>
              <a:rPr lang="en-US" sz="600" b="0" dirty="0" err="1">
                <a:solidFill>
                  <a:schemeClr val="tx1"/>
                </a:solidFill>
                <a:effectLst/>
                <a:latin typeface="Consolas" panose="020B0609020204030204" pitchFamily="49" charset="0"/>
              </a:rPr>
              <a:t>useRef</a:t>
            </a:r>
            <a:r>
              <a:rPr lang="en-US" sz="600" b="0" dirty="0">
                <a:solidFill>
                  <a:schemeClr val="tx1"/>
                </a:solidFill>
                <a:effectLst/>
                <a:latin typeface="Consolas" panose="020B0609020204030204" pitchFamily="49" charset="0"/>
              </a:rPr>
              <a:t>(null);</a:t>
            </a:r>
          </a:p>
          <a:p>
            <a:br>
              <a:rPr lang="en-US" sz="600" b="0" dirty="0">
                <a:solidFill>
                  <a:schemeClr val="tx1"/>
                </a:solidFill>
                <a:effectLst/>
                <a:latin typeface="Consolas" panose="020B0609020204030204" pitchFamily="49" charset="0"/>
              </a:rPr>
            </a:br>
            <a:r>
              <a:rPr lang="en-US" sz="600" b="0" dirty="0">
                <a:solidFill>
                  <a:schemeClr val="tx1"/>
                </a:solidFill>
                <a:effectLst/>
                <a:latin typeface="Consolas" panose="020B0609020204030204" pitchFamily="49" charset="0"/>
              </a:rPr>
              <a:t>  function </a:t>
            </a:r>
            <a:r>
              <a:rPr lang="en-US" sz="600" b="0" dirty="0" err="1">
                <a:solidFill>
                  <a:schemeClr val="tx1"/>
                </a:solidFill>
                <a:effectLst/>
                <a:latin typeface="Consolas" panose="020B0609020204030204" pitchFamily="49" charset="0"/>
              </a:rPr>
              <a:t>handleSubmit</a:t>
            </a:r>
            <a:r>
              <a:rPr lang="en-US" sz="600" b="0" dirty="0">
                <a:solidFill>
                  <a:schemeClr val="tx1"/>
                </a:solidFill>
                <a:effectLst/>
                <a:latin typeface="Consolas" panose="020B0609020204030204" pitchFamily="49" charset="0"/>
              </a:rPr>
              <a:t>(event) {</a:t>
            </a:r>
          </a:p>
          <a:p>
            <a:r>
              <a:rPr lang="en-US" sz="600" b="0" dirty="0">
                <a:solidFill>
                  <a:schemeClr val="tx1"/>
                </a:solidFill>
                <a:effectLst/>
                <a:latin typeface="Consolas" panose="020B0609020204030204" pitchFamily="49" charset="0"/>
              </a:rPr>
              <a:t>    </a:t>
            </a:r>
            <a:r>
              <a:rPr lang="en-US" sz="600" b="0" dirty="0" err="1">
                <a:solidFill>
                  <a:schemeClr val="tx1"/>
                </a:solidFill>
                <a:effectLst/>
                <a:latin typeface="Consolas" panose="020B0609020204030204" pitchFamily="49" charset="0"/>
              </a:rPr>
              <a:t>event.preventDefault</a:t>
            </a:r>
            <a:r>
              <a:rPr lang="en-US" sz="600" b="0" dirty="0">
                <a:solidFill>
                  <a:schemeClr val="tx1"/>
                </a:solidFill>
                <a:effectLst/>
                <a:latin typeface="Consolas" panose="020B0609020204030204" pitchFamily="49" charset="0"/>
              </a:rPr>
              <a:t>();</a:t>
            </a:r>
          </a:p>
          <a:p>
            <a:r>
              <a:rPr lang="en-US" sz="600" b="0" dirty="0">
                <a:solidFill>
                  <a:schemeClr val="tx1"/>
                </a:solidFill>
                <a:effectLst/>
                <a:latin typeface="Consolas" panose="020B0609020204030204" pitchFamily="49" charset="0"/>
              </a:rPr>
              <a:t>    console.log("Input value:", </a:t>
            </a:r>
            <a:r>
              <a:rPr lang="en-US" sz="600" b="0" dirty="0" err="1">
                <a:solidFill>
                  <a:schemeClr val="tx1"/>
                </a:solidFill>
                <a:effectLst/>
                <a:latin typeface="Consolas" panose="020B0609020204030204" pitchFamily="49" charset="0"/>
              </a:rPr>
              <a:t>inputRef.current.value</a:t>
            </a:r>
            <a:r>
              <a:rPr lang="en-US" sz="600" b="0" dirty="0">
                <a:solidFill>
                  <a:schemeClr val="tx1"/>
                </a:solidFill>
                <a:effectLst/>
                <a:latin typeface="Consolas" panose="020B0609020204030204" pitchFamily="49" charset="0"/>
              </a:rPr>
              <a:t>);</a:t>
            </a:r>
          </a:p>
          <a:p>
            <a:r>
              <a:rPr lang="en-US" sz="600" b="0" dirty="0">
                <a:solidFill>
                  <a:schemeClr val="tx1"/>
                </a:solidFill>
                <a:effectLst/>
                <a:latin typeface="Consolas" panose="020B0609020204030204" pitchFamily="49" charset="0"/>
              </a:rPr>
              <a:t>    console.log("Select value:", </a:t>
            </a:r>
            <a:r>
              <a:rPr lang="en-US" sz="600" b="0" dirty="0" err="1">
                <a:solidFill>
                  <a:schemeClr val="tx1"/>
                </a:solidFill>
                <a:effectLst/>
                <a:latin typeface="Consolas" panose="020B0609020204030204" pitchFamily="49" charset="0"/>
              </a:rPr>
              <a:t>selectRef.current.value</a:t>
            </a:r>
            <a:r>
              <a:rPr lang="en-US" sz="600" b="0" dirty="0">
                <a:solidFill>
                  <a:schemeClr val="tx1"/>
                </a:solidFill>
                <a:effectLst/>
                <a:latin typeface="Consolas" panose="020B0609020204030204" pitchFamily="49" charset="0"/>
              </a:rPr>
              <a:t>);</a:t>
            </a:r>
          </a:p>
          <a:p>
            <a:r>
              <a:rPr lang="en-US" sz="600" b="0" dirty="0">
                <a:solidFill>
                  <a:schemeClr val="tx1"/>
                </a:solidFill>
                <a:effectLst/>
                <a:latin typeface="Consolas" panose="020B0609020204030204" pitchFamily="49" charset="0"/>
              </a:rPr>
              <a:t>    console.log("Checkbox value:", </a:t>
            </a:r>
            <a:r>
              <a:rPr lang="en-US" sz="600" b="0" dirty="0" err="1">
                <a:solidFill>
                  <a:schemeClr val="tx1"/>
                </a:solidFill>
                <a:effectLst/>
                <a:latin typeface="Consolas" panose="020B0609020204030204" pitchFamily="49" charset="0"/>
              </a:rPr>
              <a:t>checkboxRef.current.checked</a:t>
            </a:r>
            <a:r>
              <a:rPr lang="en-US" sz="600" b="0" dirty="0">
                <a:solidFill>
                  <a:schemeClr val="tx1"/>
                </a:solidFill>
                <a:effectLst/>
                <a:latin typeface="Consolas" panose="020B0609020204030204" pitchFamily="49" charset="0"/>
              </a:rPr>
              <a:t>);</a:t>
            </a:r>
          </a:p>
          <a:p>
            <a:r>
              <a:rPr lang="en-US" sz="600" b="0" dirty="0">
                <a:solidFill>
                  <a:schemeClr val="tx1"/>
                </a:solidFill>
                <a:effectLst/>
                <a:latin typeface="Consolas" panose="020B0609020204030204" pitchFamily="49" charset="0"/>
              </a:rPr>
              <a:t>  }</a:t>
            </a:r>
          </a:p>
          <a:p>
            <a:br>
              <a:rPr lang="en-US" sz="600" b="0" dirty="0">
                <a:solidFill>
                  <a:schemeClr val="tx1"/>
                </a:solidFill>
                <a:effectLst/>
                <a:latin typeface="Consolas" panose="020B0609020204030204" pitchFamily="49" charset="0"/>
              </a:rPr>
            </a:br>
            <a:r>
              <a:rPr lang="en-US" sz="600" b="0" dirty="0">
                <a:solidFill>
                  <a:schemeClr val="tx1"/>
                </a:solidFill>
                <a:effectLst/>
                <a:latin typeface="Consolas" panose="020B0609020204030204" pitchFamily="49" charset="0"/>
              </a:rPr>
              <a:t>  return (</a:t>
            </a:r>
          </a:p>
          <a:p>
            <a:r>
              <a:rPr lang="en-US" sz="600" b="0" dirty="0">
                <a:solidFill>
                  <a:schemeClr val="tx1"/>
                </a:solidFill>
                <a:effectLst/>
                <a:latin typeface="Consolas" panose="020B0609020204030204" pitchFamily="49" charset="0"/>
              </a:rPr>
              <a:t>    &lt;form </a:t>
            </a:r>
            <a:r>
              <a:rPr lang="en-US" sz="600" b="0" dirty="0" err="1">
                <a:solidFill>
                  <a:schemeClr val="tx1"/>
                </a:solidFill>
                <a:effectLst/>
                <a:latin typeface="Consolas" panose="020B0609020204030204" pitchFamily="49" charset="0"/>
              </a:rPr>
              <a:t>className</a:t>
            </a:r>
            <a:r>
              <a:rPr lang="en-US" sz="600" b="0" dirty="0">
                <a:solidFill>
                  <a:schemeClr val="tx1"/>
                </a:solidFill>
                <a:effectLst/>
                <a:latin typeface="Consolas" panose="020B0609020204030204" pitchFamily="49" charset="0"/>
              </a:rPr>
              <a:t>="uncontrolled" </a:t>
            </a:r>
            <a:r>
              <a:rPr lang="en-US" sz="600" b="0" dirty="0" err="1">
                <a:solidFill>
                  <a:schemeClr val="tx1"/>
                </a:solidFill>
                <a:effectLst/>
                <a:latin typeface="Consolas" panose="020B0609020204030204" pitchFamily="49" charset="0"/>
              </a:rPr>
              <a:t>onSubmit</a:t>
            </a:r>
            <a:r>
              <a:rPr lang="en-US" sz="600" b="0" dirty="0">
                <a:solidFill>
                  <a:schemeClr val="tx1"/>
                </a:solidFill>
                <a:effectLst/>
                <a:latin typeface="Consolas" panose="020B0609020204030204" pitchFamily="49" charset="0"/>
              </a:rPr>
              <a:t>={</a:t>
            </a:r>
            <a:r>
              <a:rPr lang="en-US" sz="600" b="0" dirty="0" err="1">
                <a:solidFill>
                  <a:schemeClr val="tx1"/>
                </a:solidFill>
                <a:effectLst/>
                <a:latin typeface="Consolas" panose="020B0609020204030204" pitchFamily="49" charset="0"/>
              </a:rPr>
              <a:t>handleSubmit</a:t>
            </a:r>
            <a:r>
              <a:rPr lang="en-US" sz="600" b="0" dirty="0">
                <a:solidFill>
                  <a:schemeClr val="tx1"/>
                </a:solidFill>
                <a:effectLst/>
                <a:latin typeface="Consolas" panose="020B0609020204030204" pitchFamily="49" charset="0"/>
              </a:rPr>
              <a:t>}&gt;</a:t>
            </a:r>
          </a:p>
          <a:p>
            <a:r>
              <a:rPr lang="en-US" sz="600" b="0" dirty="0">
                <a:solidFill>
                  <a:schemeClr val="tx1"/>
                </a:solidFill>
                <a:effectLst/>
                <a:latin typeface="Consolas" panose="020B0609020204030204" pitchFamily="49" charset="0"/>
              </a:rPr>
              <a:t>      &lt;label&gt;</a:t>
            </a:r>
          </a:p>
          <a:p>
            <a:r>
              <a:rPr lang="en-US" sz="600" b="0" dirty="0">
                <a:solidFill>
                  <a:schemeClr val="tx1"/>
                </a:solidFill>
                <a:effectLst/>
                <a:latin typeface="Consolas" panose="020B0609020204030204" pitchFamily="49" charset="0"/>
              </a:rPr>
              <a:t>        &lt;p&gt;Name:&lt;/p&gt;</a:t>
            </a:r>
          </a:p>
          <a:p>
            <a:r>
              <a:rPr lang="en-US" sz="600" b="0" dirty="0">
                <a:solidFill>
                  <a:schemeClr val="tx1"/>
                </a:solidFill>
                <a:effectLst/>
                <a:latin typeface="Consolas" panose="020B0609020204030204" pitchFamily="49" charset="0"/>
              </a:rPr>
              <a:t>        &lt;input ref={</a:t>
            </a:r>
            <a:r>
              <a:rPr lang="en-US" sz="600" b="0" dirty="0" err="1">
                <a:solidFill>
                  <a:schemeClr val="tx1"/>
                </a:solidFill>
                <a:effectLst/>
                <a:latin typeface="Consolas" panose="020B0609020204030204" pitchFamily="49" charset="0"/>
              </a:rPr>
              <a:t>inputRef</a:t>
            </a:r>
            <a:r>
              <a:rPr lang="en-US" sz="600" b="0" dirty="0">
                <a:solidFill>
                  <a:schemeClr val="tx1"/>
                </a:solidFill>
                <a:effectLst/>
                <a:latin typeface="Consolas" panose="020B0609020204030204" pitchFamily="49" charset="0"/>
              </a:rPr>
              <a:t>} type="text" /&gt;</a:t>
            </a:r>
          </a:p>
          <a:p>
            <a:r>
              <a:rPr lang="en-US" sz="600" b="0" dirty="0">
                <a:solidFill>
                  <a:schemeClr val="tx1"/>
                </a:solidFill>
                <a:effectLst/>
                <a:latin typeface="Consolas" panose="020B0609020204030204" pitchFamily="49" charset="0"/>
              </a:rPr>
              <a:t>      &lt;/label&gt;</a:t>
            </a:r>
          </a:p>
          <a:p>
            <a:r>
              <a:rPr lang="en-US" sz="600" b="0" dirty="0">
                <a:solidFill>
                  <a:schemeClr val="tx1"/>
                </a:solidFill>
                <a:effectLst/>
                <a:latin typeface="Consolas" panose="020B0609020204030204" pitchFamily="49" charset="0"/>
              </a:rPr>
              <a:t>      &lt;label&gt;</a:t>
            </a:r>
          </a:p>
          <a:p>
            <a:r>
              <a:rPr lang="en-US" sz="600" b="0" dirty="0">
                <a:solidFill>
                  <a:schemeClr val="tx1"/>
                </a:solidFill>
                <a:effectLst/>
                <a:latin typeface="Consolas" panose="020B0609020204030204" pitchFamily="49" charset="0"/>
              </a:rPr>
              <a:t>        &lt;p&gt;Favorite color:&lt;/p&gt;</a:t>
            </a:r>
          </a:p>
          <a:p>
            <a:r>
              <a:rPr lang="en-US" sz="600" b="0" dirty="0">
                <a:solidFill>
                  <a:schemeClr val="tx1"/>
                </a:solidFill>
                <a:effectLst/>
                <a:latin typeface="Consolas" panose="020B0609020204030204" pitchFamily="49" charset="0"/>
              </a:rPr>
              <a:t>        &lt;select ref={</a:t>
            </a:r>
            <a:r>
              <a:rPr lang="en-US" sz="600" b="0" dirty="0" err="1">
                <a:solidFill>
                  <a:schemeClr val="tx1"/>
                </a:solidFill>
                <a:effectLst/>
                <a:latin typeface="Consolas" panose="020B0609020204030204" pitchFamily="49" charset="0"/>
              </a:rPr>
              <a:t>selectRef</a:t>
            </a:r>
            <a:r>
              <a:rPr lang="en-US" sz="600" b="0" dirty="0">
                <a:solidFill>
                  <a:schemeClr val="tx1"/>
                </a:solidFill>
                <a:effectLst/>
                <a:latin typeface="Consolas" panose="020B0609020204030204" pitchFamily="49" charset="0"/>
              </a:rPr>
              <a:t>}&gt;</a:t>
            </a:r>
          </a:p>
          <a:p>
            <a:r>
              <a:rPr lang="en-US" sz="600" b="0" dirty="0">
                <a:solidFill>
                  <a:schemeClr val="tx1"/>
                </a:solidFill>
                <a:effectLst/>
                <a:latin typeface="Consolas" panose="020B0609020204030204" pitchFamily="49" charset="0"/>
              </a:rPr>
              <a:t>          &lt;option value="red"&gt;Red&lt;/option&gt;</a:t>
            </a:r>
          </a:p>
          <a:p>
            <a:r>
              <a:rPr lang="en-US" sz="600" b="0" dirty="0">
                <a:solidFill>
                  <a:schemeClr val="tx1"/>
                </a:solidFill>
                <a:effectLst/>
                <a:latin typeface="Consolas" panose="020B0609020204030204" pitchFamily="49" charset="0"/>
              </a:rPr>
              <a:t>          &lt;option value="green"&gt;Green&lt;/option&gt;</a:t>
            </a:r>
          </a:p>
          <a:p>
            <a:r>
              <a:rPr lang="en-US" sz="600" b="0" dirty="0">
                <a:solidFill>
                  <a:schemeClr val="tx1"/>
                </a:solidFill>
                <a:effectLst/>
                <a:latin typeface="Consolas" panose="020B0609020204030204" pitchFamily="49" charset="0"/>
              </a:rPr>
              <a:t>          &lt;option value="blue"&gt;Blue&lt;/option&gt;</a:t>
            </a:r>
          </a:p>
          <a:p>
            <a:r>
              <a:rPr lang="en-US" sz="600" b="0" dirty="0">
                <a:solidFill>
                  <a:schemeClr val="tx1"/>
                </a:solidFill>
                <a:effectLst/>
                <a:latin typeface="Consolas" panose="020B0609020204030204" pitchFamily="49" charset="0"/>
              </a:rPr>
              <a:t>        &lt;/select&gt;</a:t>
            </a:r>
          </a:p>
          <a:p>
            <a:r>
              <a:rPr lang="en-US" sz="600" b="0" dirty="0">
                <a:solidFill>
                  <a:schemeClr val="tx1"/>
                </a:solidFill>
                <a:effectLst/>
                <a:latin typeface="Consolas" panose="020B0609020204030204" pitchFamily="49" charset="0"/>
              </a:rPr>
              <a:t>      &lt;/label&gt;</a:t>
            </a:r>
          </a:p>
          <a:p>
            <a:r>
              <a:rPr lang="en-US" sz="600" b="0" dirty="0">
                <a:solidFill>
                  <a:schemeClr val="tx1"/>
                </a:solidFill>
                <a:effectLst/>
                <a:latin typeface="Consolas" panose="020B0609020204030204" pitchFamily="49" charset="0"/>
              </a:rPr>
              <a:t>      &lt;label </a:t>
            </a:r>
            <a:r>
              <a:rPr lang="en-US" sz="600" b="0" dirty="0" err="1">
                <a:solidFill>
                  <a:schemeClr val="tx1"/>
                </a:solidFill>
                <a:effectLst/>
                <a:latin typeface="Consolas" panose="020B0609020204030204" pitchFamily="49" charset="0"/>
              </a:rPr>
              <a:t>className</a:t>
            </a:r>
            <a:r>
              <a:rPr lang="en-US" sz="600" b="0" dirty="0">
                <a:solidFill>
                  <a:schemeClr val="tx1"/>
                </a:solidFill>
                <a:effectLst/>
                <a:latin typeface="Consolas" panose="020B0609020204030204" pitchFamily="49" charset="0"/>
              </a:rPr>
              <a:t>="</a:t>
            </a:r>
            <a:r>
              <a:rPr lang="en-US" sz="600" b="0" dirty="0" err="1">
                <a:solidFill>
                  <a:schemeClr val="tx1"/>
                </a:solidFill>
                <a:effectLst/>
                <a:latin typeface="Consolas" panose="020B0609020204030204" pitchFamily="49" charset="0"/>
              </a:rPr>
              <a:t>uncontrolled__checkbox</a:t>
            </a:r>
            <a:r>
              <a:rPr lang="en-US" sz="600" b="0" dirty="0">
                <a:solidFill>
                  <a:schemeClr val="tx1"/>
                </a:solidFill>
                <a:effectLst/>
                <a:latin typeface="Consolas" panose="020B0609020204030204" pitchFamily="49" charset="0"/>
              </a:rPr>
              <a:t>"&gt;</a:t>
            </a:r>
          </a:p>
          <a:p>
            <a:r>
              <a:rPr lang="en-US" sz="600" b="0" dirty="0">
                <a:solidFill>
                  <a:schemeClr val="tx1"/>
                </a:solidFill>
                <a:effectLst/>
                <a:latin typeface="Consolas" panose="020B0609020204030204" pitchFamily="49" charset="0"/>
              </a:rPr>
              <a:t>        Do you like React?</a:t>
            </a:r>
          </a:p>
          <a:p>
            <a:r>
              <a:rPr lang="en-US" sz="600" b="0" dirty="0">
                <a:solidFill>
                  <a:schemeClr val="tx1"/>
                </a:solidFill>
                <a:effectLst/>
                <a:latin typeface="Consolas" panose="020B0609020204030204" pitchFamily="49" charset="0"/>
              </a:rPr>
              <a:t>        &lt;input type="checkbox" ref={</a:t>
            </a:r>
            <a:r>
              <a:rPr lang="en-US" sz="600" b="0" dirty="0" err="1">
                <a:solidFill>
                  <a:schemeClr val="tx1"/>
                </a:solidFill>
                <a:effectLst/>
                <a:latin typeface="Consolas" panose="020B0609020204030204" pitchFamily="49" charset="0"/>
              </a:rPr>
              <a:t>checkboxRef</a:t>
            </a:r>
            <a:r>
              <a:rPr lang="en-US" sz="600" b="0" dirty="0">
                <a:solidFill>
                  <a:schemeClr val="tx1"/>
                </a:solidFill>
                <a:effectLst/>
                <a:latin typeface="Consolas" panose="020B0609020204030204" pitchFamily="49" charset="0"/>
              </a:rPr>
              <a:t>} /&gt;</a:t>
            </a:r>
          </a:p>
          <a:p>
            <a:r>
              <a:rPr lang="en-US" sz="600" b="0" dirty="0">
                <a:solidFill>
                  <a:schemeClr val="tx1"/>
                </a:solidFill>
                <a:effectLst/>
                <a:latin typeface="Consolas" panose="020B0609020204030204" pitchFamily="49" charset="0"/>
              </a:rPr>
              <a:t>      &lt;/label&gt;</a:t>
            </a:r>
          </a:p>
          <a:p>
            <a:r>
              <a:rPr lang="en-US" sz="600" b="0" dirty="0">
                <a:solidFill>
                  <a:schemeClr val="tx1"/>
                </a:solidFill>
                <a:effectLst/>
                <a:latin typeface="Consolas" panose="020B0609020204030204" pitchFamily="49" charset="0"/>
              </a:rPr>
              <a:t>      &lt;button </a:t>
            </a:r>
            <a:r>
              <a:rPr lang="en-US" sz="600" b="0" dirty="0" err="1">
                <a:solidFill>
                  <a:schemeClr val="tx1"/>
                </a:solidFill>
                <a:effectLst/>
                <a:latin typeface="Consolas" panose="020B0609020204030204" pitchFamily="49" charset="0"/>
              </a:rPr>
              <a:t>className</a:t>
            </a:r>
            <a:r>
              <a:rPr lang="en-US" sz="600" b="0" dirty="0">
                <a:solidFill>
                  <a:schemeClr val="tx1"/>
                </a:solidFill>
                <a:effectLst/>
                <a:latin typeface="Consolas" panose="020B0609020204030204" pitchFamily="49" charset="0"/>
              </a:rPr>
              <a:t>="</a:t>
            </a:r>
            <a:r>
              <a:rPr lang="en-US" sz="600" b="0" dirty="0" err="1">
                <a:solidFill>
                  <a:schemeClr val="tx1"/>
                </a:solidFill>
                <a:effectLst/>
                <a:latin typeface="Consolas" panose="020B0609020204030204" pitchFamily="49" charset="0"/>
              </a:rPr>
              <a:t>uncontrolled__button</a:t>
            </a:r>
            <a:r>
              <a:rPr lang="en-US" sz="600" b="0" dirty="0">
                <a:solidFill>
                  <a:schemeClr val="tx1"/>
                </a:solidFill>
                <a:effectLst/>
                <a:latin typeface="Consolas" panose="020B0609020204030204" pitchFamily="49" charset="0"/>
              </a:rPr>
              <a:t>" type="submit"&gt;</a:t>
            </a:r>
          </a:p>
          <a:p>
            <a:r>
              <a:rPr lang="en-US" sz="600" b="0" dirty="0">
                <a:solidFill>
                  <a:schemeClr val="tx1"/>
                </a:solidFill>
                <a:effectLst/>
                <a:latin typeface="Consolas" panose="020B0609020204030204" pitchFamily="49" charset="0"/>
              </a:rPr>
              <a:t>        Submit</a:t>
            </a:r>
          </a:p>
          <a:p>
            <a:r>
              <a:rPr lang="en-US" sz="600" b="0" dirty="0">
                <a:solidFill>
                  <a:schemeClr val="tx1"/>
                </a:solidFill>
                <a:effectLst/>
                <a:latin typeface="Consolas" panose="020B0609020204030204" pitchFamily="49" charset="0"/>
              </a:rPr>
              <a:t>      &lt;/button&gt;</a:t>
            </a:r>
          </a:p>
          <a:p>
            <a:r>
              <a:rPr lang="en-US" sz="600" b="0" dirty="0">
                <a:solidFill>
                  <a:schemeClr val="tx1"/>
                </a:solidFill>
                <a:effectLst/>
                <a:latin typeface="Consolas" panose="020B0609020204030204" pitchFamily="49" charset="0"/>
              </a:rPr>
              <a:t>    &lt;/form&gt;</a:t>
            </a:r>
          </a:p>
          <a:p>
            <a:r>
              <a:rPr lang="en-US" sz="600" b="0" dirty="0">
                <a:solidFill>
                  <a:schemeClr val="tx1"/>
                </a:solidFill>
                <a:effectLst/>
                <a:latin typeface="Consolas" panose="020B0609020204030204" pitchFamily="49" charset="0"/>
              </a:rPr>
              <a:t>  );</a:t>
            </a:r>
          </a:p>
          <a:p>
            <a:r>
              <a:rPr lang="en-US" sz="600" b="0" dirty="0">
                <a:solidFill>
                  <a:schemeClr val="tx1"/>
                </a:solidFill>
                <a:effectLst/>
                <a:latin typeface="Consolas" panose="020B0609020204030204" pitchFamily="49" charset="0"/>
              </a:rPr>
              <a:t>}</a:t>
            </a:r>
          </a:p>
          <a:p>
            <a:br>
              <a:rPr lang="en-US" sz="600" b="0" dirty="0">
                <a:solidFill>
                  <a:schemeClr val="tx1"/>
                </a:solidFill>
                <a:effectLst/>
                <a:latin typeface="Consolas" panose="020B0609020204030204" pitchFamily="49" charset="0"/>
              </a:rPr>
            </a:br>
            <a:endParaRPr lang="en-US" sz="6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AE1CEE7A-AD38-2387-48C4-79EF129F1D34}"/>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8DF9E7E4-9E46-4693-79B6-1416338AE81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C78BDB1-4549-0CA1-70C2-28EB7B475E0F}"/>
              </a:ext>
            </a:extLst>
          </p:cNvPr>
          <p:cNvSpPr>
            <a:spLocks noGrp="1"/>
          </p:cNvSpPr>
          <p:nvPr>
            <p:ph type="sldNum" sz="quarter" idx="12"/>
          </p:nvPr>
        </p:nvSpPr>
        <p:spPr/>
        <p:txBody>
          <a:bodyPr/>
          <a:lstStyle/>
          <a:p>
            <a:fld id="{7C5CF243-786F-4254-B068-4C9F0B6EA12F}" type="slidenum">
              <a:rPr lang="en-US" altLang="en-US" smtClean="0"/>
              <a:pPr/>
              <a:t>36</a:t>
            </a:fld>
            <a:endParaRPr lang="en-US" altLang="en-US"/>
          </a:p>
        </p:txBody>
      </p:sp>
    </p:spTree>
    <p:extLst>
      <p:ext uri="{BB962C8B-B14F-4D97-AF65-F5344CB8AC3E}">
        <p14:creationId xmlns:p14="http://schemas.microsoft.com/office/powerpoint/2010/main" val="16898438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8E6C1-F56F-1D17-90CF-048630BF821A}"/>
              </a:ext>
            </a:extLst>
          </p:cNvPr>
          <p:cNvSpPr>
            <a:spLocks noGrp="1"/>
          </p:cNvSpPr>
          <p:nvPr>
            <p:ph type="title"/>
          </p:nvPr>
        </p:nvSpPr>
        <p:spPr/>
        <p:txBody>
          <a:bodyPr/>
          <a:lstStyle/>
          <a:p>
            <a:r>
              <a:rPr lang="en-US" dirty="0"/>
              <a:t>uncontrolled.css</a:t>
            </a:r>
          </a:p>
        </p:txBody>
      </p:sp>
      <p:sp>
        <p:nvSpPr>
          <p:cNvPr id="3" name="Content Placeholder 2">
            <a:extLst>
              <a:ext uri="{FF2B5EF4-FFF2-40B4-BE49-F238E27FC236}">
                <a16:creationId xmlns:a16="http://schemas.microsoft.com/office/drawing/2014/main" id="{EA3A63D9-949C-11D7-A0BF-04D3480947A2}"/>
              </a:ext>
            </a:extLst>
          </p:cNvPr>
          <p:cNvSpPr>
            <a:spLocks noGrp="1"/>
          </p:cNvSpPr>
          <p:nvPr>
            <p:ph idx="1"/>
          </p:nvPr>
        </p:nvSpPr>
        <p:spPr/>
        <p:txBody>
          <a:bodyPr/>
          <a:lstStyle/>
          <a:p>
            <a:r>
              <a:rPr lang="en-US" dirty="0"/>
              <a:t>In the </a:t>
            </a:r>
            <a:r>
              <a:rPr lang="en-US" dirty="0" err="1"/>
              <a:t>src</a:t>
            </a:r>
            <a:r>
              <a:rPr lang="en-US" dirty="0"/>
              <a:t> folder also create a file named uncontrolled.css add the following code snippet:</a:t>
            </a:r>
          </a:p>
          <a:p>
            <a:r>
              <a:rPr lang="en-US" sz="1400" b="0" dirty="0">
                <a:solidFill>
                  <a:schemeClr val="tx1"/>
                </a:solidFill>
                <a:effectLst/>
                <a:latin typeface="Consolas" panose="020B0609020204030204" pitchFamily="49" charset="0"/>
              </a:rPr>
              <a:t>.uncontrolled {</a:t>
            </a:r>
          </a:p>
          <a:p>
            <a:r>
              <a:rPr lang="en-US" sz="1400" b="0" dirty="0">
                <a:solidFill>
                  <a:schemeClr val="tx1"/>
                </a:solidFill>
                <a:effectLst/>
                <a:latin typeface="Consolas" panose="020B0609020204030204" pitchFamily="49" charset="0"/>
              </a:rPr>
              <a:t>  display: flex;</a:t>
            </a:r>
          </a:p>
          <a:p>
            <a:r>
              <a:rPr lang="en-US" sz="1400" b="0" dirty="0">
                <a:solidFill>
                  <a:schemeClr val="tx1"/>
                </a:solidFill>
                <a:effectLst/>
                <a:latin typeface="Consolas" panose="020B0609020204030204" pitchFamily="49" charset="0"/>
              </a:rPr>
              <a:t>  flex-direction: column;</a:t>
            </a:r>
          </a:p>
          <a:p>
            <a:r>
              <a:rPr lang="en-US" sz="1400" b="0" dirty="0">
                <a:solidFill>
                  <a:schemeClr val="tx1"/>
                </a:solidFill>
                <a:effectLst/>
                <a:latin typeface="Consolas" panose="020B0609020204030204" pitchFamily="49" charset="0"/>
              </a:rPr>
              <a:t>  align-items: flex-start;</a:t>
            </a:r>
          </a:p>
          <a:p>
            <a:r>
              <a:rPr lang="en-US" sz="1400" b="0" dirty="0">
                <a:solidFill>
                  <a:schemeClr val="tx1"/>
                </a:solidFill>
                <a:effectLst/>
                <a:latin typeface="Consolas" panose="020B0609020204030204" pitchFamily="49" charset="0"/>
              </a:rPr>
              <a:t>  gap: 2rem;</a:t>
            </a:r>
          </a:p>
          <a:p>
            <a:r>
              <a:rPr lang="en-US" sz="1400" b="0" dirty="0">
                <a:solidFill>
                  <a:schemeClr val="tx1"/>
                </a:solidFill>
                <a:effectLst/>
                <a:latin typeface="Consolas" panose="020B0609020204030204" pitchFamily="49" charset="0"/>
              </a:rPr>
              <a:t>}</a:t>
            </a:r>
          </a:p>
          <a:p>
            <a:r>
              <a:rPr lang="en-US" sz="1400" b="0" dirty="0">
                <a:solidFill>
                  <a:schemeClr val="tx1"/>
                </a:solidFill>
                <a:effectLst/>
                <a:latin typeface="Consolas" panose="020B0609020204030204" pitchFamily="49" charset="0"/>
              </a:rPr>
              <a:t>.</a:t>
            </a:r>
            <a:r>
              <a:rPr lang="en-US" sz="1400" b="0" dirty="0" err="1">
                <a:solidFill>
                  <a:schemeClr val="tx1"/>
                </a:solidFill>
                <a:effectLst/>
                <a:latin typeface="Consolas" panose="020B0609020204030204" pitchFamily="49" charset="0"/>
              </a:rPr>
              <a:t>uncontrolled__button</a:t>
            </a:r>
            <a:r>
              <a:rPr lang="en-US" sz="1400" b="0" dirty="0">
                <a:solidFill>
                  <a:schemeClr val="tx1"/>
                </a:solidFill>
                <a:effectLst/>
                <a:latin typeface="Consolas" panose="020B0609020204030204" pitchFamily="49" charset="0"/>
              </a:rPr>
              <a:t> {</a:t>
            </a:r>
          </a:p>
          <a:p>
            <a:r>
              <a:rPr lang="en-US" sz="1400" b="0" dirty="0">
                <a:solidFill>
                  <a:schemeClr val="tx1"/>
                </a:solidFill>
                <a:effectLst/>
                <a:latin typeface="Consolas" panose="020B0609020204030204" pitchFamily="49" charset="0"/>
              </a:rPr>
              <a:t>  font-family: "Poppins", sans-serif;</a:t>
            </a:r>
          </a:p>
          <a:p>
            <a:r>
              <a:rPr lang="en-US" sz="1400" b="0" dirty="0">
                <a:solidFill>
                  <a:schemeClr val="tx1"/>
                </a:solidFill>
                <a:effectLst/>
                <a:latin typeface="Consolas" panose="020B0609020204030204" pitchFamily="49" charset="0"/>
              </a:rPr>
              <a:t>  font-size: 1.8rem;</a:t>
            </a:r>
          </a:p>
          <a:p>
            <a:r>
              <a:rPr lang="en-US" sz="1400" b="0" dirty="0">
                <a:solidFill>
                  <a:schemeClr val="tx1"/>
                </a:solidFill>
                <a:effectLst/>
                <a:latin typeface="Consolas" panose="020B0609020204030204" pitchFamily="49" charset="0"/>
              </a:rPr>
              <a:t>  padding: 5px 10px;</a:t>
            </a:r>
          </a:p>
          <a:p>
            <a:r>
              <a:rPr lang="en-US" sz="1400" b="0" dirty="0">
                <a:solidFill>
                  <a:schemeClr val="tx1"/>
                </a:solidFill>
                <a:effectLst/>
                <a:latin typeface="Consolas" panose="020B0609020204030204" pitchFamily="49" charset="0"/>
              </a:rPr>
              <a:t>}</a:t>
            </a:r>
          </a:p>
          <a:p>
            <a:r>
              <a:rPr lang="en-US" sz="1400" b="0" dirty="0">
                <a:solidFill>
                  <a:schemeClr val="tx1"/>
                </a:solidFill>
                <a:effectLst/>
                <a:latin typeface="Consolas" panose="020B0609020204030204" pitchFamily="49" charset="0"/>
              </a:rPr>
              <a:t>.</a:t>
            </a:r>
            <a:r>
              <a:rPr lang="en-US" sz="1400" b="0" dirty="0" err="1">
                <a:solidFill>
                  <a:schemeClr val="tx1"/>
                </a:solidFill>
                <a:effectLst/>
                <a:latin typeface="Consolas" panose="020B0609020204030204" pitchFamily="49" charset="0"/>
              </a:rPr>
              <a:t>uncontrolled__checkbox</a:t>
            </a:r>
            <a:r>
              <a:rPr lang="en-US" sz="1400" b="0" dirty="0">
                <a:solidFill>
                  <a:schemeClr val="tx1"/>
                </a:solidFill>
                <a:effectLst/>
                <a:latin typeface="Consolas" panose="020B0609020204030204" pitchFamily="49" charset="0"/>
              </a:rPr>
              <a:t> {</a:t>
            </a:r>
          </a:p>
          <a:p>
            <a:r>
              <a:rPr lang="en-US" sz="1400" b="0" dirty="0">
                <a:solidFill>
                  <a:schemeClr val="tx1"/>
                </a:solidFill>
                <a:effectLst/>
                <a:latin typeface="Consolas" panose="020B0609020204030204" pitchFamily="49" charset="0"/>
              </a:rPr>
              <a:t>  display: flex;</a:t>
            </a:r>
          </a:p>
          <a:p>
            <a:r>
              <a:rPr lang="en-US" sz="1400" b="0" dirty="0">
                <a:solidFill>
                  <a:schemeClr val="tx1"/>
                </a:solidFill>
                <a:effectLst/>
                <a:latin typeface="Consolas" panose="020B0609020204030204" pitchFamily="49" charset="0"/>
              </a:rPr>
              <a:t>  align-items: center;</a:t>
            </a:r>
          </a:p>
          <a:p>
            <a:r>
              <a:rPr lang="en-US" sz="1400" b="0" dirty="0">
                <a:solidFill>
                  <a:schemeClr val="tx1"/>
                </a:solidFill>
                <a:effectLst/>
                <a:latin typeface="Consolas" panose="020B0609020204030204" pitchFamily="49" charset="0"/>
              </a:rPr>
              <a:t>  gap: 10px;</a:t>
            </a:r>
          </a:p>
          <a:p>
            <a:r>
              <a:rPr lang="en-US" sz="1400" b="0" dirty="0">
                <a:solidFill>
                  <a:schemeClr val="tx1"/>
                </a:solidFill>
                <a:effectLst/>
                <a:latin typeface="Consolas" panose="020B0609020204030204" pitchFamily="49" charset="0"/>
              </a:rPr>
              <a:t>}</a:t>
            </a:r>
          </a:p>
          <a:p>
            <a:br>
              <a:rPr lang="en-US" sz="1400" b="0" dirty="0">
                <a:solidFill>
                  <a:schemeClr val="tx1"/>
                </a:solidFill>
                <a:effectLst/>
                <a:latin typeface="Consolas" panose="020B0609020204030204" pitchFamily="49" charset="0"/>
              </a:rPr>
            </a:br>
            <a:endParaRPr lang="en-US" sz="14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A38867A8-5CCB-EC6B-75C2-EAEB9100E798}"/>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58DD171A-3239-CD03-FE92-E04DBEEC6FE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F2D0A52-50EF-124B-4F18-B837EB6C271A}"/>
              </a:ext>
            </a:extLst>
          </p:cNvPr>
          <p:cNvSpPr>
            <a:spLocks noGrp="1"/>
          </p:cNvSpPr>
          <p:nvPr>
            <p:ph type="sldNum" sz="quarter" idx="12"/>
          </p:nvPr>
        </p:nvSpPr>
        <p:spPr/>
        <p:txBody>
          <a:bodyPr/>
          <a:lstStyle/>
          <a:p>
            <a:fld id="{7C5CF243-786F-4254-B068-4C9F0B6EA12F}" type="slidenum">
              <a:rPr lang="en-US" altLang="en-US" smtClean="0"/>
              <a:pPr/>
              <a:t>37</a:t>
            </a:fld>
            <a:endParaRPr lang="en-US" altLang="en-US"/>
          </a:p>
        </p:txBody>
      </p:sp>
    </p:spTree>
    <p:extLst>
      <p:ext uri="{BB962C8B-B14F-4D97-AF65-F5344CB8AC3E}">
        <p14:creationId xmlns:p14="http://schemas.microsoft.com/office/powerpoint/2010/main" val="384173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B229-6506-6338-6BCE-71203697FDCD}"/>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11478469-8BD6-192C-F7F1-025C77167959}"/>
              </a:ext>
            </a:extLst>
          </p:cNvPr>
          <p:cNvSpPr>
            <a:spLocks noGrp="1"/>
          </p:cNvSpPr>
          <p:nvPr>
            <p:ph idx="1"/>
          </p:nvPr>
        </p:nvSpPr>
        <p:spPr/>
        <p:txBody>
          <a:bodyPr/>
          <a:lstStyle/>
          <a:p>
            <a:r>
              <a:rPr lang="en-US" dirty="0"/>
              <a:t>Ensure to import the uncontrolled.css in the Uncontrolled file.</a:t>
            </a:r>
          </a:p>
          <a:p>
            <a:endParaRPr lang="en-US" dirty="0"/>
          </a:p>
        </p:txBody>
      </p:sp>
      <p:sp>
        <p:nvSpPr>
          <p:cNvPr id="4" name="Date Placeholder 3">
            <a:extLst>
              <a:ext uri="{FF2B5EF4-FFF2-40B4-BE49-F238E27FC236}">
                <a16:creationId xmlns:a16="http://schemas.microsoft.com/office/drawing/2014/main" id="{57077F6A-C169-1C90-CFC0-C1D92D0F6D8F}"/>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E2155966-D94B-1571-8DD8-335E47395DB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BEF0BCB-C9C4-9FA5-B9D2-3ABD00376F5B}"/>
              </a:ext>
            </a:extLst>
          </p:cNvPr>
          <p:cNvSpPr>
            <a:spLocks noGrp="1"/>
          </p:cNvSpPr>
          <p:nvPr>
            <p:ph type="sldNum" sz="quarter" idx="12"/>
          </p:nvPr>
        </p:nvSpPr>
        <p:spPr/>
        <p:txBody>
          <a:bodyPr/>
          <a:lstStyle/>
          <a:p>
            <a:fld id="{7C5CF243-786F-4254-B068-4C9F0B6EA12F}" type="slidenum">
              <a:rPr lang="en-US" altLang="en-US" smtClean="0"/>
              <a:pPr/>
              <a:t>38</a:t>
            </a:fld>
            <a:endParaRPr lang="en-US" altLang="en-US"/>
          </a:p>
        </p:txBody>
      </p:sp>
      <p:pic>
        <p:nvPicPr>
          <p:cNvPr id="18434" name="Picture 2" descr="4zXvzMm">
            <a:extLst>
              <a:ext uri="{FF2B5EF4-FFF2-40B4-BE49-F238E27FC236}">
                <a16:creationId xmlns:a16="http://schemas.microsoft.com/office/drawing/2014/main" id="{403B10FA-705A-375F-6F43-6C81590B34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71134"/>
            <a:ext cx="7791450" cy="3462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3828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4832B-8918-6D0B-F2E4-76BEC443DBC9}"/>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D0408312-2FBB-E36F-289A-C346FE7B2687}"/>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FEA88184-6FEC-2DA1-E1CA-3EB4473770E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2DB2070-7241-0C06-B48E-E89B2DF258E5}"/>
              </a:ext>
            </a:extLst>
          </p:cNvPr>
          <p:cNvSpPr>
            <a:spLocks noGrp="1"/>
          </p:cNvSpPr>
          <p:nvPr>
            <p:ph type="sldNum" sz="quarter" idx="12"/>
          </p:nvPr>
        </p:nvSpPr>
        <p:spPr/>
        <p:txBody>
          <a:bodyPr/>
          <a:lstStyle/>
          <a:p>
            <a:fld id="{7C5CF243-786F-4254-B068-4C9F0B6EA12F}" type="slidenum">
              <a:rPr lang="en-US" altLang="en-US" smtClean="0"/>
              <a:pPr/>
              <a:t>39</a:t>
            </a:fld>
            <a:endParaRPr lang="en-US" altLang="en-US"/>
          </a:p>
        </p:txBody>
      </p:sp>
      <p:sp>
        <p:nvSpPr>
          <p:cNvPr id="7" name="Rectangle 1">
            <a:extLst>
              <a:ext uri="{FF2B5EF4-FFF2-40B4-BE49-F238E27FC236}">
                <a16:creationId xmlns:a16="http://schemas.microsoft.com/office/drawing/2014/main" id="{F29501A9-3AFA-BFB1-3067-ED2508BE3341}"/>
              </a:ext>
            </a:extLst>
          </p:cNvPr>
          <p:cNvSpPr>
            <a:spLocks noGrp="1" noChangeArrowheads="1"/>
          </p:cNvSpPr>
          <p:nvPr>
            <p:ph idx="1"/>
          </p:nvPr>
        </p:nvSpPr>
        <p:spPr bwMode="auto">
          <a:xfrm>
            <a:off x="1042386" y="979064"/>
            <a:ext cx="75438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In this 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We have a form that contains a text input field, a select box, and a checkbox.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02122"/>
              </a:solidFill>
              <a:latin typeface="undefine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Instead of creating state for each form element and writing event handlers to update the state, we're using uncontrolled components.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02122"/>
              </a:solidFill>
              <a:latin typeface="undefine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This means that the browser is responsible for managing the state of the form elements.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When a user interacts with a form element, the browser automatically updates the DOM's state for that element. And to retrieve the current values of each form element, we're using the </a:t>
            </a:r>
            <a:r>
              <a:rPr kumimoji="0" lang="en-US" altLang="en-US" b="0" i="0" u="none" strike="noStrike" cap="none" normalizeH="0" baseline="0" dirty="0" err="1">
                <a:ln>
                  <a:noFill/>
                </a:ln>
                <a:solidFill>
                  <a:srgbClr val="202122"/>
                </a:solidFill>
                <a:effectLst/>
                <a:latin typeface="Arial Unicode MS"/>
              </a:rPr>
              <a:t>useRef</a:t>
            </a:r>
            <a:r>
              <a:rPr kumimoji="0" lang="en-US" altLang="en-US" b="0" i="0" u="none" strike="noStrike" cap="none" normalizeH="0" baseline="0" dirty="0">
                <a:ln>
                  <a:noFill/>
                </a:ln>
                <a:solidFill>
                  <a:srgbClr val="202122"/>
                </a:solidFill>
                <a:effectLst/>
                <a:latin typeface="undefined"/>
              </a:rPr>
              <a:t> hook.</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279380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8E8A0-1479-38F6-1833-6641DE56F44C}"/>
              </a:ext>
            </a:extLst>
          </p:cNvPr>
          <p:cNvSpPr>
            <a:spLocks noGrp="1"/>
          </p:cNvSpPr>
          <p:nvPr>
            <p:ph type="title"/>
          </p:nvPr>
        </p:nvSpPr>
        <p:spPr/>
        <p:txBody>
          <a:bodyPr/>
          <a:lstStyle/>
          <a:p>
            <a:br>
              <a:rPr lang="en-US" b="1" i="0" dirty="0">
                <a:solidFill>
                  <a:srgbClr val="202122"/>
                </a:solidFill>
                <a:effectLst/>
                <a:latin typeface="undefined"/>
              </a:rPr>
            </a:br>
            <a:r>
              <a:rPr lang="en-US" b="1" i="0" dirty="0">
                <a:solidFill>
                  <a:srgbClr val="202122"/>
                </a:solidFill>
                <a:effectLst/>
                <a:latin typeface="undefined"/>
              </a:rPr>
              <a:t>Controlled Components in React</a:t>
            </a:r>
            <a:br>
              <a:rPr lang="en-US" b="1" i="0" dirty="0">
                <a:solidFill>
                  <a:srgbClr val="202122"/>
                </a:solidFill>
                <a:effectLst/>
                <a:latin typeface="undefined"/>
              </a:rPr>
            </a:br>
            <a:endParaRPr lang="en-US" dirty="0"/>
          </a:p>
        </p:txBody>
      </p:sp>
      <p:sp>
        <p:nvSpPr>
          <p:cNvPr id="4" name="Date Placeholder 3">
            <a:extLst>
              <a:ext uri="{FF2B5EF4-FFF2-40B4-BE49-F238E27FC236}">
                <a16:creationId xmlns:a16="http://schemas.microsoft.com/office/drawing/2014/main" id="{9EDBF29C-C7B3-6152-C1FC-B401535F63F0}"/>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4A33BEAA-7240-F265-CD13-F472B2F6AD0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0B52043-4637-E510-FC18-82A2E094D7B1}"/>
              </a:ext>
            </a:extLst>
          </p:cNvPr>
          <p:cNvSpPr>
            <a:spLocks noGrp="1"/>
          </p:cNvSpPr>
          <p:nvPr>
            <p:ph type="sldNum" sz="quarter" idx="12"/>
          </p:nvPr>
        </p:nvSpPr>
        <p:spPr/>
        <p:txBody>
          <a:bodyPr/>
          <a:lstStyle/>
          <a:p>
            <a:fld id="{7C5CF243-786F-4254-B068-4C9F0B6EA12F}" type="slidenum">
              <a:rPr lang="en-US" altLang="en-US" smtClean="0"/>
              <a:pPr/>
              <a:t>4</a:t>
            </a:fld>
            <a:endParaRPr lang="en-US" altLang="en-US"/>
          </a:p>
        </p:txBody>
      </p:sp>
      <p:sp>
        <p:nvSpPr>
          <p:cNvPr id="7" name="Rectangle 1">
            <a:extLst>
              <a:ext uri="{FF2B5EF4-FFF2-40B4-BE49-F238E27FC236}">
                <a16:creationId xmlns:a16="http://schemas.microsoft.com/office/drawing/2014/main" id="{7AB2305D-04C2-4D94-F72B-435A9C0613C2}"/>
              </a:ext>
            </a:extLst>
          </p:cNvPr>
          <p:cNvSpPr>
            <a:spLocks noGrp="1" noChangeArrowheads="1"/>
          </p:cNvSpPr>
          <p:nvPr>
            <p:ph idx="1"/>
          </p:nvPr>
        </p:nvSpPr>
        <p:spPr bwMode="auto">
          <a:xfrm>
            <a:off x="1066800" y="787153"/>
            <a:ext cx="7543800"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rgbClr val="202122"/>
                </a:solidFill>
                <a:effectLst/>
                <a:latin typeface="undefined"/>
              </a:rPr>
              <a:t>In React, a controlled component is a component where form elements derive their value from a React state.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rgbClr val="202122"/>
                </a:solidFill>
                <a:effectLst/>
                <a:latin typeface="undefined"/>
              </a:rPr>
              <a:t>When a component is controlled, the value of form elements is stored in a state, and any changes made to the value are immediately reflected in the state.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rgbClr val="202122"/>
                </a:solidFill>
                <a:effectLst/>
                <a:latin typeface="undefined"/>
              </a:rPr>
              <a:t>To create a controlled component, you need to use the </a:t>
            </a:r>
            <a:r>
              <a:rPr kumimoji="0" lang="en-US" altLang="en-US" sz="2300" b="0" i="0" u="none" strike="noStrike" cap="none" normalizeH="0" baseline="0" dirty="0">
                <a:ln>
                  <a:noFill/>
                </a:ln>
                <a:solidFill>
                  <a:srgbClr val="202122"/>
                </a:solidFill>
                <a:effectLst/>
                <a:latin typeface="Arial Unicode MS"/>
              </a:rPr>
              <a:t>value</a:t>
            </a:r>
            <a:r>
              <a:rPr kumimoji="0" lang="en-US" altLang="en-US" sz="2300" b="0" i="0" u="none" strike="noStrike" cap="none" normalizeH="0" baseline="0" dirty="0">
                <a:ln>
                  <a:noFill/>
                </a:ln>
                <a:solidFill>
                  <a:srgbClr val="202122"/>
                </a:solidFill>
                <a:effectLst/>
                <a:latin typeface="undefined"/>
              </a:rPr>
              <a:t> prop to set the value of form elements and the </a:t>
            </a:r>
            <a:r>
              <a:rPr kumimoji="0" lang="en-US" altLang="en-US" sz="2300" b="0" i="0" u="none" strike="noStrike" cap="none" normalizeH="0" baseline="0" dirty="0" err="1">
                <a:ln>
                  <a:noFill/>
                </a:ln>
                <a:solidFill>
                  <a:srgbClr val="202122"/>
                </a:solidFill>
                <a:effectLst/>
                <a:latin typeface="Arial Unicode MS"/>
              </a:rPr>
              <a:t>onChange</a:t>
            </a:r>
            <a:r>
              <a:rPr kumimoji="0" lang="en-US" altLang="en-US" sz="2300" b="0" i="0" u="none" strike="noStrike" cap="none" normalizeH="0" baseline="0" dirty="0">
                <a:ln>
                  <a:noFill/>
                </a:ln>
                <a:solidFill>
                  <a:srgbClr val="202122"/>
                </a:solidFill>
                <a:effectLst/>
                <a:latin typeface="undefined"/>
              </a:rPr>
              <a:t> event to handle changes made to the value.</a:t>
            </a:r>
            <a:endParaRPr kumimoji="0" lang="en-US" altLang="en-US" sz="2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300" b="0" i="0" u="none" strike="noStrike" cap="none" normalizeH="0" baseline="0" dirty="0">
              <a:ln>
                <a:noFill/>
              </a:ln>
              <a:solidFill>
                <a:srgbClr val="202122"/>
              </a:solidFill>
              <a:effectLst/>
              <a:latin typeface="undefine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rgbClr val="202122"/>
                </a:solidFill>
                <a:effectLst/>
                <a:latin typeface="undefined"/>
              </a:rPr>
              <a:t>The </a:t>
            </a:r>
            <a:r>
              <a:rPr kumimoji="0" lang="en-US" altLang="en-US" sz="2300" b="0" i="0" u="none" strike="noStrike" cap="none" normalizeH="0" baseline="0" dirty="0">
                <a:ln>
                  <a:noFill/>
                </a:ln>
                <a:solidFill>
                  <a:srgbClr val="202122"/>
                </a:solidFill>
                <a:effectLst/>
                <a:latin typeface="Arial Unicode MS"/>
              </a:rPr>
              <a:t>value</a:t>
            </a:r>
            <a:r>
              <a:rPr kumimoji="0" lang="en-US" altLang="en-US" sz="2300" b="0" i="0" u="none" strike="noStrike" cap="none" normalizeH="0" baseline="0" dirty="0">
                <a:ln>
                  <a:noFill/>
                </a:ln>
                <a:solidFill>
                  <a:srgbClr val="202122"/>
                </a:solidFill>
                <a:effectLst/>
                <a:latin typeface="undefined"/>
              </a:rPr>
              <a:t> prop sets the initial value of a form element, while the </a:t>
            </a:r>
            <a:r>
              <a:rPr kumimoji="0" lang="en-US" altLang="en-US" sz="2300" b="0" i="0" u="none" strike="noStrike" cap="none" normalizeH="0" baseline="0" dirty="0" err="1">
                <a:ln>
                  <a:noFill/>
                </a:ln>
                <a:solidFill>
                  <a:srgbClr val="202122"/>
                </a:solidFill>
                <a:effectLst/>
                <a:latin typeface="Arial Unicode MS"/>
              </a:rPr>
              <a:t>onChange</a:t>
            </a:r>
            <a:r>
              <a:rPr kumimoji="0" lang="en-US" altLang="en-US" sz="2300" b="0" i="0" u="none" strike="noStrike" cap="none" normalizeH="0" baseline="0" dirty="0">
                <a:ln>
                  <a:noFill/>
                </a:ln>
                <a:solidFill>
                  <a:srgbClr val="202122"/>
                </a:solidFill>
                <a:effectLst/>
                <a:latin typeface="undefined"/>
              </a:rPr>
              <a:t> event is triggered whenever the value of a form element changes. Inside the </a:t>
            </a:r>
            <a:r>
              <a:rPr kumimoji="0" lang="en-US" altLang="en-US" sz="2300" b="0" i="0" u="none" strike="noStrike" cap="none" normalizeH="0" baseline="0" dirty="0" err="1">
                <a:ln>
                  <a:noFill/>
                </a:ln>
                <a:solidFill>
                  <a:srgbClr val="202122"/>
                </a:solidFill>
                <a:effectLst/>
                <a:latin typeface="Arial Unicode MS"/>
              </a:rPr>
              <a:t>onChange</a:t>
            </a:r>
            <a:r>
              <a:rPr kumimoji="0" lang="en-US" altLang="en-US" sz="2300" b="0" i="0" u="none" strike="noStrike" cap="none" normalizeH="0" baseline="0" dirty="0">
                <a:ln>
                  <a:noFill/>
                </a:ln>
                <a:solidFill>
                  <a:srgbClr val="202122"/>
                </a:solidFill>
                <a:effectLst/>
                <a:latin typeface="undefined"/>
              </a:rPr>
              <a:t> event, you need to update the state with the new value using a state update function.</a:t>
            </a:r>
            <a:endParaRPr kumimoji="0" lang="en-US" altLang="en-US" sz="2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59197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CF37F-4B70-A2FF-6F25-9117023D47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C43484-0E52-684D-95BF-3B9601CA41F4}"/>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Uncontrolled components can be useful in certain situations, such as when you need to integrate with third-party libraries or when you don't need to manipulate the form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Overall, uncontrolled components are a simpler approach to working with forms in React, and they can make your code more concise and easier to read.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02122"/>
              </a:solidFill>
              <a:latin typeface="undefine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But it's important to note that using </a:t>
            </a:r>
            <a:r>
              <a:rPr kumimoji="0" lang="en-US" altLang="en-US" b="0" i="0" u="none" strike="noStrike" cap="none" normalizeH="0" baseline="0" dirty="0">
                <a:ln>
                  <a:noFill/>
                </a:ln>
                <a:solidFill>
                  <a:srgbClr val="202122"/>
                </a:solidFill>
                <a:effectLst/>
                <a:latin typeface="Arial Unicode MS"/>
              </a:rPr>
              <a:t>ref</a:t>
            </a:r>
            <a:r>
              <a:rPr kumimoji="0" lang="en-US" altLang="en-US" b="0" i="0" u="none" strike="noStrike" cap="none" normalizeH="0" baseline="0" dirty="0">
                <a:ln>
                  <a:noFill/>
                </a:ln>
                <a:solidFill>
                  <a:srgbClr val="202122"/>
                </a:solidFill>
                <a:effectLst/>
                <a:latin typeface="undefined"/>
              </a:rPr>
              <a:t> to access form element values can make your code harder to test and maintain, so use them judiciously.</a:t>
            </a:r>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A87EBB42-2993-DB5A-9A0C-12D96495571B}"/>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114B739D-1365-2675-AADF-D518969B33E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E5B12C3-E4B7-F2A1-BF2A-61AD68504D34}"/>
              </a:ext>
            </a:extLst>
          </p:cNvPr>
          <p:cNvSpPr>
            <a:spLocks noGrp="1"/>
          </p:cNvSpPr>
          <p:nvPr>
            <p:ph type="sldNum" sz="quarter" idx="12"/>
          </p:nvPr>
        </p:nvSpPr>
        <p:spPr/>
        <p:txBody>
          <a:bodyPr/>
          <a:lstStyle/>
          <a:p>
            <a:fld id="{7C5CF243-786F-4254-B068-4C9F0B6EA12F}" type="slidenum">
              <a:rPr lang="en-US" altLang="en-US" smtClean="0"/>
              <a:pPr/>
              <a:t>40</a:t>
            </a:fld>
            <a:endParaRPr lang="en-US" altLang="en-US"/>
          </a:p>
        </p:txBody>
      </p:sp>
    </p:spTree>
    <p:extLst>
      <p:ext uri="{BB962C8B-B14F-4D97-AF65-F5344CB8AC3E}">
        <p14:creationId xmlns:p14="http://schemas.microsoft.com/office/powerpoint/2010/main" val="16954681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E8852-423A-8BB1-C43E-7FCDDDE393A1}"/>
              </a:ext>
            </a:extLst>
          </p:cNvPr>
          <p:cNvSpPr>
            <a:spLocks noGrp="1"/>
          </p:cNvSpPr>
          <p:nvPr>
            <p:ph type="title"/>
          </p:nvPr>
        </p:nvSpPr>
        <p:spPr/>
        <p:txBody>
          <a:bodyPr/>
          <a:lstStyle/>
          <a:p>
            <a:br>
              <a:rPr lang="en-US" b="1" i="0" dirty="0">
                <a:solidFill>
                  <a:srgbClr val="202122"/>
                </a:solidFill>
                <a:effectLst/>
                <a:latin typeface="undefined"/>
              </a:rPr>
            </a:br>
            <a:r>
              <a:rPr lang="en-US" b="1" i="0" dirty="0">
                <a:solidFill>
                  <a:srgbClr val="202122"/>
                </a:solidFill>
                <a:effectLst/>
                <a:latin typeface="undefined"/>
              </a:rPr>
              <a:t>How to Use React Component Libraries</a:t>
            </a:r>
            <a:br>
              <a:rPr lang="en-US" b="1" i="0" dirty="0">
                <a:solidFill>
                  <a:srgbClr val="202122"/>
                </a:solidFill>
                <a:effectLst/>
                <a:latin typeface="undefined"/>
              </a:rPr>
            </a:br>
            <a:endParaRPr lang="en-US" dirty="0"/>
          </a:p>
        </p:txBody>
      </p:sp>
      <p:sp>
        <p:nvSpPr>
          <p:cNvPr id="3" name="Content Placeholder 2">
            <a:extLst>
              <a:ext uri="{FF2B5EF4-FFF2-40B4-BE49-F238E27FC236}">
                <a16:creationId xmlns:a16="http://schemas.microsoft.com/office/drawing/2014/main" id="{8A7B30F7-6921-7E36-8082-923D12F5ACA5}"/>
              </a:ext>
            </a:extLst>
          </p:cNvPr>
          <p:cNvSpPr>
            <a:spLocks noGrp="1"/>
          </p:cNvSpPr>
          <p:nvPr>
            <p:ph idx="1"/>
          </p:nvPr>
        </p:nvSpPr>
        <p:spPr/>
        <p:txBody>
          <a:bodyPr/>
          <a:lstStyle/>
          <a:p>
            <a:pPr algn="l"/>
            <a:r>
              <a:rPr lang="en-US" b="0" i="0" dirty="0">
                <a:solidFill>
                  <a:srgbClr val="202122"/>
                </a:solidFill>
                <a:effectLst/>
                <a:latin typeface="undefined"/>
              </a:rPr>
              <a:t>Creating forms in React can be overwhelming, especially if you're new to the framework. </a:t>
            </a:r>
          </a:p>
          <a:p>
            <a:pPr algn="l"/>
            <a:r>
              <a:rPr lang="en-US" b="0" i="0" dirty="0">
                <a:solidFill>
                  <a:srgbClr val="202122"/>
                </a:solidFill>
                <a:effectLst/>
                <a:latin typeface="undefined"/>
              </a:rPr>
              <a:t>You need to manage form state, handle user input, validate input data and more.</a:t>
            </a:r>
          </a:p>
          <a:p>
            <a:pPr algn="l"/>
            <a:r>
              <a:rPr lang="en-US" b="0" i="0" dirty="0">
                <a:solidFill>
                  <a:srgbClr val="202122"/>
                </a:solidFill>
                <a:effectLst/>
                <a:latin typeface="undefined"/>
              </a:rPr>
              <a:t>But the good news is that there are third-party libraries available to make everything easier for you.</a:t>
            </a:r>
          </a:p>
          <a:p>
            <a:pPr algn="l"/>
            <a:r>
              <a:rPr lang="en-US" b="0" i="0" dirty="0">
                <a:solidFill>
                  <a:srgbClr val="202122"/>
                </a:solidFill>
                <a:effectLst/>
                <a:latin typeface="undefined"/>
              </a:rPr>
              <a:t>These libraries can help simplify your form creation process. They provide a wide range of features including form validation, input masking, submission handling, error handling, and more. </a:t>
            </a:r>
          </a:p>
          <a:p>
            <a:pPr algn="l"/>
            <a:r>
              <a:rPr lang="en-US" b="0" i="0" dirty="0">
                <a:solidFill>
                  <a:srgbClr val="202122"/>
                </a:solidFill>
                <a:effectLst/>
                <a:latin typeface="undefined"/>
              </a:rPr>
              <a:t>This makes it much easier to create forms that are both user-friendly and functional.</a:t>
            </a:r>
          </a:p>
          <a:p>
            <a:endParaRPr lang="en-US" dirty="0"/>
          </a:p>
        </p:txBody>
      </p:sp>
      <p:sp>
        <p:nvSpPr>
          <p:cNvPr id="4" name="Date Placeholder 3">
            <a:extLst>
              <a:ext uri="{FF2B5EF4-FFF2-40B4-BE49-F238E27FC236}">
                <a16:creationId xmlns:a16="http://schemas.microsoft.com/office/drawing/2014/main" id="{D608B594-71B6-CA0E-0441-E43692AB09FB}"/>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AB8BDCC1-22AD-3B13-79BE-28A8B2B0ABB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1417B66-6D53-5D35-B382-800E1D8AB1B2}"/>
              </a:ext>
            </a:extLst>
          </p:cNvPr>
          <p:cNvSpPr>
            <a:spLocks noGrp="1"/>
          </p:cNvSpPr>
          <p:nvPr>
            <p:ph type="sldNum" sz="quarter" idx="12"/>
          </p:nvPr>
        </p:nvSpPr>
        <p:spPr/>
        <p:txBody>
          <a:bodyPr/>
          <a:lstStyle/>
          <a:p>
            <a:fld id="{7C5CF243-786F-4254-B068-4C9F0B6EA12F}" type="slidenum">
              <a:rPr lang="en-US" altLang="en-US" smtClean="0"/>
              <a:pPr/>
              <a:t>41</a:t>
            </a:fld>
            <a:endParaRPr lang="en-US" altLang="en-US"/>
          </a:p>
        </p:txBody>
      </p:sp>
    </p:spTree>
    <p:extLst>
      <p:ext uri="{BB962C8B-B14F-4D97-AF65-F5344CB8AC3E}">
        <p14:creationId xmlns:p14="http://schemas.microsoft.com/office/powerpoint/2010/main" val="4360755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2F8E1-7C33-2A09-4282-353789E279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672AD8-2519-B371-C214-1454F05B99A4}"/>
              </a:ext>
            </a:extLst>
          </p:cNvPr>
          <p:cNvSpPr>
            <a:spLocks noGrp="1"/>
          </p:cNvSpPr>
          <p:nvPr>
            <p:ph idx="1"/>
          </p:nvPr>
        </p:nvSpPr>
        <p:spPr/>
        <p:txBody>
          <a:bodyPr/>
          <a:lstStyle/>
          <a:p>
            <a:pPr algn="l"/>
            <a:r>
              <a:rPr lang="en-US" b="0" i="0" dirty="0">
                <a:solidFill>
                  <a:srgbClr val="202122"/>
                </a:solidFill>
                <a:effectLst/>
                <a:latin typeface="undefined"/>
              </a:rPr>
              <a:t>Some popular form libraries include:</a:t>
            </a:r>
          </a:p>
          <a:p>
            <a:pPr algn="l">
              <a:buFont typeface="Arial" panose="020B0604020202020204" pitchFamily="34" charset="0"/>
              <a:buChar char="•"/>
            </a:pPr>
            <a:r>
              <a:rPr lang="en-US" b="0" i="0" dirty="0" err="1">
                <a:solidFill>
                  <a:srgbClr val="202122"/>
                </a:solidFill>
                <a:effectLst/>
                <a:latin typeface="undefined"/>
              </a:rPr>
              <a:t>Formik</a:t>
            </a:r>
            <a:endParaRPr lang="en-US" b="0" i="0" dirty="0">
              <a:solidFill>
                <a:srgbClr val="202122"/>
              </a:solidFill>
              <a:effectLst/>
              <a:latin typeface="undefined"/>
            </a:endParaRPr>
          </a:p>
          <a:p>
            <a:pPr algn="l">
              <a:buFont typeface="Arial" panose="020B0604020202020204" pitchFamily="34" charset="0"/>
              <a:buChar char="•"/>
            </a:pPr>
            <a:r>
              <a:rPr lang="en-US" b="0" i="0" dirty="0">
                <a:solidFill>
                  <a:srgbClr val="202122"/>
                </a:solidFill>
                <a:effectLst/>
                <a:latin typeface="undefined"/>
              </a:rPr>
              <a:t>Redux Form</a:t>
            </a:r>
          </a:p>
          <a:p>
            <a:pPr algn="l">
              <a:buFont typeface="Arial" panose="020B0604020202020204" pitchFamily="34" charset="0"/>
              <a:buChar char="•"/>
            </a:pPr>
            <a:r>
              <a:rPr lang="en-US" b="0" i="0" dirty="0">
                <a:solidFill>
                  <a:srgbClr val="202122"/>
                </a:solidFill>
                <a:effectLst/>
                <a:latin typeface="undefined"/>
              </a:rPr>
              <a:t>React Hook Form</a:t>
            </a:r>
          </a:p>
          <a:p>
            <a:pPr algn="l">
              <a:buFont typeface="Arial" panose="020B0604020202020204" pitchFamily="34" charset="0"/>
              <a:buChar char="•"/>
            </a:pPr>
            <a:r>
              <a:rPr lang="en-US" b="0" i="0" dirty="0">
                <a:solidFill>
                  <a:srgbClr val="202122"/>
                </a:solidFill>
                <a:effectLst/>
                <a:latin typeface="undefined"/>
              </a:rPr>
              <a:t>Yup.</a:t>
            </a:r>
          </a:p>
          <a:p>
            <a:pPr algn="l"/>
            <a:r>
              <a:rPr lang="en-US" b="0" i="0" dirty="0">
                <a:solidFill>
                  <a:srgbClr val="202122"/>
                </a:solidFill>
                <a:effectLst/>
                <a:latin typeface="undefined"/>
              </a:rPr>
              <a:t>In this section, we'll focus on learning how to use the </a:t>
            </a:r>
            <a:r>
              <a:rPr lang="en-US" b="1" i="0" dirty="0">
                <a:solidFill>
                  <a:srgbClr val="202122"/>
                </a:solidFill>
                <a:effectLst/>
                <a:latin typeface="undefined"/>
              </a:rPr>
              <a:t>React Hook Form</a:t>
            </a:r>
            <a:r>
              <a:rPr lang="en-US" b="0" i="0" dirty="0">
                <a:solidFill>
                  <a:srgbClr val="202122"/>
                </a:solidFill>
                <a:effectLst/>
                <a:latin typeface="undefined"/>
              </a:rPr>
              <a:t> library.</a:t>
            </a:r>
          </a:p>
          <a:p>
            <a:endParaRPr lang="en-US" dirty="0"/>
          </a:p>
        </p:txBody>
      </p:sp>
      <p:sp>
        <p:nvSpPr>
          <p:cNvPr id="4" name="Date Placeholder 3">
            <a:extLst>
              <a:ext uri="{FF2B5EF4-FFF2-40B4-BE49-F238E27FC236}">
                <a16:creationId xmlns:a16="http://schemas.microsoft.com/office/drawing/2014/main" id="{72B04F64-6A22-E300-46CB-E5710F5D879D}"/>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D08FFCC3-4E29-AE1E-DFAD-2CC6F5EDBCE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4721630-05CD-C577-CCFB-3F77A2ACA3C7}"/>
              </a:ext>
            </a:extLst>
          </p:cNvPr>
          <p:cNvSpPr>
            <a:spLocks noGrp="1"/>
          </p:cNvSpPr>
          <p:nvPr>
            <p:ph type="sldNum" sz="quarter" idx="12"/>
          </p:nvPr>
        </p:nvSpPr>
        <p:spPr/>
        <p:txBody>
          <a:bodyPr/>
          <a:lstStyle/>
          <a:p>
            <a:fld id="{7C5CF243-786F-4254-B068-4C9F0B6EA12F}" type="slidenum">
              <a:rPr lang="en-US" altLang="en-US" smtClean="0"/>
              <a:pPr/>
              <a:t>42</a:t>
            </a:fld>
            <a:endParaRPr lang="en-US" altLang="en-US"/>
          </a:p>
        </p:txBody>
      </p:sp>
    </p:spTree>
    <p:extLst>
      <p:ext uri="{BB962C8B-B14F-4D97-AF65-F5344CB8AC3E}">
        <p14:creationId xmlns:p14="http://schemas.microsoft.com/office/powerpoint/2010/main" val="684018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B0647-7540-505A-E39C-F64D04E0BD48}"/>
              </a:ext>
            </a:extLst>
          </p:cNvPr>
          <p:cNvSpPr>
            <a:spLocks noGrp="1"/>
          </p:cNvSpPr>
          <p:nvPr>
            <p:ph type="title"/>
          </p:nvPr>
        </p:nvSpPr>
        <p:spPr/>
        <p:txBody>
          <a:bodyPr/>
          <a:lstStyle/>
          <a:p>
            <a:br>
              <a:rPr lang="en-US" b="1" i="0" dirty="0">
                <a:solidFill>
                  <a:srgbClr val="202122"/>
                </a:solidFill>
                <a:effectLst/>
                <a:latin typeface="undefined"/>
              </a:rPr>
            </a:br>
            <a:r>
              <a:rPr lang="en-US" b="1" i="0" dirty="0">
                <a:solidFill>
                  <a:srgbClr val="202122"/>
                </a:solidFill>
                <a:effectLst/>
                <a:latin typeface="undefined"/>
              </a:rPr>
              <a:t>How to use React Hook Form</a:t>
            </a:r>
            <a:br>
              <a:rPr lang="en-US" b="1" i="0" dirty="0">
                <a:solidFill>
                  <a:srgbClr val="202122"/>
                </a:solidFill>
                <a:effectLst/>
                <a:latin typeface="undefined"/>
              </a:rPr>
            </a:br>
            <a:endParaRPr lang="en-US" dirty="0"/>
          </a:p>
        </p:txBody>
      </p:sp>
      <p:sp>
        <p:nvSpPr>
          <p:cNvPr id="3" name="Content Placeholder 2">
            <a:extLst>
              <a:ext uri="{FF2B5EF4-FFF2-40B4-BE49-F238E27FC236}">
                <a16:creationId xmlns:a16="http://schemas.microsoft.com/office/drawing/2014/main" id="{8E61A8D5-5BE3-77AB-745B-6CF6A0061A1D}"/>
              </a:ext>
            </a:extLst>
          </p:cNvPr>
          <p:cNvSpPr>
            <a:spLocks noGrp="1"/>
          </p:cNvSpPr>
          <p:nvPr>
            <p:ph idx="1"/>
          </p:nvPr>
        </p:nvSpPr>
        <p:spPr/>
        <p:txBody>
          <a:bodyPr/>
          <a:lstStyle/>
          <a:p>
            <a:r>
              <a:rPr lang="en-US" b="0" i="0" dirty="0">
                <a:solidFill>
                  <a:srgbClr val="202122"/>
                </a:solidFill>
                <a:effectLst/>
                <a:latin typeface="undefined"/>
              </a:rPr>
              <a:t>React Hook Form is a lightweight library for managing forms in React applications. Whether you need to create a simple contact form or a complex multi-step form, React Hook Form can help simplify your form creation process.</a:t>
            </a:r>
          </a:p>
          <a:p>
            <a:r>
              <a:rPr lang="en-US" b="1" i="0" dirty="0">
                <a:solidFill>
                  <a:srgbClr val="202122"/>
                </a:solidFill>
                <a:effectLst/>
                <a:latin typeface="undefined"/>
              </a:rPr>
              <a:t>Installation</a:t>
            </a:r>
          </a:p>
          <a:p>
            <a:endParaRPr lang="en-US" dirty="0"/>
          </a:p>
        </p:txBody>
      </p:sp>
      <p:sp>
        <p:nvSpPr>
          <p:cNvPr id="4" name="Date Placeholder 3">
            <a:extLst>
              <a:ext uri="{FF2B5EF4-FFF2-40B4-BE49-F238E27FC236}">
                <a16:creationId xmlns:a16="http://schemas.microsoft.com/office/drawing/2014/main" id="{782BDB12-11E7-8A29-6F5E-796285E5B8CD}"/>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11CD1326-278F-EAB4-0391-5EC33D64C59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14E078D-8682-9DE3-2504-A6449ABD0054}"/>
              </a:ext>
            </a:extLst>
          </p:cNvPr>
          <p:cNvSpPr>
            <a:spLocks noGrp="1"/>
          </p:cNvSpPr>
          <p:nvPr>
            <p:ph type="sldNum" sz="quarter" idx="12"/>
          </p:nvPr>
        </p:nvSpPr>
        <p:spPr/>
        <p:txBody>
          <a:bodyPr/>
          <a:lstStyle/>
          <a:p>
            <a:fld id="{7C5CF243-786F-4254-B068-4C9F0B6EA12F}" type="slidenum">
              <a:rPr lang="en-US" altLang="en-US" smtClean="0"/>
              <a:pPr/>
              <a:t>43</a:t>
            </a:fld>
            <a:endParaRPr lang="en-US" altLang="en-US"/>
          </a:p>
        </p:txBody>
      </p:sp>
      <p:sp>
        <p:nvSpPr>
          <p:cNvPr id="7" name="Rectangle 1">
            <a:extLst>
              <a:ext uri="{FF2B5EF4-FFF2-40B4-BE49-F238E27FC236}">
                <a16:creationId xmlns:a16="http://schemas.microsoft.com/office/drawing/2014/main" id="{C2F852A8-FACD-9667-CB17-67FFAEB055BB}"/>
              </a:ext>
            </a:extLst>
          </p:cNvPr>
          <p:cNvSpPr>
            <a:spLocks noChangeArrowheads="1"/>
          </p:cNvSpPr>
          <p:nvPr/>
        </p:nvSpPr>
        <p:spPr bwMode="auto">
          <a:xfrm>
            <a:off x="1020932" y="2711946"/>
            <a:ext cx="76962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02122"/>
                </a:solidFill>
                <a:effectLst/>
                <a:latin typeface="undefined"/>
              </a:rPr>
              <a:t>Getting started with React Hook Form is straightforward and requires only a few steps.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202122"/>
              </a:solidFill>
              <a:latin typeface="undefine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02122"/>
                </a:solidFill>
                <a:effectLst/>
                <a:latin typeface="undefined"/>
              </a:rPr>
              <a:t>First, you'll need to install the library in your project. You can do this using </a:t>
            </a:r>
            <a:r>
              <a:rPr kumimoji="0" lang="en-US" altLang="en-US" sz="2400" b="0" i="0" u="none" strike="noStrike" cap="none" normalizeH="0" baseline="0" dirty="0" err="1">
                <a:ln>
                  <a:noFill/>
                </a:ln>
                <a:solidFill>
                  <a:srgbClr val="202122"/>
                </a:solidFill>
                <a:effectLst/>
                <a:latin typeface="Arial Unicode MS"/>
              </a:rPr>
              <a:t>npm</a:t>
            </a:r>
            <a:r>
              <a:rPr kumimoji="0" lang="en-US" altLang="en-US" sz="2400" b="0" i="0" u="none" strike="noStrike" cap="none" normalizeH="0" baseline="0" dirty="0">
                <a:ln>
                  <a:noFill/>
                </a:ln>
                <a:solidFill>
                  <a:srgbClr val="202122"/>
                </a:solidFill>
                <a:effectLst/>
                <a:latin typeface="undefined"/>
              </a:rPr>
              <a:t> by running the following command:</a:t>
            </a:r>
            <a:endParaRPr kumimoji="0" lang="en-US" altLang="en-US" sz="2400" b="0" i="0" u="none" strike="noStrike" cap="none" normalizeH="0" baseline="0" dirty="0">
              <a:ln>
                <a:noFill/>
              </a:ln>
              <a:solidFill>
                <a:srgbClr val="202122"/>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202122"/>
                </a:solidFill>
                <a:effectLst/>
                <a:latin typeface="Arial Unicode MS"/>
              </a:rPr>
              <a:t>npm</a:t>
            </a:r>
            <a:r>
              <a:rPr kumimoji="0" lang="en-US" altLang="en-US" sz="2400" b="1" i="0" u="none" strike="noStrike" cap="none" normalizeH="0" baseline="0" dirty="0">
                <a:ln>
                  <a:noFill/>
                </a:ln>
                <a:solidFill>
                  <a:srgbClr val="202122"/>
                </a:solidFill>
                <a:effectLst/>
                <a:latin typeface="Arial Unicode MS"/>
              </a:rPr>
              <a:t> install react-hook-form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chemeClr val="tx1"/>
                </a:solidFill>
                <a:effectLst/>
              </a:rPr>
              <a:t>npm</a:t>
            </a:r>
            <a:r>
              <a:rPr kumimoji="0" lang="en-US" altLang="en-US" sz="2400" b="1" i="0" u="none" strike="noStrike" cap="none" normalizeH="0" baseline="0" dirty="0">
                <a:ln>
                  <a:noFill/>
                </a:ln>
                <a:solidFill>
                  <a:schemeClr val="tx1"/>
                </a:solidFill>
                <a:effectLst/>
              </a:rPr>
              <a:t> install react-hook-form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02122"/>
                </a:solidFill>
                <a:effectLst/>
                <a:latin typeface="undefined"/>
              </a:rPr>
              <a:t>Alternatively, you can use yarn to install React Hook Form:</a:t>
            </a:r>
            <a:endParaRPr kumimoji="0" lang="en-US" altLang="en-US" sz="2400" b="0" i="0" u="none" strike="noStrike" cap="none" normalizeH="0" baseline="0" dirty="0">
              <a:ln>
                <a:noFill/>
              </a:ln>
              <a:solidFill>
                <a:srgbClr val="202122"/>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02122"/>
                </a:solidFill>
                <a:effectLst/>
                <a:latin typeface="Arial Unicode MS"/>
              </a:rPr>
              <a:t>yarn add react-hook-form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rPr>
              <a:t> </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29382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0EDAA-BA95-5C2C-20B2-7B5EE2C24010}"/>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99A539F9-79D7-0874-623C-24D3A4270036}"/>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7E6AC70B-E0AF-CBA2-4940-570F5E4CB67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9F8D641-9F8D-F26A-53DC-C9E8C3A8AC35}"/>
              </a:ext>
            </a:extLst>
          </p:cNvPr>
          <p:cNvSpPr>
            <a:spLocks noGrp="1"/>
          </p:cNvSpPr>
          <p:nvPr>
            <p:ph type="sldNum" sz="quarter" idx="12"/>
          </p:nvPr>
        </p:nvSpPr>
        <p:spPr/>
        <p:txBody>
          <a:bodyPr/>
          <a:lstStyle/>
          <a:p>
            <a:fld id="{7C5CF243-786F-4254-B068-4C9F0B6EA12F}" type="slidenum">
              <a:rPr lang="en-US" altLang="en-US" smtClean="0"/>
              <a:pPr/>
              <a:t>44</a:t>
            </a:fld>
            <a:endParaRPr lang="en-US" altLang="en-US"/>
          </a:p>
        </p:txBody>
      </p:sp>
      <p:sp>
        <p:nvSpPr>
          <p:cNvPr id="7" name="Rectangle 1">
            <a:extLst>
              <a:ext uri="{FF2B5EF4-FFF2-40B4-BE49-F238E27FC236}">
                <a16:creationId xmlns:a16="http://schemas.microsoft.com/office/drawing/2014/main" id="{B65E3062-FC86-A532-45DC-3E6231692333}"/>
              </a:ext>
            </a:extLst>
          </p:cNvPr>
          <p:cNvSpPr>
            <a:spLocks noGrp="1" noChangeArrowheads="1"/>
          </p:cNvSpPr>
          <p:nvPr>
            <p:ph idx="1"/>
          </p:nvPr>
        </p:nvSpPr>
        <p:spPr bwMode="auto">
          <a:xfrm>
            <a:off x="1143000" y="990600"/>
            <a:ext cx="7636646"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Once you've installed the library, you need to import the </a:t>
            </a:r>
            <a:r>
              <a:rPr kumimoji="0" lang="en-US" altLang="en-US" b="0" i="0" u="none" strike="noStrike" cap="none" normalizeH="0" baseline="0" dirty="0" err="1">
                <a:ln>
                  <a:noFill/>
                </a:ln>
                <a:solidFill>
                  <a:srgbClr val="202122"/>
                </a:solidFill>
                <a:effectLst/>
                <a:latin typeface="Arial Unicode MS"/>
              </a:rPr>
              <a:t>useForm</a:t>
            </a:r>
            <a:r>
              <a:rPr kumimoji="0" lang="en-US" altLang="en-US" b="0" i="0" u="none" strike="noStrike" cap="none" normalizeH="0" baseline="0" dirty="0">
                <a:ln>
                  <a:noFill/>
                </a:ln>
                <a:solidFill>
                  <a:srgbClr val="202122"/>
                </a:solidFill>
                <a:effectLst/>
                <a:latin typeface="undefined"/>
              </a:rPr>
              <a:t> hook from the </a:t>
            </a:r>
            <a:r>
              <a:rPr kumimoji="0" lang="en-US" altLang="en-US" b="0" i="0" u="none" strike="noStrike" cap="none" normalizeH="0" baseline="0" dirty="0">
                <a:ln>
                  <a:noFill/>
                </a:ln>
                <a:solidFill>
                  <a:srgbClr val="202122"/>
                </a:solidFill>
                <a:effectLst/>
                <a:latin typeface="Arial Unicode MS"/>
              </a:rPr>
              <a:t>react-hook-form</a:t>
            </a:r>
            <a:r>
              <a:rPr kumimoji="0" lang="en-US" altLang="en-US" b="0" i="0" u="none" strike="noStrike" cap="none" normalizeH="0" baseline="0" dirty="0">
                <a:ln>
                  <a:noFill/>
                </a:ln>
                <a:solidFill>
                  <a:srgbClr val="202122"/>
                </a:solidFill>
                <a:effectLst/>
                <a:latin typeface="undefined"/>
              </a:rPr>
              <a:t> package in your component.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202122"/>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Arial Unicode MS"/>
              </a:rPr>
              <a:t>import { </a:t>
            </a:r>
            <a:r>
              <a:rPr kumimoji="0" lang="en-US" altLang="en-US" b="0" i="0" u="none" strike="noStrike" cap="none" normalizeH="0" baseline="0" dirty="0" err="1">
                <a:ln>
                  <a:noFill/>
                </a:ln>
                <a:solidFill>
                  <a:srgbClr val="202122"/>
                </a:solidFill>
                <a:effectLst/>
                <a:latin typeface="Arial Unicode MS"/>
              </a:rPr>
              <a:t>useForm</a:t>
            </a:r>
            <a:r>
              <a:rPr kumimoji="0" lang="en-US" altLang="en-US" b="0" i="0" u="none" strike="noStrike" cap="none" normalizeH="0" baseline="0" dirty="0">
                <a:ln>
                  <a:noFill/>
                </a:ln>
                <a:solidFill>
                  <a:srgbClr val="202122"/>
                </a:solidFill>
                <a:effectLst/>
                <a:latin typeface="Arial Unicode MS"/>
              </a:rPr>
              <a:t> } from "react-hook-form";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By importing the </a:t>
            </a:r>
            <a:r>
              <a:rPr kumimoji="0" lang="en-US" altLang="en-US" b="0" i="0" u="none" strike="noStrike" cap="none" normalizeH="0" baseline="0" dirty="0" err="1">
                <a:ln>
                  <a:noFill/>
                </a:ln>
                <a:solidFill>
                  <a:srgbClr val="202122"/>
                </a:solidFill>
                <a:effectLst/>
                <a:latin typeface="Arial Unicode MS"/>
              </a:rPr>
              <a:t>useForm</a:t>
            </a:r>
            <a:r>
              <a:rPr kumimoji="0" lang="en-US" altLang="en-US" b="0" i="0" u="none" strike="noStrike" cap="none" normalizeH="0" baseline="0" dirty="0">
                <a:ln>
                  <a:noFill/>
                </a:ln>
                <a:solidFill>
                  <a:srgbClr val="202122"/>
                </a:solidFill>
                <a:effectLst/>
                <a:latin typeface="undefined"/>
              </a:rPr>
              <a:t> hook, you can start using React Hook Form to manage forms in your 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83132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2D35B-94B8-EFE7-0B9B-0F194949CD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97ED05-7EEF-82A5-578F-C05B763DF525}"/>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The </a:t>
            </a:r>
            <a:r>
              <a:rPr kumimoji="0" lang="en-US" altLang="en-US" b="0" i="0" u="none" strike="noStrike" cap="none" normalizeH="0" baseline="0" dirty="0" err="1">
                <a:ln>
                  <a:noFill/>
                </a:ln>
                <a:solidFill>
                  <a:srgbClr val="202122"/>
                </a:solidFill>
                <a:effectLst/>
                <a:latin typeface="Arial Unicode MS"/>
              </a:rPr>
              <a:t>useForm</a:t>
            </a:r>
            <a:r>
              <a:rPr kumimoji="0" lang="en-US" altLang="en-US" b="0" i="0" u="none" strike="noStrike" cap="none" normalizeH="0" baseline="0" dirty="0">
                <a:ln>
                  <a:noFill/>
                </a:ln>
                <a:solidFill>
                  <a:srgbClr val="202122"/>
                </a:solidFill>
                <a:effectLst/>
                <a:latin typeface="undefined"/>
              </a:rPr>
              <a:t> hook provides several functions and properties that you can use to manage your form: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02122"/>
                </a:solidFill>
                <a:effectLst/>
                <a:latin typeface="Arial Unicode MS"/>
              </a:rPr>
              <a:t>register</a:t>
            </a:r>
            <a:r>
              <a:rPr kumimoji="0" lang="en-US" altLang="en-US" b="0" i="0" u="none" strike="noStrike" cap="none" normalizeH="0" baseline="0" dirty="0">
                <a:ln>
                  <a:noFill/>
                </a:ln>
                <a:solidFill>
                  <a:srgbClr val="202122"/>
                </a:solidFill>
                <a:effectLst/>
                <a:latin typeface="undefined"/>
              </a:rPr>
              <a:t>: This function is used to register form fields with React Hook Form.</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rgbClr val="202122"/>
              </a:solidFill>
              <a:effectLst/>
              <a:latin typeface="undefine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rgbClr val="202122"/>
                </a:solidFill>
                <a:effectLst/>
                <a:latin typeface="Arial Unicode MS"/>
              </a:rPr>
              <a:t>handleSubmit</a:t>
            </a:r>
            <a:r>
              <a:rPr kumimoji="0" lang="en-US" altLang="en-US" b="0" i="0" u="none" strike="noStrike" cap="none" normalizeH="0" baseline="0" dirty="0">
                <a:ln>
                  <a:noFill/>
                </a:ln>
                <a:solidFill>
                  <a:srgbClr val="202122"/>
                </a:solidFill>
                <a:effectLst/>
                <a:latin typeface="undefined"/>
              </a:rPr>
              <a:t>: This is used to handle form submissions. It takes a callback function that is called when the form is submitted.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rgbClr val="202122"/>
              </a:solidFill>
              <a:effectLst/>
              <a:latin typeface="undefine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02122"/>
                </a:solidFill>
                <a:effectLst/>
                <a:latin typeface="Arial Unicode MS"/>
              </a:rPr>
              <a:t>errors</a:t>
            </a:r>
            <a:r>
              <a:rPr kumimoji="0" lang="en-US" altLang="en-US" b="0" i="0" u="none" strike="noStrike" cap="none" normalizeH="0" baseline="0" dirty="0">
                <a:ln>
                  <a:noFill/>
                </a:ln>
                <a:solidFill>
                  <a:srgbClr val="202122"/>
                </a:solidFill>
                <a:effectLst/>
                <a:latin typeface="undefined"/>
              </a:rPr>
              <a:t>: This represents an object containing any validation errors that occur when a form is submitted.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rgbClr val="202122"/>
              </a:solidFill>
              <a:effectLst/>
              <a:latin typeface="undefine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02122"/>
                </a:solidFill>
                <a:effectLst/>
                <a:latin typeface="Arial Unicode MS"/>
              </a:rPr>
              <a:t>watch</a:t>
            </a:r>
            <a:r>
              <a:rPr kumimoji="0" lang="en-US" altLang="en-US" b="0" i="0" u="none" strike="noStrike" cap="none" normalizeH="0" baseline="0" dirty="0">
                <a:ln>
                  <a:noFill/>
                </a:ln>
                <a:solidFill>
                  <a:srgbClr val="202122"/>
                </a:solidFill>
                <a:effectLst/>
                <a:latin typeface="undefined"/>
              </a:rPr>
              <a:t>: This function is used to watch for changes to specific form fields. It takes an array of form field names and returns the current value of those fields.</a:t>
            </a:r>
          </a:p>
          <a:p>
            <a:endParaRPr lang="en-US" dirty="0"/>
          </a:p>
        </p:txBody>
      </p:sp>
      <p:sp>
        <p:nvSpPr>
          <p:cNvPr id="4" name="Date Placeholder 3">
            <a:extLst>
              <a:ext uri="{FF2B5EF4-FFF2-40B4-BE49-F238E27FC236}">
                <a16:creationId xmlns:a16="http://schemas.microsoft.com/office/drawing/2014/main" id="{98BEE589-5D23-33D6-3C82-F3981709588B}"/>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8467087C-E704-712F-8D7D-2A2115CA488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F53DEC7-B743-6B9A-3E62-E48293AF2D9B}"/>
              </a:ext>
            </a:extLst>
          </p:cNvPr>
          <p:cNvSpPr>
            <a:spLocks noGrp="1"/>
          </p:cNvSpPr>
          <p:nvPr>
            <p:ph type="sldNum" sz="quarter" idx="12"/>
          </p:nvPr>
        </p:nvSpPr>
        <p:spPr/>
        <p:txBody>
          <a:bodyPr/>
          <a:lstStyle/>
          <a:p>
            <a:fld id="{7C5CF243-786F-4254-B068-4C9F0B6EA12F}" type="slidenum">
              <a:rPr lang="en-US" altLang="en-US" smtClean="0"/>
              <a:pPr/>
              <a:t>45</a:t>
            </a:fld>
            <a:endParaRPr lang="en-US" altLang="en-US"/>
          </a:p>
        </p:txBody>
      </p:sp>
    </p:spTree>
    <p:extLst>
      <p:ext uri="{BB962C8B-B14F-4D97-AF65-F5344CB8AC3E}">
        <p14:creationId xmlns:p14="http://schemas.microsoft.com/office/powerpoint/2010/main" val="32721417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72C52-88B6-3D5D-565F-7D27C73E7D49}"/>
              </a:ext>
            </a:extLst>
          </p:cNvPr>
          <p:cNvSpPr>
            <a:spLocks noGrp="1"/>
          </p:cNvSpPr>
          <p:nvPr>
            <p:ph type="title"/>
          </p:nvPr>
        </p:nvSpPr>
        <p:spPr/>
        <p:txBody>
          <a:bodyPr/>
          <a:lstStyle/>
          <a:p>
            <a:br>
              <a:rPr lang="en-US" b="1" i="0" dirty="0">
                <a:solidFill>
                  <a:srgbClr val="202122"/>
                </a:solidFill>
                <a:effectLst/>
                <a:latin typeface="undefined"/>
              </a:rPr>
            </a:br>
            <a:r>
              <a:rPr lang="en-US" b="1" i="0" dirty="0">
                <a:solidFill>
                  <a:srgbClr val="202122"/>
                </a:solidFill>
                <a:effectLst/>
                <a:latin typeface="undefined"/>
              </a:rPr>
              <a:t>How to set up the form</a:t>
            </a:r>
            <a:br>
              <a:rPr lang="en-US" b="1" i="0" dirty="0">
                <a:solidFill>
                  <a:srgbClr val="202122"/>
                </a:solidFill>
                <a:effectLst/>
                <a:latin typeface="undefined"/>
              </a:rPr>
            </a:br>
            <a:endParaRPr lang="en-US" dirty="0"/>
          </a:p>
        </p:txBody>
      </p:sp>
      <p:sp>
        <p:nvSpPr>
          <p:cNvPr id="4" name="Date Placeholder 3">
            <a:extLst>
              <a:ext uri="{FF2B5EF4-FFF2-40B4-BE49-F238E27FC236}">
                <a16:creationId xmlns:a16="http://schemas.microsoft.com/office/drawing/2014/main" id="{FA3B241C-0135-D599-948E-0A18A6FBE61C}"/>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1F544528-072E-3837-19EA-8E78F1C223C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18070BD-87CF-013A-2EF9-B283B9D03BE5}"/>
              </a:ext>
            </a:extLst>
          </p:cNvPr>
          <p:cNvSpPr>
            <a:spLocks noGrp="1"/>
          </p:cNvSpPr>
          <p:nvPr>
            <p:ph type="sldNum" sz="quarter" idx="12"/>
          </p:nvPr>
        </p:nvSpPr>
        <p:spPr/>
        <p:txBody>
          <a:bodyPr/>
          <a:lstStyle/>
          <a:p>
            <a:fld id="{7C5CF243-786F-4254-B068-4C9F0B6EA12F}" type="slidenum">
              <a:rPr lang="en-US" altLang="en-US" smtClean="0"/>
              <a:pPr/>
              <a:t>46</a:t>
            </a:fld>
            <a:endParaRPr lang="en-US" altLang="en-US"/>
          </a:p>
        </p:txBody>
      </p:sp>
      <p:sp>
        <p:nvSpPr>
          <p:cNvPr id="7" name="Rectangle 1">
            <a:extLst>
              <a:ext uri="{FF2B5EF4-FFF2-40B4-BE49-F238E27FC236}">
                <a16:creationId xmlns:a16="http://schemas.microsoft.com/office/drawing/2014/main" id="{343BD410-90C6-D80D-5983-81D495D98C1C}"/>
              </a:ext>
            </a:extLst>
          </p:cNvPr>
          <p:cNvSpPr>
            <a:spLocks noGrp="1" noChangeArrowheads="1"/>
          </p:cNvSpPr>
          <p:nvPr>
            <p:ph idx="1"/>
          </p:nvPr>
        </p:nvSpPr>
        <p:spPr bwMode="auto">
          <a:xfrm>
            <a:off x="1188868" y="1110734"/>
            <a:ext cx="765033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After importing the </a:t>
            </a:r>
            <a:r>
              <a:rPr kumimoji="0" lang="en-US" altLang="en-US" b="0" i="0" u="none" strike="noStrike" cap="none" normalizeH="0" baseline="0" dirty="0" err="1">
                <a:ln>
                  <a:noFill/>
                </a:ln>
                <a:solidFill>
                  <a:srgbClr val="202122"/>
                </a:solidFill>
                <a:effectLst/>
                <a:latin typeface="Arial Unicode MS"/>
              </a:rPr>
              <a:t>useForm</a:t>
            </a:r>
            <a:r>
              <a:rPr kumimoji="0" lang="en-US" altLang="en-US" b="0" i="0" u="none" strike="noStrike" cap="none" normalizeH="0" baseline="0" dirty="0">
                <a:ln>
                  <a:noFill/>
                </a:ln>
                <a:solidFill>
                  <a:srgbClr val="202122"/>
                </a:solidFill>
                <a:effectLst/>
                <a:latin typeface="undefined"/>
              </a:rPr>
              <a:t> hook, you can invoke it to get access to the functions and properties that it provides:</a:t>
            </a:r>
            <a:endParaRPr kumimoji="0" lang="en-US" altLang="en-US" b="0" i="0" u="none" strike="noStrike" cap="none" normalizeH="0" baseline="0" dirty="0">
              <a:ln>
                <a:noFill/>
              </a:ln>
              <a:solidFill>
                <a:srgbClr val="202122"/>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Arial Unicode MS"/>
              </a:rPr>
              <a:t>const { register, </a:t>
            </a:r>
            <a:r>
              <a:rPr kumimoji="0" lang="en-US" altLang="en-US" b="0" i="0" u="none" strike="noStrike" cap="none" normalizeH="0" baseline="0" dirty="0" err="1">
                <a:ln>
                  <a:noFill/>
                </a:ln>
                <a:solidFill>
                  <a:srgbClr val="202122"/>
                </a:solidFill>
                <a:effectLst/>
                <a:latin typeface="Arial Unicode MS"/>
              </a:rPr>
              <a:t>handleSubmit</a:t>
            </a:r>
            <a:r>
              <a:rPr kumimoji="0" lang="en-US" altLang="en-US" b="0" i="0" u="none" strike="noStrike" cap="none" normalizeH="0" baseline="0" dirty="0">
                <a:ln>
                  <a:noFill/>
                </a:ln>
                <a:solidFill>
                  <a:srgbClr val="202122"/>
                </a:solidFill>
                <a:effectLst/>
                <a:latin typeface="Arial Unicode MS"/>
              </a:rPr>
              <a:t>, </a:t>
            </a:r>
            <a:r>
              <a:rPr kumimoji="0" lang="en-US" altLang="en-US" b="0" i="0" u="none" strike="noStrike" cap="none" normalizeH="0" baseline="0" dirty="0" err="1">
                <a:ln>
                  <a:noFill/>
                </a:ln>
                <a:solidFill>
                  <a:srgbClr val="202122"/>
                </a:solidFill>
                <a:effectLst/>
                <a:latin typeface="Arial Unicode MS"/>
              </a:rPr>
              <a:t>formState</a:t>
            </a:r>
            <a:r>
              <a:rPr kumimoji="0" lang="en-US" altLang="en-US" b="0" i="0" u="none" strike="noStrike" cap="none" normalizeH="0" baseline="0" dirty="0">
                <a:ln>
                  <a:noFill/>
                </a:ln>
                <a:solidFill>
                  <a:srgbClr val="202122"/>
                </a:solidFill>
                <a:effectLst/>
                <a:latin typeface="Arial Unicode MS"/>
              </a:rPr>
              <a:t>:{errors} } = </a:t>
            </a:r>
            <a:r>
              <a:rPr kumimoji="0" lang="en-US" altLang="en-US" b="0" i="0" u="none" strike="noStrike" cap="none" normalizeH="0" baseline="0" dirty="0" err="1">
                <a:ln>
                  <a:noFill/>
                </a:ln>
                <a:solidFill>
                  <a:srgbClr val="202122"/>
                </a:solidFill>
                <a:effectLst/>
                <a:latin typeface="Arial Unicode MS"/>
              </a:rPr>
              <a:t>useForm</a:t>
            </a:r>
            <a:r>
              <a:rPr kumimoji="0" lang="en-US" altLang="en-US" b="0" i="0" u="none" strike="noStrike" cap="none" normalizeH="0" baseline="0" dirty="0">
                <a:ln>
                  <a:noFill/>
                </a:ln>
                <a:solidFill>
                  <a:srgbClr val="202122"/>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In the above code, we're using </a:t>
            </a:r>
            <a:r>
              <a:rPr kumimoji="0" lang="en-US" altLang="en-US" b="0" i="0" u="none" strike="noStrike" cap="none" normalizeH="0" baseline="0" dirty="0" err="1">
                <a:ln>
                  <a:noFill/>
                </a:ln>
                <a:solidFill>
                  <a:srgbClr val="202122"/>
                </a:solidFill>
                <a:effectLst/>
                <a:latin typeface="undefined"/>
              </a:rPr>
              <a:t>destructuring</a:t>
            </a:r>
            <a:r>
              <a:rPr kumimoji="0" lang="en-US" altLang="en-US" b="0" i="0" u="none" strike="noStrike" cap="none" normalizeH="0" baseline="0" dirty="0">
                <a:ln>
                  <a:noFill/>
                </a:ln>
                <a:solidFill>
                  <a:srgbClr val="202122"/>
                </a:solidFill>
                <a:effectLst/>
                <a:latin typeface="undefined"/>
              </a:rPr>
              <a:t> to extract the </a:t>
            </a:r>
            <a:r>
              <a:rPr kumimoji="0" lang="en-US" altLang="en-US" b="0" i="0" u="none" strike="noStrike" cap="none" normalizeH="0" baseline="0" dirty="0">
                <a:ln>
                  <a:noFill/>
                </a:ln>
                <a:solidFill>
                  <a:srgbClr val="202122"/>
                </a:solidFill>
                <a:effectLst/>
                <a:latin typeface="Arial Unicode MS"/>
              </a:rPr>
              <a:t>register</a:t>
            </a:r>
            <a:r>
              <a:rPr kumimoji="0" lang="en-US" altLang="en-US" b="0" i="0" u="none" strike="noStrike" cap="none" normalizeH="0" baseline="0" dirty="0">
                <a:ln>
                  <a:noFill/>
                </a:ln>
                <a:solidFill>
                  <a:srgbClr val="202122"/>
                </a:solidFill>
                <a:effectLst/>
                <a:latin typeface="undefined"/>
              </a:rPr>
              <a:t>, </a:t>
            </a:r>
            <a:r>
              <a:rPr kumimoji="0" lang="en-US" altLang="en-US" b="0" i="0" u="none" strike="noStrike" cap="none" normalizeH="0" baseline="0" dirty="0" err="1">
                <a:ln>
                  <a:noFill/>
                </a:ln>
                <a:solidFill>
                  <a:srgbClr val="202122"/>
                </a:solidFill>
                <a:effectLst/>
                <a:latin typeface="Arial Unicode MS"/>
              </a:rPr>
              <a:t>handleSubmit</a:t>
            </a:r>
            <a:r>
              <a:rPr kumimoji="0" lang="en-US" altLang="en-US" b="0" i="0" u="none" strike="noStrike" cap="none" normalizeH="0" baseline="0" dirty="0">
                <a:ln>
                  <a:noFill/>
                </a:ln>
                <a:solidFill>
                  <a:srgbClr val="202122"/>
                </a:solidFill>
                <a:effectLst/>
                <a:latin typeface="undefined"/>
              </a:rPr>
              <a:t>, and </a:t>
            </a:r>
            <a:r>
              <a:rPr kumimoji="0" lang="en-US" altLang="en-US" b="0" i="0" u="none" strike="noStrike" cap="none" normalizeH="0" baseline="0" dirty="0">
                <a:ln>
                  <a:noFill/>
                </a:ln>
                <a:solidFill>
                  <a:srgbClr val="202122"/>
                </a:solidFill>
                <a:effectLst/>
                <a:latin typeface="Arial Unicode MS"/>
              </a:rPr>
              <a:t>errors</a:t>
            </a:r>
            <a:r>
              <a:rPr kumimoji="0" lang="en-US" altLang="en-US" b="0" i="0" u="none" strike="noStrike" cap="none" normalizeH="0" baseline="0" dirty="0">
                <a:ln>
                  <a:noFill/>
                </a:ln>
                <a:solidFill>
                  <a:srgbClr val="202122"/>
                </a:solidFill>
                <a:effectLst/>
                <a:latin typeface="undefined"/>
              </a:rPr>
              <a:t> properties from the </a:t>
            </a:r>
            <a:r>
              <a:rPr kumimoji="0" lang="en-US" altLang="en-US" b="0" i="0" u="none" strike="noStrike" cap="none" normalizeH="0" baseline="0" dirty="0" err="1">
                <a:ln>
                  <a:noFill/>
                </a:ln>
                <a:solidFill>
                  <a:srgbClr val="202122"/>
                </a:solidFill>
                <a:effectLst/>
                <a:latin typeface="Arial Unicode MS"/>
              </a:rPr>
              <a:t>useForm</a:t>
            </a:r>
            <a:r>
              <a:rPr kumimoji="0" lang="en-US" altLang="en-US" b="0" i="0" u="none" strike="noStrike" cap="none" normalizeH="0" baseline="0" dirty="0">
                <a:ln>
                  <a:noFill/>
                </a:ln>
                <a:solidFill>
                  <a:srgbClr val="202122"/>
                </a:solidFill>
                <a:effectLst/>
                <a:latin typeface="undefined"/>
              </a:rPr>
              <a:t> hook.</a:t>
            </a:r>
            <a:endParaRPr kumimoji="0" lang="en-US" altLang="en-US" b="1" i="0" u="none" strike="noStrike" cap="none" normalizeH="0" baseline="0" dirty="0">
              <a:ln>
                <a:noFill/>
              </a:ln>
              <a:solidFill>
                <a:srgbClr val="202122"/>
              </a:solidFill>
              <a:effectLst/>
              <a:latin typeface="undefined"/>
            </a:endParaRPr>
          </a:p>
        </p:txBody>
      </p:sp>
    </p:spTree>
    <p:extLst>
      <p:ext uri="{BB962C8B-B14F-4D97-AF65-F5344CB8AC3E}">
        <p14:creationId xmlns:p14="http://schemas.microsoft.com/office/powerpoint/2010/main" val="26746534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954B-E1BE-1F9A-4734-F949B8D7F0A1}"/>
              </a:ext>
            </a:extLst>
          </p:cNvPr>
          <p:cNvSpPr>
            <a:spLocks noGrp="1"/>
          </p:cNvSpPr>
          <p:nvPr>
            <p:ph type="title"/>
          </p:nvPr>
        </p:nvSpPr>
        <p:spPr/>
        <p:txBody>
          <a:bodyPr/>
          <a:lstStyle/>
          <a:p>
            <a:br>
              <a:rPr kumimoji="0" lang="en-US" altLang="en-US" b="1" i="0" u="none" strike="noStrike" cap="none" normalizeH="0" baseline="0" dirty="0">
                <a:ln>
                  <a:noFill/>
                </a:ln>
                <a:solidFill>
                  <a:srgbClr val="202122"/>
                </a:solidFill>
                <a:effectLst/>
                <a:latin typeface="undefined"/>
              </a:rPr>
            </a:br>
            <a:r>
              <a:rPr kumimoji="0" lang="en-US" altLang="en-US" b="1" i="0" u="none" strike="noStrike" cap="none" normalizeH="0" baseline="0" dirty="0">
                <a:ln>
                  <a:noFill/>
                </a:ln>
                <a:solidFill>
                  <a:srgbClr val="202122"/>
                </a:solidFill>
                <a:effectLst/>
                <a:latin typeface="undefined"/>
              </a:rPr>
              <a:t>How to register form fields</a:t>
            </a:r>
            <a:br>
              <a:rPr kumimoji="0" lang="en-US" altLang="en-US" b="1" i="0" u="none" strike="noStrike" cap="none" normalizeH="0" baseline="0" dirty="0">
                <a:ln>
                  <a:noFill/>
                </a:ln>
                <a:solidFill>
                  <a:srgbClr val="202122"/>
                </a:solidFill>
                <a:effectLst/>
                <a:latin typeface="undefined"/>
              </a:rPr>
            </a:br>
            <a:endParaRPr lang="en-US" dirty="0"/>
          </a:p>
        </p:txBody>
      </p:sp>
      <p:sp>
        <p:nvSpPr>
          <p:cNvPr id="3" name="Content Placeholder 2">
            <a:extLst>
              <a:ext uri="{FF2B5EF4-FFF2-40B4-BE49-F238E27FC236}">
                <a16:creationId xmlns:a16="http://schemas.microsoft.com/office/drawing/2014/main" id="{C1A48CF9-7579-A35E-645B-5C1FE0BF6D54}"/>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The next step is to register form fields using the </a:t>
            </a:r>
            <a:r>
              <a:rPr kumimoji="0" lang="en-US" altLang="en-US" b="0" i="0" u="none" strike="noStrike" cap="none" normalizeH="0" baseline="0" dirty="0">
                <a:ln>
                  <a:noFill/>
                </a:ln>
                <a:solidFill>
                  <a:srgbClr val="202122"/>
                </a:solidFill>
                <a:effectLst/>
                <a:latin typeface="Arial Unicode MS"/>
              </a:rPr>
              <a:t>register</a:t>
            </a:r>
            <a:r>
              <a:rPr kumimoji="0" lang="en-US" altLang="en-US" b="0" i="0" u="none" strike="noStrike" cap="none" normalizeH="0" baseline="0" dirty="0">
                <a:ln>
                  <a:noFill/>
                </a:ln>
                <a:solidFill>
                  <a:srgbClr val="202122"/>
                </a:solidFill>
                <a:effectLst/>
                <a:latin typeface="undefined"/>
              </a:rPr>
              <a:t> function.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02122"/>
              </a:solidFill>
              <a:latin typeface="undefine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The </a:t>
            </a:r>
            <a:r>
              <a:rPr kumimoji="0" lang="en-US" altLang="en-US" b="0" i="0" u="none" strike="noStrike" cap="none" normalizeH="0" baseline="0" dirty="0">
                <a:ln>
                  <a:noFill/>
                </a:ln>
                <a:solidFill>
                  <a:srgbClr val="202122"/>
                </a:solidFill>
                <a:effectLst/>
                <a:latin typeface="Arial Unicode MS"/>
              </a:rPr>
              <a:t>register</a:t>
            </a:r>
            <a:r>
              <a:rPr kumimoji="0" lang="en-US" altLang="en-US" b="0" i="0" u="none" strike="noStrike" cap="none" normalizeH="0" baseline="0" dirty="0">
                <a:ln>
                  <a:noFill/>
                </a:ln>
                <a:solidFill>
                  <a:srgbClr val="202122"/>
                </a:solidFill>
                <a:effectLst/>
                <a:latin typeface="undefined"/>
              </a:rPr>
              <a:t> function takes two parameters: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02122"/>
                </a:solidFill>
                <a:effectLst/>
                <a:latin typeface="Arial Unicode MS"/>
              </a:rPr>
              <a:t>name</a:t>
            </a:r>
            <a:r>
              <a:rPr kumimoji="0" lang="en-US" altLang="en-US" b="0" i="0" u="none" strike="noStrike" cap="none" normalizeH="0" baseline="0" dirty="0">
                <a:ln>
                  <a:noFill/>
                </a:ln>
                <a:solidFill>
                  <a:srgbClr val="202122"/>
                </a:solidFill>
                <a:effectLst/>
                <a:latin typeface="undefined"/>
              </a:rPr>
              <a:t>: The name of the form field.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rgbClr val="202122"/>
                </a:solidFill>
                <a:effectLst/>
                <a:latin typeface="Arial Unicode MS"/>
              </a:rPr>
              <a:t>validationOptions</a:t>
            </a:r>
            <a:r>
              <a:rPr kumimoji="0" lang="en-US" altLang="en-US" b="0" i="0" u="none" strike="noStrike" cap="none" normalizeH="0" baseline="0" dirty="0">
                <a:ln>
                  <a:noFill/>
                </a:ln>
                <a:solidFill>
                  <a:srgbClr val="202122"/>
                </a:solidFill>
                <a:effectLst/>
                <a:latin typeface="undefined"/>
              </a:rPr>
              <a:t>: An optional object containing validation rules you can apply to a form field.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rgbClr val="202122"/>
              </a:solidFill>
              <a:effectLst/>
              <a:latin typeface="undefine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Here's an example of registering an input field and adding a validation rule that it is a required field.</a:t>
            </a:r>
            <a:endParaRPr kumimoji="0" lang="en-US" altLang="en-US" b="0" i="0" u="none" strike="noStrike" cap="none" normalizeH="0" baseline="0" dirty="0">
              <a:ln>
                <a:noFill/>
              </a:ln>
              <a:solidFill>
                <a:srgbClr val="202122"/>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Arial Unicode MS"/>
              </a:rPr>
              <a:t>&lt;input name="</a:t>
            </a:r>
            <a:r>
              <a:rPr kumimoji="0" lang="en-US" altLang="en-US" b="0" i="0" u="none" strike="noStrike" cap="none" normalizeH="0" baseline="0" dirty="0" err="1">
                <a:ln>
                  <a:noFill/>
                </a:ln>
                <a:solidFill>
                  <a:srgbClr val="202122"/>
                </a:solidFill>
                <a:effectLst/>
                <a:latin typeface="Arial Unicode MS"/>
              </a:rPr>
              <a:t>firstName</a:t>
            </a:r>
            <a:r>
              <a:rPr kumimoji="0" lang="en-US" altLang="en-US" b="0" i="0" u="none" strike="noStrike" cap="none" normalizeH="0" baseline="0" dirty="0">
                <a:ln>
                  <a:noFill/>
                </a:ln>
                <a:solidFill>
                  <a:srgbClr val="202122"/>
                </a:solidFill>
                <a:effectLst/>
                <a:latin typeface="Arial Unicode MS"/>
              </a:rPr>
              <a:t>" {...register("</a:t>
            </a:r>
            <a:r>
              <a:rPr kumimoji="0" lang="en-US" altLang="en-US" b="0" i="0" u="none" strike="noStrike" cap="none" normalizeH="0" baseline="0" dirty="0" err="1">
                <a:ln>
                  <a:noFill/>
                </a:ln>
                <a:solidFill>
                  <a:srgbClr val="202122"/>
                </a:solidFill>
                <a:effectLst/>
                <a:latin typeface="Arial Unicode MS"/>
              </a:rPr>
              <a:t>firstName</a:t>
            </a:r>
            <a:r>
              <a:rPr kumimoji="0" lang="en-US" altLang="en-US" b="0" i="0" u="none" strike="noStrike" cap="none" normalizeH="0" baseline="0" dirty="0">
                <a:ln>
                  <a:noFill/>
                </a:ln>
                <a:solidFill>
                  <a:srgbClr val="202122"/>
                </a:solidFill>
                <a:effectLst/>
                <a:latin typeface="Arial Unicode MS"/>
              </a:rPr>
              <a:t>", { required: true })} /&gt;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534D1ECE-E9DF-BD40-D588-532DCE210058}"/>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03909CE5-D97D-F85E-EF7F-ECFEE2EEE89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264C938-14CE-01C1-5A0B-828FDDF97389}"/>
              </a:ext>
            </a:extLst>
          </p:cNvPr>
          <p:cNvSpPr>
            <a:spLocks noGrp="1"/>
          </p:cNvSpPr>
          <p:nvPr>
            <p:ph type="sldNum" sz="quarter" idx="12"/>
          </p:nvPr>
        </p:nvSpPr>
        <p:spPr/>
        <p:txBody>
          <a:bodyPr/>
          <a:lstStyle/>
          <a:p>
            <a:fld id="{7C5CF243-786F-4254-B068-4C9F0B6EA12F}" type="slidenum">
              <a:rPr lang="en-US" altLang="en-US" smtClean="0"/>
              <a:pPr/>
              <a:t>47</a:t>
            </a:fld>
            <a:endParaRPr lang="en-US" altLang="en-US"/>
          </a:p>
        </p:txBody>
      </p:sp>
    </p:spTree>
    <p:extLst>
      <p:ext uri="{BB962C8B-B14F-4D97-AF65-F5344CB8AC3E}">
        <p14:creationId xmlns:p14="http://schemas.microsoft.com/office/powerpoint/2010/main" val="38330426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81BFB-070D-A62A-6CC6-DB109461B7BB}"/>
              </a:ext>
            </a:extLst>
          </p:cNvPr>
          <p:cNvSpPr>
            <a:spLocks noGrp="1"/>
          </p:cNvSpPr>
          <p:nvPr>
            <p:ph type="title"/>
          </p:nvPr>
        </p:nvSpPr>
        <p:spPr/>
        <p:txBody>
          <a:bodyPr/>
          <a:lstStyle/>
          <a:p>
            <a:br>
              <a:rPr lang="en-US" b="1" i="0" dirty="0">
                <a:solidFill>
                  <a:srgbClr val="202122"/>
                </a:solidFill>
                <a:effectLst/>
                <a:latin typeface="undefined"/>
              </a:rPr>
            </a:br>
            <a:r>
              <a:rPr lang="en-US" b="1" i="0" dirty="0">
                <a:solidFill>
                  <a:srgbClr val="202122"/>
                </a:solidFill>
                <a:effectLst/>
                <a:latin typeface="undefined"/>
              </a:rPr>
              <a:t>How to handle form submission</a:t>
            </a:r>
            <a:br>
              <a:rPr lang="en-US" b="1" i="0" dirty="0">
                <a:solidFill>
                  <a:srgbClr val="202122"/>
                </a:solidFill>
                <a:effectLst/>
                <a:latin typeface="undefined"/>
              </a:rPr>
            </a:br>
            <a:endParaRPr lang="en-US" dirty="0"/>
          </a:p>
        </p:txBody>
      </p:sp>
      <p:sp>
        <p:nvSpPr>
          <p:cNvPr id="4" name="Date Placeholder 3">
            <a:extLst>
              <a:ext uri="{FF2B5EF4-FFF2-40B4-BE49-F238E27FC236}">
                <a16:creationId xmlns:a16="http://schemas.microsoft.com/office/drawing/2014/main" id="{DAA2695E-656E-6847-B87F-95B0B8C679B3}"/>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87F7F5C1-A640-FC1F-EDF5-AF0ABE64DC6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C4FE685-EACF-B91D-693C-6C3B7EF6B4E7}"/>
              </a:ext>
            </a:extLst>
          </p:cNvPr>
          <p:cNvSpPr>
            <a:spLocks noGrp="1"/>
          </p:cNvSpPr>
          <p:nvPr>
            <p:ph type="sldNum" sz="quarter" idx="12"/>
          </p:nvPr>
        </p:nvSpPr>
        <p:spPr/>
        <p:txBody>
          <a:bodyPr/>
          <a:lstStyle/>
          <a:p>
            <a:fld id="{7C5CF243-786F-4254-B068-4C9F0B6EA12F}" type="slidenum">
              <a:rPr lang="en-US" altLang="en-US" smtClean="0"/>
              <a:pPr/>
              <a:t>48</a:t>
            </a:fld>
            <a:endParaRPr lang="en-US" altLang="en-US"/>
          </a:p>
        </p:txBody>
      </p:sp>
      <p:sp>
        <p:nvSpPr>
          <p:cNvPr id="7" name="Rectangle 1">
            <a:extLst>
              <a:ext uri="{FF2B5EF4-FFF2-40B4-BE49-F238E27FC236}">
                <a16:creationId xmlns:a16="http://schemas.microsoft.com/office/drawing/2014/main" id="{3BB473FF-4F6A-75D9-90BE-24043394815B}"/>
              </a:ext>
            </a:extLst>
          </p:cNvPr>
          <p:cNvSpPr>
            <a:spLocks noGrp="1" noChangeArrowheads="1"/>
          </p:cNvSpPr>
          <p:nvPr>
            <p:ph idx="1"/>
          </p:nvPr>
        </p:nvSpPr>
        <p:spPr bwMode="auto">
          <a:xfrm>
            <a:off x="1035728" y="1066800"/>
            <a:ext cx="73152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202122"/>
                </a:solidFill>
                <a:effectLst/>
                <a:latin typeface="undefined"/>
              </a:rPr>
              <a:t>T</a:t>
            </a:r>
            <a:r>
              <a:rPr kumimoji="0" lang="en-US" altLang="en-US" b="0" i="0" u="none" strike="noStrike" cap="none" normalizeH="0" baseline="0" dirty="0">
                <a:ln>
                  <a:noFill/>
                </a:ln>
                <a:solidFill>
                  <a:srgbClr val="202122"/>
                </a:solidFill>
                <a:effectLst/>
                <a:latin typeface="undefined"/>
              </a:rPr>
              <a:t>o handle form submission, you can use the </a:t>
            </a:r>
            <a:r>
              <a:rPr kumimoji="0" lang="en-US" altLang="en-US" b="0" i="0" u="none" strike="noStrike" cap="none" normalizeH="0" baseline="0" dirty="0" err="1">
                <a:ln>
                  <a:noFill/>
                </a:ln>
                <a:solidFill>
                  <a:srgbClr val="202122"/>
                </a:solidFill>
                <a:effectLst/>
                <a:latin typeface="Arial Unicode MS"/>
              </a:rPr>
              <a:t>handleSubmit</a:t>
            </a:r>
            <a:r>
              <a:rPr kumimoji="0" lang="en-US" altLang="en-US" b="0" i="0" u="none" strike="noStrike" cap="none" normalizeH="0" baseline="0" dirty="0">
                <a:ln>
                  <a:noFill/>
                </a:ln>
                <a:solidFill>
                  <a:srgbClr val="202122"/>
                </a:solidFill>
                <a:effectLst/>
                <a:latin typeface="undefined"/>
              </a:rPr>
              <a:t> function.</a:t>
            </a:r>
            <a:endParaRPr kumimoji="0" lang="en-US" altLang="en-US" b="0" i="0" u="none" strike="noStrike" cap="none" normalizeH="0" baseline="0" dirty="0">
              <a:ln>
                <a:noFill/>
              </a:ln>
              <a:solidFill>
                <a:srgbClr val="202122"/>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Arial Unicode MS"/>
              </a:rPr>
              <a:t>const </a:t>
            </a:r>
            <a:r>
              <a:rPr kumimoji="0" lang="en-US" altLang="en-US" b="0" i="0" u="none" strike="noStrike" cap="none" normalizeH="0" baseline="0" dirty="0" err="1">
                <a:ln>
                  <a:noFill/>
                </a:ln>
                <a:solidFill>
                  <a:srgbClr val="202122"/>
                </a:solidFill>
                <a:effectLst/>
                <a:latin typeface="Arial Unicode MS"/>
              </a:rPr>
              <a:t>onSubmit</a:t>
            </a:r>
            <a:r>
              <a:rPr kumimoji="0" lang="en-US" altLang="en-US" b="0" i="0" u="none" strike="noStrike" cap="none" normalizeH="0" baseline="0" dirty="0">
                <a:ln>
                  <a:noFill/>
                </a:ln>
                <a:solidFill>
                  <a:srgbClr val="202122"/>
                </a:solidFill>
                <a:effectLst/>
                <a:latin typeface="Arial Unicode MS"/>
              </a:rPr>
              <a:t> = (data) =&gt; console.log(data); &lt;form </a:t>
            </a:r>
            <a:r>
              <a:rPr kumimoji="0" lang="en-US" altLang="en-US" b="0" i="0" u="none" strike="noStrike" cap="none" normalizeH="0" baseline="0" dirty="0" err="1">
                <a:ln>
                  <a:noFill/>
                </a:ln>
                <a:solidFill>
                  <a:srgbClr val="202122"/>
                </a:solidFill>
                <a:effectLst/>
                <a:latin typeface="Arial Unicode MS"/>
              </a:rPr>
              <a:t>onSubmit</a:t>
            </a:r>
            <a:r>
              <a:rPr kumimoji="0" lang="en-US" altLang="en-US" b="0" i="0" u="none" strike="noStrike" cap="none" normalizeH="0" baseline="0" dirty="0">
                <a:ln>
                  <a:noFill/>
                </a:ln>
                <a:solidFill>
                  <a:srgbClr val="202122"/>
                </a:solidFill>
                <a:effectLst/>
                <a:latin typeface="Arial Unicode MS"/>
              </a:rPr>
              <a:t>={</a:t>
            </a:r>
            <a:r>
              <a:rPr kumimoji="0" lang="en-US" altLang="en-US" b="0" i="0" u="none" strike="noStrike" cap="none" normalizeH="0" baseline="0" dirty="0" err="1">
                <a:ln>
                  <a:noFill/>
                </a:ln>
                <a:solidFill>
                  <a:srgbClr val="202122"/>
                </a:solidFill>
                <a:effectLst/>
                <a:latin typeface="Arial Unicode MS"/>
              </a:rPr>
              <a:t>handleSubmit</a:t>
            </a:r>
            <a:r>
              <a:rPr kumimoji="0" lang="en-US" altLang="en-US" b="0" i="0" u="none" strike="noStrike" cap="none" normalizeH="0" baseline="0" dirty="0">
                <a:ln>
                  <a:noFill/>
                </a:ln>
                <a:solidFill>
                  <a:srgbClr val="202122"/>
                </a:solidFill>
                <a:effectLst/>
                <a:latin typeface="Arial Unicode MS"/>
              </a:rPr>
              <a:t>(</a:t>
            </a:r>
            <a:r>
              <a:rPr kumimoji="0" lang="en-US" altLang="en-US" b="0" i="0" u="none" strike="noStrike" cap="none" normalizeH="0" baseline="0" dirty="0" err="1">
                <a:ln>
                  <a:noFill/>
                </a:ln>
                <a:solidFill>
                  <a:srgbClr val="202122"/>
                </a:solidFill>
                <a:effectLst/>
                <a:latin typeface="Arial Unicode MS"/>
              </a:rPr>
              <a:t>onSubmit</a:t>
            </a:r>
            <a:r>
              <a:rPr kumimoji="0" lang="en-US" altLang="en-US" b="0" i="0" u="none" strike="noStrike" cap="none" normalizeH="0" baseline="0" dirty="0">
                <a:ln>
                  <a:noFill/>
                </a:ln>
                <a:solidFill>
                  <a:srgbClr val="202122"/>
                </a:solidFill>
                <a:effectLst/>
                <a:latin typeface="Arial Unicode MS"/>
              </a:rPr>
              <a:t>)}&gt; // form fields &lt;/form&gt;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In this example, we pass the </a:t>
            </a:r>
            <a:r>
              <a:rPr kumimoji="0" lang="en-US" altLang="en-US" b="0" i="0" u="none" strike="noStrike" cap="none" normalizeH="0" baseline="0" dirty="0" err="1">
                <a:ln>
                  <a:noFill/>
                </a:ln>
                <a:solidFill>
                  <a:srgbClr val="202122"/>
                </a:solidFill>
                <a:effectLst/>
                <a:latin typeface="Arial Unicode MS"/>
              </a:rPr>
              <a:t>onSubmit</a:t>
            </a:r>
            <a:r>
              <a:rPr kumimoji="0" lang="en-US" altLang="en-US" b="0" i="0" u="none" strike="noStrike" cap="none" normalizeH="0" baseline="0" dirty="0">
                <a:ln>
                  <a:noFill/>
                </a:ln>
                <a:solidFill>
                  <a:srgbClr val="202122"/>
                </a:solidFill>
                <a:effectLst/>
                <a:latin typeface="undefined"/>
              </a:rPr>
              <a:t> function to the </a:t>
            </a:r>
            <a:r>
              <a:rPr kumimoji="0" lang="en-US" altLang="en-US" b="0" i="0" u="none" strike="noStrike" cap="none" normalizeH="0" baseline="0" dirty="0" err="1">
                <a:ln>
                  <a:noFill/>
                </a:ln>
                <a:solidFill>
                  <a:srgbClr val="202122"/>
                </a:solidFill>
                <a:effectLst/>
                <a:latin typeface="Arial Unicode MS"/>
              </a:rPr>
              <a:t>handleSubmit</a:t>
            </a:r>
            <a:r>
              <a:rPr kumimoji="0" lang="en-US" altLang="en-US" b="0" i="0" u="none" strike="noStrike" cap="none" normalizeH="0" baseline="0" dirty="0">
                <a:ln>
                  <a:noFill/>
                </a:ln>
                <a:solidFill>
                  <a:srgbClr val="202122"/>
                </a:solidFill>
                <a:effectLst/>
                <a:latin typeface="undefined"/>
              </a:rPr>
              <a:t> function. The </a:t>
            </a:r>
            <a:r>
              <a:rPr kumimoji="0" lang="en-US" altLang="en-US" b="0" i="0" u="none" strike="noStrike" cap="none" normalizeH="0" baseline="0" dirty="0" err="1">
                <a:ln>
                  <a:noFill/>
                </a:ln>
                <a:solidFill>
                  <a:srgbClr val="202122"/>
                </a:solidFill>
                <a:effectLst/>
                <a:latin typeface="Arial Unicode MS"/>
              </a:rPr>
              <a:t>onSubmit</a:t>
            </a:r>
            <a:r>
              <a:rPr kumimoji="0" lang="en-US" altLang="en-US" b="0" i="0" u="none" strike="noStrike" cap="none" normalizeH="0" baseline="0" dirty="0">
                <a:ln>
                  <a:noFill/>
                </a:ln>
                <a:solidFill>
                  <a:srgbClr val="202122"/>
                </a:solidFill>
                <a:effectLst/>
                <a:latin typeface="undefined"/>
              </a:rPr>
              <a:t> function will be called when the form is submitted and will receive an object containing the values of each form field.</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5455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BA7C-6BE3-C25A-E05D-0A0D5827E743}"/>
              </a:ext>
            </a:extLst>
          </p:cNvPr>
          <p:cNvSpPr>
            <a:spLocks noGrp="1"/>
          </p:cNvSpPr>
          <p:nvPr>
            <p:ph type="title"/>
          </p:nvPr>
        </p:nvSpPr>
        <p:spPr/>
        <p:txBody>
          <a:bodyPr/>
          <a:lstStyle/>
          <a:p>
            <a:br>
              <a:rPr lang="en-US" b="1" i="0" dirty="0">
                <a:solidFill>
                  <a:srgbClr val="202122"/>
                </a:solidFill>
                <a:effectLst/>
                <a:latin typeface="undefined"/>
              </a:rPr>
            </a:br>
            <a:r>
              <a:rPr lang="en-US" b="1" i="0" dirty="0">
                <a:solidFill>
                  <a:srgbClr val="202122"/>
                </a:solidFill>
                <a:effectLst/>
                <a:latin typeface="undefined"/>
              </a:rPr>
              <a:t>How to display validation errors</a:t>
            </a:r>
            <a:br>
              <a:rPr lang="en-US" b="1" i="0" dirty="0">
                <a:solidFill>
                  <a:srgbClr val="202122"/>
                </a:solidFill>
                <a:effectLst/>
                <a:latin typeface="undefined"/>
              </a:rPr>
            </a:br>
            <a:endParaRPr lang="en-US" dirty="0"/>
          </a:p>
        </p:txBody>
      </p:sp>
      <p:sp>
        <p:nvSpPr>
          <p:cNvPr id="4" name="Date Placeholder 3">
            <a:extLst>
              <a:ext uri="{FF2B5EF4-FFF2-40B4-BE49-F238E27FC236}">
                <a16:creationId xmlns:a16="http://schemas.microsoft.com/office/drawing/2014/main" id="{CA3AE7C5-B1CF-37EB-F453-708E86FFD5E6}"/>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F26FC125-79EB-1720-6513-F4B75E8ED96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386B56A-8487-FC85-E6C6-C9954BC51BC6}"/>
              </a:ext>
            </a:extLst>
          </p:cNvPr>
          <p:cNvSpPr>
            <a:spLocks noGrp="1"/>
          </p:cNvSpPr>
          <p:nvPr>
            <p:ph type="sldNum" sz="quarter" idx="12"/>
          </p:nvPr>
        </p:nvSpPr>
        <p:spPr/>
        <p:txBody>
          <a:bodyPr/>
          <a:lstStyle/>
          <a:p>
            <a:fld id="{7C5CF243-786F-4254-B068-4C9F0B6EA12F}" type="slidenum">
              <a:rPr lang="en-US" altLang="en-US" smtClean="0"/>
              <a:pPr/>
              <a:t>49</a:t>
            </a:fld>
            <a:endParaRPr lang="en-US" altLang="en-US"/>
          </a:p>
        </p:txBody>
      </p:sp>
      <p:sp>
        <p:nvSpPr>
          <p:cNvPr id="7" name="Rectangle 1">
            <a:extLst>
              <a:ext uri="{FF2B5EF4-FFF2-40B4-BE49-F238E27FC236}">
                <a16:creationId xmlns:a16="http://schemas.microsoft.com/office/drawing/2014/main" id="{89F657FD-C21E-DA9D-1FED-7635DEB72BBE}"/>
              </a:ext>
            </a:extLst>
          </p:cNvPr>
          <p:cNvSpPr>
            <a:spLocks noGrp="1" noChangeArrowheads="1"/>
          </p:cNvSpPr>
          <p:nvPr>
            <p:ph idx="1"/>
          </p:nvPr>
        </p:nvSpPr>
        <p:spPr bwMode="auto">
          <a:xfrm>
            <a:off x="1066800" y="805934"/>
            <a:ext cx="75438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You can use the </a:t>
            </a:r>
            <a:r>
              <a:rPr kumimoji="0" lang="en-US" altLang="en-US" b="0" i="0" u="none" strike="noStrike" cap="none" normalizeH="0" baseline="0" dirty="0">
                <a:ln>
                  <a:noFill/>
                </a:ln>
                <a:solidFill>
                  <a:srgbClr val="202122"/>
                </a:solidFill>
                <a:effectLst/>
                <a:latin typeface="Arial Unicode MS"/>
              </a:rPr>
              <a:t>errors</a:t>
            </a:r>
            <a:r>
              <a:rPr kumimoji="0" lang="en-US" altLang="en-US" b="0" i="0" u="none" strike="noStrike" cap="none" normalizeH="0" baseline="0" dirty="0">
                <a:ln>
                  <a:noFill/>
                </a:ln>
                <a:solidFill>
                  <a:srgbClr val="202122"/>
                </a:solidFill>
                <a:effectLst/>
                <a:latin typeface="undefined"/>
              </a:rPr>
              <a:t> object to display any validation errors.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202122"/>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Arial Unicode MS"/>
              </a:rPr>
              <a:t>&lt;input {...register("</a:t>
            </a:r>
            <a:r>
              <a:rPr kumimoji="0" lang="en-US" altLang="en-US" b="0" i="0" u="none" strike="noStrike" cap="none" normalizeH="0" baseline="0" dirty="0" err="1">
                <a:ln>
                  <a:noFill/>
                </a:ln>
                <a:solidFill>
                  <a:srgbClr val="202122"/>
                </a:solidFill>
                <a:effectLst/>
                <a:latin typeface="Arial Unicode MS"/>
              </a:rPr>
              <a:t>firstName</a:t>
            </a:r>
            <a:r>
              <a:rPr kumimoji="0" lang="en-US" altLang="en-US" b="0" i="0" u="none" strike="noStrike" cap="none" normalizeH="0" baseline="0" dirty="0">
                <a:ln>
                  <a:noFill/>
                </a:ln>
                <a:solidFill>
                  <a:srgbClr val="202122"/>
                </a:solidFill>
                <a:effectLst/>
                <a:latin typeface="Arial Unicode MS"/>
              </a:rPr>
              <a:t>", { required: true })} /&gt; {</a:t>
            </a:r>
            <a:r>
              <a:rPr kumimoji="0" lang="en-US" altLang="en-US" b="0" i="0" u="none" strike="noStrike" cap="none" normalizeH="0" baseline="0" dirty="0" err="1">
                <a:ln>
                  <a:noFill/>
                </a:ln>
                <a:solidFill>
                  <a:srgbClr val="202122"/>
                </a:solidFill>
                <a:effectLst/>
                <a:latin typeface="Arial Unicode MS"/>
              </a:rPr>
              <a:t>errors.firstName</a:t>
            </a:r>
            <a:r>
              <a:rPr kumimoji="0" lang="en-US" altLang="en-US" b="0" i="0" u="none" strike="noStrike" cap="none" normalizeH="0" baseline="0" dirty="0">
                <a:ln>
                  <a:noFill/>
                </a:ln>
                <a:solidFill>
                  <a:srgbClr val="202122"/>
                </a:solidFill>
                <a:effectLst/>
                <a:latin typeface="Arial Unicode MS"/>
              </a:rPr>
              <a:t> &amp;&amp; &lt;p&gt;This field is required&lt;/p&gt;}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Arial Unicode MS"/>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In the above code, we're using the </a:t>
            </a:r>
            <a:r>
              <a:rPr kumimoji="0" lang="en-US" altLang="en-US" b="0" i="0" u="none" strike="noStrike" cap="none" normalizeH="0" baseline="0" dirty="0">
                <a:ln>
                  <a:noFill/>
                </a:ln>
                <a:solidFill>
                  <a:srgbClr val="202122"/>
                </a:solidFill>
                <a:effectLst/>
                <a:latin typeface="Arial Unicode MS"/>
              </a:rPr>
              <a:t>errors</a:t>
            </a:r>
            <a:r>
              <a:rPr kumimoji="0" lang="en-US" altLang="en-US" b="0" i="0" u="none" strike="noStrike" cap="none" normalizeH="0" baseline="0" dirty="0">
                <a:ln>
                  <a:noFill/>
                </a:ln>
                <a:solidFill>
                  <a:srgbClr val="202122"/>
                </a:solidFill>
                <a:effectLst/>
                <a:latin typeface="undefined"/>
              </a:rPr>
              <a:t> object to display a validation error message if the </a:t>
            </a:r>
            <a:r>
              <a:rPr kumimoji="0" lang="en-US" altLang="en-US" b="0" i="0" u="none" strike="noStrike" cap="none" normalizeH="0" baseline="0" dirty="0" err="1">
                <a:ln>
                  <a:noFill/>
                </a:ln>
                <a:solidFill>
                  <a:srgbClr val="202122"/>
                </a:solidFill>
                <a:effectLst/>
                <a:latin typeface="Arial Unicode MS"/>
              </a:rPr>
              <a:t>firstName</a:t>
            </a:r>
            <a:r>
              <a:rPr kumimoji="0" lang="en-US" altLang="en-US" b="0" i="0" u="none" strike="noStrike" cap="none" normalizeH="0" baseline="0" dirty="0">
                <a:ln>
                  <a:noFill/>
                </a:ln>
                <a:solidFill>
                  <a:srgbClr val="202122"/>
                </a:solidFill>
                <a:effectLst/>
                <a:latin typeface="undefined"/>
              </a:rPr>
              <a:t> field is not filled out. We can also display error messages for other validation rules, such as minimum and maximum lengths, regular expressions, and more.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3848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1D785-1A17-23B7-DF87-4745E76E6B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7E4B02-180A-B641-ADB5-ED781214BABE}"/>
              </a:ext>
            </a:extLst>
          </p:cNvPr>
          <p:cNvSpPr>
            <a:spLocks noGrp="1"/>
          </p:cNvSpPr>
          <p:nvPr>
            <p:ph idx="1"/>
          </p:nvPr>
        </p:nvSpPr>
        <p:spPr/>
        <p:txBody>
          <a:bodyPr/>
          <a:lstStyle/>
          <a:p>
            <a:r>
              <a:rPr lang="en-US" dirty="0"/>
              <a:t>Using the Assignment1 portfolio App or the Datafile provided </a:t>
            </a:r>
            <a:r>
              <a:rPr lang="en-US" dirty="0" err="1"/>
              <a:t>i.e</a:t>
            </a:r>
            <a:r>
              <a:rPr lang="en-US" dirty="0"/>
              <a:t> portfolio file provided</a:t>
            </a:r>
          </a:p>
        </p:txBody>
      </p:sp>
      <p:sp>
        <p:nvSpPr>
          <p:cNvPr id="4" name="Date Placeholder 3">
            <a:extLst>
              <a:ext uri="{FF2B5EF4-FFF2-40B4-BE49-F238E27FC236}">
                <a16:creationId xmlns:a16="http://schemas.microsoft.com/office/drawing/2014/main" id="{7C9B4A56-D26D-BFFE-2D90-67502D131A3B}"/>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B4E871F7-37F5-5742-C0ED-75FE4CE3AAB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F83C667-74F6-6843-A144-8452330995E0}"/>
              </a:ext>
            </a:extLst>
          </p:cNvPr>
          <p:cNvSpPr>
            <a:spLocks noGrp="1"/>
          </p:cNvSpPr>
          <p:nvPr>
            <p:ph type="sldNum" sz="quarter" idx="12"/>
          </p:nvPr>
        </p:nvSpPr>
        <p:spPr/>
        <p:txBody>
          <a:bodyPr/>
          <a:lstStyle/>
          <a:p>
            <a:fld id="{7C5CF243-786F-4254-B068-4C9F0B6EA12F}" type="slidenum">
              <a:rPr lang="en-US" altLang="en-US" smtClean="0"/>
              <a:pPr/>
              <a:t>5</a:t>
            </a:fld>
            <a:endParaRPr lang="en-US" altLang="en-US"/>
          </a:p>
        </p:txBody>
      </p:sp>
    </p:spTree>
    <p:extLst>
      <p:ext uri="{BB962C8B-B14F-4D97-AF65-F5344CB8AC3E}">
        <p14:creationId xmlns:p14="http://schemas.microsoft.com/office/powerpoint/2010/main" val="41267725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45886-FF53-DEDD-3893-BBF70BEB9CB9}"/>
              </a:ext>
            </a:extLst>
          </p:cNvPr>
          <p:cNvSpPr>
            <a:spLocks noGrp="1"/>
          </p:cNvSpPr>
          <p:nvPr>
            <p:ph type="title"/>
          </p:nvPr>
        </p:nvSpPr>
        <p:spPr/>
        <p:txBody>
          <a:bodyPr/>
          <a:lstStyle/>
          <a:p>
            <a:br>
              <a:rPr lang="en-US" b="1" i="0" dirty="0">
                <a:solidFill>
                  <a:srgbClr val="202122"/>
                </a:solidFill>
                <a:effectLst/>
                <a:latin typeface="undefined"/>
              </a:rPr>
            </a:br>
            <a:r>
              <a:rPr lang="en-US" b="1" i="0" dirty="0">
                <a:solidFill>
                  <a:srgbClr val="202122"/>
                </a:solidFill>
                <a:effectLst/>
                <a:latin typeface="undefined"/>
              </a:rPr>
              <a:t>How to put it all together</a:t>
            </a:r>
            <a:br>
              <a:rPr lang="en-US" b="1" i="0" dirty="0">
                <a:solidFill>
                  <a:srgbClr val="202122"/>
                </a:solidFill>
                <a:effectLst/>
                <a:latin typeface="undefined"/>
              </a:rPr>
            </a:br>
            <a:endParaRPr lang="en-US" dirty="0"/>
          </a:p>
        </p:txBody>
      </p:sp>
      <p:sp>
        <p:nvSpPr>
          <p:cNvPr id="4" name="Date Placeholder 3">
            <a:extLst>
              <a:ext uri="{FF2B5EF4-FFF2-40B4-BE49-F238E27FC236}">
                <a16:creationId xmlns:a16="http://schemas.microsoft.com/office/drawing/2014/main" id="{4C47B19B-5BE6-272D-9466-F3DDC7B03A38}"/>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98DD201A-F065-3F3F-624F-8701EDFE7B0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9B0F243-8DDB-8CB4-CAA0-AC0E67A2E960}"/>
              </a:ext>
            </a:extLst>
          </p:cNvPr>
          <p:cNvSpPr>
            <a:spLocks noGrp="1"/>
          </p:cNvSpPr>
          <p:nvPr>
            <p:ph type="sldNum" sz="quarter" idx="12"/>
          </p:nvPr>
        </p:nvSpPr>
        <p:spPr/>
        <p:txBody>
          <a:bodyPr/>
          <a:lstStyle/>
          <a:p>
            <a:fld id="{7C5CF243-786F-4254-B068-4C9F0B6EA12F}" type="slidenum">
              <a:rPr lang="en-US" altLang="en-US" smtClean="0"/>
              <a:pPr/>
              <a:t>50</a:t>
            </a:fld>
            <a:endParaRPr lang="en-US" altLang="en-US"/>
          </a:p>
        </p:txBody>
      </p:sp>
      <p:sp>
        <p:nvSpPr>
          <p:cNvPr id="8" name="Rectangle 2">
            <a:extLst>
              <a:ext uri="{FF2B5EF4-FFF2-40B4-BE49-F238E27FC236}">
                <a16:creationId xmlns:a16="http://schemas.microsoft.com/office/drawing/2014/main" id="{BC5FAB32-A33C-711B-26C4-9FE15E965E48}"/>
              </a:ext>
            </a:extLst>
          </p:cNvPr>
          <p:cNvSpPr>
            <a:spLocks noGrp="1" noChangeArrowheads="1"/>
          </p:cNvSpPr>
          <p:nvPr>
            <p:ph idx="1"/>
          </p:nvPr>
        </p:nvSpPr>
        <p:spPr bwMode="auto">
          <a:xfrm>
            <a:off x="1066800" y="990600"/>
            <a:ext cx="7543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With a basic understanding of React Hook Form, let's now put everything into practice and create a simple form with two fields: </a:t>
            </a:r>
            <a:r>
              <a:rPr kumimoji="0" lang="en-US" altLang="en-US" b="0" i="0" u="none" strike="noStrike" cap="none" normalizeH="0" baseline="0" dirty="0">
                <a:ln>
                  <a:noFill/>
                </a:ln>
                <a:solidFill>
                  <a:srgbClr val="202122"/>
                </a:solidFill>
                <a:effectLst/>
                <a:latin typeface="Arial Unicode MS"/>
              </a:rPr>
              <a:t>email</a:t>
            </a:r>
            <a:r>
              <a:rPr kumimoji="0" lang="en-US" altLang="en-US" b="0" i="0" u="none" strike="noStrike" cap="none" normalizeH="0" baseline="0" dirty="0">
                <a:ln>
                  <a:noFill/>
                </a:ln>
                <a:solidFill>
                  <a:srgbClr val="202122"/>
                </a:solidFill>
                <a:effectLst/>
                <a:latin typeface="undefined"/>
              </a:rPr>
              <a:t> and </a:t>
            </a:r>
            <a:r>
              <a:rPr kumimoji="0" lang="en-US" altLang="en-US" b="0" i="0" u="none" strike="noStrike" cap="none" normalizeH="0" baseline="0" dirty="0">
                <a:ln>
                  <a:noFill/>
                </a:ln>
                <a:solidFill>
                  <a:srgbClr val="202122"/>
                </a:solidFill>
                <a:effectLst/>
                <a:latin typeface="Arial Unicode MS"/>
              </a:rPr>
              <a:t>password</a:t>
            </a:r>
            <a:r>
              <a:rPr kumimoji="0" lang="en-US" altLang="en-US" b="0" i="0" u="none" strike="noStrike" cap="none" normalizeH="0" baseline="0" dirty="0">
                <a:ln>
                  <a:noFill/>
                </a:ln>
                <a:solidFill>
                  <a:srgbClr val="202122"/>
                </a:solidFill>
                <a:effectLst/>
                <a:latin typeface="undefined"/>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02122"/>
              </a:solidFill>
              <a:latin typeface="undefine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We'll require both fields to be filled out and validate the email field using a regular expression.</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08305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791B6-8A01-E0E2-C968-11C300EEEA8D}"/>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81A3C70D-4E88-4B91-68C9-E101FCAC3449}"/>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590ADB7A-E4A8-0AE2-03C5-3F798CAECDB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5FB0813-CBF4-0717-807E-93880F5B7E9E}"/>
              </a:ext>
            </a:extLst>
          </p:cNvPr>
          <p:cNvSpPr>
            <a:spLocks noGrp="1"/>
          </p:cNvSpPr>
          <p:nvPr>
            <p:ph type="sldNum" sz="quarter" idx="12"/>
          </p:nvPr>
        </p:nvSpPr>
        <p:spPr/>
        <p:txBody>
          <a:bodyPr/>
          <a:lstStyle/>
          <a:p>
            <a:fld id="{7C5CF243-786F-4254-B068-4C9F0B6EA12F}" type="slidenum">
              <a:rPr lang="en-US" altLang="en-US" smtClean="0"/>
              <a:pPr/>
              <a:t>51</a:t>
            </a:fld>
            <a:endParaRPr lang="en-US" altLang="en-US"/>
          </a:p>
        </p:txBody>
      </p:sp>
      <p:sp>
        <p:nvSpPr>
          <p:cNvPr id="7" name="Rectangle 1">
            <a:extLst>
              <a:ext uri="{FF2B5EF4-FFF2-40B4-BE49-F238E27FC236}">
                <a16:creationId xmlns:a16="http://schemas.microsoft.com/office/drawing/2014/main" id="{F0CC9D3B-E1D9-7F9B-520A-EF3A3677A6EA}"/>
              </a:ext>
            </a:extLst>
          </p:cNvPr>
          <p:cNvSpPr>
            <a:spLocks noGrp="1" noChangeArrowheads="1"/>
          </p:cNvSpPr>
          <p:nvPr>
            <p:ph idx="1"/>
          </p:nvPr>
        </p:nvSpPr>
        <p:spPr bwMode="auto">
          <a:xfrm>
            <a:off x="1066800" y="990600"/>
            <a:ext cx="784860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Arial Unicode MS"/>
              </a:rPr>
              <a:t>import { </a:t>
            </a:r>
            <a:r>
              <a:rPr kumimoji="0" lang="en-US" altLang="en-US" b="0" i="0" u="none" strike="noStrike" cap="none" normalizeH="0" baseline="0" dirty="0" err="1">
                <a:ln>
                  <a:noFill/>
                </a:ln>
                <a:solidFill>
                  <a:srgbClr val="202122"/>
                </a:solidFill>
                <a:effectLst/>
                <a:latin typeface="Arial Unicode MS"/>
              </a:rPr>
              <a:t>useForm</a:t>
            </a:r>
            <a:r>
              <a:rPr kumimoji="0" lang="en-US" altLang="en-US" b="0" i="0" u="none" strike="noStrike" cap="none" normalizeH="0" baseline="0" dirty="0">
                <a:ln>
                  <a:noFill/>
                </a:ln>
                <a:solidFill>
                  <a:srgbClr val="202122"/>
                </a:solidFill>
                <a:effectLst/>
                <a:latin typeface="Arial Unicode MS"/>
              </a:rPr>
              <a:t> } from 'react-hook-form’;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Arial Unicode MS"/>
              </a:rPr>
              <a:t>function </a:t>
            </a:r>
            <a:r>
              <a:rPr kumimoji="0" lang="en-US" altLang="en-US" b="0" i="0" u="none" strike="noStrike" cap="none" normalizeH="0" baseline="0" dirty="0" err="1">
                <a:ln>
                  <a:noFill/>
                </a:ln>
                <a:solidFill>
                  <a:srgbClr val="202122"/>
                </a:solidFill>
                <a:effectLst/>
                <a:latin typeface="Arial Unicode MS"/>
              </a:rPr>
              <a:t>LoginForm</a:t>
            </a:r>
            <a:r>
              <a:rPr kumimoji="0" lang="en-US" altLang="en-US" b="0" i="0" u="none" strike="noStrike" cap="none" normalizeH="0" baseline="0" dirty="0">
                <a:ln>
                  <a:noFill/>
                </a:ln>
                <a:solidFill>
                  <a:srgbClr val="202122"/>
                </a:solidFill>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Arial Unicode MS"/>
              </a:rPr>
              <a:t>const { register, </a:t>
            </a:r>
            <a:r>
              <a:rPr kumimoji="0" lang="en-US" altLang="en-US" b="0" i="0" u="none" strike="noStrike" cap="none" normalizeH="0" baseline="0" dirty="0" err="1">
                <a:ln>
                  <a:noFill/>
                </a:ln>
                <a:solidFill>
                  <a:srgbClr val="202122"/>
                </a:solidFill>
                <a:effectLst/>
                <a:latin typeface="Arial Unicode MS"/>
              </a:rPr>
              <a:t>handleSubmit</a:t>
            </a:r>
            <a:r>
              <a:rPr kumimoji="0" lang="en-US" altLang="en-US" b="0" i="0" u="none" strike="noStrike" cap="none" normalizeH="0" baseline="0" dirty="0">
                <a:ln>
                  <a:noFill/>
                </a:ln>
                <a:solidFill>
                  <a:srgbClr val="202122"/>
                </a:solidFill>
                <a:effectLst/>
                <a:latin typeface="Arial Unicode MS"/>
              </a:rPr>
              <a:t>, </a:t>
            </a:r>
            <a:r>
              <a:rPr kumimoji="0" lang="en-US" altLang="en-US" b="0" i="0" u="none" strike="noStrike" cap="none" normalizeH="0" baseline="0" dirty="0" err="1">
                <a:ln>
                  <a:noFill/>
                </a:ln>
                <a:solidFill>
                  <a:srgbClr val="202122"/>
                </a:solidFill>
                <a:effectLst/>
                <a:latin typeface="Arial Unicode MS"/>
              </a:rPr>
              <a:t>formState</a:t>
            </a:r>
            <a:r>
              <a:rPr kumimoji="0" lang="en-US" altLang="en-US" b="0" i="0" u="none" strike="noStrike" cap="none" normalizeH="0" baseline="0" dirty="0">
                <a:ln>
                  <a:noFill/>
                </a:ln>
                <a:solidFill>
                  <a:srgbClr val="202122"/>
                </a:solidFill>
                <a:effectLst/>
                <a:latin typeface="Arial Unicode MS"/>
              </a:rPr>
              <a:t>: { errors } } = </a:t>
            </a:r>
            <a:r>
              <a:rPr kumimoji="0" lang="en-US" altLang="en-US" b="0" i="0" u="none" strike="noStrike" cap="none" normalizeH="0" baseline="0" dirty="0" err="1">
                <a:ln>
                  <a:noFill/>
                </a:ln>
                <a:solidFill>
                  <a:srgbClr val="202122"/>
                </a:solidFill>
                <a:effectLst/>
                <a:latin typeface="Arial Unicode MS"/>
              </a:rPr>
              <a:t>useForm</a:t>
            </a:r>
            <a:r>
              <a:rPr kumimoji="0" lang="en-US" altLang="en-US" b="0" i="0" u="none" strike="noStrike" cap="none" normalizeH="0" baseline="0" dirty="0">
                <a:ln>
                  <a:noFill/>
                </a:ln>
                <a:solidFill>
                  <a:srgbClr val="202122"/>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Arial Unicode MS"/>
              </a:rPr>
              <a:t>const </a:t>
            </a:r>
            <a:r>
              <a:rPr kumimoji="0" lang="en-US" altLang="en-US" b="0" i="0" u="none" strike="noStrike" cap="none" normalizeH="0" baseline="0" dirty="0" err="1">
                <a:ln>
                  <a:noFill/>
                </a:ln>
                <a:solidFill>
                  <a:srgbClr val="202122"/>
                </a:solidFill>
                <a:effectLst/>
                <a:latin typeface="Arial Unicode MS"/>
              </a:rPr>
              <a:t>onSubmit</a:t>
            </a:r>
            <a:r>
              <a:rPr kumimoji="0" lang="en-US" altLang="en-US" b="0" i="0" u="none" strike="noStrike" cap="none" normalizeH="0" baseline="0" dirty="0">
                <a:ln>
                  <a:noFill/>
                </a:ln>
                <a:solidFill>
                  <a:srgbClr val="202122"/>
                </a:solidFill>
                <a:effectLst/>
                <a:latin typeface="Arial Unicode MS"/>
              </a:rPr>
              <a:t> = (data)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Arial Unicode MS"/>
              </a:rPr>
              <a:t> console.log(data);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Arial Unicode MS"/>
              </a:rPr>
              <a:t> return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Arial Unicode MS"/>
              </a:rPr>
              <a:t>&lt;form </a:t>
            </a:r>
            <a:r>
              <a:rPr kumimoji="0" lang="en-US" altLang="en-US" b="0" i="0" u="none" strike="noStrike" cap="none" normalizeH="0" baseline="0" dirty="0" err="1">
                <a:ln>
                  <a:noFill/>
                </a:ln>
                <a:solidFill>
                  <a:srgbClr val="202122"/>
                </a:solidFill>
                <a:effectLst/>
                <a:latin typeface="Arial Unicode MS"/>
              </a:rPr>
              <a:t>onSubmit</a:t>
            </a:r>
            <a:r>
              <a:rPr kumimoji="0" lang="en-US" altLang="en-US" b="0" i="0" u="none" strike="noStrike" cap="none" normalizeH="0" baseline="0" dirty="0">
                <a:ln>
                  <a:noFill/>
                </a:ln>
                <a:solidFill>
                  <a:srgbClr val="202122"/>
                </a:solidFill>
                <a:effectLst/>
                <a:latin typeface="Arial Unicode MS"/>
              </a:rPr>
              <a:t>={</a:t>
            </a:r>
            <a:r>
              <a:rPr kumimoji="0" lang="en-US" altLang="en-US" b="0" i="0" u="none" strike="noStrike" cap="none" normalizeH="0" baseline="0" dirty="0" err="1">
                <a:ln>
                  <a:noFill/>
                </a:ln>
                <a:solidFill>
                  <a:srgbClr val="202122"/>
                </a:solidFill>
                <a:effectLst/>
                <a:latin typeface="Arial Unicode MS"/>
              </a:rPr>
              <a:t>handleSubmit</a:t>
            </a:r>
            <a:r>
              <a:rPr kumimoji="0" lang="en-US" altLang="en-US" b="0" i="0" u="none" strike="noStrike" cap="none" normalizeH="0" baseline="0" dirty="0">
                <a:ln>
                  <a:noFill/>
                </a:ln>
                <a:solidFill>
                  <a:srgbClr val="202122"/>
                </a:solidFill>
                <a:effectLst/>
                <a:latin typeface="Arial Unicode MS"/>
              </a:rPr>
              <a:t>(</a:t>
            </a:r>
            <a:r>
              <a:rPr kumimoji="0" lang="en-US" altLang="en-US" b="0" i="0" u="none" strike="noStrike" cap="none" normalizeH="0" baseline="0" dirty="0" err="1">
                <a:ln>
                  <a:noFill/>
                </a:ln>
                <a:solidFill>
                  <a:srgbClr val="202122"/>
                </a:solidFill>
                <a:effectLst/>
                <a:latin typeface="Arial Unicode MS"/>
              </a:rPr>
              <a:t>onSubmit</a:t>
            </a:r>
            <a:r>
              <a:rPr kumimoji="0" lang="en-US" altLang="en-US" b="0" i="0" u="none" strike="noStrike" cap="none" normalizeH="0" baseline="0" dirty="0">
                <a:ln>
                  <a:noFill/>
                </a:ln>
                <a:solidFill>
                  <a:srgbClr val="202122"/>
                </a:solidFill>
                <a:effectLst/>
                <a:latin typeface="Arial Unicode MS"/>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Arial Unicode MS"/>
              </a:rPr>
              <a:t> &lt;label&gt;Email&lt;/label&gt;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Arial Unicode MS"/>
              </a:rPr>
              <a:t>&lt;input type="email" {...register("email", { required: true, pattern: /^\S+@\S+$/</a:t>
            </a:r>
            <a:r>
              <a:rPr kumimoji="0" lang="en-US" altLang="en-US" b="0" i="0" u="none" strike="noStrike" cap="none" normalizeH="0" baseline="0" dirty="0" err="1">
                <a:ln>
                  <a:noFill/>
                </a:ln>
                <a:solidFill>
                  <a:srgbClr val="202122"/>
                </a:solidFill>
                <a:effectLst/>
                <a:latin typeface="Arial Unicode MS"/>
              </a:rPr>
              <a:t>i</a:t>
            </a:r>
            <a:r>
              <a:rPr kumimoji="0" lang="en-US" altLang="en-US" b="0" i="0" u="none" strike="noStrike" cap="none" normalizeH="0" baseline="0" dirty="0">
                <a:ln>
                  <a:noFill/>
                </a:ln>
                <a:solidFill>
                  <a:srgbClr val="202122"/>
                </a:solidFill>
                <a:effectLst/>
                <a:latin typeface="Arial Unicode MS"/>
              </a:rPr>
              <a:t> })}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Arial Unicode MS"/>
              </a:rPr>
              <a:t>{</a:t>
            </a:r>
            <a:r>
              <a:rPr kumimoji="0" lang="en-US" altLang="en-US" b="0" i="0" u="none" strike="noStrike" cap="none" normalizeH="0" baseline="0" dirty="0" err="1">
                <a:ln>
                  <a:noFill/>
                </a:ln>
                <a:solidFill>
                  <a:srgbClr val="202122"/>
                </a:solidFill>
                <a:effectLst/>
                <a:latin typeface="Arial Unicode MS"/>
              </a:rPr>
              <a:t>errors.email</a:t>
            </a:r>
            <a:r>
              <a:rPr kumimoji="0" lang="en-US" altLang="en-US" b="0" i="0" u="none" strike="noStrike" cap="none" normalizeH="0" baseline="0" dirty="0">
                <a:ln>
                  <a:noFill/>
                </a:ln>
                <a:solidFill>
                  <a:srgbClr val="202122"/>
                </a:solidFill>
                <a:effectLst/>
                <a:latin typeface="Arial Unicode MS"/>
              </a:rPr>
              <a:t> &amp;&amp; &lt;p&gt;Email is required and must be valid&lt;/p&gt;}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02122"/>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Arial Unicode MS"/>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31392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E5F19-2AA9-E5A0-4B41-266442835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1A1A76-E887-E968-7FAA-5B31CBEA1534}"/>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Arial Unicode MS"/>
              </a:rPr>
              <a:t>&lt;label&gt;Password&lt;/label&gt; &lt;input type="password" {...register("password", { required: true })} /&gt; {</a:t>
            </a:r>
            <a:r>
              <a:rPr kumimoji="0" lang="en-US" altLang="en-US" b="0" i="0" u="none" strike="noStrike" cap="none" normalizeH="0" baseline="0" dirty="0" err="1">
                <a:ln>
                  <a:noFill/>
                </a:ln>
                <a:solidFill>
                  <a:srgbClr val="202122"/>
                </a:solidFill>
                <a:effectLst/>
                <a:latin typeface="Arial Unicode MS"/>
              </a:rPr>
              <a:t>errors.password</a:t>
            </a:r>
            <a:r>
              <a:rPr kumimoji="0" lang="en-US" altLang="en-US" b="0" i="0" u="none" strike="noStrike" cap="none" normalizeH="0" baseline="0" dirty="0">
                <a:ln>
                  <a:noFill/>
                </a:ln>
                <a:solidFill>
                  <a:srgbClr val="202122"/>
                </a:solidFill>
                <a:effectLst/>
                <a:latin typeface="Arial Unicode MS"/>
              </a:rPr>
              <a:t> &amp;&amp; &lt;p&gt;Password is required&lt;/p&gt;} &lt;button type="submit"&gt;Submit&lt;/button&gt;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Arial Unicode MS"/>
              </a:rPr>
              <a:t>&lt;/form&gt;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Arial Unicode MS"/>
              </a:rPr>
              <a:t> export default </a:t>
            </a:r>
            <a:r>
              <a:rPr kumimoji="0" lang="en-US" altLang="en-US" b="0" i="0" u="none" strike="noStrike" cap="none" normalizeH="0" baseline="0" dirty="0" err="1">
                <a:ln>
                  <a:noFill/>
                </a:ln>
                <a:solidFill>
                  <a:srgbClr val="202122"/>
                </a:solidFill>
                <a:effectLst/>
                <a:latin typeface="Arial Unicode MS"/>
              </a:rPr>
              <a:t>LoginForm</a:t>
            </a:r>
            <a:r>
              <a:rPr kumimoji="0" lang="en-US" altLang="en-US" b="0" i="0" u="none" strike="noStrike" cap="none" normalizeH="0" baseline="0" dirty="0">
                <a:ln>
                  <a:noFill/>
                </a:ln>
                <a:solidFill>
                  <a:srgbClr val="202122"/>
                </a:solidFill>
                <a:effectLst/>
                <a:latin typeface="Arial Unicode MS"/>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5D412C7A-920A-D1D7-F5A7-DE453153A486}"/>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487C1C03-4E4E-8AEB-AC6B-3F6438CF896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CDFFB6E-28C7-57F2-ED5F-8382123236B7}"/>
              </a:ext>
            </a:extLst>
          </p:cNvPr>
          <p:cNvSpPr>
            <a:spLocks noGrp="1"/>
          </p:cNvSpPr>
          <p:nvPr>
            <p:ph type="sldNum" sz="quarter" idx="12"/>
          </p:nvPr>
        </p:nvSpPr>
        <p:spPr/>
        <p:txBody>
          <a:bodyPr/>
          <a:lstStyle/>
          <a:p>
            <a:fld id="{7C5CF243-786F-4254-B068-4C9F0B6EA12F}" type="slidenum">
              <a:rPr lang="en-US" altLang="en-US" smtClean="0"/>
              <a:pPr/>
              <a:t>52</a:t>
            </a:fld>
            <a:endParaRPr lang="en-US" altLang="en-US"/>
          </a:p>
        </p:txBody>
      </p:sp>
    </p:spTree>
    <p:extLst>
      <p:ext uri="{BB962C8B-B14F-4D97-AF65-F5344CB8AC3E}">
        <p14:creationId xmlns:p14="http://schemas.microsoft.com/office/powerpoint/2010/main" val="34714591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8565E-E6E8-4EF8-4166-2641BCA26EA0}"/>
              </a:ext>
            </a:extLst>
          </p:cNvPr>
          <p:cNvSpPr>
            <a:spLocks noGrp="1"/>
          </p:cNvSpPr>
          <p:nvPr>
            <p:ph type="title"/>
          </p:nvPr>
        </p:nvSpPr>
        <p:spPr/>
        <p:txBody>
          <a:bodyPr/>
          <a:lstStyle/>
          <a:p>
            <a:r>
              <a:rPr lang="en-US" dirty="0"/>
              <a:t>Updated client/</a:t>
            </a:r>
            <a:r>
              <a:rPr lang="en-US" dirty="0" err="1"/>
              <a:t>src</a:t>
            </a:r>
            <a:r>
              <a:rPr lang="en-US" dirty="0"/>
              <a:t>/</a:t>
            </a:r>
            <a:r>
              <a:rPr lang="en-US" dirty="0" err="1"/>
              <a:t>counter.jsx</a:t>
            </a:r>
            <a:endParaRPr lang="en-US" dirty="0"/>
          </a:p>
        </p:txBody>
      </p:sp>
      <p:sp>
        <p:nvSpPr>
          <p:cNvPr id="3" name="Content Placeholder 2">
            <a:extLst>
              <a:ext uri="{FF2B5EF4-FFF2-40B4-BE49-F238E27FC236}">
                <a16:creationId xmlns:a16="http://schemas.microsoft.com/office/drawing/2014/main" id="{96091EDA-8490-E397-C9F5-2ACDCC3C8B16}"/>
              </a:ext>
            </a:extLst>
          </p:cNvPr>
          <p:cNvSpPr>
            <a:spLocks noGrp="1"/>
          </p:cNvSpPr>
          <p:nvPr>
            <p:ph idx="1"/>
          </p:nvPr>
        </p:nvSpPr>
        <p:spPr/>
        <p:txBody>
          <a:bodyPr/>
          <a:lstStyle/>
          <a:p>
            <a:r>
              <a:rPr lang="en-US" sz="680" b="0" dirty="0">
                <a:solidFill>
                  <a:schemeClr val="tx1"/>
                </a:solidFill>
                <a:effectLst/>
                <a:latin typeface="Consolas" panose="020B0609020204030204" pitchFamily="49" charset="0"/>
              </a:rPr>
              <a:t>import { </a:t>
            </a:r>
            <a:r>
              <a:rPr lang="en-US" sz="680" b="0" dirty="0" err="1">
                <a:solidFill>
                  <a:schemeClr val="tx1"/>
                </a:solidFill>
                <a:effectLst/>
                <a:latin typeface="Consolas" panose="020B0609020204030204" pitchFamily="49" charset="0"/>
              </a:rPr>
              <a:t>useForm</a:t>
            </a:r>
            <a:r>
              <a:rPr lang="en-US" sz="680" b="0" dirty="0">
                <a:solidFill>
                  <a:schemeClr val="tx1"/>
                </a:solidFill>
                <a:effectLst/>
                <a:latin typeface="Consolas" panose="020B0609020204030204" pitchFamily="49" charset="0"/>
              </a:rPr>
              <a:t> } from "react-hook-form";</a:t>
            </a:r>
          </a:p>
          <a:p>
            <a:r>
              <a:rPr lang="en-US" sz="680" b="0" dirty="0">
                <a:solidFill>
                  <a:schemeClr val="tx1"/>
                </a:solidFill>
                <a:effectLst/>
                <a:latin typeface="Consolas" panose="020B0609020204030204" pitchFamily="49" charset="0"/>
              </a:rPr>
              <a:t>import "./example.css";</a:t>
            </a:r>
          </a:p>
          <a:p>
            <a:br>
              <a:rPr lang="en-US" sz="680" b="0" dirty="0">
                <a:solidFill>
                  <a:schemeClr val="tx1"/>
                </a:solidFill>
                <a:effectLst/>
                <a:latin typeface="Consolas" panose="020B0609020204030204" pitchFamily="49" charset="0"/>
              </a:rPr>
            </a:br>
            <a:r>
              <a:rPr lang="en-US" sz="680" b="0" dirty="0">
                <a:solidFill>
                  <a:schemeClr val="tx1"/>
                </a:solidFill>
                <a:effectLst/>
                <a:latin typeface="Consolas" panose="020B0609020204030204" pitchFamily="49" charset="0"/>
              </a:rPr>
              <a:t>function </a:t>
            </a:r>
            <a:r>
              <a:rPr lang="en-US" sz="680" b="0" dirty="0" err="1">
                <a:solidFill>
                  <a:schemeClr val="tx1"/>
                </a:solidFill>
                <a:effectLst/>
                <a:latin typeface="Consolas" panose="020B0609020204030204" pitchFamily="49" charset="0"/>
              </a:rPr>
              <a:t>LoginForm</a:t>
            </a:r>
            <a:r>
              <a:rPr lang="en-US" sz="680" b="0" dirty="0">
                <a:solidFill>
                  <a:schemeClr val="tx1"/>
                </a:solidFill>
                <a:effectLst/>
                <a:latin typeface="Consolas" panose="020B0609020204030204" pitchFamily="49" charset="0"/>
              </a:rPr>
              <a:t>() {</a:t>
            </a:r>
          </a:p>
          <a:p>
            <a:r>
              <a:rPr lang="en-US" sz="680" b="0" dirty="0">
                <a:solidFill>
                  <a:schemeClr val="tx1"/>
                </a:solidFill>
                <a:effectLst/>
                <a:latin typeface="Consolas" panose="020B0609020204030204" pitchFamily="49" charset="0"/>
              </a:rPr>
              <a:t>  const {</a:t>
            </a:r>
          </a:p>
          <a:p>
            <a:r>
              <a:rPr lang="en-US" sz="680" b="0" dirty="0">
                <a:solidFill>
                  <a:schemeClr val="tx1"/>
                </a:solidFill>
                <a:effectLst/>
                <a:latin typeface="Consolas" panose="020B0609020204030204" pitchFamily="49" charset="0"/>
              </a:rPr>
              <a:t>    register,</a:t>
            </a:r>
          </a:p>
          <a:p>
            <a:r>
              <a:rPr lang="en-US" sz="680" b="0" dirty="0">
                <a:solidFill>
                  <a:schemeClr val="tx1"/>
                </a:solidFill>
                <a:effectLst/>
                <a:latin typeface="Consolas" panose="020B0609020204030204" pitchFamily="49" charset="0"/>
              </a:rPr>
              <a:t>    </a:t>
            </a:r>
            <a:r>
              <a:rPr lang="en-US" sz="680" b="0" dirty="0" err="1">
                <a:solidFill>
                  <a:schemeClr val="tx1"/>
                </a:solidFill>
                <a:effectLst/>
                <a:latin typeface="Consolas" panose="020B0609020204030204" pitchFamily="49" charset="0"/>
              </a:rPr>
              <a:t>handleSubmit</a:t>
            </a:r>
            <a:r>
              <a:rPr lang="en-US" sz="680" b="0" dirty="0">
                <a:solidFill>
                  <a:schemeClr val="tx1"/>
                </a:solidFill>
                <a:effectLst/>
                <a:latin typeface="Consolas" panose="020B0609020204030204" pitchFamily="49" charset="0"/>
              </a:rPr>
              <a:t>,</a:t>
            </a:r>
          </a:p>
          <a:p>
            <a:r>
              <a:rPr lang="en-US" sz="680" b="0" dirty="0">
                <a:solidFill>
                  <a:schemeClr val="tx1"/>
                </a:solidFill>
                <a:effectLst/>
                <a:latin typeface="Consolas" panose="020B0609020204030204" pitchFamily="49" charset="0"/>
              </a:rPr>
              <a:t>    </a:t>
            </a:r>
            <a:r>
              <a:rPr lang="en-US" sz="680" b="0" dirty="0" err="1">
                <a:solidFill>
                  <a:schemeClr val="tx1"/>
                </a:solidFill>
                <a:effectLst/>
                <a:latin typeface="Consolas" panose="020B0609020204030204" pitchFamily="49" charset="0"/>
              </a:rPr>
              <a:t>formState</a:t>
            </a:r>
            <a:r>
              <a:rPr lang="en-US" sz="680" b="0" dirty="0">
                <a:solidFill>
                  <a:schemeClr val="tx1"/>
                </a:solidFill>
                <a:effectLst/>
                <a:latin typeface="Consolas" panose="020B0609020204030204" pitchFamily="49" charset="0"/>
              </a:rPr>
              <a:t>: { errors },</a:t>
            </a:r>
          </a:p>
          <a:p>
            <a:r>
              <a:rPr lang="en-US" sz="680" b="0" dirty="0">
                <a:solidFill>
                  <a:schemeClr val="tx1"/>
                </a:solidFill>
                <a:effectLst/>
                <a:latin typeface="Consolas" panose="020B0609020204030204" pitchFamily="49" charset="0"/>
              </a:rPr>
              <a:t>  } = </a:t>
            </a:r>
            <a:r>
              <a:rPr lang="en-US" sz="680" b="0" dirty="0" err="1">
                <a:solidFill>
                  <a:schemeClr val="tx1"/>
                </a:solidFill>
                <a:effectLst/>
                <a:latin typeface="Consolas" panose="020B0609020204030204" pitchFamily="49" charset="0"/>
              </a:rPr>
              <a:t>useForm</a:t>
            </a:r>
            <a:r>
              <a:rPr lang="en-US" sz="680" b="0" dirty="0">
                <a:solidFill>
                  <a:schemeClr val="tx1"/>
                </a:solidFill>
                <a:effectLst/>
                <a:latin typeface="Consolas" panose="020B0609020204030204" pitchFamily="49" charset="0"/>
              </a:rPr>
              <a:t>();</a:t>
            </a:r>
          </a:p>
          <a:p>
            <a:br>
              <a:rPr lang="en-US" sz="680" b="0" dirty="0">
                <a:solidFill>
                  <a:schemeClr val="tx1"/>
                </a:solidFill>
                <a:effectLst/>
                <a:latin typeface="Consolas" panose="020B0609020204030204" pitchFamily="49" charset="0"/>
              </a:rPr>
            </a:br>
            <a:r>
              <a:rPr lang="en-US" sz="680" b="0" dirty="0">
                <a:solidFill>
                  <a:schemeClr val="tx1"/>
                </a:solidFill>
                <a:effectLst/>
                <a:latin typeface="Consolas" panose="020B0609020204030204" pitchFamily="49" charset="0"/>
              </a:rPr>
              <a:t>  const </a:t>
            </a:r>
            <a:r>
              <a:rPr lang="en-US" sz="680" b="0" dirty="0" err="1">
                <a:solidFill>
                  <a:schemeClr val="tx1"/>
                </a:solidFill>
                <a:effectLst/>
                <a:latin typeface="Consolas" panose="020B0609020204030204" pitchFamily="49" charset="0"/>
              </a:rPr>
              <a:t>onSubmit</a:t>
            </a:r>
            <a:r>
              <a:rPr lang="en-US" sz="680" b="0" dirty="0">
                <a:solidFill>
                  <a:schemeClr val="tx1"/>
                </a:solidFill>
                <a:effectLst/>
                <a:latin typeface="Consolas" panose="020B0609020204030204" pitchFamily="49" charset="0"/>
              </a:rPr>
              <a:t> = (data) =&gt; {</a:t>
            </a:r>
          </a:p>
          <a:p>
            <a:r>
              <a:rPr lang="en-US" sz="680" b="0" dirty="0">
                <a:solidFill>
                  <a:schemeClr val="tx1"/>
                </a:solidFill>
                <a:effectLst/>
                <a:latin typeface="Consolas" panose="020B0609020204030204" pitchFamily="49" charset="0"/>
              </a:rPr>
              <a:t>    console.log(data);</a:t>
            </a:r>
          </a:p>
          <a:p>
            <a:r>
              <a:rPr lang="en-US" sz="680" b="0" dirty="0">
                <a:solidFill>
                  <a:schemeClr val="tx1"/>
                </a:solidFill>
                <a:effectLst/>
                <a:latin typeface="Consolas" panose="020B0609020204030204" pitchFamily="49" charset="0"/>
              </a:rPr>
              <a:t>  };</a:t>
            </a:r>
          </a:p>
          <a:p>
            <a:br>
              <a:rPr lang="en-US" sz="680" b="0" dirty="0">
                <a:solidFill>
                  <a:schemeClr val="tx1"/>
                </a:solidFill>
                <a:effectLst/>
                <a:latin typeface="Consolas" panose="020B0609020204030204" pitchFamily="49" charset="0"/>
              </a:rPr>
            </a:br>
            <a:r>
              <a:rPr lang="en-US" sz="680" b="0" dirty="0">
                <a:solidFill>
                  <a:schemeClr val="tx1"/>
                </a:solidFill>
                <a:effectLst/>
                <a:latin typeface="Consolas" panose="020B0609020204030204" pitchFamily="49" charset="0"/>
              </a:rPr>
              <a:t>  return (</a:t>
            </a:r>
          </a:p>
          <a:p>
            <a:r>
              <a:rPr lang="en-US" sz="680" b="0" dirty="0">
                <a:solidFill>
                  <a:schemeClr val="tx1"/>
                </a:solidFill>
                <a:effectLst/>
                <a:latin typeface="Consolas" panose="020B0609020204030204" pitchFamily="49" charset="0"/>
              </a:rPr>
              <a:t>    &lt;form </a:t>
            </a:r>
            <a:r>
              <a:rPr lang="en-US" sz="680" b="0" dirty="0" err="1">
                <a:solidFill>
                  <a:schemeClr val="tx1"/>
                </a:solidFill>
                <a:effectLst/>
                <a:latin typeface="Consolas" panose="020B0609020204030204" pitchFamily="49" charset="0"/>
              </a:rPr>
              <a:t>onSubmit</a:t>
            </a:r>
            <a:r>
              <a:rPr lang="en-US" sz="680" b="0" dirty="0">
                <a:solidFill>
                  <a:schemeClr val="tx1"/>
                </a:solidFill>
                <a:effectLst/>
                <a:latin typeface="Consolas" panose="020B0609020204030204" pitchFamily="49" charset="0"/>
              </a:rPr>
              <a:t>={</a:t>
            </a:r>
            <a:r>
              <a:rPr lang="en-US" sz="680" b="0" dirty="0" err="1">
                <a:solidFill>
                  <a:schemeClr val="tx1"/>
                </a:solidFill>
                <a:effectLst/>
                <a:latin typeface="Consolas" panose="020B0609020204030204" pitchFamily="49" charset="0"/>
              </a:rPr>
              <a:t>handleSubmit</a:t>
            </a:r>
            <a:r>
              <a:rPr lang="en-US" sz="680" b="0" dirty="0">
                <a:solidFill>
                  <a:schemeClr val="tx1"/>
                </a:solidFill>
                <a:effectLst/>
                <a:latin typeface="Consolas" panose="020B0609020204030204" pitchFamily="49" charset="0"/>
              </a:rPr>
              <a:t>(</a:t>
            </a:r>
            <a:r>
              <a:rPr lang="en-US" sz="680" b="0" dirty="0" err="1">
                <a:solidFill>
                  <a:schemeClr val="tx1"/>
                </a:solidFill>
                <a:effectLst/>
                <a:latin typeface="Consolas" panose="020B0609020204030204" pitchFamily="49" charset="0"/>
              </a:rPr>
              <a:t>onSubmit</a:t>
            </a:r>
            <a:r>
              <a:rPr lang="en-US" sz="680" b="0" dirty="0">
                <a:solidFill>
                  <a:schemeClr val="tx1"/>
                </a:solidFill>
                <a:effectLst/>
                <a:latin typeface="Consolas" panose="020B0609020204030204" pitchFamily="49" charset="0"/>
              </a:rPr>
              <a:t>)} </a:t>
            </a:r>
            <a:r>
              <a:rPr lang="en-US" sz="680" b="0" dirty="0" err="1">
                <a:solidFill>
                  <a:schemeClr val="tx1"/>
                </a:solidFill>
                <a:effectLst/>
                <a:latin typeface="Consolas" panose="020B0609020204030204" pitchFamily="49" charset="0"/>
              </a:rPr>
              <a:t>className</a:t>
            </a:r>
            <a:r>
              <a:rPr lang="en-US" sz="680" b="0" dirty="0">
                <a:solidFill>
                  <a:schemeClr val="tx1"/>
                </a:solidFill>
                <a:effectLst/>
                <a:latin typeface="Consolas" panose="020B0609020204030204" pitchFamily="49" charset="0"/>
              </a:rPr>
              <a:t>="hook"&gt;</a:t>
            </a:r>
          </a:p>
          <a:p>
            <a:r>
              <a:rPr lang="en-US" sz="680" b="0" dirty="0">
                <a:solidFill>
                  <a:schemeClr val="tx1"/>
                </a:solidFill>
                <a:effectLst/>
                <a:latin typeface="Consolas" panose="020B0609020204030204" pitchFamily="49" charset="0"/>
              </a:rPr>
              <a:t>      &lt;label </a:t>
            </a:r>
            <a:r>
              <a:rPr lang="en-US" sz="680" b="0" dirty="0" err="1">
                <a:solidFill>
                  <a:schemeClr val="tx1"/>
                </a:solidFill>
                <a:effectLst/>
                <a:latin typeface="Consolas" panose="020B0609020204030204" pitchFamily="49" charset="0"/>
              </a:rPr>
              <a:t>className</a:t>
            </a:r>
            <a:r>
              <a:rPr lang="en-US" sz="680" b="0" dirty="0">
                <a:solidFill>
                  <a:schemeClr val="tx1"/>
                </a:solidFill>
                <a:effectLst/>
                <a:latin typeface="Consolas" panose="020B0609020204030204" pitchFamily="49" charset="0"/>
              </a:rPr>
              <a:t>="</a:t>
            </a:r>
            <a:r>
              <a:rPr lang="en-US" sz="680" b="0" dirty="0" err="1">
                <a:solidFill>
                  <a:schemeClr val="tx1"/>
                </a:solidFill>
                <a:effectLst/>
                <a:latin typeface="Consolas" panose="020B0609020204030204" pitchFamily="49" charset="0"/>
              </a:rPr>
              <a:t>hook__text</a:t>
            </a:r>
            <a:r>
              <a:rPr lang="en-US" sz="680" b="0" dirty="0">
                <a:solidFill>
                  <a:schemeClr val="tx1"/>
                </a:solidFill>
                <a:effectLst/>
                <a:latin typeface="Consolas" panose="020B0609020204030204" pitchFamily="49" charset="0"/>
              </a:rPr>
              <a:t>"&gt;Email&lt;/label&gt;</a:t>
            </a:r>
          </a:p>
          <a:p>
            <a:r>
              <a:rPr lang="en-US" sz="680" b="0" dirty="0">
                <a:solidFill>
                  <a:schemeClr val="tx1"/>
                </a:solidFill>
                <a:effectLst/>
                <a:latin typeface="Consolas" panose="020B0609020204030204" pitchFamily="49" charset="0"/>
              </a:rPr>
              <a:t>      &lt;input</a:t>
            </a:r>
          </a:p>
          <a:p>
            <a:r>
              <a:rPr lang="en-US" sz="680" b="0" dirty="0">
                <a:solidFill>
                  <a:schemeClr val="tx1"/>
                </a:solidFill>
                <a:effectLst/>
                <a:latin typeface="Consolas" panose="020B0609020204030204" pitchFamily="49" charset="0"/>
              </a:rPr>
              <a:t>        type="email"</a:t>
            </a:r>
          </a:p>
          <a:p>
            <a:r>
              <a:rPr lang="en-US" sz="680" b="0" dirty="0">
                <a:solidFill>
                  <a:schemeClr val="tx1"/>
                </a:solidFill>
                <a:effectLst/>
                <a:latin typeface="Consolas" panose="020B0609020204030204" pitchFamily="49" charset="0"/>
              </a:rPr>
              <a:t>        </a:t>
            </a:r>
            <a:r>
              <a:rPr lang="en-US" sz="680" b="0" dirty="0" err="1">
                <a:solidFill>
                  <a:schemeClr val="tx1"/>
                </a:solidFill>
                <a:effectLst/>
                <a:latin typeface="Consolas" panose="020B0609020204030204" pitchFamily="49" charset="0"/>
              </a:rPr>
              <a:t>className</a:t>
            </a:r>
            <a:r>
              <a:rPr lang="en-US" sz="680" b="0" dirty="0">
                <a:solidFill>
                  <a:schemeClr val="tx1"/>
                </a:solidFill>
                <a:effectLst/>
                <a:latin typeface="Consolas" panose="020B0609020204030204" pitchFamily="49" charset="0"/>
              </a:rPr>
              <a:t>="</a:t>
            </a:r>
            <a:r>
              <a:rPr lang="en-US" sz="680" b="0" dirty="0" err="1">
                <a:solidFill>
                  <a:schemeClr val="tx1"/>
                </a:solidFill>
                <a:effectLst/>
                <a:latin typeface="Consolas" panose="020B0609020204030204" pitchFamily="49" charset="0"/>
              </a:rPr>
              <a:t>hook__input</a:t>
            </a:r>
            <a:r>
              <a:rPr lang="en-US" sz="680" b="0" dirty="0">
                <a:solidFill>
                  <a:schemeClr val="tx1"/>
                </a:solidFill>
                <a:effectLst/>
                <a:latin typeface="Consolas" panose="020B0609020204030204" pitchFamily="49" charset="0"/>
              </a:rPr>
              <a:t>"</a:t>
            </a:r>
          </a:p>
          <a:p>
            <a:r>
              <a:rPr lang="en-US" sz="680" b="0" dirty="0">
                <a:solidFill>
                  <a:schemeClr val="tx1"/>
                </a:solidFill>
                <a:effectLst/>
                <a:latin typeface="Consolas" panose="020B0609020204030204" pitchFamily="49" charset="0"/>
              </a:rPr>
              <a:t>        {...register("email", { required: true, pattern: /^\S+@\S+$/</a:t>
            </a:r>
            <a:r>
              <a:rPr lang="en-US" sz="680" b="0" dirty="0" err="1">
                <a:solidFill>
                  <a:schemeClr val="tx1"/>
                </a:solidFill>
                <a:effectLst/>
                <a:latin typeface="Consolas" panose="020B0609020204030204" pitchFamily="49" charset="0"/>
              </a:rPr>
              <a:t>i</a:t>
            </a:r>
            <a:r>
              <a:rPr lang="en-US" sz="680" b="0" dirty="0">
                <a:solidFill>
                  <a:schemeClr val="tx1"/>
                </a:solidFill>
                <a:effectLst/>
                <a:latin typeface="Consolas" panose="020B0609020204030204" pitchFamily="49" charset="0"/>
              </a:rPr>
              <a:t> })}</a:t>
            </a:r>
          </a:p>
          <a:p>
            <a:r>
              <a:rPr lang="en-US" sz="680" b="0" dirty="0">
                <a:solidFill>
                  <a:schemeClr val="tx1"/>
                </a:solidFill>
                <a:effectLst/>
                <a:latin typeface="Consolas" panose="020B0609020204030204" pitchFamily="49" charset="0"/>
              </a:rPr>
              <a:t>      /&gt;</a:t>
            </a:r>
          </a:p>
          <a:p>
            <a:r>
              <a:rPr lang="en-US" sz="680" b="0" dirty="0">
                <a:solidFill>
                  <a:schemeClr val="tx1"/>
                </a:solidFill>
                <a:effectLst/>
                <a:latin typeface="Consolas" panose="020B0609020204030204" pitchFamily="49" charset="0"/>
              </a:rPr>
              <a:t>      {</a:t>
            </a:r>
            <a:r>
              <a:rPr lang="en-US" sz="680" b="0" dirty="0" err="1">
                <a:solidFill>
                  <a:schemeClr val="tx1"/>
                </a:solidFill>
                <a:effectLst/>
                <a:latin typeface="Consolas" panose="020B0609020204030204" pitchFamily="49" charset="0"/>
              </a:rPr>
              <a:t>errors.email</a:t>
            </a:r>
            <a:r>
              <a:rPr lang="en-US" sz="680" b="0" dirty="0">
                <a:solidFill>
                  <a:schemeClr val="tx1"/>
                </a:solidFill>
                <a:effectLst/>
                <a:latin typeface="Consolas" panose="020B0609020204030204" pitchFamily="49" charset="0"/>
              </a:rPr>
              <a:t> &amp;&amp; (</a:t>
            </a:r>
          </a:p>
          <a:p>
            <a:r>
              <a:rPr lang="en-US" sz="680" b="0" dirty="0">
                <a:solidFill>
                  <a:schemeClr val="tx1"/>
                </a:solidFill>
                <a:effectLst/>
                <a:latin typeface="Consolas" panose="020B0609020204030204" pitchFamily="49" charset="0"/>
              </a:rPr>
              <a:t>        &lt;p </a:t>
            </a:r>
            <a:r>
              <a:rPr lang="en-US" sz="680" b="0" dirty="0" err="1">
                <a:solidFill>
                  <a:schemeClr val="tx1"/>
                </a:solidFill>
                <a:effectLst/>
                <a:latin typeface="Consolas" panose="020B0609020204030204" pitchFamily="49" charset="0"/>
              </a:rPr>
              <a:t>className</a:t>
            </a:r>
            <a:r>
              <a:rPr lang="en-US" sz="680" b="0" dirty="0">
                <a:solidFill>
                  <a:schemeClr val="tx1"/>
                </a:solidFill>
                <a:effectLst/>
                <a:latin typeface="Consolas" panose="020B0609020204030204" pitchFamily="49" charset="0"/>
              </a:rPr>
              <a:t>="</a:t>
            </a:r>
            <a:r>
              <a:rPr lang="en-US" sz="680" b="0" dirty="0" err="1">
                <a:solidFill>
                  <a:schemeClr val="tx1"/>
                </a:solidFill>
                <a:effectLst/>
                <a:latin typeface="Consolas" panose="020B0609020204030204" pitchFamily="49" charset="0"/>
              </a:rPr>
              <a:t>hook__error</a:t>
            </a:r>
            <a:r>
              <a:rPr lang="en-US" sz="680" b="0" dirty="0">
                <a:solidFill>
                  <a:schemeClr val="tx1"/>
                </a:solidFill>
                <a:effectLst/>
                <a:latin typeface="Consolas" panose="020B0609020204030204" pitchFamily="49" charset="0"/>
              </a:rPr>
              <a:t>"&gt;Email is required and must be valid&lt;/p&gt;</a:t>
            </a:r>
          </a:p>
          <a:p>
            <a:r>
              <a:rPr lang="en-US" sz="680" b="0" dirty="0">
                <a:solidFill>
                  <a:schemeClr val="tx1"/>
                </a:solidFill>
                <a:effectLst/>
                <a:latin typeface="Consolas" panose="020B0609020204030204" pitchFamily="49" charset="0"/>
              </a:rPr>
              <a:t>      )}</a:t>
            </a:r>
          </a:p>
          <a:p>
            <a:br>
              <a:rPr lang="en-US" sz="680" b="0" dirty="0">
                <a:solidFill>
                  <a:schemeClr val="tx1"/>
                </a:solidFill>
                <a:effectLst/>
                <a:latin typeface="Consolas" panose="020B0609020204030204" pitchFamily="49" charset="0"/>
              </a:rPr>
            </a:br>
            <a:r>
              <a:rPr lang="en-US" sz="680" b="0" dirty="0">
                <a:solidFill>
                  <a:schemeClr val="tx1"/>
                </a:solidFill>
                <a:effectLst/>
                <a:latin typeface="Consolas" panose="020B0609020204030204" pitchFamily="49" charset="0"/>
              </a:rPr>
              <a:t>      &lt;label </a:t>
            </a:r>
            <a:r>
              <a:rPr lang="en-US" sz="680" b="0" dirty="0" err="1">
                <a:solidFill>
                  <a:schemeClr val="tx1"/>
                </a:solidFill>
                <a:effectLst/>
                <a:latin typeface="Consolas" panose="020B0609020204030204" pitchFamily="49" charset="0"/>
              </a:rPr>
              <a:t>className</a:t>
            </a:r>
            <a:r>
              <a:rPr lang="en-US" sz="680" b="0" dirty="0">
                <a:solidFill>
                  <a:schemeClr val="tx1"/>
                </a:solidFill>
                <a:effectLst/>
                <a:latin typeface="Consolas" panose="020B0609020204030204" pitchFamily="49" charset="0"/>
              </a:rPr>
              <a:t>="</a:t>
            </a:r>
            <a:r>
              <a:rPr lang="en-US" sz="680" b="0" dirty="0" err="1">
                <a:solidFill>
                  <a:schemeClr val="tx1"/>
                </a:solidFill>
                <a:effectLst/>
                <a:latin typeface="Consolas" panose="020B0609020204030204" pitchFamily="49" charset="0"/>
              </a:rPr>
              <a:t>hook__text</a:t>
            </a:r>
            <a:r>
              <a:rPr lang="en-US" sz="680" b="0" dirty="0">
                <a:solidFill>
                  <a:schemeClr val="tx1"/>
                </a:solidFill>
                <a:effectLst/>
                <a:latin typeface="Consolas" panose="020B0609020204030204" pitchFamily="49" charset="0"/>
              </a:rPr>
              <a:t>"&gt;Password&lt;/label&gt;</a:t>
            </a:r>
          </a:p>
          <a:p>
            <a:r>
              <a:rPr lang="en-US" sz="680" b="0" dirty="0">
                <a:solidFill>
                  <a:schemeClr val="tx1"/>
                </a:solidFill>
                <a:effectLst/>
                <a:latin typeface="Consolas" panose="020B0609020204030204" pitchFamily="49" charset="0"/>
              </a:rPr>
              <a:t>      &lt;input</a:t>
            </a:r>
          </a:p>
          <a:p>
            <a:r>
              <a:rPr lang="en-US" sz="680" b="0" dirty="0">
                <a:solidFill>
                  <a:schemeClr val="tx1"/>
                </a:solidFill>
                <a:effectLst/>
                <a:latin typeface="Consolas" panose="020B0609020204030204" pitchFamily="49" charset="0"/>
              </a:rPr>
              <a:t>        type="password"</a:t>
            </a:r>
          </a:p>
          <a:p>
            <a:r>
              <a:rPr lang="en-US" sz="680" b="0" dirty="0">
                <a:solidFill>
                  <a:schemeClr val="tx1"/>
                </a:solidFill>
                <a:effectLst/>
                <a:latin typeface="Consolas" panose="020B0609020204030204" pitchFamily="49" charset="0"/>
              </a:rPr>
              <a:t>        </a:t>
            </a:r>
            <a:r>
              <a:rPr lang="en-US" sz="680" b="0" dirty="0" err="1">
                <a:solidFill>
                  <a:schemeClr val="tx1"/>
                </a:solidFill>
                <a:effectLst/>
                <a:latin typeface="Consolas" panose="020B0609020204030204" pitchFamily="49" charset="0"/>
              </a:rPr>
              <a:t>className</a:t>
            </a:r>
            <a:r>
              <a:rPr lang="en-US" sz="680" b="0" dirty="0">
                <a:solidFill>
                  <a:schemeClr val="tx1"/>
                </a:solidFill>
                <a:effectLst/>
                <a:latin typeface="Consolas" panose="020B0609020204030204" pitchFamily="49" charset="0"/>
              </a:rPr>
              <a:t>="</a:t>
            </a:r>
            <a:r>
              <a:rPr lang="en-US" sz="680" b="0" dirty="0" err="1">
                <a:solidFill>
                  <a:schemeClr val="tx1"/>
                </a:solidFill>
                <a:effectLst/>
                <a:latin typeface="Consolas" panose="020B0609020204030204" pitchFamily="49" charset="0"/>
              </a:rPr>
              <a:t>hook__input</a:t>
            </a:r>
            <a:r>
              <a:rPr lang="en-US" sz="680" b="0" dirty="0">
                <a:solidFill>
                  <a:schemeClr val="tx1"/>
                </a:solidFill>
                <a:effectLst/>
                <a:latin typeface="Consolas" panose="020B0609020204030204" pitchFamily="49" charset="0"/>
              </a:rPr>
              <a:t>"</a:t>
            </a:r>
          </a:p>
          <a:p>
            <a:r>
              <a:rPr lang="en-US" sz="680" b="0" dirty="0">
                <a:solidFill>
                  <a:schemeClr val="tx1"/>
                </a:solidFill>
                <a:effectLst/>
                <a:latin typeface="Consolas" panose="020B0609020204030204" pitchFamily="49" charset="0"/>
              </a:rPr>
              <a:t>        {...register("password", { required: true })}</a:t>
            </a:r>
          </a:p>
          <a:p>
            <a:r>
              <a:rPr lang="en-US" sz="680" b="0" dirty="0">
                <a:solidFill>
                  <a:schemeClr val="tx1"/>
                </a:solidFill>
                <a:effectLst/>
                <a:latin typeface="Consolas" panose="020B0609020204030204" pitchFamily="49" charset="0"/>
              </a:rPr>
              <a:t>      /&gt;</a:t>
            </a:r>
          </a:p>
          <a:p>
            <a:r>
              <a:rPr lang="en-US" sz="680" b="0" dirty="0">
                <a:solidFill>
                  <a:schemeClr val="tx1"/>
                </a:solidFill>
                <a:effectLst/>
                <a:latin typeface="Consolas" panose="020B0609020204030204" pitchFamily="49" charset="0"/>
              </a:rPr>
              <a:t>      {</a:t>
            </a:r>
            <a:r>
              <a:rPr lang="en-US" sz="680" b="0" dirty="0" err="1">
                <a:solidFill>
                  <a:schemeClr val="tx1"/>
                </a:solidFill>
                <a:effectLst/>
                <a:latin typeface="Consolas" panose="020B0609020204030204" pitchFamily="49" charset="0"/>
              </a:rPr>
              <a:t>errors.password</a:t>
            </a:r>
            <a:r>
              <a:rPr lang="en-US" sz="680" b="0" dirty="0">
                <a:solidFill>
                  <a:schemeClr val="tx1"/>
                </a:solidFill>
                <a:effectLst/>
                <a:latin typeface="Consolas" panose="020B0609020204030204" pitchFamily="49" charset="0"/>
              </a:rPr>
              <a:t> &amp;&amp; &lt;p </a:t>
            </a:r>
            <a:r>
              <a:rPr lang="en-US" sz="680" b="0" dirty="0" err="1">
                <a:solidFill>
                  <a:schemeClr val="tx1"/>
                </a:solidFill>
                <a:effectLst/>
                <a:latin typeface="Consolas" panose="020B0609020204030204" pitchFamily="49" charset="0"/>
              </a:rPr>
              <a:t>className</a:t>
            </a:r>
            <a:r>
              <a:rPr lang="en-US" sz="680" b="0" dirty="0">
                <a:solidFill>
                  <a:schemeClr val="tx1"/>
                </a:solidFill>
                <a:effectLst/>
                <a:latin typeface="Consolas" panose="020B0609020204030204" pitchFamily="49" charset="0"/>
              </a:rPr>
              <a:t>="</a:t>
            </a:r>
            <a:r>
              <a:rPr lang="en-US" sz="680" b="0" dirty="0" err="1">
                <a:solidFill>
                  <a:schemeClr val="tx1"/>
                </a:solidFill>
                <a:effectLst/>
                <a:latin typeface="Consolas" panose="020B0609020204030204" pitchFamily="49" charset="0"/>
              </a:rPr>
              <a:t>hook__error</a:t>
            </a:r>
            <a:r>
              <a:rPr lang="en-US" sz="680" b="0" dirty="0">
                <a:solidFill>
                  <a:schemeClr val="tx1"/>
                </a:solidFill>
                <a:effectLst/>
                <a:latin typeface="Consolas" panose="020B0609020204030204" pitchFamily="49" charset="0"/>
              </a:rPr>
              <a:t>"&gt;Password is required&lt;/p&gt;}</a:t>
            </a:r>
          </a:p>
          <a:p>
            <a:br>
              <a:rPr lang="en-US" sz="680" b="0" dirty="0">
                <a:solidFill>
                  <a:schemeClr val="tx1"/>
                </a:solidFill>
                <a:effectLst/>
                <a:latin typeface="Consolas" panose="020B0609020204030204" pitchFamily="49" charset="0"/>
              </a:rPr>
            </a:br>
            <a:r>
              <a:rPr lang="en-US" sz="680" b="0" dirty="0">
                <a:solidFill>
                  <a:schemeClr val="tx1"/>
                </a:solidFill>
                <a:effectLst/>
                <a:latin typeface="Consolas" panose="020B0609020204030204" pitchFamily="49" charset="0"/>
              </a:rPr>
              <a:t>      &lt;button </a:t>
            </a:r>
            <a:r>
              <a:rPr lang="en-US" sz="680" b="0" dirty="0" err="1">
                <a:solidFill>
                  <a:schemeClr val="tx1"/>
                </a:solidFill>
                <a:effectLst/>
                <a:latin typeface="Consolas" panose="020B0609020204030204" pitchFamily="49" charset="0"/>
              </a:rPr>
              <a:t>className</a:t>
            </a:r>
            <a:r>
              <a:rPr lang="en-US" sz="680" b="0" dirty="0">
                <a:solidFill>
                  <a:schemeClr val="tx1"/>
                </a:solidFill>
                <a:effectLst/>
                <a:latin typeface="Consolas" panose="020B0609020204030204" pitchFamily="49" charset="0"/>
              </a:rPr>
              <a:t>="</a:t>
            </a:r>
            <a:r>
              <a:rPr lang="en-US" sz="680" b="0" dirty="0" err="1">
                <a:solidFill>
                  <a:schemeClr val="tx1"/>
                </a:solidFill>
                <a:effectLst/>
                <a:latin typeface="Consolas" panose="020B0609020204030204" pitchFamily="49" charset="0"/>
              </a:rPr>
              <a:t>hook__button</a:t>
            </a:r>
            <a:r>
              <a:rPr lang="en-US" sz="680" b="0" dirty="0">
                <a:solidFill>
                  <a:schemeClr val="tx1"/>
                </a:solidFill>
                <a:effectLst/>
                <a:latin typeface="Consolas" panose="020B0609020204030204" pitchFamily="49" charset="0"/>
              </a:rPr>
              <a:t>" type="submit"&gt;</a:t>
            </a:r>
          </a:p>
          <a:p>
            <a:r>
              <a:rPr lang="en-US" sz="680" b="0" dirty="0">
                <a:solidFill>
                  <a:schemeClr val="tx1"/>
                </a:solidFill>
                <a:effectLst/>
                <a:latin typeface="Consolas" panose="020B0609020204030204" pitchFamily="49" charset="0"/>
              </a:rPr>
              <a:t>        Submit</a:t>
            </a:r>
          </a:p>
          <a:p>
            <a:r>
              <a:rPr lang="en-US" sz="680" b="0" dirty="0">
                <a:solidFill>
                  <a:schemeClr val="tx1"/>
                </a:solidFill>
                <a:effectLst/>
                <a:latin typeface="Consolas" panose="020B0609020204030204" pitchFamily="49" charset="0"/>
              </a:rPr>
              <a:t>      &lt;/button&gt;</a:t>
            </a:r>
          </a:p>
          <a:p>
            <a:r>
              <a:rPr lang="en-US" sz="680" b="0" dirty="0">
                <a:solidFill>
                  <a:schemeClr val="tx1"/>
                </a:solidFill>
                <a:effectLst/>
                <a:latin typeface="Consolas" panose="020B0609020204030204" pitchFamily="49" charset="0"/>
              </a:rPr>
              <a:t>    &lt;/form&gt;</a:t>
            </a:r>
          </a:p>
          <a:p>
            <a:r>
              <a:rPr lang="en-US" sz="680" b="0" dirty="0">
                <a:solidFill>
                  <a:schemeClr val="tx1"/>
                </a:solidFill>
                <a:effectLst/>
                <a:latin typeface="Consolas" panose="020B0609020204030204" pitchFamily="49" charset="0"/>
              </a:rPr>
              <a:t>  );</a:t>
            </a:r>
          </a:p>
          <a:p>
            <a:r>
              <a:rPr lang="en-US" sz="680" b="0" dirty="0">
                <a:solidFill>
                  <a:schemeClr val="tx1"/>
                </a:solidFill>
                <a:effectLst/>
                <a:latin typeface="Consolas" panose="020B0609020204030204" pitchFamily="49" charset="0"/>
              </a:rPr>
              <a:t>}</a:t>
            </a:r>
          </a:p>
          <a:p>
            <a:br>
              <a:rPr lang="en-US" sz="680" b="0" dirty="0">
                <a:solidFill>
                  <a:schemeClr val="tx1"/>
                </a:solidFill>
                <a:effectLst/>
                <a:latin typeface="Consolas" panose="020B0609020204030204" pitchFamily="49" charset="0"/>
              </a:rPr>
            </a:br>
            <a:r>
              <a:rPr lang="en-US" sz="680" b="0" dirty="0">
                <a:solidFill>
                  <a:schemeClr val="tx1"/>
                </a:solidFill>
                <a:effectLst/>
                <a:latin typeface="Consolas" panose="020B0609020204030204" pitchFamily="49" charset="0"/>
              </a:rPr>
              <a:t>export default </a:t>
            </a:r>
            <a:r>
              <a:rPr lang="en-US" sz="680" b="0" dirty="0" err="1">
                <a:solidFill>
                  <a:schemeClr val="tx1"/>
                </a:solidFill>
                <a:effectLst/>
                <a:latin typeface="Consolas" panose="020B0609020204030204" pitchFamily="49" charset="0"/>
              </a:rPr>
              <a:t>LoginForm</a:t>
            </a:r>
            <a:r>
              <a:rPr lang="en-US" sz="680" b="0" dirty="0">
                <a:solidFill>
                  <a:schemeClr val="tx1"/>
                </a:solidFill>
                <a:effectLst/>
                <a:latin typeface="Consolas" panose="020B0609020204030204" pitchFamily="49" charset="0"/>
              </a:rPr>
              <a:t>;</a:t>
            </a:r>
          </a:p>
          <a:p>
            <a:br>
              <a:rPr lang="en-US" sz="680" b="0" dirty="0">
                <a:solidFill>
                  <a:schemeClr val="tx1"/>
                </a:solidFill>
                <a:effectLst/>
                <a:latin typeface="Consolas" panose="020B0609020204030204" pitchFamily="49" charset="0"/>
              </a:rPr>
            </a:br>
            <a:endParaRPr lang="en-US" sz="68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B4506651-24F6-8E97-99FE-94FB44FACE5C}"/>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B32A863A-B73A-749A-62F6-54923F9BC90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B828CB9-A4A6-37BF-07DC-88643BF738BE}"/>
              </a:ext>
            </a:extLst>
          </p:cNvPr>
          <p:cNvSpPr>
            <a:spLocks noGrp="1"/>
          </p:cNvSpPr>
          <p:nvPr>
            <p:ph type="sldNum" sz="quarter" idx="12"/>
          </p:nvPr>
        </p:nvSpPr>
        <p:spPr/>
        <p:txBody>
          <a:bodyPr/>
          <a:lstStyle/>
          <a:p>
            <a:fld id="{7C5CF243-786F-4254-B068-4C9F0B6EA12F}" type="slidenum">
              <a:rPr lang="en-US" altLang="en-US" smtClean="0"/>
              <a:pPr/>
              <a:t>53</a:t>
            </a:fld>
            <a:endParaRPr lang="en-US" altLang="en-US"/>
          </a:p>
        </p:txBody>
      </p:sp>
    </p:spTree>
    <p:extLst>
      <p:ext uri="{BB962C8B-B14F-4D97-AF65-F5344CB8AC3E}">
        <p14:creationId xmlns:p14="http://schemas.microsoft.com/office/powerpoint/2010/main" val="13173796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5E66D-05D4-431D-735C-35850BBDCFDC}"/>
              </a:ext>
            </a:extLst>
          </p:cNvPr>
          <p:cNvSpPr>
            <a:spLocks noGrp="1"/>
          </p:cNvSpPr>
          <p:nvPr>
            <p:ph type="title"/>
          </p:nvPr>
        </p:nvSpPr>
        <p:spPr/>
        <p:txBody>
          <a:bodyPr/>
          <a:lstStyle/>
          <a:p>
            <a:r>
              <a:rPr lang="en-US" dirty="0"/>
              <a:t>example.css</a:t>
            </a:r>
          </a:p>
        </p:txBody>
      </p:sp>
      <p:sp>
        <p:nvSpPr>
          <p:cNvPr id="3" name="Content Placeholder 2">
            <a:extLst>
              <a:ext uri="{FF2B5EF4-FFF2-40B4-BE49-F238E27FC236}">
                <a16:creationId xmlns:a16="http://schemas.microsoft.com/office/drawing/2014/main" id="{BF38BDD4-248C-C879-2B75-905F249595EB}"/>
              </a:ext>
            </a:extLst>
          </p:cNvPr>
          <p:cNvSpPr>
            <a:spLocks noGrp="1"/>
          </p:cNvSpPr>
          <p:nvPr>
            <p:ph idx="1"/>
          </p:nvPr>
        </p:nvSpPr>
        <p:spPr/>
        <p:txBody>
          <a:bodyPr/>
          <a:lstStyle/>
          <a:p>
            <a:r>
              <a:rPr lang="en-US" dirty="0"/>
              <a:t>In </a:t>
            </a:r>
            <a:r>
              <a:rPr lang="en-US" dirty="0" err="1"/>
              <a:t>src</a:t>
            </a:r>
            <a:r>
              <a:rPr lang="en-US" dirty="0"/>
              <a:t> folder create another file called example.css add the following code snippet:</a:t>
            </a:r>
          </a:p>
          <a:p>
            <a:r>
              <a:rPr lang="en-US" sz="1000" b="0" dirty="0">
                <a:solidFill>
                  <a:schemeClr val="tx1"/>
                </a:solidFill>
                <a:effectLst/>
                <a:latin typeface="Consolas" panose="020B0609020204030204" pitchFamily="49" charset="0"/>
              </a:rPr>
              <a:t>.hook {</a:t>
            </a:r>
          </a:p>
          <a:p>
            <a:r>
              <a:rPr lang="en-US" sz="1000" b="0" dirty="0">
                <a:solidFill>
                  <a:schemeClr val="tx1"/>
                </a:solidFill>
                <a:effectLst/>
                <a:latin typeface="Consolas" panose="020B0609020204030204" pitchFamily="49" charset="0"/>
              </a:rPr>
              <a:t>  width: 400px;</a:t>
            </a:r>
          </a:p>
          <a:p>
            <a:r>
              <a:rPr lang="en-US" sz="1000" b="0" dirty="0">
                <a:solidFill>
                  <a:schemeClr val="tx1"/>
                </a:solidFill>
                <a:effectLst/>
                <a:latin typeface="Consolas" panose="020B0609020204030204" pitchFamily="49" charset="0"/>
              </a:rPr>
              <a:t>  margin-top: 100px;</a:t>
            </a:r>
          </a:p>
          <a:p>
            <a:r>
              <a:rPr lang="en-US" sz="1000" b="0" dirty="0">
                <a:solidFill>
                  <a:schemeClr val="tx1"/>
                </a:solidFill>
                <a:effectLst/>
                <a:latin typeface="Consolas" panose="020B0609020204030204" pitchFamily="49" charset="0"/>
              </a:rPr>
              <a:t>}</a:t>
            </a:r>
          </a:p>
          <a:p>
            <a:r>
              <a:rPr lang="en-US" sz="1000" b="0" dirty="0">
                <a:solidFill>
                  <a:schemeClr val="tx1"/>
                </a:solidFill>
                <a:effectLst/>
                <a:latin typeface="Consolas" panose="020B0609020204030204" pitchFamily="49" charset="0"/>
              </a:rPr>
              <a:t>.</a:t>
            </a:r>
            <a:r>
              <a:rPr lang="en-US" sz="1000" b="0" dirty="0" err="1">
                <a:solidFill>
                  <a:schemeClr val="tx1"/>
                </a:solidFill>
                <a:effectLst/>
                <a:latin typeface="Consolas" panose="020B0609020204030204" pitchFamily="49" charset="0"/>
              </a:rPr>
              <a:t>hook__text</a:t>
            </a:r>
            <a:r>
              <a:rPr lang="en-US" sz="1000" b="0" dirty="0">
                <a:solidFill>
                  <a:schemeClr val="tx1"/>
                </a:solidFill>
                <a:effectLst/>
                <a:latin typeface="Consolas" panose="020B0609020204030204" pitchFamily="49" charset="0"/>
              </a:rPr>
              <a:t> {</a:t>
            </a:r>
          </a:p>
          <a:p>
            <a:r>
              <a:rPr lang="en-US" sz="1000" b="0" dirty="0">
                <a:solidFill>
                  <a:schemeClr val="tx1"/>
                </a:solidFill>
                <a:effectLst/>
                <a:latin typeface="Consolas" panose="020B0609020204030204" pitchFamily="49" charset="0"/>
              </a:rPr>
              <a:t>  display: block;</a:t>
            </a:r>
          </a:p>
          <a:p>
            <a:r>
              <a:rPr lang="en-US" sz="1000" b="0" dirty="0">
                <a:solidFill>
                  <a:schemeClr val="tx1"/>
                </a:solidFill>
                <a:effectLst/>
                <a:latin typeface="Consolas" panose="020B0609020204030204" pitchFamily="49" charset="0"/>
              </a:rPr>
              <a:t>}</a:t>
            </a:r>
          </a:p>
          <a:p>
            <a:r>
              <a:rPr lang="en-US" sz="1000" b="0" dirty="0">
                <a:solidFill>
                  <a:schemeClr val="tx1"/>
                </a:solidFill>
                <a:effectLst/>
                <a:latin typeface="Consolas" panose="020B0609020204030204" pitchFamily="49" charset="0"/>
              </a:rPr>
              <a:t>.</a:t>
            </a:r>
            <a:r>
              <a:rPr lang="en-US" sz="1000" b="0" dirty="0" err="1">
                <a:solidFill>
                  <a:schemeClr val="tx1"/>
                </a:solidFill>
                <a:effectLst/>
                <a:latin typeface="Consolas" panose="020B0609020204030204" pitchFamily="49" charset="0"/>
              </a:rPr>
              <a:t>hook__input</a:t>
            </a:r>
            <a:r>
              <a:rPr lang="en-US" sz="1000" b="0" dirty="0">
                <a:solidFill>
                  <a:schemeClr val="tx1"/>
                </a:solidFill>
                <a:effectLst/>
                <a:latin typeface="Consolas" panose="020B0609020204030204" pitchFamily="49" charset="0"/>
              </a:rPr>
              <a:t>,</a:t>
            </a:r>
          </a:p>
          <a:p>
            <a:r>
              <a:rPr lang="en-US" sz="1000" b="0" dirty="0">
                <a:solidFill>
                  <a:schemeClr val="tx1"/>
                </a:solidFill>
                <a:effectLst/>
                <a:latin typeface="Consolas" panose="020B0609020204030204" pitchFamily="49" charset="0"/>
              </a:rPr>
              <a:t>.</a:t>
            </a:r>
            <a:r>
              <a:rPr lang="en-US" sz="1000" b="0" dirty="0" err="1">
                <a:solidFill>
                  <a:schemeClr val="tx1"/>
                </a:solidFill>
                <a:effectLst/>
                <a:latin typeface="Consolas" panose="020B0609020204030204" pitchFamily="49" charset="0"/>
              </a:rPr>
              <a:t>hook__button</a:t>
            </a:r>
            <a:r>
              <a:rPr lang="en-US" sz="1000" b="0" dirty="0">
                <a:solidFill>
                  <a:schemeClr val="tx1"/>
                </a:solidFill>
                <a:effectLst/>
                <a:latin typeface="Consolas" panose="020B0609020204030204" pitchFamily="49" charset="0"/>
              </a:rPr>
              <a:t> {</a:t>
            </a:r>
          </a:p>
          <a:p>
            <a:r>
              <a:rPr lang="en-US" sz="1000" b="0" dirty="0">
                <a:solidFill>
                  <a:schemeClr val="tx1"/>
                </a:solidFill>
                <a:effectLst/>
                <a:latin typeface="Consolas" panose="020B0609020204030204" pitchFamily="49" charset="0"/>
              </a:rPr>
              <a:t>  width: 100%;</a:t>
            </a:r>
          </a:p>
          <a:p>
            <a:r>
              <a:rPr lang="en-US" sz="1000" b="0" dirty="0">
                <a:solidFill>
                  <a:schemeClr val="tx1"/>
                </a:solidFill>
                <a:effectLst/>
                <a:latin typeface="Consolas" panose="020B0609020204030204" pitchFamily="49" charset="0"/>
              </a:rPr>
              <a:t>  font-size: 1.8rem;</a:t>
            </a:r>
          </a:p>
          <a:p>
            <a:r>
              <a:rPr lang="en-US" sz="1000" b="0" dirty="0">
                <a:solidFill>
                  <a:schemeClr val="tx1"/>
                </a:solidFill>
                <a:effectLst/>
                <a:latin typeface="Consolas" panose="020B0609020204030204" pitchFamily="49" charset="0"/>
              </a:rPr>
              <a:t>}</a:t>
            </a:r>
          </a:p>
          <a:p>
            <a:r>
              <a:rPr lang="en-US" sz="1000" b="0" dirty="0">
                <a:solidFill>
                  <a:schemeClr val="tx1"/>
                </a:solidFill>
                <a:effectLst/>
                <a:latin typeface="Consolas" panose="020B0609020204030204" pitchFamily="49" charset="0"/>
              </a:rPr>
              <a:t>.</a:t>
            </a:r>
            <a:r>
              <a:rPr lang="en-US" sz="1000" b="0" dirty="0" err="1">
                <a:solidFill>
                  <a:schemeClr val="tx1"/>
                </a:solidFill>
                <a:effectLst/>
                <a:latin typeface="Consolas" panose="020B0609020204030204" pitchFamily="49" charset="0"/>
              </a:rPr>
              <a:t>hook__input</a:t>
            </a:r>
            <a:r>
              <a:rPr lang="en-US" sz="1000" b="0" dirty="0">
                <a:solidFill>
                  <a:schemeClr val="tx1"/>
                </a:solidFill>
                <a:effectLst/>
                <a:latin typeface="Consolas" panose="020B0609020204030204" pitchFamily="49" charset="0"/>
              </a:rPr>
              <a:t> {</a:t>
            </a:r>
          </a:p>
          <a:p>
            <a:r>
              <a:rPr lang="en-US" sz="1000" b="0" dirty="0">
                <a:solidFill>
                  <a:schemeClr val="tx1"/>
                </a:solidFill>
                <a:effectLst/>
                <a:latin typeface="Consolas" panose="020B0609020204030204" pitchFamily="49" charset="0"/>
              </a:rPr>
              <a:t>  padding: 5px;</a:t>
            </a:r>
          </a:p>
          <a:p>
            <a:r>
              <a:rPr lang="en-US" sz="1000" b="0" dirty="0">
                <a:solidFill>
                  <a:schemeClr val="tx1"/>
                </a:solidFill>
                <a:effectLst/>
                <a:latin typeface="Consolas" panose="020B0609020204030204" pitchFamily="49" charset="0"/>
              </a:rPr>
              <a:t>}</a:t>
            </a:r>
          </a:p>
          <a:p>
            <a:r>
              <a:rPr lang="en-US" sz="1000" b="0" dirty="0">
                <a:solidFill>
                  <a:schemeClr val="tx1"/>
                </a:solidFill>
                <a:effectLst/>
                <a:latin typeface="Consolas" panose="020B0609020204030204" pitchFamily="49" charset="0"/>
              </a:rPr>
              <a:t>.</a:t>
            </a:r>
            <a:r>
              <a:rPr lang="en-US" sz="1000" b="0" dirty="0" err="1">
                <a:solidFill>
                  <a:schemeClr val="tx1"/>
                </a:solidFill>
                <a:effectLst/>
                <a:latin typeface="Consolas" panose="020B0609020204030204" pitchFamily="49" charset="0"/>
              </a:rPr>
              <a:t>hook__button</a:t>
            </a:r>
            <a:r>
              <a:rPr lang="en-US" sz="1000" b="0" dirty="0">
                <a:solidFill>
                  <a:schemeClr val="tx1"/>
                </a:solidFill>
                <a:effectLst/>
                <a:latin typeface="Consolas" panose="020B0609020204030204" pitchFamily="49" charset="0"/>
              </a:rPr>
              <a:t> {</a:t>
            </a:r>
          </a:p>
          <a:p>
            <a:r>
              <a:rPr lang="en-US" sz="1000" b="0" dirty="0">
                <a:solidFill>
                  <a:schemeClr val="tx1"/>
                </a:solidFill>
                <a:effectLst/>
                <a:latin typeface="Consolas" panose="020B0609020204030204" pitchFamily="49" charset="0"/>
              </a:rPr>
              <a:t>  padding: 10px;</a:t>
            </a:r>
          </a:p>
          <a:p>
            <a:r>
              <a:rPr lang="en-US" sz="1000" b="0" dirty="0">
                <a:solidFill>
                  <a:schemeClr val="tx1"/>
                </a:solidFill>
                <a:effectLst/>
                <a:latin typeface="Consolas" panose="020B0609020204030204" pitchFamily="49" charset="0"/>
              </a:rPr>
              <a:t>  margin-top: 10px;</a:t>
            </a:r>
          </a:p>
          <a:p>
            <a:r>
              <a:rPr lang="en-US" sz="1000" b="0" dirty="0">
                <a:solidFill>
                  <a:schemeClr val="tx1"/>
                </a:solidFill>
                <a:effectLst/>
                <a:latin typeface="Consolas" panose="020B0609020204030204" pitchFamily="49" charset="0"/>
              </a:rPr>
              <a:t>}</a:t>
            </a:r>
          </a:p>
          <a:p>
            <a:r>
              <a:rPr lang="en-US" sz="1000" b="0" dirty="0">
                <a:solidFill>
                  <a:schemeClr val="tx1"/>
                </a:solidFill>
                <a:effectLst/>
                <a:latin typeface="Consolas" panose="020B0609020204030204" pitchFamily="49" charset="0"/>
              </a:rPr>
              <a:t>.</a:t>
            </a:r>
            <a:r>
              <a:rPr lang="en-US" sz="1000" b="0" dirty="0" err="1">
                <a:solidFill>
                  <a:schemeClr val="tx1"/>
                </a:solidFill>
                <a:effectLst/>
                <a:latin typeface="Consolas" panose="020B0609020204030204" pitchFamily="49" charset="0"/>
              </a:rPr>
              <a:t>hook__error</a:t>
            </a:r>
            <a:r>
              <a:rPr lang="en-US" sz="1000" b="0" dirty="0">
                <a:solidFill>
                  <a:schemeClr val="tx1"/>
                </a:solidFill>
                <a:effectLst/>
                <a:latin typeface="Consolas" panose="020B0609020204030204" pitchFamily="49" charset="0"/>
              </a:rPr>
              <a:t> {</a:t>
            </a:r>
          </a:p>
          <a:p>
            <a:r>
              <a:rPr lang="en-US" sz="1000" b="0" dirty="0">
                <a:solidFill>
                  <a:schemeClr val="tx1"/>
                </a:solidFill>
                <a:effectLst/>
                <a:latin typeface="Consolas" panose="020B0609020204030204" pitchFamily="49" charset="0"/>
              </a:rPr>
              <a:t>  margin: 0;</a:t>
            </a:r>
          </a:p>
          <a:p>
            <a:r>
              <a:rPr lang="en-US" sz="1000" b="0" dirty="0">
                <a:solidFill>
                  <a:schemeClr val="tx1"/>
                </a:solidFill>
                <a:effectLst/>
                <a:latin typeface="Consolas" panose="020B0609020204030204" pitchFamily="49" charset="0"/>
              </a:rPr>
              <a:t>  font-size: 1.4rem;</a:t>
            </a:r>
          </a:p>
          <a:p>
            <a:r>
              <a:rPr lang="en-US" sz="1000" b="0" dirty="0">
                <a:solidFill>
                  <a:schemeClr val="tx1"/>
                </a:solidFill>
                <a:effectLst/>
                <a:latin typeface="Consolas" panose="020B0609020204030204" pitchFamily="49" charset="0"/>
              </a:rPr>
              <a:t>  color: red;</a:t>
            </a:r>
          </a:p>
          <a:p>
            <a:r>
              <a:rPr lang="en-US" sz="1000" b="0" dirty="0">
                <a:solidFill>
                  <a:schemeClr val="tx1"/>
                </a:solidFill>
                <a:effectLst/>
                <a:latin typeface="Consolas" panose="020B0609020204030204" pitchFamily="49" charset="0"/>
              </a:rPr>
              <a:t>}</a:t>
            </a:r>
          </a:p>
          <a:p>
            <a:br>
              <a:rPr lang="en-US" sz="1000" b="0" dirty="0">
                <a:solidFill>
                  <a:schemeClr val="tx1"/>
                </a:solidFill>
                <a:effectLst/>
                <a:latin typeface="Consolas" panose="020B0609020204030204" pitchFamily="49" charset="0"/>
              </a:rPr>
            </a:br>
            <a:endParaRPr lang="en-US" sz="10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59566EAF-8E10-92C2-42AF-15D9D90CCE3E}"/>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370A39B0-A02E-0668-0B0B-72F2A7BAD6B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2757F86-8663-0167-F7BA-EA26C0050013}"/>
              </a:ext>
            </a:extLst>
          </p:cNvPr>
          <p:cNvSpPr>
            <a:spLocks noGrp="1"/>
          </p:cNvSpPr>
          <p:nvPr>
            <p:ph type="sldNum" sz="quarter" idx="12"/>
          </p:nvPr>
        </p:nvSpPr>
        <p:spPr/>
        <p:txBody>
          <a:bodyPr/>
          <a:lstStyle/>
          <a:p>
            <a:fld id="{7C5CF243-786F-4254-B068-4C9F0B6EA12F}" type="slidenum">
              <a:rPr lang="en-US" altLang="en-US" smtClean="0"/>
              <a:pPr/>
              <a:t>54</a:t>
            </a:fld>
            <a:endParaRPr lang="en-US" altLang="en-US"/>
          </a:p>
        </p:txBody>
      </p:sp>
    </p:spTree>
    <p:extLst>
      <p:ext uri="{BB962C8B-B14F-4D97-AF65-F5344CB8AC3E}">
        <p14:creationId xmlns:p14="http://schemas.microsoft.com/office/powerpoint/2010/main" val="41634434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C013C-9991-64CC-C38B-306D79F75D97}"/>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ED2A0E33-2367-DCAD-98F4-7FDB9094C62D}"/>
              </a:ext>
            </a:extLst>
          </p:cNvPr>
          <p:cNvSpPr>
            <a:spLocks noGrp="1"/>
          </p:cNvSpPr>
          <p:nvPr>
            <p:ph idx="1"/>
          </p:nvPr>
        </p:nvSpPr>
        <p:spPr/>
        <p:txBody>
          <a:bodyPr/>
          <a:lstStyle/>
          <a:p>
            <a:r>
              <a:rPr lang="en-US" dirty="0"/>
              <a:t>Check the output in the console of your browser window.</a:t>
            </a:r>
          </a:p>
          <a:p>
            <a:endParaRPr lang="en-US" dirty="0"/>
          </a:p>
        </p:txBody>
      </p:sp>
      <p:sp>
        <p:nvSpPr>
          <p:cNvPr id="4" name="Date Placeholder 3">
            <a:extLst>
              <a:ext uri="{FF2B5EF4-FFF2-40B4-BE49-F238E27FC236}">
                <a16:creationId xmlns:a16="http://schemas.microsoft.com/office/drawing/2014/main" id="{565A6090-C621-9074-D2A3-5C46B7B56558}"/>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491D8EC1-B225-4799-3999-72B5E4BE40B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91376C2-9F4C-7099-104F-73C9907C92DA}"/>
              </a:ext>
            </a:extLst>
          </p:cNvPr>
          <p:cNvSpPr>
            <a:spLocks noGrp="1"/>
          </p:cNvSpPr>
          <p:nvPr>
            <p:ph type="sldNum" sz="quarter" idx="12"/>
          </p:nvPr>
        </p:nvSpPr>
        <p:spPr/>
        <p:txBody>
          <a:bodyPr/>
          <a:lstStyle/>
          <a:p>
            <a:fld id="{7C5CF243-786F-4254-B068-4C9F0B6EA12F}" type="slidenum">
              <a:rPr lang="en-US" altLang="en-US" smtClean="0"/>
              <a:pPr/>
              <a:t>55</a:t>
            </a:fld>
            <a:endParaRPr lang="en-US" altLang="en-US"/>
          </a:p>
        </p:txBody>
      </p:sp>
      <p:pic>
        <p:nvPicPr>
          <p:cNvPr id="8" name="Picture 7">
            <a:extLst>
              <a:ext uri="{FF2B5EF4-FFF2-40B4-BE49-F238E27FC236}">
                <a16:creationId xmlns:a16="http://schemas.microsoft.com/office/drawing/2014/main" id="{90A4C500-B553-23E5-6154-1EF78CE29C4A}"/>
              </a:ext>
            </a:extLst>
          </p:cNvPr>
          <p:cNvPicPr>
            <a:picLocks noChangeAspect="1"/>
          </p:cNvPicPr>
          <p:nvPr/>
        </p:nvPicPr>
        <p:blipFill>
          <a:blip r:embed="rId2"/>
          <a:stretch>
            <a:fillRect/>
          </a:stretch>
        </p:blipFill>
        <p:spPr>
          <a:xfrm>
            <a:off x="1066800" y="1828800"/>
            <a:ext cx="7620000" cy="4343400"/>
          </a:xfrm>
          <a:prstGeom prst="rect">
            <a:avLst/>
          </a:prstGeom>
        </p:spPr>
      </p:pic>
    </p:spTree>
    <p:extLst>
      <p:ext uri="{BB962C8B-B14F-4D97-AF65-F5344CB8AC3E}">
        <p14:creationId xmlns:p14="http://schemas.microsoft.com/office/powerpoint/2010/main" val="7313074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4D69C-41F0-9743-3E67-B917097C0722}"/>
              </a:ext>
            </a:extLst>
          </p:cNvPr>
          <p:cNvSpPr>
            <a:spLocks noGrp="1"/>
          </p:cNvSpPr>
          <p:nvPr>
            <p:ph type="title"/>
          </p:nvPr>
        </p:nvSpPr>
        <p:spPr/>
        <p:txBody>
          <a:bodyPr/>
          <a:lstStyle/>
          <a:p>
            <a:br>
              <a:rPr lang="en-US" b="1" i="0" dirty="0">
                <a:solidFill>
                  <a:srgbClr val="1C1E21"/>
                </a:solidFill>
                <a:effectLst/>
                <a:latin typeface="system-ui"/>
              </a:rPr>
            </a:br>
            <a:r>
              <a:rPr lang="en-US" b="1" i="0" dirty="0">
                <a:solidFill>
                  <a:srgbClr val="009900"/>
                </a:solidFill>
                <a:effectLst/>
                <a:latin typeface="system-ui"/>
              </a:rPr>
              <a:t>Form Validation</a:t>
            </a:r>
            <a:br>
              <a:rPr lang="en-US" b="1" i="0" dirty="0">
                <a:solidFill>
                  <a:srgbClr val="1C1E21"/>
                </a:solidFill>
                <a:effectLst/>
                <a:latin typeface="system-ui"/>
              </a:rPr>
            </a:br>
            <a:endParaRPr lang="en-US" dirty="0"/>
          </a:p>
        </p:txBody>
      </p:sp>
      <p:sp>
        <p:nvSpPr>
          <p:cNvPr id="3" name="Content Placeholder 2">
            <a:extLst>
              <a:ext uri="{FF2B5EF4-FFF2-40B4-BE49-F238E27FC236}">
                <a16:creationId xmlns:a16="http://schemas.microsoft.com/office/drawing/2014/main" id="{7AB2B5B3-E952-8C37-9192-41AEABF1201B}"/>
              </a:ext>
            </a:extLst>
          </p:cNvPr>
          <p:cNvSpPr>
            <a:spLocks noGrp="1"/>
          </p:cNvSpPr>
          <p:nvPr>
            <p:ph idx="1"/>
          </p:nvPr>
        </p:nvSpPr>
        <p:spPr/>
        <p:txBody>
          <a:bodyPr/>
          <a:lstStyle/>
          <a:p>
            <a:pPr algn="l"/>
            <a:r>
              <a:rPr lang="en-US" b="0" i="0" dirty="0">
                <a:solidFill>
                  <a:srgbClr val="008000"/>
                </a:solidFill>
                <a:effectLst/>
                <a:latin typeface="system-ui"/>
              </a:rPr>
              <a:t>React Hook Form makes simple form validation very straightforward by aligning with </a:t>
            </a:r>
            <a:r>
              <a:rPr lang="en-US" b="0" i="0" dirty="0">
                <a:solidFill>
                  <a:srgbClr val="008000"/>
                </a:solidFill>
                <a:effectLst/>
                <a:latin typeface="system-ui"/>
                <a:hlinkClick r:id="rId2">
                  <a:extLst>
                    <a:ext uri="{A12FA001-AC4F-418D-AE19-62706E023703}">
                      <ahyp:hlinkClr xmlns:ahyp="http://schemas.microsoft.com/office/drawing/2018/hyperlinkcolor" val="tx"/>
                    </a:ext>
                  </a:extLst>
                </a:hlinkClick>
              </a:rPr>
              <a:t>"browser native validation"</a:t>
            </a:r>
            <a:r>
              <a:rPr lang="en-US" b="0" i="0" dirty="0">
                <a:solidFill>
                  <a:srgbClr val="008000"/>
                </a:solidFill>
                <a:effectLst/>
                <a:latin typeface="system-ui"/>
              </a:rPr>
              <a:t> attributes. As such, the following basic validation rules are provided:</a:t>
            </a:r>
          </a:p>
          <a:p>
            <a:pPr algn="l">
              <a:buFont typeface="Arial" panose="020B0604020202020204" pitchFamily="34" charset="0"/>
              <a:buChar char="•"/>
            </a:pPr>
            <a:r>
              <a:rPr lang="en-US" b="1" i="0" dirty="0">
                <a:solidFill>
                  <a:srgbClr val="008000"/>
                </a:solidFill>
                <a:effectLst/>
                <a:latin typeface="system-ui"/>
              </a:rPr>
              <a:t>required:</a:t>
            </a:r>
            <a:r>
              <a:rPr lang="en-US" b="0" i="0" dirty="0">
                <a:solidFill>
                  <a:srgbClr val="008000"/>
                </a:solidFill>
                <a:effectLst/>
                <a:latin typeface="system-ui"/>
              </a:rPr>
              <a:t> Indicates that the input must have a value before the form can be submitted.</a:t>
            </a:r>
          </a:p>
          <a:p>
            <a:pPr algn="l">
              <a:buFont typeface="Arial" panose="020B0604020202020204" pitchFamily="34" charset="0"/>
              <a:buChar char="•"/>
            </a:pPr>
            <a:r>
              <a:rPr lang="en-US" b="1" i="0" dirty="0">
                <a:solidFill>
                  <a:srgbClr val="008000"/>
                </a:solidFill>
                <a:effectLst/>
                <a:latin typeface="system-ui"/>
              </a:rPr>
              <a:t>min:</a:t>
            </a:r>
            <a:r>
              <a:rPr lang="en-US" b="0" i="0" dirty="0">
                <a:solidFill>
                  <a:srgbClr val="008000"/>
                </a:solidFill>
                <a:effectLst/>
                <a:latin typeface="system-ui"/>
              </a:rPr>
              <a:t> The minimum value to accept for this input (number)</a:t>
            </a:r>
          </a:p>
          <a:p>
            <a:pPr algn="l">
              <a:buFont typeface="Arial" panose="020B0604020202020204" pitchFamily="34" charset="0"/>
              <a:buChar char="•"/>
            </a:pPr>
            <a:r>
              <a:rPr lang="en-US" b="1" i="0" dirty="0">
                <a:solidFill>
                  <a:srgbClr val="008000"/>
                </a:solidFill>
                <a:effectLst/>
                <a:latin typeface="system-ui"/>
              </a:rPr>
              <a:t>max:</a:t>
            </a:r>
            <a:r>
              <a:rPr lang="en-US" b="0" i="0" dirty="0">
                <a:solidFill>
                  <a:srgbClr val="008000"/>
                </a:solidFill>
                <a:effectLst/>
                <a:latin typeface="system-ui"/>
              </a:rPr>
              <a:t> The maximum value to accept for the input (number)</a:t>
            </a:r>
          </a:p>
          <a:p>
            <a:pPr algn="l">
              <a:buFont typeface="Arial" panose="020B0604020202020204" pitchFamily="34" charset="0"/>
              <a:buChar char="•"/>
            </a:pPr>
            <a:r>
              <a:rPr lang="en-US" b="1" i="0" dirty="0" err="1">
                <a:solidFill>
                  <a:srgbClr val="008000"/>
                </a:solidFill>
                <a:effectLst/>
                <a:latin typeface="system-ui"/>
              </a:rPr>
              <a:t>minLength</a:t>
            </a:r>
            <a:r>
              <a:rPr lang="en-US" b="1" i="0" dirty="0">
                <a:solidFill>
                  <a:srgbClr val="008000"/>
                </a:solidFill>
                <a:effectLst/>
                <a:latin typeface="system-ui"/>
              </a:rPr>
              <a:t>:</a:t>
            </a:r>
            <a:r>
              <a:rPr lang="en-US" b="0" i="0" dirty="0">
                <a:solidFill>
                  <a:srgbClr val="008000"/>
                </a:solidFill>
                <a:effectLst/>
                <a:latin typeface="system-ui"/>
              </a:rPr>
              <a:t> The minimum length of the value to accept for the input</a:t>
            </a:r>
          </a:p>
          <a:p>
            <a:pPr algn="l">
              <a:buFont typeface="Arial" panose="020B0604020202020204" pitchFamily="34" charset="0"/>
              <a:buChar char="•"/>
            </a:pPr>
            <a:r>
              <a:rPr lang="en-US" b="1" i="0" dirty="0" err="1">
                <a:solidFill>
                  <a:srgbClr val="008000"/>
                </a:solidFill>
                <a:effectLst/>
                <a:latin typeface="system-ui"/>
              </a:rPr>
              <a:t>maxLength</a:t>
            </a:r>
            <a:r>
              <a:rPr lang="en-US" b="1" i="0" dirty="0">
                <a:solidFill>
                  <a:srgbClr val="008000"/>
                </a:solidFill>
                <a:effectLst/>
                <a:latin typeface="system-ui"/>
              </a:rPr>
              <a:t>:</a:t>
            </a:r>
            <a:r>
              <a:rPr lang="en-US" b="0" i="0" dirty="0">
                <a:solidFill>
                  <a:srgbClr val="008000"/>
                </a:solidFill>
                <a:effectLst/>
                <a:latin typeface="system-ui"/>
              </a:rPr>
              <a:t> The maximum length of the value to accept for the input</a:t>
            </a:r>
          </a:p>
          <a:p>
            <a:pPr algn="l">
              <a:buFont typeface="Arial" panose="020B0604020202020204" pitchFamily="34" charset="0"/>
              <a:buChar char="•"/>
            </a:pPr>
            <a:r>
              <a:rPr lang="en-US" b="1" i="0" dirty="0">
                <a:solidFill>
                  <a:srgbClr val="008000"/>
                </a:solidFill>
                <a:effectLst/>
                <a:latin typeface="system-ui"/>
              </a:rPr>
              <a:t>pattern:</a:t>
            </a:r>
            <a:r>
              <a:rPr lang="en-US" b="0" i="0" dirty="0">
                <a:solidFill>
                  <a:srgbClr val="008000"/>
                </a:solidFill>
                <a:effectLst/>
                <a:latin typeface="system-ui"/>
              </a:rPr>
              <a:t> The regex pattern for the input.</a:t>
            </a:r>
          </a:p>
          <a:p>
            <a:endParaRPr lang="en-US" dirty="0"/>
          </a:p>
        </p:txBody>
      </p:sp>
      <p:sp>
        <p:nvSpPr>
          <p:cNvPr id="4" name="Date Placeholder 3">
            <a:extLst>
              <a:ext uri="{FF2B5EF4-FFF2-40B4-BE49-F238E27FC236}">
                <a16:creationId xmlns:a16="http://schemas.microsoft.com/office/drawing/2014/main" id="{9AA4654A-6475-2BCF-BC98-386CE5A94084}"/>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3448CB7E-5E52-F500-75E1-9A98B2D6511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89D2BFA-EA20-F367-0523-CAE084784BC4}"/>
              </a:ext>
            </a:extLst>
          </p:cNvPr>
          <p:cNvSpPr>
            <a:spLocks noGrp="1"/>
          </p:cNvSpPr>
          <p:nvPr>
            <p:ph type="sldNum" sz="quarter" idx="12"/>
          </p:nvPr>
        </p:nvSpPr>
        <p:spPr/>
        <p:txBody>
          <a:bodyPr/>
          <a:lstStyle/>
          <a:p>
            <a:fld id="{7C5CF243-786F-4254-B068-4C9F0B6EA12F}" type="slidenum">
              <a:rPr lang="en-US" altLang="en-US" smtClean="0"/>
              <a:pPr/>
              <a:t>56</a:t>
            </a:fld>
            <a:endParaRPr lang="en-US" altLang="en-US"/>
          </a:p>
        </p:txBody>
      </p:sp>
    </p:spTree>
    <p:extLst>
      <p:ext uri="{BB962C8B-B14F-4D97-AF65-F5344CB8AC3E}">
        <p14:creationId xmlns:p14="http://schemas.microsoft.com/office/powerpoint/2010/main" val="18120913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D7EAC-16CE-8348-5EEA-E746C6BC6E9B}"/>
              </a:ext>
            </a:extLst>
          </p:cNvPr>
          <p:cNvSpPr>
            <a:spLocks noGrp="1"/>
          </p:cNvSpPr>
          <p:nvPr>
            <p:ph type="title"/>
          </p:nvPr>
        </p:nvSpPr>
        <p:spPr/>
        <p:txBody>
          <a:bodyPr/>
          <a:lstStyle/>
          <a:p>
            <a:br>
              <a:rPr lang="en-US" b="1" i="0" dirty="0">
                <a:solidFill>
                  <a:srgbClr val="1C1E21"/>
                </a:solidFill>
                <a:effectLst/>
                <a:latin typeface="system-ui"/>
              </a:rPr>
            </a:br>
            <a:r>
              <a:rPr lang="en-US" b="1" i="0" dirty="0">
                <a:solidFill>
                  <a:srgbClr val="008000"/>
                </a:solidFill>
                <a:effectLst/>
                <a:latin typeface="system-ui"/>
              </a:rPr>
              <a:t>Adding Validation Rules to "register"</a:t>
            </a:r>
            <a:r>
              <a:rPr lang="en-US" b="1" i="0" dirty="0">
                <a:solidFill>
                  <a:srgbClr val="008000"/>
                </a:solidFill>
                <a:effectLst/>
                <a:latin typeface="system-ui"/>
                <a:hlinkClick r:id="rId2" tooltip="Direct link to heading">
                  <a:extLst>
                    <a:ext uri="{A12FA001-AC4F-418D-AE19-62706E023703}">
                      <ahyp:hlinkClr xmlns:ahyp="http://schemas.microsoft.com/office/drawing/2018/hyperlinkcolor" val="tx"/>
                    </a:ext>
                  </a:extLst>
                </a:hlinkClick>
              </a:rPr>
              <a:t>​</a:t>
            </a:r>
            <a:br>
              <a:rPr lang="en-US" b="1" i="0" dirty="0">
                <a:solidFill>
                  <a:srgbClr val="008000"/>
                </a:solidFill>
                <a:effectLst/>
                <a:latin typeface="system-ui"/>
              </a:rPr>
            </a:br>
            <a:endParaRPr lang="en-US" dirty="0">
              <a:solidFill>
                <a:srgbClr val="008000"/>
              </a:solidFill>
            </a:endParaRPr>
          </a:p>
        </p:txBody>
      </p:sp>
      <p:sp>
        <p:nvSpPr>
          <p:cNvPr id="3" name="Content Placeholder 2">
            <a:extLst>
              <a:ext uri="{FF2B5EF4-FFF2-40B4-BE49-F238E27FC236}">
                <a16:creationId xmlns:a16="http://schemas.microsoft.com/office/drawing/2014/main" id="{AAB22D73-D36D-42FA-CA53-E56FB5084235}"/>
              </a:ext>
            </a:extLst>
          </p:cNvPr>
          <p:cNvSpPr>
            <a:spLocks noGrp="1"/>
          </p:cNvSpPr>
          <p:nvPr>
            <p:ph idx="1"/>
          </p:nvPr>
        </p:nvSpPr>
        <p:spPr/>
        <p:txBody>
          <a:bodyPr/>
          <a:lstStyle/>
          <a:p>
            <a:pPr algn="l"/>
            <a:r>
              <a:rPr lang="en-US" b="0" i="0" dirty="0">
                <a:solidFill>
                  <a:srgbClr val="009900"/>
                </a:solidFill>
                <a:effectLst/>
                <a:latin typeface="system-ui"/>
              </a:rPr>
              <a:t>In addition to "registering" our form controls, the </a:t>
            </a:r>
            <a:r>
              <a:rPr lang="en-US" b="0" i="0" dirty="0">
                <a:solidFill>
                  <a:srgbClr val="009900"/>
                </a:solidFill>
                <a:effectLst/>
                <a:latin typeface="system-ui"/>
                <a:hlinkClick r:id="rId3">
                  <a:extLst>
                    <a:ext uri="{A12FA001-AC4F-418D-AE19-62706E023703}">
                      <ahyp:hlinkClr xmlns:ahyp="http://schemas.microsoft.com/office/drawing/2018/hyperlinkcolor" val="tx"/>
                    </a:ext>
                  </a:extLst>
                </a:hlinkClick>
              </a:rPr>
              <a:t>"register"</a:t>
            </a:r>
            <a:r>
              <a:rPr lang="en-US" b="0" i="0" dirty="0">
                <a:solidFill>
                  <a:srgbClr val="009900"/>
                </a:solidFill>
                <a:effectLst/>
                <a:latin typeface="system-ui"/>
              </a:rPr>
              <a:t> function also accepts a second "options" parameter to configure how the control behaves, including setting validation rules.</a:t>
            </a:r>
          </a:p>
          <a:p>
            <a:pPr algn="l"/>
            <a:r>
              <a:rPr lang="en-US" b="0" i="0" dirty="0">
                <a:solidFill>
                  <a:srgbClr val="009900"/>
                </a:solidFill>
                <a:effectLst/>
                <a:latin typeface="system-ui"/>
              </a:rPr>
              <a:t>For example, we will start with the following simple form:</a:t>
            </a:r>
          </a:p>
          <a:p>
            <a:pPr algn="l"/>
            <a:r>
              <a:rPr lang="en-US" dirty="0">
                <a:solidFill>
                  <a:srgbClr val="009900"/>
                </a:solidFill>
                <a:latin typeface="system-ui"/>
              </a:rPr>
              <a:t>Follow the word document added/</a:t>
            </a:r>
            <a:r>
              <a:rPr lang="en-US" dirty="0" err="1">
                <a:solidFill>
                  <a:srgbClr val="009900"/>
                </a:solidFill>
                <a:latin typeface="system-ui"/>
              </a:rPr>
              <a:t>attacheched</a:t>
            </a:r>
            <a:r>
              <a:rPr lang="en-US" dirty="0">
                <a:solidFill>
                  <a:srgbClr val="009900"/>
                </a:solidFill>
                <a:latin typeface="system-ui"/>
              </a:rPr>
              <a:t> to the Week8 in your course shell named </a:t>
            </a:r>
            <a:r>
              <a:rPr lang="en-US" b="1" dirty="0">
                <a:solidFill>
                  <a:srgbClr val="009900"/>
                </a:solidFill>
                <a:latin typeface="system-ui"/>
              </a:rPr>
              <a:t>Form Validation</a:t>
            </a:r>
            <a:endParaRPr lang="en-US" b="1" i="0" dirty="0">
              <a:solidFill>
                <a:srgbClr val="009900"/>
              </a:solidFill>
              <a:effectLst/>
              <a:latin typeface="system-ui"/>
            </a:endParaRPr>
          </a:p>
          <a:p>
            <a:pPr marL="0" indent="0">
              <a:buNone/>
            </a:pPr>
            <a:endParaRPr lang="en-US" dirty="0"/>
          </a:p>
        </p:txBody>
      </p:sp>
      <p:sp>
        <p:nvSpPr>
          <p:cNvPr id="4" name="Date Placeholder 3">
            <a:extLst>
              <a:ext uri="{FF2B5EF4-FFF2-40B4-BE49-F238E27FC236}">
                <a16:creationId xmlns:a16="http://schemas.microsoft.com/office/drawing/2014/main" id="{092DC12E-5877-3D7B-1EC3-C6E6F72E4C2F}"/>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7C29F91A-7BAD-DA0A-EF37-16AB56EB680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4EB8BD3-A29B-3C0A-7B4F-DDBBFA288813}"/>
              </a:ext>
            </a:extLst>
          </p:cNvPr>
          <p:cNvSpPr>
            <a:spLocks noGrp="1"/>
          </p:cNvSpPr>
          <p:nvPr>
            <p:ph type="sldNum" sz="quarter" idx="12"/>
          </p:nvPr>
        </p:nvSpPr>
        <p:spPr/>
        <p:txBody>
          <a:bodyPr/>
          <a:lstStyle/>
          <a:p>
            <a:fld id="{7C5CF243-786F-4254-B068-4C9F0B6EA12F}" type="slidenum">
              <a:rPr lang="en-US" altLang="en-US" smtClean="0"/>
              <a:pPr/>
              <a:t>57</a:t>
            </a:fld>
            <a:endParaRPr lang="en-US" altLang="en-US"/>
          </a:p>
        </p:txBody>
      </p:sp>
    </p:spTree>
    <p:extLst>
      <p:ext uri="{BB962C8B-B14F-4D97-AF65-F5344CB8AC3E}">
        <p14:creationId xmlns:p14="http://schemas.microsoft.com/office/powerpoint/2010/main" val="31136618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B41C-F9DC-12E9-036B-97564CCB08E8}"/>
              </a:ext>
            </a:extLst>
          </p:cNvPr>
          <p:cNvSpPr>
            <a:spLocks noGrp="1"/>
          </p:cNvSpPr>
          <p:nvPr>
            <p:ph type="title"/>
          </p:nvPr>
        </p:nvSpPr>
        <p:spPr/>
        <p:txBody>
          <a:bodyPr/>
          <a:lstStyle/>
          <a:p>
            <a:r>
              <a:rPr lang="en-US" dirty="0"/>
              <a:t>Updated client/</a:t>
            </a:r>
            <a:r>
              <a:rPr lang="en-US" dirty="0" err="1"/>
              <a:t>src</a:t>
            </a:r>
            <a:r>
              <a:rPr lang="en-US" dirty="0"/>
              <a:t>/</a:t>
            </a:r>
            <a:r>
              <a:rPr lang="en-US" dirty="0" err="1"/>
              <a:t>counter.jsx</a:t>
            </a:r>
            <a:endParaRPr lang="en-US" dirty="0"/>
          </a:p>
        </p:txBody>
      </p:sp>
      <p:sp>
        <p:nvSpPr>
          <p:cNvPr id="3" name="Content Placeholder 2">
            <a:extLst>
              <a:ext uri="{FF2B5EF4-FFF2-40B4-BE49-F238E27FC236}">
                <a16:creationId xmlns:a16="http://schemas.microsoft.com/office/drawing/2014/main" id="{49AE7DCD-0CBF-1864-3E26-1BF29777D8CC}"/>
              </a:ext>
            </a:extLst>
          </p:cNvPr>
          <p:cNvSpPr>
            <a:spLocks noGrp="1"/>
          </p:cNvSpPr>
          <p:nvPr>
            <p:ph idx="1"/>
          </p:nvPr>
        </p:nvSpPr>
        <p:spPr/>
        <p:txBody>
          <a:bodyPr/>
          <a:lstStyle/>
          <a:p>
            <a:pPr marL="0" marR="0">
              <a:lnSpc>
                <a:spcPct val="107000"/>
              </a:lnSpc>
              <a:spcBef>
                <a:spcPts val="0"/>
              </a:spcBef>
              <a:spcAft>
                <a:spcPts val="800"/>
              </a:spcAft>
            </a:pPr>
            <a:r>
              <a:rPr lang="en-US" sz="800" kern="100" dirty="0">
                <a:effectLst/>
                <a:latin typeface="Calibri" panose="020F0502020204030204" pitchFamily="34" charset="0"/>
                <a:ea typeface="Calibri" panose="020F0502020204030204" pitchFamily="34" charset="0"/>
                <a:cs typeface="Times New Roman" panose="02020603050405020304" pitchFamily="18" charset="0"/>
              </a:rPr>
              <a:t>import { </a:t>
            </a:r>
            <a:r>
              <a:rPr lang="en-US" sz="800" kern="100" dirty="0" err="1">
                <a:effectLst/>
                <a:latin typeface="Calibri" panose="020F0502020204030204" pitchFamily="34" charset="0"/>
                <a:ea typeface="Calibri" panose="020F0502020204030204" pitchFamily="34" charset="0"/>
                <a:cs typeface="Times New Roman" panose="02020603050405020304" pitchFamily="18" charset="0"/>
              </a:rPr>
              <a:t>useForm</a:t>
            </a:r>
            <a:r>
              <a:rPr lang="en-US" sz="800" kern="100" dirty="0">
                <a:effectLst/>
                <a:latin typeface="Calibri" panose="020F0502020204030204" pitchFamily="34" charset="0"/>
                <a:ea typeface="Calibri" panose="020F0502020204030204" pitchFamily="34" charset="0"/>
                <a:cs typeface="Times New Roman" panose="02020603050405020304" pitchFamily="18" charset="0"/>
              </a:rPr>
              <a:t> } from 'react-hook-form';</a:t>
            </a:r>
          </a:p>
          <a:p>
            <a:pPr marL="0" marR="0">
              <a:lnSpc>
                <a:spcPct val="107000"/>
              </a:lnSpc>
              <a:spcBef>
                <a:spcPts val="0"/>
              </a:spcBef>
              <a:spcAft>
                <a:spcPts val="800"/>
              </a:spcAft>
            </a:pPr>
            <a:r>
              <a:rPr lang="en-US" sz="800" kern="100" dirty="0">
                <a:effectLst/>
                <a:latin typeface="Calibri" panose="020F0502020204030204" pitchFamily="34" charset="0"/>
                <a:ea typeface="Calibri" panose="020F0502020204030204" pitchFamily="34" charset="0"/>
                <a:cs typeface="Times New Roman" panose="02020603050405020304" pitchFamily="18" charset="0"/>
              </a:rPr>
              <a:t>import { </a:t>
            </a:r>
            <a:r>
              <a:rPr lang="en-US" sz="800" kern="100" dirty="0" err="1">
                <a:effectLst/>
                <a:latin typeface="Calibri" panose="020F0502020204030204" pitchFamily="34" charset="0"/>
                <a:ea typeface="Calibri" panose="020F0502020204030204" pitchFamily="34" charset="0"/>
                <a:cs typeface="Times New Roman" panose="02020603050405020304" pitchFamily="18" charset="0"/>
              </a:rPr>
              <a:t>useEffect</a:t>
            </a:r>
            <a:r>
              <a:rPr lang="en-US" sz="800" kern="100" dirty="0">
                <a:effectLst/>
                <a:latin typeface="Calibri" panose="020F0502020204030204" pitchFamily="34" charset="0"/>
                <a:ea typeface="Calibri" panose="020F0502020204030204" pitchFamily="34" charset="0"/>
                <a:cs typeface="Times New Roman" panose="02020603050405020304" pitchFamily="18" charset="0"/>
              </a:rPr>
              <a:t> } from 'react';</a:t>
            </a:r>
          </a:p>
          <a:p>
            <a:pPr marL="0" marR="0">
              <a:lnSpc>
                <a:spcPct val="107000"/>
              </a:lnSpc>
              <a:spcBef>
                <a:spcPts val="0"/>
              </a:spcBef>
              <a:spcAft>
                <a:spcPts val="800"/>
              </a:spcAft>
            </a:pPr>
            <a:r>
              <a:rPr lang="en-US" sz="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800" kern="100" dirty="0">
                <a:effectLst/>
                <a:latin typeface="Calibri" panose="020F0502020204030204" pitchFamily="34" charset="0"/>
                <a:ea typeface="Calibri" panose="020F0502020204030204" pitchFamily="34" charset="0"/>
                <a:cs typeface="Times New Roman" panose="02020603050405020304" pitchFamily="18" charset="0"/>
              </a:rPr>
              <a:t>export default function </a:t>
            </a:r>
            <a:r>
              <a:rPr lang="en-US" sz="800" kern="100" dirty="0" err="1">
                <a:effectLst/>
                <a:latin typeface="Calibri" panose="020F0502020204030204" pitchFamily="34" charset="0"/>
                <a:ea typeface="Calibri" panose="020F0502020204030204" pitchFamily="34" charset="0"/>
                <a:cs typeface="Times New Roman" panose="02020603050405020304" pitchFamily="18" charset="0"/>
              </a:rPr>
              <a:t>FormWithValidation</a:t>
            </a:r>
            <a:r>
              <a:rPr lang="en-US" sz="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800" kern="100" dirty="0">
                <a:effectLst/>
                <a:latin typeface="Calibri" panose="020F0502020204030204" pitchFamily="34" charset="0"/>
                <a:ea typeface="Calibri" panose="020F0502020204030204" pitchFamily="34" charset="0"/>
                <a:cs typeface="Times New Roman" panose="02020603050405020304" pitchFamily="18" charset="0"/>
              </a:rPr>
              <a:t>  const { register, </a:t>
            </a:r>
            <a:r>
              <a:rPr lang="en-US" sz="800" kern="100" dirty="0" err="1">
                <a:effectLst/>
                <a:latin typeface="Calibri" panose="020F0502020204030204" pitchFamily="34" charset="0"/>
                <a:ea typeface="Calibri" panose="020F0502020204030204" pitchFamily="34" charset="0"/>
                <a:cs typeface="Times New Roman" panose="02020603050405020304" pitchFamily="18" charset="0"/>
              </a:rPr>
              <a:t>handleSubmit</a:t>
            </a:r>
            <a:r>
              <a:rPr lang="en-US" sz="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800" kern="100" dirty="0" err="1">
                <a:effectLst/>
                <a:latin typeface="Calibri" panose="020F0502020204030204" pitchFamily="34" charset="0"/>
                <a:ea typeface="Calibri" panose="020F0502020204030204" pitchFamily="34" charset="0"/>
                <a:cs typeface="Times New Roman" panose="02020603050405020304" pitchFamily="18" charset="0"/>
              </a:rPr>
              <a:t>setValue</a:t>
            </a:r>
            <a:r>
              <a:rPr lang="en-US" sz="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800" kern="100" dirty="0" err="1">
                <a:effectLst/>
                <a:latin typeface="Calibri" panose="020F0502020204030204" pitchFamily="34" charset="0"/>
                <a:ea typeface="Calibri" panose="020F0502020204030204" pitchFamily="34" charset="0"/>
                <a:cs typeface="Times New Roman" panose="02020603050405020304" pitchFamily="18" charset="0"/>
              </a:rPr>
              <a:t>formState</a:t>
            </a:r>
            <a:r>
              <a:rPr lang="en-US" sz="800" kern="100" dirty="0">
                <a:effectLst/>
                <a:latin typeface="Calibri" panose="020F0502020204030204" pitchFamily="34" charset="0"/>
                <a:ea typeface="Calibri" panose="020F0502020204030204" pitchFamily="34" charset="0"/>
                <a:cs typeface="Times New Roman" panose="02020603050405020304" pitchFamily="18" charset="0"/>
              </a:rPr>
              <a:t>: { errors } } = </a:t>
            </a:r>
            <a:r>
              <a:rPr lang="en-US" sz="800" kern="100" dirty="0" err="1">
                <a:effectLst/>
                <a:latin typeface="Calibri" panose="020F0502020204030204" pitchFamily="34" charset="0"/>
                <a:ea typeface="Calibri" panose="020F0502020204030204" pitchFamily="34" charset="0"/>
                <a:cs typeface="Times New Roman" panose="02020603050405020304" pitchFamily="18" charset="0"/>
              </a:rPr>
              <a:t>useForm</a:t>
            </a:r>
            <a:r>
              <a:rPr lang="en-US" sz="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800" kern="100" dirty="0" err="1">
                <a:effectLst/>
                <a:latin typeface="Calibri" panose="020F0502020204030204" pitchFamily="34" charset="0"/>
                <a:ea typeface="Calibri" panose="020F0502020204030204" pitchFamily="34" charset="0"/>
                <a:cs typeface="Times New Roman" panose="02020603050405020304" pitchFamily="18" charset="0"/>
              </a:rPr>
              <a:t>defaultValues</a:t>
            </a:r>
            <a:r>
              <a:rPr lang="en-US" sz="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800" kern="100" dirty="0" err="1">
                <a:effectLst/>
                <a:latin typeface="Calibri" panose="020F0502020204030204" pitchFamily="34" charset="0"/>
                <a:ea typeface="Calibri" panose="020F0502020204030204" pitchFamily="34" charset="0"/>
                <a:cs typeface="Times New Roman" panose="02020603050405020304" pitchFamily="18" charset="0"/>
              </a:rPr>
              <a:t>firstName</a:t>
            </a:r>
            <a:r>
              <a:rPr lang="en-US" sz="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800" kern="100" dirty="0" err="1">
                <a:effectLst/>
                <a:latin typeface="Calibri" panose="020F0502020204030204" pitchFamily="34" charset="0"/>
                <a:ea typeface="Calibri" panose="020F0502020204030204" pitchFamily="34" charset="0"/>
                <a:cs typeface="Times New Roman" panose="02020603050405020304" pitchFamily="18" charset="0"/>
              </a:rPr>
              <a:t>lastName</a:t>
            </a:r>
            <a:r>
              <a:rPr lang="en-US" sz="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800" kern="100" dirty="0">
                <a:effectLst/>
                <a:latin typeface="Calibri" panose="020F0502020204030204" pitchFamily="34" charset="0"/>
                <a:ea typeface="Calibri" panose="020F0502020204030204" pitchFamily="34" charset="0"/>
                <a:cs typeface="Times New Roman" panose="02020603050405020304" pitchFamily="18" charset="0"/>
              </a:rPr>
              <a:t>      age: 0</a:t>
            </a:r>
          </a:p>
          <a:p>
            <a:pPr marL="0" marR="0">
              <a:lnSpc>
                <a:spcPct val="107000"/>
              </a:lnSpc>
              <a:spcBef>
                <a:spcPts val="0"/>
              </a:spcBef>
              <a:spcAft>
                <a:spcPts val="800"/>
              </a:spcAft>
            </a:pPr>
            <a:r>
              <a:rPr lang="en-US" sz="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800" kern="100" dirty="0" err="1">
                <a:effectLst/>
                <a:latin typeface="Calibri" panose="020F0502020204030204" pitchFamily="34" charset="0"/>
                <a:ea typeface="Calibri" panose="020F0502020204030204" pitchFamily="34" charset="0"/>
                <a:cs typeface="Times New Roman" panose="02020603050405020304" pitchFamily="18" charset="0"/>
              </a:rPr>
              <a:t>useEffect</a:t>
            </a:r>
            <a:r>
              <a:rPr lang="en-US" sz="800" kern="100" dirty="0">
                <a:effectLst/>
                <a:latin typeface="Calibri" panose="020F0502020204030204" pitchFamily="34" charset="0"/>
                <a:ea typeface="Calibri" panose="020F0502020204030204" pitchFamily="34" charset="0"/>
                <a:cs typeface="Times New Roman" panose="02020603050405020304" pitchFamily="18" charset="0"/>
              </a:rPr>
              <a:t>(() =&gt; {</a:t>
            </a:r>
          </a:p>
          <a:p>
            <a:pPr marL="0" marR="0">
              <a:lnSpc>
                <a:spcPct val="107000"/>
              </a:lnSpc>
              <a:spcBef>
                <a:spcPts val="0"/>
              </a:spcBef>
              <a:spcAft>
                <a:spcPts val="800"/>
              </a:spcAft>
            </a:pPr>
            <a:r>
              <a:rPr lang="en-US" sz="800" kern="100" dirty="0">
                <a:effectLst/>
                <a:latin typeface="Calibri" panose="020F0502020204030204" pitchFamily="34" charset="0"/>
                <a:ea typeface="Calibri" panose="020F0502020204030204" pitchFamily="34" charset="0"/>
                <a:cs typeface="Times New Roman" panose="02020603050405020304" pitchFamily="18" charset="0"/>
              </a:rPr>
              <a:t>    let data = {</a:t>
            </a:r>
          </a:p>
          <a:p>
            <a:pPr marL="0" marR="0">
              <a:lnSpc>
                <a:spcPct val="107000"/>
              </a:lnSpc>
              <a:spcBef>
                <a:spcPts val="0"/>
              </a:spcBef>
              <a:spcAft>
                <a:spcPts val="800"/>
              </a:spcAft>
            </a:pPr>
            <a:r>
              <a:rPr lang="en-US" sz="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800" kern="100" dirty="0" err="1">
                <a:effectLst/>
                <a:latin typeface="Calibri" panose="020F0502020204030204" pitchFamily="34" charset="0"/>
                <a:ea typeface="Calibri" panose="020F0502020204030204" pitchFamily="34" charset="0"/>
                <a:cs typeface="Times New Roman" panose="02020603050405020304" pitchFamily="18" charset="0"/>
              </a:rPr>
              <a:t>firstName</a:t>
            </a:r>
            <a:r>
              <a:rPr lang="en-US" sz="800" kern="100" dirty="0">
                <a:effectLst/>
                <a:latin typeface="Calibri" panose="020F0502020204030204" pitchFamily="34" charset="0"/>
                <a:ea typeface="Calibri" panose="020F0502020204030204" pitchFamily="34" charset="0"/>
                <a:cs typeface="Times New Roman" panose="02020603050405020304" pitchFamily="18" charset="0"/>
              </a:rPr>
              <a:t>: "Homer",</a:t>
            </a:r>
          </a:p>
          <a:p>
            <a:pPr marL="0" marR="0">
              <a:lnSpc>
                <a:spcPct val="107000"/>
              </a:lnSpc>
              <a:spcBef>
                <a:spcPts val="0"/>
              </a:spcBef>
              <a:spcAft>
                <a:spcPts val="800"/>
              </a:spcAft>
            </a:pPr>
            <a:r>
              <a:rPr lang="en-US" sz="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800" kern="100" dirty="0" err="1">
                <a:effectLst/>
                <a:latin typeface="Calibri" panose="020F0502020204030204" pitchFamily="34" charset="0"/>
                <a:ea typeface="Calibri" panose="020F0502020204030204" pitchFamily="34" charset="0"/>
                <a:cs typeface="Times New Roman" panose="02020603050405020304" pitchFamily="18" charset="0"/>
              </a:rPr>
              <a:t>lastName</a:t>
            </a:r>
            <a:r>
              <a:rPr lang="en-US" sz="800" kern="100" dirty="0">
                <a:effectLst/>
                <a:latin typeface="Calibri" panose="020F0502020204030204" pitchFamily="34" charset="0"/>
                <a:ea typeface="Calibri" panose="020F0502020204030204" pitchFamily="34" charset="0"/>
                <a:cs typeface="Times New Roman" panose="02020603050405020304" pitchFamily="18" charset="0"/>
              </a:rPr>
              <a:t>: "Simpson",</a:t>
            </a:r>
          </a:p>
          <a:p>
            <a:pPr marL="0" marR="0">
              <a:lnSpc>
                <a:spcPct val="107000"/>
              </a:lnSpc>
              <a:spcBef>
                <a:spcPts val="0"/>
              </a:spcBef>
              <a:spcAft>
                <a:spcPts val="800"/>
              </a:spcAft>
            </a:pPr>
            <a:r>
              <a:rPr lang="en-US" sz="800" kern="100" dirty="0">
                <a:effectLst/>
                <a:latin typeface="Calibri" panose="020F0502020204030204" pitchFamily="34" charset="0"/>
                <a:ea typeface="Calibri" panose="020F0502020204030204" pitchFamily="34" charset="0"/>
                <a:cs typeface="Times New Roman" panose="02020603050405020304" pitchFamily="18" charset="0"/>
              </a:rPr>
              <a:t>      age: 42</a:t>
            </a:r>
          </a:p>
          <a:p>
            <a:pPr marL="0" marR="0">
              <a:lnSpc>
                <a:spcPct val="107000"/>
              </a:lnSpc>
              <a:spcBef>
                <a:spcPts val="0"/>
              </a:spcBef>
              <a:spcAft>
                <a:spcPts val="800"/>
              </a:spcAft>
            </a:pPr>
            <a:r>
              <a:rPr lang="en-US" sz="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Date Placeholder 3">
            <a:extLst>
              <a:ext uri="{FF2B5EF4-FFF2-40B4-BE49-F238E27FC236}">
                <a16:creationId xmlns:a16="http://schemas.microsoft.com/office/drawing/2014/main" id="{CF35284B-5E82-C939-F90B-297BFB64996A}"/>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D07A16FC-58BF-1F27-7BCE-AB89029F8AD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303558B-C1DE-3156-E1EA-3A9FBEFEC732}"/>
              </a:ext>
            </a:extLst>
          </p:cNvPr>
          <p:cNvSpPr>
            <a:spLocks noGrp="1"/>
          </p:cNvSpPr>
          <p:nvPr>
            <p:ph type="sldNum" sz="quarter" idx="12"/>
          </p:nvPr>
        </p:nvSpPr>
        <p:spPr/>
        <p:txBody>
          <a:bodyPr/>
          <a:lstStyle/>
          <a:p>
            <a:fld id="{7C5CF243-786F-4254-B068-4C9F0B6EA12F}" type="slidenum">
              <a:rPr lang="en-US" altLang="en-US" smtClean="0"/>
              <a:pPr/>
              <a:t>58</a:t>
            </a:fld>
            <a:endParaRPr lang="en-US" altLang="en-US"/>
          </a:p>
        </p:txBody>
      </p:sp>
    </p:spTree>
    <p:extLst>
      <p:ext uri="{BB962C8B-B14F-4D97-AF65-F5344CB8AC3E}">
        <p14:creationId xmlns:p14="http://schemas.microsoft.com/office/powerpoint/2010/main" val="20435532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79E8-93A2-6AF3-E05A-03104A2D9FC5}"/>
              </a:ext>
            </a:extLst>
          </p:cNvPr>
          <p:cNvSpPr>
            <a:spLocks noGrp="1"/>
          </p:cNvSpPr>
          <p:nvPr>
            <p:ph type="title"/>
          </p:nvPr>
        </p:nvSpPr>
        <p:spPr/>
        <p:txBody>
          <a:bodyPr/>
          <a:lstStyle/>
          <a:p>
            <a:r>
              <a:rPr lang="en-US" dirty="0"/>
              <a:t>Updated client/</a:t>
            </a:r>
            <a:r>
              <a:rPr lang="en-US" dirty="0" err="1"/>
              <a:t>src</a:t>
            </a:r>
            <a:r>
              <a:rPr lang="en-US" dirty="0"/>
              <a:t>/</a:t>
            </a:r>
            <a:r>
              <a:rPr lang="en-US" dirty="0" err="1"/>
              <a:t>counter.jsx</a:t>
            </a:r>
            <a:r>
              <a:rPr lang="en-US" dirty="0"/>
              <a:t> contd.</a:t>
            </a:r>
          </a:p>
        </p:txBody>
      </p:sp>
      <p:sp>
        <p:nvSpPr>
          <p:cNvPr id="3" name="Content Placeholder 2">
            <a:extLst>
              <a:ext uri="{FF2B5EF4-FFF2-40B4-BE49-F238E27FC236}">
                <a16:creationId xmlns:a16="http://schemas.microsoft.com/office/drawing/2014/main" id="{C4664D53-EA8D-84DE-BE33-B34BA0CE0D15}"/>
              </a:ext>
            </a:extLst>
          </p:cNvPr>
          <p:cNvSpPr>
            <a:spLocks noGrp="1"/>
          </p:cNvSpPr>
          <p:nvPr>
            <p:ph idx="1"/>
          </p:nvPr>
        </p:nvSpPr>
        <p:spPr/>
        <p:txBody>
          <a:bodyPr/>
          <a:lstStyle/>
          <a:p>
            <a:pPr marL="0" marR="0">
              <a:lnSpc>
                <a:spcPct val="107000"/>
              </a:lnSpc>
              <a:spcBef>
                <a:spcPts val="0"/>
              </a:spcBef>
              <a:spcAft>
                <a:spcPts val="800"/>
              </a:spcAft>
            </a:pP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 set the values of each form field to match "data"</a:t>
            </a:r>
          </a:p>
          <a:p>
            <a:pPr marL="0" marR="0">
              <a:lnSpc>
                <a:spcPct val="107000"/>
              </a:lnSpc>
              <a:spcBef>
                <a:spcPts val="0"/>
              </a:spcBef>
              <a:spcAft>
                <a:spcPts val="800"/>
              </a:spcAft>
            </a:pP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for (const prop in data) {</a:t>
            </a:r>
          </a:p>
          <a:p>
            <a:pPr marL="0" marR="0">
              <a:lnSpc>
                <a:spcPct val="107000"/>
              </a:lnSpc>
              <a:spcBef>
                <a:spcPts val="0"/>
              </a:spcBef>
              <a:spcAft>
                <a:spcPts val="800"/>
              </a:spcAft>
            </a:pP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50" kern="100" dirty="0" err="1">
                <a:effectLst/>
                <a:latin typeface="Calibri" panose="020F0502020204030204" pitchFamily="34" charset="0"/>
                <a:ea typeface="Calibri" panose="020F0502020204030204" pitchFamily="34" charset="0"/>
                <a:cs typeface="Times New Roman" panose="02020603050405020304" pitchFamily="18" charset="0"/>
              </a:rPr>
              <a:t>setValue</a:t>
            </a:r>
            <a:r>
              <a:rPr lang="en-US" sz="550" kern="100" dirty="0">
                <a:effectLst/>
                <a:latin typeface="Calibri" panose="020F0502020204030204" pitchFamily="34" charset="0"/>
                <a:ea typeface="Calibri" panose="020F0502020204030204" pitchFamily="34" charset="0"/>
                <a:cs typeface="Times New Roman" panose="02020603050405020304" pitchFamily="18" charset="0"/>
              </a:rPr>
              <a:t>(prop, data[prop]);</a:t>
            </a:r>
          </a:p>
          <a:p>
            <a:pPr marL="0" marR="0">
              <a:lnSpc>
                <a:spcPct val="107000"/>
              </a:lnSpc>
              <a:spcBef>
                <a:spcPts val="0"/>
              </a:spcBef>
              <a:spcAft>
                <a:spcPts val="800"/>
              </a:spcAft>
            </a:pP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 []);</a:t>
            </a:r>
          </a:p>
          <a:p>
            <a:pPr marL="0" marR="0">
              <a:lnSpc>
                <a:spcPct val="107000"/>
              </a:lnSpc>
              <a:spcBef>
                <a:spcPts val="0"/>
              </a:spcBef>
              <a:spcAft>
                <a:spcPts val="800"/>
              </a:spcAft>
            </a:pP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function </a:t>
            </a:r>
            <a:r>
              <a:rPr lang="en-US" sz="550" kern="100" dirty="0" err="1">
                <a:effectLst/>
                <a:latin typeface="Calibri" panose="020F0502020204030204" pitchFamily="34" charset="0"/>
                <a:ea typeface="Calibri" panose="020F0502020204030204" pitchFamily="34" charset="0"/>
                <a:cs typeface="Times New Roman" panose="02020603050405020304" pitchFamily="18" charset="0"/>
              </a:rPr>
              <a:t>submitForm</a:t>
            </a:r>
            <a:r>
              <a:rPr lang="en-US" sz="550" kern="100" dirty="0">
                <a:effectLst/>
                <a:latin typeface="Calibri" panose="020F0502020204030204" pitchFamily="34" charset="0"/>
                <a:ea typeface="Calibri" panose="020F0502020204030204" pitchFamily="34" charset="0"/>
                <a:cs typeface="Times New Roman" panose="02020603050405020304" pitchFamily="18" charset="0"/>
              </a:rPr>
              <a:t>(data) {</a:t>
            </a:r>
          </a:p>
          <a:p>
            <a:pPr marL="0" marR="0">
              <a:lnSpc>
                <a:spcPct val="107000"/>
              </a:lnSpc>
              <a:spcBef>
                <a:spcPts val="0"/>
              </a:spcBef>
              <a:spcAft>
                <a:spcPts val="800"/>
              </a:spcAft>
            </a:pP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console.log(data);</a:t>
            </a:r>
          </a:p>
          <a:p>
            <a:pPr marL="0" marR="0">
              <a:lnSpc>
                <a:spcPct val="107000"/>
              </a:lnSpc>
              <a:spcBef>
                <a:spcPts val="0"/>
              </a:spcBef>
              <a:spcAft>
                <a:spcPts val="800"/>
              </a:spcAft>
            </a:pP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return (</a:t>
            </a:r>
          </a:p>
          <a:p>
            <a:pPr marL="0" marR="0">
              <a:lnSpc>
                <a:spcPct val="107000"/>
              </a:lnSpc>
              <a:spcBef>
                <a:spcPts val="0"/>
              </a:spcBef>
              <a:spcAft>
                <a:spcPts val="800"/>
              </a:spcAft>
            </a:pP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&lt;form </a:t>
            </a:r>
            <a:r>
              <a:rPr lang="en-US" sz="550" kern="100" dirty="0" err="1">
                <a:effectLst/>
                <a:latin typeface="Calibri" panose="020F0502020204030204" pitchFamily="34" charset="0"/>
                <a:ea typeface="Calibri" panose="020F0502020204030204" pitchFamily="34" charset="0"/>
                <a:cs typeface="Times New Roman" panose="02020603050405020304" pitchFamily="18" charset="0"/>
              </a:rPr>
              <a:t>onSubmit</a:t>
            </a:r>
            <a:r>
              <a:rPr lang="en-US" sz="55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550" kern="100" dirty="0" err="1">
                <a:effectLst/>
                <a:latin typeface="Calibri" panose="020F0502020204030204" pitchFamily="34" charset="0"/>
                <a:ea typeface="Calibri" panose="020F0502020204030204" pitchFamily="34" charset="0"/>
                <a:cs typeface="Times New Roman" panose="02020603050405020304" pitchFamily="18" charset="0"/>
              </a:rPr>
              <a:t>handleSubmit</a:t>
            </a:r>
            <a:r>
              <a:rPr lang="en-US" sz="55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550" kern="100" dirty="0" err="1">
                <a:effectLst/>
                <a:latin typeface="Calibri" panose="020F0502020204030204" pitchFamily="34" charset="0"/>
                <a:ea typeface="Calibri" panose="020F0502020204030204" pitchFamily="34" charset="0"/>
                <a:cs typeface="Times New Roman" panose="02020603050405020304" pitchFamily="18" charset="0"/>
              </a:rPr>
              <a:t>submitForm</a:t>
            </a:r>
            <a:r>
              <a:rPr lang="en-US" sz="550" kern="100" dirty="0">
                <a:effectLst/>
                <a:latin typeface="Calibri" panose="020F0502020204030204" pitchFamily="34" charset="0"/>
                <a:ea typeface="Calibri" panose="020F0502020204030204" pitchFamily="34" charset="0"/>
                <a:cs typeface="Times New Roman" panose="02020603050405020304" pitchFamily="18" charset="0"/>
              </a:rPr>
              <a:t>)}&gt;</a:t>
            </a:r>
          </a:p>
          <a:p>
            <a:pPr marL="0" marR="0">
              <a:lnSpc>
                <a:spcPct val="107000"/>
              </a:lnSpc>
              <a:spcBef>
                <a:spcPts val="0"/>
              </a:spcBef>
              <a:spcAft>
                <a:spcPts val="800"/>
              </a:spcAft>
            </a:pP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First Name: &lt;</a:t>
            </a:r>
            <a:r>
              <a:rPr lang="en-US" sz="550" kern="100" dirty="0" err="1">
                <a:effectLst/>
                <a:latin typeface="Calibri" panose="020F0502020204030204" pitchFamily="34" charset="0"/>
                <a:ea typeface="Calibri" panose="020F0502020204030204" pitchFamily="34" charset="0"/>
                <a:cs typeface="Times New Roman" panose="02020603050405020304" pitchFamily="18" charset="0"/>
              </a:rPr>
              <a:t>br</a:t>
            </a: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/&gt;</a:t>
            </a:r>
          </a:p>
          <a:p>
            <a:pPr marL="0" marR="0">
              <a:lnSpc>
                <a:spcPct val="107000"/>
              </a:lnSpc>
              <a:spcBef>
                <a:spcPts val="0"/>
              </a:spcBef>
              <a:spcAft>
                <a:spcPts val="800"/>
              </a:spcAft>
            </a:pP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&lt;input {...register("</a:t>
            </a:r>
            <a:r>
              <a:rPr lang="en-US" sz="550" kern="100" dirty="0" err="1">
                <a:effectLst/>
                <a:latin typeface="Calibri" panose="020F0502020204030204" pitchFamily="34" charset="0"/>
                <a:ea typeface="Calibri" panose="020F0502020204030204" pitchFamily="34" charset="0"/>
                <a:cs typeface="Times New Roman" panose="02020603050405020304" pitchFamily="18" charset="0"/>
              </a:rPr>
              <a:t>firstName</a:t>
            </a: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 required: true, </a:t>
            </a:r>
            <a:r>
              <a:rPr lang="en-US" sz="550" kern="100" dirty="0" err="1">
                <a:effectLst/>
                <a:latin typeface="Calibri" panose="020F0502020204030204" pitchFamily="34" charset="0"/>
                <a:ea typeface="Calibri" panose="020F0502020204030204" pitchFamily="34" charset="0"/>
                <a:cs typeface="Times New Roman" panose="02020603050405020304" pitchFamily="18" charset="0"/>
              </a:rPr>
              <a:t>maxLength</a:t>
            </a: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20 })} </a:t>
            </a:r>
            <a:r>
              <a:rPr lang="en-US" sz="550" kern="100" dirty="0" err="1">
                <a:effectLst/>
                <a:latin typeface="Calibri" panose="020F0502020204030204" pitchFamily="34" charset="0"/>
                <a:ea typeface="Calibri" panose="020F0502020204030204" pitchFamily="34" charset="0"/>
                <a:cs typeface="Times New Roman" panose="02020603050405020304" pitchFamily="18" charset="0"/>
              </a:rPr>
              <a:t>className</a:t>
            </a:r>
            <a:r>
              <a:rPr lang="en-US" sz="55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550" kern="100" dirty="0" err="1">
                <a:effectLst/>
                <a:latin typeface="Calibri" panose="020F0502020204030204" pitchFamily="34" charset="0"/>
                <a:ea typeface="Calibri" panose="020F0502020204030204" pitchFamily="34" charset="0"/>
                <a:cs typeface="Times New Roman" panose="02020603050405020304" pitchFamily="18" charset="0"/>
              </a:rPr>
              <a:t>errors.firstName</a:t>
            </a: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&amp;&amp; "</a:t>
            </a:r>
            <a:r>
              <a:rPr lang="en-US" sz="550" kern="100" dirty="0" err="1">
                <a:effectLst/>
                <a:latin typeface="Calibri" panose="020F0502020204030204" pitchFamily="34" charset="0"/>
                <a:ea typeface="Calibri" panose="020F0502020204030204" pitchFamily="34" charset="0"/>
                <a:cs typeface="Times New Roman" panose="02020603050405020304" pitchFamily="18" charset="0"/>
              </a:rPr>
              <a:t>inputError</a:t>
            </a:r>
            <a:r>
              <a:rPr lang="en-US" sz="550" kern="100" dirty="0">
                <a:effectLst/>
                <a:latin typeface="Calibri" panose="020F0502020204030204" pitchFamily="34" charset="0"/>
                <a:ea typeface="Calibri" panose="020F0502020204030204" pitchFamily="34" charset="0"/>
                <a:cs typeface="Times New Roman" panose="02020603050405020304" pitchFamily="18" charset="0"/>
              </a:rPr>
              <a:t>"}/&gt;</a:t>
            </a:r>
          </a:p>
          <a:p>
            <a:pPr marL="0" marR="0">
              <a:lnSpc>
                <a:spcPct val="107000"/>
              </a:lnSpc>
              <a:spcBef>
                <a:spcPts val="0"/>
              </a:spcBef>
              <a:spcAft>
                <a:spcPts val="800"/>
              </a:spcAft>
            </a:pPr>
            <a:r>
              <a:rPr lang="en-US" sz="550" kern="100" dirty="0">
                <a:effectLst/>
                <a:latin typeface="Calibri" panose="020F0502020204030204" pitchFamily="34" charset="0"/>
                <a:ea typeface="Calibri" panose="020F0502020204030204" pitchFamily="34" charset="0"/>
                <a:cs typeface="Times New Roman" panose="02020603050405020304" pitchFamily="18" charset="0"/>
              </a:rPr>
              <a:t>{errors.</a:t>
            </a:r>
            <a:r>
              <a:rPr lang="en-US" sz="550" kern="100" dirty="0" err="1">
                <a:effectLst/>
                <a:latin typeface="Calibri" panose="020F0502020204030204" pitchFamily="34" charset="0"/>
                <a:ea typeface="Calibri" panose="020F0502020204030204" pitchFamily="34" charset="0"/>
                <a:cs typeface="Times New Roman" panose="02020603050405020304" pitchFamily="18" charset="0"/>
              </a:rPr>
              <a:t>firstName</a:t>
            </a:r>
            <a:r>
              <a:rPr lang="en-US" sz="550" kern="100" dirty="0">
                <a:effectLst/>
                <a:latin typeface="Calibri" panose="020F0502020204030204" pitchFamily="34" charset="0"/>
                <a:ea typeface="Calibri" panose="020F0502020204030204" pitchFamily="34" charset="0"/>
                <a:cs typeface="Times New Roman" panose="02020603050405020304" pitchFamily="18" charset="0"/>
              </a:rPr>
              <a:t>?.type === "required" &amp;&amp; &lt;span&gt;&lt;</a:t>
            </a:r>
            <a:r>
              <a:rPr lang="en-US" sz="550" kern="100" dirty="0" err="1">
                <a:effectLst/>
                <a:latin typeface="Calibri" panose="020F0502020204030204" pitchFamily="34" charset="0"/>
                <a:ea typeface="Calibri" panose="020F0502020204030204" pitchFamily="34" charset="0"/>
                <a:cs typeface="Times New Roman" panose="02020603050405020304" pitchFamily="18" charset="0"/>
              </a:rPr>
              <a:t>br</a:t>
            </a: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/&gt;First Name is required&lt;/span&gt;}</a:t>
            </a:r>
          </a:p>
          <a:p>
            <a:pPr marL="0" marR="0">
              <a:lnSpc>
                <a:spcPct val="107000"/>
              </a:lnSpc>
              <a:spcBef>
                <a:spcPts val="0"/>
              </a:spcBef>
              <a:spcAft>
                <a:spcPts val="800"/>
              </a:spcAft>
            </a:pPr>
            <a:r>
              <a:rPr lang="en-US" sz="550" kern="100" dirty="0">
                <a:effectLst/>
                <a:latin typeface="Calibri" panose="020F0502020204030204" pitchFamily="34" charset="0"/>
                <a:ea typeface="Calibri" panose="020F0502020204030204" pitchFamily="34" charset="0"/>
                <a:cs typeface="Times New Roman" panose="02020603050405020304" pitchFamily="18" charset="0"/>
              </a:rPr>
              <a:t>{errors.</a:t>
            </a:r>
            <a:r>
              <a:rPr lang="en-US" sz="550" kern="100" dirty="0" err="1">
                <a:effectLst/>
                <a:latin typeface="Calibri" panose="020F0502020204030204" pitchFamily="34" charset="0"/>
                <a:ea typeface="Calibri" panose="020F0502020204030204" pitchFamily="34" charset="0"/>
                <a:cs typeface="Times New Roman" panose="02020603050405020304" pitchFamily="18" charset="0"/>
              </a:rPr>
              <a:t>firstName</a:t>
            </a:r>
            <a:r>
              <a:rPr lang="en-US" sz="550" kern="100" dirty="0">
                <a:effectLst/>
                <a:latin typeface="Calibri" panose="020F0502020204030204" pitchFamily="34" charset="0"/>
                <a:ea typeface="Calibri" panose="020F0502020204030204" pitchFamily="34" charset="0"/>
                <a:cs typeface="Times New Roman" panose="02020603050405020304" pitchFamily="18" charset="0"/>
              </a:rPr>
              <a:t>?.type === "</a:t>
            </a:r>
            <a:r>
              <a:rPr lang="en-US" sz="550" kern="100" dirty="0" err="1">
                <a:effectLst/>
                <a:latin typeface="Calibri" panose="020F0502020204030204" pitchFamily="34" charset="0"/>
                <a:ea typeface="Calibri" panose="020F0502020204030204" pitchFamily="34" charset="0"/>
                <a:cs typeface="Times New Roman" panose="02020603050405020304" pitchFamily="18" charset="0"/>
              </a:rPr>
              <a:t>maxLength</a:t>
            </a: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&amp;&amp; &lt;span&gt;&lt;</a:t>
            </a:r>
            <a:r>
              <a:rPr lang="en-US" sz="550" kern="100" dirty="0" err="1">
                <a:effectLst/>
                <a:latin typeface="Calibri" panose="020F0502020204030204" pitchFamily="34" charset="0"/>
                <a:ea typeface="Calibri" panose="020F0502020204030204" pitchFamily="34" charset="0"/>
                <a:cs typeface="Times New Roman" panose="02020603050405020304" pitchFamily="18" charset="0"/>
              </a:rPr>
              <a:t>br</a:t>
            </a: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/&gt;First Name Cannot contain more than 20 characters&lt;/span&gt;}</a:t>
            </a:r>
          </a:p>
          <a:p>
            <a:pPr marL="0" marR="0">
              <a:lnSpc>
                <a:spcPct val="107000"/>
              </a:lnSpc>
              <a:spcBef>
                <a:spcPts val="0"/>
              </a:spcBef>
              <a:spcAft>
                <a:spcPts val="800"/>
              </a:spcAft>
            </a:pPr>
            <a:r>
              <a:rPr lang="en-US" sz="550" kern="100" dirty="0">
                <a:effectLst/>
                <a:latin typeface="Calibri" panose="020F0502020204030204" pitchFamily="34" charset="0"/>
                <a:ea typeface="Calibri" panose="020F0502020204030204" pitchFamily="34" charset="0"/>
                <a:cs typeface="Times New Roman" panose="02020603050405020304" pitchFamily="18" charset="0"/>
              </a:rPr>
              <a:t>&lt;</a:t>
            </a:r>
            <a:r>
              <a:rPr lang="en-US" sz="550" kern="100" dirty="0" err="1">
                <a:effectLst/>
                <a:latin typeface="Calibri" panose="020F0502020204030204" pitchFamily="34" charset="0"/>
                <a:ea typeface="Calibri" panose="020F0502020204030204" pitchFamily="34" charset="0"/>
                <a:cs typeface="Times New Roman" panose="02020603050405020304" pitchFamily="18" charset="0"/>
              </a:rPr>
              <a:t>br</a:t>
            </a: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/&gt;&lt;</a:t>
            </a:r>
            <a:r>
              <a:rPr lang="en-US" sz="550" kern="100" dirty="0" err="1">
                <a:effectLst/>
                <a:latin typeface="Calibri" panose="020F0502020204030204" pitchFamily="34" charset="0"/>
                <a:ea typeface="Calibri" panose="020F0502020204030204" pitchFamily="34" charset="0"/>
                <a:cs typeface="Times New Roman" panose="02020603050405020304" pitchFamily="18" charset="0"/>
              </a:rPr>
              <a:t>br</a:t>
            </a: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/&gt;</a:t>
            </a:r>
          </a:p>
          <a:p>
            <a:pPr marL="0" marR="0">
              <a:lnSpc>
                <a:spcPct val="107000"/>
              </a:lnSpc>
              <a:spcBef>
                <a:spcPts val="0"/>
              </a:spcBef>
              <a:spcAft>
                <a:spcPts val="800"/>
              </a:spcAft>
            </a:pP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Last Name: &lt;</a:t>
            </a:r>
            <a:r>
              <a:rPr lang="en-US" sz="550" kern="100" dirty="0" err="1">
                <a:effectLst/>
                <a:latin typeface="Calibri" panose="020F0502020204030204" pitchFamily="34" charset="0"/>
                <a:ea typeface="Calibri" panose="020F0502020204030204" pitchFamily="34" charset="0"/>
                <a:cs typeface="Times New Roman" panose="02020603050405020304" pitchFamily="18" charset="0"/>
              </a:rPr>
              <a:t>br</a:t>
            </a: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/&gt;</a:t>
            </a:r>
          </a:p>
          <a:p>
            <a:pPr marL="0" marR="0">
              <a:lnSpc>
                <a:spcPct val="107000"/>
              </a:lnSpc>
              <a:spcBef>
                <a:spcPts val="0"/>
              </a:spcBef>
              <a:spcAft>
                <a:spcPts val="800"/>
              </a:spcAft>
            </a:pP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&lt;input {...register("</a:t>
            </a:r>
            <a:r>
              <a:rPr lang="en-US" sz="550" kern="100" dirty="0" err="1">
                <a:effectLst/>
                <a:latin typeface="Calibri" panose="020F0502020204030204" pitchFamily="34" charset="0"/>
                <a:ea typeface="Calibri" panose="020F0502020204030204" pitchFamily="34" charset="0"/>
                <a:cs typeface="Times New Roman" panose="02020603050405020304" pitchFamily="18" charset="0"/>
              </a:rPr>
              <a:t>lastName</a:t>
            </a: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 pattern: /^[A-Za-z]+$/</a:t>
            </a:r>
            <a:r>
              <a:rPr lang="en-US" sz="55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 /&gt;&lt;</a:t>
            </a:r>
            <a:r>
              <a:rPr lang="en-US" sz="550" kern="100" dirty="0" err="1">
                <a:effectLst/>
                <a:latin typeface="Calibri" panose="020F0502020204030204" pitchFamily="34" charset="0"/>
                <a:ea typeface="Calibri" panose="020F0502020204030204" pitchFamily="34" charset="0"/>
                <a:cs typeface="Times New Roman" panose="02020603050405020304" pitchFamily="18" charset="0"/>
              </a:rPr>
              <a:t>br</a:t>
            </a: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/&gt;&lt;</a:t>
            </a:r>
            <a:r>
              <a:rPr lang="en-US" sz="550" kern="100" dirty="0" err="1">
                <a:effectLst/>
                <a:latin typeface="Calibri" panose="020F0502020204030204" pitchFamily="34" charset="0"/>
                <a:ea typeface="Calibri" panose="020F0502020204030204" pitchFamily="34" charset="0"/>
                <a:cs typeface="Times New Roman" panose="02020603050405020304" pitchFamily="18" charset="0"/>
              </a:rPr>
              <a:t>br</a:t>
            </a: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/&gt;</a:t>
            </a:r>
          </a:p>
          <a:p>
            <a:pPr marL="0" marR="0">
              <a:lnSpc>
                <a:spcPct val="107000"/>
              </a:lnSpc>
              <a:spcBef>
                <a:spcPts val="0"/>
              </a:spcBef>
              <a:spcAft>
                <a:spcPts val="800"/>
              </a:spcAft>
            </a:pP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Age: &lt;</a:t>
            </a:r>
            <a:r>
              <a:rPr lang="en-US" sz="550" kern="100" dirty="0" err="1">
                <a:effectLst/>
                <a:latin typeface="Calibri" panose="020F0502020204030204" pitchFamily="34" charset="0"/>
                <a:ea typeface="Calibri" panose="020F0502020204030204" pitchFamily="34" charset="0"/>
                <a:cs typeface="Times New Roman" panose="02020603050405020304" pitchFamily="18" charset="0"/>
              </a:rPr>
              <a:t>br</a:t>
            </a: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/&gt;</a:t>
            </a:r>
          </a:p>
          <a:p>
            <a:pPr marL="0" marR="0">
              <a:lnSpc>
                <a:spcPct val="107000"/>
              </a:lnSpc>
              <a:spcBef>
                <a:spcPts val="0"/>
              </a:spcBef>
              <a:spcAft>
                <a:spcPts val="800"/>
              </a:spcAft>
            </a:pP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&lt;input type="number" {...register("age", { min: 18, max: 99, validate: { </a:t>
            </a:r>
            <a:r>
              <a:rPr lang="en-US" sz="550" kern="100" dirty="0" err="1">
                <a:effectLst/>
                <a:latin typeface="Calibri" panose="020F0502020204030204" pitchFamily="34" charset="0"/>
                <a:ea typeface="Calibri" panose="020F0502020204030204" pitchFamily="34" charset="0"/>
                <a:cs typeface="Times New Roman" panose="02020603050405020304" pitchFamily="18" charset="0"/>
              </a:rPr>
              <a:t>onlyEven</a:t>
            </a: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v =&gt; v % 2 == 0 } })} /&gt;&lt;</a:t>
            </a:r>
            <a:r>
              <a:rPr lang="en-US" sz="550" kern="100" dirty="0" err="1">
                <a:effectLst/>
                <a:latin typeface="Calibri" panose="020F0502020204030204" pitchFamily="34" charset="0"/>
                <a:ea typeface="Calibri" panose="020F0502020204030204" pitchFamily="34" charset="0"/>
                <a:cs typeface="Times New Roman" panose="02020603050405020304" pitchFamily="18" charset="0"/>
              </a:rPr>
              <a:t>br</a:t>
            </a: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/&gt;&lt;</a:t>
            </a:r>
            <a:r>
              <a:rPr lang="en-US" sz="550" kern="100" dirty="0" err="1">
                <a:effectLst/>
                <a:latin typeface="Calibri" panose="020F0502020204030204" pitchFamily="34" charset="0"/>
                <a:ea typeface="Calibri" panose="020F0502020204030204" pitchFamily="34" charset="0"/>
                <a:cs typeface="Times New Roman" panose="02020603050405020304" pitchFamily="18" charset="0"/>
              </a:rPr>
              <a:t>br</a:t>
            </a: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/&gt;</a:t>
            </a:r>
          </a:p>
          <a:p>
            <a:pPr marL="0" marR="0">
              <a:lnSpc>
                <a:spcPct val="107000"/>
              </a:lnSpc>
              <a:spcBef>
                <a:spcPts val="0"/>
              </a:spcBef>
              <a:spcAft>
                <a:spcPts val="800"/>
              </a:spcAft>
            </a:pP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&lt;button type="submit" disabled={</a:t>
            </a:r>
            <a:r>
              <a:rPr lang="en-US" sz="550" kern="100" dirty="0" err="1">
                <a:effectLst/>
                <a:latin typeface="Calibri" panose="020F0502020204030204" pitchFamily="34" charset="0"/>
                <a:ea typeface="Calibri" panose="020F0502020204030204" pitchFamily="34" charset="0"/>
                <a:cs typeface="Times New Roman" panose="02020603050405020304" pitchFamily="18" charset="0"/>
              </a:rPr>
              <a:t>Object.keys</a:t>
            </a:r>
            <a:r>
              <a:rPr lang="en-US" sz="550" kern="100" dirty="0">
                <a:effectLst/>
                <a:latin typeface="Calibri" panose="020F0502020204030204" pitchFamily="34" charset="0"/>
                <a:ea typeface="Calibri" panose="020F0502020204030204" pitchFamily="34" charset="0"/>
                <a:cs typeface="Times New Roman" panose="02020603050405020304" pitchFamily="18" charset="0"/>
              </a:rPr>
              <a:t>(errors).length &gt; 0}&gt;Update User&lt;/button&gt;</a:t>
            </a:r>
          </a:p>
          <a:p>
            <a:pPr marL="0" marR="0">
              <a:lnSpc>
                <a:spcPct val="107000"/>
              </a:lnSpc>
              <a:spcBef>
                <a:spcPts val="0"/>
              </a:spcBef>
              <a:spcAft>
                <a:spcPts val="800"/>
              </a:spcAft>
            </a:pP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&lt;/form&gt;</a:t>
            </a:r>
          </a:p>
          <a:p>
            <a:pPr marL="0" marR="0">
              <a:lnSpc>
                <a:spcPct val="107000"/>
              </a:lnSpc>
              <a:spcBef>
                <a:spcPts val="0"/>
              </a:spcBef>
              <a:spcAft>
                <a:spcPts val="800"/>
              </a:spcAft>
            </a:pPr>
            <a:r>
              <a:rPr lang="en-US" sz="55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55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550" dirty="0"/>
          </a:p>
        </p:txBody>
      </p:sp>
      <p:sp>
        <p:nvSpPr>
          <p:cNvPr id="4" name="Date Placeholder 3">
            <a:extLst>
              <a:ext uri="{FF2B5EF4-FFF2-40B4-BE49-F238E27FC236}">
                <a16:creationId xmlns:a16="http://schemas.microsoft.com/office/drawing/2014/main" id="{F5F47054-6712-5B42-1767-AA8E402AC3B6}"/>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BEBDD867-9A6F-93BE-A64E-9513A65DB66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4A7D0C1-2AB4-A2B7-020E-9FBC0BB881BC}"/>
              </a:ext>
            </a:extLst>
          </p:cNvPr>
          <p:cNvSpPr>
            <a:spLocks noGrp="1"/>
          </p:cNvSpPr>
          <p:nvPr>
            <p:ph type="sldNum" sz="quarter" idx="12"/>
          </p:nvPr>
        </p:nvSpPr>
        <p:spPr/>
        <p:txBody>
          <a:bodyPr/>
          <a:lstStyle/>
          <a:p>
            <a:fld id="{7C5CF243-786F-4254-B068-4C9F0B6EA12F}" type="slidenum">
              <a:rPr lang="en-US" altLang="en-US" smtClean="0"/>
              <a:pPr/>
              <a:t>59</a:t>
            </a:fld>
            <a:endParaRPr lang="en-US" altLang="en-US"/>
          </a:p>
        </p:txBody>
      </p:sp>
    </p:spTree>
    <p:extLst>
      <p:ext uri="{BB962C8B-B14F-4D97-AF65-F5344CB8AC3E}">
        <p14:creationId xmlns:p14="http://schemas.microsoft.com/office/powerpoint/2010/main" val="1550521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66B1B-E0B4-85B7-63E1-5232C3BA553C}"/>
              </a:ext>
            </a:extLst>
          </p:cNvPr>
          <p:cNvSpPr>
            <a:spLocks noGrp="1"/>
          </p:cNvSpPr>
          <p:nvPr>
            <p:ph type="title"/>
          </p:nvPr>
        </p:nvSpPr>
        <p:spPr/>
        <p:txBody>
          <a:bodyPr/>
          <a:lstStyle/>
          <a:p>
            <a:br>
              <a:rPr lang="en-US" dirty="0"/>
            </a:br>
            <a:r>
              <a:rPr lang="en-US" dirty="0"/>
              <a:t>Client/</a:t>
            </a:r>
            <a:r>
              <a:rPr lang="en-US" dirty="0" err="1"/>
              <a:t>src</a:t>
            </a:r>
            <a:r>
              <a:rPr lang="en-US" dirty="0"/>
              <a:t>/</a:t>
            </a:r>
            <a:r>
              <a:rPr lang="en-US" dirty="0" err="1"/>
              <a:t>counter.jsx</a:t>
            </a:r>
            <a:br>
              <a:rPr lang="en-US" dirty="0"/>
            </a:br>
            <a:endParaRPr lang="en-US" dirty="0"/>
          </a:p>
        </p:txBody>
      </p:sp>
      <p:sp>
        <p:nvSpPr>
          <p:cNvPr id="3" name="Content Placeholder 2">
            <a:extLst>
              <a:ext uri="{FF2B5EF4-FFF2-40B4-BE49-F238E27FC236}">
                <a16:creationId xmlns:a16="http://schemas.microsoft.com/office/drawing/2014/main" id="{ABF081E9-FD21-8794-9ADB-658E4A9520D2}"/>
              </a:ext>
            </a:extLst>
          </p:cNvPr>
          <p:cNvSpPr>
            <a:spLocks noGrp="1"/>
          </p:cNvSpPr>
          <p:nvPr>
            <p:ph idx="1"/>
          </p:nvPr>
        </p:nvSpPr>
        <p:spPr/>
        <p:txBody>
          <a:bodyPr/>
          <a:lstStyle/>
          <a:p>
            <a:r>
              <a:rPr lang="en-US" dirty="0"/>
              <a:t>Update the client/</a:t>
            </a:r>
            <a:r>
              <a:rPr lang="en-US" dirty="0" err="1"/>
              <a:t>src</a:t>
            </a:r>
            <a:r>
              <a:rPr lang="en-US" dirty="0"/>
              <a:t>/</a:t>
            </a:r>
            <a:r>
              <a:rPr lang="en-US" dirty="0" err="1"/>
              <a:t>counter.jsx</a:t>
            </a:r>
            <a:r>
              <a:rPr lang="en-US" dirty="0"/>
              <a:t> with the following code:</a:t>
            </a:r>
          </a:p>
          <a:p>
            <a:endParaRPr lang="en-US" dirty="0"/>
          </a:p>
        </p:txBody>
      </p:sp>
      <p:sp>
        <p:nvSpPr>
          <p:cNvPr id="4" name="Date Placeholder 3">
            <a:extLst>
              <a:ext uri="{FF2B5EF4-FFF2-40B4-BE49-F238E27FC236}">
                <a16:creationId xmlns:a16="http://schemas.microsoft.com/office/drawing/2014/main" id="{46AE0532-5DEE-5C9E-CF35-3474BE3FB26A}"/>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9FC9659B-34C8-B747-C74F-328CF76ABEC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A481DAA-D92B-DAA4-F166-22D3140979A0}"/>
              </a:ext>
            </a:extLst>
          </p:cNvPr>
          <p:cNvSpPr>
            <a:spLocks noGrp="1"/>
          </p:cNvSpPr>
          <p:nvPr>
            <p:ph type="sldNum" sz="quarter" idx="12"/>
          </p:nvPr>
        </p:nvSpPr>
        <p:spPr/>
        <p:txBody>
          <a:bodyPr/>
          <a:lstStyle/>
          <a:p>
            <a:fld id="{7C5CF243-786F-4254-B068-4C9F0B6EA12F}" type="slidenum">
              <a:rPr lang="en-US" altLang="en-US" smtClean="0"/>
              <a:pPr/>
              <a:t>6</a:t>
            </a:fld>
            <a:endParaRPr lang="en-US" altLang="en-US"/>
          </a:p>
        </p:txBody>
      </p:sp>
    </p:spTree>
    <p:extLst>
      <p:ext uri="{BB962C8B-B14F-4D97-AF65-F5344CB8AC3E}">
        <p14:creationId xmlns:p14="http://schemas.microsoft.com/office/powerpoint/2010/main" val="39837955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849C2-C492-BFA7-2902-DA9369D42DAA}"/>
              </a:ext>
            </a:extLst>
          </p:cNvPr>
          <p:cNvSpPr>
            <a:spLocks noGrp="1"/>
          </p:cNvSpPr>
          <p:nvPr>
            <p:ph type="title"/>
          </p:nvPr>
        </p:nvSpPr>
        <p:spPr/>
        <p:txBody>
          <a:bodyPr/>
          <a:lstStyle/>
          <a:p>
            <a:r>
              <a:rPr lang="en-US" dirty="0"/>
              <a:t>Updated index.css</a:t>
            </a:r>
          </a:p>
        </p:txBody>
      </p:sp>
      <p:sp>
        <p:nvSpPr>
          <p:cNvPr id="3" name="Content Placeholder 2">
            <a:extLst>
              <a:ext uri="{FF2B5EF4-FFF2-40B4-BE49-F238E27FC236}">
                <a16:creationId xmlns:a16="http://schemas.microsoft.com/office/drawing/2014/main" id="{B646544B-0663-8C2C-DF56-9A3EEE2602DE}"/>
              </a:ext>
            </a:extLst>
          </p:cNvPr>
          <p:cNvSpPr>
            <a:spLocks noGrp="1"/>
          </p:cNvSpPr>
          <p:nvPr>
            <p:ph idx="1"/>
          </p:nvPr>
        </p:nvSpPr>
        <p:spPr/>
        <p:txBody>
          <a:bodyPr/>
          <a:lstStyle/>
          <a:p>
            <a:r>
              <a:rPr lang="en-US" dirty="0"/>
              <a:t>Add the following </a:t>
            </a:r>
            <a:r>
              <a:rPr lang="en-US" dirty="0" err="1"/>
              <a:t>css</a:t>
            </a:r>
            <a:r>
              <a:rPr lang="en-US" dirty="0"/>
              <a:t> code at the end of the existing </a:t>
            </a:r>
            <a:r>
              <a:rPr lang="en-US" dirty="0" err="1"/>
              <a:t>css</a:t>
            </a:r>
            <a:r>
              <a:rPr lang="en-US" dirty="0"/>
              <a:t> code.</a:t>
            </a:r>
          </a:p>
          <a:p>
            <a:endParaRPr lang="en-US" dirty="0"/>
          </a:p>
          <a:p>
            <a:pPr marL="0" marR="0" indent="0">
              <a:lnSpc>
                <a:spcPct val="107000"/>
              </a:lnSpc>
              <a:spcBef>
                <a:spcPts val="0"/>
              </a:spcBef>
              <a:spcAft>
                <a:spcPts val="800"/>
              </a:spcAft>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inputError</a:t>
            </a:r>
            <a:r>
              <a:rPr lang="en-US"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  background-color: red;</a:t>
            </a:r>
          </a:p>
          <a:p>
            <a:pPr marL="0" marR="0" indent="0">
              <a:lnSpc>
                <a:spcPct val="107000"/>
              </a:lnSpc>
              <a:spcBef>
                <a:spcPts val="0"/>
              </a:spcBef>
              <a:spcAft>
                <a:spcPts val="800"/>
              </a:spcAft>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
        <p:nvSpPr>
          <p:cNvPr id="4" name="Date Placeholder 3">
            <a:extLst>
              <a:ext uri="{FF2B5EF4-FFF2-40B4-BE49-F238E27FC236}">
                <a16:creationId xmlns:a16="http://schemas.microsoft.com/office/drawing/2014/main" id="{B66E1198-0DEC-7E17-16AF-F37D6005405E}"/>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1FAEFE9D-D117-A797-8695-6CDE05E7AD8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F7089D1-D479-D50C-28A8-5B2AD84F65E5}"/>
              </a:ext>
            </a:extLst>
          </p:cNvPr>
          <p:cNvSpPr>
            <a:spLocks noGrp="1"/>
          </p:cNvSpPr>
          <p:nvPr>
            <p:ph type="sldNum" sz="quarter" idx="12"/>
          </p:nvPr>
        </p:nvSpPr>
        <p:spPr/>
        <p:txBody>
          <a:bodyPr/>
          <a:lstStyle/>
          <a:p>
            <a:fld id="{7C5CF243-786F-4254-B068-4C9F0B6EA12F}" type="slidenum">
              <a:rPr lang="en-US" altLang="en-US" smtClean="0"/>
              <a:pPr/>
              <a:t>60</a:t>
            </a:fld>
            <a:endParaRPr lang="en-US" altLang="en-US"/>
          </a:p>
        </p:txBody>
      </p:sp>
    </p:spTree>
    <p:extLst>
      <p:ext uri="{BB962C8B-B14F-4D97-AF65-F5344CB8AC3E}">
        <p14:creationId xmlns:p14="http://schemas.microsoft.com/office/powerpoint/2010/main" val="3410370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47D86-89A7-5308-F89B-0ED72DAF8B8E}"/>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215DFC26-0582-0B50-9862-A5C96AD0AF95}"/>
              </a:ext>
            </a:extLst>
          </p:cNvPr>
          <p:cNvPicPr>
            <a:picLocks noGrp="1" noChangeAspect="1"/>
          </p:cNvPicPr>
          <p:nvPr>
            <p:ph idx="1"/>
          </p:nvPr>
        </p:nvPicPr>
        <p:blipFill>
          <a:blip r:embed="rId2"/>
          <a:stretch>
            <a:fillRect/>
          </a:stretch>
        </p:blipFill>
        <p:spPr>
          <a:xfrm>
            <a:off x="990600" y="914400"/>
            <a:ext cx="7696200" cy="5257800"/>
          </a:xfrm>
        </p:spPr>
      </p:pic>
      <p:sp>
        <p:nvSpPr>
          <p:cNvPr id="4" name="Date Placeholder 3">
            <a:extLst>
              <a:ext uri="{FF2B5EF4-FFF2-40B4-BE49-F238E27FC236}">
                <a16:creationId xmlns:a16="http://schemas.microsoft.com/office/drawing/2014/main" id="{462C3297-4820-ED62-89C3-00823157E993}"/>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601B6AFE-4ED3-E44F-6551-08D73F0B079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713E883-3387-A382-2990-EA85089508B1}"/>
              </a:ext>
            </a:extLst>
          </p:cNvPr>
          <p:cNvSpPr>
            <a:spLocks noGrp="1"/>
          </p:cNvSpPr>
          <p:nvPr>
            <p:ph type="sldNum" sz="quarter" idx="12"/>
          </p:nvPr>
        </p:nvSpPr>
        <p:spPr/>
        <p:txBody>
          <a:bodyPr/>
          <a:lstStyle/>
          <a:p>
            <a:fld id="{7C5CF243-786F-4254-B068-4C9F0B6EA12F}" type="slidenum">
              <a:rPr lang="en-US" altLang="en-US" smtClean="0"/>
              <a:pPr/>
              <a:t>61</a:t>
            </a:fld>
            <a:endParaRPr lang="en-US" altLang="en-US"/>
          </a:p>
        </p:txBody>
      </p:sp>
    </p:spTree>
    <p:extLst>
      <p:ext uri="{BB962C8B-B14F-4D97-AF65-F5344CB8AC3E}">
        <p14:creationId xmlns:p14="http://schemas.microsoft.com/office/powerpoint/2010/main" val="2401946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C9C9C-273E-6B58-9786-AE4F78D8FEB4}"/>
              </a:ext>
            </a:extLst>
          </p:cNvPr>
          <p:cNvSpPr>
            <a:spLocks noGrp="1"/>
          </p:cNvSpPr>
          <p:nvPr>
            <p:ph type="title"/>
          </p:nvPr>
        </p:nvSpPr>
        <p:spPr/>
        <p:txBody>
          <a:bodyPr/>
          <a:lstStyle/>
          <a:p>
            <a:r>
              <a:rPr lang="en-US" dirty="0"/>
              <a:t>Updated client/</a:t>
            </a:r>
            <a:r>
              <a:rPr lang="en-US" dirty="0" err="1"/>
              <a:t>src</a:t>
            </a:r>
            <a:r>
              <a:rPr lang="en-US" dirty="0"/>
              <a:t>/</a:t>
            </a:r>
            <a:r>
              <a:rPr lang="en-US" dirty="0" err="1"/>
              <a:t>counter.jsx</a:t>
            </a:r>
            <a:endParaRPr lang="en-US" dirty="0"/>
          </a:p>
        </p:txBody>
      </p:sp>
      <p:sp>
        <p:nvSpPr>
          <p:cNvPr id="3" name="Content Placeholder 2">
            <a:extLst>
              <a:ext uri="{FF2B5EF4-FFF2-40B4-BE49-F238E27FC236}">
                <a16:creationId xmlns:a16="http://schemas.microsoft.com/office/drawing/2014/main" id="{8AA2EF6A-C90E-512D-2922-1F4B04B46D0A}"/>
              </a:ext>
            </a:extLst>
          </p:cNvPr>
          <p:cNvSpPr>
            <a:spLocks noGrp="1"/>
          </p:cNvSpPr>
          <p:nvPr>
            <p:ph idx="1"/>
          </p:nvPr>
        </p:nvSpPr>
        <p:spPr/>
        <p:txBody>
          <a:bodyPr/>
          <a:lstStyle/>
          <a:p>
            <a:r>
              <a:rPr lang="en-US" dirty="0"/>
              <a:t>Add the following code snippet below:</a:t>
            </a:r>
          </a:p>
          <a:p>
            <a:r>
              <a:rPr lang="en-US" sz="1200" b="1" dirty="0">
                <a:solidFill>
                  <a:schemeClr val="tx1"/>
                </a:solidFill>
                <a:effectLst/>
                <a:latin typeface="Consolas" panose="020B0609020204030204" pitchFamily="49" charset="0"/>
              </a:rPr>
              <a:t>import React, { </a:t>
            </a:r>
            <a:r>
              <a:rPr lang="en-US" sz="1200" b="1" dirty="0" err="1">
                <a:solidFill>
                  <a:schemeClr val="tx1"/>
                </a:solidFill>
                <a:effectLst/>
                <a:latin typeface="Consolas" panose="020B0609020204030204" pitchFamily="49" charset="0"/>
              </a:rPr>
              <a:t>useState</a:t>
            </a:r>
            <a:r>
              <a:rPr lang="en-US" sz="1200" b="1" dirty="0">
                <a:solidFill>
                  <a:schemeClr val="tx1"/>
                </a:solidFill>
                <a:effectLst/>
                <a:latin typeface="Consolas" panose="020B0609020204030204" pitchFamily="49" charset="0"/>
              </a:rPr>
              <a:t> } from "react";</a:t>
            </a:r>
          </a:p>
          <a:p>
            <a:r>
              <a:rPr lang="en-US" sz="1200" b="1" dirty="0">
                <a:solidFill>
                  <a:schemeClr val="tx1"/>
                </a:solidFill>
                <a:effectLst/>
                <a:latin typeface="Consolas" panose="020B0609020204030204" pitchFamily="49" charset="0"/>
              </a:rPr>
              <a:t>import "./controlled.css";</a:t>
            </a:r>
          </a:p>
          <a:p>
            <a:br>
              <a:rPr lang="en-US" sz="1200" b="1" dirty="0">
                <a:solidFill>
                  <a:schemeClr val="tx1"/>
                </a:solidFill>
                <a:effectLst/>
                <a:latin typeface="Consolas" panose="020B0609020204030204" pitchFamily="49" charset="0"/>
              </a:rPr>
            </a:br>
            <a:r>
              <a:rPr lang="en-US" sz="1200" b="1" dirty="0">
                <a:solidFill>
                  <a:schemeClr val="tx1"/>
                </a:solidFill>
                <a:effectLst/>
                <a:latin typeface="Consolas" panose="020B0609020204030204" pitchFamily="49" charset="0"/>
              </a:rPr>
              <a:t>export default function </a:t>
            </a:r>
            <a:r>
              <a:rPr lang="en-US" sz="1200" b="1" dirty="0" err="1">
                <a:solidFill>
                  <a:schemeClr val="tx1"/>
                </a:solidFill>
                <a:effectLst/>
                <a:latin typeface="Consolas" panose="020B0609020204030204" pitchFamily="49" charset="0"/>
              </a:rPr>
              <a:t>ControlledComponent</a:t>
            </a:r>
            <a:r>
              <a:rPr lang="en-US" sz="1200" b="1" dirty="0">
                <a:solidFill>
                  <a:schemeClr val="tx1"/>
                </a:solidFill>
                <a:effectLst/>
                <a:latin typeface="Consolas" panose="020B0609020204030204" pitchFamily="49" charset="0"/>
              </a:rPr>
              <a:t>() {</a:t>
            </a:r>
          </a:p>
          <a:p>
            <a:r>
              <a:rPr lang="en-US" sz="1200" b="1" dirty="0">
                <a:solidFill>
                  <a:schemeClr val="tx1"/>
                </a:solidFill>
                <a:effectLst/>
                <a:latin typeface="Consolas" panose="020B0609020204030204" pitchFamily="49" charset="0"/>
              </a:rPr>
              <a:t>  const [</a:t>
            </a:r>
            <a:r>
              <a:rPr lang="en-US" sz="1200" b="1" dirty="0" err="1">
                <a:solidFill>
                  <a:schemeClr val="tx1"/>
                </a:solidFill>
                <a:effectLst/>
                <a:latin typeface="Consolas" panose="020B0609020204030204" pitchFamily="49" charset="0"/>
              </a:rPr>
              <a:t>inputValue</a:t>
            </a:r>
            <a:r>
              <a:rPr lang="en-US" sz="1200" b="1" dirty="0">
                <a:solidFill>
                  <a:schemeClr val="tx1"/>
                </a:solidFill>
                <a:effectLst/>
                <a:latin typeface="Consolas" panose="020B0609020204030204" pitchFamily="49" charset="0"/>
              </a:rPr>
              <a:t>, </a:t>
            </a:r>
            <a:r>
              <a:rPr lang="en-US" sz="1200" b="1" dirty="0" err="1">
                <a:solidFill>
                  <a:schemeClr val="tx1"/>
                </a:solidFill>
                <a:effectLst/>
                <a:latin typeface="Consolas" panose="020B0609020204030204" pitchFamily="49" charset="0"/>
              </a:rPr>
              <a:t>setInputValue</a:t>
            </a:r>
            <a:r>
              <a:rPr lang="en-US" sz="1200" b="1" dirty="0">
                <a:solidFill>
                  <a:schemeClr val="tx1"/>
                </a:solidFill>
                <a:effectLst/>
                <a:latin typeface="Consolas" panose="020B0609020204030204" pitchFamily="49" charset="0"/>
              </a:rPr>
              <a:t>] = </a:t>
            </a:r>
            <a:r>
              <a:rPr lang="en-US" sz="1200" b="1" dirty="0" err="1">
                <a:solidFill>
                  <a:schemeClr val="tx1"/>
                </a:solidFill>
                <a:effectLst/>
                <a:latin typeface="Consolas" panose="020B0609020204030204" pitchFamily="49" charset="0"/>
              </a:rPr>
              <a:t>useState</a:t>
            </a:r>
            <a:r>
              <a:rPr lang="en-US" sz="1200" b="1" dirty="0">
                <a:solidFill>
                  <a:schemeClr val="tx1"/>
                </a:solidFill>
                <a:effectLst/>
                <a:latin typeface="Consolas" panose="020B0609020204030204" pitchFamily="49" charset="0"/>
              </a:rPr>
              <a:t>("");</a:t>
            </a:r>
          </a:p>
          <a:p>
            <a:br>
              <a:rPr lang="en-US" sz="1200" b="1" dirty="0">
                <a:solidFill>
                  <a:schemeClr val="tx1"/>
                </a:solidFill>
                <a:effectLst/>
                <a:latin typeface="Consolas" panose="020B0609020204030204" pitchFamily="49" charset="0"/>
              </a:rPr>
            </a:br>
            <a:r>
              <a:rPr lang="en-US" sz="1200" b="1" dirty="0">
                <a:solidFill>
                  <a:schemeClr val="tx1"/>
                </a:solidFill>
                <a:effectLst/>
                <a:latin typeface="Consolas" panose="020B0609020204030204" pitchFamily="49" charset="0"/>
              </a:rPr>
              <a:t>  const </a:t>
            </a:r>
            <a:r>
              <a:rPr lang="en-US" sz="1200" b="1" dirty="0" err="1">
                <a:solidFill>
                  <a:schemeClr val="tx1"/>
                </a:solidFill>
                <a:effectLst/>
                <a:latin typeface="Consolas" panose="020B0609020204030204" pitchFamily="49" charset="0"/>
              </a:rPr>
              <a:t>handleChange</a:t>
            </a:r>
            <a:r>
              <a:rPr lang="en-US" sz="1200" b="1" dirty="0">
                <a:solidFill>
                  <a:schemeClr val="tx1"/>
                </a:solidFill>
                <a:effectLst/>
                <a:latin typeface="Consolas" panose="020B0609020204030204" pitchFamily="49" charset="0"/>
              </a:rPr>
              <a:t> = (event) =&gt; {</a:t>
            </a:r>
          </a:p>
          <a:p>
            <a:r>
              <a:rPr lang="en-US" sz="1200" b="1" dirty="0">
                <a:solidFill>
                  <a:schemeClr val="tx1"/>
                </a:solidFill>
                <a:effectLst/>
                <a:latin typeface="Consolas" panose="020B0609020204030204" pitchFamily="49" charset="0"/>
              </a:rPr>
              <a:t>    </a:t>
            </a:r>
            <a:r>
              <a:rPr lang="en-US" sz="1200" b="1" dirty="0" err="1">
                <a:solidFill>
                  <a:schemeClr val="tx1"/>
                </a:solidFill>
                <a:effectLst/>
                <a:latin typeface="Consolas" panose="020B0609020204030204" pitchFamily="49" charset="0"/>
              </a:rPr>
              <a:t>setInputValue</a:t>
            </a:r>
            <a:r>
              <a:rPr lang="en-US" sz="1200" b="1" dirty="0">
                <a:solidFill>
                  <a:schemeClr val="tx1"/>
                </a:solidFill>
                <a:effectLst/>
                <a:latin typeface="Consolas" panose="020B0609020204030204" pitchFamily="49" charset="0"/>
              </a:rPr>
              <a:t>(</a:t>
            </a:r>
            <a:r>
              <a:rPr lang="en-US" sz="1200" b="1" dirty="0" err="1">
                <a:solidFill>
                  <a:schemeClr val="tx1"/>
                </a:solidFill>
                <a:effectLst/>
                <a:latin typeface="Consolas" panose="020B0609020204030204" pitchFamily="49" charset="0"/>
              </a:rPr>
              <a:t>event.target.value</a:t>
            </a:r>
            <a:r>
              <a:rPr lang="en-US" sz="1200" b="1" dirty="0">
                <a:solidFill>
                  <a:schemeClr val="tx1"/>
                </a:solidFill>
                <a:effectLst/>
                <a:latin typeface="Consolas" panose="020B0609020204030204" pitchFamily="49" charset="0"/>
              </a:rPr>
              <a:t>);</a:t>
            </a:r>
          </a:p>
          <a:p>
            <a:r>
              <a:rPr lang="en-US" sz="1200" b="1" dirty="0">
                <a:solidFill>
                  <a:schemeClr val="tx1"/>
                </a:solidFill>
                <a:effectLst/>
                <a:latin typeface="Consolas" panose="020B0609020204030204" pitchFamily="49" charset="0"/>
              </a:rPr>
              <a:t>  };</a:t>
            </a:r>
          </a:p>
          <a:p>
            <a:br>
              <a:rPr lang="en-US" sz="1200" b="1" dirty="0">
                <a:solidFill>
                  <a:schemeClr val="tx1"/>
                </a:solidFill>
                <a:effectLst/>
                <a:latin typeface="Consolas" panose="020B0609020204030204" pitchFamily="49" charset="0"/>
              </a:rPr>
            </a:br>
            <a:r>
              <a:rPr lang="en-US" sz="1200" b="1" dirty="0">
                <a:solidFill>
                  <a:schemeClr val="tx1"/>
                </a:solidFill>
                <a:effectLst/>
                <a:latin typeface="Consolas" panose="020B0609020204030204" pitchFamily="49" charset="0"/>
              </a:rPr>
              <a:t>  return (</a:t>
            </a:r>
          </a:p>
          <a:p>
            <a:r>
              <a:rPr lang="en-US" sz="1200" b="1" dirty="0">
                <a:solidFill>
                  <a:schemeClr val="tx1"/>
                </a:solidFill>
                <a:effectLst/>
                <a:latin typeface="Consolas" panose="020B0609020204030204" pitchFamily="49" charset="0"/>
              </a:rPr>
              <a:t>    &lt;form&gt;</a:t>
            </a:r>
          </a:p>
          <a:p>
            <a:r>
              <a:rPr lang="en-US" sz="1200" b="1" dirty="0">
                <a:solidFill>
                  <a:schemeClr val="tx1"/>
                </a:solidFill>
                <a:effectLst/>
                <a:latin typeface="Consolas" panose="020B0609020204030204" pitchFamily="49" charset="0"/>
              </a:rPr>
              <a:t>      &lt;label&gt;</a:t>
            </a:r>
          </a:p>
          <a:p>
            <a:r>
              <a:rPr lang="en-US" sz="1200" b="1" dirty="0">
                <a:solidFill>
                  <a:schemeClr val="tx1"/>
                </a:solidFill>
                <a:effectLst/>
                <a:latin typeface="Consolas" panose="020B0609020204030204" pitchFamily="49" charset="0"/>
              </a:rPr>
              <a:t>        Input Value:</a:t>
            </a:r>
          </a:p>
          <a:p>
            <a:r>
              <a:rPr lang="en-US" sz="1200" b="1" dirty="0">
                <a:solidFill>
                  <a:schemeClr val="tx1"/>
                </a:solidFill>
                <a:effectLst/>
                <a:latin typeface="Consolas" panose="020B0609020204030204" pitchFamily="49" charset="0"/>
              </a:rPr>
              <a:t>        &lt;input type="text" value={</a:t>
            </a:r>
            <a:r>
              <a:rPr lang="en-US" sz="1200" b="1" dirty="0" err="1">
                <a:solidFill>
                  <a:schemeClr val="tx1"/>
                </a:solidFill>
                <a:effectLst/>
                <a:latin typeface="Consolas" panose="020B0609020204030204" pitchFamily="49" charset="0"/>
              </a:rPr>
              <a:t>inputValue</a:t>
            </a:r>
            <a:r>
              <a:rPr lang="en-US" sz="1200" b="1" dirty="0">
                <a:solidFill>
                  <a:schemeClr val="tx1"/>
                </a:solidFill>
                <a:effectLst/>
                <a:latin typeface="Consolas" panose="020B0609020204030204" pitchFamily="49" charset="0"/>
              </a:rPr>
              <a:t>} </a:t>
            </a:r>
            <a:r>
              <a:rPr lang="en-US" sz="1200" b="1" dirty="0" err="1">
                <a:solidFill>
                  <a:schemeClr val="tx1"/>
                </a:solidFill>
                <a:effectLst/>
                <a:latin typeface="Consolas" panose="020B0609020204030204" pitchFamily="49" charset="0"/>
              </a:rPr>
              <a:t>onChange</a:t>
            </a:r>
            <a:r>
              <a:rPr lang="en-US" sz="1200" b="1" dirty="0">
                <a:solidFill>
                  <a:schemeClr val="tx1"/>
                </a:solidFill>
                <a:effectLst/>
                <a:latin typeface="Consolas" panose="020B0609020204030204" pitchFamily="49" charset="0"/>
              </a:rPr>
              <a:t>={</a:t>
            </a:r>
            <a:r>
              <a:rPr lang="en-US" sz="1200" b="1" dirty="0" err="1">
                <a:solidFill>
                  <a:schemeClr val="tx1"/>
                </a:solidFill>
                <a:effectLst/>
                <a:latin typeface="Consolas" panose="020B0609020204030204" pitchFamily="49" charset="0"/>
              </a:rPr>
              <a:t>handleChange</a:t>
            </a:r>
            <a:r>
              <a:rPr lang="en-US" sz="1200" b="1" dirty="0">
                <a:solidFill>
                  <a:schemeClr val="tx1"/>
                </a:solidFill>
                <a:effectLst/>
                <a:latin typeface="Consolas" panose="020B0609020204030204" pitchFamily="49" charset="0"/>
              </a:rPr>
              <a:t>} /&gt;</a:t>
            </a:r>
          </a:p>
          <a:p>
            <a:r>
              <a:rPr lang="en-US" sz="1200" b="1" dirty="0">
                <a:solidFill>
                  <a:schemeClr val="tx1"/>
                </a:solidFill>
                <a:effectLst/>
                <a:latin typeface="Consolas" panose="020B0609020204030204" pitchFamily="49" charset="0"/>
              </a:rPr>
              <a:t>      &lt;/label&gt;</a:t>
            </a:r>
          </a:p>
          <a:p>
            <a:r>
              <a:rPr lang="en-US" sz="1200" b="1" dirty="0">
                <a:solidFill>
                  <a:schemeClr val="tx1"/>
                </a:solidFill>
                <a:effectLst/>
                <a:latin typeface="Consolas" panose="020B0609020204030204" pitchFamily="49" charset="0"/>
              </a:rPr>
              <a:t>      &lt;p </a:t>
            </a:r>
            <a:r>
              <a:rPr lang="en-US" sz="1200" b="1" dirty="0" err="1">
                <a:solidFill>
                  <a:schemeClr val="tx1"/>
                </a:solidFill>
                <a:effectLst/>
                <a:latin typeface="Consolas" panose="020B0609020204030204" pitchFamily="49" charset="0"/>
              </a:rPr>
              <a:t>className</a:t>
            </a:r>
            <a:r>
              <a:rPr lang="en-US" sz="1200" b="1" dirty="0">
                <a:solidFill>
                  <a:schemeClr val="tx1"/>
                </a:solidFill>
                <a:effectLst/>
                <a:latin typeface="Consolas" panose="020B0609020204030204" pitchFamily="49" charset="0"/>
              </a:rPr>
              <a:t>="</a:t>
            </a:r>
            <a:r>
              <a:rPr lang="en-US" sz="1200" b="1" dirty="0" err="1">
                <a:solidFill>
                  <a:schemeClr val="tx1"/>
                </a:solidFill>
                <a:effectLst/>
                <a:latin typeface="Consolas" panose="020B0609020204030204" pitchFamily="49" charset="0"/>
              </a:rPr>
              <a:t>controlled__text</a:t>
            </a:r>
            <a:r>
              <a:rPr lang="en-US" sz="1200" b="1" dirty="0">
                <a:solidFill>
                  <a:schemeClr val="tx1"/>
                </a:solidFill>
                <a:effectLst/>
                <a:latin typeface="Consolas" panose="020B0609020204030204" pitchFamily="49" charset="0"/>
              </a:rPr>
              <a:t>"&gt;Input Value: {</a:t>
            </a:r>
            <a:r>
              <a:rPr lang="en-US" sz="1200" b="1" dirty="0" err="1">
                <a:solidFill>
                  <a:schemeClr val="tx1"/>
                </a:solidFill>
                <a:effectLst/>
                <a:latin typeface="Consolas" panose="020B0609020204030204" pitchFamily="49" charset="0"/>
              </a:rPr>
              <a:t>inputValue</a:t>
            </a:r>
            <a:r>
              <a:rPr lang="en-US" sz="1200" b="1" dirty="0">
                <a:solidFill>
                  <a:schemeClr val="tx1"/>
                </a:solidFill>
                <a:effectLst/>
                <a:latin typeface="Consolas" panose="020B0609020204030204" pitchFamily="49" charset="0"/>
              </a:rPr>
              <a:t>}&lt;/p&gt;</a:t>
            </a:r>
          </a:p>
          <a:p>
            <a:r>
              <a:rPr lang="en-US" sz="1200" b="1" dirty="0">
                <a:solidFill>
                  <a:schemeClr val="tx1"/>
                </a:solidFill>
                <a:effectLst/>
                <a:latin typeface="Consolas" panose="020B0609020204030204" pitchFamily="49" charset="0"/>
              </a:rPr>
              <a:t>    &lt;/form&gt;</a:t>
            </a:r>
          </a:p>
          <a:p>
            <a:r>
              <a:rPr lang="en-US" sz="1200" b="1" dirty="0">
                <a:solidFill>
                  <a:schemeClr val="tx1"/>
                </a:solidFill>
                <a:effectLst/>
                <a:latin typeface="Consolas" panose="020B0609020204030204" pitchFamily="49" charset="0"/>
              </a:rPr>
              <a:t>  );</a:t>
            </a:r>
          </a:p>
          <a:p>
            <a:r>
              <a:rPr lang="en-US" sz="1200" b="1" dirty="0">
                <a:solidFill>
                  <a:schemeClr val="tx1"/>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1917122-F076-A3B2-161C-979ED3D6782D}"/>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90D968AD-8392-DA7E-50B0-C7C9BB16FAB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02FC0BD-64BC-9F35-46AA-62293E654CA8}"/>
              </a:ext>
            </a:extLst>
          </p:cNvPr>
          <p:cNvSpPr>
            <a:spLocks noGrp="1"/>
          </p:cNvSpPr>
          <p:nvPr>
            <p:ph type="sldNum" sz="quarter" idx="12"/>
          </p:nvPr>
        </p:nvSpPr>
        <p:spPr/>
        <p:txBody>
          <a:bodyPr/>
          <a:lstStyle/>
          <a:p>
            <a:fld id="{7C5CF243-786F-4254-B068-4C9F0B6EA12F}" type="slidenum">
              <a:rPr lang="en-US" altLang="en-US" smtClean="0"/>
              <a:pPr/>
              <a:t>7</a:t>
            </a:fld>
            <a:endParaRPr lang="en-US" altLang="en-US"/>
          </a:p>
        </p:txBody>
      </p:sp>
    </p:spTree>
    <p:extLst>
      <p:ext uri="{BB962C8B-B14F-4D97-AF65-F5344CB8AC3E}">
        <p14:creationId xmlns:p14="http://schemas.microsoft.com/office/powerpoint/2010/main" val="1968655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4F0A5-3B68-D727-F6AE-DD6786B21553}"/>
              </a:ext>
            </a:extLst>
          </p:cNvPr>
          <p:cNvSpPr>
            <a:spLocks noGrp="1"/>
          </p:cNvSpPr>
          <p:nvPr>
            <p:ph type="title"/>
          </p:nvPr>
        </p:nvSpPr>
        <p:spPr/>
        <p:txBody>
          <a:bodyPr/>
          <a:lstStyle/>
          <a:p>
            <a:r>
              <a:rPr lang="en-US" dirty="0"/>
              <a:t>controlled.css</a:t>
            </a:r>
          </a:p>
        </p:txBody>
      </p:sp>
      <p:sp>
        <p:nvSpPr>
          <p:cNvPr id="3" name="Content Placeholder 2">
            <a:extLst>
              <a:ext uri="{FF2B5EF4-FFF2-40B4-BE49-F238E27FC236}">
                <a16:creationId xmlns:a16="http://schemas.microsoft.com/office/drawing/2014/main" id="{0CA149FC-2F01-18FA-B41B-2DF461A8A6D3}"/>
              </a:ext>
            </a:extLst>
          </p:cNvPr>
          <p:cNvSpPr>
            <a:spLocks noGrp="1"/>
          </p:cNvSpPr>
          <p:nvPr>
            <p:ph idx="1"/>
          </p:nvPr>
        </p:nvSpPr>
        <p:spPr/>
        <p:txBody>
          <a:bodyPr/>
          <a:lstStyle/>
          <a:p>
            <a:r>
              <a:rPr lang="en-US" dirty="0"/>
              <a:t>In the </a:t>
            </a:r>
            <a:r>
              <a:rPr lang="en-US" dirty="0" err="1"/>
              <a:t>src</a:t>
            </a:r>
            <a:r>
              <a:rPr lang="en-US" dirty="0"/>
              <a:t> folder create the </a:t>
            </a:r>
            <a:r>
              <a:rPr lang="en-US" dirty="0" err="1"/>
              <a:t>css</a:t>
            </a:r>
            <a:r>
              <a:rPr lang="en-US" dirty="0"/>
              <a:t> by name controlled.css.</a:t>
            </a:r>
          </a:p>
          <a:p>
            <a:r>
              <a:rPr lang="en-US" dirty="0"/>
              <a:t>Add the following code snippet:</a:t>
            </a:r>
          </a:p>
          <a:p>
            <a:r>
              <a:rPr lang="en-US" b="0" dirty="0">
                <a:solidFill>
                  <a:schemeClr val="tx1"/>
                </a:solidFill>
                <a:effectLst/>
                <a:latin typeface="Consolas" panose="020B0609020204030204" pitchFamily="49" charset="0"/>
              </a:rPr>
              <a:t>.</a:t>
            </a:r>
            <a:r>
              <a:rPr lang="en-US" b="0" dirty="0" err="1">
                <a:solidFill>
                  <a:schemeClr val="tx1"/>
                </a:solidFill>
                <a:effectLst/>
                <a:latin typeface="Consolas" panose="020B0609020204030204" pitchFamily="49" charset="0"/>
              </a:rPr>
              <a:t>controlled__text</a:t>
            </a:r>
            <a:r>
              <a:rPr lang="en-US" b="0" dirty="0">
                <a:solidFill>
                  <a:schemeClr val="tx1"/>
                </a:solidFill>
                <a:effectLst/>
                <a:latin typeface="Consolas" panose="020B0609020204030204" pitchFamily="49" charset="0"/>
              </a:rPr>
              <a:t> {</a:t>
            </a:r>
          </a:p>
          <a:p>
            <a:r>
              <a:rPr lang="en-US" b="0" dirty="0">
                <a:solidFill>
                  <a:schemeClr val="tx1"/>
                </a:solidFill>
                <a:effectLst/>
                <a:latin typeface="Consolas" panose="020B0609020204030204" pitchFamily="49" charset="0"/>
              </a:rPr>
              <a:t>  margin-top: 20px;</a:t>
            </a:r>
          </a:p>
          <a:p>
            <a:r>
              <a:rPr lang="en-US" b="0" dirty="0">
                <a:solidFill>
                  <a:schemeClr val="tx1"/>
                </a:solidFill>
                <a:effectLst/>
                <a:latin typeface="Consolas" panose="020B0609020204030204" pitchFamily="49" charset="0"/>
              </a:rPr>
              <a:t>}</a:t>
            </a:r>
          </a:p>
          <a:p>
            <a:br>
              <a:rPr lang="en-US" b="0" dirty="0">
                <a:solidFill>
                  <a:schemeClr val="tx1"/>
                </a:solidFill>
                <a:effectLst/>
                <a:latin typeface="Consolas" panose="020B0609020204030204" pitchFamily="49" charset="0"/>
              </a:rPr>
            </a:br>
            <a:endParaRPr lang="en-US" b="0" dirty="0">
              <a:solidFill>
                <a:schemeClr val="tx1"/>
              </a:solidFill>
              <a:effectLst/>
              <a:latin typeface="Consolas" panose="020B0609020204030204" pitchFamily="49" charset="0"/>
            </a:endParaRPr>
          </a:p>
          <a:p>
            <a:r>
              <a:rPr lang="en-US" dirty="0">
                <a:solidFill>
                  <a:schemeClr val="tx1"/>
                </a:solidFill>
                <a:latin typeface="Consolas" panose="020B0609020204030204" pitchFamily="49" charset="0"/>
              </a:rPr>
              <a:t>Ensure the </a:t>
            </a:r>
            <a:r>
              <a:rPr lang="en-US" dirty="0" err="1">
                <a:solidFill>
                  <a:schemeClr val="tx1"/>
                </a:solidFill>
                <a:latin typeface="Consolas" panose="020B0609020204030204" pitchFamily="49" charset="0"/>
              </a:rPr>
              <a:t>css</a:t>
            </a:r>
            <a:r>
              <a:rPr lang="en-US" dirty="0">
                <a:solidFill>
                  <a:schemeClr val="tx1"/>
                </a:solidFill>
                <a:latin typeface="Consolas" panose="020B0609020204030204" pitchFamily="49" charset="0"/>
              </a:rPr>
              <a:t> has been imported to Controlled file.</a:t>
            </a:r>
            <a:endParaRPr lang="en-US"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2365434D-2643-C43A-62F5-96F17CCAB94B}"/>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93F97CAC-6E9A-9A83-34B2-144EBD55E9E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6E53E8D-DA38-7A9C-C8F3-9FAB0D5E00F3}"/>
              </a:ext>
            </a:extLst>
          </p:cNvPr>
          <p:cNvSpPr>
            <a:spLocks noGrp="1"/>
          </p:cNvSpPr>
          <p:nvPr>
            <p:ph type="sldNum" sz="quarter" idx="12"/>
          </p:nvPr>
        </p:nvSpPr>
        <p:spPr/>
        <p:txBody>
          <a:bodyPr/>
          <a:lstStyle/>
          <a:p>
            <a:fld id="{7C5CF243-786F-4254-B068-4C9F0B6EA12F}" type="slidenum">
              <a:rPr lang="en-US" altLang="en-US" smtClean="0"/>
              <a:pPr/>
              <a:t>8</a:t>
            </a:fld>
            <a:endParaRPr lang="en-US" altLang="en-US"/>
          </a:p>
        </p:txBody>
      </p:sp>
    </p:spTree>
    <p:extLst>
      <p:ext uri="{BB962C8B-B14F-4D97-AF65-F5344CB8AC3E}">
        <p14:creationId xmlns:p14="http://schemas.microsoft.com/office/powerpoint/2010/main" val="2907477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92F2-3BCB-2645-D2C8-5187284F742B}"/>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53E5D9C5-036C-B343-70D4-F5AA01C5E1E1}"/>
              </a:ext>
            </a:extLst>
          </p:cNvPr>
          <p:cNvSpPr>
            <a:spLocks noGrp="1"/>
          </p:cNvSpPr>
          <p:nvPr>
            <p:ph type="dt" sz="half" idx="10"/>
          </p:nvPr>
        </p:nvSpPr>
        <p:spPr/>
        <p:txBody>
          <a:bodyPr/>
          <a:lstStyle/>
          <a:p>
            <a:pPr>
              <a:defRPr/>
            </a:pPr>
            <a:fld id="{C9C54A8A-EC83-4BC5-B48C-A23671E55882}" type="datetime1">
              <a:rPr lang="en-US" smtClean="0"/>
              <a:t>7/6/2024</a:t>
            </a:fld>
            <a:endParaRPr lang="en-US"/>
          </a:p>
        </p:txBody>
      </p:sp>
      <p:sp>
        <p:nvSpPr>
          <p:cNvPr id="5" name="Footer Placeholder 4">
            <a:extLst>
              <a:ext uri="{FF2B5EF4-FFF2-40B4-BE49-F238E27FC236}">
                <a16:creationId xmlns:a16="http://schemas.microsoft.com/office/drawing/2014/main" id="{85E1E1BB-A111-7E1F-806A-C1C544AC1CD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E100E54-0585-9760-2DBC-D48AD064AD31}"/>
              </a:ext>
            </a:extLst>
          </p:cNvPr>
          <p:cNvSpPr>
            <a:spLocks noGrp="1"/>
          </p:cNvSpPr>
          <p:nvPr>
            <p:ph type="sldNum" sz="quarter" idx="12"/>
          </p:nvPr>
        </p:nvSpPr>
        <p:spPr/>
        <p:txBody>
          <a:bodyPr/>
          <a:lstStyle/>
          <a:p>
            <a:fld id="{7C5CF243-786F-4254-B068-4C9F0B6EA12F}" type="slidenum">
              <a:rPr lang="en-US" altLang="en-US" smtClean="0"/>
              <a:pPr/>
              <a:t>9</a:t>
            </a:fld>
            <a:endParaRPr lang="en-US" altLang="en-US"/>
          </a:p>
        </p:txBody>
      </p:sp>
      <p:sp>
        <p:nvSpPr>
          <p:cNvPr id="8" name="Rectangle 3">
            <a:extLst>
              <a:ext uri="{FF2B5EF4-FFF2-40B4-BE49-F238E27FC236}">
                <a16:creationId xmlns:a16="http://schemas.microsoft.com/office/drawing/2014/main" id="{4789BD04-37E0-64E9-1A8B-FF59AFE39253}"/>
              </a:ext>
            </a:extLst>
          </p:cNvPr>
          <p:cNvSpPr>
            <a:spLocks noGrp="1" noChangeArrowheads="1"/>
          </p:cNvSpPr>
          <p:nvPr>
            <p:ph idx="1"/>
          </p:nvPr>
        </p:nvSpPr>
        <p:spPr bwMode="auto">
          <a:xfrm>
            <a:off x="921058" y="876932"/>
            <a:ext cx="76200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In this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The </a:t>
            </a:r>
            <a:r>
              <a:rPr kumimoji="0" lang="en-US" altLang="en-US" b="0" i="0" u="none" strike="noStrike" cap="none" normalizeH="0" baseline="0" dirty="0" err="1">
                <a:ln>
                  <a:noFill/>
                </a:ln>
                <a:solidFill>
                  <a:srgbClr val="202122"/>
                </a:solidFill>
                <a:effectLst/>
                <a:latin typeface="Arial Unicode MS"/>
              </a:rPr>
              <a:t>useState</a:t>
            </a:r>
            <a:r>
              <a:rPr kumimoji="0" lang="en-US" altLang="en-US" b="0" i="0" u="none" strike="noStrike" cap="none" normalizeH="0" baseline="0" dirty="0">
                <a:ln>
                  <a:noFill/>
                </a:ln>
                <a:solidFill>
                  <a:srgbClr val="202122"/>
                </a:solidFill>
                <a:effectLst/>
                <a:latin typeface="undefined"/>
              </a:rPr>
              <a:t> hook defines a state variable (</a:t>
            </a:r>
            <a:r>
              <a:rPr kumimoji="0" lang="en-US" altLang="en-US" b="0" i="0" u="none" strike="noStrike" cap="none" normalizeH="0" baseline="0" dirty="0" err="1">
                <a:ln>
                  <a:noFill/>
                </a:ln>
                <a:solidFill>
                  <a:srgbClr val="202122"/>
                </a:solidFill>
                <a:effectLst/>
                <a:latin typeface="undefined"/>
              </a:rPr>
              <a:t>inputValue</a:t>
            </a:r>
            <a:r>
              <a:rPr kumimoji="0" lang="en-US" altLang="en-US" b="0" i="0" u="none" strike="noStrike" cap="none" normalizeH="0" baseline="0" dirty="0">
                <a:ln>
                  <a:noFill/>
                </a:ln>
                <a:solidFill>
                  <a:srgbClr val="202122"/>
                </a:solidFill>
                <a:effectLst/>
                <a:latin typeface="undefined"/>
              </a:rPr>
              <a:t>) and a state update function (</a:t>
            </a:r>
            <a:r>
              <a:rPr kumimoji="0" lang="en-US" altLang="en-US" b="0" i="0" u="none" strike="noStrike" cap="none" normalizeH="0" baseline="0" dirty="0" err="1">
                <a:ln>
                  <a:noFill/>
                </a:ln>
                <a:solidFill>
                  <a:srgbClr val="202122"/>
                </a:solidFill>
                <a:effectLst/>
                <a:latin typeface="undefined"/>
              </a:rPr>
              <a:t>setInputValue</a:t>
            </a:r>
            <a:r>
              <a:rPr kumimoji="0" lang="en-US" altLang="en-US" b="0" i="0" u="none" strike="noStrike" cap="none" normalizeH="0" baseline="0" dirty="0">
                <a:ln>
                  <a:noFill/>
                </a:ln>
                <a:solidFill>
                  <a:srgbClr val="202122"/>
                </a:solidFill>
                <a:effectLst/>
                <a:latin typeface="undefined"/>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The </a:t>
            </a:r>
            <a:r>
              <a:rPr kumimoji="0" lang="en-US" altLang="en-US" b="0" i="0" u="none" strike="noStrike" cap="none" normalizeH="0" baseline="0" dirty="0">
                <a:ln>
                  <a:noFill/>
                </a:ln>
                <a:solidFill>
                  <a:srgbClr val="202122"/>
                </a:solidFill>
                <a:effectLst/>
                <a:latin typeface="Arial Unicode MS"/>
              </a:rPr>
              <a:t>value</a:t>
            </a:r>
            <a:r>
              <a:rPr kumimoji="0" lang="en-US" altLang="en-US" b="0" i="0" u="none" strike="noStrike" cap="none" normalizeH="0" baseline="0" dirty="0">
                <a:ln>
                  <a:noFill/>
                </a:ln>
                <a:solidFill>
                  <a:srgbClr val="202122"/>
                </a:solidFill>
                <a:effectLst/>
                <a:latin typeface="undefined"/>
              </a:rPr>
              <a:t> prop sets the initial value of the input element to the value of </a:t>
            </a:r>
            <a:r>
              <a:rPr kumimoji="0" lang="en-US" altLang="en-US" b="0" i="0" u="none" strike="noStrike" cap="none" normalizeH="0" baseline="0" dirty="0" err="1">
                <a:ln>
                  <a:noFill/>
                </a:ln>
                <a:solidFill>
                  <a:srgbClr val="202122"/>
                </a:solidFill>
                <a:effectLst/>
                <a:latin typeface="Arial Unicode MS"/>
              </a:rPr>
              <a:t>inputValue</a:t>
            </a:r>
            <a:r>
              <a:rPr kumimoji="0" lang="en-US" altLang="en-US" b="0" i="0" u="none" strike="noStrike" cap="none" normalizeH="0" baseline="0" dirty="0">
                <a:ln>
                  <a:noFill/>
                </a:ln>
                <a:solidFill>
                  <a:srgbClr val="202122"/>
                </a:solidFill>
                <a:effectLst/>
                <a:latin typeface="undefined"/>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Also, the </a:t>
            </a:r>
            <a:r>
              <a:rPr kumimoji="0" lang="en-US" altLang="en-US" b="0" i="0" u="none" strike="noStrike" cap="none" normalizeH="0" baseline="0" dirty="0" err="1">
                <a:ln>
                  <a:noFill/>
                </a:ln>
                <a:solidFill>
                  <a:srgbClr val="202122"/>
                </a:solidFill>
                <a:effectLst/>
                <a:latin typeface="Arial Unicode MS"/>
              </a:rPr>
              <a:t>onChange</a:t>
            </a:r>
            <a:r>
              <a:rPr kumimoji="0" lang="en-US" altLang="en-US" b="0" i="0" u="none" strike="noStrike" cap="none" normalizeH="0" baseline="0" dirty="0">
                <a:ln>
                  <a:noFill/>
                </a:ln>
                <a:solidFill>
                  <a:srgbClr val="202122"/>
                </a:solidFill>
                <a:effectLst/>
                <a:latin typeface="undefined"/>
              </a:rPr>
              <a:t> event handles changes made to the input value.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02122"/>
              </a:solidFill>
              <a:latin typeface="undefine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undefined"/>
              </a:rPr>
              <a:t>The </a:t>
            </a:r>
            <a:r>
              <a:rPr kumimoji="0" lang="en-US" altLang="en-US" b="0" i="0" u="none" strike="noStrike" cap="none" normalizeH="0" baseline="0" dirty="0" err="1">
                <a:ln>
                  <a:noFill/>
                </a:ln>
                <a:solidFill>
                  <a:srgbClr val="202122"/>
                </a:solidFill>
                <a:effectLst/>
                <a:latin typeface="Arial Unicode MS"/>
              </a:rPr>
              <a:t>handleChange</a:t>
            </a:r>
            <a:r>
              <a:rPr kumimoji="0" lang="en-US" altLang="en-US" b="0" i="0" u="none" strike="noStrike" cap="none" normalizeH="0" baseline="0" dirty="0">
                <a:ln>
                  <a:noFill/>
                </a:ln>
                <a:solidFill>
                  <a:srgbClr val="202122"/>
                </a:solidFill>
                <a:effectLst/>
                <a:latin typeface="undefined"/>
              </a:rPr>
              <a:t> function updates the </a:t>
            </a:r>
            <a:r>
              <a:rPr kumimoji="0" lang="en-US" altLang="en-US" b="0" i="0" u="none" strike="noStrike" cap="none" normalizeH="0" baseline="0" dirty="0" err="1">
                <a:ln>
                  <a:noFill/>
                </a:ln>
                <a:solidFill>
                  <a:srgbClr val="202122"/>
                </a:solidFill>
                <a:effectLst/>
                <a:latin typeface="Arial Unicode MS"/>
              </a:rPr>
              <a:t>inputValue</a:t>
            </a:r>
            <a:r>
              <a:rPr kumimoji="0" lang="en-US" altLang="en-US" b="0" i="0" u="none" strike="noStrike" cap="none" normalizeH="0" baseline="0" dirty="0">
                <a:ln>
                  <a:noFill/>
                </a:ln>
                <a:solidFill>
                  <a:srgbClr val="202122"/>
                </a:solidFill>
                <a:effectLst/>
                <a:latin typeface="undefined"/>
              </a:rPr>
              <a:t> state with the new value of the input element, and the updated value is immediately reflected in the state and displayed on the screen.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542882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13019</TotalTime>
  <Words>5890</Words>
  <Application>Microsoft Office PowerPoint</Application>
  <PresentationFormat>On-screen Show (4:3)</PresentationFormat>
  <Paragraphs>835</Paragraphs>
  <Slides>61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vt:i4>
      </vt:variant>
    </vt:vector>
  </HeadingPairs>
  <TitlesOfParts>
    <vt:vector size="70" baseType="lpstr">
      <vt:lpstr>Arial</vt:lpstr>
      <vt:lpstr>Arial Unicode MS</vt:lpstr>
      <vt:lpstr>Calibri</vt:lpstr>
      <vt:lpstr>Consolas</vt:lpstr>
      <vt:lpstr>system-ui</vt:lpstr>
      <vt:lpstr>Times New Roman</vt:lpstr>
      <vt:lpstr>undefined</vt:lpstr>
      <vt:lpstr>Wingdings</vt:lpstr>
      <vt:lpstr>Default Design</vt:lpstr>
      <vt:lpstr>Web Application Development</vt:lpstr>
      <vt:lpstr>REACT FORMS</vt:lpstr>
      <vt:lpstr>PowerPoint Presentation</vt:lpstr>
      <vt:lpstr> Controlled Components in React </vt:lpstr>
      <vt:lpstr>PowerPoint Presentation</vt:lpstr>
      <vt:lpstr> Client/src/counter.jsx </vt:lpstr>
      <vt:lpstr>Updated client/src/counter.jsx</vt:lpstr>
      <vt:lpstr>controlled.css</vt:lpstr>
      <vt:lpstr>PowerPoint Presentation</vt:lpstr>
      <vt:lpstr>PowerPoint Presentation</vt:lpstr>
      <vt:lpstr>PowerPoint Presentation</vt:lpstr>
      <vt:lpstr> How to handle dropdowns and checkboxes in Controlled Components </vt:lpstr>
      <vt:lpstr>Updated counter.jsx</vt:lpstr>
      <vt:lpstr>dropdown.css</vt:lpstr>
      <vt:lpstr>output</vt:lpstr>
      <vt:lpstr>Controlled component – Check box</vt:lpstr>
      <vt:lpstr>Updated client/src/counter.jsx</vt:lpstr>
      <vt:lpstr>checkbox.css</vt:lpstr>
      <vt:lpstr>PowerPoint Presentation</vt:lpstr>
      <vt:lpstr>output</vt:lpstr>
      <vt:lpstr> How to handle multiple form fields </vt:lpstr>
      <vt:lpstr>Updated client/src/counter.jsx</vt:lpstr>
      <vt:lpstr>multiple.css</vt:lpstr>
      <vt:lpstr>output</vt:lpstr>
      <vt:lpstr>PowerPoint Presentation</vt:lpstr>
      <vt:lpstr>PowerPoint Presentation</vt:lpstr>
      <vt:lpstr> How to validate form input </vt:lpstr>
      <vt:lpstr>PowerPoint Presentation</vt:lpstr>
      <vt:lpstr>Updated client/src/counter.jsx</vt:lpstr>
      <vt:lpstr>Updated counter.jsx</vt:lpstr>
      <vt:lpstr>PowerPoint Presentation</vt:lpstr>
      <vt:lpstr>PowerPoint Presentation</vt:lpstr>
      <vt:lpstr>PowerPoint Presentation</vt:lpstr>
      <vt:lpstr> Uncontrolled Components in React </vt:lpstr>
      <vt:lpstr>PowerPoint Presentation</vt:lpstr>
      <vt:lpstr>Updated client/src/counter.jsx</vt:lpstr>
      <vt:lpstr>uncontrolled.css</vt:lpstr>
      <vt:lpstr>output</vt:lpstr>
      <vt:lpstr>PowerPoint Presentation</vt:lpstr>
      <vt:lpstr>PowerPoint Presentation</vt:lpstr>
      <vt:lpstr> How to Use React Component Libraries </vt:lpstr>
      <vt:lpstr>PowerPoint Presentation</vt:lpstr>
      <vt:lpstr> How to use React Hook Form </vt:lpstr>
      <vt:lpstr>PowerPoint Presentation</vt:lpstr>
      <vt:lpstr>PowerPoint Presentation</vt:lpstr>
      <vt:lpstr> How to set up the form </vt:lpstr>
      <vt:lpstr> How to register form fields </vt:lpstr>
      <vt:lpstr> How to handle form submission </vt:lpstr>
      <vt:lpstr> How to display validation errors </vt:lpstr>
      <vt:lpstr> How to put it all together </vt:lpstr>
      <vt:lpstr>PowerPoint Presentation</vt:lpstr>
      <vt:lpstr>PowerPoint Presentation</vt:lpstr>
      <vt:lpstr>Updated client/src/counter.jsx</vt:lpstr>
      <vt:lpstr>example.css</vt:lpstr>
      <vt:lpstr>Output</vt:lpstr>
      <vt:lpstr> Form Validation </vt:lpstr>
      <vt:lpstr> Adding Validation Rules to "register"​ </vt:lpstr>
      <vt:lpstr>Updated client/src/counter.jsx</vt:lpstr>
      <vt:lpstr>Updated client/src/counter.jsx contd.</vt:lpstr>
      <vt:lpstr>Updated index.css</vt:lpstr>
      <vt:lpstr>PowerPoint Presentation</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BLESSING AJIBOYE</cp:lastModifiedBy>
  <cp:revision>1185</cp:revision>
  <dcterms:created xsi:type="dcterms:W3CDTF">2008-05-26T16:51:35Z</dcterms:created>
  <dcterms:modified xsi:type="dcterms:W3CDTF">2024-07-06T17:43:01Z</dcterms:modified>
</cp:coreProperties>
</file>