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5" r:id="rId11"/>
    <p:sldId id="300" r:id="rId12"/>
    <p:sldId id="266" r:id="rId13"/>
    <p:sldId id="268" r:id="rId14"/>
    <p:sldId id="301" r:id="rId15"/>
    <p:sldId id="302" r:id="rId16"/>
    <p:sldId id="303" r:id="rId17"/>
    <p:sldId id="305" r:id="rId18"/>
    <p:sldId id="267" r:id="rId19"/>
    <p:sldId id="270" r:id="rId20"/>
    <p:sldId id="271" r:id="rId21"/>
    <p:sldId id="272" r:id="rId22"/>
    <p:sldId id="273" r:id="rId23"/>
    <p:sldId id="274" r:id="rId24"/>
    <p:sldId id="275" r:id="rId25"/>
    <p:sldId id="280" r:id="rId26"/>
    <p:sldId id="289" r:id="rId27"/>
    <p:sldId id="290" r:id="rId28"/>
    <p:sldId id="307" r:id="rId29"/>
    <p:sldId id="306" r:id="rId30"/>
    <p:sldId id="308" r:id="rId31"/>
    <p:sldId id="309" r:id="rId32"/>
    <p:sldId id="310"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9900"/>
    <a:srgbClr val="F0FFF0"/>
    <a:srgbClr val="3333FF"/>
    <a:srgbClr val="3333CC"/>
    <a:srgbClr val="339966"/>
    <a:srgbClr val="808080"/>
    <a:srgbClr val="8FFFD2"/>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95" d="100"/>
          <a:sy n="95" d="100"/>
        </p:scale>
        <p:origin x="1046" y="53"/>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3/4/2024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3/4/2024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3/4/2024</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log.logrocket.com/fundamentals-functional-programming-reac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redux.js.org/" TargetMode="External"/><Relationship Id="rId2" Type="http://schemas.openxmlformats.org/officeDocument/2006/relationships/hyperlink" Target="https://webprogrammingforappsandservices.sdds.ca/Managing-Application-State/shared-state-props-context#alternatives" TargetMode="External"/><Relationship Id="rId1" Type="http://schemas.openxmlformats.org/officeDocument/2006/relationships/slideLayout" Target="../slideLayouts/slideLayout2.xml"/><Relationship Id="rId5" Type="http://schemas.openxmlformats.org/officeDocument/2006/relationships/hyperlink" Target="https://recoiljs.org/" TargetMode="External"/><Relationship Id="rId4" Type="http://schemas.openxmlformats.org/officeDocument/2006/relationships/hyperlink" Target="https://redux-toolkit.js.org/"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ocs.pmnd.rs/zustand" TargetMode="External"/><Relationship Id="rId2" Type="http://schemas.openxmlformats.org/officeDocument/2006/relationships/hyperlink" Target="https://jotai.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hookstate.js.org/" TargetMode="External"/><Relationship Id="rId2" Type="http://schemas.openxmlformats.org/officeDocument/2006/relationships/hyperlink" Target="https://mobx.js.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reac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4384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0CC3503-4EDD-89E0-CE06-E8DB4C084921}"/>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F9F34B61-ACBF-8886-7849-9942CB713F7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A61125A-D42A-69C5-0D54-0309AC25F6FE}"/>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
        <p:nvSpPr>
          <p:cNvPr id="7" name="Rectangle 1">
            <a:extLst>
              <a:ext uri="{FF2B5EF4-FFF2-40B4-BE49-F238E27FC236}">
                <a16:creationId xmlns:a16="http://schemas.microsoft.com/office/drawing/2014/main" id="{915B5803-11DF-F5CB-CC5A-1A1A1EC131C4}"/>
              </a:ext>
            </a:extLst>
          </p:cNvPr>
          <p:cNvSpPr>
            <a:spLocks noGrp="1" noChangeArrowheads="1"/>
          </p:cNvSpPr>
          <p:nvPr>
            <p:ph type="title"/>
          </p:nvPr>
        </p:nvSpPr>
        <p:spPr bwMode="auto">
          <a:xfrm>
            <a:off x="2590800" y="133350"/>
            <a:ext cx="33906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rgbClr val="202122"/>
                </a:solidFill>
                <a:effectLst/>
                <a:latin typeface="undefined"/>
              </a:rPr>
              <a:t>The </a:t>
            </a:r>
            <a:r>
              <a:rPr kumimoji="0" lang="en-US" altLang="en-US" sz="3000" b="1" i="0" u="none" strike="noStrike" cap="none" normalizeH="0" baseline="0" dirty="0" err="1">
                <a:ln>
                  <a:noFill/>
                </a:ln>
                <a:solidFill>
                  <a:srgbClr val="202122"/>
                </a:solidFill>
                <a:effectLst/>
                <a:latin typeface="Arial Unicode MS"/>
              </a:rPr>
              <a:t>useState</a:t>
            </a:r>
            <a:r>
              <a:rPr kumimoji="0" lang="en-US" altLang="en-US" sz="3000" b="1" i="0" u="none" strike="noStrike" cap="none" normalizeH="0" baseline="0" dirty="0">
                <a:ln>
                  <a:noFill/>
                </a:ln>
                <a:solidFill>
                  <a:srgbClr val="202122"/>
                </a:solidFill>
                <a:effectLst/>
                <a:latin typeface="undefined"/>
              </a:rPr>
              <a:t> Hook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F058BF69-2B7F-6AEB-712C-20C16F1AC312}"/>
              </a:ext>
            </a:extLst>
          </p:cNvPr>
          <p:cNvSpPr>
            <a:spLocks noGrp="1" noChangeArrowheads="1"/>
          </p:cNvSpPr>
          <p:nvPr>
            <p:ph idx="1"/>
          </p:nvPr>
        </p:nvSpPr>
        <p:spPr bwMode="auto">
          <a:xfrm>
            <a:off x="1066800" y="914400"/>
            <a:ext cx="7467600"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rgbClr val="202122"/>
                </a:solidFill>
                <a:effectLst/>
                <a:latin typeface="undefined"/>
              </a:rPr>
              <a:t>The </a:t>
            </a:r>
            <a:r>
              <a:rPr kumimoji="0" lang="en-US" altLang="en-US" sz="2500" b="0" i="0" u="none" strike="noStrike" cap="none" normalizeH="0" baseline="0" dirty="0" err="1">
                <a:ln>
                  <a:noFill/>
                </a:ln>
                <a:solidFill>
                  <a:srgbClr val="202122"/>
                </a:solidFill>
                <a:effectLst/>
                <a:latin typeface="Arial Unicode MS"/>
              </a:rPr>
              <a:t>useState</a:t>
            </a:r>
            <a:r>
              <a:rPr kumimoji="0" lang="en-US" altLang="en-US" sz="2500" b="0" i="0" u="none" strike="noStrike" cap="none" normalizeH="0" baseline="0" dirty="0">
                <a:ln>
                  <a:noFill/>
                </a:ln>
                <a:solidFill>
                  <a:srgbClr val="202122"/>
                </a:solidFill>
                <a:effectLst/>
                <a:latin typeface="undefined"/>
              </a:rPr>
              <a:t> Hook is the most basic API provided by React to interact with state. </a:t>
            </a:r>
            <a:r>
              <a:rPr kumimoji="0" lang="en-US" altLang="en-US" sz="25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DAB8413-7328-5CAF-04C1-040948F719CF}"/>
              </a:ext>
            </a:extLst>
          </p:cNvPr>
          <p:cNvSpPr>
            <a:spLocks noChangeArrowheads="1"/>
          </p:cNvSpPr>
          <p:nvPr/>
        </p:nvSpPr>
        <p:spPr bwMode="auto">
          <a:xfrm>
            <a:off x="1066800" y="1745397"/>
            <a:ext cx="75438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202122"/>
                </a:solidFill>
                <a:effectLst/>
                <a:latin typeface="Arial Unicode MS"/>
              </a:rPr>
              <a:t>useState</a:t>
            </a:r>
            <a:r>
              <a:rPr kumimoji="0" lang="en-US" altLang="en-US" sz="2000" b="0" i="0" u="none" strike="noStrike" cap="none" normalizeH="0" baseline="0" dirty="0">
                <a:ln>
                  <a:noFill/>
                </a:ln>
                <a:solidFill>
                  <a:srgbClr val="202122"/>
                </a:solidFill>
                <a:effectLst/>
                <a:latin typeface="undefined"/>
              </a:rPr>
              <a:t> is React Hook that allows you to add state to a </a:t>
            </a:r>
            <a:r>
              <a:rPr kumimoji="0" lang="en-US" altLang="en-US" sz="2000" b="0" i="0" u="none" strike="noStrike" cap="none" normalizeH="0" baseline="0" dirty="0">
                <a:ln>
                  <a:noFill/>
                </a:ln>
                <a:solidFill>
                  <a:srgbClr val="202122"/>
                </a:solidFill>
                <a:effectLst/>
                <a:latin typeface="undefined"/>
                <a:hlinkClick r:id="rId2"/>
              </a:rPr>
              <a:t>functional component</a:t>
            </a:r>
            <a:r>
              <a:rPr kumimoji="0" lang="en-US" altLang="en-US" sz="2000" b="0" i="0" u="none" strike="noStrike" cap="none" normalizeH="0" baseline="0" dirty="0">
                <a:ln>
                  <a:noFill/>
                </a:ln>
                <a:solidFill>
                  <a:srgbClr val="202122"/>
                </a:solidFill>
                <a:effectLst/>
                <a:latin typeface="undefined"/>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undefined"/>
              </a:rPr>
              <a:t>It returns an array with two values: the current state and a function to update 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undefined"/>
              </a:rPr>
              <a:t>The Hook takes an initial state value as an argument and returns an updated state value whenever the </a:t>
            </a:r>
            <a:r>
              <a:rPr kumimoji="0" lang="en-US" altLang="en-US" sz="2000" b="0" i="0" u="none" strike="noStrike" cap="none" normalizeH="0" baseline="0" dirty="0">
                <a:ln>
                  <a:noFill/>
                </a:ln>
                <a:solidFill>
                  <a:srgbClr val="202122"/>
                </a:solidFill>
                <a:effectLst/>
                <a:latin typeface="Arial Unicode MS"/>
              </a:rPr>
              <a:t>setter</a:t>
            </a:r>
            <a:r>
              <a:rPr kumimoji="0" lang="en-US" altLang="en-US" sz="2000" b="0" i="0" u="none" strike="noStrike" cap="none" normalizeH="0" baseline="0" dirty="0">
                <a:ln>
                  <a:noFill/>
                </a:ln>
                <a:solidFill>
                  <a:srgbClr val="202122"/>
                </a:solidFill>
                <a:effectLst/>
                <a:latin typeface="undefined"/>
              </a:rPr>
              <a:t> function is called.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02122"/>
              </a:solidFill>
              <a:latin typeface="undefin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undefined"/>
              </a:rPr>
              <a:t>It can be used like this: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Arial Unicode MS"/>
              </a:rPr>
              <a:t>const [state, </a:t>
            </a:r>
            <a:r>
              <a:rPr kumimoji="0" lang="en-US" altLang="en-US" sz="2000" b="0" i="0" u="none" strike="noStrike" cap="none" normalizeH="0" baseline="0" dirty="0" err="1">
                <a:ln>
                  <a:noFill/>
                </a:ln>
                <a:solidFill>
                  <a:srgbClr val="202122"/>
                </a:solidFill>
                <a:effectLst/>
                <a:latin typeface="Arial Unicode MS"/>
              </a:rPr>
              <a:t>setState</a:t>
            </a:r>
            <a:r>
              <a:rPr kumimoji="0" lang="en-US" altLang="en-US" sz="2000" b="0" i="0" u="none" strike="noStrike" cap="none" normalizeH="0" baseline="0" dirty="0">
                <a:ln>
                  <a:noFill/>
                </a:ln>
                <a:solidFill>
                  <a:srgbClr val="202122"/>
                </a:solidFill>
                <a:effectLst/>
                <a:latin typeface="Arial Unicode MS"/>
              </a:rPr>
              <a:t>] = </a:t>
            </a:r>
            <a:r>
              <a:rPr kumimoji="0" lang="en-US" altLang="en-US" sz="2000" b="0" i="0" u="none" strike="noStrike" cap="none" normalizeH="0" baseline="0" dirty="0" err="1">
                <a:ln>
                  <a:noFill/>
                </a:ln>
                <a:solidFill>
                  <a:srgbClr val="202122"/>
                </a:solidFill>
                <a:effectLst/>
                <a:latin typeface="Arial Unicode MS"/>
              </a:rPr>
              <a:t>useState</a:t>
            </a:r>
            <a:r>
              <a:rPr kumimoji="0" lang="en-US" altLang="en-US" sz="2000" b="0" i="0" u="none" strike="noStrike" cap="none" normalizeH="0" baseline="0" dirty="0">
                <a:ln>
                  <a:noFill/>
                </a:ln>
                <a:solidFill>
                  <a:srgbClr val="202122"/>
                </a:solidFill>
                <a:effectLst/>
                <a:latin typeface="Arial Unicode MS"/>
              </a:rPr>
              <a:t>(</a:t>
            </a:r>
            <a:r>
              <a:rPr kumimoji="0" lang="en-US" altLang="en-US" sz="2000" b="0" i="0" u="none" strike="noStrike" cap="none" normalizeH="0" baseline="0" dirty="0" err="1">
                <a:ln>
                  <a:noFill/>
                </a:ln>
                <a:solidFill>
                  <a:srgbClr val="202122"/>
                </a:solidFill>
                <a:effectLst/>
                <a:latin typeface="Arial Unicode MS"/>
              </a:rPr>
              <a:t>initialValue</a:t>
            </a:r>
            <a:r>
              <a:rPr kumimoji="0" lang="en-US" altLang="en-US" sz="2000" b="0" i="0" u="none" strike="noStrike" cap="none" normalizeH="0" baseline="0" dirty="0">
                <a:ln>
                  <a:noFill/>
                </a:ln>
                <a:solidFill>
                  <a:srgbClr val="202122"/>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202122"/>
                </a:solidFill>
                <a:effectLst/>
                <a:latin typeface="undefined"/>
              </a:rPr>
              <a:t>Here, the </a:t>
            </a:r>
            <a:r>
              <a:rPr kumimoji="0" lang="en-US" altLang="en-US" sz="2000" b="0" i="0" u="none" strike="noStrike" cap="none" normalizeH="0" baseline="0" dirty="0" err="1">
                <a:ln>
                  <a:noFill/>
                </a:ln>
                <a:solidFill>
                  <a:srgbClr val="202122"/>
                </a:solidFill>
                <a:effectLst/>
                <a:latin typeface="Arial Unicode MS"/>
              </a:rPr>
              <a:t>initialValue</a:t>
            </a:r>
            <a:r>
              <a:rPr kumimoji="0" lang="en-US" altLang="en-US" sz="2000" b="0" i="0" u="none" strike="noStrike" cap="none" normalizeH="0" baseline="0" dirty="0">
                <a:ln>
                  <a:noFill/>
                </a:ln>
                <a:solidFill>
                  <a:srgbClr val="202122"/>
                </a:solidFill>
                <a:effectLst/>
                <a:latin typeface="undefined"/>
              </a:rPr>
              <a:t> is the value you want to start with,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202122"/>
                </a:solidFill>
                <a:effectLst/>
                <a:latin typeface="undefined"/>
              </a:rPr>
              <a:t>and </a:t>
            </a:r>
            <a:r>
              <a:rPr kumimoji="0" lang="en-US" altLang="en-US" sz="2000" b="0" i="0" u="none" strike="noStrike" cap="none" normalizeH="0" baseline="0" dirty="0">
                <a:ln>
                  <a:noFill/>
                </a:ln>
                <a:solidFill>
                  <a:srgbClr val="202122"/>
                </a:solidFill>
                <a:effectLst/>
                <a:latin typeface="Arial Unicode MS"/>
              </a:rPr>
              <a:t>state</a:t>
            </a:r>
            <a:r>
              <a:rPr kumimoji="0" lang="en-US" altLang="en-US" sz="2000" b="0" i="0" u="none" strike="noStrike" cap="none" normalizeH="0" baseline="0" dirty="0">
                <a:ln>
                  <a:noFill/>
                </a:ln>
                <a:solidFill>
                  <a:srgbClr val="202122"/>
                </a:solidFill>
                <a:effectLst/>
                <a:latin typeface="undefined"/>
              </a:rPr>
              <a:t> is the current state value that can be used in your component.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202122"/>
                </a:solidFill>
                <a:effectLst/>
                <a:latin typeface="undefined"/>
              </a:rPr>
              <a:t>The </a:t>
            </a:r>
            <a:r>
              <a:rPr kumimoji="0" lang="en-US" altLang="en-US" sz="2000" b="0" i="0" u="none" strike="noStrike" cap="none" normalizeH="0" baseline="0" dirty="0" err="1">
                <a:ln>
                  <a:noFill/>
                </a:ln>
                <a:solidFill>
                  <a:srgbClr val="202122"/>
                </a:solidFill>
                <a:effectLst/>
                <a:latin typeface="Arial Unicode MS"/>
              </a:rPr>
              <a:t>setState</a:t>
            </a:r>
            <a:r>
              <a:rPr kumimoji="0" lang="en-US" altLang="en-US" sz="2000" b="0" i="0" u="none" strike="noStrike" cap="none" normalizeH="0" baseline="0" dirty="0">
                <a:ln>
                  <a:noFill/>
                </a:ln>
                <a:solidFill>
                  <a:srgbClr val="202122"/>
                </a:solidFill>
                <a:effectLst/>
                <a:latin typeface="undefined"/>
              </a:rPr>
              <a:t> function can be used to update the </a:t>
            </a:r>
            <a:r>
              <a:rPr kumimoji="0" lang="en-US" altLang="en-US" sz="2000" b="0" i="0" u="none" strike="noStrike" cap="none" normalizeH="0" baseline="0" dirty="0">
                <a:ln>
                  <a:noFill/>
                </a:ln>
                <a:solidFill>
                  <a:srgbClr val="202122"/>
                </a:solidFill>
                <a:effectLst/>
                <a:latin typeface="Arial Unicode MS"/>
              </a:rPr>
              <a:t>state</a:t>
            </a:r>
            <a:r>
              <a:rPr kumimoji="0" lang="en-US" altLang="en-US" sz="2000" b="0" i="0" u="none" strike="noStrike" cap="none" normalizeH="0" baseline="0" dirty="0">
                <a:ln>
                  <a:noFill/>
                </a:ln>
                <a:solidFill>
                  <a:srgbClr val="202122"/>
                </a:solidFill>
                <a:effectLst/>
                <a:latin typeface="undefined"/>
              </a:rPr>
              <a:t>, triggering a re-render of your component.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4519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09AA-66AF-1935-0009-B2873E367E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585486-1EC5-A6DD-52CB-7156D0BAEF2B}"/>
              </a:ext>
            </a:extLst>
          </p:cNvPr>
          <p:cNvSpPr>
            <a:spLocks noGrp="1"/>
          </p:cNvSpPr>
          <p:nvPr>
            <p:ph idx="1"/>
          </p:nvPr>
        </p:nvSpPr>
        <p:spPr/>
        <p:txBody>
          <a:bodyPr/>
          <a:lstStyle/>
          <a:p>
            <a:r>
              <a:rPr lang="en-US" dirty="0"/>
              <a:t>Using the portfolio app created in your Assignment1</a:t>
            </a:r>
          </a:p>
          <a:p>
            <a:r>
              <a:rPr lang="en-US" dirty="0"/>
              <a:t>In the </a:t>
            </a:r>
            <a:r>
              <a:rPr lang="en-US" dirty="0" err="1"/>
              <a:t>src</a:t>
            </a:r>
            <a:r>
              <a:rPr lang="en-US" dirty="0"/>
              <a:t> folder create a file called </a:t>
            </a:r>
            <a:r>
              <a:rPr lang="en-US" dirty="0" err="1"/>
              <a:t>counter.jsx</a:t>
            </a:r>
            <a:endParaRPr lang="en-US" dirty="0"/>
          </a:p>
        </p:txBody>
      </p:sp>
      <p:sp>
        <p:nvSpPr>
          <p:cNvPr id="4" name="Date Placeholder 3">
            <a:extLst>
              <a:ext uri="{FF2B5EF4-FFF2-40B4-BE49-F238E27FC236}">
                <a16:creationId xmlns:a16="http://schemas.microsoft.com/office/drawing/2014/main" id="{5A4F8D93-AFBF-FBC7-F0D8-F70D6F830AC6}"/>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C8E7D34B-9DAA-CDD4-C067-6341ED8FED8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26BB3C9-5721-1D9E-8D04-7011261DA99B}"/>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2783065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37D2-4422-15AB-EC5C-7FE18DC98D91}"/>
              </a:ext>
            </a:extLst>
          </p:cNvPr>
          <p:cNvSpPr>
            <a:spLocks noGrp="1"/>
          </p:cNvSpPr>
          <p:nvPr>
            <p:ph type="title"/>
          </p:nvPr>
        </p:nvSpPr>
        <p:spPr>
          <a:xfrm>
            <a:off x="990600" y="0"/>
            <a:ext cx="7772400" cy="762000"/>
          </a:xfrm>
        </p:spPr>
        <p:txBody>
          <a:bodyPr/>
          <a:lstStyle/>
          <a:p>
            <a:r>
              <a:rPr lang="en-US" dirty="0" err="1"/>
              <a:t>Src</a:t>
            </a:r>
            <a:r>
              <a:rPr lang="en-US" dirty="0"/>
              <a:t>/</a:t>
            </a:r>
            <a:r>
              <a:rPr lang="en-US" dirty="0" err="1"/>
              <a:t>counter.jsx</a:t>
            </a:r>
            <a:endParaRPr lang="en-US" dirty="0"/>
          </a:p>
        </p:txBody>
      </p:sp>
      <p:sp>
        <p:nvSpPr>
          <p:cNvPr id="3" name="Content Placeholder 2">
            <a:extLst>
              <a:ext uri="{FF2B5EF4-FFF2-40B4-BE49-F238E27FC236}">
                <a16:creationId xmlns:a16="http://schemas.microsoft.com/office/drawing/2014/main" id="{24F091E8-2779-F709-B3A4-0644D61BB025}"/>
              </a:ext>
            </a:extLst>
          </p:cNvPr>
          <p:cNvSpPr>
            <a:spLocks noGrp="1"/>
          </p:cNvSpPr>
          <p:nvPr>
            <p:ph idx="1"/>
          </p:nvPr>
        </p:nvSpPr>
        <p:spPr/>
        <p:txBody>
          <a:bodyPr/>
          <a:lstStyle/>
          <a:p>
            <a:r>
              <a:rPr lang="en-US" b="1" u="sng" dirty="0"/>
              <a:t>EXAMPE 1</a:t>
            </a:r>
          </a:p>
          <a:p>
            <a:pPr marL="0" indent="0">
              <a:buNone/>
            </a:pPr>
            <a:endParaRPr lang="en-US" dirty="0"/>
          </a:p>
        </p:txBody>
      </p:sp>
      <p:sp>
        <p:nvSpPr>
          <p:cNvPr id="4" name="Date Placeholder 3">
            <a:extLst>
              <a:ext uri="{FF2B5EF4-FFF2-40B4-BE49-F238E27FC236}">
                <a16:creationId xmlns:a16="http://schemas.microsoft.com/office/drawing/2014/main" id="{34B8597E-4F91-EB79-6B4B-27B97F425AAD}"/>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1EA9C4D4-D647-4C2C-153A-3A6746062C2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FA1949D-185B-0CD3-460E-6BFA6C104B72}"/>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
        <p:nvSpPr>
          <p:cNvPr id="7" name="Rectangle 1">
            <a:extLst>
              <a:ext uri="{FF2B5EF4-FFF2-40B4-BE49-F238E27FC236}">
                <a16:creationId xmlns:a16="http://schemas.microsoft.com/office/drawing/2014/main" id="{76BDF7E0-666D-80F5-7684-C3DEED1AE922}"/>
              </a:ext>
            </a:extLst>
          </p:cNvPr>
          <p:cNvSpPr>
            <a:spLocks noChangeArrowheads="1"/>
          </p:cNvSpPr>
          <p:nvPr/>
        </p:nvSpPr>
        <p:spPr bwMode="auto">
          <a:xfrm>
            <a:off x="1066800" y="1825081"/>
            <a:ext cx="45576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2"/>
                </a:solidFill>
                <a:effectLst/>
                <a:latin typeface="undefined"/>
              </a:rPr>
              <a:t>let’s create the state:</a:t>
            </a:r>
            <a:endParaRPr kumimoji="0" lang="en-US" altLang="en-US" sz="2400" b="0" i="0" u="none" strike="noStrike" cap="none" normalizeH="0" baseline="0" dirty="0">
              <a:ln>
                <a:noFill/>
              </a:ln>
              <a:solidFill>
                <a:srgbClr val="202122"/>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Arial Unicode MS"/>
              </a:rPr>
              <a:t>const [count, </a:t>
            </a:r>
            <a:r>
              <a:rPr kumimoji="0" lang="en-US" altLang="en-US" sz="2000" b="0" i="0" u="none" strike="noStrike" cap="none" normalizeH="0" baseline="0" dirty="0" err="1">
                <a:ln>
                  <a:noFill/>
                </a:ln>
                <a:solidFill>
                  <a:srgbClr val="202122"/>
                </a:solidFill>
                <a:effectLst/>
                <a:latin typeface="Arial Unicode MS"/>
              </a:rPr>
              <a:t>setCount</a:t>
            </a:r>
            <a:r>
              <a:rPr kumimoji="0" lang="en-US" altLang="en-US" sz="2000" b="0" i="0" u="none" strike="noStrike" cap="none" normalizeH="0" baseline="0" dirty="0">
                <a:ln>
                  <a:noFill/>
                </a:ln>
                <a:solidFill>
                  <a:srgbClr val="202122"/>
                </a:solidFill>
                <a:effectLst/>
                <a:latin typeface="Arial Unicode MS"/>
              </a:rPr>
              <a:t>] = </a:t>
            </a:r>
            <a:r>
              <a:rPr kumimoji="0" lang="en-US" altLang="en-US" sz="2000" b="0" i="0" u="none" strike="noStrike" cap="none" normalizeH="0" baseline="0" dirty="0" err="1">
                <a:ln>
                  <a:noFill/>
                </a:ln>
                <a:solidFill>
                  <a:srgbClr val="202122"/>
                </a:solidFill>
                <a:effectLst/>
                <a:latin typeface="Arial Unicode MS"/>
              </a:rPr>
              <a:t>useState</a:t>
            </a:r>
            <a:r>
              <a:rPr kumimoji="0" lang="en-US" altLang="en-US" sz="2000" b="0" i="0" u="none" strike="noStrike" cap="none" normalizeH="0" baseline="0" dirty="0">
                <a:ln>
                  <a:noFill/>
                </a:ln>
                <a:solidFill>
                  <a:srgbClr val="202122"/>
                </a:solidFill>
                <a:effectLst/>
                <a:latin typeface="Arial Unicode MS"/>
              </a:rPr>
              <a:t>(0);</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840EA36B-4DF3-15A9-5B4F-DC4030989ADC}"/>
              </a:ext>
            </a:extLst>
          </p:cNvPr>
          <p:cNvSpPr>
            <a:spLocks noChangeArrowheads="1"/>
          </p:cNvSpPr>
          <p:nvPr/>
        </p:nvSpPr>
        <p:spPr bwMode="auto">
          <a:xfrm>
            <a:off x="838200" y="2594522"/>
            <a:ext cx="8077200" cy="256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300" b="0" i="0" u="none" strike="noStrike" cap="none" normalizeH="0" baseline="0" dirty="0">
                <a:ln>
                  <a:noFill/>
                </a:ln>
                <a:solidFill>
                  <a:srgbClr val="202122"/>
                </a:solidFill>
                <a:effectLst/>
                <a:latin typeface="undefined"/>
              </a:rPr>
              <a:t>The above piece of code creates a state variable called </a:t>
            </a:r>
            <a:r>
              <a:rPr kumimoji="0" lang="en-US" altLang="en-US" sz="2300" b="0" i="0" u="none" strike="noStrike" cap="none" normalizeH="0" baseline="0" dirty="0">
                <a:ln>
                  <a:noFill/>
                </a:ln>
                <a:solidFill>
                  <a:srgbClr val="202122"/>
                </a:solidFill>
                <a:effectLst/>
                <a:latin typeface="Arial Unicode MS"/>
              </a:rPr>
              <a:t>count</a:t>
            </a:r>
            <a:r>
              <a:rPr kumimoji="0" lang="en-US" altLang="en-US" sz="2300" b="0" i="0" u="none" strike="noStrike" cap="none" normalizeH="0" baseline="0" dirty="0">
                <a:ln>
                  <a:noFill/>
                </a:ln>
                <a:solidFill>
                  <a:srgbClr val="202122"/>
                </a:solidFill>
                <a:effectLst/>
                <a:latin typeface="undefined"/>
              </a:rPr>
              <a:t> and a function called </a:t>
            </a:r>
            <a:r>
              <a:rPr kumimoji="0" lang="en-US" altLang="en-US" sz="2300" b="0" i="0" u="none" strike="noStrike" cap="none" normalizeH="0" baseline="0" dirty="0" err="1">
                <a:ln>
                  <a:noFill/>
                </a:ln>
                <a:solidFill>
                  <a:srgbClr val="202122"/>
                </a:solidFill>
                <a:effectLst/>
                <a:latin typeface="Arial Unicode MS"/>
              </a:rPr>
              <a:t>setCount</a:t>
            </a:r>
            <a:r>
              <a:rPr kumimoji="0" lang="en-US" altLang="en-US" sz="2300" b="0" i="0" u="none" strike="noStrike" cap="none" normalizeH="0" baseline="0" dirty="0">
                <a:ln>
                  <a:noFill/>
                </a:ln>
                <a:solidFill>
                  <a:srgbClr val="202122"/>
                </a:solidFill>
                <a:effectLst/>
                <a:latin typeface="undefined"/>
              </a:rPr>
              <a:t> that can be used to update the state. The initial value of the state is set to </a:t>
            </a:r>
            <a:r>
              <a:rPr kumimoji="0" lang="en-US" altLang="en-US" sz="2300" b="0" i="0" u="none" strike="noStrike" cap="none" normalizeH="0" baseline="0" dirty="0">
                <a:ln>
                  <a:noFill/>
                </a:ln>
                <a:solidFill>
                  <a:srgbClr val="202122"/>
                </a:solidFill>
                <a:effectLst/>
                <a:latin typeface="Arial Unicode MS"/>
              </a:rPr>
              <a:t>0</a:t>
            </a:r>
            <a:r>
              <a:rPr kumimoji="0" lang="en-US" altLang="en-US" sz="2300" b="0" i="0" u="none" strike="noStrike" cap="none" normalizeH="0" baseline="0" dirty="0">
                <a:ln>
                  <a:noFill/>
                </a:ln>
                <a:solidFill>
                  <a:srgbClr val="202122"/>
                </a:solidFill>
                <a:effectLst/>
                <a:latin typeface="undefined"/>
              </a:rPr>
              <a:t>.</a:t>
            </a:r>
          </a:p>
          <a:p>
            <a:pPr marR="0" lvl="0" algn="l" defTabSz="914400" rtl="0" eaLnBrk="0" fontAlgn="base" latinLnBrk="0" hangingPunct="0">
              <a:lnSpc>
                <a:spcPct val="100000"/>
              </a:lnSpc>
              <a:spcBef>
                <a:spcPct val="0"/>
              </a:spcBef>
              <a:spcAft>
                <a:spcPct val="0"/>
              </a:spcAft>
              <a:buClrTx/>
              <a:buSzTx/>
              <a:tabLst/>
            </a:pPr>
            <a:r>
              <a:rPr kumimoji="0" lang="en-US" altLang="en-US" sz="2300" b="0" i="0" u="none" strike="noStrike" cap="none" normalizeH="0" baseline="0" dirty="0">
                <a:ln>
                  <a:noFill/>
                </a:ln>
                <a:solidFill>
                  <a:srgbClr val="202122"/>
                </a:solidFill>
                <a:effectLst/>
                <a:latin typeface="undefined"/>
              </a:rPr>
              <a: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300" b="0" i="0" u="none" strike="noStrike" cap="none" normalizeH="0" baseline="0" dirty="0">
                <a:ln>
                  <a:noFill/>
                </a:ln>
                <a:solidFill>
                  <a:srgbClr val="202122"/>
                </a:solidFill>
                <a:effectLst/>
                <a:latin typeface="undefined"/>
              </a:rPr>
              <a:t>Now, we’ll update the state by incrementing the value of </a:t>
            </a:r>
            <a:r>
              <a:rPr kumimoji="0" lang="en-US" altLang="en-US" sz="2300" b="0" i="0" u="none" strike="noStrike" cap="none" normalizeH="0" baseline="0" dirty="0">
                <a:ln>
                  <a:noFill/>
                </a:ln>
                <a:solidFill>
                  <a:srgbClr val="202122"/>
                </a:solidFill>
                <a:effectLst/>
                <a:latin typeface="Arial Unicode MS"/>
              </a:rPr>
              <a:t>count</a:t>
            </a:r>
            <a:r>
              <a:rPr kumimoji="0" lang="en-US" altLang="en-US" sz="2300" b="0" i="0" u="none" strike="noStrike" cap="none" normalizeH="0" baseline="0" dirty="0">
                <a:ln>
                  <a:noFill/>
                </a:ln>
                <a:solidFill>
                  <a:srgbClr val="202122"/>
                </a:solidFill>
                <a:effectLst/>
                <a:latin typeface="undefined"/>
              </a:rPr>
              <a:t> by </a:t>
            </a:r>
            <a:r>
              <a:rPr kumimoji="0" lang="en-US" altLang="en-US" sz="2300" b="0" i="0" u="none" strike="noStrike" cap="none" normalizeH="0" baseline="0" dirty="0">
                <a:ln>
                  <a:noFill/>
                </a:ln>
                <a:solidFill>
                  <a:srgbClr val="202122"/>
                </a:solidFill>
                <a:effectLst/>
                <a:latin typeface="Arial Unicode MS"/>
              </a:rPr>
              <a:t>1</a:t>
            </a:r>
            <a:r>
              <a:rPr kumimoji="0" lang="en-US" altLang="en-US" sz="2300" b="0" i="0" u="none" strike="noStrike" cap="none" normalizeH="0" baseline="0" dirty="0">
                <a:ln>
                  <a:noFill/>
                </a:ln>
                <a:solidFill>
                  <a:srgbClr val="202122"/>
                </a:solidFill>
                <a:effectLst/>
                <a:latin typeface="undefined"/>
              </a:rPr>
              <a:t>:</a:t>
            </a:r>
            <a:r>
              <a:rPr kumimoji="0" lang="en-US" altLang="en-US" sz="2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3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6C74C2A5-6BA8-439D-9536-EE0149F0493D}"/>
              </a:ext>
            </a:extLst>
          </p:cNvPr>
          <p:cNvSpPr>
            <a:spLocks noChangeArrowheads="1"/>
          </p:cNvSpPr>
          <p:nvPr/>
        </p:nvSpPr>
        <p:spPr bwMode="auto">
          <a:xfrm>
            <a:off x="1066800" y="4800219"/>
            <a:ext cx="6175159"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err="1">
                <a:ln>
                  <a:noFill/>
                </a:ln>
                <a:solidFill>
                  <a:srgbClr val="202122"/>
                </a:solidFill>
                <a:effectLst/>
                <a:latin typeface="Arial Unicode MS"/>
              </a:rPr>
              <a:t>setCount</a:t>
            </a:r>
            <a:r>
              <a:rPr kumimoji="0" lang="en-US" altLang="en-US" sz="2300" b="0" i="0" u="none" strike="noStrike" cap="none" normalizeH="0" baseline="0" dirty="0">
                <a:ln>
                  <a:noFill/>
                </a:ln>
                <a:solidFill>
                  <a:srgbClr val="202122"/>
                </a:solidFill>
                <a:effectLst/>
                <a:latin typeface="Arial Unicode MS"/>
              </a:rPr>
              <a:t>(count + 1);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202122"/>
                </a:solidFill>
                <a:effectLst/>
                <a:latin typeface="undefined"/>
              </a:rPr>
              <a:t>Finally, we’ll use the state:</a:t>
            </a:r>
            <a:endParaRPr kumimoji="0" lang="en-US" altLang="en-US" sz="2300" b="0" i="0" u="none" strike="noStrike" cap="none" normalizeH="0" baseline="0" dirty="0">
              <a:ln>
                <a:noFill/>
              </a:ln>
              <a:solidFill>
                <a:srgbClr val="202122"/>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202122"/>
                </a:solidFill>
                <a:effectLst/>
                <a:latin typeface="Arial Unicode MS"/>
              </a:rPr>
              <a:t>&lt;p&gt;You clicked {count} times&lt;/p&gt;</a:t>
            </a:r>
            <a:r>
              <a:rPr kumimoji="0" lang="en-US" altLang="en-US" sz="2300" b="0" i="0" u="none" strike="noStrike" cap="none" normalizeH="0" baseline="0" dirty="0">
                <a:ln>
                  <a:noFill/>
                </a:ln>
                <a:solidFill>
                  <a:schemeClr val="tx1"/>
                </a:solidFill>
                <a:effectLst/>
              </a:rPr>
              <a:t> </a:t>
            </a:r>
            <a:endParaRPr kumimoji="0" lang="en-US" altLang="en-US" sz="2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7210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002A-C792-46BA-73D6-547EE12F527C}"/>
              </a:ext>
            </a:extLst>
          </p:cNvPr>
          <p:cNvSpPr>
            <a:spLocks noGrp="1"/>
          </p:cNvSpPr>
          <p:nvPr>
            <p:ph type="title"/>
          </p:nvPr>
        </p:nvSpPr>
        <p:spPr/>
        <p:txBody>
          <a:bodyPr/>
          <a:lstStyle/>
          <a:p>
            <a:r>
              <a:rPr lang="en-US" dirty="0"/>
              <a:t>Updated </a:t>
            </a:r>
            <a:r>
              <a:rPr lang="en-US" dirty="0" err="1"/>
              <a:t>src</a:t>
            </a:r>
            <a:r>
              <a:rPr lang="en-US" dirty="0"/>
              <a:t>/</a:t>
            </a:r>
            <a:r>
              <a:rPr lang="en-US" dirty="0" err="1"/>
              <a:t>counter.jsx</a:t>
            </a:r>
            <a:endParaRPr lang="en-US" dirty="0"/>
          </a:p>
        </p:txBody>
      </p:sp>
      <p:sp>
        <p:nvSpPr>
          <p:cNvPr id="3" name="Content Placeholder 2">
            <a:extLst>
              <a:ext uri="{FF2B5EF4-FFF2-40B4-BE49-F238E27FC236}">
                <a16:creationId xmlns:a16="http://schemas.microsoft.com/office/drawing/2014/main" id="{2C5BB913-55F8-6450-3430-2912F6576A67}"/>
              </a:ext>
            </a:extLst>
          </p:cNvPr>
          <p:cNvSpPr>
            <a:spLocks noGrp="1"/>
          </p:cNvSpPr>
          <p:nvPr>
            <p:ph idx="1"/>
          </p:nvPr>
        </p:nvSpPr>
        <p:spPr/>
        <p:txBody>
          <a:bodyPr/>
          <a:lstStyle/>
          <a:p>
            <a:r>
              <a:rPr lang="en-US" sz="1600" b="0" dirty="0">
                <a:solidFill>
                  <a:schemeClr val="tx1"/>
                </a:solidFill>
                <a:effectLst/>
                <a:latin typeface="Consolas" panose="020B0609020204030204" pitchFamily="49" charset="0"/>
              </a:rPr>
              <a:t>import React, { </a:t>
            </a:r>
            <a:r>
              <a:rPr lang="en-US" sz="1600" b="0" dirty="0" err="1">
                <a:solidFill>
                  <a:schemeClr val="tx1"/>
                </a:solidFill>
                <a:effectLst/>
                <a:latin typeface="Consolas" panose="020B0609020204030204" pitchFamily="49" charset="0"/>
              </a:rPr>
              <a:t>useState</a:t>
            </a:r>
            <a:r>
              <a:rPr lang="en-US" sz="1600" b="0" dirty="0">
                <a:solidFill>
                  <a:schemeClr val="tx1"/>
                </a:solidFill>
                <a:effectLst/>
                <a:latin typeface="Consolas" panose="020B0609020204030204" pitchFamily="49" charset="0"/>
              </a:rPr>
              <a:t> } from 'react';</a:t>
            </a:r>
          </a:p>
          <a:p>
            <a:br>
              <a:rPr lang="en-US" sz="1600" b="0" dirty="0">
                <a:solidFill>
                  <a:schemeClr val="tx1"/>
                </a:solidFill>
                <a:effectLst/>
                <a:latin typeface="Consolas" panose="020B0609020204030204" pitchFamily="49" charset="0"/>
              </a:rPr>
            </a:br>
            <a:r>
              <a:rPr lang="en-US" sz="1600" b="0" dirty="0">
                <a:solidFill>
                  <a:schemeClr val="tx1"/>
                </a:solidFill>
                <a:effectLst/>
                <a:latin typeface="Consolas" panose="020B0609020204030204" pitchFamily="49" charset="0"/>
              </a:rPr>
              <a:t>function </a:t>
            </a:r>
            <a:r>
              <a:rPr lang="en-US" sz="1600" dirty="0">
                <a:solidFill>
                  <a:schemeClr val="tx1"/>
                </a:solidFill>
                <a:latin typeface="Consolas" panose="020B0609020204030204" pitchFamily="49" charset="0"/>
              </a:rPr>
              <a:t>Counter</a:t>
            </a:r>
            <a:r>
              <a:rPr lang="en-US" sz="1600" b="0" dirty="0">
                <a:solidFill>
                  <a:schemeClr val="tx1"/>
                </a:solidFill>
                <a:effectLst/>
                <a:latin typeface="Consolas" panose="020B0609020204030204" pitchFamily="49" charset="0"/>
              </a:rPr>
              <a:t>() {</a:t>
            </a:r>
          </a:p>
          <a:p>
            <a:r>
              <a:rPr lang="en-US" sz="1600" b="0" dirty="0">
                <a:solidFill>
                  <a:schemeClr val="tx1"/>
                </a:solidFill>
                <a:effectLst/>
                <a:latin typeface="Consolas" panose="020B0609020204030204" pitchFamily="49" charset="0"/>
              </a:rPr>
              <a:t>  const [count, </a:t>
            </a:r>
            <a:r>
              <a:rPr lang="en-US" sz="1600" b="0" dirty="0" err="1">
                <a:solidFill>
                  <a:schemeClr val="tx1"/>
                </a:solidFill>
                <a:effectLst/>
                <a:latin typeface="Consolas" panose="020B0609020204030204" pitchFamily="49" charset="0"/>
              </a:rPr>
              <a:t>setCount</a:t>
            </a:r>
            <a:r>
              <a:rPr lang="en-US" sz="1600" b="0" dirty="0">
                <a:solidFill>
                  <a:schemeClr val="tx1"/>
                </a:solidFill>
                <a:effectLst/>
                <a:latin typeface="Consolas" panose="020B0609020204030204" pitchFamily="49" charset="0"/>
              </a:rPr>
              <a:t>] = </a:t>
            </a:r>
            <a:r>
              <a:rPr lang="en-US" sz="1600" b="0" dirty="0" err="1">
                <a:solidFill>
                  <a:schemeClr val="tx1"/>
                </a:solidFill>
                <a:effectLst/>
                <a:latin typeface="Consolas" panose="020B0609020204030204" pitchFamily="49" charset="0"/>
              </a:rPr>
              <a:t>useState</a:t>
            </a:r>
            <a:r>
              <a:rPr lang="en-US" sz="1600" b="0" dirty="0">
                <a:solidFill>
                  <a:schemeClr val="tx1"/>
                </a:solidFill>
                <a:effectLst/>
                <a:latin typeface="Consolas" panose="020B0609020204030204" pitchFamily="49" charset="0"/>
              </a:rPr>
              <a:t>(0);</a:t>
            </a:r>
          </a:p>
          <a:p>
            <a:br>
              <a:rPr lang="en-US" sz="1600" b="0" dirty="0">
                <a:solidFill>
                  <a:schemeClr val="tx1"/>
                </a:solidFill>
                <a:effectLst/>
                <a:latin typeface="Consolas" panose="020B0609020204030204" pitchFamily="49" charset="0"/>
              </a:rPr>
            </a:br>
            <a:r>
              <a:rPr lang="en-US" sz="1600" b="0" dirty="0">
                <a:solidFill>
                  <a:schemeClr val="tx1"/>
                </a:solidFill>
                <a:effectLst/>
                <a:latin typeface="Consolas" panose="020B0609020204030204" pitchFamily="49" charset="0"/>
              </a:rPr>
              <a:t>  const </a:t>
            </a:r>
            <a:r>
              <a:rPr lang="en-US" sz="1600" b="0" dirty="0" err="1">
                <a:solidFill>
                  <a:schemeClr val="tx1"/>
                </a:solidFill>
                <a:effectLst/>
                <a:latin typeface="Consolas" panose="020B0609020204030204" pitchFamily="49" charset="0"/>
              </a:rPr>
              <a:t>handleIncrement</a:t>
            </a:r>
            <a:r>
              <a:rPr lang="en-US" sz="1600" b="0" dirty="0">
                <a:solidFill>
                  <a:schemeClr val="tx1"/>
                </a:solidFill>
                <a:effectLst/>
                <a:latin typeface="Consolas" panose="020B0609020204030204" pitchFamily="49" charset="0"/>
              </a:rPr>
              <a:t> = () =&gt; {</a:t>
            </a:r>
          </a:p>
          <a:p>
            <a:r>
              <a:rPr lang="en-US" sz="1600" b="0" dirty="0">
                <a:solidFill>
                  <a:schemeClr val="tx1"/>
                </a:solidFill>
                <a:effectLst/>
                <a:latin typeface="Consolas" panose="020B0609020204030204" pitchFamily="49" charset="0"/>
              </a:rPr>
              <a:t>    </a:t>
            </a:r>
            <a:r>
              <a:rPr lang="en-US" sz="1600" b="0" dirty="0" err="1">
                <a:solidFill>
                  <a:schemeClr val="tx1"/>
                </a:solidFill>
                <a:effectLst/>
                <a:latin typeface="Consolas" panose="020B0609020204030204" pitchFamily="49" charset="0"/>
              </a:rPr>
              <a:t>setCount</a:t>
            </a:r>
            <a:r>
              <a:rPr lang="en-US" sz="1600" b="0" dirty="0">
                <a:solidFill>
                  <a:schemeClr val="tx1"/>
                </a:solidFill>
                <a:effectLst/>
                <a:latin typeface="Consolas" panose="020B0609020204030204" pitchFamily="49" charset="0"/>
              </a:rPr>
              <a:t>(count + 1);</a:t>
            </a:r>
          </a:p>
          <a:p>
            <a:r>
              <a:rPr lang="en-US" sz="1600" b="0" dirty="0">
                <a:solidFill>
                  <a:schemeClr val="tx1"/>
                </a:solidFill>
                <a:effectLst/>
                <a:latin typeface="Consolas" panose="020B0609020204030204" pitchFamily="49" charset="0"/>
              </a:rPr>
              <a:t>  };</a:t>
            </a:r>
          </a:p>
          <a:p>
            <a:br>
              <a:rPr lang="en-US" sz="1600" b="0" dirty="0">
                <a:solidFill>
                  <a:schemeClr val="tx1"/>
                </a:solidFill>
                <a:effectLst/>
                <a:latin typeface="Consolas" panose="020B0609020204030204" pitchFamily="49" charset="0"/>
              </a:rPr>
            </a:br>
            <a:r>
              <a:rPr lang="en-US" sz="1600" b="0" dirty="0">
                <a:solidFill>
                  <a:schemeClr val="tx1"/>
                </a:solidFill>
                <a:effectLst/>
                <a:latin typeface="Consolas" panose="020B0609020204030204" pitchFamily="49" charset="0"/>
              </a:rPr>
              <a:t>  return (</a:t>
            </a:r>
          </a:p>
          <a:p>
            <a:r>
              <a:rPr lang="en-US" sz="1600" b="0" dirty="0">
                <a:solidFill>
                  <a:schemeClr val="tx1"/>
                </a:solidFill>
                <a:effectLst/>
                <a:latin typeface="Consolas" panose="020B0609020204030204" pitchFamily="49" charset="0"/>
              </a:rPr>
              <a:t>    &lt;div&gt;</a:t>
            </a:r>
          </a:p>
          <a:p>
            <a:r>
              <a:rPr lang="en-US" sz="1600" b="0" dirty="0">
                <a:solidFill>
                  <a:schemeClr val="tx1"/>
                </a:solidFill>
                <a:effectLst/>
                <a:latin typeface="Consolas" panose="020B0609020204030204" pitchFamily="49" charset="0"/>
              </a:rPr>
              <a:t>      &lt;p&gt;You clicked {count} times&lt;/p&gt;</a:t>
            </a:r>
          </a:p>
          <a:p>
            <a:r>
              <a:rPr lang="en-US" sz="1600" b="0" dirty="0">
                <a:solidFill>
                  <a:schemeClr val="tx1"/>
                </a:solidFill>
                <a:effectLst/>
                <a:latin typeface="Consolas" panose="020B0609020204030204" pitchFamily="49" charset="0"/>
              </a:rPr>
              <a:t>      &lt;button </a:t>
            </a:r>
            <a:r>
              <a:rPr lang="en-US" sz="1600" b="0" dirty="0" err="1">
                <a:solidFill>
                  <a:schemeClr val="tx1"/>
                </a:solidFill>
                <a:effectLst/>
                <a:latin typeface="Consolas" panose="020B0609020204030204" pitchFamily="49" charset="0"/>
              </a:rPr>
              <a:t>onClick</a:t>
            </a:r>
            <a:r>
              <a:rPr lang="en-US" sz="1600" b="0" dirty="0">
                <a:solidFill>
                  <a:schemeClr val="tx1"/>
                </a:solidFill>
                <a:effectLst/>
                <a:latin typeface="Consolas" panose="020B0609020204030204" pitchFamily="49" charset="0"/>
              </a:rPr>
              <a:t>={</a:t>
            </a:r>
            <a:r>
              <a:rPr lang="en-US" sz="1600" b="0" dirty="0" err="1">
                <a:solidFill>
                  <a:schemeClr val="tx1"/>
                </a:solidFill>
                <a:effectLst/>
                <a:latin typeface="Consolas" panose="020B0609020204030204" pitchFamily="49" charset="0"/>
              </a:rPr>
              <a:t>handleIncrement</a:t>
            </a:r>
            <a:r>
              <a:rPr lang="en-US" sz="1600" b="0" dirty="0">
                <a:solidFill>
                  <a:schemeClr val="tx1"/>
                </a:solidFill>
                <a:effectLst/>
                <a:latin typeface="Consolas" panose="020B0609020204030204" pitchFamily="49" charset="0"/>
              </a:rPr>
              <a:t>}&gt;Click me&lt;/button&gt;</a:t>
            </a:r>
          </a:p>
          <a:p>
            <a:r>
              <a:rPr lang="en-US" sz="1600" b="0" dirty="0">
                <a:solidFill>
                  <a:schemeClr val="tx1"/>
                </a:solidFill>
                <a:effectLst/>
                <a:latin typeface="Consolas" panose="020B0609020204030204" pitchFamily="49" charset="0"/>
              </a:rPr>
              <a:t>    &lt;/div&gt;</a:t>
            </a:r>
          </a:p>
          <a:p>
            <a:r>
              <a:rPr lang="en-US" sz="1600" b="0" dirty="0">
                <a:solidFill>
                  <a:schemeClr val="tx1"/>
                </a:solidFill>
                <a:effectLst/>
                <a:latin typeface="Consolas" panose="020B0609020204030204" pitchFamily="49" charset="0"/>
              </a:rPr>
              <a:t>  );</a:t>
            </a:r>
          </a:p>
          <a:p>
            <a:r>
              <a:rPr lang="en-US" sz="1600" b="0" dirty="0">
                <a:solidFill>
                  <a:schemeClr val="tx1"/>
                </a:solidFill>
                <a:effectLst/>
                <a:latin typeface="Consolas" panose="020B0609020204030204" pitchFamily="49" charset="0"/>
              </a:rPr>
              <a:t>}</a:t>
            </a:r>
          </a:p>
          <a:p>
            <a:br>
              <a:rPr lang="en-US" sz="1600" b="0" dirty="0">
                <a:solidFill>
                  <a:schemeClr val="tx1"/>
                </a:solidFill>
                <a:effectLst/>
                <a:latin typeface="Consolas" panose="020B0609020204030204" pitchFamily="49" charset="0"/>
              </a:rPr>
            </a:br>
            <a:r>
              <a:rPr lang="en-US" sz="1600" b="0" dirty="0">
                <a:solidFill>
                  <a:schemeClr val="tx1"/>
                </a:solidFill>
                <a:effectLst/>
                <a:latin typeface="Consolas" panose="020B0609020204030204" pitchFamily="49" charset="0"/>
              </a:rPr>
              <a:t>export default </a:t>
            </a:r>
            <a:r>
              <a:rPr lang="en-US" sz="1600" dirty="0">
                <a:solidFill>
                  <a:schemeClr val="tx1"/>
                </a:solidFill>
                <a:latin typeface="Consolas" panose="020B0609020204030204" pitchFamily="49" charset="0"/>
              </a:rPr>
              <a:t>Counter</a:t>
            </a:r>
            <a:r>
              <a:rPr lang="en-US" sz="1600" b="0" dirty="0">
                <a:solidFill>
                  <a:schemeClr val="tx1"/>
                </a:solidFill>
                <a:effectLst/>
                <a:latin typeface="Consolas" panose="020B0609020204030204" pitchFamily="49" charset="0"/>
              </a:rPr>
              <a:t>;</a:t>
            </a:r>
          </a:p>
          <a:p>
            <a:br>
              <a:rPr lang="en-US" sz="1600" b="0" dirty="0">
                <a:solidFill>
                  <a:schemeClr val="tx1"/>
                </a:solidFill>
                <a:effectLst/>
                <a:latin typeface="Consolas" panose="020B0609020204030204" pitchFamily="49" charset="0"/>
              </a:rPr>
            </a:br>
            <a:endParaRPr lang="en-US" sz="16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0E0D7FDD-B53B-49EC-8A79-54E3D2EED6EC}"/>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383111DA-E947-FEBE-C2B9-865732E8815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6AE8C09-744B-527B-9A34-8ED060C7BFF3}"/>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135738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0C1C-2472-AFFA-292D-FCB2972586E2}"/>
              </a:ext>
            </a:extLst>
          </p:cNvPr>
          <p:cNvSpPr>
            <a:spLocks noGrp="1"/>
          </p:cNvSpPr>
          <p:nvPr>
            <p:ph type="title"/>
          </p:nvPr>
        </p:nvSpPr>
        <p:spPr/>
        <p:txBody>
          <a:bodyPr/>
          <a:lstStyle/>
          <a:p>
            <a:r>
              <a:rPr lang="en-US" dirty="0"/>
              <a:t>Client/</a:t>
            </a:r>
            <a:r>
              <a:rPr lang="en-US" dirty="0" err="1"/>
              <a:t>MainRouter.jsx</a:t>
            </a:r>
            <a:endParaRPr lang="en-US" dirty="0"/>
          </a:p>
        </p:txBody>
      </p:sp>
      <p:sp>
        <p:nvSpPr>
          <p:cNvPr id="3" name="Content Placeholder 2">
            <a:extLst>
              <a:ext uri="{FF2B5EF4-FFF2-40B4-BE49-F238E27FC236}">
                <a16:creationId xmlns:a16="http://schemas.microsoft.com/office/drawing/2014/main" id="{AD6217B6-323C-5CE7-F1C2-7AD9B7409BD6}"/>
              </a:ext>
            </a:extLst>
          </p:cNvPr>
          <p:cNvSpPr>
            <a:spLocks noGrp="1"/>
          </p:cNvSpPr>
          <p:nvPr>
            <p:ph idx="1"/>
          </p:nvPr>
        </p:nvSpPr>
        <p:spPr/>
        <p:txBody>
          <a:bodyPr/>
          <a:lstStyle/>
          <a:p>
            <a:r>
              <a:rPr lang="en-US" dirty="0"/>
              <a:t>Import the component Use and create a route for it in the </a:t>
            </a:r>
            <a:r>
              <a:rPr lang="en-US" dirty="0" err="1"/>
              <a:t>MainRouter.jsx</a:t>
            </a:r>
            <a:r>
              <a:rPr lang="en-US" dirty="0"/>
              <a:t> as follows:</a:t>
            </a:r>
          </a:p>
          <a:p>
            <a:endParaRPr lang="en-US" dirty="0"/>
          </a:p>
          <a:p>
            <a:r>
              <a:rPr lang="en-US" b="0" dirty="0">
                <a:solidFill>
                  <a:srgbClr val="008000"/>
                </a:solidFill>
                <a:effectLst/>
                <a:latin typeface="Consolas" panose="020B0609020204030204" pitchFamily="49" charset="0"/>
              </a:rPr>
              <a:t>import Counter from './</a:t>
            </a:r>
            <a:r>
              <a:rPr lang="en-US" b="0" dirty="0" err="1">
                <a:solidFill>
                  <a:srgbClr val="008000"/>
                </a:solidFill>
                <a:effectLst/>
                <a:latin typeface="Consolas" panose="020B0609020204030204" pitchFamily="49" charset="0"/>
              </a:rPr>
              <a:t>src</a:t>
            </a:r>
            <a:r>
              <a:rPr lang="en-US" b="0" dirty="0">
                <a:solidFill>
                  <a:srgbClr val="008000"/>
                </a:solidFill>
                <a:effectLst/>
                <a:latin typeface="Consolas" panose="020B0609020204030204" pitchFamily="49" charset="0"/>
              </a:rPr>
              <a:t>/counter’</a:t>
            </a:r>
          </a:p>
          <a:p>
            <a:r>
              <a:rPr lang="en-US" dirty="0">
                <a:solidFill>
                  <a:srgbClr val="008000"/>
                </a:solidFill>
              </a:rPr>
              <a:t>.</a:t>
            </a:r>
          </a:p>
          <a:p>
            <a:r>
              <a:rPr lang="en-US" dirty="0">
                <a:solidFill>
                  <a:srgbClr val="008000"/>
                </a:solidFill>
              </a:rPr>
              <a:t>.</a:t>
            </a:r>
          </a:p>
          <a:p>
            <a:r>
              <a:rPr lang="en-US" dirty="0">
                <a:solidFill>
                  <a:srgbClr val="008000"/>
                </a:solidFill>
              </a:rPr>
              <a:t>.</a:t>
            </a:r>
          </a:p>
          <a:p>
            <a:r>
              <a:rPr lang="en-US" dirty="0">
                <a:solidFill>
                  <a:srgbClr val="008000"/>
                </a:solidFill>
              </a:rPr>
              <a:t>&lt;Route exact path="/counter" element={&lt;Counter /&gt;} /&gt;</a:t>
            </a:r>
          </a:p>
        </p:txBody>
      </p:sp>
      <p:sp>
        <p:nvSpPr>
          <p:cNvPr id="4" name="Date Placeholder 3">
            <a:extLst>
              <a:ext uri="{FF2B5EF4-FFF2-40B4-BE49-F238E27FC236}">
                <a16:creationId xmlns:a16="http://schemas.microsoft.com/office/drawing/2014/main" id="{017ECBA3-0F7C-C374-42CF-9F5C1CF1B3B7}"/>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9018C1E2-D40C-22AF-28F1-42CD0F89CE8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C442755-AEF0-4805-B118-5D3E5BAB2107}"/>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3507298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405E-172A-1655-2DEA-2761458560C5}"/>
              </a:ext>
            </a:extLst>
          </p:cNvPr>
          <p:cNvSpPr>
            <a:spLocks noGrp="1"/>
          </p:cNvSpPr>
          <p:nvPr>
            <p:ph type="title"/>
          </p:nvPr>
        </p:nvSpPr>
        <p:spPr/>
        <p:txBody>
          <a:bodyPr/>
          <a:lstStyle/>
          <a:p>
            <a:r>
              <a:rPr lang="en-US" dirty="0"/>
              <a:t>Updated </a:t>
            </a:r>
            <a:r>
              <a:rPr lang="en-US" dirty="0" err="1"/>
              <a:t>MainRouter.jsx</a:t>
            </a:r>
            <a:endParaRPr lang="en-US" dirty="0"/>
          </a:p>
        </p:txBody>
      </p:sp>
      <p:sp>
        <p:nvSpPr>
          <p:cNvPr id="3" name="Content Placeholder 2">
            <a:extLst>
              <a:ext uri="{FF2B5EF4-FFF2-40B4-BE49-F238E27FC236}">
                <a16:creationId xmlns:a16="http://schemas.microsoft.com/office/drawing/2014/main" id="{AAF6D17E-B883-DC0C-DE33-004C5FA5410E}"/>
              </a:ext>
            </a:extLst>
          </p:cNvPr>
          <p:cNvSpPr>
            <a:spLocks noGrp="1"/>
          </p:cNvSpPr>
          <p:nvPr>
            <p:ph idx="1"/>
          </p:nvPr>
        </p:nvSpPr>
        <p:spPr/>
        <p:txBody>
          <a:bodyPr/>
          <a:lstStyle/>
          <a:p>
            <a:r>
              <a:rPr lang="en-US" sz="1100" b="0" dirty="0">
                <a:solidFill>
                  <a:srgbClr val="009900"/>
                </a:solidFill>
                <a:effectLst/>
                <a:latin typeface="Consolas" panose="020B0609020204030204" pitchFamily="49" charset="0"/>
              </a:rPr>
              <a:t>import React from 'react'</a:t>
            </a:r>
          </a:p>
          <a:p>
            <a:r>
              <a:rPr lang="en-US" sz="1100" b="0" dirty="0">
                <a:solidFill>
                  <a:srgbClr val="009900"/>
                </a:solidFill>
                <a:effectLst/>
                <a:latin typeface="Consolas" panose="020B0609020204030204" pitchFamily="49" charset="0"/>
              </a:rPr>
              <a:t>import { Route, Routes } from 'react-router-</a:t>
            </a:r>
            <a:r>
              <a:rPr lang="en-US" sz="1100" b="0" dirty="0" err="1">
                <a:solidFill>
                  <a:srgbClr val="009900"/>
                </a:solidFill>
                <a:effectLst/>
                <a:latin typeface="Consolas" panose="020B0609020204030204" pitchFamily="49" charset="0"/>
              </a:rPr>
              <a:t>dom</a:t>
            </a:r>
            <a:r>
              <a:rPr lang="en-US" sz="1100" b="0" dirty="0">
                <a:solidFill>
                  <a:srgbClr val="009900"/>
                </a:solidFill>
                <a:effectLst/>
                <a:latin typeface="Consolas" panose="020B0609020204030204" pitchFamily="49" charset="0"/>
              </a:rPr>
              <a:t>'</a:t>
            </a:r>
          </a:p>
          <a:p>
            <a:r>
              <a:rPr lang="en-US" sz="1100" b="0" dirty="0">
                <a:solidFill>
                  <a:srgbClr val="009900"/>
                </a:solidFill>
                <a:effectLst/>
                <a:latin typeface="Consolas" panose="020B0609020204030204" pitchFamily="49" charset="0"/>
              </a:rPr>
              <a:t>import Home from './components/Home'</a:t>
            </a:r>
          </a:p>
          <a:p>
            <a:r>
              <a:rPr lang="en-US" sz="1100" b="0" dirty="0">
                <a:solidFill>
                  <a:srgbClr val="009900"/>
                </a:solidFill>
                <a:effectLst/>
                <a:latin typeface="Consolas" panose="020B0609020204030204" pitchFamily="49" charset="0"/>
              </a:rPr>
              <a:t>import About from './</a:t>
            </a:r>
            <a:r>
              <a:rPr lang="en-US" sz="1100" b="0" dirty="0" err="1">
                <a:solidFill>
                  <a:srgbClr val="009900"/>
                </a:solidFill>
                <a:effectLst/>
                <a:latin typeface="Consolas" panose="020B0609020204030204" pitchFamily="49" charset="0"/>
              </a:rPr>
              <a:t>src</a:t>
            </a:r>
            <a:r>
              <a:rPr lang="en-US" sz="1100" b="0" dirty="0">
                <a:solidFill>
                  <a:srgbClr val="009900"/>
                </a:solidFill>
                <a:effectLst/>
                <a:latin typeface="Consolas" panose="020B0609020204030204" pitchFamily="49" charset="0"/>
              </a:rPr>
              <a:t>/about'</a:t>
            </a:r>
          </a:p>
          <a:p>
            <a:r>
              <a:rPr lang="en-US" sz="1100" b="0" dirty="0">
                <a:solidFill>
                  <a:srgbClr val="009900"/>
                </a:solidFill>
                <a:effectLst/>
                <a:latin typeface="Consolas" panose="020B0609020204030204" pitchFamily="49" charset="0"/>
              </a:rPr>
              <a:t>import Contact from './</a:t>
            </a:r>
            <a:r>
              <a:rPr lang="en-US" sz="1100" b="0" dirty="0" err="1">
                <a:solidFill>
                  <a:srgbClr val="009900"/>
                </a:solidFill>
                <a:effectLst/>
                <a:latin typeface="Consolas" panose="020B0609020204030204" pitchFamily="49" charset="0"/>
              </a:rPr>
              <a:t>src</a:t>
            </a:r>
            <a:r>
              <a:rPr lang="en-US" sz="1100" b="0" dirty="0">
                <a:solidFill>
                  <a:srgbClr val="009900"/>
                </a:solidFill>
                <a:effectLst/>
                <a:latin typeface="Consolas" panose="020B0609020204030204" pitchFamily="49" charset="0"/>
              </a:rPr>
              <a:t>/contact'</a:t>
            </a:r>
          </a:p>
          <a:p>
            <a:r>
              <a:rPr lang="en-US" sz="1100" b="0" dirty="0">
                <a:solidFill>
                  <a:srgbClr val="009900"/>
                </a:solidFill>
                <a:effectLst/>
                <a:latin typeface="Consolas" panose="020B0609020204030204" pitchFamily="49" charset="0"/>
              </a:rPr>
              <a:t>import Education from './</a:t>
            </a:r>
            <a:r>
              <a:rPr lang="en-US" sz="1100" b="0" dirty="0" err="1">
                <a:solidFill>
                  <a:srgbClr val="009900"/>
                </a:solidFill>
                <a:effectLst/>
                <a:latin typeface="Consolas" panose="020B0609020204030204" pitchFamily="49" charset="0"/>
              </a:rPr>
              <a:t>src</a:t>
            </a:r>
            <a:r>
              <a:rPr lang="en-US" sz="1100" b="0" dirty="0">
                <a:solidFill>
                  <a:srgbClr val="009900"/>
                </a:solidFill>
                <a:effectLst/>
                <a:latin typeface="Consolas" panose="020B0609020204030204" pitchFamily="49" charset="0"/>
              </a:rPr>
              <a:t>/education'</a:t>
            </a:r>
          </a:p>
          <a:p>
            <a:r>
              <a:rPr lang="en-US" sz="1100" b="0" dirty="0">
                <a:solidFill>
                  <a:srgbClr val="009900"/>
                </a:solidFill>
                <a:effectLst/>
                <a:latin typeface="Consolas" panose="020B0609020204030204" pitchFamily="49" charset="0"/>
              </a:rPr>
              <a:t>import Project from './</a:t>
            </a:r>
            <a:r>
              <a:rPr lang="en-US" sz="1100" b="0" dirty="0" err="1">
                <a:solidFill>
                  <a:srgbClr val="009900"/>
                </a:solidFill>
                <a:effectLst/>
                <a:latin typeface="Consolas" panose="020B0609020204030204" pitchFamily="49" charset="0"/>
              </a:rPr>
              <a:t>src</a:t>
            </a:r>
            <a:r>
              <a:rPr lang="en-US" sz="1100" b="0" dirty="0">
                <a:solidFill>
                  <a:srgbClr val="009900"/>
                </a:solidFill>
                <a:effectLst/>
                <a:latin typeface="Consolas" panose="020B0609020204030204" pitchFamily="49" charset="0"/>
              </a:rPr>
              <a:t>/project'</a:t>
            </a:r>
          </a:p>
          <a:p>
            <a:r>
              <a:rPr lang="en-US" sz="1100" b="0" dirty="0">
                <a:solidFill>
                  <a:srgbClr val="009900"/>
                </a:solidFill>
                <a:effectLst/>
                <a:highlight>
                  <a:srgbClr val="FFFF00"/>
                </a:highlight>
                <a:latin typeface="Consolas" panose="020B0609020204030204" pitchFamily="49" charset="0"/>
              </a:rPr>
              <a:t>import Counter from './</a:t>
            </a:r>
            <a:r>
              <a:rPr lang="en-US" sz="1100" b="0" dirty="0" err="1">
                <a:solidFill>
                  <a:srgbClr val="009900"/>
                </a:solidFill>
                <a:effectLst/>
                <a:highlight>
                  <a:srgbClr val="FFFF00"/>
                </a:highlight>
                <a:latin typeface="Consolas" panose="020B0609020204030204" pitchFamily="49" charset="0"/>
              </a:rPr>
              <a:t>src</a:t>
            </a:r>
            <a:r>
              <a:rPr lang="en-US" sz="1100" b="0" dirty="0">
                <a:solidFill>
                  <a:srgbClr val="009900"/>
                </a:solidFill>
                <a:effectLst/>
                <a:highlight>
                  <a:srgbClr val="FFFF00"/>
                </a:highlight>
                <a:latin typeface="Consolas" panose="020B0609020204030204" pitchFamily="49" charset="0"/>
              </a:rPr>
              <a:t>/counter'</a:t>
            </a:r>
          </a:p>
          <a:p>
            <a:r>
              <a:rPr lang="en-US" sz="1100" b="0" dirty="0">
                <a:solidFill>
                  <a:srgbClr val="009900"/>
                </a:solidFill>
                <a:effectLst/>
                <a:latin typeface="Consolas" panose="020B0609020204030204" pitchFamily="49" charset="0"/>
              </a:rPr>
              <a:t>import Layout from './components/layout'</a:t>
            </a:r>
          </a:p>
          <a:p>
            <a:r>
              <a:rPr lang="en-US" sz="1100" b="0" dirty="0">
                <a:solidFill>
                  <a:srgbClr val="009900"/>
                </a:solidFill>
                <a:effectLst/>
                <a:latin typeface="Consolas" panose="020B0609020204030204" pitchFamily="49" charset="0"/>
              </a:rPr>
              <a:t>const </a:t>
            </a:r>
            <a:r>
              <a:rPr lang="en-US" sz="1100" b="0" dirty="0" err="1">
                <a:solidFill>
                  <a:srgbClr val="009900"/>
                </a:solidFill>
                <a:effectLst/>
                <a:latin typeface="Consolas" panose="020B0609020204030204" pitchFamily="49" charset="0"/>
              </a:rPr>
              <a:t>MainRouter</a:t>
            </a:r>
            <a:r>
              <a:rPr lang="en-US" sz="1100" b="0" dirty="0">
                <a:solidFill>
                  <a:srgbClr val="009900"/>
                </a:solidFill>
                <a:effectLst/>
                <a:latin typeface="Consolas" panose="020B0609020204030204" pitchFamily="49" charset="0"/>
              </a:rPr>
              <a:t> = () =&gt; {</a:t>
            </a:r>
          </a:p>
          <a:p>
            <a:r>
              <a:rPr lang="en-US" sz="1100" b="0" dirty="0">
                <a:solidFill>
                  <a:srgbClr val="009900"/>
                </a:solidFill>
                <a:effectLst/>
                <a:latin typeface="Consolas" panose="020B0609020204030204" pitchFamily="49" charset="0"/>
              </a:rPr>
              <a:t> return (&lt;div&gt;</a:t>
            </a:r>
          </a:p>
          <a:p>
            <a:r>
              <a:rPr lang="en-US" sz="1100" b="0" dirty="0">
                <a:solidFill>
                  <a:srgbClr val="009900"/>
                </a:solidFill>
                <a:effectLst/>
                <a:latin typeface="Consolas" panose="020B0609020204030204" pitchFamily="49" charset="0"/>
              </a:rPr>
              <a:t> &lt;Layout/&gt;</a:t>
            </a:r>
          </a:p>
          <a:p>
            <a:r>
              <a:rPr lang="en-US" sz="1100" b="0" dirty="0">
                <a:solidFill>
                  <a:srgbClr val="009900"/>
                </a:solidFill>
                <a:effectLst/>
                <a:latin typeface="Consolas" panose="020B0609020204030204" pitchFamily="49" charset="0"/>
              </a:rPr>
              <a:t> &lt;Routes&gt;</a:t>
            </a:r>
          </a:p>
          <a:p>
            <a:r>
              <a:rPr lang="en-US" sz="1100" b="0" dirty="0">
                <a:solidFill>
                  <a:srgbClr val="009900"/>
                </a:solidFill>
                <a:effectLst/>
                <a:latin typeface="Consolas" panose="020B0609020204030204" pitchFamily="49" charset="0"/>
              </a:rPr>
              <a:t> </a:t>
            </a:r>
          </a:p>
          <a:p>
            <a:r>
              <a:rPr lang="en-US" sz="1100" b="0" dirty="0">
                <a:solidFill>
                  <a:srgbClr val="009900"/>
                </a:solidFill>
                <a:effectLst/>
                <a:latin typeface="Consolas" panose="020B0609020204030204" pitchFamily="49" charset="0"/>
              </a:rPr>
              <a:t>&lt;Route exact path="/" element={&lt;Home /&gt;} /&gt;</a:t>
            </a:r>
          </a:p>
          <a:p>
            <a:r>
              <a:rPr lang="en-US" sz="1100" b="0" dirty="0">
                <a:solidFill>
                  <a:srgbClr val="009900"/>
                </a:solidFill>
                <a:effectLst/>
                <a:latin typeface="Consolas" panose="020B0609020204030204" pitchFamily="49" charset="0"/>
              </a:rPr>
              <a:t>&lt;Route exact path="/about" element={&lt;About /&gt;} /&gt;</a:t>
            </a:r>
          </a:p>
          <a:p>
            <a:r>
              <a:rPr lang="en-US" sz="1100" b="0" dirty="0">
                <a:solidFill>
                  <a:srgbClr val="009900"/>
                </a:solidFill>
                <a:effectLst/>
                <a:latin typeface="Consolas" panose="020B0609020204030204" pitchFamily="49" charset="0"/>
              </a:rPr>
              <a:t>&lt;Route exact path="/education" element={&lt;Education /&gt;} /&gt;</a:t>
            </a:r>
          </a:p>
          <a:p>
            <a:r>
              <a:rPr lang="en-US" sz="1100" b="0" dirty="0">
                <a:solidFill>
                  <a:srgbClr val="009900"/>
                </a:solidFill>
                <a:effectLst/>
                <a:latin typeface="Consolas" panose="020B0609020204030204" pitchFamily="49" charset="0"/>
              </a:rPr>
              <a:t>&lt;Route exact path="/project" element={&lt;Project /&gt;} /&gt;</a:t>
            </a:r>
          </a:p>
          <a:p>
            <a:r>
              <a:rPr lang="en-US" sz="1100" b="0" dirty="0">
                <a:solidFill>
                  <a:srgbClr val="009900"/>
                </a:solidFill>
                <a:effectLst/>
                <a:latin typeface="Consolas" panose="020B0609020204030204" pitchFamily="49" charset="0"/>
              </a:rPr>
              <a:t>&lt;Route exact path="/contact" element={&lt;Contact /&gt;} /&gt;</a:t>
            </a:r>
          </a:p>
          <a:p>
            <a:r>
              <a:rPr lang="en-US" sz="1100" b="0" dirty="0">
                <a:solidFill>
                  <a:srgbClr val="009900"/>
                </a:solidFill>
                <a:effectLst/>
                <a:highlight>
                  <a:srgbClr val="FFFF00"/>
                </a:highlight>
                <a:latin typeface="Consolas" panose="020B0609020204030204" pitchFamily="49" charset="0"/>
              </a:rPr>
              <a:t>&lt;Route exact path="/counter" element={&lt;Counter /&gt;} /&gt;</a:t>
            </a:r>
          </a:p>
          <a:p>
            <a:r>
              <a:rPr lang="en-US" sz="1100" b="0" dirty="0">
                <a:solidFill>
                  <a:srgbClr val="009900"/>
                </a:solidFill>
                <a:effectLst/>
                <a:latin typeface="Consolas" panose="020B0609020204030204" pitchFamily="49" charset="0"/>
              </a:rPr>
              <a:t> </a:t>
            </a:r>
          </a:p>
          <a:p>
            <a:r>
              <a:rPr lang="en-US" sz="1100" b="0" dirty="0">
                <a:solidFill>
                  <a:srgbClr val="009900"/>
                </a:solidFill>
                <a:effectLst/>
                <a:latin typeface="Consolas" panose="020B0609020204030204" pitchFamily="49" charset="0"/>
              </a:rPr>
              <a:t> &lt;/Routes&gt;</a:t>
            </a:r>
          </a:p>
          <a:p>
            <a:r>
              <a:rPr lang="en-US" sz="1100" b="0" dirty="0">
                <a:solidFill>
                  <a:srgbClr val="009900"/>
                </a:solidFill>
                <a:effectLst/>
                <a:latin typeface="Consolas" panose="020B0609020204030204" pitchFamily="49" charset="0"/>
              </a:rPr>
              <a:t> &lt;/div&gt;</a:t>
            </a:r>
          </a:p>
          <a:p>
            <a:r>
              <a:rPr lang="en-US" sz="1100" b="0" dirty="0">
                <a:solidFill>
                  <a:srgbClr val="009900"/>
                </a:solidFill>
                <a:effectLst/>
                <a:latin typeface="Consolas" panose="020B0609020204030204" pitchFamily="49" charset="0"/>
              </a:rPr>
              <a:t> )</a:t>
            </a:r>
          </a:p>
          <a:p>
            <a:r>
              <a:rPr lang="en-US" sz="1100" b="0" dirty="0">
                <a:solidFill>
                  <a:srgbClr val="009900"/>
                </a:solidFill>
                <a:effectLst/>
                <a:latin typeface="Consolas" panose="020B0609020204030204" pitchFamily="49" charset="0"/>
              </a:rPr>
              <a:t>}</a:t>
            </a:r>
          </a:p>
          <a:p>
            <a:r>
              <a:rPr lang="en-US" sz="1100" b="0" dirty="0">
                <a:solidFill>
                  <a:srgbClr val="009900"/>
                </a:solidFill>
                <a:effectLst/>
                <a:latin typeface="Consolas" panose="020B0609020204030204" pitchFamily="49" charset="0"/>
              </a:rPr>
              <a:t>export default </a:t>
            </a:r>
            <a:r>
              <a:rPr lang="en-US" sz="1100" b="0" dirty="0" err="1">
                <a:solidFill>
                  <a:srgbClr val="009900"/>
                </a:solidFill>
                <a:effectLst/>
                <a:latin typeface="Consolas" panose="020B0609020204030204" pitchFamily="49" charset="0"/>
              </a:rPr>
              <a:t>MainRouter</a:t>
            </a:r>
            <a:endParaRPr lang="en-US" sz="1100" b="0" dirty="0">
              <a:solidFill>
                <a:srgbClr val="009900"/>
              </a:solidFill>
              <a:effectLst/>
              <a:latin typeface="Consolas" panose="020B0609020204030204" pitchFamily="49" charset="0"/>
            </a:endParaRPr>
          </a:p>
          <a:p>
            <a:br>
              <a:rPr lang="en-US" sz="1100" b="0" dirty="0">
                <a:solidFill>
                  <a:srgbClr val="009900"/>
                </a:solidFill>
                <a:effectLst/>
                <a:latin typeface="Consolas" panose="020B0609020204030204" pitchFamily="49" charset="0"/>
              </a:rPr>
            </a:br>
            <a:br>
              <a:rPr lang="en-US" sz="1100" b="0" dirty="0">
                <a:solidFill>
                  <a:srgbClr val="009900"/>
                </a:solidFill>
                <a:effectLst/>
                <a:latin typeface="Consolas" panose="020B0609020204030204" pitchFamily="49" charset="0"/>
              </a:rPr>
            </a:br>
            <a:endParaRPr lang="en-US" sz="1100" b="0" dirty="0">
              <a:solidFill>
                <a:srgbClr val="0099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4D3AF1C0-323D-7729-C6F9-CD80BB33E8A1}"/>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F08C023E-2F3B-C441-A0CD-8DCD179E569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3308DCC-6626-5AD3-A337-27CCF16CD9D0}"/>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2516915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0EDC-2A0C-F2B5-12C8-F2E0763A460D}"/>
              </a:ext>
            </a:extLst>
          </p:cNvPr>
          <p:cNvSpPr>
            <a:spLocks noGrp="1"/>
          </p:cNvSpPr>
          <p:nvPr>
            <p:ph type="title"/>
          </p:nvPr>
        </p:nvSpPr>
        <p:spPr/>
        <p:txBody>
          <a:bodyPr/>
          <a:lstStyle/>
          <a:p>
            <a:r>
              <a:rPr lang="en-US" dirty="0"/>
              <a:t>Client/components/</a:t>
            </a:r>
            <a:r>
              <a:rPr lang="en-US" dirty="0" err="1"/>
              <a:t>layout.jsx</a:t>
            </a:r>
            <a:endParaRPr lang="en-US" dirty="0"/>
          </a:p>
        </p:txBody>
      </p:sp>
      <p:sp>
        <p:nvSpPr>
          <p:cNvPr id="3" name="Content Placeholder 2">
            <a:extLst>
              <a:ext uri="{FF2B5EF4-FFF2-40B4-BE49-F238E27FC236}">
                <a16:creationId xmlns:a16="http://schemas.microsoft.com/office/drawing/2014/main" id="{97321128-6F3F-FA5E-9A82-087953D6EA41}"/>
              </a:ext>
            </a:extLst>
          </p:cNvPr>
          <p:cNvSpPr>
            <a:spLocks noGrp="1"/>
          </p:cNvSpPr>
          <p:nvPr>
            <p:ph idx="1"/>
          </p:nvPr>
        </p:nvSpPr>
        <p:spPr/>
        <p:txBody>
          <a:bodyPr/>
          <a:lstStyle/>
          <a:p>
            <a:r>
              <a:rPr lang="en-US" dirty="0"/>
              <a:t>Create a link to the </a:t>
            </a:r>
            <a:r>
              <a:rPr lang="en-US" dirty="0" err="1"/>
              <a:t>counter.jsx</a:t>
            </a:r>
            <a:r>
              <a:rPr lang="en-US" dirty="0"/>
              <a:t> in the </a:t>
            </a:r>
            <a:r>
              <a:rPr lang="en-US" dirty="0" err="1"/>
              <a:t>layout.jsx</a:t>
            </a:r>
            <a:endParaRPr lang="en-US" dirty="0"/>
          </a:p>
          <a:p>
            <a:endParaRPr lang="en-US" dirty="0"/>
          </a:p>
          <a:p>
            <a:r>
              <a:rPr lang="en-US" dirty="0"/>
              <a:t>&lt;Link to="/"&gt;Home&lt;/Link&gt; | &lt;Link to="/about"&gt;About&lt;/Link&gt; | &lt;Link to="/education"&gt;Education&lt;/Link&gt;| &lt;Link to="/project"&gt;Project&lt;/Link&gt;| &lt;Link to="/contact"&gt;Contact&lt;/Link&gt; </a:t>
            </a:r>
            <a:r>
              <a:rPr lang="en-US" dirty="0">
                <a:highlight>
                  <a:srgbClr val="FFFF00"/>
                </a:highlight>
              </a:rPr>
              <a:t>| &lt;Link to="/counter"&gt;Counter&lt;/Link&gt;</a:t>
            </a:r>
          </a:p>
        </p:txBody>
      </p:sp>
      <p:sp>
        <p:nvSpPr>
          <p:cNvPr id="4" name="Date Placeholder 3">
            <a:extLst>
              <a:ext uri="{FF2B5EF4-FFF2-40B4-BE49-F238E27FC236}">
                <a16:creationId xmlns:a16="http://schemas.microsoft.com/office/drawing/2014/main" id="{E006608D-B1E5-94D0-30FD-CD4AFA9A8BBB}"/>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7DDE3828-FBBA-1CD1-3952-DB59D64FF61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0A871DC-DC69-DE1C-F65F-4010661941CC}"/>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905403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7F94-5C91-1AC8-702E-0844747DCBF9}"/>
              </a:ext>
            </a:extLst>
          </p:cNvPr>
          <p:cNvSpPr>
            <a:spLocks noGrp="1"/>
          </p:cNvSpPr>
          <p:nvPr>
            <p:ph type="title"/>
          </p:nvPr>
        </p:nvSpPr>
        <p:spPr/>
        <p:txBody>
          <a:bodyPr/>
          <a:lstStyle/>
          <a:p>
            <a:r>
              <a:rPr lang="en-US" dirty="0"/>
              <a:t>Updated </a:t>
            </a:r>
            <a:r>
              <a:rPr lang="en-US" dirty="0" err="1"/>
              <a:t>layout.jsx</a:t>
            </a:r>
            <a:endParaRPr lang="en-US" dirty="0"/>
          </a:p>
        </p:txBody>
      </p:sp>
      <p:sp>
        <p:nvSpPr>
          <p:cNvPr id="3" name="Content Placeholder 2">
            <a:extLst>
              <a:ext uri="{FF2B5EF4-FFF2-40B4-BE49-F238E27FC236}">
                <a16:creationId xmlns:a16="http://schemas.microsoft.com/office/drawing/2014/main" id="{85AAD34A-FF4D-D813-1FB6-650B300CE07F}"/>
              </a:ext>
            </a:extLst>
          </p:cNvPr>
          <p:cNvSpPr>
            <a:spLocks noGrp="1"/>
          </p:cNvSpPr>
          <p:nvPr>
            <p:ph idx="1"/>
          </p:nvPr>
        </p:nvSpPr>
        <p:spPr/>
        <p:txBody>
          <a:bodyPr/>
          <a:lstStyle/>
          <a:p>
            <a:r>
              <a:rPr lang="en-US" sz="1250" b="0" dirty="0">
                <a:solidFill>
                  <a:srgbClr val="008000"/>
                </a:solidFill>
                <a:effectLst/>
                <a:latin typeface="Consolas" panose="020B0609020204030204" pitchFamily="49" charset="0"/>
              </a:rPr>
              <a:t>import React from 'react';</a:t>
            </a:r>
          </a:p>
          <a:p>
            <a:r>
              <a:rPr lang="en-US" sz="1250" b="0" dirty="0">
                <a:solidFill>
                  <a:srgbClr val="008000"/>
                </a:solidFill>
                <a:effectLst/>
                <a:latin typeface="Consolas" panose="020B0609020204030204" pitchFamily="49" charset="0"/>
              </a:rPr>
              <a:t>import { Link } from 'react-router-</a:t>
            </a:r>
            <a:r>
              <a:rPr lang="en-US" sz="1250" b="0" dirty="0" err="1">
                <a:solidFill>
                  <a:srgbClr val="008000"/>
                </a:solidFill>
                <a:effectLst/>
                <a:latin typeface="Consolas" panose="020B0609020204030204" pitchFamily="49" charset="0"/>
              </a:rPr>
              <a:t>dom</a:t>
            </a:r>
            <a:r>
              <a:rPr lang="en-US" sz="1250" b="0" dirty="0">
                <a:solidFill>
                  <a:srgbClr val="008000"/>
                </a:solidFill>
                <a:effectLst/>
                <a:latin typeface="Consolas" panose="020B0609020204030204" pitchFamily="49" charset="0"/>
              </a:rPr>
              <a:t>';</a:t>
            </a:r>
          </a:p>
          <a:p>
            <a:r>
              <a:rPr lang="en-US" sz="1250" b="0" dirty="0">
                <a:solidFill>
                  <a:srgbClr val="008000"/>
                </a:solidFill>
                <a:effectLst/>
                <a:latin typeface="Consolas" panose="020B0609020204030204" pitchFamily="49" charset="0"/>
              </a:rPr>
              <a:t>import football1 from '../</a:t>
            </a:r>
            <a:r>
              <a:rPr lang="en-US" sz="1250" b="0" dirty="0" err="1">
                <a:solidFill>
                  <a:srgbClr val="008000"/>
                </a:solidFill>
                <a:effectLst/>
                <a:latin typeface="Consolas" panose="020B0609020204030204" pitchFamily="49" charset="0"/>
              </a:rPr>
              <a:t>src</a:t>
            </a:r>
            <a:r>
              <a:rPr lang="en-US" sz="1250" b="0" dirty="0">
                <a:solidFill>
                  <a:srgbClr val="008000"/>
                </a:solidFill>
                <a:effectLst/>
                <a:latin typeface="Consolas" panose="020B0609020204030204" pitchFamily="49" charset="0"/>
              </a:rPr>
              <a:t>/assets/football1.jfif';</a:t>
            </a:r>
          </a:p>
          <a:p>
            <a:r>
              <a:rPr lang="en-US" sz="1250" b="0" dirty="0">
                <a:solidFill>
                  <a:srgbClr val="008000"/>
                </a:solidFill>
                <a:effectLst/>
                <a:latin typeface="Consolas" panose="020B0609020204030204" pitchFamily="49" charset="0"/>
              </a:rPr>
              <a:t>export default function Layout() {</a:t>
            </a:r>
          </a:p>
          <a:p>
            <a:r>
              <a:rPr lang="en-US" sz="1250" b="0" dirty="0">
                <a:solidFill>
                  <a:srgbClr val="008000"/>
                </a:solidFill>
                <a:effectLst/>
                <a:latin typeface="Consolas" panose="020B0609020204030204" pitchFamily="49" charset="0"/>
              </a:rPr>
              <a:t> return (</a:t>
            </a:r>
          </a:p>
          <a:p>
            <a:r>
              <a:rPr lang="en-US" sz="1250" b="0" dirty="0">
                <a:solidFill>
                  <a:srgbClr val="008000"/>
                </a:solidFill>
                <a:effectLst/>
                <a:latin typeface="Consolas" panose="020B0609020204030204" pitchFamily="49" charset="0"/>
              </a:rPr>
              <a:t> &lt;&gt;</a:t>
            </a:r>
          </a:p>
          <a:p>
            <a:r>
              <a:rPr lang="en-US" sz="1250" b="0" dirty="0">
                <a:solidFill>
                  <a:srgbClr val="008000"/>
                </a:solidFill>
                <a:effectLst/>
                <a:latin typeface="Consolas" panose="020B0609020204030204" pitchFamily="49" charset="0"/>
              </a:rPr>
              <a:t> &lt; </a:t>
            </a:r>
            <a:r>
              <a:rPr lang="en-US" sz="1250" b="0" dirty="0" err="1">
                <a:solidFill>
                  <a:srgbClr val="008000"/>
                </a:solidFill>
                <a:effectLst/>
                <a:latin typeface="Consolas" panose="020B0609020204030204" pitchFamily="49" charset="0"/>
              </a:rPr>
              <a:t>img</a:t>
            </a:r>
            <a:r>
              <a:rPr lang="en-US" sz="1250" b="0" dirty="0">
                <a:solidFill>
                  <a:srgbClr val="008000"/>
                </a:solidFill>
                <a:effectLst/>
                <a:latin typeface="Consolas" panose="020B0609020204030204" pitchFamily="49" charset="0"/>
              </a:rPr>
              <a:t> </a:t>
            </a:r>
            <a:r>
              <a:rPr lang="en-US" sz="1250" b="0" dirty="0" err="1">
                <a:solidFill>
                  <a:srgbClr val="008000"/>
                </a:solidFill>
                <a:effectLst/>
                <a:latin typeface="Consolas" panose="020B0609020204030204" pitchFamily="49" charset="0"/>
              </a:rPr>
              <a:t>src</a:t>
            </a:r>
            <a:r>
              <a:rPr lang="en-US" sz="1250" b="0" dirty="0">
                <a:solidFill>
                  <a:srgbClr val="008000"/>
                </a:solidFill>
                <a:effectLst/>
                <a:latin typeface="Consolas" panose="020B0609020204030204" pitchFamily="49" charset="0"/>
              </a:rPr>
              <a:t>={football1}alt="football" </a:t>
            </a:r>
            <a:r>
              <a:rPr lang="en-US" sz="1250" b="0" dirty="0" err="1">
                <a:solidFill>
                  <a:srgbClr val="008000"/>
                </a:solidFill>
                <a:effectLst/>
                <a:latin typeface="Consolas" panose="020B0609020204030204" pitchFamily="49" charset="0"/>
              </a:rPr>
              <a:t>className</a:t>
            </a:r>
            <a:r>
              <a:rPr lang="en-US" sz="1250" b="0" dirty="0">
                <a:solidFill>
                  <a:srgbClr val="008000"/>
                </a:solidFill>
                <a:effectLst/>
                <a:latin typeface="Consolas" panose="020B0609020204030204" pitchFamily="49" charset="0"/>
              </a:rPr>
              <a:t>="football" width="50px" height="50px"/&gt;</a:t>
            </a:r>
          </a:p>
          <a:p>
            <a:r>
              <a:rPr lang="en-US" sz="1250" b="0" dirty="0">
                <a:solidFill>
                  <a:srgbClr val="008000"/>
                </a:solidFill>
                <a:effectLst/>
                <a:latin typeface="Consolas" panose="020B0609020204030204" pitchFamily="49" charset="0"/>
              </a:rPr>
              <a:t> &lt;h1&gt;My Portfolio&lt;/h1&gt;</a:t>
            </a:r>
          </a:p>
          <a:p>
            <a:r>
              <a:rPr lang="en-US" sz="1250" b="0" dirty="0">
                <a:solidFill>
                  <a:srgbClr val="008000"/>
                </a:solidFill>
                <a:effectLst/>
                <a:latin typeface="Consolas" panose="020B0609020204030204" pitchFamily="49" charset="0"/>
              </a:rPr>
              <a:t> </a:t>
            </a:r>
          </a:p>
          <a:p>
            <a:r>
              <a:rPr lang="en-US" sz="1250" b="0" dirty="0">
                <a:solidFill>
                  <a:srgbClr val="008000"/>
                </a:solidFill>
                <a:effectLst/>
                <a:latin typeface="Consolas" panose="020B0609020204030204" pitchFamily="49" charset="0"/>
              </a:rPr>
              <a:t> &lt;nav&gt;</a:t>
            </a:r>
          </a:p>
          <a:p>
            <a:r>
              <a:rPr lang="en-US" sz="1250" b="0" dirty="0">
                <a:solidFill>
                  <a:srgbClr val="008000"/>
                </a:solidFill>
                <a:effectLst/>
                <a:latin typeface="Consolas" panose="020B0609020204030204" pitchFamily="49" charset="0"/>
              </a:rPr>
              <a:t>    </a:t>
            </a:r>
          </a:p>
          <a:p>
            <a:r>
              <a:rPr lang="en-US" sz="1250" b="0" dirty="0">
                <a:solidFill>
                  <a:srgbClr val="008000"/>
                </a:solidFill>
                <a:effectLst/>
                <a:latin typeface="Consolas" panose="020B0609020204030204" pitchFamily="49" charset="0"/>
              </a:rPr>
              <a:t> &lt;Link to="/"&gt;Home&lt;/Link&gt; | &lt;Link to="/about"&gt;About&lt;/Link&gt; | &lt;Link to="/education"&gt;Education&lt;/Link&gt;| &lt;Link to="/project"&gt;Project&lt;/Link&gt;| &lt;Link to="/contact"&gt;Contact&lt;/Link&gt; </a:t>
            </a:r>
            <a:r>
              <a:rPr lang="en-US" sz="1250" b="0" dirty="0">
                <a:solidFill>
                  <a:srgbClr val="008000"/>
                </a:solidFill>
                <a:effectLst/>
                <a:highlight>
                  <a:srgbClr val="FFFF00"/>
                </a:highlight>
                <a:latin typeface="Consolas" panose="020B0609020204030204" pitchFamily="49" charset="0"/>
              </a:rPr>
              <a:t>| &lt;Link to="/counter"&gt;Counter&lt;/Link&gt;</a:t>
            </a:r>
          </a:p>
          <a:p>
            <a:r>
              <a:rPr lang="en-US" sz="1250" b="0" dirty="0">
                <a:solidFill>
                  <a:srgbClr val="008000"/>
                </a:solidFill>
                <a:effectLst/>
                <a:latin typeface="Consolas" panose="020B0609020204030204" pitchFamily="49" charset="0"/>
              </a:rPr>
              <a:t> &lt;/nav&gt;</a:t>
            </a:r>
          </a:p>
          <a:p>
            <a:r>
              <a:rPr lang="en-US" sz="1250" b="0" dirty="0">
                <a:solidFill>
                  <a:srgbClr val="008000"/>
                </a:solidFill>
                <a:effectLst/>
                <a:latin typeface="Consolas" panose="020B0609020204030204" pitchFamily="49" charset="0"/>
              </a:rPr>
              <a:t>&lt;</a:t>
            </a:r>
            <a:r>
              <a:rPr lang="en-US" sz="1250" b="0" dirty="0" err="1">
                <a:solidFill>
                  <a:srgbClr val="008000"/>
                </a:solidFill>
                <a:effectLst/>
                <a:latin typeface="Consolas" panose="020B0609020204030204" pitchFamily="49" charset="0"/>
              </a:rPr>
              <a:t>br</a:t>
            </a:r>
            <a:r>
              <a:rPr lang="en-US" sz="1250" b="0" dirty="0">
                <a:solidFill>
                  <a:srgbClr val="008000"/>
                </a:solidFill>
                <a:effectLst/>
                <a:latin typeface="Consolas" panose="020B0609020204030204" pitchFamily="49" charset="0"/>
              </a:rPr>
              <a:t>/&gt;</a:t>
            </a:r>
          </a:p>
          <a:p>
            <a:r>
              <a:rPr lang="en-US" sz="1250" b="0" dirty="0">
                <a:solidFill>
                  <a:srgbClr val="008000"/>
                </a:solidFill>
                <a:effectLst/>
                <a:latin typeface="Consolas" panose="020B0609020204030204" pitchFamily="49" charset="0"/>
              </a:rPr>
              <a:t> &lt;</a:t>
            </a:r>
            <a:r>
              <a:rPr lang="en-US" sz="1250" b="0" dirty="0" err="1">
                <a:solidFill>
                  <a:srgbClr val="008000"/>
                </a:solidFill>
                <a:effectLst/>
                <a:latin typeface="Consolas" panose="020B0609020204030204" pitchFamily="49" charset="0"/>
              </a:rPr>
              <a:t>hr</a:t>
            </a:r>
            <a:r>
              <a:rPr lang="en-US" sz="1250" b="0" dirty="0">
                <a:solidFill>
                  <a:srgbClr val="008000"/>
                </a:solidFill>
                <a:effectLst/>
                <a:latin typeface="Consolas" panose="020B0609020204030204" pitchFamily="49" charset="0"/>
              </a:rPr>
              <a:t> /&gt;</a:t>
            </a:r>
          </a:p>
          <a:p>
            <a:r>
              <a:rPr lang="en-US" sz="1250" b="0" dirty="0">
                <a:solidFill>
                  <a:srgbClr val="008000"/>
                </a:solidFill>
                <a:effectLst/>
                <a:latin typeface="Consolas" panose="020B0609020204030204" pitchFamily="49" charset="0"/>
              </a:rPr>
              <a:t> </a:t>
            </a:r>
          </a:p>
          <a:p>
            <a:r>
              <a:rPr lang="en-US" sz="1250" b="0" dirty="0">
                <a:solidFill>
                  <a:srgbClr val="008000"/>
                </a:solidFill>
                <a:effectLst/>
                <a:latin typeface="Consolas" panose="020B0609020204030204" pitchFamily="49" charset="0"/>
              </a:rPr>
              <a:t> &lt;/&gt;</a:t>
            </a:r>
          </a:p>
          <a:p>
            <a:r>
              <a:rPr lang="en-US" sz="1250" b="0" dirty="0">
                <a:solidFill>
                  <a:srgbClr val="008000"/>
                </a:solidFill>
                <a:effectLst/>
                <a:latin typeface="Consolas" panose="020B0609020204030204" pitchFamily="49" charset="0"/>
              </a:rPr>
              <a:t> </a:t>
            </a:r>
          </a:p>
          <a:p>
            <a:r>
              <a:rPr lang="en-US" sz="1250" b="0" dirty="0">
                <a:solidFill>
                  <a:srgbClr val="008000"/>
                </a:solidFill>
                <a:effectLst/>
                <a:latin typeface="Consolas" panose="020B0609020204030204" pitchFamily="49" charset="0"/>
              </a:rPr>
              <a:t> );</a:t>
            </a:r>
          </a:p>
          <a:p>
            <a:r>
              <a:rPr lang="en-US" sz="1250" b="0" dirty="0">
                <a:solidFill>
                  <a:srgbClr val="008000"/>
                </a:solidFill>
                <a:effectLst/>
                <a:latin typeface="Consolas" panose="020B0609020204030204" pitchFamily="49" charset="0"/>
              </a:rPr>
              <a:t>}</a:t>
            </a:r>
          </a:p>
          <a:p>
            <a:br>
              <a:rPr lang="en-US" sz="1250" b="0" dirty="0">
                <a:solidFill>
                  <a:srgbClr val="008000"/>
                </a:solidFill>
                <a:effectLst/>
                <a:latin typeface="Consolas" panose="020B0609020204030204" pitchFamily="49" charset="0"/>
              </a:rPr>
            </a:br>
            <a:endParaRPr lang="en-US" sz="12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F884CD14-4557-E7F4-B5FB-07A0460A4137}"/>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FF4A8984-3AFA-8107-BB3C-EB42C29CD90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3460490-4B1B-ACF8-7D5A-16B7FA0A36D2}"/>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136263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5252-4194-49EF-A8F6-E74B291AE115}"/>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F2D28D22-45FF-C4E0-445D-B3890BA5444C}"/>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4080741E-C984-8759-AA19-ED3D302124C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D0ED4E8-B4CC-234A-30B0-DF9F48B7885B}"/>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
        <p:nvSpPr>
          <p:cNvPr id="7" name="Rectangle 1">
            <a:extLst>
              <a:ext uri="{FF2B5EF4-FFF2-40B4-BE49-F238E27FC236}">
                <a16:creationId xmlns:a16="http://schemas.microsoft.com/office/drawing/2014/main" id="{68CBC5D0-96FB-787F-0486-DE5A90ED1FFF}"/>
              </a:ext>
            </a:extLst>
          </p:cNvPr>
          <p:cNvSpPr>
            <a:spLocks noGrp="1" noChangeArrowheads="1"/>
          </p:cNvSpPr>
          <p:nvPr>
            <p:ph idx="1"/>
          </p:nvPr>
        </p:nvSpPr>
        <p:spPr bwMode="auto">
          <a:xfrm>
            <a:off x="1143000" y="1143000"/>
            <a:ext cx="76962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202122"/>
                </a:solidFill>
                <a:effectLst/>
                <a:latin typeface="undefined"/>
              </a:rPr>
              <a:t>In this example, we used the state by displaying the value of </a:t>
            </a:r>
            <a:r>
              <a:rPr kumimoji="0" lang="en-US" altLang="en-US" sz="2300" b="0" i="0" u="none" strike="noStrike" cap="none" normalizeH="0" baseline="0" dirty="0">
                <a:ln>
                  <a:noFill/>
                </a:ln>
                <a:solidFill>
                  <a:srgbClr val="202122"/>
                </a:solidFill>
                <a:effectLst/>
                <a:latin typeface="Arial Unicode MS"/>
              </a:rPr>
              <a:t>count</a:t>
            </a:r>
            <a:r>
              <a:rPr kumimoji="0" lang="en-US" altLang="en-US" sz="2300" b="0" i="0" u="none" strike="noStrike" cap="none" normalizeH="0" baseline="0" dirty="0">
                <a:ln>
                  <a:noFill/>
                </a:ln>
                <a:solidFill>
                  <a:srgbClr val="202122"/>
                </a:solidFill>
                <a:effectLst/>
                <a:latin typeface="undefined"/>
              </a:rPr>
              <a:t> in the UI.</a:t>
            </a:r>
            <a:r>
              <a:rPr kumimoji="0" lang="en-US" altLang="en-US" sz="2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dirty="0">
                <a:latin typeface="Arial" panose="020B0604020202020204" pitchFamily="34" charset="0"/>
              </a:rPr>
              <a:t>Run the app using this command: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dirty="0"/>
              <a:t>Yarn dev or </a:t>
            </a:r>
            <a:r>
              <a:rPr lang="en-US" altLang="en-US" sz="2300" dirty="0" err="1"/>
              <a:t>npm</a:t>
            </a:r>
            <a:r>
              <a:rPr lang="en-US" altLang="en-US" sz="2300" dirty="0"/>
              <a:t> run dev</a:t>
            </a:r>
            <a:endParaRPr kumimoji="0" lang="en-US" altLang="en-US" sz="23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13A443CD-1938-FFD5-BCFA-027C5A5022AE}"/>
              </a:ext>
            </a:extLst>
          </p:cNvPr>
          <p:cNvPicPr>
            <a:picLocks noChangeAspect="1"/>
          </p:cNvPicPr>
          <p:nvPr/>
        </p:nvPicPr>
        <p:blipFill>
          <a:blip r:embed="rId2"/>
          <a:stretch>
            <a:fillRect/>
          </a:stretch>
        </p:blipFill>
        <p:spPr>
          <a:xfrm>
            <a:off x="1236827" y="3077666"/>
            <a:ext cx="7425910" cy="2713534"/>
          </a:xfrm>
          <a:prstGeom prst="rect">
            <a:avLst/>
          </a:prstGeom>
        </p:spPr>
      </p:pic>
    </p:spTree>
    <p:extLst>
      <p:ext uri="{BB962C8B-B14F-4D97-AF65-F5344CB8AC3E}">
        <p14:creationId xmlns:p14="http://schemas.microsoft.com/office/powerpoint/2010/main" val="3179878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C3328D-CC31-6BC3-CA5F-78F1DB753071}"/>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477D5577-3924-EC68-3CFE-75AA5C7506A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7AA4711-D379-071D-D5F6-5EF77C9303E0}"/>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
        <p:nvSpPr>
          <p:cNvPr id="7" name="Rectangle 1">
            <a:extLst>
              <a:ext uri="{FF2B5EF4-FFF2-40B4-BE49-F238E27FC236}">
                <a16:creationId xmlns:a16="http://schemas.microsoft.com/office/drawing/2014/main" id="{4D9DD2B4-5764-C360-0092-6D393D66D923}"/>
              </a:ext>
            </a:extLst>
          </p:cNvPr>
          <p:cNvSpPr>
            <a:spLocks noGrp="1" noChangeArrowheads="1"/>
          </p:cNvSpPr>
          <p:nvPr>
            <p:ph type="title"/>
          </p:nvPr>
        </p:nvSpPr>
        <p:spPr bwMode="auto">
          <a:xfrm>
            <a:off x="2438400" y="117961"/>
            <a:ext cx="39885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rgbClr val="202122"/>
                </a:solidFill>
                <a:effectLst/>
                <a:latin typeface="undefined"/>
              </a:rPr>
              <a:t>The </a:t>
            </a:r>
            <a:r>
              <a:rPr kumimoji="0" lang="en-US" altLang="en-US" sz="3000" b="1" i="0" u="none" strike="noStrike" cap="none" normalizeH="0" baseline="0" dirty="0" err="1">
                <a:ln>
                  <a:noFill/>
                </a:ln>
                <a:solidFill>
                  <a:srgbClr val="202122"/>
                </a:solidFill>
                <a:effectLst/>
                <a:latin typeface="Arial Unicode MS"/>
              </a:rPr>
              <a:t>useReducer</a:t>
            </a:r>
            <a:r>
              <a:rPr kumimoji="0" lang="en-US" altLang="en-US" sz="3000" b="1" i="0" u="none" strike="noStrike" cap="none" normalizeH="0" baseline="0" dirty="0">
                <a:ln>
                  <a:noFill/>
                </a:ln>
                <a:solidFill>
                  <a:srgbClr val="202122"/>
                </a:solidFill>
                <a:effectLst/>
                <a:latin typeface="undefined"/>
              </a:rPr>
              <a:t> Hook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E488CC32-CEA2-3DB6-0192-D33F1E608E1D}"/>
              </a:ext>
            </a:extLst>
          </p:cNvPr>
          <p:cNvSpPr>
            <a:spLocks noGrp="1" noChangeArrowheads="1"/>
          </p:cNvSpPr>
          <p:nvPr>
            <p:ph idx="1"/>
          </p:nvPr>
        </p:nvSpPr>
        <p:spPr bwMode="auto">
          <a:xfrm>
            <a:off x="1092693" y="914025"/>
            <a:ext cx="750902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The </a:t>
            </a:r>
            <a:r>
              <a:rPr kumimoji="0" lang="en-US" altLang="en-US" b="0" i="0" u="none" strike="noStrike" cap="none" normalizeH="0" baseline="0" dirty="0" err="1">
                <a:ln>
                  <a:noFill/>
                </a:ln>
                <a:solidFill>
                  <a:srgbClr val="202122"/>
                </a:solidFill>
                <a:effectLst/>
                <a:latin typeface="Arial Unicode MS"/>
              </a:rPr>
              <a:t>useReducer</a:t>
            </a:r>
            <a:r>
              <a:rPr kumimoji="0" lang="en-US" altLang="en-US" b="0" i="0" u="none" strike="noStrike" cap="none" normalizeH="0" baseline="0" dirty="0">
                <a:ln>
                  <a:noFill/>
                </a:ln>
                <a:solidFill>
                  <a:srgbClr val="202122"/>
                </a:solidFill>
                <a:effectLst/>
                <a:latin typeface="undefined"/>
              </a:rPr>
              <a:t> Hook allows us to manage state by dispatching actions and then responding to them in the </a:t>
            </a:r>
            <a:r>
              <a:rPr kumimoji="0" lang="en-US" altLang="en-US" b="0" i="0" u="none" strike="noStrike" cap="none" normalizeH="0" baseline="0" dirty="0">
                <a:ln>
                  <a:noFill/>
                </a:ln>
                <a:solidFill>
                  <a:srgbClr val="202122"/>
                </a:solidFill>
                <a:effectLst/>
                <a:latin typeface="Arial Unicode MS"/>
              </a:rPr>
              <a:t>reducer</a:t>
            </a:r>
            <a:r>
              <a:rPr kumimoji="0" lang="en-US" altLang="en-US" b="0" i="0" u="none" strike="noStrike" cap="none" normalizeH="0" baseline="0" dirty="0">
                <a:ln>
                  <a:noFill/>
                </a:ln>
                <a:solidFill>
                  <a:srgbClr val="202122"/>
                </a:solidFill>
                <a:effectLst/>
                <a:latin typeface="undefined"/>
              </a:rPr>
              <a:t>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Again, we’ll use a counter app example to understand how this hook works:</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88167B91-7AED-3BFF-401A-DE25006B225E}"/>
              </a:ext>
            </a:extLst>
          </p:cNvPr>
          <p:cNvSpPr>
            <a:spLocks noChangeArrowheads="1"/>
          </p:cNvSpPr>
          <p:nvPr/>
        </p:nvSpPr>
        <p:spPr bwMode="auto">
          <a:xfrm>
            <a:off x="1112668" y="2835433"/>
            <a:ext cx="757413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02122"/>
                </a:solidFill>
                <a:effectLst/>
                <a:latin typeface="Arial Unicode MS"/>
              </a:rPr>
              <a:t>const [state, dispatch] = </a:t>
            </a:r>
            <a:r>
              <a:rPr kumimoji="0" lang="en-US" altLang="en-US" sz="2200" b="0" i="0" u="none" strike="noStrike" cap="none" normalizeH="0" baseline="0" dirty="0" err="1">
                <a:ln>
                  <a:noFill/>
                </a:ln>
                <a:solidFill>
                  <a:srgbClr val="202122"/>
                </a:solidFill>
                <a:effectLst/>
                <a:latin typeface="Arial Unicode MS"/>
              </a:rPr>
              <a:t>useReducer</a:t>
            </a:r>
            <a:r>
              <a:rPr kumimoji="0" lang="en-US" altLang="en-US" sz="2200" b="0" i="0" u="none" strike="noStrike" cap="none" normalizeH="0" baseline="0" dirty="0">
                <a:ln>
                  <a:noFill/>
                </a:ln>
                <a:solidFill>
                  <a:srgbClr val="202122"/>
                </a:solidFill>
                <a:effectLst/>
                <a:latin typeface="Arial Unicode MS"/>
              </a:rPr>
              <a:t>(</a:t>
            </a:r>
            <a:r>
              <a:rPr kumimoji="0" lang="en-US" altLang="en-US" sz="2200" b="0" i="0" u="none" strike="noStrike" cap="none" normalizeH="0" baseline="0" dirty="0" err="1">
                <a:ln>
                  <a:noFill/>
                </a:ln>
                <a:solidFill>
                  <a:srgbClr val="202122"/>
                </a:solidFill>
                <a:effectLst/>
                <a:latin typeface="Arial Unicode MS"/>
              </a:rPr>
              <a:t>reducerFunc</a:t>
            </a:r>
            <a:r>
              <a:rPr kumimoji="0" lang="en-US" altLang="en-US" sz="2200" b="0" i="0" u="none" strike="noStrike" cap="none" normalizeH="0" baseline="0" dirty="0">
                <a:ln>
                  <a:noFill/>
                </a:ln>
                <a:solidFill>
                  <a:srgbClr val="202122"/>
                </a:solidFill>
                <a:effectLst/>
                <a:latin typeface="Arial Unicode MS"/>
              </a:rPr>
              <a:t>, 0);</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0C527E62-8E9C-D612-5C75-F2B7C00735DA}"/>
              </a:ext>
            </a:extLst>
          </p:cNvPr>
          <p:cNvSpPr>
            <a:spLocks noChangeArrowheads="1"/>
          </p:cNvSpPr>
          <p:nvPr/>
        </p:nvSpPr>
        <p:spPr bwMode="auto">
          <a:xfrm>
            <a:off x="1112668" y="3352800"/>
            <a:ext cx="734553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2"/>
                </a:solidFill>
                <a:effectLst/>
                <a:latin typeface="undefined"/>
              </a:rPr>
              <a:t>We call the </a:t>
            </a:r>
            <a:r>
              <a:rPr kumimoji="0" lang="en-US" altLang="en-US" sz="2400" b="0" i="0" u="none" strike="noStrike" cap="none" normalizeH="0" baseline="0" dirty="0" err="1">
                <a:ln>
                  <a:noFill/>
                </a:ln>
                <a:solidFill>
                  <a:srgbClr val="202122"/>
                </a:solidFill>
                <a:effectLst/>
                <a:latin typeface="Arial Unicode MS"/>
              </a:rPr>
              <a:t>useReducer</a:t>
            </a:r>
            <a:r>
              <a:rPr kumimoji="0" lang="en-US" altLang="en-US" sz="2400" b="0" i="0" u="none" strike="noStrike" cap="none" normalizeH="0" baseline="0" dirty="0">
                <a:ln>
                  <a:noFill/>
                </a:ln>
                <a:solidFill>
                  <a:srgbClr val="202122"/>
                </a:solidFill>
                <a:effectLst/>
                <a:latin typeface="undefined"/>
              </a:rPr>
              <a:t> Hook with the </a:t>
            </a:r>
            <a:r>
              <a:rPr kumimoji="0" lang="en-US" altLang="en-US" sz="2400" b="0" i="0" u="none" strike="noStrike" cap="none" normalizeH="0" baseline="0" dirty="0">
                <a:ln>
                  <a:noFill/>
                </a:ln>
                <a:solidFill>
                  <a:srgbClr val="202122"/>
                </a:solidFill>
                <a:effectLst/>
                <a:latin typeface="Arial Unicode MS"/>
              </a:rPr>
              <a:t>reducer</a:t>
            </a:r>
            <a:r>
              <a:rPr kumimoji="0" lang="en-US" altLang="en-US" sz="2400" b="0" i="0" u="none" strike="noStrike" cap="none" normalizeH="0" baseline="0" dirty="0">
                <a:ln>
                  <a:noFill/>
                </a:ln>
                <a:solidFill>
                  <a:srgbClr val="202122"/>
                </a:solidFill>
                <a:effectLst/>
                <a:latin typeface="undefined"/>
              </a:rPr>
              <a:t> function and the initial state as arguments.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2"/>
                </a:solidFill>
                <a:effectLst/>
                <a:latin typeface="undefined"/>
              </a:rPr>
              <a:t>It returns the current state and a </a:t>
            </a:r>
            <a:r>
              <a:rPr kumimoji="0" lang="en-US" altLang="en-US" sz="2400" b="0" i="0" u="none" strike="noStrike" cap="none" normalizeH="0" baseline="0" dirty="0">
                <a:ln>
                  <a:noFill/>
                </a:ln>
                <a:solidFill>
                  <a:srgbClr val="202122"/>
                </a:solidFill>
                <a:effectLst/>
                <a:latin typeface="Arial Unicode MS"/>
              </a:rPr>
              <a:t>dispatch</a:t>
            </a:r>
            <a:r>
              <a:rPr kumimoji="0" lang="en-US" altLang="en-US" sz="2400" b="0" i="0" u="none" strike="noStrike" cap="none" normalizeH="0" baseline="0" dirty="0">
                <a:ln>
                  <a:noFill/>
                </a:ln>
                <a:solidFill>
                  <a:srgbClr val="202122"/>
                </a:solidFill>
                <a:effectLst/>
                <a:latin typeface="undefined"/>
              </a:rPr>
              <a:t> function. Whenever we need to update the state, we can call the </a:t>
            </a:r>
            <a:r>
              <a:rPr kumimoji="0" lang="en-US" altLang="en-US" sz="2400" b="0" i="0" u="none" strike="noStrike" cap="none" normalizeH="0" baseline="0" dirty="0">
                <a:ln>
                  <a:noFill/>
                </a:ln>
                <a:solidFill>
                  <a:srgbClr val="202122"/>
                </a:solidFill>
                <a:effectLst/>
                <a:latin typeface="Arial Unicode MS"/>
              </a:rPr>
              <a:t>dispatch</a:t>
            </a:r>
            <a:r>
              <a:rPr kumimoji="0" lang="en-US" altLang="en-US" sz="2400" b="0" i="0" u="none" strike="noStrike" cap="none" normalizeH="0" baseline="0" dirty="0">
                <a:ln>
                  <a:noFill/>
                </a:ln>
                <a:solidFill>
                  <a:srgbClr val="202122"/>
                </a:solidFill>
                <a:effectLst/>
                <a:latin typeface="undefined"/>
              </a:rPr>
              <a:t> function with an action object: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E0F5BA51-A35A-EC2A-60CF-8052AFA48C61}"/>
              </a:ext>
            </a:extLst>
          </p:cNvPr>
          <p:cNvSpPr>
            <a:spLocks noChangeArrowheads="1"/>
          </p:cNvSpPr>
          <p:nvPr/>
        </p:nvSpPr>
        <p:spPr bwMode="auto">
          <a:xfrm>
            <a:off x="1219200" y="5431654"/>
            <a:ext cx="432682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02122"/>
                </a:solidFill>
                <a:effectLst/>
                <a:latin typeface="Arial Unicode MS"/>
              </a:rPr>
              <a:t>dispatch({ type: 'INCREMENT' })</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629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E4DF-394C-E319-0F64-7705CEB844A9}"/>
              </a:ext>
            </a:extLst>
          </p:cNvPr>
          <p:cNvSpPr>
            <a:spLocks noGrp="1"/>
          </p:cNvSpPr>
          <p:nvPr>
            <p:ph type="title"/>
          </p:nvPr>
        </p:nvSpPr>
        <p:spPr/>
        <p:txBody>
          <a:bodyPr/>
          <a:lstStyle/>
          <a:p>
            <a:r>
              <a:rPr lang="en-US" dirty="0"/>
              <a:t>React State Management Overview</a:t>
            </a:r>
          </a:p>
        </p:txBody>
      </p:sp>
      <p:sp>
        <p:nvSpPr>
          <p:cNvPr id="3" name="Content Placeholder 2">
            <a:extLst>
              <a:ext uri="{FF2B5EF4-FFF2-40B4-BE49-F238E27FC236}">
                <a16:creationId xmlns:a16="http://schemas.microsoft.com/office/drawing/2014/main" id="{6CBBB890-31D8-D7F4-77F0-63BB64878B33}"/>
              </a:ext>
            </a:extLst>
          </p:cNvPr>
          <p:cNvSpPr>
            <a:spLocks noGrp="1"/>
          </p:cNvSpPr>
          <p:nvPr>
            <p:ph idx="1"/>
          </p:nvPr>
        </p:nvSpPr>
        <p:spPr/>
        <p:txBody>
          <a:bodyPr/>
          <a:lstStyle/>
          <a:p>
            <a:pPr algn="l"/>
            <a:r>
              <a:rPr lang="en-US" b="0" i="0" dirty="0">
                <a:solidFill>
                  <a:srgbClr val="202122"/>
                </a:solidFill>
                <a:effectLst/>
                <a:latin typeface="undefined"/>
              </a:rPr>
              <a:t>React state management is a process for managing the data that React components need in order to render themselves. This data is typically stored in the component's state object. When the state object changes, the component will re-render itself.</a:t>
            </a:r>
          </a:p>
          <a:p>
            <a:pPr algn="l"/>
            <a:r>
              <a:rPr lang="en-US" b="0" i="0" dirty="0">
                <a:solidFill>
                  <a:srgbClr val="202122"/>
                </a:solidFill>
                <a:effectLst/>
                <a:latin typeface="undefined"/>
              </a:rPr>
              <a:t>React state management is basically half of a React app. It includes all the data. The other half is the presentation including the HTML, CSS, and formatting. State and state management is relied on by presentation part of the app. The only time a React app will re-rendered is when state changes.</a:t>
            </a:r>
          </a:p>
          <a:p>
            <a:pPr algn="l"/>
            <a:r>
              <a:rPr lang="en-US" b="0" i="0" dirty="0">
                <a:solidFill>
                  <a:srgbClr val="202122"/>
                </a:solidFill>
                <a:effectLst/>
                <a:latin typeface="undefined"/>
              </a:rPr>
              <a:t>React components have a built-in state object. The state is encapsulated data where you store assets that are persistent between component renderings.</a:t>
            </a:r>
          </a:p>
          <a:p>
            <a:pPr algn="l"/>
            <a:br>
              <a:rPr lang="en-US" b="0" i="0" dirty="0">
                <a:solidFill>
                  <a:srgbClr val="202122"/>
                </a:solidFill>
                <a:effectLst/>
                <a:latin typeface="undefined"/>
              </a:rPr>
            </a:br>
            <a:endParaRPr lang="en-US" b="0" i="0" dirty="0">
              <a:solidFill>
                <a:srgbClr val="202122"/>
              </a:solidFill>
              <a:effectLst/>
              <a:latin typeface="undefined"/>
            </a:endParaRPr>
          </a:p>
        </p:txBody>
      </p:sp>
      <p:sp>
        <p:nvSpPr>
          <p:cNvPr id="4" name="Date Placeholder 3">
            <a:extLst>
              <a:ext uri="{FF2B5EF4-FFF2-40B4-BE49-F238E27FC236}">
                <a16:creationId xmlns:a16="http://schemas.microsoft.com/office/drawing/2014/main" id="{8D4D53E4-C0AC-9CE5-E3A7-647345A9904B}"/>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73CE4448-C82A-D3A2-7025-1EEA8FE4A15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92D3673-8FAA-33CD-219C-E1CAA58BFA9F}"/>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1700781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F20A-9022-F53D-210A-8A2EABFA462F}"/>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63083134-2227-076D-3195-B6AC8963DD32}"/>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0E6DEEC3-97B7-D617-2466-10AABDFEA46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6DD2DB6-1340-E3AE-D34B-C2263E2DB867}"/>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
        <p:nvSpPr>
          <p:cNvPr id="7" name="Rectangle 1">
            <a:extLst>
              <a:ext uri="{FF2B5EF4-FFF2-40B4-BE49-F238E27FC236}">
                <a16:creationId xmlns:a16="http://schemas.microsoft.com/office/drawing/2014/main" id="{C85E1D39-CB72-F0C4-59DD-1BE95595FFB2}"/>
              </a:ext>
            </a:extLst>
          </p:cNvPr>
          <p:cNvSpPr>
            <a:spLocks noGrp="1" noChangeArrowheads="1"/>
          </p:cNvSpPr>
          <p:nvPr>
            <p:ph idx="1"/>
          </p:nvPr>
        </p:nvSpPr>
        <p:spPr bwMode="auto">
          <a:xfrm>
            <a:off x="1131902" y="1004501"/>
            <a:ext cx="75548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React then calls the </a:t>
            </a:r>
            <a:r>
              <a:rPr kumimoji="0" lang="en-US" altLang="en-US" b="0" i="0" u="none" strike="noStrike" cap="none" normalizeH="0" baseline="0" dirty="0">
                <a:ln>
                  <a:noFill/>
                </a:ln>
                <a:solidFill>
                  <a:srgbClr val="202122"/>
                </a:solidFill>
                <a:effectLst/>
                <a:latin typeface="Arial Unicode MS"/>
              </a:rPr>
              <a:t>reducer</a:t>
            </a:r>
            <a:r>
              <a:rPr kumimoji="0" lang="en-US" altLang="en-US" b="0" i="0" u="none" strike="noStrike" cap="none" normalizeH="0" baseline="0" dirty="0">
                <a:ln>
                  <a:noFill/>
                </a:ln>
                <a:solidFill>
                  <a:srgbClr val="202122"/>
                </a:solidFill>
                <a:effectLst/>
                <a:latin typeface="undefined"/>
              </a:rPr>
              <a:t> function with the action object. Here’s what a common </a:t>
            </a:r>
            <a:r>
              <a:rPr kumimoji="0" lang="en-US" altLang="en-US" b="0" i="0" u="none" strike="noStrike" cap="none" normalizeH="0" baseline="0" dirty="0">
                <a:ln>
                  <a:noFill/>
                </a:ln>
                <a:solidFill>
                  <a:srgbClr val="202122"/>
                </a:solidFill>
                <a:effectLst/>
                <a:latin typeface="Arial Unicode MS"/>
              </a:rPr>
              <a:t>reducer</a:t>
            </a:r>
            <a:r>
              <a:rPr kumimoji="0" lang="en-US" altLang="en-US" b="0" i="0" u="none" strike="noStrike" cap="none" normalizeH="0" baseline="0" dirty="0">
                <a:ln>
                  <a:noFill/>
                </a:ln>
                <a:solidFill>
                  <a:srgbClr val="202122"/>
                </a:solidFill>
                <a:effectLst/>
                <a:latin typeface="undefined"/>
              </a:rPr>
              <a:t> function looks like:</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F17DBDE7-3729-9859-0915-4452DB146660}"/>
              </a:ext>
            </a:extLst>
          </p:cNvPr>
          <p:cNvSpPr>
            <a:spLocks noChangeArrowheads="1"/>
          </p:cNvSpPr>
          <p:nvPr/>
        </p:nvSpPr>
        <p:spPr bwMode="auto">
          <a:xfrm>
            <a:off x="1029070" y="2204829"/>
            <a:ext cx="740249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Arial Unicode MS"/>
              </a:rPr>
              <a:t>function </a:t>
            </a:r>
            <a:r>
              <a:rPr kumimoji="0" lang="en-US" altLang="en-US" sz="2000" b="0" i="0" u="none" strike="noStrike" cap="none" normalizeH="0" baseline="0" dirty="0" err="1">
                <a:ln>
                  <a:noFill/>
                </a:ln>
                <a:solidFill>
                  <a:srgbClr val="202122"/>
                </a:solidFill>
                <a:effectLst/>
                <a:latin typeface="Arial Unicode MS"/>
              </a:rPr>
              <a:t>reducerFunc</a:t>
            </a:r>
            <a:r>
              <a:rPr kumimoji="0" lang="en-US" altLang="en-US" sz="2000" b="0" i="0" u="none" strike="noStrike" cap="none" normalizeH="0" baseline="0" dirty="0">
                <a:ln>
                  <a:noFill/>
                </a:ln>
                <a:solidFill>
                  <a:srgbClr val="202122"/>
                </a:solidFill>
                <a:effectLst/>
                <a:latin typeface="Arial Unicode MS"/>
              </a:rPr>
              <a:t>(state, action)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Arial Unicode MS"/>
              </a:rPr>
              <a:t>switch (</a:t>
            </a:r>
            <a:r>
              <a:rPr kumimoji="0" lang="en-US" altLang="en-US" sz="2000" b="0" i="0" u="none" strike="noStrike" cap="none" normalizeH="0" baseline="0" dirty="0" err="1">
                <a:ln>
                  <a:noFill/>
                </a:ln>
                <a:solidFill>
                  <a:srgbClr val="202122"/>
                </a:solidFill>
                <a:effectLst/>
                <a:latin typeface="Arial Unicode MS"/>
              </a:rPr>
              <a:t>action.type</a:t>
            </a:r>
            <a:r>
              <a:rPr kumimoji="0" lang="en-US" altLang="en-US" sz="2000" b="0" i="0" u="none" strike="noStrike" cap="none" normalizeH="0" baseline="0" dirty="0">
                <a:ln>
                  <a:noFill/>
                </a:ln>
                <a:solidFill>
                  <a:srgbClr val="202122"/>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Arial Unicode MS"/>
              </a:rPr>
              <a:t> case 'INCREMENT’: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Arial Unicode MS"/>
              </a:rPr>
              <a:t>return state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Arial Unicode MS"/>
              </a:rPr>
              <a:t>case 'DECREMENT’: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Arial Unicode MS"/>
              </a:rPr>
              <a:t>return state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Arial Unicode MS"/>
              </a:rPr>
              <a:t>case 'RESET’: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Arial Unicode MS"/>
              </a:rPr>
              <a:t>return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Arial Unicode MS"/>
              </a:rPr>
              <a:t>case 'SET’: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Arial Unicode MS"/>
              </a:rPr>
              <a:t>return </a:t>
            </a:r>
            <a:r>
              <a:rPr kumimoji="0" lang="en-US" altLang="en-US" sz="2000" b="0" i="0" u="none" strike="noStrike" cap="none" normalizeH="0" baseline="0" dirty="0" err="1">
                <a:ln>
                  <a:noFill/>
                </a:ln>
                <a:solidFill>
                  <a:srgbClr val="202122"/>
                </a:solidFill>
                <a:effectLst/>
                <a:latin typeface="Arial Unicode MS"/>
              </a:rPr>
              <a:t>action.val</a:t>
            </a:r>
            <a:r>
              <a:rPr kumimoji="0" lang="en-US" altLang="en-US" sz="2000" b="0" i="0" u="none" strike="noStrike" cap="none" normalizeH="0" baseline="0" dirty="0">
                <a:ln>
                  <a:noFill/>
                </a:ln>
                <a:solidFill>
                  <a:srgbClr val="202122"/>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Arial Unicode MS"/>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0674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73E2-348C-D64D-B6B3-7E3A297AA9E8}"/>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E6F79695-2DFE-00B5-4711-3D696473BDE9}"/>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8429BB47-6CB2-12F7-9646-DC9520F1919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AED065B-03F3-AC73-74CF-97DD297AC45D}"/>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
        <p:nvSpPr>
          <p:cNvPr id="7" name="Rectangle 1">
            <a:extLst>
              <a:ext uri="{FF2B5EF4-FFF2-40B4-BE49-F238E27FC236}">
                <a16:creationId xmlns:a16="http://schemas.microsoft.com/office/drawing/2014/main" id="{BAC58F4C-A5A2-00DF-38C8-54BFEA8E07FB}"/>
              </a:ext>
            </a:extLst>
          </p:cNvPr>
          <p:cNvSpPr>
            <a:spLocks noGrp="1" noChangeArrowheads="1"/>
          </p:cNvSpPr>
          <p:nvPr>
            <p:ph idx="1"/>
          </p:nvPr>
        </p:nvSpPr>
        <p:spPr bwMode="auto">
          <a:xfrm>
            <a:off x="923278" y="914400"/>
            <a:ext cx="7620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At the end of this transaction, whatever the </a:t>
            </a:r>
            <a:r>
              <a:rPr kumimoji="0" lang="en-US" altLang="en-US" b="0" i="0" u="none" strike="noStrike" cap="none" normalizeH="0" baseline="0" dirty="0">
                <a:ln>
                  <a:noFill/>
                </a:ln>
                <a:solidFill>
                  <a:srgbClr val="202122"/>
                </a:solidFill>
                <a:effectLst/>
                <a:latin typeface="Arial Unicode MS"/>
              </a:rPr>
              <a:t>reducer</a:t>
            </a:r>
            <a:r>
              <a:rPr kumimoji="0" lang="en-US" altLang="en-US" b="0" i="0" u="none" strike="noStrike" cap="none" normalizeH="0" baseline="0" dirty="0">
                <a:ln>
                  <a:noFill/>
                </a:ln>
                <a:solidFill>
                  <a:srgbClr val="202122"/>
                </a:solidFill>
                <a:effectLst/>
                <a:latin typeface="undefined"/>
              </a:rPr>
              <a:t> function returns becomes the new state and is accessible through the </a:t>
            </a:r>
            <a:r>
              <a:rPr kumimoji="0" lang="en-US" altLang="en-US" b="0" i="0" u="none" strike="noStrike" cap="none" normalizeH="0" baseline="0" dirty="0">
                <a:ln>
                  <a:noFill/>
                </a:ln>
                <a:solidFill>
                  <a:srgbClr val="202122"/>
                </a:solidFill>
                <a:effectLst/>
                <a:latin typeface="Arial Unicode MS"/>
              </a:rPr>
              <a:t>state</a:t>
            </a:r>
            <a:r>
              <a:rPr kumimoji="0" lang="en-US" altLang="en-US" b="0" i="0" u="none" strike="noStrike" cap="none" normalizeH="0" baseline="0" dirty="0">
                <a:ln>
                  <a:noFill/>
                </a:ln>
                <a:solidFill>
                  <a:srgbClr val="202122"/>
                </a:solidFill>
                <a:effectLst/>
                <a:latin typeface="undefined"/>
              </a:rPr>
              <a:t>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Here’s a sketch that explains the flow of data in the </a:t>
            </a:r>
            <a:r>
              <a:rPr kumimoji="0" lang="en-US" altLang="en-US" b="0" i="0" u="none" strike="noStrike" cap="none" normalizeH="0" baseline="0" dirty="0" err="1">
                <a:ln>
                  <a:noFill/>
                </a:ln>
                <a:solidFill>
                  <a:srgbClr val="202122"/>
                </a:solidFill>
                <a:effectLst/>
                <a:latin typeface="Arial Unicode MS"/>
              </a:rPr>
              <a:t>useReducer</a:t>
            </a:r>
            <a:r>
              <a:rPr kumimoji="0" lang="en-US" altLang="en-US" b="0" i="0" u="none" strike="noStrike" cap="none" normalizeH="0" baseline="0" dirty="0">
                <a:ln>
                  <a:noFill/>
                </a:ln>
                <a:solidFill>
                  <a:srgbClr val="202122"/>
                </a:solidFill>
                <a:effectLst/>
                <a:latin typeface="undefined"/>
              </a:rPr>
              <a:t> Hook:</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0CDEF001-E40E-F23C-D8C0-D95DC12E5EC7}"/>
              </a:ext>
            </a:extLst>
          </p:cNvPr>
          <p:cNvPicPr>
            <a:picLocks noChangeAspect="1"/>
          </p:cNvPicPr>
          <p:nvPr/>
        </p:nvPicPr>
        <p:blipFill>
          <a:blip r:embed="rId2"/>
          <a:stretch>
            <a:fillRect/>
          </a:stretch>
        </p:blipFill>
        <p:spPr>
          <a:xfrm>
            <a:off x="1066800" y="2853392"/>
            <a:ext cx="7620000" cy="3276683"/>
          </a:xfrm>
          <a:prstGeom prst="rect">
            <a:avLst/>
          </a:prstGeom>
        </p:spPr>
      </p:pic>
    </p:spTree>
    <p:extLst>
      <p:ext uri="{BB962C8B-B14F-4D97-AF65-F5344CB8AC3E}">
        <p14:creationId xmlns:p14="http://schemas.microsoft.com/office/powerpoint/2010/main" val="2991910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29C3-7657-F44B-496F-F751130514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4C2EEC-F487-A8E0-A359-B0C8BBDDFA86}"/>
              </a:ext>
            </a:extLst>
          </p:cNvPr>
          <p:cNvSpPr>
            <a:spLocks noGrp="1"/>
          </p:cNvSpPr>
          <p:nvPr>
            <p:ph idx="1"/>
          </p:nvPr>
        </p:nvSpPr>
        <p:spPr/>
        <p:txBody>
          <a:bodyPr/>
          <a:lstStyle/>
          <a:p>
            <a:r>
              <a:rPr lang="en-US" dirty="0"/>
              <a:t>At the terminal import </a:t>
            </a:r>
            <a:r>
              <a:rPr lang="en-US" dirty="0" err="1"/>
              <a:t>reactDom</a:t>
            </a:r>
            <a:r>
              <a:rPr lang="en-US" dirty="0"/>
              <a:t> with any of the following command:</a:t>
            </a:r>
          </a:p>
          <a:p>
            <a:r>
              <a:rPr lang="en-US" dirty="0"/>
              <a:t>yarn add react react-</a:t>
            </a:r>
            <a:r>
              <a:rPr lang="en-US" dirty="0" err="1"/>
              <a:t>dom</a:t>
            </a:r>
            <a:endParaRPr lang="en-US" dirty="0"/>
          </a:p>
          <a:p>
            <a:r>
              <a:rPr lang="en-US" dirty="0"/>
              <a:t>OR</a:t>
            </a:r>
          </a:p>
          <a:p>
            <a:r>
              <a:rPr lang="en-US" dirty="0" err="1"/>
              <a:t>npm</a:t>
            </a:r>
            <a:r>
              <a:rPr lang="en-US" dirty="0"/>
              <a:t> install react react-</a:t>
            </a:r>
            <a:r>
              <a:rPr lang="en-US" dirty="0" err="1"/>
              <a:t>dom</a:t>
            </a:r>
            <a:endParaRPr lang="en-US" dirty="0"/>
          </a:p>
          <a:p>
            <a:endParaRPr lang="en-US" dirty="0"/>
          </a:p>
        </p:txBody>
      </p:sp>
      <p:sp>
        <p:nvSpPr>
          <p:cNvPr id="4" name="Date Placeholder 3">
            <a:extLst>
              <a:ext uri="{FF2B5EF4-FFF2-40B4-BE49-F238E27FC236}">
                <a16:creationId xmlns:a16="http://schemas.microsoft.com/office/drawing/2014/main" id="{CA88A25B-289D-0AA0-3523-CFFEF584015F}"/>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20155335-CF63-A21D-BE79-EF96EB8BB81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FBB0F5D-13D3-A486-9D3C-184C41BD7BBB}"/>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86582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9A715-932D-E3C0-4AE1-428685D334E6}"/>
              </a:ext>
            </a:extLst>
          </p:cNvPr>
          <p:cNvSpPr>
            <a:spLocks noGrp="1"/>
          </p:cNvSpPr>
          <p:nvPr>
            <p:ph type="title"/>
          </p:nvPr>
        </p:nvSpPr>
        <p:spPr/>
        <p:txBody>
          <a:bodyPr/>
          <a:lstStyle/>
          <a:p>
            <a:r>
              <a:rPr lang="en-US" dirty="0"/>
              <a:t>Updated </a:t>
            </a:r>
            <a:r>
              <a:rPr lang="en-US" dirty="0" err="1"/>
              <a:t>src</a:t>
            </a:r>
            <a:r>
              <a:rPr lang="en-US" dirty="0"/>
              <a:t>/</a:t>
            </a:r>
            <a:r>
              <a:rPr lang="en-US" dirty="0" err="1"/>
              <a:t>counter.jsx</a:t>
            </a:r>
            <a:r>
              <a:rPr lang="en-US" dirty="0"/>
              <a:t> </a:t>
            </a:r>
          </a:p>
        </p:txBody>
      </p:sp>
      <p:sp>
        <p:nvSpPr>
          <p:cNvPr id="3" name="Content Placeholder 2">
            <a:extLst>
              <a:ext uri="{FF2B5EF4-FFF2-40B4-BE49-F238E27FC236}">
                <a16:creationId xmlns:a16="http://schemas.microsoft.com/office/drawing/2014/main" id="{BDD39ECF-6B26-A15B-3837-8CD2B1D11707}"/>
              </a:ext>
            </a:extLst>
          </p:cNvPr>
          <p:cNvSpPr>
            <a:spLocks noGrp="1"/>
          </p:cNvSpPr>
          <p:nvPr>
            <p:ph idx="1"/>
          </p:nvPr>
        </p:nvSpPr>
        <p:spPr/>
        <p:txBody>
          <a:bodyPr/>
          <a:lstStyle/>
          <a:p>
            <a:r>
              <a:rPr lang="en-US" sz="1000" b="0" dirty="0">
                <a:solidFill>
                  <a:schemeClr val="tx1"/>
                </a:solidFill>
                <a:effectLst/>
                <a:latin typeface="Consolas" panose="020B0609020204030204" pitchFamily="49" charset="0"/>
              </a:rPr>
              <a:t>import React, { </a:t>
            </a:r>
            <a:r>
              <a:rPr lang="en-US" sz="1000" b="0" dirty="0" err="1">
                <a:solidFill>
                  <a:schemeClr val="tx1"/>
                </a:solidFill>
                <a:effectLst/>
                <a:latin typeface="Consolas" panose="020B0609020204030204" pitchFamily="49" charset="0"/>
              </a:rPr>
              <a:t>useReducer</a:t>
            </a:r>
            <a:r>
              <a:rPr lang="en-US" sz="1000" b="0" dirty="0">
                <a:solidFill>
                  <a:schemeClr val="tx1"/>
                </a:solidFill>
                <a:effectLst/>
                <a:latin typeface="Consolas" panose="020B0609020204030204" pitchFamily="49" charset="0"/>
              </a:rPr>
              <a:t> } from 'react';</a:t>
            </a:r>
          </a:p>
          <a:p>
            <a:br>
              <a:rPr lang="en-US" sz="1000" b="0" dirty="0">
                <a:solidFill>
                  <a:schemeClr val="tx1"/>
                </a:solidFill>
                <a:effectLst/>
                <a:latin typeface="Consolas" panose="020B0609020204030204" pitchFamily="49" charset="0"/>
              </a:rPr>
            </a:br>
            <a:r>
              <a:rPr lang="en-US" sz="1000" b="0" dirty="0">
                <a:solidFill>
                  <a:schemeClr val="tx1"/>
                </a:solidFill>
                <a:effectLst/>
                <a:latin typeface="Consolas" panose="020B0609020204030204" pitchFamily="49" charset="0"/>
              </a:rPr>
              <a:t>// Define a reducer function</a:t>
            </a:r>
          </a:p>
          <a:p>
            <a:r>
              <a:rPr lang="en-US" sz="1000" b="0" dirty="0">
                <a:solidFill>
                  <a:schemeClr val="tx1"/>
                </a:solidFill>
                <a:effectLst/>
                <a:latin typeface="Consolas" panose="020B0609020204030204" pitchFamily="49" charset="0"/>
              </a:rPr>
              <a:t>const reducer = (state, action) =&gt; {</a:t>
            </a:r>
          </a:p>
          <a:p>
            <a:r>
              <a:rPr lang="en-US" sz="1000" b="0" dirty="0">
                <a:solidFill>
                  <a:schemeClr val="tx1"/>
                </a:solidFill>
                <a:effectLst/>
                <a:latin typeface="Consolas" panose="020B0609020204030204" pitchFamily="49" charset="0"/>
              </a:rPr>
              <a:t>  switch (</a:t>
            </a:r>
            <a:r>
              <a:rPr lang="en-US" sz="1000" b="0" dirty="0" err="1">
                <a:solidFill>
                  <a:schemeClr val="tx1"/>
                </a:solidFill>
                <a:effectLst/>
                <a:latin typeface="Consolas" panose="020B0609020204030204" pitchFamily="49" charset="0"/>
              </a:rPr>
              <a:t>action.type</a:t>
            </a:r>
            <a:r>
              <a:rPr lang="en-US" sz="1000" b="0" dirty="0">
                <a:solidFill>
                  <a:schemeClr val="tx1"/>
                </a:solidFill>
                <a:effectLst/>
                <a:latin typeface="Consolas" panose="020B0609020204030204" pitchFamily="49" charset="0"/>
              </a:rPr>
              <a:t>) {</a:t>
            </a:r>
          </a:p>
          <a:p>
            <a:r>
              <a:rPr lang="en-US" sz="1000" b="0" dirty="0">
                <a:solidFill>
                  <a:schemeClr val="tx1"/>
                </a:solidFill>
                <a:effectLst/>
                <a:latin typeface="Consolas" panose="020B0609020204030204" pitchFamily="49" charset="0"/>
              </a:rPr>
              <a:t>    case 'INCREMENT':</a:t>
            </a:r>
          </a:p>
          <a:p>
            <a:r>
              <a:rPr lang="en-US" sz="1000" b="0" dirty="0">
                <a:solidFill>
                  <a:schemeClr val="tx1"/>
                </a:solidFill>
                <a:effectLst/>
                <a:latin typeface="Consolas" panose="020B0609020204030204" pitchFamily="49" charset="0"/>
              </a:rPr>
              <a:t>      return { count: </a:t>
            </a:r>
            <a:r>
              <a:rPr lang="en-US" sz="1000" b="0" dirty="0" err="1">
                <a:solidFill>
                  <a:schemeClr val="tx1"/>
                </a:solidFill>
                <a:effectLst/>
                <a:latin typeface="Consolas" panose="020B0609020204030204" pitchFamily="49" charset="0"/>
              </a:rPr>
              <a:t>state.count</a:t>
            </a:r>
            <a:r>
              <a:rPr lang="en-US" sz="1000" b="0" dirty="0">
                <a:solidFill>
                  <a:schemeClr val="tx1"/>
                </a:solidFill>
                <a:effectLst/>
                <a:latin typeface="Consolas" panose="020B0609020204030204" pitchFamily="49" charset="0"/>
              </a:rPr>
              <a:t> + 1 };</a:t>
            </a:r>
          </a:p>
          <a:p>
            <a:r>
              <a:rPr lang="en-US" sz="1000" b="0" dirty="0">
                <a:solidFill>
                  <a:schemeClr val="tx1"/>
                </a:solidFill>
                <a:effectLst/>
                <a:latin typeface="Consolas" panose="020B0609020204030204" pitchFamily="49" charset="0"/>
              </a:rPr>
              <a:t>    case 'DECREMENT':</a:t>
            </a:r>
          </a:p>
          <a:p>
            <a:r>
              <a:rPr lang="en-US" sz="1000" b="0" dirty="0">
                <a:solidFill>
                  <a:schemeClr val="tx1"/>
                </a:solidFill>
                <a:effectLst/>
                <a:latin typeface="Consolas" panose="020B0609020204030204" pitchFamily="49" charset="0"/>
              </a:rPr>
              <a:t>      return { count: </a:t>
            </a:r>
            <a:r>
              <a:rPr lang="en-US" sz="1000" b="0" dirty="0" err="1">
                <a:solidFill>
                  <a:schemeClr val="tx1"/>
                </a:solidFill>
                <a:effectLst/>
                <a:latin typeface="Consolas" panose="020B0609020204030204" pitchFamily="49" charset="0"/>
              </a:rPr>
              <a:t>state.count</a:t>
            </a:r>
            <a:r>
              <a:rPr lang="en-US" sz="1000" b="0" dirty="0">
                <a:solidFill>
                  <a:schemeClr val="tx1"/>
                </a:solidFill>
                <a:effectLst/>
                <a:latin typeface="Consolas" panose="020B0609020204030204" pitchFamily="49" charset="0"/>
              </a:rPr>
              <a:t> - 1 };</a:t>
            </a:r>
          </a:p>
          <a:p>
            <a:r>
              <a:rPr lang="en-US" sz="1000" b="0" dirty="0">
                <a:solidFill>
                  <a:schemeClr val="tx1"/>
                </a:solidFill>
                <a:effectLst/>
                <a:latin typeface="Consolas" panose="020B0609020204030204" pitchFamily="49" charset="0"/>
              </a:rPr>
              <a:t>    default:</a:t>
            </a:r>
          </a:p>
          <a:p>
            <a:r>
              <a:rPr lang="en-US" sz="1000" b="0" dirty="0">
                <a:solidFill>
                  <a:schemeClr val="tx1"/>
                </a:solidFill>
                <a:effectLst/>
                <a:latin typeface="Consolas" panose="020B0609020204030204" pitchFamily="49" charset="0"/>
              </a:rPr>
              <a:t>      return state;</a:t>
            </a:r>
          </a:p>
          <a:p>
            <a:r>
              <a:rPr lang="en-US" sz="1000" b="0" dirty="0">
                <a:solidFill>
                  <a:schemeClr val="tx1"/>
                </a:solidFill>
                <a:effectLst/>
                <a:latin typeface="Consolas" panose="020B0609020204030204" pitchFamily="49" charset="0"/>
              </a:rPr>
              <a:t>  }</a:t>
            </a:r>
          </a:p>
          <a:p>
            <a:r>
              <a:rPr lang="en-US" sz="1000" b="0" dirty="0">
                <a:solidFill>
                  <a:schemeClr val="tx1"/>
                </a:solidFill>
                <a:effectLst/>
                <a:latin typeface="Consolas" panose="020B0609020204030204" pitchFamily="49" charset="0"/>
              </a:rPr>
              <a:t>};</a:t>
            </a:r>
          </a:p>
          <a:p>
            <a:br>
              <a:rPr lang="en-US" sz="1000" b="0" dirty="0">
                <a:solidFill>
                  <a:schemeClr val="tx1"/>
                </a:solidFill>
                <a:effectLst/>
                <a:latin typeface="Consolas" panose="020B0609020204030204" pitchFamily="49" charset="0"/>
              </a:rPr>
            </a:br>
            <a:r>
              <a:rPr lang="en-US" sz="1000" b="0" dirty="0">
                <a:solidFill>
                  <a:schemeClr val="tx1"/>
                </a:solidFill>
                <a:effectLst/>
                <a:latin typeface="Consolas" panose="020B0609020204030204" pitchFamily="49" charset="0"/>
              </a:rPr>
              <a:t>function Counter() {</a:t>
            </a:r>
          </a:p>
          <a:p>
            <a:r>
              <a:rPr lang="en-US" sz="1000" b="0" dirty="0">
                <a:solidFill>
                  <a:schemeClr val="tx1"/>
                </a:solidFill>
                <a:effectLst/>
                <a:latin typeface="Consolas" panose="020B0609020204030204" pitchFamily="49" charset="0"/>
              </a:rPr>
              <a:t>  // Initialize state using </a:t>
            </a:r>
            <a:r>
              <a:rPr lang="en-US" sz="1000" b="0" dirty="0" err="1">
                <a:solidFill>
                  <a:schemeClr val="tx1"/>
                </a:solidFill>
                <a:effectLst/>
                <a:latin typeface="Consolas" panose="020B0609020204030204" pitchFamily="49" charset="0"/>
              </a:rPr>
              <a:t>useReducer</a:t>
            </a:r>
            <a:endParaRPr lang="en-US" sz="1000" b="0" dirty="0">
              <a:solidFill>
                <a:schemeClr val="tx1"/>
              </a:solidFill>
              <a:effectLst/>
              <a:latin typeface="Consolas" panose="020B0609020204030204" pitchFamily="49" charset="0"/>
            </a:endParaRPr>
          </a:p>
          <a:p>
            <a:r>
              <a:rPr lang="en-US" sz="1000" b="0" dirty="0">
                <a:solidFill>
                  <a:schemeClr val="tx1"/>
                </a:solidFill>
                <a:effectLst/>
                <a:latin typeface="Consolas" panose="020B0609020204030204" pitchFamily="49" charset="0"/>
              </a:rPr>
              <a:t>  const [state, dispatch] = </a:t>
            </a:r>
            <a:r>
              <a:rPr lang="en-US" sz="1000" b="0" dirty="0" err="1">
                <a:solidFill>
                  <a:schemeClr val="tx1"/>
                </a:solidFill>
                <a:effectLst/>
                <a:latin typeface="Consolas" panose="020B0609020204030204" pitchFamily="49" charset="0"/>
              </a:rPr>
              <a:t>useReducer</a:t>
            </a:r>
            <a:r>
              <a:rPr lang="en-US" sz="1000" b="0" dirty="0">
                <a:solidFill>
                  <a:schemeClr val="tx1"/>
                </a:solidFill>
                <a:effectLst/>
                <a:latin typeface="Consolas" panose="020B0609020204030204" pitchFamily="49" charset="0"/>
              </a:rPr>
              <a:t>(reducer, { count: 0 });</a:t>
            </a:r>
          </a:p>
          <a:p>
            <a:br>
              <a:rPr lang="en-US" sz="1000" b="0" dirty="0">
                <a:solidFill>
                  <a:schemeClr val="tx1"/>
                </a:solidFill>
                <a:effectLst/>
                <a:latin typeface="Consolas" panose="020B0609020204030204" pitchFamily="49" charset="0"/>
              </a:rPr>
            </a:br>
            <a:r>
              <a:rPr lang="en-US" sz="1000" b="0" dirty="0">
                <a:solidFill>
                  <a:schemeClr val="tx1"/>
                </a:solidFill>
                <a:effectLst/>
                <a:latin typeface="Consolas" panose="020B0609020204030204" pitchFamily="49" charset="0"/>
              </a:rPr>
              <a:t>  return (</a:t>
            </a:r>
          </a:p>
          <a:p>
            <a:r>
              <a:rPr lang="en-US" sz="1000" b="0" dirty="0">
                <a:solidFill>
                  <a:schemeClr val="tx1"/>
                </a:solidFill>
                <a:effectLst/>
                <a:latin typeface="Consolas" panose="020B0609020204030204" pitchFamily="49" charset="0"/>
              </a:rPr>
              <a:t>    &lt;div&gt;</a:t>
            </a:r>
          </a:p>
          <a:p>
            <a:r>
              <a:rPr lang="en-US" sz="1000" b="0" dirty="0">
                <a:solidFill>
                  <a:schemeClr val="tx1"/>
                </a:solidFill>
                <a:effectLst/>
                <a:latin typeface="Consolas" panose="020B0609020204030204" pitchFamily="49" charset="0"/>
              </a:rPr>
              <a:t>      &lt;p&gt;Count: {</a:t>
            </a:r>
            <a:r>
              <a:rPr lang="en-US" sz="1000" b="0" dirty="0" err="1">
                <a:solidFill>
                  <a:schemeClr val="tx1"/>
                </a:solidFill>
                <a:effectLst/>
                <a:latin typeface="Consolas" panose="020B0609020204030204" pitchFamily="49" charset="0"/>
              </a:rPr>
              <a:t>state.count</a:t>
            </a:r>
            <a:r>
              <a:rPr lang="en-US" sz="1000" b="0" dirty="0">
                <a:solidFill>
                  <a:schemeClr val="tx1"/>
                </a:solidFill>
                <a:effectLst/>
                <a:latin typeface="Consolas" panose="020B0609020204030204" pitchFamily="49" charset="0"/>
              </a:rPr>
              <a:t>}&lt;/p&gt;</a:t>
            </a:r>
          </a:p>
          <a:p>
            <a:r>
              <a:rPr lang="en-US" sz="1000" b="0" dirty="0">
                <a:solidFill>
                  <a:schemeClr val="tx1"/>
                </a:solidFill>
                <a:effectLst/>
                <a:latin typeface="Consolas" panose="020B0609020204030204" pitchFamily="49" charset="0"/>
              </a:rPr>
              <a:t>      &lt;button </a:t>
            </a:r>
            <a:r>
              <a:rPr lang="en-US" sz="1000" b="0" dirty="0" err="1">
                <a:solidFill>
                  <a:schemeClr val="tx1"/>
                </a:solidFill>
                <a:effectLst/>
                <a:latin typeface="Consolas" panose="020B0609020204030204" pitchFamily="49" charset="0"/>
              </a:rPr>
              <a:t>onClick</a:t>
            </a:r>
            <a:r>
              <a:rPr lang="en-US" sz="1000" b="0" dirty="0">
                <a:solidFill>
                  <a:schemeClr val="tx1"/>
                </a:solidFill>
                <a:effectLst/>
                <a:latin typeface="Consolas" panose="020B0609020204030204" pitchFamily="49" charset="0"/>
              </a:rPr>
              <a:t>={() =&gt; dispatch({ type: 'INCREMENT' })}&gt;Increment&lt;/button&gt;</a:t>
            </a:r>
          </a:p>
          <a:p>
            <a:r>
              <a:rPr lang="en-US" sz="1000" b="0" dirty="0">
                <a:solidFill>
                  <a:schemeClr val="tx1"/>
                </a:solidFill>
                <a:effectLst/>
                <a:latin typeface="Consolas" panose="020B0609020204030204" pitchFamily="49" charset="0"/>
              </a:rPr>
              <a:t>      &lt;button </a:t>
            </a:r>
            <a:r>
              <a:rPr lang="en-US" sz="1000" b="0" dirty="0" err="1">
                <a:solidFill>
                  <a:schemeClr val="tx1"/>
                </a:solidFill>
                <a:effectLst/>
                <a:latin typeface="Consolas" panose="020B0609020204030204" pitchFamily="49" charset="0"/>
              </a:rPr>
              <a:t>onClick</a:t>
            </a:r>
            <a:r>
              <a:rPr lang="en-US" sz="1000" b="0" dirty="0">
                <a:solidFill>
                  <a:schemeClr val="tx1"/>
                </a:solidFill>
                <a:effectLst/>
                <a:latin typeface="Consolas" panose="020B0609020204030204" pitchFamily="49" charset="0"/>
              </a:rPr>
              <a:t>={() =&gt; dispatch({ type: 'DECREMENT' })}&gt;Decrement&lt;/button&gt;</a:t>
            </a:r>
          </a:p>
          <a:p>
            <a:r>
              <a:rPr lang="en-US" sz="1000" b="0" dirty="0">
                <a:solidFill>
                  <a:schemeClr val="tx1"/>
                </a:solidFill>
                <a:effectLst/>
                <a:latin typeface="Consolas" panose="020B0609020204030204" pitchFamily="49" charset="0"/>
              </a:rPr>
              <a:t>    &lt;/div&gt;</a:t>
            </a:r>
          </a:p>
          <a:p>
            <a:r>
              <a:rPr lang="en-US" sz="1000" b="0" dirty="0">
                <a:solidFill>
                  <a:schemeClr val="tx1"/>
                </a:solidFill>
                <a:effectLst/>
                <a:latin typeface="Consolas" panose="020B0609020204030204" pitchFamily="49" charset="0"/>
              </a:rPr>
              <a:t>  );</a:t>
            </a:r>
          </a:p>
          <a:p>
            <a:r>
              <a:rPr lang="en-US" sz="1000" b="0" dirty="0">
                <a:solidFill>
                  <a:schemeClr val="tx1"/>
                </a:solidFill>
                <a:effectLst/>
                <a:latin typeface="Consolas" panose="020B0609020204030204" pitchFamily="49" charset="0"/>
              </a:rPr>
              <a:t>}</a:t>
            </a:r>
          </a:p>
          <a:p>
            <a:br>
              <a:rPr lang="en-US" sz="1000" b="0" dirty="0">
                <a:solidFill>
                  <a:schemeClr val="tx1"/>
                </a:solidFill>
                <a:effectLst/>
                <a:latin typeface="Consolas" panose="020B0609020204030204" pitchFamily="49" charset="0"/>
              </a:rPr>
            </a:br>
            <a:r>
              <a:rPr lang="en-US" sz="1000" b="0" dirty="0">
                <a:solidFill>
                  <a:schemeClr val="tx1"/>
                </a:solidFill>
                <a:effectLst/>
                <a:latin typeface="Consolas" panose="020B0609020204030204" pitchFamily="49" charset="0"/>
              </a:rPr>
              <a:t>export default Counter;</a:t>
            </a:r>
          </a:p>
          <a:p>
            <a:br>
              <a:rPr lang="en-US" sz="1000" b="0" dirty="0">
                <a:solidFill>
                  <a:schemeClr val="tx1"/>
                </a:solidFill>
                <a:effectLst/>
                <a:latin typeface="Consolas" panose="020B0609020204030204" pitchFamily="49" charset="0"/>
              </a:rPr>
            </a:br>
            <a:endParaRPr lang="en-US" sz="10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CDEFFFDB-3A7E-231A-89E8-6B54889C6679}"/>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EDB3CB23-54A3-64C3-27B9-A823ED55CF6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AC67E77-8458-94FB-9BE1-DDD33E566BC8}"/>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2852296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3D52-2AF2-AE19-4418-61E67FB7B5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0A9FBA-55C3-0017-9546-5193290C68D6}"/>
              </a:ext>
            </a:extLst>
          </p:cNvPr>
          <p:cNvSpPr>
            <a:spLocks noGrp="1"/>
          </p:cNvSpPr>
          <p:nvPr>
            <p:ph idx="1"/>
          </p:nvPr>
        </p:nvSpPr>
        <p:spPr/>
        <p:txBody>
          <a:bodyPr/>
          <a:lstStyle/>
          <a:p>
            <a:r>
              <a:rPr lang="en-US" dirty="0"/>
              <a:t>Run the app using:</a:t>
            </a:r>
          </a:p>
          <a:p>
            <a:r>
              <a:rPr lang="en-US" dirty="0"/>
              <a:t>Yarn dev or </a:t>
            </a:r>
            <a:r>
              <a:rPr lang="en-US" dirty="0" err="1"/>
              <a:t>npm</a:t>
            </a:r>
            <a:r>
              <a:rPr lang="en-US" dirty="0"/>
              <a:t> run dev</a:t>
            </a:r>
          </a:p>
          <a:p>
            <a:endParaRPr lang="en-US" dirty="0"/>
          </a:p>
        </p:txBody>
      </p:sp>
      <p:sp>
        <p:nvSpPr>
          <p:cNvPr id="4" name="Date Placeholder 3">
            <a:extLst>
              <a:ext uri="{FF2B5EF4-FFF2-40B4-BE49-F238E27FC236}">
                <a16:creationId xmlns:a16="http://schemas.microsoft.com/office/drawing/2014/main" id="{DADE49CC-FE28-9E6E-138D-F2C9DCE474DB}"/>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76DE4B49-BE6A-E2A8-70AF-062C66C8D7E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03F4B6D-1510-2FBF-08BF-BFA7B6F6F39F}"/>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pic>
        <p:nvPicPr>
          <p:cNvPr id="9" name="Picture 8">
            <a:extLst>
              <a:ext uri="{FF2B5EF4-FFF2-40B4-BE49-F238E27FC236}">
                <a16:creationId xmlns:a16="http://schemas.microsoft.com/office/drawing/2014/main" id="{BFB1992C-53C9-79AA-E41F-DFB55D0A4B3A}"/>
              </a:ext>
            </a:extLst>
          </p:cNvPr>
          <p:cNvPicPr>
            <a:picLocks noChangeAspect="1"/>
          </p:cNvPicPr>
          <p:nvPr/>
        </p:nvPicPr>
        <p:blipFill>
          <a:blip r:embed="rId2"/>
          <a:stretch>
            <a:fillRect/>
          </a:stretch>
        </p:blipFill>
        <p:spPr>
          <a:xfrm>
            <a:off x="1143000" y="2514599"/>
            <a:ext cx="7708490" cy="2590801"/>
          </a:xfrm>
          <a:prstGeom prst="rect">
            <a:avLst/>
          </a:prstGeom>
        </p:spPr>
      </p:pic>
    </p:spTree>
    <p:extLst>
      <p:ext uri="{BB962C8B-B14F-4D97-AF65-F5344CB8AC3E}">
        <p14:creationId xmlns:p14="http://schemas.microsoft.com/office/powerpoint/2010/main" val="3707550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78D5-41CA-45D3-17CC-EBB3403CAD3D}"/>
              </a:ext>
            </a:extLst>
          </p:cNvPr>
          <p:cNvSpPr>
            <a:spLocks noGrp="1"/>
          </p:cNvSpPr>
          <p:nvPr>
            <p:ph type="title"/>
          </p:nvPr>
        </p:nvSpPr>
        <p:spPr/>
        <p:txBody>
          <a:bodyPr/>
          <a:lstStyle/>
          <a:p>
            <a:r>
              <a:rPr lang="en-US" b="1" i="0" dirty="0">
                <a:solidFill>
                  <a:srgbClr val="202122"/>
                </a:solidFill>
                <a:effectLst/>
                <a:latin typeface="undefined"/>
              </a:rPr>
              <a:t>Third-party libraries for state management</a:t>
            </a:r>
            <a:endParaRPr lang="en-US" dirty="0"/>
          </a:p>
        </p:txBody>
      </p:sp>
      <p:sp>
        <p:nvSpPr>
          <p:cNvPr id="3" name="Content Placeholder 2">
            <a:extLst>
              <a:ext uri="{FF2B5EF4-FFF2-40B4-BE49-F238E27FC236}">
                <a16:creationId xmlns:a16="http://schemas.microsoft.com/office/drawing/2014/main" id="{EC2E2679-8D0C-5C47-C175-6556A4BB04B9}"/>
              </a:ext>
            </a:extLst>
          </p:cNvPr>
          <p:cNvSpPr>
            <a:spLocks noGrp="1"/>
          </p:cNvSpPr>
          <p:nvPr>
            <p:ph idx="1"/>
          </p:nvPr>
        </p:nvSpPr>
        <p:spPr/>
        <p:txBody>
          <a:bodyPr/>
          <a:lstStyle/>
          <a:p>
            <a:r>
              <a:rPr lang="en-US" sz="2200" b="1" dirty="0">
                <a:effectLst/>
                <a:latin typeface="var(--ifm-heading-font-family)"/>
              </a:rPr>
              <a:t>Alternatives</a:t>
            </a:r>
            <a:r>
              <a:rPr lang="en-US" sz="2200" b="1" dirty="0">
                <a:effectLst/>
                <a:latin typeface="var(--ifm-heading-font-family)"/>
                <a:hlinkClick r:id="rId2" tooltip="Direct link to heading"/>
              </a:rPr>
              <a:t>​</a:t>
            </a:r>
            <a:endParaRPr lang="en-US" sz="2200" b="1" dirty="0">
              <a:effectLst/>
              <a:latin typeface="var(--ifm-heading-font-family)"/>
            </a:endParaRPr>
          </a:p>
          <a:p>
            <a:r>
              <a:rPr lang="en-US" sz="2200" dirty="0">
                <a:effectLst/>
              </a:rPr>
              <a:t>If neither of the above built-in strategies work for your specific application, don't worry; there exist </a:t>
            </a:r>
            <a:r>
              <a:rPr lang="en-US" sz="2200" b="1" dirty="0">
                <a:effectLst/>
              </a:rPr>
              <a:t>many</a:t>
            </a:r>
            <a:r>
              <a:rPr lang="en-US" sz="2200" dirty="0">
                <a:effectLst/>
              </a:rPr>
              <a:t> 3rd party alternatives. Some of the more popular state management libraries include:</a:t>
            </a:r>
          </a:p>
          <a:p>
            <a:pPr>
              <a:buFont typeface="Arial" panose="020B0604020202020204" pitchFamily="34" charset="0"/>
              <a:buChar char="•"/>
            </a:pPr>
            <a:r>
              <a:rPr lang="en-US" sz="2200" b="1" dirty="0">
                <a:effectLst/>
                <a:hlinkClick r:id="rId3"/>
              </a:rPr>
              <a:t>Redux</a:t>
            </a:r>
            <a:r>
              <a:rPr lang="en-US" sz="2200" b="1" dirty="0">
                <a:effectLst/>
              </a:rPr>
              <a:t> / </a:t>
            </a:r>
            <a:r>
              <a:rPr lang="en-US" sz="2200" b="1" dirty="0">
                <a:effectLst/>
                <a:hlinkClick r:id="rId4"/>
              </a:rPr>
              <a:t>Redux Toolkit</a:t>
            </a:r>
            <a:r>
              <a:rPr lang="en-US" sz="2200" b="1" dirty="0">
                <a:effectLst/>
              </a:rPr>
              <a:t>:</a:t>
            </a:r>
            <a:r>
              <a:rPr lang="en-US" sz="2200" dirty="0">
                <a:effectLst/>
              </a:rPr>
              <a:t> "The official, opinionated, batteries-included toolset for efficient Redux development. Includes utilities to simplify common use cases like store setup, creating reducers, immutable update logic, and more."</a:t>
            </a:r>
          </a:p>
          <a:p>
            <a:pPr>
              <a:buFont typeface="Arial" panose="020B0604020202020204" pitchFamily="34" charset="0"/>
              <a:buChar char="•"/>
            </a:pPr>
            <a:r>
              <a:rPr lang="en-US" sz="2200" b="1" dirty="0">
                <a:effectLst/>
                <a:hlinkClick r:id="rId5"/>
              </a:rPr>
              <a:t>Recoil</a:t>
            </a:r>
            <a:r>
              <a:rPr lang="en-US" sz="2200" b="1" dirty="0">
                <a:effectLst/>
              </a:rPr>
              <a:t>:</a:t>
            </a:r>
            <a:r>
              <a:rPr lang="en-US" sz="2200" dirty="0">
                <a:effectLst/>
              </a:rPr>
              <a:t> "A state management library for React. Recoil works and thinks like React. Add some to your app and get fast and flexible shared state."</a:t>
            </a:r>
          </a:p>
        </p:txBody>
      </p:sp>
      <p:sp>
        <p:nvSpPr>
          <p:cNvPr id="4" name="Date Placeholder 3">
            <a:extLst>
              <a:ext uri="{FF2B5EF4-FFF2-40B4-BE49-F238E27FC236}">
                <a16:creationId xmlns:a16="http://schemas.microsoft.com/office/drawing/2014/main" id="{55C89269-0D44-7D95-5FDE-76CA250EB72B}"/>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832F1C9E-A380-F5CA-ADA9-54A08C9E186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647C6A3-1BAF-0871-DA65-22743AEEE8FB}"/>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spTree>
    <p:extLst>
      <p:ext uri="{BB962C8B-B14F-4D97-AF65-F5344CB8AC3E}">
        <p14:creationId xmlns:p14="http://schemas.microsoft.com/office/powerpoint/2010/main" val="1019506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E042-88EB-1345-5D4E-4C5E7B8B02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9FE20D-FD64-82BE-BA26-FD990A5042CB}"/>
              </a:ext>
            </a:extLst>
          </p:cNvPr>
          <p:cNvSpPr>
            <a:spLocks noGrp="1"/>
          </p:cNvSpPr>
          <p:nvPr>
            <p:ph idx="1"/>
          </p:nvPr>
        </p:nvSpPr>
        <p:spPr/>
        <p:txBody>
          <a:bodyPr/>
          <a:lstStyle/>
          <a:p>
            <a:pPr>
              <a:buFont typeface="Arial" panose="020B0604020202020204" pitchFamily="34" charset="0"/>
              <a:buChar char="•"/>
            </a:pPr>
            <a:r>
              <a:rPr lang="en-US" sz="2400" b="1" dirty="0" err="1">
                <a:effectLst/>
                <a:hlinkClick r:id="rId2"/>
              </a:rPr>
              <a:t>Jotai</a:t>
            </a:r>
            <a:r>
              <a:rPr lang="en-US" sz="2400" b="1" dirty="0">
                <a:effectLst/>
              </a:rPr>
              <a:t>:</a:t>
            </a:r>
            <a:r>
              <a:rPr lang="en-US" sz="2400" dirty="0">
                <a:effectLst/>
              </a:rPr>
              <a:t> "</a:t>
            </a:r>
            <a:r>
              <a:rPr lang="en-US" sz="2400" dirty="0" err="1">
                <a:effectLst/>
              </a:rPr>
              <a:t>Jotai</a:t>
            </a:r>
            <a:r>
              <a:rPr lang="en-US" sz="2400" dirty="0">
                <a:effectLst/>
              </a:rPr>
              <a:t> takes a bottom-up approach to React state management with an atomic model inspired by Recoil. One can build state by combining atoms and renders are optimized based on atom dependency. This solves the extra re-render issue of React context and eliminates the need for the </a:t>
            </a:r>
            <a:r>
              <a:rPr lang="en-US" sz="2400" dirty="0" err="1">
                <a:effectLst/>
              </a:rPr>
              <a:t>memoization</a:t>
            </a:r>
            <a:r>
              <a:rPr lang="en-US" sz="2400" dirty="0">
                <a:effectLst/>
              </a:rPr>
              <a:t> technique."</a:t>
            </a:r>
          </a:p>
          <a:p>
            <a:pPr>
              <a:buFont typeface="Arial" panose="020B0604020202020204" pitchFamily="34" charset="0"/>
              <a:buChar char="•"/>
            </a:pPr>
            <a:r>
              <a:rPr lang="en-US" sz="2400" b="1" dirty="0" err="1">
                <a:effectLst/>
                <a:hlinkClick r:id="rId3"/>
              </a:rPr>
              <a:t>Zustand</a:t>
            </a:r>
            <a:r>
              <a:rPr lang="en-US" sz="2400" b="1" dirty="0">
                <a:effectLst/>
              </a:rPr>
              <a:t>:</a:t>
            </a:r>
            <a:r>
              <a:rPr lang="en-US" sz="2400" dirty="0">
                <a:effectLst/>
              </a:rPr>
              <a:t> "A small, fast and scalable </a:t>
            </a:r>
            <a:r>
              <a:rPr lang="en-US" sz="2400" dirty="0" err="1">
                <a:effectLst/>
              </a:rPr>
              <a:t>bearbones</a:t>
            </a:r>
            <a:r>
              <a:rPr lang="en-US" sz="2400" dirty="0">
                <a:effectLst/>
              </a:rPr>
              <a:t> state-management solution. Has a comfy </a:t>
            </a:r>
            <a:r>
              <a:rPr lang="en-US" sz="2400" dirty="0" err="1">
                <a:effectLst/>
              </a:rPr>
              <a:t>api</a:t>
            </a:r>
            <a:r>
              <a:rPr lang="en-US" sz="2400" dirty="0">
                <a:effectLst/>
              </a:rPr>
              <a:t> based on hooks, isn't </a:t>
            </a:r>
            <a:r>
              <a:rPr lang="en-US" sz="2400" dirty="0" err="1">
                <a:effectLst/>
              </a:rPr>
              <a:t>boilerplatey</a:t>
            </a:r>
            <a:r>
              <a:rPr lang="en-US" sz="2400" dirty="0">
                <a:effectLst/>
              </a:rPr>
              <a:t> or opinionated, but still just enough to be explicit and flux-like."</a:t>
            </a:r>
          </a:p>
          <a:p>
            <a:br>
              <a:rPr lang="en-US" sz="2400" dirty="0">
                <a:effectLst/>
              </a:rPr>
            </a:br>
            <a:endParaRPr lang="en-US" sz="2400" dirty="0"/>
          </a:p>
          <a:p>
            <a:endParaRPr lang="en-US" dirty="0"/>
          </a:p>
        </p:txBody>
      </p:sp>
      <p:sp>
        <p:nvSpPr>
          <p:cNvPr id="4" name="Date Placeholder 3">
            <a:extLst>
              <a:ext uri="{FF2B5EF4-FFF2-40B4-BE49-F238E27FC236}">
                <a16:creationId xmlns:a16="http://schemas.microsoft.com/office/drawing/2014/main" id="{987C9ED2-627C-E108-6D14-3353DFF6B2D7}"/>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E982F3BD-8DD3-375D-EFB8-863255F7E0E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8AFA1CA-35D7-ECF8-0A7A-0A884B38B116}"/>
              </a:ext>
            </a:extLst>
          </p:cNvPr>
          <p:cNvSpPr>
            <a:spLocks noGrp="1"/>
          </p:cNvSpPr>
          <p:nvPr>
            <p:ph type="sldNum" sz="quarter" idx="12"/>
          </p:nvPr>
        </p:nvSpPr>
        <p:spPr/>
        <p:txBody>
          <a:bodyPr/>
          <a:lstStyle/>
          <a:p>
            <a:fld id="{7C5CF243-786F-4254-B068-4C9F0B6EA12F}" type="slidenum">
              <a:rPr lang="en-US" altLang="en-US" smtClean="0"/>
              <a:pPr/>
              <a:t>26</a:t>
            </a:fld>
            <a:endParaRPr lang="en-US" altLang="en-US"/>
          </a:p>
        </p:txBody>
      </p:sp>
    </p:spTree>
    <p:extLst>
      <p:ext uri="{BB962C8B-B14F-4D97-AF65-F5344CB8AC3E}">
        <p14:creationId xmlns:p14="http://schemas.microsoft.com/office/powerpoint/2010/main" val="3833239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5042-CAC7-8DD8-692F-CB8B75D3F0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1C9A71-533D-21B9-CE59-D42753E741D2}"/>
              </a:ext>
            </a:extLst>
          </p:cNvPr>
          <p:cNvSpPr>
            <a:spLocks noGrp="1"/>
          </p:cNvSpPr>
          <p:nvPr>
            <p:ph idx="1"/>
          </p:nvPr>
        </p:nvSpPr>
        <p:spPr/>
        <p:txBody>
          <a:bodyPr/>
          <a:lstStyle/>
          <a:p>
            <a:pPr>
              <a:buFont typeface="Arial" panose="020B0604020202020204" pitchFamily="34" charset="0"/>
              <a:buChar char="•"/>
            </a:pPr>
            <a:r>
              <a:rPr lang="en-US" sz="2400" b="1" dirty="0" err="1">
                <a:effectLst/>
                <a:hlinkClick r:id="rId2"/>
              </a:rPr>
              <a:t>MobX</a:t>
            </a:r>
            <a:r>
              <a:rPr lang="en-US" sz="2400" b="1" dirty="0">
                <a:effectLst/>
              </a:rPr>
              <a:t>:</a:t>
            </a:r>
            <a:r>
              <a:rPr lang="en-US" sz="2400" dirty="0">
                <a:effectLst/>
              </a:rPr>
              <a:t> "</a:t>
            </a:r>
            <a:r>
              <a:rPr lang="en-US" sz="2400" dirty="0" err="1">
                <a:effectLst/>
              </a:rPr>
              <a:t>MobX</a:t>
            </a:r>
            <a:r>
              <a:rPr lang="en-US" sz="2400" dirty="0">
                <a:effectLst/>
              </a:rPr>
              <a:t> is a battle tested library that makes state management simple and scalable by transparently applying functional reactive programming (TFRP)."</a:t>
            </a:r>
          </a:p>
          <a:p>
            <a:pPr>
              <a:buFont typeface="Arial" panose="020B0604020202020204" pitchFamily="34" charset="0"/>
              <a:buChar char="•"/>
            </a:pPr>
            <a:r>
              <a:rPr lang="en-US" sz="2400" b="1" dirty="0" err="1">
                <a:effectLst/>
                <a:hlinkClick r:id="rId3"/>
              </a:rPr>
              <a:t>HookState</a:t>
            </a:r>
            <a:r>
              <a:rPr lang="en-US" sz="2400" b="1" dirty="0">
                <a:effectLst/>
              </a:rPr>
              <a:t>:</a:t>
            </a:r>
            <a:r>
              <a:rPr lang="en-US" sz="2400" dirty="0">
                <a:effectLst/>
              </a:rPr>
              <a:t> "The most straightforward, extensible and incredibly fast state management that is based on React state hook"</a:t>
            </a:r>
          </a:p>
          <a:p>
            <a:endParaRPr lang="en-US" dirty="0"/>
          </a:p>
        </p:txBody>
      </p:sp>
      <p:sp>
        <p:nvSpPr>
          <p:cNvPr id="4" name="Date Placeholder 3">
            <a:extLst>
              <a:ext uri="{FF2B5EF4-FFF2-40B4-BE49-F238E27FC236}">
                <a16:creationId xmlns:a16="http://schemas.microsoft.com/office/drawing/2014/main" id="{26488AC1-12C7-51D9-0621-EFAA29810FF0}"/>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DA07388E-BC3E-E9AD-8AE7-AAB282047C4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1546790-EFAF-3D6E-EB62-CD8FE61F10D8}"/>
              </a:ext>
            </a:extLst>
          </p:cNvPr>
          <p:cNvSpPr>
            <a:spLocks noGrp="1"/>
          </p:cNvSpPr>
          <p:nvPr>
            <p:ph type="sldNum" sz="quarter" idx="12"/>
          </p:nvPr>
        </p:nvSpPr>
        <p:spPr/>
        <p:txBody>
          <a:bodyPr/>
          <a:lstStyle/>
          <a:p>
            <a:fld id="{7C5CF243-786F-4254-B068-4C9F0B6EA12F}" type="slidenum">
              <a:rPr lang="en-US" altLang="en-US" smtClean="0"/>
              <a:pPr/>
              <a:t>27</a:t>
            </a:fld>
            <a:endParaRPr lang="en-US" altLang="en-US"/>
          </a:p>
        </p:txBody>
      </p:sp>
    </p:spTree>
    <p:extLst>
      <p:ext uri="{BB962C8B-B14F-4D97-AF65-F5344CB8AC3E}">
        <p14:creationId xmlns:p14="http://schemas.microsoft.com/office/powerpoint/2010/main" val="636518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437D-95D1-90EF-7BAF-8576EF4667E2}"/>
              </a:ext>
            </a:extLst>
          </p:cNvPr>
          <p:cNvSpPr>
            <a:spLocks noGrp="1"/>
          </p:cNvSpPr>
          <p:nvPr>
            <p:ph type="title"/>
          </p:nvPr>
        </p:nvSpPr>
        <p:spPr>
          <a:xfrm>
            <a:off x="1219200" y="2286000"/>
            <a:ext cx="7772400" cy="1371600"/>
          </a:xfrm>
        </p:spPr>
        <p:txBody>
          <a:bodyPr/>
          <a:lstStyle/>
          <a:p>
            <a:r>
              <a:rPr lang="en-US" dirty="0"/>
              <a:t>STAR RATING APP</a:t>
            </a:r>
          </a:p>
        </p:txBody>
      </p:sp>
      <p:sp>
        <p:nvSpPr>
          <p:cNvPr id="4" name="Date Placeholder 3">
            <a:extLst>
              <a:ext uri="{FF2B5EF4-FFF2-40B4-BE49-F238E27FC236}">
                <a16:creationId xmlns:a16="http://schemas.microsoft.com/office/drawing/2014/main" id="{728756BC-8B84-17A2-2B0F-64D73D39F4BF}"/>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6C90BEF1-CFE4-6282-F676-DE55E272B17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F8EDF37-162D-DDF0-6ABB-C3A46D8B5EF8}"/>
              </a:ext>
            </a:extLst>
          </p:cNvPr>
          <p:cNvSpPr>
            <a:spLocks noGrp="1"/>
          </p:cNvSpPr>
          <p:nvPr>
            <p:ph type="sldNum" sz="quarter" idx="12"/>
          </p:nvPr>
        </p:nvSpPr>
        <p:spPr/>
        <p:txBody>
          <a:bodyPr/>
          <a:lstStyle/>
          <a:p>
            <a:fld id="{7C5CF243-786F-4254-B068-4C9F0B6EA12F}" type="slidenum">
              <a:rPr lang="en-US" altLang="en-US" smtClean="0"/>
              <a:pPr/>
              <a:t>28</a:t>
            </a:fld>
            <a:endParaRPr lang="en-US" altLang="en-US"/>
          </a:p>
        </p:txBody>
      </p:sp>
    </p:spTree>
    <p:extLst>
      <p:ext uri="{BB962C8B-B14F-4D97-AF65-F5344CB8AC3E}">
        <p14:creationId xmlns:p14="http://schemas.microsoft.com/office/powerpoint/2010/main" val="1539879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E19F-91FD-BD80-8709-A47730F613A5}"/>
              </a:ext>
            </a:extLst>
          </p:cNvPr>
          <p:cNvSpPr>
            <a:spLocks noGrp="1"/>
          </p:cNvSpPr>
          <p:nvPr>
            <p:ph type="title"/>
          </p:nvPr>
        </p:nvSpPr>
        <p:spPr/>
        <p:txBody>
          <a:bodyPr/>
          <a:lstStyle/>
          <a:p>
            <a:r>
              <a:rPr lang="en-US" dirty="0"/>
              <a:t>Building a Star Rating Component</a:t>
            </a:r>
          </a:p>
        </p:txBody>
      </p:sp>
      <p:sp>
        <p:nvSpPr>
          <p:cNvPr id="3" name="Content Placeholder 2">
            <a:extLst>
              <a:ext uri="{FF2B5EF4-FFF2-40B4-BE49-F238E27FC236}">
                <a16:creationId xmlns:a16="http://schemas.microsoft.com/office/drawing/2014/main" id="{A2AE79A9-5AE5-13D6-2FE8-88E28E8ABCCE}"/>
              </a:ext>
            </a:extLst>
          </p:cNvPr>
          <p:cNvSpPr>
            <a:spLocks noGrp="1"/>
          </p:cNvSpPr>
          <p:nvPr>
            <p:ph idx="1"/>
          </p:nvPr>
        </p:nvSpPr>
        <p:spPr/>
        <p:txBody>
          <a:bodyPr/>
          <a:lstStyle/>
          <a:p>
            <a:r>
              <a:rPr lang="en-US" dirty="0"/>
              <a:t>The </a:t>
            </a:r>
            <a:r>
              <a:rPr lang="en-US" dirty="0" err="1"/>
              <a:t>StarRating</a:t>
            </a:r>
            <a:r>
              <a:rPr lang="en-US" dirty="0"/>
              <a:t> component will allow users to rate content based on a specific number of stars. </a:t>
            </a:r>
          </a:p>
          <a:p>
            <a:r>
              <a:rPr lang="en-US" dirty="0"/>
              <a:t>Content that is no good gets one star. Highly-recommended content gets 5 stars. </a:t>
            </a:r>
          </a:p>
          <a:p>
            <a:r>
              <a:rPr lang="en-US" dirty="0"/>
              <a:t>Users can set the rating for specific content by clicking on a specific star. </a:t>
            </a:r>
          </a:p>
          <a:p>
            <a:r>
              <a:rPr lang="en-US" dirty="0"/>
              <a:t>First, we’ll need a star and we can get one from react-icons:</a:t>
            </a:r>
          </a:p>
          <a:p>
            <a:r>
              <a:rPr lang="en-US" dirty="0"/>
              <a:t>At the root </a:t>
            </a:r>
            <a:r>
              <a:rPr lang="en-US" dirty="0" err="1"/>
              <a:t>i.e</a:t>
            </a:r>
            <a:r>
              <a:rPr lang="en-US" dirty="0"/>
              <a:t> terminal</a:t>
            </a:r>
          </a:p>
          <a:p>
            <a:pPr marL="0" indent="0">
              <a:buNone/>
            </a:pPr>
            <a:endParaRPr lang="en-US" dirty="0"/>
          </a:p>
          <a:p>
            <a:pPr marL="0" indent="0">
              <a:buNone/>
            </a:pPr>
            <a:r>
              <a:rPr lang="en-US" b="1" dirty="0" err="1"/>
              <a:t>npm</a:t>
            </a:r>
            <a:r>
              <a:rPr lang="en-US" b="1" dirty="0"/>
              <a:t> </a:t>
            </a:r>
            <a:r>
              <a:rPr lang="en-US" b="1" dirty="0" err="1"/>
              <a:t>i</a:t>
            </a:r>
            <a:r>
              <a:rPr lang="en-US" b="1" dirty="0"/>
              <a:t> react-icons</a:t>
            </a:r>
          </a:p>
          <a:p>
            <a:pPr marL="0" indent="0">
              <a:buNone/>
            </a:pPr>
            <a:endParaRPr lang="en-US" dirty="0"/>
          </a:p>
        </p:txBody>
      </p:sp>
      <p:sp>
        <p:nvSpPr>
          <p:cNvPr id="4" name="Date Placeholder 3">
            <a:extLst>
              <a:ext uri="{FF2B5EF4-FFF2-40B4-BE49-F238E27FC236}">
                <a16:creationId xmlns:a16="http://schemas.microsoft.com/office/drawing/2014/main" id="{9305C53B-4F9B-BBFB-D7F6-101E771D2AD8}"/>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957F42E8-F0BB-150D-3048-5A06DA04011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F52E66A-207C-AA62-4E83-3CB10F9D8274}"/>
              </a:ext>
            </a:extLst>
          </p:cNvPr>
          <p:cNvSpPr>
            <a:spLocks noGrp="1"/>
          </p:cNvSpPr>
          <p:nvPr>
            <p:ph type="sldNum" sz="quarter" idx="12"/>
          </p:nvPr>
        </p:nvSpPr>
        <p:spPr/>
        <p:txBody>
          <a:bodyPr/>
          <a:lstStyle/>
          <a:p>
            <a:fld id="{7C5CF243-786F-4254-B068-4C9F0B6EA12F}" type="slidenum">
              <a:rPr lang="en-US" altLang="en-US" smtClean="0"/>
              <a:pPr/>
              <a:t>29</a:t>
            </a:fld>
            <a:endParaRPr lang="en-US" altLang="en-US"/>
          </a:p>
        </p:txBody>
      </p:sp>
    </p:spTree>
    <p:extLst>
      <p:ext uri="{BB962C8B-B14F-4D97-AF65-F5344CB8AC3E}">
        <p14:creationId xmlns:p14="http://schemas.microsoft.com/office/powerpoint/2010/main" val="172853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6CF9-C7CB-C733-93B3-1A63838580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730816-508A-0F0D-3457-35319B7DBA09}"/>
              </a:ext>
            </a:extLst>
          </p:cNvPr>
          <p:cNvSpPr>
            <a:spLocks noGrp="1"/>
          </p:cNvSpPr>
          <p:nvPr>
            <p:ph idx="1"/>
          </p:nvPr>
        </p:nvSpPr>
        <p:spPr/>
        <p:txBody>
          <a:bodyPr/>
          <a:lstStyle/>
          <a:p>
            <a:pPr algn="l"/>
            <a:r>
              <a:rPr lang="en-US" b="0" i="0" dirty="0">
                <a:solidFill>
                  <a:srgbClr val="202122"/>
                </a:solidFill>
                <a:effectLst/>
                <a:latin typeface="undefined"/>
              </a:rPr>
              <a:t>The state is just a fancy term for a JavaScript data structure. If a user changes state by interacting with your application, the UI may look completely different afterwards, because it's represented by this new state rather than the old state.</a:t>
            </a:r>
          </a:p>
          <a:p>
            <a:br>
              <a:rPr lang="en-US" dirty="0"/>
            </a:br>
            <a:endParaRPr lang="en-US" dirty="0"/>
          </a:p>
          <a:p>
            <a:endParaRPr lang="en-US" dirty="0"/>
          </a:p>
        </p:txBody>
      </p:sp>
      <p:sp>
        <p:nvSpPr>
          <p:cNvPr id="4" name="Date Placeholder 3">
            <a:extLst>
              <a:ext uri="{FF2B5EF4-FFF2-40B4-BE49-F238E27FC236}">
                <a16:creationId xmlns:a16="http://schemas.microsoft.com/office/drawing/2014/main" id="{F6566D8C-4AE9-3B20-9948-3999D535A777}"/>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14C4862C-5D5F-50E0-DF55-4B4565C5A73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76DF02B-B2E1-6A0E-1628-7E5E6FDEAAC4}"/>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2877698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CC526-A08C-2DAD-BF80-A135BA9B3B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B01C62-CA74-7A9A-6563-DB7204F66259}"/>
              </a:ext>
            </a:extLst>
          </p:cNvPr>
          <p:cNvSpPr>
            <a:spLocks noGrp="1"/>
          </p:cNvSpPr>
          <p:nvPr>
            <p:ph idx="1"/>
          </p:nvPr>
        </p:nvSpPr>
        <p:spPr/>
        <p:txBody>
          <a:bodyPr/>
          <a:lstStyle/>
          <a:p>
            <a:r>
              <a:rPr lang="en-US" dirty="0"/>
              <a:t>react-icons is a </a:t>
            </a:r>
            <a:r>
              <a:rPr lang="en-US" dirty="0" err="1"/>
              <a:t>npm</a:t>
            </a:r>
            <a:r>
              <a:rPr lang="en-US" dirty="0"/>
              <a:t> library that contains hundreds of </a:t>
            </a:r>
            <a:r>
              <a:rPr lang="en-US" dirty="0" err="1"/>
              <a:t>svg</a:t>
            </a:r>
            <a:r>
              <a:rPr lang="en-US" dirty="0"/>
              <a:t> icons that are distributed as React components. </a:t>
            </a:r>
          </a:p>
          <a:p>
            <a:r>
              <a:rPr lang="en-US" dirty="0"/>
              <a:t>By installing it, we just installed several popular icon libraries that contain hundreds of common SVG icons. </a:t>
            </a:r>
          </a:p>
          <a:p>
            <a:r>
              <a:rPr lang="en-US" dirty="0"/>
              <a:t>You can browse all of the icons at </a:t>
            </a:r>
            <a:r>
              <a:rPr lang="en-US" dirty="0">
                <a:hlinkClick r:id="rId2"/>
              </a:rPr>
              <a:t>https://react</a:t>
            </a:r>
            <a:r>
              <a:rPr lang="en-US" dirty="0"/>
              <a:t> icons.netlify.com. </a:t>
            </a:r>
          </a:p>
          <a:p>
            <a:r>
              <a:rPr lang="en-US" dirty="0"/>
              <a:t>We are going to use the star icon from the font awesome collection.</a:t>
            </a:r>
          </a:p>
          <a:p>
            <a:endParaRPr lang="en-US" dirty="0"/>
          </a:p>
        </p:txBody>
      </p:sp>
      <p:sp>
        <p:nvSpPr>
          <p:cNvPr id="4" name="Date Placeholder 3">
            <a:extLst>
              <a:ext uri="{FF2B5EF4-FFF2-40B4-BE49-F238E27FC236}">
                <a16:creationId xmlns:a16="http://schemas.microsoft.com/office/drawing/2014/main" id="{D496D928-39C9-9CD3-6948-6D6C81154129}"/>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6BE95356-BB50-7DCB-FF22-B1A5C352DBC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D60E4E2-2503-DBE1-4D97-813A21E31156}"/>
              </a:ext>
            </a:extLst>
          </p:cNvPr>
          <p:cNvSpPr>
            <a:spLocks noGrp="1"/>
          </p:cNvSpPr>
          <p:nvPr>
            <p:ph type="sldNum" sz="quarter" idx="12"/>
          </p:nvPr>
        </p:nvSpPr>
        <p:spPr/>
        <p:txBody>
          <a:bodyPr/>
          <a:lstStyle/>
          <a:p>
            <a:fld id="{7C5CF243-786F-4254-B068-4C9F0B6EA12F}" type="slidenum">
              <a:rPr lang="en-US" altLang="en-US" smtClean="0"/>
              <a:pPr/>
              <a:t>30</a:t>
            </a:fld>
            <a:endParaRPr lang="en-US" altLang="en-US"/>
          </a:p>
        </p:txBody>
      </p:sp>
    </p:spTree>
    <p:extLst>
      <p:ext uri="{BB962C8B-B14F-4D97-AF65-F5344CB8AC3E}">
        <p14:creationId xmlns:p14="http://schemas.microsoft.com/office/powerpoint/2010/main" val="974028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C007-BD7F-732E-B1DF-E1AA30F356BD}"/>
              </a:ext>
            </a:extLst>
          </p:cNvPr>
          <p:cNvSpPr>
            <a:spLocks noGrp="1"/>
          </p:cNvSpPr>
          <p:nvPr>
            <p:ph type="title"/>
          </p:nvPr>
        </p:nvSpPr>
        <p:spPr/>
        <p:txBody>
          <a:bodyPr/>
          <a:lstStyle/>
          <a:p>
            <a:r>
              <a:rPr lang="en-US" dirty="0"/>
              <a:t>Updated </a:t>
            </a:r>
            <a:r>
              <a:rPr lang="en-US" dirty="0" err="1"/>
              <a:t>src</a:t>
            </a:r>
            <a:r>
              <a:rPr lang="en-US" dirty="0"/>
              <a:t>/</a:t>
            </a:r>
            <a:r>
              <a:rPr lang="en-US" dirty="0" err="1"/>
              <a:t>counter.jsx</a:t>
            </a:r>
            <a:r>
              <a:rPr lang="en-US" dirty="0"/>
              <a:t> </a:t>
            </a:r>
          </a:p>
        </p:txBody>
      </p:sp>
      <p:sp>
        <p:nvSpPr>
          <p:cNvPr id="3" name="Content Placeholder 2">
            <a:extLst>
              <a:ext uri="{FF2B5EF4-FFF2-40B4-BE49-F238E27FC236}">
                <a16:creationId xmlns:a16="http://schemas.microsoft.com/office/drawing/2014/main" id="{5DD9D855-5D67-81C6-D4AE-F45D92016202}"/>
              </a:ext>
            </a:extLst>
          </p:cNvPr>
          <p:cNvSpPr>
            <a:spLocks noGrp="1"/>
          </p:cNvSpPr>
          <p:nvPr>
            <p:ph idx="1"/>
          </p:nvPr>
        </p:nvSpPr>
        <p:spPr/>
        <p:txBody>
          <a:bodyPr/>
          <a:lstStyle/>
          <a:p>
            <a:r>
              <a:rPr lang="en-US" sz="1000" b="0" dirty="0">
                <a:solidFill>
                  <a:srgbClr val="008000"/>
                </a:solidFill>
                <a:effectLst/>
                <a:latin typeface="Consolas" panose="020B0609020204030204" pitchFamily="49" charset="0"/>
              </a:rPr>
              <a:t>import React, { </a:t>
            </a:r>
            <a:r>
              <a:rPr lang="en-US" sz="1000" b="0" dirty="0" err="1">
                <a:solidFill>
                  <a:srgbClr val="008000"/>
                </a:solidFill>
                <a:effectLst/>
                <a:latin typeface="Consolas" panose="020B0609020204030204" pitchFamily="49" charset="0"/>
              </a:rPr>
              <a:t>useState</a:t>
            </a:r>
            <a:r>
              <a:rPr lang="en-US" sz="1000" b="0" dirty="0">
                <a:solidFill>
                  <a:srgbClr val="008000"/>
                </a:solidFill>
                <a:effectLst/>
                <a:latin typeface="Consolas" panose="020B0609020204030204" pitchFamily="49" charset="0"/>
              </a:rPr>
              <a:t> } from "react";</a:t>
            </a:r>
          </a:p>
          <a:p>
            <a:r>
              <a:rPr lang="en-US" sz="1000" b="0" dirty="0">
                <a:solidFill>
                  <a:srgbClr val="008000"/>
                </a:solidFill>
                <a:effectLst/>
                <a:latin typeface="Consolas" panose="020B0609020204030204" pitchFamily="49" charset="0"/>
              </a:rPr>
              <a:t>import { </a:t>
            </a:r>
            <a:r>
              <a:rPr lang="en-US" sz="1000" b="0" dirty="0" err="1">
                <a:solidFill>
                  <a:srgbClr val="008000"/>
                </a:solidFill>
                <a:effectLst/>
                <a:latin typeface="Consolas" panose="020B0609020204030204" pitchFamily="49" charset="0"/>
              </a:rPr>
              <a:t>FaStar</a:t>
            </a:r>
            <a:r>
              <a:rPr lang="en-US" sz="1000" b="0" dirty="0">
                <a:solidFill>
                  <a:srgbClr val="008000"/>
                </a:solidFill>
                <a:effectLst/>
                <a:latin typeface="Consolas" panose="020B0609020204030204" pitchFamily="49" charset="0"/>
              </a:rPr>
              <a:t> } from "react-icons/fa";</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export default function </a:t>
            </a:r>
            <a:r>
              <a:rPr lang="en-US" sz="1000" b="0" dirty="0" err="1">
                <a:solidFill>
                  <a:srgbClr val="008000"/>
                </a:solidFill>
                <a:effectLst/>
                <a:latin typeface="Consolas" panose="020B0609020204030204" pitchFamily="49" charset="0"/>
              </a:rPr>
              <a:t>StarRating</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totalStars</a:t>
            </a:r>
            <a:r>
              <a:rPr lang="en-US" sz="1000" b="0" dirty="0">
                <a:solidFill>
                  <a:srgbClr val="008000"/>
                </a:solidFill>
                <a:effectLst/>
                <a:latin typeface="Consolas" panose="020B0609020204030204" pitchFamily="49" charset="0"/>
              </a:rPr>
              <a:t> = 5 }) {</a:t>
            </a:r>
          </a:p>
          <a:p>
            <a:r>
              <a:rPr lang="en-US" sz="1000" b="0" dirty="0">
                <a:solidFill>
                  <a:srgbClr val="008000"/>
                </a:solidFill>
                <a:effectLst/>
                <a:latin typeface="Consolas" panose="020B0609020204030204" pitchFamily="49" charset="0"/>
              </a:rPr>
              <a:t>  const [</a:t>
            </a:r>
            <a:r>
              <a:rPr lang="en-US" sz="1000" b="0" dirty="0" err="1">
                <a:solidFill>
                  <a:srgbClr val="008000"/>
                </a:solidFill>
                <a:effectLst/>
                <a:latin typeface="Consolas" panose="020B0609020204030204" pitchFamily="49" charset="0"/>
              </a:rPr>
              <a:t>selectedStars</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setSelectedStars</a:t>
            </a:r>
            <a:r>
              <a:rPr lang="en-US" sz="1000" b="0" dirty="0">
                <a:solidFill>
                  <a:srgbClr val="008000"/>
                </a:solidFill>
                <a:effectLst/>
                <a:latin typeface="Consolas" panose="020B0609020204030204" pitchFamily="49" charset="0"/>
              </a:rPr>
              <a:t>] = </a:t>
            </a:r>
            <a:r>
              <a:rPr lang="en-US" sz="1000" b="0" dirty="0" err="1">
                <a:solidFill>
                  <a:srgbClr val="008000"/>
                </a:solidFill>
                <a:effectLst/>
                <a:latin typeface="Consolas" panose="020B0609020204030204" pitchFamily="49" charset="0"/>
              </a:rPr>
              <a:t>useState</a:t>
            </a:r>
            <a:r>
              <a:rPr lang="en-US" sz="1000" b="0" dirty="0">
                <a:solidFill>
                  <a:srgbClr val="008000"/>
                </a:solidFill>
                <a:effectLst/>
                <a:latin typeface="Consolas" panose="020B0609020204030204" pitchFamily="49" charset="0"/>
              </a:rPr>
              <a:t>(0);</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  const </a:t>
            </a:r>
            <a:r>
              <a:rPr lang="en-US" sz="1000" b="0" dirty="0" err="1">
                <a:solidFill>
                  <a:srgbClr val="008000"/>
                </a:solidFill>
                <a:effectLst/>
                <a:latin typeface="Consolas" panose="020B0609020204030204" pitchFamily="49" charset="0"/>
              </a:rPr>
              <a:t>createArray</a:t>
            </a:r>
            <a:r>
              <a:rPr lang="en-US" sz="1000" b="0" dirty="0">
                <a:solidFill>
                  <a:srgbClr val="008000"/>
                </a:solidFill>
                <a:effectLst/>
                <a:latin typeface="Consolas" panose="020B0609020204030204" pitchFamily="49" charset="0"/>
              </a:rPr>
              <a:t> = (length) =&gt; {</a:t>
            </a:r>
          </a:p>
          <a:p>
            <a:r>
              <a:rPr lang="en-US" sz="1000" b="0" dirty="0">
                <a:solidFill>
                  <a:srgbClr val="008000"/>
                </a:solidFill>
                <a:effectLst/>
                <a:latin typeface="Consolas" panose="020B0609020204030204" pitchFamily="49" charset="0"/>
              </a:rPr>
              <a:t>    return </a:t>
            </a:r>
            <a:r>
              <a:rPr lang="en-US" sz="1000" b="0" dirty="0" err="1">
                <a:solidFill>
                  <a:srgbClr val="008000"/>
                </a:solidFill>
                <a:effectLst/>
                <a:latin typeface="Consolas" panose="020B0609020204030204" pitchFamily="49" charset="0"/>
              </a:rPr>
              <a:t>Array.from</a:t>
            </a:r>
            <a:r>
              <a:rPr lang="en-US" sz="1000" b="0" dirty="0">
                <a:solidFill>
                  <a:srgbClr val="008000"/>
                </a:solidFill>
                <a:effectLst/>
                <a:latin typeface="Consolas" panose="020B0609020204030204" pitchFamily="49" charset="0"/>
              </a:rPr>
              <a:t>({ length }, (_, index) =&gt; index);</a:t>
            </a:r>
          </a:p>
          <a:p>
            <a:r>
              <a:rPr lang="en-US" sz="1000" b="0" dirty="0">
                <a:solidFill>
                  <a:srgbClr val="008000"/>
                </a:solidFill>
                <a:effectLst/>
                <a:latin typeface="Consolas" panose="020B0609020204030204" pitchFamily="49" charset="0"/>
              </a:rPr>
              <a:t>  };</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  return (</a:t>
            </a:r>
          </a:p>
          <a:p>
            <a:r>
              <a:rPr lang="en-US" sz="1000" b="0" dirty="0">
                <a:solidFill>
                  <a:srgbClr val="008000"/>
                </a:solidFill>
                <a:effectLst/>
                <a:latin typeface="Consolas" panose="020B0609020204030204" pitchFamily="49" charset="0"/>
              </a:rPr>
              <a:t>    &lt;&gt;</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createArray</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totalStars</a:t>
            </a:r>
            <a:r>
              <a:rPr lang="en-US" sz="1000" b="0" dirty="0">
                <a:solidFill>
                  <a:srgbClr val="008000"/>
                </a:solidFill>
                <a:effectLst/>
                <a:latin typeface="Consolas" panose="020B0609020204030204" pitchFamily="49" charset="0"/>
              </a:rPr>
              <a:t>).map((n, </a:t>
            </a:r>
            <a:r>
              <a:rPr lang="en-US" sz="1000" b="0" dirty="0" err="1">
                <a:solidFill>
                  <a:srgbClr val="008000"/>
                </a:solidFill>
                <a:effectLst/>
                <a:latin typeface="Consolas" panose="020B0609020204030204" pitchFamily="49" charset="0"/>
              </a:rPr>
              <a:t>i</a:t>
            </a:r>
            <a:r>
              <a:rPr lang="en-US" sz="1000" b="0" dirty="0">
                <a:solidFill>
                  <a:srgbClr val="008000"/>
                </a:solidFill>
                <a:effectLst/>
                <a:latin typeface="Consolas" panose="020B0609020204030204" pitchFamily="49" charset="0"/>
              </a:rPr>
              <a:t>) =&gt; (</a:t>
            </a:r>
          </a:p>
          <a:p>
            <a:r>
              <a:rPr lang="en-US" sz="1000" b="0" dirty="0">
                <a:solidFill>
                  <a:srgbClr val="008000"/>
                </a:solidFill>
                <a:effectLst/>
                <a:latin typeface="Consolas" panose="020B0609020204030204" pitchFamily="49" charset="0"/>
              </a:rPr>
              <a:t>        &lt;Star</a:t>
            </a:r>
          </a:p>
          <a:p>
            <a:r>
              <a:rPr lang="en-US" sz="1000" b="0" dirty="0">
                <a:solidFill>
                  <a:srgbClr val="008000"/>
                </a:solidFill>
                <a:effectLst/>
                <a:latin typeface="Consolas" panose="020B0609020204030204" pitchFamily="49" charset="0"/>
              </a:rPr>
              <a:t>          key={</a:t>
            </a:r>
            <a:r>
              <a:rPr lang="en-US" sz="1000" b="0" dirty="0" err="1">
                <a:solidFill>
                  <a:srgbClr val="008000"/>
                </a:solidFill>
                <a:effectLst/>
                <a:latin typeface="Consolas" panose="020B0609020204030204" pitchFamily="49" charset="0"/>
              </a:rPr>
              <a:t>i</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selected={</a:t>
            </a:r>
            <a:r>
              <a:rPr lang="en-US" sz="1000" b="0" dirty="0" err="1">
                <a:solidFill>
                  <a:srgbClr val="008000"/>
                </a:solidFill>
                <a:effectLst/>
                <a:latin typeface="Consolas" panose="020B0609020204030204" pitchFamily="49" charset="0"/>
              </a:rPr>
              <a:t>selectedStars</a:t>
            </a:r>
            <a:r>
              <a:rPr lang="en-US" sz="1000" b="0" dirty="0">
                <a:solidFill>
                  <a:srgbClr val="008000"/>
                </a:solidFill>
                <a:effectLst/>
                <a:latin typeface="Consolas" panose="020B0609020204030204" pitchFamily="49" charset="0"/>
              </a:rPr>
              <a:t> &gt; </a:t>
            </a:r>
            <a:r>
              <a:rPr lang="en-US" sz="1000" b="0" dirty="0" err="1">
                <a:solidFill>
                  <a:srgbClr val="008000"/>
                </a:solidFill>
                <a:effectLst/>
                <a:latin typeface="Consolas" panose="020B0609020204030204" pitchFamily="49" charset="0"/>
              </a:rPr>
              <a:t>i</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onSelect</a:t>
            </a:r>
            <a:r>
              <a:rPr lang="en-US" sz="1000" b="0" dirty="0">
                <a:solidFill>
                  <a:srgbClr val="008000"/>
                </a:solidFill>
                <a:effectLst/>
                <a:latin typeface="Consolas" panose="020B0609020204030204" pitchFamily="49" charset="0"/>
              </a:rPr>
              <a:t>={() =&gt; </a:t>
            </a:r>
            <a:r>
              <a:rPr lang="en-US" sz="1000" b="0" dirty="0" err="1">
                <a:solidFill>
                  <a:srgbClr val="008000"/>
                </a:solidFill>
                <a:effectLst/>
                <a:latin typeface="Consolas" panose="020B0609020204030204" pitchFamily="49" charset="0"/>
              </a:rPr>
              <a:t>setSelectedStars</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i</a:t>
            </a:r>
            <a:r>
              <a:rPr lang="en-US" sz="1000" b="0" dirty="0">
                <a:solidFill>
                  <a:srgbClr val="008000"/>
                </a:solidFill>
                <a:effectLst/>
                <a:latin typeface="Consolas" panose="020B0609020204030204" pitchFamily="49" charset="0"/>
              </a:rPr>
              <a:t> + 1)}</a:t>
            </a:r>
          </a:p>
          <a:p>
            <a:r>
              <a:rPr lang="en-US" sz="1000" b="0" dirty="0">
                <a:solidFill>
                  <a:srgbClr val="008000"/>
                </a:solidFill>
                <a:effectLst/>
                <a:latin typeface="Consolas" panose="020B0609020204030204" pitchFamily="49" charset="0"/>
              </a:rPr>
              <a:t>        /&gt;</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&lt;p&gt;</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selectedStars</a:t>
            </a:r>
            <a:r>
              <a:rPr lang="en-US" sz="1000" b="0" dirty="0">
                <a:solidFill>
                  <a:srgbClr val="008000"/>
                </a:solidFill>
                <a:effectLst/>
                <a:latin typeface="Consolas" panose="020B0609020204030204" pitchFamily="49" charset="0"/>
              </a:rPr>
              <a:t>} of {</a:t>
            </a:r>
            <a:r>
              <a:rPr lang="en-US" sz="1000" b="0" dirty="0" err="1">
                <a:solidFill>
                  <a:srgbClr val="008000"/>
                </a:solidFill>
                <a:effectLst/>
                <a:latin typeface="Consolas" panose="020B0609020204030204" pitchFamily="49" charset="0"/>
              </a:rPr>
              <a:t>totalStars</a:t>
            </a:r>
            <a:r>
              <a:rPr lang="en-US" sz="1000" b="0" dirty="0">
                <a:solidFill>
                  <a:srgbClr val="008000"/>
                </a:solidFill>
                <a:effectLst/>
                <a:latin typeface="Consolas" panose="020B0609020204030204" pitchFamily="49" charset="0"/>
              </a:rPr>
              <a:t>} stars</a:t>
            </a:r>
          </a:p>
          <a:p>
            <a:r>
              <a:rPr lang="en-US" sz="1000" b="0" dirty="0">
                <a:solidFill>
                  <a:srgbClr val="008000"/>
                </a:solidFill>
                <a:effectLst/>
                <a:latin typeface="Consolas" panose="020B0609020204030204" pitchFamily="49" charset="0"/>
              </a:rPr>
              <a:t>      &lt;/p&gt;</a:t>
            </a:r>
          </a:p>
          <a:p>
            <a:r>
              <a:rPr lang="en-US" sz="1000" b="0" dirty="0">
                <a:solidFill>
                  <a:srgbClr val="008000"/>
                </a:solidFill>
                <a:effectLst/>
                <a:latin typeface="Consolas" panose="020B0609020204030204" pitchFamily="49" charset="0"/>
              </a:rPr>
              <a:t>    &lt;/&gt;</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const Star = ({ selected = false, </a:t>
            </a:r>
            <a:r>
              <a:rPr lang="en-US" sz="1000" b="0" dirty="0" err="1">
                <a:solidFill>
                  <a:srgbClr val="008000"/>
                </a:solidFill>
                <a:effectLst/>
                <a:latin typeface="Consolas" panose="020B0609020204030204" pitchFamily="49" charset="0"/>
              </a:rPr>
              <a:t>onSelect</a:t>
            </a:r>
            <a:r>
              <a:rPr lang="en-US" sz="1000" b="0" dirty="0">
                <a:solidFill>
                  <a:srgbClr val="008000"/>
                </a:solidFill>
                <a:effectLst/>
                <a:latin typeface="Consolas" panose="020B0609020204030204" pitchFamily="49" charset="0"/>
              </a:rPr>
              <a:t> }) =&gt; (</a:t>
            </a:r>
          </a:p>
          <a:p>
            <a:r>
              <a:rPr lang="en-US" sz="1000" b="0" dirty="0">
                <a:solidFill>
                  <a:srgbClr val="008000"/>
                </a:solidFill>
                <a:effectLst/>
                <a:latin typeface="Consolas" panose="020B0609020204030204" pitchFamily="49" charset="0"/>
              </a:rPr>
              <a:t>  &lt;</a:t>
            </a:r>
            <a:r>
              <a:rPr lang="en-US" sz="1000" b="0" dirty="0" err="1">
                <a:solidFill>
                  <a:srgbClr val="008000"/>
                </a:solidFill>
                <a:effectLst/>
                <a:latin typeface="Consolas" panose="020B0609020204030204" pitchFamily="49" charset="0"/>
              </a:rPr>
              <a:t>FaStar</a:t>
            </a:r>
            <a:r>
              <a:rPr lang="en-US" sz="1000" b="0" dirty="0">
                <a:solidFill>
                  <a:srgbClr val="008000"/>
                </a:solidFill>
                <a:effectLst/>
                <a:latin typeface="Consolas" panose="020B0609020204030204" pitchFamily="49" charset="0"/>
              </a:rPr>
              <a:t> color={selected ? "red" : "grey"} </a:t>
            </a:r>
            <a:r>
              <a:rPr lang="en-US" sz="1000" b="0" dirty="0" err="1">
                <a:solidFill>
                  <a:srgbClr val="008000"/>
                </a:solidFill>
                <a:effectLst/>
                <a:latin typeface="Consolas" panose="020B0609020204030204" pitchFamily="49" charset="0"/>
              </a:rPr>
              <a:t>onClick</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onSelect</a:t>
            </a:r>
            <a:r>
              <a:rPr lang="en-US" sz="1000" b="0" dirty="0">
                <a:solidFill>
                  <a:srgbClr val="008000"/>
                </a:solidFill>
                <a:effectLst/>
                <a:latin typeface="Consolas" panose="020B0609020204030204" pitchFamily="49" charset="0"/>
              </a:rPr>
              <a:t>} /&gt;</a:t>
            </a:r>
          </a:p>
          <a:p>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endParaRPr lang="en-US" sz="10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5D3943C0-B562-FF16-0B8A-CF6BA18BB035}"/>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FA496F52-A7FF-F4B5-C8E4-C5398610AE5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F82AC6D-D411-3242-CBBC-5391FE25D3F0}"/>
              </a:ext>
            </a:extLst>
          </p:cNvPr>
          <p:cNvSpPr>
            <a:spLocks noGrp="1"/>
          </p:cNvSpPr>
          <p:nvPr>
            <p:ph type="sldNum" sz="quarter" idx="12"/>
          </p:nvPr>
        </p:nvSpPr>
        <p:spPr/>
        <p:txBody>
          <a:bodyPr/>
          <a:lstStyle/>
          <a:p>
            <a:fld id="{7C5CF243-786F-4254-B068-4C9F0B6EA12F}" type="slidenum">
              <a:rPr lang="en-US" altLang="en-US" smtClean="0"/>
              <a:pPr/>
              <a:t>31</a:t>
            </a:fld>
            <a:endParaRPr lang="en-US" altLang="en-US"/>
          </a:p>
        </p:txBody>
      </p:sp>
    </p:spTree>
    <p:extLst>
      <p:ext uri="{BB962C8B-B14F-4D97-AF65-F5344CB8AC3E}">
        <p14:creationId xmlns:p14="http://schemas.microsoft.com/office/powerpoint/2010/main" val="3032470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F780-C5D5-881A-9A5F-C5AD2FBEE114}"/>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8AA55E58-A4BA-597E-5574-00E206451E0A}"/>
              </a:ext>
            </a:extLst>
          </p:cNvPr>
          <p:cNvPicPr>
            <a:picLocks noGrp="1" noChangeAspect="1"/>
          </p:cNvPicPr>
          <p:nvPr>
            <p:ph idx="1"/>
          </p:nvPr>
        </p:nvPicPr>
        <p:blipFill>
          <a:blip r:embed="rId2"/>
          <a:stretch>
            <a:fillRect/>
          </a:stretch>
        </p:blipFill>
        <p:spPr>
          <a:xfrm>
            <a:off x="990600" y="1066800"/>
            <a:ext cx="7772400" cy="3810000"/>
          </a:xfrm>
        </p:spPr>
      </p:pic>
      <p:sp>
        <p:nvSpPr>
          <p:cNvPr id="4" name="Date Placeholder 3">
            <a:extLst>
              <a:ext uri="{FF2B5EF4-FFF2-40B4-BE49-F238E27FC236}">
                <a16:creationId xmlns:a16="http://schemas.microsoft.com/office/drawing/2014/main" id="{B34DBBAB-CA1C-F8FE-1CBF-70ACA2E9F48A}"/>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F6680E8E-0043-4E72-9E12-C503687A708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E5A5BE1-9AB6-3576-72AB-3BEE73044A45}"/>
              </a:ext>
            </a:extLst>
          </p:cNvPr>
          <p:cNvSpPr>
            <a:spLocks noGrp="1"/>
          </p:cNvSpPr>
          <p:nvPr>
            <p:ph type="sldNum" sz="quarter" idx="12"/>
          </p:nvPr>
        </p:nvSpPr>
        <p:spPr/>
        <p:txBody>
          <a:bodyPr/>
          <a:lstStyle/>
          <a:p>
            <a:fld id="{7C5CF243-786F-4254-B068-4C9F0B6EA12F}" type="slidenum">
              <a:rPr lang="en-US" altLang="en-US" smtClean="0"/>
              <a:pPr/>
              <a:t>32</a:t>
            </a:fld>
            <a:endParaRPr lang="en-US" altLang="en-US"/>
          </a:p>
        </p:txBody>
      </p:sp>
    </p:spTree>
    <p:extLst>
      <p:ext uri="{BB962C8B-B14F-4D97-AF65-F5344CB8AC3E}">
        <p14:creationId xmlns:p14="http://schemas.microsoft.com/office/powerpoint/2010/main" val="308062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5FE6-0DD1-EF8B-C6AB-6FA2C23CC02D}"/>
              </a:ext>
            </a:extLst>
          </p:cNvPr>
          <p:cNvSpPr>
            <a:spLocks noGrp="1"/>
          </p:cNvSpPr>
          <p:nvPr>
            <p:ph type="title"/>
          </p:nvPr>
        </p:nvSpPr>
        <p:spPr/>
        <p:txBody>
          <a:bodyPr/>
          <a:lstStyle/>
          <a:p>
            <a:r>
              <a:rPr lang="en-US" b="1" i="0" dirty="0">
                <a:solidFill>
                  <a:srgbClr val="202122"/>
                </a:solidFill>
                <a:effectLst/>
                <a:latin typeface="undefined"/>
              </a:rPr>
              <a:t>Why do you need React state management?</a:t>
            </a:r>
            <a:endParaRPr lang="en-US" dirty="0"/>
          </a:p>
        </p:txBody>
      </p:sp>
      <p:sp>
        <p:nvSpPr>
          <p:cNvPr id="3" name="Content Placeholder 2">
            <a:extLst>
              <a:ext uri="{FF2B5EF4-FFF2-40B4-BE49-F238E27FC236}">
                <a16:creationId xmlns:a16="http://schemas.microsoft.com/office/drawing/2014/main" id="{E9AC0673-A3AC-E285-816F-097B763C49BA}"/>
              </a:ext>
            </a:extLst>
          </p:cNvPr>
          <p:cNvSpPr>
            <a:spLocks noGrp="1"/>
          </p:cNvSpPr>
          <p:nvPr>
            <p:ph idx="1"/>
          </p:nvPr>
        </p:nvSpPr>
        <p:spPr/>
        <p:txBody>
          <a:bodyPr/>
          <a:lstStyle/>
          <a:p>
            <a:pPr algn="l"/>
            <a:r>
              <a:rPr lang="en-US" b="0" i="0" dirty="0">
                <a:solidFill>
                  <a:srgbClr val="202122"/>
                </a:solidFill>
                <a:effectLst/>
                <a:latin typeface="undefined"/>
              </a:rPr>
              <a:t>React applications are built using components and they manage their state internally and it works well for applications with few components, but when the application grows bigger, the complexity of managing states shared across components becomes difficult.</a:t>
            </a:r>
          </a:p>
          <a:p>
            <a:pPr algn="l"/>
            <a:r>
              <a:rPr lang="en-US" b="0" i="0" dirty="0">
                <a:solidFill>
                  <a:srgbClr val="202122"/>
                </a:solidFill>
                <a:effectLst/>
                <a:latin typeface="undefined"/>
              </a:rPr>
              <a:t>Here is a simple example of an e-commerce application, in which the status of multiple components will change when purchasing a product.</a:t>
            </a:r>
          </a:p>
          <a:p>
            <a:pPr marL="0" indent="0" algn="l">
              <a:buNone/>
            </a:pPr>
            <a:br>
              <a:rPr lang="en-US" dirty="0"/>
            </a:br>
            <a:r>
              <a:rPr lang="en-US" b="0" i="0" dirty="0">
                <a:solidFill>
                  <a:srgbClr val="202122"/>
                </a:solidFill>
                <a:effectLst/>
                <a:latin typeface="undefined"/>
              </a:rPr>
              <a:t>•Add that product to the shopping list</a:t>
            </a:r>
          </a:p>
          <a:p>
            <a:pPr marL="0" indent="0" algn="l">
              <a:buNone/>
            </a:pPr>
            <a:r>
              <a:rPr lang="en-US" b="0" i="0" dirty="0">
                <a:solidFill>
                  <a:srgbClr val="202122"/>
                </a:solidFill>
                <a:effectLst/>
                <a:latin typeface="undefined"/>
              </a:rPr>
              <a:t>•Add product to customer history</a:t>
            </a:r>
          </a:p>
          <a:p>
            <a:pPr marL="0" indent="0" algn="l">
              <a:buNone/>
            </a:pPr>
            <a:r>
              <a:rPr lang="en-US" b="0" i="0" dirty="0">
                <a:solidFill>
                  <a:srgbClr val="202122"/>
                </a:solidFill>
                <a:effectLst/>
                <a:latin typeface="undefined"/>
              </a:rPr>
              <a:t>•trigger count of purchased products</a:t>
            </a:r>
          </a:p>
          <a:p>
            <a:pPr marL="0" indent="0" algn="l">
              <a:buNone/>
            </a:pPr>
            <a:br>
              <a:rPr lang="en-US" dirty="0"/>
            </a:br>
            <a:endParaRPr lang="en-US" dirty="0"/>
          </a:p>
          <a:p>
            <a:pPr marL="0" indent="0" algn="l">
              <a:buNone/>
            </a:pPr>
            <a:endParaRPr lang="en-US" dirty="0"/>
          </a:p>
        </p:txBody>
      </p:sp>
      <p:sp>
        <p:nvSpPr>
          <p:cNvPr id="4" name="Date Placeholder 3">
            <a:extLst>
              <a:ext uri="{FF2B5EF4-FFF2-40B4-BE49-F238E27FC236}">
                <a16:creationId xmlns:a16="http://schemas.microsoft.com/office/drawing/2014/main" id="{4A58B59F-DA54-0CB9-C68C-AB632503A450}"/>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18E3EB4A-103C-32A0-90BA-6B520931200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4386D56-3290-7F25-FFF9-589CD43D4138}"/>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3299147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3FB45-296E-7FD0-9755-2592BCC0E8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77C2D1-C2F3-FB97-8F48-FCCB6F5C9B54}"/>
              </a:ext>
            </a:extLst>
          </p:cNvPr>
          <p:cNvSpPr>
            <a:spLocks noGrp="1"/>
          </p:cNvSpPr>
          <p:nvPr>
            <p:ph idx="1"/>
          </p:nvPr>
        </p:nvSpPr>
        <p:spPr/>
        <p:txBody>
          <a:bodyPr/>
          <a:lstStyle/>
          <a:p>
            <a:r>
              <a:rPr lang="en-US" b="0" i="0" dirty="0">
                <a:solidFill>
                  <a:srgbClr val="202122"/>
                </a:solidFill>
                <a:effectLst/>
                <a:latin typeface="undefined"/>
              </a:rPr>
              <a:t>If developers do not have scalability in mind then it is really hard to find out what is happening when something goes wrong. This is why you need state management in your application.</a:t>
            </a:r>
          </a:p>
          <a:p>
            <a:endParaRPr lang="en-US" dirty="0"/>
          </a:p>
        </p:txBody>
      </p:sp>
      <p:sp>
        <p:nvSpPr>
          <p:cNvPr id="4" name="Date Placeholder 3">
            <a:extLst>
              <a:ext uri="{FF2B5EF4-FFF2-40B4-BE49-F238E27FC236}">
                <a16:creationId xmlns:a16="http://schemas.microsoft.com/office/drawing/2014/main" id="{5AD6A5DD-399E-760A-8380-CAB8E370E743}"/>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039E4B68-4CE7-D213-E365-072EB1AA675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AE9544C-70D6-9E3F-9C9D-1D641B463B76}"/>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2528932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ECE3-0C44-0308-33C6-E4DB927337B4}"/>
              </a:ext>
            </a:extLst>
          </p:cNvPr>
          <p:cNvSpPr>
            <a:spLocks noGrp="1"/>
          </p:cNvSpPr>
          <p:nvPr>
            <p:ph type="title"/>
          </p:nvPr>
        </p:nvSpPr>
        <p:spPr/>
        <p:txBody>
          <a:bodyPr/>
          <a:lstStyle/>
          <a:p>
            <a:r>
              <a:rPr lang="en-US" dirty="0"/>
              <a:t>React State Management</a:t>
            </a:r>
          </a:p>
        </p:txBody>
      </p:sp>
      <p:sp>
        <p:nvSpPr>
          <p:cNvPr id="3" name="Content Placeholder 2">
            <a:extLst>
              <a:ext uri="{FF2B5EF4-FFF2-40B4-BE49-F238E27FC236}">
                <a16:creationId xmlns:a16="http://schemas.microsoft.com/office/drawing/2014/main" id="{48EAA85B-3A49-6D8A-F61F-900A94749C54}"/>
              </a:ext>
            </a:extLst>
          </p:cNvPr>
          <p:cNvSpPr>
            <a:spLocks noGrp="1"/>
          </p:cNvSpPr>
          <p:nvPr>
            <p:ph idx="1"/>
          </p:nvPr>
        </p:nvSpPr>
        <p:spPr/>
        <p:txBody>
          <a:bodyPr/>
          <a:lstStyle/>
          <a:p>
            <a:pPr algn="l"/>
            <a:r>
              <a:rPr lang="en-US" b="0" i="0" dirty="0">
                <a:solidFill>
                  <a:srgbClr val="202122"/>
                </a:solidFill>
                <a:effectLst/>
                <a:latin typeface="undefined"/>
              </a:rPr>
              <a:t>When it comes to React applications, state is an integral part of what makes the application dynamic and interactive. Without state, applications would be static and unresponsive to user input.</a:t>
            </a:r>
          </a:p>
          <a:p>
            <a:pPr algn="l"/>
            <a:r>
              <a:rPr lang="en-US" b="1" i="0" dirty="0">
                <a:solidFill>
                  <a:srgbClr val="202122"/>
                </a:solidFill>
                <a:effectLst/>
                <a:latin typeface="undefined"/>
              </a:rPr>
              <a:t>State management </a:t>
            </a:r>
            <a:r>
              <a:rPr lang="en-US" b="0" i="0" dirty="0">
                <a:solidFill>
                  <a:srgbClr val="202122"/>
                </a:solidFill>
                <a:effectLst/>
                <a:latin typeface="undefined"/>
              </a:rPr>
              <a:t>is the process of handling the state of an application optimally. It is a crucial part of the development process. In this article, we will take a look at the different state management options available for React developers </a:t>
            </a:r>
            <a:endParaRPr lang="en-US" dirty="0">
              <a:solidFill>
                <a:srgbClr val="202122"/>
              </a:solidFill>
              <a:latin typeface="undefined"/>
            </a:endParaRPr>
          </a:p>
          <a:p>
            <a:pPr algn="l"/>
            <a:r>
              <a:rPr lang="en-US" b="0" i="0" dirty="0">
                <a:solidFill>
                  <a:srgbClr val="202122"/>
                </a:solidFill>
                <a:effectLst/>
                <a:latin typeface="undefined"/>
              </a:rPr>
              <a:t>and how to choose the right one for your project.</a:t>
            </a:r>
          </a:p>
          <a:p>
            <a:endParaRPr lang="en-US" dirty="0"/>
          </a:p>
        </p:txBody>
      </p:sp>
      <p:sp>
        <p:nvSpPr>
          <p:cNvPr id="4" name="Date Placeholder 3">
            <a:extLst>
              <a:ext uri="{FF2B5EF4-FFF2-40B4-BE49-F238E27FC236}">
                <a16:creationId xmlns:a16="http://schemas.microsoft.com/office/drawing/2014/main" id="{06572BDD-C915-3084-2B15-4E9C3F579D4C}"/>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2CE88E3A-AA12-7E8B-DE09-BD4AEBDBB9E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285DF59-1B08-3FA4-B85F-D1D5964EAA70}"/>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278288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C80E-746C-63BA-60DC-7289B5C4E358}"/>
              </a:ext>
            </a:extLst>
          </p:cNvPr>
          <p:cNvSpPr>
            <a:spLocks noGrp="1"/>
          </p:cNvSpPr>
          <p:nvPr>
            <p:ph type="title"/>
          </p:nvPr>
        </p:nvSpPr>
        <p:spPr/>
        <p:txBody>
          <a:bodyPr/>
          <a:lstStyle/>
          <a:p>
            <a:br>
              <a:rPr lang="en-US" b="1" i="0" dirty="0">
                <a:solidFill>
                  <a:srgbClr val="202122"/>
                </a:solidFill>
                <a:effectLst/>
                <a:latin typeface="undefined"/>
              </a:rPr>
            </a:br>
            <a:r>
              <a:rPr lang="en-US" b="1" i="0" dirty="0">
                <a:solidFill>
                  <a:srgbClr val="202122"/>
                </a:solidFill>
                <a:effectLst/>
                <a:latin typeface="undefined"/>
              </a:rPr>
              <a:t>State in React</a:t>
            </a:r>
            <a:br>
              <a:rPr lang="en-US" b="1" i="0" dirty="0">
                <a:solidFill>
                  <a:srgbClr val="202122"/>
                </a:solidFill>
                <a:effectLst/>
                <a:latin typeface="undefined"/>
              </a:rPr>
            </a:br>
            <a:endParaRPr lang="en-US" dirty="0"/>
          </a:p>
        </p:txBody>
      </p:sp>
      <p:sp>
        <p:nvSpPr>
          <p:cNvPr id="3" name="Content Placeholder 2">
            <a:extLst>
              <a:ext uri="{FF2B5EF4-FFF2-40B4-BE49-F238E27FC236}">
                <a16:creationId xmlns:a16="http://schemas.microsoft.com/office/drawing/2014/main" id="{46539791-1A3D-EB25-A85A-C217951F9CCC}"/>
              </a:ext>
            </a:extLst>
          </p:cNvPr>
          <p:cNvSpPr>
            <a:spLocks noGrp="1"/>
          </p:cNvSpPr>
          <p:nvPr>
            <p:ph idx="1"/>
          </p:nvPr>
        </p:nvSpPr>
        <p:spPr/>
        <p:txBody>
          <a:bodyPr/>
          <a:lstStyle/>
          <a:p>
            <a:pPr algn="l"/>
            <a:r>
              <a:rPr lang="en-US" b="0" i="0" dirty="0">
                <a:solidFill>
                  <a:srgbClr val="202122"/>
                </a:solidFill>
                <a:effectLst/>
                <a:latin typeface="undefined"/>
              </a:rPr>
              <a:t>The UI that is generated in a React app is a function of the state. To invoke reactivity in an app, all we need to do is modify the state, and the React library will take care of the rest. The graphic below sums up the relationship between the application UX, state, and props in React:</a:t>
            </a:r>
          </a:p>
          <a:p>
            <a:br>
              <a:rPr lang="en-US" dirty="0"/>
            </a:br>
            <a:endParaRPr lang="en-US" dirty="0"/>
          </a:p>
        </p:txBody>
      </p:sp>
      <p:sp>
        <p:nvSpPr>
          <p:cNvPr id="4" name="Date Placeholder 3">
            <a:extLst>
              <a:ext uri="{FF2B5EF4-FFF2-40B4-BE49-F238E27FC236}">
                <a16:creationId xmlns:a16="http://schemas.microsoft.com/office/drawing/2014/main" id="{9EEBE0E2-2B59-E8F0-58B3-C4AAB5366CE9}"/>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438304E5-835F-F259-966F-37858FB051D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C898DA2-88DA-2D27-C9A8-DBC2ED209C1E}"/>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pic>
        <p:nvPicPr>
          <p:cNvPr id="8" name="Picture 7">
            <a:extLst>
              <a:ext uri="{FF2B5EF4-FFF2-40B4-BE49-F238E27FC236}">
                <a16:creationId xmlns:a16="http://schemas.microsoft.com/office/drawing/2014/main" id="{3075F0CE-F17B-F643-5BB9-B939CFEB3109}"/>
              </a:ext>
            </a:extLst>
          </p:cNvPr>
          <p:cNvPicPr>
            <a:picLocks noChangeAspect="1"/>
          </p:cNvPicPr>
          <p:nvPr/>
        </p:nvPicPr>
        <p:blipFill>
          <a:blip r:embed="rId2"/>
          <a:stretch>
            <a:fillRect/>
          </a:stretch>
        </p:blipFill>
        <p:spPr>
          <a:xfrm>
            <a:off x="1524000" y="2817418"/>
            <a:ext cx="6781800" cy="3351083"/>
          </a:xfrm>
          <a:prstGeom prst="rect">
            <a:avLst/>
          </a:prstGeom>
        </p:spPr>
      </p:pic>
    </p:spTree>
    <p:extLst>
      <p:ext uri="{BB962C8B-B14F-4D97-AF65-F5344CB8AC3E}">
        <p14:creationId xmlns:p14="http://schemas.microsoft.com/office/powerpoint/2010/main" val="937190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8B604-FB5B-0012-2F2C-5A53808C43F5}"/>
              </a:ext>
            </a:extLst>
          </p:cNvPr>
          <p:cNvSpPr>
            <a:spLocks noGrp="1"/>
          </p:cNvSpPr>
          <p:nvPr>
            <p:ph type="title"/>
          </p:nvPr>
        </p:nvSpPr>
        <p:spPr/>
        <p:txBody>
          <a:bodyPr/>
          <a:lstStyle/>
          <a:p>
            <a:br>
              <a:rPr lang="en-US" b="1" i="0" dirty="0">
                <a:solidFill>
                  <a:srgbClr val="202122"/>
                </a:solidFill>
                <a:effectLst/>
                <a:latin typeface="undefined"/>
              </a:rPr>
            </a:br>
            <a:r>
              <a:rPr lang="en-US" b="1" i="0" dirty="0" err="1">
                <a:solidFill>
                  <a:srgbClr val="202122"/>
                </a:solidFill>
                <a:effectLst/>
                <a:latin typeface="undefined"/>
              </a:rPr>
              <a:t>React’s</a:t>
            </a:r>
            <a:r>
              <a:rPr lang="en-US" b="1" i="0" dirty="0">
                <a:solidFill>
                  <a:srgbClr val="202122"/>
                </a:solidFill>
                <a:effectLst/>
                <a:latin typeface="undefined"/>
              </a:rPr>
              <a:t> built-in state management</a:t>
            </a:r>
            <a:br>
              <a:rPr lang="en-US" b="1" i="0" dirty="0">
                <a:solidFill>
                  <a:srgbClr val="202122"/>
                </a:solidFill>
                <a:effectLst/>
                <a:latin typeface="undefined"/>
              </a:rPr>
            </a:br>
            <a:endParaRPr lang="en-US" dirty="0"/>
          </a:p>
        </p:txBody>
      </p:sp>
      <p:sp>
        <p:nvSpPr>
          <p:cNvPr id="4" name="Date Placeholder 3">
            <a:extLst>
              <a:ext uri="{FF2B5EF4-FFF2-40B4-BE49-F238E27FC236}">
                <a16:creationId xmlns:a16="http://schemas.microsoft.com/office/drawing/2014/main" id="{564C4864-E8F8-7B13-D6F2-FE5833D3716F}"/>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09B8FF6D-EF8B-06BF-9657-160D27EEDD7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11A3C5F-A6D7-DA95-DF51-ABC004C811F8}"/>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
        <p:nvSpPr>
          <p:cNvPr id="10" name="Rectangle 4">
            <a:extLst>
              <a:ext uri="{FF2B5EF4-FFF2-40B4-BE49-F238E27FC236}">
                <a16:creationId xmlns:a16="http://schemas.microsoft.com/office/drawing/2014/main" id="{B0A8E778-8230-66CA-08D3-BC9DC6CCB757}"/>
              </a:ext>
            </a:extLst>
          </p:cNvPr>
          <p:cNvSpPr>
            <a:spLocks noGrp="1" noChangeArrowheads="1"/>
          </p:cNvSpPr>
          <p:nvPr>
            <p:ph idx="1"/>
          </p:nvPr>
        </p:nvSpPr>
        <p:spPr bwMode="auto">
          <a:xfrm>
            <a:off x="1066800" y="913656"/>
            <a:ext cx="8077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undefined" charset="0"/>
                <a:ea typeface="Calibri" panose="020F0502020204030204" pitchFamily="34" charset="0"/>
                <a:cs typeface="Times New Roman" panose="02020603050405020304" pitchFamily="18" charset="0"/>
              </a:rPr>
              <a:t>React has a variety of built-in features for state management, including the</a:t>
            </a:r>
            <a:r>
              <a:rPr kumimoji="0" lang="en-US"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a:ln>
                  <a:noFill/>
                </a:ln>
                <a:solidFill>
                  <a:srgbClr val="202122"/>
                </a:solidFill>
                <a:effectLst/>
                <a:latin typeface="Courier New" panose="02070309020205020404" pitchFamily="49" charset="0"/>
                <a:ea typeface="Calibri" panose="020F0502020204030204" pitchFamily="34" charset="0"/>
                <a:cs typeface="Courier New" panose="02070309020205020404" pitchFamily="49" charset="0"/>
              </a:rPr>
              <a:t>useState</a:t>
            </a:r>
            <a:r>
              <a:rPr kumimoji="0" lang="en-US"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rgbClr val="202122"/>
                </a:solidFill>
                <a:effectLst/>
                <a:latin typeface="undefined" charset="0"/>
                <a:ea typeface="Calibri" panose="020F0502020204030204" pitchFamily="34" charset="0"/>
                <a:cs typeface="Times New Roman" panose="02020603050405020304" pitchFamily="18" charset="0"/>
              </a:rPr>
              <a:t>and</a:t>
            </a:r>
            <a:r>
              <a:rPr kumimoji="0" lang="en-US"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a:ln>
                  <a:noFill/>
                </a:ln>
                <a:solidFill>
                  <a:srgbClr val="202122"/>
                </a:solidFill>
                <a:effectLst/>
                <a:latin typeface="Courier New" panose="02070309020205020404" pitchFamily="49" charset="0"/>
                <a:ea typeface="Calibri" panose="020F0502020204030204" pitchFamily="34" charset="0"/>
                <a:cs typeface="Courier New" panose="02070309020205020404" pitchFamily="49" charset="0"/>
              </a:rPr>
              <a:t>useReducer</a:t>
            </a:r>
            <a:r>
              <a:rPr kumimoji="0" lang="en-US"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rgbClr val="202122"/>
                </a:solidFill>
                <a:effectLst/>
                <a:latin typeface="undefined" charset="0"/>
                <a:ea typeface="Calibri" panose="020F0502020204030204" pitchFamily="34" charset="0"/>
                <a:cs typeface="Times New Roman" panose="02020603050405020304" pitchFamily="18" charset="0"/>
              </a:rPr>
              <a:t>Hooks, as well as the Context API</a:t>
            </a:r>
            <a:r>
              <a:rPr kumimoji="0" lang="en-US" altLang="en-US" sz="1500" b="0" i="0" u="none" strike="noStrike" cap="none" normalizeH="0" baseline="0" dirty="0">
                <a:ln>
                  <a:noFill/>
                </a:ln>
                <a:solidFill>
                  <a:srgbClr val="202122"/>
                </a:solidFill>
                <a:effectLst/>
                <a:latin typeface="undefined" charset="0"/>
                <a:ea typeface="Calibri" panose="020F0502020204030204" pitchFamily="34"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382C1FF-56D2-347F-8782-680B72BF0B05}"/>
              </a:ext>
            </a:extLst>
          </p:cNvPr>
          <p:cNvSpPr>
            <a:spLocks noChangeArrowheads="1"/>
          </p:cNvSpPr>
          <p:nvPr/>
        </p:nvSpPr>
        <p:spPr bwMode="auto">
          <a:xfrm>
            <a:off x="1066800" y="1992868"/>
            <a:ext cx="68580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02122"/>
                </a:solidFill>
                <a:effectLst/>
                <a:latin typeface="undefined" charset="0"/>
              </a:rPr>
              <a:t>The </a:t>
            </a:r>
            <a:r>
              <a:rPr kumimoji="0" lang="en-US" altLang="en-US" sz="2400" b="1" i="0" u="none" strike="noStrike" cap="none" normalizeH="0" baseline="0" dirty="0" err="1">
                <a:ln>
                  <a:noFill/>
                </a:ln>
                <a:solidFill>
                  <a:srgbClr val="202122"/>
                </a:solidFill>
                <a:effectLst/>
                <a:latin typeface="Arial Unicode MS"/>
              </a:rPr>
              <a:t>useState</a:t>
            </a:r>
            <a:r>
              <a:rPr kumimoji="0" lang="en-US" altLang="en-US" sz="2400" b="1" i="0" u="none" strike="noStrike" cap="none" normalizeH="0" baseline="0" dirty="0">
                <a:ln>
                  <a:noFill/>
                </a:ln>
                <a:solidFill>
                  <a:srgbClr val="202122"/>
                </a:solidFill>
                <a:effectLst/>
                <a:latin typeface="undefined" charset="0"/>
              </a:rPr>
              <a:t> and </a:t>
            </a:r>
            <a:r>
              <a:rPr kumimoji="0" lang="en-US" altLang="en-US" sz="2400" b="1" i="0" u="none" strike="noStrike" cap="none" normalizeH="0" baseline="0" dirty="0" err="1">
                <a:ln>
                  <a:noFill/>
                </a:ln>
                <a:solidFill>
                  <a:srgbClr val="202122"/>
                </a:solidFill>
                <a:effectLst/>
                <a:latin typeface="Arial Unicode MS"/>
              </a:rPr>
              <a:t>useReducer</a:t>
            </a:r>
            <a:r>
              <a:rPr kumimoji="0" lang="en-US" altLang="en-US" sz="2400" b="1" i="0" u="none" strike="noStrike" cap="none" normalizeH="0" baseline="0" dirty="0">
                <a:ln>
                  <a:noFill/>
                </a:ln>
                <a:solidFill>
                  <a:srgbClr val="202122"/>
                </a:solidFill>
                <a:effectLst/>
                <a:latin typeface="undefined" charset="0"/>
              </a:rPr>
              <a:t> Hooks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0B7BEABD-3840-D66C-9F98-9295F4C35856}"/>
              </a:ext>
            </a:extLst>
          </p:cNvPr>
          <p:cNvSpPr>
            <a:spLocks noChangeArrowheads="1"/>
          </p:cNvSpPr>
          <p:nvPr/>
        </p:nvSpPr>
        <p:spPr bwMode="auto">
          <a:xfrm>
            <a:off x="1066800" y="2690272"/>
            <a:ext cx="7902606"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rgbClr val="202122"/>
                </a:solidFill>
                <a:effectLst/>
                <a:latin typeface="undefined" charset="0"/>
              </a:rPr>
              <a:t>Both the </a:t>
            </a:r>
            <a:r>
              <a:rPr kumimoji="0" lang="en-US" altLang="en-US" sz="2400" b="0" i="0" u="none" strike="noStrike" cap="none" normalizeH="0" baseline="0" dirty="0" err="1">
                <a:ln>
                  <a:noFill/>
                </a:ln>
                <a:solidFill>
                  <a:srgbClr val="202122"/>
                </a:solidFill>
                <a:effectLst/>
                <a:latin typeface="Arial Unicode MS"/>
              </a:rPr>
              <a:t>useState</a:t>
            </a:r>
            <a:r>
              <a:rPr kumimoji="0" lang="en-US" altLang="en-US" sz="2400" b="0" i="0" u="none" strike="noStrike" cap="none" normalizeH="0" baseline="0" dirty="0">
                <a:ln>
                  <a:noFill/>
                </a:ln>
                <a:solidFill>
                  <a:srgbClr val="202122"/>
                </a:solidFill>
                <a:effectLst/>
                <a:latin typeface="undefined" charset="0"/>
              </a:rPr>
              <a:t> and </a:t>
            </a:r>
            <a:r>
              <a:rPr kumimoji="0" lang="en-US" altLang="en-US" sz="2400" b="0" i="0" u="none" strike="noStrike" cap="none" normalizeH="0" baseline="0" dirty="0" err="1">
                <a:ln>
                  <a:noFill/>
                </a:ln>
                <a:solidFill>
                  <a:srgbClr val="202122"/>
                </a:solidFill>
                <a:effectLst/>
                <a:latin typeface="Arial Unicode MS"/>
              </a:rPr>
              <a:t>useReducer</a:t>
            </a:r>
            <a:r>
              <a:rPr kumimoji="0" lang="en-US" altLang="en-US" sz="2400" b="0" i="0" u="none" strike="noStrike" cap="none" normalizeH="0" baseline="0" dirty="0">
                <a:ln>
                  <a:noFill/>
                </a:ln>
                <a:solidFill>
                  <a:srgbClr val="202122"/>
                </a:solidFill>
                <a:effectLst/>
                <a:latin typeface="undefined" charset="0"/>
              </a:rPr>
              <a:t> Hooks have a different approach for how the state is updated.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rgbClr val="202122"/>
                </a:solidFill>
                <a:effectLst/>
                <a:latin typeface="undefined" charset="0"/>
              </a:rPr>
              <a:t>Both of these interfaces help us modify state.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rgbClr val="202122"/>
                </a:solidFill>
                <a:effectLst/>
                <a:latin typeface="undefined" charset="0"/>
              </a:rPr>
              <a:t>React takes care of all the heavy lifting required to faithfully represent that state on the browser DOM.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632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C904-6906-6F79-7903-F2494DC9CC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382812-A2DF-A1D2-ADAC-4E2164FEFEBC}"/>
              </a:ext>
            </a:extLst>
          </p:cNvPr>
          <p:cNvSpPr>
            <a:spLocks noGrp="1"/>
          </p:cNvSpPr>
          <p:nvPr>
            <p:ph idx="1"/>
          </p:nvPr>
        </p:nvSpPr>
        <p:spPr/>
        <p:txBody>
          <a:bodyPr/>
          <a:lstStyle/>
          <a:p>
            <a:r>
              <a:rPr kumimoji="0" lang="en-US" altLang="en-US" sz="2400" b="0" i="0" u="none" strike="noStrike" cap="none" normalizeH="0" baseline="0" dirty="0">
                <a:ln>
                  <a:noFill/>
                </a:ln>
                <a:solidFill>
                  <a:srgbClr val="202122"/>
                </a:solidFill>
                <a:effectLst/>
                <a:latin typeface="undefined" charset="0"/>
              </a:rPr>
              <a:t>The graphic below sums it up well:</a:t>
            </a:r>
            <a:endParaRPr kumimoji="0" lang="en-US" altLang="en-US" sz="2400" b="0" i="0" u="none" strike="noStrike" cap="none" normalizeH="0" baseline="0" dirty="0">
              <a:ln>
                <a:noFill/>
              </a:ln>
              <a:solidFill>
                <a:schemeClr val="tx1"/>
              </a:solidFill>
              <a:effectLst/>
            </a:endParaRPr>
          </a:p>
          <a:p>
            <a:endParaRPr lang="en-US" dirty="0"/>
          </a:p>
        </p:txBody>
      </p:sp>
      <p:sp>
        <p:nvSpPr>
          <p:cNvPr id="4" name="Date Placeholder 3">
            <a:extLst>
              <a:ext uri="{FF2B5EF4-FFF2-40B4-BE49-F238E27FC236}">
                <a16:creationId xmlns:a16="http://schemas.microsoft.com/office/drawing/2014/main" id="{067765AA-E516-B0A3-47BA-B264CC644895}"/>
              </a:ext>
            </a:extLst>
          </p:cNvPr>
          <p:cNvSpPr>
            <a:spLocks noGrp="1"/>
          </p:cNvSpPr>
          <p:nvPr>
            <p:ph type="dt" sz="half" idx="10"/>
          </p:nvPr>
        </p:nvSpPr>
        <p:spPr/>
        <p:txBody>
          <a:bodyPr/>
          <a:lstStyle/>
          <a:p>
            <a:pPr>
              <a:defRPr/>
            </a:pPr>
            <a:fld id="{C9C54A8A-EC83-4BC5-B48C-A23671E55882}" type="datetime1">
              <a:rPr lang="en-US" smtClean="0"/>
              <a:t>3/4/2024</a:t>
            </a:fld>
            <a:endParaRPr lang="en-US"/>
          </a:p>
        </p:txBody>
      </p:sp>
      <p:sp>
        <p:nvSpPr>
          <p:cNvPr id="5" name="Footer Placeholder 4">
            <a:extLst>
              <a:ext uri="{FF2B5EF4-FFF2-40B4-BE49-F238E27FC236}">
                <a16:creationId xmlns:a16="http://schemas.microsoft.com/office/drawing/2014/main" id="{F875B10C-383F-1900-8393-7CA7E5486F0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5B113C2-04FE-D167-1905-16E9233A647B}"/>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pic>
        <p:nvPicPr>
          <p:cNvPr id="8" name="Picture 7">
            <a:extLst>
              <a:ext uri="{FF2B5EF4-FFF2-40B4-BE49-F238E27FC236}">
                <a16:creationId xmlns:a16="http://schemas.microsoft.com/office/drawing/2014/main" id="{11D4BBB7-D5C5-CF53-E151-5853701C4E11}"/>
              </a:ext>
            </a:extLst>
          </p:cNvPr>
          <p:cNvPicPr>
            <a:picLocks noChangeAspect="1"/>
          </p:cNvPicPr>
          <p:nvPr/>
        </p:nvPicPr>
        <p:blipFill>
          <a:blip r:embed="rId2"/>
          <a:stretch>
            <a:fillRect/>
          </a:stretch>
        </p:blipFill>
        <p:spPr>
          <a:xfrm>
            <a:off x="1143000" y="1457525"/>
            <a:ext cx="7686675" cy="3942949"/>
          </a:xfrm>
          <a:prstGeom prst="rect">
            <a:avLst/>
          </a:prstGeom>
        </p:spPr>
      </p:pic>
    </p:spTree>
    <p:extLst>
      <p:ext uri="{BB962C8B-B14F-4D97-AF65-F5344CB8AC3E}">
        <p14:creationId xmlns:p14="http://schemas.microsoft.com/office/powerpoint/2010/main" val="148450729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12510</TotalTime>
  <Words>2557</Words>
  <Application>Microsoft Office PowerPoint</Application>
  <PresentationFormat>On-screen Show (4:3)</PresentationFormat>
  <Paragraphs>336</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Arial Unicode MS</vt:lpstr>
      <vt:lpstr>Calibri</vt:lpstr>
      <vt:lpstr>Consolas</vt:lpstr>
      <vt:lpstr>Courier New</vt:lpstr>
      <vt:lpstr>Times New Roman</vt:lpstr>
      <vt:lpstr>undefined</vt:lpstr>
      <vt:lpstr>var(--ifm-heading-font-family)</vt:lpstr>
      <vt:lpstr>Wingdings</vt:lpstr>
      <vt:lpstr>Default Design</vt:lpstr>
      <vt:lpstr>Web Application Development</vt:lpstr>
      <vt:lpstr>React State Management Overview</vt:lpstr>
      <vt:lpstr>PowerPoint Presentation</vt:lpstr>
      <vt:lpstr>Why do you need React state management?</vt:lpstr>
      <vt:lpstr>PowerPoint Presentation</vt:lpstr>
      <vt:lpstr>React State Management</vt:lpstr>
      <vt:lpstr> State in React </vt:lpstr>
      <vt:lpstr> React’s built-in state management </vt:lpstr>
      <vt:lpstr>PowerPoint Presentation</vt:lpstr>
      <vt:lpstr>The useState Hook </vt:lpstr>
      <vt:lpstr>PowerPoint Presentation</vt:lpstr>
      <vt:lpstr>Src/counter.jsx</vt:lpstr>
      <vt:lpstr>Updated src/counter.jsx</vt:lpstr>
      <vt:lpstr>Client/MainRouter.jsx</vt:lpstr>
      <vt:lpstr>Updated MainRouter.jsx</vt:lpstr>
      <vt:lpstr>Client/components/layout.jsx</vt:lpstr>
      <vt:lpstr>Updated layout.jsx</vt:lpstr>
      <vt:lpstr>PowerPoint Presentation</vt:lpstr>
      <vt:lpstr>The useReducer Hook </vt:lpstr>
      <vt:lpstr>PowerPoint Presentation</vt:lpstr>
      <vt:lpstr>PowerPoint Presentation</vt:lpstr>
      <vt:lpstr>PowerPoint Presentation</vt:lpstr>
      <vt:lpstr>Updated src/counter.jsx </vt:lpstr>
      <vt:lpstr>PowerPoint Presentation</vt:lpstr>
      <vt:lpstr>Third-party libraries for state management</vt:lpstr>
      <vt:lpstr>PowerPoint Presentation</vt:lpstr>
      <vt:lpstr>PowerPoint Presentation</vt:lpstr>
      <vt:lpstr>STAR RATING APP</vt:lpstr>
      <vt:lpstr>Building a Star Rating Component</vt:lpstr>
      <vt:lpstr>PowerPoint Presentation</vt:lpstr>
      <vt:lpstr>Updated src/counter.jsx </vt:lpstr>
      <vt:lpstr>PowerPoint Presentation</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1113</cp:revision>
  <dcterms:created xsi:type="dcterms:W3CDTF">2008-05-26T16:51:35Z</dcterms:created>
  <dcterms:modified xsi:type="dcterms:W3CDTF">2024-03-04T20:12:37Z</dcterms:modified>
</cp:coreProperties>
</file>