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1"/>
  </p:notesMasterIdLst>
  <p:handoutMasterIdLst>
    <p:handoutMasterId r:id="rId82"/>
  </p:handoutMasterIdLst>
  <p:sldIdLst>
    <p:sldId id="256" r:id="rId2"/>
    <p:sldId id="279" r:id="rId3"/>
    <p:sldId id="280" r:id="rId4"/>
    <p:sldId id="281" r:id="rId5"/>
    <p:sldId id="282" r:id="rId6"/>
    <p:sldId id="283" r:id="rId7"/>
    <p:sldId id="284" r:id="rId8"/>
    <p:sldId id="285" r:id="rId9"/>
    <p:sldId id="286" r:id="rId10"/>
    <p:sldId id="287" r:id="rId11"/>
    <p:sldId id="288" r:id="rId12"/>
    <p:sldId id="289" r:id="rId13"/>
    <p:sldId id="333" r:id="rId14"/>
    <p:sldId id="334" r:id="rId15"/>
    <p:sldId id="290" r:id="rId16"/>
    <p:sldId id="291" r:id="rId17"/>
    <p:sldId id="293" r:id="rId18"/>
    <p:sldId id="335" r:id="rId19"/>
    <p:sldId id="336" r:id="rId20"/>
    <p:sldId id="337" r:id="rId21"/>
    <p:sldId id="298" r:id="rId22"/>
    <p:sldId id="299" r:id="rId23"/>
    <p:sldId id="300" r:id="rId24"/>
    <p:sldId id="301" r:id="rId25"/>
    <p:sldId id="324" r:id="rId26"/>
    <p:sldId id="386" r:id="rId27"/>
    <p:sldId id="302" r:id="rId28"/>
    <p:sldId id="303" r:id="rId29"/>
    <p:sldId id="304" r:id="rId30"/>
    <p:sldId id="305" r:id="rId31"/>
    <p:sldId id="306" r:id="rId32"/>
    <p:sldId id="307" r:id="rId33"/>
    <p:sldId id="308" r:id="rId34"/>
    <p:sldId id="309" r:id="rId35"/>
    <p:sldId id="310" r:id="rId36"/>
    <p:sldId id="311" r:id="rId37"/>
    <p:sldId id="312" r:id="rId38"/>
    <p:sldId id="314" r:id="rId39"/>
    <p:sldId id="338" r:id="rId40"/>
    <p:sldId id="339" r:id="rId41"/>
    <p:sldId id="340" r:id="rId42"/>
    <p:sldId id="341" r:id="rId43"/>
    <p:sldId id="342" r:id="rId44"/>
    <p:sldId id="343" r:id="rId45"/>
    <p:sldId id="344" r:id="rId46"/>
    <p:sldId id="345" r:id="rId47"/>
    <p:sldId id="346" r:id="rId48"/>
    <p:sldId id="347" r:id="rId49"/>
    <p:sldId id="348" r:id="rId50"/>
    <p:sldId id="349" r:id="rId51"/>
    <p:sldId id="350" r:id="rId52"/>
    <p:sldId id="351" r:id="rId53"/>
    <p:sldId id="352" r:id="rId54"/>
    <p:sldId id="356" r:id="rId55"/>
    <p:sldId id="357" r:id="rId56"/>
    <p:sldId id="358" r:id="rId57"/>
    <p:sldId id="359" r:id="rId58"/>
    <p:sldId id="360" r:id="rId59"/>
    <p:sldId id="361" r:id="rId60"/>
    <p:sldId id="362" r:id="rId61"/>
    <p:sldId id="363" r:id="rId62"/>
    <p:sldId id="364" r:id="rId63"/>
    <p:sldId id="365" r:id="rId64"/>
    <p:sldId id="366" r:id="rId65"/>
    <p:sldId id="367" r:id="rId66"/>
    <p:sldId id="368" r:id="rId67"/>
    <p:sldId id="372" r:id="rId68"/>
    <p:sldId id="373" r:id="rId69"/>
    <p:sldId id="383" r:id="rId70"/>
    <p:sldId id="375" r:id="rId71"/>
    <p:sldId id="376" r:id="rId72"/>
    <p:sldId id="377" r:id="rId73"/>
    <p:sldId id="378" r:id="rId74"/>
    <p:sldId id="379" r:id="rId75"/>
    <p:sldId id="380" r:id="rId76"/>
    <p:sldId id="387" r:id="rId77"/>
    <p:sldId id="381" r:id="rId78"/>
    <p:sldId id="388" r:id="rId79"/>
    <p:sldId id="385" r:id="rId8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0FFF0"/>
    <a:srgbClr val="3333FF"/>
    <a:srgbClr val="3333CC"/>
    <a:srgbClr val="009900"/>
    <a:srgbClr val="339966"/>
    <a:srgbClr val="808080"/>
    <a:srgbClr val="8FFFD2"/>
    <a:srgbClr val="00FF99"/>
    <a:srgbClr val="A2CE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219" autoAdjust="0"/>
    <p:restoredTop sz="95256" autoAdjust="0"/>
  </p:normalViewPr>
  <p:slideViewPr>
    <p:cSldViewPr>
      <p:cViewPr>
        <p:scale>
          <a:sx n="89" d="100"/>
          <a:sy n="89" d="100"/>
        </p:scale>
        <p:origin x="998" y="53"/>
      </p:cViewPr>
      <p:guideLst>
        <p:guide orient="horz" pos="2160"/>
        <p:guide pos="2880"/>
      </p:guideLst>
    </p:cSldViewPr>
  </p:slideViewPr>
  <p:notesTextViewPr>
    <p:cViewPr>
      <p:scale>
        <a:sx n="100" d="100"/>
        <a:sy n="100" d="100"/>
      </p:scale>
      <p:origin x="0" y="0"/>
    </p:cViewPr>
  </p:notesTextViewPr>
  <p:notesViewPr>
    <p:cSldViewPr>
      <p:cViewPr varScale="1">
        <p:scale>
          <a:sx n="79" d="100"/>
          <a:sy n="79" d="100"/>
        </p:scale>
        <p:origin x="-213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51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51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51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D138701A-496A-46B1-BB64-CF1D04C3536D}" type="slidenum">
              <a:rPr lang="en-US" altLang="en-US"/>
              <a:pPr/>
              <a:t>‹#›</a:t>
            </a:fld>
            <a:endParaRPr lang="en-US" altLang="en-US"/>
          </a:p>
        </p:txBody>
      </p:sp>
    </p:spTree>
    <p:extLst>
      <p:ext uri="{BB962C8B-B14F-4D97-AF65-F5344CB8AC3E}">
        <p14:creationId xmlns:p14="http://schemas.microsoft.com/office/powerpoint/2010/main" val="26343568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3920B5C-A9E0-42F8-B0D8-18C3E21EB093}" type="slidenum">
              <a:rPr lang="en-US" altLang="en-US"/>
              <a:pPr/>
              <a:t>‹#›</a:t>
            </a:fld>
            <a:endParaRPr lang="en-US" altLang="en-US"/>
          </a:p>
        </p:txBody>
      </p:sp>
    </p:spTree>
    <p:extLst>
      <p:ext uri="{BB962C8B-B14F-4D97-AF65-F5344CB8AC3E}">
        <p14:creationId xmlns:p14="http://schemas.microsoft.com/office/powerpoint/2010/main" val="7135049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920B5C-A9E0-42F8-B0D8-18C3E21EB093}" type="slidenum">
              <a:rPr lang="en-US" altLang="en-US" smtClean="0"/>
              <a:pPr/>
              <a:t>25</a:t>
            </a:fld>
            <a:endParaRPr lang="en-US" altLang="en-US"/>
          </a:p>
        </p:txBody>
      </p:sp>
    </p:spTree>
    <p:extLst>
      <p:ext uri="{BB962C8B-B14F-4D97-AF65-F5344CB8AC3E}">
        <p14:creationId xmlns:p14="http://schemas.microsoft.com/office/powerpoint/2010/main" val="3839675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920B5C-A9E0-42F8-B0D8-18C3E21EB093}" type="slidenum">
              <a:rPr lang="en-US" altLang="en-US" smtClean="0"/>
              <a:pPr/>
              <a:t>29</a:t>
            </a:fld>
            <a:endParaRPr lang="en-US" altLang="en-US"/>
          </a:p>
        </p:txBody>
      </p:sp>
    </p:spTree>
    <p:extLst>
      <p:ext uri="{BB962C8B-B14F-4D97-AF65-F5344CB8AC3E}">
        <p14:creationId xmlns:p14="http://schemas.microsoft.com/office/powerpoint/2010/main" val="217147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920B5C-A9E0-42F8-B0D8-18C3E21EB093}" type="slidenum">
              <a:rPr lang="en-US" altLang="en-US" smtClean="0"/>
              <a:pPr/>
              <a:t>69</a:t>
            </a:fld>
            <a:endParaRPr lang="en-US" altLang="en-US"/>
          </a:p>
        </p:txBody>
      </p:sp>
    </p:spTree>
    <p:extLst>
      <p:ext uri="{BB962C8B-B14F-4D97-AF65-F5344CB8AC3E}">
        <p14:creationId xmlns:p14="http://schemas.microsoft.com/office/powerpoint/2010/main" val="812178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fld id="{7C86CFDA-BA9A-4118-9995-01947E261DC7}" type="datetime1">
              <a:rPr lang="en-US" smtClean="0"/>
              <a:t>6/8/2024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Web Application Development</a:t>
            </a:r>
            <a:endParaRPr lang="en-US" dirty="0"/>
          </a:p>
        </p:txBody>
      </p:sp>
      <p:sp>
        <p:nvSpPr>
          <p:cNvPr id="6" name="Rectangle 6"/>
          <p:cNvSpPr>
            <a:spLocks noGrp="1" noChangeArrowheads="1"/>
          </p:cNvSpPr>
          <p:nvPr>
            <p:ph type="sldNum" sz="quarter" idx="12"/>
          </p:nvPr>
        </p:nvSpPr>
        <p:spPr>
          <a:ln/>
        </p:spPr>
        <p:txBody>
          <a:bodyPr/>
          <a:lstStyle>
            <a:lvl1pPr>
              <a:defRPr/>
            </a:lvl1pPr>
          </a:lstStyle>
          <a:p>
            <a:fld id="{12A4523E-7B4E-4306-9DD7-0C65B5C53629}" type="slidenum">
              <a:rPr lang="en-US" altLang="en-US"/>
              <a:pPr/>
              <a:t>‹#›</a:t>
            </a:fld>
            <a:endParaRPr lang="en-US" altLang="en-US"/>
          </a:p>
        </p:txBody>
      </p:sp>
    </p:spTree>
    <p:extLst>
      <p:ext uri="{BB962C8B-B14F-4D97-AF65-F5344CB8AC3E}">
        <p14:creationId xmlns:p14="http://schemas.microsoft.com/office/powerpoint/2010/main" val="3979968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90600" y="914400"/>
            <a:ext cx="80772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C9C54A8A-EC83-4BC5-B48C-A23671E55882}" type="datetime1">
              <a:rPr lang="en-US" smtClean="0"/>
              <a:t>6/8/2024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Web Application Development</a:t>
            </a:r>
            <a:endParaRPr lang="en-US" dirty="0"/>
          </a:p>
        </p:txBody>
      </p:sp>
      <p:sp>
        <p:nvSpPr>
          <p:cNvPr id="6" name="Rectangle 6"/>
          <p:cNvSpPr>
            <a:spLocks noGrp="1" noChangeArrowheads="1"/>
          </p:cNvSpPr>
          <p:nvPr>
            <p:ph type="sldNum" sz="quarter" idx="12"/>
          </p:nvPr>
        </p:nvSpPr>
        <p:spPr>
          <a:ln/>
        </p:spPr>
        <p:txBody>
          <a:bodyPr/>
          <a:lstStyle>
            <a:lvl1pPr>
              <a:defRPr/>
            </a:lvl1pPr>
          </a:lstStyle>
          <a:p>
            <a:fld id="{7C5CF243-786F-4254-B068-4C9F0B6EA12F}" type="slidenum">
              <a:rPr lang="en-US" altLang="en-US"/>
              <a:pPr/>
              <a:t>‹#›</a:t>
            </a:fld>
            <a:endParaRPr lang="en-US" altLang="en-US"/>
          </a:p>
        </p:txBody>
      </p:sp>
    </p:spTree>
    <p:extLst>
      <p:ext uri="{BB962C8B-B14F-4D97-AF65-F5344CB8AC3E}">
        <p14:creationId xmlns:p14="http://schemas.microsoft.com/office/powerpoint/2010/main" val="41477264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FF0"/>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Web App Development</a:t>
            </a:r>
          </a:p>
        </p:txBody>
      </p:sp>
      <p:sp>
        <p:nvSpPr>
          <p:cNvPr id="1027" name="Rectangle 3"/>
          <p:cNvSpPr>
            <a:spLocks noGrp="1" noChangeArrowheads="1"/>
          </p:cNvSpPr>
          <p:nvPr>
            <p:ph type="body" idx="1"/>
          </p:nvPr>
        </p:nvSpPr>
        <p:spPr bwMode="auto">
          <a:xfrm>
            <a:off x="990600" y="914400"/>
            <a:ext cx="80010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1066800" y="6248400"/>
            <a:ext cx="1600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rgbClr val="339966"/>
                </a:solidFill>
                <a:latin typeface="Arial" charset="0"/>
              </a:defRPr>
            </a:lvl1pPr>
          </a:lstStyle>
          <a:p>
            <a:pPr>
              <a:defRPr/>
            </a:pPr>
            <a:fld id="{9561A2BC-730C-4E82-8855-BE79563A3DC6}" type="datetime1">
              <a:rPr lang="en-US" smtClean="0"/>
              <a:t>6/8/2024</a:t>
            </a:fld>
            <a:endParaRPr lang="en-US"/>
          </a:p>
        </p:txBody>
      </p:sp>
      <p:sp>
        <p:nvSpPr>
          <p:cNvPr id="1029" name="Rectangle 5"/>
          <p:cNvSpPr>
            <a:spLocks noGrp="1" noChangeArrowheads="1"/>
          </p:cNvSpPr>
          <p:nvPr>
            <p:ph type="ftr" sz="quarter" idx="3"/>
          </p:nvPr>
        </p:nvSpPr>
        <p:spPr bwMode="auto">
          <a:xfrm>
            <a:off x="2819400" y="6248400"/>
            <a:ext cx="45720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solidFill>
                  <a:srgbClr val="339966"/>
                </a:solidFill>
                <a:latin typeface="Arial" charset="0"/>
              </a:defRPr>
            </a:lvl1pPr>
          </a:lstStyle>
          <a:p>
            <a:pPr>
              <a:defRPr/>
            </a:pPr>
            <a:r>
              <a:rPr lang="en-US"/>
              <a:t>Web Application Development</a:t>
            </a:r>
          </a:p>
        </p:txBody>
      </p:sp>
      <p:sp>
        <p:nvSpPr>
          <p:cNvPr id="1030" name="Rectangle 6"/>
          <p:cNvSpPr>
            <a:spLocks noGrp="1" noChangeArrowheads="1"/>
          </p:cNvSpPr>
          <p:nvPr>
            <p:ph type="sldNum" sz="quarter" idx="4"/>
          </p:nvPr>
        </p:nvSpPr>
        <p:spPr bwMode="auto">
          <a:xfrm>
            <a:off x="7543800" y="6245225"/>
            <a:ext cx="11430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rgbClr val="339966"/>
                </a:solidFill>
              </a:defRPr>
            </a:lvl1pPr>
          </a:lstStyle>
          <a:p>
            <a:fld id="{1F038FB7-3440-4982-8E15-1047A8D5B201}" type="slidenum">
              <a:rPr lang="en-US" altLang="en-US"/>
              <a:pPr/>
              <a:t>‹#›</a:t>
            </a:fld>
            <a:endParaRPr lang="en-US" altLang="en-US"/>
          </a:p>
        </p:txBody>
      </p:sp>
      <p:pic>
        <p:nvPicPr>
          <p:cNvPr id="1031" name="Picture 7" descr="j0300520"/>
          <p:cNvPicPr>
            <a:picLocks noChangeAspect="1" noChangeArrowheads="1" noCrop="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525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Line 8"/>
          <p:cNvSpPr>
            <a:spLocks noChangeShapeType="1"/>
          </p:cNvSpPr>
          <p:nvPr userDrawn="1"/>
        </p:nvSpPr>
        <p:spPr bwMode="auto">
          <a:xfrm>
            <a:off x="990600" y="838200"/>
            <a:ext cx="7696200" cy="0"/>
          </a:xfrm>
          <a:prstGeom prst="line">
            <a:avLst/>
          </a:prstGeom>
          <a:noFill/>
          <a:ln w="63500">
            <a:solidFill>
              <a:srgbClr val="008080"/>
            </a:solidFill>
            <a:round/>
            <a:headEnd/>
            <a:tailEnd/>
          </a:ln>
          <a:effectLst/>
        </p:spPr>
        <p:txBody>
          <a:bodyPr/>
          <a:lstStyle/>
          <a:p>
            <a:pPr>
              <a:defRPr/>
            </a:pPr>
            <a:endParaRPr lang="en-US">
              <a:latin typeface="Arial" charset="0"/>
            </a:endParaRPr>
          </a:p>
        </p:txBody>
      </p:sp>
      <p:sp>
        <p:nvSpPr>
          <p:cNvPr id="1033" name="Line 9"/>
          <p:cNvSpPr>
            <a:spLocks noChangeShapeType="1"/>
          </p:cNvSpPr>
          <p:nvPr userDrawn="1"/>
        </p:nvSpPr>
        <p:spPr bwMode="auto">
          <a:xfrm>
            <a:off x="0" y="838200"/>
            <a:ext cx="0" cy="6019800"/>
          </a:xfrm>
          <a:prstGeom prst="line">
            <a:avLst/>
          </a:prstGeom>
          <a:noFill/>
          <a:ln w="1905000">
            <a:solidFill>
              <a:srgbClr val="A2CEB1"/>
            </a:solidFill>
            <a:round/>
            <a:headEnd/>
            <a:tailEnd/>
          </a:ln>
          <a:effectLst/>
        </p:spPr>
        <p:txBody>
          <a:bodyPr/>
          <a:lstStyle/>
          <a:p>
            <a:pPr>
              <a:defRPr/>
            </a:pPr>
            <a:endParaRPr lang="en-US">
              <a:latin typeface="Arial"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p:txStyles>
    <p:titleStyle>
      <a:lvl1pPr algn="ctr" rtl="0" eaLnBrk="0" fontAlgn="base" hangingPunct="0">
        <a:spcBef>
          <a:spcPct val="0"/>
        </a:spcBef>
        <a:spcAft>
          <a:spcPct val="0"/>
        </a:spcAft>
        <a:defRPr sz="3600">
          <a:solidFill>
            <a:srgbClr val="339966"/>
          </a:solidFill>
          <a:latin typeface="+mj-lt"/>
          <a:ea typeface="+mj-ea"/>
          <a:cs typeface="+mj-cs"/>
        </a:defRPr>
      </a:lvl1pPr>
      <a:lvl2pPr algn="ctr" rtl="0" eaLnBrk="0" fontAlgn="base" hangingPunct="0">
        <a:spcBef>
          <a:spcPct val="0"/>
        </a:spcBef>
        <a:spcAft>
          <a:spcPct val="0"/>
        </a:spcAft>
        <a:defRPr sz="3600">
          <a:solidFill>
            <a:srgbClr val="339966"/>
          </a:solidFill>
          <a:latin typeface="Arial" charset="0"/>
        </a:defRPr>
      </a:lvl2pPr>
      <a:lvl3pPr algn="ctr" rtl="0" eaLnBrk="0" fontAlgn="base" hangingPunct="0">
        <a:spcBef>
          <a:spcPct val="0"/>
        </a:spcBef>
        <a:spcAft>
          <a:spcPct val="0"/>
        </a:spcAft>
        <a:defRPr sz="3600">
          <a:solidFill>
            <a:srgbClr val="339966"/>
          </a:solidFill>
          <a:latin typeface="Arial" charset="0"/>
        </a:defRPr>
      </a:lvl3pPr>
      <a:lvl4pPr algn="ctr" rtl="0" eaLnBrk="0" fontAlgn="base" hangingPunct="0">
        <a:spcBef>
          <a:spcPct val="0"/>
        </a:spcBef>
        <a:spcAft>
          <a:spcPct val="0"/>
        </a:spcAft>
        <a:defRPr sz="3600">
          <a:solidFill>
            <a:srgbClr val="339966"/>
          </a:solidFill>
          <a:latin typeface="Arial" charset="0"/>
        </a:defRPr>
      </a:lvl4pPr>
      <a:lvl5pPr algn="ctr" rtl="0" eaLnBrk="0" fontAlgn="base" hangingPunct="0">
        <a:spcBef>
          <a:spcPct val="0"/>
        </a:spcBef>
        <a:spcAft>
          <a:spcPct val="0"/>
        </a:spcAft>
        <a:defRPr sz="3600">
          <a:solidFill>
            <a:srgbClr val="339966"/>
          </a:solidFill>
          <a:latin typeface="Arial" charset="0"/>
        </a:defRPr>
      </a:lvl5pPr>
      <a:lvl6pPr marL="457200" algn="ctr" rtl="0" fontAlgn="base">
        <a:spcBef>
          <a:spcPct val="0"/>
        </a:spcBef>
        <a:spcAft>
          <a:spcPct val="0"/>
        </a:spcAft>
        <a:defRPr sz="3600">
          <a:solidFill>
            <a:srgbClr val="339966"/>
          </a:solidFill>
          <a:latin typeface="Arial" charset="0"/>
        </a:defRPr>
      </a:lvl6pPr>
      <a:lvl7pPr marL="914400" algn="ctr" rtl="0" fontAlgn="base">
        <a:spcBef>
          <a:spcPct val="0"/>
        </a:spcBef>
        <a:spcAft>
          <a:spcPct val="0"/>
        </a:spcAft>
        <a:defRPr sz="3600">
          <a:solidFill>
            <a:srgbClr val="339966"/>
          </a:solidFill>
          <a:latin typeface="Arial" charset="0"/>
        </a:defRPr>
      </a:lvl7pPr>
      <a:lvl8pPr marL="1371600" algn="ctr" rtl="0" fontAlgn="base">
        <a:spcBef>
          <a:spcPct val="0"/>
        </a:spcBef>
        <a:spcAft>
          <a:spcPct val="0"/>
        </a:spcAft>
        <a:defRPr sz="3600">
          <a:solidFill>
            <a:srgbClr val="339966"/>
          </a:solidFill>
          <a:latin typeface="Arial" charset="0"/>
        </a:defRPr>
      </a:lvl8pPr>
      <a:lvl9pPr marL="1828800" algn="ctr" rtl="0" fontAlgn="base">
        <a:spcBef>
          <a:spcPct val="0"/>
        </a:spcBef>
        <a:spcAft>
          <a:spcPct val="0"/>
        </a:spcAft>
        <a:defRPr sz="3600">
          <a:solidFill>
            <a:srgbClr val="339966"/>
          </a:solidFill>
          <a:latin typeface="Arial" charset="0"/>
        </a:defRPr>
      </a:lvl9pPr>
    </p:titleStyle>
    <p:bodyStyle>
      <a:lvl1pPr marL="342900" indent="-342900" algn="l" rtl="0" eaLnBrk="0" fontAlgn="base" hangingPunct="0">
        <a:spcBef>
          <a:spcPct val="20000"/>
        </a:spcBef>
        <a:spcAft>
          <a:spcPct val="0"/>
        </a:spcAft>
        <a:buFont typeface="Wingdings" panose="05000000000000000000" pitchFamily="2" charset="2"/>
        <a:buChar char="q"/>
        <a:defRPr sz="2400">
          <a:solidFill>
            <a:srgbClr val="006600"/>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Ø"/>
        <a:defRPr sz="2400">
          <a:solidFill>
            <a:srgbClr val="006600"/>
          </a:solidFill>
          <a:latin typeface="+mn-lt"/>
        </a:defRPr>
      </a:lvl2pPr>
      <a:lvl3pPr marL="1143000" indent="-228600" algn="l" rtl="0" eaLnBrk="0" fontAlgn="base" hangingPunct="0">
        <a:spcBef>
          <a:spcPct val="20000"/>
        </a:spcBef>
        <a:spcAft>
          <a:spcPct val="0"/>
        </a:spcAft>
        <a:buFont typeface="Wingdings" panose="05000000000000000000" pitchFamily="2" charset="2"/>
        <a:buChar char="§"/>
        <a:defRPr sz="2400">
          <a:solidFill>
            <a:srgbClr val="006600"/>
          </a:solidFill>
          <a:latin typeface="+mn-lt"/>
        </a:defRPr>
      </a:lvl3pPr>
      <a:lvl4pPr marL="1600200" indent="-228600" algn="l" rtl="0" eaLnBrk="0" fontAlgn="base" hangingPunct="0">
        <a:spcBef>
          <a:spcPct val="20000"/>
        </a:spcBef>
        <a:spcAft>
          <a:spcPct val="0"/>
        </a:spcAft>
        <a:buChar char="•"/>
        <a:defRPr sz="2400">
          <a:solidFill>
            <a:srgbClr val="006600"/>
          </a:solidFill>
          <a:latin typeface="+mn-lt"/>
        </a:defRPr>
      </a:lvl4pPr>
      <a:lvl5pPr marL="2057400" indent="-228600" algn="l" rtl="0" eaLnBrk="0" fontAlgn="base" hangingPunct="0">
        <a:spcBef>
          <a:spcPct val="20000"/>
        </a:spcBef>
        <a:spcAft>
          <a:spcPct val="0"/>
        </a:spcAft>
        <a:buFont typeface="Arial" panose="020B0604020202020204" pitchFamily="34" charset="0"/>
        <a:buChar char="–"/>
        <a:defRPr sz="2400">
          <a:solidFill>
            <a:srgbClr val="006600"/>
          </a:solidFill>
          <a:latin typeface="+mn-lt"/>
        </a:defRPr>
      </a:lvl5pPr>
      <a:lvl6pPr marL="2514600" indent="-228600" algn="l" rtl="0" fontAlgn="base">
        <a:spcBef>
          <a:spcPct val="20000"/>
        </a:spcBef>
        <a:spcAft>
          <a:spcPct val="0"/>
        </a:spcAft>
        <a:buFont typeface="Arial" charset="0"/>
        <a:buChar char="–"/>
        <a:defRPr sz="2400">
          <a:solidFill>
            <a:srgbClr val="006600"/>
          </a:solidFill>
          <a:latin typeface="+mn-lt"/>
        </a:defRPr>
      </a:lvl6pPr>
      <a:lvl7pPr marL="2971800" indent="-228600" algn="l" rtl="0" fontAlgn="base">
        <a:spcBef>
          <a:spcPct val="20000"/>
        </a:spcBef>
        <a:spcAft>
          <a:spcPct val="0"/>
        </a:spcAft>
        <a:buFont typeface="Arial" charset="0"/>
        <a:buChar char="–"/>
        <a:defRPr sz="2400">
          <a:solidFill>
            <a:srgbClr val="006600"/>
          </a:solidFill>
          <a:latin typeface="+mn-lt"/>
        </a:defRPr>
      </a:lvl7pPr>
      <a:lvl8pPr marL="3429000" indent="-228600" algn="l" rtl="0" fontAlgn="base">
        <a:spcBef>
          <a:spcPct val="20000"/>
        </a:spcBef>
        <a:spcAft>
          <a:spcPct val="0"/>
        </a:spcAft>
        <a:buFont typeface="Arial" charset="0"/>
        <a:buChar char="–"/>
        <a:defRPr sz="2400">
          <a:solidFill>
            <a:srgbClr val="006600"/>
          </a:solidFill>
          <a:latin typeface="+mn-lt"/>
        </a:defRPr>
      </a:lvl8pPr>
      <a:lvl9pPr marL="3886200" indent="-228600" algn="l" rtl="0" fontAlgn="base">
        <a:spcBef>
          <a:spcPct val="20000"/>
        </a:spcBef>
        <a:spcAft>
          <a:spcPct val="0"/>
        </a:spcAft>
        <a:buFont typeface="Arial" charset="0"/>
        <a:buChar char="–"/>
        <a:defRPr sz="2400">
          <a:solidFill>
            <a:srgbClr val="0066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127.0.0.1:5173/"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Grp="1" noChangeArrowheads="1"/>
          </p:cNvSpPr>
          <p:nvPr>
            <p:ph type="ctrTitle"/>
          </p:nvPr>
        </p:nvSpPr>
        <p:spPr>
          <a:xfrm>
            <a:off x="990600" y="0"/>
            <a:ext cx="7696200" cy="762000"/>
          </a:xfrm>
        </p:spPr>
        <p:txBody>
          <a:bodyPr/>
          <a:lstStyle/>
          <a:p>
            <a:pPr eaLnBrk="1" hangingPunct="1"/>
            <a:r>
              <a:rPr lang="en-US" altLang="en-US" dirty="0"/>
              <a:t>Web Application Development</a:t>
            </a:r>
          </a:p>
        </p:txBody>
      </p:sp>
      <p:sp>
        <p:nvSpPr>
          <p:cNvPr id="2054" name="WordArt 7" descr="Paper bag"/>
          <p:cNvSpPr>
            <a:spLocks noChangeArrowheads="1" noChangeShapeType="1" noTextEdit="1"/>
          </p:cNvSpPr>
          <p:nvPr/>
        </p:nvSpPr>
        <p:spPr bwMode="auto">
          <a:xfrm>
            <a:off x="1828800" y="2438400"/>
            <a:ext cx="5562600" cy="1631950"/>
          </a:xfrm>
          <a:prstGeom prst="rect">
            <a:avLst/>
          </a:prstGeom>
        </p:spPr>
        <p:txBody>
          <a:bodyPr wrap="none" fromWordArt="1">
            <a:prstTxWarp prst="textPlain">
              <a:avLst>
                <a:gd name="adj" fmla="val 50000"/>
              </a:avLst>
            </a:prstTxWarp>
          </a:bodyPr>
          <a:lstStyle/>
          <a:p>
            <a:pPr algn="ctr"/>
            <a:r>
              <a:rPr lang="en-US" sz="3600" kern="10" dirty="0">
                <a:ln w="9525">
                  <a:solidFill>
                    <a:srgbClr val="008000"/>
                  </a:solidFill>
                  <a:round/>
                  <a:headEnd/>
                  <a:tailEnd/>
                </a:ln>
                <a:blipFill dpi="0" rotWithShape="0">
                  <a:blip r:embed="rId2"/>
                  <a:srcRect/>
                  <a:tile tx="0" ty="0" sx="100000" sy="100000" flip="none" algn="tl"/>
                </a:blipFill>
                <a:effectLst>
                  <a:outerShdw dist="563972" dir="14049741" sx="125000" sy="125000" algn="tl" rotWithShape="0">
                    <a:srgbClr val="C7DFD3">
                      <a:alpha val="79999"/>
                    </a:srgbClr>
                  </a:outerShdw>
                </a:effectLst>
                <a:latin typeface="Times New Roman" panose="02020603050405020304" pitchFamily="18" charset="0"/>
                <a:cs typeface="Times New Roman" panose="02020603050405020304" pitchFamily="18" charset="0"/>
              </a:rPr>
              <a:t>COMP-229</a:t>
            </a:r>
          </a:p>
          <a:p>
            <a:pPr algn="ctr"/>
            <a:r>
              <a:rPr lang="en-US" sz="3600" kern="10" dirty="0">
                <a:ln w="9525">
                  <a:solidFill>
                    <a:srgbClr val="008000"/>
                  </a:solidFill>
                  <a:round/>
                  <a:headEnd/>
                  <a:tailEnd/>
                </a:ln>
                <a:blipFill dpi="0" rotWithShape="0">
                  <a:blip r:embed="rId2"/>
                  <a:srcRect/>
                  <a:tile tx="0" ty="0" sx="100000" sy="100000" flip="none" algn="tl"/>
                </a:blipFill>
                <a:effectLst>
                  <a:outerShdw dist="563972" dir="14049741" sx="125000" sy="125000" algn="tl" rotWithShape="0">
                    <a:srgbClr val="C7DFD3">
                      <a:alpha val="79999"/>
                    </a:srgbClr>
                  </a:outerShdw>
                </a:effectLst>
                <a:latin typeface="Times New Roman" panose="02020603050405020304" pitchFamily="18" charset="0"/>
                <a:cs typeface="Times New Roman" panose="02020603050405020304" pitchFamily="18" charset="0"/>
              </a:rPr>
              <a:t>Fall 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CA44D-AD3D-F03D-F54A-6277B7CB9E3A}"/>
              </a:ext>
            </a:extLst>
          </p:cNvPr>
          <p:cNvSpPr>
            <a:spLocks noGrp="1"/>
          </p:cNvSpPr>
          <p:nvPr>
            <p:ph type="title"/>
          </p:nvPr>
        </p:nvSpPr>
        <p:spPr/>
        <p:txBody>
          <a:bodyPr/>
          <a:lstStyle/>
          <a:p>
            <a:r>
              <a:rPr lang="en-US" dirty="0"/>
              <a:t>Setting up the skeleton backend</a:t>
            </a:r>
          </a:p>
        </p:txBody>
      </p:sp>
      <p:sp>
        <p:nvSpPr>
          <p:cNvPr id="3" name="Content Placeholder 2">
            <a:extLst>
              <a:ext uri="{FF2B5EF4-FFF2-40B4-BE49-F238E27FC236}">
                <a16:creationId xmlns:a16="http://schemas.microsoft.com/office/drawing/2014/main" id="{62A7EBA8-AC42-E463-F7E9-40FD4A529609}"/>
              </a:ext>
            </a:extLst>
          </p:cNvPr>
          <p:cNvSpPr>
            <a:spLocks noGrp="1"/>
          </p:cNvSpPr>
          <p:nvPr>
            <p:ph idx="1"/>
          </p:nvPr>
        </p:nvSpPr>
        <p:spPr/>
        <p:txBody>
          <a:bodyPr/>
          <a:lstStyle/>
          <a:p>
            <a:r>
              <a:rPr lang="en-US" dirty="0"/>
              <a:t>To start developing the backend part of the MERN skeleton, we will set up the project folder, install and configure the necessary Node modules, and then prepare run scripts to aid development and run the code.</a:t>
            </a:r>
          </a:p>
          <a:p>
            <a:pPr marL="0" indent="0">
              <a:buNone/>
            </a:pPr>
            <a:endParaRPr lang="en-US" dirty="0"/>
          </a:p>
          <a:p>
            <a:r>
              <a:rPr lang="en-US" dirty="0"/>
              <a:t>Then, we will go through the code step by step to implement a working Express server, a user model with Mongoose, API endpoints with Express router, and JWT-based auth to meet the specifications</a:t>
            </a:r>
          </a:p>
        </p:txBody>
      </p:sp>
      <p:sp>
        <p:nvSpPr>
          <p:cNvPr id="4" name="Date Placeholder 3">
            <a:extLst>
              <a:ext uri="{FF2B5EF4-FFF2-40B4-BE49-F238E27FC236}">
                <a16:creationId xmlns:a16="http://schemas.microsoft.com/office/drawing/2014/main" id="{BEAA74CA-BAD6-7B92-FC78-D30F4B40C76C}"/>
              </a:ext>
            </a:extLst>
          </p:cNvPr>
          <p:cNvSpPr>
            <a:spLocks noGrp="1"/>
          </p:cNvSpPr>
          <p:nvPr>
            <p:ph type="dt" sz="half" idx="10"/>
          </p:nvPr>
        </p:nvSpPr>
        <p:spPr/>
        <p:txBody>
          <a:bodyPr/>
          <a:lstStyle/>
          <a:p>
            <a:pPr>
              <a:defRPr/>
            </a:pPr>
            <a:fld id="{C9C54A8A-EC83-4BC5-B48C-A23671E55882}" type="datetime1">
              <a:rPr lang="en-US" smtClean="0"/>
              <a:t>6/8/2024</a:t>
            </a:fld>
            <a:endParaRPr lang="en-US"/>
          </a:p>
        </p:txBody>
      </p:sp>
      <p:sp>
        <p:nvSpPr>
          <p:cNvPr id="5" name="Footer Placeholder 4">
            <a:extLst>
              <a:ext uri="{FF2B5EF4-FFF2-40B4-BE49-F238E27FC236}">
                <a16:creationId xmlns:a16="http://schemas.microsoft.com/office/drawing/2014/main" id="{C8B6DE20-C0FA-C08F-2E01-3C42BB22824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31080B84-80FC-AA86-1AB4-9CCA89B27BF1}"/>
              </a:ext>
            </a:extLst>
          </p:cNvPr>
          <p:cNvSpPr>
            <a:spLocks noGrp="1"/>
          </p:cNvSpPr>
          <p:nvPr>
            <p:ph type="sldNum" sz="quarter" idx="12"/>
          </p:nvPr>
        </p:nvSpPr>
        <p:spPr/>
        <p:txBody>
          <a:bodyPr/>
          <a:lstStyle/>
          <a:p>
            <a:fld id="{7C5CF243-786F-4254-B068-4C9F0B6EA12F}" type="slidenum">
              <a:rPr lang="en-US" altLang="en-US" smtClean="0"/>
              <a:pPr/>
              <a:t>10</a:t>
            </a:fld>
            <a:endParaRPr lang="en-US" altLang="en-US"/>
          </a:p>
        </p:txBody>
      </p:sp>
    </p:spTree>
    <p:extLst>
      <p:ext uri="{BB962C8B-B14F-4D97-AF65-F5344CB8AC3E}">
        <p14:creationId xmlns:p14="http://schemas.microsoft.com/office/powerpoint/2010/main" val="3172540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A17FB-7E8A-79D6-19E6-03AB38A837B4}"/>
              </a:ext>
            </a:extLst>
          </p:cNvPr>
          <p:cNvSpPr>
            <a:spLocks noGrp="1"/>
          </p:cNvSpPr>
          <p:nvPr>
            <p:ph type="title"/>
          </p:nvPr>
        </p:nvSpPr>
        <p:spPr>
          <a:xfrm>
            <a:off x="914400" y="457200"/>
            <a:ext cx="7772400" cy="304800"/>
          </a:xfrm>
        </p:spPr>
        <p:txBody>
          <a:bodyPr/>
          <a:lstStyle/>
          <a:p>
            <a:r>
              <a:rPr lang="en-US" dirty="0"/>
              <a:t>Folder and file structure</a:t>
            </a:r>
            <a:br>
              <a:rPr lang="en-US" dirty="0"/>
            </a:br>
            <a:endParaRPr lang="en-US" dirty="0"/>
          </a:p>
        </p:txBody>
      </p:sp>
      <p:sp>
        <p:nvSpPr>
          <p:cNvPr id="3" name="Content Placeholder 2">
            <a:extLst>
              <a:ext uri="{FF2B5EF4-FFF2-40B4-BE49-F238E27FC236}">
                <a16:creationId xmlns:a16="http://schemas.microsoft.com/office/drawing/2014/main" id="{E04C4D5F-0A13-FF91-0814-D20DDEE784AD}"/>
              </a:ext>
            </a:extLst>
          </p:cNvPr>
          <p:cNvSpPr>
            <a:spLocks noGrp="1"/>
          </p:cNvSpPr>
          <p:nvPr>
            <p:ph idx="1"/>
          </p:nvPr>
        </p:nvSpPr>
        <p:spPr/>
        <p:txBody>
          <a:bodyPr/>
          <a:lstStyle/>
          <a:p>
            <a:r>
              <a:rPr lang="en-US" dirty="0"/>
              <a:t>The following folder structure containing files that are relevant to the MERN skeleton backend. With these files, we will have a functioning, standalone server-side application:</a:t>
            </a:r>
          </a:p>
          <a:p>
            <a:r>
              <a:rPr lang="en-US" sz="1800" dirty="0"/>
              <a:t> </a:t>
            </a:r>
          </a:p>
        </p:txBody>
      </p:sp>
      <p:sp>
        <p:nvSpPr>
          <p:cNvPr id="4" name="Date Placeholder 3">
            <a:extLst>
              <a:ext uri="{FF2B5EF4-FFF2-40B4-BE49-F238E27FC236}">
                <a16:creationId xmlns:a16="http://schemas.microsoft.com/office/drawing/2014/main" id="{8A7D7922-F3EC-47AB-BE4E-661E990F39BC}"/>
              </a:ext>
            </a:extLst>
          </p:cNvPr>
          <p:cNvSpPr>
            <a:spLocks noGrp="1"/>
          </p:cNvSpPr>
          <p:nvPr>
            <p:ph type="dt" sz="half" idx="10"/>
          </p:nvPr>
        </p:nvSpPr>
        <p:spPr/>
        <p:txBody>
          <a:bodyPr/>
          <a:lstStyle/>
          <a:p>
            <a:pPr>
              <a:defRPr/>
            </a:pPr>
            <a:fld id="{C9C54A8A-EC83-4BC5-B48C-A23671E55882}" type="datetime1">
              <a:rPr lang="en-US" smtClean="0"/>
              <a:t>6/8/2024</a:t>
            </a:fld>
            <a:endParaRPr lang="en-US"/>
          </a:p>
        </p:txBody>
      </p:sp>
      <p:sp>
        <p:nvSpPr>
          <p:cNvPr id="5" name="Footer Placeholder 4">
            <a:extLst>
              <a:ext uri="{FF2B5EF4-FFF2-40B4-BE49-F238E27FC236}">
                <a16:creationId xmlns:a16="http://schemas.microsoft.com/office/drawing/2014/main" id="{0D8DA4F0-6398-8BC8-A1F5-A9654201AA8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898F612-4B26-5174-813C-0A735895FB3A}"/>
              </a:ext>
            </a:extLst>
          </p:cNvPr>
          <p:cNvSpPr>
            <a:spLocks noGrp="1"/>
          </p:cNvSpPr>
          <p:nvPr>
            <p:ph type="sldNum" sz="quarter" idx="12"/>
          </p:nvPr>
        </p:nvSpPr>
        <p:spPr/>
        <p:txBody>
          <a:bodyPr/>
          <a:lstStyle/>
          <a:p>
            <a:fld id="{7C5CF243-786F-4254-B068-4C9F0B6EA12F}" type="slidenum">
              <a:rPr lang="en-US" altLang="en-US" smtClean="0"/>
              <a:pPr/>
              <a:t>11</a:t>
            </a:fld>
            <a:endParaRPr lang="en-US" altLang="en-US"/>
          </a:p>
        </p:txBody>
      </p:sp>
    </p:spTree>
    <p:extLst>
      <p:ext uri="{BB962C8B-B14F-4D97-AF65-F5344CB8AC3E}">
        <p14:creationId xmlns:p14="http://schemas.microsoft.com/office/powerpoint/2010/main" val="2621226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B68CA-DC2E-A11C-5788-31CF699A5513}"/>
              </a:ext>
            </a:extLst>
          </p:cNvPr>
          <p:cNvSpPr>
            <a:spLocks noGrp="1"/>
          </p:cNvSpPr>
          <p:nvPr>
            <p:ph type="title"/>
          </p:nvPr>
        </p:nvSpPr>
        <p:spPr/>
        <p:txBody>
          <a:bodyPr/>
          <a:lstStyle/>
          <a:p>
            <a:r>
              <a:rPr lang="en-US" dirty="0"/>
              <a:t>Folder and file structure</a:t>
            </a:r>
          </a:p>
        </p:txBody>
      </p:sp>
      <p:sp>
        <p:nvSpPr>
          <p:cNvPr id="3" name="Content Placeholder 2">
            <a:extLst>
              <a:ext uri="{FF2B5EF4-FFF2-40B4-BE49-F238E27FC236}">
                <a16:creationId xmlns:a16="http://schemas.microsoft.com/office/drawing/2014/main" id="{A80348BA-712F-344F-799D-C32EC5AE7C83}"/>
              </a:ext>
            </a:extLst>
          </p:cNvPr>
          <p:cNvSpPr>
            <a:spLocks noGrp="1"/>
          </p:cNvSpPr>
          <p:nvPr>
            <p:ph idx="1"/>
          </p:nvPr>
        </p:nvSpPr>
        <p:spPr/>
        <p:txBody>
          <a:bodyPr/>
          <a:lstStyle/>
          <a:p>
            <a:r>
              <a:rPr lang="en-US" sz="1300" dirty="0"/>
              <a:t>| </a:t>
            </a:r>
            <a:r>
              <a:rPr lang="en-US" sz="1300" dirty="0" err="1"/>
              <a:t>mern_skeleton</a:t>
            </a:r>
            <a:r>
              <a:rPr lang="en-US" sz="1300" dirty="0"/>
              <a:t>/</a:t>
            </a:r>
          </a:p>
          <a:p>
            <a:r>
              <a:rPr lang="en-US" sz="1300" dirty="0"/>
              <a:t>| -- config/</a:t>
            </a:r>
          </a:p>
          <a:p>
            <a:r>
              <a:rPr lang="en-US" sz="1300" dirty="0"/>
              <a:t>| --- config.js</a:t>
            </a:r>
          </a:p>
          <a:p>
            <a:r>
              <a:rPr lang="en-US" sz="1300" dirty="0"/>
              <a:t>| -- server/</a:t>
            </a:r>
          </a:p>
          <a:p>
            <a:r>
              <a:rPr lang="en-US" sz="1300" dirty="0"/>
              <a:t>| --- controllers/</a:t>
            </a:r>
          </a:p>
          <a:p>
            <a:r>
              <a:rPr lang="en-US" sz="1300" dirty="0"/>
              <a:t>| ---- auth.controller.js </a:t>
            </a:r>
          </a:p>
          <a:p>
            <a:r>
              <a:rPr lang="en-US" sz="1300" dirty="0"/>
              <a:t>| ---- user.controller.js</a:t>
            </a:r>
          </a:p>
          <a:p>
            <a:r>
              <a:rPr lang="en-US" sz="1300" dirty="0"/>
              <a:t>| --- helpers/</a:t>
            </a:r>
          </a:p>
          <a:p>
            <a:r>
              <a:rPr lang="en-US" sz="1300" dirty="0"/>
              <a:t>| ---- dbErrorHandler.js </a:t>
            </a:r>
          </a:p>
          <a:p>
            <a:r>
              <a:rPr lang="en-US" sz="1300" dirty="0"/>
              <a:t>| --- models/</a:t>
            </a:r>
          </a:p>
          <a:p>
            <a:r>
              <a:rPr lang="en-US" sz="1300" dirty="0"/>
              <a:t>| ---- user.model.js </a:t>
            </a:r>
          </a:p>
          <a:p>
            <a:r>
              <a:rPr lang="en-US" sz="1300" dirty="0"/>
              <a:t>| --- routes/</a:t>
            </a:r>
          </a:p>
          <a:p>
            <a:r>
              <a:rPr lang="en-US" sz="1300" dirty="0"/>
              <a:t>| ---- auth.routes.js </a:t>
            </a:r>
          </a:p>
          <a:p>
            <a:r>
              <a:rPr lang="en-US" sz="1300" dirty="0"/>
              <a:t>| ---- user.routes.js</a:t>
            </a:r>
          </a:p>
          <a:p>
            <a:r>
              <a:rPr lang="en-US" sz="1300" dirty="0"/>
              <a:t>| --- express.js </a:t>
            </a:r>
          </a:p>
          <a:p>
            <a:r>
              <a:rPr lang="en-US" sz="1300" dirty="0"/>
              <a:t>| --- server.js</a:t>
            </a:r>
          </a:p>
          <a:p>
            <a:r>
              <a:rPr lang="en-US" sz="1300" dirty="0"/>
              <a:t>| -- .</a:t>
            </a:r>
            <a:r>
              <a:rPr lang="en-US" sz="1300" dirty="0" err="1"/>
              <a:t>babelrc</a:t>
            </a:r>
            <a:endParaRPr lang="en-US" sz="1300" dirty="0"/>
          </a:p>
          <a:p>
            <a:r>
              <a:rPr lang="en-US" sz="1300" dirty="0"/>
              <a:t>| -- </a:t>
            </a:r>
            <a:r>
              <a:rPr lang="en-US" sz="1300" dirty="0" err="1"/>
              <a:t>nodemon.json</a:t>
            </a:r>
            <a:r>
              <a:rPr lang="en-US" sz="1300" dirty="0"/>
              <a:t> </a:t>
            </a:r>
          </a:p>
          <a:p>
            <a:r>
              <a:rPr lang="en-US" sz="1300" dirty="0"/>
              <a:t>| -- </a:t>
            </a:r>
            <a:r>
              <a:rPr lang="en-US" sz="1300" dirty="0" err="1"/>
              <a:t>package.json</a:t>
            </a:r>
            <a:r>
              <a:rPr lang="en-US" sz="1300" dirty="0"/>
              <a:t> </a:t>
            </a:r>
          </a:p>
          <a:p>
            <a:r>
              <a:rPr lang="en-US" sz="1300" dirty="0"/>
              <a:t>| -- template.js</a:t>
            </a:r>
          </a:p>
          <a:p>
            <a:r>
              <a:rPr lang="en-US" sz="1300" dirty="0"/>
              <a:t>| -- webpack.config.server.js </a:t>
            </a:r>
          </a:p>
          <a:p>
            <a:r>
              <a:rPr lang="en-US" sz="1300" dirty="0"/>
              <a:t>| -- </a:t>
            </a:r>
            <a:r>
              <a:rPr lang="en-US" sz="1300" dirty="0" err="1"/>
              <a:t>yarn.lock</a:t>
            </a:r>
            <a:endParaRPr lang="en-US" sz="1300" dirty="0"/>
          </a:p>
        </p:txBody>
      </p:sp>
      <p:sp>
        <p:nvSpPr>
          <p:cNvPr id="4" name="Date Placeholder 3">
            <a:extLst>
              <a:ext uri="{FF2B5EF4-FFF2-40B4-BE49-F238E27FC236}">
                <a16:creationId xmlns:a16="http://schemas.microsoft.com/office/drawing/2014/main" id="{DB74BD13-5E1D-7B5D-E861-0C3507815900}"/>
              </a:ext>
            </a:extLst>
          </p:cNvPr>
          <p:cNvSpPr>
            <a:spLocks noGrp="1"/>
          </p:cNvSpPr>
          <p:nvPr>
            <p:ph type="dt" sz="half" idx="10"/>
          </p:nvPr>
        </p:nvSpPr>
        <p:spPr/>
        <p:txBody>
          <a:bodyPr/>
          <a:lstStyle/>
          <a:p>
            <a:pPr>
              <a:defRPr/>
            </a:pPr>
            <a:fld id="{C9C54A8A-EC83-4BC5-B48C-A23671E55882}" type="datetime1">
              <a:rPr lang="en-US" smtClean="0"/>
              <a:t>6/8/2024</a:t>
            </a:fld>
            <a:endParaRPr lang="en-US"/>
          </a:p>
        </p:txBody>
      </p:sp>
      <p:sp>
        <p:nvSpPr>
          <p:cNvPr id="5" name="Footer Placeholder 4">
            <a:extLst>
              <a:ext uri="{FF2B5EF4-FFF2-40B4-BE49-F238E27FC236}">
                <a16:creationId xmlns:a16="http://schemas.microsoft.com/office/drawing/2014/main" id="{CAE4AB78-C169-CA88-AD12-5733E05942A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6D4A460-418D-42FD-9859-0C20E67F8CA6}"/>
              </a:ext>
            </a:extLst>
          </p:cNvPr>
          <p:cNvSpPr>
            <a:spLocks noGrp="1"/>
          </p:cNvSpPr>
          <p:nvPr>
            <p:ph type="sldNum" sz="quarter" idx="12"/>
          </p:nvPr>
        </p:nvSpPr>
        <p:spPr/>
        <p:txBody>
          <a:bodyPr/>
          <a:lstStyle/>
          <a:p>
            <a:fld id="{7C5CF243-786F-4254-B068-4C9F0B6EA12F}" type="slidenum">
              <a:rPr lang="en-US" altLang="en-US" smtClean="0"/>
              <a:pPr/>
              <a:t>12</a:t>
            </a:fld>
            <a:endParaRPr lang="en-US" altLang="en-US"/>
          </a:p>
        </p:txBody>
      </p:sp>
    </p:spTree>
    <p:extLst>
      <p:ext uri="{BB962C8B-B14F-4D97-AF65-F5344CB8AC3E}">
        <p14:creationId xmlns:p14="http://schemas.microsoft.com/office/powerpoint/2010/main" val="822141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EF959-CB37-5DE1-7178-817AD881DF92}"/>
              </a:ext>
            </a:extLst>
          </p:cNvPr>
          <p:cNvSpPr>
            <a:spLocks noGrp="1"/>
          </p:cNvSpPr>
          <p:nvPr>
            <p:ph type="title"/>
          </p:nvPr>
        </p:nvSpPr>
        <p:spPr/>
        <p:txBody>
          <a:bodyPr/>
          <a:lstStyle/>
          <a:p>
            <a:r>
              <a:rPr lang="en-US" dirty="0"/>
              <a:t>Folder structure contd.</a:t>
            </a:r>
          </a:p>
        </p:txBody>
      </p:sp>
      <p:sp>
        <p:nvSpPr>
          <p:cNvPr id="4" name="Date Placeholder 3">
            <a:extLst>
              <a:ext uri="{FF2B5EF4-FFF2-40B4-BE49-F238E27FC236}">
                <a16:creationId xmlns:a16="http://schemas.microsoft.com/office/drawing/2014/main" id="{926A8870-BB21-0FFE-536B-AD074CF048CC}"/>
              </a:ext>
            </a:extLst>
          </p:cNvPr>
          <p:cNvSpPr>
            <a:spLocks noGrp="1"/>
          </p:cNvSpPr>
          <p:nvPr>
            <p:ph type="dt" sz="half" idx="10"/>
          </p:nvPr>
        </p:nvSpPr>
        <p:spPr/>
        <p:txBody>
          <a:bodyPr/>
          <a:lstStyle/>
          <a:p>
            <a:pPr>
              <a:defRPr/>
            </a:pPr>
            <a:fld id="{C9C54A8A-EC83-4BC5-B48C-A23671E55882}" type="datetime1">
              <a:rPr lang="en-US" smtClean="0"/>
              <a:t>6/8/2024</a:t>
            </a:fld>
            <a:endParaRPr lang="en-US"/>
          </a:p>
        </p:txBody>
      </p:sp>
      <p:sp>
        <p:nvSpPr>
          <p:cNvPr id="5" name="Footer Placeholder 4">
            <a:extLst>
              <a:ext uri="{FF2B5EF4-FFF2-40B4-BE49-F238E27FC236}">
                <a16:creationId xmlns:a16="http://schemas.microsoft.com/office/drawing/2014/main" id="{882BDD44-12E6-5579-179C-349AD158DD9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FB8341D-34EC-47C0-2CE0-58E15A4AABC5}"/>
              </a:ext>
            </a:extLst>
          </p:cNvPr>
          <p:cNvSpPr>
            <a:spLocks noGrp="1"/>
          </p:cNvSpPr>
          <p:nvPr>
            <p:ph type="sldNum" sz="quarter" idx="12"/>
          </p:nvPr>
        </p:nvSpPr>
        <p:spPr/>
        <p:txBody>
          <a:bodyPr/>
          <a:lstStyle/>
          <a:p>
            <a:fld id="{7C5CF243-786F-4254-B068-4C9F0B6EA12F}" type="slidenum">
              <a:rPr lang="en-US" altLang="en-US" smtClean="0"/>
              <a:pPr/>
              <a:t>13</a:t>
            </a:fld>
            <a:endParaRPr lang="en-US" altLang="en-US"/>
          </a:p>
        </p:txBody>
      </p:sp>
      <p:sp>
        <p:nvSpPr>
          <p:cNvPr id="3" name="Content Placeholder 2">
            <a:extLst>
              <a:ext uri="{FF2B5EF4-FFF2-40B4-BE49-F238E27FC236}">
                <a16:creationId xmlns:a16="http://schemas.microsoft.com/office/drawing/2014/main" id="{65B5EDF8-0073-BF39-A592-AF77614CDD0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49564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2D80F-FF50-79E2-021F-2D037AF4EBC6}"/>
              </a:ext>
            </a:extLst>
          </p:cNvPr>
          <p:cNvSpPr>
            <a:spLocks noGrp="1"/>
          </p:cNvSpPr>
          <p:nvPr>
            <p:ph type="title"/>
          </p:nvPr>
        </p:nvSpPr>
        <p:spPr/>
        <p:txBody>
          <a:bodyPr/>
          <a:lstStyle/>
          <a:p>
            <a:r>
              <a:rPr lang="en-US" dirty="0"/>
              <a:t>Folder structure contd.</a:t>
            </a:r>
          </a:p>
        </p:txBody>
      </p:sp>
      <p:sp>
        <p:nvSpPr>
          <p:cNvPr id="4" name="Date Placeholder 3">
            <a:extLst>
              <a:ext uri="{FF2B5EF4-FFF2-40B4-BE49-F238E27FC236}">
                <a16:creationId xmlns:a16="http://schemas.microsoft.com/office/drawing/2014/main" id="{5B016430-DCE6-E834-C811-04A28413351F}"/>
              </a:ext>
            </a:extLst>
          </p:cNvPr>
          <p:cNvSpPr>
            <a:spLocks noGrp="1"/>
          </p:cNvSpPr>
          <p:nvPr>
            <p:ph type="dt" sz="half" idx="10"/>
          </p:nvPr>
        </p:nvSpPr>
        <p:spPr/>
        <p:txBody>
          <a:bodyPr/>
          <a:lstStyle/>
          <a:p>
            <a:pPr>
              <a:defRPr/>
            </a:pPr>
            <a:fld id="{C9C54A8A-EC83-4BC5-B48C-A23671E55882}" type="datetime1">
              <a:rPr lang="en-US" smtClean="0"/>
              <a:t>6/8/2024</a:t>
            </a:fld>
            <a:endParaRPr lang="en-US"/>
          </a:p>
        </p:txBody>
      </p:sp>
      <p:sp>
        <p:nvSpPr>
          <p:cNvPr id="5" name="Footer Placeholder 4">
            <a:extLst>
              <a:ext uri="{FF2B5EF4-FFF2-40B4-BE49-F238E27FC236}">
                <a16:creationId xmlns:a16="http://schemas.microsoft.com/office/drawing/2014/main" id="{9EB5494A-EE4B-F8E8-4896-8F68BE9306B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87077F4-5454-253F-88B5-C0009A8E76BD}"/>
              </a:ext>
            </a:extLst>
          </p:cNvPr>
          <p:cNvSpPr>
            <a:spLocks noGrp="1"/>
          </p:cNvSpPr>
          <p:nvPr>
            <p:ph type="sldNum" sz="quarter" idx="12"/>
          </p:nvPr>
        </p:nvSpPr>
        <p:spPr/>
        <p:txBody>
          <a:bodyPr/>
          <a:lstStyle/>
          <a:p>
            <a:fld id="{7C5CF243-786F-4254-B068-4C9F0B6EA12F}" type="slidenum">
              <a:rPr lang="en-US" altLang="en-US" smtClean="0"/>
              <a:pPr/>
              <a:t>14</a:t>
            </a:fld>
            <a:endParaRPr lang="en-US" altLang="en-US"/>
          </a:p>
        </p:txBody>
      </p:sp>
      <p:sp>
        <p:nvSpPr>
          <p:cNvPr id="3" name="Content Placeholder 2">
            <a:extLst>
              <a:ext uri="{FF2B5EF4-FFF2-40B4-BE49-F238E27FC236}">
                <a16:creationId xmlns:a16="http://schemas.microsoft.com/office/drawing/2014/main" id="{A62C8D82-BD67-54BF-2175-5C3EB91B9B4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39795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041E4-053A-6A18-CF3A-87C1D60461AF}"/>
              </a:ext>
            </a:extLst>
          </p:cNvPr>
          <p:cNvSpPr>
            <a:spLocks noGrp="1"/>
          </p:cNvSpPr>
          <p:nvPr>
            <p:ph type="title"/>
          </p:nvPr>
        </p:nvSpPr>
        <p:spPr/>
        <p:txBody>
          <a:bodyPr/>
          <a:lstStyle/>
          <a:p>
            <a:r>
              <a:rPr lang="en-US" dirty="0"/>
              <a:t>Folder and file structure contd.</a:t>
            </a:r>
          </a:p>
        </p:txBody>
      </p:sp>
      <p:sp>
        <p:nvSpPr>
          <p:cNvPr id="3" name="Content Placeholder 2">
            <a:extLst>
              <a:ext uri="{FF2B5EF4-FFF2-40B4-BE49-F238E27FC236}">
                <a16:creationId xmlns:a16="http://schemas.microsoft.com/office/drawing/2014/main" id="{9B50CFC1-FE16-7C40-61BD-DDC5A4D85B7E}"/>
              </a:ext>
            </a:extLst>
          </p:cNvPr>
          <p:cNvSpPr>
            <a:spLocks noGrp="1"/>
          </p:cNvSpPr>
          <p:nvPr>
            <p:ph idx="1"/>
          </p:nvPr>
        </p:nvSpPr>
        <p:spPr/>
        <p:txBody>
          <a:bodyPr/>
          <a:lstStyle/>
          <a:p>
            <a:r>
              <a:rPr lang="en-US" dirty="0"/>
              <a:t>the configuration files in the root directory and the backend-related code in the server folder.</a:t>
            </a:r>
          </a:p>
          <a:p>
            <a:pPr marL="0" indent="0">
              <a:buNone/>
            </a:pPr>
            <a:endParaRPr lang="en-US" dirty="0"/>
          </a:p>
          <a:p>
            <a:r>
              <a:rPr lang="en-US" dirty="0"/>
              <a:t> Within the server folder, we will divide the backend code into modules containing models, controllers, routes, helpers, and common server-side code.</a:t>
            </a:r>
          </a:p>
          <a:p>
            <a:pPr marL="0" indent="0">
              <a:buNone/>
            </a:pPr>
            <a:endParaRPr lang="en-US" dirty="0"/>
          </a:p>
          <a:p>
            <a:r>
              <a:rPr lang="en-US" dirty="0"/>
              <a:t>This folder structure will be further expanded in the next chapter, where we'll complete the skeleton application by adding a React frontend.</a:t>
            </a:r>
          </a:p>
        </p:txBody>
      </p:sp>
      <p:sp>
        <p:nvSpPr>
          <p:cNvPr id="4" name="Date Placeholder 3">
            <a:extLst>
              <a:ext uri="{FF2B5EF4-FFF2-40B4-BE49-F238E27FC236}">
                <a16:creationId xmlns:a16="http://schemas.microsoft.com/office/drawing/2014/main" id="{3F66F795-8A48-42E5-D577-84779936E490}"/>
              </a:ext>
            </a:extLst>
          </p:cNvPr>
          <p:cNvSpPr>
            <a:spLocks noGrp="1"/>
          </p:cNvSpPr>
          <p:nvPr>
            <p:ph type="dt" sz="half" idx="10"/>
          </p:nvPr>
        </p:nvSpPr>
        <p:spPr/>
        <p:txBody>
          <a:bodyPr/>
          <a:lstStyle/>
          <a:p>
            <a:pPr>
              <a:defRPr/>
            </a:pPr>
            <a:fld id="{C9C54A8A-EC83-4BC5-B48C-A23671E55882}" type="datetime1">
              <a:rPr lang="en-US" smtClean="0"/>
              <a:t>6/8/2024</a:t>
            </a:fld>
            <a:endParaRPr lang="en-US"/>
          </a:p>
        </p:txBody>
      </p:sp>
      <p:sp>
        <p:nvSpPr>
          <p:cNvPr id="5" name="Footer Placeholder 4">
            <a:extLst>
              <a:ext uri="{FF2B5EF4-FFF2-40B4-BE49-F238E27FC236}">
                <a16:creationId xmlns:a16="http://schemas.microsoft.com/office/drawing/2014/main" id="{34451522-5BDE-3AE5-A75B-3CB545E50DF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7F9A2E0F-5DFE-524B-3A35-2A025089FC54}"/>
              </a:ext>
            </a:extLst>
          </p:cNvPr>
          <p:cNvSpPr>
            <a:spLocks noGrp="1"/>
          </p:cNvSpPr>
          <p:nvPr>
            <p:ph type="sldNum" sz="quarter" idx="12"/>
          </p:nvPr>
        </p:nvSpPr>
        <p:spPr/>
        <p:txBody>
          <a:bodyPr/>
          <a:lstStyle/>
          <a:p>
            <a:fld id="{7C5CF243-786F-4254-B068-4C9F0B6EA12F}" type="slidenum">
              <a:rPr lang="en-US" altLang="en-US" smtClean="0"/>
              <a:pPr/>
              <a:t>15</a:t>
            </a:fld>
            <a:endParaRPr lang="en-US" altLang="en-US"/>
          </a:p>
        </p:txBody>
      </p:sp>
    </p:spTree>
    <p:extLst>
      <p:ext uri="{BB962C8B-B14F-4D97-AF65-F5344CB8AC3E}">
        <p14:creationId xmlns:p14="http://schemas.microsoft.com/office/powerpoint/2010/main" val="3933513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95E43-80F1-84E2-D89F-ACADFD31FAFF}"/>
              </a:ext>
            </a:extLst>
          </p:cNvPr>
          <p:cNvSpPr>
            <a:spLocks noGrp="1"/>
          </p:cNvSpPr>
          <p:nvPr>
            <p:ph type="title"/>
          </p:nvPr>
        </p:nvSpPr>
        <p:spPr/>
        <p:txBody>
          <a:bodyPr/>
          <a:lstStyle/>
          <a:p>
            <a:r>
              <a:rPr lang="en-US" dirty="0"/>
              <a:t>Initializing the project</a:t>
            </a:r>
          </a:p>
        </p:txBody>
      </p:sp>
      <p:sp>
        <p:nvSpPr>
          <p:cNvPr id="3" name="Content Placeholder 2">
            <a:extLst>
              <a:ext uri="{FF2B5EF4-FFF2-40B4-BE49-F238E27FC236}">
                <a16:creationId xmlns:a16="http://schemas.microsoft.com/office/drawing/2014/main" id="{261E2296-3758-C7F9-730A-643EE35CE0EC}"/>
              </a:ext>
            </a:extLst>
          </p:cNvPr>
          <p:cNvSpPr>
            <a:spLocks noGrp="1"/>
          </p:cNvSpPr>
          <p:nvPr>
            <p:ph idx="1"/>
          </p:nvPr>
        </p:nvSpPr>
        <p:spPr/>
        <p:txBody>
          <a:bodyPr/>
          <a:lstStyle/>
          <a:p>
            <a:r>
              <a:rPr lang="en-US" dirty="0"/>
              <a:t>If your development environment is already set up, you can initialize the MERN project to start developing the backend. </a:t>
            </a:r>
          </a:p>
          <a:p>
            <a:pPr marL="0" indent="0">
              <a:buNone/>
            </a:pPr>
            <a:endParaRPr lang="en-US" dirty="0"/>
          </a:p>
          <a:p>
            <a:r>
              <a:rPr lang="en-US" dirty="0"/>
              <a:t>The </a:t>
            </a:r>
            <a:r>
              <a:rPr lang="en-US" dirty="0" err="1"/>
              <a:t>package.json</a:t>
            </a:r>
            <a:r>
              <a:rPr lang="en-US" dirty="0"/>
              <a:t> should have been initialize already if not, and the development dependencies install and the configuration variables set from previous slides – setting the backend and frontend application. </a:t>
            </a:r>
          </a:p>
          <a:p>
            <a:r>
              <a:rPr lang="en-US" dirty="0"/>
              <a:t>If this has not been done then initialize </a:t>
            </a:r>
            <a:r>
              <a:rPr lang="en-US" dirty="0" err="1"/>
              <a:t>package.json</a:t>
            </a:r>
            <a:r>
              <a:rPr lang="en-US" dirty="0"/>
              <a:t> in the project folder, configure and install any development dependencies, set configuration variables to be used in the code, and update </a:t>
            </a:r>
            <a:r>
              <a:rPr lang="en-US" dirty="0" err="1"/>
              <a:t>package.json</a:t>
            </a:r>
            <a:r>
              <a:rPr lang="en-US" dirty="0"/>
              <a:t> with run scripts to help develop and run the code.</a:t>
            </a:r>
          </a:p>
        </p:txBody>
      </p:sp>
      <p:sp>
        <p:nvSpPr>
          <p:cNvPr id="4" name="Date Placeholder 3">
            <a:extLst>
              <a:ext uri="{FF2B5EF4-FFF2-40B4-BE49-F238E27FC236}">
                <a16:creationId xmlns:a16="http://schemas.microsoft.com/office/drawing/2014/main" id="{BEACB8AA-D806-FCD3-5DF6-C5A4968ACAE9}"/>
              </a:ext>
            </a:extLst>
          </p:cNvPr>
          <p:cNvSpPr>
            <a:spLocks noGrp="1"/>
          </p:cNvSpPr>
          <p:nvPr>
            <p:ph type="dt" sz="half" idx="10"/>
          </p:nvPr>
        </p:nvSpPr>
        <p:spPr/>
        <p:txBody>
          <a:bodyPr/>
          <a:lstStyle/>
          <a:p>
            <a:pPr>
              <a:defRPr/>
            </a:pPr>
            <a:fld id="{C9C54A8A-EC83-4BC5-B48C-A23671E55882}" type="datetime1">
              <a:rPr lang="en-US" smtClean="0"/>
              <a:t>6/8/2024</a:t>
            </a:fld>
            <a:endParaRPr lang="en-US"/>
          </a:p>
        </p:txBody>
      </p:sp>
      <p:sp>
        <p:nvSpPr>
          <p:cNvPr id="5" name="Footer Placeholder 4">
            <a:extLst>
              <a:ext uri="{FF2B5EF4-FFF2-40B4-BE49-F238E27FC236}">
                <a16:creationId xmlns:a16="http://schemas.microsoft.com/office/drawing/2014/main" id="{85D06925-141F-5D21-E18F-341AD354715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06D551D-3B8D-3338-64DE-A6254AF1484D}"/>
              </a:ext>
            </a:extLst>
          </p:cNvPr>
          <p:cNvSpPr>
            <a:spLocks noGrp="1"/>
          </p:cNvSpPr>
          <p:nvPr>
            <p:ph type="sldNum" sz="quarter" idx="12"/>
          </p:nvPr>
        </p:nvSpPr>
        <p:spPr/>
        <p:txBody>
          <a:bodyPr/>
          <a:lstStyle/>
          <a:p>
            <a:fld id="{7C5CF243-786F-4254-B068-4C9F0B6EA12F}" type="slidenum">
              <a:rPr lang="en-US" altLang="en-US" smtClean="0"/>
              <a:pPr/>
              <a:t>16</a:t>
            </a:fld>
            <a:endParaRPr lang="en-US" altLang="en-US"/>
          </a:p>
        </p:txBody>
      </p:sp>
    </p:spTree>
    <p:extLst>
      <p:ext uri="{BB962C8B-B14F-4D97-AF65-F5344CB8AC3E}">
        <p14:creationId xmlns:p14="http://schemas.microsoft.com/office/powerpoint/2010/main" val="1025621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14C1A-B2B1-B470-5199-893BBF07C02B}"/>
              </a:ext>
            </a:extLst>
          </p:cNvPr>
          <p:cNvSpPr>
            <a:spLocks noGrp="1"/>
          </p:cNvSpPr>
          <p:nvPr>
            <p:ph type="title"/>
          </p:nvPr>
        </p:nvSpPr>
        <p:spPr/>
        <p:txBody>
          <a:bodyPr/>
          <a:lstStyle/>
          <a:p>
            <a:r>
              <a:rPr lang="en-US" dirty="0"/>
              <a:t>Development dependencies</a:t>
            </a:r>
          </a:p>
        </p:txBody>
      </p:sp>
      <p:sp>
        <p:nvSpPr>
          <p:cNvPr id="3" name="Content Placeholder 2">
            <a:extLst>
              <a:ext uri="{FF2B5EF4-FFF2-40B4-BE49-F238E27FC236}">
                <a16:creationId xmlns:a16="http://schemas.microsoft.com/office/drawing/2014/main" id="{1B4A207C-1D03-47D9-F233-D250C3EADFCE}"/>
              </a:ext>
            </a:extLst>
          </p:cNvPr>
          <p:cNvSpPr>
            <a:spLocks noGrp="1"/>
          </p:cNvSpPr>
          <p:nvPr>
            <p:ph idx="1"/>
          </p:nvPr>
        </p:nvSpPr>
        <p:spPr/>
        <p:txBody>
          <a:bodyPr/>
          <a:lstStyle/>
          <a:p>
            <a:r>
              <a:rPr lang="en-US" dirty="0"/>
              <a:t>In order to begin the development process and run the backend server code also ensure you have configured and install </a:t>
            </a:r>
            <a:r>
              <a:rPr lang="en-US" dirty="0" err="1"/>
              <a:t>Vite</a:t>
            </a:r>
            <a:r>
              <a:rPr lang="en-US" dirty="0"/>
              <a:t>,,and </a:t>
            </a:r>
            <a:r>
              <a:rPr lang="en-US" dirty="0" err="1"/>
              <a:t>Nodemon</a:t>
            </a:r>
            <a:r>
              <a:rPr lang="en-US" dirty="0"/>
              <a:t>, from the slides configuring </a:t>
            </a:r>
            <a:r>
              <a:rPr lang="en-US" dirty="0" err="1"/>
              <a:t>vite</a:t>
            </a:r>
            <a:r>
              <a:rPr lang="en-US" dirty="0"/>
              <a:t> for frontend and Backend, if not configure and install </a:t>
            </a:r>
            <a:r>
              <a:rPr lang="en-US" dirty="0" err="1"/>
              <a:t>Vite</a:t>
            </a:r>
            <a:r>
              <a:rPr lang="en-US" dirty="0"/>
              <a:t> and </a:t>
            </a:r>
            <a:r>
              <a:rPr lang="en-US" dirty="0" err="1"/>
              <a:t>Nodemon</a:t>
            </a:r>
            <a:endParaRPr lang="en-US" dirty="0"/>
          </a:p>
          <a:p>
            <a:pPr marL="0" indent="0">
              <a:buNone/>
            </a:pPr>
            <a:endParaRPr lang="en-US" dirty="0"/>
          </a:p>
        </p:txBody>
      </p:sp>
      <p:sp>
        <p:nvSpPr>
          <p:cNvPr id="4" name="Date Placeholder 3">
            <a:extLst>
              <a:ext uri="{FF2B5EF4-FFF2-40B4-BE49-F238E27FC236}">
                <a16:creationId xmlns:a16="http://schemas.microsoft.com/office/drawing/2014/main" id="{1F2BD5B1-3AD8-93B6-779B-27BDA9EE53CB}"/>
              </a:ext>
            </a:extLst>
          </p:cNvPr>
          <p:cNvSpPr>
            <a:spLocks noGrp="1"/>
          </p:cNvSpPr>
          <p:nvPr>
            <p:ph type="dt" sz="half" idx="10"/>
          </p:nvPr>
        </p:nvSpPr>
        <p:spPr/>
        <p:txBody>
          <a:bodyPr/>
          <a:lstStyle/>
          <a:p>
            <a:pPr>
              <a:defRPr/>
            </a:pPr>
            <a:fld id="{C9C54A8A-EC83-4BC5-B48C-A23671E55882}" type="datetime1">
              <a:rPr lang="en-US" smtClean="0"/>
              <a:t>6/8/2024</a:t>
            </a:fld>
            <a:endParaRPr lang="en-US"/>
          </a:p>
        </p:txBody>
      </p:sp>
      <p:sp>
        <p:nvSpPr>
          <p:cNvPr id="5" name="Footer Placeholder 4">
            <a:extLst>
              <a:ext uri="{FF2B5EF4-FFF2-40B4-BE49-F238E27FC236}">
                <a16:creationId xmlns:a16="http://schemas.microsoft.com/office/drawing/2014/main" id="{AC6B4B09-AB3F-DCEB-AB45-6BD89DD3F8C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A9F186C-BD01-4FDD-159E-B604BD4575AB}"/>
              </a:ext>
            </a:extLst>
          </p:cNvPr>
          <p:cNvSpPr>
            <a:spLocks noGrp="1"/>
          </p:cNvSpPr>
          <p:nvPr>
            <p:ph type="sldNum" sz="quarter" idx="12"/>
          </p:nvPr>
        </p:nvSpPr>
        <p:spPr/>
        <p:txBody>
          <a:bodyPr/>
          <a:lstStyle/>
          <a:p>
            <a:fld id="{7C5CF243-786F-4254-B068-4C9F0B6EA12F}" type="slidenum">
              <a:rPr lang="en-US" altLang="en-US" smtClean="0"/>
              <a:pPr/>
              <a:t>17</a:t>
            </a:fld>
            <a:endParaRPr lang="en-US" altLang="en-US"/>
          </a:p>
        </p:txBody>
      </p:sp>
    </p:spTree>
    <p:extLst>
      <p:ext uri="{BB962C8B-B14F-4D97-AF65-F5344CB8AC3E}">
        <p14:creationId xmlns:p14="http://schemas.microsoft.com/office/powerpoint/2010/main" val="795301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42D76-F71A-84EE-C694-CD352845CC58}"/>
              </a:ext>
            </a:extLst>
          </p:cNvPr>
          <p:cNvSpPr>
            <a:spLocks noGrp="1"/>
          </p:cNvSpPr>
          <p:nvPr>
            <p:ph type="title"/>
          </p:nvPr>
        </p:nvSpPr>
        <p:spPr/>
        <p:txBody>
          <a:bodyPr/>
          <a:lstStyle/>
          <a:p>
            <a:r>
              <a:rPr lang="en-US" dirty="0"/>
              <a:t>Development dependencies contd.</a:t>
            </a:r>
          </a:p>
        </p:txBody>
      </p:sp>
      <p:sp>
        <p:nvSpPr>
          <p:cNvPr id="3" name="Content Placeholder 2">
            <a:extLst>
              <a:ext uri="{FF2B5EF4-FFF2-40B4-BE49-F238E27FC236}">
                <a16:creationId xmlns:a16="http://schemas.microsoft.com/office/drawing/2014/main" id="{B394C1E3-ED97-6735-8F64-9EECF5309B8A}"/>
              </a:ext>
            </a:extLst>
          </p:cNvPr>
          <p:cNvSpPr>
            <a:spLocks noGrp="1"/>
          </p:cNvSpPr>
          <p:nvPr>
            <p:ph idx="1"/>
          </p:nvPr>
        </p:nvSpPr>
        <p:spPr/>
        <p:txBody>
          <a:bodyPr/>
          <a:lstStyle/>
          <a:p>
            <a:r>
              <a:rPr lang="en-US" sz="3600" b="1" dirty="0"/>
              <a:t>Babel</a:t>
            </a:r>
          </a:p>
          <a:p>
            <a:r>
              <a:rPr lang="en-US" dirty="0"/>
              <a:t>Since we will be using ES6+ and the latest JS features in the backend code, we will </a:t>
            </a:r>
          </a:p>
          <a:p>
            <a:r>
              <a:rPr lang="en-US" dirty="0"/>
              <a:t>install and configure Babel modules to convert ES6+ into older versions of JS so </a:t>
            </a:r>
          </a:p>
          <a:p>
            <a:r>
              <a:rPr lang="en-US" dirty="0"/>
              <a:t>that it's compatible with the Node version being used.</a:t>
            </a:r>
          </a:p>
          <a:p>
            <a:r>
              <a:rPr lang="en-US" dirty="0"/>
              <a:t>First, we'll configure Babel in the .</a:t>
            </a:r>
            <a:r>
              <a:rPr lang="en-US" dirty="0" err="1"/>
              <a:t>babelrc</a:t>
            </a:r>
            <a:r>
              <a:rPr lang="en-US" dirty="0"/>
              <a:t> file with presets for the latest JS </a:t>
            </a:r>
          </a:p>
          <a:p>
            <a:r>
              <a:rPr lang="en-US" dirty="0"/>
              <a:t>features and specify the current version of Node as the target environment.</a:t>
            </a:r>
          </a:p>
          <a:p>
            <a:r>
              <a:rPr lang="en-US" dirty="0"/>
              <a:t>Create a file called .</a:t>
            </a:r>
            <a:r>
              <a:rPr lang="en-US" dirty="0" err="1"/>
              <a:t>babelrc</a:t>
            </a:r>
            <a:r>
              <a:rPr lang="en-US" dirty="0"/>
              <a:t> in the </a:t>
            </a:r>
            <a:r>
              <a:rPr lang="en-US" dirty="0" err="1"/>
              <a:t>mern_skeleton</a:t>
            </a:r>
            <a:r>
              <a:rPr lang="en-US" dirty="0"/>
              <a:t> folder as follows:</a:t>
            </a:r>
          </a:p>
        </p:txBody>
      </p:sp>
      <p:sp>
        <p:nvSpPr>
          <p:cNvPr id="4" name="Date Placeholder 3">
            <a:extLst>
              <a:ext uri="{FF2B5EF4-FFF2-40B4-BE49-F238E27FC236}">
                <a16:creationId xmlns:a16="http://schemas.microsoft.com/office/drawing/2014/main" id="{0DBB8864-6801-02B2-5EBD-91AA9A84BF79}"/>
              </a:ext>
            </a:extLst>
          </p:cNvPr>
          <p:cNvSpPr>
            <a:spLocks noGrp="1"/>
          </p:cNvSpPr>
          <p:nvPr>
            <p:ph type="dt" sz="half" idx="10"/>
          </p:nvPr>
        </p:nvSpPr>
        <p:spPr/>
        <p:txBody>
          <a:bodyPr/>
          <a:lstStyle/>
          <a:p>
            <a:pPr>
              <a:defRPr/>
            </a:pPr>
            <a:fld id="{C9C54A8A-EC83-4BC5-B48C-A23671E55882}" type="datetime1">
              <a:rPr lang="en-US" smtClean="0"/>
              <a:t>6/8/2024</a:t>
            </a:fld>
            <a:endParaRPr lang="en-US"/>
          </a:p>
        </p:txBody>
      </p:sp>
      <p:sp>
        <p:nvSpPr>
          <p:cNvPr id="5" name="Footer Placeholder 4">
            <a:extLst>
              <a:ext uri="{FF2B5EF4-FFF2-40B4-BE49-F238E27FC236}">
                <a16:creationId xmlns:a16="http://schemas.microsoft.com/office/drawing/2014/main" id="{22EDDD2B-F44C-8F1F-6892-A4E551F46C1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67234416-5CBC-08DB-4956-DEBFCBF083B5}"/>
              </a:ext>
            </a:extLst>
          </p:cNvPr>
          <p:cNvSpPr>
            <a:spLocks noGrp="1"/>
          </p:cNvSpPr>
          <p:nvPr>
            <p:ph type="sldNum" sz="quarter" idx="12"/>
          </p:nvPr>
        </p:nvSpPr>
        <p:spPr/>
        <p:txBody>
          <a:bodyPr/>
          <a:lstStyle/>
          <a:p>
            <a:fld id="{7C5CF243-786F-4254-B068-4C9F0B6EA12F}" type="slidenum">
              <a:rPr lang="en-US" altLang="en-US" smtClean="0"/>
              <a:pPr/>
              <a:t>18</a:t>
            </a:fld>
            <a:endParaRPr lang="en-US" altLang="en-US"/>
          </a:p>
        </p:txBody>
      </p:sp>
    </p:spTree>
    <p:extLst>
      <p:ext uri="{BB962C8B-B14F-4D97-AF65-F5344CB8AC3E}">
        <p14:creationId xmlns:p14="http://schemas.microsoft.com/office/powerpoint/2010/main" val="3115220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C504F-03ED-E8E7-7B7C-62CBF7E460D6}"/>
              </a:ext>
            </a:extLst>
          </p:cNvPr>
          <p:cNvSpPr>
            <a:spLocks noGrp="1"/>
          </p:cNvSpPr>
          <p:nvPr>
            <p:ph type="title"/>
          </p:nvPr>
        </p:nvSpPr>
        <p:spPr/>
        <p:txBody>
          <a:bodyPr/>
          <a:lstStyle/>
          <a:p>
            <a:r>
              <a:rPr lang="en-US" dirty="0"/>
              <a:t>Babel contd.</a:t>
            </a:r>
          </a:p>
        </p:txBody>
      </p:sp>
      <p:sp>
        <p:nvSpPr>
          <p:cNvPr id="3" name="Content Placeholder 2">
            <a:extLst>
              <a:ext uri="{FF2B5EF4-FFF2-40B4-BE49-F238E27FC236}">
                <a16:creationId xmlns:a16="http://schemas.microsoft.com/office/drawing/2014/main" id="{2C089BEE-F524-2AA5-5AE6-762992F60F5D}"/>
              </a:ext>
            </a:extLst>
          </p:cNvPr>
          <p:cNvSpPr>
            <a:spLocks noGrp="1"/>
          </p:cNvSpPr>
          <p:nvPr>
            <p:ph idx="1"/>
          </p:nvPr>
        </p:nvSpPr>
        <p:spPr/>
        <p:txBody>
          <a:bodyPr/>
          <a:lstStyle/>
          <a:p>
            <a:r>
              <a:rPr lang="en-US" dirty="0" err="1"/>
              <a:t>mern</a:t>
            </a:r>
            <a:r>
              <a:rPr lang="en-US" dirty="0"/>
              <a:t>-skeleton/.</a:t>
            </a:r>
            <a:r>
              <a:rPr lang="en-US" dirty="0" err="1"/>
              <a:t>babelrc</a:t>
            </a:r>
            <a:r>
              <a:rPr lang="en-US" dirty="0"/>
              <a:t>:</a:t>
            </a:r>
          </a:p>
          <a:p>
            <a:pPr marL="400050" lvl="1" indent="0">
              <a:buNone/>
            </a:pPr>
            <a:r>
              <a:rPr lang="en-US" dirty="0"/>
              <a:t>{</a:t>
            </a:r>
          </a:p>
          <a:p>
            <a:pPr marL="400050" lvl="1" indent="0">
              <a:buNone/>
            </a:pPr>
            <a:r>
              <a:rPr lang="en-US" dirty="0"/>
              <a:t>"presets": [</a:t>
            </a:r>
          </a:p>
          <a:p>
            <a:pPr marL="400050" lvl="1" indent="0">
              <a:buNone/>
            </a:pPr>
            <a:r>
              <a:rPr lang="en-US" dirty="0"/>
              <a:t>["@babel/preset-env", </a:t>
            </a:r>
          </a:p>
          <a:p>
            <a:pPr marL="400050" lvl="1" indent="0">
              <a:buNone/>
            </a:pPr>
            <a:r>
              <a:rPr lang="en-US" dirty="0"/>
              <a:t>{</a:t>
            </a:r>
          </a:p>
          <a:p>
            <a:pPr marL="400050" lvl="1" indent="0">
              <a:buNone/>
            </a:pPr>
            <a:r>
              <a:rPr lang="en-US" dirty="0"/>
              <a:t>"targets": {</a:t>
            </a:r>
          </a:p>
          <a:p>
            <a:pPr marL="400050" lvl="1" indent="0">
              <a:buNone/>
            </a:pPr>
            <a:r>
              <a:rPr lang="en-US" dirty="0"/>
              <a:t>"node": "current" </a:t>
            </a:r>
          </a:p>
          <a:p>
            <a:pPr marL="400050" lvl="1" indent="0">
              <a:buNone/>
            </a:pPr>
            <a:r>
              <a:rPr lang="en-US" dirty="0"/>
              <a:t>}</a:t>
            </a:r>
          </a:p>
          <a:p>
            <a:pPr marL="400050" lvl="1" indent="0">
              <a:buNone/>
            </a:pPr>
            <a:r>
              <a:rPr lang="en-US" dirty="0"/>
              <a:t>} </a:t>
            </a:r>
          </a:p>
          <a:p>
            <a:pPr marL="400050" lvl="1" indent="0">
              <a:buNone/>
            </a:pPr>
            <a:r>
              <a:rPr lang="en-US" dirty="0"/>
              <a:t>]</a:t>
            </a:r>
          </a:p>
          <a:p>
            <a:pPr marL="400050" lvl="1" indent="0">
              <a:buNone/>
            </a:pPr>
            <a:r>
              <a:rPr lang="en-US" dirty="0"/>
              <a:t>]</a:t>
            </a:r>
          </a:p>
          <a:p>
            <a:pPr marL="400050" lvl="1" indent="0">
              <a:buNone/>
            </a:pPr>
            <a:r>
              <a:rPr lang="en-US" dirty="0"/>
              <a:t>}</a:t>
            </a:r>
          </a:p>
        </p:txBody>
      </p:sp>
      <p:sp>
        <p:nvSpPr>
          <p:cNvPr id="4" name="Date Placeholder 3">
            <a:extLst>
              <a:ext uri="{FF2B5EF4-FFF2-40B4-BE49-F238E27FC236}">
                <a16:creationId xmlns:a16="http://schemas.microsoft.com/office/drawing/2014/main" id="{88E33713-1A41-628B-9935-9FFE58242021}"/>
              </a:ext>
            </a:extLst>
          </p:cNvPr>
          <p:cNvSpPr>
            <a:spLocks noGrp="1"/>
          </p:cNvSpPr>
          <p:nvPr>
            <p:ph type="dt" sz="half" idx="10"/>
          </p:nvPr>
        </p:nvSpPr>
        <p:spPr/>
        <p:txBody>
          <a:bodyPr/>
          <a:lstStyle/>
          <a:p>
            <a:pPr>
              <a:defRPr/>
            </a:pPr>
            <a:fld id="{C9C54A8A-EC83-4BC5-B48C-A23671E55882}" type="datetime1">
              <a:rPr lang="en-US" smtClean="0"/>
              <a:t>6/8/2024</a:t>
            </a:fld>
            <a:endParaRPr lang="en-US"/>
          </a:p>
        </p:txBody>
      </p:sp>
      <p:sp>
        <p:nvSpPr>
          <p:cNvPr id="5" name="Footer Placeholder 4">
            <a:extLst>
              <a:ext uri="{FF2B5EF4-FFF2-40B4-BE49-F238E27FC236}">
                <a16:creationId xmlns:a16="http://schemas.microsoft.com/office/drawing/2014/main" id="{761A2CF0-B806-F217-9B88-714AF174A4A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D7D206E-06CA-1DC2-74B8-C80835ACF902}"/>
              </a:ext>
            </a:extLst>
          </p:cNvPr>
          <p:cNvSpPr>
            <a:spLocks noGrp="1"/>
          </p:cNvSpPr>
          <p:nvPr>
            <p:ph type="sldNum" sz="quarter" idx="12"/>
          </p:nvPr>
        </p:nvSpPr>
        <p:spPr/>
        <p:txBody>
          <a:bodyPr/>
          <a:lstStyle/>
          <a:p>
            <a:fld id="{7C5CF243-786F-4254-B068-4C9F0B6EA12F}" type="slidenum">
              <a:rPr lang="en-US" altLang="en-US" smtClean="0"/>
              <a:pPr/>
              <a:t>19</a:t>
            </a:fld>
            <a:endParaRPr lang="en-US" altLang="en-US"/>
          </a:p>
        </p:txBody>
      </p:sp>
    </p:spTree>
    <p:extLst>
      <p:ext uri="{BB962C8B-B14F-4D97-AF65-F5344CB8AC3E}">
        <p14:creationId xmlns:p14="http://schemas.microsoft.com/office/powerpoint/2010/main" val="1038073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182DD-67C0-2525-6A6B-2D96ED0B1E57}"/>
              </a:ext>
            </a:extLst>
          </p:cNvPr>
          <p:cNvSpPr>
            <a:spLocks noGrp="1"/>
          </p:cNvSpPr>
          <p:nvPr>
            <p:ph type="title"/>
          </p:nvPr>
        </p:nvSpPr>
        <p:spPr/>
        <p:txBody>
          <a:bodyPr/>
          <a:lstStyle/>
          <a:p>
            <a:r>
              <a:rPr lang="en-US" dirty="0"/>
              <a:t>Building a Backend with MongoDB, </a:t>
            </a:r>
            <a:br>
              <a:rPr lang="en-US" dirty="0"/>
            </a:br>
            <a:r>
              <a:rPr lang="en-US" dirty="0"/>
              <a:t>Express, and Node</a:t>
            </a:r>
          </a:p>
        </p:txBody>
      </p:sp>
      <p:sp>
        <p:nvSpPr>
          <p:cNvPr id="3" name="Content Placeholder 2">
            <a:extLst>
              <a:ext uri="{FF2B5EF4-FFF2-40B4-BE49-F238E27FC236}">
                <a16:creationId xmlns:a16="http://schemas.microsoft.com/office/drawing/2014/main" id="{78E43FFB-86F7-09D9-FD78-0CC4DB096572}"/>
              </a:ext>
            </a:extLst>
          </p:cNvPr>
          <p:cNvSpPr>
            <a:spLocks noGrp="1"/>
          </p:cNvSpPr>
          <p:nvPr>
            <p:ph idx="1"/>
          </p:nvPr>
        </p:nvSpPr>
        <p:spPr/>
        <p:txBody>
          <a:bodyPr/>
          <a:lstStyle/>
          <a:p>
            <a:r>
              <a:rPr lang="en-US" dirty="0"/>
              <a:t>start with the backend implementation of the MERN skeleton using Node, Express, and MongoDB:</a:t>
            </a:r>
          </a:p>
          <a:p>
            <a:endParaRPr lang="en-US" dirty="0"/>
          </a:p>
          <a:p>
            <a:r>
              <a:rPr lang="en-US" dirty="0"/>
              <a:t>Overview of the skeleton application</a:t>
            </a:r>
          </a:p>
          <a:p>
            <a:r>
              <a:rPr lang="en-US" dirty="0"/>
              <a:t>Backend code setup</a:t>
            </a:r>
          </a:p>
          <a:p>
            <a:r>
              <a:rPr lang="en-US" dirty="0"/>
              <a:t>User model with Mongoose</a:t>
            </a:r>
          </a:p>
          <a:p>
            <a:r>
              <a:rPr lang="en-US" dirty="0"/>
              <a:t>User CRUD API endpoints with Express </a:t>
            </a:r>
          </a:p>
          <a:p>
            <a:r>
              <a:rPr lang="en-US" dirty="0"/>
              <a:t>User Auth with JSON Web Tokens</a:t>
            </a:r>
          </a:p>
          <a:p>
            <a:r>
              <a:rPr lang="en-US" dirty="0"/>
              <a:t>Running backend code and checking APIs</a:t>
            </a:r>
          </a:p>
        </p:txBody>
      </p:sp>
      <p:sp>
        <p:nvSpPr>
          <p:cNvPr id="4" name="Date Placeholder 3">
            <a:extLst>
              <a:ext uri="{FF2B5EF4-FFF2-40B4-BE49-F238E27FC236}">
                <a16:creationId xmlns:a16="http://schemas.microsoft.com/office/drawing/2014/main" id="{7D96A8A2-7799-FB07-A2AE-D03AF844B55A}"/>
              </a:ext>
            </a:extLst>
          </p:cNvPr>
          <p:cNvSpPr>
            <a:spLocks noGrp="1"/>
          </p:cNvSpPr>
          <p:nvPr>
            <p:ph type="dt" sz="half" idx="10"/>
          </p:nvPr>
        </p:nvSpPr>
        <p:spPr/>
        <p:txBody>
          <a:bodyPr/>
          <a:lstStyle/>
          <a:p>
            <a:pPr>
              <a:defRPr/>
            </a:pPr>
            <a:fld id="{C9C54A8A-EC83-4BC5-B48C-A23671E55882}" type="datetime1">
              <a:rPr lang="en-US" smtClean="0"/>
              <a:t>6/8/2024</a:t>
            </a:fld>
            <a:endParaRPr lang="en-US"/>
          </a:p>
        </p:txBody>
      </p:sp>
      <p:sp>
        <p:nvSpPr>
          <p:cNvPr id="5" name="Footer Placeholder 4">
            <a:extLst>
              <a:ext uri="{FF2B5EF4-FFF2-40B4-BE49-F238E27FC236}">
                <a16:creationId xmlns:a16="http://schemas.microsoft.com/office/drawing/2014/main" id="{A850A75E-8A08-B9EB-EE10-1FA1AB7AF2D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3A8832A2-EAB9-38D8-8095-EB5F797C7300}"/>
              </a:ext>
            </a:extLst>
          </p:cNvPr>
          <p:cNvSpPr>
            <a:spLocks noGrp="1"/>
          </p:cNvSpPr>
          <p:nvPr>
            <p:ph type="sldNum" sz="quarter" idx="12"/>
          </p:nvPr>
        </p:nvSpPr>
        <p:spPr/>
        <p:txBody>
          <a:bodyPr/>
          <a:lstStyle/>
          <a:p>
            <a:fld id="{7C5CF243-786F-4254-B068-4C9F0B6EA12F}" type="slidenum">
              <a:rPr lang="en-US" altLang="en-US" smtClean="0"/>
              <a:pPr/>
              <a:t>2</a:t>
            </a:fld>
            <a:endParaRPr lang="en-US" altLang="en-US"/>
          </a:p>
        </p:txBody>
      </p:sp>
    </p:spTree>
    <p:extLst>
      <p:ext uri="{BB962C8B-B14F-4D97-AF65-F5344CB8AC3E}">
        <p14:creationId xmlns:p14="http://schemas.microsoft.com/office/powerpoint/2010/main" val="7717056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097D0-ED90-51CE-D8CF-C326C4778755}"/>
              </a:ext>
            </a:extLst>
          </p:cNvPr>
          <p:cNvSpPr>
            <a:spLocks noGrp="1"/>
          </p:cNvSpPr>
          <p:nvPr>
            <p:ph type="title"/>
          </p:nvPr>
        </p:nvSpPr>
        <p:spPr/>
        <p:txBody>
          <a:bodyPr/>
          <a:lstStyle/>
          <a:p>
            <a:r>
              <a:rPr lang="en-US" dirty="0"/>
              <a:t>Babel contd.</a:t>
            </a:r>
          </a:p>
        </p:txBody>
      </p:sp>
      <p:sp>
        <p:nvSpPr>
          <p:cNvPr id="3" name="Content Placeholder 2">
            <a:extLst>
              <a:ext uri="{FF2B5EF4-FFF2-40B4-BE49-F238E27FC236}">
                <a16:creationId xmlns:a16="http://schemas.microsoft.com/office/drawing/2014/main" id="{4CD380D1-81CC-BD52-7D79-E71AFB80577F}"/>
              </a:ext>
            </a:extLst>
          </p:cNvPr>
          <p:cNvSpPr>
            <a:spLocks noGrp="1"/>
          </p:cNvSpPr>
          <p:nvPr>
            <p:ph idx="1"/>
          </p:nvPr>
        </p:nvSpPr>
        <p:spPr/>
        <p:txBody>
          <a:bodyPr/>
          <a:lstStyle/>
          <a:p>
            <a:r>
              <a:rPr lang="en-US" dirty="0"/>
              <a:t>Setting </a:t>
            </a:r>
            <a:r>
              <a:rPr lang="en-US" dirty="0" err="1"/>
              <a:t>targets.node</a:t>
            </a:r>
            <a:r>
              <a:rPr lang="en-US" dirty="0"/>
              <a:t> to current instructs Babel to compile against the current version of Node and allows us to use expressions such as async/await in our backend code.</a:t>
            </a:r>
          </a:p>
          <a:p>
            <a:r>
              <a:rPr lang="en-US" dirty="0"/>
              <a:t>Next, we need to install the Babel modules as </a:t>
            </a:r>
            <a:r>
              <a:rPr lang="en-US" dirty="0" err="1"/>
              <a:t>devDependencies</a:t>
            </a:r>
            <a:r>
              <a:rPr lang="en-US" dirty="0"/>
              <a:t> from the command line </a:t>
            </a:r>
            <a:r>
              <a:rPr lang="en-US" dirty="0" err="1"/>
              <a:t>i.e</a:t>
            </a:r>
            <a:r>
              <a:rPr lang="en-US" dirty="0"/>
              <a:t> terminal:</a:t>
            </a:r>
          </a:p>
          <a:p>
            <a:pPr marL="0" indent="0">
              <a:buNone/>
            </a:pPr>
            <a:r>
              <a:rPr lang="en-US" b="1" dirty="0"/>
              <a:t>yarn add --dev @babel/core babel-loader @babel/preset-env</a:t>
            </a:r>
          </a:p>
          <a:p>
            <a:r>
              <a:rPr lang="en-US" dirty="0"/>
              <a:t>Once the module installations are done, you will notice that </a:t>
            </a:r>
          </a:p>
          <a:p>
            <a:r>
              <a:rPr lang="en-US" dirty="0"/>
              <a:t>the </a:t>
            </a:r>
            <a:r>
              <a:rPr lang="en-US" dirty="0" err="1"/>
              <a:t>devDependencies</a:t>
            </a:r>
            <a:r>
              <a:rPr lang="en-US" dirty="0"/>
              <a:t> list has been updated in the </a:t>
            </a:r>
            <a:r>
              <a:rPr lang="en-US" dirty="0" err="1"/>
              <a:t>package.json</a:t>
            </a:r>
            <a:r>
              <a:rPr lang="en-US" dirty="0"/>
              <a:t> file.</a:t>
            </a:r>
          </a:p>
        </p:txBody>
      </p:sp>
      <p:sp>
        <p:nvSpPr>
          <p:cNvPr id="4" name="Date Placeholder 3">
            <a:extLst>
              <a:ext uri="{FF2B5EF4-FFF2-40B4-BE49-F238E27FC236}">
                <a16:creationId xmlns:a16="http://schemas.microsoft.com/office/drawing/2014/main" id="{D72DFA1E-9DF9-17E0-405F-3F5EF12C04BC}"/>
              </a:ext>
            </a:extLst>
          </p:cNvPr>
          <p:cNvSpPr>
            <a:spLocks noGrp="1"/>
          </p:cNvSpPr>
          <p:nvPr>
            <p:ph type="dt" sz="half" idx="10"/>
          </p:nvPr>
        </p:nvSpPr>
        <p:spPr/>
        <p:txBody>
          <a:bodyPr/>
          <a:lstStyle/>
          <a:p>
            <a:pPr>
              <a:defRPr/>
            </a:pPr>
            <a:fld id="{C9C54A8A-EC83-4BC5-B48C-A23671E55882}" type="datetime1">
              <a:rPr lang="en-US" smtClean="0"/>
              <a:t>6/8/2024</a:t>
            </a:fld>
            <a:endParaRPr lang="en-US"/>
          </a:p>
        </p:txBody>
      </p:sp>
      <p:sp>
        <p:nvSpPr>
          <p:cNvPr id="5" name="Footer Placeholder 4">
            <a:extLst>
              <a:ext uri="{FF2B5EF4-FFF2-40B4-BE49-F238E27FC236}">
                <a16:creationId xmlns:a16="http://schemas.microsoft.com/office/drawing/2014/main" id="{1DF2BD8B-D771-8AB2-BFE9-D42DED33D1E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D349DDB-57BB-E989-853A-94E3A2D6E4C1}"/>
              </a:ext>
            </a:extLst>
          </p:cNvPr>
          <p:cNvSpPr>
            <a:spLocks noGrp="1"/>
          </p:cNvSpPr>
          <p:nvPr>
            <p:ph type="sldNum" sz="quarter" idx="12"/>
          </p:nvPr>
        </p:nvSpPr>
        <p:spPr/>
        <p:txBody>
          <a:bodyPr/>
          <a:lstStyle/>
          <a:p>
            <a:fld id="{7C5CF243-786F-4254-B068-4C9F0B6EA12F}" type="slidenum">
              <a:rPr lang="en-US" altLang="en-US" smtClean="0"/>
              <a:pPr/>
              <a:t>20</a:t>
            </a:fld>
            <a:endParaRPr lang="en-US" altLang="en-US"/>
          </a:p>
        </p:txBody>
      </p:sp>
    </p:spTree>
    <p:extLst>
      <p:ext uri="{BB962C8B-B14F-4D97-AF65-F5344CB8AC3E}">
        <p14:creationId xmlns:p14="http://schemas.microsoft.com/office/powerpoint/2010/main" val="2129539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2EDA7-A9CD-1430-42F0-5FA01BA0BDB1}"/>
              </a:ext>
            </a:extLst>
          </p:cNvPr>
          <p:cNvSpPr>
            <a:spLocks noGrp="1"/>
          </p:cNvSpPr>
          <p:nvPr>
            <p:ph type="title"/>
          </p:nvPr>
        </p:nvSpPr>
        <p:spPr/>
        <p:txBody>
          <a:bodyPr/>
          <a:lstStyle/>
          <a:p>
            <a:r>
              <a:rPr lang="en-US" dirty="0"/>
              <a:t>Config variables</a:t>
            </a:r>
          </a:p>
        </p:txBody>
      </p:sp>
      <p:sp>
        <p:nvSpPr>
          <p:cNvPr id="3" name="Content Placeholder 2">
            <a:extLst>
              <a:ext uri="{FF2B5EF4-FFF2-40B4-BE49-F238E27FC236}">
                <a16:creationId xmlns:a16="http://schemas.microsoft.com/office/drawing/2014/main" id="{2AE76402-DE3C-76CD-356C-546FCD39B3B0}"/>
              </a:ext>
            </a:extLst>
          </p:cNvPr>
          <p:cNvSpPr>
            <a:spLocks noGrp="1"/>
          </p:cNvSpPr>
          <p:nvPr>
            <p:ph idx="1"/>
          </p:nvPr>
        </p:nvSpPr>
        <p:spPr/>
        <p:txBody>
          <a:bodyPr/>
          <a:lstStyle/>
          <a:p>
            <a:r>
              <a:rPr lang="en-US" dirty="0"/>
              <a:t>In the config/config.js file, we will define some server-side configuration-related variables that will be used in the code but should not be hardcoded as a best practice, as well as for security purposes.</a:t>
            </a:r>
          </a:p>
          <a:p>
            <a:endParaRPr lang="en-US" dirty="0"/>
          </a:p>
        </p:txBody>
      </p:sp>
      <p:sp>
        <p:nvSpPr>
          <p:cNvPr id="4" name="Date Placeholder 3">
            <a:extLst>
              <a:ext uri="{FF2B5EF4-FFF2-40B4-BE49-F238E27FC236}">
                <a16:creationId xmlns:a16="http://schemas.microsoft.com/office/drawing/2014/main" id="{BE740270-11DE-2192-1A52-AAAAD8F32372}"/>
              </a:ext>
            </a:extLst>
          </p:cNvPr>
          <p:cNvSpPr>
            <a:spLocks noGrp="1"/>
          </p:cNvSpPr>
          <p:nvPr>
            <p:ph type="dt" sz="half" idx="10"/>
          </p:nvPr>
        </p:nvSpPr>
        <p:spPr/>
        <p:txBody>
          <a:bodyPr/>
          <a:lstStyle/>
          <a:p>
            <a:pPr>
              <a:defRPr/>
            </a:pPr>
            <a:fld id="{C9C54A8A-EC83-4BC5-B48C-A23671E55882}" type="datetime1">
              <a:rPr lang="en-US" smtClean="0"/>
              <a:t>6/8/2024</a:t>
            </a:fld>
            <a:endParaRPr lang="en-US"/>
          </a:p>
        </p:txBody>
      </p:sp>
      <p:sp>
        <p:nvSpPr>
          <p:cNvPr id="5" name="Footer Placeholder 4">
            <a:extLst>
              <a:ext uri="{FF2B5EF4-FFF2-40B4-BE49-F238E27FC236}">
                <a16:creationId xmlns:a16="http://schemas.microsoft.com/office/drawing/2014/main" id="{77D00D9C-5178-5D34-7A76-0C35B42FB25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7B300B9-C87C-AC62-A675-B643899FDA58}"/>
              </a:ext>
            </a:extLst>
          </p:cNvPr>
          <p:cNvSpPr>
            <a:spLocks noGrp="1"/>
          </p:cNvSpPr>
          <p:nvPr>
            <p:ph type="sldNum" sz="quarter" idx="12"/>
          </p:nvPr>
        </p:nvSpPr>
        <p:spPr/>
        <p:txBody>
          <a:bodyPr/>
          <a:lstStyle/>
          <a:p>
            <a:fld id="{7C5CF243-786F-4254-B068-4C9F0B6EA12F}" type="slidenum">
              <a:rPr lang="en-US" altLang="en-US" smtClean="0"/>
              <a:pPr/>
              <a:t>21</a:t>
            </a:fld>
            <a:endParaRPr lang="en-US" altLang="en-US"/>
          </a:p>
        </p:txBody>
      </p:sp>
    </p:spTree>
    <p:extLst>
      <p:ext uri="{BB962C8B-B14F-4D97-AF65-F5344CB8AC3E}">
        <p14:creationId xmlns:p14="http://schemas.microsoft.com/office/powerpoint/2010/main" val="18369854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DE2E9-7655-40B9-1A1F-0915CC082485}"/>
              </a:ext>
            </a:extLst>
          </p:cNvPr>
          <p:cNvSpPr>
            <a:spLocks noGrp="1"/>
          </p:cNvSpPr>
          <p:nvPr>
            <p:ph type="title"/>
          </p:nvPr>
        </p:nvSpPr>
        <p:spPr/>
        <p:txBody>
          <a:bodyPr/>
          <a:lstStyle/>
          <a:p>
            <a:r>
              <a:rPr lang="en-US" dirty="0"/>
              <a:t>Config variables</a:t>
            </a:r>
          </a:p>
        </p:txBody>
      </p:sp>
      <p:sp>
        <p:nvSpPr>
          <p:cNvPr id="3" name="Content Placeholder 2">
            <a:extLst>
              <a:ext uri="{FF2B5EF4-FFF2-40B4-BE49-F238E27FC236}">
                <a16:creationId xmlns:a16="http://schemas.microsoft.com/office/drawing/2014/main" id="{8AD4065C-CF6A-3FB5-DC2F-2CD858B7D9A2}"/>
              </a:ext>
            </a:extLst>
          </p:cNvPr>
          <p:cNvSpPr>
            <a:spLocks noGrp="1"/>
          </p:cNvSpPr>
          <p:nvPr>
            <p:ph idx="1"/>
          </p:nvPr>
        </p:nvSpPr>
        <p:spPr/>
        <p:txBody>
          <a:bodyPr/>
          <a:lstStyle/>
          <a:p>
            <a:pPr marL="0" indent="0">
              <a:buNone/>
            </a:pPr>
            <a:r>
              <a:rPr lang="en-US" sz="2000" dirty="0"/>
              <a:t> </a:t>
            </a:r>
            <a:r>
              <a:rPr lang="en-US" sz="2000" dirty="0" err="1"/>
              <a:t>mern</a:t>
            </a:r>
            <a:r>
              <a:rPr lang="en-US" sz="2000" dirty="0"/>
              <a:t>-skeleton/config/config.js:</a:t>
            </a:r>
          </a:p>
          <a:p>
            <a:pPr marL="0" indent="0">
              <a:buNone/>
            </a:pPr>
            <a:endParaRPr lang="en-US" sz="2000" dirty="0"/>
          </a:p>
          <a:p>
            <a:pPr marL="0" indent="0">
              <a:buNone/>
            </a:pPr>
            <a:r>
              <a:rPr lang="en-US" sz="2000" dirty="0"/>
              <a:t> const config = {</a:t>
            </a:r>
          </a:p>
          <a:p>
            <a:pPr marL="0" indent="0">
              <a:buNone/>
            </a:pPr>
            <a:r>
              <a:rPr lang="en-US" sz="2000" dirty="0"/>
              <a:t> env: </a:t>
            </a:r>
            <a:r>
              <a:rPr lang="en-US" sz="2000" dirty="0" err="1"/>
              <a:t>process.env.NODE_ENV</a:t>
            </a:r>
            <a:r>
              <a:rPr lang="en-US" sz="2000" dirty="0"/>
              <a:t> || 'development’, </a:t>
            </a:r>
          </a:p>
          <a:p>
            <a:pPr marL="0" indent="0">
              <a:buNone/>
            </a:pPr>
            <a:r>
              <a:rPr lang="en-US" sz="2000" dirty="0"/>
              <a:t> port: </a:t>
            </a:r>
            <a:r>
              <a:rPr lang="en-US" sz="2000" dirty="0" err="1"/>
              <a:t>process.env.PORT</a:t>
            </a:r>
            <a:r>
              <a:rPr lang="en-US" sz="2000" dirty="0"/>
              <a:t> || 3000,</a:t>
            </a:r>
          </a:p>
          <a:p>
            <a:pPr marL="0" indent="0">
              <a:buNone/>
            </a:pPr>
            <a:r>
              <a:rPr lang="en-US" sz="2000" dirty="0"/>
              <a:t> </a:t>
            </a:r>
            <a:r>
              <a:rPr lang="en-US" sz="2000" dirty="0" err="1"/>
              <a:t>jwtSecret</a:t>
            </a:r>
            <a:r>
              <a:rPr lang="en-US" sz="2000" dirty="0"/>
              <a:t>: </a:t>
            </a:r>
            <a:r>
              <a:rPr lang="en-US" sz="2000" dirty="0" err="1"/>
              <a:t>process.env.JWT_SECRET</a:t>
            </a:r>
            <a:r>
              <a:rPr lang="en-US" sz="2000" dirty="0"/>
              <a:t> || "</a:t>
            </a:r>
            <a:r>
              <a:rPr lang="en-US" sz="2000" dirty="0" err="1"/>
              <a:t>YOUR_secret_key</a:t>
            </a:r>
            <a:r>
              <a:rPr lang="en-US" sz="2000" dirty="0"/>
              <a:t>", </a:t>
            </a:r>
          </a:p>
          <a:p>
            <a:pPr marL="0" indent="0">
              <a:buNone/>
            </a:pPr>
            <a:r>
              <a:rPr lang="en-US" sz="2000" dirty="0"/>
              <a:t> </a:t>
            </a:r>
            <a:r>
              <a:rPr lang="en-US" sz="2000" dirty="0" err="1"/>
              <a:t>mongoUri</a:t>
            </a:r>
            <a:r>
              <a:rPr lang="en-US" sz="2000" dirty="0"/>
              <a:t>: </a:t>
            </a:r>
            <a:r>
              <a:rPr lang="en-US" sz="2000" dirty="0" err="1"/>
              <a:t>process.env.MONGODB_URI</a:t>
            </a:r>
            <a:r>
              <a:rPr lang="en-US" sz="2000" dirty="0"/>
              <a:t> ||</a:t>
            </a:r>
          </a:p>
          <a:p>
            <a:pPr marL="0" indent="0">
              <a:buNone/>
            </a:pPr>
            <a:r>
              <a:rPr lang="en-US" sz="2000" dirty="0"/>
              <a:t> </a:t>
            </a:r>
            <a:r>
              <a:rPr lang="en-US" sz="2000" dirty="0" err="1"/>
              <a:t>process.env.MONGO_HOST</a:t>
            </a:r>
            <a:r>
              <a:rPr lang="en-US" sz="2000" dirty="0"/>
              <a:t> ||</a:t>
            </a:r>
          </a:p>
          <a:p>
            <a:pPr marL="0" indent="0">
              <a:buNone/>
            </a:pPr>
            <a:r>
              <a:rPr lang="en-US" sz="2000" dirty="0"/>
              <a:t> '</a:t>
            </a:r>
            <a:r>
              <a:rPr lang="en-US" sz="2000" dirty="0" err="1"/>
              <a:t>mongodb</a:t>
            </a:r>
            <a:r>
              <a:rPr lang="en-US" sz="2000" dirty="0"/>
              <a:t>://' + (</a:t>
            </a:r>
            <a:r>
              <a:rPr lang="en-US" sz="2000" dirty="0" err="1"/>
              <a:t>process.env.IP</a:t>
            </a:r>
            <a:r>
              <a:rPr lang="en-US" sz="2000" dirty="0"/>
              <a:t> || 'localhost') + ':' + </a:t>
            </a:r>
          </a:p>
          <a:p>
            <a:pPr marL="0" indent="0">
              <a:buNone/>
            </a:pPr>
            <a:r>
              <a:rPr lang="en-US" sz="2000" dirty="0"/>
              <a:t>(</a:t>
            </a:r>
            <a:r>
              <a:rPr lang="en-US" sz="2000" dirty="0" err="1"/>
              <a:t>process.env.MONGO_PORT</a:t>
            </a:r>
            <a:r>
              <a:rPr lang="en-US" sz="2000" dirty="0"/>
              <a:t> || '27017') +</a:t>
            </a:r>
          </a:p>
          <a:p>
            <a:pPr marL="0" indent="0">
              <a:buNone/>
            </a:pPr>
            <a:r>
              <a:rPr lang="en-US" sz="2000" dirty="0"/>
              <a:t> '/</a:t>
            </a:r>
            <a:r>
              <a:rPr lang="en-US" sz="2000" dirty="0" err="1"/>
              <a:t>mernproject</a:t>
            </a:r>
            <a:r>
              <a:rPr lang="en-US" sz="2000" dirty="0"/>
              <a:t>’ </a:t>
            </a:r>
          </a:p>
          <a:p>
            <a:pPr marL="0" indent="0">
              <a:buNone/>
            </a:pPr>
            <a:r>
              <a:rPr lang="en-US" sz="2000" dirty="0"/>
              <a:t> }</a:t>
            </a:r>
          </a:p>
          <a:p>
            <a:pPr marL="0" indent="0">
              <a:buNone/>
            </a:pPr>
            <a:r>
              <a:rPr lang="en-US" sz="2000" dirty="0"/>
              <a:t> export default config</a:t>
            </a:r>
          </a:p>
          <a:p>
            <a:endParaRPr lang="en-US" dirty="0"/>
          </a:p>
        </p:txBody>
      </p:sp>
      <p:sp>
        <p:nvSpPr>
          <p:cNvPr id="4" name="Date Placeholder 3">
            <a:extLst>
              <a:ext uri="{FF2B5EF4-FFF2-40B4-BE49-F238E27FC236}">
                <a16:creationId xmlns:a16="http://schemas.microsoft.com/office/drawing/2014/main" id="{E854E197-CC1D-2AD9-58C6-085788DF5C38}"/>
              </a:ext>
            </a:extLst>
          </p:cNvPr>
          <p:cNvSpPr>
            <a:spLocks noGrp="1"/>
          </p:cNvSpPr>
          <p:nvPr>
            <p:ph type="dt" sz="half" idx="10"/>
          </p:nvPr>
        </p:nvSpPr>
        <p:spPr/>
        <p:txBody>
          <a:bodyPr/>
          <a:lstStyle/>
          <a:p>
            <a:pPr>
              <a:defRPr/>
            </a:pPr>
            <a:fld id="{C9C54A8A-EC83-4BC5-B48C-A23671E55882}" type="datetime1">
              <a:rPr lang="en-US" smtClean="0"/>
              <a:t>6/8/2024</a:t>
            </a:fld>
            <a:endParaRPr lang="en-US"/>
          </a:p>
        </p:txBody>
      </p:sp>
      <p:sp>
        <p:nvSpPr>
          <p:cNvPr id="5" name="Footer Placeholder 4">
            <a:extLst>
              <a:ext uri="{FF2B5EF4-FFF2-40B4-BE49-F238E27FC236}">
                <a16:creationId xmlns:a16="http://schemas.microsoft.com/office/drawing/2014/main" id="{08577B5C-1A15-1B0F-CC87-D20F850045BD}"/>
              </a:ext>
            </a:extLst>
          </p:cNvPr>
          <p:cNvSpPr>
            <a:spLocks noGrp="1"/>
          </p:cNvSpPr>
          <p:nvPr>
            <p:ph type="ftr" sz="quarter" idx="11"/>
          </p:nvPr>
        </p:nvSpPr>
        <p:spPr/>
        <p:txBody>
          <a:bodyPr/>
          <a:lstStyle/>
          <a:p>
            <a:pPr>
              <a:defRPr/>
            </a:pPr>
            <a:r>
              <a:rPr lang="en-US" dirty="0"/>
              <a:t>Web Application Development</a:t>
            </a:r>
          </a:p>
        </p:txBody>
      </p:sp>
      <p:sp>
        <p:nvSpPr>
          <p:cNvPr id="6" name="Slide Number Placeholder 5">
            <a:extLst>
              <a:ext uri="{FF2B5EF4-FFF2-40B4-BE49-F238E27FC236}">
                <a16:creationId xmlns:a16="http://schemas.microsoft.com/office/drawing/2014/main" id="{CB214D27-8EA5-F4E3-9C5E-734BA3F62DB6}"/>
              </a:ext>
            </a:extLst>
          </p:cNvPr>
          <p:cNvSpPr>
            <a:spLocks noGrp="1"/>
          </p:cNvSpPr>
          <p:nvPr>
            <p:ph type="sldNum" sz="quarter" idx="12"/>
          </p:nvPr>
        </p:nvSpPr>
        <p:spPr/>
        <p:txBody>
          <a:bodyPr/>
          <a:lstStyle/>
          <a:p>
            <a:fld id="{7C5CF243-786F-4254-B068-4C9F0B6EA12F}" type="slidenum">
              <a:rPr lang="en-US" altLang="en-US" smtClean="0"/>
              <a:pPr/>
              <a:t>22</a:t>
            </a:fld>
            <a:endParaRPr lang="en-US" altLang="en-US"/>
          </a:p>
        </p:txBody>
      </p:sp>
    </p:spTree>
    <p:extLst>
      <p:ext uri="{BB962C8B-B14F-4D97-AF65-F5344CB8AC3E}">
        <p14:creationId xmlns:p14="http://schemas.microsoft.com/office/powerpoint/2010/main" val="29413806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98B2E-E8EE-FD23-93BB-8477C1DF4D50}"/>
              </a:ext>
            </a:extLst>
          </p:cNvPr>
          <p:cNvSpPr>
            <a:spLocks noGrp="1"/>
          </p:cNvSpPr>
          <p:nvPr>
            <p:ph type="title"/>
          </p:nvPr>
        </p:nvSpPr>
        <p:spPr/>
        <p:txBody>
          <a:bodyPr/>
          <a:lstStyle/>
          <a:p>
            <a:r>
              <a:rPr lang="en-US" dirty="0"/>
              <a:t>Config variables contd.</a:t>
            </a:r>
          </a:p>
        </p:txBody>
      </p:sp>
      <p:sp>
        <p:nvSpPr>
          <p:cNvPr id="3" name="Content Placeholder 2">
            <a:extLst>
              <a:ext uri="{FF2B5EF4-FFF2-40B4-BE49-F238E27FC236}">
                <a16:creationId xmlns:a16="http://schemas.microsoft.com/office/drawing/2014/main" id="{336E23C9-A4AC-3ACF-866A-DB607FE834D2}"/>
              </a:ext>
            </a:extLst>
          </p:cNvPr>
          <p:cNvSpPr>
            <a:spLocks noGrp="1"/>
          </p:cNvSpPr>
          <p:nvPr>
            <p:ph idx="1"/>
          </p:nvPr>
        </p:nvSpPr>
        <p:spPr/>
        <p:txBody>
          <a:bodyPr/>
          <a:lstStyle/>
          <a:p>
            <a:r>
              <a:rPr lang="en-US" dirty="0"/>
              <a:t>The config variables that were defined are as follows:</a:t>
            </a:r>
          </a:p>
          <a:p>
            <a:r>
              <a:rPr lang="en-US" dirty="0"/>
              <a:t>env: To differentiate between development and production modes </a:t>
            </a:r>
          </a:p>
          <a:p>
            <a:r>
              <a:rPr lang="en-US" dirty="0"/>
              <a:t>port: To define the listening port for the server</a:t>
            </a:r>
          </a:p>
          <a:p>
            <a:r>
              <a:rPr lang="en-US" dirty="0" err="1"/>
              <a:t>jwtSecret</a:t>
            </a:r>
            <a:r>
              <a:rPr lang="en-US" dirty="0"/>
              <a:t>: The secret key to be used to sign JWT</a:t>
            </a:r>
          </a:p>
          <a:p>
            <a:r>
              <a:rPr lang="en-US" dirty="0" err="1"/>
              <a:t>mongoUri</a:t>
            </a:r>
            <a:r>
              <a:rPr lang="en-US" dirty="0"/>
              <a:t>: The location of the MongoDB database instance for the project </a:t>
            </a:r>
          </a:p>
          <a:p>
            <a:r>
              <a:rPr lang="en-US" dirty="0"/>
              <a:t>These variables will give us the flexibility to change values from a single file and use it across the backend code. </a:t>
            </a:r>
          </a:p>
          <a:p>
            <a:r>
              <a:rPr lang="en-US" dirty="0"/>
              <a:t>Next, we will add the run scripts, which will allow us to run and debug the backend implementation.</a:t>
            </a:r>
          </a:p>
        </p:txBody>
      </p:sp>
      <p:sp>
        <p:nvSpPr>
          <p:cNvPr id="4" name="Date Placeholder 3">
            <a:extLst>
              <a:ext uri="{FF2B5EF4-FFF2-40B4-BE49-F238E27FC236}">
                <a16:creationId xmlns:a16="http://schemas.microsoft.com/office/drawing/2014/main" id="{B45AF4A4-0DC4-435D-22EF-02B6B9999E04}"/>
              </a:ext>
            </a:extLst>
          </p:cNvPr>
          <p:cNvSpPr>
            <a:spLocks noGrp="1"/>
          </p:cNvSpPr>
          <p:nvPr>
            <p:ph type="dt" sz="half" idx="10"/>
          </p:nvPr>
        </p:nvSpPr>
        <p:spPr/>
        <p:txBody>
          <a:bodyPr/>
          <a:lstStyle/>
          <a:p>
            <a:pPr>
              <a:defRPr/>
            </a:pPr>
            <a:fld id="{C9C54A8A-EC83-4BC5-B48C-A23671E55882}" type="datetime1">
              <a:rPr lang="en-US" smtClean="0"/>
              <a:t>6/8/2024</a:t>
            </a:fld>
            <a:endParaRPr lang="en-US"/>
          </a:p>
        </p:txBody>
      </p:sp>
      <p:sp>
        <p:nvSpPr>
          <p:cNvPr id="5" name="Footer Placeholder 4">
            <a:extLst>
              <a:ext uri="{FF2B5EF4-FFF2-40B4-BE49-F238E27FC236}">
                <a16:creationId xmlns:a16="http://schemas.microsoft.com/office/drawing/2014/main" id="{31827239-77AC-0C5D-01F3-BD2CB90AB39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4072C72-BA16-2C07-5F25-660658F71415}"/>
              </a:ext>
            </a:extLst>
          </p:cNvPr>
          <p:cNvSpPr>
            <a:spLocks noGrp="1"/>
          </p:cNvSpPr>
          <p:nvPr>
            <p:ph type="sldNum" sz="quarter" idx="12"/>
          </p:nvPr>
        </p:nvSpPr>
        <p:spPr/>
        <p:txBody>
          <a:bodyPr/>
          <a:lstStyle/>
          <a:p>
            <a:fld id="{7C5CF243-786F-4254-B068-4C9F0B6EA12F}" type="slidenum">
              <a:rPr lang="en-US" altLang="en-US" smtClean="0"/>
              <a:pPr/>
              <a:t>23</a:t>
            </a:fld>
            <a:endParaRPr lang="en-US" altLang="en-US"/>
          </a:p>
        </p:txBody>
      </p:sp>
    </p:spTree>
    <p:extLst>
      <p:ext uri="{BB962C8B-B14F-4D97-AF65-F5344CB8AC3E}">
        <p14:creationId xmlns:p14="http://schemas.microsoft.com/office/powerpoint/2010/main" val="510570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51855-1A34-395A-591D-19E8849477C7}"/>
              </a:ext>
            </a:extLst>
          </p:cNvPr>
          <p:cNvSpPr>
            <a:spLocks noGrp="1"/>
          </p:cNvSpPr>
          <p:nvPr>
            <p:ph type="title"/>
          </p:nvPr>
        </p:nvSpPr>
        <p:spPr/>
        <p:txBody>
          <a:bodyPr/>
          <a:lstStyle/>
          <a:p>
            <a:r>
              <a:rPr lang="en-US" dirty="0"/>
              <a:t>Running scripts</a:t>
            </a:r>
          </a:p>
        </p:txBody>
      </p:sp>
      <p:sp>
        <p:nvSpPr>
          <p:cNvPr id="3" name="Content Placeholder 2">
            <a:extLst>
              <a:ext uri="{FF2B5EF4-FFF2-40B4-BE49-F238E27FC236}">
                <a16:creationId xmlns:a16="http://schemas.microsoft.com/office/drawing/2014/main" id="{3D998306-AA94-153C-5EA2-BA8B67E2841A}"/>
              </a:ext>
            </a:extLst>
          </p:cNvPr>
          <p:cNvSpPr>
            <a:spLocks noGrp="1"/>
          </p:cNvSpPr>
          <p:nvPr>
            <p:ph idx="1"/>
          </p:nvPr>
        </p:nvSpPr>
        <p:spPr/>
        <p:txBody>
          <a:bodyPr/>
          <a:lstStyle/>
          <a:p>
            <a:r>
              <a:rPr lang="en-US" dirty="0"/>
              <a:t>To run the server as we develop the code for only the backend, we can start with </a:t>
            </a:r>
          </a:p>
          <a:p>
            <a:r>
              <a:rPr lang="en-US" dirty="0"/>
              <a:t>the yarn development script in the </a:t>
            </a:r>
            <a:r>
              <a:rPr lang="en-US" dirty="0" err="1"/>
              <a:t>package.json</a:t>
            </a:r>
            <a:r>
              <a:rPr lang="en-US" dirty="0"/>
              <a:t> file. For the complete skeleton application.</a:t>
            </a:r>
          </a:p>
          <a:p>
            <a:pPr marL="0" indent="0">
              <a:buNone/>
            </a:pPr>
            <a:r>
              <a:rPr lang="en-US" dirty="0"/>
              <a:t>Confirm that you have the following script in the </a:t>
            </a:r>
            <a:r>
              <a:rPr lang="en-US" dirty="0" err="1"/>
              <a:t>package.json</a:t>
            </a:r>
            <a:r>
              <a:rPr lang="en-US" dirty="0"/>
              <a:t> file:</a:t>
            </a:r>
          </a:p>
          <a:p>
            <a:pPr marL="0" indent="0">
              <a:buNone/>
            </a:pPr>
            <a:r>
              <a:rPr lang="en-US" dirty="0"/>
              <a:t> </a:t>
            </a:r>
            <a:r>
              <a:rPr lang="en-US" dirty="0" err="1"/>
              <a:t>mern</a:t>
            </a:r>
            <a:r>
              <a:rPr lang="en-US" dirty="0"/>
              <a:t>-skeleton/</a:t>
            </a:r>
            <a:r>
              <a:rPr lang="en-US" dirty="0" err="1"/>
              <a:t>package.json</a:t>
            </a:r>
            <a:r>
              <a:rPr lang="en-US" dirty="0"/>
              <a:t>:</a:t>
            </a:r>
          </a:p>
          <a:p>
            <a:pPr marL="0" indent="0">
              <a:buNone/>
            </a:pPr>
            <a:r>
              <a:rPr lang="fr-FR" b="0" dirty="0">
                <a:solidFill>
                  <a:schemeClr val="tx1"/>
                </a:solidFill>
                <a:effectLst/>
                <a:latin typeface="Consolas" panose="020B0609020204030204" pitchFamily="49" charset="0"/>
              </a:rPr>
              <a:t> </a:t>
            </a:r>
            <a:r>
              <a:rPr lang="en-US" sz="1800" dirty="0">
                <a:solidFill>
                  <a:schemeClr val="tx1"/>
                </a:solidFill>
              </a:rPr>
              <a:t>  </a:t>
            </a:r>
            <a:r>
              <a:rPr lang="en-US" sz="1800" b="0" dirty="0">
                <a:solidFill>
                  <a:schemeClr val="tx1"/>
                </a:solidFill>
                <a:effectLst/>
                <a:latin typeface="Consolas" panose="020B0609020204030204" pitchFamily="49" charset="0"/>
              </a:rPr>
              <a:t>"scripts": {</a:t>
            </a:r>
          </a:p>
          <a:p>
            <a:pPr marL="0" indent="0">
              <a:buNone/>
            </a:pPr>
            <a:r>
              <a:rPr lang="en-US" sz="1800" b="0" dirty="0">
                <a:solidFill>
                  <a:schemeClr val="tx1"/>
                </a:solidFill>
                <a:effectLst/>
                <a:latin typeface="Consolas" panose="020B0609020204030204" pitchFamily="49" charset="0"/>
              </a:rPr>
              <a:t>    </a:t>
            </a:r>
            <a:r>
              <a:rPr lang="en-US" sz="1800" b="0" dirty="0">
                <a:solidFill>
                  <a:schemeClr val="tx1"/>
                </a:solidFill>
                <a:effectLst/>
                <a:highlight>
                  <a:srgbClr val="FFFF00"/>
                </a:highlight>
                <a:latin typeface="Consolas" panose="020B0609020204030204" pitchFamily="49" charset="0"/>
              </a:rPr>
              <a:t>"dev": "concurrently '</a:t>
            </a:r>
            <a:r>
              <a:rPr lang="en-US" sz="1800" b="0" dirty="0" err="1">
                <a:solidFill>
                  <a:schemeClr val="tx1"/>
                </a:solidFill>
                <a:effectLst/>
                <a:highlight>
                  <a:srgbClr val="FFFF00"/>
                </a:highlight>
                <a:latin typeface="Consolas" panose="020B0609020204030204" pitchFamily="49" charset="0"/>
              </a:rPr>
              <a:t>vite</a:t>
            </a:r>
            <a:r>
              <a:rPr lang="en-US" sz="1800" b="0" dirty="0">
                <a:solidFill>
                  <a:schemeClr val="tx1"/>
                </a:solidFill>
                <a:effectLst/>
                <a:highlight>
                  <a:srgbClr val="FFFF00"/>
                </a:highlight>
                <a:latin typeface="Consolas" panose="020B0609020204030204" pitchFamily="49" charset="0"/>
              </a:rPr>
              <a:t>' \"</a:t>
            </a:r>
            <a:r>
              <a:rPr lang="en-US" sz="1800" b="0" dirty="0" err="1">
                <a:solidFill>
                  <a:schemeClr val="tx1"/>
                </a:solidFill>
                <a:effectLst/>
                <a:highlight>
                  <a:srgbClr val="FFFF00"/>
                </a:highlight>
                <a:latin typeface="Consolas" panose="020B0609020204030204" pitchFamily="49" charset="0"/>
              </a:rPr>
              <a:t>nodemon</a:t>
            </a:r>
            <a:r>
              <a:rPr lang="en-US" sz="1800" b="0" dirty="0">
                <a:solidFill>
                  <a:schemeClr val="tx1"/>
                </a:solidFill>
                <a:effectLst/>
                <a:highlight>
                  <a:srgbClr val="FFFF00"/>
                </a:highlight>
                <a:latin typeface="Consolas" panose="020B0609020204030204" pitchFamily="49" charset="0"/>
              </a:rPr>
              <a:t> server.js\"",</a:t>
            </a:r>
          </a:p>
          <a:p>
            <a:pPr marL="0" indent="0">
              <a:buNone/>
            </a:pPr>
            <a:r>
              <a:rPr lang="en-US" sz="1800" b="0" dirty="0">
                <a:solidFill>
                  <a:schemeClr val="tx1"/>
                </a:solidFill>
                <a:effectLst/>
                <a:latin typeface="Consolas" panose="020B0609020204030204" pitchFamily="49" charset="0"/>
              </a:rPr>
              <a:t>    "build": "</a:t>
            </a:r>
            <a:r>
              <a:rPr lang="en-US" sz="1800" b="0" dirty="0" err="1">
                <a:solidFill>
                  <a:schemeClr val="tx1"/>
                </a:solidFill>
                <a:effectLst/>
                <a:latin typeface="Consolas" panose="020B0609020204030204" pitchFamily="49" charset="0"/>
              </a:rPr>
              <a:t>vite</a:t>
            </a:r>
            <a:r>
              <a:rPr lang="en-US" sz="1800" b="0" dirty="0">
                <a:solidFill>
                  <a:schemeClr val="tx1"/>
                </a:solidFill>
                <a:effectLst/>
                <a:latin typeface="Consolas" panose="020B0609020204030204" pitchFamily="49" charset="0"/>
              </a:rPr>
              <a:t> build",</a:t>
            </a:r>
          </a:p>
          <a:p>
            <a:pPr marL="0" indent="0">
              <a:buNone/>
            </a:pPr>
            <a:r>
              <a:rPr lang="en-US" sz="1800" b="0" dirty="0">
                <a:solidFill>
                  <a:schemeClr val="tx1"/>
                </a:solidFill>
                <a:effectLst/>
                <a:latin typeface="Consolas" panose="020B0609020204030204" pitchFamily="49" charset="0"/>
              </a:rPr>
              <a:t>    "lint": "</a:t>
            </a:r>
            <a:r>
              <a:rPr lang="en-US" sz="1800" b="0" dirty="0" err="1">
                <a:solidFill>
                  <a:schemeClr val="tx1"/>
                </a:solidFill>
                <a:effectLst/>
                <a:latin typeface="Consolas" panose="020B0609020204030204" pitchFamily="49" charset="0"/>
              </a:rPr>
              <a:t>eslint</a:t>
            </a:r>
            <a:r>
              <a:rPr lang="en-US" sz="1800" b="0" dirty="0">
                <a:solidFill>
                  <a:schemeClr val="tx1"/>
                </a:solidFill>
                <a:effectLst/>
                <a:latin typeface="Consolas" panose="020B0609020204030204" pitchFamily="49" charset="0"/>
              </a:rPr>
              <a:t> </a:t>
            </a:r>
            <a:r>
              <a:rPr lang="en-US" sz="1800" b="0" dirty="0" err="1">
                <a:solidFill>
                  <a:schemeClr val="tx1"/>
                </a:solidFill>
                <a:effectLst/>
                <a:latin typeface="Consolas" panose="020B0609020204030204" pitchFamily="49" charset="0"/>
              </a:rPr>
              <a:t>src</a:t>
            </a:r>
            <a:r>
              <a:rPr lang="en-US" sz="1800" b="0" dirty="0">
                <a:solidFill>
                  <a:schemeClr val="tx1"/>
                </a:solidFill>
                <a:effectLst/>
                <a:latin typeface="Consolas" panose="020B0609020204030204" pitchFamily="49" charset="0"/>
              </a:rPr>
              <a:t> --</a:t>
            </a:r>
            <a:r>
              <a:rPr lang="en-US" sz="1800" b="0" dirty="0" err="1">
                <a:solidFill>
                  <a:schemeClr val="tx1"/>
                </a:solidFill>
                <a:effectLst/>
                <a:latin typeface="Consolas" panose="020B0609020204030204" pitchFamily="49" charset="0"/>
              </a:rPr>
              <a:t>ext</a:t>
            </a:r>
            <a:r>
              <a:rPr lang="en-US" sz="1800" b="0" dirty="0">
                <a:solidFill>
                  <a:schemeClr val="tx1"/>
                </a:solidFill>
                <a:effectLst/>
                <a:latin typeface="Consolas" panose="020B0609020204030204" pitchFamily="49" charset="0"/>
              </a:rPr>
              <a:t> </a:t>
            </a:r>
            <a:r>
              <a:rPr lang="en-US" sz="1800" b="0" dirty="0" err="1">
                <a:solidFill>
                  <a:schemeClr val="tx1"/>
                </a:solidFill>
                <a:effectLst/>
                <a:latin typeface="Consolas" panose="020B0609020204030204" pitchFamily="49" charset="0"/>
              </a:rPr>
              <a:t>js,jsx</a:t>
            </a:r>
            <a:r>
              <a:rPr lang="en-US" sz="1800" b="0" dirty="0">
                <a:solidFill>
                  <a:schemeClr val="tx1"/>
                </a:solidFill>
                <a:effectLst/>
                <a:latin typeface="Consolas" panose="020B0609020204030204" pitchFamily="49" charset="0"/>
              </a:rPr>
              <a:t> --report-unused-disable-directives --max-warnings 0",</a:t>
            </a:r>
          </a:p>
          <a:p>
            <a:pPr marL="0" indent="0">
              <a:buNone/>
            </a:pPr>
            <a:r>
              <a:rPr lang="en-US" sz="1800" b="0" dirty="0">
                <a:solidFill>
                  <a:schemeClr val="tx1"/>
                </a:solidFill>
                <a:effectLst/>
                <a:latin typeface="Consolas" panose="020B0609020204030204" pitchFamily="49" charset="0"/>
              </a:rPr>
              <a:t>    "preview": "</a:t>
            </a:r>
            <a:r>
              <a:rPr lang="en-US" sz="1800" b="0" dirty="0" err="1">
                <a:solidFill>
                  <a:schemeClr val="tx1"/>
                </a:solidFill>
                <a:effectLst/>
                <a:latin typeface="Consolas" panose="020B0609020204030204" pitchFamily="49" charset="0"/>
              </a:rPr>
              <a:t>vite</a:t>
            </a:r>
            <a:r>
              <a:rPr lang="en-US" sz="1800" b="0" dirty="0">
                <a:solidFill>
                  <a:schemeClr val="tx1"/>
                </a:solidFill>
                <a:effectLst/>
                <a:latin typeface="Consolas" panose="020B0609020204030204" pitchFamily="49" charset="0"/>
              </a:rPr>
              <a:t> preview"</a:t>
            </a:r>
          </a:p>
          <a:p>
            <a:pPr marL="0" indent="0">
              <a:buNone/>
            </a:pPr>
            <a:r>
              <a:rPr lang="en-US" sz="1800" b="0" dirty="0">
                <a:solidFill>
                  <a:schemeClr val="tx1"/>
                </a:solidFill>
                <a:effectLst/>
                <a:latin typeface="Consolas" panose="020B0609020204030204" pitchFamily="49" charset="0"/>
              </a:rPr>
              <a:t>  },</a:t>
            </a:r>
          </a:p>
          <a:p>
            <a:pPr marL="0" indent="0">
              <a:buNone/>
            </a:pPr>
            <a:endParaRPr lang="en-US" dirty="0"/>
          </a:p>
        </p:txBody>
      </p:sp>
      <p:sp>
        <p:nvSpPr>
          <p:cNvPr id="4" name="Date Placeholder 3">
            <a:extLst>
              <a:ext uri="{FF2B5EF4-FFF2-40B4-BE49-F238E27FC236}">
                <a16:creationId xmlns:a16="http://schemas.microsoft.com/office/drawing/2014/main" id="{A1725BA6-7561-A6BF-8725-FA846BC68C63}"/>
              </a:ext>
            </a:extLst>
          </p:cNvPr>
          <p:cNvSpPr>
            <a:spLocks noGrp="1"/>
          </p:cNvSpPr>
          <p:nvPr>
            <p:ph type="dt" sz="half" idx="10"/>
          </p:nvPr>
        </p:nvSpPr>
        <p:spPr/>
        <p:txBody>
          <a:bodyPr/>
          <a:lstStyle/>
          <a:p>
            <a:pPr>
              <a:defRPr/>
            </a:pPr>
            <a:fld id="{C9C54A8A-EC83-4BC5-B48C-A23671E55882}" type="datetime1">
              <a:rPr lang="en-US" smtClean="0"/>
              <a:t>6/8/2024</a:t>
            </a:fld>
            <a:endParaRPr lang="en-US"/>
          </a:p>
        </p:txBody>
      </p:sp>
      <p:sp>
        <p:nvSpPr>
          <p:cNvPr id="5" name="Footer Placeholder 4">
            <a:extLst>
              <a:ext uri="{FF2B5EF4-FFF2-40B4-BE49-F238E27FC236}">
                <a16:creationId xmlns:a16="http://schemas.microsoft.com/office/drawing/2014/main" id="{38D1C8F9-C46C-A010-391F-C3ECF962332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6D4568AB-706E-DA95-534E-D1A7F308CD21}"/>
              </a:ext>
            </a:extLst>
          </p:cNvPr>
          <p:cNvSpPr>
            <a:spLocks noGrp="1"/>
          </p:cNvSpPr>
          <p:nvPr>
            <p:ph type="sldNum" sz="quarter" idx="12"/>
          </p:nvPr>
        </p:nvSpPr>
        <p:spPr/>
        <p:txBody>
          <a:bodyPr/>
          <a:lstStyle/>
          <a:p>
            <a:fld id="{7C5CF243-786F-4254-B068-4C9F0B6EA12F}" type="slidenum">
              <a:rPr lang="en-US" altLang="en-US" smtClean="0"/>
              <a:pPr/>
              <a:t>24</a:t>
            </a:fld>
            <a:endParaRPr lang="en-US" altLang="en-US"/>
          </a:p>
        </p:txBody>
      </p:sp>
    </p:spTree>
    <p:extLst>
      <p:ext uri="{BB962C8B-B14F-4D97-AF65-F5344CB8AC3E}">
        <p14:creationId xmlns:p14="http://schemas.microsoft.com/office/powerpoint/2010/main" val="35370825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CFF1F-657C-8517-F34E-08E33178E5C0}"/>
              </a:ext>
            </a:extLst>
          </p:cNvPr>
          <p:cNvSpPr>
            <a:spLocks noGrp="1"/>
          </p:cNvSpPr>
          <p:nvPr>
            <p:ph type="title"/>
          </p:nvPr>
        </p:nvSpPr>
        <p:spPr/>
        <p:txBody>
          <a:bodyPr/>
          <a:lstStyle/>
          <a:p>
            <a:r>
              <a:rPr lang="en-US" dirty="0"/>
              <a:t>Running scripts – the </a:t>
            </a:r>
            <a:r>
              <a:rPr lang="en-US" dirty="0" err="1"/>
              <a:t>package.json</a:t>
            </a:r>
            <a:r>
              <a:rPr lang="en-US" dirty="0"/>
              <a:t> code as follows:</a:t>
            </a:r>
          </a:p>
        </p:txBody>
      </p:sp>
      <p:sp>
        <p:nvSpPr>
          <p:cNvPr id="3" name="Content Placeholder 2">
            <a:extLst>
              <a:ext uri="{FF2B5EF4-FFF2-40B4-BE49-F238E27FC236}">
                <a16:creationId xmlns:a16="http://schemas.microsoft.com/office/drawing/2014/main" id="{972CF1F5-847D-BBA6-431F-4A1DE8204122}"/>
              </a:ext>
            </a:extLst>
          </p:cNvPr>
          <p:cNvSpPr>
            <a:spLocks noGrp="1"/>
          </p:cNvSpPr>
          <p:nvPr>
            <p:ph idx="1"/>
          </p:nvPr>
        </p:nvSpPr>
        <p:spPr/>
        <p:txBody>
          <a:bodyPr/>
          <a:lstStyle/>
          <a:p>
            <a:pPr marL="0" indent="0">
              <a:buNone/>
            </a:pPr>
            <a:r>
              <a:rPr lang="en-US" sz="1200" b="0" dirty="0">
                <a:solidFill>
                  <a:schemeClr val="tx1"/>
                </a:solidFill>
                <a:effectLst/>
                <a:latin typeface="Consolas" panose="020B0609020204030204" pitchFamily="49" charset="0"/>
              </a:rPr>
              <a:t>{</a:t>
            </a:r>
          </a:p>
          <a:p>
            <a:pPr marL="0" indent="0">
              <a:buNone/>
            </a:pPr>
            <a:r>
              <a:rPr lang="en-US" sz="1200" b="0" dirty="0">
                <a:solidFill>
                  <a:schemeClr val="tx1"/>
                </a:solidFill>
                <a:effectLst/>
                <a:latin typeface="Consolas" panose="020B0609020204030204" pitchFamily="49" charset="0"/>
              </a:rPr>
              <a:t>  "name": "</a:t>
            </a:r>
            <a:r>
              <a:rPr lang="en-US" sz="1200" b="0" dirty="0" err="1">
                <a:solidFill>
                  <a:schemeClr val="tx1"/>
                </a:solidFill>
                <a:effectLst/>
                <a:latin typeface="Consolas" panose="020B0609020204030204" pitchFamily="49" charset="0"/>
              </a:rPr>
              <a:t>mern_skeleton</a:t>
            </a:r>
            <a:r>
              <a:rPr lang="en-US" sz="1200" b="0" dirty="0">
                <a:solidFill>
                  <a:schemeClr val="tx1"/>
                </a:solidFill>
                <a:effectLst/>
                <a:latin typeface="Consolas" panose="020B0609020204030204" pitchFamily="49" charset="0"/>
              </a:rPr>
              <a:t>",</a:t>
            </a:r>
          </a:p>
          <a:p>
            <a:pPr marL="0" indent="0">
              <a:buNone/>
            </a:pPr>
            <a:r>
              <a:rPr lang="en-US" sz="1200" b="0" dirty="0">
                <a:solidFill>
                  <a:schemeClr val="tx1"/>
                </a:solidFill>
                <a:effectLst/>
                <a:latin typeface="Consolas" panose="020B0609020204030204" pitchFamily="49" charset="0"/>
              </a:rPr>
              <a:t>  "version": "1.0.0",</a:t>
            </a:r>
          </a:p>
          <a:p>
            <a:pPr marL="0" indent="0">
              <a:buNone/>
            </a:pPr>
            <a:r>
              <a:rPr lang="en-US" sz="1200" b="0" dirty="0">
                <a:solidFill>
                  <a:schemeClr val="tx1"/>
                </a:solidFill>
                <a:effectLst/>
                <a:latin typeface="Consolas" panose="020B0609020204030204" pitchFamily="49" charset="0"/>
              </a:rPr>
              <a:t>  "main": "index.js",</a:t>
            </a:r>
          </a:p>
          <a:p>
            <a:pPr marL="0" indent="0">
              <a:buNone/>
            </a:pPr>
            <a:r>
              <a:rPr lang="en-US" sz="1200" b="0" dirty="0">
                <a:solidFill>
                  <a:schemeClr val="tx1"/>
                </a:solidFill>
                <a:effectLst/>
                <a:latin typeface="Consolas" panose="020B0609020204030204" pitchFamily="49" charset="0"/>
              </a:rPr>
              <a:t>  "author": "Blessing",</a:t>
            </a:r>
          </a:p>
          <a:p>
            <a:pPr marL="0" indent="0">
              <a:buNone/>
            </a:pPr>
            <a:r>
              <a:rPr lang="en-US" sz="1200" b="0" dirty="0">
                <a:solidFill>
                  <a:schemeClr val="tx1"/>
                </a:solidFill>
                <a:effectLst/>
                <a:latin typeface="Consolas" panose="020B0609020204030204" pitchFamily="49" charset="0"/>
              </a:rPr>
              <a:t>  "license": "MIT",</a:t>
            </a:r>
          </a:p>
          <a:p>
            <a:pPr marL="0" indent="0">
              <a:buNone/>
            </a:pPr>
            <a:r>
              <a:rPr lang="en-US" sz="1200" b="0" dirty="0">
                <a:solidFill>
                  <a:schemeClr val="tx1"/>
                </a:solidFill>
                <a:effectLst/>
                <a:latin typeface="Consolas" panose="020B0609020204030204" pitchFamily="49" charset="0"/>
              </a:rPr>
              <a:t>  "</a:t>
            </a:r>
            <a:r>
              <a:rPr lang="en-US" sz="1200" b="0" dirty="0" err="1">
                <a:solidFill>
                  <a:schemeClr val="tx1"/>
                </a:solidFill>
                <a:effectLst/>
                <a:latin typeface="Consolas" panose="020B0609020204030204" pitchFamily="49" charset="0"/>
              </a:rPr>
              <a:t>devDependencies</a:t>
            </a:r>
            <a:r>
              <a:rPr lang="en-US" sz="1200" b="0" dirty="0">
                <a:solidFill>
                  <a:schemeClr val="tx1"/>
                </a:solidFill>
                <a:effectLst/>
                <a:latin typeface="Consolas" panose="020B0609020204030204" pitchFamily="49" charset="0"/>
              </a:rPr>
              <a:t>": {</a:t>
            </a:r>
          </a:p>
          <a:p>
            <a:pPr marL="0" indent="0">
              <a:buNone/>
            </a:pPr>
            <a:r>
              <a:rPr lang="en-US" sz="1200" b="0" dirty="0">
                <a:solidFill>
                  <a:schemeClr val="tx1"/>
                </a:solidFill>
                <a:effectLst/>
                <a:latin typeface="Consolas" panose="020B0609020204030204" pitchFamily="49" charset="0"/>
              </a:rPr>
              <a:t>    "@babel/core": "^7.22.5",</a:t>
            </a:r>
          </a:p>
          <a:p>
            <a:pPr marL="0" indent="0">
              <a:buNone/>
            </a:pPr>
            <a:r>
              <a:rPr lang="en-US" sz="1200" b="0" dirty="0">
                <a:solidFill>
                  <a:schemeClr val="tx1"/>
                </a:solidFill>
                <a:effectLst/>
                <a:latin typeface="Consolas" panose="020B0609020204030204" pitchFamily="49" charset="0"/>
              </a:rPr>
              <a:t>    "@babel/preset-env": "^7.22.5",</a:t>
            </a:r>
          </a:p>
          <a:p>
            <a:pPr marL="0" indent="0">
              <a:buNone/>
            </a:pPr>
            <a:r>
              <a:rPr lang="en-US" sz="1200" b="0" dirty="0">
                <a:solidFill>
                  <a:schemeClr val="tx1"/>
                </a:solidFill>
                <a:effectLst/>
                <a:latin typeface="Consolas" panose="020B0609020204030204" pitchFamily="49" charset="0"/>
              </a:rPr>
              <a:t>    "babel-loader": "^9.1.2",</a:t>
            </a:r>
          </a:p>
          <a:p>
            <a:pPr marL="0" indent="0">
              <a:buNone/>
            </a:pPr>
            <a:r>
              <a:rPr lang="en-US" sz="1200" b="0" dirty="0">
                <a:solidFill>
                  <a:schemeClr val="tx1"/>
                </a:solidFill>
                <a:effectLst/>
                <a:latin typeface="Consolas" panose="020B0609020204030204" pitchFamily="49" charset="0"/>
              </a:rPr>
              <a:t>    "concurrently": "^8.2.0",</a:t>
            </a:r>
          </a:p>
          <a:p>
            <a:pPr marL="0" indent="0">
              <a:buNone/>
            </a:pPr>
            <a:r>
              <a:rPr lang="en-US" sz="1200" b="0" dirty="0">
                <a:solidFill>
                  <a:schemeClr val="tx1"/>
                </a:solidFill>
                <a:effectLst/>
                <a:latin typeface="Consolas" panose="020B0609020204030204" pitchFamily="49" charset="0"/>
              </a:rPr>
              <a:t>    "</a:t>
            </a:r>
            <a:r>
              <a:rPr lang="en-US" sz="1200" b="0" dirty="0" err="1">
                <a:solidFill>
                  <a:schemeClr val="tx1"/>
                </a:solidFill>
                <a:effectLst/>
                <a:latin typeface="Consolas" panose="020B0609020204030204" pitchFamily="49" charset="0"/>
              </a:rPr>
              <a:t>nodemon</a:t>
            </a:r>
            <a:r>
              <a:rPr lang="en-US" sz="1200" b="0" dirty="0">
                <a:solidFill>
                  <a:schemeClr val="tx1"/>
                </a:solidFill>
                <a:effectLst/>
                <a:latin typeface="Consolas" panose="020B0609020204030204" pitchFamily="49" charset="0"/>
              </a:rPr>
              <a:t>": "^2.0.22"</a:t>
            </a:r>
          </a:p>
          <a:p>
            <a:pPr marL="0" indent="0">
              <a:buNone/>
            </a:pPr>
            <a:r>
              <a:rPr lang="en-US" sz="1200" b="0" dirty="0">
                <a:solidFill>
                  <a:schemeClr val="tx1"/>
                </a:solidFill>
                <a:effectLst/>
                <a:latin typeface="Consolas" panose="020B0609020204030204" pitchFamily="49" charset="0"/>
              </a:rPr>
              <a:t>  },</a:t>
            </a:r>
          </a:p>
          <a:p>
            <a:pPr marL="0" indent="0">
              <a:buNone/>
            </a:pPr>
            <a:r>
              <a:rPr lang="en-US" sz="1200" b="0" dirty="0">
                <a:solidFill>
                  <a:schemeClr val="tx1"/>
                </a:solidFill>
                <a:effectLst/>
                <a:latin typeface="Consolas" panose="020B0609020204030204" pitchFamily="49" charset="0"/>
              </a:rPr>
              <a:t>  "scripts": {</a:t>
            </a:r>
          </a:p>
          <a:p>
            <a:pPr marL="0" indent="0">
              <a:buNone/>
            </a:pPr>
            <a:r>
              <a:rPr lang="en-US" sz="1200" b="0" dirty="0">
                <a:solidFill>
                  <a:schemeClr val="tx1"/>
                </a:solidFill>
                <a:effectLst/>
                <a:latin typeface="Consolas" panose="020B0609020204030204" pitchFamily="49" charset="0"/>
              </a:rPr>
              <a:t>    "dev": "concurrently '</a:t>
            </a:r>
            <a:r>
              <a:rPr lang="en-US" sz="1200" b="0" dirty="0" err="1">
                <a:solidFill>
                  <a:schemeClr val="tx1"/>
                </a:solidFill>
                <a:effectLst/>
                <a:latin typeface="Consolas" panose="020B0609020204030204" pitchFamily="49" charset="0"/>
              </a:rPr>
              <a:t>vite</a:t>
            </a:r>
            <a:r>
              <a:rPr lang="en-US" sz="1200" b="0" dirty="0">
                <a:solidFill>
                  <a:schemeClr val="tx1"/>
                </a:solidFill>
                <a:effectLst/>
                <a:latin typeface="Consolas" panose="020B0609020204030204" pitchFamily="49" charset="0"/>
              </a:rPr>
              <a:t>' \"</a:t>
            </a:r>
            <a:r>
              <a:rPr lang="en-US" sz="1200" b="0" dirty="0" err="1">
                <a:solidFill>
                  <a:schemeClr val="tx1"/>
                </a:solidFill>
                <a:effectLst/>
                <a:latin typeface="Consolas" panose="020B0609020204030204" pitchFamily="49" charset="0"/>
              </a:rPr>
              <a:t>nodemon</a:t>
            </a:r>
            <a:r>
              <a:rPr lang="en-US" sz="1200" b="0" dirty="0">
                <a:solidFill>
                  <a:schemeClr val="tx1"/>
                </a:solidFill>
                <a:effectLst/>
                <a:latin typeface="Consolas" panose="020B0609020204030204" pitchFamily="49" charset="0"/>
              </a:rPr>
              <a:t> server.js\"",</a:t>
            </a:r>
          </a:p>
          <a:p>
            <a:pPr marL="0" indent="0">
              <a:buNone/>
            </a:pPr>
            <a:r>
              <a:rPr lang="en-US" sz="1200" b="0" dirty="0">
                <a:solidFill>
                  <a:schemeClr val="tx1"/>
                </a:solidFill>
                <a:effectLst/>
                <a:latin typeface="Consolas" panose="020B0609020204030204" pitchFamily="49" charset="0"/>
              </a:rPr>
              <a:t>    "build": "</a:t>
            </a:r>
            <a:r>
              <a:rPr lang="en-US" sz="1200" b="0" dirty="0" err="1">
                <a:solidFill>
                  <a:schemeClr val="tx1"/>
                </a:solidFill>
                <a:effectLst/>
                <a:latin typeface="Consolas" panose="020B0609020204030204" pitchFamily="49" charset="0"/>
              </a:rPr>
              <a:t>vite</a:t>
            </a:r>
            <a:r>
              <a:rPr lang="en-US" sz="1200" b="0" dirty="0">
                <a:solidFill>
                  <a:schemeClr val="tx1"/>
                </a:solidFill>
                <a:effectLst/>
                <a:latin typeface="Consolas" panose="020B0609020204030204" pitchFamily="49" charset="0"/>
              </a:rPr>
              <a:t> build",</a:t>
            </a:r>
          </a:p>
          <a:p>
            <a:pPr marL="0" indent="0">
              <a:buNone/>
            </a:pPr>
            <a:r>
              <a:rPr lang="en-US" sz="1200" b="0" dirty="0">
                <a:solidFill>
                  <a:schemeClr val="tx1"/>
                </a:solidFill>
                <a:effectLst/>
                <a:latin typeface="Consolas" panose="020B0609020204030204" pitchFamily="49" charset="0"/>
              </a:rPr>
              <a:t>    "lint": "</a:t>
            </a:r>
            <a:r>
              <a:rPr lang="en-US" sz="1200" b="0" dirty="0" err="1">
                <a:solidFill>
                  <a:schemeClr val="tx1"/>
                </a:solidFill>
                <a:effectLst/>
                <a:latin typeface="Consolas" panose="020B0609020204030204" pitchFamily="49" charset="0"/>
              </a:rPr>
              <a:t>eslint</a:t>
            </a:r>
            <a:r>
              <a:rPr lang="en-US" sz="1200" b="0" dirty="0">
                <a:solidFill>
                  <a:schemeClr val="tx1"/>
                </a:solidFill>
                <a:effectLst/>
                <a:latin typeface="Consolas" panose="020B0609020204030204" pitchFamily="49" charset="0"/>
              </a:rPr>
              <a:t> </a:t>
            </a:r>
            <a:r>
              <a:rPr lang="en-US" sz="1200" b="0" dirty="0" err="1">
                <a:solidFill>
                  <a:schemeClr val="tx1"/>
                </a:solidFill>
                <a:effectLst/>
                <a:latin typeface="Consolas" panose="020B0609020204030204" pitchFamily="49" charset="0"/>
              </a:rPr>
              <a:t>src</a:t>
            </a:r>
            <a:r>
              <a:rPr lang="en-US" sz="1200" b="0" dirty="0">
                <a:solidFill>
                  <a:schemeClr val="tx1"/>
                </a:solidFill>
                <a:effectLst/>
                <a:latin typeface="Consolas" panose="020B0609020204030204" pitchFamily="49" charset="0"/>
              </a:rPr>
              <a:t> --</a:t>
            </a:r>
            <a:r>
              <a:rPr lang="en-US" sz="1200" b="0" dirty="0" err="1">
                <a:solidFill>
                  <a:schemeClr val="tx1"/>
                </a:solidFill>
                <a:effectLst/>
                <a:latin typeface="Consolas" panose="020B0609020204030204" pitchFamily="49" charset="0"/>
              </a:rPr>
              <a:t>ext</a:t>
            </a:r>
            <a:r>
              <a:rPr lang="en-US" sz="1200" b="0" dirty="0">
                <a:solidFill>
                  <a:schemeClr val="tx1"/>
                </a:solidFill>
                <a:effectLst/>
                <a:latin typeface="Consolas" panose="020B0609020204030204" pitchFamily="49" charset="0"/>
              </a:rPr>
              <a:t> </a:t>
            </a:r>
            <a:r>
              <a:rPr lang="en-US" sz="1200" b="0" dirty="0" err="1">
                <a:solidFill>
                  <a:schemeClr val="tx1"/>
                </a:solidFill>
                <a:effectLst/>
                <a:latin typeface="Consolas" panose="020B0609020204030204" pitchFamily="49" charset="0"/>
              </a:rPr>
              <a:t>js,jsx</a:t>
            </a:r>
            <a:r>
              <a:rPr lang="en-US" sz="1200" b="0" dirty="0">
                <a:solidFill>
                  <a:schemeClr val="tx1"/>
                </a:solidFill>
                <a:effectLst/>
                <a:latin typeface="Consolas" panose="020B0609020204030204" pitchFamily="49" charset="0"/>
              </a:rPr>
              <a:t> --report-unused-disable-directives --max-warnings 0",</a:t>
            </a:r>
          </a:p>
          <a:p>
            <a:pPr marL="0" indent="0">
              <a:buNone/>
            </a:pPr>
            <a:r>
              <a:rPr lang="en-US" sz="1200" b="0" dirty="0">
                <a:solidFill>
                  <a:schemeClr val="tx1"/>
                </a:solidFill>
                <a:effectLst/>
                <a:latin typeface="Consolas" panose="020B0609020204030204" pitchFamily="49" charset="0"/>
              </a:rPr>
              <a:t>    "preview": "</a:t>
            </a:r>
            <a:r>
              <a:rPr lang="en-US" sz="1200" b="0" dirty="0" err="1">
                <a:solidFill>
                  <a:schemeClr val="tx1"/>
                </a:solidFill>
                <a:effectLst/>
                <a:latin typeface="Consolas" panose="020B0609020204030204" pitchFamily="49" charset="0"/>
              </a:rPr>
              <a:t>vite</a:t>
            </a:r>
            <a:r>
              <a:rPr lang="en-US" sz="1200" b="0" dirty="0">
                <a:solidFill>
                  <a:schemeClr val="tx1"/>
                </a:solidFill>
                <a:effectLst/>
                <a:latin typeface="Consolas" panose="020B0609020204030204" pitchFamily="49" charset="0"/>
              </a:rPr>
              <a:t> preview"</a:t>
            </a:r>
          </a:p>
          <a:p>
            <a:pPr marL="0" indent="0">
              <a:buNone/>
            </a:pPr>
            <a:r>
              <a:rPr lang="en-US" sz="1200" b="0" dirty="0">
                <a:solidFill>
                  <a:schemeClr val="tx1"/>
                </a:solidFill>
                <a:effectLst/>
                <a:latin typeface="Consolas" panose="020B0609020204030204" pitchFamily="49" charset="0"/>
              </a:rPr>
              <a:t>  },</a:t>
            </a:r>
          </a:p>
          <a:p>
            <a:pPr marL="0" indent="0">
              <a:buNone/>
            </a:pPr>
            <a:r>
              <a:rPr lang="en-US" sz="1200" b="0" dirty="0">
                <a:solidFill>
                  <a:schemeClr val="tx1"/>
                </a:solidFill>
                <a:effectLst/>
                <a:latin typeface="Consolas" panose="020B0609020204030204" pitchFamily="49" charset="0"/>
              </a:rPr>
              <a:t>  "dependencies": {</a:t>
            </a:r>
          </a:p>
          <a:p>
            <a:pPr marL="0" indent="0">
              <a:buNone/>
            </a:pPr>
            <a:r>
              <a:rPr lang="en-US" sz="1200" b="0" dirty="0">
                <a:solidFill>
                  <a:schemeClr val="tx1"/>
                </a:solidFill>
                <a:effectLst/>
                <a:latin typeface="Consolas" panose="020B0609020204030204" pitchFamily="49" charset="0"/>
              </a:rPr>
              <a:t>    "global": "^4.4.0"</a:t>
            </a:r>
          </a:p>
          <a:p>
            <a:pPr marL="0" indent="0">
              <a:buNone/>
            </a:pPr>
            <a:r>
              <a:rPr lang="en-US" sz="1200" b="0" dirty="0">
                <a:solidFill>
                  <a:schemeClr val="tx1"/>
                </a:solidFill>
                <a:effectLst/>
                <a:latin typeface="Consolas" panose="020B0609020204030204" pitchFamily="49" charset="0"/>
              </a:rPr>
              <a:t>  }</a:t>
            </a:r>
          </a:p>
          <a:p>
            <a:pPr marL="0" indent="0">
              <a:buNone/>
            </a:pPr>
            <a:r>
              <a:rPr lang="en-US" sz="1200" b="0" dirty="0">
                <a:solidFill>
                  <a:schemeClr val="tx1"/>
                </a:solidFill>
                <a:effectLst/>
                <a:latin typeface="Consolas" panose="020B0609020204030204" pitchFamily="49" charset="0"/>
              </a:rPr>
              <a:t>}</a:t>
            </a:r>
          </a:p>
          <a:p>
            <a:pPr marL="0" indent="0">
              <a:buNone/>
            </a:pPr>
            <a:br>
              <a:rPr lang="en-US" sz="1200" b="0" dirty="0">
                <a:solidFill>
                  <a:schemeClr val="tx1"/>
                </a:solidFill>
                <a:effectLst/>
                <a:latin typeface="Consolas" panose="020B0609020204030204" pitchFamily="49" charset="0"/>
              </a:rPr>
            </a:br>
            <a:endParaRPr lang="en-US" sz="1200" b="0" dirty="0">
              <a:solidFill>
                <a:schemeClr val="tx1"/>
              </a:solidFill>
              <a:effectLst/>
              <a:latin typeface="Consolas" panose="020B0609020204030204" pitchFamily="49" charset="0"/>
            </a:endParaRPr>
          </a:p>
          <a:p>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04F05089-51D0-B90E-3E98-C50672555165}"/>
              </a:ext>
            </a:extLst>
          </p:cNvPr>
          <p:cNvSpPr>
            <a:spLocks noGrp="1"/>
          </p:cNvSpPr>
          <p:nvPr>
            <p:ph type="dt" sz="half" idx="10"/>
          </p:nvPr>
        </p:nvSpPr>
        <p:spPr/>
        <p:txBody>
          <a:bodyPr/>
          <a:lstStyle/>
          <a:p>
            <a:pPr>
              <a:defRPr/>
            </a:pPr>
            <a:fld id="{C9C54A8A-EC83-4BC5-B48C-A23671E55882}" type="datetime1">
              <a:rPr lang="en-US" smtClean="0"/>
              <a:t>6/8/2024</a:t>
            </a:fld>
            <a:endParaRPr lang="en-US"/>
          </a:p>
        </p:txBody>
      </p:sp>
      <p:sp>
        <p:nvSpPr>
          <p:cNvPr id="5" name="Footer Placeholder 4">
            <a:extLst>
              <a:ext uri="{FF2B5EF4-FFF2-40B4-BE49-F238E27FC236}">
                <a16:creationId xmlns:a16="http://schemas.microsoft.com/office/drawing/2014/main" id="{03545989-10AE-2F63-0F64-529F52C1E18E}"/>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82E612E-D32E-4419-4618-7A510849C328}"/>
              </a:ext>
            </a:extLst>
          </p:cNvPr>
          <p:cNvSpPr>
            <a:spLocks noGrp="1"/>
          </p:cNvSpPr>
          <p:nvPr>
            <p:ph type="sldNum" sz="quarter" idx="12"/>
          </p:nvPr>
        </p:nvSpPr>
        <p:spPr/>
        <p:txBody>
          <a:bodyPr/>
          <a:lstStyle/>
          <a:p>
            <a:fld id="{7C5CF243-786F-4254-B068-4C9F0B6EA12F}" type="slidenum">
              <a:rPr lang="en-US" altLang="en-US" smtClean="0"/>
              <a:pPr/>
              <a:t>25</a:t>
            </a:fld>
            <a:endParaRPr lang="en-US" altLang="en-US"/>
          </a:p>
        </p:txBody>
      </p:sp>
    </p:spTree>
    <p:extLst>
      <p:ext uri="{BB962C8B-B14F-4D97-AF65-F5344CB8AC3E}">
        <p14:creationId xmlns:p14="http://schemas.microsoft.com/office/powerpoint/2010/main" val="32902927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ABD12-344B-AC17-9F6B-D24C406025CC}"/>
              </a:ext>
            </a:extLst>
          </p:cNvPr>
          <p:cNvSpPr>
            <a:spLocks noGrp="1"/>
          </p:cNvSpPr>
          <p:nvPr>
            <p:ph type="title"/>
          </p:nvPr>
        </p:nvSpPr>
        <p:spPr/>
        <p:txBody>
          <a:bodyPr/>
          <a:lstStyle/>
          <a:p>
            <a:r>
              <a:rPr lang="en-US" dirty="0"/>
              <a:t>Updated </a:t>
            </a:r>
            <a:r>
              <a:rPr lang="en-US" dirty="0" err="1"/>
              <a:t>package.json</a:t>
            </a:r>
            <a:r>
              <a:rPr lang="en-US" dirty="0"/>
              <a:t> file in the server side</a:t>
            </a:r>
          </a:p>
        </p:txBody>
      </p:sp>
      <p:sp>
        <p:nvSpPr>
          <p:cNvPr id="3" name="Content Placeholder 2">
            <a:extLst>
              <a:ext uri="{FF2B5EF4-FFF2-40B4-BE49-F238E27FC236}">
                <a16:creationId xmlns:a16="http://schemas.microsoft.com/office/drawing/2014/main" id="{E44900E0-48A1-4B8A-8780-6696F2E43FB5}"/>
              </a:ext>
            </a:extLst>
          </p:cNvPr>
          <p:cNvSpPr>
            <a:spLocks noGrp="1"/>
          </p:cNvSpPr>
          <p:nvPr>
            <p:ph idx="1"/>
          </p:nvPr>
        </p:nvSpPr>
        <p:spPr/>
        <p:txBody>
          <a:bodyPr/>
          <a:lstStyle/>
          <a:p>
            <a:r>
              <a:rPr lang="en-US" dirty="0"/>
              <a:t>Manually add the type=module in the </a:t>
            </a:r>
            <a:r>
              <a:rPr lang="en-US" dirty="0" err="1"/>
              <a:t>package.json</a:t>
            </a:r>
            <a:r>
              <a:rPr lang="en-US" dirty="0"/>
              <a:t> file.</a:t>
            </a:r>
          </a:p>
          <a:p>
            <a:r>
              <a:rPr lang="en-US" dirty="0"/>
              <a:t>The updated </a:t>
            </a:r>
            <a:r>
              <a:rPr lang="en-US" dirty="0" err="1"/>
              <a:t>package.json</a:t>
            </a:r>
            <a:r>
              <a:rPr lang="en-US" dirty="0"/>
              <a:t> file in the server side is as follows:</a:t>
            </a:r>
          </a:p>
          <a:p>
            <a:pPr marL="0" indent="0">
              <a:buNone/>
            </a:pPr>
            <a:r>
              <a:rPr lang="en-US" sz="750" b="0" dirty="0">
                <a:solidFill>
                  <a:schemeClr val="tx1"/>
                </a:solidFill>
                <a:effectLst/>
                <a:latin typeface="Consolas" panose="020B0609020204030204" pitchFamily="49" charset="0"/>
              </a:rPr>
              <a:t>{</a:t>
            </a:r>
          </a:p>
          <a:p>
            <a:pPr marL="0" indent="0">
              <a:buNone/>
            </a:pPr>
            <a:r>
              <a:rPr lang="en-US" sz="750" b="0" dirty="0">
                <a:solidFill>
                  <a:schemeClr val="tx1"/>
                </a:solidFill>
                <a:effectLst/>
                <a:latin typeface="Consolas" panose="020B0609020204030204" pitchFamily="49" charset="0"/>
              </a:rPr>
              <a:t> "name": "</a:t>
            </a:r>
            <a:r>
              <a:rPr lang="en-US" sz="750" b="0" dirty="0" err="1">
                <a:solidFill>
                  <a:schemeClr val="tx1"/>
                </a:solidFill>
                <a:effectLst/>
                <a:latin typeface="Consolas" panose="020B0609020204030204" pitchFamily="49" charset="0"/>
              </a:rPr>
              <a:t>mern_skeleton</a:t>
            </a:r>
            <a:r>
              <a:rPr lang="en-US" sz="750" b="0" dirty="0">
                <a:solidFill>
                  <a:schemeClr val="tx1"/>
                </a:solidFill>
                <a:effectLst/>
                <a:latin typeface="Consolas" panose="020B0609020204030204" pitchFamily="49" charset="0"/>
              </a:rPr>
              <a:t>",</a:t>
            </a:r>
          </a:p>
          <a:p>
            <a:pPr marL="0" indent="0">
              <a:buNone/>
            </a:pPr>
            <a:r>
              <a:rPr lang="en-US" sz="750" b="0" dirty="0">
                <a:solidFill>
                  <a:schemeClr val="tx1"/>
                </a:solidFill>
                <a:effectLst/>
                <a:latin typeface="Consolas" panose="020B0609020204030204" pitchFamily="49" charset="0"/>
              </a:rPr>
              <a:t> "version": "1.0.0",</a:t>
            </a:r>
          </a:p>
          <a:p>
            <a:pPr marL="0" indent="0">
              <a:buNone/>
            </a:pPr>
            <a:r>
              <a:rPr lang="en-US" sz="750" b="0" dirty="0">
                <a:solidFill>
                  <a:schemeClr val="tx1"/>
                </a:solidFill>
                <a:effectLst/>
                <a:highlight>
                  <a:srgbClr val="FFFF00"/>
                </a:highlight>
                <a:latin typeface="Consolas" panose="020B0609020204030204" pitchFamily="49" charset="0"/>
              </a:rPr>
              <a:t> "</a:t>
            </a:r>
            <a:r>
              <a:rPr lang="en-US" sz="750" b="0" dirty="0" err="1">
                <a:solidFill>
                  <a:schemeClr val="tx1"/>
                </a:solidFill>
                <a:effectLst/>
                <a:highlight>
                  <a:srgbClr val="FFFF00"/>
                </a:highlight>
                <a:latin typeface="Consolas" panose="020B0609020204030204" pitchFamily="49" charset="0"/>
              </a:rPr>
              <a:t>type":"module</a:t>
            </a:r>
            <a:r>
              <a:rPr lang="en-US" sz="750" b="0" dirty="0">
                <a:solidFill>
                  <a:schemeClr val="tx1"/>
                </a:solidFill>
                <a:effectLst/>
                <a:highlight>
                  <a:srgbClr val="FFFF00"/>
                </a:highlight>
                <a:latin typeface="Consolas" panose="020B0609020204030204" pitchFamily="49" charset="0"/>
              </a:rPr>
              <a:t>",</a:t>
            </a:r>
          </a:p>
          <a:p>
            <a:pPr marL="0" indent="0">
              <a:buNone/>
            </a:pPr>
            <a:r>
              <a:rPr lang="en-US" sz="750" b="0" dirty="0">
                <a:solidFill>
                  <a:schemeClr val="tx1"/>
                </a:solidFill>
                <a:effectLst/>
                <a:latin typeface="Consolas" panose="020B0609020204030204" pitchFamily="49" charset="0"/>
              </a:rPr>
              <a:t> "main": "index.js",</a:t>
            </a:r>
          </a:p>
          <a:p>
            <a:pPr marL="0" indent="0">
              <a:buNone/>
            </a:pPr>
            <a:r>
              <a:rPr lang="en-US" sz="750" b="0" dirty="0">
                <a:solidFill>
                  <a:schemeClr val="tx1"/>
                </a:solidFill>
                <a:effectLst/>
                <a:latin typeface="Consolas" panose="020B0609020204030204" pitchFamily="49" charset="0"/>
              </a:rPr>
              <a:t> "author": "Blessing",</a:t>
            </a:r>
          </a:p>
          <a:p>
            <a:pPr marL="0" indent="0">
              <a:buNone/>
            </a:pPr>
            <a:r>
              <a:rPr lang="en-US" sz="750" b="0" dirty="0">
                <a:solidFill>
                  <a:schemeClr val="tx1"/>
                </a:solidFill>
                <a:effectLst/>
                <a:latin typeface="Consolas" panose="020B0609020204030204" pitchFamily="49" charset="0"/>
              </a:rPr>
              <a:t> "license": "MIT",</a:t>
            </a:r>
          </a:p>
          <a:p>
            <a:pPr marL="0" indent="0">
              <a:buNone/>
            </a:pPr>
            <a:r>
              <a:rPr lang="en-US" sz="750" b="0" dirty="0">
                <a:solidFill>
                  <a:schemeClr val="tx1"/>
                </a:solidFill>
                <a:effectLst/>
                <a:latin typeface="Consolas" panose="020B0609020204030204" pitchFamily="49" charset="0"/>
              </a:rPr>
              <a:t> "</a:t>
            </a:r>
            <a:r>
              <a:rPr lang="en-US" sz="750" b="0" dirty="0" err="1">
                <a:solidFill>
                  <a:schemeClr val="tx1"/>
                </a:solidFill>
                <a:effectLst/>
                <a:latin typeface="Consolas" panose="020B0609020204030204" pitchFamily="49" charset="0"/>
              </a:rPr>
              <a:t>devDependencies</a:t>
            </a:r>
            <a:r>
              <a:rPr lang="en-US" sz="750" b="0" dirty="0">
                <a:solidFill>
                  <a:schemeClr val="tx1"/>
                </a:solidFill>
                <a:effectLst/>
                <a:latin typeface="Consolas" panose="020B0609020204030204" pitchFamily="49" charset="0"/>
              </a:rPr>
              <a:t>": {</a:t>
            </a:r>
          </a:p>
          <a:p>
            <a:pPr marL="0" indent="0">
              <a:buNone/>
            </a:pPr>
            <a:r>
              <a:rPr lang="en-US" sz="750" b="0" dirty="0">
                <a:solidFill>
                  <a:schemeClr val="tx1"/>
                </a:solidFill>
                <a:effectLst/>
                <a:latin typeface="Consolas" panose="020B0609020204030204" pitchFamily="49" charset="0"/>
              </a:rPr>
              <a:t>  "@babel/core": "^7.22.20",</a:t>
            </a:r>
          </a:p>
          <a:p>
            <a:pPr marL="0" indent="0">
              <a:buNone/>
            </a:pPr>
            <a:r>
              <a:rPr lang="en-US" sz="750" b="0" dirty="0">
                <a:solidFill>
                  <a:schemeClr val="tx1"/>
                </a:solidFill>
                <a:effectLst/>
                <a:latin typeface="Consolas" panose="020B0609020204030204" pitchFamily="49" charset="0"/>
              </a:rPr>
              <a:t>  "@babel/preset-env": "^7.22.20",</a:t>
            </a:r>
          </a:p>
          <a:p>
            <a:pPr marL="0" indent="0">
              <a:buNone/>
            </a:pPr>
            <a:r>
              <a:rPr lang="en-US" sz="750" b="0" dirty="0">
                <a:solidFill>
                  <a:schemeClr val="tx1"/>
                </a:solidFill>
                <a:effectLst/>
                <a:latin typeface="Consolas" panose="020B0609020204030204" pitchFamily="49" charset="0"/>
              </a:rPr>
              <a:t>  "babel-loader": "^9.1.3",</a:t>
            </a:r>
          </a:p>
          <a:p>
            <a:pPr marL="0" indent="0">
              <a:buNone/>
            </a:pPr>
            <a:r>
              <a:rPr lang="en-US" sz="750" b="0" dirty="0">
                <a:solidFill>
                  <a:schemeClr val="tx1"/>
                </a:solidFill>
                <a:effectLst/>
                <a:latin typeface="Consolas" panose="020B0609020204030204" pitchFamily="49" charset="0"/>
              </a:rPr>
              <a:t>  "concurrently": "^8.2.0",</a:t>
            </a:r>
          </a:p>
          <a:p>
            <a:pPr marL="0" indent="0">
              <a:buNone/>
            </a:pPr>
            <a:r>
              <a:rPr lang="en-US" sz="750" b="0" dirty="0">
                <a:solidFill>
                  <a:schemeClr val="tx1"/>
                </a:solidFill>
                <a:effectLst/>
                <a:latin typeface="Consolas" panose="020B0609020204030204" pitchFamily="49" charset="0"/>
              </a:rPr>
              <a:t>  "</a:t>
            </a:r>
            <a:r>
              <a:rPr lang="en-US" sz="750" b="0" dirty="0" err="1">
                <a:solidFill>
                  <a:schemeClr val="tx1"/>
                </a:solidFill>
                <a:effectLst/>
                <a:latin typeface="Consolas" panose="020B0609020204030204" pitchFamily="49" charset="0"/>
              </a:rPr>
              <a:t>nodemon</a:t>
            </a:r>
            <a:r>
              <a:rPr lang="en-US" sz="750" b="0" dirty="0">
                <a:solidFill>
                  <a:schemeClr val="tx1"/>
                </a:solidFill>
                <a:effectLst/>
                <a:latin typeface="Consolas" panose="020B0609020204030204" pitchFamily="49" charset="0"/>
              </a:rPr>
              <a:t>": "^3.0.1"</a:t>
            </a:r>
          </a:p>
          <a:p>
            <a:pPr marL="0" indent="0">
              <a:buNone/>
            </a:pPr>
            <a:r>
              <a:rPr lang="en-US" sz="750" b="0" dirty="0">
                <a:solidFill>
                  <a:schemeClr val="tx1"/>
                </a:solidFill>
                <a:effectLst/>
                <a:latin typeface="Consolas" panose="020B0609020204030204" pitchFamily="49" charset="0"/>
              </a:rPr>
              <a:t> },</a:t>
            </a:r>
          </a:p>
          <a:p>
            <a:pPr marL="0" indent="0">
              <a:buNone/>
            </a:pPr>
            <a:r>
              <a:rPr lang="en-US" sz="750" b="0" dirty="0">
                <a:solidFill>
                  <a:schemeClr val="tx1"/>
                </a:solidFill>
                <a:effectLst/>
                <a:latin typeface="Consolas" panose="020B0609020204030204" pitchFamily="49" charset="0"/>
              </a:rPr>
              <a:t> "scripts": {</a:t>
            </a:r>
          </a:p>
          <a:p>
            <a:pPr marL="0" indent="0">
              <a:buNone/>
            </a:pPr>
            <a:r>
              <a:rPr lang="en-US" sz="750" b="0" dirty="0">
                <a:solidFill>
                  <a:schemeClr val="tx1"/>
                </a:solidFill>
                <a:effectLst/>
                <a:latin typeface="Consolas" panose="020B0609020204030204" pitchFamily="49" charset="0"/>
              </a:rPr>
              <a:t>  "dev": "concurrently '</a:t>
            </a:r>
            <a:r>
              <a:rPr lang="en-US" sz="750" b="0" dirty="0" err="1">
                <a:solidFill>
                  <a:schemeClr val="tx1"/>
                </a:solidFill>
                <a:effectLst/>
                <a:latin typeface="Consolas" panose="020B0609020204030204" pitchFamily="49" charset="0"/>
              </a:rPr>
              <a:t>vite</a:t>
            </a:r>
            <a:r>
              <a:rPr lang="en-US" sz="750" b="0" dirty="0">
                <a:solidFill>
                  <a:schemeClr val="tx1"/>
                </a:solidFill>
                <a:effectLst/>
                <a:latin typeface="Consolas" panose="020B0609020204030204" pitchFamily="49" charset="0"/>
              </a:rPr>
              <a:t>' \"</a:t>
            </a:r>
            <a:r>
              <a:rPr lang="en-US" sz="750" b="0" dirty="0" err="1">
                <a:solidFill>
                  <a:schemeClr val="tx1"/>
                </a:solidFill>
                <a:effectLst/>
                <a:latin typeface="Consolas" panose="020B0609020204030204" pitchFamily="49" charset="0"/>
              </a:rPr>
              <a:t>nodemon</a:t>
            </a:r>
            <a:r>
              <a:rPr lang="en-US" sz="750" b="0" dirty="0">
                <a:solidFill>
                  <a:schemeClr val="tx1"/>
                </a:solidFill>
                <a:effectLst/>
                <a:latin typeface="Consolas" panose="020B0609020204030204" pitchFamily="49" charset="0"/>
              </a:rPr>
              <a:t> server.js\"",</a:t>
            </a:r>
          </a:p>
          <a:p>
            <a:pPr marL="0" indent="0">
              <a:buNone/>
            </a:pPr>
            <a:r>
              <a:rPr lang="en-US" sz="750" b="0" dirty="0">
                <a:solidFill>
                  <a:schemeClr val="tx1"/>
                </a:solidFill>
                <a:effectLst/>
                <a:latin typeface="Consolas" panose="020B0609020204030204" pitchFamily="49" charset="0"/>
              </a:rPr>
              <a:t>  "build": "</a:t>
            </a:r>
            <a:r>
              <a:rPr lang="en-US" sz="750" b="0" dirty="0" err="1">
                <a:solidFill>
                  <a:schemeClr val="tx1"/>
                </a:solidFill>
                <a:effectLst/>
                <a:latin typeface="Consolas" panose="020B0609020204030204" pitchFamily="49" charset="0"/>
              </a:rPr>
              <a:t>vite</a:t>
            </a:r>
            <a:r>
              <a:rPr lang="en-US" sz="750" b="0" dirty="0">
                <a:solidFill>
                  <a:schemeClr val="tx1"/>
                </a:solidFill>
                <a:effectLst/>
                <a:latin typeface="Consolas" panose="020B0609020204030204" pitchFamily="49" charset="0"/>
              </a:rPr>
              <a:t> build",</a:t>
            </a:r>
          </a:p>
          <a:p>
            <a:pPr marL="0" indent="0">
              <a:buNone/>
            </a:pPr>
            <a:r>
              <a:rPr lang="en-US" sz="750" b="0" dirty="0">
                <a:solidFill>
                  <a:schemeClr val="tx1"/>
                </a:solidFill>
                <a:effectLst/>
                <a:latin typeface="Consolas" panose="020B0609020204030204" pitchFamily="49" charset="0"/>
              </a:rPr>
              <a:t>  "lint": "</a:t>
            </a:r>
            <a:r>
              <a:rPr lang="en-US" sz="750" b="0" dirty="0" err="1">
                <a:solidFill>
                  <a:schemeClr val="tx1"/>
                </a:solidFill>
                <a:effectLst/>
                <a:latin typeface="Consolas" panose="020B0609020204030204" pitchFamily="49" charset="0"/>
              </a:rPr>
              <a:t>eslint</a:t>
            </a:r>
            <a:r>
              <a:rPr lang="en-US" sz="750" b="0" dirty="0">
                <a:solidFill>
                  <a:schemeClr val="tx1"/>
                </a:solidFill>
                <a:effectLst/>
                <a:latin typeface="Consolas" panose="020B0609020204030204" pitchFamily="49" charset="0"/>
              </a:rPr>
              <a:t> </a:t>
            </a:r>
            <a:r>
              <a:rPr lang="en-US" sz="750" b="0" dirty="0" err="1">
                <a:solidFill>
                  <a:schemeClr val="tx1"/>
                </a:solidFill>
                <a:effectLst/>
                <a:latin typeface="Consolas" panose="020B0609020204030204" pitchFamily="49" charset="0"/>
              </a:rPr>
              <a:t>src</a:t>
            </a:r>
            <a:r>
              <a:rPr lang="en-US" sz="750" b="0" dirty="0">
                <a:solidFill>
                  <a:schemeClr val="tx1"/>
                </a:solidFill>
                <a:effectLst/>
                <a:latin typeface="Consolas" panose="020B0609020204030204" pitchFamily="49" charset="0"/>
              </a:rPr>
              <a:t> --</a:t>
            </a:r>
            <a:r>
              <a:rPr lang="en-US" sz="750" b="0" dirty="0" err="1">
                <a:solidFill>
                  <a:schemeClr val="tx1"/>
                </a:solidFill>
                <a:effectLst/>
                <a:latin typeface="Consolas" panose="020B0609020204030204" pitchFamily="49" charset="0"/>
              </a:rPr>
              <a:t>ext</a:t>
            </a:r>
            <a:r>
              <a:rPr lang="en-US" sz="750" b="0" dirty="0">
                <a:solidFill>
                  <a:schemeClr val="tx1"/>
                </a:solidFill>
                <a:effectLst/>
                <a:latin typeface="Consolas" panose="020B0609020204030204" pitchFamily="49" charset="0"/>
              </a:rPr>
              <a:t> </a:t>
            </a:r>
            <a:r>
              <a:rPr lang="en-US" sz="750" b="0" dirty="0" err="1">
                <a:solidFill>
                  <a:schemeClr val="tx1"/>
                </a:solidFill>
                <a:effectLst/>
                <a:latin typeface="Consolas" panose="020B0609020204030204" pitchFamily="49" charset="0"/>
              </a:rPr>
              <a:t>js,jsx</a:t>
            </a:r>
            <a:r>
              <a:rPr lang="en-US" sz="750" b="0" dirty="0">
                <a:solidFill>
                  <a:schemeClr val="tx1"/>
                </a:solidFill>
                <a:effectLst/>
                <a:latin typeface="Consolas" panose="020B0609020204030204" pitchFamily="49" charset="0"/>
              </a:rPr>
              <a:t> --report-unused-disable-directives --max-warnings 0",</a:t>
            </a:r>
          </a:p>
          <a:p>
            <a:pPr marL="0" indent="0">
              <a:buNone/>
            </a:pPr>
            <a:r>
              <a:rPr lang="en-US" sz="750" b="0" dirty="0">
                <a:solidFill>
                  <a:schemeClr val="tx1"/>
                </a:solidFill>
                <a:effectLst/>
                <a:latin typeface="Consolas" panose="020B0609020204030204" pitchFamily="49" charset="0"/>
              </a:rPr>
              <a:t>  "preview": "</a:t>
            </a:r>
            <a:r>
              <a:rPr lang="en-US" sz="750" b="0" dirty="0" err="1">
                <a:solidFill>
                  <a:schemeClr val="tx1"/>
                </a:solidFill>
                <a:effectLst/>
                <a:latin typeface="Consolas" panose="020B0609020204030204" pitchFamily="49" charset="0"/>
              </a:rPr>
              <a:t>vite</a:t>
            </a:r>
            <a:r>
              <a:rPr lang="en-US" sz="750" b="0" dirty="0">
                <a:solidFill>
                  <a:schemeClr val="tx1"/>
                </a:solidFill>
                <a:effectLst/>
                <a:latin typeface="Consolas" panose="020B0609020204030204" pitchFamily="49" charset="0"/>
              </a:rPr>
              <a:t> preview"</a:t>
            </a:r>
          </a:p>
          <a:p>
            <a:pPr marL="0" indent="0">
              <a:buNone/>
            </a:pPr>
            <a:r>
              <a:rPr lang="en-US" sz="750" b="0" dirty="0">
                <a:solidFill>
                  <a:schemeClr val="tx1"/>
                </a:solidFill>
                <a:effectLst/>
                <a:latin typeface="Consolas" panose="020B0609020204030204" pitchFamily="49" charset="0"/>
              </a:rPr>
              <a:t> },</a:t>
            </a:r>
          </a:p>
          <a:p>
            <a:pPr marL="0" indent="0">
              <a:buNone/>
            </a:pPr>
            <a:r>
              <a:rPr lang="en-US" sz="750" b="0" dirty="0">
                <a:solidFill>
                  <a:schemeClr val="tx1"/>
                </a:solidFill>
                <a:effectLst/>
                <a:latin typeface="Consolas" panose="020B0609020204030204" pitchFamily="49" charset="0"/>
              </a:rPr>
              <a:t> "dependencies": {</a:t>
            </a:r>
          </a:p>
          <a:p>
            <a:pPr marL="0" indent="0">
              <a:buNone/>
            </a:pPr>
            <a:r>
              <a:rPr lang="en-US" sz="750" b="0" dirty="0">
                <a:solidFill>
                  <a:schemeClr val="tx1"/>
                </a:solidFill>
                <a:effectLst/>
                <a:latin typeface="Consolas" panose="020B0609020204030204" pitchFamily="49" charset="0"/>
              </a:rPr>
              <a:t>  "body-parser": "^1.20.2",</a:t>
            </a:r>
          </a:p>
          <a:p>
            <a:pPr marL="0" indent="0">
              <a:buNone/>
            </a:pPr>
            <a:r>
              <a:rPr lang="en-US" sz="750" b="0" dirty="0">
                <a:solidFill>
                  <a:schemeClr val="tx1"/>
                </a:solidFill>
                <a:effectLst/>
                <a:latin typeface="Consolas" panose="020B0609020204030204" pitchFamily="49" charset="0"/>
              </a:rPr>
              <a:t>  "compression": "^1.7.4",</a:t>
            </a:r>
          </a:p>
          <a:p>
            <a:pPr marL="0" indent="0">
              <a:buNone/>
            </a:pPr>
            <a:r>
              <a:rPr lang="en-US" sz="750" b="0" dirty="0">
                <a:solidFill>
                  <a:schemeClr val="tx1"/>
                </a:solidFill>
                <a:effectLst/>
                <a:latin typeface="Consolas" panose="020B0609020204030204" pitchFamily="49" charset="0"/>
              </a:rPr>
              <a:t>  "cookie-parser": "^1.4.6",</a:t>
            </a:r>
          </a:p>
          <a:p>
            <a:pPr marL="0" indent="0">
              <a:buNone/>
            </a:pPr>
            <a:r>
              <a:rPr lang="en-US" sz="750" b="0" dirty="0">
                <a:solidFill>
                  <a:schemeClr val="tx1"/>
                </a:solidFill>
                <a:effectLst/>
                <a:latin typeface="Consolas" panose="020B0609020204030204" pitchFamily="49" charset="0"/>
              </a:rPr>
              <a:t>  "</a:t>
            </a:r>
            <a:r>
              <a:rPr lang="en-US" sz="750" b="0" dirty="0" err="1">
                <a:solidFill>
                  <a:schemeClr val="tx1"/>
                </a:solidFill>
                <a:effectLst/>
                <a:latin typeface="Consolas" panose="020B0609020204030204" pitchFamily="49" charset="0"/>
              </a:rPr>
              <a:t>cors</a:t>
            </a:r>
            <a:r>
              <a:rPr lang="en-US" sz="750" b="0" dirty="0">
                <a:solidFill>
                  <a:schemeClr val="tx1"/>
                </a:solidFill>
                <a:effectLst/>
                <a:latin typeface="Consolas" panose="020B0609020204030204" pitchFamily="49" charset="0"/>
              </a:rPr>
              <a:t>": "^2.8.5",</a:t>
            </a:r>
          </a:p>
          <a:p>
            <a:pPr marL="0" indent="0">
              <a:buNone/>
            </a:pPr>
            <a:r>
              <a:rPr lang="en-US" sz="750" b="0" dirty="0">
                <a:solidFill>
                  <a:schemeClr val="tx1"/>
                </a:solidFill>
                <a:effectLst/>
                <a:latin typeface="Consolas" panose="020B0609020204030204" pitchFamily="49" charset="0"/>
              </a:rPr>
              <a:t>  "express": "^4.18.2",</a:t>
            </a:r>
          </a:p>
          <a:p>
            <a:pPr marL="0" indent="0">
              <a:buNone/>
            </a:pPr>
            <a:r>
              <a:rPr lang="en-US" sz="750" b="0" dirty="0">
                <a:solidFill>
                  <a:schemeClr val="tx1"/>
                </a:solidFill>
                <a:effectLst/>
                <a:latin typeface="Consolas" panose="020B0609020204030204" pitchFamily="49" charset="0"/>
              </a:rPr>
              <a:t>  "global": "^4.4.0",</a:t>
            </a:r>
          </a:p>
          <a:p>
            <a:pPr marL="0" indent="0">
              <a:buNone/>
            </a:pPr>
            <a:r>
              <a:rPr lang="en-US" sz="750" b="0" dirty="0">
                <a:solidFill>
                  <a:schemeClr val="tx1"/>
                </a:solidFill>
                <a:effectLst/>
                <a:latin typeface="Consolas" panose="020B0609020204030204" pitchFamily="49" charset="0"/>
              </a:rPr>
              <a:t>  "helmet": "^7.0.0"</a:t>
            </a:r>
          </a:p>
          <a:p>
            <a:pPr marL="0" indent="0">
              <a:buNone/>
            </a:pPr>
            <a:r>
              <a:rPr lang="en-US" sz="750" b="0" dirty="0">
                <a:solidFill>
                  <a:schemeClr val="tx1"/>
                </a:solidFill>
                <a:effectLst/>
                <a:latin typeface="Consolas" panose="020B0609020204030204" pitchFamily="49" charset="0"/>
              </a:rPr>
              <a:t> }</a:t>
            </a:r>
          </a:p>
          <a:p>
            <a:pPr marL="0" indent="0">
              <a:buNone/>
            </a:pPr>
            <a:r>
              <a:rPr lang="en-US" sz="750" b="0" dirty="0">
                <a:solidFill>
                  <a:schemeClr val="tx1"/>
                </a:solidFill>
                <a:effectLst/>
                <a:latin typeface="Consolas" panose="020B0609020204030204" pitchFamily="49" charset="0"/>
              </a:rPr>
              <a:t>}</a:t>
            </a:r>
          </a:p>
          <a:p>
            <a:br>
              <a:rPr lang="en-US" sz="750" b="0" dirty="0">
                <a:solidFill>
                  <a:schemeClr val="tx1"/>
                </a:solidFill>
                <a:effectLst/>
                <a:latin typeface="Consolas" panose="020B0609020204030204" pitchFamily="49" charset="0"/>
              </a:rPr>
            </a:br>
            <a:endParaRPr lang="en-US" sz="750" b="0" dirty="0">
              <a:solidFill>
                <a:schemeClr val="tx1"/>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652933C6-5D83-3BC5-3A30-3B14C3C1FBA7}"/>
              </a:ext>
            </a:extLst>
          </p:cNvPr>
          <p:cNvSpPr>
            <a:spLocks noGrp="1"/>
          </p:cNvSpPr>
          <p:nvPr>
            <p:ph type="dt" sz="half" idx="10"/>
          </p:nvPr>
        </p:nvSpPr>
        <p:spPr/>
        <p:txBody>
          <a:bodyPr/>
          <a:lstStyle/>
          <a:p>
            <a:pPr>
              <a:defRPr/>
            </a:pPr>
            <a:fld id="{C9C54A8A-EC83-4BC5-B48C-A23671E55882}" type="datetime1">
              <a:rPr lang="en-US" smtClean="0"/>
              <a:t>6/8/2024</a:t>
            </a:fld>
            <a:endParaRPr lang="en-US"/>
          </a:p>
        </p:txBody>
      </p:sp>
      <p:sp>
        <p:nvSpPr>
          <p:cNvPr id="5" name="Footer Placeholder 4">
            <a:extLst>
              <a:ext uri="{FF2B5EF4-FFF2-40B4-BE49-F238E27FC236}">
                <a16:creationId xmlns:a16="http://schemas.microsoft.com/office/drawing/2014/main" id="{871434B3-CB1E-08F4-8BA5-624DAF89A6C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EFB7F51-4CBA-CBBA-A0D6-1622D6C08C12}"/>
              </a:ext>
            </a:extLst>
          </p:cNvPr>
          <p:cNvSpPr>
            <a:spLocks noGrp="1"/>
          </p:cNvSpPr>
          <p:nvPr>
            <p:ph type="sldNum" sz="quarter" idx="12"/>
          </p:nvPr>
        </p:nvSpPr>
        <p:spPr/>
        <p:txBody>
          <a:bodyPr/>
          <a:lstStyle/>
          <a:p>
            <a:fld id="{7C5CF243-786F-4254-B068-4C9F0B6EA12F}" type="slidenum">
              <a:rPr lang="en-US" altLang="en-US" smtClean="0"/>
              <a:pPr/>
              <a:t>26</a:t>
            </a:fld>
            <a:endParaRPr lang="en-US" altLang="en-US"/>
          </a:p>
        </p:txBody>
      </p:sp>
    </p:spTree>
    <p:extLst>
      <p:ext uri="{BB962C8B-B14F-4D97-AF65-F5344CB8AC3E}">
        <p14:creationId xmlns:p14="http://schemas.microsoft.com/office/powerpoint/2010/main" val="17953078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D6013-562D-2000-6544-157F9E3587B6}"/>
              </a:ext>
            </a:extLst>
          </p:cNvPr>
          <p:cNvSpPr>
            <a:spLocks noGrp="1"/>
          </p:cNvSpPr>
          <p:nvPr>
            <p:ph type="title"/>
          </p:nvPr>
        </p:nvSpPr>
        <p:spPr/>
        <p:txBody>
          <a:bodyPr/>
          <a:lstStyle/>
          <a:p>
            <a:r>
              <a:rPr lang="en-US" dirty="0"/>
              <a:t>Running scripts</a:t>
            </a:r>
          </a:p>
        </p:txBody>
      </p:sp>
      <p:sp>
        <p:nvSpPr>
          <p:cNvPr id="3" name="Content Placeholder 2">
            <a:extLst>
              <a:ext uri="{FF2B5EF4-FFF2-40B4-BE49-F238E27FC236}">
                <a16:creationId xmlns:a16="http://schemas.microsoft.com/office/drawing/2014/main" id="{9A99EC1E-3E47-5EF7-6DB0-8E74422C4F39}"/>
              </a:ext>
            </a:extLst>
          </p:cNvPr>
          <p:cNvSpPr>
            <a:spLocks noGrp="1"/>
          </p:cNvSpPr>
          <p:nvPr>
            <p:ph idx="1"/>
          </p:nvPr>
        </p:nvSpPr>
        <p:spPr/>
        <p:txBody>
          <a:bodyPr/>
          <a:lstStyle/>
          <a:p>
            <a:r>
              <a:rPr lang="en-US" dirty="0"/>
              <a:t>With this script added, run</a:t>
            </a:r>
          </a:p>
          <a:p>
            <a:pPr marL="0" indent="0">
              <a:buNone/>
            </a:pPr>
            <a:endParaRPr lang="en-US" dirty="0"/>
          </a:p>
          <a:p>
            <a:r>
              <a:rPr lang="en-US" b="1" dirty="0"/>
              <a:t>yarn development or yarn dev </a:t>
            </a:r>
            <a:r>
              <a:rPr lang="en-US" dirty="0"/>
              <a:t>in the command line (</a:t>
            </a:r>
            <a:r>
              <a:rPr lang="en-US" dirty="0" err="1"/>
              <a:t>i.e</a:t>
            </a:r>
            <a:r>
              <a:rPr lang="en-US" dirty="0"/>
              <a:t> terminal) from your project folder will basically start </a:t>
            </a:r>
            <a:r>
              <a:rPr lang="en-US" dirty="0" err="1"/>
              <a:t>Nodemon</a:t>
            </a:r>
            <a:r>
              <a:rPr lang="en-US" dirty="0"/>
              <a:t> according to the configuration in </a:t>
            </a:r>
            <a:r>
              <a:rPr lang="en-US" dirty="0" err="1"/>
              <a:t>nodemon.json</a:t>
            </a:r>
            <a:r>
              <a:rPr lang="en-US" dirty="0"/>
              <a:t>.</a:t>
            </a:r>
          </a:p>
          <a:p>
            <a:endParaRPr lang="en-US" dirty="0"/>
          </a:p>
          <a:p>
            <a:r>
              <a:rPr lang="en-US" dirty="0"/>
              <a:t>The configuration instructs </a:t>
            </a:r>
            <a:r>
              <a:rPr lang="en-US" dirty="0" err="1"/>
              <a:t>Nodemon</a:t>
            </a:r>
            <a:r>
              <a:rPr lang="en-US" dirty="0"/>
              <a:t> to monitor server files for updates and, on update, to build the files again, then restart the server so that the changes are immediately available.</a:t>
            </a:r>
          </a:p>
        </p:txBody>
      </p:sp>
      <p:sp>
        <p:nvSpPr>
          <p:cNvPr id="4" name="Date Placeholder 3">
            <a:extLst>
              <a:ext uri="{FF2B5EF4-FFF2-40B4-BE49-F238E27FC236}">
                <a16:creationId xmlns:a16="http://schemas.microsoft.com/office/drawing/2014/main" id="{77A1BE94-535D-C923-2FFB-169A95D85195}"/>
              </a:ext>
            </a:extLst>
          </p:cNvPr>
          <p:cNvSpPr>
            <a:spLocks noGrp="1"/>
          </p:cNvSpPr>
          <p:nvPr>
            <p:ph type="dt" sz="half" idx="10"/>
          </p:nvPr>
        </p:nvSpPr>
        <p:spPr/>
        <p:txBody>
          <a:bodyPr/>
          <a:lstStyle/>
          <a:p>
            <a:pPr>
              <a:defRPr/>
            </a:pPr>
            <a:fld id="{C9C54A8A-EC83-4BC5-B48C-A23671E55882}" type="datetime1">
              <a:rPr lang="en-US" smtClean="0"/>
              <a:t>6/8/2024</a:t>
            </a:fld>
            <a:endParaRPr lang="en-US"/>
          </a:p>
        </p:txBody>
      </p:sp>
      <p:sp>
        <p:nvSpPr>
          <p:cNvPr id="5" name="Footer Placeholder 4">
            <a:extLst>
              <a:ext uri="{FF2B5EF4-FFF2-40B4-BE49-F238E27FC236}">
                <a16:creationId xmlns:a16="http://schemas.microsoft.com/office/drawing/2014/main" id="{353E107F-8546-DC4C-4378-DB3AA723C63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15C885C-F004-82DE-1763-569CD8B7284B}"/>
              </a:ext>
            </a:extLst>
          </p:cNvPr>
          <p:cNvSpPr>
            <a:spLocks noGrp="1"/>
          </p:cNvSpPr>
          <p:nvPr>
            <p:ph type="sldNum" sz="quarter" idx="12"/>
          </p:nvPr>
        </p:nvSpPr>
        <p:spPr/>
        <p:txBody>
          <a:bodyPr/>
          <a:lstStyle/>
          <a:p>
            <a:fld id="{7C5CF243-786F-4254-B068-4C9F0B6EA12F}" type="slidenum">
              <a:rPr lang="en-US" altLang="en-US" smtClean="0"/>
              <a:pPr/>
              <a:t>27</a:t>
            </a:fld>
            <a:endParaRPr lang="en-US" altLang="en-US"/>
          </a:p>
        </p:txBody>
      </p:sp>
    </p:spTree>
    <p:extLst>
      <p:ext uri="{BB962C8B-B14F-4D97-AF65-F5344CB8AC3E}">
        <p14:creationId xmlns:p14="http://schemas.microsoft.com/office/powerpoint/2010/main" val="20088269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20EAC-08B6-984F-F3A7-02630544ABA2}"/>
              </a:ext>
            </a:extLst>
          </p:cNvPr>
          <p:cNvSpPr>
            <a:spLocks noGrp="1"/>
          </p:cNvSpPr>
          <p:nvPr>
            <p:ph type="title"/>
          </p:nvPr>
        </p:nvSpPr>
        <p:spPr/>
        <p:txBody>
          <a:bodyPr/>
          <a:lstStyle/>
          <a:p>
            <a:r>
              <a:rPr lang="en-US" dirty="0"/>
              <a:t>Preparing the server</a:t>
            </a:r>
          </a:p>
        </p:txBody>
      </p:sp>
      <p:sp>
        <p:nvSpPr>
          <p:cNvPr id="3" name="Content Placeholder 2">
            <a:extLst>
              <a:ext uri="{FF2B5EF4-FFF2-40B4-BE49-F238E27FC236}">
                <a16:creationId xmlns:a16="http://schemas.microsoft.com/office/drawing/2014/main" id="{327CBF61-01AB-1E16-ACD0-DAA6EE75B8C3}"/>
              </a:ext>
            </a:extLst>
          </p:cNvPr>
          <p:cNvSpPr>
            <a:spLocks noGrp="1"/>
          </p:cNvSpPr>
          <p:nvPr>
            <p:ph idx="1"/>
          </p:nvPr>
        </p:nvSpPr>
        <p:spPr/>
        <p:txBody>
          <a:bodyPr/>
          <a:lstStyle/>
          <a:p>
            <a:r>
              <a:rPr lang="en-US" dirty="0"/>
              <a:t>we will integrate Express, Node, and MongoDB in order to run a completely configured server before we start implementing user-specific features.</a:t>
            </a:r>
          </a:p>
          <a:p>
            <a:endParaRPr lang="en-US" dirty="0"/>
          </a:p>
          <a:p>
            <a:endParaRPr lang="en-US" dirty="0"/>
          </a:p>
        </p:txBody>
      </p:sp>
      <p:sp>
        <p:nvSpPr>
          <p:cNvPr id="4" name="Date Placeholder 3">
            <a:extLst>
              <a:ext uri="{FF2B5EF4-FFF2-40B4-BE49-F238E27FC236}">
                <a16:creationId xmlns:a16="http://schemas.microsoft.com/office/drawing/2014/main" id="{8A8A304E-6F32-9E99-F862-51AF0F565886}"/>
              </a:ext>
            </a:extLst>
          </p:cNvPr>
          <p:cNvSpPr>
            <a:spLocks noGrp="1"/>
          </p:cNvSpPr>
          <p:nvPr>
            <p:ph type="dt" sz="half" idx="10"/>
          </p:nvPr>
        </p:nvSpPr>
        <p:spPr/>
        <p:txBody>
          <a:bodyPr/>
          <a:lstStyle/>
          <a:p>
            <a:pPr>
              <a:defRPr/>
            </a:pPr>
            <a:fld id="{C9C54A8A-EC83-4BC5-B48C-A23671E55882}" type="datetime1">
              <a:rPr lang="en-US" smtClean="0"/>
              <a:t>6/8/2024</a:t>
            </a:fld>
            <a:endParaRPr lang="en-US"/>
          </a:p>
        </p:txBody>
      </p:sp>
      <p:sp>
        <p:nvSpPr>
          <p:cNvPr id="5" name="Footer Placeholder 4">
            <a:extLst>
              <a:ext uri="{FF2B5EF4-FFF2-40B4-BE49-F238E27FC236}">
                <a16:creationId xmlns:a16="http://schemas.microsoft.com/office/drawing/2014/main" id="{5A4215EA-EFDE-E6D0-69E6-59A6CEF7A7A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4596667-F165-BE36-3AEA-86FF62CB102E}"/>
              </a:ext>
            </a:extLst>
          </p:cNvPr>
          <p:cNvSpPr>
            <a:spLocks noGrp="1"/>
          </p:cNvSpPr>
          <p:nvPr>
            <p:ph type="sldNum" sz="quarter" idx="12"/>
          </p:nvPr>
        </p:nvSpPr>
        <p:spPr/>
        <p:txBody>
          <a:bodyPr/>
          <a:lstStyle/>
          <a:p>
            <a:fld id="{7C5CF243-786F-4254-B068-4C9F0B6EA12F}" type="slidenum">
              <a:rPr lang="en-US" altLang="en-US" smtClean="0"/>
              <a:pPr/>
              <a:t>28</a:t>
            </a:fld>
            <a:endParaRPr lang="en-US" altLang="en-US"/>
          </a:p>
        </p:txBody>
      </p:sp>
    </p:spTree>
    <p:extLst>
      <p:ext uri="{BB962C8B-B14F-4D97-AF65-F5344CB8AC3E}">
        <p14:creationId xmlns:p14="http://schemas.microsoft.com/office/powerpoint/2010/main" val="30044224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53EE2-1209-B615-036E-3A32BD4C784B}"/>
              </a:ext>
            </a:extLst>
          </p:cNvPr>
          <p:cNvSpPr>
            <a:spLocks noGrp="1"/>
          </p:cNvSpPr>
          <p:nvPr>
            <p:ph type="title"/>
          </p:nvPr>
        </p:nvSpPr>
        <p:spPr/>
        <p:txBody>
          <a:bodyPr/>
          <a:lstStyle/>
          <a:p>
            <a:r>
              <a:rPr lang="en-US" dirty="0"/>
              <a:t>Configuring Express</a:t>
            </a:r>
          </a:p>
        </p:txBody>
      </p:sp>
      <p:sp>
        <p:nvSpPr>
          <p:cNvPr id="3" name="Content Placeholder 2">
            <a:extLst>
              <a:ext uri="{FF2B5EF4-FFF2-40B4-BE49-F238E27FC236}">
                <a16:creationId xmlns:a16="http://schemas.microsoft.com/office/drawing/2014/main" id="{A7CC5695-95B3-FDF0-025F-2DA0DC864453}"/>
              </a:ext>
            </a:extLst>
          </p:cNvPr>
          <p:cNvSpPr>
            <a:spLocks noGrp="1"/>
          </p:cNvSpPr>
          <p:nvPr>
            <p:ph idx="1"/>
          </p:nvPr>
        </p:nvSpPr>
        <p:spPr/>
        <p:txBody>
          <a:bodyPr/>
          <a:lstStyle/>
          <a:p>
            <a:r>
              <a:rPr lang="en-US" dirty="0"/>
              <a:t>To use Express, we will install it and then add and configure it in the server/express.js file.</a:t>
            </a:r>
          </a:p>
          <a:p>
            <a:r>
              <a:rPr lang="en-US" dirty="0"/>
              <a:t>From the command line </a:t>
            </a:r>
            <a:r>
              <a:rPr lang="en-US" dirty="0" err="1"/>
              <a:t>i.e</a:t>
            </a:r>
            <a:r>
              <a:rPr lang="en-US" dirty="0"/>
              <a:t> terminal, run the following command to install the express module and to have the </a:t>
            </a:r>
            <a:r>
              <a:rPr lang="en-US" dirty="0" err="1"/>
              <a:t>package.json</a:t>
            </a:r>
            <a:r>
              <a:rPr lang="en-US" dirty="0"/>
              <a:t> file automatically updated:</a:t>
            </a:r>
          </a:p>
          <a:p>
            <a:endParaRPr lang="en-US" dirty="0"/>
          </a:p>
          <a:p>
            <a:pPr marL="0" indent="0">
              <a:buNone/>
            </a:pPr>
            <a:r>
              <a:rPr lang="en-US" b="1" dirty="0"/>
              <a:t>yarn add express</a:t>
            </a:r>
          </a:p>
          <a:p>
            <a:pPr marL="0" indent="0">
              <a:buNone/>
            </a:pPr>
            <a:endParaRPr lang="en-US" dirty="0"/>
          </a:p>
          <a:p>
            <a:r>
              <a:rPr lang="en-US" dirty="0"/>
              <a:t>Once Express has been installed, we can import it into the express.js file, </a:t>
            </a:r>
          </a:p>
          <a:p>
            <a:r>
              <a:rPr lang="en-US" dirty="0"/>
              <a:t>configure it as required, and make it available to the rest of the app.</a:t>
            </a:r>
          </a:p>
          <a:p>
            <a:pPr marL="0" indent="0">
              <a:buNone/>
            </a:pPr>
            <a:endParaRPr lang="en-US" dirty="0"/>
          </a:p>
          <a:p>
            <a:endParaRPr lang="en-US" dirty="0"/>
          </a:p>
          <a:p>
            <a:pPr marL="0" indent="0">
              <a:buNone/>
            </a:pPr>
            <a:endParaRPr lang="en-US" dirty="0"/>
          </a:p>
        </p:txBody>
      </p:sp>
      <p:sp>
        <p:nvSpPr>
          <p:cNvPr id="4" name="Date Placeholder 3">
            <a:extLst>
              <a:ext uri="{FF2B5EF4-FFF2-40B4-BE49-F238E27FC236}">
                <a16:creationId xmlns:a16="http://schemas.microsoft.com/office/drawing/2014/main" id="{62227B3C-C840-6145-216B-02F54F4C5A7B}"/>
              </a:ext>
            </a:extLst>
          </p:cNvPr>
          <p:cNvSpPr>
            <a:spLocks noGrp="1"/>
          </p:cNvSpPr>
          <p:nvPr>
            <p:ph type="dt" sz="half" idx="10"/>
          </p:nvPr>
        </p:nvSpPr>
        <p:spPr/>
        <p:txBody>
          <a:bodyPr/>
          <a:lstStyle/>
          <a:p>
            <a:pPr>
              <a:defRPr/>
            </a:pPr>
            <a:fld id="{C9C54A8A-EC83-4BC5-B48C-A23671E55882}" type="datetime1">
              <a:rPr lang="en-US" smtClean="0"/>
              <a:t>6/8/2024</a:t>
            </a:fld>
            <a:endParaRPr lang="en-US"/>
          </a:p>
        </p:txBody>
      </p:sp>
      <p:sp>
        <p:nvSpPr>
          <p:cNvPr id="5" name="Footer Placeholder 4">
            <a:extLst>
              <a:ext uri="{FF2B5EF4-FFF2-40B4-BE49-F238E27FC236}">
                <a16:creationId xmlns:a16="http://schemas.microsoft.com/office/drawing/2014/main" id="{B3385030-3057-F013-E840-570AE503838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2567E87-A5F7-EFB2-EE66-7256B167AE35}"/>
              </a:ext>
            </a:extLst>
          </p:cNvPr>
          <p:cNvSpPr>
            <a:spLocks noGrp="1"/>
          </p:cNvSpPr>
          <p:nvPr>
            <p:ph type="sldNum" sz="quarter" idx="12"/>
          </p:nvPr>
        </p:nvSpPr>
        <p:spPr/>
        <p:txBody>
          <a:bodyPr/>
          <a:lstStyle/>
          <a:p>
            <a:fld id="{7C5CF243-786F-4254-B068-4C9F0B6EA12F}" type="slidenum">
              <a:rPr lang="en-US" altLang="en-US" smtClean="0"/>
              <a:pPr/>
              <a:t>29</a:t>
            </a:fld>
            <a:endParaRPr lang="en-US" altLang="en-US"/>
          </a:p>
        </p:txBody>
      </p:sp>
    </p:spTree>
    <p:extLst>
      <p:ext uri="{BB962C8B-B14F-4D97-AF65-F5344CB8AC3E}">
        <p14:creationId xmlns:p14="http://schemas.microsoft.com/office/powerpoint/2010/main" val="3813191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8EDD5-65CD-936C-848A-6F11C9D884DD}"/>
              </a:ext>
            </a:extLst>
          </p:cNvPr>
          <p:cNvSpPr>
            <a:spLocks noGrp="1"/>
          </p:cNvSpPr>
          <p:nvPr>
            <p:ph type="title"/>
          </p:nvPr>
        </p:nvSpPr>
        <p:spPr/>
        <p:txBody>
          <a:bodyPr/>
          <a:lstStyle/>
          <a:p>
            <a:r>
              <a:rPr lang="en-US" dirty="0"/>
              <a:t>Overview of the skeleton application</a:t>
            </a:r>
          </a:p>
        </p:txBody>
      </p:sp>
      <p:sp>
        <p:nvSpPr>
          <p:cNvPr id="3" name="Content Placeholder 2">
            <a:extLst>
              <a:ext uri="{FF2B5EF4-FFF2-40B4-BE49-F238E27FC236}">
                <a16:creationId xmlns:a16="http://schemas.microsoft.com/office/drawing/2014/main" id="{8DD1C3BF-1E12-D3E8-BBF0-6F9E600363BF}"/>
              </a:ext>
            </a:extLst>
          </p:cNvPr>
          <p:cNvSpPr>
            <a:spLocks noGrp="1"/>
          </p:cNvSpPr>
          <p:nvPr>
            <p:ph idx="1"/>
          </p:nvPr>
        </p:nvSpPr>
        <p:spPr/>
        <p:txBody>
          <a:bodyPr/>
          <a:lstStyle/>
          <a:p>
            <a:r>
              <a:rPr lang="en-US" dirty="0"/>
              <a:t>We will build the skeleton as a basic but fully functioning MERN web application with </a:t>
            </a:r>
          </a:p>
          <a:p>
            <a:endParaRPr lang="en-US" dirty="0"/>
          </a:p>
          <a:p>
            <a:r>
              <a:rPr lang="en-US" dirty="0"/>
              <a:t>user create, read, update, delete (CRUD), and authentication-authorization (auth) capabilities; this will also demonstrate how to develop, organize, and run code for general web applications built using this stack.</a:t>
            </a:r>
          </a:p>
          <a:p>
            <a:pPr marL="0" indent="0">
              <a:buNone/>
            </a:pPr>
            <a:r>
              <a:rPr lang="en-US" dirty="0"/>
              <a:t> </a:t>
            </a:r>
          </a:p>
          <a:p>
            <a:r>
              <a:rPr lang="en-US" dirty="0"/>
              <a:t>The aim is to keep the skeleton as simple as possible so that it is easy to extend and can be used as a base  application for developing different MERN applications.</a:t>
            </a:r>
          </a:p>
        </p:txBody>
      </p:sp>
      <p:sp>
        <p:nvSpPr>
          <p:cNvPr id="4" name="Date Placeholder 3">
            <a:extLst>
              <a:ext uri="{FF2B5EF4-FFF2-40B4-BE49-F238E27FC236}">
                <a16:creationId xmlns:a16="http://schemas.microsoft.com/office/drawing/2014/main" id="{6CA8CA2A-5341-ECEF-C902-0CF66D2E0167}"/>
              </a:ext>
            </a:extLst>
          </p:cNvPr>
          <p:cNvSpPr>
            <a:spLocks noGrp="1"/>
          </p:cNvSpPr>
          <p:nvPr>
            <p:ph type="dt" sz="half" idx="10"/>
          </p:nvPr>
        </p:nvSpPr>
        <p:spPr/>
        <p:txBody>
          <a:bodyPr/>
          <a:lstStyle/>
          <a:p>
            <a:pPr>
              <a:defRPr/>
            </a:pPr>
            <a:fld id="{C9C54A8A-EC83-4BC5-B48C-A23671E55882}" type="datetime1">
              <a:rPr lang="en-US" smtClean="0"/>
              <a:t>6/8/2024</a:t>
            </a:fld>
            <a:endParaRPr lang="en-US"/>
          </a:p>
        </p:txBody>
      </p:sp>
      <p:sp>
        <p:nvSpPr>
          <p:cNvPr id="5" name="Footer Placeholder 4">
            <a:extLst>
              <a:ext uri="{FF2B5EF4-FFF2-40B4-BE49-F238E27FC236}">
                <a16:creationId xmlns:a16="http://schemas.microsoft.com/office/drawing/2014/main" id="{D4D4AFC1-720F-9916-CA7B-749DAF6C106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63233740-8F17-840B-3FBF-4F37E5E6FF2E}"/>
              </a:ext>
            </a:extLst>
          </p:cNvPr>
          <p:cNvSpPr>
            <a:spLocks noGrp="1"/>
          </p:cNvSpPr>
          <p:nvPr>
            <p:ph type="sldNum" sz="quarter" idx="12"/>
          </p:nvPr>
        </p:nvSpPr>
        <p:spPr/>
        <p:txBody>
          <a:bodyPr/>
          <a:lstStyle/>
          <a:p>
            <a:fld id="{7C5CF243-786F-4254-B068-4C9F0B6EA12F}" type="slidenum">
              <a:rPr lang="en-US" altLang="en-US" smtClean="0"/>
              <a:pPr/>
              <a:t>3</a:t>
            </a:fld>
            <a:endParaRPr lang="en-US" altLang="en-US"/>
          </a:p>
        </p:txBody>
      </p:sp>
    </p:spTree>
    <p:extLst>
      <p:ext uri="{BB962C8B-B14F-4D97-AF65-F5344CB8AC3E}">
        <p14:creationId xmlns:p14="http://schemas.microsoft.com/office/powerpoint/2010/main" val="2105534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44679-77D6-C018-D198-A533A9D6691A}"/>
              </a:ext>
            </a:extLst>
          </p:cNvPr>
          <p:cNvSpPr>
            <a:spLocks noGrp="1"/>
          </p:cNvSpPr>
          <p:nvPr>
            <p:ph type="title"/>
          </p:nvPr>
        </p:nvSpPr>
        <p:spPr/>
        <p:txBody>
          <a:bodyPr/>
          <a:lstStyle/>
          <a:p>
            <a:r>
              <a:rPr lang="en-US" dirty="0"/>
              <a:t>Configuring Express contd.</a:t>
            </a:r>
          </a:p>
        </p:txBody>
      </p:sp>
      <p:sp>
        <p:nvSpPr>
          <p:cNvPr id="3" name="Content Placeholder 2">
            <a:extLst>
              <a:ext uri="{FF2B5EF4-FFF2-40B4-BE49-F238E27FC236}">
                <a16:creationId xmlns:a16="http://schemas.microsoft.com/office/drawing/2014/main" id="{F4C1A19B-42EE-9ADB-0301-18D8094E3BF9}"/>
              </a:ext>
            </a:extLst>
          </p:cNvPr>
          <p:cNvSpPr>
            <a:spLocks noGrp="1"/>
          </p:cNvSpPr>
          <p:nvPr>
            <p:ph idx="1"/>
          </p:nvPr>
        </p:nvSpPr>
        <p:spPr>
          <a:xfrm>
            <a:off x="1014549" y="987425"/>
            <a:ext cx="8077200" cy="5257800"/>
          </a:xfrm>
        </p:spPr>
        <p:txBody>
          <a:bodyPr/>
          <a:lstStyle/>
          <a:p>
            <a:r>
              <a:rPr lang="en-US" dirty="0"/>
              <a:t>  </a:t>
            </a:r>
            <a:r>
              <a:rPr lang="en-US" dirty="0" err="1"/>
              <a:t>mern</a:t>
            </a:r>
            <a:r>
              <a:rPr lang="en-US" dirty="0"/>
              <a:t>-skeleton/server/express.js:</a:t>
            </a:r>
          </a:p>
          <a:p>
            <a:endParaRPr lang="en-US" dirty="0"/>
          </a:p>
          <a:p>
            <a:pPr marL="0" indent="0">
              <a:buNone/>
            </a:pPr>
            <a:r>
              <a:rPr lang="en-US" dirty="0"/>
              <a:t>    import express from 'express’ </a:t>
            </a:r>
          </a:p>
          <a:p>
            <a:pPr marL="0" indent="0">
              <a:buNone/>
            </a:pPr>
            <a:r>
              <a:rPr lang="en-US" dirty="0"/>
              <a:t>    const app = express()</a:t>
            </a:r>
          </a:p>
          <a:p>
            <a:pPr marL="0" indent="0">
              <a:buNone/>
            </a:pPr>
            <a:r>
              <a:rPr lang="en-US" dirty="0"/>
              <a:t>   /*... configure express ... */ </a:t>
            </a:r>
          </a:p>
          <a:p>
            <a:pPr marL="0" indent="0">
              <a:buNone/>
            </a:pPr>
            <a:r>
              <a:rPr lang="en-US" dirty="0"/>
              <a:t>   export default app</a:t>
            </a:r>
          </a:p>
        </p:txBody>
      </p:sp>
      <p:sp>
        <p:nvSpPr>
          <p:cNvPr id="4" name="Date Placeholder 3">
            <a:extLst>
              <a:ext uri="{FF2B5EF4-FFF2-40B4-BE49-F238E27FC236}">
                <a16:creationId xmlns:a16="http://schemas.microsoft.com/office/drawing/2014/main" id="{8177F633-AE1C-44A5-A1F9-013B5E231324}"/>
              </a:ext>
            </a:extLst>
          </p:cNvPr>
          <p:cNvSpPr>
            <a:spLocks noGrp="1"/>
          </p:cNvSpPr>
          <p:nvPr>
            <p:ph type="dt" sz="half" idx="10"/>
          </p:nvPr>
        </p:nvSpPr>
        <p:spPr/>
        <p:txBody>
          <a:bodyPr/>
          <a:lstStyle/>
          <a:p>
            <a:pPr>
              <a:defRPr/>
            </a:pPr>
            <a:fld id="{C9C54A8A-EC83-4BC5-B48C-A23671E55882}" type="datetime1">
              <a:rPr lang="en-US" smtClean="0"/>
              <a:t>6/8/2024</a:t>
            </a:fld>
            <a:endParaRPr lang="en-US"/>
          </a:p>
        </p:txBody>
      </p:sp>
      <p:sp>
        <p:nvSpPr>
          <p:cNvPr id="5" name="Footer Placeholder 4">
            <a:extLst>
              <a:ext uri="{FF2B5EF4-FFF2-40B4-BE49-F238E27FC236}">
                <a16:creationId xmlns:a16="http://schemas.microsoft.com/office/drawing/2014/main" id="{139C4161-AB42-4DF1-DBBC-05949BBCA38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68CE4CE-07C9-B6B9-67D2-D99F74E7B1F5}"/>
              </a:ext>
            </a:extLst>
          </p:cNvPr>
          <p:cNvSpPr>
            <a:spLocks noGrp="1"/>
          </p:cNvSpPr>
          <p:nvPr>
            <p:ph type="sldNum" sz="quarter" idx="12"/>
          </p:nvPr>
        </p:nvSpPr>
        <p:spPr/>
        <p:txBody>
          <a:bodyPr/>
          <a:lstStyle/>
          <a:p>
            <a:fld id="{7C5CF243-786F-4254-B068-4C9F0B6EA12F}" type="slidenum">
              <a:rPr lang="en-US" altLang="en-US" smtClean="0"/>
              <a:pPr/>
              <a:t>30</a:t>
            </a:fld>
            <a:endParaRPr lang="en-US" altLang="en-US"/>
          </a:p>
        </p:txBody>
      </p:sp>
    </p:spTree>
    <p:extLst>
      <p:ext uri="{BB962C8B-B14F-4D97-AF65-F5344CB8AC3E}">
        <p14:creationId xmlns:p14="http://schemas.microsoft.com/office/powerpoint/2010/main" val="28339773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E2F87-5B55-E197-A1C7-D50649FA3391}"/>
              </a:ext>
            </a:extLst>
          </p:cNvPr>
          <p:cNvSpPr>
            <a:spLocks noGrp="1"/>
          </p:cNvSpPr>
          <p:nvPr>
            <p:ph type="title"/>
          </p:nvPr>
        </p:nvSpPr>
        <p:spPr/>
        <p:txBody>
          <a:bodyPr/>
          <a:lstStyle/>
          <a:p>
            <a:r>
              <a:rPr lang="en-US" dirty="0"/>
              <a:t>Configuring Express contd.</a:t>
            </a:r>
          </a:p>
        </p:txBody>
      </p:sp>
      <p:sp>
        <p:nvSpPr>
          <p:cNvPr id="3" name="Content Placeholder 2">
            <a:extLst>
              <a:ext uri="{FF2B5EF4-FFF2-40B4-BE49-F238E27FC236}">
                <a16:creationId xmlns:a16="http://schemas.microsoft.com/office/drawing/2014/main" id="{A2EC4D9D-369C-AE48-8584-DCE6801A17C4}"/>
              </a:ext>
            </a:extLst>
          </p:cNvPr>
          <p:cNvSpPr>
            <a:spLocks noGrp="1"/>
          </p:cNvSpPr>
          <p:nvPr>
            <p:ph idx="1"/>
          </p:nvPr>
        </p:nvSpPr>
        <p:spPr/>
        <p:txBody>
          <a:bodyPr/>
          <a:lstStyle/>
          <a:p>
            <a:r>
              <a:rPr lang="en-US" sz="2300" dirty="0"/>
              <a:t>To handle HTTP requests and serve responses properly, we will use the following modules to configure Express:</a:t>
            </a:r>
          </a:p>
          <a:p>
            <a:pPr marL="0" indent="0">
              <a:buNone/>
            </a:pPr>
            <a:endParaRPr lang="en-US" sz="2300" dirty="0"/>
          </a:p>
          <a:p>
            <a:r>
              <a:rPr lang="en-US" sz="2300" dirty="0"/>
              <a:t>body-parser: Request body-parsing middleware to handle the complexities of parsing </a:t>
            </a:r>
            <a:r>
              <a:rPr lang="en-US" sz="2300" dirty="0" err="1"/>
              <a:t>streamable</a:t>
            </a:r>
            <a:r>
              <a:rPr lang="en-US" sz="2300" dirty="0"/>
              <a:t> request objects so that we can simplify browser-server communication by exchanging JSON in the request body. To install the module, run</a:t>
            </a:r>
          </a:p>
          <a:p>
            <a:pPr marL="0" indent="0">
              <a:buNone/>
            </a:pPr>
            <a:r>
              <a:rPr lang="en-US" sz="2300" b="1" dirty="0"/>
              <a:t>yarn add body-parser </a:t>
            </a:r>
          </a:p>
          <a:p>
            <a:pPr marL="0" indent="0">
              <a:buNone/>
            </a:pPr>
            <a:r>
              <a:rPr lang="en-US" sz="2300" dirty="0"/>
              <a:t>from the command line </a:t>
            </a:r>
            <a:r>
              <a:rPr lang="en-US" sz="2300" dirty="0" err="1"/>
              <a:t>i.e</a:t>
            </a:r>
            <a:r>
              <a:rPr lang="en-US" sz="2300" dirty="0"/>
              <a:t> the terminal, the root. </a:t>
            </a:r>
          </a:p>
          <a:p>
            <a:r>
              <a:rPr lang="en-US" sz="2300" dirty="0"/>
              <a:t>Then, configure the Express app with </a:t>
            </a:r>
            <a:r>
              <a:rPr lang="en-US" sz="2300" dirty="0" err="1"/>
              <a:t>bodyParser.json</a:t>
            </a:r>
            <a:r>
              <a:rPr lang="en-US" sz="2300" dirty="0"/>
              <a:t>() and </a:t>
            </a:r>
            <a:r>
              <a:rPr lang="en-US" sz="2300" dirty="0" err="1"/>
              <a:t>bodyParser.urlencoded</a:t>
            </a:r>
            <a:r>
              <a:rPr lang="en-US" sz="2300" dirty="0"/>
              <a:t>({</a:t>
            </a:r>
          </a:p>
          <a:p>
            <a:r>
              <a:rPr lang="en-US" sz="2300" dirty="0"/>
              <a:t>extended: true }).</a:t>
            </a:r>
          </a:p>
        </p:txBody>
      </p:sp>
      <p:sp>
        <p:nvSpPr>
          <p:cNvPr id="4" name="Date Placeholder 3">
            <a:extLst>
              <a:ext uri="{FF2B5EF4-FFF2-40B4-BE49-F238E27FC236}">
                <a16:creationId xmlns:a16="http://schemas.microsoft.com/office/drawing/2014/main" id="{80F80005-E2F9-9789-E98C-5A479A37E789}"/>
              </a:ext>
            </a:extLst>
          </p:cNvPr>
          <p:cNvSpPr>
            <a:spLocks noGrp="1"/>
          </p:cNvSpPr>
          <p:nvPr>
            <p:ph type="dt" sz="half" idx="10"/>
          </p:nvPr>
        </p:nvSpPr>
        <p:spPr/>
        <p:txBody>
          <a:bodyPr/>
          <a:lstStyle/>
          <a:p>
            <a:pPr>
              <a:defRPr/>
            </a:pPr>
            <a:fld id="{C9C54A8A-EC83-4BC5-B48C-A23671E55882}" type="datetime1">
              <a:rPr lang="en-US" smtClean="0"/>
              <a:t>6/8/2024</a:t>
            </a:fld>
            <a:endParaRPr lang="en-US" dirty="0"/>
          </a:p>
        </p:txBody>
      </p:sp>
      <p:sp>
        <p:nvSpPr>
          <p:cNvPr id="5" name="Footer Placeholder 4">
            <a:extLst>
              <a:ext uri="{FF2B5EF4-FFF2-40B4-BE49-F238E27FC236}">
                <a16:creationId xmlns:a16="http://schemas.microsoft.com/office/drawing/2014/main" id="{F2259311-637C-01F4-6D07-C24BD5B84F61}"/>
              </a:ext>
            </a:extLst>
          </p:cNvPr>
          <p:cNvSpPr>
            <a:spLocks noGrp="1"/>
          </p:cNvSpPr>
          <p:nvPr>
            <p:ph type="ftr" sz="quarter" idx="11"/>
          </p:nvPr>
        </p:nvSpPr>
        <p:spPr/>
        <p:txBody>
          <a:bodyPr/>
          <a:lstStyle/>
          <a:p>
            <a:pPr>
              <a:defRPr/>
            </a:pPr>
            <a:r>
              <a:rPr lang="en-US" dirty="0"/>
              <a:t>Web Application Development</a:t>
            </a:r>
          </a:p>
        </p:txBody>
      </p:sp>
      <p:sp>
        <p:nvSpPr>
          <p:cNvPr id="6" name="Slide Number Placeholder 5">
            <a:extLst>
              <a:ext uri="{FF2B5EF4-FFF2-40B4-BE49-F238E27FC236}">
                <a16:creationId xmlns:a16="http://schemas.microsoft.com/office/drawing/2014/main" id="{AFB8892C-9711-F2EA-54C9-88E49765FC9C}"/>
              </a:ext>
            </a:extLst>
          </p:cNvPr>
          <p:cNvSpPr>
            <a:spLocks noGrp="1"/>
          </p:cNvSpPr>
          <p:nvPr>
            <p:ph type="sldNum" sz="quarter" idx="12"/>
          </p:nvPr>
        </p:nvSpPr>
        <p:spPr/>
        <p:txBody>
          <a:bodyPr/>
          <a:lstStyle/>
          <a:p>
            <a:fld id="{7C5CF243-786F-4254-B068-4C9F0B6EA12F}" type="slidenum">
              <a:rPr lang="en-US" altLang="en-US" smtClean="0"/>
              <a:pPr/>
              <a:t>31</a:t>
            </a:fld>
            <a:endParaRPr lang="en-US" altLang="en-US"/>
          </a:p>
        </p:txBody>
      </p:sp>
    </p:spTree>
    <p:extLst>
      <p:ext uri="{BB962C8B-B14F-4D97-AF65-F5344CB8AC3E}">
        <p14:creationId xmlns:p14="http://schemas.microsoft.com/office/powerpoint/2010/main" val="22649120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F286E-0188-8A38-BEE3-76550C4F58BE}"/>
              </a:ext>
            </a:extLst>
          </p:cNvPr>
          <p:cNvSpPr>
            <a:spLocks noGrp="1"/>
          </p:cNvSpPr>
          <p:nvPr>
            <p:ph type="title"/>
          </p:nvPr>
        </p:nvSpPr>
        <p:spPr/>
        <p:txBody>
          <a:bodyPr/>
          <a:lstStyle/>
          <a:p>
            <a:r>
              <a:rPr lang="en-US" dirty="0"/>
              <a:t>Configuring Express contd.</a:t>
            </a:r>
          </a:p>
        </p:txBody>
      </p:sp>
      <p:sp>
        <p:nvSpPr>
          <p:cNvPr id="3" name="Content Placeholder 2">
            <a:extLst>
              <a:ext uri="{FF2B5EF4-FFF2-40B4-BE49-F238E27FC236}">
                <a16:creationId xmlns:a16="http://schemas.microsoft.com/office/drawing/2014/main" id="{CA32BD89-0104-9ECF-73C5-DDA8D15B6CAD}"/>
              </a:ext>
            </a:extLst>
          </p:cNvPr>
          <p:cNvSpPr>
            <a:spLocks noGrp="1"/>
          </p:cNvSpPr>
          <p:nvPr>
            <p:ph idx="1"/>
          </p:nvPr>
        </p:nvSpPr>
        <p:spPr/>
        <p:txBody>
          <a:bodyPr/>
          <a:lstStyle/>
          <a:p>
            <a:r>
              <a:rPr lang="en-US" dirty="0"/>
              <a:t>cookie-parser: Cookie parsing middleware to parse and set cookies in request objects. To install the cookie-parser module, run</a:t>
            </a:r>
          </a:p>
          <a:p>
            <a:pPr marL="0" indent="0">
              <a:buNone/>
            </a:pPr>
            <a:r>
              <a:rPr lang="en-US" dirty="0"/>
              <a:t> </a:t>
            </a:r>
            <a:r>
              <a:rPr lang="en-US" b="1" dirty="0"/>
              <a:t>yarn add cookie-parser </a:t>
            </a:r>
            <a:r>
              <a:rPr lang="en-US" dirty="0"/>
              <a:t>from the command line </a:t>
            </a:r>
            <a:r>
              <a:rPr lang="en-US" dirty="0" err="1"/>
              <a:t>i.e</a:t>
            </a:r>
            <a:r>
              <a:rPr lang="en-US" dirty="0"/>
              <a:t> terminal.</a:t>
            </a:r>
          </a:p>
          <a:p>
            <a:pPr marL="0" indent="0">
              <a:buNone/>
            </a:pPr>
            <a:endParaRPr lang="en-US" dirty="0"/>
          </a:p>
          <a:p>
            <a:r>
              <a:rPr lang="en-US" dirty="0"/>
              <a:t>compression: Compression middleware that will attempt to compress response bodies for all requests that traverse through the middleware. To install the compression module, run </a:t>
            </a:r>
          </a:p>
          <a:p>
            <a:pPr marL="0" indent="0">
              <a:buNone/>
            </a:pPr>
            <a:endParaRPr lang="en-US" b="1" dirty="0"/>
          </a:p>
          <a:p>
            <a:pPr marL="0" indent="0">
              <a:buNone/>
            </a:pPr>
            <a:r>
              <a:rPr lang="en-US" b="1" dirty="0"/>
              <a:t>yarn add compression </a:t>
            </a:r>
            <a:r>
              <a:rPr lang="en-US" dirty="0"/>
              <a:t>from the command line </a:t>
            </a:r>
            <a:r>
              <a:rPr lang="en-US" dirty="0" err="1"/>
              <a:t>i.e</a:t>
            </a:r>
            <a:r>
              <a:rPr lang="en-US" dirty="0"/>
              <a:t> terminal.</a:t>
            </a:r>
          </a:p>
        </p:txBody>
      </p:sp>
      <p:sp>
        <p:nvSpPr>
          <p:cNvPr id="4" name="Date Placeholder 3">
            <a:extLst>
              <a:ext uri="{FF2B5EF4-FFF2-40B4-BE49-F238E27FC236}">
                <a16:creationId xmlns:a16="http://schemas.microsoft.com/office/drawing/2014/main" id="{880ABA79-D89F-5A8E-C9E7-2A39B3416003}"/>
              </a:ext>
            </a:extLst>
          </p:cNvPr>
          <p:cNvSpPr>
            <a:spLocks noGrp="1"/>
          </p:cNvSpPr>
          <p:nvPr>
            <p:ph type="dt" sz="half" idx="10"/>
          </p:nvPr>
        </p:nvSpPr>
        <p:spPr/>
        <p:txBody>
          <a:bodyPr/>
          <a:lstStyle/>
          <a:p>
            <a:pPr>
              <a:defRPr/>
            </a:pPr>
            <a:fld id="{C9C54A8A-EC83-4BC5-B48C-A23671E55882}" type="datetime1">
              <a:rPr lang="en-US" smtClean="0"/>
              <a:t>6/8/2024</a:t>
            </a:fld>
            <a:endParaRPr lang="en-US"/>
          </a:p>
        </p:txBody>
      </p:sp>
      <p:sp>
        <p:nvSpPr>
          <p:cNvPr id="5" name="Footer Placeholder 4">
            <a:extLst>
              <a:ext uri="{FF2B5EF4-FFF2-40B4-BE49-F238E27FC236}">
                <a16:creationId xmlns:a16="http://schemas.microsoft.com/office/drawing/2014/main" id="{674775A5-374C-E4CE-19FC-B5E30013719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74D9A9FD-EEC5-27D3-E229-ACA46DB94865}"/>
              </a:ext>
            </a:extLst>
          </p:cNvPr>
          <p:cNvSpPr>
            <a:spLocks noGrp="1"/>
          </p:cNvSpPr>
          <p:nvPr>
            <p:ph type="sldNum" sz="quarter" idx="12"/>
          </p:nvPr>
        </p:nvSpPr>
        <p:spPr/>
        <p:txBody>
          <a:bodyPr/>
          <a:lstStyle/>
          <a:p>
            <a:fld id="{7C5CF243-786F-4254-B068-4C9F0B6EA12F}" type="slidenum">
              <a:rPr lang="en-US" altLang="en-US" smtClean="0"/>
              <a:pPr/>
              <a:t>32</a:t>
            </a:fld>
            <a:endParaRPr lang="en-US" altLang="en-US"/>
          </a:p>
        </p:txBody>
      </p:sp>
    </p:spTree>
    <p:extLst>
      <p:ext uri="{BB962C8B-B14F-4D97-AF65-F5344CB8AC3E}">
        <p14:creationId xmlns:p14="http://schemas.microsoft.com/office/powerpoint/2010/main" val="37319520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4071B-B600-165F-0EBB-1D27B03389B3}"/>
              </a:ext>
            </a:extLst>
          </p:cNvPr>
          <p:cNvSpPr>
            <a:spLocks noGrp="1"/>
          </p:cNvSpPr>
          <p:nvPr>
            <p:ph type="title"/>
          </p:nvPr>
        </p:nvSpPr>
        <p:spPr/>
        <p:txBody>
          <a:bodyPr/>
          <a:lstStyle/>
          <a:p>
            <a:r>
              <a:rPr lang="en-US" dirty="0"/>
              <a:t>Configuring Express contd.</a:t>
            </a:r>
          </a:p>
        </p:txBody>
      </p:sp>
      <p:sp>
        <p:nvSpPr>
          <p:cNvPr id="3" name="Content Placeholder 2">
            <a:extLst>
              <a:ext uri="{FF2B5EF4-FFF2-40B4-BE49-F238E27FC236}">
                <a16:creationId xmlns:a16="http://schemas.microsoft.com/office/drawing/2014/main" id="{C304D6A6-01B0-0993-5A88-60CC65F1352E}"/>
              </a:ext>
            </a:extLst>
          </p:cNvPr>
          <p:cNvSpPr>
            <a:spLocks noGrp="1"/>
          </p:cNvSpPr>
          <p:nvPr>
            <p:ph idx="1"/>
          </p:nvPr>
        </p:nvSpPr>
        <p:spPr/>
        <p:txBody>
          <a:bodyPr/>
          <a:lstStyle/>
          <a:p>
            <a:r>
              <a:rPr lang="en-US" dirty="0"/>
              <a:t>helmet: Collection of middleware functions to help secure Express apps by setting various HTTP headers/ To install the helmet module, run</a:t>
            </a:r>
          </a:p>
          <a:p>
            <a:pPr marL="0" indent="0">
              <a:buNone/>
            </a:pPr>
            <a:endParaRPr lang="en-US" b="1" dirty="0"/>
          </a:p>
          <a:p>
            <a:pPr marL="0" indent="0">
              <a:buNone/>
            </a:pPr>
            <a:r>
              <a:rPr lang="en-US" b="1" dirty="0"/>
              <a:t>yarn add helmet </a:t>
            </a:r>
            <a:r>
              <a:rPr lang="en-US" dirty="0"/>
              <a:t>from the command line </a:t>
            </a:r>
            <a:r>
              <a:rPr lang="en-US" dirty="0" err="1"/>
              <a:t>i.e</a:t>
            </a:r>
            <a:r>
              <a:rPr lang="en-US" dirty="0"/>
              <a:t> terminal.</a:t>
            </a:r>
          </a:p>
          <a:p>
            <a:pPr marL="0" indent="0">
              <a:buNone/>
            </a:pPr>
            <a:endParaRPr lang="en-US" dirty="0"/>
          </a:p>
          <a:p>
            <a:r>
              <a:rPr lang="en-US" dirty="0" err="1"/>
              <a:t>cors</a:t>
            </a:r>
            <a:r>
              <a:rPr lang="en-US" dirty="0"/>
              <a:t>: Middleware to enable cross-origin resource sharing (CORS). To install the </a:t>
            </a:r>
            <a:r>
              <a:rPr lang="en-US" dirty="0" err="1"/>
              <a:t>cors</a:t>
            </a:r>
            <a:r>
              <a:rPr lang="en-US" dirty="0"/>
              <a:t> module, run </a:t>
            </a:r>
          </a:p>
          <a:p>
            <a:endParaRPr lang="en-US" b="1" dirty="0"/>
          </a:p>
          <a:p>
            <a:pPr marL="0" indent="0">
              <a:buNone/>
            </a:pPr>
            <a:r>
              <a:rPr lang="en-US" b="1" dirty="0"/>
              <a:t>yarn add </a:t>
            </a:r>
            <a:r>
              <a:rPr lang="en-US" b="1" dirty="0" err="1"/>
              <a:t>cors</a:t>
            </a:r>
            <a:r>
              <a:rPr lang="en-US" b="1" dirty="0"/>
              <a:t> </a:t>
            </a:r>
            <a:r>
              <a:rPr lang="en-US" dirty="0"/>
              <a:t>from the command line </a:t>
            </a:r>
            <a:r>
              <a:rPr lang="en-US" dirty="0" err="1"/>
              <a:t>i.e</a:t>
            </a:r>
            <a:r>
              <a:rPr lang="en-US" dirty="0"/>
              <a:t> terminal.</a:t>
            </a:r>
          </a:p>
          <a:p>
            <a:endParaRPr lang="en-US" dirty="0"/>
          </a:p>
        </p:txBody>
      </p:sp>
      <p:sp>
        <p:nvSpPr>
          <p:cNvPr id="4" name="Date Placeholder 3">
            <a:extLst>
              <a:ext uri="{FF2B5EF4-FFF2-40B4-BE49-F238E27FC236}">
                <a16:creationId xmlns:a16="http://schemas.microsoft.com/office/drawing/2014/main" id="{E9EB14D7-C503-871F-AF78-FCDB8184C831}"/>
              </a:ext>
            </a:extLst>
          </p:cNvPr>
          <p:cNvSpPr>
            <a:spLocks noGrp="1"/>
          </p:cNvSpPr>
          <p:nvPr>
            <p:ph type="dt" sz="half" idx="10"/>
          </p:nvPr>
        </p:nvSpPr>
        <p:spPr/>
        <p:txBody>
          <a:bodyPr/>
          <a:lstStyle/>
          <a:p>
            <a:pPr>
              <a:defRPr/>
            </a:pPr>
            <a:fld id="{C9C54A8A-EC83-4BC5-B48C-A23671E55882}" type="datetime1">
              <a:rPr lang="en-US" smtClean="0"/>
              <a:t>6/8/2024</a:t>
            </a:fld>
            <a:endParaRPr lang="en-US"/>
          </a:p>
        </p:txBody>
      </p:sp>
      <p:sp>
        <p:nvSpPr>
          <p:cNvPr id="5" name="Footer Placeholder 4">
            <a:extLst>
              <a:ext uri="{FF2B5EF4-FFF2-40B4-BE49-F238E27FC236}">
                <a16:creationId xmlns:a16="http://schemas.microsoft.com/office/drawing/2014/main" id="{D37C1FF6-DE2D-3E2C-A36A-6B5B9795CA5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76D6BC2A-C4D0-A11F-1FC9-5A70C051D82E}"/>
              </a:ext>
            </a:extLst>
          </p:cNvPr>
          <p:cNvSpPr>
            <a:spLocks noGrp="1"/>
          </p:cNvSpPr>
          <p:nvPr>
            <p:ph type="sldNum" sz="quarter" idx="12"/>
          </p:nvPr>
        </p:nvSpPr>
        <p:spPr/>
        <p:txBody>
          <a:bodyPr/>
          <a:lstStyle/>
          <a:p>
            <a:fld id="{7C5CF243-786F-4254-B068-4C9F0B6EA12F}" type="slidenum">
              <a:rPr lang="en-US" altLang="en-US" smtClean="0"/>
              <a:pPr/>
              <a:t>33</a:t>
            </a:fld>
            <a:endParaRPr lang="en-US" altLang="en-US"/>
          </a:p>
        </p:txBody>
      </p:sp>
    </p:spTree>
    <p:extLst>
      <p:ext uri="{BB962C8B-B14F-4D97-AF65-F5344CB8AC3E}">
        <p14:creationId xmlns:p14="http://schemas.microsoft.com/office/powerpoint/2010/main" val="1333620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C2670-C545-1775-1339-4CF1126852C3}"/>
              </a:ext>
            </a:extLst>
          </p:cNvPr>
          <p:cNvSpPr>
            <a:spLocks noGrp="1"/>
          </p:cNvSpPr>
          <p:nvPr>
            <p:ph type="title"/>
          </p:nvPr>
        </p:nvSpPr>
        <p:spPr/>
        <p:txBody>
          <a:bodyPr/>
          <a:lstStyle/>
          <a:p>
            <a:r>
              <a:rPr lang="en-US" dirty="0"/>
              <a:t>Configuring Express contd.</a:t>
            </a:r>
          </a:p>
        </p:txBody>
      </p:sp>
      <p:sp>
        <p:nvSpPr>
          <p:cNvPr id="3" name="Content Placeholder 2">
            <a:extLst>
              <a:ext uri="{FF2B5EF4-FFF2-40B4-BE49-F238E27FC236}">
                <a16:creationId xmlns:a16="http://schemas.microsoft.com/office/drawing/2014/main" id="{10751DFD-116B-0D09-05CB-72B157840F9C}"/>
              </a:ext>
            </a:extLst>
          </p:cNvPr>
          <p:cNvSpPr>
            <a:spLocks noGrp="1"/>
          </p:cNvSpPr>
          <p:nvPr>
            <p:ph idx="1"/>
          </p:nvPr>
        </p:nvSpPr>
        <p:spPr/>
        <p:txBody>
          <a:bodyPr/>
          <a:lstStyle/>
          <a:p>
            <a:r>
              <a:rPr lang="en-US" dirty="0"/>
              <a:t>After the preceding modules have been installed, </a:t>
            </a:r>
          </a:p>
          <a:p>
            <a:r>
              <a:rPr lang="en-US" dirty="0"/>
              <a:t>Update express.js to import these modules </a:t>
            </a:r>
          </a:p>
          <a:p>
            <a:r>
              <a:rPr lang="en-US" dirty="0"/>
              <a:t>Configure the Express app before exporting it for use in </a:t>
            </a:r>
          </a:p>
          <a:p>
            <a:pPr marL="0" indent="0">
              <a:buNone/>
            </a:pPr>
            <a:r>
              <a:rPr lang="en-US" dirty="0"/>
              <a:t>the rest of the server code.</a:t>
            </a:r>
          </a:p>
        </p:txBody>
      </p:sp>
      <p:sp>
        <p:nvSpPr>
          <p:cNvPr id="4" name="Date Placeholder 3">
            <a:extLst>
              <a:ext uri="{FF2B5EF4-FFF2-40B4-BE49-F238E27FC236}">
                <a16:creationId xmlns:a16="http://schemas.microsoft.com/office/drawing/2014/main" id="{9B8FC585-D1FF-A7D9-BE96-7FCE8D86A320}"/>
              </a:ext>
            </a:extLst>
          </p:cNvPr>
          <p:cNvSpPr>
            <a:spLocks noGrp="1"/>
          </p:cNvSpPr>
          <p:nvPr>
            <p:ph type="dt" sz="half" idx="10"/>
          </p:nvPr>
        </p:nvSpPr>
        <p:spPr/>
        <p:txBody>
          <a:bodyPr/>
          <a:lstStyle/>
          <a:p>
            <a:pPr>
              <a:defRPr/>
            </a:pPr>
            <a:fld id="{C9C54A8A-EC83-4BC5-B48C-A23671E55882}" type="datetime1">
              <a:rPr lang="en-US" smtClean="0"/>
              <a:t>6/8/2024</a:t>
            </a:fld>
            <a:endParaRPr lang="en-US"/>
          </a:p>
        </p:txBody>
      </p:sp>
      <p:sp>
        <p:nvSpPr>
          <p:cNvPr id="5" name="Footer Placeholder 4">
            <a:extLst>
              <a:ext uri="{FF2B5EF4-FFF2-40B4-BE49-F238E27FC236}">
                <a16:creationId xmlns:a16="http://schemas.microsoft.com/office/drawing/2014/main" id="{5A33A636-0C71-9928-560A-75EADB82474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3ADBE2A-4E8C-356C-066F-3DA41949B564}"/>
              </a:ext>
            </a:extLst>
          </p:cNvPr>
          <p:cNvSpPr>
            <a:spLocks noGrp="1"/>
          </p:cNvSpPr>
          <p:nvPr>
            <p:ph type="sldNum" sz="quarter" idx="12"/>
          </p:nvPr>
        </p:nvSpPr>
        <p:spPr/>
        <p:txBody>
          <a:bodyPr/>
          <a:lstStyle/>
          <a:p>
            <a:fld id="{7C5CF243-786F-4254-B068-4C9F0B6EA12F}" type="slidenum">
              <a:rPr lang="en-US" altLang="en-US" smtClean="0"/>
              <a:pPr/>
              <a:t>34</a:t>
            </a:fld>
            <a:endParaRPr lang="en-US" altLang="en-US"/>
          </a:p>
        </p:txBody>
      </p:sp>
    </p:spTree>
    <p:extLst>
      <p:ext uri="{BB962C8B-B14F-4D97-AF65-F5344CB8AC3E}">
        <p14:creationId xmlns:p14="http://schemas.microsoft.com/office/powerpoint/2010/main" val="21224751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966C4-B258-F7B3-2861-FA85CCFF989C}"/>
              </a:ext>
            </a:extLst>
          </p:cNvPr>
          <p:cNvSpPr>
            <a:spLocks noGrp="1"/>
          </p:cNvSpPr>
          <p:nvPr>
            <p:ph type="title"/>
          </p:nvPr>
        </p:nvSpPr>
        <p:spPr/>
        <p:txBody>
          <a:bodyPr/>
          <a:lstStyle/>
          <a:p>
            <a:r>
              <a:rPr lang="en-US" dirty="0"/>
              <a:t>Configuring Express contd.</a:t>
            </a:r>
          </a:p>
        </p:txBody>
      </p:sp>
      <p:sp>
        <p:nvSpPr>
          <p:cNvPr id="3" name="Content Placeholder 2">
            <a:extLst>
              <a:ext uri="{FF2B5EF4-FFF2-40B4-BE49-F238E27FC236}">
                <a16:creationId xmlns:a16="http://schemas.microsoft.com/office/drawing/2014/main" id="{94AAB553-28FD-A07C-2751-D98C4A9D14FD}"/>
              </a:ext>
            </a:extLst>
          </p:cNvPr>
          <p:cNvSpPr>
            <a:spLocks noGrp="1"/>
          </p:cNvSpPr>
          <p:nvPr>
            <p:ph idx="1"/>
          </p:nvPr>
        </p:nvSpPr>
        <p:spPr/>
        <p:txBody>
          <a:bodyPr/>
          <a:lstStyle/>
          <a:p>
            <a:r>
              <a:rPr lang="en-US" dirty="0"/>
              <a:t>The updated </a:t>
            </a:r>
            <a:r>
              <a:rPr lang="en-US" dirty="0" err="1"/>
              <a:t>mern</a:t>
            </a:r>
            <a:r>
              <a:rPr lang="en-US" dirty="0"/>
              <a:t>-skeleton/server/express.js code should be as follows:</a:t>
            </a:r>
          </a:p>
          <a:p>
            <a:pPr marL="0" indent="0">
              <a:buNone/>
            </a:pPr>
            <a:r>
              <a:rPr lang="en-US" sz="1700" dirty="0"/>
              <a:t>import express from 'express'</a:t>
            </a:r>
          </a:p>
          <a:p>
            <a:pPr marL="0" indent="0">
              <a:buNone/>
            </a:pPr>
            <a:r>
              <a:rPr lang="en-US" sz="1700" dirty="0"/>
              <a:t>import </a:t>
            </a:r>
            <a:r>
              <a:rPr lang="en-US" sz="1700" dirty="0" err="1"/>
              <a:t>bodyParser</a:t>
            </a:r>
            <a:r>
              <a:rPr lang="en-US" sz="1700" dirty="0"/>
              <a:t> from 'body-parser'</a:t>
            </a:r>
          </a:p>
          <a:p>
            <a:pPr marL="0" indent="0">
              <a:buNone/>
            </a:pPr>
            <a:r>
              <a:rPr lang="en-US" sz="1700" dirty="0"/>
              <a:t>import </a:t>
            </a:r>
            <a:r>
              <a:rPr lang="en-US" sz="1700" dirty="0" err="1"/>
              <a:t>cookieParser</a:t>
            </a:r>
            <a:r>
              <a:rPr lang="en-US" sz="1700" dirty="0"/>
              <a:t> from 'cookie-parser'</a:t>
            </a:r>
          </a:p>
          <a:p>
            <a:pPr marL="0" indent="0">
              <a:buNone/>
            </a:pPr>
            <a:r>
              <a:rPr lang="en-US" sz="1700" dirty="0"/>
              <a:t>import compress from 'compression'</a:t>
            </a:r>
          </a:p>
          <a:p>
            <a:pPr marL="0" indent="0">
              <a:buNone/>
            </a:pPr>
            <a:r>
              <a:rPr lang="en-US" sz="1700" dirty="0"/>
              <a:t>import </a:t>
            </a:r>
            <a:r>
              <a:rPr lang="en-US" sz="1700" dirty="0" err="1"/>
              <a:t>cors</a:t>
            </a:r>
            <a:r>
              <a:rPr lang="en-US" sz="1700" dirty="0"/>
              <a:t> from '</a:t>
            </a:r>
            <a:r>
              <a:rPr lang="en-US" sz="1700" dirty="0" err="1"/>
              <a:t>cors</a:t>
            </a:r>
            <a:r>
              <a:rPr lang="en-US" sz="1700" dirty="0"/>
              <a:t>'</a:t>
            </a:r>
          </a:p>
          <a:p>
            <a:pPr marL="0" indent="0">
              <a:buNone/>
            </a:pPr>
            <a:r>
              <a:rPr lang="en-US" sz="1700" dirty="0"/>
              <a:t>import helmet from 'helmet'</a:t>
            </a:r>
          </a:p>
          <a:p>
            <a:pPr marL="0" indent="0">
              <a:buNone/>
            </a:pPr>
            <a:r>
              <a:rPr lang="en-US" sz="1700" dirty="0"/>
              <a:t>const app = express()</a:t>
            </a:r>
          </a:p>
          <a:p>
            <a:pPr marL="0" indent="0">
              <a:buNone/>
            </a:pPr>
            <a:r>
              <a:rPr lang="en-US" sz="1700" dirty="0" err="1"/>
              <a:t>app.use</a:t>
            </a:r>
            <a:r>
              <a:rPr lang="en-US" sz="1700" dirty="0"/>
              <a:t>(</a:t>
            </a:r>
            <a:r>
              <a:rPr lang="en-US" sz="1700" dirty="0" err="1"/>
              <a:t>bodyParser.json</a:t>
            </a:r>
            <a:r>
              <a:rPr lang="en-US" sz="1700" dirty="0"/>
              <a:t>())</a:t>
            </a:r>
          </a:p>
          <a:p>
            <a:pPr marL="0" indent="0">
              <a:buNone/>
            </a:pPr>
            <a:r>
              <a:rPr lang="en-US" sz="1700" dirty="0" err="1"/>
              <a:t>app.use</a:t>
            </a:r>
            <a:r>
              <a:rPr lang="en-US" sz="1700" dirty="0"/>
              <a:t>(</a:t>
            </a:r>
            <a:r>
              <a:rPr lang="en-US" sz="1700" dirty="0" err="1"/>
              <a:t>bodyParser.urlencoded</a:t>
            </a:r>
            <a:r>
              <a:rPr lang="en-US" sz="1700" dirty="0"/>
              <a:t>({ extended: true }))</a:t>
            </a:r>
          </a:p>
          <a:p>
            <a:pPr marL="0" indent="0">
              <a:buNone/>
            </a:pPr>
            <a:r>
              <a:rPr lang="en-US" sz="1700" dirty="0" err="1"/>
              <a:t>app.use</a:t>
            </a:r>
            <a:r>
              <a:rPr lang="en-US" sz="1700" dirty="0"/>
              <a:t>(</a:t>
            </a:r>
            <a:r>
              <a:rPr lang="en-US" sz="1700" dirty="0" err="1"/>
              <a:t>cookieParser</a:t>
            </a:r>
            <a:r>
              <a:rPr lang="en-US" sz="1700" dirty="0"/>
              <a:t>())</a:t>
            </a:r>
          </a:p>
          <a:p>
            <a:pPr marL="0" indent="0">
              <a:buNone/>
            </a:pPr>
            <a:r>
              <a:rPr lang="en-US" sz="1700" dirty="0" err="1"/>
              <a:t>app.use</a:t>
            </a:r>
            <a:r>
              <a:rPr lang="en-US" sz="1700" dirty="0"/>
              <a:t>(compress())</a:t>
            </a:r>
          </a:p>
          <a:p>
            <a:pPr marL="0" indent="0">
              <a:buNone/>
            </a:pPr>
            <a:r>
              <a:rPr lang="en-US" sz="1700" dirty="0" err="1"/>
              <a:t>app.use</a:t>
            </a:r>
            <a:r>
              <a:rPr lang="en-US" sz="1700" dirty="0"/>
              <a:t>(helmet())</a:t>
            </a:r>
          </a:p>
          <a:p>
            <a:pPr marL="0" indent="0">
              <a:buNone/>
            </a:pPr>
            <a:r>
              <a:rPr lang="en-US" sz="1700" dirty="0" err="1"/>
              <a:t>app.use</a:t>
            </a:r>
            <a:r>
              <a:rPr lang="en-US" sz="1700" dirty="0"/>
              <a:t>(</a:t>
            </a:r>
            <a:r>
              <a:rPr lang="en-US" sz="1700" dirty="0" err="1"/>
              <a:t>cors</a:t>
            </a:r>
            <a:r>
              <a:rPr lang="en-US" sz="1700" dirty="0"/>
              <a:t>())</a:t>
            </a:r>
          </a:p>
          <a:p>
            <a:pPr marL="0" indent="0">
              <a:buNone/>
            </a:pPr>
            <a:r>
              <a:rPr lang="en-US" sz="1700" dirty="0"/>
              <a:t>export default app</a:t>
            </a:r>
          </a:p>
        </p:txBody>
      </p:sp>
      <p:sp>
        <p:nvSpPr>
          <p:cNvPr id="4" name="Date Placeholder 3">
            <a:extLst>
              <a:ext uri="{FF2B5EF4-FFF2-40B4-BE49-F238E27FC236}">
                <a16:creationId xmlns:a16="http://schemas.microsoft.com/office/drawing/2014/main" id="{B1BDE1DF-4868-BC4C-5862-F81B56C2FF3B}"/>
              </a:ext>
            </a:extLst>
          </p:cNvPr>
          <p:cNvSpPr>
            <a:spLocks noGrp="1"/>
          </p:cNvSpPr>
          <p:nvPr>
            <p:ph type="dt" sz="half" idx="10"/>
          </p:nvPr>
        </p:nvSpPr>
        <p:spPr/>
        <p:txBody>
          <a:bodyPr/>
          <a:lstStyle/>
          <a:p>
            <a:pPr>
              <a:defRPr/>
            </a:pPr>
            <a:fld id="{C9C54A8A-EC83-4BC5-B48C-A23671E55882}" type="datetime1">
              <a:rPr lang="en-US" smtClean="0"/>
              <a:t>6/8/2024</a:t>
            </a:fld>
            <a:endParaRPr lang="en-US"/>
          </a:p>
        </p:txBody>
      </p:sp>
      <p:sp>
        <p:nvSpPr>
          <p:cNvPr id="5" name="Footer Placeholder 4">
            <a:extLst>
              <a:ext uri="{FF2B5EF4-FFF2-40B4-BE49-F238E27FC236}">
                <a16:creationId xmlns:a16="http://schemas.microsoft.com/office/drawing/2014/main" id="{03038FE4-0A1E-0824-617E-BF5D44EF34C5}"/>
              </a:ext>
            </a:extLst>
          </p:cNvPr>
          <p:cNvSpPr>
            <a:spLocks noGrp="1"/>
          </p:cNvSpPr>
          <p:nvPr>
            <p:ph type="ftr" sz="quarter" idx="11"/>
          </p:nvPr>
        </p:nvSpPr>
        <p:spPr/>
        <p:txBody>
          <a:bodyPr/>
          <a:lstStyle/>
          <a:p>
            <a:pPr>
              <a:defRPr/>
            </a:pPr>
            <a:r>
              <a:rPr lang="en-US" dirty="0"/>
              <a:t>Web Application Development</a:t>
            </a:r>
          </a:p>
        </p:txBody>
      </p:sp>
      <p:sp>
        <p:nvSpPr>
          <p:cNvPr id="6" name="Slide Number Placeholder 5">
            <a:extLst>
              <a:ext uri="{FF2B5EF4-FFF2-40B4-BE49-F238E27FC236}">
                <a16:creationId xmlns:a16="http://schemas.microsoft.com/office/drawing/2014/main" id="{8939ED24-0BCB-D3E4-3266-545BD969407E}"/>
              </a:ext>
            </a:extLst>
          </p:cNvPr>
          <p:cNvSpPr>
            <a:spLocks noGrp="1"/>
          </p:cNvSpPr>
          <p:nvPr>
            <p:ph type="sldNum" sz="quarter" idx="12"/>
          </p:nvPr>
        </p:nvSpPr>
        <p:spPr/>
        <p:txBody>
          <a:bodyPr/>
          <a:lstStyle/>
          <a:p>
            <a:fld id="{7C5CF243-786F-4254-B068-4C9F0B6EA12F}" type="slidenum">
              <a:rPr lang="en-US" altLang="en-US" smtClean="0"/>
              <a:pPr/>
              <a:t>35</a:t>
            </a:fld>
            <a:endParaRPr lang="en-US" altLang="en-US"/>
          </a:p>
        </p:txBody>
      </p:sp>
    </p:spTree>
    <p:extLst>
      <p:ext uri="{BB962C8B-B14F-4D97-AF65-F5344CB8AC3E}">
        <p14:creationId xmlns:p14="http://schemas.microsoft.com/office/powerpoint/2010/main" val="14581575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0278C-CF57-9043-C43E-036D32B5832D}"/>
              </a:ext>
            </a:extLst>
          </p:cNvPr>
          <p:cNvSpPr>
            <a:spLocks noGrp="1"/>
          </p:cNvSpPr>
          <p:nvPr>
            <p:ph type="title"/>
          </p:nvPr>
        </p:nvSpPr>
        <p:spPr/>
        <p:txBody>
          <a:bodyPr/>
          <a:lstStyle/>
          <a:p>
            <a:r>
              <a:rPr lang="en-US" dirty="0"/>
              <a:t>Configuring Express contd.</a:t>
            </a:r>
          </a:p>
        </p:txBody>
      </p:sp>
      <p:sp>
        <p:nvSpPr>
          <p:cNvPr id="3" name="Content Placeholder 2">
            <a:extLst>
              <a:ext uri="{FF2B5EF4-FFF2-40B4-BE49-F238E27FC236}">
                <a16:creationId xmlns:a16="http://schemas.microsoft.com/office/drawing/2014/main" id="{23DD0806-134D-E024-B28B-F378C5CEFE71}"/>
              </a:ext>
            </a:extLst>
          </p:cNvPr>
          <p:cNvSpPr>
            <a:spLocks noGrp="1"/>
          </p:cNvSpPr>
          <p:nvPr>
            <p:ph idx="1"/>
          </p:nvPr>
        </p:nvSpPr>
        <p:spPr/>
        <p:txBody>
          <a:bodyPr/>
          <a:lstStyle/>
          <a:p>
            <a:r>
              <a:rPr lang="en-US" dirty="0"/>
              <a:t>The Express app can now accept and process information from incoming HTTP requests, for which we first need to start a server using this app.</a:t>
            </a:r>
          </a:p>
        </p:txBody>
      </p:sp>
      <p:sp>
        <p:nvSpPr>
          <p:cNvPr id="4" name="Date Placeholder 3">
            <a:extLst>
              <a:ext uri="{FF2B5EF4-FFF2-40B4-BE49-F238E27FC236}">
                <a16:creationId xmlns:a16="http://schemas.microsoft.com/office/drawing/2014/main" id="{4BC9463C-D69D-2894-84B2-BBD315460F10}"/>
              </a:ext>
            </a:extLst>
          </p:cNvPr>
          <p:cNvSpPr>
            <a:spLocks noGrp="1"/>
          </p:cNvSpPr>
          <p:nvPr>
            <p:ph type="dt" sz="half" idx="10"/>
          </p:nvPr>
        </p:nvSpPr>
        <p:spPr/>
        <p:txBody>
          <a:bodyPr/>
          <a:lstStyle/>
          <a:p>
            <a:pPr>
              <a:defRPr/>
            </a:pPr>
            <a:fld id="{C9C54A8A-EC83-4BC5-B48C-A23671E55882}" type="datetime1">
              <a:rPr lang="en-US" smtClean="0"/>
              <a:t>6/8/2024</a:t>
            </a:fld>
            <a:endParaRPr lang="en-US"/>
          </a:p>
        </p:txBody>
      </p:sp>
      <p:sp>
        <p:nvSpPr>
          <p:cNvPr id="5" name="Footer Placeholder 4">
            <a:extLst>
              <a:ext uri="{FF2B5EF4-FFF2-40B4-BE49-F238E27FC236}">
                <a16:creationId xmlns:a16="http://schemas.microsoft.com/office/drawing/2014/main" id="{487D5D78-4FCD-107E-7C28-53E9722C2A5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717D1A3-A21E-D5BD-649D-1344FE7E7427}"/>
              </a:ext>
            </a:extLst>
          </p:cNvPr>
          <p:cNvSpPr>
            <a:spLocks noGrp="1"/>
          </p:cNvSpPr>
          <p:nvPr>
            <p:ph type="sldNum" sz="quarter" idx="12"/>
          </p:nvPr>
        </p:nvSpPr>
        <p:spPr/>
        <p:txBody>
          <a:bodyPr/>
          <a:lstStyle/>
          <a:p>
            <a:fld id="{7C5CF243-786F-4254-B068-4C9F0B6EA12F}" type="slidenum">
              <a:rPr lang="en-US" altLang="en-US" smtClean="0"/>
              <a:pPr/>
              <a:t>36</a:t>
            </a:fld>
            <a:endParaRPr lang="en-US" altLang="en-US"/>
          </a:p>
        </p:txBody>
      </p:sp>
    </p:spTree>
    <p:extLst>
      <p:ext uri="{BB962C8B-B14F-4D97-AF65-F5344CB8AC3E}">
        <p14:creationId xmlns:p14="http://schemas.microsoft.com/office/powerpoint/2010/main" val="36876109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D3023-288A-C95D-90A5-ED92DEF99C0F}"/>
              </a:ext>
            </a:extLst>
          </p:cNvPr>
          <p:cNvSpPr>
            <a:spLocks noGrp="1"/>
          </p:cNvSpPr>
          <p:nvPr>
            <p:ph type="title"/>
          </p:nvPr>
        </p:nvSpPr>
        <p:spPr/>
        <p:txBody>
          <a:bodyPr/>
          <a:lstStyle/>
          <a:p>
            <a:r>
              <a:rPr lang="en-US" dirty="0"/>
              <a:t>Starting the server</a:t>
            </a:r>
          </a:p>
        </p:txBody>
      </p:sp>
      <p:sp>
        <p:nvSpPr>
          <p:cNvPr id="3" name="Content Placeholder 2">
            <a:extLst>
              <a:ext uri="{FF2B5EF4-FFF2-40B4-BE49-F238E27FC236}">
                <a16:creationId xmlns:a16="http://schemas.microsoft.com/office/drawing/2014/main" id="{83079D76-02FC-3DE6-AB4B-470DA41E518B}"/>
              </a:ext>
            </a:extLst>
          </p:cNvPr>
          <p:cNvSpPr>
            <a:spLocks noGrp="1"/>
          </p:cNvSpPr>
          <p:nvPr>
            <p:ph idx="1"/>
          </p:nvPr>
        </p:nvSpPr>
        <p:spPr>
          <a:xfrm>
            <a:off x="990600" y="914400"/>
            <a:ext cx="8077200" cy="5410200"/>
          </a:xfrm>
        </p:spPr>
        <p:txBody>
          <a:bodyPr/>
          <a:lstStyle/>
          <a:p>
            <a:r>
              <a:rPr lang="en-US" dirty="0"/>
              <a:t>With the Express app configured to accept HTTP requests, we can go ahead and use it to implement a server that can listen for incoming requests.</a:t>
            </a:r>
          </a:p>
          <a:p>
            <a:pPr marL="0" indent="0">
              <a:buNone/>
            </a:pPr>
            <a:endParaRPr lang="en-US" dirty="0"/>
          </a:p>
          <a:p>
            <a:r>
              <a:rPr lang="en-US" dirty="0"/>
              <a:t>In the </a:t>
            </a:r>
            <a:r>
              <a:rPr lang="en-US" dirty="0" err="1"/>
              <a:t>mern</a:t>
            </a:r>
            <a:r>
              <a:rPr lang="en-US" dirty="0"/>
              <a:t>-skeleton/server.js file, add replace the existing code with the following code to implement the server</a:t>
            </a:r>
          </a:p>
          <a:p>
            <a:pPr marL="0" indent="0">
              <a:buNone/>
            </a:pPr>
            <a:r>
              <a:rPr lang="en-US" sz="1100" b="0" dirty="0">
                <a:solidFill>
                  <a:schemeClr val="tx1"/>
                </a:solidFill>
                <a:effectLst/>
                <a:latin typeface="Consolas" panose="020B0609020204030204" pitchFamily="49" charset="0"/>
              </a:rPr>
              <a:t>import config from './config/config.js' </a:t>
            </a:r>
          </a:p>
          <a:p>
            <a:pPr marL="0" indent="0">
              <a:buNone/>
            </a:pPr>
            <a:r>
              <a:rPr lang="en-US" sz="1100" b="0" dirty="0">
                <a:solidFill>
                  <a:schemeClr val="tx1"/>
                </a:solidFill>
                <a:effectLst/>
                <a:latin typeface="Consolas" panose="020B0609020204030204" pitchFamily="49" charset="0"/>
              </a:rPr>
              <a:t>import app from './server/express.js'</a:t>
            </a:r>
          </a:p>
          <a:p>
            <a:pPr marL="0" indent="0">
              <a:buNone/>
            </a:pPr>
            <a:r>
              <a:rPr lang="en-US" sz="1100" b="0" dirty="0" err="1">
                <a:solidFill>
                  <a:schemeClr val="tx1"/>
                </a:solidFill>
                <a:effectLst/>
                <a:latin typeface="Consolas" panose="020B0609020204030204" pitchFamily="49" charset="0"/>
              </a:rPr>
              <a:t>app.get</a:t>
            </a:r>
            <a:r>
              <a:rPr lang="en-US" sz="1100" b="0" dirty="0">
                <a:solidFill>
                  <a:schemeClr val="tx1"/>
                </a:solidFill>
                <a:effectLst/>
                <a:latin typeface="Consolas" panose="020B0609020204030204" pitchFamily="49" charset="0"/>
              </a:rPr>
              <a:t>("/", (req, res) =&gt; {</a:t>
            </a:r>
          </a:p>
          <a:p>
            <a:pPr marL="0" indent="0">
              <a:buNone/>
            </a:pPr>
            <a:r>
              <a:rPr lang="en-US" sz="1100" b="0" dirty="0" err="1">
                <a:solidFill>
                  <a:schemeClr val="tx1"/>
                </a:solidFill>
                <a:effectLst/>
                <a:latin typeface="Consolas" panose="020B0609020204030204" pitchFamily="49" charset="0"/>
              </a:rPr>
              <a:t>res.json</a:t>
            </a:r>
            <a:r>
              <a:rPr lang="en-US" sz="1100" b="0" dirty="0">
                <a:solidFill>
                  <a:schemeClr val="tx1"/>
                </a:solidFill>
                <a:effectLst/>
                <a:latin typeface="Consolas" panose="020B0609020204030204" pitchFamily="49" charset="0"/>
              </a:rPr>
              <a:t>({ message: "Welcome to User application." });</a:t>
            </a:r>
          </a:p>
          <a:p>
            <a:pPr marL="0" indent="0">
              <a:buNone/>
            </a:pPr>
            <a:r>
              <a:rPr lang="en-US" sz="1100" b="0" dirty="0">
                <a:solidFill>
                  <a:schemeClr val="tx1"/>
                </a:solidFill>
                <a:effectLst/>
                <a:latin typeface="Consolas" panose="020B0609020204030204" pitchFamily="49" charset="0"/>
              </a:rPr>
              <a:t>});</a:t>
            </a:r>
          </a:p>
          <a:p>
            <a:pPr marL="0" indent="0">
              <a:buNone/>
            </a:pPr>
            <a:r>
              <a:rPr lang="en-US" sz="1100" b="0" dirty="0" err="1">
                <a:solidFill>
                  <a:schemeClr val="tx1"/>
                </a:solidFill>
                <a:effectLst/>
                <a:latin typeface="Consolas" panose="020B0609020204030204" pitchFamily="49" charset="0"/>
              </a:rPr>
              <a:t>app.listen</a:t>
            </a:r>
            <a:r>
              <a:rPr lang="en-US" sz="1100" b="0" dirty="0">
                <a:solidFill>
                  <a:schemeClr val="tx1"/>
                </a:solidFill>
                <a:effectLst/>
                <a:latin typeface="Consolas" panose="020B0609020204030204" pitchFamily="49" charset="0"/>
              </a:rPr>
              <a:t>(</a:t>
            </a:r>
            <a:r>
              <a:rPr lang="en-US" sz="1100" b="0" dirty="0" err="1">
                <a:solidFill>
                  <a:schemeClr val="tx1"/>
                </a:solidFill>
                <a:effectLst/>
                <a:latin typeface="Consolas" panose="020B0609020204030204" pitchFamily="49" charset="0"/>
              </a:rPr>
              <a:t>config.port</a:t>
            </a:r>
            <a:r>
              <a:rPr lang="en-US" sz="1100" b="0" dirty="0">
                <a:solidFill>
                  <a:schemeClr val="tx1"/>
                </a:solidFill>
                <a:effectLst/>
                <a:latin typeface="Consolas" panose="020B0609020204030204" pitchFamily="49" charset="0"/>
              </a:rPr>
              <a:t>, (err) =&gt; { </a:t>
            </a:r>
          </a:p>
          <a:p>
            <a:pPr marL="0" indent="0">
              <a:buNone/>
            </a:pPr>
            <a:r>
              <a:rPr lang="en-US" sz="1100" b="0" dirty="0">
                <a:solidFill>
                  <a:schemeClr val="tx1"/>
                </a:solidFill>
                <a:effectLst/>
                <a:latin typeface="Consolas" panose="020B0609020204030204" pitchFamily="49" charset="0"/>
              </a:rPr>
              <a:t>if (err) {</a:t>
            </a:r>
          </a:p>
          <a:p>
            <a:pPr marL="0" indent="0">
              <a:buNone/>
            </a:pPr>
            <a:r>
              <a:rPr lang="en-US" sz="1100" b="0" dirty="0">
                <a:solidFill>
                  <a:schemeClr val="tx1"/>
                </a:solidFill>
                <a:effectLst/>
                <a:latin typeface="Consolas" panose="020B0609020204030204" pitchFamily="49" charset="0"/>
              </a:rPr>
              <a:t>console.log(err) </a:t>
            </a:r>
          </a:p>
          <a:p>
            <a:pPr marL="0" indent="0">
              <a:buNone/>
            </a:pPr>
            <a:r>
              <a:rPr lang="en-US" sz="1100" b="0" dirty="0">
                <a:solidFill>
                  <a:schemeClr val="tx1"/>
                </a:solidFill>
                <a:effectLst/>
                <a:latin typeface="Consolas" panose="020B0609020204030204" pitchFamily="49" charset="0"/>
              </a:rPr>
              <a:t>}</a:t>
            </a:r>
          </a:p>
          <a:p>
            <a:pPr marL="0" indent="0">
              <a:buNone/>
            </a:pPr>
            <a:r>
              <a:rPr lang="en-US" sz="1100" b="0" dirty="0">
                <a:solidFill>
                  <a:schemeClr val="tx1"/>
                </a:solidFill>
                <a:effectLst/>
                <a:latin typeface="Consolas" panose="020B0609020204030204" pitchFamily="49" charset="0"/>
              </a:rPr>
              <a:t>console.info('Server started on port %s.', </a:t>
            </a:r>
            <a:r>
              <a:rPr lang="en-US" sz="1100" b="0" dirty="0" err="1">
                <a:solidFill>
                  <a:schemeClr val="tx1"/>
                </a:solidFill>
                <a:effectLst/>
                <a:latin typeface="Consolas" panose="020B0609020204030204" pitchFamily="49" charset="0"/>
              </a:rPr>
              <a:t>config.port</a:t>
            </a:r>
            <a:r>
              <a:rPr lang="en-US" sz="1100" b="0" dirty="0">
                <a:solidFill>
                  <a:schemeClr val="tx1"/>
                </a:solidFill>
                <a:effectLst/>
                <a:latin typeface="Consolas" panose="020B0609020204030204" pitchFamily="49" charset="0"/>
              </a:rPr>
              <a:t>) </a:t>
            </a:r>
          </a:p>
          <a:p>
            <a:pPr marL="0" indent="0">
              <a:buNone/>
            </a:pPr>
            <a:r>
              <a:rPr lang="en-US" sz="1100" b="0" dirty="0">
                <a:solidFill>
                  <a:schemeClr val="tx1"/>
                </a:solidFill>
                <a:effectLst/>
                <a:latin typeface="Consolas" panose="020B0609020204030204" pitchFamily="49" charset="0"/>
              </a:rPr>
              <a:t>})</a:t>
            </a:r>
          </a:p>
          <a:p>
            <a:pPr marL="0" indent="0">
              <a:buNone/>
            </a:pPr>
            <a:br>
              <a:rPr lang="en-US" sz="1100" b="0" dirty="0">
                <a:solidFill>
                  <a:schemeClr val="tx1"/>
                </a:solidFill>
                <a:effectLst/>
                <a:latin typeface="Consolas" panose="020B0609020204030204" pitchFamily="49" charset="0"/>
              </a:rPr>
            </a:br>
            <a:endParaRPr lang="en-US" sz="1100" b="0" dirty="0">
              <a:solidFill>
                <a:schemeClr val="tx1"/>
              </a:solidFill>
              <a:effectLst/>
              <a:latin typeface="Consolas" panose="020B0609020204030204" pitchFamily="49" charset="0"/>
            </a:endParaRPr>
          </a:p>
        </p:txBody>
      </p:sp>
      <p:sp>
        <p:nvSpPr>
          <p:cNvPr id="4" name="Date Placeholder 3">
            <a:extLst>
              <a:ext uri="{FF2B5EF4-FFF2-40B4-BE49-F238E27FC236}">
                <a16:creationId xmlns:a16="http://schemas.microsoft.com/office/drawing/2014/main" id="{90124C83-9CD0-F232-213F-0E6F5E1B5BA2}"/>
              </a:ext>
            </a:extLst>
          </p:cNvPr>
          <p:cNvSpPr>
            <a:spLocks noGrp="1"/>
          </p:cNvSpPr>
          <p:nvPr>
            <p:ph type="dt" sz="half" idx="10"/>
          </p:nvPr>
        </p:nvSpPr>
        <p:spPr/>
        <p:txBody>
          <a:bodyPr/>
          <a:lstStyle/>
          <a:p>
            <a:pPr>
              <a:defRPr/>
            </a:pPr>
            <a:fld id="{C9C54A8A-EC83-4BC5-B48C-A23671E55882}" type="datetime1">
              <a:rPr lang="en-US" smtClean="0"/>
              <a:t>6/8/2024</a:t>
            </a:fld>
            <a:endParaRPr lang="en-US"/>
          </a:p>
        </p:txBody>
      </p:sp>
      <p:sp>
        <p:nvSpPr>
          <p:cNvPr id="5" name="Footer Placeholder 4">
            <a:extLst>
              <a:ext uri="{FF2B5EF4-FFF2-40B4-BE49-F238E27FC236}">
                <a16:creationId xmlns:a16="http://schemas.microsoft.com/office/drawing/2014/main" id="{EE81F3DA-944C-9350-3653-897D04716C4C}"/>
              </a:ext>
            </a:extLst>
          </p:cNvPr>
          <p:cNvSpPr>
            <a:spLocks noGrp="1"/>
          </p:cNvSpPr>
          <p:nvPr>
            <p:ph type="ftr" sz="quarter" idx="11"/>
          </p:nvPr>
        </p:nvSpPr>
        <p:spPr/>
        <p:txBody>
          <a:bodyPr/>
          <a:lstStyle/>
          <a:p>
            <a:pPr>
              <a:defRPr/>
            </a:pPr>
            <a:r>
              <a:rPr lang="en-US" dirty="0"/>
              <a:t>Web Application Development</a:t>
            </a:r>
          </a:p>
        </p:txBody>
      </p:sp>
      <p:sp>
        <p:nvSpPr>
          <p:cNvPr id="6" name="Slide Number Placeholder 5">
            <a:extLst>
              <a:ext uri="{FF2B5EF4-FFF2-40B4-BE49-F238E27FC236}">
                <a16:creationId xmlns:a16="http://schemas.microsoft.com/office/drawing/2014/main" id="{2CC4C16F-E34C-D74F-4B38-946DBB5E92EE}"/>
              </a:ext>
            </a:extLst>
          </p:cNvPr>
          <p:cNvSpPr>
            <a:spLocks noGrp="1"/>
          </p:cNvSpPr>
          <p:nvPr>
            <p:ph type="sldNum" sz="quarter" idx="12"/>
          </p:nvPr>
        </p:nvSpPr>
        <p:spPr/>
        <p:txBody>
          <a:bodyPr/>
          <a:lstStyle/>
          <a:p>
            <a:fld id="{7C5CF243-786F-4254-B068-4C9F0B6EA12F}" type="slidenum">
              <a:rPr lang="en-US" altLang="en-US" smtClean="0"/>
              <a:pPr/>
              <a:t>37</a:t>
            </a:fld>
            <a:endParaRPr lang="en-US" altLang="en-US"/>
          </a:p>
        </p:txBody>
      </p:sp>
    </p:spTree>
    <p:extLst>
      <p:ext uri="{BB962C8B-B14F-4D97-AF65-F5344CB8AC3E}">
        <p14:creationId xmlns:p14="http://schemas.microsoft.com/office/powerpoint/2010/main" val="23299836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EC50A-6598-7021-9FCF-067753DA6E3A}"/>
              </a:ext>
            </a:extLst>
          </p:cNvPr>
          <p:cNvSpPr>
            <a:spLocks noGrp="1"/>
          </p:cNvSpPr>
          <p:nvPr>
            <p:ph type="title"/>
          </p:nvPr>
        </p:nvSpPr>
        <p:spPr/>
        <p:txBody>
          <a:bodyPr/>
          <a:lstStyle/>
          <a:p>
            <a:r>
              <a:rPr lang="en-US" dirty="0"/>
              <a:t>Starting the server</a:t>
            </a:r>
          </a:p>
        </p:txBody>
      </p:sp>
      <p:sp>
        <p:nvSpPr>
          <p:cNvPr id="3" name="Content Placeholder 2">
            <a:extLst>
              <a:ext uri="{FF2B5EF4-FFF2-40B4-BE49-F238E27FC236}">
                <a16:creationId xmlns:a16="http://schemas.microsoft.com/office/drawing/2014/main" id="{385840E2-4908-AD48-FCBD-2A64ED101F84}"/>
              </a:ext>
            </a:extLst>
          </p:cNvPr>
          <p:cNvSpPr>
            <a:spLocks noGrp="1"/>
          </p:cNvSpPr>
          <p:nvPr>
            <p:ph idx="1"/>
          </p:nvPr>
        </p:nvSpPr>
        <p:spPr>
          <a:xfrm>
            <a:off x="1027610" y="914400"/>
            <a:ext cx="8040189" cy="5257800"/>
          </a:xfrm>
        </p:spPr>
        <p:txBody>
          <a:bodyPr/>
          <a:lstStyle/>
          <a:p>
            <a:r>
              <a:rPr lang="en-US" dirty="0"/>
              <a:t>First, we import the config variables to set the port number that the server will listen on and then import the configured Express app to start the server. </a:t>
            </a:r>
          </a:p>
          <a:p>
            <a:r>
              <a:rPr lang="en-US" dirty="0"/>
              <a:t>To get this code running and continue development, </a:t>
            </a:r>
          </a:p>
          <a:p>
            <a:r>
              <a:rPr lang="en-US" b="1" dirty="0"/>
              <a:t>cd to the client folder or server folder</a:t>
            </a:r>
          </a:p>
          <a:p>
            <a:r>
              <a:rPr lang="en-US" dirty="0"/>
              <a:t>Then run </a:t>
            </a:r>
          </a:p>
          <a:p>
            <a:pPr marL="0" indent="0">
              <a:buNone/>
            </a:pPr>
            <a:r>
              <a:rPr lang="en-US" b="1" dirty="0"/>
              <a:t>yarn development  </a:t>
            </a:r>
            <a:r>
              <a:rPr lang="en-US" dirty="0"/>
              <a:t>or</a:t>
            </a:r>
            <a:r>
              <a:rPr lang="en-US" b="1" dirty="0"/>
              <a:t> yarn dev</a:t>
            </a:r>
          </a:p>
          <a:p>
            <a:r>
              <a:rPr lang="en-US" dirty="0"/>
              <a:t>If the code has no errors, the server should start running with </a:t>
            </a:r>
            <a:r>
              <a:rPr lang="en-US" dirty="0" err="1"/>
              <a:t>Nodemon</a:t>
            </a:r>
            <a:r>
              <a:rPr lang="en-US" dirty="0"/>
              <a:t> monitoring for code changes. </a:t>
            </a:r>
          </a:p>
        </p:txBody>
      </p:sp>
      <p:sp>
        <p:nvSpPr>
          <p:cNvPr id="4" name="Date Placeholder 3">
            <a:extLst>
              <a:ext uri="{FF2B5EF4-FFF2-40B4-BE49-F238E27FC236}">
                <a16:creationId xmlns:a16="http://schemas.microsoft.com/office/drawing/2014/main" id="{11579E3D-1B24-EE28-2D20-37C4A21961D7}"/>
              </a:ext>
            </a:extLst>
          </p:cNvPr>
          <p:cNvSpPr>
            <a:spLocks noGrp="1"/>
          </p:cNvSpPr>
          <p:nvPr>
            <p:ph type="dt" sz="half" idx="10"/>
          </p:nvPr>
        </p:nvSpPr>
        <p:spPr/>
        <p:txBody>
          <a:bodyPr/>
          <a:lstStyle/>
          <a:p>
            <a:pPr>
              <a:defRPr/>
            </a:pPr>
            <a:fld id="{C9C54A8A-EC83-4BC5-B48C-A23671E55882}" type="datetime1">
              <a:rPr lang="en-US" smtClean="0"/>
              <a:t>6/8/2024</a:t>
            </a:fld>
            <a:endParaRPr lang="en-US"/>
          </a:p>
        </p:txBody>
      </p:sp>
      <p:sp>
        <p:nvSpPr>
          <p:cNvPr id="5" name="Footer Placeholder 4">
            <a:extLst>
              <a:ext uri="{FF2B5EF4-FFF2-40B4-BE49-F238E27FC236}">
                <a16:creationId xmlns:a16="http://schemas.microsoft.com/office/drawing/2014/main" id="{13D941E3-0C32-1567-6C6C-F86D034609E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B78AFDD-3ED0-9305-0F74-7AB58CABAB88}"/>
              </a:ext>
            </a:extLst>
          </p:cNvPr>
          <p:cNvSpPr>
            <a:spLocks noGrp="1"/>
          </p:cNvSpPr>
          <p:nvPr>
            <p:ph type="sldNum" sz="quarter" idx="12"/>
          </p:nvPr>
        </p:nvSpPr>
        <p:spPr/>
        <p:txBody>
          <a:bodyPr/>
          <a:lstStyle/>
          <a:p>
            <a:fld id="{7C5CF243-786F-4254-B068-4C9F0B6EA12F}" type="slidenum">
              <a:rPr lang="en-US" altLang="en-US" smtClean="0"/>
              <a:pPr/>
              <a:t>38</a:t>
            </a:fld>
            <a:endParaRPr lang="en-US" altLang="en-US"/>
          </a:p>
        </p:txBody>
      </p:sp>
    </p:spTree>
    <p:extLst>
      <p:ext uri="{BB962C8B-B14F-4D97-AF65-F5344CB8AC3E}">
        <p14:creationId xmlns:p14="http://schemas.microsoft.com/office/powerpoint/2010/main" val="25266150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F1DE8-B39A-1258-12AB-7C6FD36070EA}"/>
              </a:ext>
            </a:extLst>
          </p:cNvPr>
          <p:cNvSpPr>
            <a:spLocks noGrp="1"/>
          </p:cNvSpPr>
          <p:nvPr>
            <p:ph type="title"/>
          </p:nvPr>
        </p:nvSpPr>
        <p:spPr/>
        <p:txBody>
          <a:bodyPr/>
          <a:lstStyle/>
          <a:p>
            <a:r>
              <a:rPr lang="en-US" dirty="0"/>
              <a:t>Output at the terminal</a:t>
            </a:r>
          </a:p>
        </p:txBody>
      </p:sp>
      <p:pic>
        <p:nvPicPr>
          <p:cNvPr id="8" name="Content Placeholder 7">
            <a:extLst>
              <a:ext uri="{FF2B5EF4-FFF2-40B4-BE49-F238E27FC236}">
                <a16:creationId xmlns:a16="http://schemas.microsoft.com/office/drawing/2014/main" id="{E1948935-DB2B-7213-461C-C4F870BAD260}"/>
              </a:ext>
            </a:extLst>
          </p:cNvPr>
          <p:cNvPicPr>
            <a:picLocks noGrp="1" noChangeAspect="1"/>
          </p:cNvPicPr>
          <p:nvPr>
            <p:ph idx="1"/>
          </p:nvPr>
        </p:nvPicPr>
        <p:blipFill>
          <a:blip r:embed="rId2"/>
          <a:stretch>
            <a:fillRect/>
          </a:stretch>
        </p:blipFill>
        <p:spPr>
          <a:xfrm>
            <a:off x="836762" y="3051510"/>
            <a:ext cx="7861540" cy="3229658"/>
          </a:xfrm>
        </p:spPr>
      </p:pic>
      <p:sp>
        <p:nvSpPr>
          <p:cNvPr id="4" name="Date Placeholder 3">
            <a:extLst>
              <a:ext uri="{FF2B5EF4-FFF2-40B4-BE49-F238E27FC236}">
                <a16:creationId xmlns:a16="http://schemas.microsoft.com/office/drawing/2014/main" id="{C5C1A2A7-D92F-B5DB-D223-329243B119BB}"/>
              </a:ext>
            </a:extLst>
          </p:cNvPr>
          <p:cNvSpPr>
            <a:spLocks noGrp="1"/>
          </p:cNvSpPr>
          <p:nvPr>
            <p:ph type="dt" sz="half" idx="10"/>
          </p:nvPr>
        </p:nvSpPr>
        <p:spPr/>
        <p:txBody>
          <a:bodyPr/>
          <a:lstStyle/>
          <a:p>
            <a:pPr>
              <a:defRPr/>
            </a:pPr>
            <a:fld id="{C9C54A8A-EC83-4BC5-B48C-A23671E55882}" type="datetime1">
              <a:rPr lang="en-US" smtClean="0"/>
              <a:t>6/8/2024</a:t>
            </a:fld>
            <a:endParaRPr lang="en-US"/>
          </a:p>
        </p:txBody>
      </p:sp>
      <p:sp>
        <p:nvSpPr>
          <p:cNvPr id="5" name="Footer Placeholder 4">
            <a:extLst>
              <a:ext uri="{FF2B5EF4-FFF2-40B4-BE49-F238E27FC236}">
                <a16:creationId xmlns:a16="http://schemas.microsoft.com/office/drawing/2014/main" id="{6C48F88D-9717-8B57-5C32-3AAC58664E9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A2A3052-EE95-432B-86C2-846DE217A79E}"/>
              </a:ext>
            </a:extLst>
          </p:cNvPr>
          <p:cNvSpPr>
            <a:spLocks noGrp="1"/>
          </p:cNvSpPr>
          <p:nvPr>
            <p:ph type="sldNum" sz="quarter" idx="12"/>
          </p:nvPr>
        </p:nvSpPr>
        <p:spPr/>
        <p:txBody>
          <a:bodyPr/>
          <a:lstStyle/>
          <a:p>
            <a:fld id="{7C5CF243-786F-4254-B068-4C9F0B6EA12F}" type="slidenum">
              <a:rPr lang="en-US" altLang="en-US" smtClean="0"/>
              <a:pPr/>
              <a:t>39</a:t>
            </a:fld>
            <a:endParaRPr lang="en-US" altLang="en-US"/>
          </a:p>
        </p:txBody>
      </p:sp>
      <p:pic>
        <p:nvPicPr>
          <p:cNvPr id="10" name="Picture 9">
            <a:extLst>
              <a:ext uri="{FF2B5EF4-FFF2-40B4-BE49-F238E27FC236}">
                <a16:creationId xmlns:a16="http://schemas.microsoft.com/office/drawing/2014/main" id="{C3DB72CC-6812-62A4-A110-561C05CE682A}"/>
              </a:ext>
            </a:extLst>
          </p:cNvPr>
          <p:cNvPicPr>
            <a:picLocks noChangeAspect="1"/>
          </p:cNvPicPr>
          <p:nvPr/>
        </p:nvPicPr>
        <p:blipFill>
          <a:blip r:embed="rId3"/>
          <a:stretch>
            <a:fillRect/>
          </a:stretch>
        </p:blipFill>
        <p:spPr>
          <a:xfrm>
            <a:off x="832449" y="862541"/>
            <a:ext cx="7861540" cy="2542017"/>
          </a:xfrm>
          <a:prstGeom prst="rect">
            <a:avLst/>
          </a:prstGeom>
        </p:spPr>
      </p:pic>
    </p:spTree>
    <p:extLst>
      <p:ext uri="{BB962C8B-B14F-4D97-AF65-F5344CB8AC3E}">
        <p14:creationId xmlns:p14="http://schemas.microsoft.com/office/powerpoint/2010/main" val="2719839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0EF1D-CC7E-DBDB-11C1-41A81A9B4C47}"/>
              </a:ext>
            </a:extLst>
          </p:cNvPr>
          <p:cNvSpPr>
            <a:spLocks noGrp="1"/>
          </p:cNvSpPr>
          <p:nvPr>
            <p:ph type="title"/>
          </p:nvPr>
        </p:nvSpPr>
        <p:spPr/>
        <p:txBody>
          <a:bodyPr/>
          <a:lstStyle/>
          <a:p>
            <a:r>
              <a:rPr lang="en-US" dirty="0"/>
              <a:t>Feature breakdown</a:t>
            </a:r>
          </a:p>
        </p:txBody>
      </p:sp>
      <p:sp>
        <p:nvSpPr>
          <p:cNvPr id="3" name="Content Placeholder 2">
            <a:extLst>
              <a:ext uri="{FF2B5EF4-FFF2-40B4-BE49-F238E27FC236}">
                <a16:creationId xmlns:a16="http://schemas.microsoft.com/office/drawing/2014/main" id="{2A59B254-0E63-8FD7-9F39-92A784406A0E}"/>
              </a:ext>
            </a:extLst>
          </p:cNvPr>
          <p:cNvSpPr>
            <a:spLocks noGrp="1"/>
          </p:cNvSpPr>
          <p:nvPr>
            <p:ph idx="1"/>
          </p:nvPr>
        </p:nvSpPr>
        <p:spPr/>
        <p:txBody>
          <a:bodyPr/>
          <a:lstStyle/>
          <a:p>
            <a:r>
              <a:rPr lang="en-US" dirty="0"/>
              <a:t>In the skeleton application, we will add the following use cases with user CRUD and auth functionality implementations:</a:t>
            </a:r>
          </a:p>
          <a:p>
            <a:r>
              <a:rPr lang="en-US" dirty="0"/>
              <a:t>Sign up: Users can register by creating a new account using an email address.</a:t>
            </a:r>
          </a:p>
          <a:p>
            <a:r>
              <a:rPr lang="en-US" dirty="0"/>
              <a:t>User list: Any visitor can see a list of all registered users. </a:t>
            </a:r>
          </a:p>
          <a:p>
            <a:r>
              <a:rPr lang="en-US" dirty="0"/>
              <a:t>Authentication: Registered users can sign-in and sign-out.</a:t>
            </a:r>
          </a:p>
          <a:p>
            <a:r>
              <a:rPr lang="en-US" dirty="0"/>
              <a:t>Protected user profile: Only registered users can view individual user details after signing in.</a:t>
            </a:r>
          </a:p>
          <a:p>
            <a:r>
              <a:rPr lang="en-US" dirty="0"/>
              <a:t>Authorized user edit and delete: Only a registered and </a:t>
            </a:r>
            <a:r>
              <a:rPr lang="en-US" dirty="0" err="1"/>
              <a:t>uthenticated</a:t>
            </a:r>
            <a:r>
              <a:rPr lang="en-US" dirty="0"/>
              <a:t> user can edit or remove their own user account details.</a:t>
            </a:r>
          </a:p>
        </p:txBody>
      </p:sp>
      <p:sp>
        <p:nvSpPr>
          <p:cNvPr id="4" name="Date Placeholder 3">
            <a:extLst>
              <a:ext uri="{FF2B5EF4-FFF2-40B4-BE49-F238E27FC236}">
                <a16:creationId xmlns:a16="http://schemas.microsoft.com/office/drawing/2014/main" id="{F8717F04-4BDA-9591-083C-E66F9F55692D}"/>
              </a:ext>
            </a:extLst>
          </p:cNvPr>
          <p:cNvSpPr>
            <a:spLocks noGrp="1"/>
          </p:cNvSpPr>
          <p:nvPr>
            <p:ph type="dt" sz="half" idx="10"/>
          </p:nvPr>
        </p:nvSpPr>
        <p:spPr/>
        <p:txBody>
          <a:bodyPr/>
          <a:lstStyle/>
          <a:p>
            <a:pPr>
              <a:defRPr/>
            </a:pPr>
            <a:fld id="{C9C54A8A-EC83-4BC5-B48C-A23671E55882}" type="datetime1">
              <a:rPr lang="en-US" smtClean="0"/>
              <a:t>6/8/2024</a:t>
            </a:fld>
            <a:endParaRPr lang="en-US"/>
          </a:p>
        </p:txBody>
      </p:sp>
      <p:sp>
        <p:nvSpPr>
          <p:cNvPr id="5" name="Footer Placeholder 4">
            <a:extLst>
              <a:ext uri="{FF2B5EF4-FFF2-40B4-BE49-F238E27FC236}">
                <a16:creationId xmlns:a16="http://schemas.microsoft.com/office/drawing/2014/main" id="{8696ED2D-70A8-740D-3E8F-F463C70D27C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3A73FE1-A50C-212A-1537-878414BBF065}"/>
              </a:ext>
            </a:extLst>
          </p:cNvPr>
          <p:cNvSpPr>
            <a:spLocks noGrp="1"/>
          </p:cNvSpPr>
          <p:nvPr>
            <p:ph type="sldNum" sz="quarter" idx="12"/>
          </p:nvPr>
        </p:nvSpPr>
        <p:spPr/>
        <p:txBody>
          <a:bodyPr/>
          <a:lstStyle/>
          <a:p>
            <a:fld id="{7C5CF243-786F-4254-B068-4C9F0B6EA12F}" type="slidenum">
              <a:rPr lang="en-US" altLang="en-US" smtClean="0"/>
              <a:pPr/>
              <a:t>4</a:t>
            </a:fld>
            <a:endParaRPr lang="en-US" altLang="en-US"/>
          </a:p>
        </p:txBody>
      </p:sp>
    </p:spTree>
    <p:extLst>
      <p:ext uri="{BB962C8B-B14F-4D97-AF65-F5344CB8AC3E}">
        <p14:creationId xmlns:p14="http://schemas.microsoft.com/office/powerpoint/2010/main" val="23275840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DD306-15CF-762E-8EB7-35FAE43D159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7EDF759-FBA4-5111-E1DA-F41C4713996E}"/>
              </a:ext>
            </a:extLst>
          </p:cNvPr>
          <p:cNvSpPr>
            <a:spLocks noGrp="1"/>
          </p:cNvSpPr>
          <p:nvPr>
            <p:ph idx="1"/>
          </p:nvPr>
        </p:nvSpPr>
        <p:spPr/>
        <p:txBody>
          <a:bodyPr/>
          <a:lstStyle/>
          <a:p>
            <a:r>
              <a:rPr lang="en-US" dirty="0"/>
              <a:t>The frontend is running on:</a:t>
            </a:r>
          </a:p>
          <a:p>
            <a:r>
              <a:rPr lang="en-US" dirty="0">
                <a:hlinkClick r:id="rId2"/>
              </a:rPr>
              <a:t>http://127.0.0.1:5173/</a:t>
            </a:r>
            <a:endParaRPr lang="en-US" dirty="0"/>
          </a:p>
          <a:p>
            <a:endParaRPr lang="en-US" dirty="0"/>
          </a:p>
          <a:p>
            <a:r>
              <a:rPr lang="en-US" dirty="0"/>
              <a:t>The backend is running on:</a:t>
            </a:r>
          </a:p>
          <a:p>
            <a:r>
              <a:rPr lang="en-US" dirty="0"/>
              <a:t>Server started on port 3000. or any port number you have specified.</a:t>
            </a:r>
          </a:p>
        </p:txBody>
      </p:sp>
      <p:sp>
        <p:nvSpPr>
          <p:cNvPr id="4" name="Date Placeholder 3">
            <a:extLst>
              <a:ext uri="{FF2B5EF4-FFF2-40B4-BE49-F238E27FC236}">
                <a16:creationId xmlns:a16="http://schemas.microsoft.com/office/drawing/2014/main" id="{E0B12E94-A2FE-AD0F-7FEE-FEA20FAFE14B}"/>
              </a:ext>
            </a:extLst>
          </p:cNvPr>
          <p:cNvSpPr>
            <a:spLocks noGrp="1"/>
          </p:cNvSpPr>
          <p:nvPr>
            <p:ph type="dt" sz="half" idx="10"/>
          </p:nvPr>
        </p:nvSpPr>
        <p:spPr/>
        <p:txBody>
          <a:bodyPr/>
          <a:lstStyle/>
          <a:p>
            <a:pPr>
              <a:defRPr/>
            </a:pPr>
            <a:fld id="{C9C54A8A-EC83-4BC5-B48C-A23671E55882}" type="datetime1">
              <a:rPr lang="en-US" smtClean="0"/>
              <a:t>6/8/2024</a:t>
            </a:fld>
            <a:endParaRPr lang="en-US"/>
          </a:p>
        </p:txBody>
      </p:sp>
      <p:sp>
        <p:nvSpPr>
          <p:cNvPr id="5" name="Footer Placeholder 4">
            <a:extLst>
              <a:ext uri="{FF2B5EF4-FFF2-40B4-BE49-F238E27FC236}">
                <a16:creationId xmlns:a16="http://schemas.microsoft.com/office/drawing/2014/main" id="{1829C1A4-F22F-1F64-6680-BF1CB3CCADBE}"/>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686459C4-A408-6026-185A-8772A1EDC3A2}"/>
              </a:ext>
            </a:extLst>
          </p:cNvPr>
          <p:cNvSpPr>
            <a:spLocks noGrp="1"/>
          </p:cNvSpPr>
          <p:nvPr>
            <p:ph type="sldNum" sz="quarter" idx="12"/>
          </p:nvPr>
        </p:nvSpPr>
        <p:spPr/>
        <p:txBody>
          <a:bodyPr/>
          <a:lstStyle/>
          <a:p>
            <a:fld id="{7C5CF243-786F-4254-B068-4C9F0B6EA12F}" type="slidenum">
              <a:rPr lang="en-US" altLang="en-US" smtClean="0"/>
              <a:pPr/>
              <a:t>40</a:t>
            </a:fld>
            <a:endParaRPr lang="en-US" altLang="en-US"/>
          </a:p>
        </p:txBody>
      </p:sp>
    </p:spTree>
    <p:extLst>
      <p:ext uri="{BB962C8B-B14F-4D97-AF65-F5344CB8AC3E}">
        <p14:creationId xmlns:p14="http://schemas.microsoft.com/office/powerpoint/2010/main" val="3893516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DCF1B-BC79-35C2-2AA4-F83A1FCBC20B}"/>
              </a:ext>
            </a:extLst>
          </p:cNvPr>
          <p:cNvSpPr>
            <a:spLocks noGrp="1"/>
          </p:cNvSpPr>
          <p:nvPr>
            <p:ph type="title"/>
          </p:nvPr>
        </p:nvSpPr>
        <p:spPr/>
        <p:txBody>
          <a:bodyPr/>
          <a:lstStyle/>
          <a:p>
            <a:r>
              <a:rPr lang="en-US" dirty="0"/>
              <a:t>Backend- Browser window</a:t>
            </a:r>
          </a:p>
        </p:txBody>
      </p:sp>
      <p:pic>
        <p:nvPicPr>
          <p:cNvPr id="8" name="Content Placeholder 7">
            <a:extLst>
              <a:ext uri="{FF2B5EF4-FFF2-40B4-BE49-F238E27FC236}">
                <a16:creationId xmlns:a16="http://schemas.microsoft.com/office/drawing/2014/main" id="{1083E1A8-5CE9-CA71-4C86-F2DB313F1B72}"/>
              </a:ext>
            </a:extLst>
          </p:cNvPr>
          <p:cNvPicPr>
            <a:picLocks noGrp="1" noChangeAspect="1"/>
          </p:cNvPicPr>
          <p:nvPr>
            <p:ph idx="1"/>
          </p:nvPr>
        </p:nvPicPr>
        <p:blipFill>
          <a:blip r:embed="rId2"/>
          <a:stretch>
            <a:fillRect/>
          </a:stretch>
        </p:blipFill>
        <p:spPr>
          <a:xfrm>
            <a:off x="1185862" y="1143000"/>
            <a:ext cx="6772275" cy="2638425"/>
          </a:xfrm>
        </p:spPr>
      </p:pic>
      <p:sp>
        <p:nvSpPr>
          <p:cNvPr id="4" name="Date Placeholder 3">
            <a:extLst>
              <a:ext uri="{FF2B5EF4-FFF2-40B4-BE49-F238E27FC236}">
                <a16:creationId xmlns:a16="http://schemas.microsoft.com/office/drawing/2014/main" id="{F44E134E-A466-7CBA-B572-AA9C07982123}"/>
              </a:ext>
            </a:extLst>
          </p:cNvPr>
          <p:cNvSpPr>
            <a:spLocks noGrp="1"/>
          </p:cNvSpPr>
          <p:nvPr>
            <p:ph type="dt" sz="half" idx="10"/>
          </p:nvPr>
        </p:nvSpPr>
        <p:spPr/>
        <p:txBody>
          <a:bodyPr/>
          <a:lstStyle/>
          <a:p>
            <a:pPr>
              <a:defRPr/>
            </a:pPr>
            <a:fld id="{C9C54A8A-EC83-4BC5-B48C-A23671E55882}" type="datetime1">
              <a:rPr lang="en-US" smtClean="0"/>
              <a:t>6/8/2024</a:t>
            </a:fld>
            <a:endParaRPr lang="en-US"/>
          </a:p>
        </p:txBody>
      </p:sp>
      <p:sp>
        <p:nvSpPr>
          <p:cNvPr id="5" name="Footer Placeholder 4">
            <a:extLst>
              <a:ext uri="{FF2B5EF4-FFF2-40B4-BE49-F238E27FC236}">
                <a16:creationId xmlns:a16="http://schemas.microsoft.com/office/drawing/2014/main" id="{E855BF6A-8465-00BE-494A-91613514376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58D20B6-7055-0196-FA6E-8B62F6915200}"/>
              </a:ext>
            </a:extLst>
          </p:cNvPr>
          <p:cNvSpPr>
            <a:spLocks noGrp="1"/>
          </p:cNvSpPr>
          <p:nvPr>
            <p:ph type="sldNum" sz="quarter" idx="12"/>
          </p:nvPr>
        </p:nvSpPr>
        <p:spPr/>
        <p:txBody>
          <a:bodyPr/>
          <a:lstStyle/>
          <a:p>
            <a:fld id="{7C5CF243-786F-4254-B068-4C9F0B6EA12F}" type="slidenum">
              <a:rPr lang="en-US" altLang="en-US" smtClean="0"/>
              <a:pPr/>
              <a:t>41</a:t>
            </a:fld>
            <a:endParaRPr lang="en-US" altLang="en-US"/>
          </a:p>
        </p:txBody>
      </p:sp>
    </p:spTree>
    <p:extLst>
      <p:ext uri="{BB962C8B-B14F-4D97-AF65-F5344CB8AC3E}">
        <p14:creationId xmlns:p14="http://schemas.microsoft.com/office/powerpoint/2010/main" val="22369624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50BF3-ACE6-732E-07E6-9447CA6FF6A7}"/>
              </a:ext>
            </a:extLst>
          </p:cNvPr>
          <p:cNvSpPr>
            <a:spLocks noGrp="1"/>
          </p:cNvSpPr>
          <p:nvPr>
            <p:ph type="title"/>
          </p:nvPr>
        </p:nvSpPr>
        <p:spPr/>
        <p:txBody>
          <a:bodyPr/>
          <a:lstStyle/>
          <a:p>
            <a:r>
              <a:rPr lang="en-US" dirty="0"/>
              <a:t>Frontend Browser window.</a:t>
            </a:r>
          </a:p>
        </p:txBody>
      </p:sp>
      <p:pic>
        <p:nvPicPr>
          <p:cNvPr id="8" name="Content Placeholder 7">
            <a:extLst>
              <a:ext uri="{FF2B5EF4-FFF2-40B4-BE49-F238E27FC236}">
                <a16:creationId xmlns:a16="http://schemas.microsoft.com/office/drawing/2014/main" id="{63D1972F-6FA3-2AFC-275E-CCA3D036E742}"/>
              </a:ext>
            </a:extLst>
          </p:cNvPr>
          <p:cNvPicPr>
            <a:picLocks noGrp="1" noChangeAspect="1"/>
          </p:cNvPicPr>
          <p:nvPr>
            <p:ph idx="1"/>
          </p:nvPr>
        </p:nvPicPr>
        <p:blipFill>
          <a:blip r:embed="rId2"/>
          <a:stretch>
            <a:fillRect/>
          </a:stretch>
        </p:blipFill>
        <p:spPr>
          <a:xfrm>
            <a:off x="1101306" y="1066800"/>
            <a:ext cx="7585494" cy="2933700"/>
          </a:xfrm>
        </p:spPr>
      </p:pic>
      <p:sp>
        <p:nvSpPr>
          <p:cNvPr id="4" name="Date Placeholder 3">
            <a:extLst>
              <a:ext uri="{FF2B5EF4-FFF2-40B4-BE49-F238E27FC236}">
                <a16:creationId xmlns:a16="http://schemas.microsoft.com/office/drawing/2014/main" id="{F03129AC-7DAD-BDE5-540F-46AE6EE957E7}"/>
              </a:ext>
            </a:extLst>
          </p:cNvPr>
          <p:cNvSpPr>
            <a:spLocks noGrp="1"/>
          </p:cNvSpPr>
          <p:nvPr>
            <p:ph type="dt" sz="half" idx="10"/>
          </p:nvPr>
        </p:nvSpPr>
        <p:spPr/>
        <p:txBody>
          <a:bodyPr/>
          <a:lstStyle/>
          <a:p>
            <a:pPr>
              <a:defRPr/>
            </a:pPr>
            <a:fld id="{C9C54A8A-EC83-4BC5-B48C-A23671E55882}" type="datetime1">
              <a:rPr lang="en-US" smtClean="0"/>
              <a:t>6/8/2024</a:t>
            </a:fld>
            <a:endParaRPr lang="en-US"/>
          </a:p>
        </p:txBody>
      </p:sp>
      <p:sp>
        <p:nvSpPr>
          <p:cNvPr id="5" name="Footer Placeholder 4">
            <a:extLst>
              <a:ext uri="{FF2B5EF4-FFF2-40B4-BE49-F238E27FC236}">
                <a16:creationId xmlns:a16="http://schemas.microsoft.com/office/drawing/2014/main" id="{4AFB90C3-9F28-6E04-0118-34878251C49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6C9324D-1FA0-0559-97E4-3FB2F3A4A1A4}"/>
              </a:ext>
            </a:extLst>
          </p:cNvPr>
          <p:cNvSpPr>
            <a:spLocks noGrp="1"/>
          </p:cNvSpPr>
          <p:nvPr>
            <p:ph type="sldNum" sz="quarter" idx="12"/>
          </p:nvPr>
        </p:nvSpPr>
        <p:spPr/>
        <p:txBody>
          <a:bodyPr/>
          <a:lstStyle/>
          <a:p>
            <a:fld id="{7C5CF243-786F-4254-B068-4C9F0B6EA12F}" type="slidenum">
              <a:rPr lang="en-US" altLang="en-US" smtClean="0"/>
              <a:pPr/>
              <a:t>42</a:t>
            </a:fld>
            <a:endParaRPr lang="en-US" altLang="en-US"/>
          </a:p>
        </p:txBody>
      </p:sp>
    </p:spTree>
    <p:extLst>
      <p:ext uri="{BB962C8B-B14F-4D97-AF65-F5344CB8AC3E}">
        <p14:creationId xmlns:p14="http://schemas.microsoft.com/office/powerpoint/2010/main" val="41962516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52B84-3DFA-5521-B002-2182277E8E2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D06FBA9-3A73-6F20-1D68-E798A3AF1404}"/>
              </a:ext>
            </a:extLst>
          </p:cNvPr>
          <p:cNvSpPr>
            <a:spLocks noGrp="1"/>
          </p:cNvSpPr>
          <p:nvPr>
            <p:ph idx="1"/>
          </p:nvPr>
        </p:nvSpPr>
        <p:spPr/>
        <p:txBody>
          <a:bodyPr/>
          <a:lstStyle/>
          <a:p>
            <a:r>
              <a:rPr lang="en-US" dirty="0"/>
              <a:t>Next, we will update this server code to integrate the database connection.</a:t>
            </a:r>
          </a:p>
          <a:p>
            <a:pPr marL="0" indent="0">
              <a:buNone/>
            </a:pPr>
            <a:endParaRPr lang="en-US" dirty="0"/>
          </a:p>
        </p:txBody>
      </p:sp>
      <p:sp>
        <p:nvSpPr>
          <p:cNvPr id="4" name="Date Placeholder 3">
            <a:extLst>
              <a:ext uri="{FF2B5EF4-FFF2-40B4-BE49-F238E27FC236}">
                <a16:creationId xmlns:a16="http://schemas.microsoft.com/office/drawing/2014/main" id="{400029AA-84B8-FCE4-1A6E-C264CB823F73}"/>
              </a:ext>
            </a:extLst>
          </p:cNvPr>
          <p:cNvSpPr>
            <a:spLocks noGrp="1"/>
          </p:cNvSpPr>
          <p:nvPr>
            <p:ph type="dt" sz="half" idx="10"/>
          </p:nvPr>
        </p:nvSpPr>
        <p:spPr/>
        <p:txBody>
          <a:bodyPr/>
          <a:lstStyle/>
          <a:p>
            <a:pPr>
              <a:defRPr/>
            </a:pPr>
            <a:fld id="{C9C54A8A-EC83-4BC5-B48C-A23671E55882}" type="datetime1">
              <a:rPr lang="en-US" smtClean="0"/>
              <a:t>6/8/2024</a:t>
            </a:fld>
            <a:endParaRPr lang="en-US"/>
          </a:p>
        </p:txBody>
      </p:sp>
      <p:sp>
        <p:nvSpPr>
          <p:cNvPr id="5" name="Footer Placeholder 4">
            <a:extLst>
              <a:ext uri="{FF2B5EF4-FFF2-40B4-BE49-F238E27FC236}">
                <a16:creationId xmlns:a16="http://schemas.microsoft.com/office/drawing/2014/main" id="{3FA1B15A-8188-ED85-303C-8FB776A4F11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6C994D8-080D-CA4B-FFE3-903A8BAADE82}"/>
              </a:ext>
            </a:extLst>
          </p:cNvPr>
          <p:cNvSpPr>
            <a:spLocks noGrp="1"/>
          </p:cNvSpPr>
          <p:nvPr>
            <p:ph type="sldNum" sz="quarter" idx="12"/>
          </p:nvPr>
        </p:nvSpPr>
        <p:spPr/>
        <p:txBody>
          <a:bodyPr/>
          <a:lstStyle/>
          <a:p>
            <a:fld id="{7C5CF243-786F-4254-B068-4C9F0B6EA12F}" type="slidenum">
              <a:rPr lang="en-US" altLang="en-US" smtClean="0"/>
              <a:pPr/>
              <a:t>43</a:t>
            </a:fld>
            <a:endParaRPr lang="en-US" altLang="en-US"/>
          </a:p>
        </p:txBody>
      </p:sp>
    </p:spTree>
    <p:extLst>
      <p:ext uri="{BB962C8B-B14F-4D97-AF65-F5344CB8AC3E}">
        <p14:creationId xmlns:p14="http://schemas.microsoft.com/office/powerpoint/2010/main" val="17194112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278BD-7414-E870-6798-2E464CB6A3AC}"/>
              </a:ext>
            </a:extLst>
          </p:cNvPr>
          <p:cNvSpPr>
            <a:spLocks noGrp="1"/>
          </p:cNvSpPr>
          <p:nvPr>
            <p:ph type="title"/>
          </p:nvPr>
        </p:nvSpPr>
        <p:spPr>
          <a:xfrm>
            <a:off x="914400" y="-1"/>
            <a:ext cx="7772400" cy="6245225"/>
          </a:xfrm>
        </p:spPr>
        <p:txBody>
          <a:bodyPr/>
          <a:lstStyle/>
          <a:p>
            <a:r>
              <a:rPr lang="en-US" dirty="0"/>
              <a:t>Setting up Mongoose and </a:t>
            </a:r>
            <a:br>
              <a:rPr lang="en-US" dirty="0"/>
            </a:br>
            <a:r>
              <a:rPr lang="en-US" dirty="0"/>
              <a:t>connecting to MongoDB</a:t>
            </a:r>
          </a:p>
        </p:txBody>
      </p:sp>
      <p:sp>
        <p:nvSpPr>
          <p:cNvPr id="4" name="Date Placeholder 3">
            <a:extLst>
              <a:ext uri="{FF2B5EF4-FFF2-40B4-BE49-F238E27FC236}">
                <a16:creationId xmlns:a16="http://schemas.microsoft.com/office/drawing/2014/main" id="{0B01A557-E08A-F08C-7B9B-986AA04E576F}"/>
              </a:ext>
            </a:extLst>
          </p:cNvPr>
          <p:cNvSpPr>
            <a:spLocks noGrp="1"/>
          </p:cNvSpPr>
          <p:nvPr>
            <p:ph type="dt" sz="half" idx="10"/>
          </p:nvPr>
        </p:nvSpPr>
        <p:spPr/>
        <p:txBody>
          <a:bodyPr/>
          <a:lstStyle/>
          <a:p>
            <a:pPr>
              <a:defRPr/>
            </a:pPr>
            <a:fld id="{C9C54A8A-EC83-4BC5-B48C-A23671E55882}" type="datetime1">
              <a:rPr lang="en-US" smtClean="0"/>
              <a:t>6/8/2024</a:t>
            </a:fld>
            <a:endParaRPr lang="en-US"/>
          </a:p>
        </p:txBody>
      </p:sp>
      <p:sp>
        <p:nvSpPr>
          <p:cNvPr id="5" name="Footer Placeholder 4">
            <a:extLst>
              <a:ext uri="{FF2B5EF4-FFF2-40B4-BE49-F238E27FC236}">
                <a16:creationId xmlns:a16="http://schemas.microsoft.com/office/drawing/2014/main" id="{11DF2FA4-8C50-20F2-67C6-20C41D1562F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7DD34ACF-A442-B1B2-9F4A-93CDAD55BC33}"/>
              </a:ext>
            </a:extLst>
          </p:cNvPr>
          <p:cNvSpPr>
            <a:spLocks noGrp="1"/>
          </p:cNvSpPr>
          <p:nvPr>
            <p:ph type="sldNum" sz="quarter" idx="12"/>
          </p:nvPr>
        </p:nvSpPr>
        <p:spPr/>
        <p:txBody>
          <a:bodyPr/>
          <a:lstStyle/>
          <a:p>
            <a:fld id="{7C5CF243-786F-4254-B068-4C9F0B6EA12F}" type="slidenum">
              <a:rPr lang="en-US" altLang="en-US" smtClean="0"/>
              <a:pPr/>
              <a:t>44</a:t>
            </a:fld>
            <a:endParaRPr lang="en-US" altLang="en-US"/>
          </a:p>
        </p:txBody>
      </p:sp>
    </p:spTree>
    <p:extLst>
      <p:ext uri="{BB962C8B-B14F-4D97-AF65-F5344CB8AC3E}">
        <p14:creationId xmlns:p14="http://schemas.microsoft.com/office/powerpoint/2010/main" val="25498725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69A74-F26A-7FA4-F54E-3F778D1E3925}"/>
              </a:ext>
            </a:extLst>
          </p:cNvPr>
          <p:cNvSpPr>
            <a:spLocks noGrp="1"/>
          </p:cNvSpPr>
          <p:nvPr>
            <p:ph type="title"/>
          </p:nvPr>
        </p:nvSpPr>
        <p:spPr/>
        <p:txBody>
          <a:bodyPr/>
          <a:lstStyle/>
          <a:p>
            <a:r>
              <a:rPr lang="en-US" dirty="0"/>
              <a:t>Setting up Mongoose and </a:t>
            </a:r>
            <a:br>
              <a:rPr lang="en-US" dirty="0"/>
            </a:br>
            <a:r>
              <a:rPr lang="en-US" dirty="0"/>
              <a:t>connecting to MongoDB</a:t>
            </a:r>
          </a:p>
        </p:txBody>
      </p:sp>
      <p:sp>
        <p:nvSpPr>
          <p:cNvPr id="3" name="Content Placeholder 2">
            <a:extLst>
              <a:ext uri="{FF2B5EF4-FFF2-40B4-BE49-F238E27FC236}">
                <a16:creationId xmlns:a16="http://schemas.microsoft.com/office/drawing/2014/main" id="{039426F3-C2D3-2997-305F-1B0FF290D1CE}"/>
              </a:ext>
            </a:extLst>
          </p:cNvPr>
          <p:cNvSpPr>
            <a:spLocks noGrp="1"/>
          </p:cNvSpPr>
          <p:nvPr>
            <p:ph idx="1"/>
          </p:nvPr>
        </p:nvSpPr>
        <p:spPr/>
        <p:txBody>
          <a:bodyPr/>
          <a:lstStyle/>
          <a:p>
            <a:r>
              <a:rPr lang="en-US" dirty="0"/>
              <a:t>We will be using the mongoose module to implement the user model in this </a:t>
            </a:r>
          </a:p>
          <a:p>
            <a:r>
              <a:rPr lang="en-US" dirty="0"/>
              <a:t>skeleton, as well as all future data models for our MERN applications. </a:t>
            </a:r>
          </a:p>
          <a:p>
            <a:r>
              <a:rPr lang="en-US" dirty="0"/>
              <a:t>Here, we will start by configuring Mongoose and utilizing it to define a connection with the MongoDB database.</a:t>
            </a:r>
          </a:p>
          <a:p>
            <a:r>
              <a:rPr lang="en-US" dirty="0"/>
              <a:t>First, to install the mongoose module, run the following command: at the terminal, the root.</a:t>
            </a:r>
          </a:p>
          <a:p>
            <a:pPr marL="0" indent="0">
              <a:buNone/>
            </a:pPr>
            <a:r>
              <a:rPr lang="en-US" b="1" dirty="0"/>
              <a:t>yarn add mongoose</a:t>
            </a:r>
          </a:p>
          <a:p>
            <a:endParaRPr lang="en-US" dirty="0"/>
          </a:p>
        </p:txBody>
      </p:sp>
      <p:sp>
        <p:nvSpPr>
          <p:cNvPr id="4" name="Date Placeholder 3">
            <a:extLst>
              <a:ext uri="{FF2B5EF4-FFF2-40B4-BE49-F238E27FC236}">
                <a16:creationId xmlns:a16="http://schemas.microsoft.com/office/drawing/2014/main" id="{170DBFBE-3DFD-FFEF-1E6B-0EE9CDC56217}"/>
              </a:ext>
            </a:extLst>
          </p:cNvPr>
          <p:cNvSpPr>
            <a:spLocks noGrp="1"/>
          </p:cNvSpPr>
          <p:nvPr>
            <p:ph type="dt" sz="half" idx="10"/>
          </p:nvPr>
        </p:nvSpPr>
        <p:spPr/>
        <p:txBody>
          <a:bodyPr/>
          <a:lstStyle/>
          <a:p>
            <a:pPr>
              <a:defRPr/>
            </a:pPr>
            <a:fld id="{C9C54A8A-EC83-4BC5-B48C-A23671E55882}" type="datetime1">
              <a:rPr lang="en-US" smtClean="0"/>
              <a:t>6/8/2024</a:t>
            </a:fld>
            <a:endParaRPr lang="en-US"/>
          </a:p>
        </p:txBody>
      </p:sp>
      <p:sp>
        <p:nvSpPr>
          <p:cNvPr id="5" name="Footer Placeholder 4">
            <a:extLst>
              <a:ext uri="{FF2B5EF4-FFF2-40B4-BE49-F238E27FC236}">
                <a16:creationId xmlns:a16="http://schemas.microsoft.com/office/drawing/2014/main" id="{A10B02AE-DF6F-FF8A-31D4-93C56F255F0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6DB137B-A8F8-0AF2-9D93-577EC9792736}"/>
              </a:ext>
            </a:extLst>
          </p:cNvPr>
          <p:cNvSpPr>
            <a:spLocks noGrp="1"/>
          </p:cNvSpPr>
          <p:nvPr>
            <p:ph type="sldNum" sz="quarter" idx="12"/>
          </p:nvPr>
        </p:nvSpPr>
        <p:spPr/>
        <p:txBody>
          <a:bodyPr/>
          <a:lstStyle/>
          <a:p>
            <a:fld id="{7C5CF243-786F-4254-B068-4C9F0B6EA12F}" type="slidenum">
              <a:rPr lang="en-US" altLang="en-US" smtClean="0"/>
              <a:pPr/>
              <a:t>45</a:t>
            </a:fld>
            <a:endParaRPr lang="en-US" altLang="en-US"/>
          </a:p>
        </p:txBody>
      </p:sp>
    </p:spTree>
    <p:extLst>
      <p:ext uri="{BB962C8B-B14F-4D97-AF65-F5344CB8AC3E}">
        <p14:creationId xmlns:p14="http://schemas.microsoft.com/office/powerpoint/2010/main" val="838198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AD144-E9B1-E6DF-8EDC-F7A919DBFB5D}"/>
              </a:ext>
            </a:extLst>
          </p:cNvPr>
          <p:cNvSpPr>
            <a:spLocks noGrp="1"/>
          </p:cNvSpPr>
          <p:nvPr>
            <p:ph type="title"/>
          </p:nvPr>
        </p:nvSpPr>
        <p:spPr/>
        <p:txBody>
          <a:bodyPr/>
          <a:lstStyle/>
          <a:p>
            <a:r>
              <a:rPr lang="en-US" dirty="0"/>
              <a:t>Update server.js</a:t>
            </a:r>
          </a:p>
        </p:txBody>
      </p:sp>
      <p:sp>
        <p:nvSpPr>
          <p:cNvPr id="3" name="Content Placeholder 2">
            <a:extLst>
              <a:ext uri="{FF2B5EF4-FFF2-40B4-BE49-F238E27FC236}">
                <a16:creationId xmlns:a16="http://schemas.microsoft.com/office/drawing/2014/main" id="{6AF2268B-50EF-21A4-0BDB-0D7499698F78}"/>
              </a:ext>
            </a:extLst>
          </p:cNvPr>
          <p:cNvSpPr>
            <a:spLocks noGrp="1"/>
          </p:cNvSpPr>
          <p:nvPr>
            <p:ph idx="1"/>
          </p:nvPr>
        </p:nvSpPr>
        <p:spPr/>
        <p:txBody>
          <a:bodyPr/>
          <a:lstStyle/>
          <a:p>
            <a:r>
              <a:rPr lang="en-US" dirty="0"/>
              <a:t>Then, update the server.js file to import the mongoose module, configure it so that it uses native ES6 promises, and finally use it to handle the connection to the MongoDB database for the project.</a:t>
            </a:r>
          </a:p>
          <a:p>
            <a:r>
              <a:rPr lang="en-US" dirty="0"/>
              <a:t>Update the server.js file as follows:</a:t>
            </a:r>
          </a:p>
          <a:p>
            <a:pPr marL="0" indent="0">
              <a:buNone/>
            </a:pPr>
            <a:r>
              <a:rPr lang="en-US" dirty="0" err="1"/>
              <a:t>mern</a:t>
            </a:r>
            <a:r>
              <a:rPr lang="en-US" dirty="0"/>
              <a:t>-skeleton/server.js:</a:t>
            </a:r>
          </a:p>
          <a:p>
            <a:pPr marL="0" indent="0">
              <a:buNone/>
            </a:pPr>
            <a:r>
              <a:rPr lang="en-US" sz="1800" dirty="0"/>
              <a:t>	import mongoose from 'mongoose’ </a:t>
            </a:r>
          </a:p>
          <a:p>
            <a:pPr marL="0" indent="0">
              <a:buNone/>
            </a:pPr>
            <a:r>
              <a:rPr lang="en-US" sz="1800" dirty="0"/>
              <a:t>	</a:t>
            </a:r>
            <a:r>
              <a:rPr lang="en-US" sz="1800" dirty="0" err="1"/>
              <a:t>mongoose.Promise</a:t>
            </a:r>
            <a:r>
              <a:rPr lang="en-US" sz="1800" dirty="0"/>
              <a:t> = </a:t>
            </a:r>
            <a:r>
              <a:rPr lang="en-US" sz="1800" dirty="0" err="1"/>
              <a:t>global.Promise</a:t>
            </a:r>
            <a:endParaRPr lang="en-US" sz="1800" dirty="0"/>
          </a:p>
          <a:p>
            <a:pPr marL="0" indent="0">
              <a:buNone/>
            </a:pPr>
            <a:r>
              <a:rPr lang="en-US" sz="1800" dirty="0"/>
              <a:t>	</a:t>
            </a:r>
            <a:r>
              <a:rPr lang="en-US" sz="1800" dirty="0" err="1"/>
              <a:t>mongoose.connect</a:t>
            </a:r>
            <a:r>
              <a:rPr lang="en-US" sz="1800" dirty="0"/>
              <a:t>(</a:t>
            </a:r>
            <a:r>
              <a:rPr lang="en-US" sz="1800" dirty="0" err="1"/>
              <a:t>config.mongoUri</a:t>
            </a:r>
            <a:r>
              <a:rPr lang="en-US" sz="1800" dirty="0"/>
              <a:t>, { </a:t>
            </a:r>
            <a:r>
              <a:rPr lang="en-US" sz="1800" dirty="0" err="1"/>
              <a:t>useNewUrlParser</a:t>
            </a:r>
            <a:r>
              <a:rPr lang="en-US" sz="1800" dirty="0"/>
              <a:t>: true,</a:t>
            </a:r>
          </a:p>
          <a:p>
            <a:pPr marL="0" indent="0">
              <a:buNone/>
            </a:pPr>
            <a:r>
              <a:rPr lang="en-US" sz="1800" dirty="0"/>
              <a:t>	</a:t>
            </a:r>
            <a:r>
              <a:rPr lang="en-US" sz="1800" dirty="0" err="1"/>
              <a:t>useCreateIndex</a:t>
            </a:r>
            <a:r>
              <a:rPr lang="en-US" sz="1800" dirty="0"/>
              <a:t>: true, </a:t>
            </a:r>
          </a:p>
          <a:p>
            <a:pPr marL="0" indent="0">
              <a:buNone/>
            </a:pPr>
            <a:r>
              <a:rPr lang="en-US" sz="1800" dirty="0"/>
              <a:t>	</a:t>
            </a:r>
            <a:r>
              <a:rPr lang="en-US" sz="1800" dirty="0" err="1"/>
              <a:t>useUnifiedTopology</a:t>
            </a:r>
            <a:r>
              <a:rPr lang="en-US" sz="1800" dirty="0"/>
              <a:t>: true } )</a:t>
            </a:r>
          </a:p>
          <a:p>
            <a:pPr marL="0" indent="0">
              <a:buNone/>
            </a:pPr>
            <a:r>
              <a:rPr lang="en-US" sz="1800" dirty="0"/>
              <a:t>	</a:t>
            </a:r>
            <a:r>
              <a:rPr lang="en-US" sz="1800" dirty="0" err="1"/>
              <a:t>mongoose.connection.on</a:t>
            </a:r>
            <a:r>
              <a:rPr lang="en-US" sz="1800" dirty="0"/>
              <a:t>('error', () =&gt; {</a:t>
            </a:r>
          </a:p>
          <a:p>
            <a:pPr marL="0" indent="0">
              <a:buNone/>
            </a:pPr>
            <a:r>
              <a:rPr lang="en-US" sz="1800" dirty="0"/>
              <a:t>	throw new Error(`unable to connect to database: ${</a:t>
            </a:r>
            <a:r>
              <a:rPr lang="en-US" sz="1800" dirty="0" err="1"/>
              <a:t>mongoUri</a:t>
            </a:r>
            <a:r>
              <a:rPr lang="en-US" sz="1800" dirty="0"/>
              <a:t>}`) </a:t>
            </a:r>
          </a:p>
          <a:p>
            <a:pPr marL="0" indent="0">
              <a:buNone/>
            </a:pPr>
            <a:r>
              <a:rPr lang="en-US" sz="1800" dirty="0"/>
              <a:t>	})</a:t>
            </a:r>
          </a:p>
          <a:p>
            <a:endParaRPr lang="en-US" dirty="0"/>
          </a:p>
        </p:txBody>
      </p:sp>
      <p:sp>
        <p:nvSpPr>
          <p:cNvPr id="4" name="Date Placeholder 3">
            <a:extLst>
              <a:ext uri="{FF2B5EF4-FFF2-40B4-BE49-F238E27FC236}">
                <a16:creationId xmlns:a16="http://schemas.microsoft.com/office/drawing/2014/main" id="{917EE2BD-3DB1-A8BA-5CD9-4107144DA5CA}"/>
              </a:ext>
            </a:extLst>
          </p:cNvPr>
          <p:cNvSpPr>
            <a:spLocks noGrp="1"/>
          </p:cNvSpPr>
          <p:nvPr>
            <p:ph type="dt" sz="half" idx="10"/>
          </p:nvPr>
        </p:nvSpPr>
        <p:spPr/>
        <p:txBody>
          <a:bodyPr/>
          <a:lstStyle/>
          <a:p>
            <a:pPr>
              <a:defRPr/>
            </a:pPr>
            <a:fld id="{C9C54A8A-EC83-4BC5-B48C-A23671E55882}" type="datetime1">
              <a:rPr lang="en-US" smtClean="0"/>
              <a:t>6/8/2024</a:t>
            </a:fld>
            <a:endParaRPr lang="en-US"/>
          </a:p>
        </p:txBody>
      </p:sp>
      <p:sp>
        <p:nvSpPr>
          <p:cNvPr id="5" name="Footer Placeholder 4">
            <a:extLst>
              <a:ext uri="{FF2B5EF4-FFF2-40B4-BE49-F238E27FC236}">
                <a16:creationId xmlns:a16="http://schemas.microsoft.com/office/drawing/2014/main" id="{F0CD924D-0DFB-6E67-80C2-697FAE68B1C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7D4A5D50-DDAD-E5B8-1E2D-D8DA51193723}"/>
              </a:ext>
            </a:extLst>
          </p:cNvPr>
          <p:cNvSpPr>
            <a:spLocks noGrp="1"/>
          </p:cNvSpPr>
          <p:nvPr>
            <p:ph type="sldNum" sz="quarter" idx="12"/>
          </p:nvPr>
        </p:nvSpPr>
        <p:spPr/>
        <p:txBody>
          <a:bodyPr/>
          <a:lstStyle/>
          <a:p>
            <a:fld id="{7C5CF243-786F-4254-B068-4C9F0B6EA12F}" type="slidenum">
              <a:rPr lang="en-US" altLang="en-US" smtClean="0"/>
              <a:pPr/>
              <a:t>46</a:t>
            </a:fld>
            <a:endParaRPr lang="en-US" altLang="en-US"/>
          </a:p>
        </p:txBody>
      </p:sp>
    </p:spTree>
    <p:extLst>
      <p:ext uri="{BB962C8B-B14F-4D97-AF65-F5344CB8AC3E}">
        <p14:creationId xmlns:p14="http://schemas.microsoft.com/office/powerpoint/2010/main" val="4424999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91B77-8291-EE7B-14E4-E006B55197CB}"/>
              </a:ext>
            </a:extLst>
          </p:cNvPr>
          <p:cNvSpPr>
            <a:spLocks noGrp="1"/>
          </p:cNvSpPr>
          <p:nvPr>
            <p:ph type="title"/>
          </p:nvPr>
        </p:nvSpPr>
        <p:spPr/>
        <p:txBody>
          <a:bodyPr/>
          <a:lstStyle/>
          <a:p>
            <a:r>
              <a:rPr lang="en-US" dirty="0"/>
              <a:t>Updated server.js code</a:t>
            </a:r>
          </a:p>
        </p:txBody>
      </p:sp>
      <p:sp>
        <p:nvSpPr>
          <p:cNvPr id="3" name="Content Placeholder 2">
            <a:extLst>
              <a:ext uri="{FF2B5EF4-FFF2-40B4-BE49-F238E27FC236}">
                <a16:creationId xmlns:a16="http://schemas.microsoft.com/office/drawing/2014/main" id="{F105D0DB-7B69-AA31-D567-CB01BC38D35A}"/>
              </a:ext>
            </a:extLst>
          </p:cNvPr>
          <p:cNvSpPr>
            <a:spLocks noGrp="1"/>
          </p:cNvSpPr>
          <p:nvPr>
            <p:ph idx="1"/>
          </p:nvPr>
        </p:nvSpPr>
        <p:spPr/>
        <p:txBody>
          <a:bodyPr/>
          <a:lstStyle/>
          <a:p>
            <a:pPr marL="0" indent="0">
              <a:buNone/>
            </a:pPr>
            <a:r>
              <a:rPr lang="en-US" sz="1400" b="0" dirty="0">
                <a:solidFill>
                  <a:schemeClr val="tx1"/>
                </a:solidFill>
                <a:effectLst/>
                <a:latin typeface="Consolas" panose="020B0609020204030204" pitchFamily="49" charset="0"/>
              </a:rPr>
              <a:t>import config from './config/config.js' </a:t>
            </a:r>
          </a:p>
          <a:p>
            <a:pPr marL="0" indent="0">
              <a:buNone/>
            </a:pPr>
            <a:r>
              <a:rPr lang="en-US" sz="1400" b="0" dirty="0">
                <a:solidFill>
                  <a:schemeClr val="tx1"/>
                </a:solidFill>
                <a:effectLst/>
                <a:latin typeface="Consolas" panose="020B0609020204030204" pitchFamily="49" charset="0"/>
              </a:rPr>
              <a:t>import app from './server/express.js'</a:t>
            </a:r>
          </a:p>
          <a:p>
            <a:pPr marL="0" indent="0">
              <a:buNone/>
            </a:pPr>
            <a:r>
              <a:rPr lang="en-US" sz="1400" b="0" dirty="0">
                <a:solidFill>
                  <a:schemeClr val="tx1"/>
                </a:solidFill>
                <a:effectLst/>
                <a:latin typeface="Consolas" panose="020B0609020204030204" pitchFamily="49" charset="0"/>
              </a:rPr>
              <a:t>import mongoose from 'mongoose' </a:t>
            </a:r>
          </a:p>
          <a:p>
            <a:pPr marL="0" indent="0">
              <a:buNone/>
            </a:pPr>
            <a:r>
              <a:rPr lang="en-US" sz="1400" b="0" dirty="0" err="1">
                <a:solidFill>
                  <a:schemeClr val="tx1"/>
                </a:solidFill>
                <a:effectLst/>
                <a:latin typeface="Consolas" panose="020B0609020204030204" pitchFamily="49" charset="0"/>
              </a:rPr>
              <a:t>mongoose.Promise</a:t>
            </a:r>
            <a:r>
              <a:rPr lang="en-US" sz="1400" b="0" dirty="0">
                <a:solidFill>
                  <a:schemeClr val="tx1"/>
                </a:solidFill>
                <a:effectLst/>
                <a:latin typeface="Consolas" panose="020B0609020204030204" pitchFamily="49" charset="0"/>
              </a:rPr>
              <a:t> = </a:t>
            </a:r>
            <a:r>
              <a:rPr lang="en-US" sz="1400" b="0" dirty="0" err="1">
                <a:solidFill>
                  <a:schemeClr val="tx1"/>
                </a:solidFill>
                <a:effectLst/>
                <a:latin typeface="Consolas" panose="020B0609020204030204" pitchFamily="49" charset="0"/>
              </a:rPr>
              <a:t>global.Promise</a:t>
            </a:r>
            <a:endParaRPr lang="en-US" sz="1400" b="0" dirty="0">
              <a:solidFill>
                <a:schemeClr val="tx1"/>
              </a:solidFill>
              <a:effectLst/>
              <a:latin typeface="Consolas" panose="020B0609020204030204" pitchFamily="49" charset="0"/>
            </a:endParaRPr>
          </a:p>
          <a:p>
            <a:pPr marL="0" indent="0">
              <a:buNone/>
            </a:pPr>
            <a:r>
              <a:rPr lang="en-US" sz="1400" b="0" dirty="0" err="1">
                <a:solidFill>
                  <a:schemeClr val="tx1"/>
                </a:solidFill>
                <a:effectLst/>
                <a:latin typeface="Consolas" panose="020B0609020204030204" pitchFamily="49" charset="0"/>
              </a:rPr>
              <a:t>mongoose.connect</a:t>
            </a:r>
            <a:r>
              <a:rPr lang="en-US" sz="1400" b="0" dirty="0">
                <a:solidFill>
                  <a:schemeClr val="tx1"/>
                </a:solidFill>
                <a:effectLst/>
                <a:latin typeface="Consolas" panose="020B0609020204030204" pitchFamily="49" charset="0"/>
              </a:rPr>
              <a:t>(</a:t>
            </a:r>
            <a:r>
              <a:rPr lang="en-US" sz="1400" b="0" dirty="0" err="1">
                <a:solidFill>
                  <a:schemeClr val="tx1"/>
                </a:solidFill>
                <a:effectLst/>
                <a:latin typeface="Consolas" panose="020B0609020204030204" pitchFamily="49" charset="0"/>
              </a:rPr>
              <a:t>config.mongoUri</a:t>
            </a:r>
            <a:r>
              <a:rPr lang="en-US" sz="1400" b="0" dirty="0">
                <a:solidFill>
                  <a:schemeClr val="tx1"/>
                </a:solidFill>
                <a:effectLst/>
                <a:latin typeface="Consolas" panose="020B0609020204030204" pitchFamily="49" charset="0"/>
              </a:rPr>
              <a:t>, { </a:t>
            </a:r>
            <a:r>
              <a:rPr lang="en-US" sz="1400" b="0" dirty="0" err="1">
                <a:solidFill>
                  <a:schemeClr val="tx1"/>
                </a:solidFill>
                <a:effectLst/>
                <a:latin typeface="Consolas" panose="020B0609020204030204" pitchFamily="49" charset="0"/>
              </a:rPr>
              <a:t>useNewUrlParser</a:t>
            </a:r>
            <a:r>
              <a:rPr lang="en-US" sz="1400" b="0" dirty="0">
                <a:solidFill>
                  <a:schemeClr val="tx1"/>
                </a:solidFill>
                <a:effectLst/>
                <a:latin typeface="Consolas" panose="020B0609020204030204" pitchFamily="49" charset="0"/>
              </a:rPr>
              <a:t>: true,</a:t>
            </a:r>
          </a:p>
          <a:p>
            <a:pPr marL="0" indent="0">
              <a:buNone/>
            </a:pPr>
            <a:r>
              <a:rPr lang="en-US" sz="1400" b="0" dirty="0" err="1">
                <a:solidFill>
                  <a:schemeClr val="tx1"/>
                </a:solidFill>
                <a:effectLst/>
                <a:latin typeface="Consolas" panose="020B0609020204030204" pitchFamily="49" charset="0"/>
              </a:rPr>
              <a:t>useCreateIndex</a:t>
            </a:r>
            <a:r>
              <a:rPr lang="en-US" sz="1400" b="0" dirty="0">
                <a:solidFill>
                  <a:schemeClr val="tx1"/>
                </a:solidFill>
                <a:effectLst/>
                <a:latin typeface="Consolas" panose="020B0609020204030204" pitchFamily="49" charset="0"/>
              </a:rPr>
              <a:t>: true, </a:t>
            </a:r>
          </a:p>
          <a:p>
            <a:pPr marL="0" indent="0">
              <a:buNone/>
            </a:pPr>
            <a:r>
              <a:rPr lang="en-US" sz="1400" b="0" dirty="0" err="1">
                <a:solidFill>
                  <a:schemeClr val="tx1"/>
                </a:solidFill>
                <a:effectLst/>
                <a:latin typeface="Consolas" panose="020B0609020204030204" pitchFamily="49" charset="0"/>
              </a:rPr>
              <a:t>useUnifiedTopology</a:t>
            </a:r>
            <a:r>
              <a:rPr lang="en-US" sz="1400" b="0" dirty="0">
                <a:solidFill>
                  <a:schemeClr val="tx1"/>
                </a:solidFill>
                <a:effectLst/>
                <a:latin typeface="Consolas" panose="020B0609020204030204" pitchFamily="49" charset="0"/>
              </a:rPr>
              <a:t>: true } )</a:t>
            </a:r>
          </a:p>
          <a:p>
            <a:pPr marL="0" indent="0">
              <a:buNone/>
            </a:pPr>
            <a:r>
              <a:rPr lang="en-US" sz="1400" b="0" dirty="0" err="1">
                <a:solidFill>
                  <a:schemeClr val="tx1"/>
                </a:solidFill>
                <a:effectLst/>
                <a:latin typeface="Consolas" panose="020B0609020204030204" pitchFamily="49" charset="0"/>
              </a:rPr>
              <a:t>mongoose.connection.on</a:t>
            </a:r>
            <a:r>
              <a:rPr lang="en-US" sz="1400" b="0" dirty="0">
                <a:solidFill>
                  <a:schemeClr val="tx1"/>
                </a:solidFill>
                <a:effectLst/>
                <a:latin typeface="Consolas" panose="020B0609020204030204" pitchFamily="49" charset="0"/>
              </a:rPr>
              <a:t>('error', () =&gt; {</a:t>
            </a:r>
          </a:p>
          <a:p>
            <a:pPr marL="0" indent="0">
              <a:buNone/>
            </a:pPr>
            <a:r>
              <a:rPr lang="en-US" sz="1400" b="0" dirty="0">
                <a:solidFill>
                  <a:schemeClr val="tx1"/>
                </a:solidFill>
                <a:effectLst/>
                <a:latin typeface="Consolas" panose="020B0609020204030204" pitchFamily="49" charset="0"/>
              </a:rPr>
              <a:t>throw new Error(`unable to connect to database: ${</a:t>
            </a:r>
            <a:r>
              <a:rPr lang="en-US" sz="1400" b="0" dirty="0" err="1">
                <a:solidFill>
                  <a:schemeClr val="tx1"/>
                </a:solidFill>
                <a:effectLst/>
                <a:latin typeface="Consolas" panose="020B0609020204030204" pitchFamily="49" charset="0"/>
              </a:rPr>
              <a:t>mongoUri</a:t>
            </a:r>
            <a:r>
              <a:rPr lang="en-US" sz="1400" b="0" dirty="0">
                <a:solidFill>
                  <a:schemeClr val="tx1"/>
                </a:solidFill>
                <a:effectLst/>
                <a:latin typeface="Consolas" panose="020B0609020204030204" pitchFamily="49" charset="0"/>
              </a:rPr>
              <a:t>}`) </a:t>
            </a:r>
          </a:p>
          <a:p>
            <a:pPr marL="0" indent="0">
              <a:buNone/>
            </a:pPr>
            <a:r>
              <a:rPr lang="en-US" sz="1400" b="0" dirty="0">
                <a:solidFill>
                  <a:schemeClr val="tx1"/>
                </a:solidFill>
                <a:effectLst/>
                <a:latin typeface="Consolas" panose="020B0609020204030204" pitchFamily="49" charset="0"/>
              </a:rPr>
              <a:t>})</a:t>
            </a:r>
          </a:p>
          <a:p>
            <a:pPr marL="0" indent="0">
              <a:buNone/>
            </a:pPr>
            <a:r>
              <a:rPr lang="en-US" sz="1400" b="0" dirty="0" err="1">
                <a:solidFill>
                  <a:schemeClr val="tx1"/>
                </a:solidFill>
                <a:effectLst/>
                <a:latin typeface="Consolas" panose="020B0609020204030204" pitchFamily="49" charset="0"/>
              </a:rPr>
              <a:t>app.get</a:t>
            </a:r>
            <a:r>
              <a:rPr lang="en-US" sz="1400" b="0" dirty="0">
                <a:solidFill>
                  <a:schemeClr val="tx1"/>
                </a:solidFill>
                <a:effectLst/>
                <a:latin typeface="Consolas" panose="020B0609020204030204" pitchFamily="49" charset="0"/>
              </a:rPr>
              <a:t>("/", (req, res) =&gt; {</a:t>
            </a:r>
          </a:p>
          <a:p>
            <a:pPr marL="0" indent="0">
              <a:buNone/>
            </a:pPr>
            <a:r>
              <a:rPr lang="en-US" sz="1400" b="0" dirty="0" err="1">
                <a:solidFill>
                  <a:schemeClr val="tx1"/>
                </a:solidFill>
                <a:effectLst/>
                <a:latin typeface="Consolas" panose="020B0609020204030204" pitchFamily="49" charset="0"/>
              </a:rPr>
              <a:t>res.json</a:t>
            </a:r>
            <a:r>
              <a:rPr lang="en-US" sz="1400" b="0" dirty="0">
                <a:solidFill>
                  <a:schemeClr val="tx1"/>
                </a:solidFill>
                <a:effectLst/>
                <a:latin typeface="Consolas" panose="020B0609020204030204" pitchFamily="49" charset="0"/>
              </a:rPr>
              <a:t>({ message: "Welcome to User application." });</a:t>
            </a:r>
          </a:p>
          <a:p>
            <a:pPr marL="0" indent="0">
              <a:buNone/>
            </a:pPr>
            <a:r>
              <a:rPr lang="en-US" sz="1400" b="0" dirty="0">
                <a:solidFill>
                  <a:schemeClr val="tx1"/>
                </a:solidFill>
                <a:effectLst/>
                <a:latin typeface="Consolas" panose="020B0609020204030204" pitchFamily="49" charset="0"/>
              </a:rPr>
              <a:t>});</a:t>
            </a:r>
          </a:p>
          <a:p>
            <a:pPr marL="0" indent="0">
              <a:buNone/>
            </a:pPr>
            <a:r>
              <a:rPr lang="en-US" sz="1400" b="0" dirty="0" err="1">
                <a:solidFill>
                  <a:schemeClr val="tx1"/>
                </a:solidFill>
                <a:effectLst/>
                <a:latin typeface="Consolas" panose="020B0609020204030204" pitchFamily="49" charset="0"/>
              </a:rPr>
              <a:t>app.listen</a:t>
            </a:r>
            <a:r>
              <a:rPr lang="en-US" sz="1400" b="0" dirty="0">
                <a:solidFill>
                  <a:schemeClr val="tx1"/>
                </a:solidFill>
                <a:effectLst/>
                <a:latin typeface="Consolas" panose="020B0609020204030204" pitchFamily="49" charset="0"/>
              </a:rPr>
              <a:t>(</a:t>
            </a:r>
            <a:r>
              <a:rPr lang="en-US" sz="1400" b="0" dirty="0" err="1">
                <a:solidFill>
                  <a:schemeClr val="tx1"/>
                </a:solidFill>
                <a:effectLst/>
                <a:latin typeface="Consolas" panose="020B0609020204030204" pitchFamily="49" charset="0"/>
              </a:rPr>
              <a:t>config.port</a:t>
            </a:r>
            <a:r>
              <a:rPr lang="en-US" sz="1400" b="0" dirty="0">
                <a:solidFill>
                  <a:schemeClr val="tx1"/>
                </a:solidFill>
                <a:effectLst/>
                <a:latin typeface="Consolas" panose="020B0609020204030204" pitchFamily="49" charset="0"/>
              </a:rPr>
              <a:t>, (err) =&gt; { </a:t>
            </a:r>
          </a:p>
          <a:p>
            <a:pPr marL="0" indent="0">
              <a:buNone/>
            </a:pPr>
            <a:r>
              <a:rPr lang="en-US" sz="1400" b="0" dirty="0">
                <a:solidFill>
                  <a:schemeClr val="tx1"/>
                </a:solidFill>
                <a:effectLst/>
                <a:latin typeface="Consolas" panose="020B0609020204030204" pitchFamily="49" charset="0"/>
              </a:rPr>
              <a:t>if (err) {</a:t>
            </a:r>
          </a:p>
          <a:p>
            <a:pPr marL="0" indent="0">
              <a:buNone/>
            </a:pPr>
            <a:r>
              <a:rPr lang="en-US" sz="1400" b="0" dirty="0">
                <a:solidFill>
                  <a:schemeClr val="tx1"/>
                </a:solidFill>
                <a:effectLst/>
                <a:latin typeface="Consolas" panose="020B0609020204030204" pitchFamily="49" charset="0"/>
              </a:rPr>
              <a:t>console.log(err) </a:t>
            </a:r>
          </a:p>
          <a:p>
            <a:pPr marL="0" indent="0">
              <a:buNone/>
            </a:pPr>
            <a:r>
              <a:rPr lang="en-US" sz="1400" b="0" dirty="0">
                <a:solidFill>
                  <a:schemeClr val="tx1"/>
                </a:solidFill>
                <a:effectLst/>
                <a:latin typeface="Consolas" panose="020B0609020204030204" pitchFamily="49" charset="0"/>
              </a:rPr>
              <a:t>}</a:t>
            </a:r>
          </a:p>
          <a:p>
            <a:pPr marL="0" indent="0">
              <a:buNone/>
            </a:pPr>
            <a:r>
              <a:rPr lang="en-US" sz="1400" b="0" dirty="0">
                <a:solidFill>
                  <a:schemeClr val="tx1"/>
                </a:solidFill>
                <a:effectLst/>
                <a:latin typeface="Consolas" panose="020B0609020204030204" pitchFamily="49" charset="0"/>
              </a:rPr>
              <a:t>console.info('Server started on port %s.', </a:t>
            </a:r>
            <a:r>
              <a:rPr lang="en-US" sz="1400" b="0" dirty="0" err="1">
                <a:solidFill>
                  <a:schemeClr val="tx1"/>
                </a:solidFill>
                <a:effectLst/>
                <a:latin typeface="Consolas" panose="020B0609020204030204" pitchFamily="49" charset="0"/>
              </a:rPr>
              <a:t>config.port</a:t>
            </a:r>
            <a:r>
              <a:rPr lang="en-US" sz="1400" b="0" dirty="0">
                <a:solidFill>
                  <a:schemeClr val="tx1"/>
                </a:solidFill>
                <a:effectLst/>
                <a:latin typeface="Consolas" panose="020B0609020204030204" pitchFamily="49" charset="0"/>
              </a:rPr>
              <a:t>) </a:t>
            </a:r>
          </a:p>
          <a:p>
            <a:pPr marL="0" indent="0">
              <a:buNone/>
            </a:pPr>
            <a:r>
              <a:rPr lang="en-US" sz="1400" b="0" dirty="0">
                <a:solidFill>
                  <a:schemeClr val="tx1"/>
                </a:solidFill>
                <a:effectLst/>
                <a:latin typeface="Consolas" panose="020B0609020204030204" pitchFamily="49" charset="0"/>
              </a:rPr>
              <a:t>})</a:t>
            </a:r>
          </a:p>
          <a:p>
            <a:pPr marL="0" indent="0">
              <a:buNone/>
            </a:pPr>
            <a:br>
              <a:rPr lang="en-US" sz="1400" b="0" dirty="0">
                <a:solidFill>
                  <a:schemeClr val="tx1"/>
                </a:solidFill>
                <a:effectLst/>
                <a:latin typeface="Consolas" panose="020B0609020204030204" pitchFamily="49" charset="0"/>
              </a:rPr>
            </a:br>
            <a:br>
              <a:rPr lang="en-US" sz="1400" b="0" dirty="0">
                <a:solidFill>
                  <a:schemeClr val="tx1"/>
                </a:solidFill>
                <a:effectLst/>
                <a:latin typeface="Consolas" panose="020B0609020204030204" pitchFamily="49" charset="0"/>
              </a:rPr>
            </a:br>
            <a:endParaRPr lang="en-US" sz="1400" b="0" dirty="0">
              <a:solidFill>
                <a:schemeClr val="tx1"/>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192C89F1-F502-9EC2-F226-2775D2AF98F7}"/>
              </a:ext>
            </a:extLst>
          </p:cNvPr>
          <p:cNvSpPr>
            <a:spLocks noGrp="1"/>
          </p:cNvSpPr>
          <p:nvPr>
            <p:ph type="dt" sz="half" idx="10"/>
          </p:nvPr>
        </p:nvSpPr>
        <p:spPr/>
        <p:txBody>
          <a:bodyPr/>
          <a:lstStyle/>
          <a:p>
            <a:pPr>
              <a:defRPr/>
            </a:pPr>
            <a:fld id="{C9C54A8A-EC83-4BC5-B48C-A23671E55882}" type="datetime1">
              <a:rPr lang="en-US" smtClean="0"/>
              <a:t>6/8/2024</a:t>
            </a:fld>
            <a:endParaRPr lang="en-US"/>
          </a:p>
        </p:txBody>
      </p:sp>
      <p:sp>
        <p:nvSpPr>
          <p:cNvPr id="5" name="Footer Placeholder 4">
            <a:extLst>
              <a:ext uri="{FF2B5EF4-FFF2-40B4-BE49-F238E27FC236}">
                <a16:creationId xmlns:a16="http://schemas.microsoft.com/office/drawing/2014/main" id="{DE68E74B-334E-226F-86F8-44D07E69A6C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99D639B-A311-F699-C2F2-CF177A567D63}"/>
              </a:ext>
            </a:extLst>
          </p:cNvPr>
          <p:cNvSpPr>
            <a:spLocks noGrp="1"/>
          </p:cNvSpPr>
          <p:nvPr>
            <p:ph type="sldNum" sz="quarter" idx="12"/>
          </p:nvPr>
        </p:nvSpPr>
        <p:spPr/>
        <p:txBody>
          <a:bodyPr/>
          <a:lstStyle/>
          <a:p>
            <a:fld id="{7C5CF243-786F-4254-B068-4C9F0B6EA12F}" type="slidenum">
              <a:rPr lang="en-US" altLang="en-US" smtClean="0"/>
              <a:pPr/>
              <a:t>47</a:t>
            </a:fld>
            <a:endParaRPr lang="en-US" altLang="en-US"/>
          </a:p>
        </p:txBody>
      </p:sp>
    </p:spTree>
    <p:extLst>
      <p:ext uri="{BB962C8B-B14F-4D97-AF65-F5344CB8AC3E}">
        <p14:creationId xmlns:p14="http://schemas.microsoft.com/office/powerpoint/2010/main" val="6592072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D7EF8-5EA4-8B35-BA4F-209EB452C093}"/>
              </a:ext>
            </a:extLst>
          </p:cNvPr>
          <p:cNvSpPr>
            <a:spLocks noGrp="1"/>
          </p:cNvSpPr>
          <p:nvPr>
            <p:ph type="title"/>
          </p:nvPr>
        </p:nvSpPr>
        <p:spPr/>
        <p:txBody>
          <a:bodyPr/>
          <a:lstStyle/>
          <a:p>
            <a:r>
              <a:rPr lang="en-US" dirty="0"/>
              <a:t>Mongoose</a:t>
            </a:r>
          </a:p>
        </p:txBody>
      </p:sp>
      <p:sp>
        <p:nvSpPr>
          <p:cNvPr id="3" name="Content Placeholder 2">
            <a:extLst>
              <a:ext uri="{FF2B5EF4-FFF2-40B4-BE49-F238E27FC236}">
                <a16:creationId xmlns:a16="http://schemas.microsoft.com/office/drawing/2014/main" id="{86E95348-C7AE-A1C7-DF50-81BE7824AB8D}"/>
              </a:ext>
            </a:extLst>
          </p:cNvPr>
          <p:cNvSpPr>
            <a:spLocks noGrp="1"/>
          </p:cNvSpPr>
          <p:nvPr>
            <p:ph idx="1"/>
          </p:nvPr>
        </p:nvSpPr>
        <p:spPr/>
        <p:txBody>
          <a:bodyPr/>
          <a:lstStyle/>
          <a:p>
            <a:r>
              <a:rPr lang="en-US" sz="2300" dirty="0"/>
              <a:t>Mongoose is a MongoDB object modeling tool that provides a schema-based solution to model application data. It includes built-in type casting, validation, query building, and business logic hooks. </a:t>
            </a:r>
          </a:p>
          <a:p>
            <a:r>
              <a:rPr lang="en-US" sz="2300" dirty="0"/>
              <a:t>Using Mongoose with this backend stack provides a higher layer over MongoDB with more functionality, including mapping object models to database documents. </a:t>
            </a:r>
          </a:p>
          <a:p>
            <a:r>
              <a:rPr lang="en-US" sz="2300" dirty="0"/>
              <a:t>This makes it simpler and more productive to develop with a Node and MongoDB backend. To learn more about Mongoose, visit </a:t>
            </a:r>
            <a:r>
              <a:rPr lang="en-US" sz="2300" b="1" dirty="0"/>
              <a:t>mongoosejs.com</a:t>
            </a:r>
            <a:r>
              <a:rPr lang="en-US" sz="2300" dirty="0"/>
              <a:t>.</a:t>
            </a:r>
          </a:p>
          <a:p>
            <a:r>
              <a:rPr lang="en-US" sz="2300" dirty="0"/>
              <a:t>With an Express app configured, the database integrated with Mongoose, and a listening server ready, we can add code to load an HTML view from this backend.</a:t>
            </a:r>
          </a:p>
          <a:p>
            <a:endParaRPr lang="en-US" dirty="0"/>
          </a:p>
        </p:txBody>
      </p:sp>
      <p:sp>
        <p:nvSpPr>
          <p:cNvPr id="4" name="Date Placeholder 3">
            <a:extLst>
              <a:ext uri="{FF2B5EF4-FFF2-40B4-BE49-F238E27FC236}">
                <a16:creationId xmlns:a16="http://schemas.microsoft.com/office/drawing/2014/main" id="{809EBAC5-C16A-F5CD-02E2-05961A3F1AD6}"/>
              </a:ext>
            </a:extLst>
          </p:cNvPr>
          <p:cNvSpPr>
            <a:spLocks noGrp="1"/>
          </p:cNvSpPr>
          <p:nvPr>
            <p:ph type="dt" sz="half" idx="10"/>
          </p:nvPr>
        </p:nvSpPr>
        <p:spPr/>
        <p:txBody>
          <a:bodyPr/>
          <a:lstStyle/>
          <a:p>
            <a:pPr>
              <a:defRPr/>
            </a:pPr>
            <a:fld id="{C9C54A8A-EC83-4BC5-B48C-A23671E55882}" type="datetime1">
              <a:rPr lang="en-US" smtClean="0"/>
              <a:t>6/8/2024</a:t>
            </a:fld>
            <a:endParaRPr lang="en-US"/>
          </a:p>
        </p:txBody>
      </p:sp>
      <p:sp>
        <p:nvSpPr>
          <p:cNvPr id="5" name="Footer Placeholder 4">
            <a:extLst>
              <a:ext uri="{FF2B5EF4-FFF2-40B4-BE49-F238E27FC236}">
                <a16:creationId xmlns:a16="http://schemas.microsoft.com/office/drawing/2014/main" id="{B9DFF849-42D9-6A1C-DDD2-A6EF3015609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1333F4F-977D-3E75-FC9F-31B2BF02F9DA}"/>
              </a:ext>
            </a:extLst>
          </p:cNvPr>
          <p:cNvSpPr>
            <a:spLocks noGrp="1"/>
          </p:cNvSpPr>
          <p:nvPr>
            <p:ph type="sldNum" sz="quarter" idx="12"/>
          </p:nvPr>
        </p:nvSpPr>
        <p:spPr/>
        <p:txBody>
          <a:bodyPr/>
          <a:lstStyle/>
          <a:p>
            <a:fld id="{7C5CF243-786F-4254-B068-4C9F0B6EA12F}" type="slidenum">
              <a:rPr lang="en-US" altLang="en-US" smtClean="0"/>
              <a:pPr/>
              <a:t>48</a:t>
            </a:fld>
            <a:endParaRPr lang="en-US" altLang="en-US"/>
          </a:p>
        </p:txBody>
      </p:sp>
    </p:spTree>
    <p:extLst>
      <p:ext uri="{BB962C8B-B14F-4D97-AF65-F5344CB8AC3E}">
        <p14:creationId xmlns:p14="http://schemas.microsoft.com/office/powerpoint/2010/main" val="26591879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92876-7D31-504A-7B97-570595EFA0D2}"/>
              </a:ext>
            </a:extLst>
          </p:cNvPr>
          <p:cNvSpPr>
            <a:spLocks noGrp="1"/>
          </p:cNvSpPr>
          <p:nvPr>
            <p:ph type="title"/>
          </p:nvPr>
        </p:nvSpPr>
        <p:spPr/>
        <p:txBody>
          <a:bodyPr/>
          <a:lstStyle/>
          <a:p>
            <a:r>
              <a:rPr lang="en-US" dirty="0"/>
              <a:t>Serving an HTML template at a </a:t>
            </a:r>
            <a:br>
              <a:rPr lang="en-US" dirty="0"/>
            </a:br>
            <a:r>
              <a:rPr lang="en-US" dirty="0"/>
              <a:t>root URL</a:t>
            </a:r>
          </a:p>
        </p:txBody>
      </p:sp>
      <p:sp>
        <p:nvSpPr>
          <p:cNvPr id="3" name="Content Placeholder 2">
            <a:extLst>
              <a:ext uri="{FF2B5EF4-FFF2-40B4-BE49-F238E27FC236}">
                <a16:creationId xmlns:a16="http://schemas.microsoft.com/office/drawing/2014/main" id="{A542EDD8-ED8F-2967-ABB0-2465FC0A0F99}"/>
              </a:ext>
            </a:extLst>
          </p:cNvPr>
          <p:cNvSpPr>
            <a:spLocks noGrp="1"/>
          </p:cNvSpPr>
          <p:nvPr>
            <p:ph idx="1"/>
          </p:nvPr>
        </p:nvSpPr>
        <p:spPr/>
        <p:txBody>
          <a:bodyPr/>
          <a:lstStyle/>
          <a:p>
            <a:r>
              <a:rPr lang="en-US" dirty="0"/>
              <a:t>With a Node- Express- and MongoDB- enabled server now running, we can extend it so that it serves an HTML template in response to an incoming request at the root URL /.</a:t>
            </a:r>
          </a:p>
          <a:p>
            <a:r>
              <a:rPr lang="en-US" dirty="0"/>
              <a:t>In the template.js file, add a JS function that returns a simple HTML document that will render Hello World on the browser screen.</a:t>
            </a:r>
          </a:p>
          <a:p>
            <a:endParaRPr lang="en-US" dirty="0"/>
          </a:p>
        </p:txBody>
      </p:sp>
      <p:sp>
        <p:nvSpPr>
          <p:cNvPr id="4" name="Date Placeholder 3">
            <a:extLst>
              <a:ext uri="{FF2B5EF4-FFF2-40B4-BE49-F238E27FC236}">
                <a16:creationId xmlns:a16="http://schemas.microsoft.com/office/drawing/2014/main" id="{F55ED946-01BC-A0A1-1761-B919E8CF8AF9}"/>
              </a:ext>
            </a:extLst>
          </p:cNvPr>
          <p:cNvSpPr>
            <a:spLocks noGrp="1"/>
          </p:cNvSpPr>
          <p:nvPr>
            <p:ph type="dt" sz="half" idx="10"/>
          </p:nvPr>
        </p:nvSpPr>
        <p:spPr/>
        <p:txBody>
          <a:bodyPr/>
          <a:lstStyle/>
          <a:p>
            <a:pPr>
              <a:defRPr/>
            </a:pPr>
            <a:fld id="{C9C54A8A-EC83-4BC5-B48C-A23671E55882}" type="datetime1">
              <a:rPr lang="en-US" smtClean="0"/>
              <a:t>6/8/2024</a:t>
            </a:fld>
            <a:endParaRPr lang="en-US"/>
          </a:p>
        </p:txBody>
      </p:sp>
      <p:sp>
        <p:nvSpPr>
          <p:cNvPr id="5" name="Footer Placeholder 4">
            <a:extLst>
              <a:ext uri="{FF2B5EF4-FFF2-40B4-BE49-F238E27FC236}">
                <a16:creationId xmlns:a16="http://schemas.microsoft.com/office/drawing/2014/main" id="{0E817FA8-90D8-86A2-2A40-6E912BC7D98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DB1F0BC-C652-989F-FB26-3EDF69192F5A}"/>
              </a:ext>
            </a:extLst>
          </p:cNvPr>
          <p:cNvSpPr>
            <a:spLocks noGrp="1"/>
          </p:cNvSpPr>
          <p:nvPr>
            <p:ph type="sldNum" sz="quarter" idx="12"/>
          </p:nvPr>
        </p:nvSpPr>
        <p:spPr/>
        <p:txBody>
          <a:bodyPr/>
          <a:lstStyle/>
          <a:p>
            <a:fld id="{7C5CF243-786F-4254-B068-4C9F0B6EA12F}" type="slidenum">
              <a:rPr lang="en-US" altLang="en-US" smtClean="0"/>
              <a:pPr/>
              <a:t>49</a:t>
            </a:fld>
            <a:endParaRPr lang="en-US" altLang="en-US"/>
          </a:p>
        </p:txBody>
      </p:sp>
    </p:spTree>
    <p:extLst>
      <p:ext uri="{BB962C8B-B14F-4D97-AF65-F5344CB8AC3E}">
        <p14:creationId xmlns:p14="http://schemas.microsoft.com/office/powerpoint/2010/main" val="3008613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27016-D0DF-0F2F-9995-876B923A31CC}"/>
              </a:ext>
            </a:extLst>
          </p:cNvPr>
          <p:cNvSpPr>
            <a:spLocks noGrp="1"/>
          </p:cNvSpPr>
          <p:nvPr>
            <p:ph type="title"/>
          </p:nvPr>
        </p:nvSpPr>
        <p:spPr/>
        <p:txBody>
          <a:bodyPr/>
          <a:lstStyle/>
          <a:p>
            <a:r>
              <a:rPr lang="en-US" dirty="0"/>
              <a:t>Defining the backend components</a:t>
            </a:r>
          </a:p>
        </p:txBody>
      </p:sp>
      <p:sp>
        <p:nvSpPr>
          <p:cNvPr id="3" name="Content Placeholder 2">
            <a:extLst>
              <a:ext uri="{FF2B5EF4-FFF2-40B4-BE49-F238E27FC236}">
                <a16:creationId xmlns:a16="http://schemas.microsoft.com/office/drawing/2014/main" id="{7A6E45B0-EB48-3A66-DB3E-C5B2332C3FE9}"/>
              </a:ext>
            </a:extLst>
          </p:cNvPr>
          <p:cNvSpPr>
            <a:spLocks noGrp="1"/>
          </p:cNvSpPr>
          <p:nvPr>
            <p:ph idx="1"/>
          </p:nvPr>
        </p:nvSpPr>
        <p:spPr/>
        <p:txBody>
          <a:bodyPr/>
          <a:lstStyle/>
          <a:p>
            <a:r>
              <a:rPr lang="en-US" dirty="0"/>
              <a:t>we will focus on building a working backend for the skeleton application with Node, Express, and MongoDB.</a:t>
            </a:r>
          </a:p>
          <a:p>
            <a:pPr marL="0" indent="0">
              <a:buNone/>
            </a:pPr>
            <a:endParaRPr lang="en-US" dirty="0"/>
          </a:p>
          <a:p>
            <a:r>
              <a:rPr lang="en-US" dirty="0"/>
              <a:t>The completed backend will be a standalone server-side application that can handle HTTP requests to create a user, list all users, and view, update, or delete a user in the database while taking user authentication and authorization into consideration.</a:t>
            </a:r>
          </a:p>
        </p:txBody>
      </p:sp>
      <p:sp>
        <p:nvSpPr>
          <p:cNvPr id="4" name="Date Placeholder 3">
            <a:extLst>
              <a:ext uri="{FF2B5EF4-FFF2-40B4-BE49-F238E27FC236}">
                <a16:creationId xmlns:a16="http://schemas.microsoft.com/office/drawing/2014/main" id="{499E0C18-F240-E394-8B25-9CBF8F2D59F2}"/>
              </a:ext>
            </a:extLst>
          </p:cNvPr>
          <p:cNvSpPr>
            <a:spLocks noGrp="1"/>
          </p:cNvSpPr>
          <p:nvPr>
            <p:ph type="dt" sz="half" idx="10"/>
          </p:nvPr>
        </p:nvSpPr>
        <p:spPr/>
        <p:txBody>
          <a:bodyPr/>
          <a:lstStyle/>
          <a:p>
            <a:pPr>
              <a:defRPr/>
            </a:pPr>
            <a:fld id="{C9C54A8A-EC83-4BC5-B48C-A23671E55882}" type="datetime1">
              <a:rPr lang="en-US" smtClean="0"/>
              <a:t>6/8/2024</a:t>
            </a:fld>
            <a:endParaRPr lang="en-US"/>
          </a:p>
        </p:txBody>
      </p:sp>
      <p:sp>
        <p:nvSpPr>
          <p:cNvPr id="5" name="Footer Placeholder 4">
            <a:extLst>
              <a:ext uri="{FF2B5EF4-FFF2-40B4-BE49-F238E27FC236}">
                <a16:creationId xmlns:a16="http://schemas.microsoft.com/office/drawing/2014/main" id="{51CC3F52-E39B-B5A0-9DB8-B348A4BF0D8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599E69D-BA92-792F-A538-6B73357B0395}"/>
              </a:ext>
            </a:extLst>
          </p:cNvPr>
          <p:cNvSpPr>
            <a:spLocks noGrp="1"/>
          </p:cNvSpPr>
          <p:nvPr>
            <p:ph type="sldNum" sz="quarter" idx="12"/>
          </p:nvPr>
        </p:nvSpPr>
        <p:spPr/>
        <p:txBody>
          <a:bodyPr/>
          <a:lstStyle/>
          <a:p>
            <a:fld id="{7C5CF243-786F-4254-B068-4C9F0B6EA12F}" type="slidenum">
              <a:rPr lang="en-US" altLang="en-US" smtClean="0"/>
              <a:pPr/>
              <a:t>5</a:t>
            </a:fld>
            <a:endParaRPr lang="en-US" altLang="en-US"/>
          </a:p>
        </p:txBody>
      </p:sp>
    </p:spTree>
    <p:extLst>
      <p:ext uri="{BB962C8B-B14F-4D97-AF65-F5344CB8AC3E}">
        <p14:creationId xmlns:p14="http://schemas.microsoft.com/office/powerpoint/2010/main" val="29361505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7C012-1589-9D38-ACC0-6D11914DE8A3}"/>
              </a:ext>
            </a:extLst>
          </p:cNvPr>
          <p:cNvSpPr>
            <a:spLocks noGrp="1"/>
          </p:cNvSpPr>
          <p:nvPr>
            <p:ph type="title"/>
          </p:nvPr>
        </p:nvSpPr>
        <p:spPr/>
        <p:txBody>
          <a:bodyPr/>
          <a:lstStyle/>
          <a:p>
            <a:r>
              <a:rPr lang="en-US" dirty="0"/>
              <a:t>template.js</a:t>
            </a:r>
          </a:p>
        </p:txBody>
      </p:sp>
      <p:sp>
        <p:nvSpPr>
          <p:cNvPr id="3" name="Content Placeholder 2">
            <a:extLst>
              <a:ext uri="{FF2B5EF4-FFF2-40B4-BE49-F238E27FC236}">
                <a16:creationId xmlns:a16="http://schemas.microsoft.com/office/drawing/2014/main" id="{4BF95D99-6896-7AAB-F892-DF9DDD218784}"/>
              </a:ext>
            </a:extLst>
          </p:cNvPr>
          <p:cNvSpPr>
            <a:spLocks noGrp="1"/>
          </p:cNvSpPr>
          <p:nvPr>
            <p:ph idx="1"/>
          </p:nvPr>
        </p:nvSpPr>
        <p:spPr/>
        <p:txBody>
          <a:bodyPr/>
          <a:lstStyle/>
          <a:p>
            <a:r>
              <a:rPr lang="en-US" dirty="0" err="1"/>
              <a:t>Mern_skeleton</a:t>
            </a:r>
            <a:r>
              <a:rPr lang="en-US" dirty="0"/>
              <a:t>/template.js:</a:t>
            </a:r>
          </a:p>
          <a:p>
            <a:pPr marL="0" indent="0">
              <a:buNone/>
            </a:pPr>
            <a:r>
              <a:rPr lang="en-US" sz="2200" dirty="0"/>
              <a:t>export default () =&gt; { </a:t>
            </a:r>
          </a:p>
          <a:p>
            <a:pPr marL="0" indent="0">
              <a:buNone/>
            </a:pPr>
            <a:r>
              <a:rPr lang="en-US" sz="2200" dirty="0"/>
              <a:t>return `&lt;!doctype html&gt;</a:t>
            </a:r>
          </a:p>
          <a:p>
            <a:pPr marL="0" indent="0">
              <a:buNone/>
            </a:pPr>
            <a:r>
              <a:rPr lang="en-US" sz="2200" dirty="0"/>
              <a:t>&lt;html lang="</a:t>
            </a:r>
            <a:r>
              <a:rPr lang="en-US" sz="2200" dirty="0" err="1"/>
              <a:t>en</a:t>
            </a:r>
            <a:r>
              <a:rPr lang="en-US" sz="2200" dirty="0"/>
              <a:t>"&gt; </a:t>
            </a:r>
          </a:p>
          <a:p>
            <a:pPr marL="0" indent="0">
              <a:buNone/>
            </a:pPr>
            <a:r>
              <a:rPr lang="en-US" sz="2200" dirty="0"/>
              <a:t>&lt;head&gt;</a:t>
            </a:r>
          </a:p>
          <a:p>
            <a:pPr marL="0" indent="0">
              <a:buNone/>
            </a:pPr>
            <a:r>
              <a:rPr lang="en-US" sz="2200" dirty="0"/>
              <a:t>&lt;meta charset="utf-8"&gt;</a:t>
            </a:r>
          </a:p>
          <a:p>
            <a:pPr marL="0" indent="0">
              <a:buNone/>
            </a:pPr>
            <a:r>
              <a:rPr lang="en-US" sz="2200" dirty="0"/>
              <a:t>&lt;title&gt;MERN Skeleton&lt;/title&gt; </a:t>
            </a:r>
          </a:p>
          <a:p>
            <a:pPr marL="0" indent="0">
              <a:buNone/>
            </a:pPr>
            <a:r>
              <a:rPr lang="en-US" sz="2200" dirty="0"/>
              <a:t>&lt;/head&gt;</a:t>
            </a:r>
          </a:p>
          <a:p>
            <a:pPr marL="0" indent="0">
              <a:buNone/>
            </a:pPr>
            <a:r>
              <a:rPr lang="en-US" sz="2200" dirty="0"/>
              <a:t>&lt;body&gt;</a:t>
            </a:r>
          </a:p>
          <a:p>
            <a:pPr marL="0" indent="0">
              <a:buNone/>
            </a:pPr>
            <a:r>
              <a:rPr lang="en-US" sz="2200" dirty="0"/>
              <a:t>&lt;div id="root"&gt;Hello World&lt;/div&gt; </a:t>
            </a:r>
          </a:p>
          <a:p>
            <a:pPr marL="0" indent="0">
              <a:buNone/>
            </a:pPr>
            <a:r>
              <a:rPr lang="en-US" sz="2200" dirty="0"/>
              <a:t>&lt;/body&gt;</a:t>
            </a:r>
          </a:p>
          <a:p>
            <a:pPr marL="0" indent="0">
              <a:buNone/>
            </a:pPr>
            <a:r>
              <a:rPr lang="en-US" sz="2200" dirty="0"/>
              <a:t>&lt;/html&gt;` </a:t>
            </a:r>
          </a:p>
          <a:p>
            <a:pPr marL="0" indent="0">
              <a:buNone/>
            </a:pPr>
            <a:r>
              <a:rPr lang="en-US" sz="2200" dirty="0"/>
              <a:t>}</a:t>
            </a:r>
          </a:p>
          <a:p>
            <a:endParaRPr lang="en-US" dirty="0"/>
          </a:p>
        </p:txBody>
      </p:sp>
      <p:sp>
        <p:nvSpPr>
          <p:cNvPr id="4" name="Date Placeholder 3">
            <a:extLst>
              <a:ext uri="{FF2B5EF4-FFF2-40B4-BE49-F238E27FC236}">
                <a16:creationId xmlns:a16="http://schemas.microsoft.com/office/drawing/2014/main" id="{756D46F4-E57A-E818-392B-351C88876894}"/>
              </a:ext>
            </a:extLst>
          </p:cNvPr>
          <p:cNvSpPr>
            <a:spLocks noGrp="1"/>
          </p:cNvSpPr>
          <p:nvPr>
            <p:ph type="dt" sz="half" idx="10"/>
          </p:nvPr>
        </p:nvSpPr>
        <p:spPr/>
        <p:txBody>
          <a:bodyPr/>
          <a:lstStyle/>
          <a:p>
            <a:pPr>
              <a:defRPr/>
            </a:pPr>
            <a:fld id="{C9C54A8A-EC83-4BC5-B48C-A23671E55882}" type="datetime1">
              <a:rPr lang="en-US" smtClean="0"/>
              <a:t>6/8/2024</a:t>
            </a:fld>
            <a:endParaRPr lang="en-US" dirty="0"/>
          </a:p>
        </p:txBody>
      </p:sp>
      <p:sp>
        <p:nvSpPr>
          <p:cNvPr id="5" name="Footer Placeholder 4">
            <a:extLst>
              <a:ext uri="{FF2B5EF4-FFF2-40B4-BE49-F238E27FC236}">
                <a16:creationId xmlns:a16="http://schemas.microsoft.com/office/drawing/2014/main" id="{42294181-4307-3933-0328-FE7D487FFA7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FECFF84-A2A7-DD0B-7636-30325EA37BED}"/>
              </a:ext>
            </a:extLst>
          </p:cNvPr>
          <p:cNvSpPr>
            <a:spLocks noGrp="1"/>
          </p:cNvSpPr>
          <p:nvPr>
            <p:ph type="sldNum" sz="quarter" idx="12"/>
          </p:nvPr>
        </p:nvSpPr>
        <p:spPr/>
        <p:txBody>
          <a:bodyPr/>
          <a:lstStyle/>
          <a:p>
            <a:fld id="{7C5CF243-786F-4254-B068-4C9F0B6EA12F}" type="slidenum">
              <a:rPr lang="en-US" altLang="en-US" smtClean="0"/>
              <a:pPr/>
              <a:t>50</a:t>
            </a:fld>
            <a:endParaRPr lang="en-US" altLang="en-US"/>
          </a:p>
        </p:txBody>
      </p:sp>
    </p:spTree>
    <p:extLst>
      <p:ext uri="{BB962C8B-B14F-4D97-AF65-F5344CB8AC3E}">
        <p14:creationId xmlns:p14="http://schemas.microsoft.com/office/powerpoint/2010/main" val="296126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5942F-5558-F3E6-4BE7-DF7D39891059}"/>
              </a:ext>
            </a:extLst>
          </p:cNvPr>
          <p:cNvSpPr>
            <a:spLocks noGrp="1"/>
          </p:cNvSpPr>
          <p:nvPr>
            <p:ph type="title"/>
          </p:nvPr>
        </p:nvSpPr>
        <p:spPr/>
        <p:txBody>
          <a:bodyPr/>
          <a:lstStyle/>
          <a:p>
            <a:r>
              <a:rPr lang="en-US" dirty="0"/>
              <a:t>express.js file.</a:t>
            </a:r>
          </a:p>
        </p:txBody>
      </p:sp>
      <p:sp>
        <p:nvSpPr>
          <p:cNvPr id="3" name="Content Placeholder 2">
            <a:extLst>
              <a:ext uri="{FF2B5EF4-FFF2-40B4-BE49-F238E27FC236}">
                <a16:creationId xmlns:a16="http://schemas.microsoft.com/office/drawing/2014/main" id="{4F31D4FD-5D59-4C5A-0CB6-7D3629D76221}"/>
              </a:ext>
            </a:extLst>
          </p:cNvPr>
          <p:cNvSpPr>
            <a:spLocks noGrp="1"/>
          </p:cNvSpPr>
          <p:nvPr>
            <p:ph idx="1"/>
          </p:nvPr>
        </p:nvSpPr>
        <p:spPr/>
        <p:txBody>
          <a:bodyPr/>
          <a:lstStyle/>
          <a:p>
            <a:r>
              <a:rPr lang="en-US" dirty="0"/>
              <a:t>To serve this template at the root URL, update the express.js file to import this template and send it in the response to a GET request for the '/' route.</a:t>
            </a:r>
          </a:p>
          <a:p>
            <a:endParaRPr lang="en-US" dirty="0"/>
          </a:p>
          <a:p>
            <a:r>
              <a:rPr lang="en-US" dirty="0" err="1"/>
              <a:t>mern</a:t>
            </a:r>
            <a:r>
              <a:rPr lang="en-US" dirty="0"/>
              <a:t>-skeleton/server/express.js:</a:t>
            </a:r>
          </a:p>
          <a:p>
            <a:pPr marL="0" indent="0">
              <a:buNone/>
            </a:pPr>
            <a:r>
              <a:rPr lang="en-US" dirty="0"/>
              <a:t>import Template from './../template.js'</a:t>
            </a:r>
          </a:p>
          <a:p>
            <a:pPr marL="0" indent="0">
              <a:buNone/>
            </a:pPr>
            <a:r>
              <a:rPr lang="en-US" dirty="0"/>
              <a:t>...</a:t>
            </a:r>
          </a:p>
          <a:p>
            <a:pPr marL="0" indent="0">
              <a:buNone/>
            </a:pPr>
            <a:r>
              <a:rPr lang="en-US" dirty="0" err="1"/>
              <a:t>app.get</a:t>
            </a:r>
            <a:r>
              <a:rPr lang="en-US" dirty="0"/>
              <a:t>('/', (req, res) =&gt; {</a:t>
            </a:r>
          </a:p>
          <a:p>
            <a:pPr marL="0" indent="0">
              <a:buNone/>
            </a:pPr>
            <a:r>
              <a:rPr lang="en-US" dirty="0" err="1"/>
              <a:t>res.status</a:t>
            </a:r>
            <a:r>
              <a:rPr lang="en-US" dirty="0"/>
              <a:t>(200).send(Template()) </a:t>
            </a:r>
          </a:p>
          <a:p>
            <a:pPr marL="0" indent="0">
              <a:buNone/>
            </a:pPr>
            <a:r>
              <a:rPr lang="en-US" dirty="0"/>
              <a:t>})</a:t>
            </a:r>
          </a:p>
          <a:p>
            <a:pPr marL="0" indent="0">
              <a:buNone/>
            </a:pPr>
            <a:r>
              <a:rPr lang="en-US" dirty="0"/>
              <a:t>...</a:t>
            </a:r>
          </a:p>
        </p:txBody>
      </p:sp>
      <p:sp>
        <p:nvSpPr>
          <p:cNvPr id="4" name="Date Placeholder 3">
            <a:extLst>
              <a:ext uri="{FF2B5EF4-FFF2-40B4-BE49-F238E27FC236}">
                <a16:creationId xmlns:a16="http://schemas.microsoft.com/office/drawing/2014/main" id="{FAB87579-176D-5A30-B840-64152EB001ED}"/>
              </a:ext>
            </a:extLst>
          </p:cNvPr>
          <p:cNvSpPr>
            <a:spLocks noGrp="1"/>
          </p:cNvSpPr>
          <p:nvPr>
            <p:ph type="dt" sz="half" idx="10"/>
          </p:nvPr>
        </p:nvSpPr>
        <p:spPr/>
        <p:txBody>
          <a:bodyPr/>
          <a:lstStyle/>
          <a:p>
            <a:pPr>
              <a:defRPr/>
            </a:pPr>
            <a:fld id="{C9C54A8A-EC83-4BC5-B48C-A23671E55882}" type="datetime1">
              <a:rPr lang="en-US" smtClean="0"/>
              <a:t>6/8/2024</a:t>
            </a:fld>
            <a:endParaRPr lang="en-US"/>
          </a:p>
        </p:txBody>
      </p:sp>
      <p:sp>
        <p:nvSpPr>
          <p:cNvPr id="5" name="Footer Placeholder 4">
            <a:extLst>
              <a:ext uri="{FF2B5EF4-FFF2-40B4-BE49-F238E27FC236}">
                <a16:creationId xmlns:a16="http://schemas.microsoft.com/office/drawing/2014/main" id="{607B7726-43A1-19F3-837B-B0102A3EFA6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763DD7E-0F0D-76EE-306F-0C45B0EFE80A}"/>
              </a:ext>
            </a:extLst>
          </p:cNvPr>
          <p:cNvSpPr>
            <a:spLocks noGrp="1"/>
          </p:cNvSpPr>
          <p:nvPr>
            <p:ph type="sldNum" sz="quarter" idx="12"/>
          </p:nvPr>
        </p:nvSpPr>
        <p:spPr/>
        <p:txBody>
          <a:bodyPr/>
          <a:lstStyle/>
          <a:p>
            <a:fld id="{7C5CF243-786F-4254-B068-4C9F0B6EA12F}" type="slidenum">
              <a:rPr lang="en-US" altLang="en-US" smtClean="0"/>
              <a:pPr/>
              <a:t>51</a:t>
            </a:fld>
            <a:endParaRPr lang="en-US" altLang="en-US"/>
          </a:p>
        </p:txBody>
      </p:sp>
    </p:spTree>
    <p:extLst>
      <p:ext uri="{BB962C8B-B14F-4D97-AF65-F5344CB8AC3E}">
        <p14:creationId xmlns:p14="http://schemas.microsoft.com/office/powerpoint/2010/main" val="21972056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E2F60-2A9A-73F9-7CAA-C3791A77ABD2}"/>
              </a:ext>
            </a:extLst>
          </p:cNvPr>
          <p:cNvSpPr>
            <a:spLocks noGrp="1"/>
          </p:cNvSpPr>
          <p:nvPr>
            <p:ph type="title"/>
          </p:nvPr>
        </p:nvSpPr>
        <p:spPr/>
        <p:txBody>
          <a:bodyPr/>
          <a:lstStyle/>
          <a:p>
            <a:r>
              <a:rPr lang="en-US" dirty="0"/>
              <a:t>updated express.js file.</a:t>
            </a:r>
          </a:p>
        </p:txBody>
      </p:sp>
      <p:sp>
        <p:nvSpPr>
          <p:cNvPr id="3" name="Content Placeholder 2">
            <a:extLst>
              <a:ext uri="{FF2B5EF4-FFF2-40B4-BE49-F238E27FC236}">
                <a16:creationId xmlns:a16="http://schemas.microsoft.com/office/drawing/2014/main" id="{1DC4AD89-7A2E-D404-5ED6-19DD240F01CB}"/>
              </a:ext>
            </a:extLst>
          </p:cNvPr>
          <p:cNvSpPr>
            <a:spLocks noGrp="1"/>
          </p:cNvSpPr>
          <p:nvPr>
            <p:ph idx="1"/>
          </p:nvPr>
        </p:nvSpPr>
        <p:spPr/>
        <p:txBody>
          <a:bodyPr/>
          <a:lstStyle/>
          <a:p>
            <a:pPr marL="0" indent="0">
              <a:buNone/>
            </a:pPr>
            <a:r>
              <a:rPr lang="en-US" sz="1200" b="0" dirty="0">
                <a:solidFill>
                  <a:schemeClr val="tx1"/>
                </a:solidFill>
                <a:effectLst/>
                <a:latin typeface="Consolas" panose="020B0609020204030204" pitchFamily="49" charset="0"/>
              </a:rPr>
              <a:t>import express from 'express'</a:t>
            </a:r>
          </a:p>
          <a:p>
            <a:pPr marL="0" indent="0">
              <a:buNone/>
            </a:pPr>
            <a:r>
              <a:rPr lang="en-US" sz="1200" b="0" dirty="0">
                <a:solidFill>
                  <a:schemeClr val="tx1"/>
                </a:solidFill>
                <a:effectLst/>
                <a:latin typeface="Consolas" panose="020B0609020204030204" pitchFamily="49" charset="0"/>
              </a:rPr>
              <a:t>import </a:t>
            </a:r>
            <a:r>
              <a:rPr lang="en-US" sz="1200" b="0" dirty="0" err="1">
                <a:solidFill>
                  <a:schemeClr val="tx1"/>
                </a:solidFill>
                <a:effectLst/>
                <a:latin typeface="Consolas" panose="020B0609020204030204" pitchFamily="49" charset="0"/>
              </a:rPr>
              <a:t>bodyParser</a:t>
            </a:r>
            <a:r>
              <a:rPr lang="en-US" sz="1200" b="0" dirty="0">
                <a:solidFill>
                  <a:schemeClr val="tx1"/>
                </a:solidFill>
                <a:effectLst/>
                <a:latin typeface="Consolas" panose="020B0609020204030204" pitchFamily="49" charset="0"/>
              </a:rPr>
              <a:t> from 'body-parser'</a:t>
            </a:r>
          </a:p>
          <a:p>
            <a:pPr marL="0" indent="0">
              <a:buNone/>
            </a:pPr>
            <a:r>
              <a:rPr lang="en-US" sz="1200" b="0" dirty="0">
                <a:solidFill>
                  <a:schemeClr val="tx1"/>
                </a:solidFill>
                <a:effectLst/>
                <a:latin typeface="Consolas" panose="020B0609020204030204" pitchFamily="49" charset="0"/>
              </a:rPr>
              <a:t>import </a:t>
            </a:r>
            <a:r>
              <a:rPr lang="en-US" sz="1200" b="0" dirty="0" err="1">
                <a:solidFill>
                  <a:schemeClr val="tx1"/>
                </a:solidFill>
                <a:effectLst/>
                <a:latin typeface="Consolas" panose="020B0609020204030204" pitchFamily="49" charset="0"/>
              </a:rPr>
              <a:t>cookieParser</a:t>
            </a:r>
            <a:r>
              <a:rPr lang="en-US" sz="1200" b="0" dirty="0">
                <a:solidFill>
                  <a:schemeClr val="tx1"/>
                </a:solidFill>
                <a:effectLst/>
                <a:latin typeface="Consolas" panose="020B0609020204030204" pitchFamily="49" charset="0"/>
              </a:rPr>
              <a:t> from 'cookie-parser'</a:t>
            </a:r>
          </a:p>
          <a:p>
            <a:pPr marL="0" indent="0">
              <a:buNone/>
            </a:pPr>
            <a:r>
              <a:rPr lang="en-US" sz="1200" b="0" dirty="0">
                <a:solidFill>
                  <a:schemeClr val="tx1"/>
                </a:solidFill>
                <a:effectLst/>
                <a:latin typeface="Consolas" panose="020B0609020204030204" pitchFamily="49" charset="0"/>
              </a:rPr>
              <a:t>import compress from 'compression'</a:t>
            </a:r>
          </a:p>
          <a:p>
            <a:pPr marL="0" indent="0">
              <a:buNone/>
            </a:pPr>
            <a:r>
              <a:rPr lang="en-US" sz="1200" b="0" dirty="0">
                <a:solidFill>
                  <a:schemeClr val="tx1"/>
                </a:solidFill>
                <a:effectLst/>
                <a:latin typeface="Consolas" panose="020B0609020204030204" pitchFamily="49" charset="0"/>
              </a:rPr>
              <a:t>import </a:t>
            </a:r>
            <a:r>
              <a:rPr lang="en-US" sz="1200" b="0" dirty="0" err="1">
                <a:solidFill>
                  <a:schemeClr val="tx1"/>
                </a:solidFill>
                <a:effectLst/>
                <a:latin typeface="Consolas" panose="020B0609020204030204" pitchFamily="49" charset="0"/>
              </a:rPr>
              <a:t>cors</a:t>
            </a:r>
            <a:r>
              <a:rPr lang="en-US" sz="1200" b="0" dirty="0">
                <a:solidFill>
                  <a:schemeClr val="tx1"/>
                </a:solidFill>
                <a:effectLst/>
                <a:latin typeface="Consolas" panose="020B0609020204030204" pitchFamily="49" charset="0"/>
              </a:rPr>
              <a:t> from '</a:t>
            </a:r>
            <a:r>
              <a:rPr lang="en-US" sz="1200" b="0" dirty="0" err="1">
                <a:solidFill>
                  <a:schemeClr val="tx1"/>
                </a:solidFill>
                <a:effectLst/>
                <a:latin typeface="Consolas" panose="020B0609020204030204" pitchFamily="49" charset="0"/>
              </a:rPr>
              <a:t>cors</a:t>
            </a:r>
            <a:r>
              <a:rPr lang="en-US" sz="1200" b="0" dirty="0">
                <a:solidFill>
                  <a:schemeClr val="tx1"/>
                </a:solidFill>
                <a:effectLst/>
                <a:latin typeface="Consolas" panose="020B0609020204030204" pitchFamily="49" charset="0"/>
              </a:rPr>
              <a:t>'</a:t>
            </a:r>
          </a:p>
          <a:p>
            <a:pPr marL="0" indent="0">
              <a:buNone/>
            </a:pPr>
            <a:r>
              <a:rPr lang="en-US" sz="1200" b="0" dirty="0">
                <a:solidFill>
                  <a:schemeClr val="tx1"/>
                </a:solidFill>
                <a:effectLst/>
                <a:latin typeface="Consolas" panose="020B0609020204030204" pitchFamily="49" charset="0"/>
              </a:rPr>
              <a:t>import helmet from 'helmet'</a:t>
            </a:r>
          </a:p>
          <a:p>
            <a:pPr marL="0" indent="0">
              <a:buNone/>
            </a:pPr>
            <a:r>
              <a:rPr lang="en-US" sz="1200" b="0" dirty="0">
                <a:solidFill>
                  <a:schemeClr val="tx1"/>
                </a:solidFill>
                <a:effectLst/>
                <a:highlight>
                  <a:srgbClr val="FFFF00"/>
                </a:highlight>
                <a:latin typeface="Consolas" panose="020B0609020204030204" pitchFamily="49" charset="0"/>
              </a:rPr>
              <a:t>import Template from './../template.js'</a:t>
            </a:r>
          </a:p>
          <a:p>
            <a:pPr marL="0" indent="0">
              <a:buNone/>
            </a:pPr>
            <a:br>
              <a:rPr lang="en-US" sz="1200" b="0" dirty="0">
                <a:solidFill>
                  <a:schemeClr val="tx1"/>
                </a:solidFill>
                <a:effectLst/>
                <a:latin typeface="Consolas" panose="020B0609020204030204" pitchFamily="49" charset="0"/>
              </a:rPr>
            </a:br>
            <a:r>
              <a:rPr lang="en-US" sz="1200" b="0" dirty="0">
                <a:solidFill>
                  <a:schemeClr val="tx1"/>
                </a:solidFill>
                <a:effectLst/>
                <a:latin typeface="Consolas" panose="020B0609020204030204" pitchFamily="49" charset="0"/>
              </a:rPr>
              <a:t>const app = express()</a:t>
            </a:r>
          </a:p>
          <a:p>
            <a:pPr marL="0" indent="0">
              <a:buNone/>
            </a:pPr>
            <a:br>
              <a:rPr lang="en-US" sz="1200" b="0" dirty="0">
                <a:solidFill>
                  <a:schemeClr val="tx1"/>
                </a:solidFill>
                <a:effectLst/>
                <a:latin typeface="Consolas" panose="020B0609020204030204" pitchFamily="49" charset="0"/>
              </a:rPr>
            </a:br>
            <a:r>
              <a:rPr lang="en-US" sz="1200" b="0" dirty="0">
                <a:solidFill>
                  <a:schemeClr val="tx1"/>
                </a:solidFill>
                <a:effectLst/>
                <a:latin typeface="Consolas" panose="020B0609020204030204" pitchFamily="49" charset="0"/>
              </a:rPr>
              <a:t>//...</a:t>
            </a:r>
          </a:p>
          <a:p>
            <a:pPr marL="0" indent="0">
              <a:buNone/>
            </a:pPr>
            <a:r>
              <a:rPr lang="en-US" sz="1200" b="0" dirty="0" err="1">
                <a:solidFill>
                  <a:schemeClr val="tx1"/>
                </a:solidFill>
                <a:effectLst/>
                <a:highlight>
                  <a:srgbClr val="FFFF00"/>
                </a:highlight>
                <a:latin typeface="Consolas" panose="020B0609020204030204" pitchFamily="49" charset="0"/>
              </a:rPr>
              <a:t>app.get</a:t>
            </a:r>
            <a:r>
              <a:rPr lang="en-US" sz="1200" b="0" dirty="0">
                <a:solidFill>
                  <a:schemeClr val="tx1"/>
                </a:solidFill>
                <a:effectLst/>
                <a:highlight>
                  <a:srgbClr val="FFFF00"/>
                </a:highlight>
                <a:latin typeface="Consolas" panose="020B0609020204030204" pitchFamily="49" charset="0"/>
              </a:rPr>
              <a:t>('/', (req, res) =&gt; {</a:t>
            </a:r>
          </a:p>
          <a:p>
            <a:pPr marL="0" indent="0">
              <a:buNone/>
            </a:pPr>
            <a:r>
              <a:rPr lang="en-US" sz="1200" b="0" dirty="0" err="1">
                <a:solidFill>
                  <a:schemeClr val="tx1"/>
                </a:solidFill>
                <a:effectLst/>
                <a:highlight>
                  <a:srgbClr val="FFFF00"/>
                </a:highlight>
                <a:latin typeface="Consolas" panose="020B0609020204030204" pitchFamily="49" charset="0"/>
              </a:rPr>
              <a:t>res.status</a:t>
            </a:r>
            <a:r>
              <a:rPr lang="en-US" sz="1200" b="0" dirty="0">
                <a:solidFill>
                  <a:schemeClr val="tx1"/>
                </a:solidFill>
                <a:effectLst/>
                <a:highlight>
                  <a:srgbClr val="FFFF00"/>
                </a:highlight>
                <a:latin typeface="Consolas" panose="020B0609020204030204" pitchFamily="49" charset="0"/>
              </a:rPr>
              <a:t>(200).send(Template()) </a:t>
            </a:r>
          </a:p>
          <a:p>
            <a:pPr marL="0" indent="0">
              <a:buNone/>
            </a:pPr>
            <a:r>
              <a:rPr lang="en-US" sz="1200" b="0" dirty="0">
                <a:solidFill>
                  <a:schemeClr val="tx1"/>
                </a:solidFill>
                <a:effectLst/>
                <a:highlight>
                  <a:srgbClr val="FFFF00"/>
                </a:highlight>
                <a:latin typeface="Consolas" panose="020B0609020204030204" pitchFamily="49" charset="0"/>
              </a:rPr>
              <a:t>})</a:t>
            </a:r>
          </a:p>
          <a:p>
            <a:pPr marL="0" indent="0">
              <a:buNone/>
            </a:pPr>
            <a:r>
              <a:rPr lang="en-US" sz="1200" b="0" dirty="0">
                <a:solidFill>
                  <a:schemeClr val="tx1"/>
                </a:solidFill>
                <a:effectLst/>
                <a:latin typeface="Consolas" panose="020B0609020204030204" pitchFamily="49" charset="0"/>
              </a:rPr>
              <a:t>//...</a:t>
            </a:r>
          </a:p>
          <a:p>
            <a:pPr marL="0" indent="0">
              <a:buNone/>
            </a:pPr>
            <a:r>
              <a:rPr lang="en-US" sz="1200" b="0" dirty="0" err="1">
                <a:solidFill>
                  <a:schemeClr val="tx1"/>
                </a:solidFill>
                <a:effectLst/>
                <a:latin typeface="Consolas" panose="020B0609020204030204" pitchFamily="49" charset="0"/>
              </a:rPr>
              <a:t>app.use</a:t>
            </a:r>
            <a:r>
              <a:rPr lang="en-US" sz="1200" b="0" dirty="0">
                <a:solidFill>
                  <a:schemeClr val="tx1"/>
                </a:solidFill>
                <a:effectLst/>
                <a:latin typeface="Consolas" panose="020B0609020204030204" pitchFamily="49" charset="0"/>
              </a:rPr>
              <a:t>(</a:t>
            </a:r>
            <a:r>
              <a:rPr lang="en-US" sz="1200" b="0" dirty="0" err="1">
                <a:solidFill>
                  <a:schemeClr val="tx1"/>
                </a:solidFill>
                <a:effectLst/>
                <a:latin typeface="Consolas" panose="020B0609020204030204" pitchFamily="49" charset="0"/>
              </a:rPr>
              <a:t>bodyParser.json</a:t>
            </a:r>
            <a:r>
              <a:rPr lang="en-US" sz="1200" b="0" dirty="0">
                <a:solidFill>
                  <a:schemeClr val="tx1"/>
                </a:solidFill>
                <a:effectLst/>
                <a:latin typeface="Consolas" panose="020B0609020204030204" pitchFamily="49" charset="0"/>
              </a:rPr>
              <a:t>())</a:t>
            </a:r>
          </a:p>
          <a:p>
            <a:pPr marL="0" indent="0">
              <a:buNone/>
            </a:pPr>
            <a:r>
              <a:rPr lang="en-US" sz="1200" b="0" dirty="0" err="1">
                <a:solidFill>
                  <a:schemeClr val="tx1"/>
                </a:solidFill>
                <a:effectLst/>
                <a:latin typeface="Consolas" panose="020B0609020204030204" pitchFamily="49" charset="0"/>
              </a:rPr>
              <a:t>app.use</a:t>
            </a:r>
            <a:r>
              <a:rPr lang="en-US" sz="1200" b="0" dirty="0">
                <a:solidFill>
                  <a:schemeClr val="tx1"/>
                </a:solidFill>
                <a:effectLst/>
                <a:latin typeface="Consolas" panose="020B0609020204030204" pitchFamily="49" charset="0"/>
              </a:rPr>
              <a:t>(</a:t>
            </a:r>
            <a:r>
              <a:rPr lang="en-US" sz="1200" b="0" dirty="0" err="1">
                <a:solidFill>
                  <a:schemeClr val="tx1"/>
                </a:solidFill>
                <a:effectLst/>
                <a:latin typeface="Consolas" panose="020B0609020204030204" pitchFamily="49" charset="0"/>
              </a:rPr>
              <a:t>bodyParser.urlencoded</a:t>
            </a:r>
            <a:r>
              <a:rPr lang="en-US" sz="1200" b="0" dirty="0">
                <a:solidFill>
                  <a:schemeClr val="tx1"/>
                </a:solidFill>
                <a:effectLst/>
                <a:latin typeface="Consolas" panose="020B0609020204030204" pitchFamily="49" charset="0"/>
              </a:rPr>
              <a:t>({ extended: true }))</a:t>
            </a:r>
          </a:p>
          <a:p>
            <a:pPr marL="0" indent="0">
              <a:buNone/>
            </a:pPr>
            <a:r>
              <a:rPr lang="en-US" sz="1200" b="0" dirty="0" err="1">
                <a:solidFill>
                  <a:schemeClr val="tx1"/>
                </a:solidFill>
                <a:effectLst/>
                <a:latin typeface="Consolas" panose="020B0609020204030204" pitchFamily="49" charset="0"/>
              </a:rPr>
              <a:t>app.use</a:t>
            </a:r>
            <a:r>
              <a:rPr lang="en-US" sz="1200" b="0" dirty="0">
                <a:solidFill>
                  <a:schemeClr val="tx1"/>
                </a:solidFill>
                <a:effectLst/>
                <a:latin typeface="Consolas" panose="020B0609020204030204" pitchFamily="49" charset="0"/>
              </a:rPr>
              <a:t>(</a:t>
            </a:r>
            <a:r>
              <a:rPr lang="en-US" sz="1200" b="0" dirty="0" err="1">
                <a:solidFill>
                  <a:schemeClr val="tx1"/>
                </a:solidFill>
                <a:effectLst/>
                <a:latin typeface="Consolas" panose="020B0609020204030204" pitchFamily="49" charset="0"/>
              </a:rPr>
              <a:t>cookieParser</a:t>
            </a:r>
            <a:r>
              <a:rPr lang="en-US" sz="1200" b="0" dirty="0">
                <a:solidFill>
                  <a:schemeClr val="tx1"/>
                </a:solidFill>
                <a:effectLst/>
                <a:latin typeface="Consolas" panose="020B0609020204030204" pitchFamily="49" charset="0"/>
              </a:rPr>
              <a:t>())</a:t>
            </a:r>
          </a:p>
          <a:p>
            <a:pPr marL="0" indent="0">
              <a:buNone/>
            </a:pPr>
            <a:r>
              <a:rPr lang="en-US" sz="1200" b="0" dirty="0" err="1">
                <a:solidFill>
                  <a:schemeClr val="tx1"/>
                </a:solidFill>
                <a:effectLst/>
                <a:latin typeface="Consolas" panose="020B0609020204030204" pitchFamily="49" charset="0"/>
              </a:rPr>
              <a:t>app.use</a:t>
            </a:r>
            <a:r>
              <a:rPr lang="en-US" sz="1200" b="0" dirty="0">
                <a:solidFill>
                  <a:schemeClr val="tx1"/>
                </a:solidFill>
                <a:effectLst/>
                <a:latin typeface="Consolas" panose="020B0609020204030204" pitchFamily="49" charset="0"/>
              </a:rPr>
              <a:t>(compress())</a:t>
            </a:r>
          </a:p>
          <a:p>
            <a:pPr marL="0" indent="0">
              <a:buNone/>
            </a:pPr>
            <a:r>
              <a:rPr lang="en-US" sz="1200" b="0" dirty="0" err="1">
                <a:solidFill>
                  <a:schemeClr val="tx1"/>
                </a:solidFill>
                <a:effectLst/>
                <a:latin typeface="Consolas" panose="020B0609020204030204" pitchFamily="49" charset="0"/>
              </a:rPr>
              <a:t>app.use</a:t>
            </a:r>
            <a:r>
              <a:rPr lang="en-US" sz="1200" b="0" dirty="0">
                <a:solidFill>
                  <a:schemeClr val="tx1"/>
                </a:solidFill>
                <a:effectLst/>
                <a:latin typeface="Consolas" panose="020B0609020204030204" pitchFamily="49" charset="0"/>
              </a:rPr>
              <a:t>(helmet())</a:t>
            </a:r>
          </a:p>
          <a:p>
            <a:pPr marL="0" indent="0">
              <a:buNone/>
            </a:pPr>
            <a:r>
              <a:rPr lang="en-US" sz="1200" b="0" dirty="0" err="1">
                <a:solidFill>
                  <a:schemeClr val="tx1"/>
                </a:solidFill>
                <a:effectLst/>
                <a:latin typeface="Consolas" panose="020B0609020204030204" pitchFamily="49" charset="0"/>
              </a:rPr>
              <a:t>app.use</a:t>
            </a:r>
            <a:r>
              <a:rPr lang="en-US" sz="1200" b="0" dirty="0">
                <a:solidFill>
                  <a:schemeClr val="tx1"/>
                </a:solidFill>
                <a:effectLst/>
                <a:latin typeface="Consolas" panose="020B0609020204030204" pitchFamily="49" charset="0"/>
              </a:rPr>
              <a:t>(</a:t>
            </a:r>
            <a:r>
              <a:rPr lang="en-US" sz="1200" b="0" dirty="0" err="1">
                <a:solidFill>
                  <a:schemeClr val="tx1"/>
                </a:solidFill>
                <a:effectLst/>
                <a:latin typeface="Consolas" panose="020B0609020204030204" pitchFamily="49" charset="0"/>
              </a:rPr>
              <a:t>cors</a:t>
            </a:r>
            <a:r>
              <a:rPr lang="en-US" sz="1200" b="0" dirty="0">
                <a:solidFill>
                  <a:schemeClr val="tx1"/>
                </a:solidFill>
                <a:effectLst/>
                <a:latin typeface="Consolas" panose="020B0609020204030204" pitchFamily="49" charset="0"/>
              </a:rPr>
              <a:t>())</a:t>
            </a:r>
          </a:p>
          <a:p>
            <a:pPr marL="0" indent="0">
              <a:buNone/>
            </a:pPr>
            <a:r>
              <a:rPr lang="en-US" sz="1200" b="0" dirty="0">
                <a:solidFill>
                  <a:schemeClr val="tx1"/>
                </a:solidFill>
                <a:effectLst/>
                <a:latin typeface="Consolas" panose="020B0609020204030204" pitchFamily="49" charset="0"/>
              </a:rPr>
              <a:t>export default app</a:t>
            </a:r>
          </a:p>
          <a:p>
            <a:endParaRPr lang="en-US" dirty="0"/>
          </a:p>
        </p:txBody>
      </p:sp>
      <p:sp>
        <p:nvSpPr>
          <p:cNvPr id="4" name="Date Placeholder 3">
            <a:extLst>
              <a:ext uri="{FF2B5EF4-FFF2-40B4-BE49-F238E27FC236}">
                <a16:creationId xmlns:a16="http://schemas.microsoft.com/office/drawing/2014/main" id="{DEBA409B-6563-3EE1-E555-910ED60CAA47}"/>
              </a:ext>
            </a:extLst>
          </p:cNvPr>
          <p:cNvSpPr>
            <a:spLocks noGrp="1"/>
          </p:cNvSpPr>
          <p:nvPr>
            <p:ph type="dt" sz="half" idx="10"/>
          </p:nvPr>
        </p:nvSpPr>
        <p:spPr/>
        <p:txBody>
          <a:bodyPr/>
          <a:lstStyle/>
          <a:p>
            <a:pPr>
              <a:defRPr/>
            </a:pPr>
            <a:fld id="{C9C54A8A-EC83-4BC5-B48C-A23671E55882}" type="datetime1">
              <a:rPr lang="en-US" smtClean="0"/>
              <a:t>6/8/2024</a:t>
            </a:fld>
            <a:endParaRPr lang="en-US"/>
          </a:p>
        </p:txBody>
      </p:sp>
      <p:sp>
        <p:nvSpPr>
          <p:cNvPr id="5" name="Footer Placeholder 4">
            <a:extLst>
              <a:ext uri="{FF2B5EF4-FFF2-40B4-BE49-F238E27FC236}">
                <a16:creationId xmlns:a16="http://schemas.microsoft.com/office/drawing/2014/main" id="{0A646EC8-0491-4A85-2521-DC6D0B0AFF3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662CB64-4DAA-4795-7966-6D75C0D340B8}"/>
              </a:ext>
            </a:extLst>
          </p:cNvPr>
          <p:cNvSpPr>
            <a:spLocks noGrp="1"/>
          </p:cNvSpPr>
          <p:nvPr>
            <p:ph type="sldNum" sz="quarter" idx="12"/>
          </p:nvPr>
        </p:nvSpPr>
        <p:spPr/>
        <p:txBody>
          <a:bodyPr/>
          <a:lstStyle/>
          <a:p>
            <a:fld id="{7C5CF243-786F-4254-B068-4C9F0B6EA12F}" type="slidenum">
              <a:rPr lang="en-US" altLang="en-US" smtClean="0"/>
              <a:pPr/>
              <a:t>52</a:t>
            </a:fld>
            <a:endParaRPr lang="en-US" altLang="en-US"/>
          </a:p>
        </p:txBody>
      </p:sp>
    </p:spTree>
    <p:extLst>
      <p:ext uri="{BB962C8B-B14F-4D97-AF65-F5344CB8AC3E}">
        <p14:creationId xmlns:p14="http://schemas.microsoft.com/office/powerpoint/2010/main" val="5578905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DF030-F5E8-BEB5-BA06-7FC595F150C7}"/>
              </a:ext>
            </a:extLst>
          </p:cNvPr>
          <p:cNvSpPr>
            <a:spLocks noGrp="1"/>
          </p:cNvSpPr>
          <p:nvPr>
            <p:ph type="title"/>
          </p:nvPr>
        </p:nvSpPr>
        <p:spPr/>
        <p:txBody>
          <a:bodyPr/>
          <a:lstStyle/>
          <a:p>
            <a:r>
              <a:rPr lang="en-US" dirty="0"/>
              <a:t>Updated config.js</a:t>
            </a:r>
          </a:p>
        </p:txBody>
      </p:sp>
      <p:sp>
        <p:nvSpPr>
          <p:cNvPr id="3" name="Content Placeholder 2">
            <a:extLst>
              <a:ext uri="{FF2B5EF4-FFF2-40B4-BE49-F238E27FC236}">
                <a16:creationId xmlns:a16="http://schemas.microsoft.com/office/drawing/2014/main" id="{114AE1F8-D024-FFC4-C8E6-AC2DE8B32EEB}"/>
              </a:ext>
            </a:extLst>
          </p:cNvPr>
          <p:cNvSpPr>
            <a:spLocks noGrp="1"/>
          </p:cNvSpPr>
          <p:nvPr>
            <p:ph idx="1"/>
          </p:nvPr>
        </p:nvSpPr>
        <p:spPr/>
        <p:txBody>
          <a:bodyPr/>
          <a:lstStyle/>
          <a:p>
            <a:r>
              <a:rPr lang="en-US" dirty="0"/>
              <a:t>Add your connection string to the config.js file in the config folder:</a:t>
            </a:r>
          </a:p>
          <a:p>
            <a:r>
              <a:rPr lang="en-US" dirty="0" err="1"/>
              <a:t>mern_skeleton</a:t>
            </a:r>
            <a:r>
              <a:rPr lang="en-US" dirty="0"/>
              <a:t>/config/config.js</a:t>
            </a:r>
          </a:p>
          <a:p>
            <a:pPr marL="0" indent="0">
              <a:buNone/>
            </a:pPr>
            <a:r>
              <a:rPr lang="en-US" sz="1700" b="0" dirty="0">
                <a:solidFill>
                  <a:schemeClr val="tx1"/>
                </a:solidFill>
                <a:effectLst/>
                <a:latin typeface="Consolas" panose="020B0609020204030204" pitchFamily="49" charset="0"/>
              </a:rPr>
              <a:t>const config = {</a:t>
            </a:r>
          </a:p>
          <a:p>
            <a:pPr marL="0" indent="0">
              <a:buNone/>
            </a:pPr>
            <a:r>
              <a:rPr lang="en-US" sz="1700" b="0" dirty="0">
                <a:solidFill>
                  <a:schemeClr val="tx1"/>
                </a:solidFill>
                <a:effectLst/>
                <a:latin typeface="Consolas" panose="020B0609020204030204" pitchFamily="49" charset="0"/>
              </a:rPr>
              <a:t> env: </a:t>
            </a:r>
            <a:r>
              <a:rPr lang="en-US" sz="1700" b="0" dirty="0" err="1">
                <a:solidFill>
                  <a:schemeClr val="tx1"/>
                </a:solidFill>
                <a:effectLst/>
                <a:latin typeface="Consolas" panose="020B0609020204030204" pitchFamily="49" charset="0"/>
              </a:rPr>
              <a:t>process.env.NODE_ENV</a:t>
            </a:r>
            <a:r>
              <a:rPr lang="en-US" sz="1700" b="0" dirty="0">
                <a:solidFill>
                  <a:schemeClr val="tx1"/>
                </a:solidFill>
                <a:effectLst/>
                <a:latin typeface="Consolas" panose="020B0609020204030204" pitchFamily="49" charset="0"/>
              </a:rPr>
              <a:t> || 'development', </a:t>
            </a:r>
          </a:p>
          <a:p>
            <a:pPr marL="0" indent="0">
              <a:buNone/>
            </a:pPr>
            <a:r>
              <a:rPr lang="en-US" sz="1700" b="0" dirty="0">
                <a:solidFill>
                  <a:schemeClr val="tx1"/>
                </a:solidFill>
                <a:effectLst/>
                <a:latin typeface="Consolas" panose="020B0609020204030204" pitchFamily="49" charset="0"/>
              </a:rPr>
              <a:t> port: </a:t>
            </a:r>
            <a:r>
              <a:rPr lang="en-US" sz="1700" b="0" dirty="0" err="1">
                <a:solidFill>
                  <a:schemeClr val="tx1"/>
                </a:solidFill>
                <a:effectLst/>
                <a:latin typeface="Consolas" panose="020B0609020204030204" pitchFamily="49" charset="0"/>
              </a:rPr>
              <a:t>process.env.PORT</a:t>
            </a:r>
            <a:r>
              <a:rPr lang="en-US" sz="1700" b="0" dirty="0">
                <a:solidFill>
                  <a:schemeClr val="tx1"/>
                </a:solidFill>
                <a:effectLst/>
                <a:latin typeface="Consolas" panose="020B0609020204030204" pitchFamily="49" charset="0"/>
              </a:rPr>
              <a:t> || 3000,</a:t>
            </a:r>
          </a:p>
          <a:p>
            <a:pPr marL="0" indent="0">
              <a:buNone/>
            </a:pPr>
            <a:r>
              <a:rPr lang="en-US" sz="1700" b="0" dirty="0">
                <a:solidFill>
                  <a:schemeClr val="tx1"/>
                </a:solidFill>
                <a:effectLst/>
                <a:latin typeface="Consolas" panose="020B0609020204030204" pitchFamily="49" charset="0"/>
              </a:rPr>
              <a:t> </a:t>
            </a:r>
            <a:r>
              <a:rPr lang="en-US" sz="1700" b="0" dirty="0" err="1">
                <a:solidFill>
                  <a:schemeClr val="tx1"/>
                </a:solidFill>
                <a:effectLst/>
                <a:latin typeface="Consolas" panose="020B0609020204030204" pitchFamily="49" charset="0"/>
              </a:rPr>
              <a:t>jwtSecret</a:t>
            </a:r>
            <a:r>
              <a:rPr lang="en-US" sz="1700" b="0" dirty="0">
                <a:solidFill>
                  <a:schemeClr val="tx1"/>
                </a:solidFill>
                <a:effectLst/>
                <a:latin typeface="Consolas" panose="020B0609020204030204" pitchFamily="49" charset="0"/>
              </a:rPr>
              <a:t>: </a:t>
            </a:r>
            <a:r>
              <a:rPr lang="en-US" sz="1700" b="0" dirty="0" err="1">
                <a:solidFill>
                  <a:schemeClr val="tx1"/>
                </a:solidFill>
                <a:effectLst/>
                <a:latin typeface="Consolas" panose="020B0609020204030204" pitchFamily="49" charset="0"/>
              </a:rPr>
              <a:t>process.env.JWT_SECRET</a:t>
            </a:r>
            <a:r>
              <a:rPr lang="en-US" sz="1700" b="0" dirty="0">
                <a:solidFill>
                  <a:schemeClr val="tx1"/>
                </a:solidFill>
                <a:effectLst/>
                <a:latin typeface="Consolas" panose="020B0609020204030204" pitchFamily="49" charset="0"/>
              </a:rPr>
              <a:t> || "</a:t>
            </a:r>
            <a:r>
              <a:rPr lang="en-US" sz="1700" b="0" dirty="0" err="1">
                <a:solidFill>
                  <a:schemeClr val="tx1"/>
                </a:solidFill>
                <a:effectLst/>
                <a:latin typeface="Consolas" panose="020B0609020204030204" pitchFamily="49" charset="0"/>
              </a:rPr>
              <a:t>YOUR_secret_key</a:t>
            </a:r>
            <a:r>
              <a:rPr lang="en-US" sz="1700" b="0" dirty="0">
                <a:solidFill>
                  <a:schemeClr val="tx1"/>
                </a:solidFill>
                <a:effectLst/>
                <a:latin typeface="Consolas" panose="020B0609020204030204" pitchFamily="49" charset="0"/>
              </a:rPr>
              <a:t>", </a:t>
            </a:r>
          </a:p>
          <a:p>
            <a:pPr marL="0" indent="0">
              <a:buNone/>
            </a:pPr>
            <a:r>
              <a:rPr lang="en-US" sz="1700" b="0" dirty="0">
                <a:solidFill>
                  <a:schemeClr val="tx1"/>
                </a:solidFill>
                <a:effectLst/>
                <a:latin typeface="Consolas" panose="020B0609020204030204" pitchFamily="49" charset="0"/>
              </a:rPr>
              <a:t> </a:t>
            </a:r>
            <a:r>
              <a:rPr lang="en-US" sz="1700" b="0" dirty="0" err="1">
                <a:solidFill>
                  <a:schemeClr val="tx1"/>
                </a:solidFill>
                <a:effectLst/>
                <a:latin typeface="Consolas" panose="020B0609020204030204" pitchFamily="49" charset="0"/>
              </a:rPr>
              <a:t>mongoUri</a:t>
            </a:r>
            <a:r>
              <a:rPr lang="en-US" sz="1700" b="0" dirty="0">
                <a:solidFill>
                  <a:schemeClr val="tx1"/>
                </a:solidFill>
                <a:effectLst/>
                <a:latin typeface="Consolas" panose="020B0609020204030204" pitchFamily="49" charset="0"/>
              </a:rPr>
              <a:t>: </a:t>
            </a:r>
            <a:r>
              <a:rPr lang="en-US" sz="1700" b="0" dirty="0" err="1">
                <a:solidFill>
                  <a:schemeClr val="tx1"/>
                </a:solidFill>
                <a:effectLst/>
                <a:latin typeface="Consolas" panose="020B0609020204030204" pitchFamily="49" charset="0"/>
              </a:rPr>
              <a:t>process.env.MONGODB_URI</a:t>
            </a:r>
            <a:r>
              <a:rPr lang="en-US" sz="1700" b="0" dirty="0">
                <a:solidFill>
                  <a:schemeClr val="tx1"/>
                </a:solidFill>
                <a:effectLst/>
                <a:latin typeface="Consolas" panose="020B0609020204030204" pitchFamily="49" charset="0"/>
              </a:rPr>
              <a:t> || </a:t>
            </a:r>
            <a:r>
              <a:rPr lang="en-US" sz="1700" b="0" dirty="0">
                <a:solidFill>
                  <a:schemeClr val="tx1"/>
                </a:solidFill>
                <a:effectLst/>
                <a:highlight>
                  <a:srgbClr val="FFFF00"/>
                </a:highlight>
                <a:latin typeface="Consolas" panose="020B0609020204030204" pitchFamily="49" charset="0"/>
              </a:rPr>
              <a:t>"</a:t>
            </a:r>
            <a:r>
              <a:rPr lang="en-US" sz="1700" b="0" dirty="0" err="1">
                <a:solidFill>
                  <a:schemeClr val="tx1"/>
                </a:solidFill>
                <a:effectLst/>
                <a:highlight>
                  <a:srgbClr val="FFFF00"/>
                </a:highlight>
                <a:latin typeface="Consolas" panose="020B0609020204030204" pitchFamily="49" charset="0"/>
              </a:rPr>
              <a:t>mongodb+srv</a:t>
            </a:r>
            <a:r>
              <a:rPr lang="en-US" sz="1700" b="0" dirty="0">
                <a:solidFill>
                  <a:schemeClr val="tx1"/>
                </a:solidFill>
                <a:effectLst/>
                <a:highlight>
                  <a:srgbClr val="FFFF00"/>
                </a:highlight>
                <a:latin typeface="Consolas" panose="020B0609020204030204" pitchFamily="49" charset="0"/>
              </a:rPr>
              <a:t>://Blessing:qzzJjISAcwfPklIo@cluster0.txlxgvp.mongodb.net/</a:t>
            </a:r>
            <a:r>
              <a:rPr lang="en-US" sz="1700" b="0" dirty="0" err="1">
                <a:solidFill>
                  <a:schemeClr val="tx1"/>
                </a:solidFill>
                <a:effectLst/>
                <a:highlight>
                  <a:srgbClr val="FFFF00"/>
                </a:highlight>
                <a:latin typeface="Consolas" panose="020B0609020204030204" pitchFamily="49" charset="0"/>
              </a:rPr>
              <a:t>Skeleton?retryWrites</a:t>
            </a:r>
            <a:r>
              <a:rPr lang="en-US" sz="1700" b="0" dirty="0">
                <a:solidFill>
                  <a:schemeClr val="tx1"/>
                </a:solidFill>
                <a:effectLst/>
                <a:highlight>
                  <a:srgbClr val="FFFF00"/>
                </a:highlight>
                <a:latin typeface="Consolas" panose="020B0609020204030204" pitchFamily="49" charset="0"/>
              </a:rPr>
              <a:t>=</a:t>
            </a:r>
            <a:r>
              <a:rPr lang="en-US" sz="1700" b="0" dirty="0" err="1">
                <a:solidFill>
                  <a:schemeClr val="tx1"/>
                </a:solidFill>
                <a:effectLst/>
                <a:highlight>
                  <a:srgbClr val="FFFF00"/>
                </a:highlight>
                <a:latin typeface="Consolas" panose="020B0609020204030204" pitchFamily="49" charset="0"/>
              </a:rPr>
              <a:t>true&amp;w</a:t>
            </a:r>
            <a:r>
              <a:rPr lang="en-US" sz="1700" b="0" dirty="0">
                <a:solidFill>
                  <a:schemeClr val="tx1"/>
                </a:solidFill>
                <a:effectLst/>
                <a:highlight>
                  <a:srgbClr val="FFFF00"/>
                </a:highlight>
                <a:latin typeface="Consolas" panose="020B0609020204030204" pitchFamily="49" charset="0"/>
              </a:rPr>
              <a:t>=majority"</a:t>
            </a:r>
            <a:r>
              <a:rPr lang="en-US" sz="1700" b="0" dirty="0">
                <a:solidFill>
                  <a:schemeClr val="tx1"/>
                </a:solidFill>
                <a:effectLst/>
                <a:latin typeface="Consolas" panose="020B0609020204030204" pitchFamily="49" charset="0"/>
              </a:rPr>
              <a:t>||</a:t>
            </a:r>
          </a:p>
          <a:p>
            <a:pPr marL="0" indent="0">
              <a:buNone/>
            </a:pPr>
            <a:r>
              <a:rPr lang="en-US" sz="1700" b="0" dirty="0" err="1">
                <a:solidFill>
                  <a:schemeClr val="tx1"/>
                </a:solidFill>
                <a:effectLst/>
                <a:latin typeface="Consolas" panose="020B0609020204030204" pitchFamily="49" charset="0"/>
              </a:rPr>
              <a:t>process.env.MONGO_HOST</a:t>
            </a:r>
            <a:r>
              <a:rPr lang="en-US" sz="1700" b="0" dirty="0">
                <a:solidFill>
                  <a:schemeClr val="tx1"/>
                </a:solidFill>
                <a:effectLst/>
                <a:latin typeface="Consolas" panose="020B0609020204030204" pitchFamily="49" charset="0"/>
              </a:rPr>
              <a:t> ||</a:t>
            </a:r>
          </a:p>
          <a:p>
            <a:pPr marL="0" indent="0">
              <a:buNone/>
            </a:pPr>
            <a:r>
              <a:rPr lang="en-US" sz="1700" b="0" dirty="0">
                <a:solidFill>
                  <a:schemeClr val="tx1"/>
                </a:solidFill>
                <a:effectLst/>
                <a:latin typeface="Consolas" panose="020B0609020204030204" pitchFamily="49" charset="0"/>
              </a:rPr>
              <a:t> '</a:t>
            </a:r>
            <a:r>
              <a:rPr lang="en-US" sz="1700" b="0" dirty="0" err="1">
                <a:solidFill>
                  <a:schemeClr val="tx1"/>
                </a:solidFill>
                <a:effectLst/>
                <a:latin typeface="Consolas" panose="020B0609020204030204" pitchFamily="49" charset="0"/>
              </a:rPr>
              <a:t>mongodb</a:t>
            </a:r>
            <a:r>
              <a:rPr lang="en-US" sz="1700" b="0" dirty="0">
                <a:solidFill>
                  <a:schemeClr val="tx1"/>
                </a:solidFill>
                <a:effectLst/>
                <a:latin typeface="Consolas" panose="020B0609020204030204" pitchFamily="49" charset="0"/>
              </a:rPr>
              <a:t>://' + (</a:t>
            </a:r>
            <a:r>
              <a:rPr lang="en-US" sz="1700" b="0" dirty="0" err="1">
                <a:solidFill>
                  <a:schemeClr val="tx1"/>
                </a:solidFill>
                <a:effectLst/>
                <a:latin typeface="Consolas" panose="020B0609020204030204" pitchFamily="49" charset="0"/>
              </a:rPr>
              <a:t>process.env.IP</a:t>
            </a:r>
            <a:r>
              <a:rPr lang="en-US" sz="1700" b="0" dirty="0">
                <a:solidFill>
                  <a:schemeClr val="tx1"/>
                </a:solidFill>
                <a:effectLst/>
                <a:latin typeface="Consolas" panose="020B0609020204030204" pitchFamily="49" charset="0"/>
              </a:rPr>
              <a:t> || 'localhost') + ':' + </a:t>
            </a:r>
          </a:p>
          <a:p>
            <a:pPr marL="0" indent="0">
              <a:buNone/>
            </a:pPr>
            <a:r>
              <a:rPr lang="en-US" sz="1700" b="0" dirty="0">
                <a:solidFill>
                  <a:schemeClr val="tx1"/>
                </a:solidFill>
                <a:effectLst/>
                <a:latin typeface="Consolas" panose="020B0609020204030204" pitchFamily="49" charset="0"/>
              </a:rPr>
              <a:t>(</a:t>
            </a:r>
            <a:r>
              <a:rPr lang="en-US" sz="1700" b="0" dirty="0" err="1">
                <a:solidFill>
                  <a:schemeClr val="tx1"/>
                </a:solidFill>
                <a:effectLst/>
                <a:latin typeface="Consolas" panose="020B0609020204030204" pitchFamily="49" charset="0"/>
              </a:rPr>
              <a:t>process.env.MONGO_PORT</a:t>
            </a:r>
            <a:r>
              <a:rPr lang="en-US" sz="1700" b="0" dirty="0">
                <a:solidFill>
                  <a:schemeClr val="tx1"/>
                </a:solidFill>
                <a:effectLst/>
                <a:latin typeface="Consolas" panose="020B0609020204030204" pitchFamily="49" charset="0"/>
              </a:rPr>
              <a:t> || '27017') +</a:t>
            </a:r>
          </a:p>
          <a:p>
            <a:pPr marL="0" indent="0">
              <a:buNone/>
            </a:pPr>
            <a:r>
              <a:rPr lang="en-US" sz="1700" b="0" dirty="0">
                <a:solidFill>
                  <a:schemeClr val="tx1"/>
                </a:solidFill>
                <a:effectLst/>
                <a:latin typeface="Consolas" panose="020B0609020204030204" pitchFamily="49" charset="0"/>
              </a:rPr>
              <a:t> '/</a:t>
            </a:r>
            <a:r>
              <a:rPr lang="en-US" sz="1700" b="0" dirty="0" err="1">
                <a:solidFill>
                  <a:schemeClr val="tx1"/>
                </a:solidFill>
                <a:effectLst/>
                <a:latin typeface="Consolas" panose="020B0609020204030204" pitchFamily="49" charset="0"/>
              </a:rPr>
              <a:t>mernproject</a:t>
            </a:r>
            <a:r>
              <a:rPr lang="en-US" sz="1700" b="0" dirty="0">
                <a:solidFill>
                  <a:schemeClr val="tx1"/>
                </a:solidFill>
                <a:effectLst/>
                <a:latin typeface="Consolas" panose="020B0609020204030204" pitchFamily="49" charset="0"/>
              </a:rPr>
              <a:t>' </a:t>
            </a:r>
          </a:p>
          <a:p>
            <a:pPr marL="0" indent="0">
              <a:buNone/>
            </a:pPr>
            <a:r>
              <a:rPr lang="en-US" sz="1700" b="0" dirty="0">
                <a:solidFill>
                  <a:schemeClr val="tx1"/>
                </a:solidFill>
                <a:effectLst/>
                <a:latin typeface="Consolas" panose="020B0609020204030204" pitchFamily="49" charset="0"/>
              </a:rPr>
              <a:t> }</a:t>
            </a:r>
          </a:p>
          <a:p>
            <a:pPr marL="0" indent="0">
              <a:buNone/>
            </a:pPr>
            <a:r>
              <a:rPr lang="en-US" sz="1700" b="0" dirty="0">
                <a:solidFill>
                  <a:schemeClr val="tx1"/>
                </a:solidFill>
                <a:effectLst/>
                <a:latin typeface="Consolas" panose="020B0609020204030204" pitchFamily="49" charset="0"/>
              </a:rPr>
              <a:t> export default config</a:t>
            </a:r>
          </a:p>
          <a:p>
            <a:endParaRPr lang="en-US" dirty="0"/>
          </a:p>
        </p:txBody>
      </p:sp>
      <p:sp>
        <p:nvSpPr>
          <p:cNvPr id="4" name="Date Placeholder 3">
            <a:extLst>
              <a:ext uri="{FF2B5EF4-FFF2-40B4-BE49-F238E27FC236}">
                <a16:creationId xmlns:a16="http://schemas.microsoft.com/office/drawing/2014/main" id="{D8116CE8-389D-C922-9087-A762E91B7050}"/>
              </a:ext>
            </a:extLst>
          </p:cNvPr>
          <p:cNvSpPr>
            <a:spLocks noGrp="1"/>
          </p:cNvSpPr>
          <p:nvPr>
            <p:ph type="dt" sz="half" idx="10"/>
          </p:nvPr>
        </p:nvSpPr>
        <p:spPr/>
        <p:txBody>
          <a:bodyPr/>
          <a:lstStyle/>
          <a:p>
            <a:pPr>
              <a:defRPr/>
            </a:pPr>
            <a:fld id="{C9C54A8A-EC83-4BC5-B48C-A23671E55882}" type="datetime1">
              <a:rPr lang="en-US" smtClean="0"/>
              <a:t>6/8/2024</a:t>
            </a:fld>
            <a:endParaRPr lang="en-US"/>
          </a:p>
        </p:txBody>
      </p:sp>
      <p:sp>
        <p:nvSpPr>
          <p:cNvPr id="5" name="Footer Placeholder 4">
            <a:extLst>
              <a:ext uri="{FF2B5EF4-FFF2-40B4-BE49-F238E27FC236}">
                <a16:creationId xmlns:a16="http://schemas.microsoft.com/office/drawing/2014/main" id="{E56EA616-697F-1200-0BDB-392293FF298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7E8E391C-62CD-6D68-F244-13F89A63E42E}"/>
              </a:ext>
            </a:extLst>
          </p:cNvPr>
          <p:cNvSpPr>
            <a:spLocks noGrp="1"/>
          </p:cNvSpPr>
          <p:nvPr>
            <p:ph type="sldNum" sz="quarter" idx="12"/>
          </p:nvPr>
        </p:nvSpPr>
        <p:spPr/>
        <p:txBody>
          <a:bodyPr/>
          <a:lstStyle/>
          <a:p>
            <a:fld id="{7C5CF243-786F-4254-B068-4C9F0B6EA12F}" type="slidenum">
              <a:rPr lang="en-US" altLang="en-US" smtClean="0"/>
              <a:pPr/>
              <a:t>53</a:t>
            </a:fld>
            <a:endParaRPr lang="en-US" altLang="en-US"/>
          </a:p>
        </p:txBody>
      </p:sp>
    </p:spTree>
    <p:extLst>
      <p:ext uri="{BB962C8B-B14F-4D97-AF65-F5344CB8AC3E}">
        <p14:creationId xmlns:p14="http://schemas.microsoft.com/office/powerpoint/2010/main" val="15023813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D9F21-7F86-E69D-2D56-CF7ADA1C3F2D}"/>
              </a:ext>
            </a:extLst>
          </p:cNvPr>
          <p:cNvSpPr>
            <a:spLocks noGrp="1"/>
          </p:cNvSpPr>
          <p:nvPr>
            <p:ph type="title"/>
          </p:nvPr>
        </p:nvSpPr>
        <p:spPr/>
        <p:txBody>
          <a:bodyPr/>
          <a:lstStyle/>
          <a:p>
            <a:r>
              <a:rPr lang="en-US" dirty="0"/>
              <a:t>Updated server.js file</a:t>
            </a:r>
          </a:p>
        </p:txBody>
      </p:sp>
      <p:sp>
        <p:nvSpPr>
          <p:cNvPr id="3" name="Content Placeholder 2">
            <a:extLst>
              <a:ext uri="{FF2B5EF4-FFF2-40B4-BE49-F238E27FC236}">
                <a16:creationId xmlns:a16="http://schemas.microsoft.com/office/drawing/2014/main" id="{94CADF3C-DFE0-B15A-6044-706E1A98B1ED}"/>
              </a:ext>
            </a:extLst>
          </p:cNvPr>
          <p:cNvSpPr>
            <a:spLocks noGrp="1"/>
          </p:cNvSpPr>
          <p:nvPr>
            <p:ph idx="1"/>
          </p:nvPr>
        </p:nvSpPr>
        <p:spPr>
          <a:xfrm>
            <a:off x="1034935" y="873125"/>
            <a:ext cx="8077200" cy="5257800"/>
          </a:xfrm>
        </p:spPr>
        <p:txBody>
          <a:bodyPr/>
          <a:lstStyle/>
          <a:p>
            <a:r>
              <a:rPr lang="en-US" dirty="0"/>
              <a:t>Update the server.js as follows:</a:t>
            </a:r>
          </a:p>
          <a:p>
            <a:pPr marL="0" indent="0">
              <a:buNone/>
            </a:pPr>
            <a:br>
              <a:rPr lang="en-US" sz="2400" b="0" dirty="0">
                <a:solidFill>
                  <a:schemeClr val="tx1"/>
                </a:solidFill>
                <a:effectLst/>
                <a:latin typeface="Consolas" panose="020B0609020204030204" pitchFamily="49" charset="0"/>
              </a:rPr>
            </a:br>
            <a:r>
              <a:rPr lang="en-US" sz="900" b="0" dirty="0">
                <a:solidFill>
                  <a:schemeClr val="tx1"/>
                </a:solidFill>
                <a:effectLst/>
                <a:highlight>
                  <a:srgbClr val="FFFF00"/>
                </a:highlight>
                <a:latin typeface="Consolas" panose="020B0609020204030204" pitchFamily="49" charset="0"/>
              </a:rPr>
              <a:t>import config from './config/config.js' </a:t>
            </a:r>
          </a:p>
          <a:p>
            <a:pPr marL="0" indent="0">
              <a:buNone/>
            </a:pPr>
            <a:r>
              <a:rPr lang="en-US" sz="900" b="0" dirty="0">
                <a:solidFill>
                  <a:schemeClr val="tx1"/>
                </a:solidFill>
                <a:effectLst/>
                <a:highlight>
                  <a:srgbClr val="FFFF00"/>
                </a:highlight>
                <a:latin typeface="Consolas" panose="020B0609020204030204" pitchFamily="49" charset="0"/>
              </a:rPr>
              <a:t>import app from './server/express.js'</a:t>
            </a:r>
          </a:p>
          <a:p>
            <a:pPr marL="0" indent="0">
              <a:buNone/>
            </a:pPr>
            <a:r>
              <a:rPr lang="en-US" sz="900" b="0" dirty="0">
                <a:solidFill>
                  <a:schemeClr val="tx1"/>
                </a:solidFill>
                <a:effectLst/>
                <a:latin typeface="Consolas" panose="020B0609020204030204" pitchFamily="49" charset="0"/>
              </a:rPr>
              <a:t>import mongoose from 'mongoose' </a:t>
            </a:r>
          </a:p>
          <a:p>
            <a:pPr marL="0" indent="0">
              <a:buNone/>
            </a:pPr>
            <a:r>
              <a:rPr lang="en-US" sz="900" b="0" dirty="0" err="1">
                <a:solidFill>
                  <a:schemeClr val="tx1"/>
                </a:solidFill>
                <a:effectLst/>
                <a:latin typeface="Consolas" panose="020B0609020204030204" pitchFamily="49" charset="0"/>
              </a:rPr>
              <a:t>mongoose.Promise</a:t>
            </a:r>
            <a:r>
              <a:rPr lang="en-US" sz="900" b="0" dirty="0">
                <a:solidFill>
                  <a:schemeClr val="tx1"/>
                </a:solidFill>
                <a:effectLst/>
                <a:latin typeface="Consolas" panose="020B0609020204030204" pitchFamily="49" charset="0"/>
              </a:rPr>
              <a:t> = </a:t>
            </a:r>
            <a:r>
              <a:rPr lang="en-US" sz="900" b="0" dirty="0" err="1">
                <a:solidFill>
                  <a:schemeClr val="tx1"/>
                </a:solidFill>
                <a:effectLst/>
                <a:latin typeface="Consolas" panose="020B0609020204030204" pitchFamily="49" charset="0"/>
              </a:rPr>
              <a:t>global.Promise</a:t>
            </a:r>
            <a:endParaRPr lang="en-US" sz="900" b="0" dirty="0">
              <a:solidFill>
                <a:schemeClr val="tx1"/>
              </a:solidFill>
              <a:effectLst/>
              <a:latin typeface="Consolas" panose="020B0609020204030204" pitchFamily="49" charset="0"/>
            </a:endParaRPr>
          </a:p>
          <a:p>
            <a:pPr marL="0" indent="0">
              <a:buNone/>
            </a:pPr>
            <a:r>
              <a:rPr lang="en-US" sz="900" b="0" dirty="0" err="1">
                <a:solidFill>
                  <a:schemeClr val="tx1"/>
                </a:solidFill>
                <a:effectLst/>
                <a:latin typeface="Consolas" panose="020B0609020204030204" pitchFamily="49" charset="0"/>
              </a:rPr>
              <a:t>mongoose.connect</a:t>
            </a:r>
            <a:r>
              <a:rPr lang="en-US" sz="900" b="0" dirty="0">
                <a:solidFill>
                  <a:schemeClr val="tx1"/>
                </a:solidFill>
                <a:effectLst/>
                <a:latin typeface="Consolas" panose="020B0609020204030204" pitchFamily="49" charset="0"/>
              </a:rPr>
              <a:t>(</a:t>
            </a:r>
            <a:r>
              <a:rPr lang="en-US" sz="900" b="0" dirty="0" err="1">
                <a:solidFill>
                  <a:schemeClr val="tx1"/>
                </a:solidFill>
                <a:effectLst/>
                <a:latin typeface="Consolas" panose="020B0609020204030204" pitchFamily="49" charset="0"/>
              </a:rPr>
              <a:t>config.mongoUri</a:t>
            </a:r>
            <a:r>
              <a:rPr lang="en-US" sz="900" b="0" dirty="0">
                <a:solidFill>
                  <a:schemeClr val="tx1"/>
                </a:solidFill>
                <a:effectLst/>
                <a:latin typeface="Consolas" panose="020B0609020204030204" pitchFamily="49" charset="0"/>
              </a:rPr>
              <a:t>, { </a:t>
            </a:r>
            <a:r>
              <a:rPr lang="en-US" sz="900" b="0" dirty="0" err="1">
                <a:solidFill>
                  <a:schemeClr val="tx1"/>
                </a:solidFill>
                <a:effectLst/>
                <a:latin typeface="Consolas" panose="020B0609020204030204" pitchFamily="49" charset="0"/>
              </a:rPr>
              <a:t>useNewUrlParser</a:t>
            </a:r>
            <a:r>
              <a:rPr lang="en-US" sz="900" b="0" dirty="0">
                <a:solidFill>
                  <a:schemeClr val="tx1"/>
                </a:solidFill>
                <a:effectLst/>
                <a:latin typeface="Consolas" panose="020B0609020204030204" pitchFamily="49" charset="0"/>
              </a:rPr>
              <a:t>: true,</a:t>
            </a:r>
          </a:p>
          <a:p>
            <a:pPr marL="0" indent="0">
              <a:buNone/>
            </a:pPr>
            <a:r>
              <a:rPr lang="en-US" sz="900" b="0" dirty="0">
                <a:solidFill>
                  <a:schemeClr val="tx1"/>
                </a:solidFill>
                <a:effectLst/>
                <a:highlight>
                  <a:srgbClr val="FFFF00"/>
                </a:highlight>
                <a:latin typeface="Consolas" panose="020B0609020204030204" pitchFamily="49" charset="0"/>
              </a:rPr>
              <a:t>//</a:t>
            </a:r>
            <a:r>
              <a:rPr lang="en-US" sz="900" b="0" dirty="0" err="1">
                <a:solidFill>
                  <a:schemeClr val="tx1"/>
                </a:solidFill>
                <a:effectLst/>
                <a:highlight>
                  <a:srgbClr val="FFFF00"/>
                </a:highlight>
                <a:latin typeface="Consolas" panose="020B0609020204030204" pitchFamily="49" charset="0"/>
              </a:rPr>
              <a:t>useCreateIndex</a:t>
            </a:r>
            <a:r>
              <a:rPr lang="en-US" sz="900" b="0" dirty="0">
                <a:solidFill>
                  <a:schemeClr val="tx1"/>
                </a:solidFill>
                <a:effectLst/>
                <a:highlight>
                  <a:srgbClr val="FFFF00"/>
                </a:highlight>
                <a:latin typeface="Consolas" panose="020B0609020204030204" pitchFamily="49" charset="0"/>
              </a:rPr>
              <a:t>: true, </a:t>
            </a:r>
          </a:p>
          <a:p>
            <a:pPr marL="0" indent="0">
              <a:buNone/>
            </a:pPr>
            <a:r>
              <a:rPr lang="en-US" sz="900" b="0" dirty="0">
                <a:solidFill>
                  <a:schemeClr val="tx1"/>
                </a:solidFill>
                <a:effectLst/>
                <a:highlight>
                  <a:srgbClr val="FFFF00"/>
                </a:highlight>
                <a:latin typeface="Consolas" panose="020B0609020204030204" pitchFamily="49" charset="0"/>
              </a:rPr>
              <a:t>//</a:t>
            </a:r>
            <a:r>
              <a:rPr lang="en-US" sz="900" b="0" dirty="0" err="1">
                <a:solidFill>
                  <a:schemeClr val="tx1"/>
                </a:solidFill>
                <a:effectLst/>
                <a:highlight>
                  <a:srgbClr val="FFFF00"/>
                </a:highlight>
                <a:latin typeface="Consolas" panose="020B0609020204030204" pitchFamily="49" charset="0"/>
              </a:rPr>
              <a:t>useUnifiedTopology</a:t>
            </a:r>
            <a:r>
              <a:rPr lang="en-US" sz="900" b="0" dirty="0">
                <a:solidFill>
                  <a:schemeClr val="tx1"/>
                </a:solidFill>
                <a:effectLst/>
                <a:highlight>
                  <a:srgbClr val="FFFF00"/>
                </a:highlight>
                <a:latin typeface="Consolas" panose="020B0609020204030204" pitchFamily="49" charset="0"/>
              </a:rPr>
              <a:t>: true</a:t>
            </a:r>
            <a:r>
              <a:rPr lang="en-US" sz="900" b="0" dirty="0">
                <a:solidFill>
                  <a:schemeClr val="tx1"/>
                </a:solidFill>
                <a:effectLst/>
                <a:latin typeface="Consolas" panose="020B0609020204030204" pitchFamily="49" charset="0"/>
              </a:rPr>
              <a:t> </a:t>
            </a:r>
          </a:p>
          <a:p>
            <a:pPr marL="0" indent="0">
              <a:buNone/>
            </a:pPr>
            <a:r>
              <a:rPr lang="en-US" sz="900" b="0" dirty="0">
                <a:solidFill>
                  <a:schemeClr val="tx1"/>
                </a:solidFill>
                <a:effectLst/>
                <a:latin typeface="Consolas" panose="020B0609020204030204" pitchFamily="49" charset="0"/>
              </a:rPr>
              <a:t>} )</a:t>
            </a:r>
          </a:p>
          <a:p>
            <a:pPr marL="0" indent="0">
              <a:buNone/>
            </a:pPr>
            <a:r>
              <a:rPr lang="en-US" sz="900" b="0" dirty="0" err="1">
                <a:solidFill>
                  <a:schemeClr val="tx1"/>
                </a:solidFill>
                <a:effectLst/>
                <a:latin typeface="Consolas" panose="020B0609020204030204" pitchFamily="49" charset="0"/>
              </a:rPr>
              <a:t>mongoose.connection.on</a:t>
            </a:r>
            <a:r>
              <a:rPr lang="en-US" sz="900" b="0" dirty="0">
                <a:solidFill>
                  <a:schemeClr val="tx1"/>
                </a:solidFill>
                <a:effectLst/>
                <a:latin typeface="Consolas" panose="020B0609020204030204" pitchFamily="49" charset="0"/>
              </a:rPr>
              <a:t>('error', () =&gt; {</a:t>
            </a:r>
          </a:p>
          <a:p>
            <a:pPr marL="0" indent="0">
              <a:buNone/>
            </a:pPr>
            <a:r>
              <a:rPr lang="en-US" sz="900" b="0" dirty="0">
                <a:solidFill>
                  <a:schemeClr val="tx1"/>
                </a:solidFill>
                <a:effectLst/>
                <a:latin typeface="Consolas" panose="020B0609020204030204" pitchFamily="49" charset="0"/>
              </a:rPr>
              <a:t>throw new Error(`unable to connect to database: ${</a:t>
            </a:r>
            <a:r>
              <a:rPr lang="en-US" sz="900" b="0" dirty="0" err="1">
                <a:solidFill>
                  <a:schemeClr val="tx1"/>
                </a:solidFill>
                <a:effectLst/>
                <a:highlight>
                  <a:srgbClr val="FFFF00"/>
                </a:highlight>
                <a:latin typeface="Consolas" panose="020B0609020204030204" pitchFamily="49" charset="0"/>
              </a:rPr>
              <a:t>config.mongoUri</a:t>
            </a:r>
            <a:r>
              <a:rPr lang="en-US" sz="900" b="0" dirty="0">
                <a:solidFill>
                  <a:schemeClr val="tx1"/>
                </a:solidFill>
                <a:effectLst/>
                <a:latin typeface="Consolas" panose="020B0609020204030204" pitchFamily="49" charset="0"/>
              </a:rPr>
              <a:t>}`) </a:t>
            </a:r>
          </a:p>
          <a:p>
            <a:pPr marL="0" indent="0">
              <a:buNone/>
            </a:pPr>
            <a:r>
              <a:rPr lang="en-US" sz="900" b="0" dirty="0">
                <a:solidFill>
                  <a:schemeClr val="tx1"/>
                </a:solidFill>
                <a:effectLst/>
                <a:latin typeface="Consolas" panose="020B0609020204030204" pitchFamily="49" charset="0"/>
              </a:rPr>
              <a:t>})</a:t>
            </a:r>
          </a:p>
          <a:p>
            <a:pPr marL="0" indent="0">
              <a:buNone/>
            </a:pPr>
            <a:r>
              <a:rPr lang="en-US" sz="900" b="0" dirty="0" err="1">
                <a:solidFill>
                  <a:schemeClr val="tx1"/>
                </a:solidFill>
                <a:effectLst/>
                <a:latin typeface="Consolas" panose="020B0609020204030204" pitchFamily="49" charset="0"/>
              </a:rPr>
              <a:t>app.get</a:t>
            </a:r>
            <a:r>
              <a:rPr lang="en-US" sz="900" b="0" dirty="0">
                <a:solidFill>
                  <a:schemeClr val="tx1"/>
                </a:solidFill>
                <a:effectLst/>
                <a:latin typeface="Consolas" panose="020B0609020204030204" pitchFamily="49" charset="0"/>
              </a:rPr>
              <a:t>("/", (req, res) =&gt; {</a:t>
            </a:r>
          </a:p>
          <a:p>
            <a:pPr marL="0" indent="0">
              <a:buNone/>
            </a:pPr>
            <a:r>
              <a:rPr lang="en-US" sz="900" b="0" dirty="0" err="1">
                <a:solidFill>
                  <a:schemeClr val="tx1"/>
                </a:solidFill>
                <a:effectLst/>
                <a:latin typeface="Consolas" panose="020B0609020204030204" pitchFamily="49" charset="0"/>
              </a:rPr>
              <a:t>res.json</a:t>
            </a:r>
            <a:r>
              <a:rPr lang="en-US" sz="900" b="0" dirty="0">
                <a:solidFill>
                  <a:schemeClr val="tx1"/>
                </a:solidFill>
                <a:effectLst/>
                <a:latin typeface="Consolas" panose="020B0609020204030204" pitchFamily="49" charset="0"/>
              </a:rPr>
              <a:t>({ message: "Welcome to User application." });</a:t>
            </a:r>
          </a:p>
          <a:p>
            <a:pPr marL="0" indent="0">
              <a:buNone/>
            </a:pPr>
            <a:r>
              <a:rPr lang="en-US" sz="900" b="0" dirty="0">
                <a:solidFill>
                  <a:schemeClr val="tx1"/>
                </a:solidFill>
                <a:effectLst/>
                <a:latin typeface="Consolas" panose="020B0609020204030204" pitchFamily="49" charset="0"/>
              </a:rPr>
              <a:t>});</a:t>
            </a:r>
          </a:p>
          <a:p>
            <a:pPr marL="0" indent="0">
              <a:buNone/>
            </a:pPr>
            <a:r>
              <a:rPr lang="en-US" sz="900" b="0" dirty="0" err="1">
                <a:solidFill>
                  <a:schemeClr val="tx1"/>
                </a:solidFill>
                <a:effectLst/>
                <a:latin typeface="Consolas" panose="020B0609020204030204" pitchFamily="49" charset="0"/>
              </a:rPr>
              <a:t>app.listen</a:t>
            </a:r>
            <a:r>
              <a:rPr lang="en-US" sz="900" b="0" dirty="0">
                <a:solidFill>
                  <a:schemeClr val="tx1"/>
                </a:solidFill>
                <a:effectLst/>
                <a:latin typeface="Consolas" panose="020B0609020204030204" pitchFamily="49" charset="0"/>
              </a:rPr>
              <a:t>(</a:t>
            </a:r>
            <a:r>
              <a:rPr lang="en-US" sz="900" b="0" dirty="0" err="1">
                <a:solidFill>
                  <a:schemeClr val="tx1"/>
                </a:solidFill>
                <a:effectLst/>
                <a:latin typeface="Consolas" panose="020B0609020204030204" pitchFamily="49" charset="0"/>
              </a:rPr>
              <a:t>config.port</a:t>
            </a:r>
            <a:r>
              <a:rPr lang="en-US" sz="900" b="0" dirty="0">
                <a:solidFill>
                  <a:schemeClr val="tx1"/>
                </a:solidFill>
                <a:effectLst/>
                <a:latin typeface="Consolas" panose="020B0609020204030204" pitchFamily="49" charset="0"/>
              </a:rPr>
              <a:t>, (err) =&gt; { </a:t>
            </a:r>
          </a:p>
          <a:p>
            <a:pPr marL="0" indent="0">
              <a:buNone/>
            </a:pPr>
            <a:r>
              <a:rPr lang="en-US" sz="900" b="0" dirty="0">
                <a:solidFill>
                  <a:schemeClr val="tx1"/>
                </a:solidFill>
                <a:effectLst/>
                <a:latin typeface="Consolas" panose="020B0609020204030204" pitchFamily="49" charset="0"/>
              </a:rPr>
              <a:t>if (err) {</a:t>
            </a:r>
          </a:p>
          <a:p>
            <a:pPr marL="0" indent="0">
              <a:buNone/>
            </a:pPr>
            <a:r>
              <a:rPr lang="en-US" sz="900" b="0" dirty="0">
                <a:solidFill>
                  <a:schemeClr val="tx1"/>
                </a:solidFill>
                <a:effectLst/>
                <a:latin typeface="Consolas" panose="020B0609020204030204" pitchFamily="49" charset="0"/>
              </a:rPr>
              <a:t>console.log(err) </a:t>
            </a:r>
          </a:p>
          <a:p>
            <a:pPr marL="0" indent="0">
              <a:buNone/>
            </a:pPr>
            <a:r>
              <a:rPr lang="en-US" sz="900" b="0" dirty="0">
                <a:solidFill>
                  <a:schemeClr val="tx1"/>
                </a:solidFill>
                <a:effectLst/>
                <a:latin typeface="Consolas" panose="020B0609020204030204" pitchFamily="49" charset="0"/>
              </a:rPr>
              <a:t>}</a:t>
            </a:r>
          </a:p>
          <a:p>
            <a:pPr marL="0" indent="0">
              <a:buNone/>
            </a:pPr>
            <a:r>
              <a:rPr lang="en-US" sz="900" b="0" dirty="0">
                <a:solidFill>
                  <a:schemeClr val="tx1"/>
                </a:solidFill>
                <a:effectLst/>
                <a:latin typeface="Consolas" panose="020B0609020204030204" pitchFamily="49" charset="0"/>
              </a:rPr>
              <a:t>console.info('Server started on port %s.', </a:t>
            </a:r>
            <a:r>
              <a:rPr lang="en-US" sz="900" b="0" dirty="0" err="1">
                <a:solidFill>
                  <a:schemeClr val="tx1"/>
                </a:solidFill>
                <a:effectLst/>
                <a:latin typeface="Consolas" panose="020B0609020204030204" pitchFamily="49" charset="0"/>
              </a:rPr>
              <a:t>config.port</a:t>
            </a:r>
            <a:r>
              <a:rPr lang="en-US" sz="900" b="0" dirty="0">
                <a:solidFill>
                  <a:schemeClr val="tx1"/>
                </a:solidFill>
                <a:effectLst/>
                <a:latin typeface="Consolas" panose="020B0609020204030204" pitchFamily="49" charset="0"/>
              </a:rPr>
              <a:t>) </a:t>
            </a:r>
          </a:p>
          <a:p>
            <a:pPr marL="0" indent="0">
              <a:buNone/>
            </a:pPr>
            <a:r>
              <a:rPr lang="en-US" sz="900" b="0" dirty="0">
                <a:solidFill>
                  <a:schemeClr val="tx1"/>
                </a:solidFill>
                <a:effectLst/>
                <a:latin typeface="Consolas" panose="020B0609020204030204" pitchFamily="49" charset="0"/>
              </a:rPr>
              <a:t>})</a:t>
            </a:r>
          </a:p>
          <a:p>
            <a:pPr marL="0" indent="0">
              <a:buNone/>
            </a:pPr>
            <a:br>
              <a:rPr lang="en-US" sz="900" b="0" dirty="0">
                <a:solidFill>
                  <a:schemeClr val="tx1"/>
                </a:solidFill>
                <a:effectLst/>
                <a:latin typeface="Consolas" panose="020B0609020204030204" pitchFamily="49" charset="0"/>
              </a:rPr>
            </a:br>
            <a:endParaRPr lang="en-US" sz="900" b="0" dirty="0">
              <a:solidFill>
                <a:schemeClr val="tx1"/>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29EF29AD-60C5-7E26-AF81-AEE8FA86CDD7}"/>
              </a:ext>
            </a:extLst>
          </p:cNvPr>
          <p:cNvSpPr>
            <a:spLocks noGrp="1"/>
          </p:cNvSpPr>
          <p:nvPr>
            <p:ph type="dt" sz="half" idx="10"/>
          </p:nvPr>
        </p:nvSpPr>
        <p:spPr/>
        <p:txBody>
          <a:bodyPr/>
          <a:lstStyle/>
          <a:p>
            <a:pPr>
              <a:defRPr/>
            </a:pPr>
            <a:fld id="{C9C54A8A-EC83-4BC5-B48C-A23671E55882}" type="datetime1">
              <a:rPr lang="en-US" smtClean="0"/>
              <a:t>6/8/2024</a:t>
            </a:fld>
            <a:endParaRPr lang="en-US"/>
          </a:p>
        </p:txBody>
      </p:sp>
      <p:sp>
        <p:nvSpPr>
          <p:cNvPr id="5" name="Footer Placeholder 4">
            <a:extLst>
              <a:ext uri="{FF2B5EF4-FFF2-40B4-BE49-F238E27FC236}">
                <a16:creationId xmlns:a16="http://schemas.microsoft.com/office/drawing/2014/main" id="{1259A975-CE6F-B15C-8E6B-C4A4E4A2510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BEAB5C0-BE04-8F4C-3E75-DDCFB4461288}"/>
              </a:ext>
            </a:extLst>
          </p:cNvPr>
          <p:cNvSpPr>
            <a:spLocks noGrp="1"/>
          </p:cNvSpPr>
          <p:nvPr>
            <p:ph type="sldNum" sz="quarter" idx="12"/>
          </p:nvPr>
        </p:nvSpPr>
        <p:spPr/>
        <p:txBody>
          <a:bodyPr/>
          <a:lstStyle/>
          <a:p>
            <a:fld id="{7C5CF243-786F-4254-B068-4C9F0B6EA12F}" type="slidenum">
              <a:rPr lang="en-US" altLang="en-US" smtClean="0"/>
              <a:pPr/>
              <a:t>54</a:t>
            </a:fld>
            <a:endParaRPr lang="en-US" altLang="en-US"/>
          </a:p>
        </p:txBody>
      </p:sp>
    </p:spTree>
    <p:extLst>
      <p:ext uri="{BB962C8B-B14F-4D97-AF65-F5344CB8AC3E}">
        <p14:creationId xmlns:p14="http://schemas.microsoft.com/office/powerpoint/2010/main" val="30073685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F77DF-7A05-1775-7304-C3417A4C601E}"/>
              </a:ext>
            </a:extLst>
          </p:cNvPr>
          <p:cNvSpPr>
            <a:spLocks noGrp="1"/>
          </p:cNvSpPr>
          <p:nvPr>
            <p:ph type="title"/>
          </p:nvPr>
        </p:nvSpPr>
        <p:spPr/>
        <p:txBody>
          <a:bodyPr/>
          <a:lstStyle/>
          <a:p>
            <a:r>
              <a:rPr lang="en-US" dirty="0"/>
              <a:t>Running the server.</a:t>
            </a:r>
          </a:p>
        </p:txBody>
      </p:sp>
      <p:sp>
        <p:nvSpPr>
          <p:cNvPr id="3" name="Content Placeholder 2">
            <a:extLst>
              <a:ext uri="{FF2B5EF4-FFF2-40B4-BE49-F238E27FC236}">
                <a16:creationId xmlns:a16="http://schemas.microsoft.com/office/drawing/2014/main" id="{ADA06E37-D595-9845-74DA-BB4FFA02B4D9}"/>
              </a:ext>
            </a:extLst>
          </p:cNvPr>
          <p:cNvSpPr>
            <a:spLocks noGrp="1"/>
          </p:cNvSpPr>
          <p:nvPr>
            <p:ph idx="1"/>
          </p:nvPr>
        </p:nvSpPr>
        <p:spPr/>
        <p:txBody>
          <a:bodyPr/>
          <a:lstStyle/>
          <a:p>
            <a:r>
              <a:rPr lang="en-US" dirty="0"/>
              <a:t>cd client</a:t>
            </a:r>
          </a:p>
          <a:p>
            <a:r>
              <a:rPr lang="en-US" dirty="0"/>
              <a:t>Run the server</a:t>
            </a:r>
          </a:p>
          <a:p>
            <a:pPr marL="0" indent="0">
              <a:buNone/>
            </a:pPr>
            <a:r>
              <a:rPr lang="en-US" b="1" dirty="0"/>
              <a:t>Yarn development or yarn dev</a:t>
            </a:r>
          </a:p>
          <a:p>
            <a:r>
              <a:rPr lang="en-US" dirty="0"/>
              <a:t>With this update, opening the root URL in a browser should show Hello World rendered on the page. If you are running the code on your local machine, the root URL will be </a:t>
            </a:r>
            <a:r>
              <a:rPr lang="en-US" dirty="0">
                <a:hlinkClick r:id="rId2"/>
              </a:rPr>
              <a:t>http://localhost:3000/</a:t>
            </a:r>
            <a:r>
              <a:rPr lang="en-US" dirty="0"/>
              <a:t>.</a:t>
            </a:r>
          </a:p>
          <a:p>
            <a:endParaRPr lang="en-US" dirty="0"/>
          </a:p>
        </p:txBody>
      </p:sp>
      <p:sp>
        <p:nvSpPr>
          <p:cNvPr id="4" name="Date Placeholder 3">
            <a:extLst>
              <a:ext uri="{FF2B5EF4-FFF2-40B4-BE49-F238E27FC236}">
                <a16:creationId xmlns:a16="http://schemas.microsoft.com/office/drawing/2014/main" id="{58BCA2D2-FA18-9B23-18F5-0293F16EF33D}"/>
              </a:ext>
            </a:extLst>
          </p:cNvPr>
          <p:cNvSpPr>
            <a:spLocks noGrp="1"/>
          </p:cNvSpPr>
          <p:nvPr>
            <p:ph type="dt" sz="half" idx="10"/>
          </p:nvPr>
        </p:nvSpPr>
        <p:spPr/>
        <p:txBody>
          <a:bodyPr/>
          <a:lstStyle/>
          <a:p>
            <a:pPr>
              <a:defRPr/>
            </a:pPr>
            <a:fld id="{C9C54A8A-EC83-4BC5-B48C-A23671E55882}" type="datetime1">
              <a:rPr lang="en-US" smtClean="0"/>
              <a:t>6/8/2024</a:t>
            </a:fld>
            <a:endParaRPr lang="en-US"/>
          </a:p>
        </p:txBody>
      </p:sp>
      <p:sp>
        <p:nvSpPr>
          <p:cNvPr id="5" name="Footer Placeholder 4">
            <a:extLst>
              <a:ext uri="{FF2B5EF4-FFF2-40B4-BE49-F238E27FC236}">
                <a16:creationId xmlns:a16="http://schemas.microsoft.com/office/drawing/2014/main" id="{CAD7A68E-92A3-F839-7517-D78411EC76A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8C7B5FC-BE17-925C-F3B7-9ABA1130C86A}"/>
              </a:ext>
            </a:extLst>
          </p:cNvPr>
          <p:cNvSpPr>
            <a:spLocks noGrp="1"/>
          </p:cNvSpPr>
          <p:nvPr>
            <p:ph type="sldNum" sz="quarter" idx="12"/>
          </p:nvPr>
        </p:nvSpPr>
        <p:spPr/>
        <p:txBody>
          <a:bodyPr/>
          <a:lstStyle/>
          <a:p>
            <a:fld id="{7C5CF243-786F-4254-B068-4C9F0B6EA12F}" type="slidenum">
              <a:rPr lang="en-US" altLang="en-US" smtClean="0"/>
              <a:pPr/>
              <a:t>55</a:t>
            </a:fld>
            <a:endParaRPr lang="en-US" altLang="en-US"/>
          </a:p>
        </p:txBody>
      </p:sp>
      <p:pic>
        <p:nvPicPr>
          <p:cNvPr id="8" name="Picture 7">
            <a:extLst>
              <a:ext uri="{FF2B5EF4-FFF2-40B4-BE49-F238E27FC236}">
                <a16:creationId xmlns:a16="http://schemas.microsoft.com/office/drawing/2014/main" id="{F9A84491-D3E0-3BE2-9D1D-9AFD75032413}"/>
              </a:ext>
            </a:extLst>
          </p:cNvPr>
          <p:cNvPicPr>
            <a:picLocks noChangeAspect="1"/>
          </p:cNvPicPr>
          <p:nvPr/>
        </p:nvPicPr>
        <p:blipFill>
          <a:blip r:embed="rId3"/>
          <a:stretch>
            <a:fillRect/>
          </a:stretch>
        </p:blipFill>
        <p:spPr>
          <a:xfrm>
            <a:off x="1219200" y="3810000"/>
            <a:ext cx="6391275" cy="2362200"/>
          </a:xfrm>
          <a:prstGeom prst="rect">
            <a:avLst/>
          </a:prstGeom>
        </p:spPr>
      </p:pic>
    </p:spTree>
    <p:extLst>
      <p:ext uri="{BB962C8B-B14F-4D97-AF65-F5344CB8AC3E}">
        <p14:creationId xmlns:p14="http://schemas.microsoft.com/office/powerpoint/2010/main" val="4165952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989AF-E3C3-B3EF-5A4D-8AE241BA0CB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A783B77-41F0-13C1-F062-4E2A658FD402}"/>
              </a:ext>
            </a:extLst>
          </p:cNvPr>
          <p:cNvSpPr>
            <a:spLocks noGrp="1"/>
          </p:cNvSpPr>
          <p:nvPr>
            <p:ph idx="1"/>
          </p:nvPr>
        </p:nvSpPr>
        <p:spPr/>
        <p:txBody>
          <a:bodyPr/>
          <a:lstStyle/>
          <a:p>
            <a:r>
              <a:rPr lang="en-US" dirty="0"/>
              <a:t>At this point, the backend Node- Express- and MongoDB-based server that we can build on to add user-specific features</a:t>
            </a:r>
          </a:p>
          <a:p>
            <a:endParaRPr lang="en-US" dirty="0"/>
          </a:p>
        </p:txBody>
      </p:sp>
      <p:sp>
        <p:nvSpPr>
          <p:cNvPr id="4" name="Date Placeholder 3">
            <a:extLst>
              <a:ext uri="{FF2B5EF4-FFF2-40B4-BE49-F238E27FC236}">
                <a16:creationId xmlns:a16="http://schemas.microsoft.com/office/drawing/2014/main" id="{90A707D1-4452-48F6-EBD3-FC91D3801DA2}"/>
              </a:ext>
            </a:extLst>
          </p:cNvPr>
          <p:cNvSpPr>
            <a:spLocks noGrp="1"/>
          </p:cNvSpPr>
          <p:nvPr>
            <p:ph type="dt" sz="half" idx="10"/>
          </p:nvPr>
        </p:nvSpPr>
        <p:spPr/>
        <p:txBody>
          <a:bodyPr/>
          <a:lstStyle/>
          <a:p>
            <a:pPr>
              <a:defRPr/>
            </a:pPr>
            <a:fld id="{C9C54A8A-EC83-4BC5-B48C-A23671E55882}" type="datetime1">
              <a:rPr lang="en-US" smtClean="0"/>
              <a:t>6/8/2024</a:t>
            </a:fld>
            <a:endParaRPr lang="en-US"/>
          </a:p>
        </p:txBody>
      </p:sp>
      <p:sp>
        <p:nvSpPr>
          <p:cNvPr id="5" name="Footer Placeholder 4">
            <a:extLst>
              <a:ext uri="{FF2B5EF4-FFF2-40B4-BE49-F238E27FC236}">
                <a16:creationId xmlns:a16="http://schemas.microsoft.com/office/drawing/2014/main" id="{91D73945-5DEB-EB93-333B-937E301C779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E0B4BB4-8C06-7D9E-3BB1-EE5CC19A20D2}"/>
              </a:ext>
            </a:extLst>
          </p:cNvPr>
          <p:cNvSpPr>
            <a:spLocks noGrp="1"/>
          </p:cNvSpPr>
          <p:nvPr>
            <p:ph type="sldNum" sz="quarter" idx="12"/>
          </p:nvPr>
        </p:nvSpPr>
        <p:spPr/>
        <p:txBody>
          <a:bodyPr/>
          <a:lstStyle/>
          <a:p>
            <a:fld id="{7C5CF243-786F-4254-B068-4C9F0B6EA12F}" type="slidenum">
              <a:rPr lang="en-US" altLang="en-US" smtClean="0"/>
              <a:pPr/>
              <a:t>56</a:t>
            </a:fld>
            <a:endParaRPr lang="en-US" altLang="en-US"/>
          </a:p>
        </p:txBody>
      </p:sp>
    </p:spTree>
    <p:extLst>
      <p:ext uri="{BB962C8B-B14F-4D97-AF65-F5344CB8AC3E}">
        <p14:creationId xmlns:p14="http://schemas.microsoft.com/office/powerpoint/2010/main" val="41820392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0F797-2B3B-10BB-6120-8924E7728405}"/>
              </a:ext>
            </a:extLst>
          </p:cNvPr>
          <p:cNvSpPr>
            <a:spLocks noGrp="1"/>
          </p:cNvSpPr>
          <p:nvPr>
            <p:ph type="title"/>
          </p:nvPr>
        </p:nvSpPr>
        <p:spPr/>
        <p:txBody>
          <a:bodyPr/>
          <a:lstStyle/>
          <a:p>
            <a:r>
              <a:rPr lang="en-US" dirty="0"/>
              <a:t>Implementing the user model</a:t>
            </a:r>
          </a:p>
        </p:txBody>
      </p:sp>
      <p:sp>
        <p:nvSpPr>
          <p:cNvPr id="3" name="Content Placeholder 2">
            <a:extLst>
              <a:ext uri="{FF2B5EF4-FFF2-40B4-BE49-F238E27FC236}">
                <a16:creationId xmlns:a16="http://schemas.microsoft.com/office/drawing/2014/main" id="{F6B075D3-59FE-742A-D06B-2A3A879500FF}"/>
              </a:ext>
            </a:extLst>
          </p:cNvPr>
          <p:cNvSpPr>
            <a:spLocks noGrp="1"/>
          </p:cNvSpPr>
          <p:nvPr>
            <p:ph idx="1"/>
          </p:nvPr>
        </p:nvSpPr>
        <p:spPr/>
        <p:txBody>
          <a:bodyPr/>
          <a:lstStyle/>
          <a:p>
            <a:r>
              <a:rPr lang="en-US" dirty="0"/>
              <a:t>We will implement the user model in the server/models/user.model.js file and use Mongoose to define the schema with the necessary user data fields. </a:t>
            </a:r>
          </a:p>
          <a:p>
            <a:r>
              <a:rPr lang="en-US" dirty="0"/>
              <a:t>We're doing this so that we can add built-in validation for the fields and incorporate business logic such as password encryption, authentication, and custom validation.</a:t>
            </a:r>
          </a:p>
          <a:p>
            <a:r>
              <a:rPr lang="en-US" dirty="0"/>
              <a:t>We will begin by importing the mongoose module and use it to generate a </a:t>
            </a:r>
            <a:r>
              <a:rPr lang="en-US" dirty="0" err="1"/>
              <a:t>UserSchema</a:t>
            </a:r>
            <a:r>
              <a:rPr lang="en-US" dirty="0"/>
              <a:t>, which will contain the schema definition and user-related business logic to make up the user model.</a:t>
            </a:r>
          </a:p>
          <a:p>
            <a:r>
              <a:rPr lang="en-US" dirty="0"/>
              <a:t> This user model will be exported so that it can be used by the rest of the backend code.</a:t>
            </a:r>
          </a:p>
          <a:p>
            <a:endParaRPr lang="en-US" dirty="0"/>
          </a:p>
        </p:txBody>
      </p:sp>
      <p:sp>
        <p:nvSpPr>
          <p:cNvPr id="4" name="Date Placeholder 3">
            <a:extLst>
              <a:ext uri="{FF2B5EF4-FFF2-40B4-BE49-F238E27FC236}">
                <a16:creationId xmlns:a16="http://schemas.microsoft.com/office/drawing/2014/main" id="{5726764E-3C9A-696E-9DEB-5FB676D68329}"/>
              </a:ext>
            </a:extLst>
          </p:cNvPr>
          <p:cNvSpPr>
            <a:spLocks noGrp="1"/>
          </p:cNvSpPr>
          <p:nvPr>
            <p:ph type="dt" sz="half" idx="10"/>
          </p:nvPr>
        </p:nvSpPr>
        <p:spPr/>
        <p:txBody>
          <a:bodyPr/>
          <a:lstStyle/>
          <a:p>
            <a:pPr>
              <a:defRPr/>
            </a:pPr>
            <a:fld id="{C9C54A8A-EC83-4BC5-B48C-A23671E55882}" type="datetime1">
              <a:rPr lang="en-US" smtClean="0"/>
              <a:t>6/8/2024</a:t>
            </a:fld>
            <a:endParaRPr lang="en-US"/>
          </a:p>
        </p:txBody>
      </p:sp>
      <p:sp>
        <p:nvSpPr>
          <p:cNvPr id="5" name="Footer Placeholder 4">
            <a:extLst>
              <a:ext uri="{FF2B5EF4-FFF2-40B4-BE49-F238E27FC236}">
                <a16:creationId xmlns:a16="http://schemas.microsoft.com/office/drawing/2014/main" id="{74FE4086-A94E-810B-4EE9-E25E5F9C34A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FE87250-AB4B-8BB9-83F5-9EAD9F8480B2}"/>
              </a:ext>
            </a:extLst>
          </p:cNvPr>
          <p:cNvSpPr>
            <a:spLocks noGrp="1"/>
          </p:cNvSpPr>
          <p:nvPr>
            <p:ph type="sldNum" sz="quarter" idx="12"/>
          </p:nvPr>
        </p:nvSpPr>
        <p:spPr/>
        <p:txBody>
          <a:bodyPr/>
          <a:lstStyle/>
          <a:p>
            <a:fld id="{7C5CF243-786F-4254-B068-4C9F0B6EA12F}" type="slidenum">
              <a:rPr lang="en-US" altLang="en-US" smtClean="0"/>
              <a:pPr/>
              <a:t>57</a:t>
            </a:fld>
            <a:endParaRPr lang="en-US" altLang="en-US"/>
          </a:p>
        </p:txBody>
      </p:sp>
    </p:spTree>
    <p:extLst>
      <p:ext uri="{BB962C8B-B14F-4D97-AF65-F5344CB8AC3E}">
        <p14:creationId xmlns:p14="http://schemas.microsoft.com/office/powerpoint/2010/main" val="1530967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D954E-3384-AC8E-4B21-60189C3F3B44}"/>
              </a:ext>
            </a:extLst>
          </p:cNvPr>
          <p:cNvSpPr>
            <a:spLocks noGrp="1"/>
          </p:cNvSpPr>
          <p:nvPr>
            <p:ph type="title"/>
          </p:nvPr>
        </p:nvSpPr>
        <p:spPr/>
        <p:txBody>
          <a:bodyPr/>
          <a:lstStyle/>
          <a:p>
            <a:r>
              <a:rPr lang="en-US" dirty="0"/>
              <a:t>User.model.js file.</a:t>
            </a:r>
          </a:p>
        </p:txBody>
      </p:sp>
      <p:sp>
        <p:nvSpPr>
          <p:cNvPr id="3" name="Content Placeholder 2">
            <a:extLst>
              <a:ext uri="{FF2B5EF4-FFF2-40B4-BE49-F238E27FC236}">
                <a16:creationId xmlns:a16="http://schemas.microsoft.com/office/drawing/2014/main" id="{135E23A3-643D-25AE-464E-A21E118506A3}"/>
              </a:ext>
            </a:extLst>
          </p:cNvPr>
          <p:cNvSpPr>
            <a:spLocks noGrp="1"/>
          </p:cNvSpPr>
          <p:nvPr>
            <p:ph idx="1"/>
          </p:nvPr>
        </p:nvSpPr>
        <p:spPr/>
        <p:txBody>
          <a:bodyPr/>
          <a:lstStyle/>
          <a:p>
            <a:r>
              <a:rPr lang="en-US" dirty="0" err="1"/>
              <a:t>mern</a:t>
            </a:r>
            <a:r>
              <a:rPr lang="en-US" dirty="0"/>
              <a:t>-skeleton/server/models/user.model.js:</a:t>
            </a:r>
          </a:p>
          <a:p>
            <a:endParaRPr lang="en-US" dirty="0"/>
          </a:p>
          <a:p>
            <a:pPr marL="0" indent="0">
              <a:buNone/>
            </a:pPr>
            <a:r>
              <a:rPr lang="en-US" dirty="0"/>
              <a:t>import mongoose from 'mongoose'</a:t>
            </a:r>
          </a:p>
          <a:p>
            <a:pPr marL="0" indent="0">
              <a:buNone/>
            </a:pPr>
            <a:r>
              <a:rPr lang="en-US" dirty="0"/>
              <a:t>const </a:t>
            </a:r>
            <a:r>
              <a:rPr lang="en-US" dirty="0" err="1"/>
              <a:t>UserSchema</a:t>
            </a:r>
            <a:r>
              <a:rPr lang="en-US" dirty="0"/>
              <a:t> = new </a:t>
            </a:r>
            <a:r>
              <a:rPr lang="en-US" dirty="0" err="1"/>
              <a:t>mongoose.Schema</a:t>
            </a:r>
            <a:r>
              <a:rPr lang="en-US" dirty="0"/>
              <a:t>({ … }) </a:t>
            </a:r>
          </a:p>
          <a:p>
            <a:pPr marL="0" indent="0">
              <a:buNone/>
            </a:pPr>
            <a:r>
              <a:rPr lang="en-US" dirty="0"/>
              <a:t>export default </a:t>
            </a:r>
            <a:r>
              <a:rPr lang="en-US" dirty="0" err="1"/>
              <a:t>mongoose.model</a:t>
            </a:r>
            <a:r>
              <a:rPr lang="en-US" dirty="0"/>
              <a:t>('User', </a:t>
            </a:r>
            <a:r>
              <a:rPr lang="en-US" dirty="0" err="1"/>
              <a:t>UserSchema</a:t>
            </a:r>
            <a:r>
              <a:rPr lang="en-US" dirty="0"/>
              <a:t>)</a:t>
            </a:r>
          </a:p>
          <a:p>
            <a:pPr marL="0" indent="0">
              <a:buNone/>
            </a:pPr>
            <a:endParaRPr lang="en-US" dirty="0"/>
          </a:p>
          <a:p>
            <a:r>
              <a:rPr lang="en-US" dirty="0"/>
              <a:t>The </a:t>
            </a:r>
            <a:r>
              <a:rPr lang="en-US" dirty="0" err="1"/>
              <a:t>mongoose.Schema</a:t>
            </a:r>
            <a:r>
              <a:rPr lang="en-US" dirty="0"/>
              <a:t>() function takes a schema definition object as a parameter to generate a new Mongoose schema object that will specify the properties or structure of each document in a collection. </a:t>
            </a:r>
          </a:p>
          <a:p>
            <a:endParaRPr lang="en-US" dirty="0"/>
          </a:p>
        </p:txBody>
      </p:sp>
      <p:sp>
        <p:nvSpPr>
          <p:cNvPr id="4" name="Date Placeholder 3">
            <a:extLst>
              <a:ext uri="{FF2B5EF4-FFF2-40B4-BE49-F238E27FC236}">
                <a16:creationId xmlns:a16="http://schemas.microsoft.com/office/drawing/2014/main" id="{050FFB99-A537-3ED0-B11B-015486C06C23}"/>
              </a:ext>
            </a:extLst>
          </p:cNvPr>
          <p:cNvSpPr>
            <a:spLocks noGrp="1"/>
          </p:cNvSpPr>
          <p:nvPr>
            <p:ph type="dt" sz="half" idx="10"/>
          </p:nvPr>
        </p:nvSpPr>
        <p:spPr/>
        <p:txBody>
          <a:bodyPr/>
          <a:lstStyle/>
          <a:p>
            <a:pPr>
              <a:defRPr/>
            </a:pPr>
            <a:fld id="{C9C54A8A-EC83-4BC5-B48C-A23671E55882}" type="datetime1">
              <a:rPr lang="en-US" smtClean="0"/>
              <a:t>6/8/2024</a:t>
            </a:fld>
            <a:endParaRPr lang="en-US"/>
          </a:p>
        </p:txBody>
      </p:sp>
      <p:sp>
        <p:nvSpPr>
          <p:cNvPr id="5" name="Footer Placeholder 4">
            <a:extLst>
              <a:ext uri="{FF2B5EF4-FFF2-40B4-BE49-F238E27FC236}">
                <a16:creationId xmlns:a16="http://schemas.microsoft.com/office/drawing/2014/main" id="{11E6EBF1-9D08-8F4D-83B8-C0F9383511C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E02E50B-0C44-9691-4CBD-9A72566CD285}"/>
              </a:ext>
            </a:extLst>
          </p:cNvPr>
          <p:cNvSpPr>
            <a:spLocks noGrp="1"/>
          </p:cNvSpPr>
          <p:nvPr>
            <p:ph type="sldNum" sz="quarter" idx="12"/>
          </p:nvPr>
        </p:nvSpPr>
        <p:spPr/>
        <p:txBody>
          <a:bodyPr/>
          <a:lstStyle/>
          <a:p>
            <a:fld id="{7C5CF243-786F-4254-B068-4C9F0B6EA12F}" type="slidenum">
              <a:rPr lang="en-US" altLang="en-US" smtClean="0"/>
              <a:pPr/>
              <a:t>58</a:t>
            </a:fld>
            <a:endParaRPr lang="en-US" altLang="en-US"/>
          </a:p>
        </p:txBody>
      </p:sp>
    </p:spTree>
    <p:extLst>
      <p:ext uri="{BB962C8B-B14F-4D97-AF65-F5344CB8AC3E}">
        <p14:creationId xmlns:p14="http://schemas.microsoft.com/office/powerpoint/2010/main" val="41663419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9135-E755-2C40-3793-577D83F73964}"/>
              </a:ext>
            </a:extLst>
          </p:cNvPr>
          <p:cNvSpPr>
            <a:spLocks noGrp="1"/>
          </p:cNvSpPr>
          <p:nvPr>
            <p:ph type="title"/>
          </p:nvPr>
        </p:nvSpPr>
        <p:spPr/>
        <p:txBody>
          <a:bodyPr/>
          <a:lstStyle/>
          <a:p>
            <a:r>
              <a:rPr lang="en-US" dirty="0"/>
              <a:t>User schema definition</a:t>
            </a:r>
          </a:p>
        </p:txBody>
      </p:sp>
      <p:sp>
        <p:nvSpPr>
          <p:cNvPr id="3" name="Content Placeholder 2">
            <a:extLst>
              <a:ext uri="{FF2B5EF4-FFF2-40B4-BE49-F238E27FC236}">
                <a16:creationId xmlns:a16="http://schemas.microsoft.com/office/drawing/2014/main" id="{0742B4E6-3EAE-35F0-9A7E-7E022C0B8FDC}"/>
              </a:ext>
            </a:extLst>
          </p:cNvPr>
          <p:cNvSpPr>
            <a:spLocks noGrp="1"/>
          </p:cNvSpPr>
          <p:nvPr>
            <p:ph idx="1"/>
          </p:nvPr>
        </p:nvSpPr>
        <p:spPr/>
        <p:txBody>
          <a:bodyPr/>
          <a:lstStyle/>
          <a:p>
            <a:r>
              <a:rPr lang="en-US" dirty="0"/>
              <a:t>The user schema definition object that's needed to generate the new Mongoose schema will declare all user data fields and associated properties.</a:t>
            </a:r>
          </a:p>
          <a:p>
            <a:r>
              <a:rPr lang="en-US" dirty="0"/>
              <a:t> The schema will record user-related information including name, email, created-at and last-updated- at timestamps, hashed passwords, and the associated unique password salt.</a:t>
            </a:r>
          </a:p>
          <a:p>
            <a:endParaRPr lang="en-US" dirty="0"/>
          </a:p>
          <a:p>
            <a:r>
              <a:rPr lang="en-US" dirty="0"/>
              <a:t>We will elaborate on these properties next, showing you how each field is defined in the user schema code.</a:t>
            </a:r>
          </a:p>
          <a:p>
            <a:endParaRPr lang="en-US" dirty="0"/>
          </a:p>
        </p:txBody>
      </p:sp>
      <p:sp>
        <p:nvSpPr>
          <p:cNvPr id="4" name="Date Placeholder 3">
            <a:extLst>
              <a:ext uri="{FF2B5EF4-FFF2-40B4-BE49-F238E27FC236}">
                <a16:creationId xmlns:a16="http://schemas.microsoft.com/office/drawing/2014/main" id="{01A72C54-C599-32A0-B533-53534401ACAA}"/>
              </a:ext>
            </a:extLst>
          </p:cNvPr>
          <p:cNvSpPr>
            <a:spLocks noGrp="1"/>
          </p:cNvSpPr>
          <p:nvPr>
            <p:ph type="dt" sz="half" idx="10"/>
          </p:nvPr>
        </p:nvSpPr>
        <p:spPr/>
        <p:txBody>
          <a:bodyPr/>
          <a:lstStyle/>
          <a:p>
            <a:pPr>
              <a:defRPr/>
            </a:pPr>
            <a:fld id="{C9C54A8A-EC83-4BC5-B48C-A23671E55882}" type="datetime1">
              <a:rPr lang="en-US" smtClean="0"/>
              <a:t>6/8/2024</a:t>
            </a:fld>
            <a:endParaRPr lang="en-US"/>
          </a:p>
        </p:txBody>
      </p:sp>
      <p:sp>
        <p:nvSpPr>
          <p:cNvPr id="5" name="Footer Placeholder 4">
            <a:extLst>
              <a:ext uri="{FF2B5EF4-FFF2-40B4-BE49-F238E27FC236}">
                <a16:creationId xmlns:a16="http://schemas.microsoft.com/office/drawing/2014/main" id="{B2824DDF-218B-21B0-AC0D-CB718BF213A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35863F6F-62F5-5F17-824F-2E92E1F9E33B}"/>
              </a:ext>
            </a:extLst>
          </p:cNvPr>
          <p:cNvSpPr>
            <a:spLocks noGrp="1"/>
          </p:cNvSpPr>
          <p:nvPr>
            <p:ph type="sldNum" sz="quarter" idx="12"/>
          </p:nvPr>
        </p:nvSpPr>
        <p:spPr/>
        <p:txBody>
          <a:bodyPr/>
          <a:lstStyle/>
          <a:p>
            <a:fld id="{7C5CF243-786F-4254-B068-4C9F0B6EA12F}" type="slidenum">
              <a:rPr lang="en-US" altLang="en-US" smtClean="0"/>
              <a:pPr/>
              <a:t>59</a:t>
            </a:fld>
            <a:endParaRPr lang="en-US" altLang="en-US"/>
          </a:p>
        </p:txBody>
      </p:sp>
    </p:spTree>
    <p:extLst>
      <p:ext uri="{BB962C8B-B14F-4D97-AF65-F5344CB8AC3E}">
        <p14:creationId xmlns:p14="http://schemas.microsoft.com/office/powerpoint/2010/main" val="2631511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07541-18D5-5DF2-3E15-FC81E9DDFA39}"/>
              </a:ext>
            </a:extLst>
          </p:cNvPr>
          <p:cNvSpPr>
            <a:spLocks noGrp="1"/>
          </p:cNvSpPr>
          <p:nvPr>
            <p:ph type="title"/>
          </p:nvPr>
        </p:nvSpPr>
        <p:spPr/>
        <p:txBody>
          <a:bodyPr/>
          <a:lstStyle/>
          <a:p>
            <a:r>
              <a:rPr lang="en-US" dirty="0"/>
              <a:t>User model</a:t>
            </a:r>
          </a:p>
        </p:txBody>
      </p:sp>
      <p:sp>
        <p:nvSpPr>
          <p:cNvPr id="3" name="Content Placeholder 2">
            <a:extLst>
              <a:ext uri="{FF2B5EF4-FFF2-40B4-BE49-F238E27FC236}">
                <a16:creationId xmlns:a16="http://schemas.microsoft.com/office/drawing/2014/main" id="{8C10067F-5BC1-B86B-57D3-07FD9389F5B3}"/>
              </a:ext>
            </a:extLst>
          </p:cNvPr>
          <p:cNvSpPr>
            <a:spLocks noGrp="1"/>
          </p:cNvSpPr>
          <p:nvPr>
            <p:ph idx="1"/>
          </p:nvPr>
        </p:nvSpPr>
        <p:spPr/>
        <p:txBody>
          <a:bodyPr/>
          <a:lstStyle/>
          <a:p>
            <a:r>
              <a:rPr lang="en-US" dirty="0"/>
              <a:t>The user model will define the user details to be stored in the MongoDB database, and also handle user-related business logic such as password encryption and user data validation. </a:t>
            </a:r>
          </a:p>
          <a:p>
            <a:pPr marL="0" indent="0">
              <a:buNone/>
            </a:pPr>
            <a:endParaRPr lang="en-US" dirty="0"/>
          </a:p>
          <a:p>
            <a:r>
              <a:rPr lang="en-US" dirty="0"/>
              <a:t>The user model for this skeletal version will be basic with support for the following attributes:</a:t>
            </a:r>
          </a:p>
        </p:txBody>
      </p:sp>
      <p:sp>
        <p:nvSpPr>
          <p:cNvPr id="4" name="Date Placeholder 3">
            <a:extLst>
              <a:ext uri="{FF2B5EF4-FFF2-40B4-BE49-F238E27FC236}">
                <a16:creationId xmlns:a16="http://schemas.microsoft.com/office/drawing/2014/main" id="{95BD5033-08C6-C55B-C992-494888B40960}"/>
              </a:ext>
            </a:extLst>
          </p:cNvPr>
          <p:cNvSpPr>
            <a:spLocks noGrp="1"/>
          </p:cNvSpPr>
          <p:nvPr>
            <p:ph type="dt" sz="half" idx="10"/>
          </p:nvPr>
        </p:nvSpPr>
        <p:spPr/>
        <p:txBody>
          <a:bodyPr/>
          <a:lstStyle/>
          <a:p>
            <a:pPr>
              <a:defRPr/>
            </a:pPr>
            <a:fld id="{C9C54A8A-EC83-4BC5-B48C-A23671E55882}" type="datetime1">
              <a:rPr lang="en-US" smtClean="0"/>
              <a:t>6/8/2024</a:t>
            </a:fld>
            <a:endParaRPr lang="en-US"/>
          </a:p>
        </p:txBody>
      </p:sp>
      <p:sp>
        <p:nvSpPr>
          <p:cNvPr id="5" name="Footer Placeholder 4">
            <a:extLst>
              <a:ext uri="{FF2B5EF4-FFF2-40B4-BE49-F238E27FC236}">
                <a16:creationId xmlns:a16="http://schemas.microsoft.com/office/drawing/2014/main" id="{FB2F5550-6269-60E2-EDC1-3FC60A97FA5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E848602-A5A6-B0C8-637A-54358A218769}"/>
              </a:ext>
            </a:extLst>
          </p:cNvPr>
          <p:cNvSpPr>
            <a:spLocks noGrp="1"/>
          </p:cNvSpPr>
          <p:nvPr>
            <p:ph type="sldNum" sz="quarter" idx="12"/>
          </p:nvPr>
        </p:nvSpPr>
        <p:spPr/>
        <p:txBody>
          <a:bodyPr/>
          <a:lstStyle/>
          <a:p>
            <a:fld id="{7C5CF243-786F-4254-B068-4C9F0B6EA12F}" type="slidenum">
              <a:rPr lang="en-US" altLang="en-US" smtClean="0"/>
              <a:pPr/>
              <a:t>6</a:t>
            </a:fld>
            <a:endParaRPr lang="en-US" altLang="en-US"/>
          </a:p>
        </p:txBody>
      </p:sp>
    </p:spTree>
    <p:extLst>
      <p:ext uri="{BB962C8B-B14F-4D97-AF65-F5344CB8AC3E}">
        <p14:creationId xmlns:p14="http://schemas.microsoft.com/office/powerpoint/2010/main" val="7718015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4B1D6-44B5-8D69-D1AD-A5864A56064A}"/>
              </a:ext>
            </a:extLst>
          </p:cNvPr>
          <p:cNvSpPr>
            <a:spLocks noGrp="1"/>
          </p:cNvSpPr>
          <p:nvPr>
            <p:ph type="title"/>
          </p:nvPr>
        </p:nvSpPr>
        <p:spPr/>
        <p:txBody>
          <a:bodyPr/>
          <a:lstStyle/>
          <a:p>
            <a:r>
              <a:rPr lang="en-US" dirty="0"/>
              <a:t>user.model.js file.</a:t>
            </a:r>
          </a:p>
        </p:txBody>
      </p:sp>
      <p:sp>
        <p:nvSpPr>
          <p:cNvPr id="3" name="Content Placeholder 2">
            <a:extLst>
              <a:ext uri="{FF2B5EF4-FFF2-40B4-BE49-F238E27FC236}">
                <a16:creationId xmlns:a16="http://schemas.microsoft.com/office/drawing/2014/main" id="{DDCAF77F-94C9-30DA-8C27-D691FD2313D2}"/>
              </a:ext>
            </a:extLst>
          </p:cNvPr>
          <p:cNvSpPr>
            <a:spLocks noGrp="1"/>
          </p:cNvSpPr>
          <p:nvPr>
            <p:ph idx="1"/>
          </p:nvPr>
        </p:nvSpPr>
        <p:spPr/>
        <p:txBody>
          <a:bodyPr/>
          <a:lstStyle/>
          <a:p>
            <a:r>
              <a:rPr lang="en-US" dirty="0"/>
              <a:t>Name</a:t>
            </a:r>
          </a:p>
          <a:p>
            <a:pPr marL="0" indent="0">
              <a:buNone/>
            </a:pPr>
            <a:r>
              <a:rPr lang="en-US" dirty="0"/>
              <a:t>The name field is a required field of the String type.</a:t>
            </a:r>
          </a:p>
          <a:p>
            <a:r>
              <a:rPr lang="en-US" dirty="0" err="1"/>
              <a:t>mern</a:t>
            </a:r>
            <a:r>
              <a:rPr lang="en-US" dirty="0"/>
              <a:t>-skeleton/server/models/user.model.js:</a:t>
            </a:r>
          </a:p>
          <a:p>
            <a:pPr marL="0" indent="0">
              <a:buNone/>
            </a:pPr>
            <a:r>
              <a:rPr lang="en-US" dirty="0"/>
              <a:t>   	name: {</a:t>
            </a:r>
          </a:p>
          <a:p>
            <a:pPr marL="0" indent="0">
              <a:buNone/>
            </a:pPr>
            <a:r>
              <a:rPr lang="en-US" dirty="0"/>
              <a:t>	type: String, </a:t>
            </a:r>
          </a:p>
          <a:p>
            <a:pPr marL="0" indent="0">
              <a:buNone/>
            </a:pPr>
            <a:r>
              <a:rPr lang="en-US" dirty="0"/>
              <a:t>	trim: true,</a:t>
            </a:r>
          </a:p>
          <a:p>
            <a:pPr marL="0" indent="0">
              <a:buNone/>
            </a:pPr>
            <a:r>
              <a:rPr lang="en-US" dirty="0"/>
              <a:t>	required: 'Name is required’ </a:t>
            </a:r>
          </a:p>
          <a:p>
            <a:pPr marL="0" indent="0">
              <a:buNone/>
            </a:pPr>
            <a:r>
              <a:rPr lang="en-US" dirty="0"/>
              <a:t>	},</a:t>
            </a:r>
          </a:p>
          <a:p>
            <a:r>
              <a:rPr lang="en-US" dirty="0"/>
              <a:t>This field will store the user's name.</a:t>
            </a:r>
          </a:p>
          <a:p>
            <a:endParaRPr lang="en-US" dirty="0"/>
          </a:p>
        </p:txBody>
      </p:sp>
      <p:sp>
        <p:nvSpPr>
          <p:cNvPr id="4" name="Date Placeholder 3">
            <a:extLst>
              <a:ext uri="{FF2B5EF4-FFF2-40B4-BE49-F238E27FC236}">
                <a16:creationId xmlns:a16="http://schemas.microsoft.com/office/drawing/2014/main" id="{C2F67FDF-4590-66D0-A80E-E91A8375597F}"/>
              </a:ext>
            </a:extLst>
          </p:cNvPr>
          <p:cNvSpPr>
            <a:spLocks noGrp="1"/>
          </p:cNvSpPr>
          <p:nvPr>
            <p:ph type="dt" sz="half" idx="10"/>
          </p:nvPr>
        </p:nvSpPr>
        <p:spPr/>
        <p:txBody>
          <a:bodyPr/>
          <a:lstStyle/>
          <a:p>
            <a:pPr>
              <a:defRPr/>
            </a:pPr>
            <a:fld id="{C9C54A8A-EC83-4BC5-B48C-A23671E55882}" type="datetime1">
              <a:rPr lang="en-US" smtClean="0"/>
              <a:t>6/8/2024</a:t>
            </a:fld>
            <a:endParaRPr lang="en-US"/>
          </a:p>
        </p:txBody>
      </p:sp>
      <p:sp>
        <p:nvSpPr>
          <p:cNvPr id="5" name="Footer Placeholder 4">
            <a:extLst>
              <a:ext uri="{FF2B5EF4-FFF2-40B4-BE49-F238E27FC236}">
                <a16:creationId xmlns:a16="http://schemas.microsoft.com/office/drawing/2014/main" id="{CD280C04-86FA-A96B-C371-1279B955D21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8CFD008-363C-EFEF-8A58-971FA9DB14F8}"/>
              </a:ext>
            </a:extLst>
          </p:cNvPr>
          <p:cNvSpPr>
            <a:spLocks noGrp="1"/>
          </p:cNvSpPr>
          <p:nvPr>
            <p:ph type="sldNum" sz="quarter" idx="12"/>
          </p:nvPr>
        </p:nvSpPr>
        <p:spPr/>
        <p:txBody>
          <a:bodyPr/>
          <a:lstStyle/>
          <a:p>
            <a:fld id="{7C5CF243-786F-4254-B068-4C9F0B6EA12F}" type="slidenum">
              <a:rPr lang="en-US" altLang="en-US" smtClean="0"/>
              <a:pPr/>
              <a:t>60</a:t>
            </a:fld>
            <a:endParaRPr lang="en-US" altLang="en-US"/>
          </a:p>
        </p:txBody>
      </p:sp>
    </p:spTree>
    <p:extLst>
      <p:ext uri="{BB962C8B-B14F-4D97-AF65-F5344CB8AC3E}">
        <p14:creationId xmlns:p14="http://schemas.microsoft.com/office/powerpoint/2010/main" val="41005072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FE33A-BFC7-1F20-59C1-C4BE42086459}"/>
              </a:ext>
            </a:extLst>
          </p:cNvPr>
          <p:cNvSpPr>
            <a:spLocks noGrp="1"/>
          </p:cNvSpPr>
          <p:nvPr>
            <p:ph type="title"/>
          </p:nvPr>
        </p:nvSpPr>
        <p:spPr/>
        <p:txBody>
          <a:bodyPr/>
          <a:lstStyle/>
          <a:p>
            <a:r>
              <a:rPr lang="en-US" dirty="0"/>
              <a:t>User.model.js contd.</a:t>
            </a:r>
          </a:p>
        </p:txBody>
      </p:sp>
      <p:sp>
        <p:nvSpPr>
          <p:cNvPr id="3" name="Content Placeholder 2">
            <a:extLst>
              <a:ext uri="{FF2B5EF4-FFF2-40B4-BE49-F238E27FC236}">
                <a16:creationId xmlns:a16="http://schemas.microsoft.com/office/drawing/2014/main" id="{C0328B33-1FA5-82F3-A1DA-A12A2FA6EAC1}"/>
              </a:ext>
            </a:extLst>
          </p:cNvPr>
          <p:cNvSpPr>
            <a:spLocks noGrp="1"/>
          </p:cNvSpPr>
          <p:nvPr>
            <p:ph idx="1"/>
          </p:nvPr>
        </p:nvSpPr>
        <p:spPr/>
        <p:txBody>
          <a:bodyPr/>
          <a:lstStyle/>
          <a:p>
            <a:r>
              <a:rPr lang="en-US" dirty="0"/>
              <a:t>Email</a:t>
            </a:r>
          </a:p>
          <a:p>
            <a:pPr marL="0" indent="0">
              <a:buNone/>
            </a:pPr>
            <a:r>
              <a:rPr lang="en-US" dirty="0"/>
              <a:t>The email field is a required field of the String type.</a:t>
            </a:r>
          </a:p>
          <a:p>
            <a:r>
              <a:rPr lang="en-US" dirty="0" err="1"/>
              <a:t>mern</a:t>
            </a:r>
            <a:r>
              <a:rPr lang="en-US" dirty="0"/>
              <a:t>-skeleton/server/models/user.model.js:</a:t>
            </a:r>
          </a:p>
          <a:p>
            <a:pPr marL="0" indent="0">
              <a:buNone/>
            </a:pPr>
            <a:r>
              <a:rPr lang="en-US" sz="2000" dirty="0"/>
              <a:t>	email: {</a:t>
            </a:r>
          </a:p>
          <a:p>
            <a:pPr marL="0" indent="0">
              <a:buNone/>
            </a:pPr>
            <a:r>
              <a:rPr lang="en-US" sz="2000" dirty="0"/>
              <a:t>	type: String, </a:t>
            </a:r>
          </a:p>
          <a:p>
            <a:pPr marL="0" indent="0">
              <a:buNone/>
            </a:pPr>
            <a:r>
              <a:rPr lang="en-US" sz="2000" dirty="0"/>
              <a:t>	trim: true,</a:t>
            </a:r>
          </a:p>
          <a:p>
            <a:pPr marL="0" indent="0">
              <a:buNone/>
            </a:pPr>
            <a:r>
              <a:rPr lang="en-US" sz="2000" dirty="0"/>
              <a:t>	unique: 'Email already exists’,</a:t>
            </a:r>
          </a:p>
          <a:p>
            <a:pPr marL="0" indent="0">
              <a:buNone/>
            </a:pPr>
            <a:r>
              <a:rPr lang="en-US" sz="2000" dirty="0"/>
              <a:t>	match: [/.+\@.+\..+/, 'Please fill a valid email 	address'], </a:t>
            </a:r>
          </a:p>
          <a:p>
            <a:pPr marL="0" indent="0">
              <a:buNone/>
            </a:pPr>
            <a:r>
              <a:rPr lang="en-US" sz="2000" dirty="0"/>
              <a:t>	required: 'Email is required’</a:t>
            </a:r>
          </a:p>
          <a:p>
            <a:pPr marL="0" indent="0">
              <a:buNone/>
            </a:pPr>
            <a:r>
              <a:rPr lang="en-US" sz="2000" dirty="0"/>
              <a:t>	},</a:t>
            </a:r>
          </a:p>
          <a:p>
            <a:r>
              <a:rPr lang="en-US" dirty="0"/>
              <a:t>The value to be stored in this email field must have a valid email format and must also be unique in the user collection.</a:t>
            </a:r>
          </a:p>
          <a:p>
            <a:endParaRPr lang="en-US" dirty="0"/>
          </a:p>
        </p:txBody>
      </p:sp>
      <p:sp>
        <p:nvSpPr>
          <p:cNvPr id="4" name="Date Placeholder 3">
            <a:extLst>
              <a:ext uri="{FF2B5EF4-FFF2-40B4-BE49-F238E27FC236}">
                <a16:creationId xmlns:a16="http://schemas.microsoft.com/office/drawing/2014/main" id="{8DCDB264-5A76-9BC2-3023-0EA02BF0A1F3}"/>
              </a:ext>
            </a:extLst>
          </p:cNvPr>
          <p:cNvSpPr>
            <a:spLocks noGrp="1"/>
          </p:cNvSpPr>
          <p:nvPr>
            <p:ph type="dt" sz="half" idx="10"/>
          </p:nvPr>
        </p:nvSpPr>
        <p:spPr/>
        <p:txBody>
          <a:bodyPr/>
          <a:lstStyle/>
          <a:p>
            <a:pPr>
              <a:defRPr/>
            </a:pPr>
            <a:fld id="{C9C54A8A-EC83-4BC5-B48C-A23671E55882}" type="datetime1">
              <a:rPr lang="en-US" smtClean="0"/>
              <a:t>6/8/2024</a:t>
            </a:fld>
            <a:endParaRPr lang="en-US"/>
          </a:p>
        </p:txBody>
      </p:sp>
      <p:sp>
        <p:nvSpPr>
          <p:cNvPr id="5" name="Footer Placeholder 4">
            <a:extLst>
              <a:ext uri="{FF2B5EF4-FFF2-40B4-BE49-F238E27FC236}">
                <a16:creationId xmlns:a16="http://schemas.microsoft.com/office/drawing/2014/main" id="{0C703471-F5C6-D7D9-97A4-DBC6DAE26D7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306B0CE8-56FE-8037-85E8-3E6A73C4D185}"/>
              </a:ext>
            </a:extLst>
          </p:cNvPr>
          <p:cNvSpPr>
            <a:spLocks noGrp="1"/>
          </p:cNvSpPr>
          <p:nvPr>
            <p:ph type="sldNum" sz="quarter" idx="12"/>
          </p:nvPr>
        </p:nvSpPr>
        <p:spPr/>
        <p:txBody>
          <a:bodyPr/>
          <a:lstStyle/>
          <a:p>
            <a:fld id="{7C5CF243-786F-4254-B068-4C9F0B6EA12F}" type="slidenum">
              <a:rPr lang="en-US" altLang="en-US" smtClean="0"/>
              <a:pPr/>
              <a:t>61</a:t>
            </a:fld>
            <a:endParaRPr lang="en-US" altLang="en-US"/>
          </a:p>
        </p:txBody>
      </p:sp>
    </p:spTree>
    <p:extLst>
      <p:ext uri="{BB962C8B-B14F-4D97-AF65-F5344CB8AC3E}">
        <p14:creationId xmlns:p14="http://schemas.microsoft.com/office/powerpoint/2010/main" val="37894443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A75AF-6F67-EF66-8974-3CDAD8C91ECE}"/>
              </a:ext>
            </a:extLst>
          </p:cNvPr>
          <p:cNvSpPr>
            <a:spLocks noGrp="1"/>
          </p:cNvSpPr>
          <p:nvPr>
            <p:ph type="title"/>
          </p:nvPr>
        </p:nvSpPr>
        <p:spPr/>
        <p:txBody>
          <a:bodyPr/>
          <a:lstStyle/>
          <a:p>
            <a:r>
              <a:rPr lang="en-US" dirty="0"/>
              <a:t>user.model.js contd.</a:t>
            </a:r>
            <a:br>
              <a:rPr lang="en-US" dirty="0"/>
            </a:br>
            <a:r>
              <a:rPr lang="en-US" dirty="0"/>
              <a:t>Created and updated timestamps</a:t>
            </a:r>
          </a:p>
        </p:txBody>
      </p:sp>
      <p:sp>
        <p:nvSpPr>
          <p:cNvPr id="3" name="Content Placeholder 2">
            <a:extLst>
              <a:ext uri="{FF2B5EF4-FFF2-40B4-BE49-F238E27FC236}">
                <a16:creationId xmlns:a16="http://schemas.microsoft.com/office/drawing/2014/main" id="{C58DF08F-F3E0-69F7-6F94-68C05946A5A5}"/>
              </a:ext>
            </a:extLst>
          </p:cNvPr>
          <p:cNvSpPr>
            <a:spLocks noGrp="1"/>
          </p:cNvSpPr>
          <p:nvPr>
            <p:ph idx="1"/>
          </p:nvPr>
        </p:nvSpPr>
        <p:spPr/>
        <p:txBody>
          <a:bodyPr/>
          <a:lstStyle/>
          <a:p>
            <a:r>
              <a:rPr lang="en-US" dirty="0"/>
              <a:t>The created and updated fields are Date values.</a:t>
            </a:r>
          </a:p>
          <a:p>
            <a:r>
              <a:rPr lang="en-US" dirty="0" err="1"/>
              <a:t>mern</a:t>
            </a:r>
            <a:r>
              <a:rPr lang="en-US" dirty="0"/>
              <a:t>-skeleton/server/models/user.model.js:</a:t>
            </a:r>
          </a:p>
          <a:p>
            <a:pPr marL="0" indent="0">
              <a:buNone/>
            </a:pPr>
            <a:r>
              <a:rPr lang="en-US" dirty="0"/>
              <a:t>	created: {</a:t>
            </a:r>
          </a:p>
          <a:p>
            <a:pPr marL="0" indent="0">
              <a:buNone/>
            </a:pPr>
            <a:r>
              <a:rPr lang="en-US" dirty="0"/>
              <a:t>	type: Date, </a:t>
            </a:r>
          </a:p>
          <a:p>
            <a:pPr marL="0" indent="0">
              <a:buNone/>
            </a:pPr>
            <a:r>
              <a:rPr lang="en-US" dirty="0"/>
              <a:t>	default: </a:t>
            </a:r>
            <a:r>
              <a:rPr lang="en-US" dirty="0" err="1"/>
              <a:t>Date.now</a:t>
            </a:r>
            <a:endParaRPr lang="en-US" dirty="0"/>
          </a:p>
          <a:p>
            <a:pPr marL="0" indent="0">
              <a:buNone/>
            </a:pPr>
            <a:r>
              <a:rPr lang="en-US" dirty="0"/>
              <a:t>	},</a:t>
            </a:r>
          </a:p>
          <a:p>
            <a:pPr marL="0" indent="0">
              <a:buNone/>
            </a:pPr>
            <a:r>
              <a:rPr lang="en-US" dirty="0"/>
              <a:t>	updated: Date,</a:t>
            </a:r>
          </a:p>
          <a:p>
            <a:r>
              <a:rPr lang="en-US" dirty="0"/>
              <a:t>These Date values will be programmatically generated to record timestamps that indicate when a user is created and user data is updated.</a:t>
            </a:r>
          </a:p>
          <a:p>
            <a:endParaRPr lang="en-US" dirty="0"/>
          </a:p>
        </p:txBody>
      </p:sp>
      <p:sp>
        <p:nvSpPr>
          <p:cNvPr id="4" name="Date Placeholder 3">
            <a:extLst>
              <a:ext uri="{FF2B5EF4-FFF2-40B4-BE49-F238E27FC236}">
                <a16:creationId xmlns:a16="http://schemas.microsoft.com/office/drawing/2014/main" id="{62952989-CB53-F593-0F74-A3D33AC7793E}"/>
              </a:ext>
            </a:extLst>
          </p:cNvPr>
          <p:cNvSpPr>
            <a:spLocks noGrp="1"/>
          </p:cNvSpPr>
          <p:nvPr>
            <p:ph type="dt" sz="half" idx="10"/>
          </p:nvPr>
        </p:nvSpPr>
        <p:spPr/>
        <p:txBody>
          <a:bodyPr/>
          <a:lstStyle/>
          <a:p>
            <a:pPr>
              <a:defRPr/>
            </a:pPr>
            <a:fld id="{C9C54A8A-EC83-4BC5-B48C-A23671E55882}" type="datetime1">
              <a:rPr lang="en-US" smtClean="0"/>
              <a:t>6/8/2024</a:t>
            </a:fld>
            <a:endParaRPr lang="en-US"/>
          </a:p>
        </p:txBody>
      </p:sp>
      <p:sp>
        <p:nvSpPr>
          <p:cNvPr id="5" name="Footer Placeholder 4">
            <a:extLst>
              <a:ext uri="{FF2B5EF4-FFF2-40B4-BE49-F238E27FC236}">
                <a16:creationId xmlns:a16="http://schemas.microsoft.com/office/drawing/2014/main" id="{5BD0A580-4DD1-D6C8-C9EF-58D8A407DE8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A28AE7B-B485-8930-DF9F-2D1192DD7632}"/>
              </a:ext>
            </a:extLst>
          </p:cNvPr>
          <p:cNvSpPr>
            <a:spLocks noGrp="1"/>
          </p:cNvSpPr>
          <p:nvPr>
            <p:ph type="sldNum" sz="quarter" idx="12"/>
          </p:nvPr>
        </p:nvSpPr>
        <p:spPr/>
        <p:txBody>
          <a:bodyPr/>
          <a:lstStyle/>
          <a:p>
            <a:fld id="{7C5CF243-786F-4254-B068-4C9F0B6EA12F}" type="slidenum">
              <a:rPr lang="en-US" altLang="en-US" smtClean="0"/>
              <a:pPr/>
              <a:t>62</a:t>
            </a:fld>
            <a:endParaRPr lang="en-US" altLang="en-US"/>
          </a:p>
        </p:txBody>
      </p:sp>
    </p:spTree>
    <p:extLst>
      <p:ext uri="{BB962C8B-B14F-4D97-AF65-F5344CB8AC3E}">
        <p14:creationId xmlns:p14="http://schemas.microsoft.com/office/powerpoint/2010/main" val="2306330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48D59-BC46-FB4E-506D-12589940F9DD}"/>
              </a:ext>
            </a:extLst>
          </p:cNvPr>
          <p:cNvSpPr>
            <a:spLocks noGrp="1"/>
          </p:cNvSpPr>
          <p:nvPr>
            <p:ph type="title"/>
          </p:nvPr>
        </p:nvSpPr>
        <p:spPr/>
        <p:txBody>
          <a:bodyPr/>
          <a:lstStyle/>
          <a:p>
            <a:r>
              <a:rPr lang="en-US" dirty="0"/>
              <a:t>Hashed password and salt</a:t>
            </a:r>
          </a:p>
        </p:txBody>
      </p:sp>
      <p:sp>
        <p:nvSpPr>
          <p:cNvPr id="3" name="Content Placeholder 2">
            <a:extLst>
              <a:ext uri="{FF2B5EF4-FFF2-40B4-BE49-F238E27FC236}">
                <a16:creationId xmlns:a16="http://schemas.microsoft.com/office/drawing/2014/main" id="{A72DDFC0-0715-B09A-1B0B-26DE9093A332}"/>
              </a:ext>
            </a:extLst>
          </p:cNvPr>
          <p:cNvSpPr>
            <a:spLocks noGrp="1"/>
          </p:cNvSpPr>
          <p:nvPr>
            <p:ph idx="1"/>
          </p:nvPr>
        </p:nvSpPr>
        <p:spPr/>
        <p:txBody>
          <a:bodyPr/>
          <a:lstStyle/>
          <a:p>
            <a:r>
              <a:rPr lang="en-US" dirty="0"/>
              <a:t>The </a:t>
            </a:r>
            <a:r>
              <a:rPr lang="en-US" dirty="0" err="1"/>
              <a:t>hashed_password</a:t>
            </a:r>
            <a:r>
              <a:rPr lang="en-US" dirty="0"/>
              <a:t> and salt fields represent the encrypted user password that we will use for authentication.</a:t>
            </a:r>
          </a:p>
          <a:p>
            <a:r>
              <a:rPr lang="en-US" dirty="0" err="1"/>
              <a:t>mern</a:t>
            </a:r>
            <a:r>
              <a:rPr lang="en-US" dirty="0"/>
              <a:t>-skeleton/server/models/user.model.js:</a:t>
            </a:r>
          </a:p>
          <a:p>
            <a:pPr marL="0" indent="0">
              <a:buNone/>
            </a:pPr>
            <a:r>
              <a:rPr lang="en-US" dirty="0"/>
              <a:t>	</a:t>
            </a:r>
            <a:r>
              <a:rPr lang="en-US" dirty="0" err="1"/>
              <a:t>hashed_password</a:t>
            </a:r>
            <a:r>
              <a:rPr lang="en-US" dirty="0"/>
              <a:t>: { </a:t>
            </a:r>
          </a:p>
          <a:p>
            <a:pPr marL="0" indent="0">
              <a:buNone/>
            </a:pPr>
            <a:r>
              <a:rPr lang="en-US" dirty="0"/>
              <a:t>	type: String,</a:t>
            </a:r>
          </a:p>
          <a:p>
            <a:pPr marL="0" indent="0">
              <a:buNone/>
            </a:pPr>
            <a:r>
              <a:rPr lang="en-US" dirty="0"/>
              <a:t>	required: "Password is required" </a:t>
            </a:r>
          </a:p>
          <a:p>
            <a:pPr marL="457200" lvl="1" indent="0">
              <a:buNone/>
            </a:pPr>
            <a:r>
              <a:rPr lang="en-US" dirty="0"/>
              <a:t>},</a:t>
            </a:r>
          </a:p>
          <a:p>
            <a:pPr marL="0" indent="0">
              <a:buNone/>
            </a:pPr>
            <a:r>
              <a:rPr lang="en-US" dirty="0"/>
              <a:t>	salt: String</a:t>
            </a:r>
          </a:p>
          <a:p>
            <a:pPr marL="0" indent="0">
              <a:buNone/>
            </a:pPr>
            <a:endParaRPr lang="en-US" dirty="0"/>
          </a:p>
          <a:p>
            <a:r>
              <a:rPr lang="en-US" dirty="0"/>
              <a:t>The actual password string is not stored directly in the database for security purposes and is handled separately.</a:t>
            </a:r>
          </a:p>
          <a:p>
            <a:endParaRPr lang="en-US" dirty="0"/>
          </a:p>
        </p:txBody>
      </p:sp>
      <p:sp>
        <p:nvSpPr>
          <p:cNvPr id="4" name="Date Placeholder 3">
            <a:extLst>
              <a:ext uri="{FF2B5EF4-FFF2-40B4-BE49-F238E27FC236}">
                <a16:creationId xmlns:a16="http://schemas.microsoft.com/office/drawing/2014/main" id="{103BF146-4F1B-7811-AF66-F43116F4F811}"/>
              </a:ext>
            </a:extLst>
          </p:cNvPr>
          <p:cNvSpPr>
            <a:spLocks noGrp="1"/>
          </p:cNvSpPr>
          <p:nvPr>
            <p:ph type="dt" sz="half" idx="10"/>
          </p:nvPr>
        </p:nvSpPr>
        <p:spPr/>
        <p:txBody>
          <a:bodyPr/>
          <a:lstStyle/>
          <a:p>
            <a:pPr>
              <a:defRPr/>
            </a:pPr>
            <a:fld id="{C9C54A8A-EC83-4BC5-B48C-A23671E55882}" type="datetime1">
              <a:rPr lang="en-US" smtClean="0"/>
              <a:t>6/8/2024</a:t>
            </a:fld>
            <a:endParaRPr lang="en-US"/>
          </a:p>
        </p:txBody>
      </p:sp>
      <p:sp>
        <p:nvSpPr>
          <p:cNvPr id="5" name="Footer Placeholder 4">
            <a:extLst>
              <a:ext uri="{FF2B5EF4-FFF2-40B4-BE49-F238E27FC236}">
                <a16:creationId xmlns:a16="http://schemas.microsoft.com/office/drawing/2014/main" id="{9C99CDE5-074D-154C-1F2B-871A387A970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37B3008-85E2-C9E9-0DC9-18EF41773411}"/>
              </a:ext>
            </a:extLst>
          </p:cNvPr>
          <p:cNvSpPr>
            <a:spLocks noGrp="1"/>
          </p:cNvSpPr>
          <p:nvPr>
            <p:ph type="sldNum" sz="quarter" idx="12"/>
          </p:nvPr>
        </p:nvSpPr>
        <p:spPr/>
        <p:txBody>
          <a:bodyPr/>
          <a:lstStyle/>
          <a:p>
            <a:fld id="{7C5CF243-786F-4254-B068-4C9F0B6EA12F}" type="slidenum">
              <a:rPr lang="en-US" altLang="en-US" smtClean="0"/>
              <a:pPr/>
              <a:t>63</a:t>
            </a:fld>
            <a:endParaRPr lang="en-US" altLang="en-US"/>
          </a:p>
        </p:txBody>
      </p:sp>
    </p:spTree>
    <p:extLst>
      <p:ext uri="{BB962C8B-B14F-4D97-AF65-F5344CB8AC3E}">
        <p14:creationId xmlns:p14="http://schemas.microsoft.com/office/powerpoint/2010/main" val="273704647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C29F2-021C-9BC8-66CD-E23A2B7C9055}"/>
              </a:ext>
            </a:extLst>
          </p:cNvPr>
          <p:cNvSpPr>
            <a:spLocks noGrp="1"/>
          </p:cNvSpPr>
          <p:nvPr>
            <p:ph type="title"/>
          </p:nvPr>
        </p:nvSpPr>
        <p:spPr/>
        <p:txBody>
          <a:bodyPr/>
          <a:lstStyle/>
          <a:p>
            <a:r>
              <a:rPr lang="en-US" dirty="0"/>
              <a:t>Password for auth</a:t>
            </a:r>
          </a:p>
        </p:txBody>
      </p:sp>
      <p:sp>
        <p:nvSpPr>
          <p:cNvPr id="3" name="Content Placeholder 2">
            <a:extLst>
              <a:ext uri="{FF2B5EF4-FFF2-40B4-BE49-F238E27FC236}">
                <a16:creationId xmlns:a16="http://schemas.microsoft.com/office/drawing/2014/main" id="{D5E1A090-B212-0DD4-2521-96D44F5640EE}"/>
              </a:ext>
            </a:extLst>
          </p:cNvPr>
          <p:cNvSpPr>
            <a:spLocks noGrp="1"/>
          </p:cNvSpPr>
          <p:nvPr>
            <p:ph idx="1"/>
          </p:nvPr>
        </p:nvSpPr>
        <p:spPr/>
        <p:txBody>
          <a:bodyPr/>
          <a:lstStyle/>
          <a:p>
            <a:r>
              <a:rPr lang="en-US" dirty="0"/>
              <a:t>The password field is very crucial for providing secure user authentication in any application, and each user password needs to be encrypted, validated, and authenticated securely as a part of the user model.</a:t>
            </a:r>
          </a:p>
          <a:p>
            <a:endParaRPr lang="en-US" dirty="0"/>
          </a:p>
        </p:txBody>
      </p:sp>
      <p:sp>
        <p:nvSpPr>
          <p:cNvPr id="4" name="Date Placeholder 3">
            <a:extLst>
              <a:ext uri="{FF2B5EF4-FFF2-40B4-BE49-F238E27FC236}">
                <a16:creationId xmlns:a16="http://schemas.microsoft.com/office/drawing/2014/main" id="{2446EF40-E2AF-1DA9-8BC8-3A929F70C4FA}"/>
              </a:ext>
            </a:extLst>
          </p:cNvPr>
          <p:cNvSpPr>
            <a:spLocks noGrp="1"/>
          </p:cNvSpPr>
          <p:nvPr>
            <p:ph type="dt" sz="half" idx="10"/>
          </p:nvPr>
        </p:nvSpPr>
        <p:spPr/>
        <p:txBody>
          <a:bodyPr/>
          <a:lstStyle/>
          <a:p>
            <a:pPr>
              <a:defRPr/>
            </a:pPr>
            <a:fld id="{C9C54A8A-EC83-4BC5-B48C-A23671E55882}" type="datetime1">
              <a:rPr lang="en-US" smtClean="0"/>
              <a:t>6/8/2024</a:t>
            </a:fld>
            <a:endParaRPr lang="en-US"/>
          </a:p>
        </p:txBody>
      </p:sp>
      <p:sp>
        <p:nvSpPr>
          <p:cNvPr id="5" name="Footer Placeholder 4">
            <a:extLst>
              <a:ext uri="{FF2B5EF4-FFF2-40B4-BE49-F238E27FC236}">
                <a16:creationId xmlns:a16="http://schemas.microsoft.com/office/drawing/2014/main" id="{17D4ADED-1400-A4AC-14DB-23BEA56CFC5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BB750B1-21A5-A577-0F92-7F91390ACBCB}"/>
              </a:ext>
            </a:extLst>
          </p:cNvPr>
          <p:cNvSpPr>
            <a:spLocks noGrp="1"/>
          </p:cNvSpPr>
          <p:nvPr>
            <p:ph type="sldNum" sz="quarter" idx="12"/>
          </p:nvPr>
        </p:nvSpPr>
        <p:spPr/>
        <p:txBody>
          <a:bodyPr/>
          <a:lstStyle/>
          <a:p>
            <a:fld id="{7C5CF243-786F-4254-B068-4C9F0B6EA12F}" type="slidenum">
              <a:rPr lang="en-US" altLang="en-US" smtClean="0"/>
              <a:pPr/>
              <a:t>64</a:t>
            </a:fld>
            <a:endParaRPr lang="en-US" altLang="en-US"/>
          </a:p>
        </p:txBody>
      </p:sp>
    </p:spTree>
    <p:extLst>
      <p:ext uri="{BB962C8B-B14F-4D97-AF65-F5344CB8AC3E}">
        <p14:creationId xmlns:p14="http://schemas.microsoft.com/office/powerpoint/2010/main" val="99132550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3C287-FFD9-9617-9563-07F300B252BB}"/>
              </a:ext>
            </a:extLst>
          </p:cNvPr>
          <p:cNvSpPr>
            <a:spLocks noGrp="1"/>
          </p:cNvSpPr>
          <p:nvPr>
            <p:ph type="title"/>
          </p:nvPr>
        </p:nvSpPr>
        <p:spPr/>
        <p:txBody>
          <a:bodyPr/>
          <a:lstStyle/>
          <a:p>
            <a:r>
              <a:rPr lang="en-US" dirty="0"/>
              <a:t>Handling the password string as a </a:t>
            </a:r>
            <a:br>
              <a:rPr lang="en-US" dirty="0"/>
            </a:br>
            <a:r>
              <a:rPr lang="en-US" dirty="0"/>
              <a:t>virtual field</a:t>
            </a:r>
          </a:p>
        </p:txBody>
      </p:sp>
      <p:sp>
        <p:nvSpPr>
          <p:cNvPr id="3" name="Content Placeholder 2">
            <a:extLst>
              <a:ext uri="{FF2B5EF4-FFF2-40B4-BE49-F238E27FC236}">
                <a16:creationId xmlns:a16="http://schemas.microsoft.com/office/drawing/2014/main" id="{E446A029-EE67-A0EE-7B49-89CDA617902E}"/>
              </a:ext>
            </a:extLst>
          </p:cNvPr>
          <p:cNvSpPr>
            <a:spLocks noGrp="1"/>
          </p:cNvSpPr>
          <p:nvPr>
            <p:ph idx="1"/>
          </p:nvPr>
        </p:nvSpPr>
        <p:spPr/>
        <p:txBody>
          <a:bodyPr/>
          <a:lstStyle/>
          <a:p>
            <a:r>
              <a:rPr lang="en-US" dirty="0"/>
              <a:t>The password string that's provided by the user is not stored directly in the user document. Instead, it is handled as a virtual field.</a:t>
            </a:r>
          </a:p>
          <a:p>
            <a:r>
              <a:rPr lang="en-US" dirty="0" err="1"/>
              <a:t>mern</a:t>
            </a:r>
            <a:r>
              <a:rPr lang="en-US" dirty="0"/>
              <a:t>-skeleton/server/models/user.model.js:</a:t>
            </a:r>
          </a:p>
          <a:p>
            <a:pPr marL="0" indent="0">
              <a:buNone/>
            </a:pPr>
            <a:r>
              <a:rPr lang="en-US" sz="2000" dirty="0"/>
              <a:t>	</a:t>
            </a:r>
            <a:r>
              <a:rPr lang="en-US" sz="2000" dirty="0" err="1"/>
              <a:t>UserSchema</a:t>
            </a:r>
            <a:endParaRPr lang="en-US" sz="2000" dirty="0"/>
          </a:p>
          <a:p>
            <a:pPr marL="0" indent="0">
              <a:buNone/>
            </a:pPr>
            <a:r>
              <a:rPr lang="en-US" sz="2000" dirty="0"/>
              <a:t>	.virtual('password’)</a:t>
            </a:r>
          </a:p>
          <a:p>
            <a:pPr marL="0" indent="0">
              <a:buNone/>
            </a:pPr>
            <a:r>
              <a:rPr lang="en-US" sz="2000" dirty="0"/>
              <a:t>	.set(function(password) {</a:t>
            </a:r>
          </a:p>
          <a:p>
            <a:pPr marL="0" indent="0">
              <a:buNone/>
            </a:pPr>
            <a:r>
              <a:rPr lang="en-US" sz="2000" dirty="0"/>
              <a:t>	</a:t>
            </a:r>
            <a:r>
              <a:rPr lang="en-US" sz="2000" dirty="0" err="1"/>
              <a:t>this._password</a:t>
            </a:r>
            <a:r>
              <a:rPr lang="en-US" sz="2000" dirty="0"/>
              <a:t> = password</a:t>
            </a:r>
          </a:p>
          <a:p>
            <a:pPr marL="0" indent="0">
              <a:buNone/>
            </a:pPr>
            <a:r>
              <a:rPr lang="en-US" sz="2000" dirty="0"/>
              <a:t>	</a:t>
            </a:r>
            <a:r>
              <a:rPr lang="en-US" sz="2000" dirty="0" err="1"/>
              <a:t>this.salt</a:t>
            </a:r>
            <a:r>
              <a:rPr lang="en-US" sz="2000" dirty="0"/>
              <a:t> = </a:t>
            </a:r>
            <a:r>
              <a:rPr lang="en-US" sz="2000" dirty="0" err="1"/>
              <a:t>this.makeSalt</a:t>
            </a:r>
            <a:r>
              <a:rPr lang="en-US" sz="2000" dirty="0"/>
              <a:t>()</a:t>
            </a:r>
          </a:p>
          <a:p>
            <a:pPr marL="0" indent="0">
              <a:buNone/>
            </a:pPr>
            <a:r>
              <a:rPr lang="en-US" sz="2000" dirty="0"/>
              <a:t>	</a:t>
            </a:r>
            <a:r>
              <a:rPr lang="en-US" sz="2000" dirty="0" err="1"/>
              <a:t>this.hashed_password</a:t>
            </a:r>
            <a:r>
              <a:rPr lang="en-US" sz="2000" dirty="0"/>
              <a:t> = </a:t>
            </a:r>
            <a:r>
              <a:rPr lang="en-US" sz="2000" dirty="0" err="1"/>
              <a:t>this.encryptPassword</a:t>
            </a:r>
            <a:r>
              <a:rPr lang="en-US" sz="2000" dirty="0"/>
              <a:t>(password) </a:t>
            </a:r>
          </a:p>
          <a:p>
            <a:pPr marL="0" indent="0">
              <a:buNone/>
            </a:pPr>
            <a:r>
              <a:rPr lang="en-US" sz="2000" dirty="0"/>
              <a:t>	})</a:t>
            </a:r>
          </a:p>
          <a:p>
            <a:pPr marL="0" indent="0">
              <a:buNone/>
            </a:pPr>
            <a:r>
              <a:rPr lang="en-US" sz="2000" dirty="0"/>
              <a:t>	.get(function() { </a:t>
            </a:r>
          </a:p>
          <a:p>
            <a:pPr marL="0" indent="0">
              <a:buNone/>
            </a:pPr>
            <a:r>
              <a:rPr lang="en-US" sz="2000" dirty="0"/>
              <a:t>	return </a:t>
            </a:r>
            <a:r>
              <a:rPr lang="en-US" sz="2000" dirty="0" err="1"/>
              <a:t>this._password</a:t>
            </a:r>
            <a:endParaRPr lang="en-US" sz="2000" dirty="0"/>
          </a:p>
          <a:p>
            <a:pPr marL="0" indent="0">
              <a:buNone/>
            </a:pPr>
            <a:r>
              <a:rPr lang="en-US" sz="2000" dirty="0"/>
              <a:t>	})</a:t>
            </a:r>
          </a:p>
        </p:txBody>
      </p:sp>
      <p:sp>
        <p:nvSpPr>
          <p:cNvPr id="4" name="Date Placeholder 3">
            <a:extLst>
              <a:ext uri="{FF2B5EF4-FFF2-40B4-BE49-F238E27FC236}">
                <a16:creationId xmlns:a16="http://schemas.microsoft.com/office/drawing/2014/main" id="{229F081B-2D90-D04D-9F62-94661A2E935C}"/>
              </a:ext>
            </a:extLst>
          </p:cNvPr>
          <p:cNvSpPr>
            <a:spLocks noGrp="1"/>
          </p:cNvSpPr>
          <p:nvPr>
            <p:ph type="dt" sz="half" idx="10"/>
          </p:nvPr>
        </p:nvSpPr>
        <p:spPr/>
        <p:txBody>
          <a:bodyPr/>
          <a:lstStyle/>
          <a:p>
            <a:pPr>
              <a:defRPr/>
            </a:pPr>
            <a:fld id="{C9C54A8A-EC83-4BC5-B48C-A23671E55882}" type="datetime1">
              <a:rPr lang="en-US" smtClean="0"/>
              <a:t>6/8/2024</a:t>
            </a:fld>
            <a:endParaRPr lang="en-US"/>
          </a:p>
        </p:txBody>
      </p:sp>
      <p:sp>
        <p:nvSpPr>
          <p:cNvPr id="5" name="Footer Placeholder 4">
            <a:extLst>
              <a:ext uri="{FF2B5EF4-FFF2-40B4-BE49-F238E27FC236}">
                <a16:creationId xmlns:a16="http://schemas.microsoft.com/office/drawing/2014/main" id="{948B1B77-7C58-37D8-7E48-FF684CF37D0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799C9DD-6A12-CBFF-DF6F-F2FFD13611DA}"/>
              </a:ext>
            </a:extLst>
          </p:cNvPr>
          <p:cNvSpPr>
            <a:spLocks noGrp="1"/>
          </p:cNvSpPr>
          <p:nvPr>
            <p:ph type="sldNum" sz="quarter" idx="12"/>
          </p:nvPr>
        </p:nvSpPr>
        <p:spPr/>
        <p:txBody>
          <a:bodyPr/>
          <a:lstStyle/>
          <a:p>
            <a:fld id="{7C5CF243-786F-4254-B068-4C9F0B6EA12F}" type="slidenum">
              <a:rPr lang="en-US" altLang="en-US" smtClean="0"/>
              <a:pPr/>
              <a:t>65</a:t>
            </a:fld>
            <a:endParaRPr lang="en-US" altLang="en-US"/>
          </a:p>
        </p:txBody>
      </p:sp>
    </p:spTree>
    <p:extLst>
      <p:ext uri="{BB962C8B-B14F-4D97-AF65-F5344CB8AC3E}">
        <p14:creationId xmlns:p14="http://schemas.microsoft.com/office/powerpoint/2010/main" val="177325416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0864F-69D3-BD9C-F945-E2D128209974}"/>
              </a:ext>
            </a:extLst>
          </p:cNvPr>
          <p:cNvSpPr>
            <a:spLocks noGrp="1"/>
          </p:cNvSpPr>
          <p:nvPr>
            <p:ph type="title"/>
          </p:nvPr>
        </p:nvSpPr>
        <p:spPr/>
        <p:txBody>
          <a:bodyPr/>
          <a:lstStyle/>
          <a:p>
            <a:r>
              <a:rPr lang="en-US" dirty="0"/>
              <a:t>Handling the password string as a </a:t>
            </a:r>
            <a:br>
              <a:rPr lang="en-US" dirty="0"/>
            </a:br>
            <a:r>
              <a:rPr lang="en-US" dirty="0"/>
              <a:t>virtual field contd.</a:t>
            </a:r>
          </a:p>
        </p:txBody>
      </p:sp>
      <p:sp>
        <p:nvSpPr>
          <p:cNvPr id="3" name="Content Placeholder 2">
            <a:extLst>
              <a:ext uri="{FF2B5EF4-FFF2-40B4-BE49-F238E27FC236}">
                <a16:creationId xmlns:a16="http://schemas.microsoft.com/office/drawing/2014/main" id="{B0AE3234-9419-F275-48C0-BDCFE6185612}"/>
              </a:ext>
            </a:extLst>
          </p:cNvPr>
          <p:cNvSpPr>
            <a:spLocks noGrp="1"/>
          </p:cNvSpPr>
          <p:nvPr>
            <p:ph idx="1"/>
          </p:nvPr>
        </p:nvSpPr>
        <p:spPr/>
        <p:txBody>
          <a:bodyPr/>
          <a:lstStyle/>
          <a:p>
            <a:r>
              <a:rPr lang="en-US" dirty="0"/>
              <a:t>When the password value is received on user creation or update, it is encrypted into a new hashed value and set to the </a:t>
            </a:r>
            <a:r>
              <a:rPr lang="en-US" dirty="0" err="1"/>
              <a:t>hashed_password</a:t>
            </a:r>
            <a:r>
              <a:rPr lang="en-US" dirty="0"/>
              <a:t> field, along with the unique salt value in the salt field.</a:t>
            </a:r>
          </a:p>
          <a:p>
            <a:endParaRPr lang="en-US" dirty="0"/>
          </a:p>
        </p:txBody>
      </p:sp>
      <p:sp>
        <p:nvSpPr>
          <p:cNvPr id="4" name="Date Placeholder 3">
            <a:extLst>
              <a:ext uri="{FF2B5EF4-FFF2-40B4-BE49-F238E27FC236}">
                <a16:creationId xmlns:a16="http://schemas.microsoft.com/office/drawing/2014/main" id="{62583314-4A8E-B9A3-1500-A065FBB5D47C}"/>
              </a:ext>
            </a:extLst>
          </p:cNvPr>
          <p:cNvSpPr>
            <a:spLocks noGrp="1"/>
          </p:cNvSpPr>
          <p:nvPr>
            <p:ph type="dt" sz="half" idx="10"/>
          </p:nvPr>
        </p:nvSpPr>
        <p:spPr/>
        <p:txBody>
          <a:bodyPr/>
          <a:lstStyle/>
          <a:p>
            <a:pPr>
              <a:defRPr/>
            </a:pPr>
            <a:fld id="{C9C54A8A-EC83-4BC5-B48C-A23671E55882}" type="datetime1">
              <a:rPr lang="en-US" smtClean="0"/>
              <a:t>6/8/2024</a:t>
            </a:fld>
            <a:endParaRPr lang="en-US"/>
          </a:p>
        </p:txBody>
      </p:sp>
      <p:sp>
        <p:nvSpPr>
          <p:cNvPr id="5" name="Footer Placeholder 4">
            <a:extLst>
              <a:ext uri="{FF2B5EF4-FFF2-40B4-BE49-F238E27FC236}">
                <a16:creationId xmlns:a16="http://schemas.microsoft.com/office/drawing/2014/main" id="{35C122EA-2E5A-4693-6ABA-3FCEB30E910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9D7AB79-0066-3CBD-C306-511D11AFE46C}"/>
              </a:ext>
            </a:extLst>
          </p:cNvPr>
          <p:cNvSpPr>
            <a:spLocks noGrp="1"/>
          </p:cNvSpPr>
          <p:nvPr>
            <p:ph type="sldNum" sz="quarter" idx="12"/>
          </p:nvPr>
        </p:nvSpPr>
        <p:spPr/>
        <p:txBody>
          <a:bodyPr/>
          <a:lstStyle/>
          <a:p>
            <a:fld id="{7C5CF243-786F-4254-B068-4C9F0B6EA12F}" type="slidenum">
              <a:rPr lang="en-US" altLang="en-US" smtClean="0"/>
              <a:pPr/>
              <a:t>66</a:t>
            </a:fld>
            <a:endParaRPr lang="en-US" altLang="en-US"/>
          </a:p>
        </p:txBody>
      </p:sp>
    </p:spTree>
    <p:extLst>
      <p:ext uri="{BB962C8B-B14F-4D97-AF65-F5344CB8AC3E}">
        <p14:creationId xmlns:p14="http://schemas.microsoft.com/office/powerpoint/2010/main" val="319009278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D7266-BEE3-42B4-C8E0-20BBA358FB92}"/>
              </a:ext>
            </a:extLst>
          </p:cNvPr>
          <p:cNvSpPr>
            <a:spLocks noGrp="1"/>
          </p:cNvSpPr>
          <p:nvPr>
            <p:ph type="title"/>
          </p:nvPr>
        </p:nvSpPr>
        <p:spPr/>
        <p:txBody>
          <a:bodyPr/>
          <a:lstStyle/>
          <a:p>
            <a:r>
              <a:rPr lang="en-US" dirty="0"/>
              <a:t>Updated user.model.js</a:t>
            </a:r>
          </a:p>
        </p:txBody>
      </p:sp>
      <p:sp>
        <p:nvSpPr>
          <p:cNvPr id="3" name="Content Placeholder 2">
            <a:extLst>
              <a:ext uri="{FF2B5EF4-FFF2-40B4-BE49-F238E27FC236}">
                <a16:creationId xmlns:a16="http://schemas.microsoft.com/office/drawing/2014/main" id="{70A99761-F02C-6F38-5C21-7856FA0C8617}"/>
              </a:ext>
            </a:extLst>
          </p:cNvPr>
          <p:cNvSpPr>
            <a:spLocks noGrp="1"/>
          </p:cNvSpPr>
          <p:nvPr>
            <p:ph idx="1"/>
          </p:nvPr>
        </p:nvSpPr>
        <p:spPr/>
        <p:txBody>
          <a:bodyPr/>
          <a:lstStyle/>
          <a:p>
            <a:pPr marL="0" indent="0">
              <a:buNone/>
            </a:pPr>
            <a:r>
              <a:rPr lang="en-US" sz="700" b="0" dirty="0">
                <a:solidFill>
                  <a:schemeClr val="tx1"/>
                </a:solidFill>
                <a:effectLst/>
                <a:latin typeface="Consolas" panose="020B0609020204030204" pitchFamily="49" charset="0"/>
              </a:rPr>
              <a:t>const mongoose = require('mongoose');</a:t>
            </a:r>
          </a:p>
          <a:p>
            <a:pPr marL="0" indent="0">
              <a:buNone/>
            </a:pPr>
            <a:br>
              <a:rPr lang="en-US" sz="700" b="0" dirty="0">
                <a:solidFill>
                  <a:schemeClr val="tx1"/>
                </a:solidFill>
                <a:effectLst/>
                <a:latin typeface="Consolas" panose="020B0609020204030204" pitchFamily="49" charset="0"/>
              </a:rPr>
            </a:br>
            <a:r>
              <a:rPr lang="en-US" sz="700" b="0" dirty="0">
                <a:solidFill>
                  <a:schemeClr val="tx1"/>
                </a:solidFill>
                <a:effectLst/>
                <a:latin typeface="Consolas" panose="020B0609020204030204" pitchFamily="49" charset="0"/>
              </a:rPr>
              <a:t>const </a:t>
            </a:r>
            <a:r>
              <a:rPr lang="en-US" sz="700" b="0" dirty="0" err="1">
                <a:solidFill>
                  <a:schemeClr val="tx1"/>
                </a:solidFill>
                <a:effectLst/>
                <a:latin typeface="Consolas" panose="020B0609020204030204" pitchFamily="49" charset="0"/>
              </a:rPr>
              <a:t>UserSchema</a:t>
            </a:r>
            <a:r>
              <a:rPr lang="en-US" sz="700" b="0" dirty="0">
                <a:solidFill>
                  <a:schemeClr val="tx1"/>
                </a:solidFill>
                <a:effectLst/>
                <a:latin typeface="Consolas" panose="020B0609020204030204" pitchFamily="49" charset="0"/>
              </a:rPr>
              <a:t> = new </a:t>
            </a:r>
            <a:r>
              <a:rPr lang="en-US" sz="700" b="0" dirty="0" err="1">
                <a:solidFill>
                  <a:schemeClr val="tx1"/>
                </a:solidFill>
                <a:effectLst/>
                <a:latin typeface="Consolas" panose="020B0609020204030204" pitchFamily="49" charset="0"/>
              </a:rPr>
              <a:t>mongoose.Schema</a:t>
            </a:r>
            <a:r>
              <a:rPr lang="en-US" sz="700" b="0" dirty="0">
                <a:solidFill>
                  <a:schemeClr val="tx1"/>
                </a:solidFill>
                <a:effectLst/>
                <a:latin typeface="Consolas" panose="020B0609020204030204" pitchFamily="49" charset="0"/>
              </a:rPr>
              <a:t>({</a:t>
            </a:r>
          </a:p>
          <a:p>
            <a:pPr marL="0" indent="0">
              <a:buNone/>
            </a:pPr>
            <a:r>
              <a:rPr lang="en-US" sz="700" b="0" dirty="0">
                <a:solidFill>
                  <a:schemeClr val="tx1"/>
                </a:solidFill>
                <a:effectLst/>
                <a:latin typeface="Consolas" panose="020B0609020204030204" pitchFamily="49" charset="0"/>
              </a:rPr>
              <a:t>  name: {</a:t>
            </a:r>
          </a:p>
          <a:p>
            <a:pPr marL="0" indent="0">
              <a:buNone/>
            </a:pPr>
            <a:r>
              <a:rPr lang="en-US" sz="700" b="0" dirty="0">
                <a:solidFill>
                  <a:schemeClr val="tx1"/>
                </a:solidFill>
                <a:effectLst/>
                <a:latin typeface="Consolas" panose="020B0609020204030204" pitchFamily="49" charset="0"/>
              </a:rPr>
              <a:t>    type: String,</a:t>
            </a:r>
          </a:p>
          <a:p>
            <a:pPr marL="0" indent="0">
              <a:buNone/>
            </a:pPr>
            <a:r>
              <a:rPr lang="en-US" sz="700" b="0" dirty="0">
                <a:solidFill>
                  <a:schemeClr val="tx1"/>
                </a:solidFill>
                <a:effectLst/>
                <a:latin typeface="Consolas" panose="020B0609020204030204" pitchFamily="49" charset="0"/>
              </a:rPr>
              <a:t>    trim: true,</a:t>
            </a:r>
          </a:p>
          <a:p>
            <a:pPr marL="0" indent="0">
              <a:buNone/>
            </a:pPr>
            <a:r>
              <a:rPr lang="en-US" sz="700" b="0" dirty="0">
                <a:solidFill>
                  <a:schemeClr val="tx1"/>
                </a:solidFill>
                <a:effectLst/>
                <a:latin typeface="Consolas" panose="020B0609020204030204" pitchFamily="49" charset="0"/>
              </a:rPr>
              <a:t>    required: 'Name is required'</a:t>
            </a:r>
          </a:p>
          <a:p>
            <a:pPr marL="0" indent="0">
              <a:buNone/>
            </a:pPr>
            <a:r>
              <a:rPr lang="en-US" sz="700" b="0" dirty="0">
                <a:solidFill>
                  <a:schemeClr val="tx1"/>
                </a:solidFill>
                <a:effectLst/>
                <a:latin typeface="Consolas" panose="020B0609020204030204" pitchFamily="49" charset="0"/>
              </a:rPr>
              <a:t>  },</a:t>
            </a:r>
          </a:p>
          <a:p>
            <a:pPr marL="0" indent="0">
              <a:buNone/>
            </a:pPr>
            <a:r>
              <a:rPr lang="en-US" sz="700" b="0" dirty="0">
                <a:solidFill>
                  <a:schemeClr val="tx1"/>
                </a:solidFill>
                <a:effectLst/>
                <a:latin typeface="Consolas" panose="020B0609020204030204" pitchFamily="49" charset="0"/>
              </a:rPr>
              <a:t>  email: {</a:t>
            </a:r>
          </a:p>
          <a:p>
            <a:pPr marL="0" indent="0">
              <a:buNone/>
            </a:pPr>
            <a:r>
              <a:rPr lang="en-US" sz="700" b="0" dirty="0">
                <a:solidFill>
                  <a:schemeClr val="tx1"/>
                </a:solidFill>
                <a:effectLst/>
                <a:latin typeface="Consolas" panose="020B0609020204030204" pitchFamily="49" charset="0"/>
              </a:rPr>
              <a:t>    type: String,</a:t>
            </a:r>
          </a:p>
          <a:p>
            <a:pPr marL="0" indent="0">
              <a:buNone/>
            </a:pPr>
            <a:r>
              <a:rPr lang="en-US" sz="700" b="0" dirty="0">
                <a:solidFill>
                  <a:schemeClr val="tx1"/>
                </a:solidFill>
                <a:effectLst/>
                <a:latin typeface="Consolas" panose="020B0609020204030204" pitchFamily="49" charset="0"/>
              </a:rPr>
              <a:t>    trim: true,</a:t>
            </a:r>
          </a:p>
          <a:p>
            <a:pPr marL="0" indent="0">
              <a:buNone/>
            </a:pPr>
            <a:r>
              <a:rPr lang="en-US" sz="700" b="0" dirty="0">
                <a:solidFill>
                  <a:schemeClr val="tx1"/>
                </a:solidFill>
                <a:effectLst/>
                <a:latin typeface="Consolas" panose="020B0609020204030204" pitchFamily="49" charset="0"/>
              </a:rPr>
              <a:t>    unique: 'Email already exists',</a:t>
            </a:r>
          </a:p>
          <a:p>
            <a:pPr marL="0" indent="0">
              <a:buNone/>
            </a:pPr>
            <a:r>
              <a:rPr lang="en-US" sz="700" b="0" dirty="0">
                <a:solidFill>
                  <a:schemeClr val="tx1"/>
                </a:solidFill>
                <a:effectLst/>
                <a:latin typeface="Consolas" panose="020B0609020204030204" pitchFamily="49" charset="0"/>
              </a:rPr>
              <a:t>    match: [/.+\@.+\..+/, 'Please fill a valid email address'],</a:t>
            </a:r>
          </a:p>
          <a:p>
            <a:pPr marL="0" indent="0">
              <a:buNone/>
            </a:pPr>
            <a:r>
              <a:rPr lang="en-US" sz="700" b="0" dirty="0">
                <a:solidFill>
                  <a:schemeClr val="tx1"/>
                </a:solidFill>
                <a:effectLst/>
                <a:latin typeface="Consolas" panose="020B0609020204030204" pitchFamily="49" charset="0"/>
              </a:rPr>
              <a:t>    required: 'Email is required'</a:t>
            </a:r>
          </a:p>
          <a:p>
            <a:pPr marL="0" indent="0">
              <a:buNone/>
            </a:pPr>
            <a:r>
              <a:rPr lang="en-US" sz="700" b="0" dirty="0">
                <a:solidFill>
                  <a:schemeClr val="tx1"/>
                </a:solidFill>
                <a:effectLst/>
                <a:latin typeface="Consolas" panose="020B0609020204030204" pitchFamily="49" charset="0"/>
              </a:rPr>
              <a:t>  },</a:t>
            </a:r>
          </a:p>
          <a:p>
            <a:pPr marL="0" indent="0">
              <a:buNone/>
            </a:pPr>
            <a:r>
              <a:rPr lang="en-US" sz="700" b="0" dirty="0">
                <a:solidFill>
                  <a:schemeClr val="tx1"/>
                </a:solidFill>
                <a:effectLst/>
                <a:latin typeface="Consolas" panose="020B0609020204030204" pitchFamily="49" charset="0"/>
              </a:rPr>
              <a:t>  created: {</a:t>
            </a:r>
          </a:p>
          <a:p>
            <a:pPr marL="0" indent="0">
              <a:buNone/>
            </a:pPr>
            <a:r>
              <a:rPr lang="en-US" sz="700" b="0" dirty="0">
                <a:solidFill>
                  <a:schemeClr val="tx1"/>
                </a:solidFill>
                <a:effectLst/>
                <a:latin typeface="Consolas" panose="020B0609020204030204" pitchFamily="49" charset="0"/>
              </a:rPr>
              <a:t>    type: Date,</a:t>
            </a:r>
          </a:p>
          <a:p>
            <a:pPr marL="0" indent="0">
              <a:buNone/>
            </a:pPr>
            <a:r>
              <a:rPr lang="en-US" sz="700" b="0" dirty="0">
                <a:solidFill>
                  <a:schemeClr val="tx1"/>
                </a:solidFill>
                <a:effectLst/>
                <a:latin typeface="Consolas" panose="020B0609020204030204" pitchFamily="49" charset="0"/>
              </a:rPr>
              <a:t>    default: </a:t>
            </a:r>
            <a:r>
              <a:rPr lang="en-US" sz="700" b="0" dirty="0" err="1">
                <a:solidFill>
                  <a:schemeClr val="tx1"/>
                </a:solidFill>
                <a:effectLst/>
                <a:latin typeface="Consolas" panose="020B0609020204030204" pitchFamily="49" charset="0"/>
              </a:rPr>
              <a:t>Date.now</a:t>
            </a:r>
            <a:endParaRPr lang="en-US" sz="700" b="0" dirty="0">
              <a:solidFill>
                <a:schemeClr val="tx1"/>
              </a:solidFill>
              <a:effectLst/>
              <a:latin typeface="Consolas" panose="020B0609020204030204" pitchFamily="49" charset="0"/>
            </a:endParaRPr>
          </a:p>
          <a:p>
            <a:pPr marL="0" indent="0">
              <a:buNone/>
            </a:pPr>
            <a:r>
              <a:rPr lang="en-US" sz="700" b="0" dirty="0">
                <a:solidFill>
                  <a:schemeClr val="tx1"/>
                </a:solidFill>
                <a:effectLst/>
                <a:latin typeface="Consolas" panose="020B0609020204030204" pitchFamily="49" charset="0"/>
              </a:rPr>
              <a:t>  },</a:t>
            </a:r>
          </a:p>
          <a:p>
            <a:pPr marL="0" indent="0">
              <a:buNone/>
            </a:pPr>
            <a:r>
              <a:rPr lang="en-US" sz="700" b="0" dirty="0">
                <a:solidFill>
                  <a:schemeClr val="tx1"/>
                </a:solidFill>
                <a:effectLst/>
                <a:latin typeface="Consolas" panose="020B0609020204030204" pitchFamily="49" charset="0"/>
              </a:rPr>
              <a:t>  updated: {</a:t>
            </a:r>
          </a:p>
          <a:p>
            <a:pPr marL="0" indent="0">
              <a:buNone/>
            </a:pPr>
            <a:r>
              <a:rPr lang="en-US" sz="700" b="0" dirty="0">
                <a:solidFill>
                  <a:schemeClr val="tx1"/>
                </a:solidFill>
                <a:effectLst/>
                <a:latin typeface="Consolas" panose="020B0609020204030204" pitchFamily="49" charset="0"/>
              </a:rPr>
              <a:t>    type: Date,</a:t>
            </a:r>
          </a:p>
          <a:p>
            <a:pPr marL="0" indent="0">
              <a:buNone/>
            </a:pPr>
            <a:r>
              <a:rPr lang="en-US" sz="700" b="0" dirty="0">
                <a:solidFill>
                  <a:schemeClr val="tx1"/>
                </a:solidFill>
                <a:effectLst/>
                <a:latin typeface="Consolas" panose="020B0609020204030204" pitchFamily="49" charset="0"/>
              </a:rPr>
              <a:t>    default: </a:t>
            </a:r>
            <a:r>
              <a:rPr lang="en-US" sz="700" b="0" dirty="0" err="1">
                <a:solidFill>
                  <a:schemeClr val="tx1"/>
                </a:solidFill>
                <a:effectLst/>
                <a:latin typeface="Consolas" panose="020B0609020204030204" pitchFamily="49" charset="0"/>
              </a:rPr>
              <a:t>Date.now</a:t>
            </a:r>
            <a:endParaRPr lang="en-US" sz="700" b="0" dirty="0">
              <a:solidFill>
                <a:schemeClr val="tx1"/>
              </a:solidFill>
              <a:effectLst/>
              <a:latin typeface="Consolas" panose="020B0609020204030204" pitchFamily="49" charset="0"/>
            </a:endParaRPr>
          </a:p>
          <a:p>
            <a:pPr marL="0" indent="0">
              <a:buNone/>
            </a:pPr>
            <a:r>
              <a:rPr lang="en-US" sz="700" b="0" dirty="0">
                <a:solidFill>
                  <a:schemeClr val="tx1"/>
                </a:solidFill>
                <a:effectLst/>
                <a:latin typeface="Consolas" panose="020B0609020204030204" pitchFamily="49" charset="0"/>
              </a:rPr>
              <a:t>  },</a:t>
            </a:r>
          </a:p>
          <a:p>
            <a:pPr marL="0" indent="0">
              <a:buNone/>
            </a:pPr>
            <a:r>
              <a:rPr lang="en-US" sz="700" b="0" dirty="0">
                <a:solidFill>
                  <a:schemeClr val="tx1"/>
                </a:solidFill>
                <a:effectLst/>
                <a:latin typeface="Consolas" panose="020B0609020204030204" pitchFamily="49" charset="0"/>
              </a:rPr>
              <a:t>  </a:t>
            </a:r>
            <a:r>
              <a:rPr lang="en-US" sz="700" b="0" dirty="0" err="1">
                <a:solidFill>
                  <a:schemeClr val="tx1"/>
                </a:solidFill>
                <a:effectLst/>
                <a:latin typeface="Consolas" panose="020B0609020204030204" pitchFamily="49" charset="0"/>
              </a:rPr>
              <a:t>hashed_password</a:t>
            </a:r>
            <a:r>
              <a:rPr lang="en-US" sz="700" b="0" dirty="0">
                <a:solidFill>
                  <a:schemeClr val="tx1"/>
                </a:solidFill>
                <a:effectLst/>
                <a:latin typeface="Consolas" panose="020B0609020204030204" pitchFamily="49" charset="0"/>
              </a:rPr>
              <a:t>: {</a:t>
            </a:r>
          </a:p>
          <a:p>
            <a:pPr marL="0" indent="0">
              <a:buNone/>
            </a:pPr>
            <a:r>
              <a:rPr lang="en-US" sz="700" b="0" dirty="0">
                <a:solidFill>
                  <a:schemeClr val="tx1"/>
                </a:solidFill>
                <a:effectLst/>
                <a:latin typeface="Consolas" panose="020B0609020204030204" pitchFamily="49" charset="0"/>
              </a:rPr>
              <a:t>    type: String,</a:t>
            </a:r>
          </a:p>
          <a:p>
            <a:pPr marL="0" indent="0">
              <a:buNone/>
            </a:pPr>
            <a:r>
              <a:rPr lang="en-US" sz="700" b="0" dirty="0">
                <a:solidFill>
                  <a:schemeClr val="tx1"/>
                </a:solidFill>
                <a:effectLst/>
                <a:latin typeface="Consolas" panose="020B0609020204030204" pitchFamily="49" charset="0"/>
              </a:rPr>
              <a:t>    required: 'Password is required'</a:t>
            </a:r>
          </a:p>
          <a:p>
            <a:pPr marL="0" indent="0">
              <a:buNone/>
            </a:pPr>
            <a:r>
              <a:rPr lang="en-US" sz="700" b="0" dirty="0">
                <a:solidFill>
                  <a:schemeClr val="tx1"/>
                </a:solidFill>
                <a:effectLst/>
                <a:latin typeface="Consolas" panose="020B0609020204030204" pitchFamily="49" charset="0"/>
              </a:rPr>
              <a:t>  },</a:t>
            </a:r>
          </a:p>
          <a:p>
            <a:pPr marL="0" indent="0">
              <a:buNone/>
            </a:pPr>
            <a:r>
              <a:rPr lang="en-US" sz="700" b="0" dirty="0">
                <a:solidFill>
                  <a:schemeClr val="tx1"/>
                </a:solidFill>
                <a:effectLst/>
                <a:latin typeface="Consolas" panose="020B0609020204030204" pitchFamily="49" charset="0"/>
              </a:rPr>
              <a:t>  salt: String</a:t>
            </a:r>
          </a:p>
          <a:p>
            <a:pPr marL="0" indent="0">
              <a:buNone/>
            </a:pPr>
            <a:r>
              <a:rPr lang="en-US" sz="700" b="0" dirty="0">
                <a:solidFill>
                  <a:schemeClr val="tx1"/>
                </a:solidFill>
                <a:effectLst/>
                <a:latin typeface="Consolas" panose="020B0609020204030204" pitchFamily="49" charset="0"/>
              </a:rPr>
              <a:t>});</a:t>
            </a:r>
          </a:p>
          <a:p>
            <a:pPr marL="0" indent="0">
              <a:buNone/>
            </a:pPr>
            <a:br>
              <a:rPr lang="en-US" sz="700" b="0" dirty="0">
                <a:solidFill>
                  <a:schemeClr val="tx1"/>
                </a:solidFill>
                <a:effectLst/>
                <a:latin typeface="Consolas" panose="020B0609020204030204" pitchFamily="49" charset="0"/>
              </a:rPr>
            </a:br>
            <a:r>
              <a:rPr lang="en-US" sz="700" b="0" dirty="0" err="1">
                <a:solidFill>
                  <a:schemeClr val="tx1"/>
                </a:solidFill>
                <a:effectLst/>
                <a:latin typeface="Consolas" panose="020B0609020204030204" pitchFamily="49" charset="0"/>
              </a:rPr>
              <a:t>UserSchema.virtual</a:t>
            </a:r>
            <a:r>
              <a:rPr lang="en-US" sz="700" b="0" dirty="0">
                <a:solidFill>
                  <a:schemeClr val="tx1"/>
                </a:solidFill>
                <a:effectLst/>
                <a:latin typeface="Consolas" panose="020B0609020204030204" pitchFamily="49" charset="0"/>
              </a:rPr>
              <a:t>('password')</a:t>
            </a:r>
          </a:p>
          <a:p>
            <a:pPr marL="0" indent="0">
              <a:buNone/>
            </a:pPr>
            <a:r>
              <a:rPr lang="en-US" sz="700" b="0" dirty="0">
                <a:solidFill>
                  <a:schemeClr val="tx1"/>
                </a:solidFill>
                <a:effectLst/>
                <a:latin typeface="Consolas" panose="020B0609020204030204" pitchFamily="49" charset="0"/>
              </a:rPr>
              <a:t>  .set(function(password) {</a:t>
            </a:r>
          </a:p>
          <a:p>
            <a:pPr marL="0" indent="0">
              <a:buNone/>
            </a:pPr>
            <a:r>
              <a:rPr lang="en-US" sz="700" b="0" dirty="0">
                <a:solidFill>
                  <a:schemeClr val="tx1"/>
                </a:solidFill>
                <a:effectLst/>
                <a:latin typeface="Consolas" panose="020B0609020204030204" pitchFamily="49" charset="0"/>
              </a:rPr>
              <a:t>    </a:t>
            </a:r>
            <a:r>
              <a:rPr lang="en-US" sz="700" b="0" dirty="0" err="1">
                <a:solidFill>
                  <a:schemeClr val="tx1"/>
                </a:solidFill>
                <a:effectLst/>
                <a:latin typeface="Consolas" panose="020B0609020204030204" pitchFamily="49" charset="0"/>
              </a:rPr>
              <a:t>this._password</a:t>
            </a:r>
            <a:r>
              <a:rPr lang="en-US" sz="700" b="0" dirty="0">
                <a:solidFill>
                  <a:schemeClr val="tx1"/>
                </a:solidFill>
                <a:effectLst/>
                <a:latin typeface="Consolas" panose="020B0609020204030204" pitchFamily="49" charset="0"/>
              </a:rPr>
              <a:t> = password;</a:t>
            </a:r>
          </a:p>
          <a:p>
            <a:pPr marL="0" indent="0">
              <a:buNone/>
            </a:pPr>
            <a:r>
              <a:rPr lang="en-US" sz="700" b="0" dirty="0">
                <a:solidFill>
                  <a:schemeClr val="tx1"/>
                </a:solidFill>
                <a:effectLst/>
                <a:latin typeface="Consolas" panose="020B0609020204030204" pitchFamily="49" charset="0"/>
              </a:rPr>
              <a:t>    </a:t>
            </a:r>
            <a:r>
              <a:rPr lang="en-US" sz="700" b="0" dirty="0" err="1">
                <a:solidFill>
                  <a:schemeClr val="tx1"/>
                </a:solidFill>
                <a:effectLst/>
                <a:latin typeface="Consolas" panose="020B0609020204030204" pitchFamily="49" charset="0"/>
              </a:rPr>
              <a:t>this.salt</a:t>
            </a:r>
            <a:r>
              <a:rPr lang="en-US" sz="700" b="0" dirty="0">
                <a:solidFill>
                  <a:schemeClr val="tx1"/>
                </a:solidFill>
                <a:effectLst/>
                <a:latin typeface="Consolas" panose="020B0609020204030204" pitchFamily="49" charset="0"/>
              </a:rPr>
              <a:t> = </a:t>
            </a:r>
            <a:r>
              <a:rPr lang="en-US" sz="700" b="0" dirty="0" err="1">
                <a:solidFill>
                  <a:schemeClr val="tx1"/>
                </a:solidFill>
                <a:effectLst/>
                <a:latin typeface="Consolas" panose="020B0609020204030204" pitchFamily="49" charset="0"/>
              </a:rPr>
              <a:t>this.makeSalt</a:t>
            </a:r>
            <a:r>
              <a:rPr lang="en-US" sz="700" b="0" dirty="0">
                <a:solidFill>
                  <a:schemeClr val="tx1"/>
                </a:solidFill>
                <a:effectLst/>
                <a:latin typeface="Consolas" panose="020B0609020204030204" pitchFamily="49" charset="0"/>
              </a:rPr>
              <a:t>();</a:t>
            </a:r>
          </a:p>
          <a:p>
            <a:pPr marL="0" indent="0">
              <a:buNone/>
            </a:pPr>
            <a:r>
              <a:rPr lang="en-US" sz="700" b="0" dirty="0">
                <a:solidFill>
                  <a:schemeClr val="tx1"/>
                </a:solidFill>
                <a:effectLst/>
                <a:latin typeface="Consolas" panose="020B0609020204030204" pitchFamily="49" charset="0"/>
              </a:rPr>
              <a:t>    </a:t>
            </a:r>
            <a:r>
              <a:rPr lang="en-US" sz="700" b="0" dirty="0" err="1">
                <a:solidFill>
                  <a:schemeClr val="tx1"/>
                </a:solidFill>
                <a:effectLst/>
                <a:latin typeface="Consolas" panose="020B0609020204030204" pitchFamily="49" charset="0"/>
              </a:rPr>
              <a:t>this.hashed_password</a:t>
            </a:r>
            <a:r>
              <a:rPr lang="en-US" sz="700" b="0" dirty="0">
                <a:solidFill>
                  <a:schemeClr val="tx1"/>
                </a:solidFill>
                <a:effectLst/>
                <a:latin typeface="Consolas" panose="020B0609020204030204" pitchFamily="49" charset="0"/>
              </a:rPr>
              <a:t> = </a:t>
            </a:r>
            <a:r>
              <a:rPr lang="en-US" sz="700" b="0" dirty="0" err="1">
                <a:solidFill>
                  <a:schemeClr val="tx1"/>
                </a:solidFill>
                <a:effectLst/>
                <a:latin typeface="Consolas" panose="020B0609020204030204" pitchFamily="49" charset="0"/>
              </a:rPr>
              <a:t>this.encryptPassword</a:t>
            </a:r>
            <a:r>
              <a:rPr lang="en-US" sz="700" b="0" dirty="0">
                <a:solidFill>
                  <a:schemeClr val="tx1"/>
                </a:solidFill>
                <a:effectLst/>
                <a:latin typeface="Consolas" panose="020B0609020204030204" pitchFamily="49" charset="0"/>
              </a:rPr>
              <a:t>(password);</a:t>
            </a:r>
          </a:p>
          <a:p>
            <a:pPr marL="0" indent="0">
              <a:buNone/>
            </a:pPr>
            <a:r>
              <a:rPr lang="en-US" sz="700" b="0" dirty="0">
                <a:solidFill>
                  <a:schemeClr val="tx1"/>
                </a:solidFill>
                <a:effectLst/>
                <a:latin typeface="Consolas" panose="020B0609020204030204" pitchFamily="49" charset="0"/>
              </a:rPr>
              <a:t>  })</a:t>
            </a:r>
          </a:p>
          <a:p>
            <a:pPr marL="0" indent="0">
              <a:buNone/>
            </a:pPr>
            <a:r>
              <a:rPr lang="en-US" sz="700" b="0" dirty="0">
                <a:solidFill>
                  <a:schemeClr val="tx1"/>
                </a:solidFill>
                <a:effectLst/>
                <a:latin typeface="Consolas" panose="020B0609020204030204" pitchFamily="49" charset="0"/>
              </a:rPr>
              <a:t>  .get(function() {</a:t>
            </a:r>
          </a:p>
          <a:p>
            <a:pPr marL="0" indent="0">
              <a:buNone/>
            </a:pPr>
            <a:r>
              <a:rPr lang="en-US" sz="700" b="0" dirty="0">
                <a:solidFill>
                  <a:schemeClr val="tx1"/>
                </a:solidFill>
                <a:effectLst/>
                <a:latin typeface="Consolas" panose="020B0609020204030204" pitchFamily="49" charset="0"/>
              </a:rPr>
              <a:t>    return </a:t>
            </a:r>
            <a:r>
              <a:rPr lang="en-US" sz="700" b="0" dirty="0" err="1">
                <a:solidFill>
                  <a:schemeClr val="tx1"/>
                </a:solidFill>
                <a:effectLst/>
                <a:latin typeface="Consolas" panose="020B0609020204030204" pitchFamily="49" charset="0"/>
              </a:rPr>
              <a:t>this._password</a:t>
            </a:r>
            <a:r>
              <a:rPr lang="en-US" sz="700" b="0" dirty="0">
                <a:solidFill>
                  <a:schemeClr val="tx1"/>
                </a:solidFill>
                <a:effectLst/>
                <a:latin typeface="Consolas" panose="020B0609020204030204" pitchFamily="49" charset="0"/>
              </a:rPr>
              <a:t>;</a:t>
            </a:r>
          </a:p>
          <a:p>
            <a:pPr marL="0" indent="0">
              <a:buNone/>
            </a:pPr>
            <a:r>
              <a:rPr lang="en-US" sz="700" b="0" dirty="0">
                <a:solidFill>
                  <a:schemeClr val="tx1"/>
                </a:solidFill>
                <a:effectLst/>
                <a:latin typeface="Consolas" panose="020B0609020204030204" pitchFamily="49" charset="0"/>
              </a:rPr>
              <a:t>  });</a:t>
            </a:r>
          </a:p>
          <a:p>
            <a:pPr marL="0" indent="0">
              <a:buNone/>
            </a:pPr>
            <a:br>
              <a:rPr lang="en-US" sz="700" b="0" dirty="0">
                <a:solidFill>
                  <a:schemeClr val="tx1"/>
                </a:solidFill>
                <a:effectLst/>
                <a:latin typeface="Consolas" panose="020B0609020204030204" pitchFamily="49" charset="0"/>
              </a:rPr>
            </a:br>
            <a:r>
              <a:rPr lang="en-US" sz="700" b="0" dirty="0" err="1">
                <a:solidFill>
                  <a:schemeClr val="tx1"/>
                </a:solidFill>
                <a:effectLst/>
                <a:latin typeface="Consolas" panose="020B0609020204030204" pitchFamily="49" charset="0"/>
              </a:rPr>
              <a:t>module.exports</a:t>
            </a:r>
            <a:r>
              <a:rPr lang="en-US" sz="700" b="0" dirty="0">
                <a:solidFill>
                  <a:schemeClr val="tx1"/>
                </a:solidFill>
                <a:effectLst/>
                <a:latin typeface="Consolas" panose="020B0609020204030204" pitchFamily="49" charset="0"/>
              </a:rPr>
              <a:t> = </a:t>
            </a:r>
            <a:r>
              <a:rPr lang="en-US" sz="700" b="0" dirty="0" err="1">
                <a:solidFill>
                  <a:schemeClr val="tx1"/>
                </a:solidFill>
                <a:effectLst/>
                <a:latin typeface="Consolas" panose="020B0609020204030204" pitchFamily="49" charset="0"/>
              </a:rPr>
              <a:t>mongoose.model</a:t>
            </a:r>
            <a:r>
              <a:rPr lang="en-US" sz="700" b="0" dirty="0">
                <a:solidFill>
                  <a:schemeClr val="tx1"/>
                </a:solidFill>
                <a:effectLst/>
                <a:latin typeface="Consolas" panose="020B0609020204030204" pitchFamily="49" charset="0"/>
              </a:rPr>
              <a:t>('User', </a:t>
            </a:r>
            <a:r>
              <a:rPr lang="en-US" sz="700" b="0" dirty="0" err="1">
                <a:solidFill>
                  <a:schemeClr val="tx1"/>
                </a:solidFill>
                <a:effectLst/>
                <a:latin typeface="Consolas" panose="020B0609020204030204" pitchFamily="49" charset="0"/>
              </a:rPr>
              <a:t>UserSchema</a:t>
            </a:r>
            <a:r>
              <a:rPr lang="en-US" sz="700" b="0" dirty="0">
                <a:solidFill>
                  <a:schemeClr val="tx1"/>
                </a:solidFill>
                <a:effectLst/>
                <a:latin typeface="Consolas" panose="020B0609020204030204" pitchFamily="49" charset="0"/>
              </a:rPr>
              <a:t>);</a:t>
            </a:r>
          </a:p>
          <a:p>
            <a:pPr marL="0" indent="0">
              <a:buNone/>
            </a:pPr>
            <a:br>
              <a:rPr lang="en-US" sz="700" b="0" dirty="0">
                <a:solidFill>
                  <a:schemeClr val="tx1"/>
                </a:solidFill>
                <a:effectLst/>
                <a:latin typeface="Consolas" panose="020B0609020204030204" pitchFamily="49" charset="0"/>
              </a:rPr>
            </a:br>
            <a:endParaRPr lang="en-US" sz="700" b="0" dirty="0">
              <a:solidFill>
                <a:schemeClr val="tx1"/>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2C81F5C5-33A6-211C-7C69-439566B2EB8E}"/>
              </a:ext>
            </a:extLst>
          </p:cNvPr>
          <p:cNvSpPr>
            <a:spLocks noGrp="1"/>
          </p:cNvSpPr>
          <p:nvPr>
            <p:ph type="dt" sz="half" idx="10"/>
          </p:nvPr>
        </p:nvSpPr>
        <p:spPr/>
        <p:txBody>
          <a:bodyPr/>
          <a:lstStyle/>
          <a:p>
            <a:pPr>
              <a:defRPr/>
            </a:pPr>
            <a:fld id="{C9C54A8A-EC83-4BC5-B48C-A23671E55882}" type="datetime1">
              <a:rPr lang="en-US" smtClean="0"/>
              <a:t>6/8/2024</a:t>
            </a:fld>
            <a:endParaRPr lang="en-US"/>
          </a:p>
        </p:txBody>
      </p:sp>
      <p:sp>
        <p:nvSpPr>
          <p:cNvPr id="5" name="Footer Placeholder 4">
            <a:extLst>
              <a:ext uri="{FF2B5EF4-FFF2-40B4-BE49-F238E27FC236}">
                <a16:creationId xmlns:a16="http://schemas.microsoft.com/office/drawing/2014/main" id="{216C62AD-8DD4-0D66-F685-94499199A8B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6AB80028-F3ED-52E7-A258-B352A636FE03}"/>
              </a:ext>
            </a:extLst>
          </p:cNvPr>
          <p:cNvSpPr>
            <a:spLocks noGrp="1"/>
          </p:cNvSpPr>
          <p:nvPr>
            <p:ph type="sldNum" sz="quarter" idx="12"/>
          </p:nvPr>
        </p:nvSpPr>
        <p:spPr/>
        <p:txBody>
          <a:bodyPr/>
          <a:lstStyle/>
          <a:p>
            <a:fld id="{7C5CF243-786F-4254-B068-4C9F0B6EA12F}" type="slidenum">
              <a:rPr lang="en-US" altLang="en-US" smtClean="0"/>
              <a:pPr/>
              <a:t>67</a:t>
            </a:fld>
            <a:endParaRPr lang="en-US" altLang="en-US"/>
          </a:p>
        </p:txBody>
      </p:sp>
    </p:spTree>
    <p:extLst>
      <p:ext uri="{BB962C8B-B14F-4D97-AF65-F5344CB8AC3E}">
        <p14:creationId xmlns:p14="http://schemas.microsoft.com/office/powerpoint/2010/main" val="41271520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1C633-F693-ABD9-2C2B-92488A273FAD}"/>
              </a:ext>
            </a:extLst>
          </p:cNvPr>
          <p:cNvSpPr>
            <a:spLocks noGrp="1"/>
          </p:cNvSpPr>
          <p:nvPr>
            <p:ph type="title"/>
          </p:nvPr>
        </p:nvSpPr>
        <p:spPr/>
        <p:txBody>
          <a:bodyPr/>
          <a:lstStyle/>
          <a:p>
            <a:r>
              <a:rPr lang="en-US" dirty="0"/>
              <a:t>Password field validation</a:t>
            </a:r>
          </a:p>
        </p:txBody>
      </p:sp>
      <p:sp>
        <p:nvSpPr>
          <p:cNvPr id="3" name="Content Placeholder 2">
            <a:extLst>
              <a:ext uri="{FF2B5EF4-FFF2-40B4-BE49-F238E27FC236}">
                <a16:creationId xmlns:a16="http://schemas.microsoft.com/office/drawing/2014/main" id="{C4BFC2B4-5062-7558-6B95-38964FE5C895}"/>
              </a:ext>
            </a:extLst>
          </p:cNvPr>
          <p:cNvSpPr>
            <a:spLocks noGrp="1"/>
          </p:cNvSpPr>
          <p:nvPr>
            <p:ph idx="1"/>
          </p:nvPr>
        </p:nvSpPr>
        <p:spPr/>
        <p:txBody>
          <a:bodyPr/>
          <a:lstStyle/>
          <a:p>
            <a:r>
              <a:rPr lang="en-US" dirty="0"/>
              <a:t>To add validation constraints to the actual password string that's selected by the end user, we need to add custom validation logic and associate it with the </a:t>
            </a:r>
            <a:r>
              <a:rPr lang="en-US" dirty="0" err="1"/>
              <a:t>hashed_password</a:t>
            </a:r>
            <a:r>
              <a:rPr lang="en-US" dirty="0"/>
              <a:t> field in the schema.</a:t>
            </a:r>
          </a:p>
          <a:p>
            <a:endParaRPr lang="en-US" dirty="0"/>
          </a:p>
          <a:p>
            <a:r>
              <a:rPr lang="en-US" dirty="0" err="1"/>
              <a:t>mern</a:t>
            </a:r>
            <a:r>
              <a:rPr lang="en-US" dirty="0"/>
              <a:t>-skeleton/server/models/user.model.js:</a:t>
            </a:r>
          </a:p>
          <a:p>
            <a:pPr marL="0" indent="0">
              <a:buNone/>
            </a:pPr>
            <a:r>
              <a:rPr lang="en-US" sz="1800" dirty="0"/>
              <a:t>	</a:t>
            </a:r>
            <a:r>
              <a:rPr lang="en-US" sz="1800" dirty="0" err="1"/>
              <a:t>UserSchema.path</a:t>
            </a:r>
            <a:r>
              <a:rPr lang="en-US" sz="1800" dirty="0"/>
              <a:t>('</a:t>
            </a:r>
            <a:r>
              <a:rPr lang="en-US" sz="1800" dirty="0" err="1"/>
              <a:t>hashed_password</a:t>
            </a:r>
            <a:r>
              <a:rPr lang="en-US" sz="1800" dirty="0"/>
              <a:t>').validate(function(v) { </a:t>
            </a:r>
          </a:p>
          <a:p>
            <a:pPr marL="0" indent="0">
              <a:buNone/>
            </a:pPr>
            <a:r>
              <a:rPr lang="en-US" sz="1800" dirty="0"/>
              <a:t>	if (</a:t>
            </a:r>
            <a:r>
              <a:rPr lang="en-US" sz="1800" dirty="0" err="1"/>
              <a:t>this._password</a:t>
            </a:r>
            <a:r>
              <a:rPr lang="en-US" sz="1800" dirty="0"/>
              <a:t> &amp;&amp; this._</a:t>
            </a:r>
            <a:r>
              <a:rPr lang="en-US" sz="1800" dirty="0" err="1"/>
              <a:t>password.length</a:t>
            </a:r>
            <a:r>
              <a:rPr lang="en-US" sz="1800" dirty="0"/>
              <a:t> &lt; 6) {</a:t>
            </a:r>
          </a:p>
          <a:p>
            <a:pPr marL="0" indent="0">
              <a:buNone/>
            </a:pPr>
            <a:r>
              <a:rPr lang="en-US" sz="1800" dirty="0"/>
              <a:t>	</a:t>
            </a:r>
            <a:r>
              <a:rPr lang="en-US" sz="1800" dirty="0" err="1"/>
              <a:t>this.invalidate</a:t>
            </a:r>
            <a:r>
              <a:rPr lang="en-US" sz="1800" dirty="0"/>
              <a:t>('password', 'Password must be at least 6 characters.’) </a:t>
            </a:r>
          </a:p>
          <a:p>
            <a:pPr marL="0" indent="0">
              <a:buNone/>
            </a:pPr>
            <a:r>
              <a:rPr lang="en-US" sz="1800" dirty="0"/>
              <a:t>	}</a:t>
            </a:r>
          </a:p>
          <a:p>
            <a:pPr marL="0" indent="0">
              <a:buNone/>
            </a:pPr>
            <a:r>
              <a:rPr lang="en-US" sz="1800" dirty="0"/>
              <a:t>	if (</a:t>
            </a:r>
            <a:r>
              <a:rPr lang="en-US" sz="1800" dirty="0" err="1"/>
              <a:t>this.isNew</a:t>
            </a:r>
            <a:r>
              <a:rPr lang="en-US" sz="1800" dirty="0"/>
              <a:t> &amp;&amp; !</a:t>
            </a:r>
            <a:r>
              <a:rPr lang="en-US" sz="1800" dirty="0" err="1"/>
              <a:t>this._password</a:t>
            </a:r>
            <a:r>
              <a:rPr lang="en-US" sz="1800" dirty="0"/>
              <a:t>) {</a:t>
            </a:r>
          </a:p>
          <a:p>
            <a:pPr marL="0" indent="0">
              <a:buNone/>
            </a:pPr>
            <a:r>
              <a:rPr lang="en-US" sz="1800" dirty="0"/>
              <a:t>	</a:t>
            </a:r>
            <a:r>
              <a:rPr lang="en-US" sz="1800" dirty="0" err="1"/>
              <a:t>this.invalidate</a:t>
            </a:r>
            <a:r>
              <a:rPr lang="en-US" sz="1800" dirty="0"/>
              <a:t>('password', 'Password is required’) </a:t>
            </a:r>
          </a:p>
          <a:p>
            <a:pPr marL="0" indent="0">
              <a:buNone/>
            </a:pPr>
            <a:r>
              <a:rPr lang="en-US" sz="1800" dirty="0"/>
              <a:t>	}</a:t>
            </a:r>
          </a:p>
          <a:p>
            <a:pPr marL="0" indent="0">
              <a:buNone/>
            </a:pPr>
            <a:r>
              <a:rPr lang="en-US" sz="1800" dirty="0"/>
              <a:t>	}, null</a:t>
            </a:r>
            <a:endParaRPr lang="en-US" dirty="0"/>
          </a:p>
        </p:txBody>
      </p:sp>
      <p:sp>
        <p:nvSpPr>
          <p:cNvPr id="4" name="Date Placeholder 3">
            <a:extLst>
              <a:ext uri="{FF2B5EF4-FFF2-40B4-BE49-F238E27FC236}">
                <a16:creationId xmlns:a16="http://schemas.microsoft.com/office/drawing/2014/main" id="{C5159404-62BD-AFF2-2755-C542E889CC9D}"/>
              </a:ext>
            </a:extLst>
          </p:cNvPr>
          <p:cNvSpPr>
            <a:spLocks noGrp="1"/>
          </p:cNvSpPr>
          <p:nvPr>
            <p:ph type="dt" sz="half" idx="10"/>
          </p:nvPr>
        </p:nvSpPr>
        <p:spPr/>
        <p:txBody>
          <a:bodyPr/>
          <a:lstStyle/>
          <a:p>
            <a:pPr>
              <a:defRPr/>
            </a:pPr>
            <a:fld id="{C9C54A8A-EC83-4BC5-B48C-A23671E55882}" type="datetime1">
              <a:rPr lang="en-US" smtClean="0"/>
              <a:t>6/8/2024</a:t>
            </a:fld>
            <a:endParaRPr lang="en-US" dirty="0"/>
          </a:p>
        </p:txBody>
      </p:sp>
      <p:sp>
        <p:nvSpPr>
          <p:cNvPr id="5" name="Footer Placeholder 4">
            <a:extLst>
              <a:ext uri="{FF2B5EF4-FFF2-40B4-BE49-F238E27FC236}">
                <a16:creationId xmlns:a16="http://schemas.microsoft.com/office/drawing/2014/main" id="{D278604A-F933-CF7B-DE3C-61FE54468B2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1977A10-A5F0-A17F-8252-5E4D71A956E2}"/>
              </a:ext>
            </a:extLst>
          </p:cNvPr>
          <p:cNvSpPr>
            <a:spLocks noGrp="1"/>
          </p:cNvSpPr>
          <p:nvPr>
            <p:ph type="sldNum" sz="quarter" idx="12"/>
          </p:nvPr>
        </p:nvSpPr>
        <p:spPr/>
        <p:txBody>
          <a:bodyPr/>
          <a:lstStyle/>
          <a:p>
            <a:fld id="{7C5CF243-786F-4254-B068-4C9F0B6EA12F}" type="slidenum">
              <a:rPr lang="en-US" altLang="en-US" smtClean="0"/>
              <a:pPr/>
              <a:t>68</a:t>
            </a:fld>
            <a:endParaRPr lang="en-US" altLang="en-US"/>
          </a:p>
        </p:txBody>
      </p:sp>
    </p:spTree>
    <p:extLst>
      <p:ext uri="{BB962C8B-B14F-4D97-AF65-F5344CB8AC3E}">
        <p14:creationId xmlns:p14="http://schemas.microsoft.com/office/powerpoint/2010/main" val="371654428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8B30F-0A2D-0914-D8DD-3786F98D15C8}"/>
              </a:ext>
            </a:extLst>
          </p:cNvPr>
          <p:cNvSpPr>
            <a:spLocks noGrp="1"/>
          </p:cNvSpPr>
          <p:nvPr>
            <p:ph type="title"/>
          </p:nvPr>
        </p:nvSpPr>
        <p:spPr/>
        <p:txBody>
          <a:bodyPr/>
          <a:lstStyle/>
          <a:p>
            <a:r>
              <a:rPr lang="en-US" dirty="0"/>
              <a:t>Update the user.model.js as follows:</a:t>
            </a:r>
          </a:p>
        </p:txBody>
      </p:sp>
      <p:sp>
        <p:nvSpPr>
          <p:cNvPr id="3" name="Content Placeholder 2">
            <a:extLst>
              <a:ext uri="{FF2B5EF4-FFF2-40B4-BE49-F238E27FC236}">
                <a16:creationId xmlns:a16="http://schemas.microsoft.com/office/drawing/2014/main" id="{527510B3-DAE8-2789-F995-37843A9B0D3D}"/>
              </a:ext>
            </a:extLst>
          </p:cNvPr>
          <p:cNvSpPr>
            <a:spLocks noGrp="1"/>
          </p:cNvSpPr>
          <p:nvPr>
            <p:ph idx="1"/>
          </p:nvPr>
        </p:nvSpPr>
        <p:spPr/>
        <p:txBody>
          <a:bodyPr/>
          <a:lstStyle/>
          <a:p>
            <a:pPr marL="0" indent="0">
              <a:buNone/>
              <a:tabLst>
                <a:tab pos="2290763" algn="l"/>
              </a:tabLst>
            </a:pPr>
            <a:r>
              <a:rPr lang="en-US" sz="550" b="0" dirty="0">
                <a:solidFill>
                  <a:schemeClr val="tx1"/>
                </a:solidFill>
                <a:effectLst/>
                <a:latin typeface="Consolas" panose="020B0609020204030204" pitchFamily="49" charset="0"/>
              </a:rPr>
              <a:t> const mongoose = require('mongoose’);</a:t>
            </a:r>
          </a:p>
          <a:p>
            <a:pPr marL="0" indent="0">
              <a:buNone/>
              <a:tabLst>
                <a:tab pos="2290763" algn="l"/>
              </a:tabLst>
            </a:pPr>
            <a:r>
              <a:rPr lang="en-US" sz="550" b="0" dirty="0">
                <a:solidFill>
                  <a:schemeClr val="tx1"/>
                </a:solidFill>
                <a:effectLst/>
                <a:latin typeface="Consolas" panose="020B0609020204030204" pitchFamily="49" charset="0"/>
              </a:rPr>
              <a:t>		 </a:t>
            </a:r>
            <a:br>
              <a:rPr lang="en-US" sz="550" b="0" dirty="0">
                <a:solidFill>
                  <a:schemeClr val="tx1"/>
                </a:solidFill>
                <a:effectLst/>
                <a:latin typeface="Consolas" panose="020B0609020204030204" pitchFamily="49" charset="0"/>
              </a:rPr>
            </a:br>
            <a:r>
              <a:rPr lang="en-US" sz="550" b="0" dirty="0">
                <a:solidFill>
                  <a:schemeClr val="tx1"/>
                </a:solidFill>
                <a:effectLst/>
                <a:latin typeface="Consolas" panose="020B0609020204030204" pitchFamily="49" charset="0"/>
              </a:rPr>
              <a:t>        const </a:t>
            </a:r>
            <a:r>
              <a:rPr lang="en-US" sz="550" b="0" dirty="0" err="1">
                <a:solidFill>
                  <a:schemeClr val="tx1"/>
                </a:solidFill>
                <a:effectLst/>
                <a:latin typeface="Consolas" panose="020B0609020204030204" pitchFamily="49" charset="0"/>
              </a:rPr>
              <a:t>UserSchema</a:t>
            </a:r>
            <a:r>
              <a:rPr lang="en-US" sz="550" b="0" dirty="0">
                <a:solidFill>
                  <a:schemeClr val="tx1"/>
                </a:solidFill>
                <a:effectLst/>
                <a:latin typeface="Consolas" panose="020B0609020204030204" pitchFamily="49" charset="0"/>
              </a:rPr>
              <a:t> = new </a:t>
            </a:r>
            <a:r>
              <a:rPr lang="en-US" sz="550" b="0" dirty="0" err="1">
                <a:solidFill>
                  <a:schemeClr val="tx1"/>
                </a:solidFill>
                <a:effectLst/>
                <a:latin typeface="Consolas" panose="020B0609020204030204" pitchFamily="49" charset="0"/>
              </a:rPr>
              <a:t>mongoose.Schema</a:t>
            </a:r>
            <a:r>
              <a:rPr lang="en-US" sz="550" b="0" dirty="0">
                <a:solidFill>
                  <a:schemeClr val="tx1"/>
                </a:solidFill>
                <a:effectLst/>
                <a:latin typeface="Consolas" panose="020B0609020204030204" pitchFamily="49" charset="0"/>
              </a:rPr>
              <a:t>({</a:t>
            </a:r>
          </a:p>
          <a:p>
            <a:pPr marL="0" indent="0">
              <a:buNone/>
              <a:tabLst>
                <a:tab pos="2290763" algn="l"/>
              </a:tabLst>
            </a:pPr>
            <a:r>
              <a:rPr lang="en-US" sz="550" b="0" dirty="0">
                <a:solidFill>
                  <a:schemeClr val="tx1"/>
                </a:solidFill>
                <a:effectLst/>
                <a:latin typeface="Consolas" panose="020B0609020204030204" pitchFamily="49" charset="0"/>
              </a:rPr>
              <a:t>        name: {</a:t>
            </a:r>
          </a:p>
          <a:p>
            <a:pPr marL="0" indent="0">
              <a:buNone/>
              <a:tabLst>
                <a:tab pos="2290763" algn="l"/>
              </a:tabLst>
            </a:pPr>
            <a:r>
              <a:rPr lang="en-US" sz="550" b="0" dirty="0">
                <a:solidFill>
                  <a:schemeClr val="tx1"/>
                </a:solidFill>
                <a:effectLst/>
                <a:latin typeface="Consolas" panose="020B0609020204030204" pitchFamily="49" charset="0"/>
              </a:rPr>
              <a:t>            type: String,</a:t>
            </a:r>
          </a:p>
          <a:p>
            <a:pPr marL="0" indent="0">
              <a:buNone/>
              <a:tabLst>
                <a:tab pos="2290763" algn="l"/>
              </a:tabLst>
            </a:pPr>
            <a:r>
              <a:rPr lang="en-US" sz="550" b="0" dirty="0">
                <a:solidFill>
                  <a:schemeClr val="tx1"/>
                </a:solidFill>
                <a:effectLst/>
                <a:latin typeface="Consolas" panose="020B0609020204030204" pitchFamily="49" charset="0"/>
              </a:rPr>
              <a:t>            trim: true,</a:t>
            </a:r>
          </a:p>
          <a:p>
            <a:pPr marL="0" indent="0">
              <a:buNone/>
              <a:tabLst>
                <a:tab pos="2290763" algn="l"/>
              </a:tabLst>
            </a:pPr>
            <a:r>
              <a:rPr lang="en-US" sz="550" b="0" dirty="0">
                <a:solidFill>
                  <a:schemeClr val="tx1"/>
                </a:solidFill>
                <a:effectLst/>
                <a:latin typeface="Consolas" panose="020B0609020204030204" pitchFamily="49" charset="0"/>
              </a:rPr>
              <a:t>            required: 'Name is required’</a:t>
            </a:r>
          </a:p>
          <a:p>
            <a:pPr marL="0" indent="0">
              <a:buNone/>
              <a:tabLst>
                <a:tab pos="2290763" algn="l"/>
              </a:tabLst>
            </a:pPr>
            <a:r>
              <a:rPr lang="en-US" sz="550" b="0" dirty="0">
                <a:solidFill>
                  <a:schemeClr val="tx1"/>
                </a:solidFill>
                <a:effectLst/>
                <a:latin typeface="Consolas" panose="020B0609020204030204" pitchFamily="49" charset="0"/>
              </a:rPr>
              <a:t>          },</a:t>
            </a:r>
          </a:p>
          <a:p>
            <a:pPr marL="0" indent="0">
              <a:buNone/>
              <a:tabLst>
                <a:tab pos="2290763" algn="l"/>
              </a:tabLst>
            </a:pPr>
            <a:r>
              <a:rPr lang="en-US" sz="550" b="0" dirty="0">
                <a:solidFill>
                  <a:schemeClr val="tx1"/>
                </a:solidFill>
                <a:effectLst/>
                <a:latin typeface="Consolas" panose="020B0609020204030204" pitchFamily="49" charset="0"/>
              </a:rPr>
              <a:t>            email: {</a:t>
            </a:r>
          </a:p>
          <a:p>
            <a:pPr marL="0" indent="0">
              <a:buNone/>
              <a:tabLst>
                <a:tab pos="2290763" algn="l"/>
              </a:tabLst>
            </a:pPr>
            <a:r>
              <a:rPr lang="en-US" sz="550" dirty="0">
                <a:solidFill>
                  <a:schemeClr val="tx1"/>
                </a:solidFill>
                <a:latin typeface="Consolas" panose="020B0609020204030204" pitchFamily="49" charset="0"/>
              </a:rPr>
              <a:t>            </a:t>
            </a:r>
            <a:r>
              <a:rPr lang="en-US" sz="550" b="0" dirty="0">
                <a:solidFill>
                  <a:schemeClr val="tx1"/>
                </a:solidFill>
                <a:effectLst/>
                <a:latin typeface="Consolas" panose="020B0609020204030204" pitchFamily="49" charset="0"/>
              </a:rPr>
              <a:t>  type: String,</a:t>
            </a:r>
          </a:p>
          <a:p>
            <a:pPr marL="0" indent="0">
              <a:buNone/>
              <a:tabLst>
                <a:tab pos="2290763" algn="l"/>
              </a:tabLst>
            </a:pPr>
            <a:r>
              <a:rPr lang="en-US" sz="550" dirty="0">
                <a:solidFill>
                  <a:schemeClr val="tx1"/>
                </a:solidFill>
                <a:latin typeface="Consolas" panose="020B0609020204030204" pitchFamily="49" charset="0"/>
              </a:rPr>
              <a:t>              </a:t>
            </a:r>
            <a:r>
              <a:rPr lang="en-US" sz="550" b="0" dirty="0">
                <a:solidFill>
                  <a:schemeClr val="tx1"/>
                </a:solidFill>
                <a:effectLst/>
                <a:latin typeface="Consolas" panose="020B0609020204030204" pitchFamily="49" charset="0"/>
              </a:rPr>
              <a:t>trim: true,</a:t>
            </a:r>
          </a:p>
          <a:p>
            <a:pPr marL="0" indent="0">
              <a:buNone/>
              <a:tabLst>
                <a:tab pos="2290763" algn="l"/>
              </a:tabLst>
            </a:pPr>
            <a:r>
              <a:rPr lang="en-US" sz="550" dirty="0">
                <a:solidFill>
                  <a:schemeClr val="tx1"/>
                </a:solidFill>
                <a:latin typeface="Consolas" panose="020B0609020204030204" pitchFamily="49" charset="0"/>
              </a:rPr>
              <a:t>            </a:t>
            </a:r>
            <a:r>
              <a:rPr lang="en-US" sz="550" b="0" dirty="0">
                <a:solidFill>
                  <a:schemeClr val="tx1"/>
                </a:solidFill>
                <a:effectLst/>
                <a:latin typeface="Consolas" panose="020B0609020204030204" pitchFamily="49" charset="0"/>
              </a:rPr>
              <a:t>unique: 'Email already exists’,</a:t>
            </a:r>
          </a:p>
          <a:p>
            <a:pPr marL="0" indent="0">
              <a:buNone/>
              <a:tabLst>
                <a:tab pos="2290763" algn="l"/>
              </a:tabLst>
            </a:pPr>
            <a:r>
              <a:rPr lang="en-US" sz="550" dirty="0">
                <a:solidFill>
                  <a:schemeClr val="tx1"/>
                </a:solidFill>
                <a:latin typeface="Consolas" panose="020B0609020204030204" pitchFamily="49" charset="0"/>
              </a:rPr>
              <a:t>            </a:t>
            </a:r>
            <a:r>
              <a:rPr lang="en-US" sz="550" b="0" dirty="0">
                <a:solidFill>
                  <a:schemeClr val="tx1"/>
                </a:solidFill>
                <a:effectLst/>
                <a:latin typeface="Consolas" panose="020B0609020204030204" pitchFamily="49" charset="0"/>
              </a:rPr>
              <a:t>match: [/.+\@.+\..+/, 'Please fill a valid email address’],</a:t>
            </a:r>
          </a:p>
          <a:p>
            <a:pPr marL="0" indent="0">
              <a:buNone/>
              <a:tabLst>
                <a:tab pos="2290763" algn="l"/>
              </a:tabLst>
            </a:pPr>
            <a:r>
              <a:rPr lang="en-US" sz="550" dirty="0">
                <a:solidFill>
                  <a:schemeClr val="tx1"/>
                </a:solidFill>
                <a:latin typeface="Consolas" panose="020B0609020204030204" pitchFamily="49" charset="0"/>
              </a:rPr>
              <a:t>            </a:t>
            </a:r>
            <a:r>
              <a:rPr lang="en-US" sz="550" b="0" dirty="0">
                <a:solidFill>
                  <a:schemeClr val="tx1"/>
                </a:solidFill>
                <a:effectLst/>
                <a:latin typeface="Consolas" panose="020B0609020204030204" pitchFamily="49" charset="0"/>
              </a:rPr>
              <a:t>required: 'Email is required’</a:t>
            </a:r>
          </a:p>
          <a:p>
            <a:pPr marL="0" indent="0">
              <a:buNone/>
              <a:tabLst>
                <a:tab pos="2290763" algn="l"/>
              </a:tabLst>
            </a:pPr>
            <a:r>
              <a:rPr lang="en-US" sz="550" dirty="0">
                <a:solidFill>
                  <a:schemeClr val="tx1"/>
                </a:solidFill>
                <a:latin typeface="Consolas" panose="020B0609020204030204" pitchFamily="49" charset="0"/>
              </a:rPr>
              <a:t>            </a:t>
            </a:r>
            <a:r>
              <a:rPr lang="en-US" sz="550" b="0" dirty="0">
                <a:solidFill>
                  <a:schemeClr val="tx1"/>
                </a:solidFill>
                <a:effectLst/>
                <a:latin typeface="Consolas" panose="020B0609020204030204" pitchFamily="49" charset="0"/>
              </a:rPr>
              <a:t>},</a:t>
            </a:r>
          </a:p>
          <a:p>
            <a:pPr marL="0" indent="0">
              <a:buNone/>
              <a:tabLst>
                <a:tab pos="2290763" algn="l"/>
              </a:tabLst>
            </a:pPr>
            <a:r>
              <a:rPr lang="en-US" sz="550" dirty="0">
                <a:solidFill>
                  <a:schemeClr val="tx1"/>
                </a:solidFill>
                <a:latin typeface="Consolas" panose="020B0609020204030204" pitchFamily="49" charset="0"/>
              </a:rPr>
              <a:t>            </a:t>
            </a:r>
            <a:r>
              <a:rPr lang="en-US" sz="550" b="0" dirty="0">
                <a:solidFill>
                  <a:schemeClr val="tx1"/>
                </a:solidFill>
                <a:effectLst/>
                <a:latin typeface="Consolas" panose="020B0609020204030204" pitchFamily="49" charset="0"/>
              </a:rPr>
              <a:t>created: {</a:t>
            </a:r>
          </a:p>
          <a:p>
            <a:pPr marL="0" indent="0">
              <a:buNone/>
              <a:tabLst>
                <a:tab pos="2290763" algn="l"/>
              </a:tabLst>
            </a:pPr>
            <a:r>
              <a:rPr lang="en-US" sz="550" dirty="0">
                <a:solidFill>
                  <a:schemeClr val="tx1"/>
                </a:solidFill>
                <a:latin typeface="Consolas" panose="020B0609020204030204" pitchFamily="49" charset="0"/>
              </a:rPr>
              <a:t>            </a:t>
            </a:r>
            <a:r>
              <a:rPr lang="en-US" sz="550" b="0" dirty="0">
                <a:solidFill>
                  <a:schemeClr val="tx1"/>
                </a:solidFill>
                <a:effectLst/>
                <a:latin typeface="Consolas" panose="020B0609020204030204" pitchFamily="49" charset="0"/>
              </a:rPr>
              <a:t>type: Date,</a:t>
            </a:r>
          </a:p>
          <a:p>
            <a:pPr marL="0" indent="0">
              <a:buNone/>
              <a:tabLst>
                <a:tab pos="2290763" algn="l"/>
              </a:tabLst>
            </a:pPr>
            <a:r>
              <a:rPr lang="en-US" sz="550" b="0" dirty="0">
                <a:solidFill>
                  <a:schemeClr val="tx1"/>
                </a:solidFill>
                <a:effectLst/>
                <a:latin typeface="Consolas" panose="020B0609020204030204" pitchFamily="49" charset="0"/>
              </a:rPr>
              <a:t>            default: </a:t>
            </a:r>
            <a:r>
              <a:rPr lang="en-US" sz="550" b="0" dirty="0" err="1">
                <a:solidFill>
                  <a:schemeClr val="tx1"/>
                </a:solidFill>
                <a:effectLst/>
                <a:latin typeface="Consolas" panose="020B0609020204030204" pitchFamily="49" charset="0"/>
              </a:rPr>
              <a:t>Date.now</a:t>
            </a:r>
            <a:endParaRPr lang="en-US" sz="550" b="0" dirty="0">
              <a:solidFill>
                <a:schemeClr val="tx1"/>
              </a:solidFill>
              <a:effectLst/>
              <a:latin typeface="Consolas" panose="020B0609020204030204" pitchFamily="49" charset="0"/>
            </a:endParaRPr>
          </a:p>
          <a:p>
            <a:pPr marL="0" indent="0">
              <a:buNone/>
              <a:tabLst>
                <a:tab pos="2290763" algn="l"/>
              </a:tabLst>
            </a:pPr>
            <a:r>
              <a:rPr lang="en-US" sz="550" b="0" dirty="0">
                <a:solidFill>
                  <a:schemeClr val="tx1"/>
                </a:solidFill>
                <a:effectLst/>
                <a:latin typeface="Consolas" panose="020B0609020204030204" pitchFamily="49" charset="0"/>
              </a:rPr>
              <a:t>            },</a:t>
            </a:r>
          </a:p>
          <a:p>
            <a:pPr marL="0" indent="0">
              <a:buNone/>
              <a:tabLst>
                <a:tab pos="2290763" algn="l"/>
              </a:tabLst>
            </a:pPr>
            <a:r>
              <a:rPr lang="en-US" sz="550" dirty="0">
                <a:solidFill>
                  <a:schemeClr val="tx1"/>
                </a:solidFill>
                <a:latin typeface="Consolas" panose="020B0609020204030204" pitchFamily="49" charset="0"/>
              </a:rPr>
              <a:t>            </a:t>
            </a:r>
            <a:r>
              <a:rPr lang="en-US" sz="550" b="0" dirty="0">
                <a:solidFill>
                  <a:schemeClr val="tx1"/>
                </a:solidFill>
                <a:effectLst/>
                <a:latin typeface="Consolas" panose="020B0609020204030204" pitchFamily="49" charset="0"/>
              </a:rPr>
              <a:t>updated: {</a:t>
            </a:r>
          </a:p>
          <a:p>
            <a:pPr marL="0" indent="0">
              <a:buNone/>
              <a:tabLst>
                <a:tab pos="2290763" algn="l"/>
              </a:tabLst>
            </a:pPr>
            <a:r>
              <a:rPr lang="en-US" sz="550" dirty="0">
                <a:solidFill>
                  <a:schemeClr val="tx1"/>
                </a:solidFill>
                <a:latin typeface="Consolas" panose="020B0609020204030204" pitchFamily="49" charset="0"/>
              </a:rPr>
              <a:t>            </a:t>
            </a:r>
            <a:r>
              <a:rPr lang="en-US" sz="550" b="0" dirty="0">
                <a:solidFill>
                  <a:schemeClr val="tx1"/>
                </a:solidFill>
                <a:effectLst/>
                <a:latin typeface="Consolas" panose="020B0609020204030204" pitchFamily="49" charset="0"/>
              </a:rPr>
              <a:t>type: Date,</a:t>
            </a:r>
          </a:p>
          <a:p>
            <a:pPr marL="0" indent="0">
              <a:buNone/>
              <a:tabLst>
                <a:tab pos="2290763" algn="l"/>
              </a:tabLst>
            </a:pPr>
            <a:r>
              <a:rPr lang="en-US" sz="550" dirty="0">
                <a:solidFill>
                  <a:schemeClr val="tx1"/>
                </a:solidFill>
                <a:latin typeface="Consolas" panose="020B0609020204030204" pitchFamily="49" charset="0"/>
              </a:rPr>
              <a:t>            </a:t>
            </a:r>
            <a:r>
              <a:rPr lang="en-US" sz="550" b="0" dirty="0">
                <a:solidFill>
                  <a:schemeClr val="tx1"/>
                </a:solidFill>
                <a:effectLst/>
                <a:latin typeface="Consolas" panose="020B0609020204030204" pitchFamily="49" charset="0"/>
              </a:rPr>
              <a:t>default: </a:t>
            </a:r>
            <a:r>
              <a:rPr lang="en-US" sz="550" b="0" dirty="0" err="1">
                <a:solidFill>
                  <a:schemeClr val="tx1"/>
                </a:solidFill>
                <a:effectLst/>
                <a:latin typeface="Consolas" panose="020B0609020204030204" pitchFamily="49" charset="0"/>
              </a:rPr>
              <a:t>Date.now</a:t>
            </a:r>
            <a:endParaRPr lang="en-US" sz="550" b="0" dirty="0">
              <a:solidFill>
                <a:schemeClr val="tx1"/>
              </a:solidFill>
              <a:effectLst/>
              <a:latin typeface="Consolas" panose="020B0609020204030204" pitchFamily="49" charset="0"/>
            </a:endParaRPr>
          </a:p>
          <a:p>
            <a:pPr marL="0" indent="0">
              <a:buNone/>
              <a:tabLst>
                <a:tab pos="2290763" algn="l"/>
              </a:tabLst>
            </a:pPr>
            <a:r>
              <a:rPr lang="en-US" sz="550" b="0" dirty="0">
                <a:solidFill>
                  <a:schemeClr val="tx1"/>
                </a:solidFill>
                <a:effectLst/>
                <a:latin typeface="Consolas" panose="020B0609020204030204" pitchFamily="49" charset="0"/>
              </a:rPr>
              <a:t>            },</a:t>
            </a:r>
          </a:p>
          <a:p>
            <a:pPr marL="0" indent="0">
              <a:buNone/>
              <a:tabLst>
                <a:tab pos="2290763" algn="l"/>
              </a:tabLst>
            </a:pPr>
            <a:r>
              <a:rPr lang="en-US" sz="550" dirty="0">
                <a:solidFill>
                  <a:schemeClr val="tx1"/>
                </a:solidFill>
                <a:latin typeface="Consolas" panose="020B0609020204030204" pitchFamily="49" charset="0"/>
              </a:rPr>
              <a:t>            </a:t>
            </a:r>
            <a:r>
              <a:rPr lang="en-US" sz="550" b="0" dirty="0" err="1">
                <a:solidFill>
                  <a:schemeClr val="tx1"/>
                </a:solidFill>
                <a:effectLst/>
                <a:latin typeface="Consolas" panose="020B0609020204030204" pitchFamily="49" charset="0"/>
              </a:rPr>
              <a:t>hashed_password</a:t>
            </a:r>
            <a:r>
              <a:rPr lang="en-US" sz="550" b="0" dirty="0">
                <a:solidFill>
                  <a:schemeClr val="tx1"/>
                </a:solidFill>
                <a:effectLst/>
                <a:latin typeface="Consolas" panose="020B0609020204030204" pitchFamily="49" charset="0"/>
              </a:rPr>
              <a:t>: {</a:t>
            </a:r>
          </a:p>
          <a:p>
            <a:pPr marL="0" indent="0">
              <a:buNone/>
              <a:tabLst>
                <a:tab pos="2290763" algn="l"/>
              </a:tabLst>
            </a:pPr>
            <a:r>
              <a:rPr lang="en-US" sz="550" dirty="0">
                <a:solidFill>
                  <a:schemeClr val="tx1"/>
                </a:solidFill>
                <a:latin typeface="Consolas" panose="020B0609020204030204" pitchFamily="49" charset="0"/>
              </a:rPr>
              <a:t>            </a:t>
            </a:r>
            <a:r>
              <a:rPr lang="en-US" sz="550" b="0" dirty="0">
                <a:solidFill>
                  <a:schemeClr val="tx1"/>
                </a:solidFill>
                <a:effectLst/>
                <a:latin typeface="Consolas" panose="020B0609020204030204" pitchFamily="49" charset="0"/>
              </a:rPr>
              <a:t>type: String,</a:t>
            </a:r>
          </a:p>
          <a:p>
            <a:pPr marL="0" indent="0">
              <a:buNone/>
              <a:tabLst>
                <a:tab pos="2290763" algn="l"/>
              </a:tabLst>
            </a:pPr>
            <a:r>
              <a:rPr lang="en-US" sz="550" dirty="0">
                <a:solidFill>
                  <a:schemeClr val="tx1"/>
                </a:solidFill>
                <a:latin typeface="Consolas" panose="020B0609020204030204" pitchFamily="49" charset="0"/>
              </a:rPr>
              <a:t>            </a:t>
            </a:r>
            <a:r>
              <a:rPr lang="en-US" sz="550" b="0" dirty="0">
                <a:solidFill>
                  <a:schemeClr val="tx1"/>
                </a:solidFill>
                <a:effectLst/>
                <a:latin typeface="Consolas" panose="020B0609020204030204" pitchFamily="49" charset="0"/>
              </a:rPr>
              <a:t>required: 'Password is required’</a:t>
            </a:r>
          </a:p>
          <a:p>
            <a:pPr marL="0" indent="0">
              <a:buNone/>
              <a:tabLst>
                <a:tab pos="2290763" algn="l"/>
              </a:tabLst>
            </a:pPr>
            <a:r>
              <a:rPr lang="en-US" sz="550" b="0" dirty="0">
                <a:solidFill>
                  <a:schemeClr val="tx1"/>
                </a:solidFill>
                <a:effectLst/>
                <a:latin typeface="Consolas" panose="020B0609020204030204" pitchFamily="49" charset="0"/>
              </a:rPr>
              <a:t>            },</a:t>
            </a:r>
          </a:p>
          <a:p>
            <a:pPr marL="0" indent="0">
              <a:buNone/>
              <a:tabLst>
                <a:tab pos="2290763" algn="l"/>
              </a:tabLst>
            </a:pPr>
            <a:r>
              <a:rPr lang="en-US" sz="550" dirty="0">
                <a:solidFill>
                  <a:schemeClr val="tx1"/>
                </a:solidFill>
                <a:latin typeface="Consolas" panose="020B0609020204030204" pitchFamily="49" charset="0"/>
              </a:rPr>
              <a:t>           </a:t>
            </a:r>
            <a:r>
              <a:rPr lang="en-US" sz="550" b="0" dirty="0">
                <a:solidFill>
                  <a:schemeClr val="tx1"/>
                </a:solidFill>
                <a:effectLst/>
                <a:latin typeface="Consolas" panose="020B0609020204030204" pitchFamily="49" charset="0"/>
              </a:rPr>
              <a:t>salt: String</a:t>
            </a:r>
          </a:p>
          <a:p>
            <a:pPr marL="0" indent="0">
              <a:buNone/>
              <a:tabLst>
                <a:tab pos="2290763" algn="l"/>
              </a:tabLst>
            </a:pPr>
            <a:r>
              <a:rPr lang="en-US" sz="550" b="0" dirty="0">
                <a:solidFill>
                  <a:schemeClr val="tx1"/>
                </a:solidFill>
                <a:effectLst/>
                <a:latin typeface="Consolas" panose="020B0609020204030204" pitchFamily="49" charset="0"/>
              </a:rPr>
              <a:t>        });</a:t>
            </a:r>
          </a:p>
          <a:p>
            <a:pPr marL="0" indent="0">
              <a:buNone/>
              <a:tabLst>
                <a:tab pos="2290763" algn="l"/>
              </a:tabLst>
            </a:pPr>
            <a:br>
              <a:rPr lang="en-US" sz="550" b="0" dirty="0">
                <a:solidFill>
                  <a:schemeClr val="tx1"/>
                </a:solidFill>
                <a:effectLst/>
                <a:latin typeface="Consolas" panose="020B0609020204030204" pitchFamily="49" charset="0"/>
              </a:rPr>
            </a:br>
            <a:r>
              <a:rPr lang="en-US" sz="550" b="0" dirty="0">
                <a:solidFill>
                  <a:schemeClr val="tx1"/>
                </a:solidFill>
                <a:effectLst/>
                <a:latin typeface="Consolas" panose="020B0609020204030204" pitchFamily="49" charset="0"/>
              </a:rPr>
              <a:t>        </a:t>
            </a:r>
            <a:r>
              <a:rPr lang="en-US" sz="550" b="0" dirty="0" err="1">
                <a:solidFill>
                  <a:schemeClr val="tx1"/>
                </a:solidFill>
                <a:effectLst/>
                <a:latin typeface="Consolas" panose="020B0609020204030204" pitchFamily="49" charset="0"/>
              </a:rPr>
              <a:t>UserSchema.virtual</a:t>
            </a:r>
            <a:r>
              <a:rPr lang="en-US" sz="550" b="0" dirty="0">
                <a:solidFill>
                  <a:schemeClr val="tx1"/>
                </a:solidFill>
                <a:effectLst/>
                <a:latin typeface="Consolas" panose="020B0609020204030204" pitchFamily="49" charset="0"/>
              </a:rPr>
              <a:t>('password’)</a:t>
            </a:r>
          </a:p>
          <a:p>
            <a:pPr marL="0" indent="0">
              <a:buNone/>
              <a:tabLst>
                <a:tab pos="2290763" algn="l"/>
              </a:tabLst>
            </a:pPr>
            <a:r>
              <a:rPr lang="en-US" sz="550" b="0" dirty="0">
                <a:solidFill>
                  <a:schemeClr val="tx1"/>
                </a:solidFill>
                <a:effectLst/>
                <a:latin typeface="Consolas" panose="020B0609020204030204" pitchFamily="49" charset="0"/>
              </a:rPr>
              <a:t>       .set(function(password) {</a:t>
            </a:r>
          </a:p>
          <a:p>
            <a:pPr marL="0" indent="0">
              <a:buNone/>
              <a:tabLst>
                <a:tab pos="2290763" algn="l"/>
              </a:tabLst>
            </a:pPr>
            <a:r>
              <a:rPr lang="en-US" sz="550" b="0" dirty="0">
                <a:solidFill>
                  <a:schemeClr val="tx1"/>
                </a:solidFill>
                <a:effectLst/>
                <a:latin typeface="Consolas" panose="020B0609020204030204" pitchFamily="49" charset="0"/>
              </a:rPr>
              <a:t>       </a:t>
            </a:r>
            <a:r>
              <a:rPr lang="en-US" sz="550" b="0" dirty="0" err="1">
                <a:solidFill>
                  <a:schemeClr val="tx1"/>
                </a:solidFill>
                <a:effectLst/>
                <a:latin typeface="Consolas" panose="020B0609020204030204" pitchFamily="49" charset="0"/>
              </a:rPr>
              <a:t>this._password</a:t>
            </a:r>
            <a:r>
              <a:rPr lang="en-US" sz="550" b="0" dirty="0">
                <a:solidFill>
                  <a:schemeClr val="tx1"/>
                </a:solidFill>
                <a:effectLst/>
                <a:latin typeface="Consolas" panose="020B0609020204030204" pitchFamily="49" charset="0"/>
              </a:rPr>
              <a:t> = password;</a:t>
            </a:r>
          </a:p>
          <a:p>
            <a:pPr marL="0" indent="0">
              <a:buNone/>
              <a:tabLst>
                <a:tab pos="2290763" algn="l"/>
              </a:tabLst>
            </a:pPr>
            <a:r>
              <a:rPr lang="en-US" sz="550" b="0" dirty="0">
                <a:solidFill>
                  <a:schemeClr val="tx1"/>
                </a:solidFill>
                <a:effectLst/>
                <a:latin typeface="Consolas" panose="020B0609020204030204" pitchFamily="49" charset="0"/>
              </a:rPr>
              <a:t>       </a:t>
            </a:r>
            <a:r>
              <a:rPr lang="en-US" sz="550" b="0" dirty="0" err="1">
                <a:solidFill>
                  <a:schemeClr val="tx1"/>
                </a:solidFill>
                <a:effectLst/>
                <a:latin typeface="Consolas" panose="020B0609020204030204" pitchFamily="49" charset="0"/>
              </a:rPr>
              <a:t>this.salt</a:t>
            </a:r>
            <a:r>
              <a:rPr lang="en-US" sz="550" b="0" dirty="0">
                <a:solidFill>
                  <a:schemeClr val="tx1"/>
                </a:solidFill>
                <a:effectLst/>
                <a:latin typeface="Consolas" panose="020B0609020204030204" pitchFamily="49" charset="0"/>
              </a:rPr>
              <a:t> = </a:t>
            </a:r>
            <a:r>
              <a:rPr lang="en-US" sz="550" b="0" dirty="0" err="1">
                <a:solidFill>
                  <a:schemeClr val="tx1"/>
                </a:solidFill>
                <a:effectLst/>
                <a:latin typeface="Consolas" panose="020B0609020204030204" pitchFamily="49" charset="0"/>
              </a:rPr>
              <a:t>this.makeSalt</a:t>
            </a:r>
            <a:r>
              <a:rPr lang="en-US" sz="550" b="0" dirty="0">
                <a:solidFill>
                  <a:schemeClr val="tx1"/>
                </a:solidFill>
                <a:effectLst/>
                <a:latin typeface="Consolas" panose="020B0609020204030204" pitchFamily="49" charset="0"/>
              </a:rPr>
              <a:t>();</a:t>
            </a:r>
          </a:p>
          <a:p>
            <a:pPr marL="0" indent="0">
              <a:buNone/>
              <a:tabLst>
                <a:tab pos="2290763" algn="l"/>
              </a:tabLst>
            </a:pPr>
            <a:r>
              <a:rPr lang="en-US" sz="550" b="0" dirty="0">
                <a:solidFill>
                  <a:schemeClr val="tx1"/>
                </a:solidFill>
                <a:effectLst/>
                <a:latin typeface="Consolas" panose="020B0609020204030204" pitchFamily="49" charset="0"/>
              </a:rPr>
              <a:t>       </a:t>
            </a:r>
            <a:r>
              <a:rPr lang="en-US" sz="550" b="0" dirty="0" err="1">
                <a:solidFill>
                  <a:schemeClr val="tx1"/>
                </a:solidFill>
                <a:effectLst/>
                <a:latin typeface="Consolas" panose="020B0609020204030204" pitchFamily="49" charset="0"/>
              </a:rPr>
              <a:t>this.hashed_password</a:t>
            </a:r>
            <a:r>
              <a:rPr lang="en-US" sz="550" b="0" dirty="0">
                <a:solidFill>
                  <a:schemeClr val="tx1"/>
                </a:solidFill>
                <a:effectLst/>
                <a:latin typeface="Consolas" panose="020B0609020204030204" pitchFamily="49" charset="0"/>
              </a:rPr>
              <a:t> = </a:t>
            </a:r>
            <a:r>
              <a:rPr lang="en-US" sz="550" b="0" dirty="0" err="1">
                <a:solidFill>
                  <a:schemeClr val="tx1"/>
                </a:solidFill>
                <a:effectLst/>
                <a:latin typeface="Consolas" panose="020B0609020204030204" pitchFamily="49" charset="0"/>
              </a:rPr>
              <a:t>this.encryptPassword</a:t>
            </a:r>
            <a:r>
              <a:rPr lang="en-US" sz="550" b="0" dirty="0">
                <a:solidFill>
                  <a:schemeClr val="tx1"/>
                </a:solidFill>
                <a:effectLst/>
                <a:latin typeface="Consolas" panose="020B0609020204030204" pitchFamily="49" charset="0"/>
              </a:rPr>
              <a:t>(password);</a:t>
            </a:r>
          </a:p>
          <a:p>
            <a:pPr marL="0" indent="0">
              <a:buNone/>
              <a:tabLst>
                <a:tab pos="2290763" algn="l"/>
              </a:tabLst>
            </a:pPr>
            <a:r>
              <a:rPr lang="en-US" sz="550" b="0" dirty="0">
                <a:solidFill>
                  <a:schemeClr val="tx1"/>
                </a:solidFill>
                <a:effectLst/>
                <a:latin typeface="Consolas" panose="020B0609020204030204" pitchFamily="49" charset="0"/>
              </a:rPr>
              <a:t>       })</a:t>
            </a:r>
          </a:p>
          <a:p>
            <a:pPr marL="0" indent="0">
              <a:buNone/>
              <a:tabLst>
                <a:tab pos="2290763" algn="l"/>
              </a:tabLst>
            </a:pPr>
            <a:r>
              <a:rPr lang="en-US" sz="550" b="0" dirty="0">
                <a:solidFill>
                  <a:schemeClr val="tx1"/>
                </a:solidFill>
                <a:effectLst/>
                <a:latin typeface="Consolas" panose="020B0609020204030204" pitchFamily="49" charset="0"/>
              </a:rPr>
              <a:t>         .get(function() {</a:t>
            </a:r>
          </a:p>
          <a:p>
            <a:pPr marL="0" indent="0">
              <a:buNone/>
              <a:tabLst>
                <a:tab pos="2290763" algn="l"/>
              </a:tabLst>
            </a:pPr>
            <a:r>
              <a:rPr lang="en-US" sz="550" b="0" dirty="0">
                <a:solidFill>
                  <a:schemeClr val="tx1"/>
                </a:solidFill>
                <a:effectLst/>
                <a:latin typeface="Consolas" panose="020B0609020204030204" pitchFamily="49" charset="0"/>
              </a:rPr>
              <a:t>         return </a:t>
            </a:r>
            <a:r>
              <a:rPr lang="en-US" sz="550" b="0" dirty="0" err="1">
                <a:solidFill>
                  <a:schemeClr val="tx1"/>
                </a:solidFill>
                <a:effectLst/>
                <a:latin typeface="Consolas" panose="020B0609020204030204" pitchFamily="49" charset="0"/>
              </a:rPr>
              <a:t>this._password</a:t>
            </a:r>
            <a:r>
              <a:rPr lang="en-US" sz="550" b="0" dirty="0">
                <a:solidFill>
                  <a:schemeClr val="tx1"/>
                </a:solidFill>
                <a:effectLst/>
                <a:latin typeface="Consolas" panose="020B0609020204030204" pitchFamily="49" charset="0"/>
              </a:rPr>
              <a:t>;</a:t>
            </a:r>
          </a:p>
          <a:p>
            <a:pPr marL="0" indent="0">
              <a:buNone/>
              <a:tabLst>
                <a:tab pos="2290763" algn="l"/>
              </a:tabLst>
            </a:pPr>
            <a:r>
              <a:rPr lang="en-US" sz="550" b="0" dirty="0">
                <a:solidFill>
                  <a:schemeClr val="tx1"/>
                </a:solidFill>
                <a:effectLst/>
                <a:latin typeface="Consolas" panose="020B0609020204030204" pitchFamily="49" charset="0"/>
              </a:rPr>
              <a:t>       });</a:t>
            </a:r>
          </a:p>
          <a:p>
            <a:pPr marL="0" indent="0">
              <a:buNone/>
              <a:tabLst>
                <a:tab pos="2290763" algn="l"/>
              </a:tabLst>
            </a:pPr>
            <a:br>
              <a:rPr lang="en-US" sz="550" b="0" dirty="0">
                <a:solidFill>
                  <a:schemeClr val="tx1"/>
                </a:solidFill>
                <a:effectLst/>
                <a:latin typeface="Consolas" panose="020B0609020204030204" pitchFamily="49" charset="0"/>
              </a:rPr>
            </a:br>
            <a:r>
              <a:rPr lang="en-US" sz="550" b="0" dirty="0">
                <a:solidFill>
                  <a:schemeClr val="tx1"/>
                </a:solidFill>
                <a:effectLst/>
                <a:latin typeface="Consolas" panose="020B0609020204030204" pitchFamily="49" charset="0"/>
              </a:rPr>
              <a:t>       </a:t>
            </a:r>
            <a:r>
              <a:rPr lang="en-US" sz="550" b="0" dirty="0" err="1">
                <a:solidFill>
                  <a:schemeClr val="tx1"/>
                </a:solidFill>
                <a:effectLst/>
                <a:latin typeface="Consolas" panose="020B0609020204030204" pitchFamily="49" charset="0"/>
              </a:rPr>
              <a:t>UserSchema.path</a:t>
            </a:r>
            <a:r>
              <a:rPr lang="en-US" sz="550" b="0" dirty="0">
                <a:solidFill>
                  <a:schemeClr val="tx1"/>
                </a:solidFill>
                <a:effectLst/>
                <a:latin typeface="Consolas" panose="020B0609020204030204" pitchFamily="49" charset="0"/>
              </a:rPr>
              <a:t>('</a:t>
            </a:r>
            <a:r>
              <a:rPr lang="en-US" sz="550" b="0" dirty="0" err="1">
                <a:solidFill>
                  <a:schemeClr val="tx1"/>
                </a:solidFill>
                <a:effectLst/>
                <a:latin typeface="Consolas" panose="020B0609020204030204" pitchFamily="49" charset="0"/>
              </a:rPr>
              <a:t>hashed_password</a:t>
            </a:r>
            <a:r>
              <a:rPr lang="en-US" sz="550" b="0" dirty="0">
                <a:solidFill>
                  <a:schemeClr val="tx1"/>
                </a:solidFill>
                <a:effectLst/>
                <a:latin typeface="Consolas" panose="020B0609020204030204" pitchFamily="49" charset="0"/>
              </a:rPr>
              <a:t>').validate(function(v) {</a:t>
            </a:r>
          </a:p>
          <a:p>
            <a:pPr marL="0" indent="0">
              <a:buNone/>
              <a:tabLst>
                <a:tab pos="2290763" algn="l"/>
              </a:tabLst>
            </a:pPr>
            <a:r>
              <a:rPr lang="en-US" sz="550" b="0" dirty="0">
                <a:solidFill>
                  <a:schemeClr val="tx1"/>
                </a:solidFill>
                <a:effectLst/>
                <a:latin typeface="Consolas" panose="020B0609020204030204" pitchFamily="49" charset="0"/>
              </a:rPr>
              <a:t>       if (</a:t>
            </a:r>
            <a:r>
              <a:rPr lang="en-US" sz="550" b="0" dirty="0" err="1">
                <a:solidFill>
                  <a:schemeClr val="tx1"/>
                </a:solidFill>
                <a:effectLst/>
                <a:latin typeface="Consolas" panose="020B0609020204030204" pitchFamily="49" charset="0"/>
              </a:rPr>
              <a:t>this._password</a:t>
            </a:r>
            <a:r>
              <a:rPr lang="en-US" sz="550" b="0" dirty="0">
                <a:solidFill>
                  <a:schemeClr val="tx1"/>
                </a:solidFill>
                <a:effectLst/>
                <a:latin typeface="Consolas" panose="020B0609020204030204" pitchFamily="49" charset="0"/>
              </a:rPr>
              <a:t> &amp;&amp; this._</a:t>
            </a:r>
            <a:r>
              <a:rPr lang="en-US" sz="550" b="0" dirty="0" err="1">
                <a:solidFill>
                  <a:schemeClr val="tx1"/>
                </a:solidFill>
                <a:effectLst/>
                <a:latin typeface="Consolas" panose="020B0609020204030204" pitchFamily="49" charset="0"/>
              </a:rPr>
              <a:t>password.length</a:t>
            </a:r>
            <a:r>
              <a:rPr lang="en-US" sz="550" b="0" dirty="0">
                <a:solidFill>
                  <a:schemeClr val="tx1"/>
                </a:solidFill>
                <a:effectLst/>
                <a:latin typeface="Consolas" panose="020B0609020204030204" pitchFamily="49" charset="0"/>
              </a:rPr>
              <a:t> &lt; 6) {</a:t>
            </a:r>
          </a:p>
          <a:p>
            <a:pPr marL="0" indent="0">
              <a:buNone/>
              <a:tabLst>
                <a:tab pos="2290763" algn="l"/>
              </a:tabLst>
            </a:pPr>
            <a:r>
              <a:rPr lang="en-US" sz="550" dirty="0">
                <a:solidFill>
                  <a:schemeClr val="tx1"/>
                </a:solidFill>
                <a:latin typeface="Consolas" panose="020B0609020204030204" pitchFamily="49" charset="0"/>
              </a:rPr>
              <a:t>    </a:t>
            </a:r>
            <a:r>
              <a:rPr lang="en-US" sz="550" b="0" dirty="0">
                <a:solidFill>
                  <a:schemeClr val="tx1"/>
                </a:solidFill>
                <a:effectLst/>
                <a:latin typeface="Consolas" panose="020B0609020204030204" pitchFamily="49" charset="0"/>
              </a:rPr>
              <a:t>   </a:t>
            </a:r>
            <a:r>
              <a:rPr lang="en-US" sz="550" b="0" dirty="0" err="1">
                <a:solidFill>
                  <a:schemeClr val="tx1"/>
                </a:solidFill>
                <a:effectLst/>
                <a:latin typeface="Consolas" panose="020B0609020204030204" pitchFamily="49" charset="0"/>
              </a:rPr>
              <a:t>this.invalidate</a:t>
            </a:r>
            <a:r>
              <a:rPr lang="en-US" sz="550" b="0" dirty="0">
                <a:solidFill>
                  <a:schemeClr val="tx1"/>
                </a:solidFill>
                <a:effectLst/>
                <a:latin typeface="Consolas" panose="020B0609020204030204" pitchFamily="49" charset="0"/>
              </a:rPr>
              <a:t>('password', 'Password must be at least 6 characters.’);</a:t>
            </a:r>
          </a:p>
          <a:p>
            <a:pPr marL="0" indent="0">
              <a:buNone/>
              <a:tabLst>
                <a:tab pos="2290763" algn="l"/>
              </a:tabLst>
            </a:pPr>
            <a:r>
              <a:rPr lang="en-US" sz="550" b="0" dirty="0">
                <a:solidFill>
                  <a:schemeClr val="tx1"/>
                </a:solidFill>
                <a:effectLst/>
                <a:latin typeface="Consolas" panose="020B0609020204030204" pitchFamily="49" charset="0"/>
              </a:rPr>
              <a:t>       }</a:t>
            </a:r>
          </a:p>
          <a:p>
            <a:pPr marL="0" indent="0">
              <a:buNone/>
              <a:tabLst>
                <a:tab pos="2290763" algn="l"/>
              </a:tabLst>
            </a:pPr>
            <a:r>
              <a:rPr lang="en-US" sz="550" b="0" dirty="0">
                <a:solidFill>
                  <a:schemeClr val="tx1"/>
                </a:solidFill>
                <a:effectLst/>
                <a:latin typeface="Consolas" panose="020B0609020204030204" pitchFamily="49" charset="0"/>
              </a:rPr>
              <a:t>       if (</a:t>
            </a:r>
            <a:r>
              <a:rPr lang="en-US" sz="550" b="0" dirty="0" err="1">
                <a:solidFill>
                  <a:schemeClr val="tx1"/>
                </a:solidFill>
                <a:effectLst/>
                <a:latin typeface="Consolas" panose="020B0609020204030204" pitchFamily="49" charset="0"/>
              </a:rPr>
              <a:t>this.isNew</a:t>
            </a:r>
            <a:r>
              <a:rPr lang="en-US" sz="550" b="0" dirty="0">
                <a:solidFill>
                  <a:schemeClr val="tx1"/>
                </a:solidFill>
                <a:effectLst/>
                <a:latin typeface="Consolas" panose="020B0609020204030204" pitchFamily="49" charset="0"/>
              </a:rPr>
              <a:t> &amp;&amp; !</a:t>
            </a:r>
            <a:r>
              <a:rPr lang="en-US" sz="550" b="0" dirty="0" err="1">
                <a:solidFill>
                  <a:schemeClr val="tx1"/>
                </a:solidFill>
                <a:effectLst/>
                <a:latin typeface="Consolas" panose="020B0609020204030204" pitchFamily="49" charset="0"/>
              </a:rPr>
              <a:t>this._password</a:t>
            </a:r>
            <a:r>
              <a:rPr lang="en-US" sz="550" b="0" dirty="0">
                <a:solidFill>
                  <a:schemeClr val="tx1"/>
                </a:solidFill>
                <a:effectLst/>
                <a:latin typeface="Consolas" panose="020B0609020204030204" pitchFamily="49" charset="0"/>
              </a:rPr>
              <a:t>) {</a:t>
            </a:r>
          </a:p>
          <a:p>
            <a:pPr marL="0" indent="0">
              <a:buNone/>
              <a:tabLst>
                <a:tab pos="2290763" algn="l"/>
              </a:tabLst>
            </a:pPr>
            <a:r>
              <a:rPr lang="en-US" sz="550" b="0" dirty="0">
                <a:solidFill>
                  <a:schemeClr val="tx1"/>
                </a:solidFill>
                <a:effectLst/>
                <a:latin typeface="Consolas" panose="020B0609020204030204" pitchFamily="49" charset="0"/>
              </a:rPr>
              <a:t>       </a:t>
            </a:r>
            <a:r>
              <a:rPr lang="en-US" sz="550" b="0" dirty="0" err="1">
                <a:solidFill>
                  <a:schemeClr val="tx1"/>
                </a:solidFill>
                <a:effectLst/>
                <a:latin typeface="Consolas" panose="020B0609020204030204" pitchFamily="49" charset="0"/>
              </a:rPr>
              <a:t>this.invalidate</a:t>
            </a:r>
            <a:r>
              <a:rPr lang="en-US" sz="550" b="0" dirty="0">
                <a:solidFill>
                  <a:schemeClr val="tx1"/>
                </a:solidFill>
                <a:effectLst/>
                <a:latin typeface="Consolas" panose="020B0609020204030204" pitchFamily="49" charset="0"/>
              </a:rPr>
              <a:t>('password', 'Password is required’);</a:t>
            </a:r>
          </a:p>
          <a:p>
            <a:pPr marL="0" indent="0">
              <a:buNone/>
              <a:tabLst>
                <a:tab pos="2290763" algn="l"/>
              </a:tabLst>
            </a:pPr>
            <a:r>
              <a:rPr lang="en-US" sz="550" b="0" dirty="0">
                <a:solidFill>
                  <a:schemeClr val="tx1"/>
                </a:solidFill>
                <a:effectLst/>
                <a:latin typeface="Consolas" panose="020B0609020204030204" pitchFamily="49" charset="0"/>
              </a:rPr>
              <a:t>       }</a:t>
            </a:r>
          </a:p>
          <a:p>
            <a:pPr marL="0" indent="0">
              <a:buNone/>
              <a:tabLst>
                <a:tab pos="2290763" algn="l"/>
              </a:tabLst>
            </a:pPr>
            <a:r>
              <a:rPr lang="en-US" sz="550" b="0" dirty="0">
                <a:solidFill>
                  <a:schemeClr val="tx1"/>
                </a:solidFill>
                <a:effectLst/>
                <a:latin typeface="Consolas" panose="020B0609020204030204" pitchFamily="49" charset="0"/>
              </a:rPr>
              <a:t>       }, null);</a:t>
            </a:r>
          </a:p>
          <a:p>
            <a:pPr marL="0" indent="0">
              <a:buNone/>
              <a:tabLst>
                <a:tab pos="2290763" algn="l"/>
              </a:tabLst>
            </a:pPr>
            <a:br>
              <a:rPr lang="en-US" sz="550" b="0" dirty="0">
                <a:solidFill>
                  <a:schemeClr val="tx1"/>
                </a:solidFill>
                <a:effectLst/>
                <a:latin typeface="Consolas" panose="020B0609020204030204" pitchFamily="49" charset="0"/>
              </a:rPr>
            </a:br>
            <a:r>
              <a:rPr lang="en-US" sz="550" b="0" dirty="0">
                <a:solidFill>
                  <a:schemeClr val="tx1"/>
                </a:solidFill>
                <a:effectLst/>
                <a:latin typeface="Consolas" panose="020B0609020204030204" pitchFamily="49" charset="0"/>
              </a:rPr>
              <a:t>      </a:t>
            </a:r>
            <a:r>
              <a:rPr lang="en-US" sz="550" b="0" dirty="0" err="1">
                <a:solidFill>
                  <a:schemeClr val="tx1"/>
                </a:solidFill>
                <a:effectLst/>
                <a:latin typeface="Consolas" panose="020B0609020204030204" pitchFamily="49" charset="0"/>
              </a:rPr>
              <a:t>module.exports</a:t>
            </a:r>
            <a:r>
              <a:rPr lang="en-US" sz="550" b="0" dirty="0">
                <a:solidFill>
                  <a:schemeClr val="tx1"/>
                </a:solidFill>
                <a:effectLst/>
                <a:latin typeface="Consolas" panose="020B0609020204030204" pitchFamily="49" charset="0"/>
              </a:rPr>
              <a:t> = </a:t>
            </a:r>
            <a:r>
              <a:rPr lang="en-US" sz="550" b="0" dirty="0" err="1">
                <a:solidFill>
                  <a:schemeClr val="tx1"/>
                </a:solidFill>
                <a:effectLst/>
                <a:latin typeface="Consolas" panose="020B0609020204030204" pitchFamily="49" charset="0"/>
              </a:rPr>
              <a:t>mongoose.model</a:t>
            </a:r>
            <a:r>
              <a:rPr lang="en-US" sz="550" b="0" dirty="0">
                <a:solidFill>
                  <a:schemeClr val="tx1"/>
                </a:solidFill>
                <a:effectLst/>
                <a:latin typeface="Consolas" panose="020B0609020204030204" pitchFamily="49" charset="0"/>
              </a:rPr>
              <a:t>('User', </a:t>
            </a:r>
            <a:r>
              <a:rPr lang="en-US" sz="550" b="0" dirty="0" err="1">
                <a:solidFill>
                  <a:schemeClr val="tx1"/>
                </a:solidFill>
                <a:effectLst/>
                <a:latin typeface="Consolas" panose="020B0609020204030204" pitchFamily="49" charset="0"/>
              </a:rPr>
              <a:t>UserSchema</a:t>
            </a:r>
            <a:r>
              <a:rPr lang="en-US" sz="550" b="0" dirty="0">
                <a:solidFill>
                  <a:schemeClr val="tx1"/>
                </a:solidFill>
                <a:effectLst/>
                <a:latin typeface="Consolas" panose="020B0609020204030204" pitchFamily="49" charset="0"/>
              </a:rPr>
              <a:t>);</a:t>
            </a:r>
          </a:p>
          <a:p>
            <a:pPr marL="0" indent="0">
              <a:buNone/>
              <a:tabLst>
                <a:tab pos="2290763" algn="l"/>
              </a:tabLst>
            </a:pPr>
            <a:br>
              <a:rPr lang="en-US" sz="550" b="0" dirty="0">
                <a:solidFill>
                  <a:schemeClr val="tx1"/>
                </a:solidFill>
                <a:effectLst/>
                <a:latin typeface="Consolas" panose="020B0609020204030204" pitchFamily="49" charset="0"/>
              </a:rPr>
            </a:br>
            <a:endParaRPr lang="en-US" sz="550" dirty="0"/>
          </a:p>
        </p:txBody>
      </p:sp>
      <p:sp>
        <p:nvSpPr>
          <p:cNvPr id="4" name="Date Placeholder 3">
            <a:extLst>
              <a:ext uri="{FF2B5EF4-FFF2-40B4-BE49-F238E27FC236}">
                <a16:creationId xmlns:a16="http://schemas.microsoft.com/office/drawing/2014/main" id="{5569C8A4-4248-79A8-4D29-E4468B666F24}"/>
              </a:ext>
            </a:extLst>
          </p:cNvPr>
          <p:cNvSpPr>
            <a:spLocks noGrp="1"/>
          </p:cNvSpPr>
          <p:nvPr>
            <p:ph type="dt" sz="half" idx="10"/>
          </p:nvPr>
        </p:nvSpPr>
        <p:spPr/>
        <p:txBody>
          <a:bodyPr/>
          <a:lstStyle/>
          <a:p>
            <a:pPr>
              <a:defRPr/>
            </a:pPr>
            <a:fld id="{C9C54A8A-EC83-4BC5-B48C-A23671E55882}" type="datetime1">
              <a:rPr lang="en-US" smtClean="0"/>
              <a:t>6/8/2024</a:t>
            </a:fld>
            <a:endParaRPr lang="en-US"/>
          </a:p>
        </p:txBody>
      </p:sp>
      <p:sp>
        <p:nvSpPr>
          <p:cNvPr id="5" name="Footer Placeholder 4">
            <a:extLst>
              <a:ext uri="{FF2B5EF4-FFF2-40B4-BE49-F238E27FC236}">
                <a16:creationId xmlns:a16="http://schemas.microsoft.com/office/drawing/2014/main" id="{E1862294-66B9-2E87-6DDE-917A76A1CB7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B2C860D-8919-36F7-102F-7AED4883163F}"/>
              </a:ext>
            </a:extLst>
          </p:cNvPr>
          <p:cNvSpPr>
            <a:spLocks noGrp="1"/>
          </p:cNvSpPr>
          <p:nvPr>
            <p:ph type="sldNum" sz="quarter" idx="12"/>
          </p:nvPr>
        </p:nvSpPr>
        <p:spPr/>
        <p:txBody>
          <a:bodyPr/>
          <a:lstStyle/>
          <a:p>
            <a:fld id="{7C5CF243-786F-4254-B068-4C9F0B6EA12F}" type="slidenum">
              <a:rPr lang="en-US" altLang="en-US" smtClean="0"/>
              <a:pPr/>
              <a:t>69</a:t>
            </a:fld>
            <a:endParaRPr lang="en-US" altLang="en-US"/>
          </a:p>
        </p:txBody>
      </p:sp>
    </p:spTree>
    <p:extLst>
      <p:ext uri="{BB962C8B-B14F-4D97-AF65-F5344CB8AC3E}">
        <p14:creationId xmlns:p14="http://schemas.microsoft.com/office/powerpoint/2010/main" val="2393830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96222-FDFB-BAF2-8182-A61228F6FB92}"/>
              </a:ext>
            </a:extLst>
          </p:cNvPr>
          <p:cNvSpPr>
            <a:spLocks noGrp="1"/>
          </p:cNvSpPr>
          <p:nvPr>
            <p:ph type="title"/>
          </p:nvPr>
        </p:nvSpPr>
        <p:spPr/>
        <p:txBody>
          <a:bodyPr/>
          <a:lstStyle/>
          <a:p>
            <a:r>
              <a:rPr lang="en-US" dirty="0"/>
              <a:t>User model contd.</a:t>
            </a:r>
          </a:p>
        </p:txBody>
      </p:sp>
      <p:pic>
        <p:nvPicPr>
          <p:cNvPr id="8" name="Content Placeholder 7">
            <a:extLst>
              <a:ext uri="{FF2B5EF4-FFF2-40B4-BE49-F238E27FC236}">
                <a16:creationId xmlns:a16="http://schemas.microsoft.com/office/drawing/2014/main" id="{2861A748-90E7-7130-59A1-CBBE5C934C96}"/>
              </a:ext>
            </a:extLst>
          </p:cNvPr>
          <p:cNvPicPr>
            <a:picLocks noGrp="1" noChangeAspect="1"/>
          </p:cNvPicPr>
          <p:nvPr>
            <p:ph idx="1"/>
          </p:nvPr>
        </p:nvPicPr>
        <p:blipFill>
          <a:blip r:embed="rId2"/>
          <a:stretch>
            <a:fillRect/>
          </a:stretch>
        </p:blipFill>
        <p:spPr>
          <a:xfrm>
            <a:off x="990600" y="914400"/>
            <a:ext cx="8077200" cy="5181600"/>
          </a:xfrm>
        </p:spPr>
      </p:pic>
      <p:sp>
        <p:nvSpPr>
          <p:cNvPr id="4" name="Date Placeholder 3">
            <a:extLst>
              <a:ext uri="{FF2B5EF4-FFF2-40B4-BE49-F238E27FC236}">
                <a16:creationId xmlns:a16="http://schemas.microsoft.com/office/drawing/2014/main" id="{49B07183-83AC-6CB0-3532-6D88A1DBDA90}"/>
              </a:ext>
            </a:extLst>
          </p:cNvPr>
          <p:cNvSpPr>
            <a:spLocks noGrp="1"/>
          </p:cNvSpPr>
          <p:nvPr>
            <p:ph type="dt" sz="half" idx="10"/>
          </p:nvPr>
        </p:nvSpPr>
        <p:spPr/>
        <p:txBody>
          <a:bodyPr/>
          <a:lstStyle/>
          <a:p>
            <a:pPr>
              <a:defRPr/>
            </a:pPr>
            <a:fld id="{C9C54A8A-EC83-4BC5-B48C-A23671E55882}" type="datetime1">
              <a:rPr lang="en-US" smtClean="0"/>
              <a:t>6/8/2024</a:t>
            </a:fld>
            <a:endParaRPr lang="en-US"/>
          </a:p>
        </p:txBody>
      </p:sp>
      <p:sp>
        <p:nvSpPr>
          <p:cNvPr id="5" name="Footer Placeholder 4">
            <a:extLst>
              <a:ext uri="{FF2B5EF4-FFF2-40B4-BE49-F238E27FC236}">
                <a16:creationId xmlns:a16="http://schemas.microsoft.com/office/drawing/2014/main" id="{27E2C949-98D2-CE6B-E9C6-DAB295C6A1A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7C605FB8-9664-D8EE-DF09-AEA1B83471F4}"/>
              </a:ext>
            </a:extLst>
          </p:cNvPr>
          <p:cNvSpPr>
            <a:spLocks noGrp="1"/>
          </p:cNvSpPr>
          <p:nvPr>
            <p:ph type="sldNum" sz="quarter" idx="12"/>
          </p:nvPr>
        </p:nvSpPr>
        <p:spPr/>
        <p:txBody>
          <a:bodyPr/>
          <a:lstStyle/>
          <a:p>
            <a:fld id="{7C5CF243-786F-4254-B068-4C9F0B6EA12F}" type="slidenum">
              <a:rPr lang="en-US" altLang="en-US" smtClean="0"/>
              <a:pPr/>
              <a:t>7</a:t>
            </a:fld>
            <a:endParaRPr lang="en-US" altLang="en-US"/>
          </a:p>
        </p:txBody>
      </p:sp>
    </p:spTree>
    <p:extLst>
      <p:ext uri="{BB962C8B-B14F-4D97-AF65-F5344CB8AC3E}">
        <p14:creationId xmlns:p14="http://schemas.microsoft.com/office/powerpoint/2010/main" val="255971857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F100B-2D84-DC88-BC6C-B186CA0CBE7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76E9041-B617-C6A3-69E2-609763FCBAC7}"/>
              </a:ext>
            </a:extLst>
          </p:cNvPr>
          <p:cNvSpPr>
            <a:spLocks noGrp="1"/>
          </p:cNvSpPr>
          <p:nvPr>
            <p:ph idx="1"/>
          </p:nvPr>
        </p:nvSpPr>
        <p:spPr/>
        <p:txBody>
          <a:bodyPr/>
          <a:lstStyle/>
          <a:p>
            <a:r>
              <a:rPr lang="en-US" dirty="0"/>
              <a:t>We will keep the password validation criteria simple in our application and ensure that a password value is provided and it has a length of at least six characters when a new user is created or an existing password is updated.</a:t>
            </a:r>
          </a:p>
          <a:p>
            <a:pPr marL="0" indent="0">
              <a:buNone/>
            </a:pPr>
            <a:endParaRPr lang="en-US" dirty="0"/>
          </a:p>
          <a:p>
            <a:r>
              <a:rPr lang="en-US" dirty="0"/>
              <a:t> We achieve this by adding custom validation to check the password value before Mongoose attempts to store the </a:t>
            </a:r>
            <a:r>
              <a:rPr lang="en-US" dirty="0" err="1"/>
              <a:t>hashed_password</a:t>
            </a:r>
            <a:r>
              <a:rPr lang="en-US" dirty="0"/>
              <a:t> value.</a:t>
            </a:r>
          </a:p>
          <a:p>
            <a:pPr marL="0" indent="0">
              <a:buNone/>
            </a:pPr>
            <a:endParaRPr lang="en-US" dirty="0"/>
          </a:p>
          <a:p>
            <a:r>
              <a:rPr lang="en-US" dirty="0"/>
              <a:t> If validation fails, the logic will return the relevant error message.</a:t>
            </a:r>
          </a:p>
          <a:p>
            <a:endParaRPr lang="en-US" dirty="0"/>
          </a:p>
        </p:txBody>
      </p:sp>
      <p:sp>
        <p:nvSpPr>
          <p:cNvPr id="4" name="Date Placeholder 3">
            <a:extLst>
              <a:ext uri="{FF2B5EF4-FFF2-40B4-BE49-F238E27FC236}">
                <a16:creationId xmlns:a16="http://schemas.microsoft.com/office/drawing/2014/main" id="{8EEA4111-8AA1-1637-5FC9-D2B01C525FEF}"/>
              </a:ext>
            </a:extLst>
          </p:cNvPr>
          <p:cNvSpPr>
            <a:spLocks noGrp="1"/>
          </p:cNvSpPr>
          <p:nvPr>
            <p:ph type="dt" sz="half" idx="10"/>
          </p:nvPr>
        </p:nvSpPr>
        <p:spPr/>
        <p:txBody>
          <a:bodyPr/>
          <a:lstStyle/>
          <a:p>
            <a:pPr>
              <a:defRPr/>
            </a:pPr>
            <a:fld id="{C9C54A8A-EC83-4BC5-B48C-A23671E55882}" type="datetime1">
              <a:rPr lang="en-US" smtClean="0"/>
              <a:t>6/8/2024</a:t>
            </a:fld>
            <a:endParaRPr lang="en-US"/>
          </a:p>
        </p:txBody>
      </p:sp>
      <p:sp>
        <p:nvSpPr>
          <p:cNvPr id="5" name="Footer Placeholder 4">
            <a:extLst>
              <a:ext uri="{FF2B5EF4-FFF2-40B4-BE49-F238E27FC236}">
                <a16:creationId xmlns:a16="http://schemas.microsoft.com/office/drawing/2014/main" id="{200F7410-5FBB-EA75-E821-152E8AEA9F7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6964D3A3-4DF9-0CE5-75C5-CF074B748B85}"/>
              </a:ext>
            </a:extLst>
          </p:cNvPr>
          <p:cNvSpPr>
            <a:spLocks noGrp="1"/>
          </p:cNvSpPr>
          <p:nvPr>
            <p:ph type="sldNum" sz="quarter" idx="12"/>
          </p:nvPr>
        </p:nvSpPr>
        <p:spPr/>
        <p:txBody>
          <a:bodyPr/>
          <a:lstStyle/>
          <a:p>
            <a:fld id="{7C5CF243-786F-4254-B068-4C9F0B6EA12F}" type="slidenum">
              <a:rPr lang="en-US" altLang="en-US" smtClean="0"/>
              <a:pPr/>
              <a:t>70</a:t>
            </a:fld>
            <a:endParaRPr lang="en-US" altLang="en-US"/>
          </a:p>
        </p:txBody>
      </p:sp>
    </p:spTree>
    <p:extLst>
      <p:ext uri="{BB962C8B-B14F-4D97-AF65-F5344CB8AC3E}">
        <p14:creationId xmlns:p14="http://schemas.microsoft.com/office/powerpoint/2010/main" val="406540626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85561-6946-A874-7C82-AF8F49D1ECB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A70355A-CCB4-6E43-0661-6299E04402B4}"/>
              </a:ext>
            </a:extLst>
          </p:cNvPr>
          <p:cNvSpPr>
            <a:spLocks noGrp="1"/>
          </p:cNvSpPr>
          <p:nvPr>
            <p:ph idx="1"/>
          </p:nvPr>
        </p:nvSpPr>
        <p:spPr/>
        <p:txBody>
          <a:bodyPr/>
          <a:lstStyle/>
          <a:p>
            <a:r>
              <a:rPr lang="en-US" dirty="0"/>
              <a:t>The defined </a:t>
            </a:r>
            <a:r>
              <a:rPr lang="en-US" dirty="0" err="1"/>
              <a:t>UserSchema</a:t>
            </a:r>
            <a:r>
              <a:rPr lang="en-US" dirty="0"/>
              <a:t>, along with all the password-related business logic, completes the user model implementation.</a:t>
            </a:r>
          </a:p>
          <a:p>
            <a:pPr marL="0" indent="0">
              <a:buNone/>
            </a:pPr>
            <a:endParaRPr lang="en-US" dirty="0"/>
          </a:p>
          <a:p>
            <a:r>
              <a:rPr lang="en-US" dirty="0"/>
              <a:t> Now, we can import and use this user model in other parts of the backend code.</a:t>
            </a:r>
          </a:p>
          <a:p>
            <a:pPr marL="0" indent="0">
              <a:buNone/>
            </a:pPr>
            <a:endParaRPr lang="en-US" dirty="0"/>
          </a:p>
          <a:p>
            <a:r>
              <a:rPr lang="en-US" dirty="0"/>
              <a:t> But before we begin using this model to extend backend functionality, we will add a helper module so that we can parse readable Mongoose error messages, which are thrown against schema validations.</a:t>
            </a:r>
          </a:p>
          <a:p>
            <a:endParaRPr lang="en-US" dirty="0"/>
          </a:p>
        </p:txBody>
      </p:sp>
      <p:sp>
        <p:nvSpPr>
          <p:cNvPr id="4" name="Date Placeholder 3">
            <a:extLst>
              <a:ext uri="{FF2B5EF4-FFF2-40B4-BE49-F238E27FC236}">
                <a16:creationId xmlns:a16="http://schemas.microsoft.com/office/drawing/2014/main" id="{D4658940-8427-8B16-012C-E472E8BE408C}"/>
              </a:ext>
            </a:extLst>
          </p:cNvPr>
          <p:cNvSpPr>
            <a:spLocks noGrp="1"/>
          </p:cNvSpPr>
          <p:nvPr>
            <p:ph type="dt" sz="half" idx="10"/>
          </p:nvPr>
        </p:nvSpPr>
        <p:spPr/>
        <p:txBody>
          <a:bodyPr/>
          <a:lstStyle/>
          <a:p>
            <a:pPr>
              <a:defRPr/>
            </a:pPr>
            <a:fld id="{C9C54A8A-EC83-4BC5-B48C-A23671E55882}" type="datetime1">
              <a:rPr lang="en-US" smtClean="0"/>
              <a:t>6/8/2024</a:t>
            </a:fld>
            <a:endParaRPr lang="en-US"/>
          </a:p>
        </p:txBody>
      </p:sp>
      <p:sp>
        <p:nvSpPr>
          <p:cNvPr id="5" name="Footer Placeholder 4">
            <a:extLst>
              <a:ext uri="{FF2B5EF4-FFF2-40B4-BE49-F238E27FC236}">
                <a16:creationId xmlns:a16="http://schemas.microsoft.com/office/drawing/2014/main" id="{831AC28E-B0CE-A631-251C-DDEBFF99DB2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6E5865D-0C78-7C9F-7E6C-5D77CC4C81CD}"/>
              </a:ext>
            </a:extLst>
          </p:cNvPr>
          <p:cNvSpPr>
            <a:spLocks noGrp="1"/>
          </p:cNvSpPr>
          <p:nvPr>
            <p:ph type="sldNum" sz="quarter" idx="12"/>
          </p:nvPr>
        </p:nvSpPr>
        <p:spPr/>
        <p:txBody>
          <a:bodyPr/>
          <a:lstStyle/>
          <a:p>
            <a:fld id="{7C5CF243-786F-4254-B068-4C9F0B6EA12F}" type="slidenum">
              <a:rPr lang="en-US" altLang="en-US" smtClean="0"/>
              <a:pPr/>
              <a:t>71</a:t>
            </a:fld>
            <a:endParaRPr lang="en-US" altLang="en-US"/>
          </a:p>
        </p:txBody>
      </p:sp>
    </p:spTree>
    <p:extLst>
      <p:ext uri="{BB962C8B-B14F-4D97-AF65-F5344CB8AC3E}">
        <p14:creationId xmlns:p14="http://schemas.microsoft.com/office/powerpoint/2010/main" val="412806410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45FEC-47DA-BE92-2DE2-57451DB895F8}"/>
              </a:ext>
            </a:extLst>
          </p:cNvPr>
          <p:cNvSpPr>
            <a:spLocks noGrp="1"/>
          </p:cNvSpPr>
          <p:nvPr>
            <p:ph type="title"/>
          </p:nvPr>
        </p:nvSpPr>
        <p:spPr/>
        <p:txBody>
          <a:bodyPr/>
          <a:lstStyle/>
          <a:p>
            <a:r>
              <a:rPr lang="en-US" dirty="0"/>
              <a:t>Mongoose error handling</a:t>
            </a:r>
          </a:p>
        </p:txBody>
      </p:sp>
      <p:sp>
        <p:nvSpPr>
          <p:cNvPr id="3" name="Content Placeholder 2">
            <a:extLst>
              <a:ext uri="{FF2B5EF4-FFF2-40B4-BE49-F238E27FC236}">
                <a16:creationId xmlns:a16="http://schemas.microsoft.com/office/drawing/2014/main" id="{E53BF947-F2F0-FD3B-F473-59814B139FC9}"/>
              </a:ext>
            </a:extLst>
          </p:cNvPr>
          <p:cNvSpPr>
            <a:spLocks noGrp="1"/>
          </p:cNvSpPr>
          <p:nvPr>
            <p:ph idx="1"/>
          </p:nvPr>
        </p:nvSpPr>
        <p:spPr/>
        <p:txBody>
          <a:bodyPr/>
          <a:lstStyle/>
          <a:p>
            <a:r>
              <a:rPr lang="en-US" dirty="0"/>
              <a:t>The validation constraints that are added to the user schema fields will throw error messages if they're violated when user data is saved to the database.</a:t>
            </a:r>
          </a:p>
          <a:p>
            <a:r>
              <a:rPr lang="en-US" dirty="0"/>
              <a:t> To handle these validation errors and other errors that the database may throw when we make queries to it, we will define a helper method that will return a relevant error message that can be propagated in the request-response cycle as appropriate.</a:t>
            </a:r>
          </a:p>
          <a:p>
            <a:r>
              <a:rPr lang="en-US" dirty="0"/>
              <a:t>We will add the </a:t>
            </a:r>
            <a:r>
              <a:rPr lang="en-US" dirty="0" err="1"/>
              <a:t>getErrorMessage</a:t>
            </a:r>
            <a:r>
              <a:rPr lang="en-US" dirty="0"/>
              <a:t> helper method to the server/helpers/dbErrorHandler.js file. This method will parse and return the error message associated with the specific validation error or other errors that can occur while querying MongoDB using Mongoose.</a:t>
            </a:r>
          </a:p>
          <a:p>
            <a:endParaRPr lang="en-US" dirty="0"/>
          </a:p>
        </p:txBody>
      </p:sp>
      <p:sp>
        <p:nvSpPr>
          <p:cNvPr id="4" name="Date Placeholder 3">
            <a:extLst>
              <a:ext uri="{FF2B5EF4-FFF2-40B4-BE49-F238E27FC236}">
                <a16:creationId xmlns:a16="http://schemas.microsoft.com/office/drawing/2014/main" id="{D4691B40-5FD1-2006-58D2-D58FB00F0C8F}"/>
              </a:ext>
            </a:extLst>
          </p:cNvPr>
          <p:cNvSpPr>
            <a:spLocks noGrp="1"/>
          </p:cNvSpPr>
          <p:nvPr>
            <p:ph type="dt" sz="half" idx="10"/>
          </p:nvPr>
        </p:nvSpPr>
        <p:spPr/>
        <p:txBody>
          <a:bodyPr/>
          <a:lstStyle/>
          <a:p>
            <a:pPr>
              <a:defRPr/>
            </a:pPr>
            <a:fld id="{C9C54A8A-EC83-4BC5-B48C-A23671E55882}" type="datetime1">
              <a:rPr lang="en-US" smtClean="0"/>
              <a:t>6/8/2024</a:t>
            </a:fld>
            <a:endParaRPr lang="en-US"/>
          </a:p>
        </p:txBody>
      </p:sp>
      <p:sp>
        <p:nvSpPr>
          <p:cNvPr id="5" name="Footer Placeholder 4">
            <a:extLst>
              <a:ext uri="{FF2B5EF4-FFF2-40B4-BE49-F238E27FC236}">
                <a16:creationId xmlns:a16="http://schemas.microsoft.com/office/drawing/2014/main" id="{AA8DB7C9-BEE9-943A-9BE0-AF1C98FBECE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5A80FE7-3CB2-CFF5-89C7-1E28EB7D5F46}"/>
              </a:ext>
            </a:extLst>
          </p:cNvPr>
          <p:cNvSpPr>
            <a:spLocks noGrp="1"/>
          </p:cNvSpPr>
          <p:nvPr>
            <p:ph type="sldNum" sz="quarter" idx="12"/>
          </p:nvPr>
        </p:nvSpPr>
        <p:spPr/>
        <p:txBody>
          <a:bodyPr/>
          <a:lstStyle/>
          <a:p>
            <a:fld id="{7C5CF243-786F-4254-B068-4C9F0B6EA12F}" type="slidenum">
              <a:rPr lang="en-US" altLang="en-US" smtClean="0"/>
              <a:pPr/>
              <a:t>72</a:t>
            </a:fld>
            <a:endParaRPr lang="en-US" altLang="en-US"/>
          </a:p>
        </p:txBody>
      </p:sp>
    </p:spTree>
    <p:extLst>
      <p:ext uri="{BB962C8B-B14F-4D97-AF65-F5344CB8AC3E}">
        <p14:creationId xmlns:p14="http://schemas.microsoft.com/office/powerpoint/2010/main" val="406024646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68CD9-E33D-9E61-D1F8-CEDA7AA754A7}"/>
              </a:ext>
            </a:extLst>
          </p:cNvPr>
          <p:cNvSpPr>
            <a:spLocks noGrp="1"/>
          </p:cNvSpPr>
          <p:nvPr>
            <p:ph type="title"/>
          </p:nvPr>
        </p:nvSpPr>
        <p:spPr/>
        <p:txBody>
          <a:bodyPr/>
          <a:lstStyle/>
          <a:p>
            <a:r>
              <a:rPr lang="en-US" dirty="0"/>
              <a:t>dbErrorHandler.js:</a:t>
            </a:r>
          </a:p>
        </p:txBody>
      </p:sp>
      <p:sp>
        <p:nvSpPr>
          <p:cNvPr id="3" name="Content Placeholder 2">
            <a:extLst>
              <a:ext uri="{FF2B5EF4-FFF2-40B4-BE49-F238E27FC236}">
                <a16:creationId xmlns:a16="http://schemas.microsoft.com/office/drawing/2014/main" id="{9E0016A2-5329-E66C-EA2B-EB4BE6DC1B72}"/>
              </a:ext>
            </a:extLst>
          </p:cNvPr>
          <p:cNvSpPr>
            <a:spLocks noGrp="1"/>
          </p:cNvSpPr>
          <p:nvPr>
            <p:ph idx="1"/>
          </p:nvPr>
        </p:nvSpPr>
        <p:spPr/>
        <p:txBody>
          <a:bodyPr/>
          <a:lstStyle/>
          <a:p>
            <a:r>
              <a:rPr lang="en-US" dirty="0" err="1"/>
              <a:t>mern</a:t>
            </a:r>
            <a:r>
              <a:rPr lang="en-US" dirty="0"/>
              <a:t>-skeleton/server/helpers/dbErrorHandler.js:</a:t>
            </a:r>
          </a:p>
          <a:p>
            <a:pPr marL="0" indent="0">
              <a:buNone/>
            </a:pPr>
            <a:r>
              <a:rPr lang="en-US" sz="1200" dirty="0"/>
              <a:t>	const </a:t>
            </a:r>
            <a:r>
              <a:rPr lang="en-US" sz="1200" dirty="0" err="1"/>
              <a:t>getErrorMessage</a:t>
            </a:r>
            <a:r>
              <a:rPr lang="en-US" sz="1200" dirty="0"/>
              <a:t> = (err) =&gt; { </a:t>
            </a:r>
          </a:p>
          <a:p>
            <a:pPr marL="0" indent="0">
              <a:buNone/>
            </a:pPr>
            <a:r>
              <a:rPr lang="en-US" sz="1200" dirty="0"/>
              <a:t>	let message = ‘’</a:t>
            </a:r>
          </a:p>
          <a:p>
            <a:pPr marL="0" indent="0">
              <a:buNone/>
            </a:pPr>
            <a:r>
              <a:rPr lang="en-US" sz="1200" dirty="0"/>
              <a:t>	if (</a:t>
            </a:r>
            <a:r>
              <a:rPr lang="en-US" sz="1200" dirty="0" err="1"/>
              <a:t>err.code</a:t>
            </a:r>
            <a:r>
              <a:rPr lang="en-US" sz="1200" dirty="0"/>
              <a:t>) {</a:t>
            </a:r>
          </a:p>
          <a:p>
            <a:pPr marL="0" indent="0">
              <a:buNone/>
            </a:pPr>
            <a:r>
              <a:rPr lang="en-US" sz="1200" dirty="0"/>
              <a:t>	switch (</a:t>
            </a:r>
            <a:r>
              <a:rPr lang="en-US" sz="1200" dirty="0" err="1"/>
              <a:t>err.code</a:t>
            </a:r>
            <a:r>
              <a:rPr lang="en-US" sz="1200" dirty="0"/>
              <a:t>) {</a:t>
            </a:r>
          </a:p>
          <a:p>
            <a:pPr marL="0" indent="0">
              <a:buNone/>
            </a:pPr>
            <a:r>
              <a:rPr lang="en-US" sz="1200" dirty="0"/>
              <a:t>	case 11000:</a:t>
            </a:r>
          </a:p>
          <a:p>
            <a:pPr marL="0" indent="0">
              <a:buNone/>
            </a:pPr>
            <a:r>
              <a:rPr lang="en-US" sz="1200" dirty="0"/>
              <a:t>	case 11001:</a:t>
            </a:r>
          </a:p>
          <a:p>
            <a:pPr marL="0" indent="0">
              <a:buNone/>
            </a:pPr>
            <a:r>
              <a:rPr lang="en-US" sz="1200" dirty="0"/>
              <a:t>	message = </a:t>
            </a:r>
            <a:r>
              <a:rPr lang="en-US" sz="1200" dirty="0" err="1"/>
              <a:t>getUniqueErrorMessage</a:t>
            </a:r>
            <a:r>
              <a:rPr lang="en-US" sz="1200" dirty="0"/>
              <a:t>(err) </a:t>
            </a:r>
          </a:p>
          <a:p>
            <a:pPr marL="0" indent="0">
              <a:buNone/>
            </a:pPr>
            <a:r>
              <a:rPr lang="en-US" sz="1200" dirty="0"/>
              <a:t>	break</a:t>
            </a:r>
          </a:p>
          <a:p>
            <a:pPr marL="0" indent="0">
              <a:buNone/>
            </a:pPr>
            <a:r>
              <a:rPr lang="en-US" sz="1200" dirty="0"/>
              <a:t>	default:</a:t>
            </a:r>
          </a:p>
          <a:p>
            <a:pPr marL="0" indent="0">
              <a:buNone/>
            </a:pPr>
            <a:r>
              <a:rPr lang="en-US" sz="1200" dirty="0"/>
              <a:t>	message = 'Something went wrong’ </a:t>
            </a:r>
          </a:p>
          <a:p>
            <a:pPr marL="0" indent="0">
              <a:buNone/>
            </a:pPr>
            <a:r>
              <a:rPr lang="en-US" sz="1200" dirty="0"/>
              <a:t>	}</a:t>
            </a:r>
          </a:p>
          <a:p>
            <a:pPr marL="0" indent="0">
              <a:buNone/>
            </a:pPr>
            <a:r>
              <a:rPr lang="en-US" sz="1200" dirty="0"/>
              <a:t>	} else {</a:t>
            </a:r>
          </a:p>
          <a:p>
            <a:pPr marL="0" indent="0">
              <a:buNone/>
            </a:pPr>
            <a:r>
              <a:rPr lang="en-US" sz="1200" dirty="0"/>
              <a:t>	for (let </a:t>
            </a:r>
            <a:r>
              <a:rPr lang="en-US" sz="1200" dirty="0" err="1"/>
              <a:t>errName</a:t>
            </a:r>
            <a:r>
              <a:rPr lang="en-US" sz="1200" dirty="0"/>
              <a:t> in </a:t>
            </a:r>
            <a:r>
              <a:rPr lang="en-US" sz="1200" dirty="0" err="1"/>
              <a:t>err.errors</a:t>
            </a:r>
            <a:r>
              <a:rPr lang="en-US" sz="1200" dirty="0"/>
              <a:t>) {</a:t>
            </a:r>
          </a:p>
          <a:p>
            <a:pPr marL="0" indent="0">
              <a:buNone/>
            </a:pPr>
            <a:r>
              <a:rPr lang="en-US" sz="1200" dirty="0"/>
              <a:t>	if (</a:t>
            </a:r>
            <a:r>
              <a:rPr lang="en-US" sz="1200" dirty="0" err="1"/>
              <a:t>err.errors</a:t>
            </a:r>
            <a:r>
              <a:rPr lang="en-US" sz="1200" dirty="0"/>
              <a:t>[</a:t>
            </a:r>
            <a:r>
              <a:rPr lang="en-US" sz="1200" dirty="0" err="1"/>
              <a:t>errName</a:t>
            </a:r>
            <a:r>
              <a:rPr lang="en-US" sz="1200" dirty="0"/>
              <a:t>].message) </a:t>
            </a:r>
          </a:p>
          <a:p>
            <a:pPr marL="0" indent="0">
              <a:buNone/>
            </a:pPr>
            <a:r>
              <a:rPr lang="en-US" sz="1200" dirty="0"/>
              <a:t>	message = </a:t>
            </a:r>
            <a:r>
              <a:rPr lang="en-US" sz="1200" dirty="0" err="1"/>
              <a:t>err.errors</a:t>
            </a:r>
            <a:r>
              <a:rPr lang="en-US" sz="1200" dirty="0"/>
              <a:t>[</a:t>
            </a:r>
            <a:r>
              <a:rPr lang="en-US" sz="1200" dirty="0" err="1"/>
              <a:t>errName</a:t>
            </a:r>
            <a:r>
              <a:rPr lang="en-US" sz="1200" dirty="0"/>
              <a:t>].message</a:t>
            </a:r>
          </a:p>
          <a:p>
            <a:pPr marL="0" indent="0">
              <a:buNone/>
            </a:pPr>
            <a:r>
              <a:rPr lang="en-US" sz="1200" dirty="0"/>
              <a:t>	} </a:t>
            </a:r>
          </a:p>
          <a:p>
            <a:pPr marL="0" indent="0">
              <a:buNone/>
            </a:pPr>
            <a:r>
              <a:rPr lang="en-US" sz="1200" dirty="0"/>
              <a:t>	}</a:t>
            </a:r>
          </a:p>
          <a:p>
            <a:pPr marL="0" indent="0">
              <a:buNone/>
            </a:pPr>
            <a:r>
              <a:rPr lang="en-US" sz="1200" dirty="0"/>
              <a:t>	return message </a:t>
            </a:r>
          </a:p>
          <a:p>
            <a:pPr marL="0" indent="0">
              <a:buNone/>
            </a:pPr>
            <a:r>
              <a:rPr lang="en-US" sz="1200" dirty="0"/>
              <a:t>	}</a:t>
            </a:r>
          </a:p>
          <a:p>
            <a:pPr marL="0" indent="0">
              <a:buNone/>
            </a:pPr>
            <a:r>
              <a:rPr lang="en-US" sz="1200" dirty="0"/>
              <a:t>	export default {</a:t>
            </a:r>
            <a:r>
              <a:rPr lang="en-US" sz="1200" dirty="0" err="1"/>
              <a:t>getErrorMessage</a:t>
            </a:r>
            <a:r>
              <a:rPr lang="en-US" sz="1200" dirty="0"/>
              <a:t>}</a:t>
            </a:r>
          </a:p>
        </p:txBody>
      </p:sp>
      <p:sp>
        <p:nvSpPr>
          <p:cNvPr id="4" name="Date Placeholder 3">
            <a:extLst>
              <a:ext uri="{FF2B5EF4-FFF2-40B4-BE49-F238E27FC236}">
                <a16:creationId xmlns:a16="http://schemas.microsoft.com/office/drawing/2014/main" id="{DA29025E-7754-2544-C4F4-CD2AE7726DE6}"/>
              </a:ext>
            </a:extLst>
          </p:cNvPr>
          <p:cNvSpPr>
            <a:spLocks noGrp="1"/>
          </p:cNvSpPr>
          <p:nvPr>
            <p:ph type="dt" sz="half" idx="10"/>
          </p:nvPr>
        </p:nvSpPr>
        <p:spPr/>
        <p:txBody>
          <a:bodyPr/>
          <a:lstStyle/>
          <a:p>
            <a:pPr>
              <a:defRPr/>
            </a:pPr>
            <a:fld id="{C9C54A8A-EC83-4BC5-B48C-A23671E55882}" type="datetime1">
              <a:rPr lang="en-US" smtClean="0"/>
              <a:t>6/8/2024</a:t>
            </a:fld>
            <a:endParaRPr lang="en-US"/>
          </a:p>
        </p:txBody>
      </p:sp>
      <p:sp>
        <p:nvSpPr>
          <p:cNvPr id="5" name="Footer Placeholder 4">
            <a:extLst>
              <a:ext uri="{FF2B5EF4-FFF2-40B4-BE49-F238E27FC236}">
                <a16:creationId xmlns:a16="http://schemas.microsoft.com/office/drawing/2014/main" id="{2BFC19B4-C772-DCE5-EE91-1CCA1D94BDCB}"/>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AD5422D-A10E-3FF2-6168-B4E7AFA00081}"/>
              </a:ext>
            </a:extLst>
          </p:cNvPr>
          <p:cNvSpPr>
            <a:spLocks noGrp="1"/>
          </p:cNvSpPr>
          <p:nvPr>
            <p:ph type="sldNum" sz="quarter" idx="12"/>
          </p:nvPr>
        </p:nvSpPr>
        <p:spPr/>
        <p:txBody>
          <a:bodyPr/>
          <a:lstStyle/>
          <a:p>
            <a:fld id="{7C5CF243-786F-4254-B068-4C9F0B6EA12F}" type="slidenum">
              <a:rPr lang="en-US" altLang="en-US" smtClean="0"/>
              <a:pPr/>
              <a:t>73</a:t>
            </a:fld>
            <a:endParaRPr lang="en-US" altLang="en-US"/>
          </a:p>
        </p:txBody>
      </p:sp>
    </p:spTree>
    <p:extLst>
      <p:ext uri="{BB962C8B-B14F-4D97-AF65-F5344CB8AC3E}">
        <p14:creationId xmlns:p14="http://schemas.microsoft.com/office/powerpoint/2010/main" val="222297280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06B77-F524-BBFC-31F3-414864F20854}"/>
              </a:ext>
            </a:extLst>
          </p:cNvPr>
          <p:cNvSpPr>
            <a:spLocks noGrp="1"/>
          </p:cNvSpPr>
          <p:nvPr>
            <p:ph type="title"/>
          </p:nvPr>
        </p:nvSpPr>
        <p:spPr/>
        <p:txBody>
          <a:bodyPr/>
          <a:lstStyle/>
          <a:p>
            <a:r>
              <a:rPr lang="en-US" dirty="0"/>
              <a:t>dbErrorHandler.js Contd.</a:t>
            </a:r>
          </a:p>
        </p:txBody>
      </p:sp>
      <p:sp>
        <p:nvSpPr>
          <p:cNvPr id="3" name="Content Placeholder 2">
            <a:extLst>
              <a:ext uri="{FF2B5EF4-FFF2-40B4-BE49-F238E27FC236}">
                <a16:creationId xmlns:a16="http://schemas.microsoft.com/office/drawing/2014/main" id="{264CC140-C0EF-E177-162A-B204035AC3F1}"/>
              </a:ext>
            </a:extLst>
          </p:cNvPr>
          <p:cNvSpPr>
            <a:spLocks noGrp="1"/>
          </p:cNvSpPr>
          <p:nvPr>
            <p:ph idx="1"/>
          </p:nvPr>
        </p:nvSpPr>
        <p:spPr/>
        <p:txBody>
          <a:bodyPr/>
          <a:lstStyle/>
          <a:p>
            <a:r>
              <a:rPr lang="en-US" dirty="0"/>
              <a:t>Errors that are not thrown because of a Mongoose validator violation will contain an associated error code. In some cases, these errors need to be handled differently. </a:t>
            </a:r>
          </a:p>
          <a:p>
            <a:r>
              <a:rPr lang="en-US" dirty="0"/>
              <a:t>For example, errors caused due to a violation of the unique constraint will return an error object that is different from Mongoose validation errors. </a:t>
            </a:r>
          </a:p>
          <a:p>
            <a:r>
              <a:rPr lang="en-US" dirty="0"/>
              <a:t>The unique option is not a validator but a convenient helper for building MongoDB unique indexes, so we will add another </a:t>
            </a:r>
            <a:r>
              <a:rPr lang="en-US" dirty="0" err="1"/>
              <a:t>getUniqueErrorMessage</a:t>
            </a:r>
            <a:r>
              <a:rPr lang="en-US" dirty="0"/>
              <a:t> method to parse the unique constraint- related error object and construct an appropriate error message.</a:t>
            </a:r>
          </a:p>
          <a:p>
            <a:endParaRPr lang="en-US" dirty="0"/>
          </a:p>
        </p:txBody>
      </p:sp>
      <p:sp>
        <p:nvSpPr>
          <p:cNvPr id="4" name="Date Placeholder 3">
            <a:extLst>
              <a:ext uri="{FF2B5EF4-FFF2-40B4-BE49-F238E27FC236}">
                <a16:creationId xmlns:a16="http://schemas.microsoft.com/office/drawing/2014/main" id="{3B91A817-7CF5-155E-D689-634413F07BBA}"/>
              </a:ext>
            </a:extLst>
          </p:cNvPr>
          <p:cNvSpPr>
            <a:spLocks noGrp="1"/>
          </p:cNvSpPr>
          <p:nvPr>
            <p:ph type="dt" sz="half" idx="10"/>
          </p:nvPr>
        </p:nvSpPr>
        <p:spPr/>
        <p:txBody>
          <a:bodyPr/>
          <a:lstStyle/>
          <a:p>
            <a:pPr>
              <a:defRPr/>
            </a:pPr>
            <a:fld id="{C9C54A8A-EC83-4BC5-B48C-A23671E55882}" type="datetime1">
              <a:rPr lang="en-US" smtClean="0"/>
              <a:t>6/8/2024</a:t>
            </a:fld>
            <a:endParaRPr lang="en-US"/>
          </a:p>
        </p:txBody>
      </p:sp>
      <p:sp>
        <p:nvSpPr>
          <p:cNvPr id="5" name="Footer Placeholder 4">
            <a:extLst>
              <a:ext uri="{FF2B5EF4-FFF2-40B4-BE49-F238E27FC236}">
                <a16:creationId xmlns:a16="http://schemas.microsoft.com/office/drawing/2014/main" id="{68FDE40F-A99F-E8BA-AABB-D0889D3954C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ABFA041-1256-29AD-A0D8-ABA13F16A470}"/>
              </a:ext>
            </a:extLst>
          </p:cNvPr>
          <p:cNvSpPr>
            <a:spLocks noGrp="1"/>
          </p:cNvSpPr>
          <p:nvPr>
            <p:ph type="sldNum" sz="quarter" idx="12"/>
          </p:nvPr>
        </p:nvSpPr>
        <p:spPr/>
        <p:txBody>
          <a:bodyPr/>
          <a:lstStyle/>
          <a:p>
            <a:fld id="{7C5CF243-786F-4254-B068-4C9F0B6EA12F}" type="slidenum">
              <a:rPr lang="en-US" altLang="en-US" smtClean="0"/>
              <a:pPr/>
              <a:t>74</a:t>
            </a:fld>
            <a:endParaRPr lang="en-US" altLang="en-US"/>
          </a:p>
        </p:txBody>
      </p:sp>
    </p:spTree>
    <p:extLst>
      <p:ext uri="{BB962C8B-B14F-4D97-AF65-F5344CB8AC3E}">
        <p14:creationId xmlns:p14="http://schemas.microsoft.com/office/powerpoint/2010/main" val="402339847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6DDA8-61D9-9FCF-69AB-CB1786392495}"/>
              </a:ext>
            </a:extLst>
          </p:cNvPr>
          <p:cNvSpPr>
            <a:spLocks noGrp="1"/>
          </p:cNvSpPr>
          <p:nvPr>
            <p:ph type="title"/>
          </p:nvPr>
        </p:nvSpPr>
        <p:spPr/>
        <p:txBody>
          <a:bodyPr/>
          <a:lstStyle/>
          <a:p>
            <a:r>
              <a:rPr lang="en-US" dirty="0"/>
              <a:t>dbErrorHandler.js Contd.</a:t>
            </a:r>
          </a:p>
        </p:txBody>
      </p:sp>
      <p:sp>
        <p:nvSpPr>
          <p:cNvPr id="3" name="Content Placeholder 2">
            <a:extLst>
              <a:ext uri="{FF2B5EF4-FFF2-40B4-BE49-F238E27FC236}">
                <a16:creationId xmlns:a16="http://schemas.microsoft.com/office/drawing/2014/main" id="{ED924D76-D6B1-E924-F07D-8505476B3882}"/>
              </a:ext>
            </a:extLst>
          </p:cNvPr>
          <p:cNvSpPr>
            <a:spLocks noGrp="1"/>
          </p:cNvSpPr>
          <p:nvPr>
            <p:ph idx="1"/>
          </p:nvPr>
        </p:nvSpPr>
        <p:spPr/>
        <p:txBody>
          <a:bodyPr/>
          <a:lstStyle/>
          <a:p>
            <a:r>
              <a:rPr lang="en-US" dirty="0"/>
              <a:t>Add the following code to the existing dbErrorHandler.js code</a:t>
            </a:r>
          </a:p>
          <a:p>
            <a:r>
              <a:rPr lang="en-US" dirty="0" err="1"/>
              <a:t>mern</a:t>
            </a:r>
            <a:r>
              <a:rPr lang="en-US" dirty="0"/>
              <a:t>-skeleton/server/helpers/dbErrorHandler.js:</a:t>
            </a:r>
          </a:p>
          <a:p>
            <a:pPr marL="0" indent="0">
              <a:buNone/>
            </a:pPr>
            <a:r>
              <a:rPr lang="en-US" sz="1600" dirty="0"/>
              <a:t>	const </a:t>
            </a:r>
            <a:r>
              <a:rPr lang="en-US" sz="1600" dirty="0" err="1"/>
              <a:t>getUniqueErrorMessage</a:t>
            </a:r>
            <a:r>
              <a:rPr lang="en-US" sz="1600" dirty="0"/>
              <a:t> = (err) =&gt; { </a:t>
            </a:r>
          </a:p>
          <a:p>
            <a:pPr marL="0" indent="0">
              <a:buNone/>
            </a:pPr>
            <a:r>
              <a:rPr lang="en-US" sz="1600" dirty="0"/>
              <a:t>	let output</a:t>
            </a:r>
          </a:p>
          <a:p>
            <a:pPr marL="0" indent="0">
              <a:buNone/>
            </a:pPr>
            <a:r>
              <a:rPr lang="en-US" sz="1600" dirty="0"/>
              <a:t>	try {</a:t>
            </a:r>
          </a:p>
          <a:p>
            <a:pPr marL="0" indent="0">
              <a:buNone/>
            </a:pPr>
            <a:r>
              <a:rPr lang="en-US" sz="1600" dirty="0"/>
              <a:t>	let </a:t>
            </a:r>
            <a:r>
              <a:rPr lang="en-US" sz="1600" dirty="0" err="1"/>
              <a:t>fieldName</a:t>
            </a:r>
            <a:r>
              <a:rPr lang="en-US" sz="1600" dirty="0"/>
              <a:t> =</a:t>
            </a:r>
          </a:p>
          <a:p>
            <a:pPr marL="0" indent="0">
              <a:buNone/>
            </a:pPr>
            <a:r>
              <a:rPr lang="en-US" sz="1600" dirty="0"/>
              <a:t>	</a:t>
            </a:r>
            <a:r>
              <a:rPr lang="en-US" sz="1600" dirty="0" err="1"/>
              <a:t>err.message.substring</a:t>
            </a:r>
            <a:r>
              <a:rPr lang="en-US" sz="1600" dirty="0"/>
              <a:t>(</a:t>
            </a:r>
            <a:r>
              <a:rPr lang="en-US" sz="1600" dirty="0" err="1"/>
              <a:t>err.message.lastIndexOf</a:t>
            </a:r>
            <a:r>
              <a:rPr lang="en-US" sz="1600" dirty="0"/>
              <a:t>('.$') + 2, </a:t>
            </a:r>
          </a:p>
          <a:p>
            <a:pPr marL="0" indent="0">
              <a:buNone/>
            </a:pPr>
            <a:r>
              <a:rPr lang="en-US" sz="1600" dirty="0"/>
              <a:t>	</a:t>
            </a:r>
            <a:r>
              <a:rPr lang="en-US" sz="1600" dirty="0" err="1"/>
              <a:t>err.message.lastIndexOf</a:t>
            </a:r>
            <a:r>
              <a:rPr lang="en-US" sz="1600" dirty="0"/>
              <a:t>('_1’))</a:t>
            </a:r>
          </a:p>
          <a:p>
            <a:pPr marL="0" indent="0">
              <a:buNone/>
            </a:pPr>
            <a:r>
              <a:rPr lang="en-US" sz="1600" dirty="0"/>
              <a:t>	output = </a:t>
            </a:r>
            <a:r>
              <a:rPr lang="en-US" sz="1600" dirty="0" err="1"/>
              <a:t>fieldName.charAt</a:t>
            </a:r>
            <a:r>
              <a:rPr lang="en-US" sz="1600" dirty="0"/>
              <a:t>(0).</a:t>
            </a:r>
            <a:r>
              <a:rPr lang="en-US" sz="1600" dirty="0" err="1"/>
              <a:t>toUpperCase</a:t>
            </a:r>
            <a:r>
              <a:rPr lang="en-US" sz="1600" dirty="0"/>
              <a:t>() + </a:t>
            </a:r>
            <a:r>
              <a:rPr lang="en-US" sz="1600" dirty="0" err="1"/>
              <a:t>fieldName.slice</a:t>
            </a:r>
            <a:r>
              <a:rPr lang="en-US" sz="1600" dirty="0"/>
              <a:t>(1) + </a:t>
            </a:r>
          </a:p>
          <a:p>
            <a:pPr marL="0" indent="0">
              <a:buNone/>
            </a:pPr>
            <a:r>
              <a:rPr lang="en-US" sz="1600" dirty="0"/>
              <a:t>	' already exists’</a:t>
            </a:r>
          </a:p>
          <a:p>
            <a:pPr marL="0" indent="0">
              <a:buNone/>
            </a:pPr>
            <a:r>
              <a:rPr lang="en-US" sz="1600" dirty="0"/>
              <a:t>	} catch (ex) {</a:t>
            </a:r>
          </a:p>
          <a:p>
            <a:pPr marL="0" indent="0">
              <a:buNone/>
            </a:pPr>
            <a:r>
              <a:rPr lang="en-US" sz="1600" dirty="0"/>
              <a:t>	output = 'Unique field already exists’ </a:t>
            </a:r>
          </a:p>
          <a:p>
            <a:pPr marL="0" indent="0">
              <a:buNone/>
            </a:pPr>
            <a:r>
              <a:rPr lang="en-US" sz="1600" dirty="0"/>
              <a:t>	}</a:t>
            </a:r>
          </a:p>
          <a:p>
            <a:pPr marL="0" indent="0">
              <a:buNone/>
            </a:pPr>
            <a:r>
              <a:rPr lang="en-US" sz="1600" dirty="0"/>
              <a:t>	return output </a:t>
            </a:r>
          </a:p>
          <a:p>
            <a:pPr marL="0" indent="0">
              <a:buNone/>
            </a:pPr>
            <a:r>
              <a:rPr lang="en-US" sz="1600" dirty="0"/>
              <a:t>	}</a:t>
            </a:r>
          </a:p>
        </p:txBody>
      </p:sp>
      <p:sp>
        <p:nvSpPr>
          <p:cNvPr id="4" name="Date Placeholder 3">
            <a:extLst>
              <a:ext uri="{FF2B5EF4-FFF2-40B4-BE49-F238E27FC236}">
                <a16:creationId xmlns:a16="http://schemas.microsoft.com/office/drawing/2014/main" id="{AA76E335-8A5C-58F5-9377-4D2F931451F9}"/>
              </a:ext>
            </a:extLst>
          </p:cNvPr>
          <p:cNvSpPr>
            <a:spLocks noGrp="1"/>
          </p:cNvSpPr>
          <p:nvPr>
            <p:ph type="dt" sz="half" idx="10"/>
          </p:nvPr>
        </p:nvSpPr>
        <p:spPr/>
        <p:txBody>
          <a:bodyPr/>
          <a:lstStyle/>
          <a:p>
            <a:pPr>
              <a:defRPr/>
            </a:pPr>
            <a:fld id="{C9C54A8A-EC83-4BC5-B48C-A23671E55882}" type="datetime1">
              <a:rPr lang="en-US" smtClean="0"/>
              <a:t>6/8/2024</a:t>
            </a:fld>
            <a:endParaRPr lang="en-US"/>
          </a:p>
        </p:txBody>
      </p:sp>
      <p:sp>
        <p:nvSpPr>
          <p:cNvPr id="5" name="Footer Placeholder 4">
            <a:extLst>
              <a:ext uri="{FF2B5EF4-FFF2-40B4-BE49-F238E27FC236}">
                <a16:creationId xmlns:a16="http://schemas.microsoft.com/office/drawing/2014/main" id="{FCBD7284-8135-8E36-C5B0-0A2A163B019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05E8BB3-19A7-4DC5-C4F7-B7CCCF57BF66}"/>
              </a:ext>
            </a:extLst>
          </p:cNvPr>
          <p:cNvSpPr>
            <a:spLocks noGrp="1"/>
          </p:cNvSpPr>
          <p:nvPr>
            <p:ph type="sldNum" sz="quarter" idx="12"/>
          </p:nvPr>
        </p:nvSpPr>
        <p:spPr/>
        <p:txBody>
          <a:bodyPr/>
          <a:lstStyle/>
          <a:p>
            <a:fld id="{7C5CF243-786F-4254-B068-4C9F0B6EA12F}" type="slidenum">
              <a:rPr lang="en-US" altLang="en-US" smtClean="0"/>
              <a:pPr/>
              <a:t>75</a:t>
            </a:fld>
            <a:endParaRPr lang="en-US" altLang="en-US"/>
          </a:p>
        </p:txBody>
      </p:sp>
    </p:spTree>
    <p:extLst>
      <p:ext uri="{BB962C8B-B14F-4D97-AF65-F5344CB8AC3E}">
        <p14:creationId xmlns:p14="http://schemas.microsoft.com/office/powerpoint/2010/main" val="243260298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E8D83-F474-304C-959B-15340EEBA382}"/>
              </a:ext>
            </a:extLst>
          </p:cNvPr>
          <p:cNvSpPr>
            <a:spLocks noGrp="1"/>
          </p:cNvSpPr>
          <p:nvPr>
            <p:ph type="title"/>
          </p:nvPr>
        </p:nvSpPr>
        <p:spPr/>
        <p:txBody>
          <a:bodyPr/>
          <a:lstStyle/>
          <a:p>
            <a:r>
              <a:rPr lang="en-US" dirty="0"/>
              <a:t>Updated dbErrorHandler.js</a:t>
            </a:r>
          </a:p>
        </p:txBody>
      </p:sp>
      <p:sp>
        <p:nvSpPr>
          <p:cNvPr id="3" name="Content Placeholder 2">
            <a:extLst>
              <a:ext uri="{FF2B5EF4-FFF2-40B4-BE49-F238E27FC236}">
                <a16:creationId xmlns:a16="http://schemas.microsoft.com/office/drawing/2014/main" id="{58E080FD-F1DF-B833-4208-D442FFE1E681}"/>
              </a:ext>
            </a:extLst>
          </p:cNvPr>
          <p:cNvSpPr>
            <a:spLocks noGrp="1"/>
          </p:cNvSpPr>
          <p:nvPr>
            <p:ph idx="1"/>
          </p:nvPr>
        </p:nvSpPr>
        <p:spPr/>
        <p:txBody>
          <a:bodyPr/>
          <a:lstStyle/>
          <a:p>
            <a:pPr marL="0" indent="0">
              <a:buNone/>
            </a:pPr>
            <a:r>
              <a:rPr lang="en-US" sz="850" b="0" dirty="0">
                <a:solidFill>
                  <a:schemeClr val="tx1"/>
                </a:solidFill>
                <a:effectLst/>
                <a:latin typeface="Consolas" panose="020B0609020204030204" pitchFamily="49" charset="0"/>
              </a:rPr>
              <a:t>const </a:t>
            </a:r>
            <a:r>
              <a:rPr lang="en-US" sz="850" b="0" dirty="0" err="1">
                <a:solidFill>
                  <a:schemeClr val="tx1"/>
                </a:solidFill>
                <a:effectLst/>
                <a:latin typeface="Consolas" panose="020B0609020204030204" pitchFamily="49" charset="0"/>
              </a:rPr>
              <a:t>getErrorMessage</a:t>
            </a:r>
            <a:r>
              <a:rPr lang="en-US" sz="850" b="0" dirty="0">
                <a:solidFill>
                  <a:schemeClr val="tx1"/>
                </a:solidFill>
                <a:effectLst/>
                <a:latin typeface="Consolas" panose="020B0609020204030204" pitchFamily="49" charset="0"/>
              </a:rPr>
              <a:t> = (err) =&gt; { </a:t>
            </a:r>
          </a:p>
          <a:p>
            <a:pPr marL="0" indent="0">
              <a:buNone/>
            </a:pPr>
            <a:r>
              <a:rPr lang="en-US" sz="850" b="0" dirty="0">
                <a:solidFill>
                  <a:schemeClr val="tx1"/>
                </a:solidFill>
                <a:effectLst/>
                <a:latin typeface="Consolas" panose="020B0609020204030204" pitchFamily="49" charset="0"/>
              </a:rPr>
              <a:t>    let message = ''</a:t>
            </a:r>
          </a:p>
          <a:p>
            <a:pPr marL="0" indent="0">
              <a:buNone/>
            </a:pPr>
            <a:r>
              <a:rPr lang="en-US" sz="850" b="0" dirty="0">
                <a:solidFill>
                  <a:schemeClr val="tx1"/>
                </a:solidFill>
                <a:effectLst/>
                <a:latin typeface="Consolas" panose="020B0609020204030204" pitchFamily="49" charset="0"/>
              </a:rPr>
              <a:t>    if (</a:t>
            </a:r>
            <a:r>
              <a:rPr lang="en-US" sz="850" b="0" dirty="0" err="1">
                <a:solidFill>
                  <a:schemeClr val="tx1"/>
                </a:solidFill>
                <a:effectLst/>
                <a:latin typeface="Consolas" panose="020B0609020204030204" pitchFamily="49" charset="0"/>
              </a:rPr>
              <a:t>err.code</a:t>
            </a:r>
            <a:r>
              <a:rPr lang="en-US" sz="850" b="0" dirty="0">
                <a:solidFill>
                  <a:schemeClr val="tx1"/>
                </a:solidFill>
                <a:effectLst/>
                <a:latin typeface="Consolas" panose="020B0609020204030204" pitchFamily="49" charset="0"/>
              </a:rPr>
              <a:t>) {</a:t>
            </a:r>
          </a:p>
          <a:p>
            <a:pPr marL="0" indent="0">
              <a:buNone/>
            </a:pPr>
            <a:r>
              <a:rPr lang="en-US" sz="850" b="0" dirty="0">
                <a:solidFill>
                  <a:schemeClr val="tx1"/>
                </a:solidFill>
                <a:effectLst/>
                <a:latin typeface="Consolas" panose="020B0609020204030204" pitchFamily="49" charset="0"/>
              </a:rPr>
              <a:t>    switch (</a:t>
            </a:r>
            <a:r>
              <a:rPr lang="en-US" sz="850" b="0" dirty="0" err="1">
                <a:solidFill>
                  <a:schemeClr val="tx1"/>
                </a:solidFill>
                <a:effectLst/>
                <a:latin typeface="Consolas" panose="020B0609020204030204" pitchFamily="49" charset="0"/>
              </a:rPr>
              <a:t>err.code</a:t>
            </a:r>
            <a:r>
              <a:rPr lang="en-US" sz="850" b="0" dirty="0">
                <a:solidFill>
                  <a:schemeClr val="tx1"/>
                </a:solidFill>
                <a:effectLst/>
                <a:latin typeface="Consolas" panose="020B0609020204030204" pitchFamily="49" charset="0"/>
              </a:rPr>
              <a:t>) {</a:t>
            </a:r>
          </a:p>
          <a:p>
            <a:pPr marL="0" indent="0">
              <a:buNone/>
            </a:pPr>
            <a:r>
              <a:rPr lang="en-US" sz="850" b="0" dirty="0">
                <a:solidFill>
                  <a:schemeClr val="tx1"/>
                </a:solidFill>
                <a:effectLst/>
                <a:latin typeface="Consolas" panose="020B0609020204030204" pitchFamily="49" charset="0"/>
              </a:rPr>
              <a:t>    case 11000:</a:t>
            </a:r>
          </a:p>
          <a:p>
            <a:pPr marL="0" indent="0">
              <a:buNone/>
            </a:pPr>
            <a:r>
              <a:rPr lang="en-US" sz="850" b="0" dirty="0">
                <a:solidFill>
                  <a:schemeClr val="tx1"/>
                </a:solidFill>
                <a:effectLst/>
                <a:latin typeface="Consolas" panose="020B0609020204030204" pitchFamily="49" charset="0"/>
              </a:rPr>
              <a:t>    case 11001:</a:t>
            </a:r>
          </a:p>
          <a:p>
            <a:pPr marL="0" indent="0">
              <a:buNone/>
            </a:pPr>
            <a:r>
              <a:rPr lang="en-US" sz="850" b="0" dirty="0">
                <a:solidFill>
                  <a:schemeClr val="tx1"/>
                </a:solidFill>
                <a:effectLst/>
                <a:latin typeface="Consolas" panose="020B0609020204030204" pitchFamily="49" charset="0"/>
              </a:rPr>
              <a:t>    message = </a:t>
            </a:r>
            <a:r>
              <a:rPr lang="en-US" sz="850" b="0" dirty="0" err="1">
                <a:solidFill>
                  <a:schemeClr val="tx1"/>
                </a:solidFill>
                <a:effectLst/>
                <a:latin typeface="Consolas" panose="020B0609020204030204" pitchFamily="49" charset="0"/>
              </a:rPr>
              <a:t>getUniqueErrorMessage</a:t>
            </a:r>
            <a:r>
              <a:rPr lang="en-US" sz="850" b="0" dirty="0">
                <a:solidFill>
                  <a:schemeClr val="tx1"/>
                </a:solidFill>
                <a:effectLst/>
                <a:latin typeface="Consolas" panose="020B0609020204030204" pitchFamily="49" charset="0"/>
              </a:rPr>
              <a:t>(err) </a:t>
            </a:r>
          </a:p>
          <a:p>
            <a:pPr marL="0" indent="0">
              <a:buNone/>
            </a:pPr>
            <a:r>
              <a:rPr lang="en-US" sz="850" b="0" dirty="0">
                <a:solidFill>
                  <a:schemeClr val="tx1"/>
                </a:solidFill>
                <a:effectLst/>
                <a:latin typeface="Consolas" panose="020B0609020204030204" pitchFamily="49" charset="0"/>
              </a:rPr>
              <a:t>    break</a:t>
            </a:r>
          </a:p>
          <a:p>
            <a:pPr marL="0" indent="0">
              <a:buNone/>
            </a:pPr>
            <a:r>
              <a:rPr lang="en-US" sz="850" b="0" dirty="0">
                <a:solidFill>
                  <a:schemeClr val="tx1"/>
                </a:solidFill>
                <a:effectLst/>
                <a:latin typeface="Consolas" panose="020B0609020204030204" pitchFamily="49" charset="0"/>
              </a:rPr>
              <a:t>    default:</a:t>
            </a:r>
          </a:p>
          <a:p>
            <a:pPr marL="0" indent="0">
              <a:buNone/>
            </a:pPr>
            <a:r>
              <a:rPr lang="en-US" sz="850" b="0" dirty="0">
                <a:solidFill>
                  <a:schemeClr val="tx1"/>
                </a:solidFill>
                <a:effectLst/>
                <a:latin typeface="Consolas" panose="020B0609020204030204" pitchFamily="49" charset="0"/>
              </a:rPr>
              <a:t>    message = 'Something went wrong'</a:t>
            </a:r>
          </a:p>
          <a:p>
            <a:pPr marL="0" indent="0">
              <a:buNone/>
            </a:pPr>
            <a:r>
              <a:rPr lang="en-US" sz="850" b="0" dirty="0">
                <a:solidFill>
                  <a:schemeClr val="tx1"/>
                </a:solidFill>
                <a:effectLst/>
                <a:latin typeface="Consolas" panose="020B0609020204030204" pitchFamily="49" charset="0"/>
              </a:rPr>
              <a:t>    }</a:t>
            </a:r>
          </a:p>
          <a:p>
            <a:pPr marL="0" indent="0">
              <a:buNone/>
            </a:pPr>
            <a:r>
              <a:rPr lang="en-US" sz="850" b="0" dirty="0">
                <a:solidFill>
                  <a:schemeClr val="tx1"/>
                </a:solidFill>
                <a:effectLst/>
                <a:latin typeface="Consolas" panose="020B0609020204030204" pitchFamily="49" charset="0"/>
              </a:rPr>
              <a:t>    } else {</a:t>
            </a:r>
          </a:p>
          <a:p>
            <a:pPr marL="0" indent="0">
              <a:buNone/>
            </a:pPr>
            <a:r>
              <a:rPr lang="en-US" sz="850" b="0" dirty="0">
                <a:solidFill>
                  <a:schemeClr val="tx1"/>
                </a:solidFill>
                <a:effectLst/>
                <a:latin typeface="Consolas" panose="020B0609020204030204" pitchFamily="49" charset="0"/>
              </a:rPr>
              <a:t>    for (let </a:t>
            </a:r>
            <a:r>
              <a:rPr lang="en-US" sz="850" b="0" dirty="0" err="1">
                <a:solidFill>
                  <a:schemeClr val="tx1"/>
                </a:solidFill>
                <a:effectLst/>
                <a:latin typeface="Consolas" panose="020B0609020204030204" pitchFamily="49" charset="0"/>
              </a:rPr>
              <a:t>errName</a:t>
            </a:r>
            <a:r>
              <a:rPr lang="en-US" sz="850" b="0" dirty="0">
                <a:solidFill>
                  <a:schemeClr val="tx1"/>
                </a:solidFill>
                <a:effectLst/>
                <a:latin typeface="Consolas" panose="020B0609020204030204" pitchFamily="49" charset="0"/>
              </a:rPr>
              <a:t> in </a:t>
            </a:r>
            <a:r>
              <a:rPr lang="en-US" sz="850" b="0" dirty="0" err="1">
                <a:solidFill>
                  <a:schemeClr val="tx1"/>
                </a:solidFill>
                <a:effectLst/>
                <a:latin typeface="Consolas" panose="020B0609020204030204" pitchFamily="49" charset="0"/>
              </a:rPr>
              <a:t>err.errors</a:t>
            </a:r>
            <a:r>
              <a:rPr lang="en-US" sz="850" b="0" dirty="0">
                <a:solidFill>
                  <a:schemeClr val="tx1"/>
                </a:solidFill>
                <a:effectLst/>
                <a:latin typeface="Consolas" panose="020B0609020204030204" pitchFamily="49" charset="0"/>
              </a:rPr>
              <a:t>) {</a:t>
            </a:r>
          </a:p>
          <a:p>
            <a:pPr marL="0" indent="0">
              <a:buNone/>
            </a:pPr>
            <a:r>
              <a:rPr lang="en-US" sz="850" b="0" dirty="0">
                <a:solidFill>
                  <a:schemeClr val="tx1"/>
                </a:solidFill>
                <a:effectLst/>
                <a:latin typeface="Consolas" panose="020B0609020204030204" pitchFamily="49" charset="0"/>
              </a:rPr>
              <a:t>    if (</a:t>
            </a:r>
            <a:r>
              <a:rPr lang="en-US" sz="850" b="0" dirty="0" err="1">
                <a:solidFill>
                  <a:schemeClr val="tx1"/>
                </a:solidFill>
                <a:effectLst/>
                <a:latin typeface="Consolas" panose="020B0609020204030204" pitchFamily="49" charset="0"/>
              </a:rPr>
              <a:t>err.errors</a:t>
            </a:r>
            <a:r>
              <a:rPr lang="en-US" sz="850" b="0" dirty="0">
                <a:solidFill>
                  <a:schemeClr val="tx1"/>
                </a:solidFill>
                <a:effectLst/>
                <a:latin typeface="Consolas" panose="020B0609020204030204" pitchFamily="49" charset="0"/>
              </a:rPr>
              <a:t>[</a:t>
            </a:r>
            <a:r>
              <a:rPr lang="en-US" sz="850" b="0" dirty="0" err="1">
                <a:solidFill>
                  <a:schemeClr val="tx1"/>
                </a:solidFill>
                <a:effectLst/>
                <a:latin typeface="Consolas" panose="020B0609020204030204" pitchFamily="49" charset="0"/>
              </a:rPr>
              <a:t>errName</a:t>
            </a:r>
            <a:r>
              <a:rPr lang="en-US" sz="850" b="0" dirty="0">
                <a:solidFill>
                  <a:schemeClr val="tx1"/>
                </a:solidFill>
                <a:effectLst/>
                <a:latin typeface="Consolas" panose="020B0609020204030204" pitchFamily="49" charset="0"/>
              </a:rPr>
              <a:t>].message) </a:t>
            </a:r>
          </a:p>
          <a:p>
            <a:pPr marL="0" indent="0">
              <a:buNone/>
            </a:pPr>
            <a:r>
              <a:rPr lang="en-US" sz="850" b="0" dirty="0">
                <a:solidFill>
                  <a:schemeClr val="tx1"/>
                </a:solidFill>
                <a:effectLst/>
                <a:latin typeface="Consolas" panose="020B0609020204030204" pitchFamily="49" charset="0"/>
              </a:rPr>
              <a:t>    message = </a:t>
            </a:r>
            <a:r>
              <a:rPr lang="en-US" sz="850" b="0" dirty="0" err="1">
                <a:solidFill>
                  <a:schemeClr val="tx1"/>
                </a:solidFill>
                <a:effectLst/>
                <a:latin typeface="Consolas" panose="020B0609020204030204" pitchFamily="49" charset="0"/>
              </a:rPr>
              <a:t>err.errors</a:t>
            </a:r>
            <a:r>
              <a:rPr lang="en-US" sz="850" b="0" dirty="0">
                <a:solidFill>
                  <a:schemeClr val="tx1"/>
                </a:solidFill>
                <a:effectLst/>
                <a:latin typeface="Consolas" panose="020B0609020204030204" pitchFamily="49" charset="0"/>
              </a:rPr>
              <a:t>[</a:t>
            </a:r>
            <a:r>
              <a:rPr lang="en-US" sz="850" b="0" dirty="0" err="1">
                <a:solidFill>
                  <a:schemeClr val="tx1"/>
                </a:solidFill>
                <a:effectLst/>
                <a:latin typeface="Consolas" panose="020B0609020204030204" pitchFamily="49" charset="0"/>
              </a:rPr>
              <a:t>errName</a:t>
            </a:r>
            <a:r>
              <a:rPr lang="en-US" sz="850" b="0" dirty="0">
                <a:solidFill>
                  <a:schemeClr val="tx1"/>
                </a:solidFill>
                <a:effectLst/>
                <a:latin typeface="Consolas" panose="020B0609020204030204" pitchFamily="49" charset="0"/>
              </a:rPr>
              <a:t>].message</a:t>
            </a:r>
          </a:p>
          <a:p>
            <a:pPr marL="0" indent="0">
              <a:buNone/>
            </a:pPr>
            <a:r>
              <a:rPr lang="en-US" sz="850" b="0" dirty="0">
                <a:solidFill>
                  <a:schemeClr val="tx1"/>
                </a:solidFill>
                <a:effectLst/>
                <a:latin typeface="Consolas" panose="020B0609020204030204" pitchFamily="49" charset="0"/>
              </a:rPr>
              <a:t>    } </a:t>
            </a:r>
          </a:p>
          <a:p>
            <a:pPr marL="0" indent="0">
              <a:buNone/>
            </a:pPr>
            <a:r>
              <a:rPr lang="en-US" sz="850" b="0" dirty="0">
                <a:solidFill>
                  <a:schemeClr val="tx1"/>
                </a:solidFill>
                <a:effectLst/>
                <a:latin typeface="Consolas" panose="020B0609020204030204" pitchFamily="49" charset="0"/>
              </a:rPr>
              <a:t>    }</a:t>
            </a:r>
          </a:p>
          <a:p>
            <a:pPr marL="0" indent="0">
              <a:buNone/>
            </a:pPr>
            <a:r>
              <a:rPr lang="en-US" sz="850" b="0" dirty="0">
                <a:solidFill>
                  <a:schemeClr val="tx1"/>
                </a:solidFill>
                <a:effectLst/>
                <a:latin typeface="Consolas" panose="020B0609020204030204" pitchFamily="49" charset="0"/>
              </a:rPr>
              <a:t>    return message </a:t>
            </a:r>
          </a:p>
          <a:p>
            <a:pPr marL="0" indent="0">
              <a:buNone/>
            </a:pPr>
            <a:r>
              <a:rPr lang="en-US" sz="850" b="0" dirty="0">
                <a:solidFill>
                  <a:schemeClr val="tx1"/>
                </a:solidFill>
                <a:effectLst/>
                <a:latin typeface="Consolas" panose="020B0609020204030204" pitchFamily="49" charset="0"/>
              </a:rPr>
              <a:t>}</a:t>
            </a:r>
          </a:p>
          <a:p>
            <a:pPr marL="0" indent="0">
              <a:buNone/>
            </a:pPr>
            <a:r>
              <a:rPr lang="en-US" sz="850" b="0" dirty="0">
                <a:solidFill>
                  <a:schemeClr val="tx1"/>
                </a:solidFill>
                <a:effectLst/>
                <a:latin typeface="Consolas" panose="020B0609020204030204" pitchFamily="49" charset="0"/>
              </a:rPr>
              <a:t>    const </a:t>
            </a:r>
            <a:r>
              <a:rPr lang="en-US" sz="850" b="0" dirty="0" err="1">
                <a:solidFill>
                  <a:schemeClr val="tx1"/>
                </a:solidFill>
                <a:effectLst/>
                <a:latin typeface="Consolas" panose="020B0609020204030204" pitchFamily="49" charset="0"/>
              </a:rPr>
              <a:t>getUniqueErrorMessage</a:t>
            </a:r>
            <a:r>
              <a:rPr lang="en-US" sz="850" b="0" dirty="0">
                <a:solidFill>
                  <a:schemeClr val="tx1"/>
                </a:solidFill>
                <a:effectLst/>
                <a:latin typeface="Consolas" panose="020B0609020204030204" pitchFamily="49" charset="0"/>
              </a:rPr>
              <a:t> = (err) =&gt; { </a:t>
            </a:r>
          </a:p>
          <a:p>
            <a:pPr marL="0" indent="0">
              <a:buNone/>
            </a:pPr>
            <a:r>
              <a:rPr lang="en-US" sz="850" b="0" dirty="0">
                <a:solidFill>
                  <a:schemeClr val="tx1"/>
                </a:solidFill>
                <a:effectLst/>
                <a:latin typeface="Consolas" panose="020B0609020204030204" pitchFamily="49" charset="0"/>
              </a:rPr>
              <a:t>    let output</a:t>
            </a:r>
          </a:p>
          <a:p>
            <a:pPr marL="0" indent="0">
              <a:buNone/>
            </a:pPr>
            <a:r>
              <a:rPr lang="en-US" sz="850" b="0" dirty="0">
                <a:solidFill>
                  <a:schemeClr val="tx1"/>
                </a:solidFill>
                <a:effectLst/>
                <a:latin typeface="Consolas" panose="020B0609020204030204" pitchFamily="49" charset="0"/>
              </a:rPr>
              <a:t>    try {</a:t>
            </a:r>
          </a:p>
          <a:p>
            <a:pPr marL="0" indent="0">
              <a:buNone/>
            </a:pPr>
            <a:r>
              <a:rPr lang="en-US" sz="850" b="0" dirty="0">
                <a:solidFill>
                  <a:schemeClr val="tx1"/>
                </a:solidFill>
                <a:effectLst/>
                <a:latin typeface="Consolas" panose="020B0609020204030204" pitchFamily="49" charset="0"/>
              </a:rPr>
              <a:t>    let </a:t>
            </a:r>
            <a:r>
              <a:rPr lang="en-US" sz="850" b="0" dirty="0" err="1">
                <a:solidFill>
                  <a:schemeClr val="tx1"/>
                </a:solidFill>
                <a:effectLst/>
                <a:latin typeface="Consolas" panose="020B0609020204030204" pitchFamily="49" charset="0"/>
              </a:rPr>
              <a:t>fieldName</a:t>
            </a:r>
            <a:r>
              <a:rPr lang="en-US" sz="850" b="0" dirty="0">
                <a:solidFill>
                  <a:schemeClr val="tx1"/>
                </a:solidFill>
                <a:effectLst/>
                <a:latin typeface="Consolas" panose="020B0609020204030204" pitchFamily="49" charset="0"/>
              </a:rPr>
              <a:t> =</a:t>
            </a:r>
          </a:p>
          <a:p>
            <a:pPr marL="0" indent="0">
              <a:buNone/>
            </a:pPr>
            <a:r>
              <a:rPr lang="en-US" sz="850" b="0" dirty="0">
                <a:solidFill>
                  <a:schemeClr val="tx1"/>
                </a:solidFill>
                <a:effectLst/>
                <a:latin typeface="Consolas" panose="020B0609020204030204" pitchFamily="49" charset="0"/>
              </a:rPr>
              <a:t>    </a:t>
            </a:r>
            <a:r>
              <a:rPr lang="en-US" sz="850" b="0" dirty="0" err="1">
                <a:solidFill>
                  <a:schemeClr val="tx1"/>
                </a:solidFill>
                <a:effectLst/>
                <a:latin typeface="Consolas" panose="020B0609020204030204" pitchFamily="49" charset="0"/>
              </a:rPr>
              <a:t>err.message.substring</a:t>
            </a:r>
            <a:r>
              <a:rPr lang="en-US" sz="850" b="0" dirty="0">
                <a:solidFill>
                  <a:schemeClr val="tx1"/>
                </a:solidFill>
                <a:effectLst/>
                <a:latin typeface="Consolas" panose="020B0609020204030204" pitchFamily="49" charset="0"/>
              </a:rPr>
              <a:t>(</a:t>
            </a:r>
            <a:r>
              <a:rPr lang="en-US" sz="850" b="0" dirty="0" err="1">
                <a:solidFill>
                  <a:schemeClr val="tx1"/>
                </a:solidFill>
                <a:effectLst/>
                <a:latin typeface="Consolas" panose="020B0609020204030204" pitchFamily="49" charset="0"/>
              </a:rPr>
              <a:t>err.message.lastIndexOf</a:t>
            </a:r>
            <a:r>
              <a:rPr lang="en-US" sz="850" b="0" dirty="0">
                <a:solidFill>
                  <a:schemeClr val="tx1"/>
                </a:solidFill>
                <a:effectLst/>
                <a:latin typeface="Consolas" panose="020B0609020204030204" pitchFamily="49" charset="0"/>
              </a:rPr>
              <a:t>('.$') + 2, </a:t>
            </a:r>
          </a:p>
          <a:p>
            <a:pPr marL="0" indent="0">
              <a:buNone/>
            </a:pPr>
            <a:r>
              <a:rPr lang="en-US" sz="850" b="0" dirty="0">
                <a:solidFill>
                  <a:schemeClr val="tx1"/>
                </a:solidFill>
                <a:effectLst/>
                <a:latin typeface="Consolas" panose="020B0609020204030204" pitchFamily="49" charset="0"/>
              </a:rPr>
              <a:t>    </a:t>
            </a:r>
            <a:r>
              <a:rPr lang="en-US" sz="850" b="0" dirty="0" err="1">
                <a:solidFill>
                  <a:schemeClr val="tx1"/>
                </a:solidFill>
                <a:effectLst/>
                <a:latin typeface="Consolas" panose="020B0609020204030204" pitchFamily="49" charset="0"/>
              </a:rPr>
              <a:t>err.message.lastIndexOf</a:t>
            </a:r>
            <a:r>
              <a:rPr lang="en-US" sz="850" b="0" dirty="0">
                <a:solidFill>
                  <a:schemeClr val="tx1"/>
                </a:solidFill>
                <a:effectLst/>
                <a:latin typeface="Consolas" panose="020B0609020204030204" pitchFamily="49" charset="0"/>
              </a:rPr>
              <a:t>('_1'))</a:t>
            </a:r>
          </a:p>
          <a:p>
            <a:pPr marL="0" indent="0">
              <a:buNone/>
            </a:pPr>
            <a:r>
              <a:rPr lang="en-US" sz="850" b="0" dirty="0">
                <a:solidFill>
                  <a:schemeClr val="tx1"/>
                </a:solidFill>
                <a:effectLst/>
                <a:latin typeface="Consolas" panose="020B0609020204030204" pitchFamily="49" charset="0"/>
              </a:rPr>
              <a:t>    output = </a:t>
            </a:r>
            <a:r>
              <a:rPr lang="en-US" sz="850" b="0" dirty="0" err="1">
                <a:solidFill>
                  <a:schemeClr val="tx1"/>
                </a:solidFill>
                <a:effectLst/>
                <a:latin typeface="Consolas" panose="020B0609020204030204" pitchFamily="49" charset="0"/>
              </a:rPr>
              <a:t>fieldName.charAt</a:t>
            </a:r>
            <a:r>
              <a:rPr lang="en-US" sz="850" b="0" dirty="0">
                <a:solidFill>
                  <a:schemeClr val="tx1"/>
                </a:solidFill>
                <a:effectLst/>
                <a:latin typeface="Consolas" panose="020B0609020204030204" pitchFamily="49" charset="0"/>
              </a:rPr>
              <a:t>(0).</a:t>
            </a:r>
            <a:r>
              <a:rPr lang="en-US" sz="850" b="0" dirty="0" err="1">
                <a:solidFill>
                  <a:schemeClr val="tx1"/>
                </a:solidFill>
                <a:effectLst/>
                <a:latin typeface="Consolas" panose="020B0609020204030204" pitchFamily="49" charset="0"/>
              </a:rPr>
              <a:t>toUpperCase</a:t>
            </a:r>
            <a:r>
              <a:rPr lang="en-US" sz="850" b="0" dirty="0">
                <a:solidFill>
                  <a:schemeClr val="tx1"/>
                </a:solidFill>
                <a:effectLst/>
                <a:latin typeface="Consolas" panose="020B0609020204030204" pitchFamily="49" charset="0"/>
              </a:rPr>
              <a:t>() + </a:t>
            </a:r>
            <a:r>
              <a:rPr lang="en-US" sz="850" b="0" dirty="0" err="1">
                <a:solidFill>
                  <a:schemeClr val="tx1"/>
                </a:solidFill>
                <a:effectLst/>
                <a:latin typeface="Consolas" panose="020B0609020204030204" pitchFamily="49" charset="0"/>
              </a:rPr>
              <a:t>fieldName.slice</a:t>
            </a:r>
            <a:r>
              <a:rPr lang="en-US" sz="850" b="0" dirty="0">
                <a:solidFill>
                  <a:schemeClr val="tx1"/>
                </a:solidFill>
                <a:effectLst/>
                <a:latin typeface="Consolas" panose="020B0609020204030204" pitchFamily="49" charset="0"/>
              </a:rPr>
              <a:t>(1) + </a:t>
            </a:r>
          </a:p>
          <a:p>
            <a:pPr marL="0" indent="0">
              <a:buNone/>
            </a:pPr>
            <a:r>
              <a:rPr lang="en-US" sz="850" b="0" dirty="0">
                <a:solidFill>
                  <a:schemeClr val="tx1"/>
                </a:solidFill>
                <a:effectLst/>
                <a:latin typeface="Consolas" panose="020B0609020204030204" pitchFamily="49" charset="0"/>
              </a:rPr>
              <a:t>    ' already exists'</a:t>
            </a:r>
          </a:p>
          <a:p>
            <a:pPr marL="0" indent="0">
              <a:buNone/>
            </a:pPr>
            <a:r>
              <a:rPr lang="en-US" sz="850" b="0" dirty="0">
                <a:solidFill>
                  <a:schemeClr val="tx1"/>
                </a:solidFill>
                <a:effectLst/>
                <a:latin typeface="Consolas" panose="020B0609020204030204" pitchFamily="49" charset="0"/>
              </a:rPr>
              <a:t>    } catch (ex) {</a:t>
            </a:r>
          </a:p>
          <a:p>
            <a:pPr marL="0" indent="0">
              <a:buNone/>
            </a:pPr>
            <a:r>
              <a:rPr lang="en-US" sz="850" b="0" dirty="0">
                <a:solidFill>
                  <a:schemeClr val="tx1"/>
                </a:solidFill>
                <a:effectLst/>
                <a:latin typeface="Consolas" panose="020B0609020204030204" pitchFamily="49" charset="0"/>
              </a:rPr>
              <a:t>    output = 'Unique field already exists' </a:t>
            </a:r>
          </a:p>
          <a:p>
            <a:pPr marL="0" indent="0">
              <a:buNone/>
            </a:pPr>
            <a:r>
              <a:rPr lang="en-US" sz="850" b="0" dirty="0">
                <a:solidFill>
                  <a:schemeClr val="tx1"/>
                </a:solidFill>
                <a:effectLst/>
                <a:latin typeface="Consolas" panose="020B0609020204030204" pitchFamily="49" charset="0"/>
              </a:rPr>
              <a:t>    }</a:t>
            </a:r>
          </a:p>
          <a:p>
            <a:pPr marL="0" indent="0">
              <a:buNone/>
            </a:pPr>
            <a:r>
              <a:rPr lang="en-US" sz="850" b="0" dirty="0">
                <a:solidFill>
                  <a:schemeClr val="tx1"/>
                </a:solidFill>
                <a:effectLst/>
                <a:latin typeface="Consolas" panose="020B0609020204030204" pitchFamily="49" charset="0"/>
              </a:rPr>
              <a:t>    return output </a:t>
            </a:r>
          </a:p>
          <a:p>
            <a:pPr marL="0" indent="0">
              <a:buNone/>
            </a:pPr>
            <a:r>
              <a:rPr lang="en-US" sz="850" b="0" dirty="0">
                <a:solidFill>
                  <a:schemeClr val="tx1"/>
                </a:solidFill>
                <a:effectLst/>
                <a:latin typeface="Consolas" panose="020B0609020204030204" pitchFamily="49" charset="0"/>
              </a:rPr>
              <a:t>    }</a:t>
            </a:r>
          </a:p>
          <a:p>
            <a:pPr marL="0" indent="0">
              <a:buNone/>
            </a:pPr>
            <a:r>
              <a:rPr lang="en-US" sz="850" b="0" dirty="0">
                <a:solidFill>
                  <a:schemeClr val="tx1"/>
                </a:solidFill>
                <a:effectLst/>
                <a:latin typeface="Consolas" panose="020B0609020204030204" pitchFamily="49" charset="0"/>
              </a:rPr>
              <a:t>    export default {</a:t>
            </a:r>
            <a:r>
              <a:rPr lang="en-US" sz="850" b="0" dirty="0" err="1">
                <a:solidFill>
                  <a:schemeClr val="tx1"/>
                </a:solidFill>
                <a:effectLst/>
                <a:latin typeface="Consolas" panose="020B0609020204030204" pitchFamily="49" charset="0"/>
              </a:rPr>
              <a:t>getErrorMessage</a:t>
            </a:r>
            <a:r>
              <a:rPr lang="en-US" sz="850" b="0" dirty="0">
                <a:solidFill>
                  <a:schemeClr val="tx1"/>
                </a:solidFill>
                <a:effectLst/>
                <a:latin typeface="Consolas" panose="020B0609020204030204" pitchFamily="49" charset="0"/>
              </a:rPr>
              <a:t>}</a:t>
            </a:r>
          </a:p>
          <a:p>
            <a:endParaRPr lang="en-US" dirty="0"/>
          </a:p>
        </p:txBody>
      </p:sp>
      <p:sp>
        <p:nvSpPr>
          <p:cNvPr id="4" name="Date Placeholder 3">
            <a:extLst>
              <a:ext uri="{FF2B5EF4-FFF2-40B4-BE49-F238E27FC236}">
                <a16:creationId xmlns:a16="http://schemas.microsoft.com/office/drawing/2014/main" id="{8A1E4D7A-E428-F550-3CBA-DD0ADA9D207F}"/>
              </a:ext>
            </a:extLst>
          </p:cNvPr>
          <p:cNvSpPr>
            <a:spLocks noGrp="1"/>
          </p:cNvSpPr>
          <p:nvPr>
            <p:ph type="dt" sz="half" idx="10"/>
          </p:nvPr>
        </p:nvSpPr>
        <p:spPr/>
        <p:txBody>
          <a:bodyPr/>
          <a:lstStyle/>
          <a:p>
            <a:pPr>
              <a:defRPr/>
            </a:pPr>
            <a:fld id="{C9C54A8A-EC83-4BC5-B48C-A23671E55882}" type="datetime1">
              <a:rPr lang="en-US" smtClean="0"/>
              <a:t>6/8/2024</a:t>
            </a:fld>
            <a:endParaRPr lang="en-US"/>
          </a:p>
        </p:txBody>
      </p:sp>
      <p:sp>
        <p:nvSpPr>
          <p:cNvPr id="5" name="Footer Placeholder 4">
            <a:extLst>
              <a:ext uri="{FF2B5EF4-FFF2-40B4-BE49-F238E27FC236}">
                <a16:creationId xmlns:a16="http://schemas.microsoft.com/office/drawing/2014/main" id="{8C4A2BE4-6420-707E-FF00-C21D808770FB}"/>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81E9E32-BA6F-4674-1FC8-144271792503}"/>
              </a:ext>
            </a:extLst>
          </p:cNvPr>
          <p:cNvSpPr>
            <a:spLocks noGrp="1"/>
          </p:cNvSpPr>
          <p:nvPr>
            <p:ph type="sldNum" sz="quarter" idx="12"/>
          </p:nvPr>
        </p:nvSpPr>
        <p:spPr/>
        <p:txBody>
          <a:bodyPr/>
          <a:lstStyle/>
          <a:p>
            <a:fld id="{7C5CF243-786F-4254-B068-4C9F0B6EA12F}" type="slidenum">
              <a:rPr lang="en-US" altLang="en-US" smtClean="0"/>
              <a:pPr/>
              <a:t>76</a:t>
            </a:fld>
            <a:endParaRPr lang="en-US" altLang="en-US"/>
          </a:p>
        </p:txBody>
      </p:sp>
    </p:spTree>
    <p:extLst>
      <p:ext uri="{BB962C8B-B14F-4D97-AF65-F5344CB8AC3E}">
        <p14:creationId xmlns:p14="http://schemas.microsoft.com/office/powerpoint/2010/main" val="21196307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258E1-3540-95DE-7EDD-2A824ED83BF1}"/>
              </a:ext>
            </a:extLst>
          </p:cNvPr>
          <p:cNvSpPr>
            <a:spLocks noGrp="1"/>
          </p:cNvSpPr>
          <p:nvPr>
            <p:ph type="title"/>
          </p:nvPr>
        </p:nvSpPr>
        <p:spPr/>
        <p:txBody>
          <a:bodyPr/>
          <a:lstStyle/>
          <a:p>
            <a:r>
              <a:rPr lang="en-US" dirty="0"/>
              <a:t>dbErrorHandler.js Contd.</a:t>
            </a:r>
          </a:p>
        </p:txBody>
      </p:sp>
      <p:sp>
        <p:nvSpPr>
          <p:cNvPr id="3" name="Content Placeholder 2">
            <a:extLst>
              <a:ext uri="{FF2B5EF4-FFF2-40B4-BE49-F238E27FC236}">
                <a16:creationId xmlns:a16="http://schemas.microsoft.com/office/drawing/2014/main" id="{2FEB8F4B-B2E5-4C64-011E-BA4338A1EA21}"/>
              </a:ext>
            </a:extLst>
          </p:cNvPr>
          <p:cNvSpPr>
            <a:spLocks noGrp="1"/>
          </p:cNvSpPr>
          <p:nvPr>
            <p:ph idx="1"/>
          </p:nvPr>
        </p:nvSpPr>
        <p:spPr/>
        <p:txBody>
          <a:bodyPr/>
          <a:lstStyle/>
          <a:p>
            <a:r>
              <a:rPr lang="en-US" dirty="0"/>
              <a:t>By using the </a:t>
            </a:r>
            <a:r>
              <a:rPr lang="en-US" dirty="0" err="1"/>
              <a:t>getErrorMessage</a:t>
            </a:r>
            <a:r>
              <a:rPr lang="en-US" dirty="0"/>
              <a:t> function that's exported from this helper file, we can add meaningful error messages when handling errors that are thrown by Mongoose operations.</a:t>
            </a:r>
          </a:p>
          <a:p>
            <a:pPr marL="0" indent="0">
              <a:buNone/>
            </a:pPr>
            <a:endParaRPr lang="en-US" dirty="0"/>
          </a:p>
          <a:p>
            <a:r>
              <a:rPr lang="en-US" dirty="0"/>
              <a:t>With the user model completed, we can perform Mongoose operations that are relevant to achieving user CRUD functionality with the User APIs we'll develop in the next section.</a:t>
            </a:r>
          </a:p>
          <a:p>
            <a:endParaRPr lang="en-US" dirty="0"/>
          </a:p>
        </p:txBody>
      </p:sp>
      <p:sp>
        <p:nvSpPr>
          <p:cNvPr id="4" name="Date Placeholder 3">
            <a:extLst>
              <a:ext uri="{FF2B5EF4-FFF2-40B4-BE49-F238E27FC236}">
                <a16:creationId xmlns:a16="http://schemas.microsoft.com/office/drawing/2014/main" id="{27AC60C3-1AF7-BC94-7BA4-DAA99BA23BE8}"/>
              </a:ext>
            </a:extLst>
          </p:cNvPr>
          <p:cNvSpPr>
            <a:spLocks noGrp="1"/>
          </p:cNvSpPr>
          <p:nvPr>
            <p:ph type="dt" sz="half" idx="10"/>
          </p:nvPr>
        </p:nvSpPr>
        <p:spPr/>
        <p:txBody>
          <a:bodyPr/>
          <a:lstStyle/>
          <a:p>
            <a:pPr>
              <a:defRPr/>
            </a:pPr>
            <a:fld id="{C9C54A8A-EC83-4BC5-B48C-A23671E55882}" type="datetime1">
              <a:rPr lang="en-US" smtClean="0"/>
              <a:t>6/8/2024</a:t>
            </a:fld>
            <a:endParaRPr lang="en-US"/>
          </a:p>
        </p:txBody>
      </p:sp>
      <p:sp>
        <p:nvSpPr>
          <p:cNvPr id="5" name="Footer Placeholder 4">
            <a:extLst>
              <a:ext uri="{FF2B5EF4-FFF2-40B4-BE49-F238E27FC236}">
                <a16:creationId xmlns:a16="http://schemas.microsoft.com/office/drawing/2014/main" id="{156FCA1B-A39E-0082-D54B-A87C45624BF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35AEDCC-DE51-CFDF-588C-78839B2E6648}"/>
              </a:ext>
            </a:extLst>
          </p:cNvPr>
          <p:cNvSpPr>
            <a:spLocks noGrp="1"/>
          </p:cNvSpPr>
          <p:nvPr>
            <p:ph type="sldNum" sz="quarter" idx="12"/>
          </p:nvPr>
        </p:nvSpPr>
        <p:spPr/>
        <p:txBody>
          <a:bodyPr/>
          <a:lstStyle/>
          <a:p>
            <a:fld id="{7C5CF243-786F-4254-B068-4C9F0B6EA12F}" type="slidenum">
              <a:rPr lang="en-US" altLang="en-US" smtClean="0"/>
              <a:pPr/>
              <a:t>77</a:t>
            </a:fld>
            <a:endParaRPr lang="en-US" altLang="en-US"/>
          </a:p>
        </p:txBody>
      </p:sp>
    </p:spTree>
    <p:extLst>
      <p:ext uri="{BB962C8B-B14F-4D97-AF65-F5344CB8AC3E}">
        <p14:creationId xmlns:p14="http://schemas.microsoft.com/office/powerpoint/2010/main" val="146644437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6690F-05D0-C62F-9A15-A44A887E366E}"/>
              </a:ext>
            </a:extLst>
          </p:cNvPr>
          <p:cNvSpPr>
            <a:spLocks noGrp="1"/>
          </p:cNvSpPr>
          <p:nvPr>
            <p:ph type="title"/>
          </p:nvPr>
        </p:nvSpPr>
        <p:spPr/>
        <p:txBody>
          <a:bodyPr/>
          <a:lstStyle/>
          <a:p>
            <a:r>
              <a:rPr lang="en-US" dirty="0"/>
              <a:t>Update the server.js</a:t>
            </a:r>
          </a:p>
        </p:txBody>
      </p:sp>
      <p:sp>
        <p:nvSpPr>
          <p:cNvPr id="3" name="Content Placeholder 2">
            <a:extLst>
              <a:ext uri="{FF2B5EF4-FFF2-40B4-BE49-F238E27FC236}">
                <a16:creationId xmlns:a16="http://schemas.microsoft.com/office/drawing/2014/main" id="{E9FF2A9C-7004-D976-5CD1-A7FA6669DC64}"/>
              </a:ext>
            </a:extLst>
          </p:cNvPr>
          <p:cNvSpPr>
            <a:spLocks noGrp="1"/>
          </p:cNvSpPr>
          <p:nvPr>
            <p:ph idx="1"/>
          </p:nvPr>
        </p:nvSpPr>
        <p:spPr/>
        <p:txBody>
          <a:bodyPr/>
          <a:lstStyle/>
          <a:p>
            <a:pPr marL="0" indent="0">
              <a:buNone/>
            </a:pPr>
            <a:r>
              <a:rPr lang="en-US" sz="1400" b="0" dirty="0">
                <a:solidFill>
                  <a:schemeClr val="tx1"/>
                </a:solidFill>
                <a:effectLst/>
                <a:latin typeface="Consolas" panose="020B0609020204030204" pitchFamily="49" charset="0"/>
              </a:rPr>
              <a:t>Update the server.js as follows:</a:t>
            </a:r>
          </a:p>
          <a:p>
            <a:pPr marL="0" indent="0">
              <a:buNone/>
            </a:pPr>
            <a:br>
              <a:rPr lang="en-US" sz="800" b="0" dirty="0">
                <a:solidFill>
                  <a:schemeClr val="tx1"/>
                </a:solidFill>
                <a:effectLst/>
                <a:latin typeface="Consolas" panose="020B0609020204030204" pitchFamily="49" charset="0"/>
              </a:rPr>
            </a:br>
            <a:r>
              <a:rPr lang="en-US" sz="1100" b="0" dirty="0">
                <a:solidFill>
                  <a:srgbClr val="008000"/>
                </a:solidFill>
                <a:effectLst/>
                <a:latin typeface="Consolas" panose="020B0609020204030204" pitchFamily="49" charset="0"/>
              </a:rPr>
              <a:t>import config from './config/config.js' </a:t>
            </a:r>
          </a:p>
          <a:p>
            <a:pPr marL="0" indent="0">
              <a:buNone/>
            </a:pPr>
            <a:r>
              <a:rPr lang="en-US" sz="1100" b="0" dirty="0">
                <a:solidFill>
                  <a:srgbClr val="008000"/>
                </a:solidFill>
                <a:effectLst/>
                <a:latin typeface="Consolas" panose="020B0609020204030204" pitchFamily="49" charset="0"/>
              </a:rPr>
              <a:t>import app from './server/express.js'</a:t>
            </a:r>
          </a:p>
          <a:p>
            <a:pPr marL="0" indent="0">
              <a:buNone/>
            </a:pPr>
            <a:r>
              <a:rPr lang="en-US" sz="1100" b="0" dirty="0">
                <a:solidFill>
                  <a:srgbClr val="008000"/>
                </a:solidFill>
                <a:effectLst/>
                <a:latin typeface="Consolas" panose="020B0609020204030204" pitchFamily="49" charset="0"/>
              </a:rPr>
              <a:t>import mongoose from 'mongoose' </a:t>
            </a:r>
          </a:p>
          <a:p>
            <a:pPr marL="0" indent="0">
              <a:buNone/>
            </a:pPr>
            <a:r>
              <a:rPr lang="en-US" sz="1100" b="0" dirty="0" err="1">
                <a:solidFill>
                  <a:srgbClr val="008000"/>
                </a:solidFill>
                <a:effectLst/>
                <a:latin typeface="Consolas" panose="020B0609020204030204" pitchFamily="49" charset="0"/>
              </a:rPr>
              <a:t>mongoose.Promise</a:t>
            </a:r>
            <a:r>
              <a:rPr lang="en-US" sz="1100" b="0" dirty="0">
                <a:solidFill>
                  <a:srgbClr val="008000"/>
                </a:solidFill>
                <a:effectLst/>
                <a:latin typeface="Consolas" panose="020B0609020204030204" pitchFamily="49" charset="0"/>
              </a:rPr>
              <a:t> = </a:t>
            </a:r>
            <a:r>
              <a:rPr lang="en-US" sz="1100" b="0" dirty="0" err="1">
                <a:solidFill>
                  <a:srgbClr val="008000"/>
                </a:solidFill>
                <a:effectLst/>
                <a:latin typeface="Consolas" panose="020B0609020204030204" pitchFamily="49" charset="0"/>
              </a:rPr>
              <a:t>global.Promise</a:t>
            </a:r>
            <a:endParaRPr lang="en-US" sz="1100" b="0" dirty="0">
              <a:solidFill>
                <a:srgbClr val="008000"/>
              </a:solidFill>
              <a:effectLst/>
              <a:latin typeface="Consolas" panose="020B0609020204030204" pitchFamily="49" charset="0"/>
            </a:endParaRPr>
          </a:p>
          <a:p>
            <a:pPr marL="0" indent="0">
              <a:buNone/>
            </a:pPr>
            <a:r>
              <a:rPr lang="en-US" sz="1100" b="0" dirty="0" err="1">
                <a:solidFill>
                  <a:srgbClr val="008000"/>
                </a:solidFill>
                <a:effectLst/>
                <a:latin typeface="Consolas" panose="020B0609020204030204" pitchFamily="49" charset="0"/>
              </a:rPr>
              <a:t>mongoose.connect</a:t>
            </a:r>
            <a:r>
              <a:rPr lang="en-US" sz="1100" b="0" dirty="0">
                <a:solidFill>
                  <a:srgbClr val="008000"/>
                </a:solidFill>
                <a:effectLst/>
                <a:latin typeface="Consolas" panose="020B0609020204030204" pitchFamily="49" charset="0"/>
              </a:rPr>
              <a:t>(</a:t>
            </a:r>
            <a:r>
              <a:rPr lang="en-US" sz="1100" b="0" dirty="0" err="1">
                <a:solidFill>
                  <a:srgbClr val="008000"/>
                </a:solidFill>
                <a:effectLst/>
                <a:latin typeface="Consolas" panose="020B0609020204030204" pitchFamily="49" charset="0"/>
              </a:rPr>
              <a:t>config.mongoUri</a:t>
            </a:r>
            <a:r>
              <a:rPr lang="en-US" sz="1100" b="0" dirty="0">
                <a:solidFill>
                  <a:srgbClr val="008000"/>
                </a:solidFill>
                <a:effectLst/>
                <a:latin typeface="Consolas" panose="020B0609020204030204" pitchFamily="49" charset="0"/>
              </a:rPr>
              <a:t>, { </a:t>
            </a:r>
            <a:r>
              <a:rPr lang="en-US" sz="1100" b="0" dirty="0" err="1">
                <a:solidFill>
                  <a:srgbClr val="008000"/>
                </a:solidFill>
                <a:effectLst/>
                <a:latin typeface="Consolas" panose="020B0609020204030204" pitchFamily="49" charset="0"/>
              </a:rPr>
              <a:t>useNewUrlParser</a:t>
            </a:r>
            <a:r>
              <a:rPr lang="en-US" sz="1100" b="0" dirty="0">
                <a:solidFill>
                  <a:srgbClr val="008000"/>
                </a:solidFill>
                <a:effectLst/>
                <a:latin typeface="Consolas" panose="020B0609020204030204" pitchFamily="49" charset="0"/>
              </a:rPr>
              <a:t>: true,</a:t>
            </a:r>
          </a:p>
          <a:p>
            <a:pPr marL="0" indent="0">
              <a:buNone/>
            </a:pPr>
            <a:r>
              <a:rPr lang="en-US" sz="1100" b="0" dirty="0">
                <a:solidFill>
                  <a:srgbClr val="008000"/>
                </a:solidFill>
                <a:effectLst/>
                <a:latin typeface="Consolas" panose="020B0609020204030204" pitchFamily="49" charset="0"/>
              </a:rPr>
              <a:t>//</a:t>
            </a:r>
            <a:r>
              <a:rPr lang="en-US" sz="1100" b="0" dirty="0" err="1">
                <a:solidFill>
                  <a:srgbClr val="008000"/>
                </a:solidFill>
                <a:effectLst/>
                <a:latin typeface="Consolas" panose="020B0609020204030204" pitchFamily="49" charset="0"/>
              </a:rPr>
              <a:t>useCreateIndex</a:t>
            </a:r>
            <a:r>
              <a:rPr lang="en-US" sz="1100" b="0" dirty="0">
                <a:solidFill>
                  <a:srgbClr val="008000"/>
                </a:solidFill>
                <a:effectLst/>
                <a:latin typeface="Consolas" panose="020B0609020204030204" pitchFamily="49" charset="0"/>
              </a:rPr>
              <a:t>: true, </a:t>
            </a:r>
          </a:p>
          <a:p>
            <a:pPr marL="0" indent="0">
              <a:buNone/>
            </a:pPr>
            <a:r>
              <a:rPr lang="en-US" sz="1100" b="0" dirty="0">
                <a:solidFill>
                  <a:srgbClr val="008000"/>
                </a:solidFill>
                <a:effectLst/>
                <a:latin typeface="Consolas" panose="020B0609020204030204" pitchFamily="49" charset="0"/>
              </a:rPr>
              <a:t>//</a:t>
            </a:r>
            <a:r>
              <a:rPr lang="en-US" sz="1100" b="0" dirty="0" err="1">
                <a:solidFill>
                  <a:srgbClr val="008000"/>
                </a:solidFill>
                <a:effectLst/>
                <a:latin typeface="Consolas" panose="020B0609020204030204" pitchFamily="49" charset="0"/>
              </a:rPr>
              <a:t>useUnifiedTopology</a:t>
            </a:r>
            <a:r>
              <a:rPr lang="en-US" sz="1100" b="0" dirty="0">
                <a:solidFill>
                  <a:srgbClr val="008000"/>
                </a:solidFill>
                <a:effectLst/>
                <a:latin typeface="Consolas" panose="020B0609020204030204" pitchFamily="49" charset="0"/>
              </a:rPr>
              <a:t>: true</a:t>
            </a:r>
          </a:p>
          <a:p>
            <a:pPr marL="0" indent="0">
              <a:buNone/>
            </a:pPr>
            <a:r>
              <a:rPr lang="en-US" sz="1100" b="0" dirty="0">
                <a:solidFill>
                  <a:srgbClr val="008000"/>
                </a:solidFill>
                <a:effectLst/>
                <a:latin typeface="Consolas" panose="020B0609020204030204" pitchFamily="49" charset="0"/>
              </a:rPr>
              <a:t> } )</a:t>
            </a:r>
          </a:p>
          <a:p>
            <a:pPr marL="0" indent="0">
              <a:buNone/>
            </a:pPr>
            <a:r>
              <a:rPr lang="en-US" sz="1100" b="0" dirty="0">
                <a:solidFill>
                  <a:srgbClr val="008000"/>
                </a:solidFill>
                <a:effectLst/>
                <a:latin typeface="Consolas" panose="020B0609020204030204" pitchFamily="49" charset="0"/>
              </a:rPr>
              <a:t> </a:t>
            </a:r>
            <a:r>
              <a:rPr lang="en-US" sz="1100" b="0" dirty="0">
                <a:solidFill>
                  <a:srgbClr val="008000"/>
                </a:solidFill>
                <a:effectLst/>
                <a:highlight>
                  <a:srgbClr val="FFFF00"/>
                </a:highlight>
                <a:latin typeface="Consolas" panose="020B0609020204030204" pitchFamily="49" charset="0"/>
              </a:rPr>
              <a:t>.then(() =&gt; {</a:t>
            </a:r>
          </a:p>
          <a:p>
            <a:pPr marL="0" indent="0">
              <a:buNone/>
            </a:pPr>
            <a:r>
              <a:rPr lang="en-US" sz="1100" b="0" dirty="0">
                <a:solidFill>
                  <a:srgbClr val="008000"/>
                </a:solidFill>
                <a:effectLst/>
                <a:highlight>
                  <a:srgbClr val="FFFF00"/>
                </a:highlight>
                <a:latin typeface="Consolas" panose="020B0609020204030204" pitchFamily="49" charset="0"/>
              </a:rPr>
              <a:t>     console.log("Connected to the database!");</a:t>
            </a:r>
          </a:p>
          <a:p>
            <a:pPr marL="0" indent="0">
              <a:buNone/>
            </a:pPr>
            <a:r>
              <a:rPr lang="en-US" sz="1100" b="0" dirty="0">
                <a:solidFill>
                  <a:srgbClr val="008000"/>
                </a:solidFill>
                <a:effectLst/>
                <a:highlight>
                  <a:srgbClr val="FFFF00"/>
                </a:highlight>
                <a:latin typeface="Consolas" panose="020B0609020204030204" pitchFamily="49" charset="0"/>
              </a:rPr>
              <a:t>     })</a:t>
            </a:r>
          </a:p>
          <a:p>
            <a:pPr marL="0" indent="0">
              <a:buNone/>
            </a:pPr>
            <a:r>
              <a:rPr lang="en-US" sz="1100" b="0" dirty="0">
                <a:solidFill>
                  <a:srgbClr val="008000"/>
                </a:solidFill>
                <a:effectLst/>
                <a:highlight>
                  <a:srgbClr val="FFFF00"/>
                </a:highlight>
                <a:latin typeface="Consolas" panose="020B0609020204030204" pitchFamily="49" charset="0"/>
              </a:rPr>
              <a:t>    </a:t>
            </a:r>
          </a:p>
          <a:p>
            <a:pPr marL="0" indent="0">
              <a:buNone/>
            </a:pPr>
            <a:r>
              <a:rPr lang="en-US" sz="1100" b="0" dirty="0" err="1">
                <a:solidFill>
                  <a:srgbClr val="008000"/>
                </a:solidFill>
                <a:effectLst/>
                <a:latin typeface="Consolas" panose="020B0609020204030204" pitchFamily="49" charset="0"/>
              </a:rPr>
              <a:t>mongoose.connection.on</a:t>
            </a:r>
            <a:r>
              <a:rPr lang="en-US" sz="1100" b="0" dirty="0">
                <a:solidFill>
                  <a:srgbClr val="008000"/>
                </a:solidFill>
                <a:effectLst/>
                <a:latin typeface="Consolas" panose="020B0609020204030204" pitchFamily="49" charset="0"/>
              </a:rPr>
              <a:t>('error', () =&gt; {</a:t>
            </a:r>
          </a:p>
          <a:p>
            <a:pPr marL="0" indent="0">
              <a:buNone/>
            </a:pPr>
            <a:r>
              <a:rPr lang="en-US" sz="1100" b="0" dirty="0">
                <a:solidFill>
                  <a:srgbClr val="008000"/>
                </a:solidFill>
                <a:effectLst/>
                <a:latin typeface="Consolas" panose="020B0609020204030204" pitchFamily="49" charset="0"/>
              </a:rPr>
              <a:t>throw new Error(`unable to connect to database: ${</a:t>
            </a:r>
            <a:r>
              <a:rPr lang="en-US" sz="1100" b="0" dirty="0" err="1">
                <a:solidFill>
                  <a:srgbClr val="008000"/>
                </a:solidFill>
                <a:effectLst/>
                <a:highlight>
                  <a:srgbClr val="FFFF00"/>
                </a:highlight>
                <a:latin typeface="Consolas" panose="020B0609020204030204" pitchFamily="49" charset="0"/>
              </a:rPr>
              <a:t>config.mongoUri</a:t>
            </a:r>
            <a:r>
              <a:rPr lang="en-US" sz="1100" b="0" dirty="0">
                <a:solidFill>
                  <a:srgbClr val="008000"/>
                </a:solidFill>
                <a:effectLst/>
                <a:latin typeface="Consolas" panose="020B0609020204030204" pitchFamily="49" charset="0"/>
              </a:rPr>
              <a:t>}`) </a:t>
            </a:r>
          </a:p>
          <a:p>
            <a:pPr marL="0" indent="0">
              <a:buNone/>
            </a:pPr>
            <a:r>
              <a:rPr lang="en-US" sz="1100" b="0" dirty="0">
                <a:solidFill>
                  <a:srgbClr val="008000"/>
                </a:solidFill>
                <a:effectLst/>
                <a:latin typeface="Consolas" panose="020B0609020204030204" pitchFamily="49" charset="0"/>
              </a:rPr>
              <a:t>})</a:t>
            </a:r>
          </a:p>
          <a:p>
            <a:pPr marL="0" indent="0">
              <a:buNone/>
            </a:pPr>
            <a:r>
              <a:rPr lang="en-US" sz="1100" b="0" dirty="0" err="1">
                <a:solidFill>
                  <a:srgbClr val="008000"/>
                </a:solidFill>
                <a:effectLst/>
                <a:latin typeface="Consolas" panose="020B0609020204030204" pitchFamily="49" charset="0"/>
              </a:rPr>
              <a:t>app.get</a:t>
            </a:r>
            <a:r>
              <a:rPr lang="en-US" sz="1100" b="0" dirty="0">
                <a:solidFill>
                  <a:srgbClr val="008000"/>
                </a:solidFill>
                <a:effectLst/>
                <a:latin typeface="Consolas" panose="020B0609020204030204" pitchFamily="49" charset="0"/>
              </a:rPr>
              <a:t>("/", (req, res) =&gt; {</a:t>
            </a:r>
          </a:p>
          <a:p>
            <a:pPr marL="0" indent="0">
              <a:buNone/>
            </a:pPr>
            <a:r>
              <a:rPr lang="en-US" sz="1100" b="0" dirty="0" err="1">
                <a:solidFill>
                  <a:srgbClr val="008000"/>
                </a:solidFill>
                <a:effectLst/>
                <a:latin typeface="Consolas" panose="020B0609020204030204" pitchFamily="49" charset="0"/>
              </a:rPr>
              <a:t>res.json</a:t>
            </a:r>
            <a:r>
              <a:rPr lang="en-US" sz="1100" b="0" dirty="0">
                <a:solidFill>
                  <a:srgbClr val="008000"/>
                </a:solidFill>
                <a:effectLst/>
                <a:latin typeface="Consolas" panose="020B0609020204030204" pitchFamily="49" charset="0"/>
              </a:rPr>
              <a:t>({ message: "Welcome to User application." });</a:t>
            </a:r>
          </a:p>
          <a:p>
            <a:pPr marL="0" indent="0">
              <a:buNone/>
            </a:pPr>
            <a:r>
              <a:rPr lang="en-US" sz="1100" b="0" dirty="0">
                <a:solidFill>
                  <a:srgbClr val="008000"/>
                </a:solidFill>
                <a:effectLst/>
                <a:latin typeface="Consolas" panose="020B0609020204030204" pitchFamily="49" charset="0"/>
              </a:rPr>
              <a:t>});</a:t>
            </a:r>
          </a:p>
          <a:p>
            <a:pPr marL="0" indent="0">
              <a:buNone/>
            </a:pPr>
            <a:r>
              <a:rPr lang="en-US" sz="1100" b="0" dirty="0" err="1">
                <a:solidFill>
                  <a:srgbClr val="008000"/>
                </a:solidFill>
                <a:effectLst/>
                <a:latin typeface="Consolas" panose="020B0609020204030204" pitchFamily="49" charset="0"/>
              </a:rPr>
              <a:t>app.listen</a:t>
            </a:r>
            <a:r>
              <a:rPr lang="en-US" sz="1100" b="0" dirty="0">
                <a:solidFill>
                  <a:srgbClr val="008000"/>
                </a:solidFill>
                <a:effectLst/>
                <a:latin typeface="Consolas" panose="020B0609020204030204" pitchFamily="49" charset="0"/>
              </a:rPr>
              <a:t>(</a:t>
            </a:r>
            <a:r>
              <a:rPr lang="en-US" sz="1100" b="0" dirty="0" err="1">
                <a:solidFill>
                  <a:srgbClr val="008000"/>
                </a:solidFill>
                <a:effectLst/>
                <a:latin typeface="Consolas" panose="020B0609020204030204" pitchFamily="49" charset="0"/>
              </a:rPr>
              <a:t>config.port</a:t>
            </a:r>
            <a:r>
              <a:rPr lang="en-US" sz="1100" b="0" dirty="0">
                <a:solidFill>
                  <a:srgbClr val="008000"/>
                </a:solidFill>
                <a:effectLst/>
                <a:latin typeface="Consolas" panose="020B0609020204030204" pitchFamily="49" charset="0"/>
              </a:rPr>
              <a:t>, (err) =&gt; { </a:t>
            </a:r>
          </a:p>
          <a:p>
            <a:pPr marL="0" indent="0">
              <a:buNone/>
            </a:pPr>
            <a:r>
              <a:rPr lang="en-US" sz="1100" b="0" dirty="0">
                <a:solidFill>
                  <a:srgbClr val="008000"/>
                </a:solidFill>
                <a:effectLst/>
                <a:latin typeface="Consolas" panose="020B0609020204030204" pitchFamily="49" charset="0"/>
              </a:rPr>
              <a:t>if (err) {</a:t>
            </a:r>
          </a:p>
          <a:p>
            <a:pPr marL="0" indent="0">
              <a:buNone/>
            </a:pPr>
            <a:r>
              <a:rPr lang="en-US" sz="1100" b="0" dirty="0">
                <a:solidFill>
                  <a:srgbClr val="008000"/>
                </a:solidFill>
                <a:effectLst/>
                <a:latin typeface="Consolas" panose="020B0609020204030204" pitchFamily="49" charset="0"/>
              </a:rPr>
              <a:t>console.log(err) </a:t>
            </a:r>
          </a:p>
          <a:p>
            <a:pPr marL="0" indent="0">
              <a:buNone/>
            </a:pPr>
            <a:r>
              <a:rPr lang="en-US" sz="1100" b="0" dirty="0">
                <a:solidFill>
                  <a:srgbClr val="008000"/>
                </a:solidFill>
                <a:effectLst/>
                <a:latin typeface="Consolas" panose="020B0609020204030204" pitchFamily="49" charset="0"/>
              </a:rPr>
              <a:t>}</a:t>
            </a:r>
          </a:p>
          <a:p>
            <a:pPr marL="0" indent="0">
              <a:buNone/>
            </a:pPr>
            <a:r>
              <a:rPr lang="en-US" sz="1100" b="0" dirty="0">
                <a:solidFill>
                  <a:srgbClr val="008000"/>
                </a:solidFill>
                <a:effectLst/>
                <a:latin typeface="Consolas" panose="020B0609020204030204" pitchFamily="49" charset="0"/>
              </a:rPr>
              <a:t>console.info('Server started on port %s.', </a:t>
            </a:r>
            <a:r>
              <a:rPr lang="en-US" sz="1100" b="0" dirty="0" err="1">
                <a:solidFill>
                  <a:srgbClr val="008000"/>
                </a:solidFill>
                <a:effectLst/>
                <a:latin typeface="Consolas" panose="020B0609020204030204" pitchFamily="49" charset="0"/>
              </a:rPr>
              <a:t>config.port</a:t>
            </a:r>
            <a:r>
              <a:rPr lang="en-US" sz="1100" b="0" dirty="0">
                <a:solidFill>
                  <a:srgbClr val="008000"/>
                </a:solidFill>
                <a:effectLst/>
                <a:latin typeface="Consolas" panose="020B0609020204030204" pitchFamily="49" charset="0"/>
              </a:rPr>
              <a:t>) </a:t>
            </a:r>
          </a:p>
          <a:p>
            <a:pPr marL="0" indent="0">
              <a:buNone/>
            </a:pPr>
            <a:r>
              <a:rPr lang="en-US" sz="1100" b="0" dirty="0">
                <a:solidFill>
                  <a:srgbClr val="008000"/>
                </a:solidFill>
                <a:effectLst/>
                <a:latin typeface="Consolas" panose="020B0609020204030204" pitchFamily="49" charset="0"/>
              </a:rPr>
              <a:t>})</a:t>
            </a:r>
          </a:p>
          <a:p>
            <a:pPr marL="0" indent="0">
              <a:buNone/>
            </a:pPr>
            <a:br>
              <a:rPr lang="en-US" sz="1100" b="0" dirty="0">
                <a:solidFill>
                  <a:srgbClr val="008000"/>
                </a:solidFill>
                <a:effectLst/>
                <a:latin typeface="Consolas" panose="020B0609020204030204" pitchFamily="49" charset="0"/>
              </a:rPr>
            </a:br>
            <a:br>
              <a:rPr lang="en-US" sz="1200" b="0" dirty="0">
                <a:solidFill>
                  <a:srgbClr val="008000"/>
                </a:solidFill>
                <a:effectLst/>
                <a:latin typeface="Consolas" panose="020B0609020204030204" pitchFamily="49" charset="0"/>
              </a:rPr>
            </a:br>
            <a:endParaRPr lang="en-US" sz="120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B54C2A09-48A3-8ACE-41BB-90A35B44B00C}"/>
              </a:ext>
            </a:extLst>
          </p:cNvPr>
          <p:cNvSpPr>
            <a:spLocks noGrp="1"/>
          </p:cNvSpPr>
          <p:nvPr>
            <p:ph type="dt" sz="half" idx="10"/>
          </p:nvPr>
        </p:nvSpPr>
        <p:spPr/>
        <p:txBody>
          <a:bodyPr/>
          <a:lstStyle/>
          <a:p>
            <a:pPr>
              <a:defRPr/>
            </a:pPr>
            <a:fld id="{C9C54A8A-EC83-4BC5-B48C-A23671E55882}" type="datetime1">
              <a:rPr lang="en-US" smtClean="0"/>
              <a:t>6/8/2024</a:t>
            </a:fld>
            <a:endParaRPr lang="en-US"/>
          </a:p>
        </p:txBody>
      </p:sp>
      <p:sp>
        <p:nvSpPr>
          <p:cNvPr id="5" name="Footer Placeholder 4">
            <a:extLst>
              <a:ext uri="{FF2B5EF4-FFF2-40B4-BE49-F238E27FC236}">
                <a16:creationId xmlns:a16="http://schemas.microsoft.com/office/drawing/2014/main" id="{F064D236-0ED1-21CA-113F-7E7129A70CA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42349D2-CF02-C8AF-30D3-B325CD17A675}"/>
              </a:ext>
            </a:extLst>
          </p:cNvPr>
          <p:cNvSpPr>
            <a:spLocks noGrp="1"/>
          </p:cNvSpPr>
          <p:nvPr>
            <p:ph type="sldNum" sz="quarter" idx="12"/>
          </p:nvPr>
        </p:nvSpPr>
        <p:spPr/>
        <p:txBody>
          <a:bodyPr/>
          <a:lstStyle/>
          <a:p>
            <a:fld id="{7C5CF243-786F-4254-B068-4C9F0B6EA12F}" type="slidenum">
              <a:rPr lang="en-US" altLang="en-US" smtClean="0"/>
              <a:pPr/>
              <a:t>78</a:t>
            </a:fld>
            <a:endParaRPr lang="en-US" altLang="en-US"/>
          </a:p>
        </p:txBody>
      </p:sp>
    </p:spTree>
    <p:extLst>
      <p:ext uri="{BB962C8B-B14F-4D97-AF65-F5344CB8AC3E}">
        <p14:creationId xmlns:p14="http://schemas.microsoft.com/office/powerpoint/2010/main" val="180036199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4F42D-DE98-FCF3-1B3E-5DF03DE235CD}"/>
              </a:ext>
            </a:extLst>
          </p:cNvPr>
          <p:cNvSpPr>
            <a:spLocks noGrp="1"/>
          </p:cNvSpPr>
          <p:nvPr>
            <p:ph type="title"/>
          </p:nvPr>
        </p:nvSpPr>
        <p:spPr/>
        <p:txBody>
          <a:bodyPr/>
          <a:lstStyle/>
          <a:p>
            <a:r>
              <a:rPr lang="en-US" dirty="0"/>
              <a:t>Running the server</a:t>
            </a:r>
          </a:p>
        </p:txBody>
      </p:sp>
      <p:sp>
        <p:nvSpPr>
          <p:cNvPr id="3" name="Content Placeholder 2">
            <a:extLst>
              <a:ext uri="{FF2B5EF4-FFF2-40B4-BE49-F238E27FC236}">
                <a16:creationId xmlns:a16="http://schemas.microsoft.com/office/drawing/2014/main" id="{A7067D78-D638-74DB-4489-2B3019FC82C2}"/>
              </a:ext>
            </a:extLst>
          </p:cNvPr>
          <p:cNvSpPr>
            <a:spLocks noGrp="1"/>
          </p:cNvSpPr>
          <p:nvPr>
            <p:ph idx="1"/>
          </p:nvPr>
        </p:nvSpPr>
        <p:spPr/>
        <p:txBody>
          <a:bodyPr/>
          <a:lstStyle/>
          <a:p>
            <a:r>
              <a:rPr lang="en-US" dirty="0"/>
              <a:t>Run </a:t>
            </a:r>
          </a:p>
          <a:p>
            <a:pPr marL="0" indent="0">
              <a:buNone/>
            </a:pPr>
            <a:r>
              <a:rPr lang="en-US" b="1" dirty="0"/>
              <a:t>yarn development </a:t>
            </a:r>
            <a:r>
              <a:rPr lang="en-US" dirty="0"/>
              <a:t>or </a:t>
            </a:r>
            <a:r>
              <a:rPr lang="en-US" b="1" dirty="0"/>
              <a:t>yarn dev</a:t>
            </a:r>
            <a:r>
              <a:rPr lang="en-US" dirty="0"/>
              <a:t> from the server or client.</a:t>
            </a:r>
          </a:p>
          <a:p>
            <a:pPr marL="0" indent="0">
              <a:buNone/>
            </a:pPr>
            <a:endParaRPr lang="en-US" dirty="0"/>
          </a:p>
          <a:p>
            <a:pPr marL="0" indent="0">
              <a:buNone/>
            </a:pPr>
            <a:endParaRPr lang="en-US" dirty="0"/>
          </a:p>
          <a:p>
            <a:endParaRPr lang="en-US" dirty="0"/>
          </a:p>
        </p:txBody>
      </p:sp>
      <p:sp>
        <p:nvSpPr>
          <p:cNvPr id="4" name="Date Placeholder 3">
            <a:extLst>
              <a:ext uri="{FF2B5EF4-FFF2-40B4-BE49-F238E27FC236}">
                <a16:creationId xmlns:a16="http://schemas.microsoft.com/office/drawing/2014/main" id="{1FFFF0DA-FAE5-EFF2-ACDF-51F40A2FD04D}"/>
              </a:ext>
            </a:extLst>
          </p:cNvPr>
          <p:cNvSpPr>
            <a:spLocks noGrp="1"/>
          </p:cNvSpPr>
          <p:nvPr>
            <p:ph type="dt" sz="half" idx="10"/>
          </p:nvPr>
        </p:nvSpPr>
        <p:spPr/>
        <p:txBody>
          <a:bodyPr/>
          <a:lstStyle/>
          <a:p>
            <a:pPr>
              <a:defRPr/>
            </a:pPr>
            <a:fld id="{C9C54A8A-EC83-4BC5-B48C-A23671E55882}" type="datetime1">
              <a:rPr lang="en-US" smtClean="0"/>
              <a:t>6/8/2024</a:t>
            </a:fld>
            <a:endParaRPr lang="en-US"/>
          </a:p>
        </p:txBody>
      </p:sp>
      <p:sp>
        <p:nvSpPr>
          <p:cNvPr id="5" name="Footer Placeholder 4">
            <a:extLst>
              <a:ext uri="{FF2B5EF4-FFF2-40B4-BE49-F238E27FC236}">
                <a16:creationId xmlns:a16="http://schemas.microsoft.com/office/drawing/2014/main" id="{AEE4AACE-FECB-E7D5-CD9D-BB8158D0260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6DFF1AC-54CC-020B-6F7E-5646C879D241}"/>
              </a:ext>
            </a:extLst>
          </p:cNvPr>
          <p:cNvSpPr>
            <a:spLocks noGrp="1"/>
          </p:cNvSpPr>
          <p:nvPr>
            <p:ph type="sldNum" sz="quarter" idx="12"/>
          </p:nvPr>
        </p:nvSpPr>
        <p:spPr/>
        <p:txBody>
          <a:bodyPr/>
          <a:lstStyle/>
          <a:p>
            <a:fld id="{7C5CF243-786F-4254-B068-4C9F0B6EA12F}" type="slidenum">
              <a:rPr lang="en-US" altLang="en-US" smtClean="0"/>
              <a:pPr/>
              <a:t>79</a:t>
            </a:fld>
            <a:endParaRPr lang="en-US" altLang="en-US"/>
          </a:p>
        </p:txBody>
      </p:sp>
      <p:pic>
        <p:nvPicPr>
          <p:cNvPr id="8" name="Picture 7">
            <a:extLst>
              <a:ext uri="{FF2B5EF4-FFF2-40B4-BE49-F238E27FC236}">
                <a16:creationId xmlns:a16="http://schemas.microsoft.com/office/drawing/2014/main" id="{F48EAD23-BFB8-51C9-49F4-6E28F102394D}"/>
              </a:ext>
            </a:extLst>
          </p:cNvPr>
          <p:cNvPicPr>
            <a:picLocks noChangeAspect="1"/>
          </p:cNvPicPr>
          <p:nvPr/>
        </p:nvPicPr>
        <p:blipFill>
          <a:blip r:embed="rId2"/>
          <a:stretch>
            <a:fillRect/>
          </a:stretch>
        </p:blipFill>
        <p:spPr>
          <a:xfrm>
            <a:off x="1066800" y="2057400"/>
            <a:ext cx="7620000" cy="3575538"/>
          </a:xfrm>
          <a:prstGeom prst="rect">
            <a:avLst/>
          </a:prstGeom>
        </p:spPr>
      </p:pic>
    </p:spTree>
    <p:extLst>
      <p:ext uri="{BB962C8B-B14F-4D97-AF65-F5344CB8AC3E}">
        <p14:creationId xmlns:p14="http://schemas.microsoft.com/office/powerpoint/2010/main" val="1668771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B5CE0-071B-9BBA-D21E-09C818824A4E}"/>
              </a:ext>
            </a:extLst>
          </p:cNvPr>
          <p:cNvSpPr>
            <a:spLocks noGrp="1"/>
          </p:cNvSpPr>
          <p:nvPr>
            <p:ph type="title"/>
          </p:nvPr>
        </p:nvSpPr>
        <p:spPr/>
        <p:txBody>
          <a:bodyPr/>
          <a:lstStyle/>
          <a:p>
            <a:r>
              <a:rPr lang="en-US" dirty="0"/>
              <a:t>User model contd.</a:t>
            </a:r>
          </a:p>
        </p:txBody>
      </p:sp>
      <p:pic>
        <p:nvPicPr>
          <p:cNvPr id="8" name="Content Placeholder 7">
            <a:extLst>
              <a:ext uri="{FF2B5EF4-FFF2-40B4-BE49-F238E27FC236}">
                <a16:creationId xmlns:a16="http://schemas.microsoft.com/office/drawing/2014/main" id="{AC93031F-56D7-6AF8-50D1-BB5150375328}"/>
              </a:ext>
            </a:extLst>
          </p:cNvPr>
          <p:cNvPicPr>
            <a:picLocks noGrp="1" noChangeAspect="1"/>
          </p:cNvPicPr>
          <p:nvPr>
            <p:ph idx="1"/>
          </p:nvPr>
        </p:nvPicPr>
        <p:blipFill>
          <a:blip r:embed="rId2"/>
          <a:stretch>
            <a:fillRect/>
          </a:stretch>
        </p:blipFill>
        <p:spPr>
          <a:xfrm>
            <a:off x="914400" y="990600"/>
            <a:ext cx="8077200" cy="2130193"/>
          </a:xfrm>
        </p:spPr>
      </p:pic>
      <p:sp>
        <p:nvSpPr>
          <p:cNvPr id="4" name="Date Placeholder 3">
            <a:extLst>
              <a:ext uri="{FF2B5EF4-FFF2-40B4-BE49-F238E27FC236}">
                <a16:creationId xmlns:a16="http://schemas.microsoft.com/office/drawing/2014/main" id="{0006F3CD-D4E7-6256-D7A5-2B53F46CE8FA}"/>
              </a:ext>
            </a:extLst>
          </p:cNvPr>
          <p:cNvSpPr>
            <a:spLocks noGrp="1"/>
          </p:cNvSpPr>
          <p:nvPr>
            <p:ph type="dt" sz="half" idx="10"/>
          </p:nvPr>
        </p:nvSpPr>
        <p:spPr/>
        <p:txBody>
          <a:bodyPr/>
          <a:lstStyle/>
          <a:p>
            <a:pPr>
              <a:defRPr/>
            </a:pPr>
            <a:fld id="{C9C54A8A-EC83-4BC5-B48C-A23671E55882}" type="datetime1">
              <a:rPr lang="en-US" smtClean="0"/>
              <a:t>6/8/2024</a:t>
            </a:fld>
            <a:endParaRPr lang="en-US"/>
          </a:p>
        </p:txBody>
      </p:sp>
      <p:sp>
        <p:nvSpPr>
          <p:cNvPr id="5" name="Footer Placeholder 4">
            <a:extLst>
              <a:ext uri="{FF2B5EF4-FFF2-40B4-BE49-F238E27FC236}">
                <a16:creationId xmlns:a16="http://schemas.microsoft.com/office/drawing/2014/main" id="{EF91D1CC-D0B2-CA3E-E661-DD64AF3F102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59E9CBA-EEB1-863C-CB58-64C3F5122B58}"/>
              </a:ext>
            </a:extLst>
          </p:cNvPr>
          <p:cNvSpPr>
            <a:spLocks noGrp="1"/>
          </p:cNvSpPr>
          <p:nvPr>
            <p:ph type="sldNum" sz="quarter" idx="12"/>
          </p:nvPr>
        </p:nvSpPr>
        <p:spPr/>
        <p:txBody>
          <a:bodyPr/>
          <a:lstStyle/>
          <a:p>
            <a:fld id="{7C5CF243-786F-4254-B068-4C9F0B6EA12F}" type="slidenum">
              <a:rPr lang="en-US" altLang="en-US" smtClean="0"/>
              <a:pPr/>
              <a:t>8</a:t>
            </a:fld>
            <a:endParaRPr lang="en-US" altLang="en-US"/>
          </a:p>
        </p:txBody>
      </p:sp>
    </p:spTree>
    <p:extLst>
      <p:ext uri="{BB962C8B-B14F-4D97-AF65-F5344CB8AC3E}">
        <p14:creationId xmlns:p14="http://schemas.microsoft.com/office/powerpoint/2010/main" val="954769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D7E6D-900F-E857-0722-FB4273E85D8E}"/>
              </a:ext>
            </a:extLst>
          </p:cNvPr>
          <p:cNvSpPr>
            <a:spLocks noGrp="1"/>
          </p:cNvSpPr>
          <p:nvPr>
            <p:ph type="title"/>
          </p:nvPr>
        </p:nvSpPr>
        <p:spPr/>
        <p:txBody>
          <a:bodyPr/>
          <a:lstStyle/>
          <a:p>
            <a:r>
              <a:rPr lang="en-US" dirty="0"/>
              <a:t>API endpoints for user CRUD</a:t>
            </a:r>
          </a:p>
        </p:txBody>
      </p:sp>
      <p:sp>
        <p:nvSpPr>
          <p:cNvPr id="3" name="Content Placeholder 2">
            <a:extLst>
              <a:ext uri="{FF2B5EF4-FFF2-40B4-BE49-F238E27FC236}">
                <a16:creationId xmlns:a16="http://schemas.microsoft.com/office/drawing/2014/main" id="{8E599A47-4022-9096-34A2-BCC002A7F5CB}"/>
              </a:ext>
            </a:extLst>
          </p:cNvPr>
          <p:cNvSpPr>
            <a:spLocks noGrp="1"/>
          </p:cNvSpPr>
          <p:nvPr>
            <p:ph idx="1"/>
          </p:nvPr>
        </p:nvSpPr>
        <p:spPr/>
        <p:txBody>
          <a:bodyPr/>
          <a:lstStyle/>
          <a:p>
            <a:r>
              <a:rPr lang="en-US" dirty="0"/>
              <a:t>To enable and handle user CRUD operations on the user database, the backend will implement and expose API endpoints that the frontend can utilize in the views, as follows:</a:t>
            </a:r>
          </a:p>
          <a:p>
            <a:endParaRPr lang="en-US" dirty="0"/>
          </a:p>
        </p:txBody>
      </p:sp>
      <p:sp>
        <p:nvSpPr>
          <p:cNvPr id="4" name="Date Placeholder 3">
            <a:extLst>
              <a:ext uri="{FF2B5EF4-FFF2-40B4-BE49-F238E27FC236}">
                <a16:creationId xmlns:a16="http://schemas.microsoft.com/office/drawing/2014/main" id="{806F21F3-FBBD-5466-5116-4B1753B75C6C}"/>
              </a:ext>
            </a:extLst>
          </p:cNvPr>
          <p:cNvSpPr>
            <a:spLocks noGrp="1"/>
          </p:cNvSpPr>
          <p:nvPr>
            <p:ph type="dt" sz="half" idx="10"/>
          </p:nvPr>
        </p:nvSpPr>
        <p:spPr/>
        <p:txBody>
          <a:bodyPr/>
          <a:lstStyle/>
          <a:p>
            <a:pPr>
              <a:defRPr/>
            </a:pPr>
            <a:fld id="{C9C54A8A-EC83-4BC5-B48C-A23671E55882}" type="datetime1">
              <a:rPr lang="en-US" smtClean="0"/>
              <a:t>6/8/2024</a:t>
            </a:fld>
            <a:endParaRPr lang="en-US"/>
          </a:p>
        </p:txBody>
      </p:sp>
      <p:sp>
        <p:nvSpPr>
          <p:cNvPr id="5" name="Footer Placeholder 4">
            <a:extLst>
              <a:ext uri="{FF2B5EF4-FFF2-40B4-BE49-F238E27FC236}">
                <a16:creationId xmlns:a16="http://schemas.microsoft.com/office/drawing/2014/main" id="{4AD716E4-45D4-6CE8-0B6F-D362B7050F0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A890FC7-53E5-B7EC-4AAE-1DACE5487B28}"/>
              </a:ext>
            </a:extLst>
          </p:cNvPr>
          <p:cNvSpPr>
            <a:spLocks noGrp="1"/>
          </p:cNvSpPr>
          <p:nvPr>
            <p:ph type="sldNum" sz="quarter" idx="12"/>
          </p:nvPr>
        </p:nvSpPr>
        <p:spPr/>
        <p:txBody>
          <a:bodyPr/>
          <a:lstStyle/>
          <a:p>
            <a:fld id="{7C5CF243-786F-4254-B068-4C9F0B6EA12F}" type="slidenum">
              <a:rPr lang="en-US" altLang="en-US" smtClean="0"/>
              <a:pPr/>
              <a:t>9</a:t>
            </a:fld>
            <a:endParaRPr lang="en-US" altLang="en-US"/>
          </a:p>
        </p:txBody>
      </p:sp>
      <p:pic>
        <p:nvPicPr>
          <p:cNvPr id="8" name="Picture 7">
            <a:extLst>
              <a:ext uri="{FF2B5EF4-FFF2-40B4-BE49-F238E27FC236}">
                <a16:creationId xmlns:a16="http://schemas.microsoft.com/office/drawing/2014/main" id="{35A0047B-2EEA-94FD-1010-F1071B6E4AA8}"/>
              </a:ext>
            </a:extLst>
          </p:cNvPr>
          <p:cNvPicPr>
            <a:picLocks noChangeAspect="1"/>
          </p:cNvPicPr>
          <p:nvPr/>
        </p:nvPicPr>
        <p:blipFill>
          <a:blip r:embed="rId2"/>
          <a:stretch>
            <a:fillRect/>
          </a:stretch>
        </p:blipFill>
        <p:spPr>
          <a:xfrm>
            <a:off x="1143000" y="2514600"/>
            <a:ext cx="7620000" cy="3657600"/>
          </a:xfrm>
          <a:prstGeom prst="rect">
            <a:avLst/>
          </a:prstGeom>
        </p:spPr>
      </p:pic>
    </p:spTree>
    <p:extLst>
      <p:ext uri="{BB962C8B-B14F-4D97-AF65-F5344CB8AC3E}">
        <p14:creationId xmlns:p14="http://schemas.microsoft.com/office/powerpoint/2010/main" val="1282264626"/>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9601</TotalTime>
  <Words>6936</Words>
  <Application>Microsoft Office PowerPoint</Application>
  <PresentationFormat>On-screen Show (4:3)</PresentationFormat>
  <Paragraphs>980</Paragraphs>
  <Slides>79</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79</vt:i4>
      </vt:variant>
    </vt:vector>
  </HeadingPairs>
  <TitlesOfParts>
    <vt:vector size="84" baseType="lpstr">
      <vt:lpstr>Arial</vt:lpstr>
      <vt:lpstr>Consolas</vt:lpstr>
      <vt:lpstr>Times New Roman</vt:lpstr>
      <vt:lpstr>Wingdings</vt:lpstr>
      <vt:lpstr>Default Design</vt:lpstr>
      <vt:lpstr>Web Application Development</vt:lpstr>
      <vt:lpstr>Building a Backend with MongoDB,  Express, and Node</vt:lpstr>
      <vt:lpstr>Overview of the skeleton application</vt:lpstr>
      <vt:lpstr>Feature breakdown</vt:lpstr>
      <vt:lpstr>Defining the backend components</vt:lpstr>
      <vt:lpstr>User model</vt:lpstr>
      <vt:lpstr>User model contd.</vt:lpstr>
      <vt:lpstr>User model contd.</vt:lpstr>
      <vt:lpstr>API endpoints for user CRUD</vt:lpstr>
      <vt:lpstr>Setting up the skeleton backend</vt:lpstr>
      <vt:lpstr>Folder and file structure </vt:lpstr>
      <vt:lpstr>Folder and file structure</vt:lpstr>
      <vt:lpstr>Folder structure contd.</vt:lpstr>
      <vt:lpstr>Folder structure contd.</vt:lpstr>
      <vt:lpstr>Folder and file structure contd.</vt:lpstr>
      <vt:lpstr>Initializing the project</vt:lpstr>
      <vt:lpstr>Development dependencies</vt:lpstr>
      <vt:lpstr>Development dependencies contd.</vt:lpstr>
      <vt:lpstr>Babel contd.</vt:lpstr>
      <vt:lpstr>Babel contd.</vt:lpstr>
      <vt:lpstr>Config variables</vt:lpstr>
      <vt:lpstr>Config variables</vt:lpstr>
      <vt:lpstr>Config variables contd.</vt:lpstr>
      <vt:lpstr>Running scripts</vt:lpstr>
      <vt:lpstr>Running scripts – the package.json code as follows:</vt:lpstr>
      <vt:lpstr>Updated package.json file in the server side</vt:lpstr>
      <vt:lpstr>Running scripts</vt:lpstr>
      <vt:lpstr>Preparing the server</vt:lpstr>
      <vt:lpstr>Configuring Express</vt:lpstr>
      <vt:lpstr>Configuring Express contd.</vt:lpstr>
      <vt:lpstr>Configuring Express contd.</vt:lpstr>
      <vt:lpstr>Configuring Express contd.</vt:lpstr>
      <vt:lpstr>Configuring Express contd.</vt:lpstr>
      <vt:lpstr>Configuring Express contd.</vt:lpstr>
      <vt:lpstr>Configuring Express contd.</vt:lpstr>
      <vt:lpstr>Configuring Express contd.</vt:lpstr>
      <vt:lpstr>Starting the server</vt:lpstr>
      <vt:lpstr>Starting the server</vt:lpstr>
      <vt:lpstr>Output at the terminal</vt:lpstr>
      <vt:lpstr>PowerPoint Presentation</vt:lpstr>
      <vt:lpstr>Backend- Browser window</vt:lpstr>
      <vt:lpstr>Frontend Browser window.</vt:lpstr>
      <vt:lpstr>PowerPoint Presentation</vt:lpstr>
      <vt:lpstr>Setting up Mongoose and  connecting to MongoDB</vt:lpstr>
      <vt:lpstr>Setting up Mongoose and  connecting to MongoDB</vt:lpstr>
      <vt:lpstr>Update server.js</vt:lpstr>
      <vt:lpstr>Updated server.js code</vt:lpstr>
      <vt:lpstr>Mongoose</vt:lpstr>
      <vt:lpstr>Serving an HTML template at a  root URL</vt:lpstr>
      <vt:lpstr>template.js</vt:lpstr>
      <vt:lpstr>express.js file.</vt:lpstr>
      <vt:lpstr>updated express.js file.</vt:lpstr>
      <vt:lpstr>Updated config.js</vt:lpstr>
      <vt:lpstr>Updated server.js file</vt:lpstr>
      <vt:lpstr>Running the server.</vt:lpstr>
      <vt:lpstr>PowerPoint Presentation</vt:lpstr>
      <vt:lpstr>Implementing the user model</vt:lpstr>
      <vt:lpstr>User.model.js file.</vt:lpstr>
      <vt:lpstr>User schema definition</vt:lpstr>
      <vt:lpstr>user.model.js file.</vt:lpstr>
      <vt:lpstr>User.model.js contd.</vt:lpstr>
      <vt:lpstr>user.model.js contd. Created and updated timestamps</vt:lpstr>
      <vt:lpstr>Hashed password and salt</vt:lpstr>
      <vt:lpstr>Password for auth</vt:lpstr>
      <vt:lpstr>Handling the password string as a  virtual field</vt:lpstr>
      <vt:lpstr>Handling the password string as a  virtual field contd.</vt:lpstr>
      <vt:lpstr>Updated user.model.js</vt:lpstr>
      <vt:lpstr>Password field validation</vt:lpstr>
      <vt:lpstr>Update the user.model.js as follows:</vt:lpstr>
      <vt:lpstr>PowerPoint Presentation</vt:lpstr>
      <vt:lpstr>PowerPoint Presentation</vt:lpstr>
      <vt:lpstr>Mongoose error handling</vt:lpstr>
      <vt:lpstr>dbErrorHandler.js:</vt:lpstr>
      <vt:lpstr>dbErrorHandler.js Contd.</vt:lpstr>
      <vt:lpstr>dbErrorHandler.js Contd.</vt:lpstr>
      <vt:lpstr>Updated dbErrorHandler.js</vt:lpstr>
      <vt:lpstr>dbErrorHandler.js Contd.</vt:lpstr>
      <vt:lpstr>Update the server.js</vt:lpstr>
      <vt:lpstr>Running the server</vt:lpstr>
    </vt:vector>
  </TitlesOfParts>
  <Company>CentennialCollege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ILIA</dc:creator>
  <cp:lastModifiedBy>BLESSING AJIBOYE</cp:lastModifiedBy>
  <cp:revision>994</cp:revision>
  <dcterms:created xsi:type="dcterms:W3CDTF">2008-05-26T16:51:35Z</dcterms:created>
  <dcterms:modified xsi:type="dcterms:W3CDTF">2024-06-08T06:43:35Z</dcterms:modified>
</cp:coreProperties>
</file>