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0"/>
    <a:srgbClr val="3333FF"/>
    <a:srgbClr val="3333CC"/>
    <a:srgbClr val="008000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6/24/2023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014D-97AC-0448-66D1-EB65EAF1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9CA4-1CD3-F375-24D2-F015A56A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Express core is </a:t>
            </a:r>
            <a:r>
              <a:rPr lang="en-US" sz="1800" b="1" dirty="0"/>
              <a:t>minimal</a:t>
            </a:r>
            <a:r>
              <a:rPr lang="en-US" sz="1800" dirty="0"/>
              <a:t>, yet the team behind it provides various predefined middleware to handle common web development features. </a:t>
            </a:r>
          </a:p>
          <a:p>
            <a:endParaRPr lang="en-US" sz="1800" dirty="0"/>
          </a:p>
          <a:p>
            <a:r>
              <a:rPr lang="en-US" sz="1800" dirty="0"/>
              <a:t>These types of middleware vary in size and functionality and extend Express to provide a better framework support. </a:t>
            </a:r>
          </a:p>
          <a:p>
            <a:endParaRPr lang="en-US" sz="1800" dirty="0"/>
          </a:p>
          <a:p>
            <a:r>
              <a:rPr lang="en-US" sz="1800" dirty="0"/>
              <a:t>The popular Express middleware are as follows: </a:t>
            </a:r>
          </a:p>
          <a:p>
            <a:pPr lvl="1"/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morgan</a:t>
            </a:r>
            <a:r>
              <a:rPr lang="en-US" sz="1800" dirty="0"/>
              <a:t>: This is an </a:t>
            </a:r>
            <a:r>
              <a:rPr lang="en-US" sz="1800" b="1" dirty="0"/>
              <a:t>HTTP</a:t>
            </a:r>
            <a:r>
              <a:rPr lang="en-US" sz="1800" dirty="0"/>
              <a:t> request logger middleware.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body-parser</a:t>
            </a:r>
            <a:r>
              <a:rPr lang="en-US" sz="1800" dirty="0"/>
              <a:t>: This is a body-parsing middleware that is used to parse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sz="1800" dirty="0"/>
              <a:t> body, and it supports various request types.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method-override</a:t>
            </a:r>
            <a:r>
              <a:rPr lang="en-US" sz="1800" dirty="0"/>
              <a:t>: This is a middleware that provides HTTP verb support such as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PUT</a:t>
            </a:r>
            <a:r>
              <a:rPr lang="en-US" sz="1800" dirty="0"/>
              <a:t> or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sz="1800" dirty="0"/>
              <a:t> in places where the client doesn't support it.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D3FC-0653-890E-F72E-87B28FDA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2E51-084B-4F23-E875-FE5DBB54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86E5-5404-0530-E7A4-8AB2A72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4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0F89-63A4-5735-D41C-2B3A8FB8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Middleware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DAEB-7950-8014-9AB8-C6D791F6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compression</a:t>
            </a:r>
            <a:r>
              <a:rPr lang="en-US" sz="2000" dirty="0"/>
              <a:t>: This is a compression middleware that is used to compress the response data using </a:t>
            </a:r>
            <a:r>
              <a:rPr lang="en-US" sz="2000" b="1" dirty="0" err="1"/>
              <a:t>gzip</a:t>
            </a:r>
            <a:r>
              <a:rPr lang="en-US" sz="2000" dirty="0"/>
              <a:t>/</a:t>
            </a:r>
            <a:r>
              <a:rPr lang="en-US" sz="2000" b="1" dirty="0"/>
              <a:t>deflate</a:t>
            </a:r>
            <a:r>
              <a:rPr lang="en-US" sz="2000" dirty="0"/>
              <a:t>. 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express.static</a:t>
            </a:r>
            <a:r>
              <a:rPr lang="en-US" sz="2000" dirty="0"/>
              <a:t>: This middleware used to serve </a:t>
            </a:r>
            <a:r>
              <a:rPr lang="en-US" sz="2000" b="1" dirty="0"/>
              <a:t>static files</a:t>
            </a:r>
            <a:r>
              <a:rPr lang="en-US" sz="2000" dirty="0"/>
              <a:t>. 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cookie-parser</a:t>
            </a:r>
            <a:r>
              <a:rPr lang="en-US" sz="2000" dirty="0"/>
              <a:t>: This is a cookie-parsing middleware that populates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req.cookies</a:t>
            </a:r>
            <a:r>
              <a:rPr lang="en-US" sz="2000" dirty="0"/>
              <a:t> object. 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sz="2000" dirty="0"/>
              <a:t>: This is a session middleware used to support persistent sessions. 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There are many more types of Express </a:t>
            </a:r>
            <a:r>
              <a:rPr lang="en-US" sz="2000" b="1" dirty="0"/>
              <a:t>middleware</a:t>
            </a:r>
            <a:r>
              <a:rPr lang="en-US" sz="2000" dirty="0"/>
              <a:t> that enable you to shorten your development time, and even a larger number of third-party middleware.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4305-148A-40D1-70CD-29853CE9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60C6-8F06-C728-5706-DD5732D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01D9-BD13-E5A8-5701-B9ED3502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9C3A-9ED5-8595-5F81-52A0229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MVC pattern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AF93-8955-588F-09C4-AD8AA8E0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50" dirty="0"/>
              <a:t>The Express framework is </a:t>
            </a:r>
            <a:r>
              <a:rPr lang="en-US" sz="1750" b="1" dirty="0"/>
              <a:t>pattern agnostic</a:t>
            </a:r>
            <a:r>
              <a:rPr lang="en-US" sz="1750" dirty="0"/>
              <a:t>, which means it doesn't support any predefined syntax or structure as do some other web frameworks. </a:t>
            </a:r>
          </a:p>
          <a:p>
            <a:endParaRPr lang="en-US" sz="1750" dirty="0"/>
          </a:p>
          <a:p>
            <a:r>
              <a:rPr lang="en-US" sz="1750" dirty="0"/>
              <a:t>Applying the </a:t>
            </a:r>
            <a:r>
              <a:rPr lang="en-US" sz="1750" b="1" dirty="0"/>
              <a:t>MVC pattern </a:t>
            </a:r>
            <a:r>
              <a:rPr lang="en-US" sz="1750" dirty="0"/>
              <a:t>to your Express application means that you can create </a:t>
            </a:r>
            <a:r>
              <a:rPr lang="en-US" sz="1750" b="1" dirty="0"/>
              <a:t>specific folders </a:t>
            </a:r>
            <a:r>
              <a:rPr lang="en-US" sz="1750" dirty="0"/>
              <a:t>where you place your JavaScript files in a certain logical order. </a:t>
            </a:r>
          </a:p>
          <a:p>
            <a:endParaRPr lang="en-US" sz="1750" dirty="0"/>
          </a:p>
          <a:p>
            <a:r>
              <a:rPr lang="en-US" sz="1750" dirty="0"/>
              <a:t>All those files are basically </a:t>
            </a:r>
            <a:r>
              <a:rPr lang="en-US" sz="1750" b="1" dirty="0" err="1"/>
              <a:t>CommonJS</a:t>
            </a:r>
            <a:r>
              <a:rPr lang="en-US" sz="1750" b="1" dirty="0"/>
              <a:t> modules </a:t>
            </a:r>
            <a:r>
              <a:rPr lang="en-US" sz="1750" dirty="0"/>
              <a:t>that function as logical units. </a:t>
            </a:r>
          </a:p>
          <a:p>
            <a:endParaRPr lang="en-US" sz="1750" dirty="0"/>
          </a:p>
          <a:p>
            <a:r>
              <a:rPr lang="en-US" sz="1750" dirty="0"/>
              <a:t>For instance, </a:t>
            </a:r>
            <a:r>
              <a:rPr lang="en-US" sz="1750" b="1" dirty="0">
                <a:latin typeface="Consolas" charset="0"/>
                <a:ea typeface="Consolas" charset="0"/>
                <a:cs typeface="Consolas" charset="0"/>
              </a:rPr>
              <a:t>models</a:t>
            </a:r>
            <a:r>
              <a:rPr lang="en-US" sz="1750" dirty="0"/>
              <a:t> will be </a:t>
            </a:r>
            <a:r>
              <a:rPr lang="en-US" sz="1750" dirty="0" err="1"/>
              <a:t>CommonJS</a:t>
            </a:r>
            <a:r>
              <a:rPr lang="en-US" sz="1750" dirty="0"/>
              <a:t> modules containing a definition of </a:t>
            </a:r>
            <a:r>
              <a:rPr lang="en-US" sz="1750" b="1" dirty="0">
                <a:latin typeface="Consolas" charset="0"/>
                <a:ea typeface="Consolas" charset="0"/>
                <a:cs typeface="Consolas" charset="0"/>
              </a:rPr>
              <a:t>Mongoose</a:t>
            </a:r>
            <a:r>
              <a:rPr lang="en-US" sz="1750" dirty="0"/>
              <a:t> models placed in the models folder, </a:t>
            </a:r>
            <a:r>
              <a:rPr lang="en-US" sz="1750" b="1" dirty="0">
                <a:latin typeface="Consolas" charset="0"/>
                <a:ea typeface="Consolas" charset="0"/>
                <a:cs typeface="Consolas" charset="0"/>
              </a:rPr>
              <a:t>views</a:t>
            </a:r>
            <a:r>
              <a:rPr lang="en-US" sz="1750" dirty="0"/>
              <a:t> will be HTML or other template files placed in the views folder, and </a:t>
            </a:r>
            <a:r>
              <a:rPr lang="en-US" sz="1750" b="1" dirty="0">
                <a:latin typeface="Consolas" charset="0"/>
                <a:ea typeface="Consolas" charset="0"/>
                <a:cs typeface="Consolas" charset="0"/>
              </a:rPr>
              <a:t>controllers</a:t>
            </a:r>
            <a:r>
              <a:rPr lang="en-US" sz="1750" dirty="0"/>
              <a:t> will be </a:t>
            </a:r>
            <a:r>
              <a:rPr lang="en-US" sz="1750" dirty="0" err="1"/>
              <a:t>CommonJS</a:t>
            </a:r>
            <a:r>
              <a:rPr lang="en-US" sz="1750" dirty="0"/>
              <a:t> modules with functional methods placed in the controllers folder. </a:t>
            </a:r>
          </a:p>
          <a:p>
            <a:endParaRPr lang="en-US" sz="1750" dirty="0"/>
          </a:p>
          <a:p>
            <a:r>
              <a:rPr lang="en-US" sz="1750" dirty="0"/>
              <a:t>To illustrate this better, it's time to discuss the different types of an application structure.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B575-A8AD-3CA7-D502-9C9D5A2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A7ED-76FA-9BD2-151D-3D0BA5DC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0C46-CD2A-73D7-BE2E-6C21E4E4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20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E341-3E22-9CD3-3BB7-C8C28BAE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A8EA-0E87-AF4B-A893-0698B814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presents three major objects that you'll frequently use.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application</a:t>
            </a:r>
            <a:r>
              <a:rPr lang="en-US" dirty="0"/>
              <a:t> object is the instance of an Express application you created in the first example and is usually used to configure your application.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request</a:t>
            </a:r>
            <a:r>
              <a:rPr lang="en-US" dirty="0"/>
              <a:t> object is a wrapper of Node's HTTP request object and is used to extract information about the currently handled HTTP request.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response</a:t>
            </a:r>
            <a:r>
              <a:rPr lang="en-US" dirty="0"/>
              <a:t> object is a wrapper of Node's HTTP response object and is used to set the response data and headers.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33B6-89B7-D16C-0D5D-C24F1DCF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695F-8B85-E813-EA2F-6FCCE0C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3E2C-BAC5-C523-10E9-31FDB81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2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623D-1381-D64E-95F8-074ED8E5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E50C-B8F5-2A99-C47A-257D0613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The application object </a:t>
            </a:r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/>
              <a:t>application object </a:t>
            </a:r>
            <a:r>
              <a:rPr lang="en-US" sz="1800" dirty="0"/>
              <a:t>contains the following methods to help you configure your application: </a:t>
            </a:r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app.set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(name, value) </a:t>
            </a:r>
            <a:r>
              <a:rPr lang="en-US" sz="1800" dirty="0"/>
              <a:t>: This is used to set environment variables that Express will use in its configuration.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app.get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(name) </a:t>
            </a:r>
            <a:r>
              <a:rPr lang="en-US" sz="1800" dirty="0"/>
              <a:t>: This is used to get environment variables that Express is using in its configuration.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app.engine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, callback) </a:t>
            </a:r>
            <a:r>
              <a:rPr lang="en-US" sz="1800" dirty="0"/>
              <a:t>: This is used to define a given template engine to render certain file types, for example, you can tell the </a:t>
            </a:r>
            <a:r>
              <a:rPr lang="en-US" sz="1800" b="1" dirty="0"/>
              <a:t>EJS</a:t>
            </a:r>
            <a:r>
              <a:rPr lang="en-US" sz="1800" dirty="0"/>
              <a:t> template engine to use HTML files as templates like this: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app.engine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('html', require('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ejs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').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renderFile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endParaRPr lang="en-US" sz="1800" b="1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app.locals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/>
              <a:t>: This is used to send application-level variables to all rendered templates.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A2C6-AA4D-E743-A9EE-CEA9B28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E028-5A1E-9B03-C9A3-6C374FF8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07BB-4BA3-B417-B60E-B22F0A7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62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B31-2F6B-3B39-656F-77681A7B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13B0-CA2C-2A04-899A-A7DE9797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The application object (continued)</a:t>
            </a:r>
            <a:endParaRPr lang="en-US" sz="2200" dirty="0"/>
          </a:p>
          <a:p>
            <a:pPr lvl="1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([path], callback) </a:t>
            </a:r>
            <a:r>
              <a:rPr lang="en-US" sz="2200" dirty="0"/>
              <a:t>: This is used to create an Express middleware to handle HTTP requests sent to the server. Optionally, you'll be able to mount middleware to respond to certain paths. 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app.VERB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(path, [callback...], callback)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/>
              <a:t>: This is used to define one or more middleware functions to respond to </a:t>
            </a:r>
            <a:r>
              <a:rPr lang="en-US" sz="2200" b="1" dirty="0"/>
              <a:t>HTTP</a:t>
            </a:r>
            <a:r>
              <a:rPr lang="en-US" sz="2200" dirty="0"/>
              <a:t> requests made to a certain path in conjunction with the </a:t>
            </a:r>
            <a:r>
              <a:rPr lang="en-US" sz="2200" b="1" dirty="0"/>
              <a:t>HTTP</a:t>
            </a:r>
            <a:r>
              <a:rPr lang="en-US" sz="2200" dirty="0"/>
              <a:t> verb declared. For instance, when you want to respond to requests that are using the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2200" dirty="0"/>
              <a:t> verb, then you can just assign the middleware using the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app.get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200" dirty="0"/>
              <a:t>method. For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POST</a:t>
            </a:r>
            <a:r>
              <a:rPr lang="en-US" sz="2200" dirty="0"/>
              <a:t> requests you'll use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app.post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200" dirty="0"/>
              <a:t>, and so on.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32BD-482F-B17B-C3A6-1F23E273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D9EC-3578-74D7-A342-5CB64C0E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7AB3-176A-68E3-67A2-C17DBB82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4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6B31-908F-AB65-48E9-939E4E33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0E48-9D6A-4279-066A-27F3DEE1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The application object (continued)</a:t>
            </a:r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app.route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(path).VERB([callback...], callback) </a:t>
            </a:r>
            <a:r>
              <a:rPr lang="en-US" sz="1800" dirty="0"/>
              <a:t>: This is used to define one or more </a:t>
            </a:r>
            <a:r>
              <a:rPr lang="en-US" sz="1800" b="1" dirty="0"/>
              <a:t>middleware functions </a:t>
            </a:r>
            <a:r>
              <a:rPr lang="en-US" sz="1800" dirty="0"/>
              <a:t>to respond to HTTP requests made to a certain unified path in conjunction with multiple HTTP verbs. For instance, when you want to respond to requests that are using the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1800" dirty="0"/>
              <a:t> and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POST</a:t>
            </a:r>
            <a:r>
              <a:rPr lang="en-US" sz="1800" dirty="0"/>
              <a:t> verbs, you can just assign the appropriate middleware functions using app.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route(path).get(callback).post(callback)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app.param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([name], callback) </a:t>
            </a:r>
            <a:r>
              <a:rPr lang="en-US" sz="1800" dirty="0"/>
              <a:t>: This is used to attach a certain functionality to any request made to a path that includes a certain routing parameter. For instance, you can map </a:t>
            </a:r>
            <a:r>
              <a:rPr lang="en-US" sz="1800" b="1" dirty="0"/>
              <a:t>logic</a:t>
            </a:r>
            <a:r>
              <a:rPr lang="en-US" sz="1800" dirty="0"/>
              <a:t> to any request that includes the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1800" dirty="0"/>
              <a:t> parameter using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app.param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', callback)</a:t>
            </a:r>
          </a:p>
          <a:p>
            <a:pPr lvl="1"/>
            <a:endParaRPr lang="en-US" sz="1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/>
              <a:t>There are many more application methods and properties you can use, but using these common basic methods enables developers to extend Express in whatever way they find reasonable.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CE98-65B7-594D-8884-FFE3B6DA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87D9-F344-84B6-E136-6FF1881E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D73F-6D69-8A80-6740-9C121367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03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A1D-DBA4-D9CC-0D63-6CE1CCDC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25FE-3C09-93C4-FF09-119FE376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request object </a:t>
            </a:r>
            <a:endParaRPr lang="en-US" sz="2000" dirty="0"/>
          </a:p>
          <a:p>
            <a:r>
              <a:rPr lang="en-US" sz="2000" dirty="0"/>
              <a:t>The request object also provides a handful of helping methods that contain the information you need about the current HTTP request. </a:t>
            </a:r>
          </a:p>
          <a:p>
            <a:endParaRPr lang="en-US" sz="2000" dirty="0"/>
          </a:p>
          <a:p>
            <a:r>
              <a:rPr lang="en-US" sz="2000" dirty="0"/>
              <a:t>The key properties and methods of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sz="2000" dirty="0"/>
              <a:t> object are as follows: </a:t>
            </a:r>
          </a:p>
          <a:p>
            <a:pPr lvl="1"/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req.query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: This is an object containing the parsed query-string parameters. 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req.params</a:t>
            </a:r>
            <a:r>
              <a:rPr lang="en-US" sz="2000" dirty="0"/>
              <a:t> : This is an object containing the parsed routing parameters. 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req.body</a:t>
            </a:r>
            <a:r>
              <a:rPr lang="en-US" sz="2000" dirty="0"/>
              <a:t> : This is an object used to retrieve the parsed request body. This property is included in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bodyParser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middleware.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4BDF-EBB3-D506-B14A-C79EB8FD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BD77-461B-0991-67E3-4C1C831F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17EB-28E8-9ABF-196D-D236E10B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2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FCD4-1427-A7BC-2227-5A13E4D2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E67D-F20C-D2BB-2C97-FF38A3B0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request object </a:t>
            </a:r>
            <a:r>
              <a:rPr lang="en-US" sz="2000" dirty="0"/>
              <a:t> (continued)</a:t>
            </a:r>
          </a:p>
          <a:p>
            <a:pPr lvl="1"/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req.param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(name)</a:t>
            </a:r>
            <a:r>
              <a:rPr lang="en-US" sz="2000" dirty="0"/>
              <a:t> : This is used to retrieve a value of a request parameter. Note that the parameter can be a </a:t>
            </a:r>
            <a:r>
              <a:rPr lang="en-US" sz="2000" b="1" dirty="0"/>
              <a:t>query-string</a:t>
            </a:r>
            <a:r>
              <a:rPr lang="en-US" sz="2000" dirty="0"/>
              <a:t> parameter, a routing parameter, or a property from a </a:t>
            </a:r>
            <a:r>
              <a:rPr lang="en-US" sz="2000" b="1" dirty="0"/>
              <a:t>JSON</a:t>
            </a:r>
            <a:r>
              <a:rPr lang="en-US" sz="2000" dirty="0"/>
              <a:t> request body.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req.path</a:t>
            </a:r>
            <a:r>
              <a:rPr lang="en-US" sz="2000" dirty="0"/>
              <a:t>,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req.host</a:t>
            </a:r>
            <a:r>
              <a:rPr lang="en-US" sz="2000" dirty="0"/>
              <a:t>, and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req.ip</a:t>
            </a:r>
            <a:r>
              <a:rPr lang="en-US" sz="2000" dirty="0"/>
              <a:t>: These are used to retrieve the current </a:t>
            </a:r>
            <a:r>
              <a:rPr lang="en-US" sz="2000" b="1" dirty="0"/>
              <a:t>request path</a:t>
            </a:r>
            <a:r>
              <a:rPr lang="en-US" sz="2000" dirty="0"/>
              <a:t>, </a:t>
            </a:r>
            <a:r>
              <a:rPr lang="en-US" sz="2000" b="1" dirty="0"/>
              <a:t>host name</a:t>
            </a:r>
            <a:r>
              <a:rPr lang="en-US" sz="2000" dirty="0"/>
              <a:t>, and </a:t>
            </a:r>
            <a:r>
              <a:rPr lang="en-US" sz="2000" b="1" dirty="0"/>
              <a:t>remote IP</a:t>
            </a:r>
            <a:r>
              <a:rPr lang="en-US" sz="2000" dirty="0"/>
              <a:t>. 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req.cookies</a:t>
            </a:r>
            <a:r>
              <a:rPr lang="en-US" sz="2000" dirty="0"/>
              <a:t>: This is used in conjunction with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cookieParser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middleware to retrieve the cookies sent by the user-agent.</a:t>
            </a:r>
          </a:p>
          <a:p>
            <a:pPr lvl="1"/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sz="2000" dirty="0"/>
              <a:t> object contains many more methods and properties that we'll discuss later in this module, but these methods are what you'll usually use in a common web application.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D5AA-1CE0-0147-5F7C-571BABC7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D8C1-0AAE-586B-4EC4-D2E46C83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50B1-A57A-64E0-FD3A-4E8ECDE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9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7FCF-5D8F-96E5-B97B-6E0673D8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6410-8639-D4FA-FC4D-F95D0745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The response object </a:t>
            </a:r>
            <a:endParaRPr lang="en-US" sz="1800" dirty="0"/>
          </a:p>
          <a:p>
            <a:r>
              <a:rPr lang="en-US" sz="1800" dirty="0"/>
              <a:t>The response object is frequently used when developing an </a:t>
            </a:r>
            <a:r>
              <a:rPr lang="en-US" sz="1800" b="1" dirty="0"/>
              <a:t>Express</a:t>
            </a:r>
            <a:r>
              <a:rPr lang="en-US" sz="1800" dirty="0"/>
              <a:t> application because any request sent to the server will be handled and responded using the response object methods. </a:t>
            </a:r>
          </a:p>
          <a:p>
            <a:r>
              <a:rPr lang="en-US" sz="1800" dirty="0"/>
              <a:t>It has several key methods, which are as follows: </a:t>
            </a:r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res.status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(code)</a:t>
            </a:r>
            <a:r>
              <a:rPr lang="en-US" sz="1800" dirty="0"/>
              <a:t>: This is used to set the response HTTP status code.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res.set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(field, [value])</a:t>
            </a:r>
            <a:r>
              <a:rPr lang="en-US" sz="1800" dirty="0"/>
              <a:t>: This is used to set the response HTTP header.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res.cookie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(name, value, [options])</a:t>
            </a:r>
            <a:r>
              <a:rPr lang="en-US" sz="1800" dirty="0"/>
              <a:t>: This is used to set a response cookie. The options argument is used to pass an object defining common cookie configuration, such as the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maxAge</a:t>
            </a:r>
            <a:r>
              <a:rPr lang="en-US" sz="1800" dirty="0"/>
              <a:t> property.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res.redirect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([status],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800" dirty="0"/>
              <a:t>: This is used to redirect the request to a given URL. Note that you can add an HTTP status code to the response. When not passing a status code, it will be defaulted to 302 Found.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0C50-853B-4530-0D9D-11AC3729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47AA-8FA7-2B92-0E2D-4C745716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A5B7-5502-0D3C-AD3B-CEE2B14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1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9610-BD46-144B-0A95-CACCE3D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41"/>
                </a:solidFill>
              </a:rPr>
              <a:t>The application, request, and response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CA7D-9C96-B910-ED99-C235BA19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The response object (continued) </a:t>
            </a:r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res.send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([body | status], [body])</a:t>
            </a:r>
            <a:r>
              <a:rPr lang="en-US" sz="1800" dirty="0"/>
              <a:t>: This is used for non-streaming responses. This method does a lot of background work, such as setting the Content-Type and Content-Length headers, and responding with the proper cache headers.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res.json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([status | body], [body])</a:t>
            </a:r>
            <a:r>
              <a:rPr lang="en-US" sz="1800" dirty="0"/>
              <a:t>: This is identical to the </a:t>
            </a:r>
            <a:r>
              <a:rPr lang="en-US" sz="1800" dirty="0" err="1"/>
              <a:t>res.send</a:t>
            </a:r>
            <a:r>
              <a:rPr lang="en-US" sz="1800" dirty="0"/>
              <a:t>() method when sending an object or array. Most of the times, it is used as syntactic sugar, but sometimes you may need to use it to force a JSON response to non-objects, such as null or undefined. 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res.render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(view, [locals], callback)</a:t>
            </a:r>
            <a:r>
              <a:rPr lang="en-US" sz="1800" dirty="0"/>
              <a:t>: This is used to render a view and send an HTML response. </a:t>
            </a:r>
          </a:p>
          <a:p>
            <a:pPr lvl="1"/>
            <a:endParaRPr lang="en-US" sz="1800" dirty="0"/>
          </a:p>
          <a:p>
            <a:r>
              <a:rPr lang="en-US" sz="1800" dirty="0"/>
              <a:t>The response object also contains many more methods and properties to handle different response scenarios, which you'll learn about later in this book.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0D89-1A3C-3F9B-FC5D-212B6A85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BFE4-99F6-8C5C-4976-5F8F59AC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A5DE-7F16-54FD-D19E-9FC9B6F4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7349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Words>1532</Words>
  <Application>Microsoft Office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Times New Roman</vt:lpstr>
      <vt:lpstr>Wingdings</vt:lpstr>
      <vt:lpstr>Default Design</vt:lpstr>
      <vt:lpstr>Web Application Development</vt:lpstr>
      <vt:lpstr>The application, request, and response objects </vt:lpstr>
      <vt:lpstr>The application, request, and response objects </vt:lpstr>
      <vt:lpstr>The application, request, and response objects </vt:lpstr>
      <vt:lpstr>The application, request, and response objects </vt:lpstr>
      <vt:lpstr>The application, request, and response objects </vt:lpstr>
      <vt:lpstr>The application, request, and response objects </vt:lpstr>
      <vt:lpstr>The application, request, and response objects </vt:lpstr>
      <vt:lpstr>The application, request, and response objects </vt:lpstr>
      <vt:lpstr>External Middleware</vt:lpstr>
      <vt:lpstr>External Middleware Contd.</vt:lpstr>
      <vt:lpstr>Implementing the MVC pattern 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833</cp:revision>
  <dcterms:created xsi:type="dcterms:W3CDTF">2008-05-26T16:51:35Z</dcterms:created>
  <dcterms:modified xsi:type="dcterms:W3CDTF">2023-06-24T04:47:17Z</dcterms:modified>
</cp:coreProperties>
</file>