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FF0"/>
    <a:srgbClr val="3333FF"/>
    <a:srgbClr val="3333CC"/>
    <a:srgbClr val="008000"/>
    <a:srgbClr val="009900"/>
    <a:srgbClr val="339966"/>
    <a:srgbClr val="808080"/>
    <a:srgbClr val="8FFFD2"/>
    <a:srgbClr val="00FF99"/>
    <a:srgbClr val="A2CE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95" d="100"/>
          <a:sy n="95" d="100"/>
        </p:scale>
        <p:origin x="1046" y="72"/>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21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138701A-496A-46B1-BB64-CF1D04C3536D}" type="slidenum">
              <a:rPr lang="en-US" altLang="en-US"/>
              <a:pPr/>
              <a:t>‹#›</a:t>
            </a:fld>
            <a:endParaRPr lang="en-US" altLang="en-US"/>
          </a:p>
        </p:txBody>
      </p:sp>
    </p:spTree>
    <p:extLst>
      <p:ext uri="{BB962C8B-B14F-4D97-AF65-F5344CB8AC3E}">
        <p14:creationId xmlns:p14="http://schemas.microsoft.com/office/powerpoint/2010/main" val="2634356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3920B5C-A9E0-42F8-B0D8-18C3E21EB093}" type="slidenum">
              <a:rPr lang="en-US" altLang="en-US"/>
              <a:pPr/>
              <a:t>‹#›</a:t>
            </a:fld>
            <a:endParaRPr lang="en-US" altLang="en-US"/>
          </a:p>
        </p:txBody>
      </p:sp>
    </p:spTree>
    <p:extLst>
      <p:ext uri="{BB962C8B-B14F-4D97-AF65-F5344CB8AC3E}">
        <p14:creationId xmlns:p14="http://schemas.microsoft.com/office/powerpoint/2010/main" val="713504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7C86CFDA-BA9A-4118-9995-01947E261DC7}" type="datetime1">
              <a:rPr lang="en-US" smtClean="0"/>
              <a:t>5/11/2024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12A4523E-7B4E-4306-9DD7-0C65B5C53629}" type="slidenum">
              <a:rPr lang="en-US" altLang="en-US"/>
              <a:pPr/>
              <a:t>‹#›</a:t>
            </a:fld>
            <a:endParaRPr lang="en-US" altLang="en-US"/>
          </a:p>
        </p:txBody>
      </p:sp>
    </p:spTree>
    <p:extLst>
      <p:ext uri="{BB962C8B-B14F-4D97-AF65-F5344CB8AC3E}">
        <p14:creationId xmlns:p14="http://schemas.microsoft.com/office/powerpoint/2010/main" val="39799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90600" y="914400"/>
            <a:ext cx="80772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9C54A8A-EC83-4BC5-B48C-A23671E55882}" type="datetime1">
              <a:rPr lang="en-US" smtClean="0"/>
              <a:t>5/11/2024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7C5CF243-786F-4254-B068-4C9F0B6EA12F}" type="slidenum">
              <a:rPr lang="en-US" altLang="en-US"/>
              <a:pPr/>
              <a:t>‹#›</a:t>
            </a:fld>
            <a:endParaRPr lang="en-US" altLang="en-US"/>
          </a:p>
        </p:txBody>
      </p:sp>
    </p:spTree>
    <p:extLst>
      <p:ext uri="{BB962C8B-B14F-4D97-AF65-F5344CB8AC3E}">
        <p14:creationId xmlns:p14="http://schemas.microsoft.com/office/powerpoint/2010/main" val="4147726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Web App Development</a:t>
            </a:r>
          </a:p>
        </p:txBody>
      </p:sp>
      <p:sp>
        <p:nvSpPr>
          <p:cNvPr id="1027" name="Rectangle 3"/>
          <p:cNvSpPr>
            <a:spLocks noGrp="1" noChangeArrowheads="1"/>
          </p:cNvSpPr>
          <p:nvPr>
            <p:ph type="body" idx="1"/>
          </p:nvPr>
        </p:nvSpPr>
        <p:spPr bwMode="auto">
          <a:xfrm>
            <a:off x="990600" y="914400"/>
            <a:ext cx="8001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066800" y="6248400"/>
            <a:ext cx="160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339966"/>
                </a:solidFill>
                <a:latin typeface="Arial" charset="0"/>
              </a:defRPr>
            </a:lvl1pPr>
          </a:lstStyle>
          <a:p>
            <a:pPr>
              <a:defRPr/>
            </a:pPr>
            <a:fld id="{9561A2BC-730C-4E82-8855-BE79563A3DC6}" type="datetime1">
              <a:rPr lang="en-US" smtClean="0"/>
              <a:t>5/11/2024</a:t>
            </a:fld>
            <a:endParaRPr lang="en-US"/>
          </a:p>
        </p:txBody>
      </p:sp>
      <p:sp>
        <p:nvSpPr>
          <p:cNvPr id="1029" name="Rectangle 5"/>
          <p:cNvSpPr>
            <a:spLocks noGrp="1" noChangeArrowheads="1"/>
          </p:cNvSpPr>
          <p:nvPr>
            <p:ph type="ftr" sz="quarter" idx="3"/>
          </p:nvPr>
        </p:nvSpPr>
        <p:spPr bwMode="auto">
          <a:xfrm>
            <a:off x="2819400" y="6248400"/>
            <a:ext cx="4572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339966"/>
                </a:solidFill>
                <a:latin typeface="Arial" charset="0"/>
              </a:defRPr>
            </a:lvl1pPr>
          </a:lstStyle>
          <a:p>
            <a:pPr>
              <a:defRPr/>
            </a:pPr>
            <a:r>
              <a:rPr lang="en-US"/>
              <a:t>Web Application Development</a:t>
            </a:r>
          </a:p>
        </p:txBody>
      </p:sp>
      <p:sp>
        <p:nvSpPr>
          <p:cNvPr id="1030" name="Rectangle 6"/>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339966"/>
                </a:solidFill>
              </a:defRPr>
            </a:lvl1pPr>
          </a:lstStyle>
          <a:p>
            <a:fld id="{1F038FB7-3440-4982-8E15-1047A8D5B201}" type="slidenum">
              <a:rPr lang="en-US" altLang="en-US"/>
              <a:pPr/>
              <a:t>‹#›</a:t>
            </a:fld>
            <a:endParaRPr lang="en-US" altLang="en-US"/>
          </a:p>
        </p:txBody>
      </p:sp>
      <p:pic>
        <p:nvPicPr>
          <p:cNvPr id="1031" name="Picture 7" descr="j03005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p:cNvSpPr>
            <a:spLocks noChangeShapeType="1"/>
          </p:cNvSpPr>
          <p:nvPr userDrawn="1"/>
        </p:nvSpPr>
        <p:spPr bwMode="auto">
          <a:xfrm>
            <a:off x="990600" y="838200"/>
            <a:ext cx="7696200" cy="0"/>
          </a:xfrm>
          <a:prstGeom prst="line">
            <a:avLst/>
          </a:prstGeom>
          <a:noFill/>
          <a:ln w="63500">
            <a:solidFill>
              <a:srgbClr val="008080"/>
            </a:solidFill>
            <a:round/>
            <a:headEnd/>
            <a:tailEnd/>
          </a:ln>
          <a:effectLst/>
        </p:spPr>
        <p:txBody>
          <a:bodyPr/>
          <a:lstStyle/>
          <a:p>
            <a:pPr>
              <a:defRPr/>
            </a:pPr>
            <a:endParaRPr lang="en-US">
              <a:latin typeface="Arial" charset="0"/>
            </a:endParaRPr>
          </a:p>
        </p:txBody>
      </p:sp>
      <p:sp>
        <p:nvSpPr>
          <p:cNvPr id="1033" name="Line 9"/>
          <p:cNvSpPr>
            <a:spLocks noChangeShapeType="1"/>
          </p:cNvSpPr>
          <p:nvPr userDrawn="1"/>
        </p:nvSpPr>
        <p:spPr bwMode="auto">
          <a:xfrm>
            <a:off x="0" y="838200"/>
            <a:ext cx="0" cy="6019800"/>
          </a:xfrm>
          <a:prstGeom prst="line">
            <a:avLst/>
          </a:prstGeom>
          <a:noFill/>
          <a:ln w="1905000">
            <a:solidFill>
              <a:srgbClr val="A2CEB1"/>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rtl="0" eaLnBrk="0" fontAlgn="base" hangingPunct="0">
        <a:spcBef>
          <a:spcPct val="0"/>
        </a:spcBef>
        <a:spcAft>
          <a:spcPct val="0"/>
        </a:spcAft>
        <a:defRPr sz="3600">
          <a:solidFill>
            <a:srgbClr val="339966"/>
          </a:solidFill>
          <a:latin typeface="+mj-lt"/>
          <a:ea typeface="+mj-ea"/>
          <a:cs typeface="+mj-cs"/>
        </a:defRPr>
      </a:lvl1pPr>
      <a:lvl2pPr algn="ctr" rtl="0" eaLnBrk="0" fontAlgn="base" hangingPunct="0">
        <a:spcBef>
          <a:spcPct val="0"/>
        </a:spcBef>
        <a:spcAft>
          <a:spcPct val="0"/>
        </a:spcAft>
        <a:defRPr sz="3600">
          <a:solidFill>
            <a:srgbClr val="339966"/>
          </a:solidFill>
          <a:latin typeface="Arial" charset="0"/>
        </a:defRPr>
      </a:lvl2pPr>
      <a:lvl3pPr algn="ctr" rtl="0" eaLnBrk="0" fontAlgn="base" hangingPunct="0">
        <a:spcBef>
          <a:spcPct val="0"/>
        </a:spcBef>
        <a:spcAft>
          <a:spcPct val="0"/>
        </a:spcAft>
        <a:defRPr sz="3600">
          <a:solidFill>
            <a:srgbClr val="339966"/>
          </a:solidFill>
          <a:latin typeface="Arial" charset="0"/>
        </a:defRPr>
      </a:lvl3pPr>
      <a:lvl4pPr algn="ctr" rtl="0" eaLnBrk="0" fontAlgn="base" hangingPunct="0">
        <a:spcBef>
          <a:spcPct val="0"/>
        </a:spcBef>
        <a:spcAft>
          <a:spcPct val="0"/>
        </a:spcAft>
        <a:defRPr sz="3600">
          <a:solidFill>
            <a:srgbClr val="339966"/>
          </a:solidFill>
          <a:latin typeface="Arial" charset="0"/>
        </a:defRPr>
      </a:lvl4pPr>
      <a:lvl5pPr algn="ctr" rtl="0" eaLnBrk="0" fontAlgn="base" hangingPunct="0">
        <a:spcBef>
          <a:spcPct val="0"/>
        </a:spcBef>
        <a:spcAft>
          <a:spcPct val="0"/>
        </a:spcAft>
        <a:defRPr sz="3600">
          <a:solidFill>
            <a:srgbClr val="339966"/>
          </a:solidFill>
          <a:latin typeface="Arial" charset="0"/>
        </a:defRPr>
      </a:lvl5pPr>
      <a:lvl6pPr marL="457200" algn="ctr" rtl="0" fontAlgn="base">
        <a:spcBef>
          <a:spcPct val="0"/>
        </a:spcBef>
        <a:spcAft>
          <a:spcPct val="0"/>
        </a:spcAft>
        <a:defRPr sz="3600">
          <a:solidFill>
            <a:srgbClr val="339966"/>
          </a:solidFill>
          <a:latin typeface="Arial" charset="0"/>
        </a:defRPr>
      </a:lvl6pPr>
      <a:lvl7pPr marL="914400" algn="ctr" rtl="0" fontAlgn="base">
        <a:spcBef>
          <a:spcPct val="0"/>
        </a:spcBef>
        <a:spcAft>
          <a:spcPct val="0"/>
        </a:spcAft>
        <a:defRPr sz="3600">
          <a:solidFill>
            <a:srgbClr val="339966"/>
          </a:solidFill>
          <a:latin typeface="Arial" charset="0"/>
        </a:defRPr>
      </a:lvl7pPr>
      <a:lvl8pPr marL="1371600" algn="ctr" rtl="0" fontAlgn="base">
        <a:spcBef>
          <a:spcPct val="0"/>
        </a:spcBef>
        <a:spcAft>
          <a:spcPct val="0"/>
        </a:spcAft>
        <a:defRPr sz="3600">
          <a:solidFill>
            <a:srgbClr val="339966"/>
          </a:solidFill>
          <a:latin typeface="Arial" charset="0"/>
        </a:defRPr>
      </a:lvl8pPr>
      <a:lvl9pPr marL="1828800" algn="ctr" rtl="0" fontAlgn="base">
        <a:spcBef>
          <a:spcPct val="0"/>
        </a:spcBef>
        <a:spcAft>
          <a:spcPct val="0"/>
        </a:spcAft>
        <a:defRPr sz="3600">
          <a:solidFill>
            <a:srgbClr val="339966"/>
          </a:solidFill>
          <a:latin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400">
          <a:solidFill>
            <a:srgbClr val="006600"/>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6600"/>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rgbClr val="006600"/>
          </a:solidFill>
          <a:latin typeface="+mn-lt"/>
        </a:defRPr>
      </a:lvl3pPr>
      <a:lvl4pPr marL="1600200" indent="-228600" algn="l" rtl="0" eaLnBrk="0" fontAlgn="base" hangingPunct="0">
        <a:spcBef>
          <a:spcPct val="20000"/>
        </a:spcBef>
        <a:spcAft>
          <a:spcPct val="0"/>
        </a:spcAft>
        <a:buChar char="•"/>
        <a:defRPr sz="2400">
          <a:solidFill>
            <a:srgbClr val="006600"/>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400">
          <a:solidFill>
            <a:srgbClr val="006600"/>
          </a:solidFill>
          <a:latin typeface="+mn-lt"/>
        </a:defRPr>
      </a:lvl5pPr>
      <a:lvl6pPr marL="2514600" indent="-228600" algn="l" rtl="0" fontAlgn="base">
        <a:spcBef>
          <a:spcPct val="20000"/>
        </a:spcBef>
        <a:spcAft>
          <a:spcPct val="0"/>
        </a:spcAft>
        <a:buFont typeface="Arial" charset="0"/>
        <a:buChar char="–"/>
        <a:defRPr sz="2400">
          <a:solidFill>
            <a:srgbClr val="006600"/>
          </a:solidFill>
          <a:latin typeface="+mn-lt"/>
        </a:defRPr>
      </a:lvl6pPr>
      <a:lvl7pPr marL="2971800" indent="-228600" algn="l" rtl="0" fontAlgn="base">
        <a:spcBef>
          <a:spcPct val="20000"/>
        </a:spcBef>
        <a:spcAft>
          <a:spcPct val="0"/>
        </a:spcAft>
        <a:buFont typeface="Arial" charset="0"/>
        <a:buChar char="–"/>
        <a:defRPr sz="2400">
          <a:solidFill>
            <a:srgbClr val="006600"/>
          </a:solidFill>
          <a:latin typeface="+mn-lt"/>
        </a:defRPr>
      </a:lvl7pPr>
      <a:lvl8pPr marL="3429000" indent="-228600" algn="l" rtl="0" fontAlgn="base">
        <a:spcBef>
          <a:spcPct val="20000"/>
        </a:spcBef>
        <a:spcAft>
          <a:spcPct val="0"/>
        </a:spcAft>
        <a:buFont typeface="Arial" charset="0"/>
        <a:buChar char="–"/>
        <a:defRPr sz="2400">
          <a:solidFill>
            <a:srgbClr val="006600"/>
          </a:solidFill>
          <a:latin typeface="+mn-lt"/>
        </a:defRPr>
      </a:lvl8pPr>
      <a:lvl9pPr marL="3886200" indent="-228600" algn="l" rtl="0" fontAlgn="base">
        <a:spcBef>
          <a:spcPct val="20000"/>
        </a:spcBef>
        <a:spcAft>
          <a:spcPct val="0"/>
        </a:spcAft>
        <a:buFont typeface="Arial" charset="0"/>
        <a:buChar char="–"/>
        <a:defRPr sz="2400">
          <a:solidFill>
            <a:srgbClr val="00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airbnb.com/" TargetMode="External"/><Relationship Id="rId2" Type="http://schemas.openxmlformats.org/officeDocument/2006/relationships/hyperlink" Target="http://netflix.com/" TargetMode="External"/><Relationship Id="rId1" Type="http://schemas.openxmlformats.org/officeDocument/2006/relationships/slideLayout" Target="../slideLayouts/slideLayout2.xml"/><Relationship Id="rId4" Type="http://schemas.openxmlformats.org/officeDocument/2006/relationships/hyperlink" Target="https://www.americanexpress.com/"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www.hostinger.com/tutorials/learn-coding-online-for-fre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hostinger.com/tutorials/add-javascript-to-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hostinger.com/tutorials/what-is-angular" TargetMode="External"/><Relationship Id="rId2" Type="http://schemas.openxmlformats.org/officeDocument/2006/relationships/hyperlink" Target="https://www.hostinger.com/tutorials/what-is-javascrip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hostinger.com/tutorials/html-cheat-sheet" TargetMode="External"/><Relationship Id="rId2" Type="http://schemas.openxmlformats.org/officeDocument/2006/relationships/hyperlink" Target="https://reactjs.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redux.js.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recoiljs.org/docs/introduction/core-concepts/#atoms" TargetMode="External"/><Relationship Id="rId2" Type="http://schemas.openxmlformats.org/officeDocument/2006/relationships/hyperlink" Target="https://recoiljs.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ctrTitle"/>
          </p:nvPr>
        </p:nvSpPr>
        <p:spPr>
          <a:xfrm>
            <a:off x="990600" y="0"/>
            <a:ext cx="7696200" cy="762000"/>
          </a:xfrm>
        </p:spPr>
        <p:txBody>
          <a:bodyPr/>
          <a:lstStyle/>
          <a:p>
            <a:pPr eaLnBrk="1" hangingPunct="1"/>
            <a:r>
              <a:rPr lang="en-US" altLang="en-US" dirty="0"/>
              <a:t>Web Application Development</a:t>
            </a:r>
          </a:p>
        </p:txBody>
      </p:sp>
      <p:sp>
        <p:nvSpPr>
          <p:cNvPr id="2054" name="WordArt 7" descr="Paper bag"/>
          <p:cNvSpPr>
            <a:spLocks noChangeArrowheads="1" noChangeShapeType="1" noTextEdit="1"/>
          </p:cNvSpPr>
          <p:nvPr/>
        </p:nvSpPr>
        <p:spPr bwMode="auto">
          <a:xfrm>
            <a:off x="1828800" y="2438400"/>
            <a:ext cx="5562600" cy="1631950"/>
          </a:xfrm>
          <a:prstGeom prst="rect">
            <a:avLst/>
          </a:prstGeom>
        </p:spPr>
        <p:txBody>
          <a:bodyPr wrap="none" fromWordArt="1">
            <a:prstTxWarp prst="textPlain">
              <a:avLst>
                <a:gd name="adj" fmla="val 50000"/>
              </a:avLst>
            </a:prstTxWarp>
          </a:bodyPr>
          <a:lstStyle/>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COMP-229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72A49-6819-FBAE-97BA-AF70ED6FC138}"/>
              </a:ext>
            </a:extLst>
          </p:cNvPr>
          <p:cNvSpPr>
            <a:spLocks noGrp="1"/>
          </p:cNvSpPr>
          <p:nvPr>
            <p:ph type="title"/>
          </p:nvPr>
        </p:nvSpPr>
        <p:spPr/>
        <p:txBody>
          <a:bodyPr/>
          <a:lstStyle/>
          <a:p>
            <a:br>
              <a:rPr lang="en-US" b="1" i="0" dirty="0">
                <a:solidFill>
                  <a:schemeClr val="tx1"/>
                </a:solidFill>
                <a:effectLst/>
                <a:latin typeface="undefined"/>
              </a:rPr>
            </a:br>
            <a:r>
              <a:rPr lang="en-US" b="1" i="0" dirty="0">
                <a:solidFill>
                  <a:schemeClr val="tx1"/>
                </a:solidFill>
                <a:effectLst/>
                <a:latin typeface="undefined"/>
              </a:rPr>
              <a:t>Why Use React </a:t>
            </a:r>
            <a:br>
              <a:rPr lang="en-US" b="1" i="0" dirty="0">
                <a:solidFill>
                  <a:schemeClr val="tx1"/>
                </a:solidFill>
                <a:effectLst/>
                <a:latin typeface="undefined"/>
              </a:rPr>
            </a:br>
            <a:endParaRPr lang="en-US" dirty="0">
              <a:solidFill>
                <a:schemeClr val="tx1"/>
              </a:solidFill>
            </a:endParaRPr>
          </a:p>
        </p:txBody>
      </p:sp>
      <p:sp>
        <p:nvSpPr>
          <p:cNvPr id="3" name="Content Placeholder 2">
            <a:extLst>
              <a:ext uri="{FF2B5EF4-FFF2-40B4-BE49-F238E27FC236}">
                <a16:creationId xmlns:a16="http://schemas.microsoft.com/office/drawing/2014/main" id="{57E5AA9A-A0B9-4C89-203A-73046AC4D649}"/>
              </a:ext>
            </a:extLst>
          </p:cNvPr>
          <p:cNvSpPr>
            <a:spLocks noGrp="1"/>
          </p:cNvSpPr>
          <p:nvPr>
            <p:ph idx="1"/>
          </p:nvPr>
        </p:nvSpPr>
        <p:spPr/>
        <p:txBody>
          <a:bodyPr/>
          <a:lstStyle/>
          <a:p>
            <a:pPr algn="l"/>
            <a:r>
              <a:rPr lang="en-US" b="0" i="0" dirty="0">
                <a:solidFill>
                  <a:srgbClr val="202122"/>
                </a:solidFill>
                <a:effectLst/>
                <a:latin typeface="undefined"/>
              </a:rPr>
              <a:t>Hundreds of major companies worldwide, such as </a:t>
            </a:r>
            <a:r>
              <a:rPr lang="en-US" b="0" i="0" dirty="0">
                <a:solidFill>
                  <a:srgbClr val="003796"/>
                </a:solidFill>
                <a:effectLst/>
                <a:latin typeface="undefined"/>
                <a:hlinkClick r:id="rId2"/>
              </a:rPr>
              <a:t>Netflix</a:t>
            </a:r>
            <a:r>
              <a:rPr lang="en-US" b="0" i="0" dirty="0">
                <a:solidFill>
                  <a:srgbClr val="202122"/>
                </a:solidFill>
                <a:effectLst/>
                <a:latin typeface="undefined"/>
              </a:rPr>
              <a:t>, </a:t>
            </a:r>
            <a:r>
              <a:rPr lang="en-US" b="0" i="0" dirty="0">
                <a:solidFill>
                  <a:srgbClr val="003796"/>
                </a:solidFill>
                <a:effectLst/>
                <a:latin typeface="undefined"/>
                <a:hlinkClick r:id="rId3"/>
              </a:rPr>
              <a:t>Airbnb</a:t>
            </a:r>
            <a:r>
              <a:rPr lang="en-US" b="0" i="0" dirty="0">
                <a:solidFill>
                  <a:srgbClr val="202122"/>
                </a:solidFill>
                <a:effectLst/>
                <a:latin typeface="undefined"/>
              </a:rPr>
              <a:t>, and </a:t>
            </a:r>
            <a:r>
              <a:rPr lang="en-US" b="0" i="0" dirty="0">
                <a:solidFill>
                  <a:srgbClr val="003796"/>
                </a:solidFill>
                <a:effectLst/>
                <a:latin typeface="undefined"/>
                <a:hlinkClick r:id="rId4"/>
              </a:rPr>
              <a:t>American Express</a:t>
            </a:r>
            <a:r>
              <a:rPr lang="en-US" b="0" i="0" dirty="0">
                <a:solidFill>
                  <a:srgbClr val="202122"/>
                </a:solidFill>
                <a:effectLst/>
                <a:latin typeface="undefined"/>
              </a:rPr>
              <a:t>, use React to build their web applications.</a:t>
            </a:r>
          </a:p>
          <a:p>
            <a:pPr algn="l"/>
            <a:r>
              <a:rPr lang="en-US" b="0" i="0" dirty="0">
                <a:solidFill>
                  <a:srgbClr val="202122"/>
                </a:solidFill>
                <a:effectLst/>
                <a:latin typeface="undefined"/>
              </a:rPr>
              <a:t>The reasons why so many developers choose ReactJS over its competitors.</a:t>
            </a:r>
          </a:p>
          <a:p>
            <a:endParaRPr lang="en-US" dirty="0"/>
          </a:p>
        </p:txBody>
      </p:sp>
      <p:sp>
        <p:nvSpPr>
          <p:cNvPr id="4" name="Date Placeholder 3">
            <a:extLst>
              <a:ext uri="{FF2B5EF4-FFF2-40B4-BE49-F238E27FC236}">
                <a16:creationId xmlns:a16="http://schemas.microsoft.com/office/drawing/2014/main" id="{CC3D4375-8AEE-080B-1FBA-0C114669F440}"/>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0F892998-B038-2055-5B23-2779DF2D801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7917D8C-6AD2-46B5-C8BD-1FEA9E585BBF}"/>
              </a:ext>
            </a:extLst>
          </p:cNvPr>
          <p:cNvSpPr>
            <a:spLocks noGrp="1"/>
          </p:cNvSpPr>
          <p:nvPr>
            <p:ph type="sldNum" sz="quarter" idx="12"/>
          </p:nvPr>
        </p:nvSpPr>
        <p:spPr/>
        <p:txBody>
          <a:bodyPr/>
          <a:lstStyle/>
          <a:p>
            <a:fld id="{7C5CF243-786F-4254-B068-4C9F0B6EA12F}" type="slidenum">
              <a:rPr lang="en-US" altLang="en-US" smtClean="0"/>
              <a:pPr/>
              <a:t>10</a:t>
            </a:fld>
            <a:endParaRPr lang="en-US" altLang="en-US"/>
          </a:p>
        </p:txBody>
      </p:sp>
    </p:spTree>
    <p:extLst>
      <p:ext uri="{BB962C8B-B14F-4D97-AF65-F5344CB8AC3E}">
        <p14:creationId xmlns:p14="http://schemas.microsoft.com/office/powerpoint/2010/main" val="110236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7A494-56A6-0B68-66C3-CBC041D661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D5A91A-D7E6-98D0-4C83-B88A16C45190}"/>
              </a:ext>
            </a:extLst>
          </p:cNvPr>
          <p:cNvSpPr>
            <a:spLocks noGrp="1"/>
          </p:cNvSpPr>
          <p:nvPr>
            <p:ph idx="1"/>
          </p:nvPr>
        </p:nvSpPr>
        <p:spPr/>
        <p:txBody>
          <a:bodyPr/>
          <a:lstStyle/>
          <a:p>
            <a:pPr algn="l"/>
            <a:r>
              <a:rPr lang="en-US" b="0" i="0" dirty="0">
                <a:solidFill>
                  <a:srgbClr val="202122"/>
                </a:solidFill>
                <a:effectLst/>
                <a:latin typeface="undefined"/>
              </a:rPr>
              <a:t>The reasons why so many developers choose ReactJS over its competitors.</a:t>
            </a:r>
          </a:p>
          <a:p>
            <a:pPr algn="l"/>
            <a:r>
              <a:rPr lang="en-US" b="1" i="0" dirty="0">
                <a:solidFill>
                  <a:srgbClr val="414042"/>
                </a:solidFill>
                <a:effectLst/>
                <a:latin typeface="undefined"/>
              </a:rPr>
              <a:t>1. Easy to Use</a:t>
            </a:r>
          </a:p>
          <a:p>
            <a:pPr algn="l"/>
            <a:r>
              <a:rPr lang="en-US" b="0" i="0" dirty="0">
                <a:solidFill>
                  <a:srgbClr val="202122"/>
                </a:solidFill>
                <a:effectLst/>
                <a:latin typeface="undefined"/>
              </a:rPr>
              <a:t>Developers with JavaScript knowledge can learn how to use React in no time as it relies on plain JavaScript and a component-based approach. It’s possible to start developing web-based applications with React after just a couple of days of studying it.</a:t>
            </a:r>
          </a:p>
          <a:p>
            <a:pPr algn="l"/>
            <a:r>
              <a:rPr lang="en-US" b="0" i="0" dirty="0">
                <a:solidFill>
                  <a:srgbClr val="202122"/>
                </a:solidFill>
                <a:effectLst/>
                <a:latin typeface="undefined"/>
              </a:rPr>
              <a:t>Even if you aren’t familiar with JavaScript, tons of websites provide </a:t>
            </a:r>
            <a:r>
              <a:rPr lang="en-US" b="0" i="0" dirty="0">
                <a:solidFill>
                  <a:srgbClr val="003796"/>
                </a:solidFill>
                <a:effectLst/>
                <a:latin typeface="undefined"/>
                <a:hlinkClick r:id="rId2"/>
              </a:rPr>
              <a:t>coding lessons</a:t>
            </a:r>
            <a:r>
              <a:rPr lang="en-US" b="0" i="0" dirty="0">
                <a:solidFill>
                  <a:srgbClr val="202122"/>
                </a:solidFill>
                <a:effectLst/>
                <a:latin typeface="undefined"/>
              </a:rPr>
              <a:t> for free. Once you know the basics of JavaScript, read up on ReactJS to streamline the front-end development process.</a:t>
            </a:r>
          </a:p>
          <a:p>
            <a:endParaRPr lang="en-US" dirty="0"/>
          </a:p>
        </p:txBody>
      </p:sp>
      <p:sp>
        <p:nvSpPr>
          <p:cNvPr id="4" name="Date Placeholder 3">
            <a:extLst>
              <a:ext uri="{FF2B5EF4-FFF2-40B4-BE49-F238E27FC236}">
                <a16:creationId xmlns:a16="http://schemas.microsoft.com/office/drawing/2014/main" id="{D055B11A-B62C-862E-E9D8-A60766917015}"/>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9F8093FD-4052-D7BE-C62D-3C050761C91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3E9615F-78DA-95CF-497E-093667C98B89}"/>
              </a:ext>
            </a:extLst>
          </p:cNvPr>
          <p:cNvSpPr>
            <a:spLocks noGrp="1"/>
          </p:cNvSpPr>
          <p:nvPr>
            <p:ph type="sldNum" sz="quarter" idx="12"/>
          </p:nvPr>
        </p:nvSpPr>
        <p:spPr/>
        <p:txBody>
          <a:bodyPr/>
          <a:lstStyle/>
          <a:p>
            <a:fld id="{7C5CF243-786F-4254-B068-4C9F0B6EA12F}" type="slidenum">
              <a:rPr lang="en-US" altLang="en-US" smtClean="0"/>
              <a:pPr/>
              <a:t>11</a:t>
            </a:fld>
            <a:endParaRPr lang="en-US" altLang="en-US"/>
          </a:p>
        </p:txBody>
      </p:sp>
    </p:spTree>
    <p:extLst>
      <p:ext uri="{BB962C8B-B14F-4D97-AF65-F5344CB8AC3E}">
        <p14:creationId xmlns:p14="http://schemas.microsoft.com/office/powerpoint/2010/main" val="3650802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ABF0A-8517-FF38-F092-9BED27E7DD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B8D6F0-1D52-0BBD-7DB5-1109249445C9}"/>
              </a:ext>
            </a:extLst>
          </p:cNvPr>
          <p:cNvSpPr>
            <a:spLocks noGrp="1"/>
          </p:cNvSpPr>
          <p:nvPr>
            <p:ph idx="1"/>
          </p:nvPr>
        </p:nvSpPr>
        <p:spPr/>
        <p:txBody>
          <a:bodyPr/>
          <a:lstStyle/>
          <a:p>
            <a:pPr algn="l"/>
            <a:r>
              <a:rPr lang="en-US" b="1" i="0" dirty="0">
                <a:solidFill>
                  <a:srgbClr val="414042"/>
                </a:solidFill>
                <a:effectLst/>
                <a:latin typeface="undefined"/>
              </a:rPr>
              <a:t>2. Supports Reusable Java Components</a:t>
            </a:r>
          </a:p>
          <a:p>
            <a:pPr algn="l"/>
            <a:r>
              <a:rPr lang="en-US" b="0" i="0" dirty="0">
                <a:solidFill>
                  <a:srgbClr val="202122"/>
                </a:solidFill>
                <a:effectLst/>
                <a:latin typeface="undefined"/>
              </a:rPr>
              <a:t>React lets you reuse components that have been developed into other applications. Since ReactJS is open source, it’s possible to pre-build components, cutting down on the development time of complex web applications.</a:t>
            </a:r>
          </a:p>
          <a:p>
            <a:pPr algn="l"/>
            <a:r>
              <a:rPr lang="en-US" b="0" i="0" dirty="0">
                <a:solidFill>
                  <a:srgbClr val="202122"/>
                </a:solidFill>
                <a:effectLst/>
                <a:latin typeface="undefined"/>
              </a:rPr>
              <a:t>React allows nesting components in between others to create complex functions without bloating the code. As each component has its own controls, it’s easy to maintain them.</a:t>
            </a:r>
          </a:p>
          <a:p>
            <a:endParaRPr lang="en-US" dirty="0"/>
          </a:p>
        </p:txBody>
      </p:sp>
      <p:sp>
        <p:nvSpPr>
          <p:cNvPr id="4" name="Date Placeholder 3">
            <a:extLst>
              <a:ext uri="{FF2B5EF4-FFF2-40B4-BE49-F238E27FC236}">
                <a16:creationId xmlns:a16="http://schemas.microsoft.com/office/drawing/2014/main" id="{B6743B59-4535-9093-D2B4-227D3C9743E1}"/>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3BFEC555-04D0-045A-C81E-80B499082E2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C19FD4B-9742-8CB9-5B77-7C0DD63D6B67}"/>
              </a:ext>
            </a:extLst>
          </p:cNvPr>
          <p:cNvSpPr>
            <a:spLocks noGrp="1"/>
          </p:cNvSpPr>
          <p:nvPr>
            <p:ph type="sldNum" sz="quarter" idx="12"/>
          </p:nvPr>
        </p:nvSpPr>
        <p:spPr/>
        <p:txBody>
          <a:bodyPr/>
          <a:lstStyle/>
          <a:p>
            <a:fld id="{7C5CF243-786F-4254-B068-4C9F0B6EA12F}" type="slidenum">
              <a:rPr lang="en-US" altLang="en-US" smtClean="0"/>
              <a:pPr/>
              <a:t>12</a:t>
            </a:fld>
            <a:endParaRPr lang="en-US" altLang="en-US"/>
          </a:p>
        </p:txBody>
      </p:sp>
    </p:spTree>
    <p:extLst>
      <p:ext uri="{BB962C8B-B14F-4D97-AF65-F5344CB8AC3E}">
        <p14:creationId xmlns:p14="http://schemas.microsoft.com/office/powerpoint/2010/main" val="2880316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A9F77-E62A-DA00-7A75-FE3A988D2C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722D3E-B6C7-7820-D251-4C6432FAC0C3}"/>
              </a:ext>
            </a:extLst>
          </p:cNvPr>
          <p:cNvSpPr>
            <a:spLocks noGrp="1"/>
          </p:cNvSpPr>
          <p:nvPr>
            <p:ph idx="1"/>
          </p:nvPr>
        </p:nvSpPr>
        <p:spPr/>
        <p:txBody>
          <a:bodyPr/>
          <a:lstStyle/>
          <a:p>
            <a:pPr algn="l"/>
            <a:r>
              <a:rPr lang="en-US" b="1" i="0" dirty="0">
                <a:solidFill>
                  <a:srgbClr val="414042"/>
                </a:solidFill>
                <a:effectLst/>
                <a:latin typeface="undefined"/>
              </a:rPr>
              <a:t> Easier Component Writing</a:t>
            </a:r>
          </a:p>
          <a:p>
            <a:pPr algn="l"/>
            <a:r>
              <a:rPr lang="en-US" b="0" i="0" dirty="0">
                <a:solidFill>
                  <a:srgbClr val="202122"/>
                </a:solidFill>
                <a:effectLst/>
                <a:latin typeface="undefined"/>
              </a:rPr>
              <a:t>Because of JSX integration, it’s easier to write React components – users can create JavaScript objects combined with HTML typography and tags. JSX also simplifies multiple-function rendering, which keeps code lean without reducing the app’s capabilities.</a:t>
            </a:r>
          </a:p>
          <a:p>
            <a:pPr algn="l"/>
            <a:r>
              <a:rPr lang="en-US" b="0" i="0" dirty="0">
                <a:solidFill>
                  <a:srgbClr val="202122"/>
                </a:solidFill>
                <a:effectLst/>
                <a:latin typeface="undefined"/>
              </a:rPr>
              <a:t>Even though JSX is not the most popular syntax extension, it has proven efficient in special component and dynamic application development.</a:t>
            </a:r>
          </a:p>
          <a:p>
            <a:endParaRPr lang="en-US" dirty="0"/>
          </a:p>
        </p:txBody>
      </p:sp>
      <p:sp>
        <p:nvSpPr>
          <p:cNvPr id="4" name="Date Placeholder 3">
            <a:extLst>
              <a:ext uri="{FF2B5EF4-FFF2-40B4-BE49-F238E27FC236}">
                <a16:creationId xmlns:a16="http://schemas.microsoft.com/office/drawing/2014/main" id="{00CF94C4-00DE-7CD4-F0EE-DA97836D01C3}"/>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4F02245F-B637-E4EF-C930-AC9294AD6CE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062CBBE-1334-8C63-6D14-B143D0FDCCC4}"/>
              </a:ext>
            </a:extLst>
          </p:cNvPr>
          <p:cNvSpPr>
            <a:spLocks noGrp="1"/>
          </p:cNvSpPr>
          <p:nvPr>
            <p:ph type="sldNum" sz="quarter" idx="12"/>
          </p:nvPr>
        </p:nvSpPr>
        <p:spPr/>
        <p:txBody>
          <a:bodyPr/>
          <a:lstStyle/>
          <a:p>
            <a:fld id="{7C5CF243-786F-4254-B068-4C9F0B6EA12F}" type="slidenum">
              <a:rPr lang="en-US" altLang="en-US" smtClean="0"/>
              <a:pPr/>
              <a:t>13</a:t>
            </a:fld>
            <a:endParaRPr lang="en-US" altLang="en-US"/>
          </a:p>
        </p:txBody>
      </p:sp>
    </p:spTree>
    <p:extLst>
      <p:ext uri="{BB962C8B-B14F-4D97-AF65-F5344CB8AC3E}">
        <p14:creationId xmlns:p14="http://schemas.microsoft.com/office/powerpoint/2010/main" val="358324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086C-2857-6CE2-7543-61087BEDBD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30A8E8-B494-C512-2619-FF7D4749B146}"/>
              </a:ext>
            </a:extLst>
          </p:cNvPr>
          <p:cNvSpPr>
            <a:spLocks noGrp="1"/>
          </p:cNvSpPr>
          <p:nvPr>
            <p:ph idx="1"/>
          </p:nvPr>
        </p:nvSpPr>
        <p:spPr/>
        <p:txBody>
          <a:bodyPr/>
          <a:lstStyle/>
          <a:p>
            <a:pPr algn="l"/>
            <a:r>
              <a:rPr lang="en-US" b="1" i="0" dirty="0">
                <a:solidFill>
                  <a:srgbClr val="414042"/>
                </a:solidFill>
                <a:effectLst/>
                <a:latin typeface="undefined"/>
              </a:rPr>
              <a:t>High Performance</a:t>
            </a:r>
          </a:p>
          <a:p>
            <a:pPr algn="l"/>
            <a:r>
              <a:rPr lang="en-US" b="0" i="0" dirty="0">
                <a:solidFill>
                  <a:srgbClr val="202122"/>
                </a:solidFill>
                <a:effectLst/>
                <a:latin typeface="undefined"/>
              </a:rPr>
              <a:t>Virtual DOM allows ReactJS to update the DOM tree in the most efficient way possible. By storing Virtual DOM in the memory, React eliminates excessive re-rendering that may harm performance.</a:t>
            </a:r>
          </a:p>
          <a:p>
            <a:pPr algn="l"/>
            <a:r>
              <a:rPr lang="en-US" b="0" i="0" dirty="0">
                <a:solidFill>
                  <a:srgbClr val="202122"/>
                </a:solidFill>
                <a:effectLst/>
                <a:latin typeface="undefined"/>
              </a:rPr>
              <a:t>Additionally, </a:t>
            </a:r>
            <a:r>
              <a:rPr lang="en-US" b="0" i="0" dirty="0" err="1">
                <a:solidFill>
                  <a:srgbClr val="202122"/>
                </a:solidFill>
                <a:effectLst/>
                <a:latin typeface="undefined"/>
              </a:rPr>
              <a:t>React’s</a:t>
            </a:r>
            <a:r>
              <a:rPr lang="en-US" b="0" i="0" dirty="0">
                <a:solidFill>
                  <a:srgbClr val="202122"/>
                </a:solidFill>
                <a:effectLst/>
                <a:latin typeface="undefined"/>
              </a:rPr>
              <a:t> one-way data binding between elements streamlines the debugging process. Any modifications made to child components won’t affect the parent structure, reducing the risk of errors.</a:t>
            </a:r>
          </a:p>
          <a:p>
            <a:endParaRPr lang="en-US" dirty="0"/>
          </a:p>
        </p:txBody>
      </p:sp>
      <p:sp>
        <p:nvSpPr>
          <p:cNvPr id="4" name="Date Placeholder 3">
            <a:extLst>
              <a:ext uri="{FF2B5EF4-FFF2-40B4-BE49-F238E27FC236}">
                <a16:creationId xmlns:a16="http://schemas.microsoft.com/office/drawing/2014/main" id="{6C7C3F17-8093-21BB-7E00-3701ABED5876}"/>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9DF9F28E-36B9-D369-6D3C-849DC8B0330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B8B2ABE-2104-1A7C-5261-3EFFE69A261C}"/>
              </a:ext>
            </a:extLst>
          </p:cNvPr>
          <p:cNvSpPr>
            <a:spLocks noGrp="1"/>
          </p:cNvSpPr>
          <p:nvPr>
            <p:ph type="sldNum" sz="quarter" idx="12"/>
          </p:nvPr>
        </p:nvSpPr>
        <p:spPr/>
        <p:txBody>
          <a:bodyPr/>
          <a:lstStyle/>
          <a:p>
            <a:fld id="{7C5CF243-786F-4254-B068-4C9F0B6EA12F}" type="slidenum">
              <a:rPr lang="en-US" altLang="en-US" smtClean="0"/>
              <a:pPr/>
              <a:t>14</a:t>
            </a:fld>
            <a:endParaRPr lang="en-US" altLang="en-US"/>
          </a:p>
        </p:txBody>
      </p:sp>
    </p:spTree>
    <p:extLst>
      <p:ext uri="{BB962C8B-B14F-4D97-AF65-F5344CB8AC3E}">
        <p14:creationId xmlns:p14="http://schemas.microsoft.com/office/powerpoint/2010/main" val="1907236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E95E5-1646-CE61-811F-F9529F7D399B}"/>
              </a:ext>
            </a:extLst>
          </p:cNvPr>
          <p:cNvSpPr>
            <a:spLocks noGrp="1"/>
          </p:cNvSpPr>
          <p:nvPr>
            <p:ph type="title"/>
          </p:nvPr>
        </p:nvSpPr>
        <p:spPr/>
        <p:txBody>
          <a:bodyPr/>
          <a:lstStyle/>
          <a:p>
            <a:br>
              <a:rPr lang="en-US" b="1" i="0" dirty="0">
                <a:solidFill>
                  <a:schemeClr val="tx1"/>
                </a:solidFill>
                <a:effectLst/>
                <a:latin typeface="undefined"/>
              </a:rPr>
            </a:br>
            <a:r>
              <a:rPr lang="en-US" b="1" i="0" dirty="0">
                <a:solidFill>
                  <a:schemeClr val="tx1"/>
                </a:solidFill>
                <a:effectLst/>
                <a:latin typeface="undefined"/>
              </a:rPr>
              <a:t>How Does React Work </a:t>
            </a:r>
            <a:br>
              <a:rPr lang="en-US" b="1" i="0" dirty="0">
                <a:solidFill>
                  <a:srgbClr val="FFFFFF"/>
                </a:solidFill>
                <a:effectLst/>
                <a:latin typeface="undefined"/>
              </a:rPr>
            </a:br>
            <a:endParaRPr lang="en-US" dirty="0"/>
          </a:p>
        </p:txBody>
      </p:sp>
      <p:sp>
        <p:nvSpPr>
          <p:cNvPr id="3" name="Content Placeholder 2">
            <a:extLst>
              <a:ext uri="{FF2B5EF4-FFF2-40B4-BE49-F238E27FC236}">
                <a16:creationId xmlns:a16="http://schemas.microsoft.com/office/drawing/2014/main" id="{7D555EAF-5597-20C7-7F5D-B2D7B4DC38BF}"/>
              </a:ext>
            </a:extLst>
          </p:cNvPr>
          <p:cNvSpPr>
            <a:spLocks noGrp="1"/>
          </p:cNvSpPr>
          <p:nvPr>
            <p:ph idx="1"/>
          </p:nvPr>
        </p:nvSpPr>
        <p:spPr/>
        <p:txBody>
          <a:bodyPr/>
          <a:lstStyle/>
          <a:p>
            <a:r>
              <a:rPr lang="en-US" dirty="0">
                <a:effectLst/>
              </a:rPr>
              <a:t>One of the biggest advantages of using React is that you can </a:t>
            </a:r>
            <a:r>
              <a:rPr lang="en-US" dirty="0">
                <a:effectLst/>
                <a:hlinkClick r:id="rId2"/>
              </a:rPr>
              <a:t>infuse HTML code with JavaScript</a:t>
            </a:r>
            <a:r>
              <a:rPr lang="en-US" dirty="0">
                <a:effectLst/>
              </a:rPr>
              <a:t>.</a:t>
            </a:r>
            <a:endParaRPr lang="en-US" dirty="0"/>
          </a:p>
          <a:p>
            <a:r>
              <a:rPr lang="en-US" dirty="0">
                <a:effectLst/>
              </a:rPr>
              <a:t>Users can create a representation of a DOM node by declaring the </a:t>
            </a:r>
            <a:r>
              <a:rPr lang="en-US" b="1" dirty="0">
                <a:effectLst/>
              </a:rPr>
              <a:t>Element</a:t>
            </a:r>
            <a:r>
              <a:rPr lang="en-US" dirty="0">
                <a:effectLst/>
              </a:rPr>
              <a:t> function in React.</a:t>
            </a:r>
            <a:endParaRPr lang="en-US" dirty="0"/>
          </a:p>
          <a:p>
            <a:endParaRPr lang="en-US" dirty="0"/>
          </a:p>
        </p:txBody>
      </p:sp>
      <p:sp>
        <p:nvSpPr>
          <p:cNvPr id="4" name="Date Placeholder 3">
            <a:extLst>
              <a:ext uri="{FF2B5EF4-FFF2-40B4-BE49-F238E27FC236}">
                <a16:creationId xmlns:a16="http://schemas.microsoft.com/office/drawing/2014/main" id="{E05109DF-4E04-DC1E-D049-FEE635AD3221}"/>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FE50D57D-8FC0-3129-0B7D-BD7E93ED9F9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060C466-F57C-3EA7-C3E6-2B79A78424A2}"/>
              </a:ext>
            </a:extLst>
          </p:cNvPr>
          <p:cNvSpPr>
            <a:spLocks noGrp="1"/>
          </p:cNvSpPr>
          <p:nvPr>
            <p:ph type="sldNum" sz="quarter" idx="12"/>
          </p:nvPr>
        </p:nvSpPr>
        <p:spPr/>
        <p:txBody>
          <a:bodyPr/>
          <a:lstStyle/>
          <a:p>
            <a:fld id="{7C5CF243-786F-4254-B068-4C9F0B6EA12F}" type="slidenum">
              <a:rPr lang="en-US" altLang="en-US" smtClean="0"/>
              <a:pPr/>
              <a:t>15</a:t>
            </a:fld>
            <a:endParaRPr lang="en-US" altLang="en-US"/>
          </a:p>
        </p:txBody>
      </p:sp>
    </p:spTree>
    <p:extLst>
      <p:ext uri="{BB962C8B-B14F-4D97-AF65-F5344CB8AC3E}">
        <p14:creationId xmlns:p14="http://schemas.microsoft.com/office/powerpoint/2010/main" val="976744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394B6-158D-77F9-45C4-DCE422A3CC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5E7BCB-18CF-BA71-14AD-33BF35AFF6CD}"/>
              </a:ext>
            </a:extLst>
          </p:cNvPr>
          <p:cNvSpPr>
            <a:spLocks noGrp="1"/>
          </p:cNvSpPr>
          <p:nvPr>
            <p:ph idx="1"/>
          </p:nvPr>
        </p:nvSpPr>
        <p:spPr/>
        <p:txBody>
          <a:bodyPr/>
          <a:lstStyle/>
          <a:p>
            <a:r>
              <a:rPr lang="en-US" sz="2000" b="1" dirty="0"/>
              <a:t>The code below contains a combination of HTML and JavaScript</a:t>
            </a:r>
          </a:p>
          <a:p>
            <a:r>
              <a:rPr lang="en-US" sz="2000" dirty="0"/>
              <a:t>The code below contains a combination of HTML and JavaScript: </a:t>
            </a:r>
          </a:p>
          <a:p>
            <a:r>
              <a:rPr lang="en-US" sz="2000" dirty="0" err="1">
                <a:effectLst/>
              </a:rPr>
              <a:t>React.createElement</a:t>
            </a:r>
            <a:r>
              <a:rPr lang="en-US" sz="2000" dirty="0">
                <a:effectLst/>
              </a:rPr>
              <a:t>("div", { </a:t>
            </a:r>
            <a:r>
              <a:rPr lang="en-US" sz="2000" dirty="0" err="1">
                <a:effectLst/>
              </a:rPr>
              <a:t>className</a:t>
            </a:r>
            <a:r>
              <a:rPr lang="en-US" sz="2000" dirty="0">
                <a:effectLst/>
              </a:rPr>
              <a:t>: "red" }, "Children Text");</a:t>
            </a:r>
          </a:p>
          <a:p>
            <a:r>
              <a:rPr lang="en-US" sz="2000" dirty="0" err="1">
                <a:effectLst/>
              </a:rPr>
              <a:t>React.createElement</a:t>
            </a:r>
            <a:r>
              <a:rPr lang="en-US" sz="2000" dirty="0">
                <a:effectLst/>
              </a:rPr>
              <a:t>(</a:t>
            </a:r>
            <a:r>
              <a:rPr lang="en-US" sz="2000" dirty="0" err="1">
                <a:effectLst/>
              </a:rPr>
              <a:t>MyCounter</a:t>
            </a:r>
            <a:r>
              <a:rPr lang="en-US" sz="2000" dirty="0">
                <a:effectLst/>
              </a:rPr>
              <a:t>, { count: 3 + 5 });</a:t>
            </a:r>
          </a:p>
          <a:p>
            <a:r>
              <a:rPr lang="en-US" sz="2000" dirty="0">
                <a:effectLst/>
              </a:rPr>
              <a:t>You may have noticed that the syntax of the HTML code above is similar to XML. That said, instead of using the traditional DOM class, React uses </a:t>
            </a:r>
            <a:r>
              <a:rPr lang="en-US" sz="2000" b="1" dirty="0" err="1">
                <a:effectLst/>
              </a:rPr>
              <a:t>className</a:t>
            </a:r>
            <a:r>
              <a:rPr lang="en-US" sz="2000" dirty="0">
                <a:effectLst/>
              </a:rPr>
              <a:t>.</a:t>
            </a:r>
            <a:endParaRPr lang="en-US" sz="2000" dirty="0"/>
          </a:p>
          <a:p>
            <a:r>
              <a:rPr lang="en-US" sz="2000" dirty="0">
                <a:effectLst/>
              </a:rPr>
              <a:t>JSX tags have a name, children, and attributes. Numeric values and expressions must be written inside curly brackets. The quotation marks in JSX attributes represent strings, similar to JavaScript.</a:t>
            </a:r>
            <a:endParaRPr lang="en-US" sz="2000" dirty="0"/>
          </a:p>
          <a:p>
            <a:r>
              <a:rPr lang="en-US" sz="2000" dirty="0">
                <a:effectLst/>
              </a:rPr>
              <a:t>In most cases, React is written using JSX instead of standard JavaScript to simplify components and keep code clean.</a:t>
            </a:r>
            <a:endParaRPr lang="en-US" sz="2000" dirty="0"/>
          </a:p>
          <a:p>
            <a:endParaRPr lang="en-US" dirty="0"/>
          </a:p>
        </p:txBody>
      </p:sp>
      <p:sp>
        <p:nvSpPr>
          <p:cNvPr id="4" name="Date Placeholder 3">
            <a:extLst>
              <a:ext uri="{FF2B5EF4-FFF2-40B4-BE49-F238E27FC236}">
                <a16:creationId xmlns:a16="http://schemas.microsoft.com/office/drawing/2014/main" id="{88C9B30F-16F6-CE8B-E9B2-77C40A060782}"/>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9B0383F6-7803-8F43-B0AD-4483B40524D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13B680E-6CA1-346E-72BC-E7CD77496CA1}"/>
              </a:ext>
            </a:extLst>
          </p:cNvPr>
          <p:cNvSpPr>
            <a:spLocks noGrp="1"/>
          </p:cNvSpPr>
          <p:nvPr>
            <p:ph type="sldNum" sz="quarter" idx="12"/>
          </p:nvPr>
        </p:nvSpPr>
        <p:spPr/>
        <p:txBody>
          <a:bodyPr/>
          <a:lstStyle/>
          <a:p>
            <a:fld id="{7C5CF243-786F-4254-B068-4C9F0B6EA12F}" type="slidenum">
              <a:rPr lang="en-US" altLang="en-US" smtClean="0"/>
              <a:pPr/>
              <a:t>16</a:t>
            </a:fld>
            <a:endParaRPr lang="en-US" altLang="en-US"/>
          </a:p>
        </p:txBody>
      </p:sp>
    </p:spTree>
    <p:extLst>
      <p:ext uri="{BB962C8B-B14F-4D97-AF65-F5344CB8AC3E}">
        <p14:creationId xmlns:p14="http://schemas.microsoft.com/office/powerpoint/2010/main" val="1061775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9673-38ED-1243-FCDB-F14A4D0DC4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50235E-1F81-84A6-54CE-C8BFC399AA0D}"/>
              </a:ext>
            </a:extLst>
          </p:cNvPr>
          <p:cNvSpPr>
            <a:spLocks noGrp="1"/>
          </p:cNvSpPr>
          <p:nvPr>
            <p:ph idx="1"/>
          </p:nvPr>
        </p:nvSpPr>
        <p:spPr/>
        <p:txBody>
          <a:bodyPr/>
          <a:lstStyle/>
          <a:p>
            <a:r>
              <a:rPr lang="en-US" sz="2000" b="1" dirty="0"/>
              <a:t>React Code written in JSX</a:t>
            </a:r>
          </a:p>
          <a:p>
            <a:r>
              <a:rPr lang="en-US" sz="2000" dirty="0">
                <a:effectLst/>
              </a:rPr>
              <a:t>Here is an example of React code written using JSX:</a:t>
            </a:r>
            <a:endParaRPr lang="en-US" sz="2000" dirty="0"/>
          </a:p>
          <a:p>
            <a:pPr marL="0" indent="0">
              <a:buNone/>
            </a:pPr>
            <a:r>
              <a:rPr lang="en-US" sz="2000" dirty="0" err="1">
                <a:effectLst/>
              </a:rPr>
              <a:t>MyCounter</a:t>
            </a:r>
            <a:r>
              <a:rPr lang="en-US" sz="2000" dirty="0">
                <a:effectLst/>
              </a:rPr>
              <a:t> count={3 + 5} /&gt;;</a:t>
            </a:r>
          </a:p>
          <a:p>
            <a:pPr marL="0" indent="0">
              <a:buNone/>
            </a:pPr>
            <a:r>
              <a:rPr lang="en-US" sz="2000" dirty="0">
                <a:effectLst/>
              </a:rPr>
              <a:t>var </a:t>
            </a:r>
            <a:r>
              <a:rPr lang="en-US" sz="2000" dirty="0" err="1">
                <a:effectLst/>
              </a:rPr>
              <a:t>GameScores</a:t>
            </a:r>
            <a:r>
              <a:rPr lang="en-US" sz="2000" dirty="0">
                <a:effectLst/>
              </a:rPr>
              <a:t> = {player1: 2,player2: 5};</a:t>
            </a:r>
          </a:p>
          <a:p>
            <a:pPr marL="0" indent="0">
              <a:buNone/>
            </a:pPr>
            <a:r>
              <a:rPr lang="en-US" sz="2000" dirty="0">
                <a:effectLst/>
              </a:rPr>
              <a:t>&lt;</a:t>
            </a:r>
            <a:r>
              <a:rPr lang="en-US" sz="2000" dirty="0" err="1">
                <a:effectLst/>
              </a:rPr>
              <a:t>DashboardUnit</a:t>
            </a:r>
            <a:r>
              <a:rPr lang="en-US" sz="2000" dirty="0">
                <a:effectLst/>
              </a:rPr>
              <a:t> data-index="2"&gt;</a:t>
            </a:r>
          </a:p>
          <a:p>
            <a:pPr marL="0" indent="0">
              <a:buNone/>
            </a:pPr>
            <a:r>
              <a:rPr lang="en-US" sz="2000" dirty="0">
                <a:effectLst/>
              </a:rPr>
              <a:t>h1&gt;Scores/h1&gt;Scoreboard </a:t>
            </a:r>
            <a:r>
              <a:rPr lang="en-US" sz="2000" dirty="0" err="1">
                <a:effectLst/>
              </a:rPr>
              <a:t>className</a:t>
            </a:r>
            <a:r>
              <a:rPr lang="en-US" sz="2000" dirty="0">
                <a:effectLst/>
              </a:rPr>
              <a:t>="results" scores={{</a:t>
            </a:r>
            <a:r>
              <a:rPr lang="en-US" sz="2000" dirty="0" err="1">
                <a:effectLst/>
              </a:rPr>
              <a:t>GameScores</a:t>
            </a:r>
            <a:r>
              <a:rPr lang="en-US" sz="2000" dirty="0">
                <a:effectLst/>
              </a:rPr>
              <a:t>}} /&gt;</a:t>
            </a:r>
          </a:p>
          <a:p>
            <a:pPr marL="0" indent="0">
              <a:buNone/>
            </a:pPr>
            <a:r>
              <a:rPr lang="en-US" sz="2000" dirty="0">
                <a:effectLst/>
              </a:rPr>
              <a:t>&lt;/</a:t>
            </a:r>
            <a:r>
              <a:rPr lang="en-US" sz="2000" dirty="0" err="1">
                <a:effectLst/>
              </a:rPr>
              <a:t>DashboardUnit</a:t>
            </a:r>
            <a:r>
              <a:rPr lang="en-US" sz="2000" dirty="0">
                <a:effectLst/>
              </a:rPr>
              <a:t>&gt;;</a:t>
            </a:r>
          </a:p>
          <a:p>
            <a:pPr marL="0" indent="0">
              <a:buNone/>
            </a:pPr>
            <a:r>
              <a:rPr lang="en-US" sz="2000" dirty="0">
                <a:effectLst/>
              </a:rPr>
              <a:t>The following is a breakdown of the HTML tags above:</a:t>
            </a:r>
            <a:endParaRPr lang="en-US" sz="2000" dirty="0"/>
          </a:p>
          <a:p>
            <a:pPr>
              <a:buFont typeface="Arial" panose="020B0604020202020204" pitchFamily="34" charset="0"/>
              <a:buChar char="•"/>
            </a:pPr>
            <a:r>
              <a:rPr lang="en-US" sz="2000" b="1" dirty="0" err="1">
                <a:effectLst/>
              </a:rPr>
              <a:t>MyCounter</a:t>
            </a:r>
            <a:r>
              <a:rPr lang="en-US" sz="2000" dirty="0">
                <a:effectLst/>
              </a:rPr>
              <a:t>&gt; represents a variable called count whose value is a numeric expression.</a:t>
            </a:r>
          </a:p>
          <a:p>
            <a:pPr>
              <a:buFont typeface="Arial" panose="020B0604020202020204" pitchFamily="34" charset="0"/>
              <a:buChar char="•"/>
            </a:pPr>
            <a:r>
              <a:rPr lang="en-US" sz="2000" b="1" dirty="0" err="1">
                <a:effectLst/>
              </a:rPr>
              <a:t>GameScores</a:t>
            </a:r>
            <a:r>
              <a:rPr lang="en-US" sz="2000" dirty="0">
                <a:effectLst/>
              </a:rPr>
              <a:t> is an object literal that has two prop-value pairs.</a:t>
            </a:r>
          </a:p>
          <a:p>
            <a:pPr>
              <a:buFont typeface="Arial" panose="020B0604020202020204" pitchFamily="34" charset="0"/>
              <a:buChar char="•"/>
            </a:pPr>
            <a:r>
              <a:rPr lang="en-US" sz="2000" b="1" dirty="0" err="1">
                <a:effectLst/>
              </a:rPr>
              <a:t>DashboardUnit</a:t>
            </a:r>
            <a:r>
              <a:rPr lang="en-US" sz="2000" dirty="0">
                <a:effectLst/>
              </a:rPr>
              <a:t>&gt; is the XML block that is rendered on the page.</a:t>
            </a:r>
          </a:p>
          <a:p>
            <a:pPr>
              <a:buFont typeface="Arial" panose="020B0604020202020204" pitchFamily="34" charset="0"/>
              <a:buChar char="•"/>
            </a:pPr>
            <a:r>
              <a:rPr lang="en-US" sz="2000" b="1" dirty="0">
                <a:effectLst/>
              </a:rPr>
              <a:t>scores={{</a:t>
            </a:r>
            <a:r>
              <a:rPr lang="en-US" sz="2000" b="1" dirty="0" err="1">
                <a:effectLst/>
              </a:rPr>
              <a:t>GameScores</a:t>
            </a:r>
            <a:r>
              <a:rPr lang="en-US" sz="2000" b="1" dirty="0">
                <a:effectLst/>
              </a:rPr>
              <a:t>}}</a:t>
            </a:r>
            <a:r>
              <a:rPr lang="en-US" sz="2000" dirty="0">
                <a:effectLst/>
              </a:rPr>
              <a:t> is the scores attribute. It gets its value from the </a:t>
            </a:r>
            <a:r>
              <a:rPr lang="en-US" sz="2000" b="1" dirty="0" err="1">
                <a:effectLst/>
              </a:rPr>
              <a:t>GameScores</a:t>
            </a:r>
            <a:r>
              <a:rPr lang="en-US" sz="2000" b="1" dirty="0">
                <a:effectLst/>
              </a:rPr>
              <a:t> </a:t>
            </a:r>
            <a:r>
              <a:rPr lang="en-US" sz="2000" dirty="0">
                <a:effectLst/>
              </a:rPr>
              <a:t>object literal defined earlier.</a:t>
            </a:r>
          </a:p>
          <a:p>
            <a:endParaRPr lang="en-US" dirty="0"/>
          </a:p>
        </p:txBody>
      </p:sp>
      <p:sp>
        <p:nvSpPr>
          <p:cNvPr id="4" name="Date Placeholder 3">
            <a:extLst>
              <a:ext uri="{FF2B5EF4-FFF2-40B4-BE49-F238E27FC236}">
                <a16:creationId xmlns:a16="http://schemas.microsoft.com/office/drawing/2014/main" id="{057D589B-B91D-7485-65CC-E6C27F85EECF}"/>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E7FFAC2F-B266-8E42-AD65-C7A60F85B5A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4EED810-25E1-682A-6695-CDA66AF84CC5}"/>
              </a:ext>
            </a:extLst>
          </p:cNvPr>
          <p:cNvSpPr>
            <a:spLocks noGrp="1"/>
          </p:cNvSpPr>
          <p:nvPr>
            <p:ph type="sldNum" sz="quarter" idx="12"/>
          </p:nvPr>
        </p:nvSpPr>
        <p:spPr/>
        <p:txBody>
          <a:bodyPr/>
          <a:lstStyle/>
          <a:p>
            <a:fld id="{7C5CF243-786F-4254-B068-4C9F0B6EA12F}" type="slidenum">
              <a:rPr lang="en-US" altLang="en-US" smtClean="0"/>
              <a:pPr/>
              <a:t>17</a:t>
            </a:fld>
            <a:endParaRPr lang="en-US" altLang="en-US"/>
          </a:p>
        </p:txBody>
      </p:sp>
    </p:spTree>
    <p:extLst>
      <p:ext uri="{BB962C8B-B14F-4D97-AF65-F5344CB8AC3E}">
        <p14:creationId xmlns:p14="http://schemas.microsoft.com/office/powerpoint/2010/main" val="1511022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9EF22-B32A-BC4F-7E6F-9995105448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DD4F47-1D74-908B-3477-8A99B826BFD3}"/>
              </a:ext>
            </a:extLst>
          </p:cNvPr>
          <p:cNvSpPr>
            <a:spLocks noGrp="1"/>
          </p:cNvSpPr>
          <p:nvPr>
            <p:ph idx="1"/>
          </p:nvPr>
        </p:nvSpPr>
        <p:spPr/>
        <p:txBody>
          <a:bodyPr/>
          <a:lstStyle/>
          <a:p>
            <a:r>
              <a:rPr lang="en-US" dirty="0">
                <a:effectLst/>
              </a:rPr>
              <a:t>A React app usually has a single root DOM node. Rendering an element into the DOM will change the user interface of the page.</a:t>
            </a:r>
          </a:p>
          <a:p>
            <a:r>
              <a:rPr lang="en-US" b="1" dirty="0"/>
              <a:t>Code To Display Hello World</a:t>
            </a:r>
          </a:p>
          <a:p>
            <a:r>
              <a:rPr lang="en-US" dirty="0">
                <a:effectLst/>
              </a:rPr>
              <a:t>For instance, the following code displays “Hello World” on the page by rendering the element into a DOM node called </a:t>
            </a:r>
            <a:r>
              <a:rPr lang="en-US" b="1" dirty="0">
                <a:effectLst/>
              </a:rPr>
              <a:t>root</a:t>
            </a:r>
            <a:r>
              <a:rPr lang="en-US" dirty="0">
                <a:effectLst/>
              </a:rPr>
              <a:t>.</a:t>
            </a:r>
            <a:endParaRPr lang="en-US" dirty="0"/>
          </a:p>
          <a:p>
            <a:pPr marL="0" indent="0">
              <a:buNone/>
            </a:pPr>
            <a:r>
              <a:rPr lang="en-US" dirty="0">
                <a:effectLst/>
              </a:rPr>
              <a:t>&lt;div id="root"&gt;&lt;/div&gt;</a:t>
            </a:r>
          </a:p>
          <a:p>
            <a:pPr marL="0" indent="0">
              <a:buNone/>
            </a:pPr>
            <a:r>
              <a:rPr lang="en-US" dirty="0">
                <a:effectLst/>
              </a:rPr>
              <a:t>const element = &lt;h1&gt;Hello, world&lt;/h1&gt;;</a:t>
            </a:r>
          </a:p>
          <a:p>
            <a:pPr marL="0" indent="0">
              <a:buNone/>
            </a:pPr>
            <a:r>
              <a:rPr lang="en-US" dirty="0" err="1">
                <a:effectLst/>
              </a:rPr>
              <a:t>ReactDOM.render</a:t>
            </a:r>
            <a:r>
              <a:rPr lang="en-US" dirty="0">
                <a:effectLst/>
              </a:rPr>
              <a:t>(element, </a:t>
            </a:r>
            <a:r>
              <a:rPr lang="en-US" dirty="0" err="1">
                <a:effectLst/>
              </a:rPr>
              <a:t>document.getElementById</a:t>
            </a:r>
            <a:r>
              <a:rPr lang="en-US" dirty="0">
                <a:effectLst/>
              </a:rPr>
              <a:t>('root'));</a:t>
            </a:r>
          </a:p>
          <a:p>
            <a:r>
              <a:rPr lang="en-US" dirty="0">
                <a:effectLst/>
              </a:rPr>
              <a:t>Whenever a React component returns an element, the Virtual DOM will update the real DOM to match.</a:t>
            </a:r>
            <a:endParaRPr lang="en-US" dirty="0"/>
          </a:p>
          <a:p>
            <a:endParaRPr lang="en-US" dirty="0"/>
          </a:p>
        </p:txBody>
      </p:sp>
      <p:sp>
        <p:nvSpPr>
          <p:cNvPr id="4" name="Date Placeholder 3">
            <a:extLst>
              <a:ext uri="{FF2B5EF4-FFF2-40B4-BE49-F238E27FC236}">
                <a16:creationId xmlns:a16="http://schemas.microsoft.com/office/drawing/2014/main" id="{10A5D1C0-1FD4-9B00-96E3-E29E62D73BD2}"/>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726CC7AB-2B30-CB6C-BADE-96210CD673F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727351E-4A3D-A828-0CA0-983A619D3BE9}"/>
              </a:ext>
            </a:extLst>
          </p:cNvPr>
          <p:cNvSpPr>
            <a:spLocks noGrp="1"/>
          </p:cNvSpPr>
          <p:nvPr>
            <p:ph type="sldNum" sz="quarter" idx="12"/>
          </p:nvPr>
        </p:nvSpPr>
        <p:spPr/>
        <p:txBody>
          <a:bodyPr/>
          <a:lstStyle/>
          <a:p>
            <a:fld id="{7C5CF243-786F-4254-B068-4C9F0B6EA12F}" type="slidenum">
              <a:rPr lang="en-US" altLang="en-US" smtClean="0"/>
              <a:pPr/>
              <a:t>18</a:t>
            </a:fld>
            <a:endParaRPr lang="en-US" altLang="en-US"/>
          </a:p>
        </p:txBody>
      </p:sp>
    </p:spTree>
    <p:extLst>
      <p:ext uri="{BB962C8B-B14F-4D97-AF65-F5344CB8AC3E}">
        <p14:creationId xmlns:p14="http://schemas.microsoft.com/office/powerpoint/2010/main" val="884405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405D8-0D25-D325-1A50-C96598DA7E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CAD490-DAA1-2FB2-0FB2-D0C9765225B1}"/>
              </a:ext>
            </a:extLst>
          </p:cNvPr>
          <p:cNvSpPr>
            <a:spLocks noGrp="1"/>
          </p:cNvSpPr>
          <p:nvPr>
            <p:ph idx="1"/>
          </p:nvPr>
        </p:nvSpPr>
        <p:spPr/>
        <p:txBody>
          <a:bodyPr/>
          <a:lstStyle/>
          <a:p>
            <a:pPr algn="l"/>
            <a:r>
              <a:rPr lang="en-US" b="1" i="0" dirty="0">
                <a:solidFill>
                  <a:srgbClr val="202122"/>
                </a:solidFill>
                <a:effectLst/>
                <a:latin typeface="undefined"/>
              </a:rPr>
              <a:t>What Is React &amp; How Does It Actually Work?</a:t>
            </a:r>
            <a:endParaRPr lang="en-US" b="0" i="0" dirty="0">
              <a:solidFill>
                <a:srgbClr val="202122"/>
              </a:solidFill>
              <a:effectLst/>
              <a:latin typeface="undefined"/>
            </a:endParaRPr>
          </a:p>
          <a:p>
            <a:pPr algn="l"/>
            <a:r>
              <a:rPr lang="en-US" b="0" i="0" dirty="0">
                <a:solidFill>
                  <a:srgbClr val="202122"/>
                </a:solidFill>
                <a:effectLst/>
                <a:latin typeface="undefined"/>
              </a:rPr>
              <a:t>ReactJS is one of the most popular </a:t>
            </a:r>
            <a:r>
              <a:rPr lang="en-US" b="0" i="0" dirty="0">
                <a:solidFill>
                  <a:srgbClr val="003796"/>
                </a:solidFill>
                <a:effectLst/>
                <a:latin typeface="undefined"/>
                <a:hlinkClick r:id="rId2"/>
              </a:rPr>
              <a:t>JavaScript</a:t>
            </a:r>
            <a:r>
              <a:rPr lang="en-US" b="0" i="0" dirty="0">
                <a:solidFill>
                  <a:srgbClr val="202122"/>
                </a:solidFill>
                <a:effectLst/>
                <a:latin typeface="undefined"/>
              </a:rPr>
              <a:t> libraries for mobile and web application development. Created by Facebook, React contains a collection of reusable JavaScript code snippets called components that are used for user interface (UI) building.</a:t>
            </a:r>
          </a:p>
          <a:p>
            <a:pPr algn="l"/>
            <a:r>
              <a:rPr lang="en-US" b="0" i="0" dirty="0">
                <a:solidFill>
                  <a:srgbClr val="202122"/>
                </a:solidFill>
                <a:effectLst/>
                <a:latin typeface="undefined"/>
              </a:rPr>
              <a:t>It’s important to note that ReactJS is not a JavaScript framework. That’s because it’s only responsible for rendering the components of an application’s view layer. React is an alternative to frameworks like </a:t>
            </a:r>
            <a:r>
              <a:rPr lang="en-US" b="0" i="0" dirty="0">
                <a:solidFill>
                  <a:srgbClr val="003796"/>
                </a:solidFill>
                <a:effectLst/>
                <a:latin typeface="undefined"/>
                <a:hlinkClick r:id="rId3"/>
              </a:rPr>
              <a:t>Angular</a:t>
            </a:r>
            <a:r>
              <a:rPr lang="en-US" b="0" i="0" dirty="0">
                <a:solidFill>
                  <a:srgbClr val="202122"/>
                </a:solidFill>
                <a:effectLst/>
                <a:latin typeface="undefined"/>
              </a:rPr>
              <a:t> and Vue, which all allow to create complex functions.</a:t>
            </a:r>
          </a:p>
          <a:p>
            <a:endParaRPr lang="en-US" dirty="0"/>
          </a:p>
        </p:txBody>
      </p:sp>
      <p:sp>
        <p:nvSpPr>
          <p:cNvPr id="4" name="Date Placeholder 3">
            <a:extLst>
              <a:ext uri="{FF2B5EF4-FFF2-40B4-BE49-F238E27FC236}">
                <a16:creationId xmlns:a16="http://schemas.microsoft.com/office/drawing/2014/main" id="{B733E15B-2222-60D8-B7E5-77BA49508F23}"/>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BAA2A20B-F408-BB00-DAF4-4467510263F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4D56F47-7E12-0A06-1735-381DD046211E}"/>
              </a:ext>
            </a:extLst>
          </p:cNvPr>
          <p:cNvSpPr>
            <a:spLocks noGrp="1"/>
          </p:cNvSpPr>
          <p:nvPr>
            <p:ph type="sldNum" sz="quarter" idx="12"/>
          </p:nvPr>
        </p:nvSpPr>
        <p:spPr/>
        <p:txBody>
          <a:bodyPr/>
          <a:lstStyle/>
          <a:p>
            <a:fld id="{7C5CF243-786F-4254-B068-4C9F0B6EA12F}" type="slidenum">
              <a:rPr lang="en-US" altLang="en-US" smtClean="0"/>
              <a:pPr/>
              <a:t>2</a:t>
            </a:fld>
            <a:endParaRPr lang="en-US" altLang="en-US"/>
          </a:p>
        </p:txBody>
      </p:sp>
    </p:spTree>
    <p:extLst>
      <p:ext uri="{BB962C8B-B14F-4D97-AF65-F5344CB8AC3E}">
        <p14:creationId xmlns:p14="http://schemas.microsoft.com/office/powerpoint/2010/main" val="3566388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833C4-485D-832D-1070-7F731199B6C4}"/>
              </a:ext>
            </a:extLst>
          </p:cNvPr>
          <p:cNvSpPr>
            <a:spLocks noGrp="1"/>
          </p:cNvSpPr>
          <p:nvPr>
            <p:ph type="title"/>
          </p:nvPr>
        </p:nvSpPr>
        <p:spPr/>
        <p:txBody>
          <a:bodyPr/>
          <a:lstStyle/>
          <a:p>
            <a:br>
              <a:rPr lang="en-US" b="1" i="0" dirty="0">
                <a:solidFill>
                  <a:schemeClr val="tx1"/>
                </a:solidFill>
                <a:effectLst/>
                <a:latin typeface="undefined"/>
              </a:rPr>
            </a:br>
            <a:r>
              <a:rPr lang="en-US" b="1" i="0" dirty="0">
                <a:solidFill>
                  <a:schemeClr val="tx1"/>
                </a:solidFill>
                <a:effectLst/>
                <a:latin typeface="undefined"/>
              </a:rPr>
              <a:t>React Features  </a:t>
            </a:r>
            <a:br>
              <a:rPr lang="en-US" b="1" i="0" dirty="0">
                <a:solidFill>
                  <a:srgbClr val="FFFFFF"/>
                </a:solidFill>
                <a:effectLst/>
                <a:latin typeface="undefined"/>
              </a:rPr>
            </a:br>
            <a:endParaRPr lang="en-US" dirty="0"/>
          </a:p>
        </p:txBody>
      </p:sp>
      <p:sp>
        <p:nvSpPr>
          <p:cNvPr id="3" name="Content Placeholder 2">
            <a:extLst>
              <a:ext uri="{FF2B5EF4-FFF2-40B4-BE49-F238E27FC236}">
                <a16:creationId xmlns:a16="http://schemas.microsoft.com/office/drawing/2014/main" id="{EB8FCF14-DEBE-7E12-650B-DC7E151DB8C0}"/>
              </a:ext>
            </a:extLst>
          </p:cNvPr>
          <p:cNvSpPr>
            <a:spLocks noGrp="1"/>
          </p:cNvSpPr>
          <p:nvPr>
            <p:ph idx="1"/>
          </p:nvPr>
        </p:nvSpPr>
        <p:spPr/>
        <p:txBody>
          <a:bodyPr/>
          <a:lstStyle/>
          <a:p>
            <a:r>
              <a:rPr lang="en-US" b="0" i="0" dirty="0">
                <a:solidFill>
                  <a:srgbClr val="003796"/>
                </a:solidFill>
                <a:effectLst/>
                <a:latin typeface="undefined"/>
                <a:hlinkClick r:id="rId2"/>
              </a:rPr>
              <a:t>React</a:t>
            </a:r>
            <a:r>
              <a:rPr lang="en-US" b="0" i="0" dirty="0">
                <a:solidFill>
                  <a:srgbClr val="202122"/>
                </a:solidFill>
                <a:effectLst/>
                <a:latin typeface="undefined"/>
              </a:rPr>
              <a:t> has some core features that make it stand out from other JavaScript libraries</a:t>
            </a:r>
          </a:p>
          <a:p>
            <a:pPr algn="l"/>
            <a:r>
              <a:rPr lang="en-US" b="1" i="0" u="sng" dirty="0">
                <a:solidFill>
                  <a:srgbClr val="414042"/>
                </a:solidFill>
                <a:effectLst/>
                <a:latin typeface="undefined"/>
              </a:rPr>
              <a:t>JSX</a:t>
            </a:r>
            <a:endParaRPr lang="en-US" b="1" i="0" dirty="0">
              <a:solidFill>
                <a:srgbClr val="414042"/>
              </a:solidFill>
              <a:effectLst/>
              <a:latin typeface="undefined"/>
            </a:endParaRPr>
          </a:p>
          <a:p>
            <a:pPr algn="l"/>
            <a:r>
              <a:rPr lang="en-US" b="0" i="0" dirty="0">
                <a:solidFill>
                  <a:srgbClr val="202122"/>
                </a:solidFill>
                <a:effectLst/>
                <a:latin typeface="undefined"/>
              </a:rPr>
              <a:t>JSX is a JavaScript syntax extension used in React element creation. Developers employ it to embed </a:t>
            </a:r>
            <a:r>
              <a:rPr lang="en-US" b="0" i="0" dirty="0">
                <a:solidFill>
                  <a:srgbClr val="003796"/>
                </a:solidFill>
                <a:effectLst/>
                <a:latin typeface="undefined"/>
                <a:hlinkClick r:id="rId3"/>
              </a:rPr>
              <a:t>HTML</a:t>
            </a:r>
            <a:r>
              <a:rPr lang="en-US" b="0" i="0" dirty="0">
                <a:solidFill>
                  <a:srgbClr val="202122"/>
                </a:solidFill>
                <a:effectLst/>
                <a:latin typeface="undefined"/>
              </a:rPr>
              <a:t> code in JavaScript objects. As JSX accepts valid JavaScript expressions and function embedding, it can simplify complex code structures.</a:t>
            </a:r>
          </a:p>
          <a:p>
            <a:endParaRPr lang="en-US" dirty="0"/>
          </a:p>
        </p:txBody>
      </p:sp>
      <p:sp>
        <p:nvSpPr>
          <p:cNvPr id="4" name="Date Placeholder 3">
            <a:extLst>
              <a:ext uri="{FF2B5EF4-FFF2-40B4-BE49-F238E27FC236}">
                <a16:creationId xmlns:a16="http://schemas.microsoft.com/office/drawing/2014/main" id="{18246E7A-3F67-7202-E8FF-E238FA4EF32D}"/>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58959D09-F953-FB8F-16E4-9FE81DD1B3F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04D49B0-3262-31CE-AA8B-A988C6B33360}"/>
              </a:ext>
            </a:extLst>
          </p:cNvPr>
          <p:cNvSpPr>
            <a:spLocks noGrp="1"/>
          </p:cNvSpPr>
          <p:nvPr>
            <p:ph type="sldNum" sz="quarter" idx="12"/>
          </p:nvPr>
        </p:nvSpPr>
        <p:spPr/>
        <p:txBody>
          <a:bodyPr/>
          <a:lstStyle/>
          <a:p>
            <a:fld id="{7C5CF243-786F-4254-B068-4C9F0B6EA12F}" type="slidenum">
              <a:rPr lang="en-US" altLang="en-US" smtClean="0"/>
              <a:pPr/>
              <a:t>3</a:t>
            </a:fld>
            <a:endParaRPr lang="en-US" altLang="en-US"/>
          </a:p>
        </p:txBody>
      </p:sp>
    </p:spTree>
    <p:extLst>
      <p:ext uri="{BB962C8B-B14F-4D97-AF65-F5344CB8AC3E}">
        <p14:creationId xmlns:p14="http://schemas.microsoft.com/office/powerpoint/2010/main" val="1156214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90DB-9FBC-1014-FABB-81FDEE54A3F6}"/>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6C67D9F0-74E7-81B4-5FC7-163C05B9E6F5}"/>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7A4C513E-4C16-42DC-53AA-7491622B7D3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EEBB029-B39B-323F-834C-B7E741527907}"/>
              </a:ext>
            </a:extLst>
          </p:cNvPr>
          <p:cNvSpPr>
            <a:spLocks noGrp="1"/>
          </p:cNvSpPr>
          <p:nvPr>
            <p:ph type="sldNum" sz="quarter" idx="12"/>
          </p:nvPr>
        </p:nvSpPr>
        <p:spPr/>
        <p:txBody>
          <a:bodyPr/>
          <a:lstStyle/>
          <a:p>
            <a:fld id="{7C5CF243-786F-4254-B068-4C9F0B6EA12F}" type="slidenum">
              <a:rPr lang="en-US" altLang="en-US" smtClean="0"/>
              <a:pPr/>
              <a:t>4</a:t>
            </a:fld>
            <a:endParaRPr lang="en-US" altLang="en-US"/>
          </a:p>
        </p:txBody>
      </p:sp>
      <p:sp>
        <p:nvSpPr>
          <p:cNvPr id="9" name="Content Placeholder 8">
            <a:extLst>
              <a:ext uri="{FF2B5EF4-FFF2-40B4-BE49-F238E27FC236}">
                <a16:creationId xmlns:a16="http://schemas.microsoft.com/office/drawing/2014/main" id="{203489F3-9819-52E9-B317-017CF76A54D2}"/>
              </a:ext>
            </a:extLst>
          </p:cNvPr>
          <p:cNvSpPr>
            <a:spLocks noGrp="1"/>
          </p:cNvSpPr>
          <p:nvPr>
            <p:ph idx="1"/>
          </p:nvPr>
        </p:nvSpPr>
        <p:spPr/>
        <p:txBody>
          <a:bodyPr/>
          <a:lstStyle/>
          <a:p>
            <a:pPr algn="l"/>
            <a:r>
              <a:rPr lang="en-US" b="1" i="0" dirty="0">
                <a:solidFill>
                  <a:srgbClr val="414042"/>
                </a:solidFill>
                <a:effectLst/>
                <a:latin typeface="undefined"/>
              </a:rPr>
              <a:t>Code block that shows how to embed an expression in JSX</a:t>
            </a:r>
          </a:p>
          <a:p>
            <a:pPr algn="l"/>
            <a:r>
              <a:rPr lang="en-US" b="1" i="0" dirty="0">
                <a:solidFill>
                  <a:srgbClr val="202122"/>
                </a:solidFill>
                <a:effectLst/>
                <a:latin typeface="undefined"/>
              </a:rPr>
              <a:t>EXAMPLE</a:t>
            </a:r>
            <a:r>
              <a:rPr lang="en-US" b="0" i="0" dirty="0">
                <a:solidFill>
                  <a:srgbClr val="202122"/>
                </a:solidFill>
                <a:effectLst/>
                <a:latin typeface="undefined"/>
              </a:rPr>
              <a:t> -  A code block that shows how to embed an expression in JSX:</a:t>
            </a:r>
          </a:p>
          <a:p>
            <a:pPr marL="0" indent="0" algn="l">
              <a:buNone/>
            </a:pPr>
            <a:r>
              <a:rPr lang="en-US" sz="2200" b="0" i="0" dirty="0">
                <a:solidFill>
                  <a:srgbClr val="202122"/>
                </a:solidFill>
                <a:effectLst/>
                <a:latin typeface="undefined"/>
              </a:rPr>
              <a:t>const name = 'John Smith’;</a:t>
            </a:r>
          </a:p>
          <a:p>
            <a:pPr marL="0" indent="0" algn="l">
              <a:buNone/>
            </a:pPr>
            <a:r>
              <a:rPr lang="en-US" sz="2200" b="0" i="0" dirty="0">
                <a:solidFill>
                  <a:srgbClr val="202122"/>
                </a:solidFill>
                <a:effectLst/>
                <a:latin typeface="undefined"/>
              </a:rPr>
              <a:t>const element = &lt;h1&gt;Hello, {name}&lt;/h1&gt;;</a:t>
            </a:r>
          </a:p>
          <a:p>
            <a:pPr marL="0" indent="0" algn="l">
              <a:buNone/>
            </a:pPr>
            <a:r>
              <a:rPr lang="en-US" sz="2200" b="0" i="0" dirty="0" err="1">
                <a:solidFill>
                  <a:srgbClr val="202122"/>
                </a:solidFill>
                <a:effectLst/>
                <a:latin typeface="undefined"/>
              </a:rPr>
              <a:t>ReactDOM.render</a:t>
            </a:r>
            <a:r>
              <a:rPr lang="en-US" sz="2200" b="0" i="0" dirty="0">
                <a:solidFill>
                  <a:srgbClr val="202122"/>
                </a:solidFill>
                <a:effectLst/>
                <a:latin typeface="undefined"/>
              </a:rPr>
              <a:t>(</a:t>
            </a:r>
          </a:p>
          <a:p>
            <a:pPr marL="0" indent="0" algn="l">
              <a:buNone/>
            </a:pPr>
            <a:r>
              <a:rPr lang="en-US" sz="2200" b="0" i="0" dirty="0">
                <a:solidFill>
                  <a:srgbClr val="202122"/>
                </a:solidFill>
                <a:effectLst/>
                <a:latin typeface="undefined"/>
              </a:rPr>
              <a:t>element,</a:t>
            </a:r>
          </a:p>
          <a:p>
            <a:pPr marL="0" indent="0" algn="l">
              <a:buNone/>
            </a:pPr>
            <a:r>
              <a:rPr lang="en-US" sz="2200" b="0" i="0" dirty="0" err="1">
                <a:solidFill>
                  <a:srgbClr val="202122"/>
                </a:solidFill>
                <a:effectLst/>
                <a:latin typeface="undefined"/>
              </a:rPr>
              <a:t>document.getElementById</a:t>
            </a:r>
            <a:r>
              <a:rPr lang="en-US" sz="2200" b="0" i="0" dirty="0">
                <a:solidFill>
                  <a:srgbClr val="202122"/>
                </a:solidFill>
                <a:effectLst/>
                <a:latin typeface="undefined"/>
              </a:rPr>
              <a:t>('root')</a:t>
            </a:r>
          </a:p>
          <a:p>
            <a:pPr marL="0" indent="0" algn="l">
              <a:buNone/>
            </a:pPr>
            <a:r>
              <a:rPr lang="en-US" sz="2200" b="0" i="0" dirty="0">
                <a:solidFill>
                  <a:srgbClr val="202122"/>
                </a:solidFill>
                <a:effectLst/>
                <a:latin typeface="undefined"/>
              </a:rPr>
              <a:t>);</a:t>
            </a:r>
          </a:p>
          <a:p>
            <a:pPr algn="l"/>
            <a:r>
              <a:rPr lang="en-US" sz="2200" b="0" i="0" dirty="0">
                <a:solidFill>
                  <a:srgbClr val="202122"/>
                </a:solidFill>
                <a:effectLst/>
                <a:latin typeface="undefined"/>
              </a:rPr>
              <a:t>In the second line, we call the </a:t>
            </a:r>
            <a:r>
              <a:rPr lang="en-US" sz="2200" b="1" i="0" dirty="0">
                <a:solidFill>
                  <a:srgbClr val="202122"/>
                </a:solidFill>
                <a:effectLst/>
                <a:latin typeface="undefined"/>
              </a:rPr>
              <a:t>name </a:t>
            </a:r>
            <a:r>
              <a:rPr lang="en-US" sz="2200" b="0" i="0" dirty="0">
                <a:solidFill>
                  <a:srgbClr val="202122"/>
                </a:solidFill>
                <a:effectLst/>
                <a:latin typeface="undefined"/>
              </a:rPr>
              <a:t>variable inside a React element by putting it inside the curly brackets.</a:t>
            </a:r>
          </a:p>
          <a:p>
            <a:pPr algn="l"/>
            <a:r>
              <a:rPr lang="en-US" sz="2200" b="0" i="0" dirty="0">
                <a:solidFill>
                  <a:srgbClr val="202122"/>
                </a:solidFill>
                <a:effectLst/>
                <a:latin typeface="undefined"/>
              </a:rPr>
              <a:t>Meanwhile, the </a:t>
            </a:r>
            <a:r>
              <a:rPr lang="en-US" sz="2200" b="1" i="0" dirty="0" err="1">
                <a:solidFill>
                  <a:srgbClr val="202122"/>
                </a:solidFill>
                <a:effectLst/>
                <a:latin typeface="undefined"/>
              </a:rPr>
              <a:t>ReactDOM.render</a:t>
            </a:r>
            <a:r>
              <a:rPr lang="en-US" sz="2200" b="1" i="0" dirty="0">
                <a:solidFill>
                  <a:srgbClr val="202122"/>
                </a:solidFill>
                <a:effectLst/>
                <a:latin typeface="undefined"/>
              </a:rPr>
              <a:t>()</a:t>
            </a:r>
            <a:r>
              <a:rPr lang="en-US" sz="2200" b="0" i="0" dirty="0">
                <a:solidFill>
                  <a:srgbClr val="202122"/>
                </a:solidFill>
                <a:effectLst/>
                <a:latin typeface="undefined"/>
              </a:rPr>
              <a:t> function renders the React element on the Document Object Model (DOM) tree, describing the UI.</a:t>
            </a:r>
          </a:p>
          <a:p>
            <a:endParaRPr lang="en-US" dirty="0"/>
          </a:p>
        </p:txBody>
      </p:sp>
    </p:spTree>
    <p:extLst>
      <p:ext uri="{BB962C8B-B14F-4D97-AF65-F5344CB8AC3E}">
        <p14:creationId xmlns:p14="http://schemas.microsoft.com/office/powerpoint/2010/main" val="2115871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1CB16-2C76-A627-852D-C59049F837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114A4D-6455-1243-A64B-13A9CA6BBFCF}"/>
              </a:ext>
            </a:extLst>
          </p:cNvPr>
          <p:cNvSpPr>
            <a:spLocks noGrp="1"/>
          </p:cNvSpPr>
          <p:nvPr>
            <p:ph idx="1"/>
          </p:nvPr>
        </p:nvSpPr>
        <p:spPr/>
        <p:txBody>
          <a:bodyPr/>
          <a:lstStyle/>
          <a:p>
            <a:pPr algn="l"/>
            <a:r>
              <a:rPr lang="en-US" b="1" i="0" u="sng" dirty="0">
                <a:solidFill>
                  <a:srgbClr val="414042"/>
                </a:solidFill>
                <a:effectLst/>
                <a:latin typeface="undefined"/>
              </a:rPr>
              <a:t>Virtual DOM</a:t>
            </a:r>
            <a:endParaRPr lang="en-US" b="1" i="0" dirty="0">
              <a:solidFill>
                <a:srgbClr val="414042"/>
              </a:solidFill>
              <a:effectLst/>
              <a:latin typeface="undefined"/>
            </a:endParaRPr>
          </a:p>
          <a:p>
            <a:pPr algn="l"/>
            <a:r>
              <a:rPr lang="en-US" b="0" i="0" dirty="0">
                <a:solidFill>
                  <a:srgbClr val="202122"/>
                </a:solidFill>
                <a:effectLst/>
                <a:latin typeface="undefined"/>
              </a:rPr>
              <a:t>The Document Object Model (DOM) presents a web page in a data tree structure. ReactJS stores Virtual DOM trees in the memory. By doing so, React can apply updates to specific parts of the data tree, which is faster than re-rendering the entirety of the DOM tree.</a:t>
            </a:r>
          </a:p>
          <a:p>
            <a:pPr algn="l"/>
            <a:r>
              <a:rPr lang="en-US" b="0" i="0" dirty="0">
                <a:solidFill>
                  <a:srgbClr val="202122"/>
                </a:solidFill>
                <a:effectLst/>
                <a:latin typeface="undefined"/>
              </a:rPr>
              <a:t>Whenever there’s a change in data, ReactJS will generate a new Virtual DOM tree and compare it with the previous one to find the quickest possible way to implement changes in the real DOM. This process is known as diffing.</a:t>
            </a:r>
          </a:p>
          <a:p>
            <a:pPr algn="l"/>
            <a:r>
              <a:rPr lang="en-US" b="0" i="0" dirty="0">
                <a:solidFill>
                  <a:srgbClr val="202122"/>
                </a:solidFill>
                <a:effectLst/>
                <a:latin typeface="undefined"/>
              </a:rPr>
              <a:t>By making sure that UI manipulation only affects specific sections of the real DOM tree, rendering the updated version takes less time and uses fewer resources. The practice greatly benefits large projects with intense user interaction.</a:t>
            </a:r>
          </a:p>
          <a:p>
            <a:endParaRPr lang="en-US" dirty="0"/>
          </a:p>
        </p:txBody>
      </p:sp>
      <p:sp>
        <p:nvSpPr>
          <p:cNvPr id="4" name="Date Placeholder 3">
            <a:extLst>
              <a:ext uri="{FF2B5EF4-FFF2-40B4-BE49-F238E27FC236}">
                <a16:creationId xmlns:a16="http://schemas.microsoft.com/office/drawing/2014/main" id="{3B12726B-6178-74F4-A18C-C2BD0B5CF136}"/>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1EF75759-4127-2E24-D08C-27C85CC5347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CBB3D24-C940-3310-E2F9-1FF196A8A24D}"/>
              </a:ext>
            </a:extLst>
          </p:cNvPr>
          <p:cNvSpPr>
            <a:spLocks noGrp="1"/>
          </p:cNvSpPr>
          <p:nvPr>
            <p:ph type="sldNum" sz="quarter" idx="12"/>
          </p:nvPr>
        </p:nvSpPr>
        <p:spPr/>
        <p:txBody>
          <a:bodyPr/>
          <a:lstStyle/>
          <a:p>
            <a:fld id="{7C5CF243-786F-4254-B068-4C9F0B6EA12F}" type="slidenum">
              <a:rPr lang="en-US" altLang="en-US" smtClean="0"/>
              <a:pPr/>
              <a:t>5</a:t>
            </a:fld>
            <a:endParaRPr lang="en-US" altLang="en-US"/>
          </a:p>
        </p:txBody>
      </p:sp>
    </p:spTree>
    <p:extLst>
      <p:ext uri="{BB962C8B-B14F-4D97-AF65-F5344CB8AC3E}">
        <p14:creationId xmlns:p14="http://schemas.microsoft.com/office/powerpoint/2010/main" val="2691624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4447-141E-C5EC-1951-D8E0369BD4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711CF9-1150-02DA-8F8C-8A97D020AA47}"/>
              </a:ext>
            </a:extLst>
          </p:cNvPr>
          <p:cNvSpPr>
            <a:spLocks noGrp="1"/>
          </p:cNvSpPr>
          <p:nvPr>
            <p:ph idx="1"/>
          </p:nvPr>
        </p:nvSpPr>
        <p:spPr/>
        <p:txBody>
          <a:bodyPr/>
          <a:lstStyle/>
          <a:p>
            <a:pPr algn="l"/>
            <a:r>
              <a:rPr lang="en-US" b="1" i="0" u="sng" dirty="0">
                <a:solidFill>
                  <a:srgbClr val="414042"/>
                </a:solidFill>
                <a:effectLst/>
                <a:latin typeface="undefined"/>
              </a:rPr>
              <a:t>Components and Props</a:t>
            </a:r>
            <a:endParaRPr lang="en-US" b="1" i="0" dirty="0">
              <a:solidFill>
                <a:srgbClr val="414042"/>
              </a:solidFill>
              <a:effectLst/>
              <a:latin typeface="undefined"/>
            </a:endParaRPr>
          </a:p>
          <a:p>
            <a:pPr algn="l"/>
            <a:r>
              <a:rPr lang="en-US" b="0" i="0" dirty="0">
                <a:solidFill>
                  <a:srgbClr val="202122"/>
                </a:solidFill>
                <a:effectLst/>
                <a:latin typeface="undefined"/>
              </a:rPr>
              <a:t>ReactJS divides the UI into isolated reusable pieces of code known as components. React components work similarly to JavaScript functions as they accept arbitrary inputs called properties or props.</a:t>
            </a:r>
          </a:p>
          <a:p>
            <a:pPr algn="l"/>
            <a:r>
              <a:rPr lang="en-US" b="0" i="0" dirty="0">
                <a:solidFill>
                  <a:srgbClr val="202122"/>
                </a:solidFill>
                <a:effectLst/>
                <a:latin typeface="undefined"/>
              </a:rPr>
              <a:t>Returned React elements determine how the UI will look at the client end. Here’s an example of a function component that returns a React element:</a:t>
            </a:r>
          </a:p>
          <a:p>
            <a:pPr algn="l"/>
            <a:r>
              <a:rPr lang="en-US" b="1" i="0" dirty="0">
                <a:solidFill>
                  <a:srgbClr val="414042"/>
                </a:solidFill>
                <a:effectLst/>
                <a:latin typeface="undefined"/>
              </a:rPr>
              <a:t>Function Component that returns a React element</a:t>
            </a:r>
          </a:p>
          <a:p>
            <a:pPr marL="0" indent="0" algn="l">
              <a:buNone/>
            </a:pPr>
            <a:r>
              <a:rPr lang="en-US" b="0" i="0" dirty="0">
                <a:solidFill>
                  <a:srgbClr val="202122"/>
                </a:solidFill>
                <a:effectLst/>
                <a:latin typeface="undefined"/>
              </a:rPr>
              <a:t>function Welcome(props) {</a:t>
            </a:r>
          </a:p>
          <a:p>
            <a:pPr marL="0" indent="0" algn="l">
              <a:buNone/>
            </a:pPr>
            <a:r>
              <a:rPr lang="en-US" b="0" i="0" dirty="0">
                <a:solidFill>
                  <a:srgbClr val="202122"/>
                </a:solidFill>
                <a:effectLst/>
                <a:latin typeface="undefined"/>
              </a:rPr>
              <a:t>return &lt;h1&gt;Hello, {props.name}&lt;/h1&gt;;</a:t>
            </a:r>
          </a:p>
          <a:p>
            <a:pPr marL="0" indent="0" algn="l">
              <a:buNone/>
            </a:pPr>
            <a:r>
              <a:rPr lang="en-US" b="0" i="0" dirty="0">
                <a:solidFill>
                  <a:srgbClr val="202122"/>
                </a:solidFill>
                <a:effectLst/>
                <a:latin typeface="undefined"/>
              </a:rPr>
              <a:t>}</a:t>
            </a:r>
          </a:p>
          <a:p>
            <a:endParaRPr lang="en-US" dirty="0"/>
          </a:p>
        </p:txBody>
      </p:sp>
      <p:sp>
        <p:nvSpPr>
          <p:cNvPr id="4" name="Date Placeholder 3">
            <a:extLst>
              <a:ext uri="{FF2B5EF4-FFF2-40B4-BE49-F238E27FC236}">
                <a16:creationId xmlns:a16="http://schemas.microsoft.com/office/drawing/2014/main" id="{0173B123-70B4-2FF8-2F06-2261FF217764}"/>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2AA32EA1-E8DC-92D3-39D5-E8C70F8A148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3A28FD1-765E-8E66-BB5A-03D956C068ED}"/>
              </a:ext>
            </a:extLst>
          </p:cNvPr>
          <p:cNvSpPr>
            <a:spLocks noGrp="1"/>
          </p:cNvSpPr>
          <p:nvPr>
            <p:ph type="sldNum" sz="quarter" idx="12"/>
          </p:nvPr>
        </p:nvSpPr>
        <p:spPr/>
        <p:txBody>
          <a:bodyPr/>
          <a:lstStyle/>
          <a:p>
            <a:fld id="{7C5CF243-786F-4254-B068-4C9F0B6EA12F}" type="slidenum">
              <a:rPr lang="en-US" altLang="en-US" smtClean="0"/>
              <a:pPr/>
              <a:t>6</a:t>
            </a:fld>
            <a:endParaRPr lang="en-US" altLang="en-US"/>
          </a:p>
        </p:txBody>
      </p:sp>
    </p:spTree>
    <p:extLst>
      <p:ext uri="{BB962C8B-B14F-4D97-AF65-F5344CB8AC3E}">
        <p14:creationId xmlns:p14="http://schemas.microsoft.com/office/powerpoint/2010/main" val="832253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7AB2-F3A8-24C6-DCFE-8384216A28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CE3716-BBE0-767D-C3CB-789CCF5B8748}"/>
              </a:ext>
            </a:extLst>
          </p:cNvPr>
          <p:cNvSpPr>
            <a:spLocks noGrp="1"/>
          </p:cNvSpPr>
          <p:nvPr>
            <p:ph idx="1"/>
          </p:nvPr>
        </p:nvSpPr>
        <p:spPr/>
        <p:txBody>
          <a:bodyPr/>
          <a:lstStyle/>
          <a:p>
            <a:pPr algn="l"/>
            <a:r>
              <a:rPr lang="en-US" b="0" i="0" dirty="0">
                <a:solidFill>
                  <a:srgbClr val="202122"/>
                </a:solidFill>
                <a:effectLst/>
                <a:latin typeface="undefined"/>
              </a:rPr>
              <a:t>It’s possible to have as many components as necessary without cluttering your code.</a:t>
            </a:r>
          </a:p>
          <a:p>
            <a:pPr algn="l"/>
            <a:r>
              <a:rPr lang="en-US" b="1" i="0" u="sng" dirty="0">
                <a:solidFill>
                  <a:srgbClr val="414042"/>
                </a:solidFill>
                <a:effectLst/>
                <a:latin typeface="undefined"/>
              </a:rPr>
              <a:t>State Management</a:t>
            </a:r>
            <a:endParaRPr lang="en-US" b="1" i="0" dirty="0">
              <a:solidFill>
                <a:srgbClr val="414042"/>
              </a:solidFill>
              <a:effectLst/>
              <a:latin typeface="undefined"/>
            </a:endParaRPr>
          </a:p>
          <a:p>
            <a:pPr algn="l"/>
            <a:r>
              <a:rPr lang="en-US" b="0" i="0" dirty="0">
                <a:solidFill>
                  <a:srgbClr val="202122"/>
                </a:solidFill>
                <a:effectLst/>
                <a:latin typeface="undefined"/>
              </a:rPr>
              <a:t>A state is a JavaScript object that represents a part of a component. It changes whenever a user interacts with the application, rendering a new UI to reflect the modifications.</a:t>
            </a:r>
          </a:p>
          <a:p>
            <a:pPr algn="l"/>
            <a:r>
              <a:rPr lang="en-US" b="0" i="0" dirty="0">
                <a:solidFill>
                  <a:srgbClr val="202122"/>
                </a:solidFill>
                <a:effectLst/>
                <a:latin typeface="undefined"/>
              </a:rPr>
              <a:t>State management refers to the practice of managing React application states. It includes storing data in third-party state management libraries and triggering the re-rendering process each time data is changed.</a:t>
            </a:r>
          </a:p>
          <a:p>
            <a:pPr algn="l"/>
            <a:r>
              <a:rPr lang="en-US" b="0" i="0" dirty="0">
                <a:solidFill>
                  <a:srgbClr val="202122"/>
                </a:solidFill>
                <a:effectLst/>
                <a:latin typeface="undefined"/>
              </a:rPr>
              <a:t>A state management library facilitates communication and data sharing between React components. Several third-party state management libraries are available today, but </a:t>
            </a:r>
            <a:r>
              <a:rPr lang="en-US" b="1" i="0" dirty="0">
                <a:solidFill>
                  <a:srgbClr val="202122"/>
                </a:solidFill>
                <a:effectLst/>
                <a:latin typeface="undefined"/>
              </a:rPr>
              <a:t>Redux</a:t>
            </a:r>
            <a:r>
              <a:rPr lang="en-US" b="0" i="0" dirty="0">
                <a:solidFill>
                  <a:srgbClr val="202122"/>
                </a:solidFill>
                <a:effectLst/>
                <a:latin typeface="undefined"/>
              </a:rPr>
              <a:t> and </a:t>
            </a:r>
            <a:r>
              <a:rPr lang="en-US" b="1" i="0" dirty="0">
                <a:solidFill>
                  <a:srgbClr val="202122"/>
                </a:solidFill>
                <a:effectLst/>
                <a:latin typeface="undefined"/>
              </a:rPr>
              <a:t>Recoil </a:t>
            </a:r>
            <a:r>
              <a:rPr lang="en-US" b="0" i="0" dirty="0">
                <a:solidFill>
                  <a:srgbClr val="202122"/>
                </a:solidFill>
                <a:effectLst/>
                <a:latin typeface="undefined"/>
              </a:rPr>
              <a:t>are</a:t>
            </a:r>
            <a:r>
              <a:rPr lang="en-US" b="1" i="0" dirty="0">
                <a:solidFill>
                  <a:srgbClr val="202122"/>
                </a:solidFill>
                <a:effectLst/>
                <a:latin typeface="undefined"/>
              </a:rPr>
              <a:t> </a:t>
            </a:r>
            <a:r>
              <a:rPr lang="en-US" b="0" i="0" dirty="0">
                <a:solidFill>
                  <a:srgbClr val="202122"/>
                </a:solidFill>
                <a:effectLst/>
                <a:latin typeface="undefined"/>
              </a:rPr>
              <a:t>two of the most popular.</a:t>
            </a:r>
          </a:p>
          <a:p>
            <a:endParaRPr lang="en-US" dirty="0"/>
          </a:p>
        </p:txBody>
      </p:sp>
      <p:sp>
        <p:nvSpPr>
          <p:cNvPr id="4" name="Date Placeholder 3">
            <a:extLst>
              <a:ext uri="{FF2B5EF4-FFF2-40B4-BE49-F238E27FC236}">
                <a16:creationId xmlns:a16="http://schemas.microsoft.com/office/drawing/2014/main" id="{CCE6DC50-CD2D-7ED5-6CC9-29BE65200041}"/>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D474F5ED-DB01-EC52-A189-6F723406272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4A16ECC-44B1-4D58-DE1D-5962F0495946}"/>
              </a:ext>
            </a:extLst>
          </p:cNvPr>
          <p:cNvSpPr>
            <a:spLocks noGrp="1"/>
          </p:cNvSpPr>
          <p:nvPr>
            <p:ph type="sldNum" sz="quarter" idx="12"/>
          </p:nvPr>
        </p:nvSpPr>
        <p:spPr/>
        <p:txBody>
          <a:bodyPr/>
          <a:lstStyle/>
          <a:p>
            <a:fld id="{7C5CF243-786F-4254-B068-4C9F0B6EA12F}" type="slidenum">
              <a:rPr lang="en-US" altLang="en-US" smtClean="0"/>
              <a:pPr/>
              <a:t>7</a:t>
            </a:fld>
            <a:endParaRPr lang="en-US" altLang="en-US"/>
          </a:p>
        </p:txBody>
      </p:sp>
    </p:spTree>
    <p:extLst>
      <p:ext uri="{BB962C8B-B14F-4D97-AF65-F5344CB8AC3E}">
        <p14:creationId xmlns:p14="http://schemas.microsoft.com/office/powerpoint/2010/main" val="3534156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02CC0-83CD-8353-AC6A-ADBC474A82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F86259-D3B3-BFA2-359C-C31D8EE95D2C}"/>
              </a:ext>
            </a:extLst>
          </p:cNvPr>
          <p:cNvSpPr>
            <a:spLocks noGrp="1"/>
          </p:cNvSpPr>
          <p:nvPr>
            <p:ph idx="1"/>
          </p:nvPr>
        </p:nvSpPr>
        <p:spPr/>
        <p:txBody>
          <a:bodyPr/>
          <a:lstStyle/>
          <a:p>
            <a:pPr algn="l"/>
            <a:r>
              <a:rPr lang="en-US" b="1" i="0" dirty="0">
                <a:solidFill>
                  <a:srgbClr val="202122"/>
                </a:solidFill>
                <a:effectLst/>
                <a:latin typeface="undefined"/>
              </a:rPr>
              <a:t>Redux</a:t>
            </a:r>
            <a:endParaRPr lang="en-US" b="0" i="0" dirty="0">
              <a:solidFill>
                <a:srgbClr val="202122"/>
              </a:solidFill>
              <a:effectLst/>
              <a:latin typeface="undefined"/>
            </a:endParaRPr>
          </a:p>
          <a:p>
            <a:pPr algn="l"/>
            <a:r>
              <a:rPr lang="en-US" b="0" i="0" dirty="0">
                <a:solidFill>
                  <a:srgbClr val="202122"/>
                </a:solidFill>
                <a:effectLst/>
                <a:latin typeface="undefined"/>
              </a:rPr>
              <a:t>The </a:t>
            </a:r>
            <a:r>
              <a:rPr lang="en-US" b="0" i="0" dirty="0">
                <a:solidFill>
                  <a:srgbClr val="003796"/>
                </a:solidFill>
                <a:effectLst/>
                <a:latin typeface="undefined"/>
                <a:hlinkClick r:id="rId2"/>
              </a:rPr>
              <a:t>Redux</a:t>
            </a:r>
            <a:r>
              <a:rPr lang="en-US" b="0" i="0" dirty="0">
                <a:solidFill>
                  <a:srgbClr val="202122"/>
                </a:solidFill>
                <a:effectLst/>
                <a:latin typeface="undefined"/>
              </a:rPr>
              <a:t> state management library has a centralized store, which keeps the state tree of an application predictable. The library also reduces data inconsistency by preventing two components from updating the application’s state simultaneously.</a:t>
            </a:r>
          </a:p>
          <a:p>
            <a:pPr algn="l"/>
            <a:r>
              <a:rPr lang="en-US" b="0" i="0" dirty="0" err="1">
                <a:solidFill>
                  <a:srgbClr val="202122"/>
                </a:solidFill>
                <a:effectLst/>
                <a:latin typeface="undefined"/>
              </a:rPr>
              <a:t>Redux’s</a:t>
            </a:r>
            <a:r>
              <a:rPr lang="en-US" b="0" i="0" dirty="0">
                <a:solidFill>
                  <a:srgbClr val="202122"/>
                </a:solidFill>
                <a:effectLst/>
                <a:latin typeface="undefined"/>
              </a:rPr>
              <a:t> architecture supports error logging for easier debugging and has a strict code organization method, simplifying maintenance. Additionally, it features a large number of add-ons and is compatible with all UI layers.</a:t>
            </a:r>
          </a:p>
          <a:p>
            <a:pPr algn="l"/>
            <a:r>
              <a:rPr lang="en-US" b="0" i="0" dirty="0">
                <a:solidFill>
                  <a:srgbClr val="202122"/>
                </a:solidFill>
                <a:effectLst/>
                <a:latin typeface="undefined"/>
              </a:rPr>
              <a:t>That said, Redux is rather complex and hence suboptimal for small applications with a single data source.</a:t>
            </a:r>
          </a:p>
          <a:p>
            <a:endParaRPr lang="en-US" dirty="0"/>
          </a:p>
        </p:txBody>
      </p:sp>
      <p:sp>
        <p:nvSpPr>
          <p:cNvPr id="4" name="Date Placeholder 3">
            <a:extLst>
              <a:ext uri="{FF2B5EF4-FFF2-40B4-BE49-F238E27FC236}">
                <a16:creationId xmlns:a16="http://schemas.microsoft.com/office/drawing/2014/main" id="{9F4279CF-F09F-BCFF-6A52-0116E91C4BE0}"/>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F10C351F-7057-709C-F2DA-362B2259D81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C61107C-CE2E-13AE-069A-3ADDDD2B3338}"/>
              </a:ext>
            </a:extLst>
          </p:cNvPr>
          <p:cNvSpPr>
            <a:spLocks noGrp="1"/>
          </p:cNvSpPr>
          <p:nvPr>
            <p:ph type="sldNum" sz="quarter" idx="12"/>
          </p:nvPr>
        </p:nvSpPr>
        <p:spPr/>
        <p:txBody>
          <a:bodyPr/>
          <a:lstStyle/>
          <a:p>
            <a:fld id="{7C5CF243-786F-4254-B068-4C9F0B6EA12F}" type="slidenum">
              <a:rPr lang="en-US" altLang="en-US" smtClean="0"/>
              <a:pPr/>
              <a:t>8</a:t>
            </a:fld>
            <a:endParaRPr lang="en-US" altLang="en-US"/>
          </a:p>
        </p:txBody>
      </p:sp>
    </p:spTree>
    <p:extLst>
      <p:ext uri="{BB962C8B-B14F-4D97-AF65-F5344CB8AC3E}">
        <p14:creationId xmlns:p14="http://schemas.microsoft.com/office/powerpoint/2010/main" val="2269539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333B-7533-E26E-8BE1-CDCBA06D2A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37373A-68B1-E388-129B-3A237F6BA90B}"/>
              </a:ext>
            </a:extLst>
          </p:cNvPr>
          <p:cNvSpPr>
            <a:spLocks noGrp="1"/>
          </p:cNvSpPr>
          <p:nvPr>
            <p:ph idx="1"/>
          </p:nvPr>
        </p:nvSpPr>
        <p:spPr/>
        <p:txBody>
          <a:bodyPr/>
          <a:lstStyle/>
          <a:p>
            <a:pPr algn="l"/>
            <a:r>
              <a:rPr lang="en-US" b="1" i="0" dirty="0">
                <a:solidFill>
                  <a:srgbClr val="202122"/>
                </a:solidFill>
                <a:effectLst/>
                <a:latin typeface="undefined"/>
              </a:rPr>
              <a:t>Recoil</a:t>
            </a:r>
            <a:endParaRPr lang="en-US" b="0" i="0" dirty="0">
              <a:solidFill>
                <a:srgbClr val="202122"/>
              </a:solidFill>
              <a:effectLst/>
              <a:latin typeface="undefined"/>
            </a:endParaRPr>
          </a:p>
          <a:p>
            <a:pPr algn="l"/>
            <a:r>
              <a:rPr lang="en-US" b="0" i="0" dirty="0">
                <a:solidFill>
                  <a:srgbClr val="003796"/>
                </a:solidFill>
                <a:effectLst/>
                <a:latin typeface="undefined"/>
                <a:hlinkClick r:id="rId2"/>
              </a:rPr>
              <a:t>Recoil</a:t>
            </a:r>
            <a:r>
              <a:rPr lang="en-US" b="0" i="0" dirty="0">
                <a:solidFill>
                  <a:srgbClr val="202122"/>
                </a:solidFill>
                <a:effectLst/>
                <a:latin typeface="undefined"/>
              </a:rPr>
              <a:t> is a JavaScript state management library released by Facebook. It employs pure functions called selectors to calculate data from updateable units of the state known as </a:t>
            </a:r>
            <a:r>
              <a:rPr lang="en-US" b="0" i="0" dirty="0">
                <a:solidFill>
                  <a:srgbClr val="003796"/>
                </a:solidFill>
                <a:effectLst/>
                <a:latin typeface="undefined"/>
                <a:hlinkClick r:id="rId3"/>
              </a:rPr>
              <a:t>atoms</a:t>
            </a:r>
            <a:r>
              <a:rPr lang="en-US" b="0" i="0" dirty="0">
                <a:solidFill>
                  <a:srgbClr val="202122"/>
                </a:solidFill>
                <a:effectLst/>
                <a:latin typeface="undefined"/>
              </a:rPr>
              <a:t>. Multiple components can subscribe to the same atom and thus share a state.</a:t>
            </a:r>
          </a:p>
          <a:p>
            <a:pPr algn="l"/>
            <a:r>
              <a:rPr lang="en-US" b="0" i="0" dirty="0">
                <a:solidFill>
                  <a:srgbClr val="202122"/>
                </a:solidFill>
                <a:effectLst/>
                <a:latin typeface="undefined"/>
              </a:rPr>
              <a:t>The use of atoms and selectors prevents redundant states, simplifies code, and eliminates excessive re-renders of React and any child components. Recoil is more suitable for beginners than Redux because its core concepts are considerably easier to grasp.</a:t>
            </a:r>
          </a:p>
          <a:p>
            <a:endParaRPr lang="en-US" dirty="0"/>
          </a:p>
        </p:txBody>
      </p:sp>
      <p:sp>
        <p:nvSpPr>
          <p:cNvPr id="4" name="Date Placeholder 3">
            <a:extLst>
              <a:ext uri="{FF2B5EF4-FFF2-40B4-BE49-F238E27FC236}">
                <a16:creationId xmlns:a16="http://schemas.microsoft.com/office/drawing/2014/main" id="{27A8FC52-8F59-F83C-951C-01E620FA9240}"/>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C76F67C1-72BC-22B4-7C7F-0ECA056B7F9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C3C9715-8EC7-FFE0-953E-7CCAE209420F}"/>
              </a:ext>
            </a:extLst>
          </p:cNvPr>
          <p:cNvSpPr>
            <a:spLocks noGrp="1"/>
          </p:cNvSpPr>
          <p:nvPr>
            <p:ph type="sldNum" sz="quarter" idx="12"/>
          </p:nvPr>
        </p:nvSpPr>
        <p:spPr/>
        <p:txBody>
          <a:bodyPr/>
          <a:lstStyle/>
          <a:p>
            <a:fld id="{7C5CF243-786F-4254-B068-4C9F0B6EA12F}" type="slidenum">
              <a:rPr lang="en-US" altLang="en-US" smtClean="0"/>
              <a:pPr/>
              <a:t>9</a:t>
            </a:fld>
            <a:endParaRPr lang="en-US" altLang="en-US"/>
          </a:p>
        </p:txBody>
      </p:sp>
    </p:spTree>
    <p:extLst>
      <p:ext uri="{BB962C8B-B14F-4D97-AF65-F5344CB8AC3E}">
        <p14:creationId xmlns:p14="http://schemas.microsoft.com/office/powerpoint/2010/main" val="347444383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8605</TotalTime>
  <Words>1632</Words>
  <Application>Microsoft Office PowerPoint</Application>
  <PresentationFormat>On-screen Show (4:3)</PresentationFormat>
  <Paragraphs>138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Times New Roman</vt:lpstr>
      <vt:lpstr>undefined</vt:lpstr>
      <vt:lpstr>Wingdings</vt:lpstr>
      <vt:lpstr>Default Design</vt:lpstr>
      <vt:lpstr>Web Application Development</vt:lpstr>
      <vt:lpstr>PowerPoint Presentation</vt:lpstr>
      <vt:lpstr> React Features   </vt:lpstr>
      <vt:lpstr>PowerPoint Presentation</vt:lpstr>
      <vt:lpstr>PowerPoint Presentation</vt:lpstr>
      <vt:lpstr>PowerPoint Presentation</vt:lpstr>
      <vt:lpstr>PowerPoint Presentation</vt:lpstr>
      <vt:lpstr>PowerPoint Presentation</vt:lpstr>
      <vt:lpstr>PowerPoint Presentation</vt:lpstr>
      <vt:lpstr> Why Use React  </vt:lpstr>
      <vt:lpstr>PowerPoint Presentation</vt:lpstr>
      <vt:lpstr>PowerPoint Presentation</vt:lpstr>
      <vt:lpstr>PowerPoint Presentation</vt:lpstr>
      <vt:lpstr>PowerPoint Presentation</vt:lpstr>
      <vt:lpstr> How Does React Work  </vt:lpstr>
      <vt:lpstr>PowerPoint Presentation</vt:lpstr>
      <vt:lpstr>PowerPoint Presentation</vt:lpstr>
      <vt:lpstr>PowerPoint Presentation</vt:lpstr>
    </vt:vector>
  </TitlesOfParts>
  <Company>CentennialCollege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ILIA</dc:creator>
  <cp:lastModifiedBy>BLESSING AJIBOYE</cp:lastModifiedBy>
  <cp:revision>937</cp:revision>
  <dcterms:created xsi:type="dcterms:W3CDTF">2008-05-26T16:51:35Z</dcterms:created>
  <dcterms:modified xsi:type="dcterms:W3CDTF">2024-05-11T17:50:38Z</dcterms:modified>
</cp:coreProperties>
</file>