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3"/>
  </p:notesMasterIdLst>
  <p:sldIdLst>
    <p:sldId id="256" r:id="rId2"/>
    <p:sldId id="276" r:id="rId3"/>
    <p:sldId id="278" r:id="rId4"/>
    <p:sldId id="297" r:id="rId5"/>
    <p:sldId id="295" r:id="rId6"/>
    <p:sldId id="279" r:id="rId7"/>
    <p:sldId id="280" r:id="rId8"/>
    <p:sldId id="290" r:id="rId9"/>
    <p:sldId id="291" r:id="rId10"/>
    <p:sldId id="296" r:id="rId11"/>
    <p:sldId id="294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AEB"/>
    <a:srgbClr val="009900"/>
    <a:srgbClr val="0000FF"/>
    <a:srgbClr val="FFFF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4" autoAdjust="0"/>
  </p:normalViewPr>
  <p:slideViewPr>
    <p:cSldViewPr showGuides="1">
      <p:cViewPr varScale="1">
        <p:scale>
          <a:sx n="74" d="100"/>
          <a:sy n="74" d="100"/>
        </p:scale>
        <p:origin x="106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64"/>
    </p:cViewPr>
  </p:sorterViewPr>
  <p:notesViewPr>
    <p:cSldViewPr showGuides="1">
      <p:cViewPr varScale="1">
        <p:scale>
          <a:sx n="63" d="100"/>
          <a:sy n="63" d="100"/>
        </p:scale>
        <p:origin x="-205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ENAKSHI YUVARAJ" userId="7a017c7a0cb745f4" providerId="LiveId" clId="{304D4D6E-1954-4CF2-8EAC-D39A7002A428}"/>
    <pc:docChg chg="modSld">
      <pc:chgData name="MEENAKSHI YUVARAJ" userId="7a017c7a0cb745f4" providerId="LiveId" clId="{304D4D6E-1954-4CF2-8EAC-D39A7002A428}" dt="2024-05-08T16:29:43.398" v="3" actId="20577"/>
      <pc:docMkLst>
        <pc:docMk/>
      </pc:docMkLst>
      <pc:sldChg chg="modSp mod">
        <pc:chgData name="MEENAKSHI YUVARAJ" userId="7a017c7a0cb745f4" providerId="LiveId" clId="{304D4D6E-1954-4CF2-8EAC-D39A7002A428}" dt="2024-05-08T16:29:27.458" v="1" actId="20577"/>
        <pc:sldMkLst>
          <pc:docMk/>
          <pc:sldMk cId="0" sldId="276"/>
        </pc:sldMkLst>
        <pc:spChg chg="mod">
          <ac:chgData name="MEENAKSHI YUVARAJ" userId="7a017c7a0cb745f4" providerId="LiveId" clId="{304D4D6E-1954-4CF2-8EAC-D39A7002A428}" dt="2024-05-08T16:29:27.458" v="1" actId="20577"/>
          <ac:spMkLst>
            <pc:docMk/>
            <pc:sldMk cId="0" sldId="276"/>
            <ac:spMk id="4099" creationId="{00000000-0000-0000-0000-000000000000}"/>
          </ac:spMkLst>
        </pc:spChg>
      </pc:sldChg>
      <pc:sldChg chg="modSp mod">
        <pc:chgData name="MEENAKSHI YUVARAJ" userId="7a017c7a0cb745f4" providerId="LiveId" clId="{304D4D6E-1954-4CF2-8EAC-D39A7002A428}" dt="2024-05-08T16:29:43.398" v="3" actId="20577"/>
        <pc:sldMkLst>
          <pc:docMk/>
          <pc:sldMk cId="0" sldId="279"/>
        </pc:sldMkLst>
        <pc:spChg chg="mod">
          <ac:chgData name="MEENAKSHI YUVARAJ" userId="7a017c7a0cb745f4" providerId="LiveId" clId="{304D4D6E-1954-4CF2-8EAC-D39A7002A428}" dt="2024-05-08T16:29:43.398" v="3" actId="20577"/>
          <ac:spMkLst>
            <pc:docMk/>
            <pc:sldMk cId="0" sldId="279"/>
            <ac:spMk id="717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0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20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0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9FDCD179-17CF-4272-8B59-5921D5F94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31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CD179-17CF-4272-8B59-5921D5F94FD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04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CD179-17CF-4272-8B59-5921D5F94FD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26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CD179-17CF-4272-8B59-5921D5F94FD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3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50546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8200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Course Overview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/>
              <a:t>Mobile Application Development</a:t>
            </a:r>
            <a:endParaRPr lang="en-US" dirty="0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E0611EBC-8564-4D30-AF19-EE0918B16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762000" y="8382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COMP-304</a:t>
            </a:r>
            <a:r>
              <a:rPr lang="en-US" sz="2800" baseline="0" dirty="0"/>
              <a:t> Mobile Application Development</a:t>
            </a:r>
            <a:endParaRPr lang="en-US" sz="2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133600"/>
            <a:ext cx="7924800" cy="4038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r>
              <a:rPr lang="en-US"/>
              <a:t>Mobile Application Development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B73AF-DB4B-49FE-8CDD-ED99216B890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 userDrawn="1"/>
        </p:nvGrpSpPr>
        <p:grpSpPr bwMode="auto">
          <a:xfrm>
            <a:off x="0" y="0"/>
            <a:ext cx="8686800" cy="6248400"/>
            <a:chOff x="0" y="0"/>
            <a:chExt cx="5472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7172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173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1033" name="Group 6"/>
            <p:cNvGrpSpPr>
              <a:grpSpLocks/>
            </p:cNvGrpSpPr>
            <p:nvPr userDrawn="1"/>
          </p:nvGrpSpPr>
          <p:grpSpPr bwMode="auto">
            <a:xfrm>
              <a:off x="472" y="1159"/>
              <a:ext cx="5000" cy="201"/>
              <a:chOff x="472" y="1159"/>
              <a:chExt cx="5000" cy="201"/>
            </a:xfrm>
          </p:grpSpPr>
          <p:sp>
            <p:nvSpPr>
              <p:cNvPr id="7175" name="AutoShape 7"/>
              <p:cNvSpPr>
                <a:spLocks noChangeArrowheads="1"/>
              </p:cNvSpPr>
              <p:nvPr userDrawn="1"/>
            </p:nvSpPr>
            <p:spPr bwMode="auto">
              <a:xfrm>
                <a:off x="720" y="1159"/>
                <a:ext cx="4752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176" name="AutoShape 8"/>
              <p:cNvSpPr>
                <a:spLocks noChangeArrowheads="1"/>
              </p:cNvSpPr>
              <p:nvPr userDrawn="1"/>
            </p:nvSpPr>
            <p:spPr bwMode="auto">
              <a:xfrm flipH="1">
                <a:off x="472" y="1159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62000"/>
            <a:ext cx="7924800" cy="838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057400"/>
            <a:ext cx="7848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</a:defRPr>
            </a:lvl1pPr>
          </a:lstStyle>
          <a:p>
            <a:pPr algn="r">
              <a:defRPr/>
            </a:pPr>
            <a:r>
              <a:rPr lang="en-US"/>
              <a:t>Mobile Application Development</a:t>
            </a:r>
            <a:endParaRPr lang="en-US" dirty="0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3A805A2-6D28-427A-86AF-4859674CC79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30" r:id="rId2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inika@my.centennialcollege.c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3200" b="1" dirty="0"/>
              <a:t>Course 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the start of each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your </a:t>
            </a:r>
            <a:r>
              <a:rPr lang="en-US" b="1" dirty="0"/>
              <a:t>Android Studio</a:t>
            </a:r>
            <a:r>
              <a:rPr lang="en-US" dirty="0"/>
              <a:t> ready and running.</a:t>
            </a:r>
          </a:p>
          <a:p>
            <a:r>
              <a:rPr lang="en-US" dirty="0"/>
              <a:t>Have </a:t>
            </a:r>
            <a:r>
              <a:rPr lang="en-US" b="1" dirty="0"/>
              <a:t>class examples</a:t>
            </a:r>
            <a:r>
              <a:rPr lang="en-US" dirty="0"/>
              <a:t> posted on </a:t>
            </a:r>
            <a:r>
              <a:rPr lang="en-US" dirty="0" err="1"/>
              <a:t>eCentennial</a:t>
            </a:r>
            <a:r>
              <a:rPr lang="en-US" dirty="0"/>
              <a:t> ready (unzipped and stored in a folder created for this course).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en-US"/>
              <a:t>Mobile Application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B73AF-DB4B-49FE-8CDD-ED99216B890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57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en-US"/>
              <a:t>Mobile Application Development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B73AF-DB4B-49FE-8CDD-ED99216B890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Instructor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7848600" cy="4114800"/>
          </a:xfrm>
        </p:spPr>
        <p:txBody>
          <a:bodyPr/>
          <a:lstStyle/>
          <a:p>
            <a:r>
              <a:rPr lang="en-US" sz="2400" dirty="0" err="1"/>
              <a:t>Yuvaraj</a:t>
            </a:r>
            <a:r>
              <a:rPr lang="en-US" sz="2400" dirty="0"/>
              <a:t> </a:t>
            </a:r>
            <a:r>
              <a:rPr lang="en-US" sz="2400" dirty="0" err="1"/>
              <a:t>Sambandan</a:t>
            </a:r>
            <a:r>
              <a:rPr lang="en-US" sz="2400" dirty="0"/>
              <a:t>,</a:t>
            </a:r>
          </a:p>
          <a:p>
            <a:r>
              <a:rPr lang="en-US" sz="2400" dirty="0"/>
              <a:t>ysamband</a:t>
            </a:r>
            <a:r>
              <a:rPr lang="en-US" sz="2400" dirty="0">
                <a:hlinkClick r:id="rId3"/>
              </a:rPr>
              <a:t>@my.centennialcollege.ca</a:t>
            </a:r>
            <a:r>
              <a:rPr lang="en-US" sz="2400" dirty="0"/>
              <a:t>, </a:t>
            </a:r>
          </a:p>
          <a:p>
            <a:r>
              <a:rPr lang="en-US" dirty="0"/>
              <a:t>Department of Information and Communication Engineering Technology (ICET), SETAS, Centennial College.</a:t>
            </a:r>
          </a:p>
          <a:p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en-US"/>
              <a:t>Mobile Application Development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B73AF-DB4B-49FE-8CDD-ED99216B890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Topics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7924800" cy="4267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Examine Android platform and Development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Explore Kotlin Programming language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Create/use High level interface screen elements using Views and Jetpack Compose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Create Graphics and Animations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Android architectural and design patterns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Save data in a local database and Firebase Realtime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Utilize Internet Resources in Android apps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Utilize Location and Maps APIs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Send/receive</a:t>
            </a:r>
            <a:r>
              <a:rPr lang="en-US" sz="2000" dirty="0"/>
              <a:t> </a:t>
            </a:r>
            <a:r>
              <a:rPr lang="en-US" sz="2000" b="1" dirty="0"/>
              <a:t>broadcasts and SMS messages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Develop and use Android services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en-US"/>
              <a:t>Mobile Application Development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B73AF-DB4B-49FE-8CDD-ED99216B890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FEB18-FB27-4A37-AD08-21F7A332A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Jobs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E4951D-0BB5-46CB-896C-5E3B6BFC1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256" y="2133600"/>
            <a:ext cx="6686287" cy="4038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A571FD-1F14-4989-82EF-71D09A10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en-US"/>
              <a:t>Mobile Application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1C16C-7DD1-4ED2-AD31-83586D95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B73AF-DB4B-49FE-8CDD-ED99216B890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4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textbook and other materials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Reference books:</a:t>
            </a:r>
          </a:p>
          <a:p>
            <a:pPr lvl="1"/>
            <a:r>
              <a:rPr lang="en-US" sz="2000" dirty="0"/>
              <a:t>Griffiths D., Griffiths D., </a:t>
            </a:r>
            <a:r>
              <a:rPr lang="en-US" sz="2000" u="sng" dirty="0"/>
              <a:t>Head First Android Development, Third Edition</a:t>
            </a:r>
            <a:r>
              <a:rPr lang="en-US" sz="2000" dirty="0"/>
              <a:t>, O’Reilly, 2022. Available on Safari IT Books Online.</a:t>
            </a:r>
          </a:p>
          <a:p>
            <a:pPr lvl="1"/>
            <a:r>
              <a:rPr lang="en-US" sz="2000" dirty="0"/>
              <a:t>Sills, B., Gardner , B., Marsicano, K.,  and Stewart, C.,, </a:t>
            </a:r>
            <a:r>
              <a:rPr lang="en-US" sz="2000" u="sng" dirty="0"/>
              <a:t>Android Programming: The Big Nerd Ranch Guide (5</a:t>
            </a:r>
            <a:r>
              <a:rPr lang="en-US" sz="2000" u="sng" baseline="30000" dirty="0"/>
              <a:t>th</a:t>
            </a:r>
            <a:r>
              <a:rPr lang="en-US" sz="2000" u="sng" dirty="0"/>
              <a:t> edition)</a:t>
            </a:r>
            <a:r>
              <a:rPr lang="en-US" sz="2000" dirty="0"/>
              <a:t>, Copyright © 2022 Big Nerd Ranch, LLC. Available on Safari IT Books Online.</a:t>
            </a:r>
          </a:p>
          <a:p>
            <a:pPr lvl="1"/>
            <a:r>
              <a:rPr lang="en-US" sz="2000" b="1" dirty="0"/>
              <a:t>Android Documentation</a:t>
            </a:r>
            <a:r>
              <a:rPr lang="en-US" sz="2000" dirty="0"/>
              <a:t> - https://developer.android.com/guide/index.html</a:t>
            </a:r>
          </a:p>
          <a:p>
            <a:r>
              <a:rPr lang="en-US" sz="2000" dirty="0"/>
              <a:t>Lecture Slides, Class Examples, Textbook examples</a:t>
            </a:r>
          </a:p>
          <a:p>
            <a:pPr marL="514350" indent="-514350">
              <a:buFont typeface="Arial" charset="0"/>
              <a:buAutoNum type="arabicPeriod"/>
            </a:pP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en-US"/>
              <a:t>Mobile Application Development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B73AF-DB4B-49FE-8CDD-ED99216B890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4</a:t>
            </a:r>
            <a:r>
              <a:rPr lang="en-US" b="1"/>
              <a:t> </a:t>
            </a:r>
            <a:r>
              <a:rPr lang="en-US" b="1" dirty="0"/>
              <a:t>Lab Assignments – 50%</a:t>
            </a:r>
          </a:p>
          <a:p>
            <a:endParaRPr lang="en-US" b="1" dirty="0"/>
          </a:p>
          <a:p>
            <a:r>
              <a:rPr lang="en-US" b="1" dirty="0"/>
              <a:t>2 Hands-on tests – 50%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en-US"/>
              <a:t>Mobile Application Development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B73AF-DB4B-49FE-8CDD-ED99216B890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Submit Assignments </a:t>
            </a:r>
            <a:r>
              <a:rPr lang="en-US" sz="2400" b="1" dirty="0"/>
              <a:t>on time</a:t>
            </a:r>
          </a:p>
          <a:p>
            <a:pPr>
              <a:defRPr/>
            </a:pPr>
            <a:r>
              <a:rPr lang="en-US" sz="2400" b="1" dirty="0"/>
              <a:t>Unless announced otherwise:</a:t>
            </a:r>
          </a:p>
          <a:p>
            <a:pPr lvl="1">
              <a:defRPr/>
            </a:pPr>
            <a:r>
              <a:rPr lang="en-US" b="1" dirty="0"/>
              <a:t>24 hours late – 80%</a:t>
            </a:r>
          </a:p>
          <a:p>
            <a:endParaRPr lang="en-US" sz="2400" dirty="0"/>
          </a:p>
          <a:p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en-US"/>
              <a:t>Mobile Application Development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B73AF-DB4B-49FE-8CDD-ED99216B890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Honesty Code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ea typeface="Times New Roman" pitchFamily="18" charset="0"/>
                <a:cs typeface="Helvetica" pitchFamily="34" charset="0"/>
              </a:rPr>
              <a:t>No Cheating</a:t>
            </a:r>
          </a:p>
          <a:p>
            <a:pPr eaLnBrk="1" hangingPunct="1"/>
            <a:endParaRPr lang="en-US" sz="2400" b="1" dirty="0">
              <a:ea typeface="Times New Roman" pitchFamily="18" charset="0"/>
              <a:cs typeface="Helvetica" pitchFamily="34" charset="0"/>
            </a:endParaRPr>
          </a:p>
          <a:p>
            <a:pPr eaLnBrk="1" hangingPunct="1"/>
            <a:r>
              <a:rPr lang="en-US" sz="2400" b="1" dirty="0">
                <a:ea typeface="Times New Roman" pitchFamily="18" charset="0"/>
                <a:cs typeface="Helvetica" pitchFamily="34" charset="0"/>
              </a:rPr>
              <a:t>No plagiarism</a:t>
            </a:r>
          </a:p>
          <a:p>
            <a:pPr eaLnBrk="1" hangingPunct="1"/>
            <a:endParaRPr lang="en-US" sz="2400" b="1" dirty="0">
              <a:ea typeface="Times New Roman" pitchFamily="18" charset="0"/>
              <a:cs typeface="Helvetica" pitchFamily="34" charset="0"/>
            </a:endParaRPr>
          </a:p>
          <a:p>
            <a:pPr eaLnBrk="1" hangingPunct="1"/>
            <a:r>
              <a:rPr lang="en-US" sz="2400" b="1" dirty="0">
                <a:ea typeface="Times New Roman" pitchFamily="18" charset="0"/>
                <a:cs typeface="Helvetica" pitchFamily="34" charset="0"/>
              </a:rPr>
              <a:t>Otherwise: very serious consequences, see the course outline for details.</a:t>
            </a:r>
          </a:p>
          <a:p>
            <a:pPr eaLnBrk="1" hangingPunct="1"/>
            <a:endParaRPr lang="en-US" sz="2400" b="1" dirty="0">
              <a:ea typeface="Times New Roman" pitchFamily="18" charset="0"/>
              <a:cs typeface="Helvetica" pitchFamily="34" charset="0"/>
            </a:endParaRPr>
          </a:p>
          <a:p>
            <a:pPr eaLnBrk="1" hangingPunct="1"/>
            <a:endParaRPr lang="en-US" sz="2400" b="1" dirty="0">
              <a:latin typeface="Lucida Console" pitchFamily="49" charset="0"/>
              <a:ea typeface="Times New Roman" pitchFamily="18" charset="0"/>
              <a:cs typeface="Arial" charset="0"/>
            </a:endParaRPr>
          </a:p>
          <a:p>
            <a:endParaRPr lang="en-US" sz="24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en-US"/>
              <a:t>Mobile Application Development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B73AF-DB4B-49FE-8CDD-ED99216B890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Assignment discussions: encouraged and will take place in discussion forums.</a:t>
            </a:r>
          </a:p>
          <a:p>
            <a:pPr lvl="1"/>
            <a:r>
              <a:rPr lang="en-US" b="1" dirty="0"/>
              <a:t>However:</a:t>
            </a:r>
          </a:p>
          <a:p>
            <a:pPr lvl="2"/>
            <a:r>
              <a:rPr lang="en-US" b="1" dirty="0"/>
              <a:t>Implement your own solutions and understand it fully – I will ask you to explain the code.</a:t>
            </a:r>
          </a:p>
          <a:p>
            <a:r>
              <a:rPr lang="en-US" b="1" dirty="0"/>
              <a:t>You may use book(s), Lecture slides, Internet) for consultation:</a:t>
            </a:r>
          </a:p>
          <a:p>
            <a:pPr lvl="1"/>
            <a:r>
              <a:rPr lang="en-US" b="1" dirty="0"/>
              <a:t>However:</a:t>
            </a:r>
          </a:p>
          <a:p>
            <a:pPr lvl="2"/>
            <a:r>
              <a:rPr lang="en-US" b="1" dirty="0"/>
              <a:t>NEVER </a:t>
            </a:r>
            <a:r>
              <a:rPr lang="en-US" b="1"/>
              <a:t>COPY the </a:t>
            </a:r>
            <a:r>
              <a:rPr lang="en-US" b="1" dirty="0"/>
              <a:t>solutions from them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en-US"/>
              <a:t>Mobile Application Development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B73AF-DB4B-49FE-8CDD-ED99216B890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4418</TotalTime>
  <Words>380</Words>
  <Application>Microsoft Office PowerPoint</Application>
  <PresentationFormat>On-screen Show (4:3)</PresentationFormat>
  <Paragraphs>75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Lucida Console</vt:lpstr>
      <vt:lpstr>Times New Roman</vt:lpstr>
      <vt:lpstr>Wingdings</vt:lpstr>
      <vt:lpstr>Capsules</vt:lpstr>
      <vt:lpstr>PowerPoint Presentation</vt:lpstr>
      <vt:lpstr>Instructor</vt:lpstr>
      <vt:lpstr>Important Topics</vt:lpstr>
      <vt:lpstr>Android Jobs</vt:lpstr>
      <vt:lpstr>The textbook and other materials</vt:lpstr>
      <vt:lpstr>Evaluation</vt:lpstr>
      <vt:lpstr>Evaluation</vt:lpstr>
      <vt:lpstr>Honesty Code</vt:lpstr>
      <vt:lpstr>Collaboration</vt:lpstr>
      <vt:lpstr>Before the start of each class</vt:lpstr>
      <vt:lpstr>Questions</vt:lpstr>
    </vt:vector>
  </TitlesOfParts>
  <Company>Centennial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III</dc:title>
  <dc:creator>ILIA</dc:creator>
  <cp:lastModifiedBy>MEENAKSHI YUVARAJ</cp:lastModifiedBy>
  <cp:revision>911</cp:revision>
  <dcterms:created xsi:type="dcterms:W3CDTF">2008-09-10T01:32:08Z</dcterms:created>
  <dcterms:modified xsi:type="dcterms:W3CDTF">2024-05-08T16:29:52Z</dcterms:modified>
</cp:coreProperties>
</file>