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83" r:id="rId3"/>
    <p:sldId id="257" r:id="rId4"/>
    <p:sldId id="258" r:id="rId5"/>
    <p:sldId id="259" r:id="rId6"/>
    <p:sldId id="260" r:id="rId7"/>
    <p:sldId id="261" r:id="rId8"/>
    <p:sldId id="263" r:id="rId9"/>
    <p:sldId id="262" r:id="rId10"/>
    <p:sldId id="265" r:id="rId11"/>
    <p:sldId id="264" r:id="rId12"/>
    <p:sldId id="266" r:id="rId13"/>
    <p:sldId id="268" r:id="rId14"/>
    <p:sldId id="267" r:id="rId15"/>
    <p:sldId id="281" r:id="rId16"/>
    <p:sldId id="314" r:id="rId17"/>
    <p:sldId id="315" r:id="rId18"/>
    <p:sldId id="316" r:id="rId19"/>
    <p:sldId id="270" r:id="rId20"/>
    <p:sldId id="269" r:id="rId21"/>
    <p:sldId id="271" r:id="rId22"/>
    <p:sldId id="272" r:id="rId23"/>
    <p:sldId id="273" r:id="rId24"/>
    <p:sldId id="274" r:id="rId25"/>
    <p:sldId id="275" r:id="rId26"/>
    <p:sldId id="282" r:id="rId27"/>
    <p:sldId id="279" r:id="rId28"/>
    <p:sldId id="280"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11" r:id="rId54"/>
    <p:sldId id="312" r:id="rId55"/>
    <p:sldId id="31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8032FE-30BB-464A-B37E-EE0B5A8BF166}" type="datetimeFigureOut">
              <a:rPr lang="en-CA" smtClean="0"/>
              <a:pPr/>
              <a:t>07/02/2024</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xmlns="" val="375873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8032FE-30BB-464A-B37E-EE0B5A8BF166}" type="datetimeFigureOut">
              <a:rPr lang="en-CA" smtClean="0"/>
              <a:pPr/>
              <a:t>07/02/2024</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xmlns="" val="3081659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8032FE-30BB-464A-B37E-EE0B5A8BF166}" type="datetimeFigureOut">
              <a:rPr lang="en-CA" smtClean="0"/>
              <a:pPr/>
              <a:t>07/02/2024</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DB412C-B2CA-4A02-B823-DEE199B4341A}" type="slidenum">
              <a:rPr lang="en-CA" smtClean="0"/>
              <a:pPr/>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135485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38032FE-30BB-464A-B37E-EE0B5A8BF166}" type="datetimeFigureOut">
              <a:rPr lang="en-CA" smtClean="0"/>
              <a:pPr/>
              <a:t>07/02/2024</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xmlns="" val="419704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38032FE-30BB-464A-B37E-EE0B5A8BF166}" type="datetimeFigureOut">
              <a:rPr lang="en-CA" smtClean="0"/>
              <a:pPr/>
              <a:t>07/02/2024</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DB412C-B2CA-4A02-B823-DEE199B4341A}" type="slidenum">
              <a:rPr lang="en-CA" smtClean="0"/>
              <a:pPr/>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780088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38032FE-30BB-464A-B37E-EE0B5A8BF166}" type="datetimeFigureOut">
              <a:rPr lang="en-CA" smtClean="0"/>
              <a:pPr/>
              <a:t>07/02/2024</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xmlns="" val="500970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8032FE-30BB-464A-B37E-EE0B5A8BF166}" type="datetimeFigureOut">
              <a:rPr lang="en-CA" smtClean="0"/>
              <a:pPr/>
              <a:t>07/02/2024</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xmlns="" val="1211945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8032FE-30BB-464A-B37E-EE0B5A8BF166}" type="datetimeFigureOut">
              <a:rPr lang="en-CA" smtClean="0"/>
              <a:pPr/>
              <a:t>07/02/2024</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xmlns="" val="4155411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8032FE-30BB-464A-B37E-EE0B5A8BF166}" type="datetimeFigureOut">
              <a:rPr lang="en-CA" smtClean="0"/>
              <a:pPr/>
              <a:t>07/02/2024</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xmlns="" val="251689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8032FE-30BB-464A-B37E-EE0B5A8BF166}" type="datetimeFigureOut">
              <a:rPr lang="en-CA" smtClean="0"/>
              <a:pPr/>
              <a:t>07/02/2024</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xmlns="" val="5326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8032FE-30BB-464A-B37E-EE0B5A8BF166}" type="datetimeFigureOut">
              <a:rPr lang="en-CA" smtClean="0"/>
              <a:pPr/>
              <a:t>07/02/2024</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xmlns="" val="3887032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8032FE-30BB-464A-B37E-EE0B5A8BF166}" type="datetimeFigureOut">
              <a:rPr lang="en-CA" smtClean="0"/>
              <a:pPr/>
              <a:t>07/02/2024</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xmlns="" val="1016822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8032FE-30BB-464A-B37E-EE0B5A8BF166}" type="datetimeFigureOut">
              <a:rPr lang="en-CA" smtClean="0"/>
              <a:pPr/>
              <a:t>07/02/2024</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xmlns="" val="414158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8032FE-30BB-464A-B37E-EE0B5A8BF166}" type="datetimeFigureOut">
              <a:rPr lang="en-CA" smtClean="0"/>
              <a:pPr/>
              <a:t>07/02/2024</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xmlns="" val="416654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8032FE-30BB-464A-B37E-EE0B5A8BF166}" type="datetimeFigureOut">
              <a:rPr lang="en-CA" smtClean="0"/>
              <a:pPr/>
              <a:t>07/02/2024</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xmlns="" val="2885819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8032FE-30BB-464A-B37E-EE0B5A8BF166}" type="datetimeFigureOut">
              <a:rPr lang="en-CA" smtClean="0"/>
              <a:pPr/>
              <a:t>07/02/2024</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xmlns="" val="261375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38032FE-30BB-464A-B37E-EE0B5A8BF166}" type="datetimeFigureOut">
              <a:rPr lang="en-CA" smtClean="0"/>
              <a:pPr/>
              <a:t>07/02/2024</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7DB412C-B2CA-4A02-B823-DEE199B4341A}" type="slidenum">
              <a:rPr lang="en-CA" smtClean="0"/>
              <a:pPr/>
              <a:t>‹#›</a:t>
            </a:fld>
            <a:endParaRPr lang="en-CA"/>
          </a:p>
        </p:txBody>
      </p:sp>
    </p:spTree>
    <p:extLst>
      <p:ext uri="{BB962C8B-B14F-4D97-AF65-F5344CB8AC3E}">
        <p14:creationId xmlns:p14="http://schemas.microsoft.com/office/powerpoint/2010/main" xmlns="" val="223102962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392932"/>
            <a:ext cx="8574622" cy="2616199"/>
          </a:xfrm>
        </p:spPr>
        <p:txBody>
          <a:bodyPr/>
          <a:lstStyle/>
          <a:p>
            <a:r>
              <a:rPr lang="en-CA" dirty="0" smtClean="0"/>
              <a:t>Hypotheses testing about a population mean</a:t>
            </a:r>
            <a:endParaRPr lang="en-CA" dirty="0"/>
          </a:p>
        </p:txBody>
      </p:sp>
      <p:sp>
        <p:nvSpPr>
          <p:cNvPr id="3" name="Subtitle 2"/>
          <p:cNvSpPr>
            <a:spLocks noGrp="1"/>
          </p:cNvSpPr>
          <p:nvPr>
            <p:ph type="subTitle" idx="1"/>
          </p:nvPr>
        </p:nvSpPr>
        <p:spPr>
          <a:xfrm>
            <a:off x="4359802" y="3996267"/>
            <a:ext cx="6987645" cy="1388534"/>
          </a:xfrm>
        </p:spPr>
        <p:txBody>
          <a:bodyPr/>
          <a:lstStyle/>
          <a:p>
            <a:r>
              <a:rPr lang="en-CA" dirty="0" smtClean="0"/>
              <a:t>Classical approach</a:t>
            </a:r>
          </a:p>
          <a:p>
            <a:endParaRPr lang="en-CA" dirty="0"/>
          </a:p>
          <a:p>
            <a:endParaRPr lang="en-CA" dirty="0"/>
          </a:p>
        </p:txBody>
      </p:sp>
      <p:pic>
        <p:nvPicPr>
          <p:cNvPr id="11266" name="Picture 2" descr="Image result for hypotheses testing real life picture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013697" y="3428038"/>
            <a:ext cx="3333750" cy="30861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61163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reeform 4"/>
          <p:cNvSpPr>
            <a:spLocks/>
          </p:cNvSpPr>
          <p:nvPr/>
        </p:nvSpPr>
        <p:spPr bwMode="auto">
          <a:xfrm>
            <a:off x="5486401" y="5638801"/>
            <a:ext cx="912813" cy="455613"/>
          </a:xfrm>
          <a:custGeom>
            <a:avLst/>
            <a:gdLst>
              <a:gd name="T0" fmla="*/ 0 w 574"/>
              <a:gd name="T1" fmla="*/ 447675 h 287"/>
              <a:gd name="T2" fmla="*/ 76333 w 574"/>
              <a:gd name="T3" fmla="*/ 381000 h 287"/>
              <a:gd name="T4" fmla="*/ 391206 w 574"/>
              <a:gd name="T5" fmla="*/ 328613 h 287"/>
              <a:gd name="T6" fmla="*/ 548642 w 574"/>
              <a:gd name="T7" fmla="*/ 276225 h 287"/>
              <a:gd name="T8" fmla="*/ 725162 w 574"/>
              <a:gd name="T9" fmla="*/ 166688 h 287"/>
              <a:gd name="T10" fmla="*/ 912813 w 574"/>
              <a:gd name="T11" fmla="*/ 0 h 287"/>
              <a:gd name="T12" fmla="*/ 912813 w 574"/>
              <a:gd name="T13" fmla="*/ 455613 h 287"/>
              <a:gd name="T14" fmla="*/ 0 w 574"/>
              <a:gd name="T15" fmla="*/ 455613 h 287"/>
              <a:gd name="T16" fmla="*/ 0 w 574"/>
              <a:gd name="T17" fmla="*/ 447675 h 2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4" h="287">
                <a:moveTo>
                  <a:pt x="0" y="282"/>
                </a:moveTo>
                <a:lnTo>
                  <a:pt x="48" y="240"/>
                </a:lnTo>
                <a:lnTo>
                  <a:pt x="246" y="207"/>
                </a:lnTo>
                <a:lnTo>
                  <a:pt x="345" y="174"/>
                </a:lnTo>
                <a:lnTo>
                  <a:pt x="456" y="105"/>
                </a:lnTo>
                <a:lnTo>
                  <a:pt x="574" y="0"/>
                </a:lnTo>
                <a:lnTo>
                  <a:pt x="574" y="287"/>
                </a:lnTo>
                <a:lnTo>
                  <a:pt x="0" y="287"/>
                </a:lnTo>
                <a:lnTo>
                  <a:pt x="0" y="282"/>
                </a:lnTo>
              </a:path>
            </a:pathLst>
          </a:custGeom>
          <a:solidFill>
            <a:srgbClr val="C3DBFF"/>
          </a:solidFill>
          <a:ln>
            <a:noFill/>
          </a:ln>
          <a:effectLst/>
          <a:extLst>
            <a:ext uri="{91240B29-F687-4F45-9708-019B960494DF}">
              <a14:hiddenLine xmlns:a14="http://schemas.microsoft.com/office/drawing/2010/main" xmlns="" w="12700" cap="rnd" cmpd="sng">
                <a:solidFill>
                  <a:srgbClr val="66FFFF"/>
                </a:solidFill>
                <a:prstDash val="solid"/>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0243" name="Freeform 5"/>
          <p:cNvSpPr>
            <a:spLocks/>
          </p:cNvSpPr>
          <p:nvPr/>
        </p:nvSpPr>
        <p:spPr bwMode="auto">
          <a:xfrm>
            <a:off x="5562600" y="5105400"/>
            <a:ext cx="1447800" cy="914400"/>
          </a:xfrm>
          <a:custGeom>
            <a:avLst/>
            <a:gdLst>
              <a:gd name="T0" fmla="*/ 0 w 600"/>
              <a:gd name="T1" fmla="*/ 912813 h 576"/>
              <a:gd name="T2" fmla="*/ 152019 w 600"/>
              <a:gd name="T3" fmla="*/ 904875 h 576"/>
              <a:gd name="T4" fmla="*/ 229235 w 600"/>
              <a:gd name="T5" fmla="*/ 892175 h 576"/>
              <a:gd name="T6" fmla="*/ 306451 w 600"/>
              <a:gd name="T7" fmla="*/ 877888 h 576"/>
              <a:gd name="T8" fmla="*/ 381254 w 600"/>
              <a:gd name="T9" fmla="*/ 857250 h 576"/>
              <a:gd name="T10" fmla="*/ 458470 w 600"/>
              <a:gd name="T11" fmla="*/ 827088 h 576"/>
              <a:gd name="T12" fmla="*/ 535686 w 600"/>
              <a:gd name="T13" fmla="*/ 790575 h 576"/>
              <a:gd name="T14" fmla="*/ 685292 w 600"/>
              <a:gd name="T15" fmla="*/ 685800 h 576"/>
              <a:gd name="T16" fmla="*/ 837311 w 600"/>
              <a:gd name="T17" fmla="*/ 536575 h 576"/>
              <a:gd name="T18" fmla="*/ 989330 w 600"/>
              <a:gd name="T19" fmla="*/ 355600 h 576"/>
              <a:gd name="T20" fmla="*/ 1064133 w 600"/>
              <a:gd name="T21" fmla="*/ 265113 h 576"/>
              <a:gd name="T22" fmla="*/ 1141349 w 600"/>
              <a:gd name="T23" fmla="*/ 180975 h 576"/>
              <a:gd name="T24" fmla="*/ 1218565 w 600"/>
              <a:gd name="T25" fmla="*/ 106363 h 576"/>
              <a:gd name="T26" fmla="*/ 1290955 w 600"/>
              <a:gd name="T27" fmla="*/ 49213 h 576"/>
              <a:gd name="T28" fmla="*/ 1368171 w 600"/>
              <a:gd name="T29" fmla="*/ 12700 h 576"/>
              <a:gd name="T30" fmla="*/ 1445387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0244" name="Freeform 6"/>
          <p:cNvSpPr>
            <a:spLocks/>
          </p:cNvSpPr>
          <p:nvPr/>
        </p:nvSpPr>
        <p:spPr bwMode="auto">
          <a:xfrm>
            <a:off x="7010400" y="5105400"/>
            <a:ext cx="1447800" cy="914400"/>
          </a:xfrm>
          <a:custGeom>
            <a:avLst/>
            <a:gdLst>
              <a:gd name="T0" fmla="*/ 1445286 w 576"/>
              <a:gd name="T1" fmla="*/ 912813 h 576"/>
              <a:gd name="T2" fmla="*/ 1294474 w 576"/>
              <a:gd name="T3" fmla="*/ 904875 h 576"/>
              <a:gd name="T4" fmla="*/ 1216554 w 576"/>
              <a:gd name="T5" fmla="*/ 892175 h 576"/>
              <a:gd name="T6" fmla="*/ 1143661 w 576"/>
              <a:gd name="T7" fmla="*/ 877888 h 576"/>
              <a:gd name="T8" fmla="*/ 1065742 w 576"/>
              <a:gd name="T9" fmla="*/ 857250 h 576"/>
              <a:gd name="T10" fmla="*/ 987822 w 576"/>
              <a:gd name="T11" fmla="*/ 827088 h 576"/>
              <a:gd name="T12" fmla="*/ 914929 w 576"/>
              <a:gd name="T13" fmla="*/ 790575 h 576"/>
              <a:gd name="T14" fmla="*/ 761603 w 576"/>
              <a:gd name="T15" fmla="*/ 685800 h 576"/>
              <a:gd name="T16" fmla="*/ 608277 w 576"/>
              <a:gd name="T17" fmla="*/ 536575 h 576"/>
              <a:gd name="T18" fmla="*/ 457465 w 576"/>
              <a:gd name="T19" fmla="*/ 355600 h 576"/>
              <a:gd name="T20" fmla="*/ 379545 w 576"/>
              <a:gd name="T21" fmla="*/ 265113 h 576"/>
              <a:gd name="T22" fmla="*/ 301625 w 576"/>
              <a:gd name="T23" fmla="*/ 180975 h 576"/>
              <a:gd name="T24" fmla="*/ 228732 w 576"/>
              <a:gd name="T25" fmla="*/ 106363 h 576"/>
              <a:gd name="T26" fmla="*/ 150813 w 576"/>
              <a:gd name="T27" fmla="*/ 49213 h 576"/>
              <a:gd name="T28" fmla="*/ 75406 w 576"/>
              <a:gd name="T29" fmla="*/ 12700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0245" name="Rectangle 7"/>
          <p:cNvSpPr>
            <a:spLocks noChangeArrowheads="1"/>
          </p:cNvSpPr>
          <p:nvPr/>
        </p:nvSpPr>
        <p:spPr bwMode="auto">
          <a:xfrm>
            <a:off x="2278064" y="4991100"/>
            <a:ext cx="2065337" cy="1028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pPr>
            <a:r>
              <a:rPr lang="en-US" altLang="en-US" sz="2800" dirty="0"/>
              <a:t>H</a:t>
            </a:r>
            <a:r>
              <a:rPr lang="en-US" altLang="en-US" sz="2800" baseline="-25000" dirty="0"/>
              <a:t>0</a:t>
            </a:r>
            <a:r>
              <a:rPr lang="en-US" altLang="en-US" sz="2800" dirty="0"/>
              <a:t>: </a:t>
            </a:r>
            <a:r>
              <a:rPr lang="el-GR" altLang="en-US" sz="2800" dirty="0">
                <a:cs typeface="Arial" panose="020B0604020202020204" pitchFamily="34" charset="0"/>
              </a:rPr>
              <a:t>μ</a:t>
            </a:r>
            <a:r>
              <a:rPr lang="en-US" altLang="en-US" sz="2800" dirty="0"/>
              <a:t> </a:t>
            </a:r>
            <a:r>
              <a:rPr lang="en-US" altLang="en-US" sz="2800" dirty="0">
                <a:cs typeface="Arial" panose="020B0604020202020204" pitchFamily="34" charset="0"/>
              </a:rPr>
              <a:t>=</a:t>
            </a:r>
            <a:r>
              <a:rPr lang="en-US" altLang="en-US" sz="2800" dirty="0" smtClean="0"/>
              <a:t> </a:t>
            </a:r>
            <a:r>
              <a:rPr lang="en-US" altLang="en-US" sz="2800" dirty="0"/>
              <a:t>12   H</a:t>
            </a:r>
            <a:r>
              <a:rPr lang="en-US" altLang="en-US" sz="2800" baseline="-25000" dirty="0"/>
              <a:t>1</a:t>
            </a:r>
            <a:r>
              <a:rPr lang="en-US" altLang="en-US" sz="2800" dirty="0"/>
              <a:t>: </a:t>
            </a:r>
            <a:r>
              <a:rPr lang="el-GR" altLang="en-US" sz="2800" dirty="0">
                <a:cs typeface="Arial" panose="020B0604020202020204" pitchFamily="34" charset="0"/>
              </a:rPr>
              <a:t>μ</a:t>
            </a:r>
            <a:r>
              <a:rPr lang="en-US" altLang="en-US" sz="2800" dirty="0"/>
              <a:t> &lt; 12</a:t>
            </a:r>
          </a:p>
        </p:txBody>
      </p:sp>
      <p:sp>
        <p:nvSpPr>
          <p:cNvPr id="10246" name="Line 8"/>
          <p:cNvSpPr>
            <a:spLocks noChangeShapeType="1"/>
          </p:cNvSpPr>
          <p:nvPr/>
        </p:nvSpPr>
        <p:spPr bwMode="auto">
          <a:xfrm>
            <a:off x="5486400" y="60960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CA"/>
          </a:p>
        </p:txBody>
      </p:sp>
      <p:sp>
        <p:nvSpPr>
          <p:cNvPr id="10247" name="Rectangle 9"/>
          <p:cNvSpPr>
            <a:spLocks noChangeArrowheads="1"/>
          </p:cNvSpPr>
          <p:nvPr/>
        </p:nvSpPr>
        <p:spPr bwMode="auto">
          <a:xfrm>
            <a:off x="6858000" y="6019800"/>
            <a:ext cx="304800"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a:t>0</a:t>
            </a:r>
          </a:p>
        </p:txBody>
      </p:sp>
      <p:sp>
        <p:nvSpPr>
          <p:cNvPr id="10248" name="Rectangle 10"/>
          <p:cNvSpPr>
            <a:spLocks noChangeArrowheads="1"/>
          </p:cNvSpPr>
          <p:nvPr/>
        </p:nvSpPr>
        <p:spPr bwMode="auto">
          <a:xfrm>
            <a:off x="2286001" y="3581400"/>
            <a:ext cx="2144713" cy="1028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pPr>
            <a:r>
              <a:rPr lang="en-US" altLang="en-US" sz="2800" dirty="0"/>
              <a:t>H</a:t>
            </a:r>
            <a:r>
              <a:rPr lang="en-US" altLang="en-US" sz="2800" baseline="-25000" dirty="0"/>
              <a:t>0</a:t>
            </a:r>
            <a:r>
              <a:rPr lang="en-US" altLang="en-US" sz="2800" dirty="0"/>
              <a:t>: </a:t>
            </a:r>
            <a:r>
              <a:rPr lang="el-GR" altLang="en-US" dirty="0"/>
              <a:t>μ</a:t>
            </a:r>
            <a:r>
              <a:rPr lang="en-US" altLang="en-US" sz="2800" dirty="0"/>
              <a:t> </a:t>
            </a:r>
            <a:r>
              <a:rPr lang="en-US" altLang="en-US" sz="2800" dirty="0">
                <a:cs typeface="Arial" panose="020B0604020202020204" pitchFamily="34" charset="0"/>
              </a:rPr>
              <a:t>=</a:t>
            </a:r>
            <a:r>
              <a:rPr lang="en-US" altLang="en-US" sz="2800" dirty="0" smtClean="0"/>
              <a:t> </a:t>
            </a:r>
            <a:r>
              <a:rPr lang="en-US" altLang="en-US" sz="2800" dirty="0"/>
              <a:t>12  H</a:t>
            </a:r>
            <a:r>
              <a:rPr lang="en-US" altLang="en-US" sz="2800" baseline="-25000" dirty="0"/>
              <a:t>1</a:t>
            </a:r>
            <a:r>
              <a:rPr lang="en-US" altLang="en-US" sz="2800" dirty="0"/>
              <a:t>: </a:t>
            </a:r>
            <a:r>
              <a:rPr lang="el-GR" altLang="en-US" dirty="0"/>
              <a:t>μ</a:t>
            </a:r>
            <a:r>
              <a:rPr lang="en-US" altLang="en-US" sz="2800" dirty="0"/>
              <a:t> </a:t>
            </a:r>
            <a:r>
              <a:rPr lang="en-US" altLang="en-US" sz="2800" dirty="0" smtClean="0"/>
              <a:t>&gt; </a:t>
            </a:r>
            <a:r>
              <a:rPr lang="en-US" altLang="en-US" sz="2800" dirty="0"/>
              <a:t>12</a:t>
            </a:r>
          </a:p>
        </p:txBody>
      </p:sp>
      <p:sp>
        <p:nvSpPr>
          <p:cNvPr id="10249" name="Line 11"/>
          <p:cNvSpPr>
            <a:spLocks noChangeShapeType="1"/>
          </p:cNvSpPr>
          <p:nvPr/>
        </p:nvSpPr>
        <p:spPr bwMode="auto">
          <a:xfrm>
            <a:off x="5486400" y="5638800"/>
            <a:ext cx="609600" cy="3810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CA"/>
          </a:p>
        </p:txBody>
      </p:sp>
      <p:sp>
        <p:nvSpPr>
          <p:cNvPr id="10250" name="Rectangle 12"/>
          <p:cNvSpPr>
            <a:spLocks noChangeArrowheads="1"/>
          </p:cNvSpPr>
          <p:nvPr/>
        </p:nvSpPr>
        <p:spPr bwMode="auto">
          <a:xfrm flipH="1">
            <a:off x="5108576" y="5257800"/>
            <a:ext cx="531813" cy="5159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i="1"/>
              <a:t>a</a:t>
            </a:r>
          </a:p>
        </p:txBody>
      </p:sp>
      <p:sp>
        <p:nvSpPr>
          <p:cNvPr id="10251" name="Rectangle 13"/>
          <p:cNvSpPr>
            <a:spLocks noChangeArrowheads="1"/>
          </p:cNvSpPr>
          <p:nvPr/>
        </p:nvSpPr>
        <p:spPr bwMode="auto">
          <a:xfrm>
            <a:off x="8382001" y="3657600"/>
            <a:ext cx="385763" cy="5159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i="1"/>
              <a:t>a</a:t>
            </a:r>
          </a:p>
        </p:txBody>
      </p:sp>
      <p:sp>
        <p:nvSpPr>
          <p:cNvPr id="10252" name="Freeform 14"/>
          <p:cNvSpPr>
            <a:spLocks/>
          </p:cNvSpPr>
          <p:nvPr/>
        </p:nvSpPr>
        <p:spPr bwMode="auto">
          <a:xfrm>
            <a:off x="6248400" y="5943600"/>
            <a:ext cx="306388" cy="306388"/>
          </a:xfrm>
          <a:custGeom>
            <a:avLst/>
            <a:gdLst>
              <a:gd name="T0" fmla="*/ 304800 w 193"/>
              <a:gd name="T1" fmla="*/ 152400 h 193"/>
              <a:gd name="T2" fmla="*/ 179388 w 193"/>
              <a:gd name="T3" fmla="*/ 125413 h 193"/>
              <a:gd name="T4" fmla="*/ 152400 w 193"/>
              <a:gd name="T5" fmla="*/ 0 h 193"/>
              <a:gd name="T6" fmla="*/ 125413 w 193"/>
              <a:gd name="T7" fmla="*/ 125413 h 193"/>
              <a:gd name="T8" fmla="*/ 0 w 193"/>
              <a:gd name="T9" fmla="*/ 152400 h 193"/>
              <a:gd name="T10" fmla="*/ 125413 w 193"/>
              <a:gd name="T11" fmla="*/ 179388 h 193"/>
              <a:gd name="T12" fmla="*/ 152400 w 193"/>
              <a:gd name="T13" fmla="*/ 304800 h 193"/>
              <a:gd name="T14" fmla="*/ 179388 w 193"/>
              <a:gd name="T15" fmla="*/ 179388 h 193"/>
              <a:gd name="T16" fmla="*/ 304800 w 193"/>
              <a:gd name="T17" fmla="*/ 152400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0253" name="Rectangle 15"/>
          <p:cNvSpPr>
            <a:spLocks noChangeArrowheads="1"/>
          </p:cNvSpPr>
          <p:nvPr/>
        </p:nvSpPr>
        <p:spPr bwMode="auto">
          <a:xfrm>
            <a:off x="8458200" y="1828800"/>
            <a:ext cx="2057400" cy="6985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a:t>     </a:t>
            </a:r>
            <a:r>
              <a:rPr lang="en-US" altLang="en-US" sz="2000" b="1"/>
              <a:t>Represents</a:t>
            </a:r>
          </a:p>
          <a:p>
            <a:pPr>
              <a:lnSpc>
                <a:spcPct val="30000"/>
              </a:lnSpc>
              <a:spcBef>
                <a:spcPct val="50000"/>
              </a:spcBef>
            </a:pPr>
            <a:r>
              <a:rPr lang="en-US" altLang="en-US" sz="2000" b="1"/>
              <a:t>    critical value</a:t>
            </a:r>
          </a:p>
        </p:txBody>
      </p:sp>
      <p:sp>
        <p:nvSpPr>
          <p:cNvPr id="10254" name="Freeform 16"/>
          <p:cNvSpPr>
            <a:spLocks/>
          </p:cNvSpPr>
          <p:nvPr/>
        </p:nvSpPr>
        <p:spPr bwMode="auto">
          <a:xfrm>
            <a:off x="8458200" y="1752600"/>
            <a:ext cx="306388" cy="306388"/>
          </a:xfrm>
          <a:custGeom>
            <a:avLst/>
            <a:gdLst>
              <a:gd name="T0" fmla="*/ 304800 w 193"/>
              <a:gd name="T1" fmla="*/ 152400 h 193"/>
              <a:gd name="T2" fmla="*/ 179388 w 193"/>
              <a:gd name="T3" fmla="*/ 125413 h 193"/>
              <a:gd name="T4" fmla="*/ 152400 w 193"/>
              <a:gd name="T5" fmla="*/ 0 h 193"/>
              <a:gd name="T6" fmla="*/ 125413 w 193"/>
              <a:gd name="T7" fmla="*/ 125413 h 193"/>
              <a:gd name="T8" fmla="*/ 0 w 193"/>
              <a:gd name="T9" fmla="*/ 152400 h 193"/>
              <a:gd name="T10" fmla="*/ 125413 w 193"/>
              <a:gd name="T11" fmla="*/ 179388 h 193"/>
              <a:gd name="T12" fmla="*/ 152400 w 193"/>
              <a:gd name="T13" fmla="*/ 304800 h 193"/>
              <a:gd name="T14" fmla="*/ 179388 w 193"/>
              <a:gd name="T15" fmla="*/ 179388 h 193"/>
              <a:gd name="T16" fmla="*/ 304800 w 193"/>
              <a:gd name="T17" fmla="*/ 152400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0255" name="Rectangle 17"/>
          <p:cNvSpPr>
            <a:spLocks noChangeArrowheads="1"/>
          </p:cNvSpPr>
          <p:nvPr/>
        </p:nvSpPr>
        <p:spPr bwMode="auto">
          <a:xfrm>
            <a:off x="3810000" y="6019801"/>
            <a:ext cx="1524000" cy="333375"/>
          </a:xfrm>
          <a:prstGeom prst="rect">
            <a:avLst/>
          </a:prstGeom>
          <a:noFill/>
          <a:ln>
            <a:noFill/>
          </a:ln>
          <a:effectLst/>
          <a:extLst>
            <a:ext uri="{909E8E84-426E-40DD-AFC4-6F175D3DCCD1}">
              <a14:hiddenFill xmlns:a14="http://schemas.microsoft.com/office/drawing/2010/main" xmlns="">
                <a:solidFill>
                  <a:srgbClr val="C3DB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600"/>
              <a:t>Lower-tail test</a:t>
            </a:r>
          </a:p>
        </p:txBody>
      </p:sp>
      <p:sp>
        <p:nvSpPr>
          <p:cNvPr id="10256" name="Line 18"/>
          <p:cNvSpPr>
            <a:spLocks noChangeShapeType="1"/>
          </p:cNvSpPr>
          <p:nvPr/>
        </p:nvSpPr>
        <p:spPr bwMode="auto">
          <a:xfrm>
            <a:off x="7010400" y="51054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CA"/>
          </a:p>
        </p:txBody>
      </p:sp>
      <p:sp>
        <p:nvSpPr>
          <p:cNvPr id="10257" name="Freeform 20"/>
          <p:cNvSpPr>
            <a:spLocks/>
          </p:cNvSpPr>
          <p:nvPr/>
        </p:nvSpPr>
        <p:spPr bwMode="auto">
          <a:xfrm flipH="1">
            <a:off x="7620001" y="4114801"/>
            <a:ext cx="919163" cy="455613"/>
          </a:xfrm>
          <a:custGeom>
            <a:avLst/>
            <a:gdLst>
              <a:gd name="T0" fmla="*/ 0 w 574"/>
              <a:gd name="T1" fmla="*/ 447675 h 287"/>
              <a:gd name="T2" fmla="*/ 76864 w 574"/>
              <a:gd name="T3" fmla="*/ 381000 h 287"/>
              <a:gd name="T4" fmla="*/ 393927 w 574"/>
              <a:gd name="T5" fmla="*/ 328613 h 287"/>
              <a:gd name="T6" fmla="*/ 552459 w 574"/>
              <a:gd name="T7" fmla="*/ 276225 h 287"/>
              <a:gd name="T8" fmla="*/ 730206 w 574"/>
              <a:gd name="T9" fmla="*/ 166688 h 287"/>
              <a:gd name="T10" fmla="*/ 919163 w 574"/>
              <a:gd name="T11" fmla="*/ 0 h 287"/>
              <a:gd name="T12" fmla="*/ 919163 w 574"/>
              <a:gd name="T13" fmla="*/ 455613 h 287"/>
              <a:gd name="T14" fmla="*/ 0 w 574"/>
              <a:gd name="T15" fmla="*/ 455613 h 287"/>
              <a:gd name="T16" fmla="*/ 0 w 574"/>
              <a:gd name="T17" fmla="*/ 447675 h 2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4" h="287">
                <a:moveTo>
                  <a:pt x="0" y="282"/>
                </a:moveTo>
                <a:lnTo>
                  <a:pt x="48" y="240"/>
                </a:lnTo>
                <a:lnTo>
                  <a:pt x="246" y="207"/>
                </a:lnTo>
                <a:lnTo>
                  <a:pt x="345" y="174"/>
                </a:lnTo>
                <a:lnTo>
                  <a:pt x="456" y="105"/>
                </a:lnTo>
                <a:lnTo>
                  <a:pt x="574" y="0"/>
                </a:lnTo>
                <a:lnTo>
                  <a:pt x="574" y="287"/>
                </a:lnTo>
                <a:lnTo>
                  <a:pt x="0" y="287"/>
                </a:lnTo>
                <a:lnTo>
                  <a:pt x="0" y="282"/>
                </a:lnTo>
              </a:path>
            </a:pathLst>
          </a:custGeom>
          <a:solidFill>
            <a:srgbClr val="C3DBFF"/>
          </a:solidFill>
          <a:ln>
            <a:noFill/>
          </a:ln>
          <a:effectLst/>
          <a:extLst>
            <a:ext uri="{91240B29-F687-4F45-9708-019B960494DF}">
              <a14:hiddenLine xmlns:a14="http://schemas.microsoft.com/office/drawing/2010/main" xmlns="" w="12700" cap="rnd" cmpd="sng">
                <a:solidFill>
                  <a:srgbClr val="66FFFF"/>
                </a:solidFill>
                <a:prstDash val="solid"/>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0258" name="Freeform 21"/>
          <p:cNvSpPr>
            <a:spLocks/>
          </p:cNvSpPr>
          <p:nvPr/>
        </p:nvSpPr>
        <p:spPr bwMode="auto">
          <a:xfrm>
            <a:off x="5562600" y="3581400"/>
            <a:ext cx="1447800" cy="914400"/>
          </a:xfrm>
          <a:custGeom>
            <a:avLst/>
            <a:gdLst>
              <a:gd name="T0" fmla="*/ 0 w 600"/>
              <a:gd name="T1" fmla="*/ 912813 h 576"/>
              <a:gd name="T2" fmla="*/ 152019 w 600"/>
              <a:gd name="T3" fmla="*/ 904875 h 576"/>
              <a:gd name="T4" fmla="*/ 229235 w 600"/>
              <a:gd name="T5" fmla="*/ 892175 h 576"/>
              <a:gd name="T6" fmla="*/ 306451 w 600"/>
              <a:gd name="T7" fmla="*/ 877888 h 576"/>
              <a:gd name="T8" fmla="*/ 381254 w 600"/>
              <a:gd name="T9" fmla="*/ 857250 h 576"/>
              <a:gd name="T10" fmla="*/ 458470 w 600"/>
              <a:gd name="T11" fmla="*/ 827088 h 576"/>
              <a:gd name="T12" fmla="*/ 535686 w 600"/>
              <a:gd name="T13" fmla="*/ 790575 h 576"/>
              <a:gd name="T14" fmla="*/ 685292 w 600"/>
              <a:gd name="T15" fmla="*/ 685800 h 576"/>
              <a:gd name="T16" fmla="*/ 837311 w 600"/>
              <a:gd name="T17" fmla="*/ 536575 h 576"/>
              <a:gd name="T18" fmla="*/ 989330 w 600"/>
              <a:gd name="T19" fmla="*/ 355600 h 576"/>
              <a:gd name="T20" fmla="*/ 1064133 w 600"/>
              <a:gd name="T21" fmla="*/ 265113 h 576"/>
              <a:gd name="T22" fmla="*/ 1141349 w 600"/>
              <a:gd name="T23" fmla="*/ 180975 h 576"/>
              <a:gd name="T24" fmla="*/ 1218565 w 600"/>
              <a:gd name="T25" fmla="*/ 106363 h 576"/>
              <a:gd name="T26" fmla="*/ 1290955 w 600"/>
              <a:gd name="T27" fmla="*/ 49213 h 576"/>
              <a:gd name="T28" fmla="*/ 1368171 w 600"/>
              <a:gd name="T29" fmla="*/ 12700 h 576"/>
              <a:gd name="T30" fmla="*/ 1445387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0259" name="Freeform 22"/>
          <p:cNvSpPr>
            <a:spLocks/>
          </p:cNvSpPr>
          <p:nvPr/>
        </p:nvSpPr>
        <p:spPr bwMode="auto">
          <a:xfrm>
            <a:off x="7010400" y="3581400"/>
            <a:ext cx="1447800" cy="914400"/>
          </a:xfrm>
          <a:custGeom>
            <a:avLst/>
            <a:gdLst>
              <a:gd name="T0" fmla="*/ 1445286 w 576"/>
              <a:gd name="T1" fmla="*/ 912813 h 576"/>
              <a:gd name="T2" fmla="*/ 1294474 w 576"/>
              <a:gd name="T3" fmla="*/ 904875 h 576"/>
              <a:gd name="T4" fmla="*/ 1216554 w 576"/>
              <a:gd name="T5" fmla="*/ 892175 h 576"/>
              <a:gd name="T6" fmla="*/ 1143661 w 576"/>
              <a:gd name="T7" fmla="*/ 877888 h 576"/>
              <a:gd name="T8" fmla="*/ 1065742 w 576"/>
              <a:gd name="T9" fmla="*/ 857250 h 576"/>
              <a:gd name="T10" fmla="*/ 987822 w 576"/>
              <a:gd name="T11" fmla="*/ 827088 h 576"/>
              <a:gd name="T12" fmla="*/ 914929 w 576"/>
              <a:gd name="T13" fmla="*/ 790575 h 576"/>
              <a:gd name="T14" fmla="*/ 761603 w 576"/>
              <a:gd name="T15" fmla="*/ 685800 h 576"/>
              <a:gd name="T16" fmla="*/ 608277 w 576"/>
              <a:gd name="T17" fmla="*/ 536575 h 576"/>
              <a:gd name="T18" fmla="*/ 457465 w 576"/>
              <a:gd name="T19" fmla="*/ 355600 h 576"/>
              <a:gd name="T20" fmla="*/ 379545 w 576"/>
              <a:gd name="T21" fmla="*/ 265113 h 576"/>
              <a:gd name="T22" fmla="*/ 301625 w 576"/>
              <a:gd name="T23" fmla="*/ 180975 h 576"/>
              <a:gd name="T24" fmla="*/ 228732 w 576"/>
              <a:gd name="T25" fmla="*/ 106363 h 576"/>
              <a:gd name="T26" fmla="*/ 150813 w 576"/>
              <a:gd name="T27" fmla="*/ 49213 h 576"/>
              <a:gd name="T28" fmla="*/ 75406 w 576"/>
              <a:gd name="T29" fmla="*/ 12700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0260" name="Line 23"/>
          <p:cNvSpPr>
            <a:spLocks noChangeShapeType="1"/>
          </p:cNvSpPr>
          <p:nvPr/>
        </p:nvSpPr>
        <p:spPr bwMode="auto">
          <a:xfrm>
            <a:off x="5486400" y="45720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CA"/>
          </a:p>
        </p:txBody>
      </p:sp>
      <p:sp>
        <p:nvSpPr>
          <p:cNvPr id="10261" name="Rectangle 24"/>
          <p:cNvSpPr>
            <a:spLocks noChangeArrowheads="1"/>
          </p:cNvSpPr>
          <p:nvPr/>
        </p:nvSpPr>
        <p:spPr bwMode="auto">
          <a:xfrm>
            <a:off x="6858000" y="4495800"/>
            <a:ext cx="304800"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a:t>0</a:t>
            </a:r>
          </a:p>
        </p:txBody>
      </p:sp>
      <p:sp>
        <p:nvSpPr>
          <p:cNvPr id="10262" name="Freeform 25"/>
          <p:cNvSpPr>
            <a:spLocks/>
          </p:cNvSpPr>
          <p:nvPr/>
        </p:nvSpPr>
        <p:spPr bwMode="auto">
          <a:xfrm>
            <a:off x="7467600" y="4419600"/>
            <a:ext cx="306388" cy="306388"/>
          </a:xfrm>
          <a:custGeom>
            <a:avLst/>
            <a:gdLst>
              <a:gd name="T0" fmla="*/ 304800 w 193"/>
              <a:gd name="T1" fmla="*/ 152400 h 193"/>
              <a:gd name="T2" fmla="*/ 179388 w 193"/>
              <a:gd name="T3" fmla="*/ 125413 h 193"/>
              <a:gd name="T4" fmla="*/ 152400 w 193"/>
              <a:gd name="T5" fmla="*/ 0 h 193"/>
              <a:gd name="T6" fmla="*/ 125413 w 193"/>
              <a:gd name="T7" fmla="*/ 125413 h 193"/>
              <a:gd name="T8" fmla="*/ 0 w 193"/>
              <a:gd name="T9" fmla="*/ 152400 h 193"/>
              <a:gd name="T10" fmla="*/ 125413 w 193"/>
              <a:gd name="T11" fmla="*/ 179388 h 193"/>
              <a:gd name="T12" fmla="*/ 152400 w 193"/>
              <a:gd name="T13" fmla="*/ 304800 h 193"/>
              <a:gd name="T14" fmla="*/ 179388 w 193"/>
              <a:gd name="T15" fmla="*/ 179388 h 193"/>
              <a:gd name="T16" fmla="*/ 304800 w 193"/>
              <a:gd name="T17" fmla="*/ 152400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0263" name="Line 26"/>
          <p:cNvSpPr>
            <a:spLocks noChangeShapeType="1"/>
          </p:cNvSpPr>
          <p:nvPr/>
        </p:nvSpPr>
        <p:spPr bwMode="auto">
          <a:xfrm>
            <a:off x="7010400" y="35814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CA"/>
          </a:p>
        </p:txBody>
      </p:sp>
      <p:sp>
        <p:nvSpPr>
          <p:cNvPr id="10264" name="Line 27"/>
          <p:cNvSpPr>
            <a:spLocks noChangeShapeType="1"/>
          </p:cNvSpPr>
          <p:nvPr/>
        </p:nvSpPr>
        <p:spPr bwMode="auto">
          <a:xfrm flipH="1">
            <a:off x="7848600" y="4038600"/>
            <a:ext cx="609600" cy="381000"/>
          </a:xfrm>
          <a:prstGeom prst="line">
            <a:avLst/>
          </a:prstGeom>
          <a:noFill/>
          <a:ln w="28575">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CA"/>
          </a:p>
        </p:txBody>
      </p:sp>
      <p:sp>
        <p:nvSpPr>
          <p:cNvPr id="10265" name="Rectangle 28"/>
          <p:cNvSpPr>
            <a:spLocks noChangeArrowheads="1"/>
          </p:cNvSpPr>
          <p:nvPr/>
        </p:nvSpPr>
        <p:spPr bwMode="auto">
          <a:xfrm>
            <a:off x="3810000" y="4572001"/>
            <a:ext cx="1524000" cy="333375"/>
          </a:xfrm>
          <a:prstGeom prst="rect">
            <a:avLst/>
          </a:prstGeom>
          <a:noFill/>
          <a:ln>
            <a:noFill/>
          </a:ln>
          <a:effectLst/>
          <a:extLst>
            <a:ext uri="{909E8E84-426E-40DD-AFC4-6F175D3DCCD1}">
              <a14:hiddenFill xmlns:a14="http://schemas.microsoft.com/office/drawing/2010/main" xmlns="">
                <a:solidFill>
                  <a:srgbClr val="C3DB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600"/>
              <a:t>Upper-tail test</a:t>
            </a:r>
          </a:p>
        </p:txBody>
      </p:sp>
      <p:sp>
        <p:nvSpPr>
          <p:cNvPr id="10266" name="Rectangle 29"/>
          <p:cNvSpPr>
            <a:spLocks noChangeArrowheads="1"/>
          </p:cNvSpPr>
          <p:nvPr/>
        </p:nvSpPr>
        <p:spPr bwMode="auto">
          <a:xfrm>
            <a:off x="3810000" y="3048001"/>
            <a:ext cx="1524000" cy="333375"/>
          </a:xfrm>
          <a:prstGeom prst="rect">
            <a:avLst/>
          </a:prstGeom>
          <a:noFill/>
          <a:ln>
            <a:noFill/>
          </a:ln>
          <a:effectLst/>
          <a:extLst>
            <a:ext uri="{909E8E84-426E-40DD-AFC4-6F175D3DCCD1}">
              <a14:hiddenFill xmlns:a14="http://schemas.microsoft.com/office/drawing/2010/main" xmlns="">
                <a:solidFill>
                  <a:srgbClr val="C3DB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600"/>
              <a:t>Two-tail test</a:t>
            </a:r>
          </a:p>
        </p:txBody>
      </p:sp>
      <p:sp>
        <p:nvSpPr>
          <p:cNvPr id="10267" name="Rectangle 30"/>
          <p:cNvSpPr>
            <a:spLocks noChangeArrowheads="1"/>
          </p:cNvSpPr>
          <p:nvPr/>
        </p:nvSpPr>
        <p:spPr bwMode="auto">
          <a:xfrm>
            <a:off x="8763000" y="3810000"/>
            <a:ext cx="1524000" cy="10033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a:t>Rejection region is shaded</a:t>
            </a:r>
          </a:p>
        </p:txBody>
      </p:sp>
      <p:sp>
        <p:nvSpPr>
          <p:cNvPr id="10268" name="Freeform 31"/>
          <p:cNvSpPr>
            <a:spLocks/>
          </p:cNvSpPr>
          <p:nvPr/>
        </p:nvSpPr>
        <p:spPr bwMode="auto">
          <a:xfrm>
            <a:off x="7772400" y="2828925"/>
            <a:ext cx="762000" cy="304800"/>
          </a:xfrm>
          <a:custGeom>
            <a:avLst/>
            <a:gdLst>
              <a:gd name="T0" fmla="*/ 762000 w 480"/>
              <a:gd name="T1" fmla="*/ 285750 h 192"/>
              <a:gd name="T2" fmla="*/ 685800 w 480"/>
              <a:gd name="T3" fmla="*/ 219075 h 192"/>
              <a:gd name="T4" fmla="*/ 369888 w 480"/>
              <a:gd name="T5" fmla="*/ 166688 h 192"/>
              <a:gd name="T6" fmla="*/ 212725 w 480"/>
              <a:gd name="T7" fmla="*/ 114300 h 192"/>
              <a:gd name="T8" fmla="*/ 34925 w 480"/>
              <a:gd name="T9" fmla="*/ 4763 h 192"/>
              <a:gd name="T10" fmla="*/ 0 w 480"/>
              <a:gd name="T11" fmla="*/ 0 h 192"/>
              <a:gd name="T12" fmla="*/ 19050 w 480"/>
              <a:gd name="T13" fmla="*/ 304800 h 192"/>
              <a:gd name="T14" fmla="*/ 762000 w 480"/>
              <a:gd name="T15" fmla="*/ 293688 h 192"/>
              <a:gd name="T16" fmla="*/ 762000 w 480"/>
              <a:gd name="T17" fmla="*/ 285750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0" h="192">
                <a:moveTo>
                  <a:pt x="480" y="180"/>
                </a:moveTo>
                <a:lnTo>
                  <a:pt x="432" y="138"/>
                </a:lnTo>
                <a:lnTo>
                  <a:pt x="233" y="105"/>
                </a:lnTo>
                <a:lnTo>
                  <a:pt x="134" y="72"/>
                </a:lnTo>
                <a:lnTo>
                  <a:pt x="22" y="3"/>
                </a:lnTo>
                <a:lnTo>
                  <a:pt x="0" y="0"/>
                </a:lnTo>
                <a:lnTo>
                  <a:pt x="12" y="192"/>
                </a:lnTo>
                <a:lnTo>
                  <a:pt x="480" y="185"/>
                </a:lnTo>
                <a:lnTo>
                  <a:pt x="480" y="180"/>
                </a:lnTo>
              </a:path>
            </a:pathLst>
          </a:custGeom>
          <a:solidFill>
            <a:srgbClr val="C3DBFF"/>
          </a:solidFill>
          <a:ln>
            <a:noFill/>
          </a:ln>
          <a:effectLst/>
          <a:extLst>
            <a:ext uri="{91240B29-F687-4F45-9708-019B960494DF}">
              <a14:hiddenLine xmlns:a14="http://schemas.microsoft.com/office/drawing/2010/main" xmlns="" w="12700" cap="rnd" cmpd="sng">
                <a:solidFill>
                  <a:srgbClr val="66FFFF"/>
                </a:solidFill>
                <a:prstDash val="solid"/>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0269" name="Rectangle 32"/>
          <p:cNvSpPr>
            <a:spLocks noChangeArrowheads="1"/>
          </p:cNvSpPr>
          <p:nvPr/>
        </p:nvSpPr>
        <p:spPr bwMode="auto">
          <a:xfrm>
            <a:off x="7696201" y="2133600"/>
            <a:ext cx="690563"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 /2</a:t>
            </a:r>
          </a:p>
        </p:txBody>
      </p:sp>
      <p:sp>
        <p:nvSpPr>
          <p:cNvPr id="10270" name="Freeform 33"/>
          <p:cNvSpPr>
            <a:spLocks/>
          </p:cNvSpPr>
          <p:nvPr/>
        </p:nvSpPr>
        <p:spPr bwMode="auto">
          <a:xfrm>
            <a:off x="5486401" y="2819401"/>
            <a:ext cx="754063" cy="303213"/>
          </a:xfrm>
          <a:custGeom>
            <a:avLst/>
            <a:gdLst>
              <a:gd name="T0" fmla="*/ 0 w 474"/>
              <a:gd name="T1" fmla="*/ 295275 h 191"/>
              <a:gd name="T2" fmla="*/ 76361 w 474"/>
              <a:gd name="T3" fmla="*/ 228600 h 191"/>
              <a:gd name="T4" fmla="*/ 391349 w 474"/>
              <a:gd name="T5" fmla="*/ 176213 h 191"/>
              <a:gd name="T6" fmla="*/ 548843 w 474"/>
              <a:gd name="T7" fmla="*/ 123825 h 191"/>
              <a:gd name="T8" fmla="*/ 725428 w 474"/>
              <a:gd name="T9" fmla="*/ 14288 h 191"/>
              <a:gd name="T10" fmla="*/ 754063 w 474"/>
              <a:gd name="T11" fmla="*/ 0 h 191"/>
              <a:gd name="T12" fmla="*/ 744518 w 474"/>
              <a:gd name="T13" fmla="*/ 295275 h 191"/>
              <a:gd name="T14" fmla="*/ 0 w 474"/>
              <a:gd name="T15" fmla="*/ 303213 h 191"/>
              <a:gd name="T16" fmla="*/ 0 w 474"/>
              <a:gd name="T17" fmla="*/ 295275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4" h="191">
                <a:moveTo>
                  <a:pt x="0" y="186"/>
                </a:moveTo>
                <a:lnTo>
                  <a:pt x="48" y="144"/>
                </a:lnTo>
                <a:lnTo>
                  <a:pt x="246" y="111"/>
                </a:lnTo>
                <a:lnTo>
                  <a:pt x="345" y="78"/>
                </a:lnTo>
                <a:lnTo>
                  <a:pt x="456" y="9"/>
                </a:lnTo>
                <a:lnTo>
                  <a:pt x="474" y="0"/>
                </a:lnTo>
                <a:lnTo>
                  <a:pt x="468" y="186"/>
                </a:lnTo>
                <a:lnTo>
                  <a:pt x="0" y="191"/>
                </a:lnTo>
                <a:lnTo>
                  <a:pt x="0" y="186"/>
                </a:lnTo>
              </a:path>
            </a:pathLst>
          </a:custGeom>
          <a:solidFill>
            <a:srgbClr val="C3DBFF"/>
          </a:solidFill>
          <a:ln>
            <a:noFill/>
          </a:ln>
          <a:effectLst/>
          <a:extLst>
            <a:ext uri="{91240B29-F687-4F45-9708-019B960494DF}">
              <a14:hiddenLine xmlns:a14="http://schemas.microsoft.com/office/drawing/2010/main" xmlns="" w="12700" cap="rnd" cmpd="sng">
                <a:solidFill>
                  <a:srgbClr val="66FFFF"/>
                </a:solidFill>
                <a:prstDash val="solid"/>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0271" name="Freeform 34"/>
          <p:cNvSpPr>
            <a:spLocks/>
          </p:cNvSpPr>
          <p:nvPr/>
        </p:nvSpPr>
        <p:spPr bwMode="auto">
          <a:xfrm>
            <a:off x="5562600" y="2133600"/>
            <a:ext cx="1447800" cy="914400"/>
          </a:xfrm>
          <a:custGeom>
            <a:avLst/>
            <a:gdLst>
              <a:gd name="T0" fmla="*/ 0 w 600"/>
              <a:gd name="T1" fmla="*/ 912813 h 576"/>
              <a:gd name="T2" fmla="*/ 152019 w 600"/>
              <a:gd name="T3" fmla="*/ 904875 h 576"/>
              <a:gd name="T4" fmla="*/ 229235 w 600"/>
              <a:gd name="T5" fmla="*/ 892175 h 576"/>
              <a:gd name="T6" fmla="*/ 306451 w 600"/>
              <a:gd name="T7" fmla="*/ 877888 h 576"/>
              <a:gd name="T8" fmla="*/ 381254 w 600"/>
              <a:gd name="T9" fmla="*/ 857250 h 576"/>
              <a:gd name="T10" fmla="*/ 458470 w 600"/>
              <a:gd name="T11" fmla="*/ 827088 h 576"/>
              <a:gd name="T12" fmla="*/ 535686 w 600"/>
              <a:gd name="T13" fmla="*/ 790575 h 576"/>
              <a:gd name="T14" fmla="*/ 685292 w 600"/>
              <a:gd name="T15" fmla="*/ 685800 h 576"/>
              <a:gd name="T16" fmla="*/ 837311 w 600"/>
              <a:gd name="T17" fmla="*/ 536575 h 576"/>
              <a:gd name="T18" fmla="*/ 989330 w 600"/>
              <a:gd name="T19" fmla="*/ 355600 h 576"/>
              <a:gd name="T20" fmla="*/ 1064133 w 600"/>
              <a:gd name="T21" fmla="*/ 265113 h 576"/>
              <a:gd name="T22" fmla="*/ 1141349 w 600"/>
              <a:gd name="T23" fmla="*/ 180975 h 576"/>
              <a:gd name="T24" fmla="*/ 1218565 w 600"/>
              <a:gd name="T25" fmla="*/ 106363 h 576"/>
              <a:gd name="T26" fmla="*/ 1290955 w 600"/>
              <a:gd name="T27" fmla="*/ 49213 h 576"/>
              <a:gd name="T28" fmla="*/ 1368171 w 600"/>
              <a:gd name="T29" fmla="*/ 12700 h 576"/>
              <a:gd name="T30" fmla="*/ 1445387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0272" name="Freeform 35"/>
          <p:cNvSpPr>
            <a:spLocks/>
          </p:cNvSpPr>
          <p:nvPr/>
        </p:nvSpPr>
        <p:spPr bwMode="auto">
          <a:xfrm>
            <a:off x="7010400" y="2133600"/>
            <a:ext cx="1447800" cy="914400"/>
          </a:xfrm>
          <a:custGeom>
            <a:avLst/>
            <a:gdLst>
              <a:gd name="T0" fmla="*/ 1445286 w 576"/>
              <a:gd name="T1" fmla="*/ 912813 h 576"/>
              <a:gd name="T2" fmla="*/ 1294474 w 576"/>
              <a:gd name="T3" fmla="*/ 904875 h 576"/>
              <a:gd name="T4" fmla="*/ 1216554 w 576"/>
              <a:gd name="T5" fmla="*/ 892175 h 576"/>
              <a:gd name="T6" fmla="*/ 1143661 w 576"/>
              <a:gd name="T7" fmla="*/ 877888 h 576"/>
              <a:gd name="T8" fmla="*/ 1065742 w 576"/>
              <a:gd name="T9" fmla="*/ 857250 h 576"/>
              <a:gd name="T10" fmla="*/ 987822 w 576"/>
              <a:gd name="T11" fmla="*/ 827088 h 576"/>
              <a:gd name="T12" fmla="*/ 914929 w 576"/>
              <a:gd name="T13" fmla="*/ 790575 h 576"/>
              <a:gd name="T14" fmla="*/ 761603 w 576"/>
              <a:gd name="T15" fmla="*/ 685800 h 576"/>
              <a:gd name="T16" fmla="*/ 608277 w 576"/>
              <a:gd name="T17" fmla="*/ 536575 h 576"/>
              <a:gd name="T18" fmla="*/ 457465 w 576"/>
              <a:gd name="T19" fmla="*/ 355600 h 576"/>
              <a:gd name="T20" fmla="*/ 379545 w 576"/>
              <a:gd name="T21" fmla="*/ 265113 h 576"/>
              <a:gd name="T22" fmla="*/ 301625 w 576"/>
              <a:gd name="T23" fmla="*/ 180975 h 576"/>
              <a:gd name="T24" fmla="*/ 228732 w 576"/>
              <a:gd name="T25" fmla="*/ 106363 h 576"/>
              <a:gd name="T26" fmla="*/ 150813 w 576"/>
              <a:gd name="T27" fmla="*/ 49213 h 576"/>
              <a:gd name="T28" fmla="*/ 75406 w 576"/>
              <a:gd name="T29" fmla="*/ 12700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0273" name="Line 36"/>
          <p:cNvSpPr>
            <a:spLocks noChangeShapeType="1"/>
          </p:cNvSpPr>
          <p:nvPr/>
        </p:nvSpPr>
        <p:spPr bwMode="auto">
          <a:xfrm>
            <a:off x="5486400" y="31242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CA"/>
          </a:p>
        </p:txBody>
      </p:sp>
      <p:sp>
        <p:nvSpPr>
          <p:cNvPr id="10274" name="Rectangle 37"/>
          <p:cNvSpPr>
            <a:spLocks noChangeArrowheads="1"/>
          </p:cNvSpPr>
          <p:nvPr/>
        </p:nvSpPr>
        <p:spPr bwMode="auto">
          <a:xfrm>
            <a:off x="6858000" y="3048000"/>
            <a:ext cx="304800"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a:t>0</a:t>
            </a:r>
          </a:p>
        </p:txBody>
      </p:sp>
      <p:sp>
        <p:nvSpPr>
          <p:cNvPr id="10275" name="Freeform 38"/>
          <p:cNvSpPr>
            <a:spLocks/>
          </p:cNvSpPr>
          <p:nvPr/>
        </p:nvSpPr>
        <p:spPr bwMode="auto">
          <a:xfrm>
            <a:off x="6096000" y="2971800"/>
            <a:ext cx="306388" cy="306388"/>
          </a:xfrm>
          <a:custGeom>
            <a:avLst/>
            <a:gdLst>
              <a:gd name="T0" fmla="*/ 304800 w 193"/>
              <a:gd name="T1" fmla="*/ 152400 h 193"/>
              <a:gd name="T2" fmla="*/ 179388 w 193"/>
              <a:gd name="T3" fmla="*/ 125413 h 193"/>
              <a:gd name="T4" fmla="*/ 152400 w 193"/>
              <a:gd name="T5" fmla="*/ 0 h 193"/>
              <a:gd name="T6" fmla="*/ 125413 w 193"/>
              <a:gd name="T7" fmla="*/ 125413 h 193"/>
              <a:gd name="T8" fmla="*/ 0 w 193"/>
              <a:gd name="T9" fmla="*/ 152400 h 193"/>
              <a:gd name="T10" fmla="*/ 125413 w 193"/>
              <a:gd name="T11" fmla="*/ 179388 h 193"/>
              <a:gd name="T12" fmla="*/ 152400 w 193"/>
              <a:gd name="T13" fmla="*/ 304800 h 193"/>
              <a:gd name="T14" fmla="*/ 179388 w 193"/>
              <a:gd name="T15" fmla="*/ 179388 h 193"/>
              <a:gd name="T16" fmla="*/ 304800 w 193"/>
              <a:gd name="T17" fmla="*/ 152400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0276" name="Line 39"/>
          <p:cNvSpPr>
            <a:spLocks noChangeShapeType="1"/>
          </p:cNvSpPr>
          <p:nvPr/>
        </p:nvSpPr>
        <p:spPr bwMode="auto">
          <a:xfrm>
            <a:off x="7010400" y="21336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CA"/>
          </a:p>
        </p:txBody>
      </p:sp>
      <p:sp>
        <p:nvSpPr>
          <p:cNvPr id="10277" name="Freeform 40"/>
          <p:cNvSpPr>
            <a:spLocks/>
          </p:cNvSpPr>
          <p:nvPr/>
        </p:nvSpPr>
        <p:spPr bwMode="auto">
          <a:xfrm>
            <a:off x="7618414" y="2971800"/>
            <a:ext cx="306387" cy="306388"/>
          </a:xfrm>
          <a:custGeom>
            <a:avLst/>
            <a:gdLst>
              <a:gd name="T0" fmla="*/ 304800 w 193"/>
              <a:gd name="T1" fmla="*/ 152400 h 193"/>
              <a:gd name="T2" fmla="*/ 179387 w 193"/>
              <a:gd name="T3" fmla="*/ 125413 h 193"/>
              <a:gd name="T4" fmla="*/ 152400 w 193"/>
              <a:gd name="T5" fmla="*/ 0 h 193"/>
              <a:gd name="T6" fmla="*/ 125412 w 193"/>
              <a:gd name="T7" fmla="*/ 125413 h 193"/>
              <a:gd name="T8" fmla="*/ 0 w 193"/>
              <a:gd name="T9" fmla="*/ 152400 h 193"/>
              <a:gd name="T10" fmla="*/ 125412 w 193"/>
              <a:gd name="T11" fmla="*/ 179388 h 193"/>
              <a:gd name="T12" fmla="*/ 152400 w 193"/>
              <a:gd name="T13" fmla="*/ 304800 h 193"/>
              <a:gd name="T14" fmla="*/ 179387 w 193"/>
              <a:gd name="T15" fmla="*/ 179388 h 193"/>
              <a:gd name="T16" fmla="*/ 304800 w 193"/>
              <a:gd name="T17" fmla="*/ 152400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0278" name="Rectangle 41"/>
          <p:cNvSpPr>
            <a:spLocks noChangeArrowheads="1"/>
          </p:cNvSpPr>
          <p:nvPr/>
        </p:nvSpPr>
        <p:spPr bwMode="auto">
          <a:xfrm>
            <a:off x="7543801" y="2057400"/>
            <a:ext cx="385763" cy="5159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i="1"/>
              <a:t>a</a:t>
            </a:r>
          </a:p>
        </p:txBody>
      </p:sp>
      <p:sp>
        <p:nvSpPr>
          <p:cNvPr id="10279" name="Rectangle 42"/>
          <p:cNvSpPr>
            <a:spLocks noChangeArrowheads="1"/>
          </p:cNvSpPr>
          <p:nvPr/>
        </p:nvSpPr>
        <p:spPr bwMode="auto">
          <a:xfrm>
            <a:off x="5481638" y="2212975"/>
            <a:ext cx="69056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t> /2</a:t>
            </a:r>
          </a:p>
        </p:txBody>
      </p:sp>
      <p:sp>
        <p:nvSpPr>
          <p:cNvPr id="10280" name="Rectangle 43"/>
          <p:cNvSpPr>
            <a:spLocks noChangeArrowheads="1"/>
          </p:cNvSpPr>
          <p:nvPr/>
        </p:nvSpPr>
        <p:spPr bwMode="auto">
          <a:xfrm>
            <a:off x="5334001" y="2136775"/>
            <a:ext cx="385763" cy="5159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i="1"/>
              <a:t>a</a:t>
            </a:r>
          </a:p>
        </p:txBody>
      </p:sp>
      <p:sp>
        <p:nvSpPr>
          <p:cNvPr id="10281" name="Line 44"/>
          <p:cNvSpPr>
            <a:spLocks noChangeShapeType="1"/>
          </p:cNvSpPr>
          <p:nvPr/>
        </p:nvSpPr>
        <p:spPr bwMode="auto">
          <a:xfrm>
            <a:off x="5791200" y="2667000"/>
            <a:ext cx="381000" cy="304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CA"/>
          </a:p>
        </p:txBody>
      </p:sp>
      <p:sp>
        <p:nvSpPr>
          <p:cNvPr id="10282" name="Line 45"/>
          <p:cNvSpPr>
            <a:spLocks noChangeShapeType="1"/>
          </p:cNvSpPr>
          <p:nvPr/>
        </p:nvSpPr>
        <p:spPr bwMode="auto">
          <a:xfrm flipH="1">
            <a:off x="7696200" y="2362200"/>
            <a:ext cx="990600" cy="838200"/>
          </a:xfrm>
          <a:prstGeom prst="line">
            <a:avLst/>
          </a:prstGeom>
          <a:noFill/>
          <a:ln w="28575">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CA"/>
          </a:p>
        </p:txBody>
      </p:sp>
      <p:sp>
        <p:nvSpPr>
          <p:cNvPr id="10283" name="Rectangle 46"/>
          <p:cNvSpPr>
            <a:spLocks noChangeArrowheads="1"/>
          </p:cNvSpPr>
          <p:nvPr/>
        </p:nvSpPr>
        <p:spPr bwMode="auto">
          <a:xfrm>
            <a:off x="2286001" y="2209800"/>
            <a:ext cx="1916113" cy="1028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pPr>
            <a:r>
              <a:rPr lang="en-US" altLang="en-US" sz="2800" dirty="0"/>
              <a:t>H</a:t>
            </a:r>
            <a:r>
              <a:rPr lang="en-US" altLang="en-US" sz="2800" baseline="-25000" dirty="0"/>
              <a:t>0</a:t>
            </a:r>
            <a:r>
              <a:rPr lang="en-US" altLang="en-US" sz="2800" dirty="0"/>
              <a:t>: </a:t>
            </a:r>
            <a:r>
              <a:rPr lang="el-GR" altLang="en-US" dirty="0"/>
              <a:t>μ</a:t>
            </a:r>
            <a:r>
              <a:rPr lang="en-US" altLang="en-US" sz="2800" dirty="0"/>
              <a:t> = 12    H</a:t>
            </a:r>
            <a:r>
              <a:rPr lang="en-US" altLang="en-US" sz="2800" baseline="-25000" dirty="0"/>
              <a:t>1</a:t>
            </a:r>
            <a:r>
              <a:rPr lang="en-US" altLang="en-US" sz="2800" dirty="0"/>
              <a:t>: </a:t>
            </a:r>
            <a:r>
              <a:rPr lang="el-GR" altLang="en-US" dirty="0"/>
              <a:t>μ</a:t>
            </a:r>
            <a:r>
              <a:rPr lang="en-US" altLang="en-US" sz="2800" dirty="0"/>
              <a:t> </a:t>
            </a:r>
            <a:r>
              <a:rPr lang="en-US" altLang="en-US" sz="2800" dirty="0">
                <a:cs typeface="Arial" panose="020B0604020202020204" pitchFamily="34" charset="0"/>
              </a:rPr>
              <a:t>≠</a:t>
            </a:r>
            <a:r>
              <a:rPr lang="en-US" altLang="en-US" sz="2800" dirty="0"/>
              <a:t> 12</a:t>
            </a:r>
          </a:p>
        </p:txBody>
      </p:sp>
      <p:sp>
        <p:nvSpPr>
          <p:cNvPr id="10284" name="Rectangle 47"/>
          <p:cNvSpPr>
            <a:spLocks noGrp="1" noChangeArrowheads="1"/>
          </p:cNvSpPr>
          <p:nvPr>
            <p:ph idx="1"/>
          </p:nvPr>
        </p:nvSpPr>
        <p:spPr>
          <a:xfrm>
            <a:off x="2211388" y="1246908"/>
            <a:ext cx="8456612" cy="5153891"/>
          </a:xfrm>
          <a:noFill/>
        </p:spPr>
        <p:txBody>
          <a:bodyPr/>
          <a:lstStyle/>
          <a:p>
            <a:pPr eaLnBrk="1" hangingPunct="1">
              <a:spcBef>
                <a:spcPct val="0"/>
              </a:spcBef>
              <a:buFontTx/>
              <a:buNone/>
            </a:pPr>
            <a:endParaRPr lang="en-US" altLang="en-US" dirty="0">
              <a:latin typeface="Arial" panose="020B0604020202020204" pitchFamily="34" charset="0"/>
            </a:endParaRPr>
          </a:p>
          <a:p>
            <a:pPr eaLnBrk="1" hangingPunct="1">
              <a:spcBef>
                <a:spcPct val="0"/>
              </a:spcBef>
              <a:buFontTx/>
              <a:buNone/>
            </a:pPr>
            <a:endParaRPr lang="en-US" altLang="en-US" sz="2800" b="1" i="1" dirty="0">
              <a:latin typeface="Symbol" panose="05050102010706020507" pitchFamily="18" charset="2"/>
            </a:endParaRPr>
          </a:p>
        </p:txBody>
      </p:sp>
      <p:sp>
        <p:nvSpPr>
          <p:cNvPr id="10285" name="Rectangle 48"/>
          <p:cNvSpPr>
            <a:spLocks noChangeArrowheads="1"/>
          </p:cNvSpPr>
          <p:nvPr/>
        </p:nvSpPr>
        <p:spPr bwMode="auto">
          <a:xfrm>
            <a:off x="5943600" y="1447801"/>
            <a:ext cx="225914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dirty="0" smtClean="0"/>
              <a:t>Acceptance region </a:t>
            </a:r>
            <a:endParaRPr lang="en-US" altLang="en-US" sz="2000" b="1" dirty="0"/>
          </a:p>
        </p:txBody>
      </p:sp>
      <p:sp>
        <p:nvSpPr>
          <p:cNvPr id="10286" name="Line 49"/>
          <p:cNvSpPr>
            <a:spLocks noChangeShapeType="1"/>
          </p:cNvSpPr>
          <p:nvPr/>
        </p:nvSpPr>
        <p:spPr bwMode="auto">
          <a:xfrm>
            <a:off x="6477000" y="1752600"/>
            <a:ext cx="2286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xmlns="" val="2144544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CA" sz="2400" dirty="0" smtClean="0"/>
              <a:t>2 possibilities:</a:t>
            </a:r>
            <a:endParaRPr lang="en-CA" sz="2400" dirty="0"/>
          </a:p>
        </p:txBody>
      </p:sp>
      <p:sp>
        <p:nvSpPr>
          <p:cNvPr id="3" name="Content Placeholder 2"/>
          <p:cNvSpPr>
            <a:spLocks noGrp="1"/>
          </p:cNvSpPr>
          <p:nvPr>
            <p:ph idx="1"/>
          </p:nvPr>
        </p:nvSpPr>
        <p:spPr/>
        <p:txBody>
          <a:bodyPr/>
          <a:lstStyle/>
          <a:p>
            <a:r>
              <a:rPr lang="en-US" dirty="0"/>
              <a:t>If the test statistic is situated inside the acceptance region, we fail to reject the null hypothesis</a:t>
            </a:r>
            <a:r>
              <a:rPr lang="en-US" dirty="0" smtClean="0"/>
              <a:t>.</a:t>
            </a:r>
          </a:p>
          <a:p>
            <a:pPr marL="0" indent="0">
              <a:buNone/>
            </a:pPr>
            <a:endParaRPr lang="en-US" dirty="0" smtClean="0"/>
          </a:p>
          <a:p>
            <a:r>
              <a:rPr lang="en-US" dirty="0" smtClean="0"/>
              <a:t>If </a:t>
            </a:r>
            <a:r>
              <a:rPr lang="en-US" dirty="0"/>
              <a:t>the test statistics is situated in the critical region, we reject the null hypothesis.</a:t>
            </a:r>
            <a:r>
              <a:rPr lang="en-CA" dirty="0"/>
              <a:t/>
            </a:r>
            <a:br>
              <a:rPr lang="en-CA" dirty="0"/>
            </a:br>
            <a:endParaRPr lang="en-CA" dirty="0"/>
          </a:p>
        </p:txBody>
      </p:sp>
    </p:spTree>
    <p:extLst>
      <p:ext uri="{BB962C8B-B14F-4D97-AF65-F5344CB8AC3E}">
        <p14:creationId xmlns:p14="http://schemas.microsoft.com/office/powerpoint/2010/main" xmlns="" val="2298879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Steps - continued</a:t>
            </a:r>
            <a:endParaRPr lang="en-CA" dirty="0"/>
          </a:p>
        </p:txBody>
      </p:sp>
      <mc:AlternateContent xmlns:mc="http://schemas.openxmlformats.org/markup-compatibility/2006">
        <mc:Choice xmlns:a14="http://schemas.microsoft.com/office/drawing/2010/main" xmlns="" Requires="a14">
          <p:graphicFrame>
            <p:nvGraphicFramePr>
              <p:cNvPr id="4" name="Content Placeholder 3"/>
              <p:cNvGraphicFramePr>
                <a:graphicFrameLocks noGrp="1"/>
              </p:cNvGraphicFramePr>
              <p:nvPr>
                <p:ph idx="1"/>
                <p:extLst>
                  <p:ext uri="{D42A27DB-BD31-4B8C-83A1-F6EECF244321}">
                    <p14:modId xmlns:p14="http://schemas.microsoft.com/office/powerpoint/2010/main" val="827004467"/>
                  </p:ext>
                </p:extLst>
              </p:nvPr>
            </p:nvGraphicFramePr>
            <p:xfrm>
              <a:off x="1735283" y="2138241"/>
              <a:ext cx="9767741" cy="2253996"/>
            </p:xfrm>
            <a:graphic>
              <a:graphicData uri="http://schemas.openxmlformats.org/drawingml/2006/table">
                <a:tbl>
                  <a:tblPr firstRow="1" firstCol="1" bandRow="1">
                    <a:tableStyleId>{5C22544A-7EE6-4342-B048-85BDC9FD1C3A}</a:tableStyleId>
                  </a:tblPr>
                  <a:tblGrid>
                    <a:gridCol w="9767741"/>
                  </a:tblGrid>
                  <a:tr h="0">
                    <a:tc>
                      <a:txBody>
                        <a:bodyPr/>
                        <a:lstStyle/>
                        <a:p>
                          <a:pPr algn="ctr">
                            <a:lnSpc>
                              <a:spcPct val="115000"/>
                            </a:lnSpc>
                            <a:spcAft>
                              <a:spcPts val="0"/>
                            </a:spcAft>
                          </a:pPr>
                          <a:r>
                            <a:rPr lang="en-CA" sz="1200" dirty="0" smtClean="0">
                              <a:effectLst/>
                            </a:rPr>
                            <a:t>3</a:t>
                          </a:r>
                          <a:r>
                            <a:rPr lang="en-CA" sz="1200" dirty="0">
                              <a:effectLst/>
                            </a:rPr>
                            <a:t/>
                          </a:r>
                          <a:br>
                            <a:rPr lang="en-CA" sz="1200" dirty="0">
                              <a:effectLst/>
                            </a:rPr>
                          </a:br>
                          <a:r>
                            <a:rPr lang="en-CA" sz="1200" dirty="0">
                              <a:effectLst/>
                            </a:rPr>
                            <a:t/>
                          </a:r>
                          <a:br>
                            <a:rPr lang="en-CA" sz="1200" dirty="0">
                              <a:effectLst/>
                            </a:rPr>
                          </a:br>
                          <a:r>
                            <a:rPr lang="en-CA" sz="2400" dirty="0">
                              <a:effectLst/>
                            </a:rPr>
                            <a:t>Choose the test statistic and calculate its value (</a:t>
                          </a:r>
                          <a:r>
                            <a:rPr lang="en-CA" sz="2400" dirty="0" smtClean="0">
                              <a:effectLst/>
                            </a:rPr>
                            <a:t>for </a:t>
                          </a:r>
                          <a14:m>
                            <m:oMath xmlns:m="http://schemas.openxmlformats.org/officeDocument/2006/math">
                              <m:r>
                                <a:rPr lang="en-CA" sz="2400" i="1" smtClean="0">
                                  <a:effectLst/>
                                  <a:latin typeface="Cambria Math" panose="02040503050406030204" pitchFamily="18" charset="0"/>
                                  <a:ea typeface="Cambria Math" panose="02040503050406030204" pitchFamily="18" charset="0"/>
                                </a:rPr>
                                <m:t>𝝈</m:t>
                              </m:r>
                            </m:oMath>
                          </a14:m>
                          <a:r>
                            <a:rPr lang="en-CA" sz="2400" dirty="0" smtClean="0">
                              <a:effectLst/>
                            </a:rPr>
                            <a:t> known, </a:t>
                          </a:r>
                          <a:r>
                            <a:rPr lang="en-CA" sz="2400" dirty="0">
                              <a:effectLst/>
                            </a:rPr>
                            <a:t>calculate the z- score for the test </a:t>
                          </a:r>
                          <a:r>
                            <a:rPr lang="en-CA" sz="2400" dirty="0" smtClean="0">
                              <a:effectLst/>
                            </a:rPr>
                            <a:t>statistic; for </a:t>
                          </a:r>
                          <a14:m>
                            <m:oMath xmlns:m="http://schemas.openxmlformats.org/officeDocument/2006/math">
                              <m:r>
                                <a:rPr lang="en-CA" sz="2400" i="1" smtClean="0">
                                  <a:effectLst/>
                                  <a:latin typeface="Cambria Math" panose="02040503050406030204" pitchFamily="18" charset="0"/>
                                  <a:ea typeface="Cambria Math" panose="02040503050406030204" pitchFamily="18" charset="0"/>
                                </a:rPr>
                                <m:t>𝝈</m:t>
                              </m:r>
                            </m:oMath>
                          </a14:m>
                          <a:r>
                            <a:rPr lang="en-CA" sz="2400" dirty="0" smtClean="0">
                              <a:effectLst/>
                            </a:rPr>
                            <a:t> unknown, calculate the t).</a:t>
                          </a:r>
                          <a:endParaRPr lang="en-CA" sz="2400" dirty="0">
                            <a:effectLst/>
                          </a:endParaRPr>
                        </a:p>
                      </a:txBody>
                      <a:tcPr marL="285750" marR="285750" marT="285750" marB="285750" anchor="ctr"/>
                    </a:tc>
                  </a:tr>
                </a:tbl>
              </a:graphicData>
            </a:graphic>
          </p:graphicFrame>
        </mc:Choice>
        <mc:Fallback>
          <p:graphicFrame>
            <p:nvGraphicFramePr>
              <p:cNvPr id="4" name="Content Placeholder 3"/>
              <p:cNvGraphicFramePr>
                <a:graphicFrameLocks noGrp="1"/>
              </p:cNvGraphicFramePr>
              <p:nvPr>
                <p:ph idx="1"/>
                <p:extLst>
                  <p:ext uri="{D42A27DB-BD31-4B8C-83A1-F6EECF244321}">
                    <p14:modId xmlns:a14="http://schemas.microsoft.com/office/drawing/2010/main" xmlns="" xmlns:p14="http://schemas.microsoft.com/office/powerpoint/2010/main" val="827004467"/>
                  </p:ext>
                </p:extLst>
              </p:nvPr>
            </p:nvGraphicFramePr>
            <p:xfrm>
              <a:off x="1735283" y="2138241"/>
              <a:ext cx="9767741" cy="2229295"/>
            </p:xfrm>
            <a:graphic>
              <a:graphicData uri="http://schemas.openxmlformats.org/drawingml/2006/table">
                <a:tbl>
                  <a:tblPr firstRow="1" firstCol="1" bandRow="1">
                    <a:tableStyleId>{5C22544A-7EE6-4342-B048-85BDC9FD1C3A}</a:tableStyleId>
                  </a:tblPr>
                  <a:tblGrid>
                    <a:gridCol w="9767741"/>
                  </a:tblGrid>
                  <a:tr h="2229295">
                    <a:tc>
                      <a:txBody>
                        <a:bodyPr/>
                        <a:lstStyle/>
                        <a:p>
                          <a:endParaRPr lang="en-US"/>
                        </a:p>
                      </a:txBody>
                      <a:tcPr marL="285750" marR="285750" marT="285750" marB="285750" anchor="ctr">
                        <a:blipFill rotWithShape="0">
                          <a:blip r:embed="rId2"/>
                          <a:stretch>
                            <a:fillRect l="-62" t="-272" r="-312" b="-1090"/>
                          </a:stretch>
                        </a:blipFill>
                      </a:tcPr>
                    </a:tc>
                  </a:tr>
                </a:tbl>
              </a:graphicData>
            </a:graphic>
          </p:graphicFrame>
        </mc:Fallback>
      </mc:AlternateContent>
    </p:spTree>
    <p:extLst>
      <p:ext uri="{BB962C8B-B14F-4D97-AF65-F5344CB8AC3E}">
        <p14:creationId xmlns:p14="http://schemas.microsoft.com/office/powerpoint/2010/main" xmlns="" val="1091851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Test of Hypothesis for the Mean</a:t>
            </a:r>
          </a:p>
        </p:txBody>
      </p:sp>
      <p:sp>
        <p:nvSpPr>
          <p:cNvPr id="17418" name="Rectangle 28"/>
          <p:cNvSpPr>
            <a:spLocks noGrp="1" noChangeArrowheads="1"/>
          </p:cNvSpPr>
          <p:nvPr>
            <p:ph idx="1"/>
          </p:nvPr>
        </p:nvSpPr>
        <p:spPr>
          <a:xfrm>
            <a:off x="2209800" y="1676400"/>
            <a:ext cx="7772400" cy="4419600"/>
          </a:xfrm>
          <a:extLst>
            <a:ext uri="{909E8E84-426E-40DD-AFC4-6F175D3DCCD1}">
              <a14:hiddenFill xmlns:a14="http://schemas.microsoft.com/office/drawing/2010/main" xmlns="">
                <a:solidFill>
                  <a:srgbClr val="FFCCCC"/>
                </a:solidFill>
              </a14:hiddenFill>
            </a:ext>
            <a:ext uri="{91240B29-F687-4F45-9708-019B960494DF}">
              <a14:hiddenLine xmlns:a14="http://schemas.microsoft.com/office/drawing/2010/main" xmlns="" w="12700">
                <a:solidFill>
                  <a:schemeClr val="tx1"/>
                </a:solidFill>
                <a:miter lim="800000"/>
                <a:headEnd/>
                <a:tailEnd/>
              </a14:hiddenLine>
            </a:ext>
          </a:extLst>
        </p:spPr>
        <p:txBody>
          <a:bodyPr/>
          <a:lstStyle/>
          <a:p>
            <a:pPr>
              <a:spcBef>
                <a:spcPct val="0"/>
              </a:spcBef>
              <a:buFontTx/>
              <a:buNone/>
            </a:pPr>
            <a:r>
              <a:rPr lang="en-US" altLang="en-US" b="1" dirty="0">
                <a:latin typeface="Arial" panose="020B0604020202020204" pitchFamily="34" charset="0"/>
                <a:sym typeface="Symbol" panose="05050102010706020507" pitchFamily="18" charset="2"/>
              </a:rPr>
              <a:t> </a:t>
            </a:r>
          </a:p>
        </p:txBody>
      </p:sp>
      <mc:AlternateContent xmlns:mc="http://schemas.openxmlformats.org/markup-compatibility/2006">
        <mc:Choice xmlns:a14="http://schemas.microsoft.com/office/drawing/2010/main" xmlns="" Requires="a14">
          <p:sp>
            <p:nvSpPr>
              <p:cNvPr id="17411" name="Text Box 17"/>
              <p:cNvSpPr txBox="1">
                <a:spLocks noChangeArrowheads="1"/>
              </p:cNvSpPr>
              <p:nvPr/>
            </p:nvSpPr>
            <p:spPr bwMode="auto">
              <a:xfrm>
                <a:off x="6181318" y="2715490"/>
                <a:ext cx="3276600" cy="2033057"/>
              </a:xfrm>
              <a:prstGeom prst="rect">
                <a:avLst/>
              </a:prstGeom>
              <a:noFill/>
              <a:ln>
                <a:noFill/>
              </a:ln>
              <a:effectLst/>
              <a:extLst>
                <a:ext uri="{909E8E84-426E-40DD-AFC4-6F175D3DCCD1}">
                  <a14:hiddenFill>
                    <a:solidFill>
                      <a:schemeClr val="accent1"/>
                    </a:solidFill>
                  </a14:hiddenFill>
                </a:ext>
                <a:ext uri="{91240B29-F687-4F45-9708-019B960494DF}">
                  <a14:hiddenLine w="19050"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smtClean="0">
                    <a:latin typeface="+mn-lt"/>
                  </a:rPr>
                  <a:t>The test statistic is:</a:t>
                </a:r>
              </a:p>
              <a:p>
                <a:pPr>
                  <a:spcBef>
                    <a:spcPct val="50000"/>
                  </a:spcBef>
                </a:pPr>
                <a:endParaRPr lang="en-US" altLang="en-US" dirty="0">
                  <a:latin typeface="+mn-lt"/>
                </a:endParaRPr>
              </a:p>
              <a:p>
                <a:pPr>
                  <a:spcBef>
                    <a:spcPct val="50000"/>
                  </a:spcBef>
                </a:pPr>
                <a14:m>
                  <m:oMathPara xmlns:m="http://schemas.openxmlformats.org/officeDocument/2006/math">
                    <m:oMathParaPr>
                      <m:jc m:val="centerGroup"/>
                    </m:oMathParaPr>
                    <m:oMath xmlns:m="http://schemas.openxmlformats.org/officeDocument/2006/math">
                      <m:r>
                        <a:rPr lang="en-CA" altLang="en-US" b="0" i="1" smtClean="0">
                          <a:latin typeface="Cambria Math" panose="02040503050406030204" pitchFamily="18" charset="0"/>
                        </a:rPr>
                        <m:t>𝑡</m:t>
                      </m:r>
                      <m:r>
                        <a:rPr lang="en-CA" altLang="en-US" i="1">
                          <a:latin typeface="Cambria Math" panose="02040503050406030204" pitchFamily="18" charset="0"/>
                        </a:rPr>
                        <m:t>= </m:t>
                      </m:r>
                      <m:f>
                        <m:fPr>
                          <m:ctrlPr>
                            <a:rPr lang="en-CA" altLang="en-US" i="1">
                              <a:latin typeface="Cambria Math" panose="02040503050406030204" pitchFamily="18" charset="0"/>
                            </a:rPr>
                          </m:ctrlPr>
                        </m:fPr>
                        <m:num>
                          <m:acc>
                            <m:accPr>
                              <m:chr m:val="̅"/>
                              <m:ctrlPr>
                                <a:rPr lang="en-CA" altLang="en-US" i="1">
                                  <a:latin typeface="Cambria Math" panose="02040503050406030204" pitchFamily="18" charset="0"/>
                                </a:rPr>
                              </m:ctrlPr>
                            </m:accPr>
                            <m:e>
                              <m:r>
                                <a:rPr lang="en-CA" altLang="en-US" i="1">
                                  <a:latin typeface="Cambria Math" panose="02040503050406030204" pitchFamily="18" charset="0"/>
                                </a:rPr>
                                <m:t>𝑥</m:t>
                              </m:r>
                            </m:e>
                          </m:acc>
                          <m:r>
                            <a:rPr lang="en-CA" altLang="en-US" i="1">
                              <a:latin typeface="Cambria Math" panose="02040503050406030204" pitchFamily="18" charset="0"/>
                            </a:rPr>
                            <m:t> − </m:t>
                          </m:r>
                          <m:r>
                            <a:rPr lang="en-CA" altLang="en-US" i="1">
                              <a:latin typeface="Cambria Math" panose="02040503050406030204" pitchFamily="18" charset="0"/>
                              <a:ea typeface="Cambria Math" panose="02040503050406030204" pitchFamily="18" charset="0"/>
                            </a:rPr>
                            <m:t>𝜇</m:t>
                          </m:r>
                        </m:num>
                        <m:den>
                          <m:f>
                            <m:fPr>
                              <m:ctrlPr>
                                <a:rPr lang="en-CA" altLang="en-US" i="1">
                                  <a:latin typeface="Cambria Math" panose="02040503050406030204" pitchFamily="18" charset="0"/>
                                </a:rPr>
                              </m:ctrlPr>
                            </m:fPr>
                            <m:num>
                              <m:r>
                                <a:rPr lang="en-CA" altLang="en-US" b="0" i="1" smtClean="0">
                                  <a:latin typeface="Cambria Math" panose="02040503050406030204" pitchFamily="18" charset="0"/>
                                  <a:ea typeface="Cambria Math" panose="02040503050406030204" pitchFamily="18" charset="0"/>
                                </a:rPr>
                                <m:t>𝑠</m:t>
                              </m:r>
                            </m:num>
                            <m:den>
                              <m:rad>
                                <m:radPr>
                                  <m:degHide m:val="on"/>
                                  <m:ctrlPr>
                                    <a:rPr lang="en-CA" altLang="en-US" i="1">
                                      <a:latin typeface="Cambria Math" panose="02040503050406030204" pitchFamily="18" charset="0"/>
                                    </a:rPr>
                                  </m:ctrlPr>
                                </m:radPr>
                                <m:deg/>
                                <m:e>
                                  <m:r>
                                    <a:rPr lang="en-CA" altLang="en-US" i="1">
                                      <a:latin typeface="Cambria Math" panose="02040503050406030204" pitchFamily="18" charset="0"/>
                                    </a:rPr>
                                    <m:t>𝑛</m:t>
                                  </m:r>
                                </m:e>
                              </m:rad>
                            </m:den>
                          </m:f>
                        </m:den>
                      </m:f>
                    </m:oMath>
                  </m:oMathPara>
                </a14:m>
                <a:endParaRPr lang="en-US" altLang="en-US" dirty="0">
                  <a:latin typeface="+mn-lt"/>
                </a:endParaRPr>
              </a:p>
            </p:txBody>
          </p:sp>
        </mc:Choice>
        <mc:Fallback>
          <p:sp>
            <p:nvSpPr>
              <p:cNvPr id="17411" name="Text Box 17"/>
              <p:cNvSpPr txBox="1">
                <a:spLocks noRot="1" noChangeAspect="1" noMove="1" noResize="1" noEditPoints="1" noAdjustHandles="1" noChangeArrowheads="1" noChangeShapeType="1" noTextEdit="1"/>
              </p:cNvSpPr>
              <p:nvPr/>
            </p:nvSpPr>
            <p:spPr bwMode="auto">
              <a:xfrm>
                <a:off x="6181318" y="2715490"/>
                <a:ext cx="3276600" cy="2033057"/>
              </a:xfrm>
              <a:prstGeom prst="rect">
                <a:avLst/>
              </a:prstGeom>
              <a:blipFill rotWithShape="0">
                <a:blip r:embed="rId2" cstate="print"/>
                <a:stretch>
                  <a:fillRect l="-2980" t="-2395"/>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CA">
                    <a:noFill/>
                  </a:rPr>
                  <a:t> </a:t>
                </a:r>
              </a:p>
            </p:txBody>
          </p:sp>
        </mc:Fallback>
      </mc:AlternateContent>
      <p:sp>
        <p:nvSpPr>
          <p:cNvPr id="17413" name="Line 20"/>
          <p:cNvSpPr>
            <a:spLocks noChangeShapeType="1"/>
          </p:cNvSpPr>
          <p:nvPr/>
        </p:nvSpPr>
        <p:spPr bwMode="auto">
          <a:xfrm>
            <a:off x="6096000" y="1676400"/>
            <a:ext cx="1588" cy="228600"/>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CA"/>
          </a:p>
        </p:txBody>
      </p:sp>
      <p:sp>
        <p:nvSpPr>
          <p:cNvPr id="17414" name="Line 24"/>
          <p:cNvSpPr>
            <a:spLocks noChangeShapeType="1"/>
          </p:cNvSpPr>
          <p:nvPr/>
        </p:nvSpPr>
        <p:spPr bwMode="auto">
          <a:xfrm>
            <a:off x="4343400" y="1905000"/>
            <a:ext cx="34290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CA"/>
          </a:p>
        </p:txBody>
      </p:sp>
      <p:sp>
        <p:nvSpPr>
          <p:cNvPr id="17415" name="Line 25"/>
          <p:cNvSpPr>
            <a:spLocks noChangeShapeType="1"/>
          </p:cNvSpPr>
          <p:nvPr/>
        </p:nvSpPr>
        <p:spPr bwMode="auto">
          <a:xfrm>
            <a:off x="4343400" y="1905000"/>
            <a:ext cx="1588" cy="228600"/>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CA"/>
          </a:p>
        </p:txBody>
      </p:sp>
      <p:sp>
        <p:nvSpPr>
          <p:cNvPr id="17416" name="Line 26"/>
          <p:cNvSpPr>
            <a:spLocks noChangeShapeType="1"/>
          </p:cNvSpPr>
          <p:nvPr/>
        </p:nvSpPr>
        <p:spPr bwMode="auto">
          <a:xfrm>
            <a:off x="7772400" y="1905000"/>
            <a:ext cx="1588" cy="228600"/>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CA"/>
          </a:p>
        </p:txBody>
      </p:sp>
      <p:sp>
        <p:nvSpPr>
          <p:cNvPr id="17417" name="Rectangle 27"/>
          <p:cNvSpPr>
            <a:spLocks noChangeArrowheads="1"/>
          </p:cNvSpPr>
          <p:nvPr/>
        </p:nvSpPr>
        <p:spPr bwMode="auto">
          <a:xfrm>
            <a:off x="6841856" y="2056449"/>
            <a:ext cx="1861088" cy="459100"/>
          </a:xfrm>
          <a:prstGeom prst="rect">
            <a:avLst/>
          </a:prstGeom>
          <a:noFill/>
          <a:ln>
            <a:noFill/>
          </a:ln>
          <a:effectLst/>
          <a:extLst>
            <a:ext uri="{909E8E84-426E-40DD-AFC4-6F175D3DCCD1}">
              <a14:hiddenFill xmlns:a14="http://schemas.microsoft.com/office/drawing/2010/main" xmlns="">
                <a:solidFill>
                  <a:srgbClr val="FFCCCC"/>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n-US" b="1" dirty="0">
                <a:latin typeface="Arial" panose="020B0604020202020204" pitchFamily="34" charset="0"/>
                <a:sym typeface="Symbol" panose="05050102010706020507" pitchFamily="18" charset="2"/>
              </a:rPr>
              <a:t>σ</a:t>
            </a:r>
            <a:r>
              <a:rPr lang="en-US" altLang="en-US" b="1" dirty="0">
                <a:latin typeface="Arial" panose="020B0604020202020204" pitchFamily="34" charset="0"/>
                <a:sym typeface="Symbol" panose="05050102010706020507" pitchFamily="18" charset="2"/>
              </a:rPr>
              <a:t> Unknown</a:t>
            </a:r>
          </a:p>
        </p:txBody>
      </p:sp>
      <p:sp>
        <p:nvSpPr>
          <p:cNvPr id="17419" name="Rectangle 29"/>
          <p:cNvSpPr>
            <a:spLocks noChangeArrowheads="1"/>
          </p:cNvSpPr>
          <p:nvPr/>
        </p:nvSpPr>
        <p:spPr bwMode="auto">
          <a:xfrm>
            <a:off x="3518287" y="2081644"/>
            <a:ext cx="14398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l-GR" altLang="en-US" b="1" dirty="0">
                <a:latin typeface="Arial" panose="020B0604020202020204" pitchFamily="34" charset="0"/>
                <a:sym typeface="Symbol" panose="05050102010706020507" pitchFamily="18" charset="2"/>
              </a:rPr>
              <a:t>σ</a:t>
            </a:r>
            <a:r>
              <a:rPr lang="en-US" altLang="en-US" b="1" dirty="0">
                <a:latin typeface="Arial" panose="020B0604020202020204" pitchFamily="34" charset="0"/>
                <a:sym typeface="Symbol" panose="05050102010706020507" pitchFamily="18" charset="2"/>
              </a:rPr>
              <a:t> known</a:t>
            </a:r>
          </a:p>
        </p:txBody>
      </p:sp>
      <mc:AlternateContent xmlns:mc="http://schemas.openxmlformats.org/markup-compatibility/2006">
        <mc:Choice xmlns:a14="http://schemas.microsoft.com/office/drawing/2010/main" xmlns="" Requires="a14">
          <p:sp>
            <p:nvSpPr>
              <p:cNvPr id="17420" name="Rectangle 30"/>
              <p:cNvSpPr>
                <a:spLocks noChangeArrowheads="1"/>
              </p:cNvSpPr>
              <p:nvPr/>
            </p:nvSpPr>
            <p:spPr bwMode="auto">
              <a:xfrm>
                <a:off x="2819401" y="2667000"/>
                <a:ext cx="2837636" cy="20330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smtClean="0">
                    <a:latin typeface="+mn-lt"/>
                  </a:rPr>
                  <a:t>The test statistic is:</a:t>
                </a:r>
              </a:p>
              <a:p>
                <a:pPr eaLnBrk="1" hangingPunct="1">
                  <a:spcBef>
                    <a:spcPct val="50000"/>
                  </a:spcBef>
                </a:pPr>
                <a:endParaRPr lang="en-US" altLang="en-US" dirty="0">
                  <a:latin typeface="+mn-lt"/>
                </a:endParaRPr>
              </a:p>
              <a:p>
                <a:pPr eaLnBrk="1" hangingPunct="1">
                  <a:spcBef>
                    <a:spcPct val="50000"/>
                  </a:spcBef>
                </a:pPr>
                <a14:m>
                  <m:oMathPara xmlns:m="http://schemas.openxmlformats.org/officeDocument/2006/math">
                    <m:oMathParaPr>
                      <m:jc m:val="centerGroup"/>
                    </m:oMathParaPr>
                    <m:oMath xmlns:m="http://schemas.openxmlformats.org/officeDocument/2006/math">
                      <m:r>
                        <a:rPr lang="en-CA" altLang="en-US" b="0" i="1" smtClean="0">
                          <a:latin typeface="Cambria Math" panose="02040503050406030204" pitchFamily="18" charset="0"/>
                        </a:rPr>
                        <m:t>𝑧</m:t>
                      </m:r>
                      <m:r>
                        <a:rPr lang="en-CA" altLang="en-US" b="0" i="1" smtClean="0">
                          <a:latin typeface="Cambria Math" panose="02040503050406030204" pitchFamily="18" charset="0"/>
                        </a:rPr>
                        <m:t>= </m:t>
                      </m:r>
                      <m:f>
                        <m:fPr>
                          <m:ctrlPr>
                            <a:rPr lang="en-CA" altLang="en-US" b="0" i="1" smtClean="0">
                              <a:latin typeface="Cambria Math" panose="02040503050406030204" pitchFamily="18" charset="0"/>
                            </a:rPr>
                          </m:ctrlPr>
                        </m:fPr>
                        <m:num>
                          <m:acc>
                            <m:accPr>
                              <m:chr m:val="̅"/>
                              <m:ctrlPr>
                                <a:rPr lang="en-CA" altLang="en-US" b="0" i="1" smtClean="0">
                                  <a:latin typeface="Cambria Math" panose="02040503050406030204" pitchFamily="18" charset="0"/>
                                </a:rPr>
                              </m:ctrlPr>
                            </m:accPr>
                            <m:e>
                              <m:r>
                                <a:rPr lang="en-CA" altLang="en-US" b="0" i="1" smtClean="0">
                                  <a:latin typeface="Cambria Math" panose="02040503050406030204" pitchFamily="18" charset="0"/>
                                </a:rPr>
                                <m:t>𝑥</m:t>
                              </m:r>
                            </m:e>
                          </m:acc>
                          <m:r>
                            <a:rPr lang="en-CA" altLang="en-US" b="0" i="1" smtClean="0">
                              <a:latin typeface="Cambria Math" panose="02040503050406030204" pitchFamily="18" charset="0"/>
                            </a:rPr>
                            <m:t> − </m:t>
                          </m:r>
                          <m:r>
                            <a:rPr lang="en-CA" altLang="en-US" b="0" i="1" smtClean="0">
                              <a:latin typeface="Cambria Math" panose="02040503050406030204" pitchFamily="18" charset="0"/>
                              <a:ea typeface="Cambria Math" panose="02040503050406030204" pitchFamily="18" charset="0"/>
                            </a:rPr>
                            <m:t>𝜇</m:t>
                          </m:r>
                        </m:num>
                        <m:den>
                          <m:f>
                            <m:fPr>
                              <m:ctrlPr>
                                <a:rPr lang="en-CA" altLang="en-US" b="0" i="1" smtClean="0">
                                  <a:latin typeface="Cambria Math" panose="02040503050406030204" pitchFamily="18" charset="0"/>
                                </a:rPr>
                              </m:ctrlPr>
                            </m:fPr>
                            <m:num>
                              <m:r>
                                <a:rPr lang="en-CA" altLang="en-US" b="0" i="1" smtClean="0">
                                  <a:latin typeface="Cambria Math" panose="02040503050406030204" pitchFamily="18" charset="0"/>
                                  <a:ea typeface="Cambria Math" panose="02040503050406030204" pitchFamily="18" charset="0"/>
                                </a:rPr>
                                <m:t>𝜎</m:t>
                              </m:r>
                            </m:num>
                            <m:den>
                              <m:rad>
                                <m:radPr>
                                  <m:degHide m:val="on"/>
                                  <m:ctrlPr>
                                    <a:rPr lang="en-CA" altLang="en-US" b="0" i="1" smtClean="0">
                                      <a:latin typeface="Cambria Math" panose="02040503050406030204" pitchFamily="18" charset="0"/>
                                    </a:rPr>
                                  </m:ctrlPr>
                                </m:radPr>
                                <m:deg/>
                                <m:e>
                                  <m:r>
                                    <a:rPr lang="en-CA" altLang="en-US" b="0" i="1" smtClean="0">
                                      <a:latin typeface="Cambria Math" panose="02040503050406030204" pitchFamily="18" charset="0"/>
                                    </a:rPr>
                                    <m:t>𝑛</m:t>
                                  </m:r>
                                </m:e>
                              </m:rad>
                            </m:den>
                          </m:f>
                        </m:den>
                      </m:f>
                    </m:oMath>
                  </m:oMathPara>
                </a14:m>
                <a:endParaRPr lang="en-US" altLang="en-US" dirty="0">
                  <a:latin typeface="+mn-lt"/>
                </a:endParaRPr>
              </a:p>
            </p:txBody>
          </p:sp>
        </mc:Choice>
        <mc:Fallback>
          <p:sp>
            <p:nvSpPr>
              <p:cNvPr id="17420" name="Rectangle 30"/>
              <p:cNvSpPr>
                <a:spLocks noRot="1" noChangeAspect="1" noMove="1" noResize="1" noEditPoints="1" noAdjustHandles="1" noChangeArrowheads="1" noChangeShapeType="1" noTextEdit="1"/>
              </p:cNvSpPr>
              <p:nvPr/>
            </p:nvSpPr>
            <p:spPr bwMode="auto">
              <a:xfrm>
                <a:off x="2819401" y="2667000"/>
                <a:ext cx="2837636" cy="2033057"/>
              </a:xfrm>
              <a:prstGeom prst="rect">
                <a:avLst/>
              </a:prstGeom>
              <a:blipFill rotWithShape="0">
                <a:blip r:embed="rId3" cstate="print"/>
                <a:stretch>
                  <a:fillRect l="-3441" t="-2402" r="-1935"/>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CA">
                    <a:noFill/>
                  </a:rPr>
                  <a:t> </a:t>
                </a:r>
              </a:p>
            </p:txBody>
          </p:sp>
        </mc:Fallback>
      </mc:AlternateContent>
    </p:spTree>
    <p:extLst>
      <p:ext uri="{BB962C8B-B14F-4D97-AF65-F5344CB8AC3E}">
        <p14:creationId xmlns:p14="http://schemas.microsoft.com/office/powerpoint/2010/main" xmlns="" val="1935330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Steps continued</a:t>
            </a:r>
            <a:endParaRPr lang="en-CA" dirty="0"/>
          </a:p>
        </p:txBody>
      </p:sp>
      <p:sp>
        <p:nvSpPr>
          <p:cNvPr id="3" name="Content Placeholder 2"/>
          <p:cNvSpPr>
            <a:spLocks noGrp="1"/>
          </p:cNvSpPr>
          <p:nvPr>
            <p:ph idx="1"/>
          </p:nvPr>
        </p:nvSpPr>
        <p:spPr/>
        <p:txBody>
          <a:bodyPr/>
          <a:lstStyle/>
          <a:p>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xmlns="" val="943049700"/>
              </p:ext>
            </p:extLst>
          </p:nvPr>
        </p:nvGraphicFramePr>
        <p:xfrm>
          <a:off x="1736871" y="1264555"/>
          <a:ext cx="9767741" cy="5710428"/>
        </p:xfrm>
        <a:graphic>
          <a:graphicData uri="http://schemas.openxmlformats.org/drawingml/2006/table">
            <a:tbl>
              <a:tblPr firstRow="1" firstCol="1" bandRow="1">
                <a:tableStyleId>{5C22544A-7EE6-4342-B048-85BDC9FD1C3A}</a:tableStyleId>
              </a:tblPr>
              <a:tblGrid>
                <a:gridCol w="9767741"/>
              </a:tblGrid>
              <a:tr h="4492009">
                <a:tc>
                  <a:txBody>
                    <a:bodyPr/>
                    <a:lstStyle/>
                    <a:p>
                      <a:pPr algn="ctr"/>
                      <a:r>
                        <a:rPr lang="en-CA" sz="1200" dirty="0" smtClean="0">
                          <a:effectLst/>
                        </a:rPr>
                        <a:t>4</a:t>
                      </a:r>
                      <a:r>
                        <a:rPr lang="en-CA" sz="1200" dirty="0">
                          <a:effectLst/>
                        </a:rPr>
                        <a:t/>
                      </a:r>
                      <a:br>
                        <a:rPr lang="en-CA" sz="1200" dirty="0">
                          <a:effectLst/>
                        </a:rPr>
                      </a:br>
                      <a:r>
                        <a:rPr lang="en-CA" sz="2400" dirty="0" smtClean="0"/>
                        <a:t>Compare the observed value of the statistic to the critical value obtained for the chosen level of significance and make a decision.</a:t>
                      </a:r>
                    </a:p>
                    <a:p>
                      <a:pPr algn="ctr"/>
                      <a:endParaRPr lang="en-CA" sz="2400" dirty="0" smtClean="0"/>
                    </a:p>
                    <a:p>
                      <a:r>
                        <a:rPr lang="en-US" sz="1800" b="1" kern="1200" dirty="0" smtClean="0">
                          <a:solidFill>
                            <a:schemeClr val="lt1"/>
                          </a:solidFill>
                          <a:effectLst/>
                          <a:latin typeface="+mn-lt"/>
                          <a:ea typeface="+mn-ea"/>
                          <a:cs typeface="+mn-cs"/>
                        </a:rPr>
                        <a:t>Make a decision to reject/fail to reject the null hypothesis. </a:t>
                      </a:r>
                      <a:endParaRPr lang="en-CA" sz="1800" b="1" kern="1200" dirty="0" smtClean="0">
                        <a:solidFill>
                          <a:schemeClr val="lt1"/>
                        </a:solidFill>
                        <a:effectLst/>
                        <a:latin typeface="+mn-lt"/>
                        <a:ea typeface="+mn-ea"/>
                        <a:cs typeface="+mn-cs"/>
                      </a:endParaRPr>
                    </a:p>
                    <a:p>
                      <a:r>
                        <a:rPr lang="en-US" sz="1800" b="1" kern="1200" dirty="0" smtClean="0">
                          <a:solidFill>
                            <a:schemeClr val="lt1"/>
                          </a:solidFill>
                          <a:effectLst/>
                          <a:latin typeface="+mn-lt"/>
                          <a:ea typeface="+mn-ea"/>
                          <a:cs typeface="+mn-cs"/>
                        </a:rPr>
                        <a:t>Compare the z - score of the test statistic to the values of z that constructed the critical region.</a:t>
                      </a:r>
                    </a:p>
                    <a:p>
                      <a:endParaRPr lang="en-CA" sz="1800" b="1" kern="1200" dirty="0" smtClean="0">
                        <a:solidFill>
                          <a:schemeClr val="lt1"/>
                        </a:solidFill>
                        <a:effectLst/>
                        <a:latin typeface="+mn-lt"/>
                        <a:ea typeface="+mn-ea"/>
                        <a:cs typeface="+mn-cs"/>
                      </a:endParaRPr>
                    </a:p>
                    <a:p>
                      <a:r>
                        <a:rPr lang="en-US" sz="1800" b="1" kern="1200" dirty="0" smtClean="0">
                          <a:solidFill>
                            <a:schemeClr val="lt1"/>
                          </a:solidFill>
                          <a:effectLst/>
                          <a:latin typeface="+mn-lt"/>
                          <a:ea typeface="+mn-ea"/>
                          <a:cs typeface="+mn-cs"/>
                        </a:rPr>
                        <a:t>If the z - score of the test statistics falls in the critical region, we reject the null hypothesis. If it falls inside the acceptance zone, we fail to reject the null hypothesis.</a:t>
                      </a:r>
                      <a:endParaRPr lang="en-CA" sz="1800" b="1" kern="1200" dirty="0" smtClean="0">
                        <a:solidFill>
                          <a:schemeClr val="lt1"/>
                        </a:solidFill>
                        <a:effectLst/>
                        <a:latin typeface="+mn-lt"/>
                        <a:ea typeface="+mn-ea"/>
                        <a:cs typeface="+mn-cs"/>
                      </a:endParaRPr>
                    </a:p>
                    <a:p>
                      <a:pPr algn="ctr"/>
                      <a:endParaRPr lang="en-CA" sz="2400" dirty="0" smtClean="0">
                        <a:latin typeface="Calibri" panose="020F0502020204030204" pitchFamily="34" charset="0"/>
                        <a:ea typeface="Calibri" panose="020F0502020204030204" pitchFamily="34" charset="0"/>
                        <a:cs typeface="Times New Roman" panose="02020603050405020304" pitchFamily="18" charset="0"/>
                      </a:endParaRPr>
                    </a:p>
                    <a:p>
                      <a:endParaRPr lang="en-CA" sz="2400" dirty="0" smtClean="0"/>
                    </a:p>
                    <a:p>
                      <a:pPr algn="ctr">
                        <a:lnSpc>
                          <a:spcPct val="115000"/>
                        </a:lnSpc>
                        <a:spcAft>
                          <a:spcPts val="0"/>
                        </a:spcAft>
                      </a:pPr>
                      <a:r>
                        <a:rPr lang="en-CA" sz="2400" dirty="0">
                          <a:effectLst/>
                        </a:rPr>
                        <a:t/>
                      </a:r>
                      <a:br>
                        <a:rPr lang="en-CA" sz="2400" dirty="0">
                          <a:effectLst/>
                        </a:rPr>
                      </a:br>
                      <a:endParaRPr lang="en-CA" sz="2400" dirty="0">
                        <a:effectLst/>
                      </a:endParaRPr>
                    </a:p>
                  </a:txBody>
                  <a:tcPr marL="285750" marR="285750" marT="285750" marB="285750" anchor="ctr"/>
                </a:tc>
              </a:tr>
            </a:tbl>
          </a:graphicData>
        </a:graphic>
      </p:graphicFrame>
    </p:spTree>
    <p:extLst>
      <p:ext uri="{BB962C8B-B14F-4D97-AF65-F5344CB8AC3E}">
        <p14:creationId xmlns:p14="http://schemas.microsoft.com/office/powerpoint/2010/main" xmlns="" val="1246386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Steps continued</a:t>
            </a:r>
            <a:endParaRPr lang="en-CA" dirty="0"/>
          </a:p>
        </p:txBody>
      </p:sp>
      <p:sp>
        <p:nvSpPr>
          <p:cNvPr id="3" name="Content Placeholder 2"/>
          <p:cNvSpPr>
            <a:spLocks noGrp="1"/>
          </p:cNvSpPr>
          <p:nvPr>
            <p:ph idx="1"/>
          </p:nvPr>
        </p:nvSpPr>
        <p:spPr/>
        <p:txBody>
          <a:bodyPr>
            <a:normAutofit/>
          </a:bodyPr>
          <a:lstStyle/>
          <a:p>
            <a:pPr marL="0" indent="0">
              <a:buNone/>
            </a:pPr>
            <a:r>
              <a:rPr lang="en-CA" sz="3200" dirty="0"/>
              <a:t>5) State a conclusion</a:t>
            </a:r>
          </a:p>
        </p:txBody>
      </p:sp>
    </p:spTree>
    <p:extLst>
      <p:ext uri="{BB962C8B-B14F-4D97-AF65-F5344CB8AC3E}">
        <p14:creationId xmlns:p14="http://schemas.microsoft.com/office/powerpoint/2010/main" xmlns="" val="3385416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2209800" y="304800"/>
            <a:ext cx="7772400" cy="5791200"/>
          </a:xfrm>
        </p:spPr>
        <p:txBody>
          <a:bodyPr/>
          <a:lstStyle/>
          <a:p>
            <a:pPr eaLnBrk="1" hangingPunct="1">
              <a:buFontTx/>
              <a:buNone/>
            </a:pPr>
            <a:r>
              <a:rPr lang="en-US" altLang="en-US" smtClean="0"/>
              <a:t> </a:t>
            </a:r>
          </a:p>
        </p:txBody>
      </p:sp>
      <p:sp>
        <p:nvSpPr>
          <p:cNvPr id="19459" name="Rectangle 4"/>
          <p:cNvSpPr>
            <a:spLocks noChangeArrowheads="1"/>
          </p:cNvSpPr>
          <p:nvPr/>
        </p:nvSpPr>
        <p:spPr bwMode="auto">
          <a:xfrm>
            <a:off x="2209800" y="152400"/>
            <a:ext cx="7772400"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990600" indent="-533400">
              <a:spcBef>
                <a:spcPct val="20000"/>
              </a:spcBef>
              <a:buChar char="–"/>
              <a:defRPr sz="2800">
                <a:solidFill>
                  <a:schemeClr val="tx1"/>
                </a:solidFill>
                <a:latin typeface="Times New Roman" panose="02020603050405020304" pitchFamily="18" charset="0"/>
              </a:defRPr>
            </a:lvl2pPr>
            <a:lvl3pPr marL="1371600" indent="-457200">
              <a:spcBef>
                <a:spcPct val="20000"/>
              </a:spcBef>
              <a:buChar char="•"/>
              <a:defRPr sz="2400">
                <a:solidFill>
                  <a:schemeClr val="tx1"/>
                </a:solidFill>
                <a:latin typeface="Times New Roman" panose="02020603050405020304" pitchFamily="18" charset="0"/>
              </a:defRPr>
            </a:lvl3pPr>
            <a:lvl4pPr marL="1752600" indent="-381000">
              <a:spcBef>
                <a:spcPct val="20000"/>
              </a:spcBef>
              <a:buChar char="–"/>
              <a:defRPr sz="2000">
                <a:solidFill>
                  <a:schemeClr val="tx1"/>
                </a:solidFill>
                <a:latin typeface="Times New Roman" panose="02020603050405020304" pitchFamily="18" charset="0"/>
              </a:defRPr>
            </a:lvl4pPr>
            <a:lvl5pPr marL="2209800" indent="-381000">
              <a:spcBef>
                <a:spcPct val="20000"/>
              </a:spcBef>
              <a:buChar char="»"/>
              <a:defRPr sz="2000">
                <a:solidFill>
                  <a:schemeClr val="tx1"/>
                </a:solidFill>
                <a:latin typeface="Times New Roman" panose="02020603050405020304" pitchFamily="18" charset="0"/>
              </a:defRPr>
            </a:lvl5pPr>
            <a:lvl6pPr marL="2667000" indent="-3810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124200" indent="-3810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81400" indent="-3810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38600" indent="-3810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dirty="0">
                <a:latin typeface="+mn-lt"/>
              </a:rPr>
              <a:t>Steps to Hypothesis testing, continued</a:t>
            </a:r>
          </a:p>
          <a:p>
            <a:pPr algn="ctr" eaLnBrk="1" hangingPunct="1">
              <a:buFontTx/>
              <a:buNone/>
            </a:pPr>
            <a:endParaRPr lang="en-US" altLang="en-US" sz="2800" dirty="0">
              <a:latin typeface="+mn-lt"/>
            </a:endParaRPr>
          </a:p>
          <a:p>
            <a:pPr algn="ctr" eaLnBrk="1" hangingPunct="1">
              <a:buFontTx/>
              <a:buNone/>
            </a:pPr>
            <a:r>
              <a:rPr lang="en-US" altLang="en-US" sz="2800" dirty="0">
                <a:latin typeface="+mn-lt"/>
                <a:cs typeface="Times New Roman" panose="02020603050405020304" pitchFamily="18" charset="0"/>
              </a:rPr>
              <a:t>Make statistical decision</a:t>
            </a:r>
          </a:p>
          <a:p>
            <a:pPr algn="ctr" eaLnBrk="1" hangingPunct="1">
              <a:buFontTx/>
              <a:buNone/>
            </a:pPr>
            <a:endParaRPr lang="en-US" altLang="en-US" sz="2400" dirty="0">
              <a:latin typeface="+mn-lt"/>
            </a:endParaRPr>
          </a:p>
        </p:txBody>
      </p:sp>
      <p:sp>
        <p:nvSpPr>
          <p:cNvPr id="19460" name="Line 5"/>
          <p:cNvSpPr>
            <a:spLocks noChangeShapeType="1"/>
          </p:cNvSpPr>
          <p:nvPr/>
        </p:nvSpPr>
        <p:spPr bwMode="auto">
          <a:xfrm>
            <a:off x="6477000" y="1676400"/>
            <a:ext cx="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9461" name="Line 6"/>
          <p:cNvSpPr>
            <a:spLocks noChangeShapeType="1"/>
          </p:cNvSpPr>
          <p:nvPr/>
        </p:nvSpPr>
        <p:spPr bwMode="auto">
          <a:xfrm>
            <a:off x="3886200" y="1981200"/>
            <a:ext cx="4800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9462" name="Line 7"/>
          <p:cNvSpPr>
            <a:spLocks noChangeShapeType="1"/>
          </p:cNvSpPr>
          <p:nvPr/>
        </p:nvSpPr>
        <p:spPr bwMode="auto">
          <a:xfrm flipH="1">
            <a:off x="3733800" y="19812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9463" name="Line 8"/>
          <p:cNvSpPr>
            <a:spLocks noChangeShapeType="1"/>
          </p:cNvSpPr>
          <p:nvPr/>
        </p:nvSpPr>
        <p:spPr bwMode="auto">
          <a:xfrm>
            <a:off x="8763000" y="1981200"/>
            <a:ext cx="76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9464" name="Text Box 9"/>
          <p:cNvSpPr txBox="1">
            <a:spLocks noChangeArrowheads="1"/>
          </p:cNvSpPr>
          <p:nvPr/>
        </p:nvSpPr>
        <p:spPr bwMode="auto">
          <a:xfrm>
            <a:off x="2209800" y="2286000"/>
            <a:ext cx="31242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latin typeface="+mn-lt"/>
              </a:rPr>
              <a:t>Fail to Reject </a:t>
            </a:r>
            <a:r>
              <a:rPr lang="en-US" altLang="en-US" dirty="0">
                <a:solidFill>
                  <a:srgbClr val="800000"/>
                </a:solidFill>
                <a:latin typeface="+mn-lt"/>
              </a:rPr>
              <a:t>H</a:t>
            </a:r>
            <a:r>
              <a:rPr lang="en-US" altLang="en-US" baseline="-25000" dirty="0">
                <a:solidFill>
                  <a:srgbClr val="800000"/>
                </a:solidFill>
                <a:latin typeface="+mn-lt"/>
              </a:rPr>
              <a:t>0</a:t>
            </a:r>
            <a:endParaRPr lang="en-US" altLang="en-US" dirty="0">
              <a:solidFill>
                <a:srgbClr val="800000"/>
              </a:solidFill>
              <a:latin typeface="+mn-lt"/>
            </a:endParaRPr>
          </a:p>
        </p:txBody>
      </p:sp>
      <p:sp>
        <p:nvSpPr>
          <p:cNvPr id="19465" name="Text Box 10"/>
          <p:cNvSpPr txBox="1">
            <a:spLocks noChangeArrowheads="1"/>
          </p:cNvSpPr>
          <p:nvPr/>
        </p:nvSpPr>
        <p:spPr bwMode="auto">
          <a:xfrm>
            <a:off x="8084126" y="2290969"/>
            <a:ext cx="269817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latin typeface="+mn-lt"/>
              </a:rPr>
              <a:t>Reject </a:t>
            </a:r>
            <a:r>
              <a:rPr lang="en-US" altLang="en-US" dirty="0">
                <a:solidFill>
                  <a:srgbClr val="800000"/>
                </a:solidFill>
                <a:latin typeface="+mn-lt"/>
              </a:rPr>
              <a:t>H</a:t>
            </a:r>
            <a:r>
              <a:rPr lang="en-US" altLang="en-US" baseline="-25000" dirty="0">
                <a:solidFill>
                  <a:srgbClr val="800000"/>
                </a:solidFill>
                <a:latin typeface="+mn-lt"/>
              </a:rPr>
              <a:t>0</a:t>
            </a:r>
          </a:p>
        </p:txBody>
      </p:sp>
      <p:sp>
        <p:nvSpPr>
          <p:cNvPr id="19466" name="Line 11"/>
          <p:cNvSpPr>
            <a:spLocks noChangeShapeType="1"/>
          </p:cNvSpPr>
          <p:nvPr/>
        </p:nvSpPr>
        <p:spPr bwMode="auto">
          <a:xfrm>
            <a:off x="3733800" y="2743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9467" name="Line 12"/>
          <p:cNvSpPr>
            <a:spLocks noChangeShapeType="1"/>
          </p:cNvSpPr>
          <p:nvPr/>
        </p:nvSpPr>
        <p:spPr bwMode="auto">
          <a:xfrm>
            <a:off x="8683336" y="28194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9468" name="Text Box 13"/>
          <p:cNvSpPr txBox="1">
            <a:spLocks noChangeArrowheads="1"/>
          </p:cNvSpPr>
          <p:nvPr/>
        </p:nvSpPr>
        <p:spPr bwMode="auto">
          <a:xfrm>
            <a:off x="1745673" y="3505201"/>
            <a:ext cx="404552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latin typeface="+mn-lt"/>
              </a:rPr>
              <a:t>Conclude </a:t>
            </a:r>
            <a:r>
              <a:rPr lang="en-US" altLang="en-US" dirty="0">
                <a:solidFill>
                  <a:srgbClr val="800000"/>
                </a:solidFill>
                <a:latin typeface="+mn-lt"/>
              </a:rPr>
              <a:t>H</a:t>
            </a:r>
            <a:r>
              <a:rPr lang="en-US" altLang="en-US" baseline="-25000" dirty="0">
                <a:solidFill>
                  <a:srgbClr val="800000"/>
                </a:solidFill>
                <a:latin typeface="+mn-lt"/>
              </a:rPr>
              <a:t>0</a:t>
            </a:r>
            <a:r>
              <a:rPr lang="en-US" altLang="en-US" dirty="0">
                <a:latin typeface="+mn-lt"/>
              </a:rPr>
              <a:t> </a:t>
            </a:r>
            <a:r>
              <a:rPr lang="en-US" altLang="en-US" dirty="0">
                <a:solidFill>
                  <a:srgbClr val="CC0000"/>
                </a:solidFill>
                <a:latin typeface="+mn-lt"/>
              </a:rPr>
              <a:t>may</a:t>
            </a:r>
            <a:r>
              <a:rPr lang="en-US" altLang="en-US" dirty="0">
                <a:latin typeface="+mn-lt"/>
              </a:rPr>
              <a:t> be true</a:t>
            </a:r>
          </a:p>
        </p:txBody>
      </p:sp>
      <p:sp>
        <p:nvSpPr>
          <p:cNvPr id="19469" name="Line 14"/>
          <p:cNvSpPr>
            <a:spLocks noChangeShapeType="1"/>
          </p:cNvSpPr>
          <p:nvPr/>
        </p:nvSpPr>
        <p:spPr bwMode="auto">
          <a:xfrm>
            <a:off x="4419600" y="4343401"/>
            <a:ext cx="914400" cy="990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9470" name="Line 15"/>
          <p:cNvSpPr>
            <a:spLocks noChangeShapeType="1"/>
          </p:cNvSpPr>
          <p:nvPr/>
        </p:nvSpPr>
        <p:spPr bwMode="auto">
          <a:xfrm flipH="1">
            <a:off x="7065816" y="4267199"/>
            <a:ext cx="1011383" cy="104793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19471" name="Text Box 16"/>
          <p:cNvSpPr txBox="1">
            <a:spLocks noChangeArrowheads="1"/>
          </p:cNvSpPr>
          <p:nvPr/>
        </p:nvSpPr>
        <p:spPr bwMode="auto">
          <a:xfrm>
            <a:off x="1600200" y="5334001"/>
            <a:ext cx="84582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latin typeface="+mn-lt"/>
              </a:rPr>
              <a:t>Make management/business/administrative decision</a:t>
            </a:r>
          </a:p>
        </p:txBody>
      </p:sp>
      <p:sp>
        <p:nvSpPr>
          <p:cNvPr id="19472" name="Text Box 17"/>
          <p:cNvSpPr txBox="1">
            <a:spLocks noChangeArrowheads="1"/>
          </p:cNvSpPr>
          <p:nvPr/>
        </p:nvSpPr>
        <p:spPr bwMode="auto">
          <a:xfrm>
            <a:off x="6665766" y="3429000"/>
            <a:ext cx="5429252"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latin typeface="+mn-lt"/>
              </a:rPr>
              <a:t>Conclude </a:t>
            </a:r>
            <a:r>
              <a:rPr lang="en-US" altLang="en-US" dirty="0">
                <a:solidFill>
                  <a:srgbClr val="800000"/>
                </a:solidFill>
                <a:latin typeface="+mn-lt"/>
              </a:rPr>
              <a:t>H</a:t>
            </a:r>
            <a:r>
              <a:rPr lang="en-US" altLang="en-US" baseline="-25000" dirty="0">
                <a:solidFill>
                  <a:srgbClr val="800000"/>
                </a:solidFill>
                <a:latin typeface="+mn-lt"/>
              </a:rPr>
              <a:t>1</a:t>
            </a:r>
            <a:r>
              <a:rPr lang="en-US" altLang="en-US" dirty="0">
                <a:latin typeface="+mn-lt"/>
              </a:rPr>
              <a:t> </a:t>
            </a:r>
            <a:r>
              <a:rPr lang="en-US" altLang="en-US" dirty="0">
                <a:solidFill>
                  <a:srgbClr val="CC0000"/>
                </a:solidFill>
                <a:latin typeface="+mn-lt"/>
              </a:rPr>
              <a:t>is</a:t>
            </a:r>
            <a:r>
              <a:rPr lang="en-US" altLang="en-US" dirty="0">
                <a:latin typeface="+mn-lt"/>
              </a:rPr>
              <a:t> “true</a:t>
            </a:r>
            <a:r>
              <a:rPr lang="en-US" altLang="en-US" dirty="0" smtClean="0">
                <a:latin typeface="+mn-lt"/>
              </a:rPr>
              <a:t>” </a:t>
            </a:r>
          </a:p>
          <a:p>
            <a:pPr eaLnBrk="1" hangingPunct="1">
              <a:spcBef>
                <a:spcPct val="50000"/>
              </a:spcBef>
            </a:pPr>
            <a:r>
              <a:rPr lang="en-US" altLang="en-US" sz="1600" dirty="0" smtClean="0">
                <a:latin typeface="+mn-lt"/>
              </a:rPr>
              <a:t>(</a:t>
            </a:r>
            <a:r>
              <a:rPr lang="en-US" altLang="en-US" sz="1600" dirty="0">
                <a:latin typeface="+mn-lt"/>
              </a:rPr>
              <a:t>There is sufficient evidence of H1)</a:t>
            </a:r>
          </a:p>
        </p:txBody>
      </p:sp>
    </p:spTree>
    <p:extLst>
      <p:ext uri="{BB962C8B-B14F-4D97-AF65-F5344CB8AC3E}">
        <p14:creationId xmlns:p14="http://schemas.microsoft.com/office/powerpoint/2010/main" xmlns="" val="2588922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pic>
        <p:nvPicPr>
          <p:cNvPr id="12290" name="Picture 2" descr="Image result for hypotheses testing real life pictures"/>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0922" y="1963882"/>
            <a:ext cx="6525490" cy="4343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844298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Note</a:t>
            </a:r>
            <a:endParaRPr lang="en-CA" dirty="0"/>
          </a:p>
        </p:txBody>
      </p:sp>
      <p:sp>
        <p:nvSpPr>
          <p:cNvPr id="3" name="Content Placeholder 2"/>
          <p:cNvSpPr>
            <a:spLocks noGrp="1"/>
          </p:cNvSpPr>
          <p:nvPr>
            <p:ph idx="1"/>
          </p:nvPr>
        </p:nvSpPr>
        <p:spPr/>
        <p:txBody>
          <a:bodyPr/>
          <a:lstStyle/>
          <a:p>
            <a:r>
              <a:rPr lang="en-US" dirty="0"/>
              <a:t>We are rejecting the null hypothesis or failing to reject the null hypothesis. That does not mean that we are proving the null hypothesis. We simply state that the evidence is enough to reject or to fail to reject the null hypothesis.</a:t>
            </a:r>
            <a:endParaRPr lang="en-CA" dirty="0"/>
          </a:p>
          <a:p>
            <a:pPr marL="0" indent="0">
              <a:buNone/>
            </a:pPr>
            <a:endParaRPr lang="en-CA" dirty="0"/>
          </a:p>
        </p:txBody>
      </p:sp>
    </p:spTree>
    <p:extLst>
      <p:ext uri="{BB962C8B-B14F-4D97-AF65-F5344CB8AC3E}">
        <p14:creationId xmlns:p14="http://schemas.microsoft.com/office/powerpoint/2010/main" xmlns="" val="1175514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Title 1"/>
              <p:cNvSpPr>
                <a:spLocks noGrp="1"/>
              </p:cNvSpPr>
              <p:nvPr>
                <p:ph type="title"/>
              </p:nvPr>
            </p:nvSpPr>
            <p:spPr/>
            <p:txBody>
              <a:bodyPr>
                <a:normAutofit fontScale="90000"/>
              </a:bodyPr>
              <a:lstStyle/>
              <a:p>
                <a:r>
                  <a:rPr lang="en-US" sz="2800" dirty="0"/>
                  <a:t>The values of </a:t>
                </a:r>
                <a14:m>
                  <m:oMath xmlns:m="http://schemas.openxmlformats.org/officeDocument/2006/math">
                    <m:r>
                      <a:rPr lang="en-US" sz="2800" i="1">
                        <a:latin typeface="Cambria Math" panose="02040503050406030204" pitchFamily="18" charset="0"/>
                      </a:rPr>
                      <m:t>𝛼</m:t>
                    </m:r>
                    <m:r>
                      <a:rPr lang="en-US" sz="2800" i="1">
                        <a:latin typeface="Cambria Math" panose="02040503050406030204" pitchFamily="18" charset="0"/>
                      </a:rPr>
                      <m:t>, </m:t>
                    </m:r>
                    <m:r>
                      <a:rPr lang="en-US" sz="2800" i="1">
                        <a:latin typeface="Cambria Math" panose="02040503050406030204" pitchFamily="18" charset="0"/>
                      </a:rPr>
                      <m:t>𝛽</m:t>
                    </m:r>
                    <m:r>
                      <a:rPr lang="en-US" sz="2800" i="1">
                        <a:latin typeface="Cambria Math" panose="02040503050406030204" pitchFamily="18" charset="0"/>
                      </a:rPr>
                      <m:t>, </m:t>
                    </m:r>
                    <m:r>
                      <a:rPr lang="en-US" sz="2800" i="1">
                        <a:latin typeface="Cambria Math" panose="02040503050406030204" pitchFamily="18" charset="0"/>
                      </a:rPr>
                      <m:t>𝑎𝑛𝑑</m:t>
                    </m:r>
                    <m:r>
                      <a:rPr lang="en-US" sz="2800" i="1">
                        <a:latin typeface="Cambria Math" panose="02040503050406030204" pitchFamily="18" charset="0"/>
                      </a:rPr>
                      <m:t> </m:t>
                    </m:r>
                    <m:r>
                      <a:rPr lang="en-US" sz="2800" i="1">
                        <a:latin typeface="Cambria Math" panose="02040503050406030204" pitchFamily="18" charset="0"/>
                      </a:rPr>
                      <m:t>𝑛</m:t>
                    </m:r>
                    <m:r>
                      <a:rPr lang="en-US" sz="2800" i="1">
                        <a:latin typeface="Cambria Math" panose="02040503050406030204" pitchFamily="18" charset="0"/>
                      </a:rPr>
                      <m:t> </m:t>
                    </m:r>
                    <m:r>
                      <a:rPr lang="en-US" sz="2800" i="1">
                        <a:latin typeface="Cambria Math" panose="02040503050406030204" pitchFamily="18" charset="0"/>
                      </a:rPr>
                      <m:t>𝑎𝑟𝑒</m:t>
                    </m:r>
                    <m:r>
                      <a:rPr lang="en-US" sz="2800" i="1">
                        <a:latin typeface="Cambria Math" panose="02040503050406030204" pitchFamily="18" charset="0"/>
                      </a:rPr>
                      <m:t> </m:t>
                    </m:r>
                    <m:r>
                      <a:rPr lang="en-US" sz="2800" i="1">
                        <a:latin typeface="Cambria Math" panose="02040503050406030204" pitchFamily="18" charset="0"/>
                      </a:rPr>
                      <m:t>𝑟𝑒𝑙𝑎𝑡𝑒𝑑</m:t>
                    </m:r>
                  </m:oMath>
                </a14:m>
                <a:r>
                  <a:rPr lang="en-US" sz="2800" dirty="0"/>
                  <a:t>. If type I error has serious consequences, we should choose a smaller value for </a:t>
                </a:r>
                <a14:m>
                  <m:oMath xmlns:m="http://schemas.openxmlformats.org/officeDocument/2006/math">
                    <m:r>
                      <a:rPr lang="en-US" sz="2800" i="1">
                        <a:latin typeface="Cambria Math" panose="02040503050406030204" pitchFamily="18" charset="0"/>
                      </a:rPr>
                      <m:t>𝛼</m:t>
                    </m:r>
                    <m:r>
                      <a:rPr lang="en-US" sz="2800" i="1">
                        <a:latin typeface="Cambria Math" panose="02040503050406030204" pitchFamily="18" charset="0"/>
                      </a:rPr>
                      <m:t>.</m:t>
                    </m:r>
                  </m:oMath>
                </a14:m>
                <a:r>
                  <a:rPr lang="en-CA" sz="2800" dirty="0"/>
                  <a:t/>
                </a:r>
                <a:br>
                  <a:rPr lang="en-CA" sz="2800" dirty="0"/>
                </a:br>
                <a:endParaRPr lang="en-CA" sz="2800"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3" cstate="print"/>
                <a:stretch>
                  <a:fillRect l="-1094" t="-3791" b="-7109"/>
                </a:stretch>
              </a:blipFill>
            </p:spPr>
            <p:txBody>
              <a:bodyPr/>
              <a:lstStyle/>
              <a:p>
                <a:r>
                  <a:rPr lang="en-CA">
                    <a:noFill/>
                  </a:rPr>
                  <a:t> </a:t>
                </a:r>
              </a:p>
            </p:txBody>
          </p:sp>
        </mc:Fallback>
      </mc:AlternateContent>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pPr marL="0" indent="0">
                  <a:buNone/>
                </a:pPr>
                <a:r>
                  <a:rPr lang="en-US" dirty="0"/>
                  <a:t>	</a:t>
                </a:r>
                <a:r>
                  <a:rPr lang="en-US" dirty="0" smtClean="0"/>
                  <a:t>If </a:t>
                </a:r>
                <a:r>
                  <a:rPr lang="en-US" dirty="0"/>
                  <a:t>we want to test the hypothesis that the mean weight for bags of some brand of chips is 350 g, we would probably choose a level of significance </a:t>
                </a:r>
                <a14:m>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=0.05</m:t>
                    </m:r>
                  </m:oMath>
                </a14:m>
                <a:r>
                  <a:rPr lang="en-US" dirty="0"/>
                  <a:t> and a sample size of n=100, because the importance of the type I error is not crucial, or life threatening, etc. The bags being a little bit heavier or lighter would not cause serious consequences. </a:t>
                </a:r>
                <a:endParaRPr lang="en-US" dirty="0" smtClean="0"/>
              </a:p>
              <a:p>
                <a:pPr marL="0" indent="0">
                  <a:buNone/>
                </a:pPr>
                <a:r>
                  <a:rPr lang="en-US" dirty="0" smtClean="0"/>
                  <a:t>If </a:t>
                </a:r>
                <a:r>
                  <a:rPr lang="en-US" dirty="0"/>
                  <a:t>we want to test the mean weight of a certain drug used in controlling a certain disease, we would probably choose a level of significance of </a:t>
                </a:r>
                <a14:m>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=0.01</m:t>
                    </m:r>
                  </m:oMath>
                </a14:m>
                <a:r>
                  <a:rPr lang="en-US" dirty="0"/>
                  <a:t> and a sample size n = 500 or more. This is because we acknowledge that consequences of a type I error in this case are much more serious (life threatening, possible resulting in law-suits, etc.).</a:t>
                </a:r>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cstate="print"/>
                <a:stretch>
                  <a:fillRect l="-616" t="-806"/>
                </a:stretch>
              </a:blipFill>
            </p:spPr>
            <p:txBody>
              <a:bodyPr/>
              <a:lstStyle/>
              <a:p>
                <a:r>
                  <a:rPr lang="en-CA">
                    <a:noFill/>
                  </a:rPr>
                  <a:t> </a:t>
                </a:r>
              </a:p>
            </p:txBody>
          </p:sp>
        </mc:Fallback>
      </mc:AlternateContent>
      <p:sp>
        <p:nvSpPr>
          <p:cNvPr id="4" name="Rectangle 3"/>
          <p:cNvSpPr/>
          <p:nvPr/>
        </p:nvSpPr>
        <p:spPr>
          <a:xfrm>
            <a:off x="1484310" y="2205334"/>
            <a:ext cx="522899"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solidFill>
                  <a:srgbClr val="FFC000"/>
                </a:solidFill>
                <a:effectLst>
                  <a:outerShdw dist="38100" dir="2640000" algn="bl" rotWithShape="0">
                    <a:schemeClr val="tx2">
                      <a:lumMod val="75000"/>
                    </a:schemeClr>
                  </a:outerShdw>
                </a:effectLst>
              </a:rPr>
              <a:t>E</a:t>
            </a:r>
            <a:endParaRPr lang="en-CA" sz="5400" b="1" dirty="0">
              <a:ln w="12700">
                <a:solidFill>
                  <a:schemeClr val="tx2">
                    <a:lumMod val="75000"/>
                  </a:schemeClr>
                </a:solidFill>
                <a:prstDash val="solid"/>
              </a:ln>
              <a:solidFill>
                <a:srgbClr val="FFC00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xmlns="" val="13608647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Title 1"/>
              <p:cNvSpPr>
                <a:spLocks noGrp="1"/>
              </p:cNvSpPr>
              <p:nvPr>
                <p:ph type="title"/>
              </p:nvPr>
            </p:nvSpPr>
            <p:spPr>
              <a:xfrm>
                <a:off x="1484311" y="685800"/>
                <a:ext cx="10018713" cy="2161309"/>
              </a:xfrm>
            </p:spPr>
            <p:txBody>
              <a:bodyPr>
                <a:normAutofit fontScale="90000"/>
              </a:bodyPr>
              <a:lstStyle/>
              <a:p>
                <a:pPr algn="l"/>
                <a:r>
                  <a:rPr lang="en-US" sz="2200" dirty="0"/>
                  <a:t>A sports biologist claims that female distance runners tend to be taller on the average than women in general, who have an average height of 64 inches. To study this, she obtained a sample of 55 female distance runners and recorded their heights, obtaining a mean of </a:t>
                </a:r>
                <a14:m>
                  <m:oMath xmlns:m="http://schemas.openxmlformats.org/officeDocument/2006/math">
                    <m:acc>
                      <m:accPr>
                        <m:chr m:val="̅"/>
                        <m:ctrlPr>
                          <a:rPr lang="en-CA" sz="2200" i="1">
                            <a:latin typeface="Cambria Math" panose="02040503050406030204" pitchFamily="18" charset="0"/>
                          </a:rPr>
                        </m:ctrlPr>
                      </m:accPr>
                      <m:e>
                        <m:r>
                          <a:rPr lang="en-US" sz="2200" i="1">
                            <a:latin typeface="Cambria Math" panose="02040503050406030204" pitchFamily="18" charset="0"/>
                          </a:rPr>
                          <m:t>𝑥</m:t>
                        </m:r>
                      </m:e>
                    </m:acc>
                    <m:r>
                      <a:rPr lang="en-US" sz="2200" i="1">
                        <a:latin typeface="Cambria Math" panose="02040503050406030204" pitchFamily="18" charset="0"/>
                      </a:rPr>
                      <m:t>=65.6 </m:t>
                    </m:r>
                    <m:r>
                      <a:rPr lang="en-US" sz="2200" i="1">
                        <a:latin typeface="Cambria Math" panose="02040503050406030204" pitchFamily="18" charset="0"/>
                      </a:rPr>
                      <m:t>𝑖𝑛𝑐h𝑒𝑠</m:t>
                    </m:r>
                  </m:oMath>
                </a14:m>
                <a:r>
                  <a:rPr lang="en-US" sz="2200" dirty="0"/>
                  <a:t>. It is known the general population of distance female runners has a standard deviation </a:t>
                </a:r>
                <a14:m>
                  <m:oMath xmlns:m="http://schemas.openxmlformats.org/officeDocument/2006/math">
                    <m:r>
                      <a:rPr lang="en-US" sz="2200" i="1">
                        <a:latin typeface="Cambria Math" panose="02040503050406030204" pitchFamily="18" charset="0"/>
                      </a:rPr>
                      <m:t>𝜎</m:t>
                    </m:r>
                    <m:r>
                      <a:rPr lang="en-US" sz="2200" i="1">
                        <a:latin typeface="Cambria Math" panose="02040503050406030204" pitchFamily="18" charset="0"/>
                      </a:rPr>
                      <m:t>=3.5 </m:t>
                    </m:r>
                    <m:r>
                      <a:rPr lang="en-US" sz="2200" i="1">
                        <a:latin typeface="Cambria Math" panose="02040503050406030204" pitchFamily="18" charset="0"/>
                      </a:rPr>
                      <m:t>𝑖𝑛𝑐h𝑒𝑠</m:t>
                    </m:r>
                    <m:r>
                      <a:rPr lang="en-US" sz="2200" i="1">
                        <a:latin typeface="Cambria Math" panose="02040503050406030204" pitchFamily="18" charset="0"/>
                      </a:rPr>
                      <m:t>.</m:t>
                    </m:r>
                  </m:oMath>
                </a14:m>
                <a:r>
                  <a:rPr lang="en-US" sz="2200" dirty="0"/>
                  <a:t> Using these results test the claim at the 5% level of significance (</a:t>
                </a:r>
                <a14:m>
                  <m:oMath xmlns:m="http://schemas.openxmlformats.org/officeDocument/2006/math">
                    <m:r>
                      <a:rPr lang="en-US" sz="2200" i="1">
                        <a:latin typeface="Cambria Math" panose="02040503050406030204" pitchFamily="18" charset="0"/>
                      </a:rPr>
                      <m:t>𝛼</m:t>
                    </m:r>
                    <m:r>
                      <a:rPr lang="en-US" sz="2200" i="1">
                        <a:latin typeface="Cambria Math" panose="02040503050406030204" pitchFamily="18" charset="0"/>
                      </a:rPr>
                      <m:t>=0.05)</m:t>
                    </m:r>
                  </m:oMath>
                </a14:m>
                <a:r>
                  <a:rPr lang="en-US" sz="2200" dirty="0"/>
                  <a:t>.</a:t>
                </a:r>
                <a:r>
                  <a:rPr lang="en-CA" sz="2200" dirty="0"/>
                  <a:t/>
                </a:r>
                <a:br>
                  <a:rPr lang="en-CA" sz="2200" dirty="0"/>
                </a:br>
                <a:endParaRPr lang="en-CA" sz="2200"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1484311" y="685800"/>
                <a:ext cx="10018713" cy="2161309"/>
              </a:xfrm>
              <a:blipFill rotWithShape="0">
                <a:blip r:embed="rId3" cstate="print"/>
                <a:stretch>
                  <a:fillRect l="-608" t="-3107"/>
                </a:stretch>
              </a:blipFill>
            </p:spPr>
            <p:txBody>
              <a:bodyPr/>
              <a:lstStyle/>
              <a:p>
                <a:r>
                  <a:rPr lang="en-CA">
                    <a:noFill/>
                  </a:rPr>
                  <a:t> </a:t>
                </a:r>
              </a:p>
            </p:txBody>
          </p:sp>
        </mc:Fallback>
      </mc:AlternateContent>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484311" y="2847109"/>
                <a:ext cx="10018713" cy="3124201"/>
              </a:xfrm>
            </p:spPr>
            <p:txBody>
              <a:bodyPr/>
              <a:lstStyle/>
              <a:p>
                <a:r>
                  <a:rPr lang="en-US" dirty="0"/>
                  <a:t>Step 1. The claim is that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&gt;64.</m:t>
                    </m:r>
                  </m:oMath>
                </a14:m>
                <a:endParaRPr lang="en-CA" dirty="0"/>
              </a:p>
              <a:p>
                <a:r>
                  <a:rPr lang="en-US" dirty="0"/>
                  <a:t>Therefore, our hypotheses will be:</a:t>
                </a:r>
                <a:endParaRPr lang="en-CA" dirty="0"/>
              </a:p>
              <a:p>
                <a:r>
                  <a:rPr lang="en-US" dirty="0"/>
                  <a:t>H</a:t>
                </a:r>
                <a:r>
                  <a:rPr lang="en-US" baseline="-25000" dirty="0"/>
                  <a:t>0</a:t>
                </a:r>
                <a:r>
                  <a:rPr lang="en-US" dirty="0"/>
                  <a:t> :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=64</m:t>
                    </m:r>
                  </m:oMath>
                </a14:m>
                <a:endParaRPr lang="en-CA" dirty="0"/>
              </a:p>
              <a:p>
                <a:r>
                  <a:rPr lang="en-US" dirty="0"/>
                  <a:t>H</a:t>
                </a:r>
                <a:r>
                  <a:rPr lang="en-US" baseline="-25000" dirty="0"/>
                  <a:t>a</a:t>
                </a:r>
                <a:r>
                  <a:rPr lang="en-US" dirty="0"/>
                  <a:t>: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&gt;64</m:t>
                    </m:r>
                  </m:oMath>
                </a14:m>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84311" y="2847109"/>
                <a:ext cx="10018713" cy="3124201"/>
              </a:xfrm>
              <a:blipFill rotWithShape="0">
                <a:blip r:embed="rId4" cstate="print"/>
                <a:stretch>
                  <a:fillRect l="-1521"/>
                </a:stretch>
              </a:blipFill>
            </p:spPr>
            <p:txBody>
              <a:bodyPr/>
              <a:lstStyle/>
              <a:p>
                <a:r>
                  <a:rPr lang="en-CA">
                    <a:noFill/>
                  </a:rPr>
                  <a:t> </a:t>
                </a:r>
              </a:p>
            </p:txBody>
          </p:sp>
        </mc:Fallback>
      </mc:AlternateContent>
      <p:sp>
        <p:nvSpPr>
          <p:cNvPr id="4" name="Rectangle 3"/>
          <p:cNvSpPr/>
          <p:nvPr/>
        </p:nvSpPr>
        <p:spPr>
          <a:xfrm>
            <a:off x="957779" y="381460"/>
            <a:ext cx="696024"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a:t>
            </a:r>
            <a:endParaRPr lang="en-CA"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xmlns="" val="3250299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a:t>
            </a:r>
            <a:r>
              <a:rPr lang="en-US" dirty="0" smtClean="0"/>
              <a:t>2</a:t>
            </a:r>
            <a:endParaRPr lang="en-CA"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pPr>
                  <a:buFont typeface="Arial" panose="020B0604020202020204" pitchFamily="34" charset="0"/>
                  <a:buChar char="•"/>
                </a:pPr>
                <a:r>
                  <a:rPr lang="en-US" dirty="0"/>
                  <a:t>Level of significance is given as </a:t>
                </a:r>
                <a14:m>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=0.05.</m:t>
                    </m:r>
                  </m:oMath>
                </a14:m>
                <a:endParaRPr lang="en-CA" dirty="0" smtClean="0"/>
              </a:p>
              <a:p>
                <a:pPr>
                  <a:buFont typeface="Arial" panose="020B0604020202020204" pitchFamily="34" charset="0"/>
                  <a:buChar char="•"/>
                </a:pPr>
                <a14:m>
                  <m:oMath xmlns:m="http://schemas.openxmlformats.org/officeDocument/2006/math">
                    <m:r>
                      <m:rPr>
                        <m:nor/>
                      </m:rPr>
                      <a:rPr lang="en-US" dirty="0"/>
                      <m:t>From</m:t>
                    </m:r>
                    <m:r>
                      <m:rPr>
                        <m:nor/>
                      </m:rPr>
                      <a:rPr lang="en-US" dirty="0"/>
                      <m:t> </m:t>
                    </m:r>
                    <m:r>
                      <m:rPr>
                        <m:nor/>
                      </m:rPr>
                      <a:rPr lang="en-US" dirty="0"/>
                      <m:t>the</m:t>
                    </m:r>
                    <m:r>
                      <m:rPr>
                        <m:nor/>
                      </m:rPr>
                      <a:rPr lang="en-US" dirty="0"/>
                      <m:t> </m:t>
                    </m:r>
                    <m:r>
                      <m:rPr>
                        <m:nor/>
                      </m:rPr>
                      <a:rPr lang="en-US" dirty="0"/>
                      <m:t>z</m:t>
                    </m:r>
                    <m:r>
                      <m:rPr>
                        <m:nor/>
                      </m:rPr>
                      <a:rPr lang="en-US" dirty="0"/>
                      <m:t> – </m:t>
                    </m:r>
                    <m:r>
                      <m:rPr>
                        <m:nor/>
                      </m:rPr>
                      <a:rPr lang="en-US" dirty="0"/>
                      <m:t>table</m:t>
                    </m:r>
                    <m:r>
                      <m:rPr>
                        <m:nor/>
                      </m:rPr>
                      <a:rPr lang="en-US" dirty="0"/>
                      <m:t> </m:t>
                    </m:r>
                    <m:r>
                      <m:rPr>
                        <m:nor/>
                      </m:rPr>
                      <a:rPr lang="en-US" dirty="0"/>
                      <m:t>we</m:t>
                    </m:r>
                    <m:r>
                      <m:rPr>
                        <m:nor/>
                      </m:rPr>
                      <a:rPr lang="en-US" dirty="0"/>
                      <m:t> </m:t>
                    </m:r>
                    <m:r>
                      <m:rPr>
                        <m:nor/>
                      </m:rPr>
                      <a:rPr lang="en-US" dirty="0"/>
                      <m:t>read</m:t>
                    </m:r>
                    <m:r>
                      <m:rPr>
                        <m:nor/>
                      </m:rPr>
                      <a:rPr lang="en-US" dirty="0"/>
                      <m:t> </m:t>
                    </m:r>
                    <m:r>
                      <m:rPr>
                        <m:nor/>
                      </m:rPr>
                      <a:rPr lang="en-US" dirty="0"/>
                      <m:t>the</m:t>
                    </m:r>
                    <m:r>
                      <m:rPr>
                        <m:nor/>
                      </m:rPr>
                      <a:rPr lang="en-US" dirty="0"/>
                      <m:t> </m:t>
                    </m:r>
                    <m:r>
                      <m:rPr>
                        <m:nor/>
                      </m:rPr>
                      <a:rPr lang="en-US" dirty="0"/>
                      <m:t>critical</m:t>
                    </m:r>
                    <m:r>
                      <m:rPr>
                        <m:nor/>
                      </m:rPr>
                      <a:rPr lang="en-US" dirty="0"/>
                      <m:t> </m:t>
                    </m:r>
                    <m:r>
                      <m:rPr>
                        <m:nor/>
                      </m:rPr>
                      <a:rPr lang="en-US" dirty="0"/>
                      <m:t>value</m:t>
                    </m:r>
                    <m:r>
                      <m:rPr>
                        <m:nor/>
                      </m:rPr>
                      <a:rPr lang="en-US" dirty="0"/>
                      <m:t>:</m:t>
                    </m:r>
                  </m:oMath>
                </a14:m>
                <a:endParaRPr lang="en-US" dirty="0"/>
              </a:p>
              <a:p>
                <a:pPr>
                  <a:buFont typeface="Arial" panose="020B0604020202020204" pitchFamily="34" charset="0"/>
                  <a:buChar char="•"/>
                </a:pP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0.05</m:t>
                        </m:r>
                      </m:sub>
                    </m:sSub>
                    <m:r>
                      <a:rPr lang="en-US" i="1">
                        <a:latin typeface="Cambria Math" panose="02040503050406030204" pitchFamily="18" charset="0"/>
                      </a:rPr>
                      <m:t>=1.65</m:t>
                    </m:r>
                  </m:oMath>
                </a14:m>
                <a:r>
                  <a:rPr lang="en-US" dirty="0"/>
                  <a:t>.</a:t>
                </a:r>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1521"/>
                </a:stretch>
              </a:blipFill>
            </p:spPr>
            <p:txBody>
              <a:bodyPr/>
              <a:lstStyle/>
              <a:p>
                <a:r>
                  <a:rPr lang="en-CA">
                    <a:noFill/>
                  </a:rPr>
                  <a:t> </a:t>
                </a:r>
              </a:p>
            </p:txBody>
          </p:sp>
        </mc:Fallback>
      </mc:AlternateContent>
    </p:spTree>
    <p:extLst>
      <p:ext uri="{BB962C8B-B14F-4D97-AF65-F5344CB8AC3E}">
        <p14:creationId xmlns:p14="http://schemas.microsoft.com/office/powerpoint/2010/main" xmlns="" val="8517471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a:t>
            </a:r>
            <a:endParaRPr lang="en-CA"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r>
                  <a:rPr lang="en-US" dirty="0" smtClean="0"/>
                  <a:t>Choose the test statistic and calculate the z - score for it.</a:t>
                </a:r>
                <a:r>
                  <a:rPr lang="en-US" dirty="0"/>
                  <a:t> </a:t>
                </a:r>
                <a:endParaRPr lang="en-CA" dirty="0"/>
              </a:p>
              <a:p>
                <a:r>
                  <a:rPr lang="en-US" dirty="0"/>
                  <a:t>Here we have to calculate the standard score assuming that H</a:t>
                </a:r>
                <a:r>
                  <a:rPr lang="en-US" baseline="-25000" dirty="0"/>
                  <a:t>0</a:t>
                </a:r>
                <a:r>
                  <a:rPr lang="en-US" dirty="0"/>
                  <a:t> is true, so using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=64</m:t>
                    </m:r>
                  </m:oMath>
                </a14:m>
                <a:r>
                  <a:rPr lang="en-US" dirty="0"/>
                  <a:t>.</a:t>
                </a:r>
                <a:endParaRPr lang="en-CA" dirty="0"/>
              </a:p>
              <a:p>
                <a:pPr marL="0" indent="0">
                  <a:buNone/>
                </a:pPr>
                <a:endParaRPr lang="en-CA" dirty="0"/>
              </a:p>
              <a:p>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 </m:t>
                    </m:r>
                    <m:f>
                      <m:fPr>
                        <m:ctrlPr>
                          <a:rPr lang="en-CA" i="1">
                            <a:latin typeface="Cambria Math" panose="02040503050406030204" pitchFamily="18" charset="0"/>
                          </a:rPr>
                        </m:ctrlPr>
                      </m:fPr>
                      <m:num>
                        <m:acc>
                          <m:accPr>
                            <m:chr m:val="̅"/>
                            <m:ctrlPr>
                              <a:rPr lang="en-CA"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rPr>
                          <m:t>𝜇</m:t>
                        </m:r>
                      </m:num>
                      <m:den>
                        <m:r>
                          <a:rPr lang="en-US" i="1">
                            <a:latin typeface="Cambria Math" panose="02040503050406030204" pitchFamily="18" charset="0"/>
                          </a:rPr>
                          <m:t>𝜎</m:t>
                        </m:r>
                        <m:r>
                          <a:rPr lang="en-US" i="1">
                            <a:latin typeface="Cambria Math" panose="02040503050406030204" pitchFamily="18" charset="0"/>
                          </a:rPr>
                          <m:t>/</m:t>
                        </m:r>
                        <m:rad>
                          <m:radPr>
                            <m:degHide m:val="on"/>
                            <m:ctrlPr>
                              <a:rPr lang="en-CA" i="1">
                                <a:latin typeface="Cambria Math" panose="02040503050406030204" pitchFamily="18" charset="0"/>
                              </a:rPr>
                            </m:ctrlPr>
                          </m:radPr>
                          <m:deg/>
                          <m:e>
                            <m:r>
                              <a:rPr lang="en-US" i="1">
                                <a:latin typeface="Cambria Math" panose="02040503050406030204" pitchFamily="18" charset="0"/>
                              </a:rPr>
                              <m:t>𝑛</m:t>
                            </m:r>
                          </m:e>
                        </m:rad>
                      </m:den>
                    </m:f>
                    <m:r>
                      <a:rPr lang="en-US" i="1">
                        <a:latin typeface="Cambria Math" panose="02040503050406030204" pitchFamily="18" charset="0"/>
                      </a:rPr>
                      <m:t>= </m:t>
                    </m:r>
                    <m:f>
                      <m:fPr>
                        <m:ctrlPr>
                          <a:rPr lang="en-CA" i="1">
                            <a:latin typeface="Cambria Math" panose="02040503050406030204" pitchFamily="18" charset="0"/>
                          </a:rPr>
                        </m:ctrlPr>
                      </m:fPr>
                      <m:num>
                        <m:r>
                          <a:rPr lang="en-US" i="1">
                            <a:latin typeface="Cambria Math" panose="02040503050406030204" pitchFamily="18" charset="0"/>
                          </a:rPr>
                          <m:t>65.6−64</m:t>
                        </m:r>
                      </m:num>
                      <m:den>
                        <m:r>
                          <a:rPr lang="en-US" i="1">
                            <a:latin typeface="Cambria Math" panose="02040503050406030204" pitchFamily="18" charset="0"/>
                          </a:rPr>
                          <m:t>3.5/</m:t>
                        </m:r>
                        <m:rad>
                          <m:radPr>
                            <m:degHide m:val="on"/>
                            <m:ctrlPr>
                              <a:rPr lang="en-CA" i="1">
                                <a:latin typeface="Cambria Math" panose="02040503050406030204" pitchFamily="18" charset="0"/>
                              </a:rPr>
                            </m:ctrlPr>
                          </m:radPr>
                          <m:deg/>
                          <m:e>
                            <m:r>
                              <a:rPr lang="en-CA" b="0" i="1" smtClean="0">
                                <a:latin typeface="Cambria Math" panose="02040503050406030204" pitchFamily="18" charset="0"/>
                              </a:rPr>
                              <m:t>5</m:t>
                            </m:r>
                            <m:r>
                              <a:rPr lang="en-US" i="1">
                                <a:latin typeface="Cambria Math" panose="02040503050406030204" pitchFamily="18" charset="0"/>
                              </a:rPr>
                              <m:t>5</m:t>
                            </m:r>
                          </m:e>
                        </m:rad>
                      </m:den>
                    </m:f>
                  </m:oMath>
                </a14:m>
                <a:r>
                  <a:rPr lang="en-US" dirty="0" smtClean="0"/>
                  <a:t>=</a:t>
                </a:r>
                <a14:m>
                  <m:oMath xmlns:m="http://schemas.openxmlformats.org/officeDocument/2006/math">
                    <m:r>
                      <a:rPr lang="en-CA" b="0" i="1" dirty="0" smtClean="0">
                        <a:latin typeface="Cambria Math" panose="02040503050406030204" pitchFamily="18" charset="0"/>
                      </a:rPr>
                      <m:t>3.39</m:t>
                    </m:r>
                  </m:oMath>
                </a14:m>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1521"/>
                </a:stretch>
              </a:blipFill>
            </p:spPr>
            <p:txBody>
              <a:bodyPr/>
              <a:lstStyle/>
              <a:p>
                <a:r>
                  <a:rPr lang="en-CA">
                    <a:noFill/>
                  </a:rPr>
                  <a:t> </a:t>
                </a:r>
              </a:p>
            </p:txBody>
          </p:sp>
        </mc:Fallback>
      </mc:AlternateContent>
    </p:spTree>
    <p:extLst>
      <p:ext uri="{BB962C8B-B14F-4D97-AF65-F5344CB8AC3E}">
        <p14:creationId xmlns:p14="http://schemas.microsoft.com/office/powerpoint/2010/main" xmlns="" val="11982264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4. Make a decision.</a:t>
            </a:r>
            <a:r>
              <a:rPr lang="en-CA" dirty="0"/>
              <a:t/>
            </a:r>
            <a:br>
              <a:rPr lang="en-CA" dirty="0"/>
            </a:br>
            <a:endParaRPr lang="en-CA" dirty="0"/>
          </a:p>
        </p:txBody>
      </p:sp>
      <p:sp>
        <p:nvSpPr>
          <p:cNvPr id="3" name="Content Placeholder 2"/>
          <p:cNvSpPr>
            <a:spLocks noGrp="1"/>
          </p:cNvSpPr>
          <p:nvPr>
            <p:ph idx="1"/>
          </p:nvPr>
        </p:nvSpPr>
        <p:spPr/>
        <p:txBody>
          <a:bodyPr/>
          <a:lstStyle/>
          <a:p>
            <a:r>
              <a:rPr lang="en-US" dirty="0"/>
              <a:t>Since the z- score for the observed value is inside the critical region, we reject the null hypothesis.</a:t>
            </a:r>
            <a:r>
              <a:rPr lang="en-CA" dirty="0"/>
              <a:t/>
            </a:r>
            <a:br>
              <a:rPr lang="en-CA" dirty="0"/>
            </a:br>
            <a:endParaRPr lang="en-CA" dirty="0"/>
          </a:p>
        </p:txBody>
      </p:sp>
    </p:spTree>
    <p:extLst>
      <p:ext uri="{BB962C8B-B14F-4D97-AF65-F5344CB8AC3E}">
        <p14:creationId xmlns:p14="http://schemas.microsoft.com/office/powerpoint/2010/main" xmlns="" val="5680602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Step 5. Draw a conclusion</a:t>
            </a:r>
            <a:endParaRPr lang="en-CA" dirty="0"/>
          </a:p>
        </p:txBody>
      </p:sp>
      <p:sp>
        <p:nvSpPr>
          <p:cNvPr id="3" name="Content Placeholder 2"/>
          <p:cNvSpPr>
            <a:spLocks noGrp="1"/>
          </p:cNvSpPr>
          <p:nvPr>
            <p:ph idx="1"/>
          </p:nvPr>
        </p:nvSpPr>
        <p:spPr/>
        <p:txBody>
          <a:bodyPr/>
          <a:lstStyle/>
          <a:p>
            <a:r>
              <a:rPr lang="en-CA" dirty="0" smtClean="0"/>
              <a:t>At the 5% level of significance, we found enough evidence to support the claim that </a:t>
            </a:r>
            <a:r>
              <a:rPr lang="en-US" dirty="0"/>
              <a:t>that female distance runners tend to be taller on the average than women in </a:t>
            </a:r>
            <a:r>
              <a:rPr lang="en-US" dirty="0" smtClean="0"/>
              <a:t>general.</a:t>
            </a:r>
            <a:endParaRPr lang="en-CA" dirty="0"/>
          </a:p>
        </p:txBody>
      </p:sp>
    </p:spTree>
    <p:extLst>
      <p:ext uri="{BB962C8B-B14F-4D97-AF65-F5344CB8AC3E}">
        <p14:creationId xmlns:p14="http://schemas.microsoft.com/office/powerpoint/2010/main" xmlns="" val="867921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09800" y="380999"/>
            <a:ext cx="7772400" cy="1156855"/>
          </a:xfrm>
        </p:spPr>
        <p:txBody>
          <a:bodyPr>
            <a:normAutofit/>
          </a:bodyPr>
          <a:lstStyle/>
          <a:p>
            <a:pPr eaLnBrk="1" hangingPunct="1"/>
            <a:r>
              <a:rPr lang="en-US" altLang="en-US" sz="2800" dirty="0"/>
              <a:t>When do we use a two-tail test?</a:t>
            </a:r>
            <a:br>
              <a:rPr lang="en-US" altLang="en-US" sz="2800" dirty="0"/>
            </a:br>
            <a:r>
              <a:rPr lang="en-US" altLang="en-US" sz="2800" dirty="0" smtClean="0"/>
              <a:t>When </a:t>
            </a:r>
            <a:r>
              <a:rPr lang="en-US" altLang="en-US" sz="2800" dirty="0"/>
              <a:t>do we use a one-tail test?</a:t>
            </a:r>
          </a:p>
        </p:txBody>
      </p:sp>
      <p:sp>
        <p:nvSpPr>
          <p:cNvPr id="20483" name="Rectangle 3"/>
          <p:cNvSpPr>
            <a:spLocks noGrp="1" noChangeArrowheads="1"/>
          </p:cNvSpPr>
          <p:nvPr>
            <p:ph idx="1"/>
          </p:nvPr>
        </p:nvSpPr>
        <p:spPr>
          <a:xfrm>
            <a:off x="1905000" y="1143000"/>
            <a:ext cx="8610600" cy="5715000"/>
          </a:xfrm>
        </p:spPr>
        <p:txBody>
          <a:bodyPr/>
          <a:lstStyle/>
          <a:p>
            <a:pPr eaLnBrk="1" hangingPunct="1"/>
            <a:r>
              <a:rPr lang="en-US" altLang="en-US" sz="2800" dirty="0"/>
              <a:t>The answer depends on the question you are trying to answer.</a:t>
            </a:r>
          </a:p>
          <a:p>
            <a:pPr eaLnBrk="1" hangingPunct="1"/>
            <a:r>
              <a:rPr lang="en-US" altLang="en-US" sz="2800" dirty="0"/>
              <a:t>A two-tail is used when the </a:t>
            </a:r>
            <a:r>
              <a:rPr lang="en-US" altLang="en-US" sz="2800" dirty="0" smtClean="0"/>
              <a:t>researchers have </a:t>
            </a:r>
            <a:r>
              <a:rPr lang="en-US" altLang="en-US" sz="2800" dirty="0"/>
              <a:t>no idea which direction the study will go, </a:t>
            </a:r>
            <a:r>
              <a:rPr lang="en-US" altLang="en-US" sz="2800" dirty="0" smtClean="0"/>
              <a:t>so they are interested </a:t>
            </a:r>
            <a:r>
              <a:rPr lang="en-US" altLang="en-US" sz="2800" dirty="0"/>
              <a:t>in both </a:t>
            </a:r>
            <a:r>
              <a:rPr lang="en-US" altLang="en-US" sz="2800" dirty="0" smtClean="0"/>
              <a:t>directions.</a:t>
            </a:r>
            <a:r>
              <a:rPr lang="en-US" altLang="en-US" sz="3600" dirty="0" smtClean="0"/>
              <a:t>  </a:t>
            </a:r>
          </a:p>
          <a:p>
            <a:pPr marL="0" indent="0" eaLnBrk="1" hangingPunct="1">
              <a:buNone/>
            </a:pPr>
            <a:r>
              <a:rPr lang="en-US" altLang="en-US" sz="1800" dirty="0" smtClean="0"/>
              <a:t>(</a:t>
            </a:r>
            <a:r>
              <a:rPr lang="en-US" altLang="en-US" dirty="0"/>
              <a:t>E</a:t>
            </a:r>
            <a:r>
              <a:rPr lang="en-US" altLang="en-US" sz="1800" dirty="0" smtClean="0"/>
              <a:t>xample</a:t>
            </a:r>
            <a:r>
              <a:rPr lang="en-US" altLang="en-US" sz="1800" dirty="0"/>
              <a:t>: testing a new technique, a new product, a new theory and we don’t know the </a:t>
            </a:r>
            <a:r>
              <a:rPr lang="en-US" altLang="en-US" sz="1800" dirty="0" smtClean="0"/>
              <a:t>direction). A </a:t>
            </a:r>
            <a:r>
              <a:rPr lang="en-US" altLang="en-US" sz="1800" dirty="0"/>
              <a:t>new machine is producing 12 fluid </a:t>
            </a:r>
            <a:r>
              <a:rPr lang="en-US" altLang="en-US" sz="1800" dirty="0" smtClean="0"/>
              <a:t>ounce </a:t>
            </a:r>
            <a:r>
              <a:rPr lang="en-US" altLang="en-US" sz="1800" dirty="0"/>
              <a:t>can of soft drink.  The quality control manager is </a:t>
            </a:r>
            <a:r>
              <a:rPr lang="en-US" altLang="en-US" sz="1800" dirty="0" smtClean="0"/>
              <a:t>concerned </a:t>
            </a:r>
            <a:r>
              <a:rPr lang="en-US" altLang="en-US" sz="1800" dirty="0"/>
              <a:t>with cans containing too much or too little. </a:t>
            </a:r>
            <a:endParaRPr lang="en-US" altLang="en-US" baseline="-25000" dirty="0"/>
          </a:p>
          <a:p>
            <a:pPr eaLnBrk="1" hangingPunct="1"/>
            <a:endParaRPr lang="en-US" altLang="en-US" sz="1800" baseline="-25000" dirty="0" smtClean="0"/>
          </a:p>
          <a:p>
            <a:pPr eaLnBrk="1" hangingPunct="1"/>
            <a:endParaRPr lang="en-US" altLang="en-US" baseline="-25000" dirty="0"/>
          </a:p>
          <a:p>
            <a:pPr eaLnBrk="1" hangingPunct="1"/>
            <a:endParaRPr lang="en-US" altLang="en-US" sz="1800" baseline="-25000" dirty="0" smtClean="0"/>
          </a:p>
          <a:p>
            <a:pPr marL="0" indent="0" eaLnBrk="1" hangingPunct="1">
              <a:buNone/>
            </a:pPr>
            <a:endParaRPr lang="en-US" altLang="en-US" sz="1800" baseline="-25000" dirty="0"/>
          </a:p>
          <a:p>
            <a:pPr eaLnBrk="1" hangingPunct="1">
              <a:buFontTx/>
              <a:buNone/>
            </a:pPr>
            <a:endParaRPr lang="en-US" altLang="en-US" sz="1800" dirty="0"/>
          </a:p>
          <a:p>
            <a:pPr eaLnBrk="1" hangingPunct="1">
              <a:buFontTx/>
              <a:buNone/>
            </a:pPr>
            <a:endParaRPr lang="en-US" altLang="en-US" dirty="0" smtClean="0"/>
          </a:p>
        </p:txBody>
      </p:sp>
      <p:graphicFrame>
        <p:nvGraphicFramePr>
          <p:cNvPr id="20484" name="Object 16"/>
          <p:cNvGraphicFramePr>
            <a:graphicFrameLocks noChangeAspect="1"/>
          </p:cNvGraphicFramePr>
          <p:nvPr/>
        </p:nvGraphicFramePr>
        <p:xfrm>
          <a:off x="2667000" y="5486400"/>
          <a:ext cx="1384300" cy="622300"/>
        </p:xfrm>
        <a:graphic>
          <a:graphicData uri="http://schemas.openxmlformats.org/presentationml/2006/ole">
            <p:oleObj spid="_x0000_s8214" name="Equation" r:id="rId3" imgW="1384300" imgH="622300" progId="Equation.3">
              <p:embed/>
            </p:oleObj>
          </a:graphicData>
        </a:graphic>
      </p:graphicFrame>
      <p:sp>
        <p:nvSpPr>
          <p:cNvPr id="20485" name="Freeform 17"/>
          <p:cNvSpPr>
            <a:spLocks/>
          </p:cNvSpPr>
          <p:nvPr/>
        </p:nvSpPr>
        <p:spPr bwMode="auto">
          <a:xfrm>
            <a:off x="8229600" y="5943600"/>
            <a:ext cx="762000" cy="304800"/>
          </a:xfrm>
          <a:custGeom>
            <a:avLst/>
            <a:gdLst>
              <a:gd name="T0" fmla="*/ 762000 w 480"/>
              <a:gd name="T1" fmla="*/ 285750 h 192"/>
              <a:gd name="T2" fmla="*/ 685800 w 480"/>
              <a:gd name="T3" fmla="*/ 219075 h 192"/>
              <a:gd name="T4" fmla="*/ 369888 w 480"/>
              <a:gd name="T5" fmla="*/ 166688 h 192"/>
              <a:gd name="T6" fmla="*/ 212725 w 480"/>
              <a:gd name="T7" fmla="*/ 114300 h 192"/>
              <a:gd name="T8" fmla="*/ 34925 w 480"/>
              <a:gd name="T9" fmla="*/ 4763 h 192"/>
              <a:gd name="T10" fmla="*/ 0 w 480"/>
              <a:gd name="T11" fmla="*/ 0 h 192"/>
              <a:gd name="T12" fmla="*/ 19050 w 480"/>
              <a:gd name="T13" fmla="*/ 304800 h 192"/>
              <a:gd name="T14" fmla="*/ 762000 w 480"/>
              <a:gd name="T15" fmla="*/ 293688 h 192"/>
              <a:gd name="T16" fmla="*/ 762000 w 480"/>
              <a:gd name="T17" fmla="*/ 285750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0" h="192">
                <a:moveTo>
                  <a:pt x="480" y="180"/>
                </a:moveTo>
                <a:lnTo>
                  <a:pt x="432" y="138"/>
                </a:lnTo>
                <a:lnTo>
                  <a:pt x="233" y="105"/>
                </a:lnTo>
                <a:lnTo>
                  <a:pt x="134" y="72"/>
                </a:lnTo>
                <a:lnTo>
                  <a:pt x="22" y="3"/>
                </a:lnTo>
                <a:lnTo>
                  <a:pt x="0" y="0"/>
                </a:lnTo>
                <a:lnTo>
                  <a:pt x="12" y="192"/>
                </a:lnTo>
                <a:lnTo>
                  <a:pt x="480" y="185"/>
                </a:lnTo>
                <a:lnTo>
                  <a:pt x="480" y="180"/>
                </a:lnTo>
              </a:path>
            </a:pathLst>
          </a:custGeom>
          <a:solidFill>
            <a:srgbClr val="C3DBFF"/>
          </a:solidFill>
          <a:ln>
            <a:noFill/>
          </a:ln>
          <a:effectLst/>
          <a:extLst>
            <a:ext uri="{91240B29-F687-4F45-9708-019B960494DF}">
              <a14:hiddenLine xmlns:a14="http://schemas.microsoft.com/office/drawing/2010/main" xmlns="" w="12700" cap="rnd" cmpd="sng">
                <a:solidFill>
                  <a:srgbClr val="66FFFF"/>
                </a:solidFill>
                <a:prstDash val="solid"/>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20486" name="Freeform 18"/>
          <p:cNvSpPr>
            <a:spLocks/>
          </p:cNvSpPr>
          <p:nvPr/>
        </p:nvSpPr>
        <p:spPr bwMode="auto">
          <a:xfrm>
            <a:off x="5943601" y="5943601"/>
            <a:ext cx="754063" cy="303213"/>
          </a:xfrm>
          <a:custGeom>
            <a:avLst/>
            <a:gdLst>
              <a:gd name="T0" fmla="*/ 0 w 474"/>
              <a:gd name="T1" fmla="*/ 295275 h 191"/>
              <a:gd name="T2" fmla="*/ 76361 w 474"/>
              <a:gd name="T3" fmla="*/ 228600 h 191"/>
              <a:gd name="T4" fmla="*/ 391349 w 474"/>
              <a:gd name="T5" fmla="*/ 176213 h 191"/>
              <a:gd name="T6" fmla="*/ 548843 w 474"/>
              <a:gd name="T7" fmla="*/ 123825 h 191"/>
              <a:gd name="T8" fmla="*/ 725428 w 474"/>
              <a:gd name="T9" fmla="*/ 14288 h 191"/>
              <a:gd name="T10" fmla="*/ 754063 w 474"/>
              <a:gd name="T11" fmla="*/ 0 h 191"/>
              <a:gd name="T12" fmla="*/ 744518 w 474"/>
              <a:gd name="T13" fmla="*/ 295275 h 191"/>
              <a:gd name="T14" fmla="*/ 0 w 474"/>
              <a:gd name="T15" fmla="*/ 303213 h 191"/>
              <a:gd name="T16" fmla="*/ 0 w 474"/>
              <a:gd name="T17" fmla="*/ 295275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4" h="191">
                <a:moveTo>
                  <a:pt x="0" y="186"/>
                </a:moveTo>
                <a:lnTo>
                  <a:pt x="48" y="144"/>
                </a:lnTo>
                <a:lnTo>
                  <a:pt x="246" y="111"/>
                </a:lnTo>
                <a:lnTo>
                  <a:pt x="345" y="78"/>
                </a:lnTo>
                <a:lnTo>
                  <a:pt x="456" y="9"/>
                </a:lnTo>
                <a:lnTo>
                  <a:pt x="474" y="0"/>
                </a:lnTo>
                <a:lnTo>
                  <a:pt x="468" y="186"/>
                </a:lnTo>
                <a:lnTo>
                  <a:pt x="0" y="191"/>
                </a:lnTo>
                <a:lnTo>
                  <a:pt x="0" y="186"/>
                </a:lnTo>
              </a:path>
            </a:pathLst>
          </a:custGeom>
          <a:solidFill>
            <a:srgbClr val="C3DBFF"/>
          </a:solidFill>
          <a:ln>
            <a:noFill/>
          </a:ln>
          <a:effectLst/>
          <a:extLst>
            <a:ext uri="{91240B29-F687-4F45-9708-019B960494DF}">
              <a14:hiddenLine xmlns:a14="http://schemas.microsoft.com/office/drawing/2010/main" xmlns="" w="12700" cap="rnd" cmpd="sng">
                <a:solidFill>
                  <a:srgbClr val="66FFFF"/>
                </a:solidFill>
                <a:prstDash val="solid"/>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20487" name="Freeform 19"/>
          <p:cNvSpPr>
            <a:spLocks/>
          </p:cNvSpPr>
          <p:nvPr/>
        </p:nvSpPr>
        <p:spPr bwMode="auto">
          <a:xfrm>
            <a:off x="6096000" y="5257800"/>
            <a:ext cx="1447800" cy="914400"/>
          </a:xfrm>
          <a:custGeom>
            <a:avLst/>
            <a:gdLst>
              <a:gd name="T0" fmla="*/ 0 w 600"/>
              <a:gd name="T1" fmla="*/ 912813 h 576"/>
              <a:gd name="T2" fmla="*/ 152019 w 600"/>
              <a:gd name="T3" fmla="*/ 904875 h 576"/>
              <a:gd name="T4" fmla="*/ 229235 w 600"/>
              <a:gd name="T5" fmla="*/ 892175 h 576"/>
              <a:gd name="T6" fmla="*/ 306451 w 600"/>
              <a:gd name="T7" fmla="*/ 877888 h 576"/>
              <a:gd name="T8" fmla="*/ 381254 w 600"/>
              <a:gd name="T9" fmla="*/ 857250 h 576"/>
              <a:gd name="T10" fmla="*/ 458470 w 600"/>
              <a:gd name="T11" fmla="*/ 827088 h 576"/>
              <a:gd name="T12" fmla="*/ 535686 w 600"/>
              <a:gd name="T13" fmla="*/ 790575 h 576"/>
              <a:gd name="T14" fmla="*/ 685292 w 600"/>
              <a:gd name="T15" fmla="*/ 685800 h 576"/>
              <a:gd name="T16" fmla="*/ 837311 w 600"/>
              <a:gd name="T17" fmla="*/ 536575 h 576"/>
              <a:gd name="T18" fmla="*/ 989330 w 600"/>
              <a:gd name="T19" fmla="*/ 355600 h 576"/>
              <a:gd name="T20" fmla="*/ 1064133 w 600"/>
              <a:gd name="T21" fmla="*/ 265113 h 576"/>
              <a:gd name="T22" fmla="*/ 1141349 w 600"/>
              <a:gd name="T23" fmla="*/ 180975 h 576"/>
              <a:gd name="T24" fmla="*/ 1218565 w 600"/>
              <a:gd name="T25" fmla="*/ 106363 h 576"/>
              <a:gd name="T26" fmla="*/ 1290955 w 600"/>
              <a:gd name="T27" fmla="*/ 49213 h 576"/>
              <a:gd name="T28" fmla="*/ 1368171 w 600"/>
              <a:gd name="T29" fmla="*/ 12700 h 576"/>
              <a:gd name="T30" fmla="*/ 1445387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20488" name="Freeform 20"/>
          <p:cNvSpPr>
            <a:spLocks/>
          </p:cNvSpPr>
          <p:nvPr/>
        </p:nvSpPr>
        <p:spPr bwMode="auto">
          <a:xfrm>
            <a:off x="7543800" y="5257800"/>
            <a:ext cx="1447800" cy="914400"/>
          </a:xfrm>
          <a:custGeom>
            <a:avLst/>
            <a:gdLst>
              <a:gd name="T0" fmla="*/ 1445286 w 576"/>
              <a:gd name="T1" fmla="*/ 912813 h 576"/>
              <a:gd name="T2" fmla="*/ 1294474 w 576"/>
              <a:gd name="T3" fmla="*/ 904875 h 576"/>
              <a:gd name="T4" fmla="*/ 1216554 w 576"/>
              <a:gd name="T5" fmla="*/ 892175 h 576"/>
              <a:gd name="T6" fmla="*/ 1143661 w 576"/>
              <a:gd name="T7" fmla="*/ 877888 h 576"/>
              <a:gd name="T8" fmla="*/ 1065742 w 576"/>
              <a:gd name="T9" fmla="*/ 857250 h 576"/>
              <a:gd name="T10" fmla="*/ 987822 w 576"/>
              <a:gd name="T11" fmla="*/ 827088 h 576"/>
              <a:gd name="T12" fmla="*/ 914929 w 576"/>
              <a:gd name="T13" fmla="*/ 790575 h 576"/>
              <a:gd name="T14" fmla="*/ 761603 w 576"/>
              <a:gd name="T15" fmla="*/ 685800 h 576"/>
              <a:gd name="T16" fmla="*/ 608277 w 576"/>
              <a:gd name="T17" fmla="*/ 536575 h 576"/>
              <a:gd name="T18" fmla="*/ 457465 w 576"/>
              <a:gd name="T19" fmla="*/ 355600 h 576"/>
              <a:gd name="T20" fmla="*/ 379545 w 576"/>
              <a:gd name="T21" fmla="*/ 265113 h 576"/>
              <a:gd name="T22" fmla="*/ 301625 w 576"/>
              <a:gd name="T23" fmla="*/ 180975 h 576"/>
              <a:gd name="T24" fmla="*/ 228732 w 576"/>
              <a:gd name="T25" fmla="*/ 106363 h 576"/>
              <a:gd name="T26" fmla="*/ 150813 w 576"/>
              <a:gd name="T27" fmla="*/ 49213 h 576"/>
              <a:gd name="T28" fmla="*/ 75406 w 576"/>
              <a:gd name="T29" fmla="*/ 12700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20489" name="Line 21"/>
          <p:cNvSpPr>
            <a:spLocks noChangeShapeType="1"/>
          </p:cNvSpPr>
          <p:nvPr/>
        </p:nvSpPr>
        <p:spPr bwMode="auto">
          <a:xfrm>
            <a:off x="6019800" y="62484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CA"/>
          </a:p>
        </p:txBody>
      </p:sp>
      <p:sp>
        <p:nvSpPr>
          <p:cNvPr id="20490" name="Freeform 22"/>
          <p:cNvSpPr>
            <a:spLocks/>
          </p:cNvSpPr>
          <p:nvPr/>
        </p:nvSpPr>
        <p:spPr bwMode="auto">
          <a:xfrm>
            <a:off x="6553200" y="6096000"/>
            <a:ext cx="306388" cy="306388"/>
          </a:xfrm>
          <a:custGeom>
            <a:avLst/>
            <a:gdLst>
              <a:gd name="T0" fmla="*/ 304800 w 193"/>
              <a:gd name="T1" fmla="*/ 152400 h 193"/>
              <a:gd name="T2" fmla="*/ 179388 w 193"/>
              <a:gd name="T3" fmla="*/ 125413 h 193"/>
              <a:gd name="T4" fmla="*/ 152400 w 193"/>
              <a:gd name="T5" fmla="*/ 0 h 193"/>
              <a:gd name="T6" fmla="*/ 125413 w 193"/>
              <a:gd name="T7" fmla="*/ 125413 h 193"/>
              <a:gd name="T8" fmla="*/ 0 w 193"/>
              <a:gd name="T9" fmla="*/ 152400 h 193"/>
              <a:gd name="T10" fmla="*/ 125413 w 193"/>
              <a:gd name="T11" fmla="*/ 179388 h 193"/>
              <a:gd name="T12" fmla="*/ 152400 w 193"/>
              <a:gd name="T13" fmla="*/ 304800 h 193"/>
              <a:gd name="T14" fmla="*/ 179388 w 193"/>
              <a:gd name="T15" fmla="*/ 179388 h 193"/>
              <a:gd name="T16" fmla="*/ 304800 w 193"/>
              <a:gd name="T17" fmla="*/ 152400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20491" name="Line 23"/>
          <p:cNvSpPr>
            <a:spLocks noChangeShapeType="1"/>
          </p:cNvSpPr>
          <p:nvPr/>
        </p:nvSpPr>
        <p:spPr bwMode="auto">
          <a:xfrm>
            <a:off x="7543800" y="52578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CA"/>
          </a:p>
        </p:txBody>
      </p:sp>
      <p:sp>
        <p:nvSpPr>
          <p:cNvPr id="20492" name="Freeform 24"/>
          <p:cNvSpPr>
            <a:spLocks/>
          </p:cNvSpPr>
          <p:nvPr/>
        </p:nvSpPr>
        <p:spPr bwMode="auto">
          <a:xfrm>
            <a:off x="8153400" y="6096000"/>
            <a:ext cx="306388" cy="306388"/>
          </a:xfrm>
          <a:custGeom>
            <a:avLst/>
            <a:gdLst>
              <a:gd name="T0" fmla="*/ 304800 w 193"/>
              <a:gd name="T1" fmla="*/ 152400 h 193"/>
              <a:gd name="T2" fmla="*/ 179388 w 193"/>
              <a:gd name="T3" fmla="*/ 125413 h 193"/>
              <a:gd name="T4" fmla="*/ 152400 w 193"/>
              <a:gd name="T5" fmla="*/ 0 h 193"/>
              <a:gd name="T6" fmla="*/ 125413 w 193"/>
              <a:gd name="T7" fmla="*/ 125413 h 193"/>
              <a:gd name="T8" fmla="*/ 0 w 193"/>
              <a:gd name="T9" fmla="*/ 152400 h 193"/>
              <a:gd name="T10" fmla="*/ 125413 w 193"/>
              <a:gd name="T11" fmla="*/ 179388 h 193"/>
              <a:gd name="T12" fmla="*/ 152400 w 193"/>
              <a:gd name="T13" fmla="*/ 304800 h 193"/>
              <a:gd name="T14" fmla="*/ 179388 w 193"/>
              <a:gd name="T15" fmla="*/ 179388 h 193"/>
              <a:gd name="T16" fmla="*/ 304800 w 193"/>
              <a:gd name="T17" fmla="*/ 152400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20493" name="Rectangle 25"/>
          <p:cNvSpPr>
            <a:spLocks noChangeArrowheads="1"/>
          </p:cNvSpPr>
          <p:nvPr/>
        </p:nvSpPr>
        <p:spPr bwMode="auto">
          <a:xfrm>
            <a:off x="7315200" y="6248400"/>
            <a:ext cx="533400"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a:t>12</a:t>
            </a:r>
          </a:p>
        </p:txBody>
      </p:sp>
    </p:spTree>
    <p:extLst>
      <p:ext uri="{BB962C8B-B14F-4D97-AF65-F5344CB8AC3E}">
        <p14:creationId xmlns:p14="http://schemas.microsoft.com/office/powerpoint/2010/main" xmlns="" val="3528516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2209800" y="381000"/>
            <a:ext cx="7772400" cy="5715000"/>
          </a:xfrm>
        </p:spPr>
        <p:txBody>
          <a:bodyPr/>
          <a:lstStyle/>
          <a:p>
            <a:pPr eaLnBrk="1" hangingPunct="1"/>
            <a:r>
              <a:rPr lang="en-US" altLang="en-US" dirty="0"/>
              <a:t>One-tail test is used when the researcher is interested in </a:t>
            </a:r>
            <a:r>
              <a:rPr lang="en-US" altLang="en-US" dirty="0" smtClean="0"/>
              <a:t>one </a:t>
            </a:r>
            <a:r>
              <a:rPr lang="en-US" altLang="en-US" dirty="0"/>
              <a:t>direction.  </a:t>
            </a:r>
          </a:p>
          <a:p>
            <a:pPr eaLnBrk="1" hangingPunct="1"/>
            <a:r>
              <a:rPr lang="en-US" altLang="en-US" dirty="0"/>
              <a:t>Example:  The soft-drink company puts a label on cans claiming they contain 12 oz.  A consumer advocate desires to test this statement.  She would assume that each can contains </a:t>
            </a:r>
            <a:r>
              <a:rPr lang="en-US" altLang="en-US" dirty="0">
                <a:solidFill>
                  <a:srgbClr val="660033"/>
                </a:solidFill>
              </a:rPr>
              <a:t>at least</a:t>
            </a:r>
            <a:r>
              <a:rPr lang="en-US" altLang="en-US" dirty="0"/>
              <a:t> 12 </a:t>
            </a:r>
            <a:r>
              <a:rPr lang="en-US" altLang="en-US" dirty="0" smtClean="0"/>
              <a:t>ounces </a:t>
            </a:r>
            <a:r>
              <a:rPr lang="en-US" altLang="en-US" dirty="0"/>
              <a:t>and tries to find evidence to the contrary.  That is, she examines the evidence for less than 12 0z.  </a:t>
            </a:r>
          </a:p>
          <a:p>
            <a:pPr eaLnBrk="1" hangingPunct="1"/>
            <a:r>
              <a:rPr lang="en-US" altLang="en-US" dirty="0"/>
              <a:t>What tail of the distribution is the most logical (higher probability) to find that evidence?  The only way to reject the claim is to get evidence of less than 12 </a:t>
            </a:r>
            <a:r>
              <a:rPr lang="en-US" altLang="en-US" dirty="0" smtClean="0"/>
              <a:t>ounces, </a:t>
            </a:r>
            <a:r>
              <a:rPr lang="en-US" altLang="en-US" dirty="0"/>
              <a:t>left tail. </a:t>
            </a:r>
          </a:p>
        </p:txBody>
      </p:sp>
      <p:graphicFrame>
        <p:nvGraphicFramePr>
          <p:cNvPr id="21507" name="Object 4"/>
          <p:cNvGraphicFramePr>
            <a:graphicFrameLocks noChangeAspect="1"/>
          </p:cNvGraphicFramePr>
          <p:nvPr/>
        </p:nvGraphicFramePr>
        <p:xfrm>
          <a:off x="2901950" y="5486400"/>
          <a:ext cx="1371600" cy="622300"/>
        </p:xfrm>
        <a:graphic>
          <a:graphicData uri="http://schemas.openxmlformats.org/presentationml/2006/ole">
            <p:oleObj spid="_x0000_s9238" name="Equation" r:id="rId3" imgW="1371600" imgH="622300" progId="Equation.3">
              <p:embed/>
            </p:oleObj>
          </a:graphicData>
        </a:graphic>
      </p:graphicFrame>
      <p:sp>
        <p:nvSpPr>
          <p:cNvPr id="21508" name="Freeform 5"/>
          <p:cNvSpPr>
            <a:spLocks/>
          </p:cNvSpPr>
          <p:nvPr/>
        </p:nvSpPr>
        <p:spPr bwMode="auto">
          <a:xfrm>
            <a:off x="6019801" y="5943601"/>
            <a:ext cx="754063" cy="303213"/>
          </a:xfrm>
          <a:custGeom>
            <a:avLst/>
            <a:gdLst>
              <a:gd name="T0" fmla="*/ 0 w 474"/>
              <a:gd name="T1" fmla="*/ 295275 h 191"/>
              <a:gd name="T2" fmla="*/ 76361 w 474"/>
              <a:gd name="T3" fmla="*/ 228600 h 191"/>
              <a:gd name="T4" fmla="*/ 391349 w 474"/>
              <a:gd name="T5" fmla="*/ 176213 h 191"/>
              <a:gd name="T6" fmla="*/ 548843 w 474"/>
              <a:gd name="T7" fmla="*/ 123825 h 191"/>
              <a:gd name="T8" fmla="*/ 725428 w 474"/>
              <a:gd name="T9" fmla="*/ 14288 h 191"/>
              <a:gd name="T10" fmla="*/ 754063 w 474"/>
              <a:gd name="T11" fmla="*/ 0 h 191"/>
              <a:gd name="T12" fmla="*/ 744518 w 474"/>
              <a:gd name="T13" fmla="*/ 295275 h 191"/>
              <a:gd name="T14" fmla="*/ 0 w 474"/>
              <a:gd name="T15" fmla="*/ 303213 h 191"/>
              <a:gd name="T16" fmla="*/ 0 w 474"/>
              <a:gd name="T17" fmla="*/ 295275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4" h="191">
                <a:moveTo>
                  <a:pt x="0" y="186"/>
                </a:moveTo>
                <a:lnTo>
                  <a:pt x="48" y="144"/>
                </a:lnTo>
                <a:lnTo>
                  <a:pt x="246" y="111"/>
                </a:lnTo>
                <a:lnTo>
                  <a:pt x="345" y="78"/>
                </a:lnTo>
                <a:lnTo>
                  <a:pt x="456" y="9"/>
                </a:lnTo>
                <a:lnTo>
                  <a:pt x="474" y="0"/>
                </a:lnTo>
                <a:lnTo>
                  <a:pt x="468" y="186"/>
                </a:lnTo>
                <a:lnTo>
                  <a:pt x="0" y="191"/>
                </a:lnTo>
                <a:lnTo>
                  <a:pt x="0" y="186"/>
                </a:lnTo>
              </a:path>
            </a:pathLst>
          </a:custGeom>
          <a:solidFill>
            <a:srgbClr val="C3DBFF"/>
          </a:solidFill>
          <a:ln>
            <a:noFill/>
          </a:ln>
          <a:effectLst/>
          <a:extLst>
            <a:ext uri="{91240B29-F687-4F45-9708-019B960494DF}">
              <a14:hiddenLine xmlns:a14="http://schemas.microsoft.com/office/drawing/2010/main" xmlns="" w="12700" cap="rnd" cmpd="sng">
                <a:solidFill>
                  <a:srgbClr val="66FFFF"/>
                </a:solidFill>
                <a:prstDash val="solid"/>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21509" name="Freeform 6"/>
          <p:cNvSpPr>
            <a:spLocks/>
          </p:cNvSpPr>
          <p:nvPr/>
        </p:nvSpPr>
        <p:spPr bwMode="auto">
          <a:xfrm>
            <a:off x="6078681" y="5257800"/>
            <a:ext cx="1447800" cy="914400"/>
          </a:xfrm>
          <a:custGeom>
            <a:avLst/>
            <a:gdLst>
              <a:gd name="T0" fmla="*/ 0 w 600"/>
              <a:gd name="T1" fmla="*/ 912813 h 576"/>
              <a:gd name="T2" fmla="*/ 152019 w 600"/>
              <a:gd name="T3" fmla="*/ 904875 h 576"/>
              <a:gd name="T4" fmla="*/ 229235 w 600"/>
              <a:gd name="T5" fmla="*/ 892175 h 576"/>
              <a:gd name="T6" fmla="*/ 306451 w 600"/>
              <a:gd name="T7" fmla="*/ 877888 h 576"/>
              <a:gd name="T8" fmla="*/ 381254 w 600"/>
              <a:gd name="T9" fmla="*/ 857250 h 576"/>
              <a:gd name="T10" fmla="*/ 458470 w 600"/>
              <a:gd name="T11" fmla="*/ 827088 h 576"/>
              <a:gd name="T12" fmla="*/ 535686 w 600"/>
              <a:gd name="T13" fmla="*/ 790575 h 576"/>
              <a:gd name="T14" fmla="*/ 685292 w 600"/>
              <a:gd name="T15" fmla="*/ 685800 h 576"/>
              <a:gd name="T16" fmla="*/ 837311 w 600"/>
              <a:gd name="T17" fmla="*/ 536575 h 576"/>
              <a:gd name="T18" fmla="*/ 989330 w 600"/>
              <a:gd name="T19" fmla="*/ 355600 h 576"/>
              <a:gd name="T20" fmla="*/ 1064133 w 600"/>
              <a:gd name="T21" fmla="*/ 265113 h 576"/>
              <a:gd name="T22" fmla="*/ 1141349 w 600"/>
              <a:gd name="T23" fmla="*/ 180975 h 576"/>
              <a:gd name="T24" fmla="*/ 1218565 w 600"/>
              <a:gd name="T25" fmla="*/ 106363 h 576"/>
              <a:gd name="T26" fmla="*/ 1290955 w 600"/>
              <a:gd name="T27" fmla="*/ 49213 h 576"/>
              <a:gd name="T28" fmla="*/ 1368171 w 600"/>
              <a:gd name="T29" fmla="*/ 12700 h 576"/>
              <a:gd name="T30" fmla="*/ 1445387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21510" name="Freeform 7"/>
          <p:cNvSpPr>
            <a:spLocks/>
          </p:cNvSpPr>
          <p:nvPr/>
        </p:nvSpPr>
        <p:spPr bwMode="auto">
          <a:xfrm>
            <a:off x="7543800" y="5257800"/>
            <a:ext cx="1447800" cy="914400"/>
          </a:xfrm>
          <a:custGeom>
            <a:avLst/>
            <a:gdLst>
              <a:gd name="T0" fmla="*/ 1445286 w 576"/>
              <a:gd name="T1" fmla="*/ 912813 h 576"/>
              <a:gd name="T2" fmla="*/ 1294474 w 576"/>
              <a:gd name="T3" fmla="*/ 904875 h 576"/>
              <a:gd name="T4" fmla="*/ 1216554 w 576"/>
              <a:gd name="T5" fmla="*/ 892175 h 576"/>
              <a:gd name="T6" fmla="*/ 1143661 w 576"/>
              <a:gd name="T7" fmla="*/ 877888 h 576"/>
              <a:gd name="T8" fmla="*/ 1065742 w 576"/>
              <a:gd name="T9" fmla="*/ 857250 h 576"/>
              <a:gd name="T10" fmla="*/ 987822 w 576"/>
              <a:gd name="T11" fmla="*/ 827088 h 576"/>
              <a:gd name="T12" fmla="*/ 914929 w 576"/>
              <a:gd name="T13" fmla="*/ 790575 h 576"/>
              <a:gd name="T14" fmla="*/ 761603 w 576"/>
              <a:gd name="T15" fmla="*/ 685800 h 576"/>
              <a:gd name="T16" fmla="*/ 608277 w 576"/>
              <a:gd name="T17" fmla="*/ 536575 h 576"/>
              <a:gd name="T18" fmla="*/ 457465 w 576"/>
              <a:gd name="T19" fmla="*/ 355600 h 576"/>
              <a:gd name="T20" fmla="*/ 379545 w 576"/>
              <a:gd name="T21" fmla="*/ 265113 h 576"/>
              <a:gd name="T22" fmla="*/ 301625 w 576"/>
              <a:gd name="T23" fmla="*/ 180975 h 576"/>
              <a:gd name="T24" fmla="*/ 228732 w 576"/>
              <a:gd name="T25" fmla="*/ 106363 h 576"/>
              <a:gd name="T26" fmla="*/ 150813 w 576"/>
              <a:gd name="T27" fmla="*/ 49213 h 576"/>
              <a:gd name="T28" fmla="*/ 75406 w 576"/>
              <a:gd name="T29" fmla="*/ 12700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21511" name="Line 8"/>
          <p:cNvSpPr>
            <a:spLocks noChangeShapeType="1"/>
          </p:cNvSpPr>
          <p:nvPr/>
        </p:nvSpPr>
        <p:spPr bwMode="auto">
          <a:xfrm>
            <a:off x="6019800" y="62484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CA"/>
          </a:p>
        </p:txBody>
      </p:sp>
      <p:sp>
        <p:nvSpPr>
          <p:cNvPr id="21512" name="Freeform 9"/>
          <p:cNvSpPr>
            <a:spLocks/>
          </p:cNvSpPr>
          <p:nvPr/>
        </p:nvSpPr>
        <p:spPr bwMode="auto">
          <a:xfrm>
            <a:off x="6553200" y="6096000"/>
            <a:ext cx="382588" cy="306388"/>
          </a:xfrm>
          <a:custGeom>
            <a:avLst/>
            <a:gdLst>
              <a:gd name="T0" fmla="*/ 380606 w 193"/>
              <a:gd name="T1" fmla="*/ 152400 h 193"/>
              <a:gd name="T2" fmla="*/ 224002 w 193"/>
              <a:gd name="T3" fmla="*/ 125413 h 193"/>
              <a:gd name="T4" fmla="*/ 190303 w 193"/>
              <a:gd name="T5" fmla="*/ 0 h 193"/>
              <a:gd name="T6" fmla="*/ 156603 w 193"/>
              <a:gd name="T7" fmla="*/ 125413 h 193"/>
              <a:gd name="T8" fmla="*/ 0 w 193"/>
              <a:gd name="T9" fmla="*/ 152400 h 193"/>
              <a:gd name="T10" fmla="*/ 156603 w 193"/>
              <a:gd name="T11" fmla="*/ 179388 h 193"/>
              <a:gd name="T12" fmla="*/ 190303 w 193"/>
              <a:gd name="T13" fmla="*/ 304800 h 193"/>
              <a:gd name="T14" fmla="*/ 224002 w 193"/>
              <a:gd name="T15" fmla="*/ 179388 h 193"/>
              <a:gd name="T16" fmla="*/ 380606 w 193"/>
              <a:gd name="T17" fmla="*/ 152400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CA"/>
          </a:p>
        </p:txBody>
      </p:sp>
      <p:sp>
        <p:nvSpPr>
          <p:cNvPr id="21513" name="Line 10"/>
          <p:cNvSpPr>
            <a:spLocks noChangeShapeType="1"/>
          </p:cNvSpPr>
          <p:nvPr/>
        </p:nvSpPr>
        <p:spPr bwMode="auto">
          <a:xfrm>
            <a:off x="7543800" y="52578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CA"/>
          </a:p>
        </p:txBody>
      </p:sp>
      <p:sp>
        <p:nvSpPr>
          <p:cNvPr id="21514" name="Rectangle 11"/>
          <p:cNvSpPr>
            <a:spLocks noChangeArrowheads="1"/>
          </p:cNvSpPr>
          <p:nvPr/>
        </p:nvSpPr>
        <p:spPr bwMode="auto">
          <a:xfrm>
            <a:off x="7315200" y="6248400"/>
            <a:ext cx="533400"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a:t>12</a:t>
            </a:r>
          </a:p>
        </p:txBody>
      </p:sp>
      <p:sp>
        <p:nvSpPr>
          <p:cNvPr id="21515" name="Rectangle 12"/>
          <p:cNvSpPr>
            <a:spLocks noChangeArrowheads="1"/>
          </p:cNvSpPr>
          <p:nvPr/>
        </p:nvSpPr>
        <p:spPr bwMode="auto">
          <a:xfrm>
            <a:off x="8458200" y="6248400"/>
            <a:ext cx="533400"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a:t>14</a:t>
            </a:r>
          </a:p>
        </p:txBody>
      </p:sp>
      <p:sp>
        <p:nvSpPr>
          <p:cNvPr id="21516" name="Rectangle 13"/>
          <p:cNvSpPr>
            <a:spLocks noChangeArrowheads="1"/>
          </p:cNvSpPr>
          <p:nvPr/>
        </p:nvSpPr>
        <p:spPr bwMode="auto">
          <a:xfrm>
            <a:off x="6324600" y="6248400"/>
            <a:ext cx="838200"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a:t>11.5</a:t>
            </a:r>
          </a:p>
        </p:txBody>
      </p:sp>
    </p:spTree>
    <p:extLst>
      <p:ext uri="{BB962C8B-B14F-4D97-AF65-F5344CB8AC3E}">
        <p14:creationId xmlns:p14="http://schemas.microsoft.com/office/powerpoint/2010/main" xmlns="" val="19106045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Practice</a:t>
            </a:r>
            <a:endParaRPr lang="en-CA" dirty="0"/>
          </a:p>
        </p:txBody>
      </p:sp>
      <p:sp>
        <p:nvSpPr>
          <p:cNvPr id="3" name="Content Placeholder 2"/>
          <p:cNvSpPr>
            <a:spLocks noGrp="1"/>
          </p:cNvSpPr>
          <p:nvPr>
            <p:ph idx="1"/>
          </p:nvPr>
        </p:nvSpPr>
        <p:spPr>
          <a:xfrm>
            <a:off x="1484310" y="2194561"/>
            <a:ext cx="10018713" cy="3596640"/>
          </a:xfrm>
        </p:spPr>
        <p:txBody>
          <a:bodyPr>
            <a:normAutofit fontScale="92500" lnSpcReduction="10000"/>
          </a:bodyPr>
          <a:lstStyle/>
          <a:p>
            <a:r>
              <a:rPr lang="en-CA" dirty="0" smtClean="0"/>
              <a:t>Studies suggests that the mean of Siamese cats’ weight is 12.3 pounds. A vet thinks that the mean might be bigger for Siamese cats since the introduction of a new brand of cat food. She chooses a sample of 10 cats and finds the mean weight to be 13.5 pounds with a standard deviation of 3.4 pounds. Assume the population of weights is normally distributed.</a:t>
            </a:r>
          </a:p>
          <a:p>
            <a:r>
              <a:rPr lang="en-CA" dirty="0" smtClean="0"/>
              <a:t>Test the claim at a level of significance of 5%.</a:t>
            </a:r>
          </a:p>
          <a:p>
            <a:pPr lvl="0"/>
            <a:r>
              <a:rPr lang="en-CA" dirty="0" smtClean="0"/>
              <a:t>State the hypotheses</a:t>
            </a:r>
          </a:p>
          <a:p>
            <a:pPr lvl="0"/>
            <a:r>
              <a:rPr lang="en-CA" dirty="0" smtClean="0"/>
              <a:t>State the level of significance and construct the critical interval</a:t>
            </a:r>
          </a:p>
          <a:p>
            <a:pPr lvl="0"/>
            <a:r>
              <a:rPr lang="en-CA" dirty="0" smtClean="0"/>
              <a:t>Calculate the test statistics</a:t>
            </a:r>
          </a:p>
          <a:p>
            <a:pPr lvl="0"/>
            <a:r>
              <a:rPr lang="en-CA" dirty="0" smtClean="0"/>
              <a:t>Make a decision</a:t>
            </a:r>
          </a:p>
          <a:p>
            <a:pPr lvl="0"/>
            <a:r>
              <a:rPr lang="en-CA" dirty="0" smtClean="0"/>
              <a:t>State a conclusion</a:t>
            </a:r>
          </a:p>
          <a:p>
            <a:endParaRPr lang="en-CA"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8736" y="810489"/>
            <a:ext cx="10018713" cy="1752599"/>
          </a:xfrm>
        </p:spPr>
        <p:txBody>
          <a:bodyPr/>
          <a:lstStyle/>
          <a:p>
            <a:r>
              <a:rPr lang="en-CA" dirty="0" smtClean="0"/>
              <a:t>Hypothesis in Statistics…</a:t>
            </a:r>
            <a:br>
              <a:rPr lang="en-CA" dirty="0" smtClean="0"/>
            </a:br>
            <a:endParaRPr lang="en-CA" dirty="0"/>
          </a:p>
        </p:txBody>
      </p:sp>
      <p:sp>
        <p:nvSpPr>
          <p:cNvPr id="3" name="Content Placeholder 2"/>
          <p:cNvSpPr>
            <a:spLocks noGrp="1"/>
          </p:cNvSpPr>
          <p:nvPr>
            <p:ph idx="1"/>
          </p:nvPr>
        </p:nvSpPr>
        <p:spPr>
          <a:xfrm>
            <a:off x="1590185" y="2225529"/>
            <a:ext cx="10018713" cy="3124201"/>
          </a:xfrm>
        </p:spPr>
        <p:txBody>
          <a:bodyPr/>
          <a:lstStyle/>
          <a:p>
            <a:pPr marL="0" indent="0">
              <a:buNone/>
            </a:pPr>
            <a:r>
              <a:rPr lang="en-US" dirty="0"/>
              <a:t>In statistics, a hypothesis is a claim or statement about a property of a population.</a:t>
            </a:r>
            <a:endParaRPr lang="en-CA" dirty="0"/>
          </a:p>
          <a:p>
            <a:pPr marL="0" indent="0">
              <a:buNone/>
            </a:pPr>
            <a:r>
              <a:rPr lang="en-US" dirty="0"/>
              <a:t> </a:t>
            </a:r>
            <a:r>
              <a:rPr lang="en-US" dirty="0" smtClean="0"/>
              <a:t>    The </a:t>
            </a:r>
            <a:r>
              <a:rPr lang="en-US" dirty="0"/>
              <a:t>mean salary of new college graduates is $45,000 per year. This is a hypothesis about a population mean. In many situations we need to test this claim or hypothesis to see if it is true or not.</a:t>
            </a:r>
            <a:endParaRPr lang="en-CA" dirty="0"/>
          </a:p>
          <a:p>
            <a:endParaRPr lang="en-CA" dirty="0"/>
          </a:p>
        </p:txBody>
      </p:sp>
      <p:sp>
        <p:nvSpPr>
          <p:cNvPr id="4" name="Rectangle 3"/>
          <p:cNvSpPr/>
          <p:nvPr/>
        </p:nvSpPr>
        <p:spPr>
          <a:xfrm>
            <a:off x="1067287" y="1763864"/>
            <a:ext cx="522899"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solidFill>
                  <a:srgbClr val="FFC000"/>
                </a:solidFill>
                <a:effectLst>
                  <a:outerShdw dist="38100" dir="2640000" algn="bl" rotWithShape="0">
                    <a:schemeClr val="tx2">
                      <a:lumMod val="75000"/>
                    </a:schemeClr>
                  </a:outerShdw>
                </a:effectLst>
              </a:rPr>
              <a:t>E</a:t>
            </a:r>
            <a:endParaRPr lang="en-CA" sz="5400" b="1" dirty="0">
              <a:ln w="12700">
                <a:solidFill>
                  <a:schemeClr val="tx2">
                    <a:lumMod val="75000"/>
                  </a:schemeClr>
                </a:solidFill>
                <a:prstDash val="solid"/>
              </a:ln>
              <a:solidFill>
                <a:srgbClr val="FFC00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xmlns="" val="42931510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normAutofit/>
          </a:bodyPr>
          <a:lstStyle/>
          <a:p>
            <a:r>
              <a:rPr lang="en-CA" dirty="0" smtClean="0"/>
              <a:t>2. A cosmetics company fills jars of facial cream by an automatic dispensing machine. The machine is set to dispense a mean of 8.1 ounces per jar. Uncontrollable factors in the process can shift the mean away from 8.1 and cause either under fill or overfill, both of which are undesirable. In such a case the dispensing machine is stopped and recalibrated. Regardless of the mean amount dispensed, the standard deviation of the amount dispensed for the population has the value of 0.22 ounce. A quality control engineer routinely selects 60 jars from the assembly line to check the amounts filled. The sample mean was 8.2 ounces. Determine if there is sufficient evidence in the sample to indicate, at the 1% level of significance, that the machine should be recalibrated.</a:t>
            </a:r>
          </a:p>
          <a:p>
            <a:endParaRPr lang="en-CA"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normAutofit/>
          </a:bodyPr>
          <a:lstStyle/>
          <a:p>
            <a:pPr lvl="0"/>
            <a:r>
              <a:rPr lang="en-CA" dirty="0" smtClean="0"/>
              <a:t>State the hypotheses</a:t>
            </a:r>
          </a:p>
          <a:p>
            <a:pPr lvl="0"/>
            <a:r>
              <a:rPr lang="en-CA" dirty="0" smtClean="0"/>
              <a:t>State the level of significance and construct the critical interval</a:t>
            </a:r>
          </a:p>
          <a:p>
            <a:pPr lvl="0"/>
            <a:r>
              <a:rPr lang="en-CA" dirty="0" smtClean="0"/>
              <a:t>Calculate the test statistics</a:t>
            </a:r>
          </a:p>
          <a:p>
            <a:pPr lvl="0"/>
            <a:r>
              <a:rPr lang="en-CA" dirty="0" smtClean="0"/>
              <a:t>Make a decision</a:t>
            </a:r>
          </a:p>
          <a:p>
            <a:pPr lvl="0"/>
            <a:r>
              <a:rPr lang="en-CA" dirty="0" smtClean="0"/>
              <a:t>State a conclusion</a:t>
            </a:r>
          </a:p>
          <a:p>
            <a:endParaRPr lang="en-CA"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dirty="0" smtClean="0"/>
              <a:t>3. A magazine publisher tells potential advertisers that the mean household income of its regular reader is $61,500. An advertising agency wishes to test this claim against the alternative that the mean is smaller. A sample of 31 randomly selected regular readers yields mean income $59,800 with standard deviation $5,850. Perform the relevant test at the 1% level of significance.</a:t>
            </a:r>
            <a:endParaRPr lang="en-CA"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normAutofit/>
          </a:bodyPr>
          <a:lstStyle/>
          <a:p>
            <a:pPr lvl="0"/>
            <a:r>
              <a:rPr lang="en-CA" dirty="0" smtClean="0"/>
              <a:t>State the hypotheses</a:t>
            </a:r>
          </a:p>
          <a:p>
            <a:pPr lvl="0"/>
            <a:r>
              <a:rPr lang="en-CA" dirty="0" smtClean="0"/>
              <a:t>State the level of significance and construct the critical interval</a:t>
            </a:r>
          </a:p>
          <a:p>
            <a:pPr lvl="0"/>
            <a:r>
              <a:rPr lang="en-CA" dirty="0" smtClean="0"/>
              <a:t>Calculate the test statistics</a:t>
            </a:r>
          </a:p>
          <a:p>
            <a:pPr lvl="0"/>
            <a:r>
              <a:rPr lang="en-CA" dirty="0" smtClean="0"/>
              <a:t>Make a decision</a:t>
            </a:r>
          </a:p>
          <a:p>
            <a:pPr lvl="0"/>
            <a:r>
              <a:rPr lang="en-CA" dirty="0" smtClean="0"/>
              <a:t>State a conclusion</a:t>
            </a:r>
          </a:p>
          <a:p>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parallel between hypothesis testing and a trial in a court of law</a:t>
            </a:r>
            <a:endParaRPr lang="en-CA" dirty="0"/>
          </a:p>
        </p:txBody>
      </p:sp>
      <p:sp>
        <p:nvSpPr>
          <p:cNvPr id="3" name="Content Placeholder 2"/>
          <p:cNvSpPr>
            <a:spLocks noGrp="1"/>
          </p:cNvSpPr>
          <p:nvPr>
            <p:ph idx="1"/>
          </p:nvPr>
        </p:nvSpPr>
        <p:spPr/>
        <p:txBody>
          <a:bodyPr/>
          <a:lstStyle/>
          <a:p>
            <a:r>
              <a:rPr lang="en-US" dirty="0"/>
              <a:t>Hypothesis testing is similar to a trial in a court of law. </a:t>
            </a:r>
            <a:endParaRPr lang="en-US" dirty="0" smtClean="0"/>
          </a:p>
          <a:p>
            <a:r>
              <a:rPr lang="en-US" dirty="0" smtClean="0"/>
              <a:t>The </a:t>
            </a:r>
            <a:r>
              <a:rPr lang="en-US" dirty="0"/>
              <a:t>defendant is considered to be innocent until it is proven otherwise. The prosecutor has to find enough evidence to prove that the defendant is guilty. If the evidence is not enough, the defendant will be considered innocent.</a:t>
            </a:r>
            <a:endParaRPr lang="en-CA" dirty="0"/>
          </a:p>
          <a:p>
            <a:r>
              <a:rPr lang="en-US" dirty="0"/>
              <a:t>The innocence is defined, in statistics, by the </a:t>
            </a:r>
            <a:r>
              <a:rPr lang="en-US" dirty="0">
                <a:solidFill>
                  <a:srgbClr val="FF0000"/>
                </a:solidFill>
              </a:rPr>
              <a:t>null hypothesis</a:t>
            </a:r>
            <a:r>
              <a:rPr lang="en-US" dirty="0"/>
              <a:t>. The guiltiness, on the other hand, is defined by the </a:t>
            </a:r>
            <a:r>
              <a:rPr lang="en-US" dirty="0">
                <a:solidFill>
                  <a:srgbClr val="00B0F0"/>
                </a:solidFill>
              </a:rPr>
              <a:t>alternate (or alternative) hypothesis.</a:t>
            </a:r>
            <a:endParaRPr lang="en-CA" dirty="0">
              <a:solidFill>
                <a:srgbClr val="00B0F0"/>
              </a:solidFill>
            </a:endParaRPr>
          </a:p>
          <a:p>
            <a:pPr marL="0" indent="0">
              <a:buNone/>
            </a:pPr>
            <a:endParaRPr lang="en-CA" dirty="0"/>
          </a:p>
        </p:txBody>
      </p:sp>
      <p:pic>
        <p:nvPicPr>
          <p:cNvPr id="4" name="Picture 2" descr="https://encrypted-tbn0.gstatic.com/images?q=tbn:ANd9GcREkFAvjtAyQEzoGOQFiWgdPKDuQgiTnkwLXRO3fp1swVbziko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857115" y="1227400"/>
            <a:ext cx="1647497" cy="1355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31598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dirty="0" smtClean="0"/>
              <a:t>4. Authors of a computer algebra system wish to compare the speed of a new computational algorithm to the currently implemented algorithm. They apply the new algorithm to 31 standard problems; it averages 8.16 seconds with standard deviation 0.17 second. The current algorithm averages 8.21 seconds on such problems. Test, at the 1% level of significance, the alternative hypothesis that the new algorithm has a lower average time than the current algorithm.</a:t>
            </a:r>
          </a:p>
          <a:p>
            <a:endParaRPr lang="en-CA"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normAutofit/>
          </a:bodyPr>
          <a:lstStyle/>
          <a:p>
            <a:pPr lvl="0"/>
            <a:r>
              <a:rPr lang="en-CA" dirty="0" smtClean="0"/>
              <a:t>State the hypotheses</a:t>
            </a:r>
          </a:p>
          <a:p>
            <a:pPr lvl="0"/>
            <a:r>
              <a:rPr lang="en-CA" dirty="0" smtClean="0"/>
              <a:t>State the level of significance and construct the critical interval</a:t>
            </a:r>
          </a:p>
          <a:p>
            <a:pPr lvl="0"/>
            <a:r>
              <a:rPr lang="en-CA" dirty="0" smtClean="0"/>
              <a:t>Calculate the test statistics</a:t>
            </a:r>
          </a:p>
          <a:p>
            <a:pPr lvl="0"/>
            <a:r>
              <a:rPr lang="en-CA" dirty="0" smtClean="0"/>
              <a:t>Make a decision</a:t>
            </a:r>
          </a:p>
          <a:p>
            <a:pPr lvl="0"/>
            <a:r>
              <a:rPr lang="en-CA" dirty="0" smtClean="0"/>
              <a:t>State a conclusion</a:t>
            </a:r>
          </a:p>
          <a:p>
            <a:endParaRPr lang="en-CA"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smtClean="0"/>
              <a:t>5. A </a:t>
            </a:r>
            <a:r>
              <a:rPr lang="en-CA" dirty="0" smtClean="0"/>
              <a:t>professor gives his class a final examination that he knows from years of experience yields a population mean of 84 and a standard deviation of 8. His present class of 24 obtains a mean of 88. Test the claim that the current test results differ from the old ones. Test at a 5% level of significance. Consider the population normally distributed.</a:t>
            </a:r>
            <a:endParaRPr lang="en-CA"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pPr lvl="0"/>
            <a:r>
              <a:rPr lang="en-CA" dirty="0" smtClean="0"/>
              <a:t>State the hypotheses</a:t>
            </a:r>
          </a:p>
          <a:p>
            <a:pPr lvl="0"/>
            <a:r>
              <a:rPr lang="en-CA" dirty="0" smtClean="0"/>
              <a:t>State the level of significance and construct the critical interval</a:t>
            </a:r>
          </a:p>
          <a:p>
            <a:pPr lvl="0"/>
            <a:r>
              <a:rPr lang="en-CA" dirty="0" smtClean="0"/>
              <a:t>Calculate the test statistics</a:t>
            </a:r>
          </a:p>
          <a:p>
            <a:pPr lvl="0"/>
            <a:r>
              <a:rPr lang="en-CA" dirty="0" smtClean="0"/>
              <a:t>Make a decision</a:t>
            </a:r>
          </a:p>
          <a:p>
            <a:pPr lvl="0"/>
            <a:r>
              <a:rPr lang="en-CA" dirty="0" smtClean="0"/>
              <a:t>State a conclusion</a:t>
            </a:r>
          </a:p>
          <a:p>
            <a:endParaRPr lang="en-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pPr algn="ct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𝑂</m:t>
                        </m:r>
                      </m:sub>
                    </m:sSub>
                  </m:oMath>
                </a14:m>
                <a:r>
                  <a:rPr lang="en-CA" dirty="0" smtClean="0"/>
                  <a:t>versus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sub>
                    </m:sSub>
                  </m:oMath>
                </a14:m>
                <a:endParaRPr lang="en-CA"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2" cstate="print"/>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pPr lvl="0"/>
                <a:r>
                  <a:rPr lang="en-US" dirty="0" smtClean="0"/>
                  <a:t>The </a:t>
                </a:r>
                <a:r>
                  <a:rPr lang="en-US" b="1" u="sng" dirty="0"/>
                  <a:t>null hypothesis</a:t>
                </a:r>
                <a:r>
                  <a:rPr lang="en-US" dirty="0"/>
                  <a:t> is the hypothesis that expresses a statement about a parameter of a population and states no change. It contains an equal sign and it is denoted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𝑂</m:t>
                        </m:r>
                      </m:sub>
                    </m:sSub>
                  </m:oMath>
                </a14:m>
                <a:r>
                  <a:rPr lang="en-US" dirty="0"/>
                  <a:t>. Example: the mean salary of new college graduates is $ 45,000 a year: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=$ 45,000</m:t>
                    </m:r>
                  </m:oMath>
                </a14:m>
                <a:r>
                  <a:rPr lang="en-US" dirty="0"/>
                  <a:t>.</a:t>
                </a:r>
                <a:endParaRPr lang="en-CA" dirty="0"/>
              </a:p>
              <a:p>
                <a:pPr marL="0" indent="0">
                  <a:buNone/>
                </a:pPr>
                <a:r>
                  <a:rPr lang="en-US" dirty="0"/>
                  <a:t> </a:t>
                </a:r>
                <a:endParaRPr lang="en-CA" dirty="0"/>
              </a:p>
              <a:p>
                <a:pPr lvl="0"/>
                <a:r>
                  <a:rPr lang="en-US" dirty="0"/>
                  <a:t>The </a:t>
                </a:r>
                <a:r>
                  <a:rPr lang="en-US" b="1" u="sng" dirty="0"/>
                  <a:t>alternate hypothesis</a:t>
                </a:r>
                <a:r>
                  <a:rPr lang="en-US" dirty="0"/>
                  <a:t> is the hypothesis that might be true when the null hypothesis is not. It contains one of the </a:t>
                </a:r>
                <a14:m>
                  <m:oMath xmlns:m="http://schemas.openxmlformats.org/officeDocument/2006/math">
                    <m:r>
                      <a:rPr lang="en-US" i="1">
                        <a:latin typeface="Cambria Math" panose="02040503050406030204" pitchFamily="18" charset="0"/>
                      </a:rPr>
                      <m:t>&lt;, &gt;, ≠</m:t>
                    </m:r>
                  </m:oMath>
                </a14:m>
                <a:r>
                  <a:rPr lang="en-US" dirty="0"/>
                  <a:t> signs and it is denoted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sub>
                    </m:sSub>
                    <m:r>
                      <a:rPr lang="en-US" i="1">
                        <a:latin typeface="Cambria Math" panose="02040503050406030204" pitchFamily="18" charset="0"/>
                      </a:rPr>
                      <m:t> </m:t>
                    </m:r>
                    <m:r>
                      <a:rPr lang="en-US" i="1">
                        <a:latin typeface="Cambria Math" panose="02040503050406030204" pitchFamily="18" charset="0"/>
                      </a:rPr>
                      <m:t>𝑜𝑟</m:t>
                    </m:r>
                    <m:r>
                      <a:rPr lang="en-US" i="1">
                        <a:latin typeface="Cambria Math" panose="02040503050406030204" pitchFamily="18" charset="0"/>
                      </a:rPr>
                      <m:t> </m:t>
                    </m:r>
                    <m:sSub>
                      <m:sSubPr>
                        <m:ctrlPr>
                          <a:rPr lang="en-CA"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1</m:t>
                        </m:r>
                      </m:sub>
                    </m:sSub>
                  </m:oMath>
                </a14:m>
                <a:r>
                  <a:rPr lang="en-US" dirty="0"/>
                  <a:t>. Example: The mean salary of new college graduates is different than $ 45,000 a year: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≠$45,000</m:t>
                    </m:r>
                  </m:oMath>
                </a14:m>
                <a:r>
                  <a:rPr lang="en-US" dirty="0"/>
                  <a:t>.</a:t>
                </a:r>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479" t="-806" r="-958"/>
                </a:stretch>
              </a:blipFill>
            </p:spPr>
            <p:txBody>
              <a:bodyPr/>
              <a:lstStyle/>
              <a:p>
                <a:r>
                  <a:rPr lang="en-CA">
                    <a:noFill/>
                  </a:rPr>
                  <a:t> </a:t>
                </a:r>
              </a:p>
            </p:txBody>
          </p:sp>
        </mc:Fallback>
      </mc:AlternateContent>
      <p:pic>
        <p:nvPicPr>
          <p:cNvPr id="4" name="Picture 6" descr="Image result for hypotheses testing real life pictures"/>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100992" y="504825"/>
            <a:ext cx="2495550" cy="14001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450963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a:xfrm>
            <a:off x="1059873" y="2133600"/>
            <a:ext cx="10444739" cy="3777622"/>
          </a:xfrm>
        </p:spPr>
        <p:txBody>
          <a:bodyPr/>
          <a:lstStyle/>
          <a:p>
            <a:endParaRPr lang="en-CA"/>
          </a:p>
        </p:txBody>
      </p:sp>
      <p:sp>
        <p:nvSpPr>
          <p:cNvPr id="4" name="Rectangle 3"/>
          <p:cNvSpPr/>
          <p:nvPr/>
        </p:nvSpPr>
        <p:spPr>
          <a:xfrm>
            <a:off x="1484310" y="2438399"/>
            <a:ext cx="9820998" cy="2862322"/>
          </a:xfrm>
          <a:prstGeom prst="rect">
            <a:avLst/>
          </a:prstGeom>
        </p:spPr>
        <p:txBody>
          <a:bodyPr wrap="square">
            <a:spAutoFit/>
          </a:bodyPr>
          <a:lstStyle/>
          <a:p>
            <a:pPr fontAlgn="auto"/>
            <a:r>
              <a:rPr lang="en-CA" dirty="0"/>
              <a:t>A researcher found that a cigarette smoker smokes on average </a:t>
            </a:r>
            <a:r>
              <a:rPr lang="en-CA" dirty="0" smtClean="0"/>
              <a:t>of 30 cigarettes </a:t>
            </a:r>
            <a:r>
              <a:rPr lang="en-CA" dirty="0"/>
              <a:t>a day. She feels that this average is too high. She selected a random sample of </a:t>
            </a:r>
            <a:r>
              <a:rPr lang="en-CA" dirty="0" smtClean="0"/>
              <a:t>9 smokers </a:t>
            </a:r>
            <a:r>
              <a:rPr lang="en-CA" dirty="0"/>
              <a:t>and found that the mean number of cigarettes they smoked per day was </a:t>
            </a:r>
            <a:r>
              <a:rPr lang="en-CA" dirty="0" smtClean="0"/>
              <a:t>29. The </a:t>
            </a:r>
            <a:r>
              <a:rPr lang="en-CA" dirty="0"/>
              <a:t>sample standard deviation was </a:t>
            </a:r>
            <a:r>
              <a:rPr lang="en-CA" dirty="0" smtClean="0"/>
              <a:t>2.3.</a:t>
            </a:r>
            <a:endParaRPr lang="en-CA" dirty="0"/>
          </a:p>
          <a:p>
            <a:pPr fontAlgn="auto"/>
            <a:r>
              <a:rPr lang="en-CA" dirty="0" smtClean="0"/>
              <a:t>At 0.05 level of significance, </a:t>
            </a:r>
            <a:r>
              <a:rPr lang="en-CA" dirty="0"/>
              <a:t>is there enough evidence to support her claim? Assume that the population is approximately normally distributed. Use the critical value method and tables.</a:t>
            </a:r>
          </a:p>
          <a:p>
            <a:r>
              <a:rPr lang="en-CA" dirty="0"/>
              <a:t>(a)State the hypotheses and identify the claim.</a:t>
            </a:r>
          </a:p>
          <a:p>
            <a:r>
              <a:rPr lang="en-CA" dirty="0"/>
              <a:t>(b)Find the critical value.</a:t>
            </a:r>
          </a:p>
          <a:p>
            <a:r>
              <a:rPr lang="en-CA" dirty="0"/>
              <a:t>(c)Compute the test value.</a:t>
            </a:r>
          </a:p>
          <a:p>
            <a:r>
              <a:rPr lang="en-CA" dirty="0"/>
              <a:t>(d)Make the decision.</a:t>
            </a:r>
          </a:p>
          <a:p>
            <a:r>
              <a:rPr lang="en-CA" dirty="0"/>
              <a:t>(e)Summarize the results.</a:t>
            </a:r>
            <a:endParaRPr lang="en-CA" dirty="0">
              <a:effectLst/>
            </a:endParaRPr>
          </a:p>
        </p:txBody>
      </p:sp>
    </p:spTree>
    <p:extLst>
      <p:ext uri="{BB962C8B-B14F-4D97-AF65-F5344CB8AC3E}">
        <p14:creationId xmlns:p14="http://schemas.microsoft.com/office/powerpoint/2010/main" xmlns="" val="3331359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endParaRPr lang="en-CA" dirty="0" smtClean="0"/>
              </a:p>
              <a:p>
                <a:r>
                  <a:rPr lang="en-CA" dirty="0" smtClean="0"/>
                  <a:t>Part </a:t>
                </a:r>
                <a:r>
                  <a:rPr lang="en-CA" dirty="0"/>
                  <a:t>1 of </a:t>
                </a:r>
                <a:r>
                  <a:rPr lang="en-CA" dirty="0" smtClean="0"/>
                  <a:t>5</a:t>
                </a:r>
              </a:p>
              <a:p>
                <a:r>
                  <a:rPr lang="en-US" dirty="0"/>
                  <a:t>H</a:t>
                </a:r>
                <a:r>
                  <a:rPr lang="en-US" baseline="-25000" dirty="0"/>
                  <a:t>0</a:t>
                </a:r>
                <a:r>
                  <a:rPr lang="en-US" dirty="0"/>
                  <a:t> :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m:t>
                    </m:r>
                  </m:oMath>
                </a14:m>
                <a:r>
                  <a:rPr lang="en-CA" dirty="0" smtClean="0"/>
                  <a:t>30 (Not claim)</a:t>
                </a:r>
                <a:endParaRPr lang="en-CA" dirty="0"/>
              </a:p>
              <a:p>
                <a:r>
                  <a:rPr lang="en-US" dirty="0"/>
                  <a:t>H</a:t>
                </a:r>
                <a:r>
                  <a:rPr lang="en-US" baseline="-25000" dirty="0"/>
                  <a:t>a</a:t>
                </a:r>
                <a:r>
                  <a:rPr lang="en-US" dirty="0"/>
                  <a:t>: </a:t>
                </a:r>
                <a14:m>
                  <m:oMath xmlns:m="http://schemas.openxmlformats.org/officeDocument/2006/math">
                    <m:r>
                      <a:rPr lang="en-US" i="1">
                        <a:latin typeface="Cambria Math" panose="02040503050406030204" pitchFamily="18" charset="0"/>
                      </a:rPr>
                      <m:t>𝜇</m:t>
                    </m:r>
                    <m:r>
                      <a:rPr lang="en-US" i="1" smtClean="0">
                        <a:latin typeface="Cambria Math" panose="02040503050406030204" pitchFamily="18" charset="0"/>
                        <a:ea typeface="Cambria Math" panose="02040503050406030204" pitchFamily="18" charset="0"/>
                      </a:rPr>
                      <m:t>&lt;</m:t>
                    </m:r>
                  </m:oMath>
                </a14:m>
                <a:r>
                  <a:rPr lang="en-CA" dirty="0" smtClean="0"/>
                  <a:t>30   (Claim)</a:t>
                </a:r>
                <a:endParaRPr lang="en-CA" dirty="0"/>
              </a:p>
              <a:p>
                <a:r>
                  <a:rPr lang="en-CA" dirty="0" smtClean="0"/>
                  <a:t> </a:t>
                </a:r>
                <a:endParaRPr lang="en-CA" dirty="0"/>
              </a:p>
              <a:p>
                <a:r>
                  <a:rPr lang="en-CA" dirty="0"/>
                  <a:t>This hypothesis test is a </a:t>
                </a:r>
                <a:r>
                  <a:rPr lang="en-CA" dirty="0" smtClean="0"/>
                  <a:t>left tail test</a:t>
                </a:r>
                <a:r>
                  <a:rPr lang="en-CA" dirty="0"/>
                  <a:t>.</a:t>
                </a:r>
              </a:p>
              <a:p>
                <a:r>
                  <a:rPr lang="en-CA" dirty="0"/>
                  <a:t>Part 2 of 5</a:t>
                </a:r>
              </a:p>
              <a:p>
                <a:pPr fontAlgn="auto"/>
                <a:r>
                  <a:rPr lang="en-CA" dirty="0"/>
                  <a:t>Critical value(s): </a:t>
                </a:r>
                <a:r>
                  <a:rPr lang="en-CA" dirty="0" smtClean="0"/>
                  <a:t>-1.860</a:t>
                </a:r>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479"/>
                </a:stretch>
              </a:blipFill>
            </p:spPr>
            <p:txBody>
              <a:bodyPr/>
              <a:lstStyle/>
              <a:p>
                <a:r>
                  <a:rPr lang="en-CA">
                    <a:noFill/>
                  </a:rPr>
                  <a:t> </a:t>
                </a:r>
              </a:p>
            </p:txBody>
          </p:sp>
        </mc:Fallback>
      </mc:AlternateContent>
    </p:spTree>
    <p:extLst>
      <p:ext uri="{BB962C8B-B14F-4D97-AF65-F5344CB8AC3E}">
        <p14:creationId xmlns:p14="http://schemas.microsoft.com/office/powerpoint/2010/main" xmlns="" val="5613497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r>
                  <a:rPr lang="en-CA" dirty="0" smtClean="0"/>
                  <a:t>Part 3 of 5</a:t>
                </a:r>
              </a:p>
              <a:p>
                <a14:m>
                  <m:oMath xmlns:m="http://schemas.openxmlformats.org/officeDocument/2006/math">
                    <m:r>
                      <a:rPr lang="en-CA" b="0" i="1" smtClean="0">
                        <a:latin typeface="Cambria Math" panose="02040503050406030204" pitchFamily="18" charset="0"/>
                      </a:rPr>
                      <m:t>𝑡</m:t>
                    </m:r>
                    <m:r>
                      <a:rPr lang="en-CA" b="0" i="1" smtClean="0">
                        <a:latin typeface="Cambria Math" panose="02040503050406030204" pitchFamily="18" charset="0"/>
                      </a:rPr>
                      <m:t>=−1.304</m:t>
                    </m:r>
                  </m:oMath>
                </a14:m>
                <a:endParaRPr lang="en-CA" b="0" dirty="0" smtClean="0"/>
              </a:p>
              <a:p>
                <a:r>
                  <a:rPr lang="en-CA" dirty="0"/>
                  <a:t>Part 4 of 5</a:t>
                </a:r>
              </a:p>
              <a:p>
                <a:r>
                  <a:rPr lang="en-CA" dirty="0" smtClean="0"/>
                  <a:t>Do not reject the </a:t>
                </a:r>
                <a:r>
                  <a:rPr lang="en-CA" dirty="0"/>
                  <a:t>null hypothesis</a:t>
                </a:r>
                <a:r>
                  <a:rPr lang="en-CA" dirty="0" smtClean="0"/>
                  <a:t>.</a:t>
                </a:r>
              </a:p>
              <a:p>
                <a:r>
                  <a:rPr lang="en-CA" dirty="0"/>
                  <a:t>Part 5 of 5</a:t>
                </a:r>
                <a:endParaRPr lang="en-CA" dirty="0" smtClean="0"/>
              </a:p>
              <a:p>
                <a:pPr fontAlgn="auto"/>
                <a:r>
                  <a:rPr lang="en-CA" dirty="0" smtClean="0"/>
                  <a:t>There </a:t>
                </a:r>
                <a:r>
                  <a:rPr lang="en-CA" dirty="0"/>
                  <a:t>is </a:t>
                </a:r>
                <a:r>
                  <a:rPr lang="en-CA" dirty="0" smtClean="0"/>
                  <a:t>not enough evidence to support the claim that </a:t>
                </a:r>
                <a:r>
                  <a:rPr lang="en-CA" dirty="0"/>
                  <a:t>the mean number of cigarettes smoked per day is less </a:t>
                </a:r>
                <a:r>
                  <a:rPr lang="en-CA" dirty="0" smtClean="0"/>
                  <a:t>than 30. </a:t>
                </a:r>
                <a:endParaRPr lang="en-CA" dirty="0"/>
              </a:p>
              <a:p>
                <a:pPr marL="0" indent="0">
                  <a:buNone/>
                </a:pPr>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479" t="-806"/>
                </a:stretch>
              </a:blipFill>
            </p:spPr>
            <p:txBody>
              <a:bodyPr/>
              <a:lstStyle/>
              <a:p>
                <a:r>
                  <a:rPr lang="en-CA">
                    <a:noFill/>
                  </a:rPr>
                  <a:t> </a:t>
                </a:r>
              </a:p>
            </p:txBody>
          </p:sp>
        </mc:Fallback>
      </mc:AlternateContent>
    </p:spTree>
    <p:extLst>
      <p:ext uri="{BB962C8B-B14F-4D97-AF65-F5344CB8AC3E}">
        <p14:creationId xmlns:p14="http://schemas.microsoft.com/office/powerpoint/2010/main" xmlns="" val="2995167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35182"/>
          </a:xfrm>
        </p:spPr>
        <p:txBody>
          <a:bodyPr/>
          <a:lstStyle/>
          <a:p>
            <a:r>
              <a:rPr lang="en-CA" dirty="0" smtClean="0"/>
              <a:t>Steps for hypotheses testing</a:t>
            </a:r>
            <a:endParaRPr lang="en-CA"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80337759"/>
              </p:ext>
            </p:extLst>
          </p:nvPr>
        </p:nvGraphicFramePr>
        <p:xfrm>
          <a:off x="2274019" y="1899455"/>
          <a:ext cx="7867507" cy="1973580"/>
        </p:xfrm>
        <a:graphic>
          <a:graphicData uri="http://schemas.openxmlformats.org/drawingml/2006/table">
            <a:tbl>
              <a:tblPr firstRow="1" firstCol="1" bandRow="1">
                <a:tableStyleId>{5C22544A-7EE6-4342-B048-85BDC9FD1C3A}</a:tableStyleId>
              </a:tblPr>
              <a:tblGrid>
                <a:gridCol w="7867507"/>
              </a:tblGrid>
              <a:tr h="1207426">
                <a:tc>
                  <a:txBody>
                    <a:bodyPr/>
                    <a:lstStyle/>
                    <a:p>
                      <a:pPr algn="ctr">
                        <a:lnSpc>
                          <a:spcPct val="115000"/>
                        </a:lnSpc>
                        <a:spcAft>
                          <a:spcPts val="0"/>
                        </a:spcAft>
                      </a:pPr>
                      <a:r>
                        <a:rPr lang="en-CA" sz="1200" dirty="0">
                          <a:effectLst/>
                        </a:rPr>
                        <a:t>1</a:t>
                      </a:r>
                      <a:br>
                        <a:rPr lang="en-CA" sz="1200" dirty="0">
                          <a:effectLst/>
                        </a:rPr>
                      </a:br>
                      <a:r>
                        <a:rPr lang="en-CA" sz="1200" dirty="0">
                          <a:effectLst/>
                        </a:rPr>
                        <a:t/>
                      </a:r>
                      <a:br>
                        <a:rPr lang="en-CA" sz="1200" dirty="0">
                          <a:effectLst/>
                        </a:rPr>
                      </a:br>
                      <a:r>
                        <a:rPr lang="en-CA" sz="2800" dirty="0">
                          <a:effectLst/>
                        </a:rPr>
                        <a:t>Identify the null hypothesis H</a:t>
                      </a:r>
                      <a:r>
                        <a:rPr lang="en-CA" sz="2800" baseline="-25000" dirty="0">
                          <a:effectLst/>
                        </a:rPr>
                        <a:t>0</a:t>
                      </a:r>
                      <a:r>
                        <a:rPr lang="en-CA" sz="2800" dirty="0">
                          <a:effectLst/>
                        </a:rPr>
                        <a:t> and the alternate hypothesis </a:t>
                      </a:r>
                      <a:r>
                        <a:rPr lang="en-CA" sz="2800" dirty="0" smtClean="0">
                          <a:effectLst/>
                        </a:rPr>
                        <a:t>H1.</a:t>
                      </a:r>
                      <a:endParaRPr lang="en-CA"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0" marR="285750" marT="285750" marB="285750" anchor="ctr"/>
                </a:tc>
              </a:tr>
            </a:tbl>
          </a:graphicData>
        </a:graphic>
      </p:graphicFrame>
      <mc:AlternateContent xmlns:mc="http://schemas.openxmlformats.org/markup-compatibility/2006">
        <mc:Choice xmlns:a14="http://schemas.microsoft.com/office/drawing/2010/main" xmlns="" Requires="a14">
          <p:sp>
            <p:nvSpPr>
              <p:cNvPr id="5" name="Rectangle 4"/>
              <p:cNvSpPr/>
              <p:nvPr/>
            </p:nvSpPr>
            <p:spPr>
              <a:xfrm>
                <a:off x="2274019" y="4072362"/>
                <a:ext cx="6096000" cy="1685077"/>
              </a:xfrm>
              <a:prstGeom prst="rect">
                <a:avLst/>
              </a:prstGeom>
            </p:spPr>
            <p:txBody>
              <a:bodyPr>
                <a:spAutoFit/>
              </a:bodyPr>
              <a:lstStyle/>
              <a:p>
                <a:pPr marL="342900" lvl="0" indent="-342900">
                  <a:lnSpc>
                    <a:spcPct val="115000"/>
                  </a:lnSpc>
                  <a:spcAft>
                    <a:spcPts val="1000"/>
                  </a:spcAft>
                  <a:buFont typeface="+mj-lt"/>
                  <a:buAutoNum type="arabicPeriod"/>
                </a:pPr>
                <a:r>
                  <a:rPr lang="en-US" dirty="0" smtClean="0">
                    <a:effectLst/>
                    <a:latin typeface="Arial" panose="020B0604020202020204" pitchFamily="34" charset="0"/>
                    <a:ea typeface="Calibri" panose="020F0502020204030204" pitchFamily="34" charset="0"/>
                    <a:cs typeface="Times New Roman" panose="02020603050405020304" pitchFamily="18" charset="0"/>
                  </a:rPr>
                  <a:t>Identify the null hypothesis H</a:t>
                </a:r>
                <a:r>
                  <a:rPr lang="en-US" baseline="-25000" dirty="0">
                    <a:effectLst/>
                    <a:latin typeface="Arial" panose="020B0604020202020204" pitchFamily="34" charset="0"/>
                    <a:ea typeface="Calibri" panose="020F0502020204030204" pitchFamily="34" charset="0"/>
                    <a:cs typeface="Times New Roman" panose="02020603050405020304" pitchFamily="18" charset="0"/>
                  </a:rPr>
                  <a:t>0</a:t>
                </a:r>
                <a:r>
                  <a:rPr lang="en-US" dirty="0">
                    <a:effectLst/>
                    <a:latin typeface="Arial" panose="020B0604020202020204" pitchFamily="34" charset="0"/>
                    <a:ea typeface="Calibri" panose="020F0502020204030204" pitchFamily="34" charset="0"/>
                    <a:cs typeface="Times New Roman" panose="02020603050405020304" pitchFamily="18" charset="0"/>
                  </a:rPr>
                  <a:t> and the alternate hypothesis </a:t>
                </a:r>
                <a:r>
                  <a:rPr lang="en-US" dirty="0" smtClean="0">
                    <a:effectLst/>
                    <a:latin typeface="Arial" panose="020B0604020202020204" pitchFamily="34" charset="0"/>
                    <a:ea typeface="Calibri" panose="020F0502020204030204" pitchFamily="34" charset="0"/>
                    <a:cs typeface="Times New Roman" panose="02020603050405020304" pitchFamily="18" charset="0"/>
                  </a:rPr>
                  <a:t>H</a:t>
                </a:r>
                <a:r>
                  <a:rPr lang="en-US" baseline="-25000" dirty="0" smtClean="0">
                    <a:latin typeface="Arial" panose="020B0604020202020204" pitchFamily="34" charset="0"/>
                    <a:ea typeface="Calibri" panose="020F0502020204030204" pitchFamily="34" charset="0"/>
                    <a:cs typeface="Times New Roman" panose="02020603050405020304" pitchFamily="18" charset="0"/>
                  </a:rPr>
                  <a:t>1</a:t>
                </a:r>
                <a:r>
                  <a:rPr lang="en-US" dirty="0" smtClean="0">
                    <a:effectLst/>
                    <a:latin typeface="Arial" panose="020B0604020202020204" pitchFamily="34" charset="0"/>
                    <a:ea typeface="Calibri" panose="020F0502020204030204" pitchFamily="34" charset="0"/>
                    <a:cs typeface="Times New Roman" panose="02020603050405020304" pitchFamily="18" charset="0"/>
                  </a:rPr>
                  <a:t>. </a:t>
                </a:r>
                <a:r>
                  <a:rPr lang="en-US" dirty="0">
                    <a:effectLst/>
                    <a:latin typeface="Arial" panose="020B0604020202020204" pitchFamily="34" charset="0"/>
                    <a:ea typeface="Calibri" panose="020F0502020204030204" pitchFamily="34" charset="0"/>
                    <a:cs typeface="Times New Roman" panose="02020603050405020304" pitchFamily="18" charset="0"/>
                  </a:rPr>
                  <a:t>As a rule, the null hypothesis will contain an equal sign and the alternate hypothesis will contradict the null hypothesis (thus containing one of the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&lt;, &gt;, ≠</m:t>
                    </m:r>
                  </m:oMath>
                </a14:m>
                <a:r>
                  <a:rPr lang="en-US" dirty="0">
                    <a:effectLst/>
                    <a:latin typeface="Arial" panose="020B0604020202020204" pitchFamily="34" charset="0"/>
                    <a:ea typeface="Times New Roman" panose="02020603050405020304" pitchFamily="18" charset="0"/>
                    <a:cs typeface="Times New Roman" panose="02020603050405020304" pitchFamily="18" charset="0"/>
                  </a:rPr>
                  <a:t> signs).</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2274019" y="4072362"/>
                <a:ext cx="6096000" cy="1685077"/>
              </a:xfrm>
              <a:prstGeom prst="rect">
                <a:avLst/>
              </a:prstGeom>
              <a:blipFill rotWithShape="0">
                <a:blip r:embed="rId2" cstate="print"/>
                <a:stretch>
                  <a:fillRect l="-600" t="-725" r="-300" b="-3623"/>
                </a:stretch>
              </a:blipFill>
            </p:spPr>
            <p:txBody>
              <a:bodyPr/>
              <a:lstStyle/>
              <a:p>
                <a:r>
                  <a:rPr lang="en-CA">
                    <a:noFill/>
                  </a:rPr>
                  <a:t> </a:t>
                </a:r>
              </a:p>
            </p:txBody>
          </p:sp>
        </mc:Fallback>
      </mc:AlternateContent>
    </p:spTree>
    <p:extLst>
      <p:ext uri="{BB962C8B-B14F-4D97-AF65-F5344CB8AC3E}">
        <p14:creationId xmlns:p14="http://schemas.microsoft.com/office/powerpoint/2010/main" xmlns="" val="2475263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In </a:t>
            </a:r>
            <a:r>
              <a:rPr lang="en-US" sz="2800" dirty="0"/>
              <a:t>a court of law, there are 2 possible errors:</a:t>
            </a:r>
            <a:r>
              <a:rPr lang="en-CA" sz="2800" dirty="0"/>
              <a:t/>
            </a:r>
            <a:br>
              <a:rPr lang="en-CA" sz="2800" dirty="0"/>
            </a:br>
            <a:r>
              <a:rPr lang="en-US" sz="2800" dirty="0"/>
              <a:t>a) Finding the defendant guilty when he is innocent;</a:t>
            </a:r>
            <a:r>
              <a:rPr lang="en-CA" sz="2800" dirty="0"/>
              <a:t/>
            </a:r>
            <a:br>
              <a:rPr lang="en-CA" sz="2800" dirty="0"/>
            </a:br>
            <a:r>
              <a:rPr lang="en-US" sz="2800" dirty="0"/>
              <a:t>b) Finding the defendant innocent when he is guilty.</a:t>
            </a:r>
            <a:r>
              <a:rPr lang="en-CA" sz="2800" dirty="0"/>
              <a:t/>
            </a:r>
            <a:br>
              <a:rPr lang="en-CA" sz="2800" dirty="0"/>
            </a:br>
            <a:endParaRPr lang="en-CA" sz="2800" dirty="0"/>
          </a:p>
        </p:txBody>
      </p:sp>
      <p:sp>
        <p:nvSpPr>
          <p:cNvPr id="3" name="Content Placeholder 2"/>
          <p:cNvSpPr>
            <a:spLocks noGrp="1"/>
          </p:cNvSpPr>
          <p:nvPr>
            <p:ph idx="1"/>
          </p:nvPr>
        </p:nvSpPr>
        <p:spPr>
          <a:xfrm>
            <a:off x="1485899" y="3013364"/>
            <a:ext cx="10018713" cy="4104408"/>
          </a:xfrm>
        </p:spPr>
        <p:txBody>
          <a:bodyPr>
            <a:normAutofit/>
          </a:bodyPr>
          <a:lstStyle/>
          <a:p>
            <a:pPr marL="0" indent="0">
              <a:buNone/>
            </a:pPr>
            <a:endParaRPr lang="en-CA" dirty="0"/>
          </a:p>
          <a:p>
            <a:r>
              <a:rPr lang="en-US" dirty="0"/>
              <a:t>In hypothesis testing, these 2 types of errors translate as follows:</a:t>
            </a:r>
            <a:endParaRPr lang="en-CA" dirty="0"/>
          </a:p>
          <a:p>
            <a:r>
              <a:rPr lang="en-US" dirty="0"/>
              <a:t>a) </a:t>
            </a:r>
            <a:r>
              <a:rPr lang="en-US" b="1" u="sng" dirty="0"/>
              <a:t>Type I error</a:t>
            </a:r>
            <a:r>
              <a:rPr lang="en-US" dirty="0"/>
              <a:t>: The mistake of rejecting the null hypothesis when it is true. For instance, in the above example, rejecting the hypothesis of mean salary being $45,000 when, in fact, it is true.</a:t>
            </a:r>
            <a:endParaRPr lang="en-CA" dirty="0"/>
          </a:p>
          <a:p>
            <a:r>
              <a:rPr lang="en-US" dirty="0"/>
              <a:t>b) </a:t>
            </a:r>
            <a:r>
              <a:rPr lang="en-US" b="1" u="sng" dirty="0"/>
              <a:t>Type II error</a:t>
            </a:r>
            <a:r>
              <a:rPr lang="en-US" dirty="0"/>
              <a:t>: The mistake of failing to reject the null hypothesis when it is false. For instance, in the above example, failing to reject the hypothesis of mean salary being $45,000 when, in reality, it is not true.</a:t>
            </a:r>
            <a:endParaRPr lang="en-CA" dirty="0"/>
          </a:p>
          <a:p>
            <a:endParaRPr lang="en-CA" dirty="0"/>
          </a:p>
        </p:txBody>
      </p:sp>
    </p:spTree>
    <p:extLst>
      <p:ext uri="{BB962C8B-B14F-4D97-AF65-F5344CB8AC3E}">
        <p14:creationId xmlns:p14="http://schemas.microsoft.com/office/powerpoint/2010/main" xmlns="" val="2383347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09800" y="609599"/>
            <a:ext cx="7772400" cy="938645"/>
          </a:xfrm>
        </p:spPr>
        <p:txBody>
          <a:bodyPr>
            <a:normAutofit fontScale="90000"/>
          </a:bodyPr>
          <a:lstStyle/>
          <a:p>
            <a:pPr eaLnBrk="1" hangingPunct="1"/>
            <a:r>
              <a:rPr lang="en-US" altLang="en-US" sz="3600" dirty="0" smtClean="0"/>
              <a:t>In conclusion</a:t>
            </a:r>
            <a:br>
              <a:rPr lang="en-US" altLang="en-US" sz="3600" dirty="0" smtClean="0"/>
            </a:br>
            <a:r>
              <a:rPr lang="en-US" altLang="en-US" sz="3600" dirty="0" smtClean="0"/>
              <a:t>Type </a:t>
            </a:r>
            <a:r>
              <a:rPr lang="en-US" altLang="en-US" sz="3600" dirty="0"/>
              <a:t>I and II Errors:</a:t>
            </a:r>
          </a:p>
        </p:txBody>
      </p:sp>
      <p:sp>
        <p:nvSpPr>
          <p:cNvPr id="12291" name="Rectangle 3"/>
          <p:cNvSpPr>
            <a:spLocks noGrp="1" noChangeArrowheads="1"/>
          </p:cNvSpPr>
          <p:nvPr>
            <p:ph idx="1"/>
          </p:nvPr>
        </p:nvSpPr>
        <p:spPr>
          <a:xfrm>
            <a:off x="2209800" y="1756064"/>
            <a:ext cx="7772400" cy="4339936"/>
          </a:xfrm>
        </p:spPr>
        <p:txBody>
          <a:bodyPr>
            <a:normAutofit/>
          </a:bodyPr>
          <a:lstStyle/>
          <a:p>
            <a:pPr eaLnBrk="1" hangingPunct="1"/>
            <a:r>
              <a:rPr lang="en-US" altLang="en-US" sz="2000" dirty="0"/>
              <a:t>The size of </a:t>
            </a:r>
            <a:r>
              <a:rPr lang="en-US" altLang="en-US" sz="2800" b="1" i="1" dirty="0">
                <a:latin typeface="Symbol" panose="05050102010706020507" pitchFamily="18" charset="2"/>
              </a:rPr>
              <a:t>a</a:t>
            </a:r>
            <a:r>
              <a:rPr lang="en-US" altLang="en-US" sz="2000" dirty="0"/>
              <a:t> , the rejection region, affects the risk of making different types of incorrect decisions.</a:t>
            </a:r>
          </a:p>
          <a:p>
            <a:pPr eaLnBrk="1" hangingPunct="1">
              <a:buFontTx/>
              <a:buNone/>
            </a:pPr>
            <a:r>
              <a:rPr lang="en-US" altLang="en-US" sz="2800" b="1" dirty="0"/>
              <a:t>Type I Error</a:t>
            </a:r>
            <a:r>
              <a:rPr lang="en-US" altLang="en-US" sz="2800" dirty="0"/>
              <a:t> </a:t>
            </a:r>
            <a:endParaRPr lang="en-US" altLang="en-US" sz="2000" dirty="0"/>
          </a:p>
          <a:p>
            <a:pPr lvl="1" eaLnBrk="1" hangingPunct="1"/>
            <a:r>
              <a:rPr lang="en-US" altLang="en-US" dirty="0"/>
              <a:t>Rejecting a </a:t>
            </a:r>
            <a:r>
              <a:rPr lang="en-US" altLang="en-US" dirty="0">
                <a:solidFill>
                  <a:srgbClr val="800000"/>
                </a:solidFill>
              </a:rPr>
              <a:t>true null hypothesis</a:t>
            </a:r>
            <a:r>
              <a:rPr lang="en-US" altLang="en-US" dirty="0"/>
              <a:t> when it should </a:t>
            </a:r>
            <a:r>
              <a:rPr lang="en-US" altLang="en-US" dirty="0">
                <a:solidFill>
                  <a:srgbClr val="800000"/>
                </a:solidFill>
              </a:rPr>
              <a:t>NOT</a:t>
            </a:r>
            <a:r>
              <a:rPr lang="en-US" altLang="en-US" dirty="0"/>
              <a:t> be rejected</a:t>
            </a:r>
          </a:p>
          <a:p>
            <a:pPr lvl="1" eaLnBrk="1" hangingPunct="1"/>
            <a:r>
              <a:rPr lang="en-US" altLang="en-US" dirty="0"/>
              <a:t>Considered a serious type of error</a:t>
            </a:r>
          </a:p>
          <a:p>
            <a:pPr lvl="1" eaLnBrk="1" hangingPunct="1"/>
            <a:r>
              <a:rPr lang="en-US" altLang="en-US" dirty="0"/>
              <a:t>The probability of Type I Error is </a:t>
            </a:r>
            <a:r>
              <a:rPr lang="en-US" altLang="en-US" b="1" dirty="0">
                <a:sym typeface="Symbol" panose="05050102010706020507" pitchFamily="18" charset="2"/>
              </a:rPr>
              <a:t></a:t>
            </a:r>
          </a:p>
          <a:p>
            <a:pPr lvl="1" eaLnBrk="1" hangingPunct="1"/>
            <a:r>
              <a:rPr lang="en-US" altLang="en-US" dirty="0">
                <a:sym typeface="Symbol" panose="05050102010706020507" pitchFamily="18" charset="2"/>
              </a:rPr>
              <a:t>It is also c</a:t>
            </a:r>
            <a:r>
              <a:rPr lang="en-US" altLang="en-US" sz="2400" dirty="0"/>
              <a:t>alled </a:t>
            </a:r>
            <a:r>
              <a:rPr lang="en-US" altLang="en-US" sz="2400" dirty="0">
                <a:solidFill>
                  <a:srgbClr val="800000"/>
                </a:solidFill>
              </a:rPr>
              <a:t>level of significance</a:t>
            </a:r>
            <a:r>
              <a:rPr lang="en-US" altLang="en-US" sz="2400" dirty="0"/>
              <a:t> of the test</a:t>
            </a:r>
          </a:p>
          <a:p>
            <a:pPr eaLnBrk="1" hangingPunct="1">
              <a:buFontTx/>
              <a:buNone/>
            </a:pPr>
            <a:r>
              <a:rPr lang="en-US" altLang="en-US" sz="2800" b="1" dirty="0"/>
              <a:t>Type II Error</a:t>
            </a:r>
          </a:p>
          <a:p>
            <a:pPr lvl="1" eaLnBrk="1" hangingPunct="1"/>
            <a:r>
              <a:rPr lang="en-US" altLang="en-US" dirty="0"/>
              <a:t>Fail to reject a </a:t>
            </a:r>
            <a:r>
              <a:rPr lang="en-US" altLang="en-US" dirty="0">
                <a:solidFill>
                  <a:srgbClr val="800000"/>
                </a:solidFill>
              </a:rPr>
              <a:t>false null hypothesis </a:t>
            </a:r>
            <a:r>
              <a:rPr lang="en-US" altLang="en-US" dirty="0"/>
              <a:t>that should have been rejected</a:t>
            </a:r>
          </a:p>
          <a:p>
            <a:pPr lvl="1" eaLnBrk="1" hangingPunct="1"/>
            <a:r>
              <a:rPr lang="en-US" altLang="en-US" dirty="0"/>
              <a:t>The probability of Type II Error is  </a:t>
            </a:r>
            <a:r>
              <a:rPr lang="el-GR" altLang="en-US" dirty="0">
                <a:cs typeface="Arial" panose="020B0604020202020204" pitchFamily="34" charset="0"/>
              </a:rPr>
              <a:t>β</a:t>
            </a:r>
            <a:r>
              <a:rPr lang="en-US" altLang="en-US" dirty="0">
                <a:cs typeface="Arial" panose="020B0604020202020204" pitchFamily="34" charset="0"/>
              </a:rPr>
              <a:t> </a:t>
            </a:r>
            <a:endParaRPr lang="el-GR" altLang="en-US" dirty="0">
              <a:cs typeface="Arial" panose="020B0604020202020204" pitchFamily="34" charset="0"/>
            </a:endParaRPr>
          </a:p>
          <a:p>
            <a:pPr eaLnBrk="1" hangingPunct="1"/>
            <a:endParaRPr lang="en-US" altLang="en-US" sz="2000" dirty="0"/>
          </a:p>
        </p:txBody>
      </p:sp>
    </p:spTree>
    <p:extLst>
      <p:ext uri="{BB962C8B-B14F-4D97-AF65-F5344CB8AC3E}">
        <p14:creationId xmlns:p14="http://schemas.microsoft.com/office/powerpoint/2010/main" xmlns="" val="1226507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Steps - continued</a:t>
            </a:r>
            <a:endParaRPr lang="en-CA" dirty="0"/>
          </a:p>
        </p:txBody>
      </p:sp>
      <mc:AlternateContent xmlns:mc="http://schemas.openxmlformats.org/markup-compatibility/2006">
        <mc:Choice xmlns:a14="http://schemas.microsoft.com/office/drawing/2010/main" xmlns="" Requires="a14">
          <p:graphicFrame>
            <p:nvGraphicFramePr>
              <p:cNvPr id="4" name="Content Placeholder 3"/>
              <p:cNvGraphicFramePr>
                <a:graphicFrameLocks noGrp="1"/>
              </p:cNvGraphicFramePr>
              <p:nvPr>
                <p:ph idx="1"/>
                <p:extLst>
                  <p:ext uri="{D42A27DB-BD31-4B8C-83A1-F6EECF244321}">
                    <p14:modId xmlns:p14="http://schemas.microsoft.com/office/powerpoint/2010/main" val="1410989507"/>
                  </p:ext>
                </p:extLst>
              </p:nvPr>
            </p:nvGraphicFramePr>
            <p:xfrm>
              <a:off x="1484311" y="2722626"/>
              <a:ext cx="8875425" cy="1833372"/>
            </p:xfrm>
            <a:graphic>
              <a:graphicData uri="http://schemas.openxmlformats.org/drawingml/2006/table">
                <a:tbl>
                  <a:tblPr firstRow="1" firstCol="1" bandRow="1">
                    <a:tableStyleId>{5C22544A-7EE6-4342-B048-85BDC9FD1C3A}</a:tableStyleId>
                  </a:tblPr>
                  <a:tblGrid>
                    <a:gridCol w="8875425"/>
                  </a:tblGrid>
                  <a:tr h="0">
                    <a:tc>
                      <a:txBody>
                        <a:bodyPr/>
                        <a:lstStyle/>
                        <a:p>
                          <a:pPr algn="ctr">
                            <a:lnSpc>
                              <a:spcPct val="115000"/>
                            </a:lnSpc>
                            <a:spcAft>
                              <a:spcPts val="0"/>
                            </a:spcAft>
                          </a:pPr>
                          <a:r>
                            <a:rPr lang="en-CA" sz="1200" dirty="0">
                              <a:effectLst/>
                            </a:rPr>
                            <a:t>2</a:t>
                          </a:r>
                          <a:br>
                            <a:rPr lang="en-CA" sz="1200" dirty="0">
                              <a:effectLst/>
                            </a:rPr>
                          </a:br>
                          <a:r>
                            <a:rPr lang="en-CA" sz="1200" dirty="0">
                              <a:effectLst/>
                            </a:rPr>
                            <a:t/>
                          </a:r>
                          <a:br>
                            <a:rPr lang="en-CA" sz="1200" dirty="0">
                              <a:effectLst/>
                            </a:rPr>
                          </a:br>
                          <a:r>
                            <a:rPr lang="en-CA" sz="2400" dirty="0" smtClean="0">
                              <a:effectLst/>
                            </a:rPr>
                            <a:t>Choose </a:t>
                          </a:r>
                          <a14:m>
                            <m:oMath xmlns:m="http://schemas.openxmlformats.org/officeDocument/2006/math">
                              <m:r>
                                <a:rPr lang="en-CA" sz="2400" i="1" smtClean="0">
                                  <a:effectLst/>
                                  <a:latin typeface="Cambria Math" panose="02040503050406030204" pitchFamily="18" charset="0"/>
                                  <a:ea typeface="Cambria Math" panose="02040503050406030204" pitchFamily="18" charset="0"/>
                                </a:rPr>
                                <m:t>𝜶</m:t>
                              </m:r>
                            </m:oMath>
                          </a14:m>
                          <a:r>
                            <a:rPr lang="en-CA" sz="2400" dirty="0" smtClean="0">
                              <a:effectLst/>
                            </a:rPr>
                            <a:t>. </a:t>
                          </a:r>
                          <a:r>
                            <a:rPr lang="en-CA" sz="2400" dirty="0">
                              <a:effectLst/>
                            </a:rPr>
                            <a:t>The value should be small, usually less than 10%. Consider the consequences of both types of errors.</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0" marR="285750" marT="285750" marB="285750" anchor="ctr"/>
                    </a:tc>
                  </a:tr>
                </a:tbl>
              </a:graphicData>
            </a:graphic>
          </p:graphicFrame>
        </mc:Choice>
        <mc:Fallback>
          <p:graphicFrame>
            <p:nvGraphicFramePr>
              <p:cNvPr id="4" name="Content Placeholder 3"/>
              <p:cNvGraphicFramePr>
                <a:graphicFrameLocks noGrp="1"/>
              </p:cNvGraphicFramePr>
              <p:nvPr>
                <p:ph idx="1"/>
                <p:extLst>
                  <p:ext uri="{D42A27DB-BD31-4B8C-83A1-F6EECF244321}">
                    <p14:modId xmlns:a14="http://schemas.microsoft.com/office/drawing/2010/main" xmlns="" xmlns:p14="http://schemas.microsoft.com/office/powerpoint/2010/main" val="1410989507"/>
                  </p:ext>
                </p:extLst>
              </p:nvPr>
            </p:nvGraphicFramePr>
            <p:xfrm>
              <a:off x="1484311" y="2722626"/>
              <a:ext cx="8875425" cy="1808671"/>
            </p:xfrm>
            <a:graphic>
              <a:graphicData uri="http://schemas.openxmlformats.org/drawingml/2006/table">
                <a:tbl>
                  <a:tblPr firstRow="1" firstCol="1" bandRow="1">
                    <a:tableStyleId>{5C22544A-7EE6-4342-B048-85BDC9FD1C3A}</a:tableStyleId>
                  </a:tblPr>
                  <a:tblGrid>
                    <a:gridCol w="8875425"/>
                  </a:tblGrid>
                  <a:tr h="1808671">
                    <a:tc>
                      <a:txBody>
                        <a:bodyPr/>
                        <a:lstStyle/>
                        <a:p>
                          <a:endParaRPr lang="en-US"/>
                        </a:p>
                      </a:txBody>
                      <a:tcPr marL="285750" marR="285750" marT="285750" marB="285750" anchor="ctr">
                        <a:blipFill rotWithShape="0">
                          <a:blip r:embed="rId2"/>
                          <a:stretch>
                            <a:fillRect l="-69" t="-336" r="-275" b="-1342"/>
                          </a:stretch>
                        </a:blipFill>
                      </a:tcPr>
                    </a:tc>
                  </a:tr>
                </a:tbl>
              </a:graphicData>
            </a:graphic>
          </p:graphicFrame>
        </mc:Fallback>
      </mc:AlternateContent>
      <p:sp>
        <p:nvSpPr>
          <p:cNvPr id="5" name="Rectangle 4"/>
          <p:cNvSpPr/>
          <p:nvPr/>
        </p:nvSpPr>
        <p:spPr>
          <a:xfrm>
            <a:off x="2632364" y="4815524"/>
            <a:ext cx="6096000" cy="1047979"/>
          </a:xfrm>
          <a:prstGeom prst="rect">
            <a:avLst/>
          </a:prstGeom>
        </p:spPr>
        <p:txBody>
          <a:bodyPr>
            <a:spAutoFit/>
          </a:bodyPr>
          <a:lstStyle/>
          <a:p>
            <a:pPr lvl="0">
              <a:lnSpc>
                <a:spcPct val="115000"/>
              </a:lnSpc>
              <a:spcAft>
                <a:spcPts val="0"/>
              </a:spcAft>
            </a:pPr>
            <a:r>
              <a:rPr lang="en-US" dirty="0" smtClean="0">
                <a:effectLst/>
                <a:latin typeface="Arial" panose="020B0604020202020204" pitchFamily="34" charset="0"/>
                <a:ea typeface="Calibri" panose="020F0502020204030204" pitchFamily="34" charset="0"/>
                <a:cs typeface="Times New Roman" panose="02020603050405020304" pitchFamily="18" charset="0"/>
              </a:rPr>
              <a:t>2. Choose the level of significance and determine the critical region by calculating the critical value(s).</a:t>
            </a:r>
            <a:endParaRPr lang="en-CA" sz="1600" dirty="0">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0"/>
              </a:spcAft>
            </a:pPr>
            <a:r>
              <a:rPr lang="en-US" dirty="0" smtClean="0">
                <a:effectLst/>
                <a:latin typeface="Arial" panose="020B0604020202020204" pitchFamily="34" charset="0"/>
                <a:ea typeface="Calibri" panose="020F0502020204030204" pitchFamily="34" charset="0"/>
                <a:cs typeface="Times New Roman" panose="02020603050405020304" pitchFamily="18" charset="0"/>
              </a:rPr>
              <a:t>There are 3 possibilities for the acceptance region:</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225883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1062</TotalTime>
  <Words>1528</Words>
  <Application>Microsoft Office PowerPoint</Application>
  <PresentationFormat>Custom</PresentationFormat>
  <Paragraphs>158</Paragraphs>
  <Slides>55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Wisp</vt:lpstr>
      <vt:lpstr>Equation</vt:lpstr>
      <vt:lpstr>Hypotheses testing about a population mean</vt:lpstr>
      <vt:lpstr>Slide 2</vt:lpstr>
      <vt:lpstr>Hypothesis in Statistics… </vt:lpstr>
      <vt:lpstr>A parallel between hypothesis testing and a trial in a court of law</vt:lpstr>
      <vt:lpstr> </vt:lpstr>
      <vt:lpstr>Steps for hypotheses testing</vt:lpstr>
      <vt:lpstr>In a court of law, there are 2 possible errors: a) Finding the defendant guilty when he is innocent; b) Finding the defendant innocent when he is guilty. </vt:lpstr>
      <vt:lpstr>In conclusion Type I and II Errors:</vt:lpstr>
      <vt:lpstr>Steps - continued</vt:lpstr>
      <vt:lpstr>Slide 10</vt:lpstr>
      <vt:lpstr>2 possibilities:</vt:lpstr>
      <vt:lpstr>Steps - continued</vt:lpstr>
      <vt:lpstr>Test of Hypothesis for the Mean</vt:lpstr>
      <vt:lpstr>Steps continued</vt:lpstr>
      <vt:lpstr>Steps continued</vt:lpstr>
      <vt:lpstr>Slide 16</vt:lpstr>
      <vt:lpstr>Slide 17</vt:lpstr>
      <vt:lpstr>Slide 18</vt:lpstr>
      <vt:lpstr>Slide 19</vt:lpstr>
      <vt:lpstr>Note</vt:lpstr>
      <vt:lpstr> </vt:lpstr>
      <vt:lpstr> </vt:lpstr>
      <vt:lpstr>Step 2</vt:lpstr>
      <vt:lpstr>Step 3</vt:lpstr>
      <vt:lpstr>Step 4. Make a decision. </vt:lpstr>
      <vt:lpstr>Step 5. Draw a conclusion</vt:lpstr>
      <vt:lpstr>When do we use a two-tail test? When do we use a one-tail test?</vt:lpstr>
      <vt:lpstr>Slide 28</vt:lpstr>
      <vt:lpstr>Practice</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Example</vt:lpstr>
      <vt:lpstr>Slide 54</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Hypotheses testing about a population mean</dc:title>
  <dc:creator>Daniela Stanescu</dc:creator>
  <cp:lastModifiedBy>Daniela</cp:lastModifiedBy>
  <cp:revision>36</cp:revision>
  <dcterms:created xsi:type="dcterms:W3CDTF">2017-11-09T22:51:56Z</dcterms:created>
  <dcterms:modified xsi:type="dcterms:W3CDTF">2024-02-07T20:59:56Z</dcterms:modified>
</cp:coreProperties>
</file>