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6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67" r:id="rId15"/>
    <p:sldId id="268" r:id="rId16"/>
    <p:sldId id="269" r:id="rId17"/>
    <p:sldId id="270" r:id="rId18"/>
    <p:sldId id="271" r:id="rId19"/>
    <p:sldId id="300" r:id="rId20"/>
    <p:sldId id="301" r:id="rId21"/>
    <p:sldId id="302" r:id="rId22"/>
    <p:sldId id="303" r:id="rId23"/>
    <p:sldId id="304" r:id="rId24"/>
    <p:sldId id="305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82392-5B66-431A-953A-BF02C26E21D7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2BBAA-F932-47FF-9D86-859CF62CB9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864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FD064A-98B6-405D-AFEB-A8FEA745DE94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2321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64891B-CB2F-40D0-8FA6-B32EBE0F0B96}" type="slidenum">
              <a:rPr lang="en-US" altLang="en-US" b="0"/>
              <a:pPr/>
              <a:t>35</a:t>
            </a:fld>
            <a:endParaRPr lang="en-US" altLang="en-US" b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4492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22AED-EBBE-475A-A927-E7985DC7E23B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1052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0BB827-83BF-4229-ACD1-66A7709DB0AF}" type="slidenum">
              <a:rPr lang="en-US" altLang="en-US" b="0"/>
              <a:pPr/>
              <a:t>27</a:t>
            </a:fld>
            <a:endParaRPr lang="en-US" altLang="en-US" b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59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3AFD52-9AE9-4BEA-851E-008818F4584C}" type="slidenum">
              <a:rPr lang="en-US" altLang="en-US" b="0"/>
              <a:pPr/>
              <a:t>28</a:t>
            </a:fld>
            <a:endParaRPr lang="en-US" altLang="en-US" b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5332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31F265-7361-4CD8-A2B9-71F1A472BD13}" type="slidenum">
              <a:rPr lang="en-US" altLang="en-US" b="0"/>
              <a:pPr/>
              <a:t>29</a:t>
            </a:fld>
            <a:endParaRPr lang="en-US" altLang="en-US" b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8704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55A1DC-173F-4E45-9D72-880247610015}" type="slidenum">
              <a:rPr lang="en-US" altLang="en-US" b="0"/>
              <a:pPr/>
              <a:t>30</a:t>
            </a:fld>
            <a:endParaRPr lang="en-US" altLang="en-US" b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080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A9445F-C92E-4BFA-A823-C9684170AF06}" type="slidenum">
              <a:rPr lang="en-US" altLang="en-US" b="0"/>
              <a:pPr/>
              <a:t>31</a:t>
            </a:fld>
            <a:endParaRPr lang="en-US" altLang="en-US" b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4630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51F97B-3EEE-4C89-9CD2-64F164F08783}" type="slidenum">
              <a:rPr lang="en-US" altLang="en-US" b="0"/>
              <a:pPr/>
              <a:t>32</a:t>
            </a:fld>
            <a:endParaRPr lang="en-US" altLang="en-US" b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1855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69993-4DFA-4174-93EE-C41672963CD3}" type="slidenum">
              <a:rPr lang="en-US" altLang="en-US" b="0"/>
              <a:pPr/>
              <a:t>33</a:t>
            </a:fld>
            <a:endParaRPr lang="en-US" altLang="en-US" b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7377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591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852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3028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5059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5989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6791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1117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63318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9245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10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9203738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480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082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3222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10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963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624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6773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906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D990-96CC-4664-BA21-64EFE4577A8B}" type="datetimeFigureOut">
              <a:rPr lang="en-CA" smtClean="0"/>
              <a:pPr/>
              <a:t>20/01/2022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34D4B7-4DE7-47E2-8457-BF1C3EBA78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59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Operations with matrices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Modelling linear systems of equations.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5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Multiplying a matrix by a scalar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A is any matrix and c is any scalar, then the product </a:t>
                </a:r>
                <a:r>
                  <a:rPr lang="en-US" dirty="0" err="1"/>
                  <a:t>cA</a:t>
                </a:r>
                <a:r>
                  <a:rPr lang="en-US" dirty="0"/>
                  <a:t> is the matrix obtained by multiplying each entry of the matrix A by c. The result is called the scalar multiple of A. 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Examples.</a:t>
                </a:r>
                <a:endParaRPr lang="en-CA" dirty="0"/>
              </a:p>
              <a:p>
                <a:r>
                  <a:rPr lang="en-US" dirty="0"/>
                  <a:t>Given 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2    5   7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3   1   0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find 3A and (-1) A.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3A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6   15   21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9   3      0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(-1)A=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   −5  −7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−1  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342" t="-1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36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Multiplying 2 matrices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is a m x r matrix and B is a r x n matrix, then the product AB is a m x n matrix. To find the entries of AB, multiply the corresponding entries of the rows of A to the entries of the columns of B and add them together.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20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matrices, find their product</a:t>
                </a:r>
                <a:r>
                  <a:rPr lang="en-US" dirty="0" smtClean="0"/>
                  <a:t>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2     5       1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1 −2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;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1  0 −2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2  3  1      0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2  5 −1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16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Answer:</a:t>
                </a:r>
              </a:p>
              <a:p>
                <a:r>
                  <a:rPr lang="en-US" dirty="0"/>
                  <a:t>AB=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   19   10  −5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    2   −9   −4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945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/>
              <a:t/>
            </a:r>
            <a:br>
              <a:rPr lang="en-US" sz="2700" b="1" u="sng" dirty="0"/>
            </a:b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 smtClean="0"/>
              <a:t>Theorem</a:t>
            </a:r>
            <a:r>
              <a:rPr lang="en-US" sz="2700" dirty="0"/>
              <a:t>. If A is an m x n matrix, and x is a nx1 column vector, then the product Ax can be expressed as a linear combination of the column vectors of A in which the coefficients are the entries of x.</a:t>
            </a:r>
            <a:r>
              <a:rPr lang="en-CA" dirty="0"/>
              <a:t/>
            </a:r>
            <a:br>
              <a:rPr lang="en-CA" dirty="0"/>
            </a:br>
            <a:r>
              <a:rPr lang="en-US" dirty="0"/>
              <a:t> 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463675"/>
            <a:ext cx="10515600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1725" y="3444508"/>
            <a:ext cx="48461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96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a linear system of the form:</a:t>
            </a:r>
            <a:endParaRPr kumimoji="0" lang="en-C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9625" algn="l"/>
              </a:tabLst>
            </a:pPr>
            <a:endParaRPr kumimoji="0" lang="en-C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 descr="\begin{alignat}{7}&#10;a_{11} x_1 &amp;&amp;\; + \;&amp;&amp; a_{12} x_2 &amp;&amp;\; + \cdots + \;&amp;&amp; a_{1n} x_n &amp;&amp;\; = \;&amp;&amp;&amp; b_1      \\&#10;a_{21} x_1 &amp;&amp;\; + \;&amp;&amp; a_{22} x_2 &amp;&amp;\; + \cdots + \;&amp;&amp; a_{2n} x_n &amp;&amp;\; = \;&amp;&amp;&amp; b_2      \\&#10;\vdots\;\;\; &amp;&amp;     &amp;&amp; \vdots\;\;\; &amp;&amp;              &amp;&amp; \vdots\;\;\; &amp;&amp;     &amp;&amp;&amp; \;\vdots \\&#10;a_{m1} x_1 &amp;&amp;\; + \;&amp;&amp; a_{m2} x_2 &amp;&amp;\; + \cdots + \;&amp;&amp; a_{mn} x_n &amp;&amp;\; = \;&amp;&amp;&amp; b_m      \\&#10;\end{alignat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6550" y="4240365"/>
            <a:ext cx="375285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65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Where: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84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/>
                  <a:t>we can say that:</a:t>
                </a:r>
                <a:endParaRPr lang="en-CA" dirty="0"/>
              </a:p>
              <a:p>
                <a:r>
                  <a:rPr lang="en-US" dirty="0"/>
                  <a:t>Ax=b</a:t>
                </a:r>
                <a:endParaRPr lang="en-CA" dirty="0"/>
              </a:p>
              <a:p>
                <a:r>
                  <a:rPr lang="en-US" dirty="0"/>
                  <a:t>The above relationship can be proved by applying the rules of matrix multiplication and verifying that the left side of the equation equals the right side of it.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8425"/>
                <a:ext cx="10515600" cy="4351338"/>
              </a:xfrm>
              <a:blipFill rotWithShape="0">
                <a:blip r:embed="rId2" cstate="print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516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The transpose of a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CA" sz="1800" dirty="0"/>
                  <a:t> </a:t>
                </a:r>
                <a:r>
                  <a:rPr lang="en-US" sz="1800" b="1" u="sng" dirty="0"/>
                  <a:t>Definition</a:t>
                </a:r>
                <a:r>
                  <a:rPr lang="en-US" sz="1800" dirty="0" smtClean="0"/>
                  <a:t>. If </a:t>
                </a:r>
                <a:r>
                  <a:rPr lang="en-US" sz="1800" dirty="0"/>
                  <a:t>A is any m x n matrix, then the transpose of A,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, is a n x m matrix obtained by interchanging the rows and the columns of A.</a:t>
                </a:r>
                <a:endParaRPr lang="en-CA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r>
                  <a:rPr lang="en-CA" sz="1800" dirty="0" smtClean="0"/>
                  <a:t>   </a:t>
                </a:r>
                <a:r>
                  <a:rPr lang="en-US" sz="1800" b="1" u="sng" dirty="0" smtClean="0"/>
                  <a:t>Example</a:t>
                </a:r>
                <a:r>
                  <a:rPr lang="en-US" sz="1800" dirty="0"/>
                  <a:t>.</a:t>
                </a: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r>
                  <a:rPr lang="en-US" sz="1800" dirty="0"/>
                  <a:t>Find the transpose of A.</a:t>
                </a: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r>
                  <a:rPr lang="en-US" sz="18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2  3  5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1  2  8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</a:t>
                </a: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2  1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3  2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5  8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</a:t>
                </a:r>
                <a:endParaRPr lang="en-CA" sz="1800" dirty="0"/>
              </a:p>
              <a:p>
                <a:endParaRPr lang="en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161" r="-616" b="-7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24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 is a square matrix, the transpose can be obtained by interchanging entries that are symmetrical to the principal diagonal.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Example.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2  5  9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1  4  6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5  1  2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 </a:t>
                </a:r>
                <a:r>
                  <a:rPr lang="en-CA" dirty="0" smtClean="0"/>
                  <a:t>    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2  1  5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5  4  1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9  6  2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320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 The trace of a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Definition</a:t>
                </a:r>
                <a:r>
                  <a:rPr lang="en-US" dirty="0"/>
                  <a:t>. If A is a square matrix, then the trace of A, denoted </a:t>
                </a:r>
                <a:r>
                  <a:rPr lang="en-US" dirty="0" err="1"/>
                  <a:t>tr</a:t>
                </a:r>
                <a:r>
                  <a:rPr lang="en-US" dirty="0"/>
                  <a:t> (A), is obtained by adding all the entries of the main (principal) diagonal</a:t>
                </a:r>
                <a:r>
                  <a:rPr lang="en-US" dirty="0" smtClean="0"/>
                  <a:t>.</a:t>
                </a:r>
                <a:endParaRPr lang="en-CA" dirty="0"/>
              </a:p>
              <a:p>
                <a:r>
                  <a:rPr lang="en-US" dirty="0"/>
                  <a:t>Example.</a:t>
                </a:r>
                <a:endParaRPr lang="en-CA" dirty="0"/>
              </a:p>
              <a:p>
                <a:r>
                  <a:rPr lang="en-US" dirty="0"/>
                  <a:t>Find the trace of A</a:t>
                </a:r>
                <a:r>
                  <a:rPr lang="en-US" dirty="0" smtClean="0"/>
                  <a:t>:</a:t>
                </a:r>
              </a:p>
              <a:p>
                <a:endParaRPr lang="en-CA" dirty="0"/>
              </a:p>
              <a:p>
                <a:r>
                  <a:rPr lang="en-US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1   3     4    6     7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2   0     9    8     7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3   4     1    0     2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4   3     2     9    1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0   2 −1  3      6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 err="1"/>
                  <a:t>Tr</a:t>
                </a:r>
                <a:r>
                  <a:rPr lang="en-US" dirty="0"/>
                  <a:t> (A) = 1+0+1+9+6 = 17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1613" b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74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identity matrix</a:t>
            </a:r>
            <a:endParaRPr lang="en-CA" dirty="0"/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933700" y="2438400"/>
            <a:ext cx="8770571" cy="3651504"/>
          </a:xfrm>
          <a:blipFill rotWithShape="0">
            <a:blip r:embed="rId2" cstate="print"/>
            <a:stretch>
              <a:fillRect l="-764" t="-668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6168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matrix?</a:t>
            </a:r>
            <a:endParaRPr lang="en-CA" dirty="0"/>
          </a:p>
        </p:txBody>
      </p:sp>
      <p:pic>
        <p:nvPicPr>
          <p:cNvPr id="5122" name="Picture 2" descr="Image result for funny stuff for linear algebr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2885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33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role of an identity matrix</a:t>
            </a:r>
            <a:endParaRPr lang="en-CA" dirty="0"/>
          </a:p>
        </p:txBody>
      </p:sp>
      <p:sp>
        <p:nvSpPr>
          <p:cNvPr id="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764" t="-668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831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 smtClean="0"/>
                  <a:t>Since matrix A is a 2 x 3 matrix, for multiplication on the right side we will need an identity matrix that is 3 x 3.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0  0  1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We can conclude that for any m x n matrix, the following statement is true: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The similarity of the identity matrix role in matrix multiplication to the role of number 1 in algebraic multiplication is evident.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×1=1×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274" t="-806" b="-1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39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Matrix polynomials</a:t>
            </a:r>
            <a:endParaRPr lang="en-CA" dirty="0"/>
          </a:p>
        </p:txBody>
      </p:sp>
      <p:sp>
        <p:nvSpPr>
          <p:cNvPr id="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616" t="-806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8557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053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682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28988" y="3048001"/>
            <a:ext cx="7339012" cy="10382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4000" smtClean="0">
                <a:solidFill>
                  <a:srgbClr val="B94A37"/>
                </a:solidFill>
              </a:rPr>
              <a:t>Application </a:t>
            </a:r>
            <a:endParaRPr lang="en-US" altLang="en-US" sz="4000" dirty="0" smtClean="0">
              <a:solidFill>
                <a:srgbClr val="B94A37"/>
              </a:solidFill>
            </a:endParaRPr>
          </a:p>
          <a:p>
            <a:pPr eaLnBrk="1" hangingPunct="1"/>
            <a:r>
              <a:rPr lang="en-US" altLang="en-US" sz="4000" dirty="0" smtClean="0">
                <a:solidFill>
                  <a:srgbClr val="B94A37"/>
                </a:solidFill>
              </a:rPr>
              <a:t>Modeling </a:t>
            </a:r>
            <a:r>
              <a:rPr lang="en-US" altLang="en-US" sz="4000" dirty="0">
                <a:solidFill>
                  <a:srgbClr val="B94A37"/>
                </a:solidFill>
              </a:rPr>
              <a:t>with Linear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17786455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with Linear Systems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147763" y="1720851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equations—often containing hundreds or even thousands of variables—occur frequently in the applications of algebra to </a:t>
            </a:r>
            <a:br>
              <a:rPr lang="en-US" altLang="en-US" dirty="0" smtClean="0"/>
            </a:br>
            <a:r>
              <a:rPr lang="en-US" altLang="en-US" dirty="0" smtClean="0"/>
              <a:t>the sciences and to other fields.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dirty="0"/>
              <a:t>For now, let’s consider an example that involves only three variables.</a:t>
            </a:r>
          </a:p>
        </p:txBody>
      </p:sp>
    </p:spTree>
    <p:extLst>
      <p:ext uri="{BB962C8B-B14F-4D97-AF65-F5344CB8AC3E}">
        <p14:creationId xmlns:p14="http://schemas.microsoft.com/office/powerpoint/2010/main" xmlns="" val="310036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1960563" y="1447801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A nutritionist is performing an experiment on student volunteers. </a:t>
            </a:r>
          </a:p>
          <a:p>
            <a:pPr eaLnBrk="1" hangingPunct="1"/>
            <a:endParaRPr lang="en-US" altLang="en-US" sz="3800" dirty="0"/>
          </a:p>
          <a:p>
            <a:pPr lvl="1" eaLnBrk="1" hangingPunct="1"/>
            <a:r>
              <a:rPr lang="en-US" altLang="en-US" sz="2800" dirty="0"/>
              <a:t>He wishes to feed one of his subjects </a:t>
            </a:r>
            <a:br>
              <a:rPr lang="en-US" altLang="en-US" sz="2800" dirty="0"/>
            </a:br>
            <a:r>
              <a:rPr lang="en-US" altLang="en-US" sz="2800" dirty="0"/>
              <a:t>a daily diet that consists of a combination </a:t>
            </a:r>
            <a:br>
              <a:rPr lang="en-US" altLang="en-US" sz="2800" dirty="0"/>
            </a:br>
            <a:r>
              <a:rPr lang="en-US" altLang="en-US" sz="2800" dirty="0"/>
              <a:t>of three commercial diet foods: </a:t>
            </a:r>
            <a:br>
              <a:rPr lang="en-US" altLang="en-US" sz="2800" dirty="0"/>
            </a:br>
            <a:r>
              <a:rPr lang="en-US" altLang="en-US" sz="2800" dirty="0"/>
              <a:t>						</a:t>
            </a:r>
            <a:r>
              <a:rPr lang="en-US" altLang="en-US" sz="2800" dirty="0" err="1"/>
              <a:t>MiniCal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						</a:t>
            </a:r>
            <a:r>
              <a:rPr lang="en-US" altLang="en-US" sz="2800" dirty="0" err="1"/>
              <a:t>LiquiFast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						</a:t>
            </a:r>
            <a:r>
              <a:rPr lang="en-US" altLang="en-US" sz="2800" dirty="0" err="1"/>
              <a:t>SlimQuick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7554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idx="1"/>
          </p:nvPr>
        </p:nvSpPr>
        <p:spPr>
          <a:xfrm>
            <a:off x="2081213" y="9032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/>
              <a:t>For the experiment, it’s important that, every day, the subject consume exactly:</a:t>
            </a:r>
          </a:p>
          <a:p>
            <a:pPr lvl="1" eaLnBrk="1" hangingPunct="1"/>
            <a:endParaRPr lang="en-US" altLang="en-US" sz="2800"/>
          </a:p>
          <a:p>
            <a:pPr lvl="1" eaLnBrk="1" hangingPunct="1"/>
            <a:r>
              <a:rPr lang="en-US" altLang="en-US" sz="3000"/>
              <a:t>500 mg of potassium</a:t>
            </a:r>
          </a:p>
          <a:p>
            <a:pPr lvl="1" eaLnBrk="1" hangingPunct="1"/>
            <a:endParaRPr lang="en-US" altLang="en-US" sz="3000"/>
          </a:p>
          <a:p>
            <a:pPr lvl="1" eaLnBrk="1" hangingPunct="1"/>
            <a:r>
              <a:rPr lang="en-US" altLang="en-US" sz="3000"/>
              <a:t>75 g of protein</a:t>
            </a:r>
          </a:p>
          <a:p>
            <a:pPr lvl="1" eaLnBrk="1" hangingPunct="1"/>
            <a:endParaRPr lang="en-US" altLang="en-US" sz="3000"/>
          </a:p>
          <a:p>
            <a:pPr lvl="1" eaLnBrk="1" hangingPunct="1"/>
            <a:r>
              <a:rPr lang="en-US" altLang="en-US" sz="3000"/>
              <a:t>1150 units of vitamin D</a:t>
            </a:r>
          </a:p>
        </p:txBody>
      </p:sp>
    </p:spTree>
    <p:extLst>
      <p:ext uri="{BB962C8B-B14F-4D97-AF65-F5344CB8AC3E}">
        <p14:creationId xmlns:p14="http://schemas.microsoft.com/office/powerpoint/2010/main" xmlns="" val="328793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195586" name="Rectangle 3"/>
          <p:cNvSpPr>
            <a:spLocks noGrp="1" noChangeArrowheads="1"/>
          </p:cNvSpPr>
          <p:nvPr>
            <p:ph idx="1"/>
          </p:nvPr>
        </p:nvSpPr>
        <p:spPr>
          <a:xfrm>
            <a:off x="2109788" y="9159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The amounts of these nutrients in </a:t>
            </a:r>
            <a:br>
              <a:rPr lang="en-US" altLang="en-US" sz="3400" dirty="0"/>
            </a:br>
            <a:r>
              <a:rPr lang="en-US" altLang="en-US" sz="3400" dirty="0"/>
              <a:t>one ounce of each food are given here. </a:t>
            </a:r>
          </a:p>
          <a:p>
            <a:pPr eaLnBrk="1" hangingPunct="1"/>
            <a:endParaRPr lang="en-US" altLang="en-US" sz="3400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How </a:t>
            </a:r>
            <a:r>
              <a:rPr lang="en-US" altLang="en-US" sz="2800" dirty="0"/>
              <a:t>many ounces of each food should </a:t>
            </a:r>
            <a:br>
              <a:rPr lang="en-US" altLang="en-US" sz="2800" dirty="0"/>
            </a:br>
            <a:r>
              <a:rPr lang="en-US" altLang="en-US" sz="2800" dirty="0"/>
              <a:t>the subject eat every day to satisfy </a:t>
            </a:r>
            <a:br>
              <a:rPr lang="en-US" altLang="en-US" sz="2800" dirty="0"/>
            </a:br>
            <a:r>
              <a:rPr lang="en-US" altLang="en-US" sz="2800" dirty="0"/>
              <a:t>the nutrient requirements exactly?</a:t>
            </a:r>
          </a:p>
        </p:txBody>
      </p:sp>
      <p:pic>
        <p:nvPicPr>
          <p:cNvPr id="19558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7077"/>
            <a:ext cx="8105775" cy="180657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31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78893231"/>
              </p:ext>
            </p:extLst>
          </p:nvPr>
        </p:nvGraphicFramePr>
        <p:xfrm>
          <a:off x="2714626" y="3773880"/>
          <a:ext cx="5200648" cy="12362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80917"/>
                <a:gridCol w="1006577"/>
                <a:gridCol w="1006577"/>
                <a:gridCol w="1006577"/>
              </a:tblGrid>
              <a:tr h="4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C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Store A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Store B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Store C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Pepsi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46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53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Coke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27 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59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34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90650" y="1825625"/>
            <a:ext cx="9658350" cy="1813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Matrices appear in different contexts. We have seen previously that matrices in their augmented form can abbreviate a linear system of equations. Matrices also appear in the context of representing all types of sets of data collected from real life.</a:t>
            </a:r>
            <a:endParaRPr lang="en-CA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instance, the sales of different types of 2 l bottled beverages from 3 stores during a 1 hour period could be represented in the form of a table as shown below: 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197634" name="Rectangle 3"/>
          <p:cNvSpPr>
            <a:spLocks noGrp="1" noChangeArrowheads="1"/>
          </p:cNvSpPr>
          <p:nvPr>
            <p:ph idx="1"/>
          </p:nvPr>
        </p:nvSpPr>
        <p:spPr>
          <a:xfrm>
            <a:off x="2081213" y="9032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/>
              <a:t>Let </a:t>
            </a:r>
            <a:r>
              <a:rPr lang="en-US" altLang="en-US" sz="3400" i="1"/>
              <a:t>x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/>
              <a:t>, and </a:t>
            </a:r>
            <a:r>
              <a:rPr lang="en-US" altLang="en-US" sz="3400" i="1"/>
              <a:t>z</a:t>
            </a:r>
            <a:r>
              <a:rPr lang="en-US" altLang="en-US" sz="3400"/>
              <a:t> represent the number </a:t>
            </a:r>
            <a:br>
              <a:rPr lang="en-US" altLang="en-US" sz="3400"/>
            </a:br>
            <a:r>
              <a:rPr lang="en-US" altLang="en-US" sz="3400"/>
              <a:t>of ounces of MiniCal, LiquiFast, and SlimQuick, respectively, that the subject should eat every day.</a:t>
            </a:r>
          </a:p>
        </p:txBody>
      </p:sp>
    </p:spTree>
    <p:extLst>
      <p:ext uri="{BB962C8B-B14F-4D97-AF65-F5344CB8AC3E}">
        <p14:creationId xmlns:p14="http://schemas.microsoft.com/office/powerpoint/2010/main" xmlns="" val="13521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199682" name="Rectangle 3"/>
          <p:cNvSpPr>
            <a:spLocks noGrp="1" noChangeArrowheads="1"/>
          </p:cNvSpPr>
          <p:nvPr>
            <p:ph idx="1"/>
          </p:nvPr>
        </p:nvSpPr>
        <p:spPr>
          <a:xfrm>
            <a:off x="2109788" y="9159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/>
              <a:t>This means that he will get:</a:t>
            </a:r>
          </a:p>
          <a:p>
            <a:pPr lvl="1" eaLnBrk="1" hangingPunct="1"/>
            <a:r>
              <a:rPr lang="en-US" altLang="en-US" smtClean="0"/>
              <a:t>50</a:t>
            </a:r>
            <a:r>
              <a:rPr lang="en-US" altLang="en-US" i="1" smtClean="0"/>
              <a:t>x </a:t>
            </a:r>
            <a:r>
              <a:rPr lang="en-US" altLang="en-US" smtClean="0"/>
              <a:t>mg of potassium from MiniCal</a:t>
            </a:r>
          </a:p>
          <a:p>
            <a:pPr lvl="1" eaLnBrk="1" hangingPunct="1"/>
            <a:r>
              <a:rPr lang="en-US" altLang="en-US" smtClean="0"/>
              <a:t>75</a:t>
            </a:r>
            <a:r>
              <a:rPr lang="en-US" altLang="en-US" i="1" smtClean="0"/>
              <a:t>y </a:t>
            </a:r>
            <a:r>
              <a:rPr lang="en-US" altLang="en-US" smtClean="0"/>
              <a:t>mg from LiquiFast</a:t>
            </a:r>
          </a:p>
          <a:p>
            <a:pPr lvl="1" eaLnBrk="1" hangingPunct="1"/>
            <a:r>
              <a:rPr lang="en-US" altLang="en-US" smtClean="0"/>
              <a:t>10</a:t>
            </a:r>
            <a:r>
              <a:rPr lang="en-US" altLang="en-US" i="1" smtClean="0"/>
              <a:t>z</a:t>
            </a:r>
            <a:r>
              <a:rPr lang="en-US" altLang="en-US" smtClean="0"/>
              <a:t> mg from SlimQuick</a:t>
            </a:r>
          </a:p>
          <a:p>
            <a:pPr eaLnBrk="1" hangingPunct="1"/>
            <a:endParaRPr lang="en-US" altLang="en-US" sz="3400"/>
          </a:p>
          <a:p>
            <a:pPr eaLnBrk="1" hangingPunct="1"/>
            <a:r>
              <a:rPr lang="en-US" altLang="en-US" sz="3400"/>
              <a:t>This totals 50</a:t>
            </a:r>
            <a:r>
              <a:rPr lang="en-US" altLang="en-US" sz="3400" i="1"/>
              <a:t>x </a:t>
            </a:r>
            <a:r>
              <a:rPr lang="en-US" altLang="en-US" sz="3400"/>
              <a:t>+ 75</a:t>
            </a:r>
            <a:r>
              <a:rPr lang="en-US" altLang="en-US" sz="3400" i="1"/>
              <a:t>y </a:t>
            </a:r>
            <a:r>
              <a:rPr lang="en-US" altLang="en-US" sz="3400"/>
              <a:t>+ 10</a:t>
            </a:r>
            <a:r>
              <a:rPr lang="en-US" altLang="en-US" sz="3400" i="1"/>
              <a:t>z</a:t>
            </a:r>
            <a:r>
              <a:rPr lang="en-US" altLang="en-US" sz="3400"/>
              <a:t> mg potassium.</a:t>
            </a:r>
          </a:p>
        </p:txBody>
      </p:sp>
      <p:pic>
        <p:nvPicPr>
          <p:cNvPr id="19968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7426" y="4621214"/>
            <a:ext cx="8105775" cy="180657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598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201730" name="Rectangle 3"/>
          <p:cNvSpPr>
            <a:spLocks noGrp="1" noChangeArrowheads="1"/>
          </p:cNvSpPr>
          <p:nvPr>
            <p:ph idx="1"/>
          </p:nvPr>
        </p:nvSpPr>
        <p:spPr>
          <a:xfrm>
            <a:off x="2081213" y="9032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/>
              <a:t>Based on the requirements of the three nutrients, we get the system</a:t>
            </a:r>
          </a:p>
        </p:txBody>
      </p:sp>
      <p:graphicFrame>
        <p:nvGraphicFramePr>
          <p:cNvPr id="201732" name="Object 5"/>
          <p:cNvGraphicFramePr>
            <a:graphicFrameLocks noChangeAspect="1"/>
          </p:cNvGraphicFramePr>
          <p:nvPr/>
        </p:nvGraphicFramePr>
        <p:xfrm>
          <a:off x="2787651" y="3022601"/>
          <a:ext cx="7007225" cy="1895475"/>
        </p:xfrm>
        <a:graphic>
          <a:graphicData uri="http://schemas.openxmlformats.org/presentationml/2006/ole">
            <p:oleObj spid="_x0000_s3090" name="Equation" r:id="rId4" imgW="26289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976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Nutritional Analysis</a:t>
            </a:r>
          </a:p>
        </p:txBody>
      </p:sp>
      <p:sp>
        <p:nvSpPr>
          <p:cNvPr id="203778" name="Rectangle 3"/>
          <p:cNvSpPr>
            <a:spLocks noGrp="1" noChangeArrowheads="1"/>
          </p:cNvSpPr>
          <p:nvPr>
            <p:ph idx="1"/>
          </p:nvPr>
        </p:nvSpPr>
        <p:spPr>
          <a:xfrm>
            <a:off x="2081213" y="9032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Dividing the first equation by 5 and the third by 10 gives the system showed below.</a:t>
            </a:r>
          </a:p>
          <a:p>
            <a:pPr marL="0" indent="0" eaLnBrk="1" hangingPunct="1">
              <a:buNone/>
            </a:pPr>
            <a:endParaRPr lang="en-US" altLang="en-US" sz="3400" dirty="0"/>
          </a:p>
          <a:p>
            <a:pPr lvl="1" eaLnBrk="1" hangingPunct="1"/>
            <a:r>
              <a:rPr lang="en-US" altLang="en-US" dirty="0" smtClean="0"/>
              <a:t>We can solve this using Gaussian or Gauss - Jordan elimination.</a:t>
            </a:r>
          </a:p>
          <a:p>
            <a:pPr lvl="1" eaLnBrk="1" hangingPunct="1"/>
            <a:r>
              <a:rPr lang="en-US" altLang="en-US" dirty="0" smtClean="0"/>
              <a:t>Alternatively, we could use SCILAB</a:t>
            </a:r>
            <a:br>
              <a:rPr lang="en-US" altLang="en-US" dirty="0" smtClean="0"/>
            </a:br>
            <a:r>
              <a:rPr lang="en-US" altLang="en-US" dirty="0" smtClean="0"/>
              <a:t>to find the reduced row-echelon form of </a:t>
            </a:r>
            <a:br>
              <a:rPr lang="en-US" altLang="en-US" dirty="0" smtClean="0"/>
            </a:br>
            <a:r>
              <a:rPr lang="en-US" altLang="en-US" dirty="0" smtClean="0"/>
              <a:t>the augmented matrix of the system.</a:t>
            </a:r>
          </a:p>
        </p:txBody>
      </p:sp>
      <p:graphicFrame>
        <p:nvGraphicFramePr>
          <p:cNvPr id="2037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937530"/>
              </p:ext>
            </p:extLst>
          </p:nvPr>
        </p:nvGraphicFramePr>
        <p:xfrm>
          <a:off x="2741613" y="3863182"/>
          <a:ext cx="4114800" cy="1917700"/>
        </p:xfrm>
        <a:graphic>
          <a:graphicData uri="http://schemas.openxmlformats.org/presentationml/2006/ole">
            <p:oleObj spid="_x0000_s4114" name="Equation" r:id="rId4" imgW="1524000" imgH="711200" progId="">
              <p:embed/>
            </p:oleObj>
          </a:graphicData>
        </a:graphic>
      </p:graphicFrame>
      <p:sp>
        <p:nvSpPr>
          <p:cNvPr id="203781" name="Rectangle 6"/>
          <p:cNvSpPr>
            <a:spLocks noChangeArrowheads="1"/>
          </p:cNvSpPr>
          <p:nvPr/>
        </p:nvSpPr>
        <p:spPr bwMode="auto">
          <a:xfrm>
            <a:off x="2500313" y="3820320"/>
            <a:ext cx="7620000" cy="1960562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27596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Lab application</a:t>
            </a:r>
            <a:br>
              <a:rPr lang="en-CA" dirty="0" smtClean="0"/>
            </a:br>
            <a:r>
              <a:rPr lang="en-CA" dirty="0" smtClean="0"/>
              <a:t>Use </a:t>
            </a:r>
            <a:r>
              <a:rPr lang="en-CA" dirty="0" err="1" smtClean="0"/>
              <a:t>scilab</a:t>
            </a:r>
            <a:r>
              <a:rPr lang="en-CA" dirty="0" smtClean="0"/>
              <a:t> to solve the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Answer:</a:t>
            </a:r>
          </a:p>
          <a:p>
            <a:r>
              <a:rPr lang="en-US" altLang="en-US" i="1" dirty="0"/>
              <a:t>x </a:t>
            </a:r>
            <a:r>
              <a:rPr lang="en-US" altLang="en-US" dirty="0"/>
              <a:t>= 5, </a:t>
            </a:r>
            <a:r>
              <a:rPr lang="en-US" altLang="en-US" i="1" dirty="0"/>
              <a:t>y </a:t>
            </a:r>
            <a:r>
              <a:rPr lang="en-US" altLang="en-US" dirty="0"/>
              <a:t>= 2, </a:t>
            </a:r>
            <a:r>
              <a:rPr lang="en-US" altLang="en-US" i="1" dirty="0"/>
              <a:t>z</a:t>
            </a:r>
            <a:r>
              <a:rPr lang="en-US" altLang="en-US" dirty="0"/>
              <a:t> </a:t>
            </a:r>
            <a:r>
              <a:rPr lang="en-US" altLang="en-US" i="1" dirty="0"/>
              <a:t>=</a:t>
            </a:r>
            <a:r>
              <a:rPr lang="en-US" altLang="en-US" dirty="0"/>
              <a:t> 10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948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Nutritional Analysis Using System of Linear Equations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950" y="160813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more practical application might involve dozens of foods and nutrients rather than just three. 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Such problems lead to systems with large </a:t>
            </a:r>
            <a:br>
              <a:rPr lang="en-US" altLang="en-US" sz="2800" dirty="0"/>
            </a:br>
            <a:r>
              <a:rPr lang="en-US" altLang="en-US" sz="2800" dirty="0"/>
              <a:t>numbers of variables and equations.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/>
              <a:t>Computers </a:t>
            </a:r>
            <a:r>
              <a:rPr lang="en-US" altLang="en-US" sz="2800" smtClean="0"/>
              <a:t>are essential </a:t>
            </a:r>
            <a:r>
              <a:rPr lang="en-US" altLang="en-US" sz="2800" dirty="0"/>
              <a:t>for solving such large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41108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1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the matrices below, perform the indicated operations (if possible).</a:t>
                </a:r>
              </a:p>
              <a:p>
                <a:r>
                  <a:rPr lang="en-CA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3   5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;     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−2       3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4  −1</m:t>
                            </m:r>
                          </m:e>
                        </m:eqAr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CA" dirty="0"/>
                  <a:t>     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3     0   1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2     1   5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−1  2   3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;	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2   5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8   1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778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3619" y="2279645"/>
            <a:ext cx="5944624" cy="17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5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32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CA" dirty="0" smtClean="0"/>
                  <a:t>	d)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−4/7×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 </a:t>
                </a:r>
                <a:r>
                  <a:rPr lang="en-CA" dirty="0"/>
                  <a:t>e)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  </a:t>
                </a:r>
                <a:r>
                  <a:rPr lang="en-CA" dirty="0"/>
                  <a:t>f)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t="-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6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 the information into a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eliminate the headings, the information from the table can be represented as a matrix: </a:t>
                </a:r>
                <a:endParaRPr lang="en-CA" dirty="0" smtClean="0"/>
              </a:p>
              <a:p>
                <a:endParaRPr lang="en-C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46  27  53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27  59  34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 smtClean="0"/>
                  <a:t>If more information is collected at different times or from different stores, matrices can be used to determine different type of conclusions about the sales.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 r="-1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260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 smtClean="0"/>
                  <a:t>	g</a:t>
                </a:r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h</a:t>
                </a:r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618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241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2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4    6</m:t>
                            </m:r>
                          </m:e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1   9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 ;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−3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−2    0   5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;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−3 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−2     0    5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−1     3    4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;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138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×(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651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41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matrices (by size)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A </a:t>
                </a:r>
                <a:r>
                  <a:rPr lang="en-US" b="1" dirty="0"/>
                  <a:t>general m x n matrix</a:t>
                </a:r>
                <a:r>
                  <a:rPr lang="en-US" dirty="0"/>
                  <a:t> (m rows and n columns) can be written as:</a:t>
                </a:r>
                <a:endParaRPr lang="en-CA" dirty="0" smtClean="0"/>
              </a:p>
              <a:p>
                <a:pPr lvl="0"/>
                <a:endParaRPr lang="en-CA"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A compact notation can be also used: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828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/>
              <a:t>square matrix</a:t>
            </a:r>
            <a:r>
              <a:rPr lang="en-US" dirty="0"/>
              <a:t> is a matrix with n rows and n columns.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400301"/>
            <a:ext cx="11563350" cy="17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Equal matrices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 </a:t>
                </a:r>
                <a:r>
                  <a:rPr lang="en-US" dirty="0"/>
                  <a:t>matrices are equal if they have the same entries in the same order.</a:t>
                </a:r>
                <a:endParaRPr lang="en-CA" dirty="0"/>
              </a:p>
              <a:p>
                <a:r>
                  <a:rPr lang="en-US" dirty="0"/>
                  <a:t>Ex.1: Given the following matrices:</a:t>
                </a: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We can say that the matrices are equal, or : (A)</a:t>
                </a:r>
                <a:r>
                  <a:rPr lang="en-US" baseline="-25000" dirty="0" err="1"/>
                  <a:t>ij</a:t>
                </a:r>
                <a:r>
                  <a:rPr lang="en-US" dirty="0"/>
                  <a:t>=(B)</a:t>
                </a:r>
                <a:r>
                  <a:rPr lang="en-US" baseline="-25000" dirty="0" err="1"/>
                  <a:t>ij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Ex.2 Given the following matrices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6 −2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We can say that matrix A is equal to matrix B if and only if x=7 and y=-2.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1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19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Addition and subtraction of matrices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Definition</a:t>
                </a:r>
                <a:r>
                  <a:rPr lang="en-US" dirty="0"/>
                  <a:t>. If A and B are matrices of the same size, then the sum A+B is obtained by adding the entries of B to the corresponding entries of A. The difference A-B is obtained by subtracting the entries of B from the corresponding entries of A. Matrices of different sizes cannot be added or subtracted.</a:t>
                </a:r>
                <a:endParaRPr lang="en-CA" dirty="0"/>
              </a:p>
              <a:p>
                <a:r>
                  <a:rPr lang="en-US" b="1" u="sng" dirty="0"/>
                  <a:t>Examples</a:t>
                </a:r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Given the following matrices, find the sum and the difference: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5       2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4       9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10 −3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−11   0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7  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−6 −8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 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70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sum is:</a:t>
                </a:r>
                <a:endParaRPr lang="en-CA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5       2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4       9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10 −3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−11   0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7  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−6 −8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11     10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4  −11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difference is: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5       2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4       9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10 −3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−11   0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7  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−6 −8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−3    8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16   5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40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494</Words>
  <Application>Microsoft Office PowerPoint</Application>
  <PresentationFormat>Custom</PresentationFormat>
  <Paragraphs>123</Paragraphs>
  <Slides>44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Wisp</vt:lpstr>
      <vt:lpstr>Equation</vt:lpstr>
      <vt:lpstr>Operations with matrices</vt:lpstr>
      <vt:lpstr>What is a matrix?</vt:lpstr>
      <vt:lpstr>Example</vt:lpstr>
      <vt:lpstr>Convert the information into a matrix</vt:lpstr>
      <vt:lpstr>Types of matrices (by size)</vt:lpstr>
      <vt:lpstr>Slide 6</vt:lpstr>
      <vt:lpstr>1. Equal matrices</vt:lpstr>
      <vt:lpstr>2. Addition and subtraction of matrices</vt:lpstr>
      <vt:lpstr>Slide 9</vt:lpstr>
      <vt:lpstr>3. Multiplying a matrix by a scalar</vt:lpstr>
      <vt:lpstr>4. Multiplying 2 matrices</vt:lpstr>
      <vt:lpstr>Example</vt:lpstr>
      <vt:lpstr>Slide 13</vt:lpstr>
      <vt:lpstr>   Theorem. If A is an m x n matrix, and x is a nx1 column vector, then the product Ax can be expressed as a linear combination of the column vectors of A in which the coefficients are the entries of x.   </vt:lpstr>
      <vt:lpstr>Where:</vt:lpstr>
      <vt:lpstr>5. The transpose of a matrix</vt:lpstr>
      <vt:lpstr>Special case</vt:lpstr>
      <vt:lpstr>6. The trace of a matrix</vt:lpstr>
      <vt:lpstr>The identity matrix</vt:lpstr>
      <vt:lpstr>The role of an identity matrix</vt:lpstr>
      <vt:lpstr>Slide 21</vt:lpstr>
      <vt:lpstr>Matrix polynomials</vt:lpstr>
      <vt:lpstr>Slide 23</vt:lpstr>
      <vt:lpstr>Slide 24</vt:lpstr>
      <vt:lpstr>Slide 25</vt:lpstr>
      <vt:lpstr>Modeling with Linear Systems</vt:lpstr>
      <vt:lpstr>Nutritional Analysis</vt:lpstr>
      <vt:lpstr>Nutritional Analysis</vt:lpstr>
      <vt:lpstr>Nutritional Analysis</vt:lpstr>
      <vt:lpstr>Nutritional Analysis</vt:lpstr>
      <vt:lpstr>Nutritional Analysis</vt:lpstr>
      <vt:lpstr>Nutritional Analysis</vt:lpstr>
      <vt:lpstr>Nutritional Analysis</vt:lpstr>
      <vt:lpstr>Lab application Use scilab to solve the system</vt:lpstr>
      <vt:lpstr>Nutritional Analysis Using System of Linear Equations</vt:lpstr>
      <vt:lpstr>Question 1</vt:lpstr>
      <vt:lpstr>Slide 37</vt:lpstr>
      <vt:lpstr>Slide 38</vt:lpstr>
      <vt:lpstr>Slide 39</vt:lpstr>
      <vt:lpstr>Slide 40</vt:lpstr>
      <vt:lpstr>Slide 41</vt:lpstr>
      <vt:lpstr>Question 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with matrices</dc:title>
  <dc:creator>Daniela Stanescu</dc:creator>
  <cp:lastModifiedBy>Daniela</cp:lastModifiedBy>
  <cp:revision>26</cp:revision>
  <dcterms:created xsi:type="dcterms:W3CDTF">2018-01-24T18:00:37Z</dcterms:created>
  <dcterms:modified xsi:type="dcterms:W3CDTF">2022-01-20T20:20:19Z</dcterms:modified>
</cp:coreProperties>
</file>