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5" r:id="rId6"/>
    <p:sldId id="268" r:id="rId7"/>
    <p:sldId id="262" r:id="rId8"/>
    <p:sldId id="266" r:id="rId9"/>
    <p:sldId id="267" r:id="rId10"/>
    <p:sldId id="269" r:id="rId11"/>
    <p:sldId id="270" r:id="rId12"/>
    <p:sldId id="271" r:id="rId13"/>
    <p:sldId id="327" r:id="rId14"/>
    <p:sldId id="328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79" r:id="rId23"/>
    <p:sldId id="283" r:id="rId24"/>
    <p:sldId id="280" r:id="rId25"/>
    <p:sldId id="325" r:id="rId26"/>
    <p:sldId id="281" r:id="rId27"/>
    <p:sldId id="298" r:id="rId28"/>
    <p:sldId id="316" r:id="rId29"/>
    <p:sldId id="299" r:id="rId30"/>
    <p:sldId id="317" r:id="rId31"/>
    <p:sldId id="307" r:id="rId32"/>
    <p:sldId id="318" r:id="rId33"/>
    <p:sldId id="300" r:id="rId34"/>
    <p:sldId id="319" r:id="rId35"/>
    <p:sldId id="301" r:id="rId36"/>
    <p:sldId id="321" r:id="rId37"/>
    <p:sldId id="323" r:id="rId38"/>
    <p:sldId id="330" r:id="rId39"/>
    <p:sldId id="326" r:id="rId40"/>
    <p:sldId id="331" r:id="rId41"/>
    <p:sldId id="3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A2B4F-8395-4F09-9918-27A5AAF307DF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B701-1D4E-4A8C-A103-A1E2A038AF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50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3D879D-0473-4211-BED3-CA1E192F691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6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04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63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2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65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28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7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4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7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55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43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72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5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9898-F245-4386-B557-AAD7C11DB24A}" type="datetimeFigureOut">
              <a:rPr lang="en-CA" smtClean="0"/>
              <a:pPr/>
              <a:t>2024-05-28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6063F1-6954-4183-8135-758FECD99F1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2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Confidence intervals</a:t>
            </a:r>
            <a:br>
              <a:rPr lang="en-CA" sz="3200" dirty="0"/>
            </a:br>
            <a:r>
              <a:rPr lang="en-CA" sz="3200" dirty="0"/>
              <a:t>Estimating a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457200" indent="-457200">
                  <a:buAutoNum type="alphaLcPeriod"/>
                </a:pPr>
                <a:r>
                  <a:rPr lang="en-CA" dirty="0"/>
                  <a:t>Standard deviation of the population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is known </a:t>
                </a:r>
              </a:p>
              <a:p>
                <a:pPr marL="457200" indent="-457200">
                  <a:buAutoNum type="alphaLcPeriod"/>
                </a:pPr>
                <a:r>
                  <a:rPr lang="en-CA" dirty="0"/>
                  <a:t>Standard deviation of the population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not known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 cstate="print"/>
                <a:stretch>
                  <a:fillRect l="-547" t="-3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7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Steps for finding a confidence interval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print">
              <a:lum contrast="40000"/>
            </a:blip>
            <a:stretch>
              <a:fillRect l="-616" t="-806"/>
            </a:stretch>
          </a:blipFill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619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Step 4. State the level of confidence and find the confidence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Step 5. Find the maximum error of estimate and state the confidence interval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75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56 automobiles of the same model are driven and the gas mileage for each is recorded. The results show a mean of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𝑚𝑖𝑙𝑒𝑠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𝑔𝑎𝑙𝑙𝑜𝑛</m:t>
                        </m:r>
                      </m:den>
                    </m:f>
                  </m:oMath>
                </a14:m>
                <a:r>
                  <a:rPr lang="en-CA" dirty="0"/>
                  <a:t>. It is known that the standard deviation for the population is </a:t>
                </a:r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3</m:t>
                      </m:r>
                      <m:f>
                        <m:fPr>
                          <m:type m:val="skw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𝑚𝑖𝑙𝑒𝑠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𝑔𝑎𝑙𝑙𝑜𝑛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dirty="0"/>
                  <a:t>      State a 90 % confidence interval for the mean mileage.</a:t>
                </a:r>
              </a:p>
              <a:p>
                <a:pPr marL="0" indent="0">
                  <a:buNone/>
                </a:pPr>
                <a:r>
                  <a:rPr lang="en-CA" dirty="0"/>
                  <a:t> 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9334" y="156376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100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397-8248-48E8-82D3-1068989F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5953-C7FE-41B3-869A-D9DAF359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4618-9EA5-4DF2-96C8-F6C0A097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47B6-CF4A-427C-9FD7-2D66890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86" y="1790700"/>
            <a:ext cx="8915400" cy="4865104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We can use this procedure if: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1) The population is normally distributed – use the procedure regardless of the sample size (large or small)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OR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2) The population is not normally distributed </a:t>
            </a:r>
            <a:r>
              <a:rPr lang="en-US" altLang="en-US" sz="2400" u="sng" dirty="0">
                <a:solidFill>
                  <a:schemeClr val="tx1"/>
                </a:solidFill>
              </a:rPr>
              <a:t>but the sample is large enough (more than 30)</a:t>
            </a:r>
            <a:r>
              <a:rPr lang="en-US" altLang="en-US" sz="2400" dirty="0">
                <a:solidFill>
                  <a:schemeClr val="tx1"/>
                </a:solidFill>
              </a:rPr>
              <a:t>- use the procedure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Note: If the population is not normally distributed and the sample is small, we cannot apply the procedure below.</a:t>
            </a:r>
          </a:p>
          <a:p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b) Constructing a confidence interval when sigma is not known (when we know </a:t>
            </a:r>
            <a:r>
              <a:rPr lang="en-CA" sz="2400" b="1" i="1" dirty="0">
                <a:solidFill>
                  <a:srgbClr val="FF0000"/>
                </a:solidFill>
              </a:rPr>
              <a:t>s</a:t>
            </a:r>
            <a:r>
              <a:rPr lang="en-CA" sz="2400" dirty="0">
                <a:solidFill>
                  <a:srgbClr val="FF0000"/>
                </a:solidFill>
              </a:rPr>
              <a:t> – the standard deviation of the sample</a:t>
            </a:r>
          </a:p>
        </p:txBody>
      </p:sp>
    </p:spTree>
    <p:extLst>
      <p:ext uri="{BB962C8B-B14F-4D97-AF65-F5344CB8AC3E}">
        <p14:creationId xmlns:p14="http://schemas.microsoft.com/office/powerpoint/2010/main" val="141235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new test statistic…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sz="2400" dirty="0"/>
                  <a:t>When </a:t>
                </a: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/>
                  <a:t> is not known, the test statistics will become:</a:t>
                </a:r>
              </a:p>
              <a:p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dirty="0"/>
                  <a:t>Where t has a Student t – distribution rather than a z (normal) distribution.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4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8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of Student t -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440212"/>
            <a:ext cx="8915400" cy="377762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1) There are an infinite number of distributions, each of them having a number associated with it called the degrees of freedom. The number of degrees of freedom for a data set corresponds to the number of sample values that can vary after certain restrictions have been imposed on all data values.</a:t>
            </a:r>
            <a:endParaRPr lang="en-CA" sz="2000" dirty="0"/>
          </a:p>
          <a:p>
            <a:r>
              <a:rPr lang="en-US" sz="2000" dirty="0"/>
              <a:t>Meaning: For instance, if we say that 10 students have scores with a mean of 80, then we can freely assign values to the first 9 scores, but the 10th score will be determined.</a:t>
            </a:r>
            <a:endParaRPr lang="en-CA" sz="2000" dirty="0"/>
          </a:p>
          <a:p>
            <a:r>
              <a:rPr lang="en-US" sz="2000" dirty="0"/>
              <a:t>	The number of degrees of freedom is </a:t>
            </a:r>
            <a:r>
              <a:rPr lang="en-US" sz="2000" dirty="0" err="1"/>
              <a:t>df</a:t>
            </a:r>
            <a:r>
              <a:rPr lang="en-US" sz="2000" dirty="0"/>
              <a:t> = n – 1</a:t>
            </a:r>
            <a:endParaRPr lang="en-CA" sz="2000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946594" y="2260192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383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2) It follows that Student t-distribution is different for different sample sizes.</a:t>
            </a:r>
            <a:endParaRPr lang="en-CA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CA" sz="2000" dirty="0"/>
          </a:p>
          <a:p>
            <a:pPr marL="0" indent="0">
              <a:buNone/>
            </a:pPr>
            <a:r>
              <a:rPr lang="en-US" sz="2000" dirty="0"/>
              <a:t>3) A t - distribution is similar to a normal distribution, being symmetrical to the vertical line through 0; the curve extends indefinitely to the right and to the left. The total area under the curve is 1.</a:t>
            </a: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08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4)  As the value of n gets larger, the t – distribution gets closer to the normal distribution.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sz="2000" dirty="0"/>
                  <a:t> the t – distribution gets approximately standard normal.</a:t>
                </a: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r>
                  <a:rPr lang="en-US" sz="2000" dirty="0"/>
                  <a:t>5) Student t-distribution has a mean of 0 (just like the standard normal distribution), but the standard deviation is greater than 1 (unlike the standard normal distribution).</a:t>
                </a:r>
                <a:endParaRPr lang="en-CA" sz="20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2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8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Text Box 2"/>
              <p:cNvSpPr txBox="1">
                <a:spLocks noChangeArrowheads="1"/>
              </p:cNvSpPr>
              <p:nvPr/>
            </p:nvSpPr>
            <p:spPr bwMode="auto">
              <a:xfrm>
                <a:off x="1904999" y="1176482"/>
                <a:ext cx="7772400" cy="3754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+mn-lt"/>
                  </a:rPr>
                  <a:t>A </a:t>
                </a:r>
                <a:r>
                  <a:rPr lang="en-US" altLang="en-US" b="1" dirty="0">
                    <a:latin typeface="+mn-lt"/>
                  </a:rPr>
                  <a:t>point estimate</a:t>
                </a:r>
                <a:r>
                  <a:rPr lang="en-US" altLang="en-US" dirty="0">
                    <a:latin typeface="+mn-lt"/>
                  </a:rPr>
                  <a:t> of a parameter is the value of a statistic that estimates the value of the parameter.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dirty="0">
                  <a:latin typeface="+mn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+mn-lt"/>
                  </a:rPr>
                  <a:t>The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dirty="0">
                    <a:latin typeface="+mn-lt"/>
                  </a:rPr>
                  <a:t>,is the best point estimate for the population mean,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dirty="0">
                    <a:latin typeface="+mn-lt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07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4999" y="1176482"/>
                <a:ext cx="7772400" cy="3754874"/>
              </a:xfrm>
              <a:prstGeom prst="rect">
                <a:avLst/>
              </a:prstGeom>
              <a:blipFill>
                <a:blip r:embed="rId2"/>
                <a:stretch>
                  <a:fillRect l="-1569" t="-1786" r="-28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21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t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4935538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209800" y="381001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t  distribution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981200" y="9906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+mn-lt"/>
              </a:rPr>
              <a:t>Z standard normal distribution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8433955" y="658091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8433955" y="1295400"/>
            <a:ext cx="2209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79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confidence interval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definition, a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confidence interval for a population mean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the standard deviation of the population is </a:t>
                </a:r>
                <a:r>
                  <a:rPr lang="en-CA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known is: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degree of confidence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probability that an interval constructed in this manner will contain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CA" sz="24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0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Steps for finding a confidence interval when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is not known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 cstate="print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Follow the same steps as before with the only difference that instead of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, 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r>
                  <a:rPr lang="en-CA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 we work with a t- table.</a:t>
                </a:r>
              </a:p>
              <a:p>
                <a:r>
                  <a:rPr lang="en-CA" dirty="0"/>
                  <a:t>Determine the number of degrees of freedom, then read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dirty="0"/>
                  <a:t>from the table.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 cstate="print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0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96761" y="28793"/>
                <a:ext cx="9608127" cy="7986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CA" dirty="0"/>
                  <a:t>Example: 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for a sample size n = 7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6761" y="28793"/>
                <a:ext cx="9608127" cy="798657"/>
              </a:xfrm>
              <a:blipFill>
                <a:blip r:embed="rId2"/>
                <a:stretch>
                  <a:fillRect l="-1650" t="-9924" b="-58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3" y="1163782"/>
            <a:ext cx="6660572" cy="535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6173" y="4312372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2000" dirty="0">
                <a:latin typeface="Times New Roman" panose="02020603050405020304" pitchFamily="18" charset="0"/>
              </a:rPr>
              <a:t>Look up </a:t>
            </a:r>
            <a:r>
              <a:rPr lang="en-CA" altLang="en-US" sz="2000" dirty="0" err="1">
                <a:latin typeface="Times New Roman" panose="02020603050405020304" pitchFamily="18" charset="0"/>
              </a:rPr>
              <a:t>df</a:t>
            </a:r>
            <a:endParaRPr lang="en-CA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745673" y="4848803"/>
            <a:ext cx="107950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59563" y="2133600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2000" dirty="0">
                <a:latin typeface="Times New Roman" panose="02020603050405020304" pitchFamily="18" charset="0"/>
              </a:rPr>
              <a:t>Look up </a:t>
            </a:r>
            <a:r>
              <a:rPr lang="en-CA" altLang="en-US" sz="2000" i="1" dirty="0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6096000" y="2635104"/>
            <a:ext cx="1009650" cy="8651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9290" y="5139028"/>
            <a:ext cx="6192838" cy="2873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57837" y="3550802"/>
            <a:ext cx="1042988" cy="31670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0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36674" y="1773671"/>
                <a:ext cx="10060817" cy="36919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a study of athletes, a psychologist administered a questionnaire, designed to measure the anxiety level to 20 athletes. The 20 scores for athletes gave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=65.2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=7.5</m:t>
                    </m:r>
                  </m:oMath>
                </a14:m>
                <a:r>
                  <a:rPr lang="en-US" dirty="0"/>
                  <a:t>. Find the 95% confidence interval for the mean score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the population of athletes from which the sample was obtained.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estimated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find the maximum error of estimate with 95% level of confidence. Assume the population is approximately normal.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674" y="1773671"/>
                <a:ext cx="10060817" cy="3691947"/>
              </a:xfrm>
              <a:blipFill rotWithShape="0">
                <a:blip r:embed="rId2" cstate="print"/>
                <a:stretch>
                  <a:fillRect l="-485" t="-990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18943" y="155337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703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11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9440" y="1832263"/>
                <a:ext cx="8915400" cy="377762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df</a:t>
                </a:r>
                <a:r>
                  <a:rPr lang="en-US" dirty="0"/>
                  <a:t> = n-1 = 19, we read the value (from the t-table)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=2.093</m:t>
                    </m:r>
                  </m:oMath>
                </a14:m>
                <a:endParaRPr lang="en-CA" dirty="0"/>
              </a:p>
              <a:p>
                <a:r>
                  <a:rPr lang="en-US" dirty="0"/>
                  <a:t>The confidence interval is given by:</a:t>
                </a:r>
                <a:endParaRPr lang="en-CA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r>
                  <a:rPr lang="en-US" dirty="0"/>
                  <a:t>In our case, we get: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65.2 ±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2.093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65.2 ±3.51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61.69&lt;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&lt;68.71</m:t>
                    </m:r>
                  </m:oMath>
                </a14:m>
                <a:endParaRPr lang="en-CA" dirty="0"/>
              </a:p>
              <a:p>
                <a:r>
                  <a:rPr lang="en-US" dirty="0"/>
                  <a:t>The maximum error of estimate is 3.51, and we are 95% confident that the interval contains the actual value of the mean.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9440" y="1832263"/>
                <a:ext cx="8915400" cy="3777622"/>
              </a:xfrm>
              <a:blipFill rotWithShape="0">
                <a:blip r:embed="rId2" cstate="print"/>
                <a:stretch>
                  <a:fillRect l="-342" t="-40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68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study of 30 English professors found that they spent on average 12. 6 minutes correcting a paper. If the standard deviation for the population of times spent on correcting a paper is 2.5 minutes, find the 90% confidence interval for the mean of all papers. Consider a normally distributed population.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9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obtained by 25 students in a test is 75. It is known that the standard deviation of the population of scores is 8. Find the confidence interval at 95% confidence level, assuming the scores are normally distributed.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896341" y="2132158"/>
            <a:ext cx="7620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b="1" dirty="0">
                <a:latin typeface="+mn-lt"/>
              </a:rPr>
              <a:t>confidence interval estimate</a:t>
            </a:r>
            <a:r>
              <a:rPr lang="en-US" altLang="en-US" dirty="0">
                <a:latin typeface="+mn-lt"/>
              </a:rPr>
              <a:t> of a parameter consists of an interval of numbers along with a probability ( a level of confidence) that the interval contains the unknown parameter.</a:t>
            </a:r>
          </a:p>
        </p:txBody>
      </p:sp>
    </p:spTree>
    <p:extLst>
      <p:ext uri="{BB962C8B-B14F-4D97-AF65-F5344CB8AC3E}">
        <p14:creationId xmlns:p14="http://schemas.microsoft.com/office/powerpoint/2010/main" val="1747499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 – modified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score obtained by 25 students in a test is 75. The standard deviation for the sample of scores is 8. Find the confidence interval at 95% confidence level, assuming the scores are normally distributed.</a:t>
            </a:r>
            <a:br>
              <a:rPr lang="en-US" dirty="0"/>
            </a:b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58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employees from a certain company travel to work an average of 14.3 miles. The standard deviation of their travel time was 2 miles. Find the 95% confidence interval of the true mean of the population, considering the data is normally distributed.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48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yearly income for 17 engineering graduates in 2008 was $56,718. The standard deviation for the population of incomes is known to be $650. Find the 90% confidence interval for the population mean, considering the population is normally distributed.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8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25 eggs were randomly chosen from female salmon and individually weighed. The mean weight was 0.978 g with a standard deviation of 0.042. Find the 95% confidence interval for the mean weight of the salmon eggs.</a:t>
            </a:r>
          </a:p>
          <a:p>
            <a:pPr marL="0" indent="0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4CF2-1FF4-4329-804A-44B09F4A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4C41-55E3-4111-8545-7C2CB803D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9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An automotive engineer wants to estimate the cost of repairing a car that experiences a head-on collision. He crashes 36 cars, and the average repair is $11,000. The standard deviation of the population of repair costs is known to be $2,500.</a:t>
            </a:r>
            <a:endParaRPr lang="en-US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lphaUcParenR"/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Provide a 90% confidence interval for the true mean cost of repairs.</a:t>
            </a:r>
            <a:endParaRPr lang="en-US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lphaUcParenR"/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Provide a 98% confidence interval for the true mean cost of repair.</a:t>
            </a:r>
            <a:endParaRPr lang="en-US" sz="24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32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5"/>
              <p:cNvSpPr txBox="1">
                <a:spLocks noChangeArrowheads="1"/>
              </p:cNvSpPr>
              <p:nvPr/>
            </p:nvSpPr>
            <p:spPr bwMode="auto">
              <a:xfrm>
                <a:off x="1891145" y="1046019"/>
                <a:ext cx="76200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+mn-lt"/>
                  </a:rPr>
                  <a:t>The </a:t>
                </a:r>
                <a:r>
                  <a:rPr lang="en-US" altLang="en-US" b="1" dirty="0">
                    <a:latin typeface="+mn-lt"/>
                  </a:rPr>
                  <a:t>level of confidence</a:t>
                </a:r>
                <a:r>
                  <a:rPr lang="en-US" altLang="en-US" dirty="0">
                    <a:latin typeface="+mn-lt"/>
                  </a:rPr>
                  <a:t> in a confidence interval is a </a:t>
                </a:r>
                <a:r>
                  <a:rPr lang="en-US" altLang="en-US" dirty="0">
                    <a:solidFill>
                      <a:srgbClr val="FF0000"/>
                    </a:solidFill>
                    <a:latin typeface="+mn-lt"/>
                  </a:rPr>
                  <a:t>probability</a:t>
                </a:r>
                <a:r>
                  <a:rPr lang="en-US" altLang="en-US" dirty="0">
                    <a:latin typeface="+mn-lt"/>
                  </a:rPr>
                  <a:t> that represents the percentage of intervals that will contain the parameter if a large number of repeated samples are obtained.  The level of confidence is denoted by </a:t>
                </a:r>
                <a14:m>
                  <m:oMath xmlns:m="http://schemas.openxmlformats.org/officeDocument/2006/math">
                    <m:r>
                      <a:rPr lang="en-CA" altLang="en-US" i="1">
                        <a:latin typeface="Cambria Math" panose="02040503050406030204" pitchFamily="18" charset="0"/>
                      </a:rPr>
                      <m:t>1 − </m:t>
                    </m:r>
                    <m:r>
                      <a:rPr lang="en-CA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14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1145" y="1046019"/>
                <a:ext cx="7620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600" t="-2506" r="-1520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891145" y="3982227"/>
            <a:ext cx="7377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For example, a 95% level of confidence would mean that if 100 confidence intervals were constructed, each based on a different sample from the same population, we would expect 95 of the intervals to contain the population mean.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6697" y="3621962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3844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363F-7843-44BA-B822-5FEC510B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A589-624F-43FF-889C-A7D22C30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28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D54-01FD-44C0-BD3B-56540B77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449A-FD90-4BA9-87CA-02A6E37A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6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429" y="1022206"/>
            <a:ext cx="68580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46958" y="377556"/>
                <a:ext cx="9169978" cy="739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A" sz="2000" b="1" dirty="0"/>
                  <a:t>The level of confidence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CA" sz="2000" dirty="0"/>
                  <a:t> represents the </a:t>
                </a:r>
                <a:r>
                  <a:rPr lang="en-CA" sz="2000" dirty="0">
                    <a:solidFill>
                      <a:srgbClr val="FF0000"/>
                    </a:solidFill>
                  </a:rPr>
                  <a:t>confidence coefficient </a:t>
                </a:r>
                <a:r>
                  <a:rPr lang="en-CA" sz="2000" dirty="0"/>
                  <a:t>or the </a:t>
                </a:r>
                <a:r>
                  <a:rPr lang="en-CA" sz="2000" dirty="0">
                    <a:solidFill>
                      <a:srgbClr val="00B050"/>
                    </a:solidFill>
                  </a:rPr>
                  <a:t>critical value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958" y="377556"/>
                <a:ext cx="9169978" cy="739241"/>
              </a:xfrm>
              <a:prstGeom prst="rect">
                <a:avLst/>
              </a:prstGeom>
              <a:blipFill rotWithShape="0">
                <a:blip r:embed="rId3"/>
                <a:stretch>
                  <a:fillRect l="-1130" t="-10744" b="-57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9526" y="1635702"/>
            <a:ext cx="7976755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used values for the degrees of confidence are: 90%, 95% and 99%.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7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 Box 4"/>
              <p:cNvSpPr txBox="1">
                <a:spLocks noChangeArrowheads="1"/>
              </p:cNvSpPr>
              <p:nvPr/>
            </p:nvSpPr>
            <p:spPr bwMode="auto">
              <a:xfrm>
                <a:off x="924791" y="762001"/>
                <a:ext cx="10027227" cy="6586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3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a) Constructing a confidence interval when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alt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𝑘𝑛𝑜𝑤𝑛</m:t>
                    </m:r>
                  </m:oMath>
                </a14:m>
                <a:endParaRPr lang="en-CA" altLang="en-US" sz="3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We can use this procedure if:</a:t>
                </a:r>
              </a:p>
              <a:p>
                <a:pPr marL="514350" indent="-514350">
                  <a:spcBef>
                    <a:spcPct val="50000"/>
                  </a:spcBef>
                  <a:buAutoNum type="arabicParenR"/>
                </a:pPr>
                <a:r>
                  <a:rPr lang="en-US" altLang="en-US" dirty="0"/>
                  <a:t>The population is normally distributed – use the procedure regardless of the sample size (large or small)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OR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2) The population is not normally distributed </a:t>
                </a:r>
                <a:r>
                  <a:rPr lang="en-US" altLang="en-US" u="sng" dirty="0"/>
                  <a:t>but the sample is large enough (more than 30)</a:t>
                </a:r>
                <a:r>
                  <a:rPr lang="en-US" altLang="en-US" dirty="0"/>
                  <a:t> – use the procedure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Note: If the population is not normally distributed and the sample is small, we cannot apply the procedure below.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sz="3200" dirty="0"/>
              </a:p>
              <a:p>
                <a:pPr>
                  <a:spcBef>
                    <a:spcPct val="50000"/>
                  </a:spcBef>
                </a:pPr>
                <a:endParaRPr lang="en-US" altLang="en-US" sz="3200" dirty="0"/>
              </a:p>
            </p:txBody>
          </p:sp>
        </mc:Choice>
        <mc:Fallback xmlns="">
          <p:sp>
            <p:nvSpPr>
              <p:cNvPr id="819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791" y="762001"/>
                <a:ext cx="10027227" cy="6586418"/>
              </a:xfrm>
              <a:prstGeom prst="rect">
                <a:avLst/>
              </a:prstGeom>
              <a:blipFill>
                <a:blip r:embed="rId2"/>
                <a:stretch>
                  <a:fillRect l="-1581" t="-1204" r="-7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4728" y="1344450"/>
                <a:ext cx="7865918" cy="3718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definition, a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confidence interval </a:t>
                </a:r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population mean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the standard deviation of the population is known is: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degree of confidence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probability that an interval constructed in this manner will contain </a:t>
                </a:r>
                <a14:m>
                  <m:oMath xmlns:m="http://schemas.openxmlformats.org/officeDocument/2006/math"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CA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28" y="1344450"/>
                <a:ext cx="7865918" cy="371858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240" t="-656" b="-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34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75549" y="1375005"/>
                <a:ext cx="11290527" cy="472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 the above formula:</a:t>
                </a:r>
              </a:p>
              <a:p>
                <a:endParaRPr lang="en-CA" sz="2400" i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represents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maximum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error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estimate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margin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erro</m:t>
                    </m:r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CA" sz="2400" b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(E)</a:t>
                </a:r>
              </a:p>
              <a:p>
                <a:endParaRPr lang="en-CA" sz="2400" b="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represents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lower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confidence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limit</m:t>
                    </m:r>
                  </m:oMath>
                </a14:m>
                <a:r>
                  <a:rPr lang="en-CA" sz="2400" b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(LCL)</a:t>
                </a:r>
              </a:p>
              <a:p>
                <a:endParaRPr lang="en-CA" sz="2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CA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2400" b="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- represents the upper confidence limit (UCL)</a:t>
                </a:r>
              </a:p>
              <a:p>
                <a:endParaRPr lang="en-CA" sz="2400" b="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CA" sz="2400" b="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CA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49" y="1375005"/>
                <a:ext cx="11290527" cy="4724755"/>
              </a:xfrm>
              <a:prstGeom prst="rect">
                <a:avLst/>
              </a:prstGeom>
              <a:blipFill rotWithShape="0">
                <a:blip r:embed="rId2"/>
                <a:stretch>
                  <a:fillRect l="-810" t="-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437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1587</Words>
  <Application>Microsoft Office PowerPoint</Application>
  <PresentationFormat>Widescreen</PresentationFormat>
  <Paragraphs>118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Symbol</vt:lpstr>
      <vt:lpstr>Times New Roman</vt:lpstr>
      <vt:lpstr>Wingdings 3</vt:lpstr>
      <vt:lpstr>Wisp</vt:lpstr>
      <vt:lpstr>Confidence intervals Estimating a population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for finding a confidence interval</vt:lpstr>
      <vt:lpstr>Steps continued</vt:lpstr>
      <vt:lpstr>Example</vt:lpstr>
      <vt:lpstr>PowerPoint Presentation</vt:lpstr>
      <vt:lpstr>PowerPoint Presentation</vt:lpstr>
      <vt:lpstr>b) Constructing a confidence interval when sigma is not known (when we know s – the standard deviation of the sample</vt:lpstr>
      <vt:lpstr>The new test statistic…</vt:lpstr>
      <vt:lpstr>Properties of Student t - distribution</vt:lpstr>
      <vt:lpstr>Properties continued</vt:lpstr>
      <vt:lpstr>Properties continued</vt:lpstr>
      <vt:lpstr>PowerPoint Presentation</vt:lpstr>
      <vt:lpstr>The confidence interval formula </vt:lpstr>
      <vt:lpstr>Steps for finding a confidence interval when σ is not known </vt:lpstr>
      <vt:lpstr>Example: Find the value of t_0.025  for a sample size n = 7</vt:lpstr>
      <vt:lpstr>Example</vt:lpstr>
      <vt:lpstr>PowerPoint Presentation</vt:lpstr>
      <vt:lpstr>Solution</vt:lpstr>
      <vt:lpstr>Question 1</vt:lpstr>
      <vt:lpstr>PowerPoint Presentation</vt:lpstr>
      <vt:lpstr>Question 2</vt:lpstr>
      <vt:lpstr>PowerPoint Presentation</vt:lpstr>
      <vt:lpstr>Question 2 – modified </vt:lpstr>
      <vt:lpstr>PowerPoint Presentation</vt:lpstr>
      <vt:lpstr>Question 3</vt:lpstr>
      <vt:lpstr>PowerPoint Presentation</vt:lpstr>
      <vt:lpstr>Question 4</vt:lpstr>
      <vt:lpstr>PowerPoint Presentation</vt:lpstr>
      <vt:lpstr>Question 5</vt:lpstr>
      <vt:lpstr>PowerPoint Presentation</vt:lpstr>
      <vt:lpstr>Question 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Daniela Stanescu</dc:creator>
  <cp:lastModifiedBy>Daniela Stanescu</cp:lastModifiedBy>
  <cp:revision>43</cp:revision>
  <dcterms:created xsi:type="dcterms:W3CDTF">2017-11-05T16:53:13Z</dcterms:created>
  <dcterms:modified xsi:type="dcterms:W3CDTF">2024-05-28T19:55:58Z</dcterms:modified>
</cp:coreProperties>
</file>