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8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8" r:id="rId15"/>
    <p:sldId id="269" r:id="rId16"/>
    <p:sldId id="289" r:id="rId17"/>
    <p:sldId id="276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EA6-B764-4F03-96EC-FC96A467FE47}" type="datetimeFigureOut">
              <a:rPr lang="en-CA" smtClean="0"/>
              <a:pPr/>
              <a:t>27/05/2024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0875-D3CA-4FC4-A57F-25F0DC731DA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EA6-B764-4F03-96EC-FC96A467FE47}" type="datetimeFigureOut">
              <a:rPr lang="en-CA" smtClean="0"/>
              <a:pPr/>
              <a:t>27/05/2024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0875-D3CA-4FC4-A57F-25F0DC731DA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EA6-B764-4F03-96EC-FC96A467FE47}" type="datetimeFigureOut">
              <a:rPr lang="en-CA" smtClean="0"/>
              <a:pPr/>
              <a:t>27/05/2024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0875-D3CA-4FC4-A57F-25F0DC731DA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EA6-B764-4F03-96EC-FC96A467FE47}" type="datetimeFigureOut">
              <a:rPr lang="en-CA" smtClean="0"/>
              <a:pPr/>
              <a:t>27/05/2024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0875-D3CA-4FC4-A57F-25F0DC731DA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EA6-B764-4F03-96EC-FC96A467FE47}" type="datetimeFigureOut">
              <a:rPr lang="en-CA" smtClean="0"/>
              <a:pPr/>
              <a:t>27/05/2024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0875-D3CA-4FC4-A57F-25F0DC731DA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EA6-B764-4F03-96EC-FC96A467FE47}" type="datetimeFigureOut">
              <a:rPr lang="en-CA" smtClean="0"/>
              <a:pPr/>
              <a:t>27/05/2024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0875-D3CA-4FC4-A57F-25F0DC731DA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EA6-B764-4F03-96EC-FC96A467FE47}" type="datetimeFigureOut">
              <a:rPr lang="en-CA" smtClean="0"/>
              <a:pPr/>
              <a:t>27/05/2024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0875-D3CA-4FC4-A57F-25F0DC731DA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EA6-B764-4F03-96EC-FC96A467FE47}" type="datetimeFigureOut">
              <a:rPr lang="en-CA" smtClean="0"/>
              <a:pPr/>
              <a:t>27/05/2024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0875-D3CA-4FC4-A57F-25F0DC731DA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EA6-B764-4F03-96EC-FC96A467FE47}" type="datetimeFigureOut">
              <a:rPr lang="en-CA" smtClean="0"/>
              <a:pPr/>
              <a:t>27/05/2024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0875-D3CA-4FC4-A57F-25F0DC731DA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EA6-B764-4F03-96EC-FC96A467FE47}" type="datetimeFigureOut">
              <a:rPr lang="en-CA" smtClean="0"/>
              <a:pPr/>
              <a:t>27/05/2024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0875-D3CA-4FC4-A57F-25F0DC731DA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EA6-B764-4F03-96EC-FC96A467FE47}" type="datetimeFigureOut">
              <a:rPr lang="en-CA" smtClean="0"/>
              <a:pPr/>
              <a:t>27/05/2024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0875-D3CA-4FC4-A57F-25F0DC731DA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51EA6-B764-4F03-96EC-FC96A467FE47}" type="datetimeFigureOut">
              <a:rPr lang="en-CA" smtClean="0"/>
              <a:pPr/>
              <a:t>27/05/2024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E0875-D3CA-4FC4-A57F-25F0DC731DAE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Review for Quiz – Statistics</a:t>
            </a:r>
            <a:br>
              <a:rPr lang="en-CA" dirty="0"/>
            </a:br>
            <a:r>
              <a:rPr lang="en-CA" dirty="0"/>
              <a:t>Math 210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786210"/>
          </a:xfrm>
        </p:spPr>
        <p:txBody>
          <a:bodyPr>
            <a:noAutofit/>
          </a:bodyPr>
          <a:lstStyle/>
          <a:p>
            <a:pPr algn="l"/>
            <a:r>
              <a:rPr lang="en-CA" sz="3200" dirty="0" smtClean="0"/>
              <a:t>4. For </a:t>
            </a:r>
            <a:r>
              <a:rPr lang="en-CA" sz="3200" dirty="0"/>
              <a:t>the following sample data below representing the amount of time (in hours) groups of students spent in completing a Statistics project, find: 5   7   12   8    8  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633267"/>
          </a:xfrm>
        </p:spPr>
        <p:txBody>
          <a:bodyPr/>
          <a:lstStyle/>
          <a:p>
            <a:endParaRPr lang="en-CA" dirty="0"/>
          </a:p>
          <a:p>
            <a:r>
              <a:rPr lang="en-CA" dirty="0"/>
              <a:t>a) The mean;</a:t>
            </a:r>
          </a:p>
          <a:p>
            <a:r>
              <a:rPr lang="en-CA" dirty="0"/>
              <a:t>b) The median;</a:t>
            </a:r>
          </a:p>
          <a:p>
            <a:r>
              <a:rPr lang="en-CA" dirty="0"/>
              <a:t>c) The midrange</a:t>
            </a: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rmAutofit fontScale="90000"/>
          </a:bodyPr>
          <a:lstStyle/>
          <a:p>
            <a:pPr algn="l"/>
            <a:r>
              <a:rPr lang="en-CA" dirty="0"/>
              <a:t/>
            </a:r>
            <a:br>
              <a:rPr lang="en-CA" dirty="0"/>
            </a:br>
            <a:r>
              <a:rPr lang="en-CA" sz="3100" dirty="0"/>
              <a:t>d) The standard deviation;</a:t>
            </a:r>
            <a:br>
              <a:rPr lang="en-CA" sz="3100" dirty="0"/>
            </a:br>
            <a:r>
              <a:rPr lang="en-CA" sz="3100" dirty="0"/>
              <a:t>e) The 58th percentile;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CA" sz="2400" dirty="0"/>
              <a:t/>
            </a:r>
            <a:br>
              <a:rPr lang="en-CA" sz="2400" dirty="0"/>
            </a:br>
            <a:r>
              <a:rPr lang="en-CA" sz="2400" dirty="0"/>
              <a:t/>
            </a:r>
            <a:br>
              <a:rPr lang="en-CA" sz="2400" dirty="0"/>
            </a:br>
            <a:endParaRPr lang="en-CA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5. For </a:t>
            </a:r>
            <a:r>
              <a:rPr lang="en-CA" dirty="0"/>
              <a:t>the data in the stem and leaf graph below, find:</a:t>
            </a:r>
          </a:p>
          <a:p>
            <a:pPr marL="0" indent="0">
              <a:buNone/>
            </a:pPr>
            <a:r>
              <a:rPr lang="en-CA" sz="3200" dirty="0"/>
              <a:t>A) First quartile;</a:t>
            </a:r>
            <a:br>
              <a:rPr lang="en-CA" sz="3200" dirty="0"/>
            </a:br>
            <a:r>
              <a:rPr lang="en-CA" dirty="0"/>
              <a:t>B) </a:t>
            </a:r>
            <a:r>
              <a:rPr lang="en-CA" sz="3200" dirty="0"/>
              <a:t>Third quartile;</a:t>
            </a:r>
            <a:br>
              <a:rPr lang="en-CA" sz="3200" dirty="0"/>
            </a:br>
            <a:r>
              <a:rPr lang="en-CA" sz="3200" dirty="0"/>
              <a:t>C</a:t>
            </a:r>
            <a:r>
              <a:rPr lang="en-CA" dirty="0"/>
              <a:t>) </a:t>
            </a:r>
            <a:r>
              <a:rPr lang="en-CA" sz="3200" dirty="0"/>
              <a:t>The interquartile range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Key: 2I3 means 23 lbs.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2023B41-41EB-4463-9043-64283BCB7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47664" y="1417638"/>
            <a:ext cx="2667000" cy="43148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E43374-562A-4AFD-9AB1-FFA1E7D1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302F10-1ACD-4DE5-BF1E-69A3E92AC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920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6</a:t>
            </a:r>
            <a:r>
              <a:rPr lang="en-CA" dirty="0" smtClean="0"/>
              <a:t>. </a:t>
            </a:r>
            <a:r>
              <a:rPr lang="en-CA" dirty="0"/>
              <a:t>The height of trees in a nursery is normally distributed with a mean of 45 cm and a standard deviation of 15 cm. Find:</a:t>
            </a:r>
          </a:p>
          <a:p>
            <a:r>
              <a:rPr lang="en-CA" dirty="0"/>
              <a:t>a) The probability that a tree will have a height above 40 cm</a:t>
            </a:r>
          </a:p>
          <a:p>
            <a:r>
              <a:rPr lang="en-CA" dirty="0"/>
              <a:t>b) The probability that a tree will have a height below 40 cm.</a:t>
            </a:r>
          </a:p>
          <a:p>
            <a:r>
              <a:rPr lang="en-CA" dirty="0"/>
              <a:t>c) The height that separates that top 10% of the heights from the rest</a:t>
            </a:r>
          </a:p>
          <a:p>
            <a:r>
              <a:rPr lang="en-CA" dirty="0"/>
              <a:t>d) The height that separates the bottom 15% from the rest</a:t>
            </a:r>
          </a:p>
          <a:p>
            <a:r>
              <a:rPr lang="en-CA" dirty="0"/>
              <a:t>e) The 87</a:t>
            </a:r>
            <a:r>
              <a:rPr lang="en-CA" baseline="30000" dirty="0"/>
              <a:t>th</a:t>
            </a:r>
            <a:r>
              <a:rPr lang="en-CA" dirty="0"/>
              <a:t> percentile</a:t>
            </a: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23DD3A-EE33-4BCA-9EC1-222A19AA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68D757-CB48-462D-AFD9-D5074A63E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80112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325680-642E-4F98-86E2-768FBF83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E9D62D-83B8-4461-B620-8842F345E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45947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1. Given </a:t>
            </a:r>
            <a:r>
              <a:rPr lang="en-CA" dirty="0"/>
              <a:t>the following frequency histogram, find:</a:t>
            </a:r>
            <a:br>
              <a:rPr lang="en-CA" dirty="0"/>
            </a:br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67D82EAC-B094-479B-BC47-B3121303C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611560" y="162880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1DF638-5D35-F98A-63AD-B39CCBE60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3CB968-C1CD-4303-65DB-38D13C2E2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78861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31A97C-7380-F4A2-26E7-A1BB5383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 7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5DE38A-808A-9C43-0ED3-3832418466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8. For the following bivariate data, find the regression line: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CA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CA" b="0" dirty="0"/>
              </a:p>
              <a:p>
                <a:r>
                  <a:rPr lang="en-CA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75DE38A-808A-9C43-0ED3-3832418466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 cstate="print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9BB2EE3C-3F08-10BD-37E0-A38948214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29784935"/>
              </p:ext>
            </p:extLst>
          </p:nvPr>
        </p:nvGraphicFramePr>
        <p:xfrm>
          <a:off x="1403648" y="3068960"/>
          <a:ext cx="49685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074">
                  <a:extLst>
                    <a:ext uri="{9D8B030D-6E8A-4147-A177-3AD203B41FA5}">
                      <a16:colId xmlns:a16="http://schemas.microsoft.com/office/drawing/2014/main" xmlns="" val="959910463"/>
                    </a:ext>
                  </a:extLst>
                </a:gridCol>
                <a:gridCol w="2607478">
                  <a:extLst>
                    <a:ext uri="{9D8B030D-6E8A-4147-A177-3AD203B41FA5}">
                      <a16:colId xmlns:a16="http://schemas.microsoft.com/office/drawing/2014/main" xmlns="" val="1592788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217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4288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77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4233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432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61778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24693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2882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369EE2-1AA7-2F42-9EDC-06972F90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23FB6-EAB1-C6A7-3117-CAF70B9AA3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CA" dirty="0"/>
                  <a:t>a) ∑x</a:t>
                </a:r>
              </a:p>
              <a:p>
                <a:r>
                  <a:rPr lang="en-CA" dirty="0"/>
                  <a:t>b) ∑y</a:t>
                </a:r>
              </a:p>
              <a:p>
                <a:r>
                  <a:rPr lang="en-CA" dirty="0"/>
                  <a:t>c)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CA" dirty="0"/>
              </a:p>
              <a:p>
                <a:r>
                  <a:rPr lang="en-CA" dirty="0"/>
                  <a:t>d) 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CA" dirty="0"/>
              </a:p>
              <a:p>
                <a:r>
                  <a:rPr lang="en-CA" dirty="0"/>
                  <a:t>e)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nary>
                  </m:oMath>
                </a14:m>
                <a:endParaRPr lang="en-CA" dirty="0"/>
              </a:p>
              <a:p>
                <a:r>
                  <a:rPr lang="en-CA" dirty="0"/>
                  <a:t>f)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dirty="0"/>
                  <a:t>(round to 2 decimal places)</a:t>
                </a:r>
              </a:p>
              <a:p>
                <a:r>
                  <a:rPr lang="en-CA" dirty="0"/>
                  <a:t>g)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(write your answer to one decimal place)</a:t>
                </a:r>
              </a:p>
              <a:p>
                <a:r>
                  <a:rPr lang="en-CA" dirty="0"/>
                  <a:t>h) coefficient of correlation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AE23FB6-EAB1-C6A7-3117-CAF70B9AA3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 cstate="print"/>
                <a:stretch>
                  <a:fillRect l="-1704" t="-28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43593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1D6896-3F4B-123F-4A4D-0104DA11B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AEEC87-DCBC-77BB-1298-BCC8ECADC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99947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A8A5BC-9E0B-1495-40E9-0E1CBB8FB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8EC3A6-A66C-A827-79C9-1F34BA70A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61353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161320-D544-825F-CD37-E71739DA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6DA502-C47D-ABCF-2EBE-55A8BE18E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92636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DEC995-0365-234C-2A77-D949380E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5D5427-A7D5-11EF-9633-B88193F72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19505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A) The sample size that was analyzed</a:t>
            </a:r>
          </a:p>
          <a:p>
            <a:endParaRPr lang="en-CA" dirty="0"/>
          </a:p>
          <a:p>
            <a:r>
              <a:rPr lang="en-CA" dirty="0"/>
              <a:t>B) What is the cumulative frequency of class 2?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C) What is the midpoint of class 3?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D) What is the class width?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4A033F-F87F-9F11-CBEE-CE8CCA72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0F8C86-1CA9-87D3-B2A8-91F8D3DAB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29003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CA" dirty="0"/>
              <a:t>2</a:t>
            </a:r>
            <a:r>
              <a:rPr lang="en-CA" dirty="0" smtClean="0"/>
              <a:t>. </a:t>
            </a:r>
            <a:r>
              <a:rPr lang="en-CA" dirty="0"/>
              <a:t>It is </a:t>
            </a:r>
            <a:r>
              <a:rPr lang="en-CA" dirty="0" smtClean="0"/>
              <a:t>estimated </a:t>
            </a:r>
            <a:r>
              <a:rPr lang="en-CA" dirty="0"/>
              <a:t>that 36% of the students are bored in their Statistics class. If a random sample of 15 students from this population is examined, find the probability that:</a:t>
            </a:r>
          </a:p>
          <a:p>
            <a:r>
              <a:rPr lang="en-CA" dirty="0"/>
              <a:t>a) 3 students will say they are bored in class;</a:t>
            </a:r>
          </a:p>
          <a:p>
            <a:r>
              <a:rPr lang="en-CA" dirty="0"/>
              <a:t>b) Fewer than 2 will say they are bored in class.</a:t>
            </a:r>
          </a:p>
          <a:p>
            <a:r>
              <a:rPr lang="en-CA" dirty="0"/>
              <a:t>c) What is the expected value of students bored in their Statistics class?</a:t>
            </a:r>
          </a:p>
          <a:p>
            <a:r>
              <a:rPr lang="en-CA" dirty="0"/>
              <a:t>d) What is the standard deviation for the number of students bored in their Statistics class?</a:t>
            </a:r>
          </a:p>
          <a:p>
            <a:r>
              <a:rPr lang="en-CA" dirty="0"/>
              <a:t>e) At least 3 students will say they are bored in class</a:t>
            </a: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dirty="0"/>
              <a:t>3</a:t>
            </a:r>
            <a:r>
              <a:rPr lang="en-CA" dirty="0" smtClean="0"/>
              <a:t>. </a:t>
            </a:r>
            <a:r>
              <a:rPr lang="en-CA" dirty="0"/>
              <a:t>At a city high-school, past records indicate that the literacy test scores for students are normally distributed with a mean of 67% and a standard deviation of 12%. If one student is randomly selected, what is the probability that his score will be more than 70%?</a:t>
            </a:r>
          </a:p>
          <a:p>
            <a:pPr marL="0" indent="0">
              <a:buNone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3074</TotalTime>
  <Words>385</Words>
  <Application>Microsoft Office PowerPoint</Application>
  <PresentationFormat>On-screen Show (4:3)</PresentationFormat>
  <Paragraphs>49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Review for Quiz – Statistics Math 210 </vt:lpstr>
      <vt:lpstr> 1. Given the following frequency histogram, find: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4. For the following sample data below representing the amount of time (in hours) groups of students spent in completing a Statistics project, find: 5   7   12   8    8   12</vt:lpstr>
      <vt:lpstr> d) The standard deviation; e) The 58th percentile; </vt:lpstr>
      <vt:lpstr>  </vt:lpstr>
      <vt:lpstr>Key: 2I3 means 23 lbs.</vt:lpstr>
      <vt:lpstr>Slide 15</vt:lpstr>
      <vt:lpstr>Slide 16</vt:lpstr>
      <vt:lpstr>Slide 17</vt:lpstr>
      <vt:lpstr>Slide 18</vt:lpstr>
      <vt:lpstr>Slide 19</vt:lpstr>
      <vt:lpstr>Slide 20</vt:lpstr>
      <vt:lpstr>Question 7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for Quiz – Statistics Math 210</dc:title>
  <dc:creator>Daniela</dc:creator>
  <cp:lastModifiedBy>Daniela</cp:lastModifiedBy>
  <cp:revision>11</cp:revision>
  <dcterms:created xsi:type="dcterms:W3CDTF">2020-03-23T15:02:36Z</dcterms:created>
  <dcterms:modified xsi:type="dcterms:W3CDTF">2024-05-27T23:06:37Z</dcterms:modified>
</cp:coreProperties>
</file>