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2" r:id="rId7"/>
    <p:sldId id="263" r:id="rId8"/>
    <p:sldId id="264" r:id="rId9"/>
    <p:sldId id="267" r:id="rId10"/>
    <p:sldId id="268" r:id="rId11"/>
    <p:sldId id="272" r:id="rId12"/>
    <p:sldId id="273" r:id="rId13"/>
    <p:sldId id="274" r:id="rId14"/>
    <p:sldId id="275" r:id="rId15"/>
    <p:sldId id="276" r:id="rId16"/>
    <p:sldId id="277"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73" d="100"/>
          <a:sy n="73" d="100"/>
        </p:scale>
        <p:origin x="-624" y="-102"/>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2/12/2024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2/12/2024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2/12/2024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2/12/2024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2/12/2024</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tattrek.com/Help/Glossary.aspx?Target=Simple%20random%20sampling"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tattrek.com/Help/Glossary.aspx?Target=z%20score"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Confidence intervals for a population proportion</a:t>
            </a:r>
          </a:p>
        </p:txBody>
      </p:sp>
      <p:sp>
        <p:nvSpPr>
          <p:cNvPr id="3" name="Subtitle 2"/>
          <p:cNvSpPr>
            <a:spLocks noGrp="1"/>
          </p:cNvSpPr>
          <p:nvPr>
            <p:ph type="subTitle" idx="1"/>
          </p:nvPr>
        </p:nvSpPr>
        <p:spPr/>
        <p:txBody>
          <a:bodyPr/>
          <a:lstStyle/>
          <a:p>
            <a:endParaRPr lang="en-CA"/>
          </a:p>
        </p:txBody>
      </p:sp>
    </p:spTree>
    <p:extLst>
      <p:ext uri="{BB962C8B-B14F-4D97-AF65-F5344CB8AC3E}">
        <p14:creationId xmlns:p14="http://schemas.microsoft.com/office/powerpoint/2010/main" xmlns="" val="6527502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xmlns="" val="18190392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xmlns="" val="35754633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Question 2</a:t>
            </a:r>
          </a:p>
        </p:txBody>
      </p:sp>
      <p:sp>
        <p:nvSpPr>
          <p:cNvPr id="3" name="Content Placeholder 2"/>
          <p:cNvSpPr>
            <a:spLocks noGrp="1"/>
          </p:cNvSpPr>
          <p:nvPr>
            <p:ph idx="1"/>
          </p:nvPr>
        </p:nvSpPr>
        <p:spPr/>
        <p:txBody>
          <a:bodyPr/>
          <a:lstStyle/>
          <a:p>
            <a:r>
              <a:rPr lang="en-CA" dirty="0"/>
              <a:t>Suppose that a market research firm is hired to estimate the percent of adults living in a large city who have cell phones. Five hundred randomly selected adult residents in this city are surveyed to determine whether they have cell phones. Of the 500 people sampled, 421 responded yes – they own cell phones. Using a 92% confidence level, compute a confidence interval estimate for the true proportion of adult residents of this city who have cell phones.</a:t>
            </a:r>
          </a:p>
        </p:txBody>
      </p:sp>
    </p:spTree>
    <p:extLst>
      <p:ext uri="{BB962C8B-B14F-4D97-AF65-F5344CB8AC3E}">
        <p14:creationId xmlns:p14="http://schemas.microsoft.com/office/powerpoint/2010/main" xmlns="" val="14562568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CA"/>
          </a:p>
        </p:txBody>
      </p:sp>
      <p:sp>
        <p:nvSpPr>
          <p:cNvPr id="3" name="Content Placeholder 2"/>
          <p:cNvSpPr>
            <a:spLocks noGrp="1"/>
          </p:cNvSpPr>
          <p:nvPr>
            <p:ph idx="1"/>
          </p:nvPr>
        </p:nvSpPr>
        <p:spPr/>
        <p:txBody>
          <a:bodyPr/>
          <a:lstStyle/>
          <a:p>
            <a:endParaRPr lang="en-CA"/>
          </a:p>
        </p:txBody>
      </p:sp>
    </p:spTree>
    <p:extLst>
      <p:ext uri="{BB962C8B-B14F-4D97-AF65-F5344CB8AC3E}">
        <p14:creationId xmlns:p14="http://schemas.microsoft.com/office/powerpoint/2010/main" xmlns="" val="13828001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Question 3</a:t>
            </a:r>
          </a:p>
        </p:txBody>
      </p:sp>
      <p:sp>
        <p:nvSpPr>
          <p:cNvPr id="3" name="Content Placeholder 2"/>
          <p:cNvSpPr>
            <a:spLocks noGrp="1"/>
          </p:cNvSpPr>
          <p:nvPr>
            <p:ph idx="1"/>
          </p:nvPr>
        </p:nvSpPr>
        <p:spPr/>
        <p:txBody>
          <a:bodyPr/>
          <a:lstStyle/>
          <a:p>
            <a:r>
              <a:rPr lang="en-CA" dirty="0"/>
              <a:t>Suppose 250 randomly selected people are surveyed to determine if they own a tablet. Of the 250 surveyed, 98 reported owning a tablet. Using a 90% confidence level, compute a confidence interval estimate for the true proportion of people who own tablets. </a:t>
            </a:r>
          </a:p>
        </p:txBody>
      </p:sp>
    </p:spTree>
    <p:extLst>
      <p:ext uri="{BB962C8B-B14F-4D97-AF65-F5344CB8AC3E}">
        <p14:creationId xmlns:p14="http://schemas.microsoft.com/office/powerpoint/2010/main" xmlns="" val="26677570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2859A64-CD45-BF34-BC75-E30137C97BE1}"/>
              </a:ext>
            </a:extLst>
          </p:cNvPr>
          <p:cNvSpPr>
            <a:spLocks noGrp="1"/>
          </p:cNvSpPr>
          <p:nvPr>
            <p:ph type="title"/>
          </p:nvPr>
        </p:nvSpPr>
        <p:spPr/>
        <p:txBody>
          <a:bodyPr/>
          <a:lstStyle/>
          <a:p>
            <a:endParaRPr lang="en-CA"/>
          </a:p>
        </p:txBody>
      </p:sp>
      <p:sp>
        <p:nvSpPr>
          <p:cNvPr id="3" name="Content Placeholder 2">
            <a:extLst>
              <a:ext uri="{FF2B5EF4-FFF2-40B4-BE49-F238E27FC236}">
                <a16:creationId xmlns:a16="http://schemas.microsoft.com/office/drawing/2014/main" xmlns="" id="{2AC89224-D4AC-1468-9CC1-458E7D28839E}"/>
              </a:ext>
            </a:extLst>
          </p:cNvPr>
          <p:cNvSpPr>
            <a:spLocks noGrp="1"/>
          </p:cNvSpPr>
          <p:nvPr>
            <p:ph idx="1"/>
          </p:nvPr>
        </p:nvSpPr>
        <p:spPr/>
        <p:txBody>
          <a:bodyPr/>
          <a:lstStyle/>
          <a:p>
            <a:endParaRPr lang="en-CA"/>
          </a:p>
        </p:txBody>
      </p:sp>
    </p:spTree>
    <p:extLst>
      <p:ext uri="{BB962C8B-B14F-4D97-AF65-F5344CB8AC3E}">
        <p14:creationId xmlns:p14="http://schemas.microsoft.com/office/powerpoint/2010/main" xmlns="" val="7421484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2B5A6AA-B551-F3AA-23F2-7410F7949813}"/>
              </a:ext>
            </a:extLst>
          </p:cNvPr>
          <p:cNvSpPr>
            <a:spLocks noGrp="1"/>
          </p:cNvSpPr>
          <p:nvPr>
            <p:ph type="title"/>
          </p:nvPr>
        </p:nvSpPr>
        <p:spPr/>
        <p:txBody>
          <a:bodyPr/>
          <a:lstStyle/>
          <a:p>
            <a:endParaRPr lang="en-CA"/>
          </a:p>
        </p:txBody>
      </p:sp>
      <p:sp>
        <p:nvSpPr>
          <p:cNvPr id="3" name="Content Placeholder 2">
            <a:extLst>
              <a:ext uri="{FF2B5EF4-FFF2-40B4-BE49-F238E27FC236}">
                <a16:creationId xmlns:a16="http://schemas.microsoft.com/office/drawing/2014/main" xmlns="" id="{8527FB67-70FD-CB2E-4B76-A05EE77270F4}"/>
              </a:ext>
            </a:extLst>
          </p:cNvPr>
          <p:cNvSpPr>
            <a:spLocks noGrp="1"/>
          </p:cNvSpPr>
          <p:nvPr>
            <p:ph idx="1"/>
          </p:nvPr>
        </p:nvSpPr>
        <p:spPr/>
        <p:txBody>
          <a:bodyPr/>
          <a:lstStyle/>
          <a:p>
            <a:endParaRPr lang="en-CA"/>
          </a:p>
        </p:txBody>
      </p:sp>
    </p:spTree>
    <p:extLst>
      <p:ext uri="{BB962C8B-B14F-4D97-AF65-F5344CB8AC3E}">
        <p14:creationId xmlns:p14="http://schemas.microsoft.com/office/powerpoint/2010/main" xmlns="" val="22702268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Confidence intervals for a population proportion</a:t>
            </a:r>
          </a:p>
        </p:txBody>
      </p:sp>
      <mc:AlternateContent xmlns:mc="http://schemas.openxmlformats.org/markup-compatibility/2006">
        <mc:Choice xmlns:a14="http://schemas.microsoft.com/office/drawing/2010/main" xmlns="" Requires="a14">
          <p:sp>
            <p:nvSpPr>
              <p:cNvPr id="3" name="Content Placeholder 2"/>
              <p:cNvSpPr>
                <a:spLocks noGrp="1"/>
              </p:cNvSpPr>
              <p:nvPr>
                <p:ph idx="1"/>
              </p:nvPr>
            </p:nvSpPr>
            <p:spPr/>
            <p:txBody>
              <a:bodyPr>
                <a:normAutofit lnSpcReduction="10000"/>
              </a:bodyPr>
              <a:lstStyle/>
              <a:p>
                <a:r>
                  <a:rPr lang="en-US" dirty="0"/>
                  <a:t>A population proportion is also a probability or a percentage.</a:t>
                </a:r>
                <a:endParaRPr lang="en-CA" dirty="0"/>
              </a:p>
              <a:p>
                <a:r>
                  <a:rPr lang="en-US" b="1" u="sng" dirty="0"/>
                  <a:t>Example</a:t>
                </a:r>
                <a:r>
                  <a:rPr lang="en-US" dirty="0"/>
                  <a:t>. If we survey 345 students and 290 of them have laptops, then the sample proportion will be:</a:t>
                </a:r>
                <a:endParaRPr lang="en-CA" dirty="0"/>
              </a:p>
              <a:p>
                <a14:m>
                  <m:oMath xmlns:m="http://schemas.openxmlformats.org/officeDocument/2006/math">
                    <m:acc>
                      <m:accPr>
                        <m:chr m:val="̂"/>
                        <m:ctrlPr>
                          <a:rPr lang="en-CA" i="1">
                            <a:latin typeface="Cambria Math" panose="02040503050406030204" pitchFamily="18" charset="0"/>
                          </a:rPr>
                        </m:ctrlPr>
                      </m:accPr>
                      <m:e>
                        <m:r>
                          <a:rPr lang="en-US" i="1">
                            <a:latin typeface="Cambria Math" panose="02040503050406030204" pitchFamily="18" charset="0"/>
                          </a:rPr>
                          <m:t>𝑝</m:t>
                        </m:r>
                      </m:e>
                    </m:acc>
                    <m:r>
                      <a:rPr lang="en-US" i="1">
                        <a:latin typeface="Cambria Math" panose="02040503050406030204" pitchFamily="18" charset="0"/>
                      </a:rPr>
                      <m:t>=</m:t>
                    </m:r>
                    <m:f>
                      <m:fPr>
                        <m:ctrlPr>
                          <a:rPr lang="en-CA" i="1">
                            <a:latin typeface="Cambria Math" panose="02040503050406030204" pitchFamily="18" charset="0"/>
                          </a:rPr>
                        </m:ctrlPr>
                      </m:fPr>
                      <m:num>
                        <m:r>
                          <a:rPr lang="en-US" i="1">
                            <a:latin typeface="Cambria Math" panose="02040503050406030204" pitchFamily="18" charset="0"/>
                          </a:rPr>
                          <m:t>𝑥</m:t>
                        </m:r>
                      </m:num>
                      <m:den>
                        <m:r>
                          <a:rPr lang="en-US" i="1">
                            <a:latin typeface="Cambria Math" panose="02040503050406030204" pitchFamily="18" charset="0"/>
                          </a:rPr>
                          <m:t>𝑛</m:t>
                        </m:r>
                      </m:den>
                    </m:f>
                    <m:r>
                      <a:rPr lang="en-US" i="1">
                        <a:latin typeface="Cambria Math" panose="02040503050406030204" pitchFamily="18" charset="0"/>
                      </a:rPr>
                      <m:t>=</m:t>
                    </m:r>
                    <m:f>
                      <m:fPr>
                        <m:ctrlPr>
                          <a:rPr lang="en-CA" i="1">
                            <a:latin typeface="Cambria Math" panose="02040503050406030204" pitchFamily="18" charset="0"/>
                          </a:rPr>
                        </m:ctrlPr>
                      </m:fPr>
                      <m:num>
                        <m:r>
                          <a:rPr lang="en-US" i="1">
                            <a:latin typeface="Cambria Math" panose="02040503050406030204" pitchFamily="18" charset="0"/>
                          </a:rPr>
                          <m:t>290</m:t>
                        </m:r>
                      </m:num>
                      <m:den>
                        <m:r>
                          <a:rPr lang="en-US" i="1">
                            <a:latin typeface="Cambria Math" panose="02040503050406030204" pitchFamily="18" charset="0"/>
                          </a:rPr>
                          <m:t>345</m:t>
                        </m:r>
                      </m:den>
                    </m:f>
                    <m:r>
                      <a:rPr lang="en-US" i="1">
                        <a:latin typeface="Cambria Math" panose="02040503050406030204" pitchFamily="18" charset="0"/>
                      </a:rPr>
                      <m:t>=0.84 </m:t>
                    </m:r>
                    <m:r>
                      <a:rPr lang="en-US" i="1">
                        <a:latin typeface="Cambria Math" panose="02040503050406030204" pitchFamily="18" charset="0"/>
                      </a:rPr>
                      <m:t>𝑜𝑟</m:t>
                    </m:r>
                    <m:r>
                      <a:rPr lang="en-US" i="1">
                        <a:latin typeface="Cambria Math" panose="02040503050406030204" pitchFamily="18" charset="0"/>
                      </a:rPr>
                      <m:t> 84%</m:t>
                    </m:r>
                  </m:oMath>
                </a14:m>
                <a:endParaRPr lang="en-CA" dirty="0"/>
              </a:p>
              <a:p>
                <a:r>
                  <a:rPr lang="en-US" dirty="0"/>
                  <a:t> </a:t>
                </a:r>
                <a:endParaRPr lang="en-CA" dirty="0"/>
              </a:p>
              <a:p>
                <a:r>
                  <a:rPr lang="en-US" b="1" u="sng" dirty="0"/>
                  <a:t>Notations</a:t>
                </a:r>
                <a:r>
                  <a:rPr lang="en-US" dirty="0"/>
                  <a:t>.</a:t>
                </a:r>
                <a:endParaRPr lang="en-CA" dirty="0"/>
              </a:p>
              <a:p>
                <a:r>
                  <a:rPr lang="en-US" dirty="0"/>
                  <a:t>x – number of successes in a sample of size n;</a:t>
                </a:r>
                <a:endParaRPr lang="en-CA" dirty="0"/>
              </a:p>
              <a:p>
                <a:r>
                  <a:rPr lang="en-US" dirty="0"/>
                  <a:t>p – population proportion;</a:t>
                </a:r>
                <a:endParaRPr lang="en-CA" dirty="0"/>
              </a:p>
              <a:p>
                <a14:m>
                  <m:oMath xmlns:m="http://schemas.openxmlformats.org/officeDocument/2006/math">
                    <m:acc>
                      <m:accPr>
                        <m:chr m:val="̂"/>
                        <m:ctrlPr>
                          <a:rPr lang="en-CA" sz="2000" i="1">
                            <a:latin typeface="Cambria Math" panose="02040503050406030204" pitchFamily="18" charset="0"/>
                          </a:rPr>
                        </m:ctrlPr>
                      </m:accPr>
                      <m:e>
                        <m:r>
                          <a:rPr lang="en-US" sz="2000" i="1">
                            <a:latin typeface="Cambria Math" panose="02040503050406030204" pitchFamily="18" charset="0"/>
                          </a:rPr>
                          <m:t>𝑝</m:t>
                        </m:r>
                      </m:e>
                    </m:acc>
                    <m:r>
                      <a:rPr lang="en-US" sz="2000" i="1">
                        <a:latin typeface="Cambria Math" panose="02040503050406030204" pitchFamily="18" charset="0"/>
                      </a:rPr>
                      <m:t>− </m:t>
                    </m:r>
                  </m:oMath>
                </a14:m>
                <a:r>
                  <a:rPr lang="en-CA" dirty="0"/>
                  <a:t>sample proportion of successes</a:t>
                </a:r>
              </a:p>
              <a:p>
                <a14:m>
                  <m:oMath xmlns:m="http://schemas.openxmlformats.org/officeDocument/2006/math">
                    <m:acc>
                      <m:accPr>
                        <m:chr m:val="̂"/>
                        <m:ctrlPr>
                          <a:rPr lang="en-CA" i="1">
                            <a:latin typeface="Cambria Math" panose="02040503050406030204" pitchFamily="18" charset="0"/>
                          </a:rPr>
                        </m:ctrlPr>
                      </m:accPr>
                      <m:e>
                        <m:r>
                          <a:rPr lang="en-US" i="1">
                            <a:latin typeface="Cambria Math" panose="02040503050406030204" pitchFamily="18" charset="0"/>
                          </a:rPr>
                          <m:t>𝑞</m:t>
                        </m:r>
                      </m:e>
                    </m:acc>
                    <m:r>
                      <a:rPr lang="en-US" i="1">
                        <a:latin typeface="Cambria Math" panose="02040503050406030204" pitchFamily="18" charset="0"/>
                      </a:rPr>
                      <m:t>=1−</m:t>
                    </m:r>
                    <m:acc>
                      <m:accPr>
                        <m:chr m:val="̂"/>
                        <m:ctrlPr>
                          <a:rPr lang="en-CA" i="1">
                            <a:latin typeface="Cambria Math" panose="02040503050406030204" pitchFamily="18" charset="0"/>
                          </a:rPr>
                        </m:ctrlPr>
                      </m:accPr>
                      <m:e>
                        <m:r>
                          <a:rPr lang="en-US" i="1">
                            <a:latin typeface="Cambria Math" panose="02040503050406030204" pitchFamily="18" charset="0"/>
                          </a:rPr>
                          <m:t>𝑝</m:t>
                        </m:r>
                      </m:e>
                    </m:acc>
                  </m:oMath>
                </a14:m>
                <a:r>
                  <a:rPr lang="en-US" dirty="0"/>
                  <a:t> sample proportion of failures in a sample of size n.</a:t>
                </a:r>
                <a:endParaRPr lang="en-CA" dirty="0"/>
              </a:p>
              <a:p>
                <a:endParaRPr lang="en-CA"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684" t="-1613" r="-137" b="-1452"/>
                </a:stretch>
              </a:blipFill>
            </p:spPr>
            <p:txBody>
              <a:bodyPr/>
              <a:lstStyle/>
              <a:p>
                <a:r>
                  <a:rPr lang="en-CA">
                    <a:noFill/>
                  </a:rPr>
                  <a:t> </a:t>
                </a:r>
              </a:p>
            </p:txBody>
          </p:sp>
        </mc:Fallback>
      </mc:AlternateContent>
    </p:spTree>
    <p:extLst>
      <p:ext uri="{BB962C8B-B14F-4D97-AF65-F5344CB8AC3E}">
        <p14:creationId xmlns:p14="http://schemas.microsoft.com/office/powerpoint/2010/main" xmlns="" val="22919509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xmlns="" Requires="a14">
          <p:sp>
            <p:nvSpPr>
              <p:cNvPr id="2" name="Title 1"/>
              <p:cNvSpPr>
                <a:spLocks noGrp="1"/>
              </p:cNvSpPr>
              <p:nvPr>
                <p:ph type="title"/>
              </p:nvPr>
            </p:nvSpPr>
            <p:spPr/>
            <p:txBody>
              <a:bodyPr>
                <a:normAutofit fontScale="90000"/>
              </a:bodyPr>
              <a:lstStyle/>
              <a:p>
                <a:r>
                  <a:rPr lang="en-US" dirty="0"/>
                  <a:t>The proportion </a:t>
                </a:r>
                <a14:m>
                  <m:oMath xmlns:m="http://schemas.openxmlformats.org/officeDocument/2006/math">
                    <m:acc>
                      <m:accPr>
                        <m:chr m:val="̂"/>
                        <m:ctrlPr>
                          <a:rPr lang="en-CA" i="1">
                            <a:latin typeface="Cambria Math" panose="02040503050406030204" pitchFamily="18" charset="0"/>
                          </a:rPr>
                        </m:ctrlPr>
                      </m:accPr>
                      <m:e>
                        <m:r>
                          <a:rPr lang="en-US" i="1">
                            <a:latin typeface="Cambria Math" panose="02040503050406030204" pitchFamily="18" charset="0"/>
                          </a:rPr>
                          <m:t>𝑝</m:t>
                        </m:r>
                      </m:e>
                    </m:acc>
                  </m:oMath>
                </a14:m>
                <a:r>
                  <a:rPr lang="en-US" dirty="0"/>
                  <a:t> is the best point estimate of the population proportion.</a:t>
                </a:r>
                <a:br>
                  <a:rPr lang="en-CA" dirty="0"/>
                </a:br>
                <a:endParaRPr lang="en-CA" dirty="0"/>
              </a:p>
            </p:txBody>
          </p:sp>
        </mc:Choice>
        <mc:Fallback>
          <p:sp>
            <p:nvSpPr>
              <p:cNvPr id="2" name="Title 1"/>
              <p:cNvSpPr>
                <a:spLocks noGrp="1" noRot="1" noChangeAspect="1" noMove="1" noResize="1" noEditPoints="1" noAdjustHandles="1" noChangeArrowheads="1" noChangeShapeType="1" noTextEdit="1"/>
              </p:cNvSpPr>
              <p:nvPr>
                <p:ph type="title"/>
              </p:nvPr>
            </p:nvSpPr>
            <p:spPr>
              <a:blipFill rotWithShape="0">
                <a:blip r:embed="rId2"/>
                <a:stretch>
                  <a:fillRect l="-1710" t="-6161" r="-2873"/>
                </a:stretch>
              </a:blipFill>
            </p:spPr>
            <p:txBody>
              <a:bodyPr/>
              <a:lstStyle/>
              <a:p>
                <a:r>
                  <a:rPr lang="en-CA">
                    <a:noFill/>
                  </a:rPr>
                  <a:t> </a:t>
                </a:r>
              </a:p>
            </p:txBody>
          </p:sp>
        </mc:Fallback>
      </mc:AlternateContent>
      <mc:AlternateContent xmlns:mc="http://schemas.openxmlformats.org/markup-compatibility/2006">
        <mc:Choice xmlns:a14="http://schemas.microsoft.com/office/drawing/2010/main" xmlns="" Requires="a14">
          <p:sp>
            <p:nvSpPr>
              <p:cNvPr id="3" name="Content Placeholder 2"/>
              <p:cNvSpPr>
                <a:spLocks noGrp="1"/>
              </p:cNvSpPr>
              <p:nvPr>
                <p:ph idx="1"/>
              </p:nvPr>
            </p:nvSpPr>
            <p:spPr/>
            <p:txBody>
              <a:bodyPr>
                <a:normAutofit/>
              </a:bodyPr>
              <a:lstStyle/>
              <a:p>
                <a:pPr marL="0" indent="0">
                  <a:buNone/>
                </a:pPr>
                <a:r>
                  <a:rPr lang="en-US" dirty="0"/>
                  <a:t> </a:t>
                </a:r>
                <a:endParaRPr lang="en-CA" dirty="0"/>
              </a:p>
              <a:p>
                <a14:m>
                  <m:oMath xmlns:m="http://schemas.openxmlformats.org/officeDocument/2006/math">
                    <m:acc>
                      <m:accPr>
                        <m:chr m:val="̂"/>
                        <m:ctrlPr>
                          <a:rPr lang="en-CA" i="1">
                            <a:latin typeface="Cambria Math" panose="02040503050406030204" pitchFamily="18" charset="0"/>
                          </a:rPr>
                        </m:ctrlPr>
                      </m:accPr>
                      <m:e>
                        <m:r>
                          <a:rPr lang="en-US" i="1">
                            <a:latin typeface="Cambria Math" panose="02040503050406030204" pitchFamily="18" charset="0"/>
                          </a:rPr>
                          <m:t>𝑝</m:t>
                        </m:r>
                      </m:e>
                    </m:acc>
                  </m:oMath>
                </a14:m>
                <a:r>
                  <a:rPr lang="en-US" dirty="0"/>
                  <a:t> is the best point estimate because it is unbiased (in the sense that tends to </a:t>
                </a:r>
                <a:r>
                  <a:rPr lang="en-US" dirty="0" err="1"/>
                  <a:t>centre</a:t>
                </a:r>
                <a:r>
                  <a:rPr lang="en-US" dirty="0"/>
                  <a:t> about the population proportion) and it is the most consistent of the estimators.</a:t>
                </a:r>
                <a:endParaRPr lang="en-CA" dirty="0"/>
              </a:p>
              <a:p>
                <a:pPr marL="0" indent="0">
                  <a:buNone/>
                </a:pPr>
                <a:r>
                  <a:rPr lang="en-US" dirty="0"/>
                  <a:t> </a:t>
                </a:r>
                <a:endParaRPr lang="en-CA" dirty="0"/>
              </a:p>
              <a:p>
                <a:r>
                  <a:rPr lang="en-US" dirty="0"/>
                  <a:t>As we have seen before, although the point estimate gives us a unique estimate for the population proportion, it does not tell us how accurate the estimate is. Therefore, we will work again with an interval estimate or a confidence interval, defined as:</a:t>
                </a:r>
                <a:endParaRPr lang="en-CA" dirty="0"/>
              </a:p>
              <a:p>
                <a14:m>
                  <m:oMath xmlns:m="http://schemas.openxmlformats.org/officeDocument/2006/math">
                    <m:acc>
                      <m:accPr>
                        <m:chr m:val="̂"/>
                        <m:ctrlPr>
                          <a:rPr lang="en-CA" i="1">
                            <a:latin typeface="Cambria Math" panose="02040503050406030204" pitchFamily="18" charset="0"/>
                          </a:rPr>
                        </m:ctrlPr>
                      </m:accPr>
                      <m:e>
                        <m:r>
                          <a:rPr lang="en-US" i="1">
                            <a:latin typeface="Cambria Math" panose="02040503050406030204" pitchFamily="18" charset="0"/>
                          </a:rPr>
                          <m:t>𝑝</m:t>
                        </m:r>
                      </m:e>
                    </m:acc>
                    <m:r>
                      <a:rPr lang="en-US" i="1">
                        <a:latin typeface="Cambria Math" panose="02040503050406030204" pitchFamily="18" charset="0"/>
                      </a:rPr>
                      <m:t>− </m:t>
                    </m:r>
                    <m:sSub>
                      <m:sSubPr>
                        <m:ctrlPr>
                          <a:rPr lang="en-CA" i="1">
                            <a:latin typeface="Cambria Math" panose="02040503050406030204" pitchFamily="18" charset="0"/>
                          </a:rPr>
                        </m:ctrlPr>
                      </m:sSubPr>
                      <m:e>
                        <m:r>
                          <a:rPr lang="en-US" i="1">
                            <a:latin typeface="Cambria Math" panose="02040503050406030204" pitchFamily="18" charset="0"/>
                          </a:rPr>
                          <m:t>𝑧</m:t>
                        </m:r>
                      </m:e>
                      <m:sub>
                        <m:f>
                          <m:fPr>
                            <m:type m:val="skw"/>
                            <m:ctrlPr>
                              <a:rPr lang="en-CA" i="1">
                                <a:latin typeface="Cambria Math" panose="02040503050406030204" pitchFamily="18" charset="0"/>
                              </a:rPr>
                            </m:ctrlPr>
                          </m:fPr>
                          <m:num>
                            <m:r>
                              <a:rPr lang="en-US" i="1">
                                <a:latin typeface="Cambria Math" panose="02040503050406030204" pitchFamily="18" charset="0"/>
                              </a:rPr>
                              <m:t>𝛼</m:t>
                            </m:r>
                          </m:num>
                          <m:den>
                            <m:r>
                              <a:rPr lang="en-US" i="1">
                                <a:latin typeface="Cambria Math" panose="02040503050406030204" pitchFamily="18" charset="0"/>
                              </a:rPr>
                              <m:t>2</m:t>
                            </m:r>
                          </m:den>
                        </m:f>
                      </m:sub>
                    </m:sSub>
                    <m:rad>
                      <m:radPr>
                        <m:degHide m:val="on"/>
                        <m:ctrlPr>
                          <a:rPr lang="en-CA" i="1">
                            <a:latin typeface="Cambria Math" panose="02040503050406030204" pitchFamily="18" charset="0"/>
                          </a:rPr>
                        </m:ctrlPr>
                      </m:radPr>
                      <m:deg/>
                      <m:e>
                        <m:f>
                          <m:fPr>
                            <m:ctrlPr>
                              <a:rPr lang="en-CA" i="1">
                                <a:latin typeface="Cambria Math" panose="02040503050406030204" pitchFamily="18" charset="0"/>
                              </a:rPr>
                            </m:ctrlPr>
                          </m:fPr>
                          <m:num>
                            <m:acc>
                              <m:accPr>
                                <m:chr m:val="̂"/>
                                <m:ctrlPr>
                                  <a:rPr lang="en-CA" i="1">
                                    <a:latin typeface="Cambria Math" panose="02040503050406030204" pitchFamily="18" charset="0"/>
                                  </a:rPr>
                                </m:ctrlPr>
                              </m:accPr>
                              <m:e>
                                <m:r>
                                  <a:rPr lang="en-US" i="1">
                                    <a:latin typeface="Cambria Math" panose="02040503050406030204" pitchFamily="18" charset="0"/>
                                  </a:rPr>
                                  <m:t>𝑝</m:t>
                                </m:r>
                              </m:e>
                            </m:acc>
                            <m:acc>
                              <m:accPr>
                                <m:chr m:val="̂"/>
                                <m:ctrlPr>
                                  <a:rPr lang="en-CA" i="1">
                                    <a:latin typeface="Cambria Math" panose="02040503050406030204" pitchFamily="18" charset="0"/>
                                  </a:rPr>
                                </m:ctrlPr>
                              </m:accPr>
                              <m:e>
                                <m:r>
                                  <a:rPr lang="en-US" i="1">
                                    <a:latin typeface="Cambria Math" panose="02040503050406030204" pitchFamily="18" charset="0"/>
                                  </a:rPr>
                                  <m:t>𝑞</m:t>
                                </m:r>
                              </m:e>
                            </m:acc>
                          </m:num>
                          <m:den>
                            <m:r>
                              <a:rPr lang="en-US" i="1">
                                <a:latin typeface="Cambria Math" panose="02040503050406030204" pitchFamily="18" charset="0"/>
                              </a:rPr>
                              <m:t>𝑛</m:t>
                            </m:r>
                          </m:den>
                        </m:f>
                      </m:e>
                    </m:rad>
                    <m:r>
                      <a:rPr lang="en-US" i="1">
                        <a:latin typeface="Cambria Math" panose="02040503050406030204" pitchFamily="18" charset="0"/>
                      </a:rPr>
                      <m:t>&lt;</m:t>
                    </m:r>
                    <m:r>
                      <a:rPr lang="en-US" i="1">
                        <a:latin typeface="Cambria Math" panose="02040503050406030204" pitchFamily="18" charset="0"/>
                      </a:rPr>
                      <m:t>𝑝</m:t>
                    </m:r>
                    <m:r>
                      <a:rPr lang="en-US" i="1">
                        <a:latin typeface="Cambria Math" panose="02040503050406030204" pitchFamily="18" charset="0"/>
                      </a:rPr>
                      <m:t>&lt;</m:t>
                    </m:r>
                    <m:acc>
                      <m:accPr>
                        <m:chr m:val="̂"/>
                        <m:ctrlPr>
                          <a:rPr lang="en-CA" i="1">
                            <a:latin typeface="Cambria Math" panose="02040503050406030204" pitchFamily="18" charset="0"/>
                          </a:rPr>
                        </m:ctrlPr>
                      </m:accPr>
                      <m:e>
                        <m:r>
                          <a:rPr lang="en-US" i="1">
                            <a:latin typeface="Cambria Math" panose="02040503050406030204" pitchFamily="18" charset="0"/>
                          </a:rPr>
                          <m:t>𝑝</m:t>
                        </m:r>
                      </m:e>
                    </m:acc>
                    <m:r>
                      <a:rPr lang="en-US" i="1">
                        <a:latin typeface="Cambria Math" panose="02040503050406030204" pitchFamily="18" charset="0"/>
                      </a:rPr>
                      <m:t>+ </m:t>
                    </m:r>
                    <m:sSub>
                      <m:sSubPr>
                        <m:ctrlPr>
                          <a:rPr lang="en-CA" i="1">
                            <a:latin typeface="Cambria Math" panose="02040503050406030204" pitchFamily="18" charset="0"/>
                          </a:rPr>
                        </m:ctrlPr>
                      </m:sSubPr>
                      <m:e>
                        <m:r>
                          <a:rPr lang="en-US" i="1">
                            <a:latin typeface="Cambria Math" panose="02040503050406030204" pitchFamily="18" charset="0"/>
                          </a:rPr>
                          <m:t>𝑧</m:t>
                        </m:r>
                      </m:e>
                      <m:sub>
                        <m:f>
                          <m:fPr>
                            <m:type m:val="skw"/>
                            <m:ctrlPr>
                              <a:rPr lang="en-CA" i="1">
                                <a:latin typeface="Cambria Math" panose="02040503050406030204" pitchFamily="18" charset="0"/>
                              </a:rPr>
                            </m:ctrlPr>
                          </m:fPr>
                          <m:num>
                            <m:r>
                              <a:rPr lang="en-US" i="1">
                                <a:latin typeface="Cambria Math" panose="02040503050406030204" pitchFamily="18" charset="0"/>
                              </a:rPr>
                              <m:t>𝛼</m:t>
                            </m:r>
                          </m:num>
                          <m:den>
                            <m:r>
                              <a:rPr lang="en-US" i="1">
                                <a:latin typeface="Cambria Math" panose="02040503050406030204" pitchFamily="18" charset="0"/>
                              </a:rPr>
                              <m:t>2</m:t>
                            </m:r>
                          </m:den>
                        </m:f>
                      </m:sub>
                    </m:sSub>
                    <m:rad>
                      <m:radPr>
                        <m:degHide m:val="on"/>
                        <m:ctrlPr>
                          <a:rPr lang="en-CA" i="1">
                            <a:latin typeface="Cambria Math" panose="02040503050406030204" pitchFamily="18" charset="0"/>
                          </a:rPr>
                        </m:ctrlPr>
                      </m:radPr>
                      <m:deg/>
                      <m:e>
                        <m:f>
                          <m:fPr>
                            <m:ctrlPr>
                              <a:rPr lang="en-CA" i="1">
                                <a:latin typeface="Cambria Math" panose="02040503050406030204" pitchFamily="18" charset="0"/>
                              </a:rPr>
                            </m:ctrlPr>
                          </m:fPr>
                          <m:num>
                            <m:acc>
                              <m:accPr>
                                <m:chr m:val="̂"/>
                                <m:ctrlPr>
                                  <a:rPr lang="en-CA" i="1">
                                    <a:latin typeface="Cambria Math" panose="02040503050406030204" pitchFamily="18" charset="0"/>
                                  </a:rPr>
                                </m:ctrlPr>
                              </m:accPr>
                              <m:e>
                                <m:r>
                                  <a:rPr lang="en-US" i="1">
                                    <a:latin typeface="Cambria Math" panose="02040503050406030204" pitchFamily="18" charset="0"/>
                                  </a:rPr>
                                  <m:t>𝑝</m:t>
                                </m:r>
                              </m:e>
                            </m:acc>
                            <m:acc>
                              <m:accPr>
                                <m:chr m:val="̂"/>
                                <m:ctrlPr>
                                  <a:rPr lang="en-CA" i="1">
                                    <a:latin typeface="Cambria Math" panose="02040503050406030204" pitchFamily="18" charset="0"/>
                                  </a:rPr>
                                </m:ctrlPr>
                              </m:accPr>
                              <m:e>
                                <m:r>
                                  <a:rPr lang="en-US" i="1">
                                    <a:latin typeface="Cambria Math" panose="02040503050406030204" pitchFamily="18" charset="0"/>
                                  </a:rPr>
                                  <m:t>𝑞</m:t>
                                </m:r>
                              </m:e>
                            </m:acc>
                          </m:num>
                          <m:den>
                            <m:r>
                              <a:rPr lang="en-US" i="1">
                                <a:latin typeface="Cambria Math" panose="02040503050406030204" pitchFamily="18" charset="0"/>
                              </a:rPr>
                              <m:t>𝑛</m:t>
                            </m:r>
                          </m:den>
                        </m:f>
                      </m:e>
                    </m:rad>
                  </m:oMath>
                </a14:m>
                <a:endParaRPr lang="en-CA" dirty="0"/>
              </a:p>
              <a:p>
                <a:endParaRPr lang="en-CA"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479" r="-68"/>
                </a:stretch>
              </a:blipFill>
            </p:spPr>
            <p:txBody>
              <a:bodyPr/>
              <a:lstStyle/>
              <a:p>
                <a:r>
                  <a:rPr lang="en-CA">
                    <a:noFill/>
                  </a:rPr>
                  <a:t> </a:t>
                </a:r>
              </a:p>
            </p:txBody>
          </p:sp>
        </mc:Fallback>
      </mc:AlternateContent>
    </p:spTree>
    <p:extLst>
      <p:ext uri="{BB962C8B-B14F-4D97-AF65-F5344CB8AC3E}">
        <p14:creationId xmlns:p14="http://schemas.microsoft.com/office/powerpoint/2010/main" xmlns="" val="39090781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Check for these conditions…</a:t>
            </a:r>
          </a:p>
        </p:txBody>
      </p:sp>
      <mc:AlternateContent xmlns:mc="http://schemas.openxmlformats.org/markup-compatibility/2006">
        <mc:Choice xmlns:a14="http://schemas.microsoft.com/office/drawing/2010/main" xmlns="" Requires="a14">
          <p:sp>
            <p:nvSpPr>
              <p:cNvPr id="3" name="Content Placeholder 2"/>
              <p:cNvSpPr>
                <a:spLocks noGrp="1"/>
              </p:cNvSpPr>
              <p:nvPr>
                <p:ph idx="1"/>
              </p:nvPr>
            </p:nvSpPr>
            <p:spPr/>
            <p:txBody>
              <a:bodyPr/>
              <a:lstStyle/>
              <a:p>
                <a:r>
                  <a:rPr lang="en-US" dirty="0"/>
                  <a:t>This formula is applicable if the following statements are true:</a:t>
                </a:r>
                <a:endParaRPr lang="en-CA" dirty="0"/>
              </a:p>
              <a:p>
                <a:pPr lvl="0"/>
                <a:r>
                  <a:rPr lang="en-US" dirty="0"/>
                  <a:t>The sample has been collected randomly.</a:t>
                </a:r>
                <a:endParaRPr lang="en-CA" dirty="0"/>
              </a:p>
              <a:p>
                <a:pPr lvl="0"/>
                <a:r>
                  <a:rPr lang="en-US" dirty="0"/>
                  <a:t>The 4 statements that describe a binomial experiment are true. </a:t>
                </a:r>
                <a:endParaRPr lang="en-CA" dirty="0"/>
              </a:p>
              <a:p>
                <a:pPr lvl="0"/>
                <a:r>
                  <a:rPr lang="en-US" dirty="0"/>
                  <a:t>The conditions for using a normal distribution to approximate the distribution of sample proportions are satisfied: p is large enough, </a:t>
                </a:r>
                <a14:m>
                  <m:oMath xmlns:m="http://schemas.openxmlformats.org/officeDocument/2006/math">
                    <m:r>
                      <a:rPr lang="en-US" i="1">
                        <a:latin typeface="Cambria Math" panose="02040503050406030204" pitchFamily="18" charset="0"/>
                      </a:rPr>
                      <m:t>𝑛𝑝</m:t>
                    </m:r>
                    <m:r>
                      <a:rPr lang="en-US" i="1">
                        <a:latin typeface="Cambria Math" panose="02040503050406030204" pitchFamily="18" charset="0"/>
                      </a:rPr>
                      <m:t>≥5 </m:t>
                    </m:r>
                    <m:r>
                      <a:rPr lang="en-US" i="1">
                        <a:latin typeface="Cambria Math" panose="02040503050406030204" pitchFamily="18" charset="0"/>
                      </a:rPr>
                      <m:t>𝑎𝑛𝑑</m:t>
                    </m:r>
                    <m:r>
                      <a:rPr lang="en-US" i="1">
                        <a:latin typeface="Cambria Math" panose="02040503050406030204" pitchFamily="18" charset="0"/>
                      </a:rPr>
                      <m:t> </m:t>
                    </m:r>
                    <m:r>
                      <a:rPr lang="en-US" i="1">
                        <a:latin typeface="Cambria Math" panose="02040503050406030204" pitchFamily="18" charset="0"/>
                      </a:rPr>
                      <m:t>𝑛𝑞</m:t>
                    </m:r>
                    <m:r>
                      <a:rPr lang="en-US" i="1">
                        <a:latin typeface="Cambria Math" panose="02040503050406030204" pitchFamily="18" charset="0"/>
                      </a:rPr>
                      <m:t>≥5</m:t>
                    </m:r>
                  </m:oMath>
                </a14:m>
                <a:r>
                  <a:rPr lang="en-US" dirty="0"/>
                  <a:t>.</a:t>
                </a:r>
                <a:endParaRPr lang="en-CA" dirty="0"/>
              </a:p>
              <a:p>
                <a:endParaRPr lang="en-CA"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479" t="-806" r="-958"/>
                </a:stretch>
              </a:blipFill>
            </p:spPr>
            <p:txBody>
              <a:bodyPr/>
              <a:lstStyle/>
              <a:p>
                <a:r>
                  <a:rPr lang="en-CA">
                    <a:noFill/>
                  </a:rPr>
                  <a:t> </a:t>
                </a:r>
              </a:p>
            </p:txBody>
          </p:sp>
        </mc:Fallback>
      </mc:AlternateContent>
    </p:spTree>
    <p:extLst>
      <p:ext uri="{BB962C8B-B14F-4D97-AF65-F5344CB8AC3E}">
        <p14:creationId xmlns:p14="http://schemas.microsoft.com/office/powerpoint/2010/main" xmlns="" val="26617392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The margin of error</a:t>
            </a:r>
          </a:p>
        </p:txBody>
      </p:sp>
      <mc:AlternateContent xmlns:mc="http://schemas.openxmlformats.org/markup-compatibility/2006">
        <mc:Choice xmlns:a14="http://schemas.microsoft.com/office/drawing/2010/main" xmlns="" Requires="a14">
          <p:sp>
            <p:nvSpPr>
              <p:cNvPr id="3" name="Content Placeholder 2"/>
              <p:cNvSpPr>
                <a:spLocks noGrp="1"/>
              </p:cNvSpPr>
              <p:nvPr>
                <p:ph idx="1"/>
              </p:nvPr>
            </p:nvSpPr>
            <p:spPr/>
            <p:txBody>
              <a:bodyPr/>
              <a:lstStyle/>
              <a:p>
                <a:r>
                  <a:rPr lang="en-US" dirty="0"/>
                  <a:t>As usual, the 2 factors affecting the margin of error are:</a:t>
                </a:r>
                <a:endParaRPr lang="en-CA" dirty="0"/>
              </a:p>
              <a:p>
                <a:pPr lvl="0"/>
                <a:r>
                  <a:rPr lang="en-US" dirty="0"/>
                  <a:t>The level of confidence;</a:t>
                </a:r>
                <a:endParaRPr lang="en-CA" dirty="0"/>
              </a:p>
              <a:p>
                <a:pPr lvl="0"/>
                <a:r>
                  <a:rPr lang="en-US" dirty="0"/>
                  <a:t>The sample size.</a:t>
                </a:r>
                <a:endParaRPr lang="en-CA" dirty="0"/>
              </a:p>
              <a:p>
                <a:pPr marL="0" indent="0">
                  <a:buNone/>
                </a:pPr>
                <a:endParaRPr lang="en-CA" dirty="0"/>
              </a:p>
              <a:p>
                <a:r>
                  <a:rPr lang="en-US" dirty="0"/>
                  <a:t>We use the margin of error formula:</a:t>
                </a:r>
                <a:endParaRPr lang="en-CA" dirty="0"/>
              </a:p>
              <a:p>
                <a14:m>
                  <m:oMath xmlns:m="http://schemas.openxmlformats.org/officeDocument/2006/math">
                    <m:r>
                      <a:rPr lang="en-US" i="1">
                        <a:latin typeface="Cambria Math" panose="02040503050406030204" pitchFamily="18" charset="0"/>
                      </a:rPr>
                      <m:t>𝐸</m:t>
                    </m:r>
                    <m:r>
                      <a:rPr lang="en-US" i="1">
                        <a:latin typeface="Cambria Math" panose="02040503050406030204" pitchFamily="18" charset="0"/>
                      </a:rPr>
                      <m:t>= </m:t>
                    </m:r>
                    <m:sSub>
                      <m:sSubPr>
                        <m:ctrlPr>
                          <a:rPr lang="en-CA" i="1">
                            <a:latin typeface="Cambria Math" panose="02040503050406030204" pitchFamily="18" charset="0"/>
                          </a:rPr>
                        </m:ctrlPr>
                      </m:sSubPr>
                      <m:e>
                        <m:r>
                          <a:rPr lang="en-US" i="1">
                            <a:latin typeface="Cambria Math" panose="02040503050406030204" pitchFamily="18" charset="0"/>
                          </a:rPr>
                          <m:t>𝑧</m:t>
                        </m:r>
                      </m:e>
                      <m:sub>
                        <m:f>
                          <m:fPr>
                            <m:type m:val="skw"/>
                            <m:ctrlPr>
                              <a:rPr lang="en-CA" i="1">
                                <a:latin typeface="Cambria Math" panose="02040503050406030204" pitchFamily="18" charset="0"/>
                              </a:rPr>
                            </m:ctrlPr>
                          </m:fPr>
                          <m:num>
                            <m:r>
                              <a:rPr lang="en-US" i="1">
                                <a:latin typeface="Cambria Math" panose="02040503050406030204" pitchFamily="18" charset="0"/>
                              </a:rPr>
                              <m:t>𝛼</m:t>
                            </m:r>
                          </m:num>
                          <m:den>
                            <m:r>
                              <a:rPr lang="en-US" i="1">
                                <a:latin typeface="Cambria Math" panose="02040503050406030204" pitchFamily="18" charset="0"/>
                              </a:rPr>
                              <m:t>2</m:t>
                            </m:r>
                          </m:den>
                        </m:f>
                      </m:sub>
                    </m:sSub>
                    <m:rad>
                      <m:radPr>
                        <m:degHide m:val="on"/>
                        <m:ctrlPr>
                          <a:rPr lang="en-CA" i="1">
                            <a:latin typeface="Cambria Math" panose="02040503050406030204" pitchFamily="18" charset="0"/>
                          </a:rPr>
                        </m:ctrlPr>
                      </m:radPr>
                      <m:deg/>
                      <m:e>
                        <m:f>
                          <m:fPr>
                            <m:ctrlPr>
                              <a:rPr lang="en-CA" i="1">
                                <a:latin typeface="Cambria Math" panose="02040503050406030204" pitchFamily="18" charset="0"/>
                              </a:rPr>
                            </m:ctrlPr>
                          </m:fPr>
                          <m:num>
                            <m:acc>
                              <m:accPr>
                                <m:chr m:val="̂"/>
                                <m:ctrlPr>
                                  <a:rPr lang="en-CA" i="1">
                                    <a:latin typeface="Cambria Math" panose="02040503050406030204" pitchFamily="18" charset="0"/>
                                  </a:rPr>
                                </m:ctrlPr>
                              </m:accPr>
                              <m:e>
                                <m:r>
                                  <a:rPr lang="en-US" i="1">
                                    <a:latin typeface="Cambria Math" panose="02040503050406030204" pitchFamily="18" charset="0"/>
                                  </a:rPr>
                                  <m:t>𝑝</m:t>
                                </m:r>
                              </m:e>
                            </m:acc>
                            <m:acc>
                              <m:accPr>
                                <m:chr m:val="̂"/>
                                <m:ctrlPr>
                                  <a:rPr lang="en-CA" i="1">
                                    <a:latin typeface="Cambria Math" panose="02040503050406030204" pitchFamily="18" charset="0"/>
                                  </a:rPr>
                                </m:ctrlPr>
                              </m:accPr>
                              <m:e>
                                <m:r>
                                  <a:rPr lang="en-US" i="1">
                                    <a:latin typeface="Cambria Math" panose="02040503050406030204" pitchFamily="18" charset="0"/>
                                  </a:rPr>
                                  <m:t>𝑞</m:t>
                                </m:r>
                              </m:e>
                            </m:acc>
                          </m:num>
                          <m:den>
                            <m:r>
                              <a:rPr lang="en-US" i="1">
                                <a:latin typeface="Cambria Math" panose="02040503050406030204" pitchFamily="18" charset="0"/>
                              </a:rPr>
                              <m:t>𝑛</m:t>
                            </m:r>
                          </m:den>
                        </m:f>
                      </m:e>
                    </m:rad>
                  </m:oMath>
                </a14:m>
                <a:endParaRPr lang="en-CA" dirty="0"/>
              </a:p>
              <a:p>
                <a:endParaRPr lang="en-CA"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479" t="-806"/>
                </a:stretch>
              </a:blipFill>
            </p:spPr>
            <p:txBody>
              <a:bodyPr/>
              <a:lstStyle/>
              <a:p>
                <a:r>
                  <a:rPr lang="en-CA">
                    <a:noFill/>
                  </a:rPr>
                  <a:t> </a:t>
                </a:r>
              </a:p>
            </p:txBody>
          </p:sp>
        </mc:Fallback>
      </mc:AlternateContent>
    </p:spTree>
    <p:extLst>
      <p:ext uri="{BB962C8B-B14F-4D97-AF65-F5344CB8AC3E}">
        <p14:creationId xmlns:p14="http://schemas.microsoft.com/office/powerpoint/2010/main" xmlns="" val="42555802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Example 1</a:t>
            </a:r>
          </a:p>
        </p:txBody>
      </p:sp>
      <p:sp>
        <p:nvSpPr>
          <p:cNvPr id="3" name="Content Placeholder 2"/>
          <p:cNvSpPr>
            <a:spLocks noGrp="1"/>
          </p:cNvSpPr>
          <p:nvPr>
            <p:ph idx="1"/>
          </p:nvPr>
        </p:nvSpPr>
        <p:spPr/>
        <p:txBody>
          <a:bodyPr/>
          <a:lstStyle/>
          <a:p>
            <a:r>
              <a:rPr lang="en-US" dirty="0"/>
              <a:t>A major metropolitan newspaper selected a simple random sample of 1,600 readers from their list of 100,000 subscribers. They asked whether the paper should increase its coverage of local news. Forty percent of the sample wanted more local news. What is the 99% confidence interval for the proportion of readers who would like more coverage of local news?</a:t>
            </a:r>
            <a:endParaRPr lang="en-CA" dirty="0"/>
          </a:p>
          <a:p>
            <a:endParaRPr lang="en-CA" dirty="0"/>
          </a:p>
        </p:txBody>
      </p:sp>
      <p:sp>
        <p:nvSpPr>
          <p:cNvPr id="4" name="Rectangle 3"/>
          <p:cNvSpPr/>
          <p:nvPr/>
        </p:nvSpPr>
        <p:spPr>
          <a:xfrm>
            <a:off x="2032107" y="1802759"/>
            <a:ext cx="646331" cy="923330"/>
          </a:xfrm>
          <a:prstGeom prst="rect">
            <a:avLst/>
          </a:prstGeom>
          <a:noFill/>
        </p:spPr>
        <p:txBody>
          <a:bodyPr wrap="none" lIns="91440" tIns="45720" rIns="91440" bIns="45720">
            <a:spAutoFit/>
          </a:bodyPr>
          <a:lstStyle/>
          <a:p>
            <a:pPr algn="ctr"/>
            <a:r>
              <a:rPr lang="en-CA" sz="5400" b="1" cap="none" spc="0" dirty="0">
                <a:ln w="22225">
                  <a:solidFill>
                    <a:schemeClr val="accent2"/>
                  </a:solidFill>
                  <a:prstDash val="solid"/>
                </a:ln>
                <a:solidFill>
                  <a:schemeClr val="accent2">
                    <a:lumMod val="40000"/>
                    <a:lumOff val="6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E</a:t>
            </a:r>
            <a:endParaRPr lang="en-CA" sz="5400" b="1" cap="none" spc="0" dirty="0">
              <a:ln w="22225">
                <a:solidFill>
                  <a:schemeClr val="accent2"/>
                </a:solidFill>
                <a:prstDash val="solid"/>
              </a:ln>
              <a:solidFill>
                <a:schemeClr val="accent2">
                  <a:lumMod val="40000"/>
                  <a:lumOff val="60000"/>
                </a:schemeClr>
              </a:solidFill>
              <a:effectLst/>
            </a:endParaRPr>
          </a:p>
        </p:txBody>
      </p:sp>
    </p:spTree>
    <p:extLst>
      <p:ext uri="{BB962C8B-B14F-4D97-AF65-F5344CB8AC3E}">
        <p14:creationId xmlns:p14="http://schemas.microsoft.com/office/powerpoint/2010/main" xmlns="" val="27292653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Solution</a:t>
            </a:r>
          </a:p>
        </p:txBody>
      </p:sp>
      <p:sp>
        <p:nvSpPr>
          <p:cNvPr id="3" name="Content Placeholder 2"/>
          <p:cNvSpPr>
            <a:spLocks noGrp="1"/>
          </p:cNvSpPr>
          <p:nvPr>
            <p:ph idx="1"/>
          </p:nvPr>
        </p:nvSpPr>
        <p:spPr/>
        <p:txBody>
          <a:bodyPr>
            <a:normAutofit lnSpcReduction="10000"/>
          </a:bodyPr>
          <a:lstStyle/>
          <a:p>
            <a:pPr lvl="0" fontAlgn="t"/>
            <a:r>
              <a:rPr lang="en-US" dirty="0"/>
              <a:t>The sampling method must be </a:t>
            </a:r>
            <a:r>
              <a:rPr lang="en-US" dirty="0">
                <a:hlinkClick r:id="rId2"/>
              </a:rPr>
              <a:t>simple random sampling</a:t>
            </a:r>
            <a:r>
              <a:rPr lang="en-US" dirty="0"/>
              <a:t>. This condition is satisfied; the problem statement says that we used simple random sampling.</a:t>
            </a:r>
            <a:endParaRPr lang="en-CA" sz="1600" dirty="0"/>
          </a:p>
          <a:p>
            <a:pPr lvl="0" fontAlgn="t"/>
            <a:r>
              <a:rPr lang="en-US" dirty="0"/>
              <a:t>Suppose we classify a "more local news" response as a success, and any other response as a failure. Then, we have 0.40 * 1600 = 640 successes, and 0.60 * 1600 = 960 failures - plenty of successes and failures.</a:t>
            </a:r>
            <a:endParaRPr lang="en-CA" sz="1600" dirty="0"/>
          </a:p>
          <a:p>
            <a:pPr marL="0" indent="0" fontAlgn="t">
              <a:buNone/>
            </a:pPr>
            <a:r>
              <a:rPr lang="en-US" dirty="0"/>
              <a:t> </a:t>
            </a:r>
            <a:endParaRPr lang="en-CA" sz="1600" dirty="0"/>
          </a:p>
          <a:p>
            <a:pPr fontAlgn="t"/>
            <a:r>
              <a:rPr lang="en-US" dirty="0"/>
              <a:t>Construct a confidence interval:</a:t>
            </a:r>
            <a:endParaRPr lang="en-CA" sz="1600" dirty="0"/>
          </a:p>
          <a:p>
            <a:pPr lvl="0" fontAlgn="t"/>
            <a:r>
              <a:rPr lang="en-US" dirty="0"/>
              <a:t>Identify a sample statistic. Since we are trying to estimate a population proportion, we choose the sample proportion (0.40) as the sample statistic.</a:t>
            </a:r>
            <a:endParaRPr lang="en-CA" sz="1600" dirty="0"/>
          </a:p>
          <a:p>
            <a:pPr lvl="0" fontAlgn="t"/>
            <a:r>
              <a:rPr lang="en-US" dirty="0"/>
              <a:t>Select a confidence level. In this analysis, the confidence level is defined for us in the problem. We are working with a 99% confidence level.</a:t>
            </a:r>
            <a:endParaRPr lang="en-CA" sz="1600" dirty="0"/>
          </a:p>
          <a:p>
            <a:endParaRPr lang="en-CA" dirty="0"/>
          </a:p>
        </p:txBody>
      </p:sp>
    </p:spTree>
    <p:extLst>
      <p:ext uri="{BB962C8B-B14F-4D97-AF65-F5344CB8AC3E}">
        <p14:creationId xmlns:p14="http://schemas.microsoft.com/office/powerpoint/2010/main" xmlns="" val="10523711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Solution - continued</a:t>
            </a:r>
          </a:p>
        </p:txBody>
      </p:sp>
      <mc:AlternateContent xmlns:mc="http://schemas.openxmlformats.org/markup-compatibility/2006">
        <mc:Choice xmlns:a14="http://schemas.microsoft.com/office/drawing/2010/main" xmlns="" Requires="a14">
          <p:sp>
            <p:nvSpPr>
              <p:cNvPr id="3" name="Content Placeholder 2"/>
              <p:cNvSpPr>
                <a:spLocks noGrp="1"/>
              </p:cNvSpPr>
              <p:nvPr>
                <p:ph idx="1"/>
              </p:nvPr>
            </p:nvSpPr>
            <p:spPr/>
            <p:txBody>
              <a:bodyPr>
                <a:normAutofit/>
              </a:bodyPr>
              <a:lstStyle/>
              <a:p>
                <a:pPr lvl="0" fontAlgn="t"/>
                <a:r>
                  <a:rPr lang="en-US" dirty="0"/>
                  <a:t>Find critical value. The critical value is a factor used to compute the margin of error. Because the sampling distribution is approximately normal and the sample size is large, we can express the critical value as a </a:t>
                </a:r>
                <a:r>
                  <a:rPr lang="en-US" dirty="0">
                    <a:hlinkClick r:id="rId2"/>
                  </a:rPr>
                  <a:t>z score</a:t>
                </a:r>
                <a:r>
                  <a:rPr lang="en-US" dirty="0"/>
                  <a:t> by following these steps.</a:t>
                </a:r>
                <a:endParaRPr lang="en-CA" sz="1600" dirty="0"/>
              </a:p>
              <a:p>
                <a:pPr lvl="2" fontAlgn="t"/>
                <a:r>
                  <a:rPr lang="en-US" dirty="0"/>
                  <a:t>Compute alpha (α): α = 1 - (confidence level / 100) = 1 - (99/100) = 0.01</a:t>
                </a:r>
                <a:endParaRPr lang="en-CA" sz="1200" dirty="0"/>
              </a:p>
              <a:p>
                <a:pPr lvl="2" fontAlgn="t"/>
                <a:r>
                  <a:rPr lang="en-US" dirty="0"/>
                  <a:t>Find the area bounded by the </a:t>
                </a:r>
                <a:r>
                  <a:rPr lang="en-US" dirty="0" err="1"/>
                  <a:t>centre</a:t>
                </a:r>
                <a:r>
                  <a:rPr lang="en-US" dirty="0"/>
                  <a:t> line: 0.4950</a:t>
                </a:r>
                <a:endParaRPr lang="en-CA" sz="1200" dirty="0"/>
              </a:p>
              <a:p>
                <a:pPr lvl="2" fontAlgn="t"/>
                <a:r>
                  <a:rPr lang="en-US" dirty="0"/>
                  <a:t>Find that the critical value (using the z-table): 2.58</a:t>
                </a:r>
                <a:endParaRPr lang="en-CA" sz="1600" dirty="0"/>
              </a:p>
              <a:p>
                <a:pPr lvl="0" fontAlgn="t"/>
                <a:r>
                  <a:rPr lang="en-US" dirty="0"/>
                  <a:t>Calculate the margin of error : </a:t>
                </a:r>
                <a:endParaRPr lang="en-CA" sz="1600" dirty="0"/>
              </a:p>
              <a:p>
                <a14:m>
                  <m:oMath xmlns:m="http://schemas.openxmlformats.org/officeDocument/2006/math">
                    <m:r>
                      <a:rPr lang="en-US" i="1">
                        <a:latin typeface="Cambria Math" panose="02040503050406030204" pitchFamily="18" charset="0"/>
                      </a:rPr>
                      <m:t>𝐸</m:t>
                    </m:r>
                    <m:r>
                      <a:rPr lang="en-US" i="1">
                        <a:latin typeface="Cambria Math" panose="02040503050406030204" pitchFamily="18" charset="0"/>
                      </a:rPr>
                      <m:t>= </m:t>
                    </m:r>
                    <m:sSub>
                      <m:sSubPr>
                        <m:ctrlPr>
                          <a:rPr lang="en-CA" i="1">
                            <a:latin typeface="Cambria Math" panose="02040503050406030204" pitchFamily="18" charset="0"/>
                          </a:rPr>
                        </m:ctrlPr>
                      </m:sSubPr>
                      <m:e>
                        <m:r>
                          <a:rPr lang="en-US" i="1">
                            <a:latin typeface="Cambria Math" panose="02040503050406030204" pitchFamily="18" charset="0"/>
                          </a:rPr>
                          <m:t>𝑧</m:t>
                        </m:r>
                      </m:e>
                      <m:sub>
                        <m:f>
                          <m:fPr>
                            <m:type m:val="skw"/>
                            <m:ctrlPr>
                              <a:rPr lang="en-CA" i="1">
                                <a:latin typeface="Cambria Math" panose="02040503050406030204" pitchFamily="18" charset="0"/>
                              </a:rPr>
                            </m:ctrlPr>
                          </m:fPr>
                          <m:num>
                            <m:r>
                              <a:rPr lang="en-US" i="1">
                                <a:latin typeface="Cambria Math" panose="02040503050406030204" pitchFamily="18" charset="0"/>
                              </a:rPr>
                              <m:t>𝛼</m:t>
                            </m:r>
                          </m:num>
                          <m:den>
                            <m:r>
                              <a:rPr lang="en-US" i="1">
                                <a:latin typeface="Cambria Math" panose="02040503050406030204" pitchFamily="18" charset="0"/>
                              </a:rPr>
                              <m:t>2</m:t>
                            </m:r>
                          </m:den>
                        </m:f>
                      </m:sub>
                    </m:sSub>
                    <m:rad>
                      <m:radPr>
                        <m:degHide m:val="on"/>
                        <m:ctrlPr>
                          <a:rPr lang="en-CA" i="1">
                            <a:latin typeface="Cambria Math" panose="02040503050406030204" pitchFamily="18" charset="0"/>
                          </a:rPr>
                        </m:ctrlPr>
                      </m:radPr>
                      <m:deg/>
                      <m:e>
                        <m:f>
                          <m:fPr>
                            <m:ctrlPr>
                              <a:rPr lang="en-CA" i="1">
                                <a:latin typeface="Cambria Math" panose="02040503050406030204" pitchFamily="18" charset="0"/>
                              </a:rPr>
                            </m:ctrlPr>
                          </m:fPr>
                          <m:num>
                            <m:acc>
                              <m:accPr>
                                <m:chr m:val="̂"/>
                                <m:ctrlPr>
                                  <a:rPr lang="en-CA" i="1">
                                    <a:latin typeface="Cambria Math" panose="02040503050406030204" pitchFamily="18" charset="0"/>
                                  </a:rPr>
                                </m:ctrlPr>
                              </m:accPr>
                              <m:e>
                                <m:r>
                                  <a:rPr lang="en-US" i="1">
                                    <a:latin typeface="Cambria Math" panose="02040503050406030204" pitchFamily="18" charset="0"/>
                                  </a:rPr>
                                  <m:t>𝑝</m:t>
                                </m:r>
                              </m:e>
                            </m:acc>
                            <m:acc>
                              <m:accPr>
                                <m:chr m:val="̂"/>
                                <m:ctrlPr>
                                  <a:rPr lang="en-CA" i="1">
                                    <a:latin typeface="Cambria Math" panose="02040503050406030204" pitchFamily="18" charset="0"/>
                                  </a:rPr>
                                </m:ctrlPr>
                              </m:accPr>
                              <m:e>
                                <m:r>
                                  <a:rPr lang="en-US" i="1">
                                    <a:latin typeface="Cambria Math" panose="02040503050406030204" pitchFamily="18" charset="0"/>
                                  </a:rPr>
                                  <m:t>𝑞</m:t>
                                </m:r>
                              </m:e>
                            </m:acc>
                          </m:num>
                          <m:den>
                            <m:r>
                              <a:rPr lang="en-US" i="1">
                                <a:latin typeface="Cambria Math" panose="02040503050406030204" pitchFamily="18" charset="0"/>
                              </a:rPr>
                              <m:t>𝑛</m:t>
                            </m:r>
                          </m:den>
                        </m:f>
                      </m:e>
                    </m:rad>
                  </m:oMath>
                </a14:m>
                <a:r>
                  <a:rPr lang="en-US" dirty="0"/>
                  <a:t> = 2.58</a:t>
                </a:r>
                <a14:m>
                  <m:oMath xmlns:m="http://schemas.openxmlformats.org/officeDocument/2006/math">
                    <m:r>
                      <a:rPr lang="en-US" i="1">
                        <a:latin typeface="Cambria Math" panose="02040503050406030204" pitchFamily="18" charset="0"/>
                      </a:rPr>
                      <m:t>×</m:t>
                    </m:r>
                    <m:rad>
                      <m:radPr>
                        <m:degHide m:val="on"/>
                        <m:ctrlPr>
                          <a:rPr lang="en-CA" i="1">
                            <a:latin typeface="Cambria Math" panose="02040503050406030204" pitchFamily="18" charset="0"/>
                          </a:rPr>
                        </m:ctrlPr>
                      </m:radPr>
                      <m:deg/>
                      <m:e>
                        <m:f>
                          <m:fPr>
                            <m:ctrlPr>
                              <a:rPr lang="en-CA" i="1">
                                <a:latin typeface="Cambria Math" panose="02040503050406030204" pitchFamily="18" charset="0"/>
                              </a:rPr>
                            </m:ctrlPr>
                          </m:fPr>
                          <m:num>
                            <m:r>
                              <a:rPr lang="en-US" i="1">
                                <a:latin typeface="Cambria Math" panose="02040503050406030204" pitchFamily="18" charset="0"/>
                              </a:rPr>
                              <m:t>0.4×0.6</m:t>
                            </m:r>
                          </m:num>
                          <m:den>
                            <m:r>
                              <a:rPr lang="en-US" i="1">
                                <a:latin typeface="Cambria Math" panose="02040503050406030204" pitchFamily="18" charset="0"/>
                              </a:rPr>
                              <m:t>1600</m:t>
                            </m:r>
                          </m:den>
                        </m:f>
                      </m:e>
                    </m:rad>
                    <m:r>
                      <a:rPr lang="en-US" i="1">
                        <a:latin typeface="Cambria Math" panose="02040503050406030204" pitchFamily="18" charset="0"/>
                      </a:rPr>
                      <m:t>=0.03</m:t>
                    </m:r>
                  </m:oMath>
                </a14:m>
                <a:endParaRPr lang="en-CA" sz="1600" dirty="0"/>
              </a:p>
              <a:p>
                <a:endParaRPr lang="en-CA"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479" t="-645" r="-684"/>
                </a:stretch>
              </a:blipFill>
            </p:spPr>
            <p:txBody>
              <a:bodyPr/>
              <a:lstStyle/>
              <a:p>
                <a:r>
                  <a:rPr lang="en-CA">
                    <a:noFill/>
                  </a:rPr>
                  <a:t> </a:t>
                </a:r>
              </a:p>
            </p:txBody>
          </p:sp>
        </mc:Fallback>
      </mc:AlternateContent>
    </p:spTree>
    <p:extLst>
      <p:ext uri="{BB962C8B-B14F-4D97-AF65-F5344CB8AC3E}">
        <p14:creationId xmlns:p14="http://schemas.microsoft.com/office/powerpoint/2010/main" xmlns="" val="16496270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Practice</a:t>
            </a:r>
            <a:br>
              <a:rPr lang="en-US" dirty="0"/>
            </a:br>
            <a:r>
              <a:rPr lang="en-US" dirty="0"/>
              <a:t>Question 1</a:t>
            </a:r>
          </a:p>
        </p:txBody>
      </p:sp>
      <p:sp>
        <p:nvSpPr>
          <p:cNvPr id="3" name="Content Placeholder 2"/>
          <p:cNvSpPr>
            <a:spLocks noGrp="1"/>
          </p:cNvSpPr>
          <p:nvPr>
            <p:ph idx="1"/>
          </p:nvPr>
        </p:nvSpPr>
        <p:spPr/>
        <p:txBody>
          <a:bodyPr/>
          <a:lstStyle/>
          <a:p>
            <a:pPr marL="0" indent="0">
              <a:buNone/>
            </a:pPr>
            <a:r>
              <a:rPr lang="en-CA" dirty="0"/>
              <a:t>A survey involving 300 customers, showed that 1 out of 5 customers return to a certain company for the oil change on their cars. Construct a 95% confidence interval for the population proportion.</a:t>
            </a:r>
            <a:endParaRPr lang="en-US" dirty="0"/>
          </a:p>
          <a:p>
            <a:endParaRPr lang="en-US" dirty="0"/>
          </a:p>
        </p:txBody>
      </p:sp>
    </p:spTree>
    <p:extLst>
      <p:ext uri="{BB962C8B-B14F-4D97-AF65-F5344CB8AC3E}">
        <p14:creationId xmlns:p14="http://schemas.microsoft.com/office/powerpoint/2010/main" xmlns="" val="33708362"/>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39</TotalTime>
  <Words>338</Words>
  <Application>Microsoft Office PowerPoint</Application>
  <PresentationFormat>Custom</PresentationFormat>
  <Paragraphs>27</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Wisp</vt:lpstr>
      <vt:lpstr>Confidence intervals for a population proportion</vt:lpstr>
      <vt:lpstr>Confidence intervals for a population proportion</vt:lpstr>
      <vt:lpstr> </vt:lpstr>
      <vt:lpstr>Check for these conditions…</vt:lpstr>
      <vt:lpstr>The margin of error</vt:lpstr>
      <vt:lpstr>Example 1</vt:lpstr>
      <vt:lpstr>Solution</vt:lpstr>
      <vt:lpstr>Solution - continued</vt:lpstr>
      <vt:lpstr>Practice Question 1</vt:lpstr>
      <vt:lpstr>Slide 10</vt:lpstr>
      <vt:lpstr>Slide 11</vt:lpstr>
      <vt:lpstr>Question 2</vt:lpstr>
      <vt:lpstr>Slide 13</vt:lpstr>
      <vt:lpstr>Question 3</vt:lpstr>
      <vt:lpstr>Slide 15</vt:lpstr>
      <vt:lpstr>Slide 16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Confidence intervals for a population proportion</dc:title>
  <dc:creator>Daniela Stanescu</dc:creator>
  <cp:lastModifiedBy>Daniela</cp:lastModifiedBy>
  <cp:revision>6</cp:revision>
  <dcterms:created xsi:type="dcterms:W3CDTF">2020-11-10T21:46:51Z</dcterms:created>
  <dcterms:modified xsi:type="dcterms:W3CDTF">2024-02-12T23:18:48Z</dcterms:modified>
</cp:coreProperties>
</file>