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380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76601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002089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5853544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290514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6121752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414563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00717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11581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pPr/>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78432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497479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pPr/>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8306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pPr/>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8506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pPr/>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8433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69938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pPr/>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30989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pPr/>
              <a:t>2/12/2024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266946055"/>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sz="4800" dirty="0"/>
              <a:t>Hypotheses testing for a population proportion</a:t>
            </a:r>
          </a:p>
        </p:txBody>
      </p:sp>
      <p:sp>
        <p:nvSpPr>
          <p:cNvPr id="3" name="Subtitle 2"/>
          <p:cNvSpPr>
            <a:spLocks noGrp="1"/>
          </p:cNvSpPr>
          <p:nvPr>
            <p:ph type="subTitle" idx="1"/>
          </p:nvPr>
        </p:nvSpPr>
        <p:spPr/>
        <p:txBody>
          <a:bodyPr>
            <a:normAutofit/>
          </a:bodyPr>
          <a:lstStyle/>
          <a:p>
            <a:pPr algn="ctr"/>
            <a:r>
              <a:rPr lang="en-CA" sz="2800" dirty="0"/>
              <a:t>Traditional method </a:t>
            </a:r>
          </a:p>
        </p:txBody>
      </p:sp>
    </p:spTree>
    <p:extLst>
      <p:ext uri="{BB962C8B-B14F-4D97-AF65-F5344CB8AC3E}">
        <p14:creationId xmlns:p14="http://schemas.microsoft.com/office/powerpoint/2010/main" xmlns="" val="163114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388891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622237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2. Data from the Center for Disease Control estimates that about 30.4% of American teenagers were overweight in 2008. </a:t>
            </a:r>
          </a:p>
          <a:p>
            <a:r>
              <a:rPr lang="en-CA" dirty="0"/>
              <a:t>A professor in public health at a major university wants to determine whether the proportion has decreased since 2008. He samples 800 randomly selected incoming freshman at universities around the country. Using the BMI measurements, he finds that 210 of them are overweight.</a:t>
            </a:r>
          </a:p>
          <a:p>
            <a:r>
              <a:rPr lang="en-CA" dirty="0"/>
              <a:t>If the professor uses a significance level of 0.10, what conclusion can he draw?</a:t>
            </a:r>
          </a:p>
          <a:p>
            <a:endParaRPr lang="en-CA" dirty="0"/>
          </a:p>
        </p:txBody>
      </p:sp>
    </p:spTree>
    <p:extLst>
      <p:ext uri="{BB962C8B-B14F-4D97-AF65-F5344CB8AC3E}">
        <p14:creationId xmlns:p14="http://schemas.microsoft.com/office/powerpoint/2010/main" xmlns="" val="2769851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501661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593672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a:t>3. The NCHS report indicated that in 2002, 75% of children aged 2 to 17 saw a dentist in the past year. An investigator wants to assess whether use of dental services is similar in children living in a certain city. A sample of 125 children aged 2 to 17 living in that city are surveyed and 64 reported seeing a dentist over the past 12 months. Is there a significant difference in use of dental services between children living in that particular city and the national data?</a:t>
            </a:r>
          </a:p>
          <a:p>
            <a:endParaRPr lang="en-CA" dirty="0"/>
          </a:p>
        </p:txBody>
      </p:sp>
    </p:spTree>
    <p:extLst>
      <p:ext uri="{BB962C8B-B14F-4D97-AF65-F5344CB8AC3E}">
        <p14:creationId xmlns:p14="http://schemas.microsoft.com/office/powerpoint/2010/main" xmlns="" val="1717811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845041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678184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4. Ships arriving in ports in a certain country are inspected by Customs officials for contaminated cargo. Assume, for a certain port, 20% of the ships arriving in the previous year contained cargo that was contaminated. A random selection of 50 ships in the current year included 5 that had contaminated cargo. Does the data suggest that the proportion of ships arriving in the port with contaminated cargoes has decreased in the current year? Use α=0.01. </a:t>
            </a:r>
          </a:p>
          <a:p>
            <a:r>
              <a:rPr lang="en-CA" dirty="0"/>
              <a:t> </a:t>
            </a:r>
          </a:p>
          <a:p>
            <a:endParaRPr lang="en-CA" dirty="0"/>
          </a:p>
        </p:txBody>
      </p:sp>
    </p:spTree>
    <p:extLst>
      <p:ext uri="{BB962C8B-B14F-4D97-AF65-F5344CB8AC3E}">
        <p14:creationId xmlns:p14="http://schemas.microsoft.com/office/powerpoint/2010/main" xmlns="" val="1725705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268130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a:t>
            </a:r>
          </a:p>
        </p:txBody>
      </p:sp>
      <p:sp>
        <p:nvSpPr>
          <p:cNvPr id="3" name="Content Placeholder 2"/>
          <p:cNvSpPr>
            <a:spLocks noGrp="1"/>
          </p:cNvSpPr>
          <p:nvPr>
            <p:ph idx="1"/>
          </p:nvPr>
        </p:nvSpPr>
        <p:spPr/>
        <p:txBody>
          <a:bodyPr>
            <a:normAutofit/>
          </a:bodyPr>
          <a:lstStyle/>
          <a:p>
            <a:r>
              <a:rPr lang="en-US" dirty="0"/>
              <a:t>Testing a claim about a population proportion follows the same basic steps as we used in hypotheses testing for a population mean.</a:t>
            </a:r>
            <a:endParaRPr lang="en-CA" dirty="0"/>
          </a:p>
          <a:p>
            <a:r>
              <a:rPr lang="en-US" dirty="0"/>
              <a:t>When testing about a population proportion we can say that we test for:</a:t>
            </a:r>
            <a:endParaRPr lang="en-CA" dirty="0"/>
          </a:p>
          <a:p>
            <a:pPr lvl="0"/>
            <a:r>
              <a:rPr lang="en-US" dirty="0"/>
              <a:t>A proportion (Ex: Test the claim that more than ½ of the grade 12 students enroll in an extra semester);</a:t>
            </a:r>
            <a:endParaRPr lang="en-CA" dirty="0"/>
          </a:p>
          <a:p>
            <a:pPr lvl="0"/>
            <a:r>
              <a:rPr lang="en-US" dirty="0"/>
              <a:t>A percentage (Ex: Test the claim that less than 23% of the population of Toronto has blue eyes);</a:t>
            </a:r>
            <a:endParaRPr lang="en-CA" dirty="0"/>
          </a:p>
          <a:p>
            <a:pPr lvl="0"/>
            <a:r>
              <a:rPr lang="en-US" dirty="0"/>
              <a:t>A probability (Ex: Test the claim that there is a 0.57 probability that the voters in Toronto will vote for the Liberal Party).</a:t>
            </a:r>
            <a:endParaRPr lang="en-CA" dirty="0"/>
          </a:p>
          <a:p>
            <a:endParaRPr lang="en-CA" dirty="0"/>
          </a:p>
        </p:txBody>
      </p:sp>
    </p:spTree>
    <p:extLst>
      <p:ext uri="{BB962C8B-B14F-4D97-AF65-F5344CB8AC3E}">
        <p14:creationId xmlns:p14="http://schemas.microsoft.com/office/powerpoint/2010/main" xmlns="" val="1777262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826675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5261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Assumptions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lvl="0"/>
                <a:r>
                  <a:rPr lang="en-US" dirty="0"/>
                  <a:t>Data is collected randomly.</a:t>
                </a:r>
                <a:endParaRPr lang="en-CA" dirty="0"/>
              </a:p>
              <a:p>
                <a:pPr lvl="0"/>
                <a:r>
                  <a:rPr lang="en-US" dirty="0"/>
                  <a:t>The statements that describe a binomial experiment are true.</a:t>
                </a:r>
                <a:endParaRPr lang="en-CA" dirty="0"/>
              </a:p>
              <a:p>
                <a:pPr lvl="0"/>
                <a14:m>
                  <m:oMath xmlns:m="http://schemas.openxmlformats.org/officeDocument/2006/math">
                    <m:r>
                      <a:rPr lang="en-US" i="1">
                        <a:latin typeface="Cambria Math" panose="02040503050406030204" pitchFamily="18" charset="0"/>
                      </a:rPr>
                      <m:t>𝑛𝑝</m:t>
                    </m:r>
                    <m:r>
                      <a:rPr lang="en-US" i="1">
                        <a:latin typeface="Cambria Math" panose="02040503050406030204" pitchFamily="18" charset="0"/>
                      </a:rPr>
                      <m:t>≥5, </m:t>
                    </m:r>
                    <m:r>
                      <a:rPr lang="en-US" i="1">
                        <a:latin typeface="Cambria Math" panose="02040503050406030204" pitchFamily="18" charset="0"/>
                      </a:rPr>
                      <m:t>𝑎𝑛𝑑</m:t>
                    </m:r>
                    <m:r>
                      <a:rPr lang="en-US" i="1">
                        <a:latin typeface="Cambria Math" panose="02040503050406030204" pitchFamily="18" charset="0"/>
                      </a:rPr>
                      <m:t> </m:t>
                    </m:r>
                    <m:r>
                      <a:rPr lang="en-US" i="1">
                        <a:latin typeface="Cambria Math" panose="02040503050406030204" pitchFamily="18" charset="0"/>
                      </a:rPr>
                      <m:t>𝑛𝑞</m:t>
                    </m:r>
                    <m:r>
                      <a:rPr lang="en-US" i="1">
                        <a:latin typeface="Cambria Math" panose="02040503050406030204" pitchFamily="18" charset="0"/>
                      </a:rPr>
                      <m:t>≥</m:t>
                    </m:r>
                    <m:r>
                      <a:rPr lang="en-US" b="0" i="0" smtClean="0">
                        <a:latin typeface="Cambria Math" panose="02040503050406030204" pitchFamily="18" charset="0"/>
                      </a:rPr>
                      <m:t>5</m:t>
                    </m:r>
                  </m:oMath>
                </a14:m>
                <a:r>
                  <a:rPr lang="en-US" dirty="0"/>
                  <a:t>.</a:t>
                </a:r>
              </a:p>
              <a:p>
                <a:r>
                  <a:rPr lang="en-US" dirty="0"/>
                  <a:t>If these assumptions are satisfied, then we can test using the following formula for the test statistic:</a:t>
                </a:r>
                <a:endParaRPr lang="en-CA" dirty="0"/>
              </a:p>
              <a:p>
                <a:r>
                  <a:rPr lang="en-US" dirty="0"/>
                  <a:t> </a:t>
                </a:r>
                <a:endParaRPr lang="en-CA" dirty="0"/>
              </a:p>
              <a:p>
                <a:pPr marL="0" indent="0">
                  <a:buNone/>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𝑧</m:t>
                      </m:r>
                      <m:r>
                        <a:rPr lang="en-US" sz="2400" i="1">
                          <a:latin typeface="Cambria Math" panose="02040503050406030204" pitchFamily="18" charset="0"/>
                        </a:rPr>
                        <m:t>= </m:t>
                      </m:r>
                      <m:f>
                        <m:fPr>
                          <m:ctrlPr>
                            <a:rPr lang="en-CA" sz="2400" i="1">
                              <a:latin typeface="Cambria Math" panose="02040503050406030204" pitchFamily="18" charset="0"/>
                            </a:rPr>
                          </m:ctrlPr>
                        </m:fPr>
                        <m:num>
                          <m:acc>
                            <m:accPr>
                              <m:chr m:val="̂"/>
                              <m:ctrlPr>
                                <a:rPr lang="en-CA" sz="2400" i="1">
                                  <a:latin typeface="Cambria Math" panose="02040503050406030204" pitchFamily="18" charset="0"/>
                                </a:rPr>
                              </m:ctrlPr>
                            </m:accPr>
                            <m:e>
                              <m:r>
                                <a:rPr lang="en-US" sz="2400" i="1">
                                  <a:latin typeface="Cambria Math" panose="02040503050406030204" pitchFamily="18" charset="0"/>
                                </a:rPr>
                                <m:t>𝑝</m:t>
                              </m:r>
                            </m:e>
                          </m:acc>
                          <m:r>
                            <a:rPr lang="en-US" sz="2400" i="1">
                              <a:latin typeface="Cambria Math" panose="02040503050406030204" pitchFamily="18" charset="0"/>
                            </a:rPr>
                            <m:t>−</m:t>
                          </m:r>
                          <m:r>
                            <a:rPr lang="en-US" sz="2400" i="1">
                              <a:latin typeface="Cambria Math" panose="02040503050406030204" pitchFamily="18" charset="0"/>
                            </a:rPr>
                            <m:t>𝑝</m:t>
                          </m:r>
                        </m:num>
                        <m:den>
                          <m:rad>
                            <m:radPr>
                              <m:degHide m:val="on"/>
                              <m:ctrlPr>
                                <a:rPr lang="en-CA" sz="2400" i="1">
                                  <a:latin typeface="Cambria Math" panose="02040503050406030204" pitchFamily="18" charset="0"/>
                                </a:rPr>
                              </m:ctrlPr>
                            </m:radPr>
                            <m:deg/>
                            <m:e>
                              <m:f>
                                <m:fPr>
                                  <m:ctrlPr>
                                    <a:rPr lang="en-CA" sz="2400" i="1">
                                      <a:latin typeface="Cambria Math" panose="02040503050406030204" pitchFamily="18" charset="0"/>
                                    </a:rPr>
                                  </m:ctrlPr>
                                </m:fPr>
                                <m:num>
                                  <m:r>
                                    <a:rPr lang="en-US" sz="2400" i="1">
                                      <a:latin typeface="Cambria Math" panose="02040503050406030204" pitchFamily="18" charset="0"/>
                                    </a:rPr>
                                    <m:t>𝑝𝑞</m:t>
                                  </m:r>
                                </m:num>
                                <m:den>
                                  <m:r>
                                    <a:rPr lang="en-US" sz="2400" i="1">
                                      <a:latin typeface="Cambria Math" panose="02040503050406030204" pitchFamily="18" charset="0"/>
                                    </a:rPr>
                                    <m:t>𝑛</m:t>
                                  </m:r>
                                </m:den>
                              </m:f>
                            </m:e>
                          </m:rad>
                        </m:den>
                      </m:f>
                    </m:oMath>
                  </m:oMathPara>
                </a14:m>
                <a:endParaRPr lang="en-CA" sz="2400" dirty="0"/>
              </a:p>
              <a:p>
                <a:pPr lvl="0"/>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xmlns="" val="2685832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r>
              <a:rPr lang="en-US" dirty="0"/>
              <a:t>In a study of air-bags effectiveness, it was found that in 821 crashes of midsize cars equipped with air bags, 46 of the crashes resulted in hospitalization of the drivers. Use a 0.01 significance level to test the claim that the air bag hospitalization rate is lower than 7.8% rate for crashes of midsize cars equipped with automatic safety belts but no air bags.</a:t>
            </a:r>
            <a:endParaRPr lang="en-CA" dirty="0"/>
          </a:p>
          <a:p>
            <a:endParaRPr lang="en-CA" dirty="0"/>
          </a:p>
        </p:txBody>
      </p:sp>
    </p:spTree>
    <p:extLst>
      <p:ext uri="{BB962C8B-B14F-4D97-AF65-F5344CB8AC3E}">
        <p14:creationId xmlns:p14="http://schemas.microsoft.com/office/powerpoint/2010/main" xmlns="" val="272028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US" dirty="0"/>
                  <a:t>Step 1. </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=0.078</m:t>
                    </m:r>
                  </m:oMath>
                </a14:m>
                <a:endParaRPr lang="en-CA" dirty="0"/>
              </a:p>
              <a:p>
                <a:pPr marL="0" indent="0">
                  <a:buNone/>
                </a:pPr>
                <a:endParaRPr lang="en-CA" dirty="0"/>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&lt;0.078</m:t>
                    </m:r>
                  </m:oMath>
                </a14:m>
                <a:r>
                  <a:rPr lang="en-US" dirty="0"/>
                  <a:t> </a:t>
                </a:r>
                <a:endParaRPr lang="en-CA" dirty="0"/>
              </a:p>
              <a:p>
                <a:pPr marL="0" indent="0">
                  <a:buNone/>
                </a:pPr>
                <a:endParaRPr lang="en-CA" dirty="0"/>
              </a:p>
              <a:p>
                <a:r>
                  <a:rPr lang="en-US" dirty="0"/>
                  <a:t>Step 2. The significance level is given and equal to 0.01.</a:t>
                </a:r>
                <a:endParaRPr lang="en-CA" dirty="0"/>
              </a:p>
              <a:p>
                <a:r>
                  <a:rPr lang="en-US" dirty="0"/>
                  <a:t>We construct the critical region by reading the value of z This value is: </a:t>
                </a:r>
                <a:endParaRPr lang="en-CA" dirty="0"/>
              </a:p>
              <a:p>
                <a:r>
                  <a:rPr lang="en-US" dirty="0"/>
                  <a:t>Z = - 2.33</a:t>
                </a: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xmlns="" val="1222110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continued</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r>
                  <a:rPr lang="en-US" dirty="0"/>
                  <a:t>Step 3. We calculate the test statistic with the formula presented above:</a:t>
                </a:r>
                <a:endParaRPr lang="en-CA" dirty="0"/>
              </a:p>
              <a:p>
                <a:pPr marL="0" indent="0">
                  <a:buNone/>
                </a:pPr>
                <a:r>
                  <a:rPr lang="en-US" dirty="0"/>
                  <a:t> </a:t>
                </a:r>
                <a:endParaRPr lang="en-CA" dirty="0"/>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𝑝</m:t>
                        </m:r>
                      </m:num>
                      <m:den>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US" i="1">
                                    <a:latin typeface="Cambria Math" panose="02040503050406030204" pitchFamily="18" charset="0"/>
                                  </a:rPr>
                                  <m:t>𝑝𝑞</m:t>
                                </m:r>
                              </m:num>
                              <m:den>
                                <m:r>
                                  <a:rPr lang="en-US" i="1">
                                    <a:latin typeface="Cambria Math" panose="02040503050406030204" pitchFamily="18" charset="0"/>
                                  </a:rPr>
                                  <m:t>𝑛</m:t>
                                </m:r>
                              </m:den>
                            </m:f>
                          </m:e>
                        </m:rad>
                      </m:den>
                    </m:f>
                  </m:oMath>
                </a14:m>
                <a:endParaRPr lang="en-CA" dirty="0"/>
              </a:p>
              <a:p>
                <a:r>
                  <a:rPr lang="en-US" dirty="0"/>
                  <a:t>First, we need to calculate the point estimate for the population proportion: </a:t>
                </a:r>
                <a:endParaRPr lang="en-CA" dirty="0"/>
              </a:p>
              <a:p>
                <a14:m>
                  <m:oMath xmlns:m="http://schemas.openxmlformats.org/officeDocument/2006/math">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𝑛</m:t>
                        </m:r>
                      </m:den>
                    </m:f>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46</m:t>
                        </m:r>
                      </m:num>
                      <m:den>
                        <m:r>
                          <a:rPr lang="en-US" i="1">
                            <a:latin typeface="Cambria Math" panose="02040503050406030204" pitchFamily="18" charset="0"/>
                          </a:rPr>
                          <m:t>821</m:t>
                        </m:r>
                      </m:den>
                    </m:f>
                    <m:r>
                      <a:rPr lang="en-US" i="1">
                        <a:latin typeface="Cambria Math" panose="02040503050406030204" pitchFamily="18" charset="0"/>
                      </a:rPr>
                      <m:t>=0.0560292</m:t>
                    </m:r>
                  </m:oMath>
                </a14:m>
                <a:endParaRPr lang="en-CA" dirty="0"/>
              </a:p>
              <a:p>
                <a:pPr marL="0" indent="0">
                  <a:buNone/>
                </a:pPr>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806" r="-1026"/>
                </a:stretch>
              </a:blipFill>
            </p:spPr>
            <p:txBody>
              <a:bodyPr/>
              <a:lstStyle/>
              <a:p>
                <a:r>
                  <a:rPr lang="en-CA">
                    <a:noFill/>
                  </a:rPr>
                  <a:t> </a:t>
                </a:r>
              </a:p>
            </p:txBody>
          </p:sp>
        </mc:Fallback>
      </mc:AlternateContent>
    </p:spTree>
    <p:extLst>
      <p:ext uri="{BB962C8B-B14F-4D97-AF65-F5344CB8AC3E}">
        <p14:creationId xmlns:p14="http://schemas.microsoft.com/office/powerpoint/2010/main" xmlns="" val="2824580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continued</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dirty="0"/>
                  <a:t>The rest of the values are known, so we substitute in the z – formula:</a:t>
                </a:r>
                <a:endParaRPr lang="en-CA" dirty="0"/>
              </a:p>
              <a:p>
                <a:r>
                  <a:rPr lang="en-US" dirty="0"/>
                  <a:t> </a:t>
                </a:r>
                <a:endParaRPr lang="en-CA" dirty="0"/>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r>
                          <a:rPr lang="en-US" i="1">
                            <a:latin typeface="Cambria Math" panose="02040503050406030204" pitchFamily="18" charset="0"/>
                          </a:rPr>
                          <m:t>𝑝</m:t>
                        </m:r>
                      </m:num>
                      <m:den>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US" i="1">
                                    <a:latin typeface="Cambria Math" panose="02040503050406030204" pitchFamily="18" charset="0"/>
                                  </a:rPr>
                                  <m:t>𝑝𝑞</m:t>
                                </m:r>
                              </m:num>
                              <m:den>
                                <m:r>
                                  <a:rPr lang="en-US" i="1">
                                    <a:latin typeface="Cambria Math" panose="02040503050406030204" pitchFamily="18" charset="0"/>
                                  </a:rPr>
                                  <m:t>𝑛</m:t>
                                </m:r>
                              </m:den>
                            </m:f>
                          </m:e>
                        </m:rad>
                      </m:den>
                    </m:f>
                    <m:r>
                      <a:rPr lang="en-US" i="1">
                        <a:latin typeface="Cambria Math" panose="02040503050406030204" pitchFamily="18" charset="0"/>
                      </a:rPr>
                      <m:t>=</m:t>
                    </m:r>
                    <m:f>
                      <m:fPr>
                        <m:ctrlPr>
                          <a:rPr lang="en-CA" i="1">
                            <a:latin typeface="Cambria Math" panose="02040503050406030204" pitchFamily="18" charset="0"/>
                          </a:rPr>
                        </m:ctrlPr>
                      </m:fPr>
                      <m:num>
                        <m:r>
                          <a:rPr lang="en-US" i="1">
                            <a:latin typeface="Cambria Math" panose="02040503050406030204" pitchFamily="18" charset="0"/>
                          </a:rPr>
                          <m:t>0.0560292−0.078</m:t>
                        </m:r>
                      </m:num>
                      <m:den>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d>
                                  <m:dPr>
                                    <m:ctrlPr>
                                      <a:rPr lang="en-CA" i="1">
                                        <a:latin typeface="Cambria Math" panose="02040503050406030204" pitchFamily="18" charset="0"/>
                                      </a:rPr>
                                    </m:ctrlPr>
                                  </m:dPr>
                                  <m:e>
                                    <m:r>
                                      <a:rPr lang="en-US" i="1">
                                        <a:latin typeface="Cambria Math" panose="02040503050406030204" pitchFamily="18" charset="0"/>
                                      </a:rPr>
                                      <m:t>0.078</m:t>
                                    </m:r>
                                  </m:e>
                                </m:d>
                                <m:r>
                                  <a:rPr lang="en-US" i="1">
                                    <a:latin typeface="Cambria Math" panose="02040503050406030204" pitchFamily="18" charset="0"/>
                                  </a:rPr>
                                  <m:t>(0.922)</m:t>
                                </m:r>
                              </m:num>
                              <m:den>
                                <m:r>
                                  <a:rPr lang="en-US" i="1">
                                    <a:latin typeface="Cambria Math" panose="02040503050406030204" pitchFamily="18" charset="0"/>
                                  </a:rPr>
                                  <m:t>821</m:t>
                                </m:r>
                              </m:den>
                            </m:f>
                          </m:e>
                        </m:rad>
                      </m:den>
                    </m:f>
                    <m:r>
                      <a:rPr lang="en-US" i="1">
                        <a:latin typeface="Cambria Math" panose="02040503050406030204" pitchFamily="18" charset="0"/>
                      </a:rPr>
                      <m:t>=−2.35</m:t>
                    </m:r>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44" t="-2936"/>
                </a:stretch>
              </a:blipFill>
            </p:spPr>
            <p:txBody>
              <a:bodyPr/>
              <a:lstStyle/>
              <a:p>
                <a:r>
                  <a:rPr lang="en-CA">
                    <a:noFill/>
                  </a:rPr>
                  <a:t> </a:t>
                </a:r>
              </a:p>
            </p:txBody>
          </p:sp>
        </mc:Fallback>
      </mc:AlternateContent>
    </p:spTree>
    <p:extLst>
      <p:ext uri="{BB962C8B-B14F-4D97-AF65-F5344CB8AC3E}">
        <p14:creationId xmlns:p14="http://schemas.microsoft.com/office/powerpoint/2010/main" xmlns="" val="1444032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Solution continued</a:t>
            </a:r>
          </a:p>
        </p:txBody>
      </p:sp>
      <p:sp>
        <p:nvSpPr>
          <p:cNvPr id="3" name="Content Placeholder 2"/>
          <p:cNvSpPr>
            <a:spLocks noGrp="1"/>
          </p:cNvSpPr>
          <p:nvPr>
            <p:ph idx="1"/>
          </p:nvPr>
        </p:nvSpPr>
        <p:spPr/>
        <p:txBody>
          <a:bodyPr/>
          <a:lstStyle/>
          <a:p>
            <a:r>
              <a:rPr lang="en-US" dirty="0"/>
              <a:t>Step 4. When we compare the observed value of z to the critical value, we see that the value is inside the critical region, we make the decision to reject the null hypothesis.</a:t>
            </a:r>
            <a:endParaRPr lang="en-CA" dirty="0"/>
          </a:p>
          <a:p>
            <a:pPr marL="0" indent="0">
              <a:buNone/>
            </a:pPr>
            <a:r>
              <a:rPr lang="en-US" dirty="0"/>
              <a:t> </a:t>
            </a:r>
            <a:endParaRPr lang="en-CA" dirty="0"/>
          </a:p>
          <a:p>
            <a:r>
              <a:rPr lang="en-US" dirty="0"/>
              <a:t>Step 5. With a 99% level of confidence we can say that there is enough evidence to support the claim that the air-bag hospitalization rate is lower than the 7.8% rate for automatic safety belts.</a:t>
            </a:r>
            <a:endParaRPr lang="en-CA" dirty="0"/>
          </a:p>
          <a:p>
            <a:endParaRPr lang="en-CA" dirty="0"/>
          </a:p>
        </p:txBody>
      </p:sp>
    </p:spTree>
    <p:extLst>
      <p:ext uri="{BB962C8B-B14F-4D97-AF65-F5344CB8AC3E}">
        <p14:creationId xmlns:p14="http://schemas.microsoft.com/office/powerpoint/2010/main" xmlns="" val="2370800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a:t>
            </a:r>
          </a:p>
        </p:txBody>
      </p:sp>
      <p:sp>
        <p:nvSpPr>
          <p:cNvPr id="3" name="Content Placeholder 2"/>
          <p:cNvSpPr>
            <a:spLocks noGrp="1"/>
          </p:cNvSpPr>
          <p:nvPr>
            <p:ph idx="1"/>
          </p:nvPr>
        </p:nvSpPr>
        <p:spPr/>
        <p:txBody>
          <a:bodyPr/>
          <a:lstStyle/>
          <a:p>
            <a:r>
              <a:rPr lang="en-CA" dirty="0"/>
              <a:t>1. According to a study, 84% of U.S. children ages 8 to 18 had Internet access at home as of August 2009. Researchers wonder if this number </a:t>
            </a:r>
            <a:r>
              <a:rPr lang="en-CA"/>
              <a:t>has increased </a:t>
            </a:r>
            <a:r>
              <a:rPr lang="en-CA" dirty="0"/>
              <a:t>since then. The original sample consisted of 500 children, and 86% of them had Internet access at home. Test the researchers’ claim at 5 % level of significance.</a:t>
            </a:r>
          </a:p>
          <a:p>
            <a:endParaRPr lang="en-CA" dirty="0"/>
          </a:p>
        </p:txBody>
      </p:sp>
    </p:spTree>
    <p:extLst>
      <p:ext uri="{BB962C8B-B14F-4D97-AF65-F5344CB8AC3E}">
        <p14:creationId xmlns:p14="http://schemas.microsoft.com/office/powerpoint/2010/main" xmlns="" val="1216125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185</TotalTime>
  <Words>566</Words>
  <Application>Microsoft Office PowerPoint</Application>
  <PresentationFormat>Custom</PresentationFormat>
  <Paragraphs>30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Hypotheses testing for a population proportion</vt:lpstr>
      <vt:lpstr>Steps</vt:lpstr>
      <vt:lpstr>Assumptions</vt:lpstr>
      <vt:lpstr>Example</vt:lpstr>
      <vt:lpstr>Solution</vt:lpstr>
      <vt:lpstr>Solution continued</vt:lpstr>
      <vt:lpstr>Solution continued</vt:lpstr>
      <vt:lpstr>Solution continued</vt:lpstr>
      <vt:lpstr>Practice</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 testing for a population proportion</dc:title>
  <dc:creator>Daniela Stanescu</dc:creator>
  <cp:lastModifiedBy>Daniela</cp:lastModifiedBy>
  <cp:revision>12</cp:revision>
  <dcterms:created xsi:type="dcterms:W3CDTF">2017-12-26T16:24:19Z</dcterms:created>
  <dcterms:modified xsi:type="dcterms:W3CDTF">2024-02-12T23:16:22Z</dcterms:modified>
</cp:coreProperties>
</file>