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5" r:id="rId9"/>
    <p:sldId id="266" r:id="rId10"/>
    <p:sldId id="272" r:id="rId11"/>
    <p:sldId id="273" r:id="rId12"/>
    <p:sldId id="268" r:id="rId13"/>
    <p:sldId id="269" r:id="rId14"/>
    <p:sldId id="275" r:id="rId15"/>
    <p:sldId id="270" r:id="rId16"/>
    <p:sldId id="271" r:id="rId17"/>
    <p:sldId id="294" r:id="rId18"/>
    <p:sldId id="295" r:id="rId19"/>
    <p:sldId id="296" r:id="rId20"/>
    <p:sldId id="293" r:id="rId21"/>
    <p:sldId id="276" r:id="rId22"/>
    <p:sldId id="297" r:id="rId23"/>
    <p:sldId id="277" r:id="rId24"/>
    <p:sldId id="278" r:id="rId25"/>
    <p:sldId id="298" r:id="rId26"/>
    <p:sldId id="299" r:id="rId27"/>
    <p:sldId id="279" r:id="rId28"/>
    <p:sldId id="280" r:id="rId29"/>
    <p:sldId id="281" r:id="rId30"/>
    <p:sldId id="305" r:id="rId31"/>
    <p:sldId id="282" r:id="rId32"/>
    <p:sldId id="300" r:id="rId33"/>
    <p:sldId id="306" r:id="rId34"/>
    <p:sldId id="307" r:id="rId35"/>
    <p:sldId id="283" r:id="rId36"/>
    <p:sldId id="286" r:id="rId37"/>
    <p:sldId id="287" r:id="rId38"/>
    <p:sldId id="301" r:id="rId39"/>
    <p:sldId id="288" r:id="rId40"/>
    <p:sldId id="289" r:id="rId41"/>
    <p:sldId id="312" r:id="rId42"/>
    <p:sldId id="313" r:id="rId43"/>
    <p:sldId id="314" r:id="rId44"/>
    <p:sldId id="302" r:id="rId45"/>
    <p:sldId id="303" r:id="rId46"/>
    <p:sldId id="304" r:id="rId47"/>
    <p:sldId id="308" r:id="rId48"/>
    <p:sldId id="309" r:id="rId49"/>
    <p:sldId id="310" r:id="rId50"/>
    <p:sldId id="31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631" autoAdjust="0"/>
  </p:normalViewPr>
  <p:slideViewPr>
    <p:cSldViewPr snapToGrid="0">
      <p:cViewPr varScale="1">
        <p:scale>
          <a:sx n="62" d="100"/>
          <a:sy n="62" d="100"/>
        </p:scale>
        <p:origin x="-102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8D6DA-4471-4030-B5F0-B3C6E8D4C6A3}" type="datetimeFigureOut">
              <a:rPr lang="en-CA" smtClean="0"/>
              <a:pPr/>
              <a:t>10/05/2023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B633B-E1DE-456C-8CC6-60825EA4F18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368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D73B44-A6D6-4C74-B849-67FD1EFC4AB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5095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41F645-7A6A-459A-9C87-DBD5579D04E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7783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9E624E-2D48-464A-9B6C-9324577FBA8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4871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B633B-E1DE-456C-8CC6-60825EA4F187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57860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E97642-5B40-4448-8232-4D7A217097D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07696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F8AE73-5001-41DE-BE2D-2BD3121C55B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610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3823563-797F-49B9-9821-0C1E15A38A68}" type="datetimeFigureOut">
              <a:rPr lang="en-CA" smtClean="0"/>
              <a:pPr/>
              <a:t>10/05/2023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87F2E4F-D40D-44D5-B598-15D339DF3A6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89566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3563-797F-49B9-9821-0C1E15A38A68}" type="datetimeFigureOut">
              <a:rPr lang="en-CA" smtClean="0"/>
              <a:pPr/>
              <a:t>10/05/2023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E4F-D40D-44D5-B598-15D339DF3A6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2780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3823563-797F-49B9-9821-0C1E15A38A68}" type="datetimeFigureOut">
              <a:rPr lang="en-CA" smtClean="0"/>
              <a:pPr/>
              <a:t>10/05/2023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87F2E4F-D40D-44D5-B598-15D339DF3A6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643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1AC39-18D6-4719-BCF5-5B12005941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32848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79EC2-066A-4D00-8E25-DFD94AC70B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13207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106680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962400"/>
            <a:ext cx="106680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C97B3-BE15-4B43-9606-A449D6286172}" type="datetime1">
              <a:rPr lang="en-US" altLang="en-US"/>
              <a:pPr>
                <a:defRPr/>
              </a:pPr>
              <a:t>5/10/2023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08E0F-E93E-4055-B126-85134390C5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2514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3563-797F-49B9-9821-0C1E15A38A68}" type="datetimeFigureOut">
              <a:rPr lang="en-CA" smtClean="0"/>
              <a:pPr/>
              <a:t>10/05/2023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E4F-D40D-44D5-B598-15D339DF3A6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85973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3823563-797F-49B9-9821-0C1E15A38A68}" type="datetimeFigureOut">
              <a:rPr lang="en-CA" smtClean="0"/>
              <a:pPr/>
              <a:t>10/05/2023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87F2E4F-D40D-44D5-B598-15D339DF3A6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889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3563-797F-49B9-9821-0C1E15A38A68}" type="datetimeFigureOut">
              <a:rPr lang="en-CA" smtClean="0"/>
              <a:pPr/>
              <a:t>10/05/2023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E4F-D40D-44D5-B598-15D339DF3A6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6938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3563-797F-49B9-9821-0C1E15A38A68}" type="datetimeFigureOut">
              <a:rPr lang="en-CA" smtClean="0"/>
              <a:pPr/>
              <a:t>10/05/2023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E4F-D40D-44D5-B598-15D339DF3A6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9596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3563-797F-49B9-9821-0C1E15A38A68}" type="datetimeFigureOut">
              <a:rPr lang="en-CA" smtClean="0"/>
              <a:pPr/>
              <a:t>10/05/2023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E4F-D40D-44D5-B598-15D339DF3A6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79588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3563-797F-49B9-9821-0C1E15A38A68}" type="datetimeFigureOut">
              <a:rPr lang="en-CA" smtClean="0"/>
              <a:pPr/>
              <a:t>10/05/2023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E4F-D40D-44D5-B598-15D339DF3A6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9501938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3823563-797F-49B9-9821-0C1E15A38A68}" type="datetimeFigureOut">
              <a:rPr lang="en-CA" smtClean="0"/>
              <a:pPr/>
              <a:t>10/05/2023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87F2E4F-D40D-44D5-B598-15D339DF3A6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17108125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3823563-797F-49B9-9821-0C1E15A38A68}" type="datetimeFigureOut">
              <a:rPr lang="en-CA" smtClean="0"/>
              <a:pPr/>
              <a:t>10/05/2023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87F2E4F-D40D-44D5-B598-15D339DF3A6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0585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3823563-797F-49B9-9821-0C1E15A38A68}" type="datetimeFigureOut">
              <a:rPr lang="en-CA" smtClean="0"/>
              <a:pPr/>
              <a:t>10/05/2023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87F2E4F-D40D-44D5-B598-15D339DF3A6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72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Measures of central tendency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Mean, median, mode, weighted mean</a:t>
            </a:r>
          </a:p>
        </p:txBody>
      </p:sp>
    </p:spTree>
    <p:extLst>
      <p:ext uri="{BB962C8B-B14F-4D97-AF65-F5344CB8AC3E}">
        <p14:creationId xmlns:p14="http://schemas.microsoft.com/office/powerpoint/2010/main" xmlns="" val="35341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median from a stem and leaf plot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44326425"/>
              </p:ext>
            </p:extLst>
          </p:nvPr>
        </p:nvGraphicFramePr>
        <p:xfrm>
          <a:off x="918972" y="3111965"/>
          <a:ext cx="8990074" cy="3260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78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78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978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987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6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CA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CA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18972" y="1977053"/>
            <a:ext cx="98221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Given the following stem and leaf plot, find the median:</a:t>
            </a:r>
            <a:r>
              <a:rPr lang="en-CA" sz="2800" dirty="0"/>
              <a:t/>
            </a:r>
            <a:br>
              <a:rPr lang="en-CA" sz="2800" dirty="0"/>
            </a:b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xmlns="" val="1329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Midrange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4949"/>
            <a:ext cx="10515600" cy="4351338"/>
          </a:xfrm>
        </p:spPr>
        <p:txBody>
          <a:bodyPr/>
          <a:lstStyle/>
          <a:p>
            <a:r>
              <a:rPr lang="en-US" dirty="0"/>
              <a:t>The midrange is the value midway between the highest and the lowest values in the data set. </a:t>
            </a:r>
            <a:endParaRPr lang="en-CA" dirty="0"/>
          </a:p>
          <a:p>
            <a:r>
              <a:rPr lang="en-US" dirty="0"/>
              <a:t>It is found by calculating the average between the highest and the lowest values.</a:t>
            </a:r>
            <a:endParaRPr lang="en-CA" dirty="0"/>
          </a:p>
          <a:p>
            <a:endParaRPr lang="en-CA" dirty="0"/>
          </a:p>
          <a:p>
            <a:r>
              <a:rPr lang="en-CA" dirty="0">
                <a:solidFill>
                  <a:srgbClr val="FF0000"/>
                </a:solidFill>
              </a:rPr>
              <a:t>Is the midrange sensitive to outliers?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1106424" y="3827553"/>
                <a:ext cx="5219249" cy="7167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Midrange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h𝑖𝑔h𝑒𝑠𝑡</m:t>
                        </m:r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𝑣𝑎𝑙𝑢𝑒</m:t>
                        </m:r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𝑙𝑜𝑤𝑒𝑠𝑡</m:t>
                        </m:r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𝑣𝑎𝑙𝑢𝑒</m:t>
                        </m:r>
                      </m:num>
                      <m:den>
                        <m:r>
                          <a:rPr kumimoji="0" lang="en-CA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424" y="3827553"/>
                <a:ext cx="5219249" cy="716799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285" b="-94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68224" y="133667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38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- This is the most frequently occurring value in the distribution</a:t>
            </a:r>
          </a:p>
        </p:txBody>
      </p:sp>
    </p:spTree>
    <p:extLst>
      <p:ext uri="{BB962C8B-B14F-4D97-AF65-F5344CB8AC3E}">
        <p14:creationId xmlns:p14="http://schemas.microsoft.com/office/powerpoint/2010/main" xmlns="" val="36317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51"/>
          <p:cNvSpPr txBox="1">
            <a:spLocks noChangeArrowheads="1"/>
          </p:cNvSpPr>
          <p:nvPr/>
        </p:nvSpPr>
        <p:spPr bwMode="auto">
          <a:xfrm>
            <a:off x="6781801" y="4419600"/>
            <a:ext cx="34233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hlink"/>
                </a:solidFill>
              </a:rPr>
              <a:t>The mode is </a:t>
            </a:r>
            <a:r>
              <a:rPr lang="en-US" altLang="en-US" sz="2400"/>
              <a:t>: 7.5 m</a:t>
            </a:r>
            <a:endParaRPr lang="en-US" altLang="en-US" sz="2400" dirty="0"/>
          </a:p>
        </p:txBody>
      </p:sp>
      <p:graphicFrame>
        <p:nvGraphicFramePr>
          <p:cNvPr id="72707" name="Object 216"/>
          <p:cNvGraphicFramePr>
            <a:graphicFrameLocks noChangeAspect="1"/>
          </p:cNvGraphicFramePr>
          <p:nvPr/>
        </p:nvGraphicFramePr>
        <p:xfrm>
          <a:off x="2057401" y="560388"/>
          <a:ext cx="4132263" cy="2487612"/>
        </p:xfrm>
        <a:graphic>
          <a:graphicData uri="http://schemas.openxmlformats.org/presentationml/2006/ole">
            <p:oleObj spid="_x0000_s5145" name="Bitmap Image" r:id="rId4" imgW="4114286" imgH="2476190" progId="PBrush">
              <p:embed/>
            </p:oleObj>
          </a:graphicData>
        </a:graphic>
      </p:graphicFrame>
      <p:sp>
        <p:nvSpPr>
          <p:cNvPr id="72708" name="AutoShape 217"/>
          <p:cNvSpPr>
            <a:spLocks noChangeArrowheads="1"/>
          </p:cNvSpPr>
          <p:nvPr/>
        </p:nvSpPr>
        <p:spPr bwMode="auto">
          <a:xfrm>
            <a:off x="2209800" y="1931988"/>
            <a:ext cx="2819400" cy="1066800"/>
          </a:xfrm>
          <a:prstGeom prst="parallelogram">
            <a:avLst>
              <a:gd name="adj" fmla="val 66071"/>
            </a:avLst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2709" name="Text Box 218"/>
          <p:cNvSpPr txBox="1">
            <a:spLocks noChangeArrowheads="1"/>
          </p:cNvSpPr>
          <p:nvPr/>
        </p:nvSpPr>
        <p:spPr bwMode="auto">
          <a:xfrm>
            <a:off x="1752600" y="3200400"/>
            <a:ext cx="480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Source: http://www.forestlearn.org/forests/refor.htm</a:t>
            </a:r>
          </a:p>
        </p:txBody>
      </p:sp>
      <p:graphicFrame>
        <p:nvGraphicFramePr>
          <p:cNvPr id="40155" name="Group 219"/>
          <p:cNvGraphicFramePr>
            <a:graphicFrameLocks noGrp="1"/>
          </p:cNvGraphicFramePr>
          <p:nvPr>
            <p:ph/>
          </p:nvPr>
        </p:nvGraphicFramePr>
        <p:xfrm>
          <a:off x="2057400" y="3800475"/>
          <a:ext cx="4359276" cy="2682876"/>
        </p:xfrm>
        <a:graphic>
          <a:graphicData uri="http://schemas.openxmlformats.org/drawingml/2006/table">
            <a:tbl>
              <a:tblPr/>
              <a:tblGrid>
                <a:gridCol w="598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84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71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69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01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4.8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7.5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5.3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8.0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6.0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25.4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754" name="Text Box 263"/>
          <p:cNvSpPr txBox="1">
            <a:spLocks noChangeArrowheads="1"/>
          </p:cNvSpPr>
          <p:nvPr/>
        </p:nvSpPr>
        <p:spPr bwMode="auto">
          <a:xfrm>
            <a:off x="6248400" y="1600201"/>
            <a:ext cx="441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Mean = </a:t>
            </a:r>
            <a:r>
              <a:rPr lang="en-US" altLang="en-US" sz="2400">
                <a:solidFill>
                  <a:schemeClr val="hlink"/>
                </a:solidFill>
              </a:rPr>
              <a:t>6.19</a:t>
            </a:r>
            <a:r>
              <a:rPr lang="en-US" altLang="en-US" sz="2400"/>
              <a:t> m (without outlier)       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u="sng"/>
              <a:t>Mean = </a:t>
            </a:r>
            <a:r>
              <a:rPr lang="en-US" altLang="en-US" sz="2400" u="sng">
                <a:solidFill>
                  <a:schemeClr val="hlink"/>
                </a:solidFill>
              </a:rPr>
              <a:t>8.10</a:t>
            </a:r>
            <a:r>
              <a:rPr lang="en-US" altLang="en-US" sz="2400" u="sng"/>
              <a:t> m</a:t>
            </a:r>
          </a:p>
        </p:txBody>
      </p:sp>
      <p:sp>
        <p:nvSpPr>
          <p:cNvPr id="72755" name="Text Box 264"/>
          <p:cNvSpPr txBox="1">
            <a:spLocks noChangeArrowheads="1"/>
          </p:cNvSpPr>
          <p:nvPr/>
        </p:nvSpPr>
        <p:spPr bwMode="auto">
          <a:xfrm>
            <a:off x="6781801" y="3352800"/>
            <a:ext cx="4132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hlink"/>
                </a:solidFill>
              </a:rPr>
              <a:t>median</a:t>
            </a:r>
            <a:r>
              <a:rPr lang="en-US" altLang="en-US" sz="2400" dirty="0"/>
              <a:t>: (6.0 + 7.1) = 6.55 m</a:t>
            </a:r>
          </a:p>
        </p:txBody>
      </p:sp>
    </p:spTree>
    <p:extLst>
      <p:ext uri="{BB962C8B-B14F-4D97-AF65-F5344CB8AC3E}">
        <p14:creationId xmlns:p14="http://schemas.microsoft.com/office/powerpoint/2010/main" xmlns="" val="6493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Weighted mean – when do we use it?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Calculate the weighted mean for your Math 316 course, assuming you got the following scores:</a:t>
                </a:r>
                <a:endParaRPr lang="en-CA" dirty="0"/>
              </a:p>
              <a:p>
                <a:r>
                  <a:rPr lang="en-US" dirty="0"/>
                  <a:t>Quizzes: 100% - weighted 10%</a:t>
                </a:r>
                <a:endParaRPr lang="en-CA" dirty="0"/>
              </a:p>
              <a:p>
                <a:r>
                  <a:rPr lang="en-US" dirty="0"/>
                  <a:t>Test 1: 90%     - weighted 10%</a:t>
                </a:r>
                <a:endParaRPr lang="en-CA" dirty="0"/>
              </a:p>
              <a:p>
                <a:r>
                  <a:rPr lang="en-US" dirty="0"/>
                  <a:t>Test 2: 80%     - weighted 20%</a:t>
                </a:r>
                <a:endParaRPr lang="en-CA" dirty="0"/>
              </a:p>
              <a:p>
                <a:r>
                  <a:rPr lang="en-US" dirty="0"/>
                  <a:t>Test 3: 85%     - weighted 20%</a:t>
                </a:r>
                <a:endParaRPr lang="en-CA" dirty="0"/>
              </a:p>
              <a:p>
                <a:r>
                  <a:rPr lang="en-US" dirty="0"/>
                  <a:t>Exam: 75%      - weighted 40%</a:t>
                </a:r>
                <a:endParaRPr lang="en-CA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nary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×100+10×90+20×80+20×85+40×75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10+10+20+20+40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=82%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 cstate="print"/>
                <a:stretch>
                  <a:fillRect l="-764" t="-13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0444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hlink"/>
                </a:solidFill>
              </a:rPr>
              <a:t>Which one is better: mean, median, or mode?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2340864"/>
            <a:ext cx="8610600" cy="3983736"/>
          </a:xfrm>
          <a:solidFill>
            <a:srgbClr val="99CCFF"/>
          </a:solidFill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en-US" dirty="0"/>
              <a:t>Consider a company that has nine employees with salaries of 35,000 a year, and the manager’s salary is  150,000 a year. 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en-US" dirty="0"/>
              <a:t>If you want to describe the </a:t>
            </a:r>
            <a:r>
              <a:rPr lang="en-US" altLang="en-US" b="1" dirty="0">
                <a:solidFill>
                  <a:schemeClr val="accent2"/>
                </a:solidFill>
              </a:rPr>
              <a:t>typical</a:t>
            </a:r>
            <a:r>
              <a:rPr lang="en-US" altLang="en-US" dirty="0"/>
              <a:t> salary in the company, which statistics will you use? 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en-US" dirty="0"/>
              <a:t>I will use mode or median (35,000), because it tells what salary </a:t>
            </a:r>
            <a:r>
              <a:rPr lang="en-US" altLang="en-US" b="1" dirty="0">
                <a:solidFill>
                  <a:schemeClr val="accent2"/>
                </a:solidFill>
              </a:rPr>
              <a:t>most</a:t>
            </a:r>
            <a:r>
              <a:rPr lang="en-US" altLang="en-US" b="1" dirty="0"/>
              <a:t> </a:t>
            </a:r>
            <a:r>
              <a:rPr lang="en-US" altLang="en-US" dirty="0"/>
              <a:t>people get 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427414" y="6400800"/>
            <a:ext cx="5259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Source: http://www.shodor.org/interactivate/discussions/sd1.html</a:t>
            </a:r>
          </a:p>
        </p:txBody>
      </p:sp>
    </p:spTree>
    <p:extLst>
      <p:ext uri="{BB962C8B-B14F-4D97-AF65-F5344CB8AC3E}">
        <p14:creationId xmlns:p14="http://schemas.microsoft.com/office/powerpoint/2010/main" xmlns="" val="19267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>
                <a:solidFill>
                  <a:schemeClr val="hlink"/>
                </a:solidFill>
              </a:rPr>
              <a:t>Which one is better: mean, median, or mode?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328672"/>
            <a:ext cx="8534400" cy="4102292"/>
          </a:xfrm>
          <a:solidFill>
            <a:srgbClr val="99CCFF"/>
          </a:solidFill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en-US" dirty="0"/>
              <a:t>Consider a company that has nine employees with salaries of 35,000 a year, and their </a:t>
            </a:r>
            <a:r>
              <a:rPr lang="en-US" altLang="en-US" b="1" dirty="0">
                <a:solidFill>
                  <a:schemeClr val="accent2"/>
                </a:solidFill>
              </a:rPr>
              <a:t>manager’s salary is </a:t>
            </a:r>
            <a:r>
              <a:rPr lang="en-US" altLang="en-US" dirty="0"/>
              <a:t>150,000 a year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en-US" dirty="0"/>
              <a:t>What if you are a </a:t>
            </a:r>
            <a:r>
              <a:rPr lang="en-US" altLang="en-US" b="1" dirty="0">
                <a:solidFill>
                  <a:schemeClr val="accent2"/>
                </a:solidFill>
              </a:rPr>
              <a:t>recruiting officer</a:t>
            </a:r>
            <a:r>
              <a:rPr lang="en-US" altLang="en-US" dirty="0"/>
              <a:t> for the company that wants to make a </a:t>
            </a:r>
            <a:r>
              <a:rPr lang="en-US" altLang="en-US" b="1" dirty="0">
                <a:solidFill>
                  <a:schemeClr val="accent2"/>
                </a:solidFill>
              </a:rPr>
              <a:t>good impression</a:t>
            </a:r>
            <a:r>
              <a:rPr lang="en-US" altLang="en-US" dirty="0"/>
              <a:t> on a </a:t>
            </a:r>
            <a:r>
              <a:rPr lang="en-US" altLang="en-US" b="1" dirty="0">
                <a:solidFill>
                  <a:schemeClr val="accent2"/>
                </a:solidFill>
              </a:rPr>
              <a:t>prospective</a:t>
            </a:r>
            <a:r>
              <a:rPr lang="en-US" altLang="en-US" dirty="0"/>
              <a:t> employee? 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en-US" dirty="0"/>
              <a:t>The mean is (35,000*9 + 150,000)/10 = 46,500 I would probably say: "The average salary in our company is 46,500" using mean 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3427414" y="6477000"/>
            <a:ext cx="5259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Source: http://www.shodor.org/interactivate/discussions/sd1.html</a:t>
            </a:r>
          </a:p>
        </p:txBody>
      </p:sp>
    </p:spTree>
    <p:extLst>
      <p:ext uri="{BB962C8B-B14F-4D97-AF65-F5344CB8AC3E}">
        <p14:creationId xmlns:p14="http://schemas.microsoft.com/office/powerpoint/2010/main" xmlns="" val="28029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 following data has been collected showing the amount of time (in minutes) students travel from residence to the campus per day:</a:t>
            </a:r>
          </a:p>
          <a:p>
            <a:r>
              <a:rPr lang="en-US" dirty="0"/>
              <a:t>12 10  23  24  15  16  10  7</a:t>
            </a:r>
          </a:p>
          <a:p>
            <a:r>
              <a:rPr lang="en-US" dirty="0"/>
              <a:t>Find:</a:t>
            </a:r>
          </a:p>
          <a:p>
            <a:r>
              <a:rPr lang="en-US" dirty="0"/>
              <a:t>A) The mean</a:t>
            </a:r>
          </a:p>
          <a:p>
            <a:r>
              <a:rPr lang="en-US" dirty="0"/>
              <a:t>B) The median</a:t>
            </a:r>
          </a:p>
          <a:p>
            <a:r>
              <a:rPr lang="en-US" dirty="0"/>
              <a:t>C) The mode</a:t>
            </a:r>
          </a:p>
          <a:p>
            <a:r>
              <a:rPr lang="en-US" dirty="0"/>
              <a:t>D) The midrange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56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04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Order the data:</a:t>
            </a:r>
            <a:br>
              <a:rPr lang="en-US" dirty="0"/>
            </a:br>
            <a:r>
              <a:rPr lang="en-US" dirty="0"/>
              <a:t>7 10 10 12 15 16 23 24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CA" dirty="0"/>
              <a:t>Mean:            14.625</a:t>
            </a:r>
            <a:br>
              <a:rPr lang="en-CA" dirty="0"/>
            </a:br>
            <a:r>
              <a:rPr lang="en-CA" dirty="0"/>
              <a:t>Median:         13.5</a:t>
            </a:r>
            <a:br>
              <a:rPr lang="en-CA" dirty="0"/>
            </a:br>
            <a:r>
              <a:rPr lang="en-CA" dirty="0"/>
              <a:t>Midrange:      15.5</a:t>
            </a:r>
            <a:br>
              <a:rPr lang="en-CA" dirty="0"/>
            </a:br>
            <a:r>
              <a:rPr lang="en-CA" dirty="0"/>
              <a:t>Mode: 		10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08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Measures of central tendency versus measures of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Measures of central tendency</a:t>
            </a:r>
          </a:p>
          <a:p>
            <a:pPr lvl="1">
              <a:lnSpc>
                <a:spcPct val="135000"/>
              </a:lnSpc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Measures of the location of the middle or the center of a distribution</a:t>
            </a:r>
          </a:p>
          <a:p>
            <a:pPr lvl="1">
              <a:lnSpc>
                <a:spcPct val="135000"/>
              </a:lnSpc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Mean, median, mode</a:t>
            </a:r>
          </a:p>
          <a:p>
            <a:pPr>
              <a:lnSpc>
                <a:spcPct val="135000"/>
              </a:lnSpc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Measures of dispersion</a:t>
            </a:r>
          </a:p>
          <a:p>
            <a:pPr lvl="1">
              <a:lnSpc>
                <a:spcPct val="135000"/>
              </a:lnSpc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Describe how the observations are distributed</a:t>
            </a:r>
          </a:p>
          <a:p>
            <a:pPr lvl="1">
              <a:lnSpc>
                <a:spcPct val="135000"/>
              </a:lnSpc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Variance, standard deviation, range, </a:t>
            </a:r>
            <a:r>
              <a:rPr lang="en-US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endParaRPr lang="en-US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634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Measures of variation or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565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Sometimes measures of central tendency are not able to describe a set of data accurately enough, due to the different range of spread of the values for that particular data.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 1) For the 2 sets of data below, what are the values of mean and median?</a:t>
            </a:r>
          </a:p>
          <a:p>
            <a:pPr marL="0" indent="0">
              <a:buNone/>
            </a:pPr>
            <a:r>
              <a:rPr lang="en-US" dirty="0"/>
              <a:t>Q 2) Are the 2 sets identical or similar?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Mean: 1</a:t>
            </a:r>
            <a:r>
              <a:rPr lang="en-US" baseline="30000" dirty="0"/>
              <a:t>st</a:t>
            </a:r>
            <a:r>
              <a:rPr lang="en-US" dirty="0"/>
              <a:t> set:         			2</a:t>
            </a:r>
            <a:r>
              <a:rPr lang="en-US" baseline="30000" dirty="0"/>
              <a:t>nd</a:t>
            </a:r>
            <a:r>
              <a:rPr lang="en-US" dirty="0"/>
              <a:t> set: </a:t>
            </a:r>
          </a:p>
          <a:p>
            <a:pPr marL="0" indent="0">
              <a:buNone/>
            </a:pPr>
            <a:r>
              <a:rPr lang="en-US" dirty="0"/>
              <a:t>Median: 1</a:t>
            </a:r>
            <a:r>
              <a:rPr lang="en-US" baseline="30000" dirty="0"/>
              <a:t>st</a:t>
            </a:r>
            <a:r>
              <a:rPr lang="en-US" dirty="0"/>
              <a:t> set:     			2</a:t>
            </a:r>
            <a:r>
              <a:rPr lang="en-US" baseline="30000" dirty="0"/>
              <a:t>nd</a:t>
            </a:r>
            <a:r>
              <a:rPr lang="en-US" dirty="0"/>
              <a:t> set:</a:t>
            </a:r>
          </a:p>
          <a:p>
            <a:pPr marL="0" indent="0">
              <a:buNone/>
            </a:pPr>
            <a:r>
              <a:rPr lang="en-US" dirty="0"/>
              <a:t>		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3014543"/>
              </p:ext>
            </p:extLst>
          </p:nvPr>
        </p:nvGraphicFramePr>
        <p:xfrm>
          <a:off x="2933700" y="3366008"/>
          <a:ext cx="4979671" cy="1242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9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111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Single line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11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Individual lines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8.2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9266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748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range R for a collection of data values is the difference between the highest (H) and the lowest (L) data values.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 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556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Calculate the range for the following 2 sets of data, then draw a dot plot for each set. </a:t>
            </a:r>
            <a:br>
              <a:rPr lang="en-US" sz="2800" dirty="0"/>
            </a:br>
            <a:r>
              <a:rPr lang="en-US" sz="2800" dirty="0">
                <a:solidFill>
                  <a:srgbClr val="FF0000"/>
                </a:solidFill>
              </a:rPr>
              <a:t>What do you notice?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1: The list of the number of books History students read for research purposes is shown below:</a:t>
            </a:r>
          </a:p>
          <a:p>
            <a:pPr marL="0" indent="0">
              <a:buNone/>
            </a:pPr>
            <a:r>
              <a:rPr lang="en-US" dirty="0"/>
              <a:t>6, 11, 5, 1, 6, 6, 7, 5, 7, 6.</a:t>
            </a:r>
          </a:p>
          <a:p>
            <a:pPr marL="0" indent="0">
              <a:buNone/>
            </a:pPr>
            <a:r>
              <a:rPr lang="en-US" dirty="0"/>
              <a:t>Set 2: The list of the books that Sociology students read for research purposes is shown below:</a:t>
            </a:r>
          </a:p>
          <a:p>
            <a:pPr marL="0" indent="0">
              <a:buNone/>
            </a:pPr>
            <a:r>
              <a:rPr lang="en-US" dirty="0"/>
              <a:t>10, 3, 9, 2, 2, 11, 2, 1, 9, 11.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27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I: 6, 11, 5, 1, 6, 6, 7, 5, 7, 6.</a:t>
            </a:r>
            <a:br>
              <a:rPr lang="en-US" dirty="0"/>
            </a:br>
            <a:r>
              <a:rPr lang="en-US" dirty="0"/>
              <a:t>Set II:10, 3, 9, 2, 2, 11, 2, 1, 9,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2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82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 variance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a population of N data values, we define the population variance, represented by the symbol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 Greek lower case sigma) as: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population mean,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and N is the population size.</a:t>
                </a:r>
              </a:p>
              <a:p>
                <a:r>
                  <a:rPr lang="en-US" dirty="0"/>
                  <a:t>The sample variance as: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sample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 and n is the sample size.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040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population variance for: 5, 3, 12, 34, 6, 7, 9, 12, 13, 14. </a:t>
                </a:r>
              </a:p>
              <a:p>
                <a:r>
                  <a:rPr lang="en-US" dirty="0"/>
                  <a:t>First we need to calculate the mean of the population: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=11.5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 applying the above formula for population variance, we get: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(5−11.5)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(14−11.5)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= 68.65 (Units?)</a:t>
                </a:r>
              </a:p>
              <a:p>
                <a:pPr marL="0" indent="0">
                  <a:buNone/>
                </a:pPr>
                <a:r>
                  <a:rPr lang="en-US" dirty="0"/>
                  <a:t>What can you say about the units for variance?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03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population standard deviation is a measure of variation of values about the mean. It is calculated as the square root of the population variance.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The sample standard deviation can be calculated with the formula: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043" t="-3081" r="-4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386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mean for a sample versus the mean for a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– Most commonly used measure of central tendency</a:t>
            </a:r>
          </a:p>
          <a:p>
            <a:pPr>
              <a:lnSpc>
                <a:spcPct val="135000"/>
              </a:lnSpc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of all observations</a:t>
            </a:r>
          </a:p>
          <a:p>
            <a:pPr>
              <a:lnSpc>
                <a:spcPct val="135000"/>
              </a:lnSpc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sum of all the scores divided by the number of scores</a:t>
            </a:r>
          </a:p>
          <a:p>
            <a:pPr marL="0" indent="0">
              <a:buNone/>
            </a:pPr>
            <a:endParaRPr lang="en-C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6450" y="4093592"/>
            <a:ext cx="8229600" cy="2265649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8783961"/>
              </p:ext>
            </p:extLst>
          </p:nvPr>
        </p:nvGraphicFramePr>
        <p:xfrm>
          <a:off x="1459992" y="4091274"/>
          <a:ext cx="2362200" cy="2362200"/>
        </p:xfrm>
        <a:graphic>
          <a:graphicData uri="http://schemas.openxmlformats.org/presentationml/2006/ole">
            <p:oleObj spid="_x0000_s1084" name="Equation" r:id="rId3" imgW="609600" imgH="609600" progId="Equation.3">
              <p:embed/>
            </p:oleObj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1417" y="4001294"/>
            <a:ext cx="259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Sample mean: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019251"/>
              </p:ext>
            </p:extLst>
          </p:nvPr>
        </p:nvGraphicFramePr>
        <p:xfrm>
          <a:off x="5160264" y="4001294"/>
          <a:ext cx="2362200" cy="2314575"/>
        </p:xfrm>
        <a:graphic>
          <a:graphicData uri="http://schemas.openxmlformats.org/presentationml/2006/ole">
            <p:oleObj spid="_x0000_s1085" name="Equation" r:id="rId4" imgW="622030" imgH="609336" progId="Equation.3">
              <p:embed/>
            </p:oleObj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849827" y="4001294"/>
            <a:ext cx="3170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Population mean:</a:t>
            </a:r>
          </a:p>
        </p:txBody>
      </p:sp>
    </p:spTree>
    <p:extLst>
      <p:ext uri="{BB962C8B-B14F-4D97-AF65-F5344CB8AC3E}">
        <p14:creationId xmlns:p14="http://schemas.microsoft.com/office/powerpoint/2010/main" xmlns="" val="29818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Another formula that can be used for calculating the sample standard deviation is: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rad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764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measures of variation sensitive to outliers? Let’s check!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mean, the variance, and the standard deviation for the following set of data: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8, 13, 14, 16, 61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22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Order the data: 8, 13, 14, 16, 61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95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 the outlier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Mean:            22.4</a:t>
            </a:r>
          </a:p>
          <a:p>
            <a:r>
              <a:rPr lang="en-CA" dirty="0"/>
              <a:t>Median:          14</a:t>
            </a:r>
          </a:p>
          <a:p>
            <a:r>
              <a:rPr lang="en-CA" dirty="0"/>
              <a:t>Midrange:        34.5</a:t>
            </a:r>
          </a:p>
          <a:p>
            <a:r>
              <a:rPr lang="en-CA" dirty="0"/>
              <a:t>Variance, s^2:   474.3</a:t>
            </a:r>
          </a:p>
          <a:p>
            <a:r>
              <a:rPr lang="en-CA" dirty="0"/>
              <a:t>St. Dev., s:     21.77843</a:t>
            </a:r>
          </a:p>
          <a:p>
            <a:r>
              <a:rPr lang="en-CA" dirty="0"/>
              <a:t>Range:           53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7422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Without the outlier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Mean:            12.75</a:t>
            </a:r>
          </a:p>
          <a:p>
            <a:r>
              <a:rPr lang="en-CA" dirty="0"/>
              <a:t>Median:          13.5</a:t>
            </a:r>
          </a:p>
          <a:p>
            <a:r>
              <a:rPr lang="en-CA" dirty="0"/>
              <a:t>Midrange:        12</a:t>
            </a:r>
          </a:p>
          <a:p>
            <a:r>
              <a:rPr lang="en-CA" dirty="0"/>
              <a:t>Variance, s^2:   11.58333</a:t>
            </a:r>
          </a:p>
          <a:p>
            <a:r>
              <a:rPr lang="en-CA" dirty="0"/>
              <a:t>St. Dev., s:     3.40343</a:t>
            </a:r>
          </a:p>
          <a:p>
            <a:r>
              <a:rPr lang="en-CA" dirty="0"/>
              <a:t>Range:           8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99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a) Considering all values, we get:</a:t>
                </a:r>
              </a:p>
              <a:p>
                <a:r>
                  <a:rPr lang="en-US" dirty="0"/>
                  <a:t>- The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22.4</a:t>
                </a:r>
              </a:p>
              <a:p>
                <a:r>
                  <a:rPr lang="en-US" dirty="0"/>
                  <a:t>- The standard deviation: s = </a:t>
                </a:r>
                <a:r>
                  <a:rPr lang="en-CA" dirty="0"/>
                  <a:t>21.77843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b) When we eliminate the outlier 61, we get:</a:t>
                </a:r>
              </a:p>
              <a:p>
                <a:r>
                  <a:rPr lang="en-US" dirty="0"/>
                  <a:t>- The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CA" dirty="0"/>
                  <a:t>12.75</a:t>
                </a:r>
                <a:endParaRPr lang="en-US" dirty="0"/>
              </a:p>
              <a:p>
                <a:r>
                  <a:rPr lang="en-US" dirty="0"/>
                  <a:t>- The standard deviation: s = </a:t>
                </a:r>
                <a:r>
                  <a:rPr lang="en-CA" dirty="0"/>
                  <a:t>3.40343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231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400" dirty="0"/>
              <a:t>Interpreting the Concept of Dispersion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90738" y="1752600"/>
            <a:ext cx="8001000" cy="1106488"/>
          </a:xfrm>
        </p:spPr>
        <p:txBody>
          <a:bodyPr/>
          <a:lstStyle/>
          <a:p>
            <a:pPr eaLnBrk="1" hangingPunct="1"/>
            <a:r>
              <a:rPr lang="en-US" altLang="en-US" sz="2600"/>
              <a:t>The taller curve has </a:t>
            </a:r>
            <a:r>
              <a:rPr lang="en-US" altLang="en-US" sz="2600" b="1"/>
              <a:t>less</a:t>
            </a:r>
            <a:r>
              <a:rPr lang="en-US" altLang="en-US" sz="2600"/>
              <a:t> dispersion.</a:t>
            </a:r>
          </a:p>
          <a:p>
            <a:pPr eaLnBrk="1" hangingPunct="1"/>
            <a:r>
              <a:rPr lang="en-US" altLang="en-US" sz="2600"/>
              <a:t>The flatter curve has </a:t>
            </a:r>
            <a:r>
              <a:rPr lang="en-US" altLang="en-US" sz="2600" b="1"/>
              <a:t>more</a:t>
            </a:r>
            <a:r>
              <a:rPr lang="en-US" altLang="en-US" sz="2600"/>
              <a:t>  dispersion.</a:t>
            </a:r>
          </a:p>
        </p:txBody>
      </p:sp>
      <p:pic>
        <p:nvPicPr>
          <p:cNvPr id="9221" name="Picture 9" descr="normal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090738" y="2938464"/>
            <a:ext cx="8001000" cy="3081337"/>
          </a:xfrm>
          <a:extLst>
            <a:ext uri="{91240B29-F687-4F45-9708-019B960494DF}">
              <a14:hiddenLine xmlns:a14="http://schemas.microsoft.com/office/drawing/2010/main" xmlns="" w="762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9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400925" y="1981200"/>
          <a:ext cx="4791075" cy="5334000"/>
        </p:xfrm>
        <a:graphic>
          <a:graphicData uri="http://schemas.openxmlformats.org/presentationml/2006/ole">
            <p:oleObj spid="_x0000_s6156" name="Chart" r:id="rId4" imgW="4038600" imgH="4495755" progId="MSGraph.Chart.8">
              <p:embed followColorScheme="full"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6647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interpret standard deviation?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deviation shows the extent of the spread for a data set. Values that are closer together will result in smaller standard deviations, while values that are far apart from each other will result in larger standard deviation. </a:t>
                </a:r>
              </a:p>
              <a:p>
                <a:r>
                  <a:rPr lang="en-US" dirty="0"/>
                  <a:t>For simplicity purposes (and sacrificing accuracy) statisticians use the following rule of thumb to estimate the standard deviation: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𝑠𝑡𝑎𝑛𝑑𝑎𝑟𝑑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𝑑𝑒𝑣𝑖𝑎𝑡𝑖𝑜𝑛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𝑟𝑎𝑛𝑔𝑒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137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Important note</a:t>
                </a:r>
                <a:r>
                  <a:rPr lang="en-US" dirty="0"/>
                  <a:t>! </a:t>
                </a:r>
              </a:p>
              <a:p>
                <a:r>
                  <a:rPr lang="en-US" dirty="0"/>
                  <a:t>If the highest or the lowest value used to calculate the range is clearly an outlier, the next value should be used to get a more accurate result.  </a:t>
                </a:r>
              </a:p>
              <a:p>
                <a:r>
                  <a:rPr lang="en-US" dirty="0"/>
                  <a:t>When the standard deviation is known, we can use the range rule of thumb to estimate the usual minimum value and the usual maximum value for a set of data with the following formulae: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𝑚𝑖𝑛𝑖𝑚𝑢𝑚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𝑢𝑠𝑢𝑎𝑙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𝑚𝑒𝑎𝑛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− 2×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𝑠𝑡𝑎𝑛𝑑𝑎𝑟𝑑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𝑚𝑎𝑥𝑖𝑚𝑢𝑚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𝑢𝑠𝑢𝑎𝑙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≈(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+2×(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𝑠𝑡𝑎𝑛𝑑𝑎𝑟𝑑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607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empirical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rule applies only to bell-shaped distributions and states that:</a:t>
            </a:r>
          </a:p>
          <a:p>
            <a:r>
              <a:rPr lang="en-US" dirty="0"/>
              <a:t>a) About 68% of all scores fall within 1 standard deviation of the mean.</a:t>
            </a:r>
          </a:p>
          <a:p>
            <a:r>
              <a:rPr lang="en-US" dirty="0"/>
              <a:t>b) About 95% of all scores fall within 2 standard deviations of the mean.</a:t>
            </a:r>
          </a:p>
          <a:p>
            <a:r>
              <a:rPr lang="en-US" dirty="0"/>
              <a:t>c) About 99.7% of all scores fall within 3 standard deviations of the mean.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53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838200" y="1813433"/>
            <a:ext cx="10515600" cy="435133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A sample of 10 trees randomly selected from a forest showed the following dimensions: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Diameter (inches): 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en-US" sz="2000" dirty="0"/>
              <a:t>   9.8, 10.2, 10.1, 14.5, 17.5, 13.9, 20.0, 15.5, 7.8, 24.5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endParaRPr lang="en-US" altLang="en-US" sz="2000" dirty="0"/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en-US" sz="2000" dirty="0"/>
              <a:t>Find the mean for the sample: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endParaRPr lang="en-US" altLang="en-US" sz="2000" dirty="0"/>
          </a:p>
          <a:p>
            <a:pPr lvl="2" eaLnBrk="1" hangingPunct="1">
              <a:lnSpc>
                <a:spcPct val="110000"/>
              </a:lnSpc>
              <a:buFontTx/>
              <a:buNone/>
            </a:pPr>
            <a:endParaRPr lang="en-US" altLang="en-US" sz="2000" dirty="0"/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en-US" sz="2000" dirty="0"/>
              <a:t>							inches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en-US" sz="2000" dirty="0"/>
              <a:t>Note: The mean has the same units as the data in the sample or population.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endParaRPr lang="en-US" altLang="en-US" sz="2000" dirty="0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1266723"/>
              </p:ext>
            </p:extLst>
          </p:nvPr>
        </p:nvGraphicFramePr>
        <p:xfrm>
          <a:off x="1761744" y="4393311"/>
          <a:ext cx="5410200" cy="1266825"/>
        </p:xfrm>
        <a:graphic>
          <a:graphicData uri="http://schemas.openxmlformats.org/presentationml/2006/ole">
            <p:oleObj spid="_x0000_s2079" name="Equation" r:id="rId3" imgW="2603500" imgH="609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874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Empirical rule representation</a:t>
            </a:r>
          </a:p>
        </p:txBody>
      </p:sp>
      <p:pic>
        <p:nvPicPr>
          <p:cNvPr id="2050" name="Picture 2" descr="https://onlinecourses.science.psu.edu/stat500/sites/onlinecourses.science.psu.edu.stat500/files/lesson02/emp_rule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9494" y="3382962"/>
            <a:ext cx="46291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05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726A84-91B0-4960-ADF5-D8CA44C1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Relationship between the shape of distribution and the measures of central tendency.</a:t>
            </a:r>
            <a:br>
              <a:rPr lang="en-CA" sz="2000" dirty="0"/>
            </a:br>
            <a:r>
              <a:rPr lang="en-CA" sz="2000" dirty="0"/>
              <a:t>1. Symmetrical or normal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C4EB44A-4B3B-4706-9012-C3C97CCF7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933700" y="2638405"/>
            <a:ext cx="6961494" cy="3651250"/>
          </a:xfrm>
        </p:spPr>
      </p:pic>
    </p:spTree>
    <p:extLst>
      <p:ext uri="{BB962C8B-B14F-4D97-AF65-F5344CB8AC3E}">
        <p14:creationId xmlns:p14="http://schemas.microsoft.com/office/powerpoint/2010/main" xmlns="" val="19268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8BA791-7DF2-49E5-80CB-CB7CECAB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2. Skewed to the left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91E5688-DC2A-4243-A956-B7A5CC840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933700" y="2400822"/>
            <a:ext cx="7090710" cy="3651250"/>
          </a:xfrm>
        </p:spPr>
      </p:pic>
    </p:spTree>
    <p:extLst>
      <p:ext uri="{BB962C8B-B14F-4D97-AF65-F5344CB8AC3E}">
        <p14:creationId xmlns:p14="http://schemas.microsoft.com/office/powerpoint/2010/main" xmlns="" val="31829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4D4156-D79A-4A6E-B74A-8DF0E550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3. Skewed to the right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C5663B2-AE39-47AB-935D-7F63F4F50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933700" y="2413348"/>
            <a:ext cx="7090710" cy="3651250"/>
          </a:xfrm>
        </p:spPr>
      </p:pic>
    </p:spTree>
    <p:extLst>
      <p:ext uri="{BB962C8B-B14F-4D97-AF65-F5344CB8AC3E}">
        <p14:creationId xmlns:p14="http://schemas.microsoft.com/office/powerpoint/2010/main" xmlns="" val="25185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data has been collected showing the amount of time (in minutes) students travel from residence to the campus per day:</a:t>
            </a:r>
          </a:p>
          <a:p>
            <a:r>
              <a:rPr lang="en-US" dirty="0"/>
              <a:t>12 10  23  24  15  16  10  7</a:t>
            </a:r>
          </a:p>
          <a:p>
            <a:r>
              <a:rPr lang="en-US" dirty="0"/>
              <a:t>Find:</a:t>
            </a:r>
          </a:p>
          <a:p>
            <a:r>
              <a:rPr lang="en-US" dirty="0"/>
              <a:t>A) The range</a:t>
            </a:r>
          </a:p>
          <a:p>
            <a:r>
              <a:rPr lang="en-US" dirty="0"/>
              <a:t>B) The standard deviation</a:t>
            </a:r>
          </a:p>
        </p:txBody>
      </p:sp>
    </p:spTree>
    <p:extLst>
      <p:ext uri="{BB962C8B-B14F-4D97-AF65-F5344CB8AC3E}">
        <p14:creationId xmlns:p14="http://schemas.microsoft.com/office/powerpoint/2010/main" xmlns="" val="6620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9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Variance, s^2:   38.26786</a:t>
            </a:r>
          </a:p>
          <a:p>
            <a:r>
              <a:rPr lang="en-CA" dirty="0"/>
              <a:t>St. Dev., s:     6.186102</a:t>
            </a:r>
          </a:p>
          <a:p>
            <a:r>
              <a:rPr lang="en-CA"/>
              <a:t>Range</a:t>
            </a:r>
            <a:r>
              <a:rPr lang="en-CA" dirty="0"/>
              <a:t>:           17</a:t>
            </a:r>
          </a:p>
        </p:txBody>
      </p:sp>
    </p:spTree>
    <p:extLst>
      <p:ext uri="{BB962C8B-B14F-4D97-AF65-F5344CB8AC3E}">
        <p14:creationId xmlns:p14="http://schemas.microsoft.com/office/powerpoint/2010/main" xmlns="" val="29299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BAAA0-6379-4E40-8B50-894ED9B5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</a:t>
            </a:r>
            <a:br>
              <a:rPr lang="en-CA" dirty="0"/>
            </a:br>
            <a:r>
              <a:rPr lang="en-CA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F616A8-3102-496B-B0B4-A14685E7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Some sets of data do not have a mean.</a:t>
            </a:r>
          </a:p>
          <a:p>
            <a:r>
              <a:rPr lang="en-CA" dirty="0"/>
              <a:t>2. There is always a mode for each set of data.</a:t>
            </a:r>
          </a:p>
          <a:p>
            <a:r>
              <a:rPr lang="en-CA" dirty="0"/>
              <a:t>3. The median is always a number in the data set.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2696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56259B-954D-4B1C-82BE-60C7F5AA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03424-D350-4E4B-94F4-EB332CBD5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It is possible that a distribution of scores could have more than 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A. 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B. Median.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C. Standard deviation.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D. Mean.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30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5D9CC9-7C5D-45D8-A4FE-4E6F2070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CBC458-752A-40D2-AFFE-284FDB4C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Because it uses every score in a distribution and is easy to interpret, the ___________ is the most common measure of variability.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A. Variance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B. Mean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C. 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D. Standard deviation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716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914400"/>
            <a:ext cx="8686800" cy="2209800"/>
          </a:xfrm>
          <a:solidFill>
            <a:srgbClr val="99CCFF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</a:t>
            </a:r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Includes all values in estimating the mean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Disadvantage</a:t>
            </a:r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US" altLang="en-US" dirty="0"/>
              <a:t>Very sensitive to outliers… </a:t>
            </a: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an </a:t>
            </a:r>
            <a:r>
              <a:rPr lang="en-US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outlier</a:t>
            </a: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graphicFrame>
        <p:nvGraphicFramePr>
          <p:cNvPr id="31747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52600" y="3505200"/>
          <a:ext cx="4132263" cy="2487613"/>
        </p:xfrm>
        <a:graphic>
          <a:graphicData uri="http://schemas.openxmlformats.org/presentationml/2006/ole">
            <p:oleObj spid="_x0000_s3102" name="Bitmap Image" r:id="rId4" imgW="4114286" imgH="2476190" progId="PBrush">
              <p:embed/>
            </p:oleObj>
          </a:graphicData>
        </a:graphic>
      </p:graphicFrame>
      <p:graphicFrame>
        <p:nvGraphicFramePr>
          <p:cNvPr id="31064" name="Group 34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3548185810"/>
              </p:ext>
            </p:extLst>
          </p:nvPr>
        </p:nvGraphicFramePr>
        <p:xfrm>
          <a:off x="6019801" y="3267075"/>
          <a:ext cx="4445001" cy="2682876"/>
        </p:xfrm>
        <a:graphic>
          <a:graphicData uri="http://schemas.openxmlformats.org/drawingml/2006/table">
            <a:tbl>
              <a:tblPr/>
              <a:tblGrid>
                <a:gridCol w="6095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38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3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38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01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752600" y="-76200"/>
            <a:ext cx="8686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chemeClr val="hlink"/>
                </a:solidFill>
              </a:rPr>
              <a:t>Mean – a sensitive measure</a:t>
            </a:r>
          </a:p>
        </p:txBody>
      </p:sp>
      <p:sp>
        <p:nvSpPr>
          <p:cNvPr id="31749" name="AutoShape 8"/>
          <p:cNvSpPr>
            <a:spLocks noChangeArrowheads="1"/>
          </p:cNvSpPr>
          <p:nvPr/>
        </p:nvSpPr>
        <p:spPr bwMode="auto">
          <a:xfrm>
            <a:off x="1905000" y="4876800"/>
            <a:ext cx="2819400" cy="1066800"/>
          </a:xfrm>
          <a:prstGeom prst="parallelogram">
            <a:avLst>
              <a:gd name="adj" fmla="val 66071"/>
            </a:avLst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31794" name="Text Box 345"/>
          <p:cNvSpPr txBox="1">
            <a:spLocks noChangeArrowheads="1"/>
          </p:cNvSpPr>
          <p:nvPr/>
        </p:nvSpPr>
        <p:spPr bwMode="auto">
          <a:xfrm>
            <a:off x="1676400" y="6140450"/>
            <a:ext cx="480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Source: http://www.forestlearn.org/forests/refor.htm</a:t>
            </a:r>
          </a:p>
        </p:txBody>
      </p:sp>
      <p:sp>
        <p:nvSpPr>
          <p:cNvPr id="31795" name="Text Box 346"/>
          <p:cNvSpPr txBox="1">
            <a:spLocks noChangeArrowheads="1"/>
          </p:cNvSpPr>
          <p:nvPr/>
        </p:nvSpPr>
        <p:spPr bwMode="auto">
          <a:xfrm>
            <a:off x="6673850" y="6096001"/>
            <a:ext cx="368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Mean = </a:t>
            </a:r>
            <a:r>
              <a:rPr lang="en-US" altLang="en-US">
                <a:solidFill>
                  <a:schemeClr val="hlink"/>
                </a:solidFill>
              </a:rPr>
              <a:t>6.19</a:t>
            </a:r>
            <a:r>
              <a:rPr lang="en-US" altLang="en-US"/>
              <a:t> m       Mean = </a:t>
            </a:r>
            <a:r>
              <a:rPr lang="en-US" altLang="en-US">
                <a:solidFill>
                  <a:schemeClr val="hlink"/>
                </a:solidFill>
              </a:rPr>
              <a:t>8.10</a:t>
            </a:r>
            <a:r>
              <a:rPr lang="en-US" altLang="en-US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xmlns="" val="26107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4A2B15-4E66-4737-ADF3-A2F19110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174E57-1B03-465A-BAB6-99A5746E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A professor examined the Math scores of the first-year students in his statistics class to see the variability. He found the variance to </a:t>
            </a:r>
            <a:r>
              <a:rPr lang="en-CA"/>
              <a:t>be 14400. </a:t>
            </a:r>
            <a:r>
              <a:rPr lang="en-CA" dirty="0"/>
              <a:t>What is the standard deviation?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A. 120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B. 1440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C. 2,073,600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D. 570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41926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ct val="55000"/>
              </a:spcBef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Median – This is the value of a variable such that half of the observations are above and half are below this value i.e. this value divides the distribution into two groups of equal size</a:t>
            </a:r>
          </a:p>
          <a:p>
            <a:pPr>
              <a:lnSpc>
                <a:spcPct val="115000"/>
              </a:lnSpc>
              <a:spcBef>
                <a:spcPct val="55000"/>
              </a:spcBef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the number of observations is odd, the median is simply equal to the middle value</a:t>
            </a:r>
          </a:p>
          <a:p>
            <a:pPr>
              <a:lnSpc>
                <a:spcPct val="115000"/>
              </a:lnSpc>
              <a:spcBef>
                <a:spcPct val="55000"/>
              </a:spcBef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the number of observations is even, we take the median to be the average of the two values in the middle of the distribution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023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 determine the median, values have to be ordered in ascending order first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1027303"/>
          </a:xfrm>
          <a:solidFill>
            <a:srgbClr val="99CCFF"/>
          </a:solidFill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b="1" u="sng">
                <a:solidFill>
                  <a:schemeClr val="accent2"/>
                </a:solidFill>
              </a:rPr>
              <a:t>Example I</a:t>
            </a:r>
          </a:p>
          <a:p>
            <a:pPr lvl="1" eaLnBrk="1" hangingPunct="1"/>
            <a:r>
              <a:rPr lang="en-US" altLang="en-US" sz="2400"/>
              <a:t>Data: 8, 4, 2, 6, 10                        </a:t>
            </a:r>
            <a:r>
              <a:rPr lang="en-US" altLang="en-US" sz="2400" u="sng"/>
              <a:t>(mean: 6)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600513"/>
            <a:ext cx="10515600" cy="199561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800" b="1" u="sng" dirty="0">
                <a:solidFill>
                  <a:schemeClr val="accent2"/>
                </a:solidFill>
              </a:rPr>
              <a:t>Example II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Sample: 10 trees randomly selected from a forest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Diameter (inches): 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en-US" sz="2000" dirty="0"/>
              <a:t>   9.8, 10.2, 10.1, 14.5, 17.5, 13.9, 20.0, 15.5, 7.8, 24.5 </a:t>
            </a:r>
            <a:r>
              <a:rPr lang="en-US" altLang="en-US" sz="2000" u="sng" dirty="0"/>
              <a:t>(mean: 14.38 inches)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383536" y="29909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45536" y="2914713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2, 4, </a:t>
            </a:r>
            <a:r>
              <a:rPr lang="en-US" altLang="en-US" sz="2400">
                <a:solidFill>
                  <a:srgbClr val="FF0000"/>
                </a:solidFill>
              </a:rPr>
              <a:t>6</a:t>
            </a:r>
            <a:r>
              <a:rPr lang="en-US" altLang="en-US" sz="2400"/>
              <a:t>, 8, 10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330061" y="2914713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chemeClr val="hlink"/>
                </a:solidFill>
              </a:rPr>
              <a:t>median</a:t>
            </a:r>
            <a:r>
              <a:rPr lang="en-US" altLang="en-US" sz="2400"/>
              <a:t>: 6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535936" y="5702490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7.8, 9.8, 10.1, 10.2, </a:t>
            </a:r>
            <a:r>
              <a:rPr lang="en-US" altLang="en-US" sz="2000" dirty="0">
                <a:solidFill>
                  <a:srgbClr val="FF0000"/>
                </a:solidFill>
              </a:rPr>
              <a:t>13.9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FF0000"/>
                </a:solidFill>
              </a:rPr>
              <a:t>14.5</a:t>
            </a:r>
            <a:r>
              <a:rPr lang="en-US" altLang="en-US" sz="2000" dirty="0"/>
              <a:t>, 15.5, 17.5, 20.0, 24.5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993136" y="6099365"/>
            <a:ext cx="5537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hlink"/>
                </a:solidFill>
              </a:rPr>
              <a:t>median</a:t>
            </a:r>
            <a:r>
              <a:rPr lang="en-US" altLang="en-US" sz="2400" dirty="0"/>
              <a:t>: (13.9 + 14.5) / 2 = 14.2 inches</a:t>
            </a: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5583936" y="29909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1780921" y="5794565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1806194" y="61913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32561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Formula for the location of the median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Use this formula to calculate the location of the median: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dirty="0"/>
                  <a:t>Location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:r>
                  <a:rPr lang="en-US" dirty="0"/>
                  <a:t>This formula works for both odd and even sets of numbers.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FF0000"/>
                    </a:solidFill>
                  </a:rPr>
                  <a:t>Is the median sensitive to outliers?</a:t>
                </a:r>
                <a:endParaRPr lang="en-CA" sz="3200" dirty="0">
                  <a:solidFill>
                    <a:srgbClr val="FF0000"/>
                  </a:solidFill>
                </a:endParaRP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50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9544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4"/>
          <p:cNvGraphicFramePr>
            <a:graphicFrameLocks noChangeAspect="1"/>
          </p:cNvGraphicFramePr>
          <p:nvPr/>
        </p:nvGraphicFramePr>
        <p:xfrm>
          <a:off x="1676401" y="560388"/>
          <a:ext cx="4132263" cy="2487612"/>
        </p:xfrm>
        <a:graphic>
          <a:graphicData uri="http://schemas.openxmlformats.org/presentationml/2006/ole">
            <p:oleObj spid="_x0000_s4122" name="Bitmap Image" r:id="rId4" imgW="4114286" imgH="2476190" progId="PBrush">
              <p:embed/>
            </p:oleObj>
          </a:graphicData>
        </a:graphic>
      </p:graphicFrame>
      <p:sp>
        <p:nvSpPr>
          <p:cNvPr id="68611" name="AutoShape 5"/>
          <p:cNvSpPr>
            <a:spLocks noChangeArrowheads="1"/>
          </p:cNvSpPr>
          <p:nvPr/>
        </p:nvSpPr>
        <p:spPr bwMode="auto">
          <a:xfrm>
            <a:off x="1828800" y="1931988"/>
            <a:ext cx="2819400" cy="1066800"/>
          </a:xfrm>
          <a:prstGeom prst="parallelogram">
            <a:avLst>
              <a:gd name="adj" fmla="val 66071"/>
            </a:avLst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graphicFrame>
        <p:nvGraphicFramePr>
          <p:cNvPr id="36870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5876692"/>
              </p:ext>
            </p:extLst>
          </p:nvPr>
        </p:nvGraphicFramePr>
        <p:xfrm>
          <a:off x="6019801" y="381000"/>
          <a:ext cx="4445001" cy="2682876"/>
        </p:xfrm>
        <a:graphic>
          <a:graphicData uri="http://schemas.openxmlformats.org/drawingml/2006/table">
            <a:tbl>
              <a:tblPr/>
              <a:tblGrid>
                <a:gridCol w="6095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38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3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38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01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No.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8656" name="Text Box 50"/>
          <p:cNvSpPr txBox="1">
            <a:spLocks noChangeArrowheads="1"/>
          </p:cNvSpPr>
          <p:nvPr/>
        </p:nvSpPr>
        <p:spPr bwMode="auto">
          <a:xfrm>
            <a:off x="1600200" y="3244850"/>
            <a:ext cx="480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Source: http://www.forestlearn.org/forests/refor.htm</a:t>
            </a:r>
          </a:p>
        </p:txBody>
      </p:sp>
      <p:sp>
        <p:nvSpPr>
          <p:cNvPr id="68657" name="Text Box 51"/>
          <p:cNvSpPr txBox="1">
            <a:spLocks noChangeArrowheads="1"/>
          </p:cNvSpPr>
          <p:nvPr/>
        </p:nvSpPr>
        <p:spPr bwMode="auto">
          <a:xfrm>
            <a:off x="6521450" y="3214688"/>
            <a:ext cx="41152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Mean without the outlier = </a:t>
            </a:r>
            <a:r>
              <a:rPr lang="en-US" altLang="en-US" dirty="0">
                <a:solidFill>
                  <a:schemeClr val="hlink"/>
                </a:solidFill>
              </a:rPr>
              <a:t>6.19</a:t>
            </a:r>
            <a:r>
              <a:rPr lang="en-US" altLang="en-US" dirty="0"/>
              <a:t> m       </a:t>
            </a:r>
          </a:p>
          <a:p>
            <a:pPr eaLnBrk="1" hangingPunct="1"/>
            <a:r>
              <a:rPr lang="en-US" altLang="en-US" u="sng" dirty="0"/>
              <a:t>Mean with the outlier = </a:t>
            </a:r>
            <a:r>
              <a:rPr lang="en-US" altLang="en-US" u="sng" dirty="0">
                <a:solidFill>
                  <a:schemeClr val="hlink"/>
                </a:solidFill>
              </a:rPr>
              <a:t>8.10</a:t>
            </a:r>
            <a:r>
              <a:rPr lang="en-US" altLang="en-US" u="sng" dirty="0"/>
              <a:t> m</a:t>
            </a:r>
          </a:p>
        </p:txBody>
      </p:sp>
      <p:graphicFrame>
        <p:nvGraphicFramePr>
          <p:cNvPr id="36965" name="Group 10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xmlns="" val="4262113335"/>
              </p:ext>
            </p:extLst>
          </p:nvPr>
        </p:nvGraphicFramePr>
        <p:xfrm>
          <a:off x="1676400" y="3800475"/>
          <a:ext cx="4359276" cy="2987532"/>
        </p:xfrm>
        <a:graphic>
          <a:graphicData uri="http://schemas.openxmlformats.org/drawingml/2006/table">
            <a:tbl>
              <a:tblPr/>
              <a:tblGrid>
                <a:gridCol w="598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84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83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01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Height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4.8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7.5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5.3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8.0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6.0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25.4</a:t>
                      </a:r>
                    </a:p>
                  </a:txBody>
                  <a:tcPr marL="91433" marR="91433" marT="45731" marB="4573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6966" name="Text Box 102"/>
          <p:cNvSpPr txBox="1">
            <a:spLocks noChangeArrowheads="1"/>
          </p:cNvSpPr>
          <p:nvPr/>
        </p:nvSpPr>
        <p:spPr bwMode="auto">
          <a:xfrm>
            <a:off x="6400801" y="3810000"/>
            <a:ext cx="57911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accent2"/>
                </a:solidFill>
              </a:rPr>
              <a:t>Median</a:t>
            </a:r>
            <a:r>
              <a:rPr lang="en-US" altLang="en-US" sz="2400" dirty="0"/>
              <a:t>: (6.0 + 7.1) = 6.55 with or without the outlier</a:t>
            </a:r>
          </a:p>
        </p:txBody>
      </p:sp>
      <p:sp>
        <p:nvSpPr>
          <p:cNvPr id="36967" name="Rectangle 103"/>
          <p:cNvSpPr>
            <a:spLocks noChangeArrowheads="1"/>
          </p:cNvSpPr>
          <p:nvPr/>
        </p:nvSpPr>
        <p:spPr bwMode="auto">
          <a:xfrm>
            <a:off x="6400800" y="4869597"/>
            <a:ext cx="4419600" cy="1279581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5000"/>
              </a:spcBef>
              <a:buFontTx/>
              <a:buChar char="•"/>
            </a:pPr>
            <a:r>
              <a:rPr lang="en-US" altLang="en-US" sz="2400" b="1" dirty="0">
                <a:solidFill>
                  <a:schemeClr val="accent2"/>
                </a:solidFill>
              </a:rPr>
              <a:t> Advantage</a:t>
            </a:r>
            <a:r>
              <a:rPr lang="en-US" altLang="en-US" sz="2400" dirty="0"/>
              <a:t>: the value is </a:t>
            </a:r>
            <a:r>
              <a:rPr lang="en-US" altLang="en-US" sz="2400" dirty="0">
                <a:solidFill>
                  <a:srgbClr val="FF0000"/>
                </a:solidFill>
              </a:rPr>
              <a:t>NOT</a:t>
            </a:r>
            <a:r>
              <a:rPr lang="en-US" altLang="en-US" sz="2400" dirty="0"/>
              <a:t> affected by extreme values (which are outliers)</a:t>
            </a:r>
          </a:p>
        </p:txBody>
      </p:sp>
    </p:spTree>
    <p:extLst>
      <p:ext uri="{BB962C8B-B14F-4D97-AF65-F5344CB8AC3E}">
        <p14:creationId xmlns:p14="http://schemas.microsoft.com/office/powerpoint/2010/main" xmlns="" val="5747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" grpId="0"/>
      <p:bldP spid="36967" grpId="0" animBg="1"/>
    </p:bld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1753</TotalTime>
  <Words>1538</Words>
  <Application>Microsoft Office PowerPoint</Application>
  <PresentationFormat>Custom</PresentationFormat>
  <Paragraphs>348</Paragraphs>
  <Slides>50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Feathered</vt:lpstr>
      <vt:lpstr>Equation</vt:lpstr>
      <vt:lpstr>Bitmap Image</vt:lpstr>
      <vt:lpstr>Chart</vt:lpstr>
      <vt:lpstr>Measures of central tendency</vt:lpstr>
      <vt:lpstr>Measures of central tendency versus measures of dispersion</vt:lpstr>
      <vt:lpstr>The mean for a sample versus the mean for a population</vt:lpstr>
      <vt:lpstr>Example</vt:lpstr>
      <vt:lpstr>Slide 5</vt:lpstr>
      <vt:lpstr>The median</vt:lpstr>
      <vt:lpstr>To determine the median, values have to be ordered in ascending order first</vt:lpstr>
      <vt:lpstr>Formula for the location of the median</vt:lpstr>
      <vt:lpstr>Slide 9</vt:lpstr>
      <vt:lpstr>Finding the median from a stem and leaf plot </vt:lpstr>
      <vt:lpstr>Midrange</vt:lpstr>
      <vt:lpstr>The mode</vt:lpstr>
      <vt:lpstr>Slide 13</vt:lpstr>
      <vt:lpstr>Weighted mean – when do we use it?</vt:lpstr>
      <vt:lpstr>Which one is better: mean, median, or mode?</vt:lpstr>
      <vt:lpstr>Which one is better: mean, median, or mode?</vt:lpstr>
      <vt:lpstr>Practice</vt:lpstr>
      <vt:lpstr>Slide 18</vt:lpstr>
      <vt:lpstr>          Order the data: 7 10 10 12 15 16 23 24      Mean:            14.625 Median:         13.5 Midrange:      15.5 Mode:   10  </vt:lpstr>
      <vt:lpstr>Measures of variation or dispersion</vt:lpstr>
      <vt:lpstr>Sometimes measures of central tendency are not able to describe a set of data accurately enough, due to the different range of spread of the values for that particular data. </vt:lpstr>
      <vt:lpstr>Slide 22</vt:lpstr>
      <vt:lpstr>The range</vt:lpstr>
      <vt:lpstr>Calculate the range for the following 2 sets of data, then draw a dot plot for each set.  What do you notice?</vt:lpstr>
      <vt:lpstr>Set I: 6, 11, 5, 1, 6, 6, 7, 5, 7, 6. Set II:10, 3, 9, 2, 2, 11, 2, 1, 9, 11</vt:lpstr>
      <vt:lpstr>Slide 26</vt:lpstr>
      <vt:lpstr>Population and sample variance</vt:lpstr>
      <vt:lpstr>Example</vt:lpstr>
      <vt:lpstr>Population and sample standard deviation</vt:lpstr>
      <vt:lpstr>Slide 30</vt:lpstr>
      <vt:lpstr>Are measures of variation sensitive to outliers? Let’s check!</vt:lpstr>
      <vt:lpstr> Order the data: 8, 13, 14, 16, 61   </vt:lpstr>
      <vt:lpstr>With the outlier</vt:lpstr>
      <vt:lpstr>Without the outlier</vt:lpstr>
      <vt:lpstr>Conclusion???</vt:lpstr>
      <vt:lpstr>Interpreting the Concept of Dispersion</vt:lpstr>
      <vt:lpstr>How do we interpret standard deviation?</vt:lpstr>
      <vt:lpstr>Slide 38</vt:lpstr>
      <vt:lpstr>The empirical rule</vt:lpstr>
      <vt:lpstr>Empirical rule representation</vt:lpstr>
      <vt:lpstr>Relationship between the shape of distribution and the measures of central tendency. 1. Symmetrical or normal distribution</vt:lpstr>
      <vt:lpstr>2. Skewed to the left</vt:lpstr>
      <vt:lpstr>3. Skewed to the right</vt:lpstr>
      <vt:lpstr>Practice</vt:lpstr>
      <vt:lpstr>Slide 45</vt:lpstr>
      <vt:lpstr>Answers</vt:lpstr>
      <vt:lpstr>Practice True or False?</vt:lpstr>
      <vt:lpstr>Slide 48</vt:lpstr>
      <vt:lpstr>Slide 49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central tendency</dc:title>
  <dc:creator>Daniela Stanescu</dc:creator>
  <cp:lastModifiedBy>Daniela</cp:lastModifiedBy>
  <cp:revision>28</cp:revision>
  <dcterms:created xsi:type="dcterms:W3CDTF">2017-08-30T21:02:25Z</dcterms:created>
  <dcterms:modified xsi:type="dcterms:W3CDTF">2023-05-10T14:21:49Z</dcterms:modified>
</cp:coreProperties>
</file>