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sldIdLst>
    <p:sldId id="256" r:id="rId2"/>
    <p:sldId id="258" r:id="rId3"/>
    <p:sldId id="259" r:id="rId4"/>
    <p:sldId id="261" r:id="rId5"/>
    <p:sldId id="264" r:id="rId6"/>
    <p:sldId id="260" r:id="rId7"/>
    <p:sldId id="265" r:id="rId8"/>
    <p:sldId id="272" r:id="rId9"/>
    <p:sldId id="273" r:id="rId10"/>
    <p:sldId id="269" r:id="rId11"/>
    <p:sldId id="270" r:id="rId12"/>
    <p:sldId id="271" r:id="rId13"/>
    <p:sldId id="294" r:id="rId14"/>
    <p:sldId id="295" r:id="rId15"/>
    <p:sldId id="296" r:id="rId16"/>
    <p:sldId id="276" r:id="rId17"/>
    <p:sldId id="297" r:id="rId18"/>
    <p:sldId id="277" r:id="rId19"/>
    <p:sldId id="278" r:id="rId20"/>
    <p:sldId id="298" r:id="rId21"/>
    <p:sldId id="299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  <p:sldId id="312" r:id="rId32"/>
    <p:sldId id="313" r:id="rId33"/>
    <p:sldId id="314" r:id="rId34"/>
    <p:sldId id="302" r:id="rId35"/>
    <p:sldId id="303" r:id="rId36"/>
    <p:sldId id="304" r:id="rId37"/>
    <p:sldId id="308" r:id="rId38"/>
    <p:sldId id="309" r:id="rId39"/>
    <p:sldId id="310" r:id="rId40"/>
    <p:sldId id="31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631" autoAdjust="0"/>
  </p:normalViewPr>
  <p:slideViewPr>
    <p:cSldViewPr snapToGrid="0">
      <p:cViewPr varScale="1">
        <p:scale>
          <a:sx n="77" d="100"/>
          <a:sy n="7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D6DA-4471-4030-B5F0-B3C6E8D4C6A3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633B-E1DE-456C-8CC6-60825EA4F1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8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73B44-A6D6-4C74-B849-67FD1EFC4AB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9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E624E-2D48-464A-9B6C-9324577FBA8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1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E97642-5B40-4448-8232-4D7A217097D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9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8AE73-5001-41DE-BE2D-2BD3121C55B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6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3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1AC39-18D6-4719-BCF5-5B1200594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4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79EC2-066A-4D00-8E25-DFD94AC70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20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C97B3-BE15-4B43-9606-A449D6286172}" type="datetime1">
              <a:rPr lang="en-US" altLang="en-US"/>
              <a:pPr>
                <a:defRPr/>
              </a:pPr>
              <a:t>5/7/2024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E0F-E93E-4055-B126-85134390C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1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9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3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8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019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08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8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3823563-797F-49B9-9821-0C1E15A38A68}" type="datetimeFigureOut">
              <a:rPr lang="en-CA" smtClean="0"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87F2E4F-D40D-44D5-B598-15D339DF3A6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Measures of central tendency and variation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Mean, median, mode, range, variance,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5341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1"/>
          <p:cNvSpPr txBox="1">
            <a:spLocks noChangeArrowheads="1"/>
          </p:cNvSpPr>
          <p:nvPr/>
        </p:nvSpPr>
        <p:spPr bwMode="auto">
          <a:xfrm>
            <a:off x="6781801" y="4419600"/>
            <a:ext cx="3423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The mode is </a:t>
            </a:r>
            <a:r>
              <a:rPr lang="en-US" altLang="en-US" sz="2400" dirty="0"/>
              <a:t>: 7.5 m</a:t>
            </a:r>
          </a:p>
        </p:txBody>
      </p:sp>
      <p:graphicFrame>
        <p:nvGraphicFramePr>
          <p:cNvPr id="72707" name="Object 216"/>
          <p:cNvGraphicFramePr>
            <a:graphicFrameLocks noChangeAspect="1"/>
          </p:cNvGraphicFramePr>
          <p:nvPr/>
        </p:nvGraphicFramePr>
        <p:xfrm>
          <a:off x="2057401" y="560388"/>
          <a:ext cx="413226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114286" imgH="2476190" progId="Paint.Picture">
                  <p:embed/>
                </p:oleObj>
              </mc:Choice>
              <mc:Fallback>
                <p:oleObj name="Bitmap Image" r:id="rId3" imgW="4114286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60388"/>
                        <a:ext cx="413226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AutoShape 217"/>
          <p:cNvSpPr>
            <a:spLocks noChangeArrowheads="1"/>
          </p:cNvSpPr>
          <p:nvPr/>
        </p:nvSpPr>
        <p:spPr bwMode="auto">
          <a:xfrm>
            <a:off x="2209800" y="1931988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09" name="Text Box 218"/>
          <p:cNvSpPr txBox="1">
            <a:spLocks noChangeArrowheads="1"/>
          </p:cNvSpPr>
          <p:nvPr/>
        </p:nvSpPr>
        <p:spPr bwMode="auto">
          <a:xfrm>
            <a:off x="1752600" y="320040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Source: http://www.forestlearn.org/forests/refor.htm</a:t>
            </a:r>
          </a:p>
        </p:txBody>
      </p:sp>
      <p:graphicFrame>
        <p:nvGraphicFramePr>
          <p:cNvPr id="40155" name="Group 219"/>
          <p:cNvGraphicFramePr>
            <a:graphicFrameLocks noGrp="1"/>
          </p:cNvGraphicFramePr>
          <p:nvPr>
            <p:ph/>
          </p:nvPr>
        </p:nvGraphicFramePr>
        <p:xfrm>
          <a:off x="2057400" y="3800475"/>
          <a:ext cx="4359276" cy="2682876"/>
        </p:xfrm>
        <a:graphic>
          <a:graphicData uri="http://schemas.openxmlformats.org/drawingml/2006/table">
            <a:tbl>
              <a:tblPr/>
              <a:tblGrid>
                <a:gridCol w="59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4.8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5.3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54" name="Text Box 263"/>
          <p:cNvSpPr txBox="1">
            <a:spLocks noChangeArrowheads="1"/>
          </p:cNvSpPr>
          <p:nvPr/>
        </p:nvSpPr>
        <p:spPr bwMode="auto">
          <a:xfrm>
            <a:off x="6248400" y="16002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Mean = </a:t>
            </a:r>
            <a:r>
              <a:rPr lang="en-US" altLang="en-US" sz="2400" dirty="0">
                <a:solidFill>
                  <a:schemeClr val="hlink"/>
                </a:solidFill>
              </a:rPr>
              <a:t>6.19</a:t>
            </a:r>
            <a:r>
              <a:rPr lang="en-US" altLang="en-US" sz="2400" dirty="0"/>
              <a:t> m (without outlier)     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Mean = </a:t>
            </a:r>
            <a:r>
              <a:rPr lang="en-US" altLang="en-US" sz="2400" u="sng" dirty="0">
                <a:solidFill>
                  <a:schemeClr val="hlink"/>
                </a:solidFill>
              </a:rPr>
              <a:t>8.10</a:t>
            </a:r>
            <a:r>
              <a:rPr lang="en-US" altLang="en-US" sz="2400" u="sng" dirty="0"/>
              <a:t> m</a:t>
            </a:r>
          </a:p>
        </p:txBody>
      </p:sp>
      <p:sp>
        <p:nvSpPr>
          <p:cNvPr id="72755" name="Text Box 264"/>
          <p:cNvSpPr txBox="1">
            <a:spLocks noChangeArrowheads="1"/>
          </p:cNvSpPr>
          <p:nvPr/>
        </p:nvSpPr>
        <p:spPr bwMode="auto">
          <a:xfrm>
            <a:off x="6781801" y="3352800"/>
            <a:ext cx="4132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median</a:t>
            </a:r>
            <a:r>
              <a:rPr lang="en-US" altLang="en-US" sz="2400" dirty="0"/>
              <a:t>: (6.0 + 7.1) = 6.55 m</a:t>
            </a:r>
          </a:p>
        </p:txBody>
      </p:sp>
    </p:spTree>
    <p:extLst>
      <p:ext uri="{BB962C8B-B14F-4D97-AF65-F5344CB8AC3E}">
        <p14:creationId xmlns:p14="http://schemas.microsoft.com/office/powerpoint/2010/main" val="64938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340864"/>
            <a:ext cx="8610600" cy="3983736"/>
          </a:xfrm>
          <a:solidFill>
            <a:srgbClr val="99CC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Consider a company that has nine employees with salaries of 35,000 a year, and the manager’s salary is  150,000 a year.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If you want to describe the </a:t>
            </a:r>
            <a:r>
              <a:rPr lang="en-US" altLang="en-US" b="1" dirty="0">
                <a:solidFill>
                  <a:schemeClr val="accent2"/>
                </a:solidFill>
              </a:rPr>
              <a:t>typical</a:t>
            </a:r>
            <a:r>
              <a:rPr lang="en-US" altLang="en-US" dirty="0"/>
              <a:t> salary in the company, which statistics will you use?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I will use mode or median (35,000), because it tells what salary </a:t>
            </a:r>
            <a:r>
              <a:rPr lang="en-US" altLang="en-US" b="1" dirty="0">
                <a:solidFill>
                  <a:schemeClr val="accent2"/>
                </a:solidFill>
              </a:rPr>
              <a:t>most</a:t>
            </a:r>
            <a:r>
              <a:rPr lang="en-US" altLang="en-US" b="1" dirty="0"/>
              <a:t> </a:t>
            </a:r>
            <a:r>
              <a:rPr lang="en-US" altLang="en-US" dirty="0"/>
              <a:t>people get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427414" y="64008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val="192675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328672"/>
            <a:ext cx="8534400" cy="4102292"/>
          </a:xfrm>
          <a:solidFill>
            <a:srgbClr val="99CCFF"/>
          </a:solidFill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Consider a company that has nine employees with salaries of 35,000 a year, and their </a:t>
            </a:r>
            <a:r>
              <a:rPr lang="en-US" altLang="en-US" b="1" dirty="0">
                <a:solidFill>
                  <a:schemeClr val="accent2"/>
                </a:solidFill>
              </a:rPr>
              <a:t>manager’s salary is </a:t>
            </a:r>
            <a:r>
              <a:rPr lang="en-US" altLang="en-US" dirty="0"/>
              <a:t>150,000 a year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What if you are a </a:t>
            </a:r>
            <a:r>
              <a:rPr lang="en-US" altLang="en-US" b="1" dirty="0">
                <a:solidFill>
                  <a:schemeClr val="accent2"/>
                </a:solidFill>
              </a:rPr>
              <a:t>recruiting officer</a:t>
            </a:r>
            <a:r>
              <a:rPr lang="en-US" altLang="en-US" dirty="0"/>
              <a:t> for the company that wants to make a </a:t>
            </a:r>
            <a:r>
              <a:rPr lang="en-US" altLang="en-US" b="1" dirty="0">
                <a:solidFill>
                  <a:schemeClr val="accent2"/>
                </a:solidFill>
              </a:rPr>
              <a:t>good impression</a:t>
            </a:r>
            <a:r>
              <a:rPr lang="en-US" altLang="en-US" dirty="0"/>
              <a:t> on a </a:t>
            </a:r>
            <a:r>
              <a:rPr lang="en-US" altLang="en-US" b="1" dirty="0">
                <a:solidFill>
                  <a:schemeClr val="accent2"/>
                </a:solidFill>
              </a:rPr>
              <a:t>prospective</a:t>
            </a:r>
            <a:r>
              <a:rPr lang="en-US" altLang="en-US" dirty="0"/>
              <a:t> employee? 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The mean is (35,000*9 + 150,000)/10 = 46,500 I would probably say: "The average salary in our company is 46,500" using mean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427414" y="64770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val="280296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following data has been collected showing the amount of time (in minutes) students travel from residence to the campus per day:</a:t>
            </a:r>
          </a:p>
          <a:p>
            <a:r>
              <a:rPr lang="en-US" dirty="0"/>
              <a:t>12 10  23  24  15  16  10  7</a:t>
            </a:r>
          </a:p>
          <a:p>
            <a:r>
              <a:rPr lang="en-US" dirty="0"/>
              <a:t>Find:</a:t>
            </a:r>
          </a:p>
          <a:p>
            <a:r>
              <a:rPr lang="en-US" dirty="0"/>
              <a:t>A) The mean</a:t>
            </a:r>
          </a:p>
          <a:p>
            <a:r>
              <a:rPr lang="en-US" dirty="0"/>
              <a:t>B) The median</a:t>
            </a:r>
          </a:p>
          <a:p>
            <a:r>
              <a:rPr lang="en-US" dirty="0"/>
              <a:t>C) The mode</a:t>
            </a:r>
          </a:p>
          <a:p>
            <a:r>
              <a:rPr lang="en-US" dirty="0"/>
              <a:t>D) The midrange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3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Order the data:</a:t>
            </a:r>
            <a:br>
              <a:rPr lang="en-US" dirty="0"/>
            </a:br>
            <a:r>
              <a:rPr lang="en-US" dirty="0"/>
              <a:t>7 10 10 12 15 16 23 24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CA" dirty="0"/>
              <a:t>Mean:            14.625</a:t>
            </a:r>
            <a:br>
              <a:rPr lang="en-CA" dirty="0"/>
            </a:br>
            <a:r>
              <a:rPr lang="en-CA" dirty="0"/>
              <a:t>Median:         13.5</a:t>
            </a:r>
            <a:br>
              <a:rPr lang="en-CA" dirty="0"/>
            </a:br>
            <a:r>
              <a:rPr lang="en-CA" dirty="0"/>
              <a:t>Midrange:      15.5</a:t>
            </a:r>
            <a:br>
              <a:rPr lang="en-CA" dirty="0"/>
            </a:br>
            <a:r>
              <a:rPr lang="en-CA" dirty="0"/>
              <a:t>Mode: 		10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Measures of variation or dispersion.</a:t>
            </a:r>
            <a:br>
              <a:rPr lang="en-US" sz="2400" b="1" dirty="0"/>
            </a:br>
            <a:r>
              <a:rPr lang="en-US" sz="2400" dirty="0"/>
              <a:t>Sometimes measures of central tendency are not able to describe a set of data accurately enough, due to the different range of spread of the values for that particular data.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 1) For the 2 sets of data below, what are the values of mean and median?</a:t>
            </a:r>
          </a:p>
          <a:p>
            <a:pPr marL="0" indent="0">
              <a:buNone/>
            </a:pPr>
            <a:r>
              <a:rPr lang="en-US" dirty="0"/>
              <a:t>Q 2) Are the 2 sets identical or similar?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Mean: 1</a:t>
            </a:r>
            <a:r>
              <a:rPr lang="en-US" baseline="30000" dirty="0"/>
              <a:t>st</a:t>
            </a:r>
            <a:r>
              <a:rPr lang="en-US" dirty="0"/>
              <a:t> set:         			2</a:t>
            </a:r>
            <a:r>
              <a:rPr lang="en-US" baseline="30000" dirty="0"/>
              <a:t>nd</a:t>
            </a:r>
            <a:r>
              <a:rPr lang="en-US" dirty="0"/>
              <a:t> set: </a:t>
            </a:r>
          </a:p>
          <a:p>
            <a:pPr marL="0" indent="0">
              <a:buNone/>
            </a:pPr>
            <a:r>
              <a:rPr lang="en-US" dirty="0"/>
              <a:t>Median: 1</a:t>
            </a:r>
            <a:r>
              <a:rPr lang="en-US" baseline="30000" dirty="0"/>
              <a:t>st</a:t>
            </a:r>
            <a:r>
              <a:rPr lang="en-US" dirty="0"/>
              <a:t> set:     			2</a:t>
            </a:r>
            <a:r>
              <a:rPr lang="en-US" baseline="30000" dirty="0"/>
              <a:t>nd</a:t>
            </a:r>
            <a:r>
              <a:rPr lang="en-US" dirty="0"/>
              <a:t> set:</a:t>
            </a:r>
          </a:p>
          <a:p>
            <a:pPr marL="0" indent="0">
              <a:buNone/>
            </a:pPr>
            <a:r>
              <a:rPr lang="en-US" dirty="0"/>
              <a:t>		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14543"/>
              </p:ext>
            </p:extLst>
          </p:nvPr>
        </p:nvGraphicFramePr>
        <p:xfrm>
          <a:off x="2933700" y="3366008"/>
          <a:ext cx="4979671" cy="1223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1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Single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lines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range R for a collection of data values is the difference between the highest (H) and the lowest (L) data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 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2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 range for the following 2 sets of data, then draw a dot plot for each set. 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What do you notice?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1: The list of the number of books History students read for research purposes is shown below:</a:t>
            </a:r>
          </a:p>
          <a:p>
            <a:pPr marL="0" indent="0">
              <a:buNone/>
            </a:pPr>
            <a:r>
              <a:rPr lang="en-US" dirty="0"/>
              <a:t>6, 11, 5, 1, 6, 6, 7, 5, 7, 6.</a:t>
            </a:r>
          </a:p>
          <a:p>
            <a:pPr marL="0" indent="0">
              <a:buNone/>
            </a:pPr>
            <a:r>
              <a:rPr lang="en-US" dirty="0"/>
              <a:t>Set 2: The list of the books that Sociology students read for research purposes is shown below:</a:t>
            </a:r>
          </a:p>
          <a:p>
            <a:pPr marL="0" indent="0">
              <a:buNone/>
            </a:pPr>
            <a:r>
              <a:rPr lang="en-US" dirty="0"/>
              <a:t>10, 3, 9, 2, 2, 11, 2, 1, 9, 11.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1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b="1" dirty="0"/>
              <a:t>Measures of central tendency.</a:t>
            </a:r>
            <a:br>
              <a:rPr lang="en-CA" sz="3100" b="1" dirty="0"/>
            </a:br>
            <a:r>
              <a:rPr lang="en-CA" sz="3100" b="1" dirty="0"/>
              <a:t>1) </a:t>
            </a:r>
            <a:r>
              <a:rPr lang="en-CA" sz="3100" dirty="0"/>
              <a:t>The mean for a sample versus the mean for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– Most commonly used measure of central tendency</a:t>
            </a:r>
          </a:p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of all observations</a:t>
            </a:r>
          </a:p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sum of all the scores divided by the number of scores</a:t>
            </a:r>
          </a:p>
          <a:p>
            <a:pPr marL="0" indent="0">
              <a:buNone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6450" y="4093592"/>
            <a:ext cx="8229600" cy="2265649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83961"/>
              </p:ext>
            </p:extLst>
          </p:nvPr>
        </p:nvGraphicFramePr>
        <p:xfrm>
          <a:off x="1459992" y="4091274"/>
          <a:ext cx="2362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609600" progId="Equation.3">
                  <p:embed/>
                </p:oleObj>
              </mc:Choice>
              <mc:Fallback>
                <p:oleObj name="Equation" r:id="rId2" imgW="60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992" y="4091274"/>
                        <a:ext cx="2362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1417" y="4001294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Sample mean: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9251"/>
              </p:ext>
            </p:extLst>
          </p:nvPr>
        </p:nvGraphicFramePr>
        <p:xfrm>
          <a:off x="5160264" y="4001294"/>
          <a:ext cx="23622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609336" progId="Equation.3">
                  <p:embed/>
                </p:oleObj>
              </mc:Choice>
              <mc:Fallback>
                <p:oleObj name="Equation" r:id="rId4" imgW="622030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264" y="4001294"/>
                        <a:ext cx="236220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9827" y="4001294"/>
            <a:ext cx="317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Population mean:</a:t>
            </a:r>
          </a:p>
        </p:txBody>
      </p:sp>
    </p:spTree>
    <p:extLst>
      <p:ext uri="{BB962C8B-B14F-4D97-AF65-F5344CB8AC3E}">
        <p14:creationId xmlns:p14="http://schemas.microsoft.com/office/powerpoint/2010/main" val="298184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Set I: 6, 11, 5, 1, 6, 6, 7, 5, 7, 6.</a:t>
            </a:r>
            <a:br>
              <a:rPr lang="en-US" sz="3200" dirty="0"/>
            </a:br>
            <a:r>
              <a:rPr lang="en-US" sz="3200" dirty="0"/>
              <a:t>Set II:10, 3, 9, 2, 2, 11, 2, 1, 9,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population of N data values, we define the population variance, represented by the symbol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Greek lower case sigma) as: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population mean,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and N is the population size.</a:t>
                </a:r>
              </a:p>
              <a:p>
                <a:r>
                  <a:rPr lang="en-US" dirty="0"/>
                  <a:t>The sample variance as: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and n is the sample size.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5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population variance for: 5, 3, 12, 34, 6, 7, 9, 12, 13, 14. </a:t>
                </a:r>
              </a:p>
              <a:p>
                <a:r>
                  <a:rPr lang="en-US" dirty="0"/>
                  <a:t>First we need to calculate the mean of the population: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=11.5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 applying the above formula for population variance, we get: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(5−11.5)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(14−11.5)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68.65 (Units?)</a:t>
                </a:r>
              </a:p>
              <a:p>
                <a:pPr marL="0" indent="0">
                  <a:buNone/>
                </a:pPr>
                <a:r>
                  <a:rPr lang="en-US" dirty="0"/>
                  <a:t>What can you say about the units for variance?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7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population standard deviation is a measure of variation of values about the mean. It is calculated as the square root of the population variance.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sample standard deviation can be calculated with the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61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measures of variation sensitive to outliers? Let’s check!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mean, the variance, and the standard deviation for the following set of data: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8, 13, 14, 16, 61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a) Considering all values, we get:</a:t>
                </a:r>
              </a:p>
              <a:p>
                <a:r>
                  <a:rPr lang="en-US" dirty="0"/>
                  <a:t>- The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22.4</a:t>
                </a:r>
              </a:p>
              <a:p>
                <a:r>
                  <a:rPr lang="en-US" dirty="0"/>
                  <a:t>- The standard deviation: s = </a:t>
                </a:r>
                <a:r>
                  <a:rPr lang="en-CA" dirty="0"/>
                  <a:t>21.77843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b) When we eliminate the outlier 61, we get:</a:t>
                </a:r>
              </a:p>
              <a:p>
                <a:r>
                  <a:rPr lang="en-US" dirty="0"/>
                  <a:t>- The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CA" dirty="0"/>
                  <a:t>12.75</a:t>
                </a:r>
                <a:endParaRPr lang="en-US" dirty="0"/>
              </a:p>
              <a:p>
                <a:r>
                  <a:rPr lang="en-US" dirty="0"/>
                  <a:t>- The standard deviation: s = </a:t>
                </a:r>
                <a:r>
                  <a:rPr lang="en-CA" dirty="0"/>
                  <a:t>3.40343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3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400" dirty="0"/>
              <a:t>Interpreting the Concept of Dispersion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8" y="1752600"/>
            <a:ext cx="8001000" cy="1106488"/>
          </a:xfrm>
        </p:spPr>
        <p:txBody>
          <a:bodyPr/>
          <a:lstStyle/>
          <a:p>
            <a:pPr eaLnBrk="1" hangingPunct="1"/>
            <a:r>
              <a:rPr lang="en-US" altLang="en-US" sz="2600"/>
              <a:t>The taller curve has </a:t>
            </a:r>
            <a:r>
              <a:rPr lang="en-US" altLang="en-US" sz="2600" b="1"/>
              <a:t>less</a:t>
            </a:r>
            <a:r>
              <a:rPr lang="en-US" altLang="en-US" sz="2600"/>
              <a:t> dispersion.</a:t>
            </a:r>
          </a:p>
          <a:p>
            <a:pPr eaLnBrk="1" hangingPunct="1"/>
            <a:r>
              <a:rPr lang="en-US" altLang="en-US" sz="2600"/>
              <a:t>The flatter curve has </a:t>
            </a:r>
            <a:r>
              <a:rPr lang="en-US" altLang="en-US" sz="2600" b="1"/>
              <a:t>more</a:t>
            </a:r>
            <a:r>
              <a:rPr lang="en-US" altLang="en-US" sz="2600"/>
              <a:t>  dispersion.</a:t>
            </a:r>
          </a:p>
        </p:txBody>
      </p:sp>
      <p:pic>
        <p:nvPicPr>
          <p:cNvPr id="9221" name="Picture 9" descr="normal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0738" y="2938464"/>
            <a:ext cx="8001000" cy="3081337"/>
          </a:xfrm>
          <a:extLs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400925" y="1981200"/>
          <a:ext cx="479107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038600" imgH="4495755" progId="MSGraph.Chart.8">
                  <p:embed followColorScheme="full"/>
                </p:oleObj>
              </mc:Choice>
              <mc:Fallback>
                <p:oleObj name="Chart" r:id="rId3" imgW="4038600" imgH="449575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1981200"/>
                        <a:ext cx="479107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4792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standard deviation?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 shows the extent of the spread for a data set. Values that are closer together will result in smaller standard deviations, while values that are far apart from each other will result in larger standard deviation.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2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empirical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rule applies only to bell-shaped distributions and states that:</a:t>
            </a:r>
          </a:p>
          <a:p>
            <a:r>
              <a:rPr lang="en-US" dirty="0"/>
              <a:t>a) About 68% of all scores fall within 1 standard deviation of the mean.</a:t>
            </a:r>
          </a:p>
          <a:p>
            <a:r>
              <a:rPr lang="en-US" dirty="0"/>
              <a:t>b) About 95% of all scores fall within 2 standard deviations of the mean.</a:t>
            </a:r>
          </a:p>
          <a:p>
            <a:r>
              <a:rPr lang="en-US" dirty="0"/>
              <a:t>c) About 99.7% of all scores fall within 3 standard deviations of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3433"/>
            <a:ext cx="10515600" cy="4351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A sample of 10 trees randomly selected from a forest showed the following dimensions: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Diameter (inches):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   9.8, 10.2, 10.1, 14.5, 17.5, 13.9, 20.0, 15.5, 7.8, 24.5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Find the mean for the sample: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							inches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Note: The mean has the same units as the data in the sample or population.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66723"/>
              </p:ext>
            </p:extLst>
          </p:nvPr>
        </p:nvGraphicFramePr>
        <p:xfrm>
          <a:off x="1761744" y="4393311"/>
          <a:ext cx="54102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609600" progId="Equation.3">
                  <p:embed/>
                </p:oleObj>
              </mc:Choice>
              <mc:Fallback>
                <p:oleObj name="Equation" r:id="rId2" imgW="2603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744" y="4393311"/>
                        <a:ext cx="54102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479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Empirical rule representation</a:t>
            </a:r>
          </a:p>
        </p:txBody>
      </p:sp>
      <p:pic>
        <p:nvPicPr>
          <p:cNvPr id="2050" name="Picture 2" descr="https://onlinecourses.science.psu.edu/stat500/sites/onlinecourses.science.psu.edu.stat500/files/lesson02/emp_ru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94" y="3382962"/>
            <a:ext cx="46291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2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6A84-91B0-4960-ADF5-D8CA44C1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Relationship between the shape of distribution and the measures of central tendency.</a:t>
            </a:r>
            <a:br>
              <a:rPr lang="en-CA" sz="2000" dirty="0"/>
            </a:br>
            <a:r>
              <a:rPr lang="en-CA" sz="2000" dirty="0"/>
              <a:t>1. Symmetrical or 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EB44A-4B3B-4706-9012-C3C97CCF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638405"/>
            <a:ext cx="6961494" cy="3651250"/>
          </a:xfrm>
        </p:spPr>
      </p:pic>
    </p:spTree>
    <p:extLst>
      <p:ext uri="{BB962C8B-B14F-4D97-AF65-F5344CB8AC3E}">
        <p14:creationId xmlns:p14="http://schemas.microsoft.com/office/powerpoint/2010/main" val="192687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791-7DF2-49E5-80CB-CB7CECA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2. Skewed to the left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E5688-DC2A-4243-A956-B7A5CC84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400822"/>
            <a:ext cx="7090710" cy="3651250"/>
          </a:xfrm>
        </p:spPr>
      </p:pic>
    </p:spTree>
    <p:extLst>
      <p:ext uri="{BB962C8B-B14F-4D97-AF65-F5344CB8AC3E}">
        <p14:creationId xmlns:p14="http://schemas.microsoft.com/office/powerpoint/2010/main" val="318292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4156-D79A-4A6E-B74A-8DF0E550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3. Skewed to the right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663B2-AE39-47AB-935D-7F63F4F50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413348"/>
            <a:ext cx="7090710" cy="3651250"/>
          </a:xfrm>
        </p:spPr>
      </p:pic>
    </p:spTree>
    <p:extLst>
      <p:ext uri="{BB962C8B-B14F-4D97-AF65-F5344CB8AC3E}">
        <p14:creationId xmlns:p14="http://schemas.microsoft.com/office/powerpoint/2010/main" val="2518534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has been collected showing the amount of time (in minutes) students travel from residence to the campus per day:</a:t>
            </a:r>
          </a:p>
          <a:p>
            <a:r>
              <a:rPr lang="en-US" dirty="0"/>
              <a:t>12 10  23  24  15  16  10  7</a:t>
            </a:r>
          </a:p>
          <a:p>
            <a:r>
              <a:rPr lang="en-US" dirty="0"/>
              <a:t>Find:</a:t>
            </a:r>
          </a:p>
          <a:p>
            <a:r>
              <a:rPr lang="en-US" dirty="0"/>
              <a:t>A) The range</a:t>
            </a:r>
          </a:p>
          <a:p>
            <a:r>
              <a:rPr lang="en-US" dirty="0"/>
              <a:t>B) The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662024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Variance, s^2:   38.26786</a:t>
            </a:r>
          </a:p>
          <a:p>
            <a:r>
              <a:rPr lang="en-CA" dirty="0"/>
              <a:t>St. Dev., s:     6.186102</a:t>
            </a:r>
          </a:p>
          <a:p>
            <a:r>
              <a:rPr lang="en-CA"/>
              <a:t>Range</a:t>
            </a:r>
            <a:r>
              <a:rPr lang="en-CA" dirty="0"/>
              <a:t>:           17</a:t>
            </a:r>
          </a:p>
        </p:txBody>
      </p:sp>
    </p:spTree>
    <p:extLst>
      <p:ext uri="{BB962C8B-B14F-4D97-AF65-F5344CB8AC3E}">
        <p14:creationId xmlns:p14="http://schemas.microsoft.com/office/powerpoint/2010/main" val="2929967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AAA0-6379-4E40-8B50-894ED9B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  <a:br>
              <a:rPr lang="en-CA" dirty="0"/>
            </a:br>
            <a:r>
              <a:rPr lang="en-CA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16A8-3102-496B-B0B4-A14685E7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1. Some sets of data do not have a mean.</a:t>
            </a:r>
          </a:p>
          <a:p>
            <a:pPr marL="0" indent="0">
              <a:buNone/>
            </a:pPr>
            <a:r>
              <a:rPr lang="en-CA" dirty="0"/>
              <a:t>2. There is always a mode for each set of data.</a:t>
            </a:r>
          </a:p>
          <a:p>
            <a:pPr marL="0" indent="0">
              <a:buNone/>
            </a:pPr>
            <a:r>
              <a:rPr lang="en-CA" dirty="0"/>
              <a:t>3. The median is always a number in the data 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96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259B-954D-4B1C-82BE-60C7F5AA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3424-D350-4E4B-94F4-EB332CBD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It is possible that a distribution of scores could have more than one: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A. Mode.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B. Median.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C. Standard deviation.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D. Mean.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7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CC9-7C5D-45D8-A4FE-4E6F2070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C458-752A-40D2-AFFE-284FDB4C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Because it uses every score in a distribution and is easy to interpret, the ___________ is the most common measure of variability.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Mean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Range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Standard deviation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169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914400"/>
            <a:ext cx="8686800" cy="22098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Includes all values in estimating the mean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Disadvantage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/>
              <a:t>Very sensitive to outliers… 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an </a:t>
            </a:r>
            <a:r>
              <a:rPr lang="en-US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graphicFrame>
        <p:nvGraphicFramePr>
          <p:cNvPr id="3174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52600" y="3505200"/>
          <a:ext cx="4132263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114286" imgH="2476190" progId="Paint.Picture">
                  <p:embed/>
                </p:oleObj>
              </mc:Choice>
              <mc:Fallback>
                <p:oleObj name="Bitmap Image" r:id="rId3" imgW="4114286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132263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4" name="Group 34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48185810"/>
              </p:ext>
            </p:extLst>
          </p:nvPr>
        </p:nvGraphicFramePr>
        <p:xfrm>
          <a:off x="6019801" y="3267075"/>
          <a:ext cx="4445001" cy="2682876"/>
        </p:xfrm>
        <a:graphic>
          <a:graphicData uri="http://schemas.openxmlformats.org/drawingml/2006/table">
            <a:tbl>
              <a:tblPr/>
              <a:tblGrid>
                <a:gridCol w="60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52600" y="-762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hlink"/>
                </a:solidFill>
              </a:rPr>
              <a:t>Mean – a sensitive measure</a:t>
            </a:r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1905000" y="4876800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1794" name="Text Box 345"/>
          <p:cNvSpPr txBox="1">
            <a:spLocks noChangeArrowheads="1"/>
          </p:cNvSpPr>
          <p:nvPr/>
        </p:nvSpPr>
        <p:spPr bwMode="auto">
          <a:xfrm>
            <a:off x="1676400" y="614045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Source: http://www.forestlearn.org/forests/refor.htm</a:t>
            </a:r>
          </a:p>
        </p:txBody>
      </p:sp>
      <p:sp>
        <p:nvSpPr>
          <p:cNvPr id="31795" name="Text Box 346"/>
          <p:cNvSpPr txBox="1">
            <a:spLocks noChangeArrowheads="1"/>
          </p:cNvSpPr>
          <p:nvPr/>
        </p:nvSpPr>
        <p:spPr bwMode="auto">
          <a:xfrm>
            <a:off x="6673850" y="6096001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Mean = </a:t>
            </a:r>
            <a:r>
              <a:rPr lang="en-US" altLang="en-US">
                <a:solidFill>
                  <a:schemeClr val="hlink"/>
                </a:solidFill>
              </a:rPr>
              <a:t>6.19</a:t>
            </a:r>
            <a:r>
              <a:rPr lang="en-US" altLang="en-US"/>
              <a:t> m       Mean = </a:t>
            </a:r>
            <a:r>
              <a:rPr lang="en-US" altLang="en-US">
                <a:solidFill>
                  <a:schemeClr val="hlink"/>
                </a:solidFill>
              </a:rPr>
              <a:t>8.10</a:t>
            </a:r>
            <a:r>
              <a:rPr lang="en-US" altLang="en-US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610764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2B15-4E66-4737-ADF3-A2F19110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4E57-1B03-465A-BAB6-99A5746E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A professor examined the Math scores of the first-year students in his statistics class to see the variability. He found the variance to be 14400. What is the standard deviation?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120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1440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2,073,600</a:t>
            </a:r>
          </a:p>
          <a:p>
            <a:pPr marL="457200" indent="-457200">
              <a:buFont typeface="+mj-lt"/>
              <a:buAutoNum type="arabicPeriod"/>
            </a:pPr>
            <a:r>
              <a:rPr lang="en-CA"/>
              <a:t>570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26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2) The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 – This is the value of a variable such that half of the observations are above and half are below this value; this value divides the distribution into two groups of equal size.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number of observations is odd, the median is simply equal to the middle value.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number of observations is even, we take the median to be the average of the two values in the middle of the distribution.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34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 determine the median, values must be ordered in ascending order first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027303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b="1" u="sng">
                <a:solidFill>
                  <a:schemeClr val="accent2"/>
                </a:solidFill>
              </a:rPr>
              <a:t>Example I</a:t>
            </a:r>
          </a:p>
          <a:p>
            <a:pPr lvl="1" eaLnBrk="1" hangingPunct="1"/>
            <a:r>
              <a:rPr lang="en-US" altLang="en-US" sz="2400"/>
              <a:t>Data: 8, 4, 2, 6, 10                        </a:t>
            </a:r>
            <a:r>
              <a:rPr lang="en-US" altLang="en-US" sz="2400" u="sng"/>
              <a:t>(mean: 6)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600513"/>
            <a:ext cx="10515600" cy="199561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800" b="1" u="sng" dirty="0">
                <a:solidFill>
                  <a:schemeClr val="accent2"/>
                </a:solidFill>
              </a:rPr>
              <a:t>Example II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Sample: 10 trees randomly selected from a forest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Diameter (inches):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   9.8, 10.2, 10.1, 14.5, 17.5, 13.9, 20.0, 15.5, 7.8, 24.5 </a:t>
            </a:r>
            <a:r>
              <a:rPr lang="en-US" altLang="en-US" sz="2000" u="sng" dirty="0"/>
              <a:t>(mean: 14.38 inches)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83536" y="2990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45536" y="291471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2, 4, </a:t>
            </a:r>
            <a:r>
              <a:rPr lang="en-US" altLang="en-US" sz="2400">
                <a:solidFill>
                  <a:srgbClr val="FF0000"/>
                </a:solidFill>
              </a:rPr>
              <a:t>6</a:t>
            </a:r>
            <a:r>
              <a:rPr lang="en-US" altLang="en-US" sz="2400"/>
              <a:t>, 8, 10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330061" y="2914713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hlink"/>
                </a:solidFill>
              </a:rPr>
              <a:t>median</a:t>
            </a:r>
            <a:r>
              <a:rPr lang="en-US" altLang="en-US" sz="2400"/>
              <a:t>: 6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35936" y="570249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7.8, 9.8, 10.1, 10.2, </a:t>
            </a:r>
            <a:r>
              <a:rPr lang="en-US" altLang="en-US" sz="2000" dirty="0">
                <a:solidFill>
                  <a:srgbClr val="FF0000"/>
                </a:solidFill>
              </a:rPr>
              <a:t>13.9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14.5</a:t>
            </a:r>
            <a:r>
              <a:rPr lang="en-US" altLang="en-US" sz="2000" dirty="0"/>
              <a:t>, 15.5, 17.5, 20.0, 24.5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93136" y="6099365"/>
            <a:ext cx="5537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median</a:t>
            </a:r>
            <a:r>
              <a:rPr lang="en-US" altLang="en-US" sz="2400" dirty="0"/>
              <a:t>: (13.9 + 14.5) / 2 = 14.2 inches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583936" y="2990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780921" y="579456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806194" y="61913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616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Formula for the location of the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Use this formula to calculate the location of the median: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Location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This formula works for both odd and even sets of numbers.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Is the median sensitive to outliers?</a:t>
                </a:r>
                <a:endParaRPr lang="en-CA" sz="3200" dirty="0">
                  <a:solidFill>
                    <a:srgbClr val="FF0000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9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median from a stem and leaf plot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26425"/>
              </p:ext>
            </p:extLst>
          </p:nvPr>
        </p:nvGraphicFramePr>
        <p:xfrm>
          <a:off x="918972" y="3111965"/>
          <a:ext cx="8990074" cy="308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8972" y="1977053"/>
            <a:ext cx="9822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Given the following stem and leaf plot, find the median:</a:t>
            </a:r>
            <a:br>
              <a:rPr lang="en-CA" sz="2800" dirty="0"/>
            </a:b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93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65" y="598289"/>
            <a:ext cx="8770571" cy="1560716"/>
          </a:xfrm>
        </p:spPr>
        <p:txBody>
          <a:bodyPr>
            <a:normAutofit/>
          </a:bodyPr>
          <a:lstStyle/>
          <a:p>
            <a:r>
              <a:rPr lang="en-CA" sz="3200" dirty="0"/>
              <a:t>3)Midrange</a:t>
            </a:r>
            <a:br>
              <a:rPr lang="en-CA" sz="3200" dirty="0"/>
            </a:br>
            <a:r>
              <a:rPr lang="en-CA" sz="3200" dirty="0"/>
              <a:t>4)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949"/>
            <a:ext cx="10515600" cy="4351338"/>
          </a:xfrm>
        </p:spPr>
        <p:txBody>
          <a:bodyPr/>
          <a:lstStyle/>
          <a:p>
            <a:r>
              <a:rPr lang="en-US" dirty="0"/>
              <a:t>3) The midrange is the value midway between the highest and the lowest values in the data set. </a:t>
            </a:r>
            <a:endParaRPr lang="en-CA" dirty="0"/>
          </a:p>
          <a:p>
            <a:r>
              <a:rPr lang="en-US" dirty="0"/>
              <a:t>It is found by calculating the average between the highest and the lowest values.</a:t>
            </a:r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Is the midrange sensitive to outliers?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 dirty="0">
                <a:ln w="0"/>
              </a:rPr>
              <a:t>4) Mode is the most frequently occurring value.  Data can have one mode, multiple modes, or no mode.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106424" y="3827553"/>
                <a:ext cx="5219249" cy="716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Midrange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h𝑖𝑔h𝑒𝑠𝑡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𝑙𝑜𝑤𝑒𝑠𝑡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24" y="3827553"/>
                <a:ext cx="5219249" cy="716799"/>
              </a:xfrm>
              <a:prstGeom prst="rect">
                <a:avLst/>
              </a:prstGeom>
              <a:blipFill rotWithShape="0">
                <a:blip r:embed="rId2"/>
                <a:stretch>
                  <a:fillRect l="-1285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8224" y="13366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0337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1587</TotalTime>
  <Words>1940</Words>
  <Application>Microsoft Office PowerPoint</Application>
  <PresentationFormat>Widescreen</PresentationFormat>
  <Paragraphs>291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 Math</vt:lpstr>
      <vt:lpstr>Century Schoolbook</vt:lpstr>
      <vt:lpstr>Corbel</vt:lpstr>
      <vt:lpstr>Times New Roman</vt:lpstr>
      <vt:lpstr>Feathered</vt:lpstr>
      <vt:lpstr>Equation</vt:lpstr>
      <vt:lpstr>Bitmap Image</vt:lpstr>
      <vt:lpstr>Chart</vt:lpstr>
      <vt:lpstr>Measures of central tendency and variation</vt:lpstr>
      <vt:lpstr>Measures of central tendency. 1) The mean for a sample versus the mean for a population</vt:lpstr>
      <vt:lpstr>Example</vt:lpstr>
      <vt:lpstr>PowerPoint Presentation</vt:lpstr>
      <vt:lpstr>2) The median</vt:lpstr>
      <vt:lpstr>To determine the median, values must be ordered in ascending order first</vt:lpstr>
      <vt:lpstr>Formula for the location of the median</vt:lpstr>
      <vt:lpstr>Finding the median from a stem and leaf plot </vt:lpstr>
      <vt:lpstr>3)Midrange 4) Mode</vt:lpstr>
      <vt:lpstr>PowerPoint Presentation</vt:lpstr>
      <vt:lpstr>Which one is better: mean, median, or mode?</vt:lpstr>
      <vt:lpstr>Which one is better: mean, median, or mode?</vt:lpstr>
      <vt:lpstr>Practice</vt:lpstr>
      <vt:lpstr>PowerPoint Presentation</vt:lpstr>
      <vt:lpstr>          Order the data: 7 10 10 12 15 16 23 24      Mean:            14.625 Median:         13.5 Midrange:      15.5 Mode:   10  </vt:lpstr>
      <vt:lpstr>Measures of variation or dispersion. Sometimes measures of central tendency are not able to describe a set of data accurately enough, due to the different range of spread of the values for that particular data. </vt:lpstr>
      <vt:lpstr>PowerPoint Presentation</vt:lpstr>
      <vt:lpstr>The range</vt:lpstr>
      <vt:lpstr>Calculate the range for the following 2 sets of data, then draw a dot plot for each set.  What do you notice?</vt:lpstr>
      <vt:lpstr>Set I: 6, 11, 5, 1, 6, 6, 7, 5, 7, 6. Set II:10, 3, 9, 2, 2, 11, 2, 1, 9, 11</vt:lpstr>
      <vt:lpstr>PowerPoint Presentation</vt:lpstr>
      <vt:lpstr>Population and sample variance</vt:lpstr>
      <vt:lpstr>Example</vt:lpstr>
      <vt:lpstr>Population and sample standard deviation</vt:lpstr>
      <vt:lpstr>Are measures of variation sensitive to outliers? Let’s check!</vt:lpstr>
      <vt:lpstr>Conclusion???</vt:lpstr>
      <vt:lpstr>Interpreting the Concept of Dispersion</vt:lpstr>
      <vt:lpstr>How do we interpret standard deviation?</vt:lpstr>
      <vt:lpstr>The empirical rule</vt:lpstr>
      <vt:lpstr>Empirical rule representation</vt:lpstr>
      <vt:lpstr>Relationship between the shape of distribution and the measures of central tendency. 1. Symmetrical or normal distribution</vt:lpstr>
      <vt:lpstr>2. Skewed to the left</vt:lpstr>
      <vt:lpstr>3. Skewed to the right</vt:lpstr>
      <vt:lpstr>Practice</vt:lpstr>
      <vt:lpstr>PowerPoint Presentation</vt:lpstr>
      <vt:lpstr>Answers</vt:lpstr>
      <vt:lpstr>Practice True or False?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</dc:title>
  <dc:creator>Daniela Stanescu</dc:creator>
  <cp:lastModifiedBy>Daniela Stanescu</cp:lastModifiedBy>
  <cp:revision>28</cp:revision>
  <dcterms:created xsi:type="dcterms:W3CDTF">2017-08-30T21:02:25Z</dcterms:created>
  <dcterms:modified xsi:type="dcterms:W3CDTF">2024-05-07T13:04:30Z</dcterms:modified>
</cp:coreProperties>
</file>