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7" r:id="rId9"/>
    <p:sldId id="286" r:id="rId10"/>
    <p:sldId id="265" r:id="rId11"/>
    <p:sldId id="266" r:id="rId12"/>
    <p:sldId id="271" r:id="rId13"/>
    <p:sldId id="272" r:id="rId14"/>
    <p:sldId id="274" r:id="rId15"/>
    <p:sldId id="285" r:id="rId16"/>
    <p:sldId id="273" r:id="rId17"/>
    <p:sldId id="283" r:id="rId18"/>
    <p:sldId id="284" r:id="rId19"/>
    <p:sldId id="276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9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8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67DE-8C28-411F-B530-D560B348B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8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8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4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5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3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7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563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85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879A81E-6176-4E40-9D3A-16CBCCAF7A82}" type="datetimeFigureOut">
              <a:rPr lang="en-CA" smtClean="0"/>
              <a:pPr/>
              <a:t>2024-05-07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5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Measures of 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Z- scores, percentiles, quartiles, 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195982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following data, find the quartiles and the 88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percentile: </a:t>
            </a:r>
          </a:p>
          <a:p>
            <a:r>
              <a:rPr lang="en-US" altLang="en-US" dirty="0"/>
              <a:t>2, 5, 8, 6, 7, 5, 9, 3, 9, 4, 1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2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981200" y="447676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/>
              <a:t>Solution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Order the values: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Find the median of the data (Q</a:t>
            </a:r>
            <a:r>
              <a:rPr lang="en-US" altLang="en-US" baseline="-25000" dirty="0"/>
              <a:t>2</a:t>
            </a:r>
            <a:r>
              <a:rPr lang="en-US" altLang="en-US" dirty="0"/>
              <a:t>) = </a:t>
            </a:r>
          </a:p>
          <a:p>
            <a:pPr eaLnBrk="1" hangingPunct="1"/>
            <a:r>
              <a:rPr lang="en-US" altLang="en-US" dirty="0"/>
              <a:t>Find the first quartile             (Q</a:t>
            </a:r>
            <a:r>
              <a:rPr lang="en-US" altLang="en-US" baseline="-25000" dirty="0"/>
              <a:t>1</a:t>
            </a:r>
            <a:r>
              <a:rPr lang="en-US" altLang="en-US" dirty="0"/>
              <a:t>) = </a:t>
            </a:r>
          </a:p>
          <a:p>
            <a:pPr eaLnBrk="1" hangingPunct="1"/>
            <a:r>
              <a:rPr lang="en-US" altLang="en-US" dirty="0"/>
              <a:t>Find the third                           (Q</a:t>
            </a:r>
            <a:r>
              <a:rPr lang="en-US" altLang="en-US" baseline="-25000" dirty="0"/>
              <a:t>3</a:t>
            </a:r>
            <a:r>
              <a:rPr lang="en-US" altLang="en-US" dirty="0"/>
              <a:t>) =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number is at the 88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2057401"/>
            <a:ext cx="525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1, 2, 3, 4, 5, 5, 6, 7, 8, 9, 9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39001" y="2915444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5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3343276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3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1" y="3810001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8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32174" y="4717472"/>
            <a:ext cx="1018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688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IQR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interquartile range is the difference between the third and the first quartile:</a:t>
            </a:r>
          </a:p>
          <a:p>
            <a:endParaRPr lang="en-CA" dirty="0"/>
          </a:p>
          <a:p>
            <a:pPr algn="ctr">
              <a:buNone/>
            </a:pPr>
            <a:r>
              <a:rPr lang="en-CA" sz="2800" dirty="0"/>
              <a:t>IQR = Q3 – Q1</a:t>
            </a:r>
          </a:p>
          <a:p>
            <a:pPr>
              <a:buNone/>
            </a:pPr>
            <a:r>
              <a:rPr lang="en-CA" dirty="0"/>
              <a:t> 	IQR shows the range for the middle half of the data. It is not sensitive to outliers.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170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A value that is much greater or much less than the median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r>
              <a:rPr lang="en-US" altLang="en-US" dirty="0"/>
              <a:t>Data that are more than 1.5 times (mild outlier) the value of the interquartile range beyond the quartiles (above the third quartile or below the first quartile)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Data that are more than 3.0 times (severe outlier) the value of the interquartile range beyond the quartiles (above the third quartile or below the first quartile)</a:t>
            </a:r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/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76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3" name="Group 43"/>
          <p:cNvGraphicFramePr>
            <a:graphicFrameLocks noGrp="1"/>
          </p:cNvGraphicFramePr>
          <p:nvPr>
            <p:ph sz="half" idx="2"/>
          </p:nvPr>
        </p:nvGraphicFramePr>
        <p:xfrm>
          <a:off x="7467600" y="381001"/>
          <a:ext cx="2743200" cy="43529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3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Country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Chocolate Sales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(in billion dollars)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States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Kingdom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Germany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Russia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France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Brazil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6248400" y="2286001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Third</a:t>
            </a:r>
            <a:br>
              <a:rPr lang="en-US" altLang="en-US" sz="1400" dirty="0"/>
            </a:br>
            <a:r>
              <a:rPr lang="en-US" altLang="en-US" sz="1400" dirty="0"/>
              <a:t>Quartile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400800" y="3971926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First Quartile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324600" y="3276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Median</a:t>
            </a: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7239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7086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7239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1752600" y="2362201"/>
            <a:ext cx="4419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b)  Interquartile Range =  6.5 - 2.1               		        = 4.4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c)  Multiply the interquartile range </a:t>
            </a:r>
            <a:br>
              <a:rPr lang="en-US" altLang="en-US" sz="1800" dirty="0"/>
            </a:br>
            <a:r>
              <a:rPr lang="en-US" altLang="en-US" sz="1800" dirty="0"/>
              <a:t>     by 1.5.       </a:t>
            </a:r>
            <a:br>
              <a:rPr lang="en-US" altLang="en-US" sz="1800" dirty="0"/>
            </a:br>
            <a:r>
              <a:rPr lang="en-US" altLang="en-US" sz="1800" dirty="0"/>
              <a:t>              		4.4(1.5) = 6.6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d)  Find the limits for the outliers.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-Subtract 6.6 from first quartile.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          2.1 – 6.6 = -4.5    lower limit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-Add 6.6 to the third quartile.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         6.5 + 6.6 = 13.1     upper limit</a:t>
            </a:r>
          </a:p>
        </p:txBody>
      </p:sp>
      <p:sp>
        <p:nvSpPr>
          <p:cNvPr id="9254" name="Rectangle 42"/>
          <p:cNvSpPr>
            <a:spLocks noChangeArrowheads="1"/>
          </p:cNvSpPr>
          <p:nvPr/>
        </p:nvSpPr>
        <p:spPr bwMode="auto">
          <a:xfrm>
            <a:off x="1676400" y="304801"/>
            <a:ext cx="495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Find any outliers for the data in the table.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828800" y="14478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sz="1800" dirty="0"/>
              <a:t>Locate the median, third quartile, and first quartile.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6211889"/>
            <a:ext cx="899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e)  The only outlier is 16.6 since that value is above the upper limit.</a:t>
            </a:r>
          </a:p>
        </p:txBody>
      </p:sp>
    </p:spTree>
    <p:extLst>
      <p:ext uri="{BB962C8B-B14F-4D97-AF65-F5344CB8AC3E}">
        <p14:creationId xmlns:p14="http://schemas.microsoft.com/office/powerpoint/2010/main" val="16756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4" grpId="0"/>
      <p:bldP spid="10285" grpId="0"/>
      <p:bldP spid="10286" grpId="0"/>
      <p:bldP spid="10287" grpId="0" animBg="1"/>
      <p:bldP spid="10288" grpId="0" animBg="1"/>
      <p:bldP spid="10289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33700" y="980351"/>
            <a:ext cx="8229600" cy="1303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2600" dirty="0">
                <a:solidFill>
                  <a:schemeClr val="accent1"/>
                </a:solidFill>
              </a:rPr>
              <a:t>1. Find the median, upper and lower quartiles, interquartile range and any outliers for the following data set:</a:t>
            </a:r>
          </a:p>
          <a:p>
            <a:pPr lvl="1">
              <a:buFontTx/>
              <a:buNone/>
            </a:pPr>
            <a:r>
              <a:rPr lang="en-US" altLang="en-US" sz="2600" dirty="0">
                <a:solidFill>
                  <a:schemeClr val="accent1"/>
                </a:solidFill>
              </a:rPr>
              <a:t>		81, 79, 88, 67, 89, 87, 85, 83, 83</a:t>
            </a:r>
          </a:p>
        </p:txBody>
      </p:sp>
    </p:spTree>
    <p:extLst>
      <p:ext uri="{BB962C8B-B14F-4D97-AF65-F5344CB8AC3E}">
        <p14:creationId xmlns:p14="http://schemas.microsoft.com/office/powerpoint/2010/main" val="357499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200" dirty="0"/>
              <a:t>2. The data represents the lengths of 2 years old trees (in inches) recorded at a nursery.</a:t>
            </a:r>
          </a:p>
          <a:p>
            <a:r>
              <a:rPr lang="en-CA" sz="2200" dirty="0"/>
              <a:t>75	 94	95	98	99	 103	103	104	106	 156	</a:t>
            </a:r>
          </a:p>
          <a:p>
            <a:pPr marL="0" indent="0">
              <a:buNone/>
            </a:pPr>
            <a:endParaRPr lang="en-CA" sz="2200" dirty="0"/>
          </a:p>
          <a:p>
            <a:r>
              <a:rPr lang="en-CA" sz="2200" dirty="0"/>
              <a:t>a)  Find the median.</a:t>
            </a:r>
          </a:p>
          <a:p>
            <a:r>
              <a:rPr lang="en-CA" sz="2200" dirty="0"/>
              <a:t>b) Find the  third quartile, Q</a:t>
            </a:r>
            <a:r>
              <a:rPr lang="en-CA" sz="2200" baseline="-25000" dirty="0"/>
              <a:t>3</a:t>
            </a:r>
            <a:r>
              <a:rPr lang="en-CA" sz="2200" dirty="0"/>
              <a:t>.</a:t>
            </a:r>
          </a:p>
          <a:p>
            <a:r>
              <a:rPr lang="en-CA" sz="2200" dirty="0"/>
              <a:t>c) Find P</a:t>
            </a:r>
            <a:r>
              <a:rPr lang="en-CA" sz="2200" baseline="-25000" dirty="0"/>
              <a:t>25.</a:t>
            </a:r>
          </a:p>
          <a:p>
            <a:r>
              <a:rPr lang="en-CA" sz="2200" dirty="0"/>
              <a:t>d) Does the data contain any outliers? Justify your answer.</a:t>
            </a:r>
            <a:endParaRPr lang="en-CA" sz="2200" baseline="-25000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03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position refer to standardizing and comparing values to a set of data, so we can better understand their position.</a:t>
            </a:r>
            <a:endParaRPr lang="en-CA" dirty="0"/>
          </a:p>
          <a:p>
            <a:r>
              <a:rPr lang="en-US" dirty="0"/>
              <a:t>To define and compare position we use the following indicators:</a:t>
            </a:r>
            <a:endParaRPr lang="en-CA" dirty="0"/>
          </a:p>
          <a:p>
            <a:pPr lvl="0"/>
            <a:r>
              <a:rPr lang="en-US" dirty="0"/>
              <a:t>Z – scores;</a:t>
            </a:r>
            <a:endParaRPr lang="en-CA" dirty="0"/>
          </a:p>
          <a:p>
            <a:pPr lvl="0"/>
            <a:r>
              <a:rPr lang="en-US" dirty="0"/>
              <a:t>Percentiles, quartiles, deciles and the interquartile range.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795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5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3. The heights of trees in a nursery have a mean of 6.5 inches, with a standard deviation of 1.7 inches. Find the z-score for the following height:</a:t>
            </a:r>
          </a:p>
          <a:p>
            <a:r>
              <a:rPr lang="en-CA" dirty="0"/>
              <a:t>a) 10.0 inches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b)  What height would be 1.85 standard deviations below the mean?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95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00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3228" y="1597025"/>
                <a:ext cx="8770572" cy="435133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statistics professor gives two different tests to two sections of her course. Which score is relatively better: an 82 on Section 1 Test, or a 46 on Section 2 Test?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CA" dirty="0"/>
                  <a:t>  - Section 1 test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8     - Section 2 test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3228" y="1597025"/>
                <a:ext cx="8770572" cy="4351338"/>
              </a:xfrm>
              <a:blipFill>
                <a:blip r:embed="rId2" cstate="print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09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To make a decision we need to express both scores relative to their means, so that we can compare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z-score or the standard score is the number of standard deviations a certain value x is above or below the mean.</a:t>
            </a:r>
            <a:endParaRPr lang="en-CA" dirty="0"/>
          </a:p>
          <a:p>
            <a:r>
              <a:rPr lang="en-US" dirty="0"/>
              <a:t>For a population: </a:t>
            </a:r>
          </a:p>
          <a:p>
            <a:endParaRPr lang="en-CA" dirty="0"/>
          </a:p>
          <a:p>
            <a:r>
              <a:rPr lang="en-CA" dirty="0"/>
              <a:t>For a sample: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7200" y="800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57200" y="81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61885" y="3202085"/>
                <a:ext cx="1174552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85" y="3202085"/>
                <a:ext cx="1174552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261885" y="3983989"/>
                <a:ext cx="1408078" cy="603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85" y="3983989"/>
                <a:ext cx="1408078" cy="603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0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091" y="373755"/>
            <a:ext cx="8770571" cy="1560716"/>
          </a:xfrm>
        </p:spPr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07264" y="1714500"/>
                <a:ext cx="8973797" cy="4221163"/>
              </a:xfrm>
            </p:spPr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In the above formulae:</a:t>
                </a:r>
                <a:endParaRPr lang="en-CA" sz="2400" dirty="0"/>
              </a:p>
              <a:p>
                <a:pPr marL="0" indent="0">
                  <a:buNone/>
                </a:pPr>
                <a:r>
                  <a:rPr lang="en-US" sz="2400" dirty="0"/>
                  <a:t>z– represents the standard score;</a:t>
                </a:r>
                <a:endParaRPr lang="en-CA" sz="2400" dirty="0"/>
              </a:p>
              <a:p>
                <a:pPr marL="0" indent="0">
                  <a:buNone/>
                </a:pPr>
                <a:r>
                  <a:rPr lang="en-US" sz="2400" dirty="0"/>
                  <a:t>x – represents the value for which we calculate the position;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– represent the mean for the sample, respectively for the population</a:t>
                </a:r>
              </a:p>
              <a:p>
                <a:pPr marL="0" indent="0">
                  <a:buNone/>
                </a:pPr>
                <a:r>
                  <a:rPr lang="en-US" sz="2400" dirty="0"/>
                  <a:t>s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represent the standard deviation for the sample, respectively for the population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7264" y="1714500"/>
                <a:ext cx="8973797" cy="4221163"/>
              </a:xfrm>
              <a:blipFill>
                <a:blip r:embed="rId2" cstate="print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6645" y="-301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-308345" y="136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03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standard score – comparing to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102" y="1733550"/>
            <a:ext cx="909969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order to be able to compare the 2 scores, we need to compute a standard score, that will indicate the position with respect to the mean.</a:t>
            </a:r>
            <a:endParaRPr lang="en-CA" dirty="0"/>
          </a:p>
          <a:p>
            <a:pPr marL="0" lvl="0" indent="0">
              <a:buNone/>
            </a:pPr>
            <a:r>
              <a:rPr lang="en-US" dirty="0"/>
              <a:t>For the first test, we get: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-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" y="727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18081" y="4534289"/>
            <a:ext cx="3456780" cy="1551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w Cen MT" panose="020B06020201040206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200" dirty="0">
                <a:solidFill>
                  <a:schemeClr val="accent1"/>
                </a:solidFill>
                <a:effectLst/>
                <a:latin typeface="Tw Cen MT" panose="020B06020201040206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the second test, we get: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Conclusion?</a:t>
            </a:r>
            <a:endParaRPr lang="en-CA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133350" y="269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23850" y="108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1961" y="3399694"/>
                <a:ext cx="1807033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/>
                  <a:t> = 0.50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61" y="3399694"/>
                <a:ext cx="1807033" cy="490071"/>
              </a:xfrm>
              <a:prstGeom prst="rect">
                <a:avLst/>
              </a:prstGeom>
              <a:blipFill>
                <a:blip r:embed="rId2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11952" y="4534289"/>
                <a:ext cx="1807033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/>
                  <a:t> = 0.75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952" y="4534289"/>
                <a:ext cx="1807033" cy="490071"/>
              </a:xfrm>
              <a:prstGeom prst="rect">
                <a:avLst/>
              </a:prstGeom>
              <a:blipFill>
                <a:blip r:embed="rId3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3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Percentiles, quartiles and deciles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percentile</a:t>
            </a:r>
            <a:r>
              <a:rPr lang="en-US" altLang="en-US" dirty="0"/>
              <a:t> measures the position of a single data item based on the percentage of data items below that single data item.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approximately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percent of the items in a distribution are less than the number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then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</a:t>
            </a:r>
            <a:r>
              <a:rPr lang="en-US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 percentile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distribution, denoted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en-US" i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88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Example. Find the 40</a:t>
            </a:r>
            <a:r>
              <a:rPr lang="en-CA" baseline="30000" dirty="0"/>
              <a:t>th</a:t>
            </a:r>
            <a:r>
              <a:rPr lang="en-CA" dirty="0"/>
              <a:t> percentile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following are test scores (out of 100) for a particular math class.</a:t>
            </a:r>
          </a:p>
          <a:p>
            <a:pPr marL="0" indent="0">
              <a:buNone/>
            </a:pPr>
            <a:r>
              <a:rPr lang="en-US" altLang="en-US" dirty="0"/>
              <a:t>44	56	58	62	64	64	70	72	72	72      74         	74	75	78	78	79	80	82	82	84       86	87    	88	90	92	95	96	96	98	100</a:t>
            </a:r>
          </a:p>
          <a:p>
            <a:r>
              <a:rPr lang="en-US" altLang="en-US" dirty="0">
                <a:solidFill>
                  <a:srgbClr val="AC0484"/>
                </a:solidFill>
              </a:rPr>
              <a:t>Find the percentile’s position, using the formula:</a:t>
            </a:r>
          </a:p>
          <a:p>
            <a:pPr marL="0" lvl="0" indent="0">
              <a:buNone/>
            </a:pPr>
            <a:r>
              <a:rPr lang="en-US" dirty="0"/>
              <a:t>1) If (k/100)n is a whole number, then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	Location of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= (k/100)n + 0.5</a:t>
            </a:r>
            <a:endParaRPr lang="en-CA" dirty="0"/>
          </a:p>
          <a:p>
            <a:pPr marL="0" lvl="0" indent="0">
              <a:buNone/>
            </a:pPr>
            <a:r>
              <a:rPr lang="en-US" dirty="0"/>
              <a:t>2) If (k/100)n is not a whole number, then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	Location of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 is the next higher whole number</a:t>
            </a:r>
            <a:endParaRPr lang="en-US" altLang="en-US" dirty="0">
              <a:solidFill>
                <a:srgbClr val="AC0484"/>
              </a:solidFill>
            </a:endParaRPr>
          </a:p>
          <a:p>
            <a:r>
              <a:rPr lang="en-US" altLang="en-US" dirty="0">
                <a:solidFill>
                  <a:srgbClr val="AC0484"/>
                </a:solidFill>
              </a:rPr>
              <a:t>The average of the 12</a:t>
            </a:r>
            <a:r>
              <a:rPr lang="en-US" altLang="en-US" baseline="30000" dirty="0">
                <a:solidFill>
                  <a:srgbClr val="AC0484"/>
                </a:solidFill>
              </a:rPr>
              <a:t>th</a:t>
            </a:r>
            <a:r>
              <a:rPr lang="en-US" altLang="en-US" dirty="0">
                <a:solidFill>
                  <a:srgbClr val="AC0484"/>
                </a:solidFill>
              </a:rPr>
              <a:t> and 13</a:t>
            </a:r>
            <a:r>
              <a:rPr lang="en-US" altLang="en-US" baseline="30000" dirty="0">
                <a:solidFill>
                  <a:srgbClr val="AC0484"/>
                </a:solidFill>
              </a:rPr>
              <a:t>th</a:t>
            </a:r>
            <a:r>
              <a:rPr lang="en-US" altLang="en-US" dirty="0">
                <a:solidFill>
                  <a:srgbClr val="AC0484"/>
                </a:solidFill>
              </a:rPr>
              <a:t> items represents the 40th percentile (P</a:t>
            </a:r>
            <a:r>
              <a:rPr lang="en-US" altLang="en-US" baseline="-25000" dirty="0">
                <a:solidFill>
                  <a:srgbClr val="AC0484"/>
                </a:solidFill>
              </a:rPr>
              <a:t>40</a:t>
            </a:r>
            <a:r>
              <a:rPr lang="en-US" altLang="en-US" dirty="0">
                <a:solidFill>
                  <a:srgbClr val="AC0484"/>
                </a:solidFill>
              </a:rPr>
              <a:t>).</a:t>
            </a:r>
          </a:p>
          <a:p>
            <a:r>
              <a:rPr lang="en-US" altLang="en-US" dirty="0">
                <a:solidFill>
                  <a:srgbClr val="006600"/>
                </a:solidFill>
              </a:rPr>
              <a:t>40% of the scores were below 74.5.</a:t>
            </a:r>
          </a:p>
          <a:p>
            <a:endParaRPr lang="en-US" altLang="en-US" dirty="0">
              <a:solidFill>
                <a:srgbClr val="AC0484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7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Percentiles, quartiles and deciles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1394" y="1998617"/>
            <a:ext cx="8765177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3998</TotalTime>
  <Words>1062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Schoolbook</vt:lpstr>
      <vt:lpstr>Corbel</vt:lpstr>
      <vt:lpstr>Tw Cen MT</vt:lpstr>
      <vt:lpstr>Feathered</vt:lpstr>
      <vt:lpstr>Measures of position</vt:lpstr>
      <vt:lpstr>PowerPoint Presentation</vt:lpstr>
      <vt:lpstr>Which is better?</vt:lpstr>
      <vt:lpstr>To make a decision we need to express both scores relative to their means, so that we can compare them.</vt:lpstr>
      <vt:lpstr>PowerPoint Presentation</vt:lpstr>
      <vt:lpstr>The standard score – comparing to the mean</vt:lpstr>
      <vt:lpstr>Percentiles, quartiles and deciles</vt:lpstr>
      <vt:lpstr>Example. Find the 40th percentile</vt:lpstr>
      <vt:lpstr>Percentiles, quartiles and deciles</vt:lpstr>
      <vt:lpstr>Example</vt:lpstr>
      <vt:lpstr>Solution</vt:lpstr>
      <vt:lpstr>Interpreting the IQR</vt:lpstr>
      <vt:lpstr>Outlier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position</dc:title>
  <dc:creator>Daniela Stanescu</dc:creator>
  <cp:lastModifiedBy>Daniela Stanescu</cp:lastModifiedBy>
  <cp:revision>28</cp:revision>
  <dcterms:created xsi:type="dcterms:W3CDTF">2017-09-12T01:09:06Z</dcterms:created>
  <dcterms:modified xsi:type="dcterms:W3CDTF">2024-05-07T13:12:28Z</dcterms:modified>
</cp:coreProperties>
</file>