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71" r:id="rId3"/>
    <p:sldId id="272" r:id="rId4"/>
    <p:sldId id="273" r:id="rId5"/>
    <p:sldId id="274" r:id="rId6"/>
    <p:sldId id="275" r:id="rId7"/>
    <p:sldId id="276" r:id="rId8"/>
    <p:sldId id="277" r:id="rId9"/>
    <p:sldId id="278" r:id="rId10"/>
    <p:sldId id="280" r:id="rId11"/>
    <p:sldId id="281" r:id="rId12"/>
    <p:sldId id="258" r:id="rId13"/>
    <p:sldId id="305" r:id="rId14"/>
    <p:sldId id="260" r:id="rId15"/>
    <p:sldId id="257" r:id="rId16"/>
    <p:sldId id="262" r:id="rId17"/>
    <p:sldId id="263" r:id="rId18"/>
    <p:sldId id="264" r:id="rId19"/>
    <p:sldId id="265" r:id="rId20"/>
    <p:sldId id="266" r:id="rId21"/>
    <p:sldId id="267" r:id="rId22"/>
    <p:sldId id="268" r:id="rId23"/>
    <p:sldId id="269" r:id="rId24"/>
    <p:sldId id="270" r:id="rId25"/>
    <p:sldId id="282" r:id="rId26"/>
    <p:sldId id="298" r:id="rId27"/>
    <p:sldId id="283" r:id="rId28"/>
    <p:sldId id="284" r:id="rId29"/>
    <p:sldId id="285" r:id="rId30"/>
    <p:sldId id="286" r:id="rId31"/>
    <p:sldId id="287" r:id="rId32"/>
    <p:sldId id="288" r:id="rId33"/>
    <p:sldId id="289" r:id="rId34"/>
    <p:sldId id="290" r:id="rId35"/>
    <p:sldId id="291" r:id="rId36"/>
    <p:sldId id="292" r:id="rId37"/>
    <p:sldId id="294" r:id="rId38"/>
    <p:sldId id="295" r:id="rId39"/>
    <p:sldId id="296" r:id="rId40"/>
    <p:sldId id="297" r:id="rId41"/>
    <p:sldId id="299" r:id="rId42"/>
    <p:sldId id="300" r:id="rId43"/>
    <p:sldId id="301" r:id="rId44"/>
    <p:sldId id="302" r:id="rId45"/>
    <p:sldId id="303" r:id="rId46"/>
    <p:sldId id="30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920" autoAdjust="0"/>
  </p:normalViewPr>
  <p:slideViewPr>
    <p:cSldViewPr snapToGrid="0">
      <p:cViewPr varScale="1">
        <p:scale>
          <a:sx n="62" d="100"/>
          <a:sy n="62" d="100"/>
        </p:scale>
        <p:origin x="82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7880D-08F2-4C9A-9848-D043414C58F2}" type="datetimeFigureOut">
              <a:rPr lang="en-CA" smtClean="0"/>
              <a:pPr/>
              <a:t>2024-05-06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450B7-D43D-40AB-9EC9-0D790D357420}" type="slidenum">
              <a:rPr lang="en-CA" smtClean="0"/>
              <a:pPr/>
              <a:t>‹#›</a:t>
            </a:fld>
            <a:endParaRPr lang="en-CA"/>
          </a:p>
        </p:txBody>
      </p:sp>
    </p:spTree>
    <p:extLst>
      <p:ext uri="{BB962C8B-B14F-4D97-AF65-F5344CB8AC3E}">
        <p14:creationId xmlns:p14="http://schemas.microsoft.com/office/powerpoint/2010/main" val="368186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BF042F-3603-4B5F-BA4C-EA858B8FF1B1}" type="slidenum">
              <a:rPr lang="en-US" altLang="en-US"/>
              <a:pPr/>
              <a:t>7</a:t>
            </a:fld>
            <a:endParaRPr lang="en-US"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r>
              <a:rPr lang="el-GR" altLang="en-US" b="1">
                <a:solidFill>
                  <a:srgbClr val="00FFFF"/>
                </a:solidFill>
                <a:cs typeface="Arial" panose="020B0604020202020204" pitchFamily="34" charset="0"/>
              </a:rPr>
              <a:t>Figure 1.1</a:t>
            </a:r>
            <a:endParaRPr lang="el-GR" altLang="en-US">
              <a:solidFill>
                <a:srgbClr val="00FFFF"/>
              </a:solidFill>
              <a:cs typeface="Arial" panose="020B0604020202020204" pitchFamily="34" charset="0"/>
            </a:endParaRPr>
          </a:p>
          <a:p>
            <a:pPr eaLnBrk="1" hangingPunct="1"/>
            <a:r>
              <a:rPr lang="el-GR" altLang="en-US">
                <a:solidFill>
                  <a:srgbClr val="00FFFF"/>
                </a:solidFill>
                <a:cs typeface="Arial" panose="020B0604020202020204" pitchFamily="34" charset="0"/>
              </a:rPr>
              <a:t>The relationship between a population and a sample.</a:t>
            </a:r>
          </a:p>
          <a:p>
            <a:pPr eaLnBrk="1" hangingPunct="1"/>
            <a:endParaRPr lang="en-US" altLang="en-US"/>
          </a:p>
        </p:txBody>
      </p:sp>
    </p:spTree>
    <p:extLst>
      <p:ext uri="{BB962C8B-B14F-4D97-AF65-F5344CB8AC3E}">
        <p14:creationId xmlns:p14="http://schemas.microsoft.com/office/powerpoint/2010/main" val="1922592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07224A1-C5AD-41C0-951D-FD1DE89502F4}" type="datetimeFigureOut">
              <a:rPr lang="en-CA" smtClean="0"/>
              <a:pPr/>
              <a:t>2024-05-06</a:t>
            </a:fld>
            <a:endParaRPr lang="en-CA"/>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CA"/>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6808365A-7289-4B62-A7CD-FB1EC700D98F}" type="slidenum">
              <a:rPr lang="en-CA" smtClean="0"/>
              <a:pPr/>
              <a:t>‹#›</a:t>
            </a:fld>
            <a:endParaRPr lang="en-CA"/>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3537804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224A1-C5AD-41C0-951D-FD1DE89502F4}" type="datetimeFigureOut">
              <a:rPr lang="en-CA" smtClean="0"/>
              <a:pPr/>
              <a:t>2024-05-06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808365A-7289-4B62-A7CD-FB1EC700D98F}" type="slidenum">
              <a:rPr lang="en-CA" smtClean="0"/>
              <a:pPr/>
              <a:t>‹#›</a:t>
            </a:fld>
            <a:endParaRPr lang="en-CA"/>
          </a:p>
        </p:txBody>
      </p:sp>
    </p:spTree>
    <p:extLst>
      <p:ext uri="{BB962C8B-B14F-4D97-AF65-F5344CB8AC3E}">
        <p14:creationId xmlns:p14="http://schemas.microsoft.com/office/powerpoint/2010/main" val="325384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07224A1-C5AD-41C0-951D-FD1DE89502F4}" type="datetimeFigureOut">
              <a:rPr lang="en-CA" smtClean="0"/>
              <a:pPr/>
              <a:t>2024-05-06</a:t>
            </a:fld>
            <a:endParaRPr lang="en-CA"/>
          </a:p>
        </p:txBody>
      </p:sp>
      <p:sp>
        <p:nvSpPr>
          <p:cNvPr id="5" name="Footer Placeholder 4"/>
          <p:cNvSpPr>
            <a:spLocks noGrp="1"/>
          </p:cNvSpPr>
          <p:nvPr>
            <p:ph type="ftr" sz="quarter" idx="11"/>
          </p:nvPr>
        </p:nvSpPr>
        <p:spPr>
          <a:xfrm>
            <a:off x="2933699" y="6296615"/>
            <a:ext cx="5959577" cy="365125"/>
          </a:xfrm>
        </p:spPr>
        <p:txBody>
          <a:bodyPr/>
          <a:lstStyle/>
          <a:p>
            <a:endParaRPr lang="en-CA"/>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6808365A-7289-4B62-A7CD-FB1EC700D98F}" type="slidenum">
              <a:rPr lang="en-CA" smtClean="0"/>
              <a:pPr/>
              <a:t>‹#›</a:t>
            </a:fld>
            <a:endParaRPr lang="en-CA"/>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56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224A1-C5AD-41C0-951D-FD1DE89502F4}" type="datetimeFigureOut">
              <a:rPr lang="en-CA" smtClean="0"/>
              <a:pPr/>
              <a:t>2024-05-06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808365A-7289-4B62-A7CD-FB1EC700D98F}" type="slidenum">
              <a:rPr lang="en-CA" smtClean="0"/>
              <a:pPr/>
              <a:t>‹#›</a:t>
            </a:fld>
            <a:endParaRPr lang="en-CA"/>
          </a:p>
        </p:txBody>
      </p:sp>
    </p:spTree>
    <p:extLst>
      <p:ext uri="{BB962C8B-B14F-4D97-AF65-F5344CB8AC3E}">
        <p14:creationId xmlns:p14="http://schemas.microsoft.com/office/powerpoint/2010/main" val="231161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07224A1-C5AD-41C0-951D-FD1DE89502F4}" type="datetimeFigureOut">
              <a:rPr lang="en-CA" smtClean="0"/>
              <a:pPr/>
              <a:t>2024-05-06</a:t>
            </a:fld>
            <a:endParaRPr lang="en-CA"/>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CA"/>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6808365A-7289-4B62-A7CD-FB1EC700D98F}" type="slidenum">
              <a:rPr lang="en-CA" smtClean="0"/>
              <a:pPr/>
              <a:t>‹#›</a:t>
            </a:fld>
            <a:endParaRPr lang="en-CA"/>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3826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224A1-C5AD-41C0-951D-FD1DE89502F4}" type="datetimeFigureOut">
              <a:rPr lang="en-CA" smtClean="0"/>
              <a:pPr/>
              <a:t>2024-05-06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808365A-7289-4B62-A7CD-FB1EC700D98F}" type="slidenum">
              <a:rPr lang="en-CA" smtClean="0"/>
              <a:pPr/>
              <a:t>‹#›</a:t>
            </a:fld>
            <a:endParaRPr lang="en-CA"/>
          </a:p>
        </p:txBody>
      </p:sp>
    </p:spTree>
    <p:extLst>
      <p:ext uri="{BB962C8B-B14F-4D97-AF65-F5344CB8AC3E}">
        <p14:creationId xmlns:p14="http://schemas.microsoft.com/office/powerpoint/2010/main" val="110835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224A1-C5AD-41C0-951D-FD1DE89502F4}" type="datetimeFigureOut">
              <a:rPr lang="en-CA" smtClean="0"/>
              <a:pPr/>
              <a:t>2024-05-06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808365A-7289-4B62-A7CD-FB1EC700D98F}" type="slidenum">
              <a:rPr lang="en-CA" smtClean="0"/>
              <a:pPr/>
              <a:t>‹#›</a:t>
            </a:fld>
            <a:endParaRPr lang="en-CA"/>
          </a:p>
        </p:txBody>
      </p:sp>
    </p:spTree>
    <p:extLst>
      <p:ext uri="{BB962C8B-B14F-4D97-AF65-F5344CB8AC3E}">
        <p14:creationId xmlns:p14="http://schemas.microsoft.com/office/powerpoint/2010/main" val="9316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7224A1-C5AD-41C0-951D-FD1DE89502F4}" type="datetimeFigureOut">
              <a:rPr lang="en-CA" smtClean="0"/>
              <a:pPr/>
              <a:t>2024-05-06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808365A-7289-4B62-A7CD-FB1EC700D98F}" type="slidenum">
              <a:rPr lang="en-CA" smtClean="0"/>
              <a:pPr/>
              <a:t>‹#›</a:t>
            </a:fld>
            <a:endParaRPr lang="en-CA"/>
          </a:p>
        </p:txBody>
      </p:sp>
    </p:spTree>
    <p:extLst>
      <p:ext uri="{BB962C8B-B14F-4D97-AF65-F5344CB8AC3E}">
        <p14:creationId xmlns:p14="http://schemas.microsoft.com/office/powerpoint/2010/main" val="157446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07224A1-C5AD-41C0-951D-FD1DE89502F4}" type="datetimeFigureOut">
              <a:rPr lang="en-CA" smtClean="0"/>
              <a:pPr/>
              <a:t>2024-05-06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808365A-7289-4B62-A7CD-FB1EC700D98F}" type="slidenum">
              <a:rPr lang="en-CA" smtClean="0"/>
              <a:pPr/>
              <a:t>‹#›</a:t>
            </a:fld>
            <a:endParaRPr lang="en-CA"/>
          </a:p>
        </p:txBody>
      </p:sp>
    </p:spTree>
    <p:extLst>
      <p:ext uri="{BB962C8B-B14F-4D97-AF65-F5344CB8AC3E}">
        <p14:creationId xmlns:p14="http://schemas.microsoft.com/office/powerpoint/2010/main" val="385919368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07224A1-C5AD-41C0-951D-FD1DE89502F4}" type="datetimeFigureOut">
              <a:rPr lang="en-CA" smtClean="0"/>
              <a:pPr/>
              <a:t>2024-05-06</a:t>
            </a:fld>
            <a:endParaRPr lang="en-CA"/>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CA"/>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6808365A-7289-4B62-A7CD-FB1EC700D98F}" type="slidenum">
              <a:rPr lang="en-CA" smtClean="0"/>
              <a:pPr/>
              <a:t>‹#›</a:t>
            </a:fld>
            <a:endParaRPr lang="en-CA"/>
          </a:p>
        </p:txBody>
      </p:sp>
    </p:spTree>
    <p:extLst>
      <p:ext uri="{BB962C8B-B14F-4D97-AF65-F5344CB8AC3E}">
        <p14:creationId xmlns:p14="http://schemas.microsoft.com/office/powerpoint/2010/main" val="2289360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07224A1-C5AD-41C0-951D-FD1DE89502F4}" type="datetimeFigureOut">
              <a:rPr lang="en-CA" smtClean="0"/>
              <a:pPr/>
              <a:t>2024-05-06</a:t>
            </a:fld>
            <a:endParaRPr lang="en-CA"/>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CA"/>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6808365A-7289-4B62-A7CD-FB1EC700D98F}" type="slidenum">
              <a:rPr lang="en-CA" smtClean="0"/>
              <a:pPr/>
              <a:t>‹#›</a:t>
            </a:fld>
            <a:endParaRPr lang="en-CA"/>
          </a:p>
        </p:txBody>
      </p:sp>
    </p:spTree>
    <p:extLst>
      <p:ext uri="{BB962C8B-B14F-4D97-AF65-F5344CB8AC3E}">
        <p14:creationId xmlns:p14="http://schemas.microsoft.com/office/powerpoint/2010/main" val="201877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07224A1-C5AD-41C0-951D-FD1DE89502F4}" type="datetimeFigureOut">
              <a:rPr lang="en-CA" smtClean="0"/>
              <a:pPr/>
              <a:t>2024-05-06</a:t>
            </a:fld>
            <a:endParaRPr lang="en-CA"/>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CA"/>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6808365A-7289-4B62-A7CD-FB1EC700D98F}" type="slidenum">
              <a:rPr lang="en-CA" smtClean="0"/>
              <a:pPr/>
              <a:t>‹#›</a:t>
            </a:fld>
            <a:endParaRPr lang="en-CA"/>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305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latin typeface="Arial" panose="020B0604020202020204" pitchFamily="34" charset="0"/>
                <a:cs typeface="Arial" panose="020B0604020202020204" pitchFamily="34" charset="0"/>
              </a:rPr>
              <a:t>Overview. Data. Descriptive Statistics</a:t>
            </a:r>
          </a:p>
        </p:txBody>
      </p:sp>
      <p:sp>
        <p:nvSpPr>
          <p:cNvPr id="3" name="Subtitle 2"/>
          <p:cNvSpPr>
            <a:spLocks noGrp="1"/>
          </p:cNvSpPr>
          <p:nvPr>
            <p:ph type="subTitle" idx="1"/>
          </p:nvPr>
        </p:nvSpPr>
        <p:spPr/>
        <p:txBody>
          <a:bodyPr>
            <a:normAutofit fontScale="92500" lnSpcReduction="20000"/>
          </a:bodyPr>
          <a:lstStyle/>
          <a:p>
            <a:r>
              <a:rPr lang="en-CA" dirty="0">
                <a:latin typeface="Arial" panose="020B0604020202020204" pitchFamily="34" charset="0"/>
                <a:cs typeface="Arial" panose="020B0604020202020204" pitchFamily="34" charset="0"/>
              </a:rPr>
              <a:t>Collecting, Organizing, Summarizing and Presenting data</a:t>
            </a:r>
          </a:p>
        </p:txBody>
      </p:sp>
    </p:spTree>
    <p:extLst>
      <p:ext uri="{BB962C8B-B14F-4D97-AF65-F5344CB8AC3E}">
        <p14:creationId xmlns:p14="http://schemas.microsoft.com/office/powerpoint/2010/main" val="190896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b="1" u="sng" dirty="0"/>
            </a:br>
            <a:r>
              <a:rPr lang="en-US" b="1" u="sng" dirty="0"/>
              <a:t>2. The nature of data.</a:t>
            </a:r>
            <a:br>
              <a:rPr lang="en-CA" dirty="0"/>
            </a:br>
            <a:endParaRPr lang="en-CA" dirty="0"/>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pPr lvl="0"/>
            <a:r>
              <a:rPr lang="en-US" dirty="0"/>
              <a:t>Firstly, we can distinguish between </a:t>
            </a:r>
            <a:r>
              <a:rPr lang="en-US" i="1" dirty="0"/>
              <a:t>Quantitative data </a:t>
            </a:r>
            <a:r>
              <a:rPr lang="en-US" dirty="0"/>
              <a:t> and </a:t>
            </a:r>
            <a:r>
              <a:rPr lang="en-US" i="1" dirty="0"/>
              <a:t>Qualitative data.</a:t>
            </a:r>
            <a:endParaRPr lang="en-CA" dirty="0"/>
          </a:p>
          <a:p>
            <a:r>
              <a:rPr lang="en-US" dirty="0"/>
              <a:t>Definition: </a:t>
            </a:r>
            <a:r>
              <a:rPr lang="en-US" b="1" i="1" u="sng" dirty="0"/>
              <a:t>Quantitative</a:t>
            </a:r>
            <a:r>
              <a:rPr lang="en-US" dirty="0"/>
              <a:t> data is numerical (represents counts or measurements).</a:t>
            </a:r>
            <a:endParaRPr lang="en-CA" dirty="0"/>
          </a:p>
          <a:p>
            <a:r>
              <a:rPr lang="en-US" dirty="0"/>
              <a:t>Definition:  </a:t>
            </a:r>
            <a:r>
              <a:rPr lang="en-US" b="1" i="1" u="sng" dirty="0"/>
              <a:t>Qualitative</a:t>
            </a:r>
            <a:r>
              <a:rPr lang="en-US" dirty="0"/>
              <a:t> data is categorical.</a:t>
            </a:r>
            <a:endParaRPr lang="en-CA" dirty="0"/>
          </a:p>
          <a:p>
            <a:r>
              <a:rPr lang="en-US" dirty="0"/>
              <a:t>Ex.1: The temperature of Lake Ontario over the 3 months of summer is an example of quantitative data.</a:t>
            </a:r>
            <a:endParaRPr lang="en-CA" dirty="0"/>
          </a:p>
          <a:p>
            <a:r>
              <a:rPr lang="en-US" dirty="0"/>
              <a:t>Ex. 2: The political affiliation of people living in Ontario: Conservative, Liberal, NDP, Green is an example qualitative data. </a:t>
            </a:r>
            <a:endParaRPr lang="en-CA" dirty="0"/>
          </a:p>
          <a:p>
            <a:pPr>
              <a:buNone/>
            </a:pPr>
            <a:endParaRPr lang="en-CA" dirty="0"/>
          </a:p>
          <a:p>
            <a:endParaRPr lang="en-CA" dirty="0"/>
          </a:p>
        </p:txBody>
      </p:sp>
    </p:spTree>
    <p:extLst>
      <p:ext uri="{BB962C8B-B14F-4D97-AF65-F5344CB8AC3E}">
        <p14:creationId xmlns:p14="http://schemas.microsoft.com/office/powerpoint/2010/main" val="1058612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Discrete and Continuous Data</a:t>
            </a: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47500" lnSpcReduction="20000"/>
          </a:bodyPr>
          <a:lstStyle/>
          <a:p>
            <a:pPr>
              <a:buNone/>
            </a:pPr>
            <a:r>
              <a:rPr lang="en-US" dirty="0"/>
              <a:t> </a:t>
            </a:r>
            <a:endParaRPr lang="en-CA" dirty="0"/>
          </a:p>
          <a:p>
            <a:r>
              <a:rPr lang="en-US" sz="3400" b="1" i="1" u="sng" dirty="0"/>
              <a:t>Definition</a:t>
            </a:r>
            <a:r>
              <a:rPr lang="en-US" sz="3400" dirty="0"/>
              <a:t>. Discrete data results from either a finite number of possible values or a countable number of values. </a:t>
            </a:r>
            <a:endParaRPr lang="en-CA" sz="3400" dirty="0"/>
          </a:p>
          <a:p>
            <a:r>
              <a:rPr lang="en-US" sz="3400" b="1" i="1" u="sng" dirty="0"/>
              <a:t>Definition</a:t>
            </a:r>
            <a:r>
              <a:rPr lang="en-US" sz="3400" dirty="0"/>
              <a:t>. Continuous data results from infinitely many possible values that can be associated with points on a continuous scale, in such a way that there are no gaps or interruptions.</a:t>
            </a:r>
            <a:endParaRPr lang="en-CA" sz="3400" dirty="0"/>
          </a:p>
          <a:p>
            <a:r>
              <a:rPr lang="en-US" sz="3400" dirty="0"/>
              <a:t>In short, discrete data can be counted while continuous data cannot. </a:t>
            </a:r>
            <a:endParaRPr lang="en-CA" sz="3400" dirty="0"/>
          </a:p>
          <a:p>
            <a:pPr>
              <a:buNone/>
            </a:pPr>
            <a:endParaRPr lang="en-CA" sz="3400" dirty="0"/>
          </a:p>
          <a:p>
            <a:r>
              <a:rPr lang="en-US" sz="3400" dirty="0"/>
              <a:t>Ex. 1: The cars in a parking lot or the number of students in a course are examples of discrete data.</a:t>
            </a:r>
            <a:endParaRPr lang="en-CA" sz="3400" dirty="0"/>
          </a:p>
          <a:p>
            <a:r>
              <a:rPr lang="en-US" sz="3400" dirty="0"/>
              <a:t>Ex. 2: The height of a child or the temperature during the day are examples of continuous data.</a:t>
            </a:r>
            <a:endParaRPr lang="en-CA" sz="3400" dirty="0"/>
          </a:p>
          <a:p>
            <a:endParaRPr lang="en-CA" sz="3400" dirty="0"/>
          </a:p>
        </p:txBody>
      </p:sp>
    </p:spTree>
    <p:extLst>
      <p:ext uri="{BB962C8B-B14F-4D97-AF65-F5344CB8AC3E}">
        <p14:creationId xmlns:p14="http://schemas.microsoft.com/office/powerpoint/2010/main" val="1089474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9232"/>
            <a:ext cx="10515600" cy="1325563"/>
          </a:xfrm>
        </p:spPr>
        <p:txBody>
          <a:bodyPr>
            <a:normAutofit fontScale="90000"/>
          </a:bodyPr>
          <a:lstStyle/>
          <a:p>
            <a:r>
              <a:rPr lang="en-CA" dirty="0">
                <a:latin typeface="+mn-lt"/>
              </a:rPr>
              <a:t>Descriptive Statistics. Frequency tables.</a:t>
            </a:r>
            <a:br>
              <a:rPr lang="en-CA" dirty="0">
                <a:latin typeface="+mn-lt"/>
              </a:rPr>
            </a:br>
            <a:r>
              <a:rPr lang="en-CA" dirty="0">
                <a:latin typeface="+mn-lt"/>
              </a:rPr>
              <a:t>Looking at an example</a:t>
            </a:r>
          </a:p>
        </p:txBody>
      </p:sp>
      <p:sp>
        <p:nvSpPr>
          <p:cNvPr id="4" name="Rectangle 4"/>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ormAutofit fontScale="92500" lnSpcReduction="20000"/>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FFFF00"/>
              </a:buClr>
              <a:buSzPct val="80000"/>
              <a:buFont typeface="Monotype Sorts" pitchFamily="2" charset="2"/>
              <a:buNone/>
            </a:pPr>
            <a:r>
              <a:rPr lang="en-US" altLang="en-US" dirty="0">
                <a:effectLst>
                  <a:outerShdw blurRad="38100" dist="38100" dir="2700000" algn="tl">
                    <a:srgbClr val="C0C0C0"/>
                  </a:outerShdw>
                </a:effectLst>
                <a:latin typeface="+mn-lt"/>
                <a:cs typeface="Arial" panose="020B0604020202020204" pitchFamily="34" charset="0"/>
              </a:rPr>
              <a:t>The manager of a car shop</a:t>
            </a:r>
          </a:p>
          <a:p>
            <a:pPr>
              <a:spcBef>
                <a:spcPct val="20000"/>
              </a:spcBef>
              <a:buClr>
                <a:srgbClr val="FFFF00"/>
              </a:buClr>
              <a:buSzPct val="80000"/>
              <a:buFont typeface="Monotype Sorts" pitchFamily="2" charset="2"/>
              <a:buNone/>
            </a:pPr>
            <a:r>
              <a:rPr lang="en-US" altLang="en-US" dirty="0">
                <a:effectLst>
                  <a:outerShdw blurRad="38100" dist="38100" dir="2700000" algn="tl">
                    <a:srgbClr val="C0C0C0"/>
                  </a:outerShdw>
                </a:effectLst>
                <a:latin typeface="+mn-lt"/>
                <a:cs typeface="Arial" panose="020B0604020202020204" pitchFamily="34" charset="0"/>
              </a:rPr>
              <a:t>would like to have a better</a:t>
            </a:r>
          </a:p>
          <a:p>
            <a:pPr>
              <a:spcBef>
                <a:spcPct val="20000"/>
              </a:spcBef>
              <a:buClr>
                <a:srgbClr val="FFFF00"/>
              </a:buClr>
              <a:buSzPct val="80000"/>
              <a:buFont typeface="Monotype Sorts" pitchFamily="2" charset="2"/>
              <a:buNone/>
            </a:pPr>
            <a:r>
              <a:rPr lang="en-US" altLang="en-US" dirty="0">
                <a:effectLst>
                  <a:outerShdw blurRad="38100" dist="38100" dir="2700000" algn="tl">
                    <a:srgbClr val="C0C0C0"/>
                  </a:outerShdw>
                </a:effectLst>
                <a:latin typeface="+mn-lt"/>
                <a:cs typeface="Arial" panose="020B0604020202020204" pitchFamily="34" charset="0"/>
              </a:rPr>
              <a:t>understanding of the cost</a:t>
            </a:r>
          </a:p>
          <a:p>
            <a:pPr>
              <a:spcBef>
                <a:spcPct val="20000"/>
              </a:spcBef>
              <a:buClr>
                <a:srgbClr val="FFFF00"/>
              </a:buClr>
              <a:buSzPct val="80000"/>
              <a:buFont typeface="Monotype Sorts" pitchFamily="2" charset="2"/>
              <a:buNone/>
            </a:pPr>
            <a:r>
              <a:rPr lang="en-US" altLang="en-US" dirty="0">
                <a:effectLst>
                  <a:outerShdw blurRad="38100" dist="38100" dir="2700000" algn="tl">
                    <a:srgbClr val="C0C0C0"/>
                  </a:outerShdw>
                </a:effectLst>
                <a:latin typeface="+mn-lt"/>
                <a:cs typeface="Arial" panose="020B0604020202020204" pitchFamily="34" charset="0"/>
              </a:rPr>
              <a:t>of parts used in the engine</a:t>
            </a:r>
          </a:p>
          <a:p>
            <a:pPr>
              <a:spcBef>
                <a:spcPct val="20000"/>
              </a:spcBef>
              <a:buClr>
                <a:srgbClr val="FFFF00"/>
              </a:buClr>
              <a:buSzPct val="80000"/>
              <a:buFont typeface="Monotype Sorts" pitchFamily="2" charset="2"/>
              <a:buNone/>
            </a:pPr>
            <a:r>
              <a:rPr lang="en-US" altLang="en-US" dirty="0">
                <a:effectLst>
                  <a:outerShdw blurRad="38100" dist="38100" dir="2700000" algn="tl">
                    <a:srgbClr val="C0C0C0"/>
                  </a:outerShdw>
                </a:effectLst>
                <a:latin typeface="+mn-lt"/>
                <a:cs typeface="Arial" panose="020B0604020202020204" pitchFamily="34" charset="0"/>
              </a:rPr>
              <a:t>repairs performed in the</a:t>
            </a:r>
          </a:p>
          <a:p>
            <a:pPr>
              <a:spcBef>
                <a:spcPct val="20000"/>
              </a:spcBef>
              <a:buClr>
                <a:srgbClr val="FFFF00"/>
              </a:buClr>
              <a:buSzPct val="80000"/>
              <a:buFont typeface="Monotype Sorts" pitchFamily="2" charset="2"/>
              <a:buNone/>
            </a:pPr>
            <a:r>
              <a:rPr lang="en-US" altLang="en-US" dirty="0">
                <a:effectLst>
                  <a:outerShdw blurRad="38100" dist="38100" dir="2700000" algn="tl">
                    <a:srgbClr val="C0C0C0"/>
                  </a:outerShdw>
                </a:effectLst>
                <a:latin typeface="+mn-lt"/>
                <a:cs typeface="Arial" panose="020B0604020202020204" pitchFamily="34" charset="0"/>
              </a:rPr>
              <a:t>shop.  He examines 50</a:t>
            </a:r>
          </a:p>
          <a:p>
            <a:pPr>
              <a:spcBef>
                <a:spcPct val="20000"/>
              </a:spcBef>
              <a:buClr>
                <a:srgbClr val="FFFF00"/>
              </a:buClr>
              <a:buSzPct val="80000"/>
              <a:buFont typeface="Monotype Sorts" pitchFamily="2" charset="2"/>
              <a:buNone/>
            </a:pPr>
            <a:r>
              <a:rPr lang="en-US" altLang="en-US" dirty="0">
                <a:effectLst>
                  <a:outerShdw blurRad="38100" dist="38100" dir="2700000" algn="tl">
                    <a:srgbClr val="C0C0C0"/>
                  </a:outerShdw>
                </a:effectLst>
                <a:latin typeface="+mn-lt"/>
                <a:cs typeface="Arial" panose="020B0604020202020204" pitchFamily="34" charset="0"/>
              </a:rPr>
              <a:t>customer invoices for repairs.  The cost of parts,</a:t>
            </a:r>
          </a:p>
          <a:p>
            <a:pPr>
              <a:spcBef>
                <a:spcPct val="20000"/>
              </a:spcBef>
              <a:buClr>
                <a:srgbClr val="FFFF00"/>
              </a:buClr>
              <a:buSzPct val="80000"/>
              <a:buFont typeface="Monotype Sorts" pitchFamily="2" charset="2"/>
              <a:buNone/>
            </a:pPr>
            <a:r>
              <a:rPr lang="en-US" altLang="en-US" dirty="0">
                <a:effectLst>
                  <a:outerShdw blurRad="38100" dist="38100" dir="2700000" algn="tl">
                    <a:srgbClr val="C0C0C0"/>
                  </a:outerShdw>
                </a:effectLst>
                <a:latin typeface="+mn-lt"/>
                <a:cs typeface="Arial" panose="020B0604020202020204" pitchFamily="34" charset="0"/>
              </a:rPr>
              <a:t>rounded to the nearest dollar, are listed on the next</a:t>
            </a:r>
          </a:p>
          <a:p>
            <a:pPr>
              <a:spcBef>
                <a:spcPct val="20000"/>
              </a:spcBef>
              <a:buClr>
                <a:srgbClr val="FFFF00"/>
              </a:buClr>
              <a:buSzPct val="80000"/>
              <a:buFont typeface="Monotype Sorts" pitchFamily="2" charset="2"/>
              <a:buNone/>
            </a:pPr>
            <a:r>
              <a:rPr lang="en-US" altLang="en-US" dirty="0">
                <a:effectLst>
                  <a:outerShdw blurRad="38100" dist="38100" dir="2700000" algn="tl">
                    <a:srgbClr val="C0C0C0"/>
                  </a:outerShdw>
                </a:effectLst>
                <a:latin typeface="+mn-lt"/>
                <a:cs typeface="Arial" panose="020B0604020202020204" pitchFamily="34" charset="0"/>
              </a:rPr>
              <a:t>slide.</a:t>
            </a:r>
          </a:p>
        </p:txBody>
      </p:sp>
      <p:grpSp>
        <p:nvGrpSpPr>
          <p:cNvPr id="5" name="Group 8"/>
          <p:cNvGrpSpPr>
            <a:grpSpLocks/>
          </p:cNvGrpSpPr>
          <p:nvPr/>
        </p:nvGrpSpPr>
        <p:grpSpPr bwMode="auto">
          <a:xfrm>
            <a:off x="7318985" y="2305844"/>
            <a:ext cx="3576637" cy="2147887"/>
            <a:chOff x="1661" y="2421"/>
            <a:chExt cx="2181" cy="1305"/>
          </a:xfrm>
        </p:grpSpPr>
        <p:grpSp>
          <p:nvGrpSpPr>
            <p:cNvPr id="6" name="Group 9"/>
            <p:cNvGrpSpPr>
              <a:grpSpLocks/>
            </p:cNvGrpSpPr>
            <p:nvPr/>
          </p:nvGrpSpPr>
          <p:grpSpPr bwMode="auto">
            <a:xfrm rot="279349">
              <a:off x="2925" y="2421"/>
              <a:ext cx="917" cy="1065"/>
              <a:chOff x="3222" y="2421"/>
              <a:chExt cx="917" cy="1065"/>
            </a:xfrm>
          </p:grpSpPr>
          <p:sp>
            <p:nvSpPr>
              <p:cNvPr id="8" name="Freeform 10"/>
              <p:cNvSpPr>
                <a:spLocks/>
              </p:cNvSpPr>
              <p:nvPr/>
            </p:nvSpPr>
            <p:spPr bwMode="auto">
              <a:xfrm>
                <a:off x="3222" y="2421"/>
                <a:ext cx="917" cy="1065"/>
              </a:xfrm>
              <a:custGeom>
                <a:avLst/>
                <a:gdLst>
                  <a:gd name="T0" fmla="*/ 1827 w 1834"/>
                  <a:gd name="T1" fmla="*/ 1550 h 2130"/>
                  <a:gd name="T2" fmla="*/ 1799 w 1834"/>
                  <a:gd name="T3" fmla="*/ 1585 h 2130"/>
                  <a:gd name="T4" fmla="*/ 1758 w 1834"/>
                  <a:gd name="T5" fmla="*/ 1588 h 2130"/>
                  <a:gd name="T6" fmla="*/ 1713 w 1834"/>
                  <a:gd name="T7" fmla="*/ 1569 h 2130"/>
                  <a:gd name="T8" fmla="*/ 1677 w 1834"/>
                  <a:gd name="T9" fmla="*/ 1543 h 2130"/>
                  <a:gd name="T10" fmla="*/ 1669 w 1834"/>
                  <a:gd name="T11" fmla="*/ 1677 h 2130"/>
                  <a:gd name="T12" fmla="*/ 1624 w 1834"/>
                  <a:gd name="T13" fmla="*/ 1805 h 2130"/>
                  <a:gd name="T14" fmla="*/ 1536 w 1834"/>
                  <a:gd name="T15" fmla="*/ 1848 h 2130"/>
                  <a:gd name="T16" fmla="*/ 1461 w 1834"/>
                  <a:gd name="T17" fmla="*/ 1803 h 2130"/>
                  <a:gd name="T18" fmla="*/ 1379 w 1834"/>
                  <a:gd name="T19" fmla="*/ 1794 h 2130"/>
                  <a:gd name="T20" fmla="*/ 1281 w 1834"/>
                  <a:gd name="T21" fmla="*/ 1928 h 2130"/>
                  <a:gd name="T22" fmla="*/ 1233 w 1834"/>
                  <a:gd name="T23" fmla="*/ 2080 h 2130"/>
                  <a:gd name="T24" fmla="*/ 1143 w 1834"/>
                  <a:gd name="T25" fmla="*/ 2127 h 2130"/>
                  <a:gd name="T26" fmla="*/ 1061 w 1834"/>
                  <a:gd name="T27" fmla="*/ 2064 h 2130"/>
                  <a:gd name="T28" fmla="*/ 1001 w 1834"/>
                  <a:gd name="T29" fmla="*/ 1987 h 2130"/>
                  <a:gd name="T30" fmla="*/ 749 w 1834"/>
                  <a:gd name="T31" fmla="*/ 1942 h 2130"/>
                  <a:gd name="T32" fmla="*/ 493 w 1834"/>
                  <a:gd name="T33" fmla="*/ 1901 h 2130"/>
                  <a:gd name="T34" fmla="*/ 358 w 1834"/>
                  <a:gd name="T35" fmla="*/ 1943 h 2130"/>
                  <a:gd name="T36" fmla="*/ 303 w 1834"/>
                  <a:gd name="T37" fmla="*/ 2025 h 2130"/>
                  <a:gd name="T38" fmla="*/ 245 w 1834"/>
                  <a:gd name="T39" fmla="*/ 2016 h 2130"/>
                  <a:gd name="T40" fmla="*/ 189 w 1834"/>
                  <a:gd name="T41" fmla="*/ 1927 h 2130"/>
                  <a:gd name="T42" fmla="*/ 158 w 1834"/>
                  <a:gd name="T43" fmla="*/ 1867 h 2130"/>
                  <a:gd name="T44" fmla="*/ 115 w 1834"/>
                  <a:gd name="T45" fmla="*/ 1876 h 2130"/>
                  <a:gd name="T46" fmla="*/ 89 w 1834"/>
                  <a:gd name="T47" fmla="*/ 1878 h 2130"/>
                  <a:gd name="T48" fmla="*/ 44 w 1834"/>
                  <a:gd name="T49" fmla="*/ 1707 h 2130"/>
                  <a:gd name="T50" fmla="*/ 3 w 1834"/>
                  <a:gd name="T51" fmla="*/ 1401 h 2130"/>
                  <a:gd name="T52" fmla="*/ 103 w 1834"/>
                  <a:gd name="T53" fmla="*/ 1155 h 2130"/>
                  <a:gd name="T54" fmla="*/ 165 w 1834"/>
                  <a:gd name="T55" fmla="*/ 1040 h 2130"/>
                  <a:gd name="T56" fmla="*/ 135 w 1834"/>
                  <a:gd name="T57" fmla="*/ 882 h 2130"/>
                  <a:gd name="T58" fmla="*/ 105 w 1834"/>
                  <a:gd name="T59" fmla="*/ 610 h 2130"/>
                  <a:gd name="T60" fmla="*/ 142 w 1834"/>
                  <a:gd name="T61" fmla="*/ 311 h 2130"/>
                  <a:gd name="T62" fmla="*/ 160 w 1834"/>
                  <a:gd name="T63" fmla="*/ 280 h 2130"/>
                  <a:gd name="T64" fmla="*/ 226 w 1834"/>
                  <a:gd name="T65" fmla="*/ 258 h 2130"/>
                  <a:gd name="T66" fmla="*/ 300 w 1834"/>
                  <a:gd name="T67" fmla="*/ 235 h 2130"/>
                  <a:gd name="T68" fmla="*/ 386 w 1834"/>
                  <a:gd name="T69" fmla="*/ 210 h 2130"/>
                  <a:gd name="T70" fmla="*/ 531 w 1834"/>
                  <a:gd name="T71" fmla="*/ 169 h 2130"/>
                  <a:gd name="T72" fmla="*/ 676 w 1834"/>
                  <a:gd name="T73" fmla="*/ 124 h 2130"/>
                  <a:gd name="T74" fmla="*/ 823 w 1834"/>
                  <a:gd name="T75" fmla="*/ 82 h 2130"/>
                  <a:gd name="T76" fmla="*/ 972 w 1834"/>
                  <a:gd name="T77" fmla="*/ 47 h 2130"/>
                  <a:gd name="T78" fmla="*/ 1126 w 1834"/>
                  <a:gd name="T79" fmla="*/ 24 h 2130"/>
                  <a:gd name="T80" fmla="*/ 1222 w 1834"/>
                  <a:gd name="T81" fmla="*/ 16 h 2130"/>
                  <a:gd name="T82" fmla="*/ 1308 w 1834"/>
                  <a:gd name="T83" fmla="*/ 3 h 2130"/>
                  <a:gd name="T84" fmla="*/ 1395 w 1834"/>
                  <a:gd name="T85" fmla="*/ 12 h 2130"/>
                  <a:gd name="T86" fmla="*/ 1507 w 1834"/>
                  <a:gd name="T87" fmla="*/ 82 h 2130"/>
                  <a:gd name="T88" fmla="*/ 1624 w 1834"/>
                  <a:gd name="T89" fmla="*/ 125 h 2130"/>
                  <a:gd name="T90" fmla="*/ 1734 w 1834"/>
                  <a:gd name="T91" fmla="*/ 185 h 2130"/>
                  <a:gd name="T92" fmla="*/ 1779 w 1834"/>
                  <a:gd name="T93" fmla="*/ 305 h 2130"/>
                  <a:gd name="T94" fmla="*/ 1774 w 1834"/>
                  <a:gd name="T95" fmla="*/ 384 h 2130"/>
                  <a:gd name="T96" fmla="*/ 1782 w 1834"/>
                  <a:gd name="T97" fmla="*/ 701 h 2130"/>
                  <a:gd name="T98" fmla="*/ 1755 w 1834"/>
                  <a:gd name="T99" fmla="*/ 1067 h 2130"/>
                  <a:gd name="T100" fmla="*/ 1751 w 1834"/>
                  <a:gd name="T101" fmla="*/ 1314 h 2130"/>
                  <a:gd name="T102" fmla="*/ 1775 w 1834"/>
                  <a:gd name="T103" fmla="*/ 1264 h 2130"/>
                  <a:gd name="T104" fmla="*/ 1814 w 1834"/>
                  <a:gd name="T105" fmla="*/ 1254 h 2130"/>
                  <a:gd name="T106" fmla="*/ 1817 w 1834"/>
                  <a:gd name="T107" fmla="*/ 1312 h 2130"/>
                  <a:gd name="T108" fmla="*/ 1808 w 1834"/>
                  <a:gd name="T109" fmla="*/ 1436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4" h="2130">
                    <a:moveTo>
                      <a:pt x="1808" y="1436"/>
                    </a:moveTo>
                    <a:lnTo>
                      <a:pt x="1812" y="1463"/>
                    </a:lnTo>
                    <a:lnTo>
                      <a:pt x="1819" y="1491"/>
                    </a:lnTo>
                    <a:lnTo>
                      <a:pt x="1825" y="1517"/>
                    </a:lnTo>
                    <a:lnTo>
                      <a:pt x="1827" y="1545"/>
                    </a:lnTo>
                    <a:lnTo>
                      <a:pt x="1827" y="1550"/>
                    </a:lnTo>
                    <a:lnTo>
                      <a:pt x="1822" y="1555"/>
                    </a:lnTo>
                    <a:lnTo>
                      <a:pt x="1818" y="1562"/>
                    </a:lnTo>
                    <a:lnTo>
                      <a:pt x="1817" y="1570"/>
                    </a:lnTo>
                    <a:lnTo>
                      <a:pt x="1811" y="1575"/>
                    </a:lnTo>
                    <a:lnTo>
                      <a:pt x="1805" y="1581"/>
                    </a:lnTo>
                    <a:lnTo>
                      <a:pt x="1799" y="1585"/>
                    </a:lnTo>
                    <a:lnTo>
                      <a:pt x="1793" y="1589"/>
                    </a:lnTo>
                    <a:lnTo>
                      <a:pt x="1787" y="1592"/>
                    </a:lnTo>
                    <a:lnTo>
                      <a:pt x="1780" y="1593"/>
                    </a:lnTo>
                    <a:lnTo>
                      <a:pt x="1773" y="1595"/>
                    </a:lnTo>
                    <a:lnTo>
                      <a:pt x="1766" y="1593"/>
                    </a:lnTo>
                    <a:lnTo>
                      <a:pt x="1758" y="1588"/>
                    </a:lnTo>
                    <a:lnTo>
                      <a:pt x="1750" y="1584"/>
                    </a:lnTo>
                    <a:lnTo>
                      <a:pt x="1742" y="1582"/>
                    </a:lnTo>
                    <a:lnTo>
                      <a:pt x="1733" y="1582"/>
                    </a:lnTo>
                    <a:lnTo>
                      <a:pt x="1727" y="1577"/>
                    </a:lnTo>
                    <a:lnTo>
                      <a:pt x="1720" y="1573"/>
                    </a:lnTo>
                    <a:lnTo>
                      <a:pt x="1713" y="1569"/>
                    </a:lnTo>
                    <a:lnTo>
                      <a:pt x="1706" y="1565"/>
                    </a:lnTo>
                    <a:lnTo>
                      <a:pt x="1699" y="1559"/>
                    </a:lnTo>
                    <a:lnTo>
                      <a:pt x="1693" y="1553"/>
                    </a:lnTo>
                    <a:lnTo>
                      <a:pt x="1690" y="1546"/>
                    </a:lnTo>
                    <a:lnTo>
                      <a:pt x="1688" y="1538"/>
                    </a:lnTo>
                    <a:lnTo>
                      <a:pt x="1677" y="1543"/>
                    </a:lnTo>
                    <a:lnTo>
                      <a:pt x="1672" y="1550"/>
                    </a:lnTo>
                    <a:lnTo>
                      <a:pt x="1665" y="1558"/>
                    </a:lnTo>
                    <a:lnTo>
                      <a:pt x="1658" y="1566"/>
                    </a:lnTo>
                    <a:lnTo>
                      <a:pt x="1669" y="1600"/>
                    </a:lnTo>
                    <a:lnTo>
                      <a:pt x="1672" y="1638"/>
                    </a:lnTo>
                    <a:lnTo>
                      <a:pt x="1669" y="1677"/>
                    </a:lnTo>
                    <a:lnTo>
                      <a:pt x="1668" y="1714"/>
                    </a:lnTo>
                    <a:lnTo>
                      <a:pt x="1662" y="1734"/>
                    </a:lnTo>
                    <a:lnTo>
                      <a:pt x="1655" y="1753"/>
                    </a:lnTo>
                    <a:lnTo>
                      <a:pt x="1646" y="1772"/>
                    </a:lnTo>
                    <a:lnTo>
                      <a:pt x="1636" y="1789"/>
                    </a:lnTo>
                    <a:lnTo>
                      <a:pt x="1624" y="1805"/>
                    </a:lnTo>
                    <a:lnTo>
                      <a:pt x="1609" y="1819"/>
                    </a:lnTo>
                    <a:lnTo>
                      <a:pt x="1593" y="1831"/>
                    </a:lnTo>
                    <a:lnTo>
                      <a:pt x="1575" y="1841"/>
                    </a:lnTo>
                    <a:lnTo>
                      <a:pt x="1562" y="1847"/>
                    </a:lnTo>
                    <a:lnTo>
                      <a:pt x="1548" y="1849"/>
                    </a:lnTo>
                    <a:lnTo>
                      <a:pt x="1536" y="1848"/>
                    </a:lnTo>
                    <a:lnTo>
                      <a:pt x="1523" y="1846"/>
                    </a:lnTo>
                    <a:lnTo>
                      <a:pt x="1510" y="1841"/>
                    </a:lnTo>
                    <a:lnTo>
                      <a:pt x="1498" y="1835"/>
                    </a:lnTo>
                    <a:lnTo>
                      <a:pt x="1486" y="1828"/>
                    </a:lnTo>
                    <a:lnTo>
                      <a:pt x="1476" y="1820"/>
                    </a:lnTo>
                    <a:lnTo>
                      <a:pt x="1461" y="1803"/>
                    </a:lnTo>
                    <a:lnTo>
                      <a:pt x="1453" y="1782"/>
                    </a:lnTo>
                    <a:lnTo>
                      <a:pt x="1448" y="1760"/>
                    </a:lnTo>
                    <a:lnTo>
                      <a:pt x="1447" y="1740"/>
                    </a:lnTo>
                    <a:lnTo>
                      <a:pt x="1425" y="1758"/>
                    </a:lnTo>
                    <a:lnTo>
                      <a:pt x="1402" y="1776"/>
                    </a:lnTo>
                    <a:lnTo>
                      <a:pt x="1379" y="1794"/>
                    </a:lnTo>
                    <a:lnTo>
                      <a:pt x="1356" y="1812"/>
                    </a:lnTo>
                    <a:lnTo>
                      <a:pt x="1334" y="1831"/>
                    </a:lnTo>
                    <a:lnTo>
                      <a:pt x="1313" y="1849"/>
                    </a:lnTo>
                    <a:lnTo>
                      <a:pt x="1295" y="1870"/>
                    </a:lnTo>
                    <a:lnTo>
                      <a:pt x="1278" y="1893"/>
                    </a:lnTo>
                    <a:lnTo>
                      <a:pt x="1281" y="1928"/>
                    </a:lnTo>
                    <a:lnTo>
                      <a:pt x="1282" y="1965"/>
                    </a:lnTo>
                    <a:lnTo>
                      <a:pt x="1276" y="2002"/>
                    </a:lnTo>
                    <a:lnTo>
                      <a:pt x="1261" y="2034"/>
                    </a:lnTo>
                    <a:lnTo>
                      <a:pt x="1252" y="2051"/>
                    </a:lnTo>
                    <a:lnTo>
                      <a:pt x="1243" y="2066"/>
                    </a:lnTo>
                    <a:lnTo>
                      <a:pt x="1233" y="2080"/>
                    </a:lnTo>
                    <a:lnTo>
                      <a:pt x="1221" y="2094"/>
                    </a:lnTo>
                    <a:lnTo>
                      <a:pt x="1208" y="2106"/>
                    </a:lnTo>
                    <a:lnTo>
                      <a:pt x="1195" y="2116"/>
                    </a:lnTo>
                    <a:lnTo>
                      <a:pt x="1180" y="2124"/>
                    </a:lnTo>
                    <a:lnTo>
                      <a:pt x="1161" y="2130"/>
                    </a:lnTo>
                    <a:lnTo>
                      <a:pt x="1143" y="2127"/>
                    </a:lnTo>
                    <a:lnTo>
                      <a:pt x="1126" y="2122"/>
                    </a:lnTo>
                    <a:lnTo>
                      <a:pt x="1109" y="2114"/>
                    </a:lnTo>
                    <a:lnTo>
                      <a:pt x="1096" y="2105"/>
                    </a:lnTo>
                    <a:lnTo>
                      <a:pt x="1082" y="2093"/>
                    </a:lnTo>
                    <a:lnTo>
                      <a:pt x="1070" y="2079"/>
                    </a:lnTo>
                    <a:lnTo>
                      <a:pt x="1061" y="2064"/>
                    </a:lnTo>
                    <a:lnTo>
                      <a:pt x="1054" y="2048"/>
                    </a:lnTo>
                    <a:lnTo>
                      <a:pt x="1052" y="2032"/>
                    </a:lnTo>
                    <a:lnTo>
                      <a:pt x="1051" y="2019"/>
                    </a:lnTo>
                    <a:lnTo>
                      <a:pt x="1048" y="2007"/>
                    </a:lnTo>
                    <a:lnTo>
                      <a:pt x="1044" y="1994"/>
                    </a:lnTo>
                    <a:lnTo>
                      <a:pt x="1001" y="1987"/>
                    </a:lnTo>
                    <a:lnTo>
                      <a:pt x="958" y="1980"/>
                    </a:lnTo>
                    <a:lnTo>
                      <a:pt x="917" y="1973"/>
                    </a:lnTo>
                    <a:lnTo>
                      <a:pt x="874" y="1965"/>
                    </a:lnTo>
                    <a:lnTo>
                      <a:pt x="833" y="1958"/>
                    </a:lnTo>
                    <a:lnTo>
                      <a:pt x="791" y="1950"/>
                    </a:lnTo>
                    <a:lnTo>
                      <a:pt x="749" y="1942"/>
                    </a:lnTo>
                    <a:lnTo>
                      <a:pt x="707" y="1934"/>
                    </a:lnTo>
                    <a:lnTo>
                      <a:pt x="665" y="1927"/>
                    </a:lnTo>
                    <a:lnTo>
                      <a:pt x="622" y="1920"/>
                    </a:lnTo>
                    <a:lnTo>
                      <a:pt x="579" y="1912"/>
                    </a:lnTo>
                    <a:lnTo>
                      <a:pt x="537" y="1907"/>
                    </a:lnTo>
                    <a:lnTo>
                      <a:pt x="493" y="1901"/>
                    </a:lnTo>
                    <a:lnTo>
                      <a:pt x="449" y="1895"/>
                    </a:lnTo>
                    <a:lnTo>
                      <a:pt x="404" y="1890"/>
                    </a:lnTo>
                    <a:lnTo>
                      <a:pt x="359" y="1886"/>
                    </a:lnTo>
                    <a:lnTo>
                      <a:pt x="362" y="1904"/>
                    </a:lnTo>
                    <a:lnTo>
                      <a:pt x="361" y="1924"/>
                    </a:lnTo>
                    <a:lnTo>
                      <a:pt x="358" y="1943"/>
                    </a:lnTo>
                    <a:lnTo>
                      <a:pt x="354" y="1962"/>
                    </a:lnTo>
                    <a:lnTo>
                      <a:pt x="347" y="1979"/>
                    </a:lnTo>
                    <a:lnTo>
                      <a:pt x="338" y="1995"/>
                    </a:lnTo>
                    <a:lnTo>
                      <a:pt x="326" y="2010"/>
                    </a:lnTo>
                    <a:lnTo>
                      <a:pt x="312" y="2023"/>
                    </a:lnTo>
                    <a:lnTo>
                      <a:pt x="303" y="2025"/>
                    </a:lnTo>
                    <a:lnTo>
                      <a:pt x="294" y="2025"/>
                    </a:lnTo>
                    <a:lnTo>
                      <a:pt x="283" y="2025"/>
                    </a:lnTo>
                    <a:lnTo>
                      <a:pt x="274" y="2024"/>
                    </a:lnTo>
                    <a:lnTo>
                      <a:pt x="264" y="2022"/>
                    </a:lnTo>
                    <a:lnTo>
                      <a:pt x="255" y="2019"/>
                    </a:lnTo>
                    <a:lnTo>
                      <a:pt x="245" y="2016"/>
                    </a:lnTo>
                    <a:lnTo>
                      <a:pt x="236" y="2013"/>
                    </a:lnTo>
                    <a:lnTo>
                      <a:pt x="225" y="1996"/>
                    </a:lnTo>
                    <a:lnTo>
                      <a:pt x="214" y="1980"/>
                    </a:lnTo>
                    <a:lnTo>
                      <a:pt x="205" y="1963"/>
                    </a:lnTo>
                    <a:lnTo>
                      <a:pt x="197" y="1946"/>
                    </a:lnTo>
                    <a:lnTo>
                      <a:pt x="189" y="1927"/>
                    </a:lnTo>
                    <a:lnTo>
                      <a:pt x="184" y="1909"/>
                    </a:lnTo>
                    <a:lnTo>
                      <a:pt x="181" y="1889"/>
                    </a:lnTo>
                    <a:lnTo>
                      <a:pt x="181" y="1870"/>
                    </a:lnTo>
                    <a:lnTo>
                      <a:pt x="174" y="1869"/>
                    </a:lnTo>
                    <a:lnTo>
                      <a:pt x="166" y="1867"/>
                    </a:lnTo>
                    <a:lnTo>
                      <a:pt x="158" y="1867"/>
                    </a:lnTo>
                    <a:lnTo>
                      <a:pt x="150" y="1866"/>
                    </a:lnTo>
                    <a:lnTo>
                      <a:pt x="142" y="1866"/>
                    </a:lnTo>
                    <a:lnTo>
                      <a:pt x="134" y="1869"/>
                    </a:lnTo>
                    <a:lnTo>
                      <a:pt x="127" y="1871"/>
                    </a:lnTo>
                    <a:lnTo>
                      <a:pt x="120" y="1877"/>
                    </a:lnTo>
                    <a:lnTo>
                      <a:pt x="115" y="1876"/>
                    </a:lnTo>
                    <a:lnTo>
                      <a:pt x="112" y="1874"/>
                    </a:lnTo>
                    <a:lnTo>
                      <a:pt x="107" y="1876"/>
                    </a:lnTo>
                    <a:lnTo>
                      <a:pt x="103" y="1877"/>
                    </a:lnTo>
                    <a:lnTo>
                      <a:pt x="98" y="1878"/>
                    </a:lnTo>
                    <a:lnTo>
                      <a:pt x="94" y="1879"/>
                    </a:lnTo>
                    <a:lnTo>
                      <a:pt x="89" y="1878"/>
                    </a:lnTo>
                    <a:lnTo>
                      <a:pt x="84" y="1877"/>
                    </a:lnTo>
                    <a:lnTo>
                      <a:pt x="71" y="1847"/>
                    </a:lnTo>
                    <a:lnTo>
                      <a:pt x="61" y="1814"/>
                    </a:lnTo>
                    <a:lnTo>
                      <a:pt x="54" y="1780"/>
                    </a:lnTo>
                    <a:lnTo>
                      <a:pt x="48" y="1744"/>
                    </a:lnTo>
                    <a:lnTo>
                      <a:pt x="44" y="1707"/>
                    </a:lnTo>
                    <a:lnTo>
                      <a:pt x="39" y="1672"/>
                    </a:lnTo>
                    <a:lnTo>
                      <a:pt x="33" y="1635"/>
                    </a:lnTo>
                    <a:lnTo>
                      <a:pt x="28" y="1599"/>
                    </a:lnTo>
                    <a:lnTo>
                      <a:pt x="17" y="1534"/>
                    </a:lnTo>
                    <a:lnTo>
                      <a:pt x="9" y="1467"/>
                    </a:lnTo>
                    <a:lnTo>
                      <a:pt x="3" y="1401"/>
                    </a:lnTo>
                    <a:lnTo>
                      <a:pt x="0" y="1332"/>
                    </a:lnTo>
                    <a:lnTo>
                      <a:pt x="16" y="1295"/>
                    </a:lnTo>
                    <a:lnTo>
                      <a:pt x="35" y="1259"/>
                    </a:lnTo>
                    <a:lnTo>
                      <a:pt x="56" y="1224"/>
                    </a:lnTo>
                    <a:lnTo>
                      <a:pt x="79" y="1189"/>
                    </a:lnTo>
                    <a:lnTo>
                      <a:pt x="103" y="1155"/>
                    </a:lnTo>
                    <a:lnTo>
                      <a:pt x="126" y="1120"/>
                    </a:lnTo>
                    <a:lnTo>
                      <a:pt x="147" y="1086"/>
                    </a:lnTo>
                    <a:lnTo>
                      <a:pt x="168" y="1050"/>
                    </a:lnTo>
                    <a:lnTo>
                      <a:pt x="168" y="1044"/>
                    </a:lnTo>
                    <a:lnTo>
                      <a:pt x="166" y="1042"/>
                    </a:lnTo>
                    <a:lnTo>
                      <a:pt x="165" y="1040"/>
                    </a:lnTo>
                    <a:lnTo>
                      <a:pt x="169" y="1036"/>
                    </a:lnTo>
                    <a:lnTo>
                      <a:pt x="159" y="1007"/>
                    </a:lnTo>
                    <a:lnTo>
                      <a:pt x="151" y="976"/>
                    </a:lnTo>
                    <a:lnTo>
                      <a:pt x="145" y="945"/>
                    </a:lnTo>
                    <a:lnTo>
                      <a:pt x="139" y="914"/>
                    </a:lnTo>
                    <a:lnTo>
                      <a:pt x="135" y="882"/>
                    </a:lnTo>
                    <a:lnTo>
                      <a:pt x="129" y="850"/>
                    </a:lnTo>
                    <a:lnTo>
                      <a:pt x="123" y="818"/>
                    </a:lnTo>
                    <a:lnTo>
                      <a:pt x="116" y="789"/>
                    </a:lnTo>
                    <a:lnTo>
                      <a:pt x="109" y="730"/>
                    </a:lnTo>
                    <a:lnTo>
                      <a:pt x="106" y="671"/>
                    </a:lnTo>
                    <a:lnTo>
                      <a:pt x="105" y="610"/>
                    </a:lnTo>
                    <a:lnTo>
                      <a:pt x="106" y="550"/>
                    </a:lnTo>
                    <a:lnTo>
                      <a:pt x="109" y="489"/>
                    </a:lnTo>
                    <a:lnTo>
                      <a:pt x="115" y="429"/>
                    </a:lnTo>
                    <a:lnTo>
                      <a:pt x="123" y="371"/>
                    </a:lnTo>
                    <a:lnTo>
                      <a:pt x="134" y="313"/>
                    </a:lnTo>
                    <a:lnTo>
                      <a:pt x="142" y="311"/>
                    </a:lnTo>
                    <a:lnTo>
                      <a:pt x="147" y="306"/>
                    </a:lnTo>
                    <a:lnTo>
                      <a:pt x="150" y="300"/>
                    </a:lnTo>
                    <a:lnTo>
                      <a:pt x="151" y="293"/>
                    </a:lnTo>
                    <a:lnTo>
                      <a:pt x="152" y="288"/>
                    </a:lnTo>
                    <a:lnTo>
                      <a:pt x="154" y="283"/>
                    </a:lnTo>
                    <a:lnTo>
                      <a:pt x="160" y="280"/>
                    </a:lnTo>
                    <a:lnTo>
                      <a:pt x="169" y="281"/>
                    </a:lnTo>
                    <a:lnTo>
                      <a:pt x="180" y="276"/>
                    </a:lnTo>
                    <a:lnTo>
                      <a:pt x="191" y="270"/>
                    </a:lnTo>
                    <a:lnTo>
                      <a:pt x="203" y="266"/>
                    </a:lnTo>
                    <a:lnTo>
                      <a:pt x="214" y="261"/>
                    </a:lnTo>
                    <a:lnTo>
                      <a:pt x="226" y="258"/>
                    </a:lnTo>
                    <a:lnTo>
                      <a:pt x="238" y="253"/>
                    </a:lnTo>
                    <a:lnTo>
                      <a:pt x="250" y="250"/>
                    </a:lnTo>
                    <a:lnTo>
                      <a:pt x="263" y="245"/>
                    </a:lnTo>
                    <a:lnTo>
                      <a:pt x="275" y="242"/>
                    </a:lnTo>
                    <a:lnTo>
                      <a:pt x="287" y="238"/>
                    </a:lnTo>
                    <a:lnTo>
                      <a:pt x="300" y="235"/>
                    </a:lnTo>
                    <a:lnTo>
                      <a:pt x="312" y="231"/>
                    </a:lnTo>
                    <a:lnTo>
                      <a:pt x="325" y="228"/>
                    </a:lnTo>
                    <a:lnTo>
                      <a:pt x="338" y="224"/>
                    </a:lnTo>
                    <a:lnTo>
                      <a:pt x="349" y="221"/>
                    </a:lnTo>
                    <a:lnTo>
                      <a:pt x="362" y="217"/>
                    </a:lnTo>
                    <a:lnTo>
                      <a:pt x="386" y="210"/>
                    </a:lnTo>
                    <a:lnTo>
                      <a:pt x="410" y="205"/>
                    </a:lnTo>
                    <a:lnTo>
                      <a:pt x="434" y="198"/>
                    </a:lnTo>
                    <a:lnTo>
                      <a:pt x="459" y="191"/>
                    </a:lnTo>
                    <a:lnTo>
                      <a:pt x="483" y="183"/>
                    </a:lnTo>
                    <a:lnTo>
                      <a:pt x="507" y="176"/>
                    </a:lnTo>
                    <a:lnTo>
                      <a:pt x="531" y="169"/>
                    </a:lnTo>
                    <a:lnTo>
                      <a:pt x="555" y="161"/>
                    </a:lnTo>
                    <a:lnTo>
                      <a:pt x="579" y="154"/>
                    </a:lnTo>
                    <a:lnTo>
                      <a:pt x="604" y="146"/>
                    </a:lnTo>
                    <a:lnTo>
                      <a:pt x="628" y="139"/>
                    </a:lnTo>
                    <a:lnTo>
                      <a:pt x="652" y="131"/>
                    </a:lnTo>
                    <a:lnTo>
                      <a:pt x="676" y="124"/>
                    </a:lnTo>
                    <a:lnTo>
                      <a:pt x="700" y="116"/>
                    </a:lnTo>
                    <a:lnTo>
                      <a:pt x="725" y="109"/>
                    </a:lnTo>
                    <a:lnTo>
                      <a:pt x="750" y="102"/>
                    </a:lnTo>
                    <a:lnTo>
                      <a:pt x="774" y="95"/>
                    </a:lnTo>
                    <a:lnTo>
                      <a:pt x="798" y="88"/>
                    </a:lnTo>
                    <a:lnTo>
                      <a:pt x="823" y="82"/>
                    </a:lnTo>
                    <a:lnTo>
                      <a:pt x="848" y="76"/>
                    </a:lnTo>
                    <a:lnTo>
                      <a:pt x="872" y="69"/>
                    </a:lnTo>
                    <a:lnTo>
                      <a:pt x="897" y="63"/>
                    </a:lnTo>
                    <a:lnTo>
                      <a:pt x="923" y="57"/>
                    </a:lnTo>
                    <a:lnTo>
                      <a:pt x="947" y="52"/>
                    </a:lnTo>
                    <a:lnTo>
                      <a:pt x="972" y="47"/>
                    </a:lnTo>
                    <a:lnTo>
                      <a:pt x="998" y="42"/>
                    </a:lnTo>
                    <a:lnTo>
                      <a:pt x="1023" y="38"/>
                    </a:lnTo>
                    <a:lnTo>
                      <a:pt x="1048" y="33"/>
                    </a:lnTo>
                    <a:lnTo>
                      <a:pt x="1074" y="30"/>
                    </a:lnTo>
                    <a:lnTo>
                      <a:pt x="1099" y="26"/>
                    </a:lnTo>
                    <a:lnTo>
                      <a:pt x="1126" y="24"/>
                    </a:lnTo>
                    <a:lnTo>
                      <a:pt x="1151" y="22"/>
                    </a:lnTo>
                    <a:lnTo>
                      <a:pt x="1165" y="22"/>
                    </a:lnTo>
                    <a:lnTo>
                      <a:pt x="1180" y="20"/>
                    </a:lnTo>
                    <a:lnTo>
                      <a:pt x="1193" y="19"/>
                    </a:lnTo>
                    <a:lnTo>
                      <a:pt x="1207" y="17"/>
                    </a:lnTo>
                    <a:lnTo>
                      <a:pt x="1222" y="16"/>
                    </a:lnTo>
                    <a:lnTo>
                      <a:pt x="1236" y="14"/>
                    </a:lnTo>
                    <a:lnTo>
                      <a:pt x="1251" y="11"/>
                    </a:lnTo>
                    <a:lnTo>
                      <a:pt x="1265" y="9"/>
                    </a:lnTo>
                    <a:lnTo>
                      <a:pt x="1280" y="7"/>
                    </a:lnTo>
                    <a:lnTo>
                      <a:pt x="1294" y="4"/>
                    </a:lnTo>
                    <a:lnTo>
                      <a:pt x="1308" y="3"/>
                    </a:lnTo>
                    <a:lnTo>
                      <a:pt x="1321" y="1"/>
                    </a:lnTo>
                    <a:lnTo>
                      <a:pt x="1335" y="0"/>
                    </a:lnTo>
                    <a:lnTo>
                      <a:pt x="1349" y="0"/>
                    </a:lnTo>
                    <a:lnTo>
                      <a:pt x="1363" y="0"/>
                    </a:lnTo>
                    <a:lnTo>
                      <a:pt x="1376" y="1"/>
                    </a:lnTo>
                    <a:lnTo>
                      <a:pt x="1395" y="12"/>
                    </a:lnTo>
                    <a:lnTo>
                      <a:pt x="1414" y="25"/>
                    </a:lnTo>
                    <a:lnTo>
                      <a:pt x="1432" y="37"/>
                    </a:lnTo>
                    <a:lnTo>
                      <a:pt x="1450" y="49"/>
                    </a:lnTo>
                    <a:lnTo>
                      <a:pt x="1469" y="61"/>
                    </a:lnTo>
                    <a:lnTo>
                      <a:pt x="1487" y="71"/>
                    </a:lnTo>
                    <a:lnTo>
                      <a:pt x="1507" y="82"/>
                    </a:lnTo>
                    <a:lnTo>
                      <a:pt x="1528" y="90"/>
                    </a:lnTo>
                    <a:lnTo>
                      <a:pt x="1545" y="98"/>
                    </a:lnTo>
                    <a:lnTo>
                      <a:pt x="1564" y="105"/>
                    </a:lnTo>
                    <a:lnTo>
                      <a:pt x="1584" y="111"/>
                    </a:lnTo>
                    <a:lnTo>
                      <a:pt x="1604" y="118"/>
                    </a:lnTo>
                    <a:lnTo>
                      <a:pt x="1624" y="125"/>
                    </a:lnTo>
                    <a:lnTo>
                      <a:pt x="1645" y="132"/>
                    </a:lnTo>
                    <a:lnTo>
                      <a:pt x="1665" y="141"/>
                    </a:lnTo>
                    <a:lnTo>
                      <a:pt x="1684" y="151"/>
                    </a:lnTo>
                    <a:lnTo>
                      <a:pt x="1702" y="161"/>
                    </a:lnTo>
                    <a:lnTo>
                      <a:pt x="1719" y="172"/>
                    </a:lnTo>
                    <a:lnTo>
                      <a:pt x="1734" y="185"/>
                    </a:lnTo>
                    <a:lnTo>
                      <a:pt x="1748" y="200"/>
                    </a:lnTo>
                    <a:lnTo>
                      <a:pt x="1758" y="216"/>
                    </a:lnTo>
                    <a:lnTo>
                      <a:pt x="1767" y="236"/>
                    </a:lnTo>
                    <a:lnTo>
                      <a:pt x="1773" y="257"/>
                    </a:lnTo>
                    <a:lnTo>
                      <a:pt x="1775" y="281"/>
                    </a:lnTo>
                    <a:lnTo>
                      <a:pt x="1779" y="305"/>
                    </a:lnTo>
                    <a:lnTo>
                      <a:pt x="1775" y="329"/>
                    </a:lnTo>
                    <a:lnTo>
                      <a:pt x="1773" y="352"/>
                    </a:lnTo>
                    <a:lnTo>
                      <a:pt x="1780" y="373"/>
                    </a:lnTo>
                    <a:lnTo>
                      <a:pt x="1778" y="377"/>
                    </a:lnTo>
                    <a:lnTo>
                      <a:pt x="1776" y="381"/>
                    </a:lnTo>
                    <a:lnTo>
                      <a:pt x="1774" y="384"/>
                    </a:lnTo>
                    <a:lnTo>
                      <a:pt x="1769" y="384"/>
                    </a:lnTo>
                    <a:lnTo>
                      <a:pt x="1774" y="451"/>
                    </a:lnTo>
                    <a:lnTo>
                      <a:pt x="1779" y="516"/>
                    </a:lnTo>
                    <a:lnTo>
                      <a:pt x="1781" y="578"/>
                    </a:lnTo>
                    <a:lnTo>
                      <a:pt x="1783" y="640"/>
                    </a:lnTo>
                    <a:lnTo>
                      <a:pt x="1782" y="701"/>
                    </a:lnTo>
                    <a:lnTo>
                      <a:pt x="1778" y="762"/>
                    </a:lnTo>
                    <a:lnTo>
                      <a:pt x="1769" y="824"/>
                    </a:lnTo>
                    <a:lnTo>
                      <a:pt x="1758" y="888"/>
                    </a:lnTo>
                    <a:lnTo>
                      <a:pt x="1763" y="892"/>
                    </a:lnTo>
                    <a:lnTo>
                      <a:pt x="1757" y="981"/>
                    </a:lnTo>
                    <a:lnTo>
                      <a:pt x="1755" y="1067"/>
                    </a:lnTo>
                    <a:lnTo>
                      <a:pt x="1753" y="1154"/>
                    </a:lnTo>
                    <a:lnTo>
                      <a:pt x="1751" y="1245"/>
                    </a:lnTo>
                    <a:lnTo>
                      <a:pt x="1746" y="1259"/>
                    </a:lnTo>
                    <a:lnTo>
                      <a:pt x="1748" y="1277"/>
                    </a:lnTo>
                    <a:lnTo>
                      <a:pt x="1749" y="1295"/>
                    </a:lnTo>
                    <a:lnTo>
                      <a:pt x="1751" y="1314"/>
                    </a:lnTo>
                    <a:lnTo>
                      <a:pt x="1756" y="1304"/>
                    </a:lnTo>
                    <a:lnTo>
                      <a:pt x="1759" y="1296"/>
                    </a:lnTo>
                    <a:lnTo>
                      <a:pt x="1763" y="1287"/>
                    </a:lnTo>
                    <a:lnTo>
                      <a:pt x="1766" y="1279"/>
                    </a:lnTo>
                    <a:lnTo>
                      <a:pt x="1771" y="1271"/>
                    </a:lnTo>
                    <a:lnTo>
                      <a:pt x="1775" y="1264"/>
                    </a:lnTo>
                    <a:lnTo>
                      <a:pt x="1780" y="1256"/>
                    </a:lnTo>
                    <a:lnTo>
                      <a:pt x="1787" y="1249"/>
                    </a:lnTo>
                    <a:lnTo>
                      <a:pt x="1795" y="1248"/>
                    </a:lnTo>
                    <a:lnTo>
                      <a:pt x="1802" y="1249"/>
                    </a:lnTo>
                    <a:lnTo>
                      <a:pt x="1809" y="1250"/>
                    </a:lnTo>
                    <a:lnTo>
                      <a:pt x="1814" y="1254"/>
                    </a:lnTo>
                    <a:lnTo>
                      <a:pt x="1820" y="1257"/>
                    </a:lnTo>
                    <a:lnTo>
                      <a:pt x="1826" y="1262"/>
                    </a:lnTo>
                    <a:lnTo>
                      <a:pt x="1831" y="1268"/>
                    </a:lnTo>
                    <a:lnTo>
                      <a:pt x="1834" y="1273"/>
                    </a:lnTo>
                    <a:lnTo>
                      <a:pt x="1826" y="1293"/>
                    </a:lnTo>
                    <a:lnTo>
                      <a:pt x="1817" y="1312"/>
                    </a:lnTo>
                    <a:lnTo>
                      <a:pt x="1806" y="1333"/>
                    </a:lnTo>
                    <a:lnTo>
                      <a:pt x="1798" y="1354"/>
                    </a:lnTo>
                    <a:lnTo>
                      <a:pt x="1793" y="1375"/>
                    </a:lnTo>
                    <a:lnTo>
                      <a:pt x="1790" y="1395"/>
                    </a:lnTo>
                    <a:lnTo>
                      <a:pt x="1795" y="1416"/>
                    </a:lnTo>
                    <a:lnTo>
                      <a:pt x="1808" y="14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9" name="Freeform 11"/>
              <p:cNvSpPr>
                <a:spLocks/>
              </p:cNvSpPr>
              <p:nvPr/>
            </p:nvSpPr>
            <p:spPr bwMode="auto">
              <a:xfrm>
                <a:off x="4103" y="3056"/>
                <a:ext cx="24" cy="47"/>
              </a:xfrm>
              <a:custGeom>
                <a:avLst/>
                <a:gdLst>
                  <a:gd name="T0" fmla="*/ 15 w 48"/>
                  <a:gd name="T1" fmla="*/ 94 h 94"/>
                  <a:gd name="T2" fmla="*/ 8 w 48"/>
                  <a:gd name="T3" fmla="*/ 87 h 94"/>
                  <a:gd name="T4" fmla="*/ 3 w 48"/>
                  <a:gd name="T5" fmla="*/ 79 h 94"/>
                  <a:gd name="T6" fmla="*/ 1 w 48"/>
                  <a:gd name="T7" fmla="*/ 69 h 94"/>
                  <a:gd name="T8" fmla="*/ 0 w 48"/>
                  <a:gd name="T9" fmla="*/ 60 h 94"/>
                  <a:gd name="T10" fmla="*/ 26 w 48"/>
                  <a:gd name="T11" fmla="*/ 2 h 94"/>
                  <a:gd name="T12" fmla="*/ 32 w 48"/>
                  <a:gd name="T13" fmla="*/ 1 h 94"/>
                  <a:gd name="T14" fmla="*/ 39 w 48"/>
                  <a:gd name="T15" fmla="*/ 0 h 94"/>
                  <a:gd name="T16" fmla="*/ 45 w 48"/>
                  <a:gd name="T17" fmla="*/ 0 h 94"/>
                  <a:gd name="T18" fmla="*/ 48 w 48"/>
                  <a:gd name="T19" fmla="*/ 6 h 94"/>
                  <a:gd name="T20" fmla="*/ 15 w 48"/>
                  <a:gd name="T21"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94">
                    <a:moveTo>
                      <a:pt x="15" y="94"/>
                    </a:moveTo>
                    <a:lnTo>
                      <a:pt x="8" y="87"/>
                    </a:lnTo>
                    <a:lnTo>
                      <a:pt x="3" y="79"/>
                    </a:lnTo>
                    <a:lnTo>
                      <a:pt x="1" y="69"/>
                    </a:lnTo>
                    <a:lnTo>
                      <a:pt x="0" y="60"/>
                    </a:lnTo>
                    <a:lnTo>
                      <a:pt x="26" y="2"/>
                    </a:lnTo>
                    <a:lnTo>
                      <a:pt x="32" y="1"/>
                    </a:lnTo>
                    <a:lnTo>
                      <a:pt x="39" y="0"/>
                    </a:lnTo>
                    <a:lnTo>
                      <a:pt x="45" y="0"/>
                    </a:lnTo>
                    <a:lnTo>
                      <a:pt x="48" y="6"/>
                    </a:lnTo>
                    <a:lnTo>
                      <a:pt x="15" y="94"/>
                    </a:lnTo>
                    <a:close/>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0" name="Freeform 12"/>
              <p:cNvSpPr>
                <a:spLocks/>
              </p:cNvSpPr>
              <p:nvPr/>
            </p:nvSpPr>
            <p:spPr bwMode="auto">
              <a:xfrm>
                <a:off x="4057" y="3068"/>
                <a:ext cx="68" cy="138"/>
              </a:xfrm>
              <a:custGeom>
                <a:avLst/>
                <a:gdLst>
                  <a:gd name="T0" fmla="*/ 120 w 137"/>
                  <a:gd name="T1" fmla="*/ 276 h 276"/>
                  <a:gd name="T2" fmla="*/ 122 w 137"/>
                  <a:gd name="T3" fmla="*/ 246 h 276"/>
                  <a:gd name="T4" fmla="*/ 120 w 137"/>
                  <a:gd name="T5" fmla="*/ 218 h 276"/>
                  <a:gd name="T6" fmla="*/ 113 w 137"/>
                  <a:gd name="T7" fmla="*/ 190 h 276"/>
                  <a:gd name="T8" fmla="*/ 106 w 137"/>
                  <a:gd name="T9" fmla="*/ 164 h 276"/>
                  <a:gd name="T10" fmla="*/ 97 w 137"/>
                  <a:gd name="T11" fmla="*/ 143 h 276"/>
                  <a:gd name="T12" fmla="*/ 89 w 137"/>
                  <a:gd name="T13" fmla="*/ 122 h 276"/>
                  <a:gd name="T14" fmla="*/ 79 w 137"/>
                  <a:gd name="T15" fmla="*/ 101 h 276"/>
                  <a:gd name="T16" fmla="*/ 67 w 137"/>
                  <a:gd name="T17" fmla="*/ 81 h 276"/>
                  <a:gd name="T18" fmla="*/ 54 w 137"/>
                  <a:gd name="T19" fmla="*/ 61 h 276"/>
                  <a:gd name="T20" fmla="*/ 39 w 137"/>
                  <a:gd name="T21" fmla="*/ 44 h 276"/>
                  <a:gd name="T22" fmla="*/ 21 w 137"/>
                  <a:gd name="T23" fmla="*/ 30 h 276"/>
                  <a:gd name="T24" fmla="*/ 0 w 137"/>
                  <a:gd name="T25" fmla="*/ 18 h 276"/>
                  <a:gd name="T26" fmla="*/ 4 w 137"/>
                  <a:gd name="T27" fmla="*/ 14 h 276"/>
                  <a:gd name="T28" fmla="*/ 7 w 137"/>
                  <a:gd name="T29" fmla="*/ 9 h 276"/>
                  <a:gd name="T30" fmla="*/ 11 w 137"/>
                  <a:gd name="T31" fmla="*/ 5 h 276"/>
                  <a:gd name="T32" fmla="*/ 14 w 137"/>
                  <a:gd name="T33" fmla="*/ 0 h 276"/>
                  <a:gd name="T34" fmla="*/ 22 w 137"/>
                  <a:gd name="T35" fmla="*/ 5 h 276"/>
                  <a:gd name="T36" fmla="*/ 30 w 137"/>
                  <a:gd name="T37" fmla="*/ 9 h 276"/>
                  <a:gd name="T38" fmla="*/ 38 w 137"/>
                  <a:gd name="T39" fmla="*/ 15 h 276"/>
                  <a:gd name="T40" fmla="*/ 45 w 137"/>
                  <a:gd name="T41" fmla="*/ 22 h 276"/>
                  <a:gd name="T42" fmla="*/ 52 w 137"/>
                  <a:gd name="T43" fmla="*/ 29 h 276"/>
                  <a:gd name="T44" fmla="*/ 59 w 137"/>
                  <a:gd name="T45" fmla="*/ 37 h 276"/>
                  <a:gd name="T46" fmla="*/ 65 w 137"/>
                  <a:gd name="T47" fmla="*/ 45 h 276"/>
                  <a:gd name="T48" fmla="*/ 71 w 137"/>
                  <a:gd name="T49" fmla="*/ 52 h 276"/>
                  <a:gd name="T50" fmla="*/ 75 w 137"/>
                  <a:gd name="T51" fmla="*/ 59 h 276"/>
                  <a:gd name="T52" fmla="*/ 81 w 137"/>
                  <a:gd name="T53" fmla="*/ 67 h 276"/>
                  <a:gd name="T54" fmla="*/ 86 w 137"/>
                  <a:gd name="T55" fmla="*/ 74 h 276"/>
                  <a:gd name="T56" fmla="*/ 91 w 137"/>
                  <a:gd name="T57" fmla="*/ 81 h 276"/>
                  <a:gd name="T58" fmla="*/ 95 w 137"/>
                  <a:gd name="T59" fmla="*/ 89 h 276"/>
                  <a:gd name="T60" fmla="*/ 98 w 137"/>
                  <a:gd name="T61" fmla="*/ 97 h 276"/>
                  <a:gd name="T62" fmla="*/ 98 w 137"/>
                  <a:gd name="T63" fmla="*/ 105 h 276"/>
                  <a:gd name="T64" fmla="*/ 96 w 137"/>
                  <a:gd name="T65" fmla="*/ 113 h 276"/>
                  <a:gd name="T66" fmla="*/ 106 w 137"/>
                  <a:gd name="T67" fmla="*/ 119 h 276"/>
                  <a:gd name="T68" fmla="*/ 112 w 137"/>
                  <a:gd name="T69" fmla="*/ 128 h 276"/>
                  <a:gd name="T70" fmla="*/ 117 w 137"/>
                  <a:gd name="T71" fmla="*/ 138 h 276"/>
                  <a:gd name="T72" fmla="*/ 120 w 137"/>
                  <a:gd name="T73" fmla="*/ 150 h 276"/>
                  <a:gd name="T74" fmla="*/ 122 w 137"/>
                  <a:gd name="T75" fmla="*/ 162 h 276"/>
                  <a:gd name="T76" fmla="*/ 124 w 137"/>
                  <a:gd name="T77" fmla="*/ 174 h 276"/>
                  <a:gd name="T78" fmla="*/ 127 w 137"/>
                  <a:gd name="T79" fmla="*/ 187 h 276"/>
                  <a:gd name="T80" fmla="*/ 132 w 137"/>
                  <a:gd name="T81" fmla="*/ 197 h 276"/>
                  <a:gd name="T82" fmla="*/ 135 w 137"/>
                  <a:gd name="T83" fmla="*/ 219 h 276"/>
                  <a:gd name="T84" fmla="*/ 137 w 137"/>
                  <a:gd name="T85" fmla="*/ 240 h 276"/>
                  <a:gd name="T86" fmla="*/ 134 w 137"/>
                  <a:gd name="T87" fmla="*/ 258 h 276"/>
                  <a:gd name="T88" fmla="*/ 120 w 137"/>
                  <a:gd name="T89"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7" h="276">
                    <a:moveTo>
                      <a:pt x="120" y="276"/>
                    </a:moveTo>
                    <a:lnTo>
                      <a:pt x="122" y="246"/>
                    </a:lnTo>
                    <a:lnTo>
                      <a:pt x="120" y="218"/>
                    </a:lnTo>
                    <a:lnTo>
                      <a:pt x="113" y="190"/>
                    </a:lnTo>
                    <a:lnTo>
                      <a:pt x="106" y="164"/>
                    </a:lnTo>
                    <a:lnTo>
                      <a:pt x="97" y="143"/>
                    </a:lnTo>
                    <a:lnTo>
                      <a:pt x="89" y="122"/>
                    </a:lnTo>
                    <a:lnTo>
                      <a:pt x="79" y="101"/>
                    </a:lnTo>
                    <a:lnTo>
                      <a:pt x="67" y="81"/>
                    </a:lnTo>
                    <a:lnTo>
                      <a:pt x="54" y="61"/>
                    </a:lnTo>
                    <a:lnTo>
                      <a:pt x="39" y="44"/>
                    </a:lnTo>
                    <a:lnTo>
                      <a:pt x="21" y="30"/>
                    </a:lnTo>
                    <a:lnTo>
                      <a:pt x="0" y="18"/>
                    </a:lnTo>
                    <a:lnTo>
                      <a:pt x="4" y="14"/>
                    </a:lnTo>
                    <a:lnTo>
                      <a:pt x="7" y="9"/>
                    </a:lnTo>
                    <a:lnTo>
                      <a:pt x="11" y="5"/>
                    </a:lnTo>
                    <a:lnTo>
                      <a:pt x="14" y="0"/>
                    </a:lnTo>
                    <a:lnTo>
                      <a:pt x="22" y="5"/>
                    </a:lnTo>
                    <a:lnTo>
                      <a:pt x="30" y="9"/>
                    </a:lnTo>
                    <a:lnTo>
                      <a:pt x="38" y="15"/>
                    </a:lnTo>
                    <a:lnTo>
                      <a:pt x="45" y="22"/>
                    </a:lnTo>
                    <a:lnTo>
                      <a:pt x="52" y="29"/>
                    </a:lnTo>
                    <a:lnTo>
                      <a:pt x="59" y="37"/>
                    </a:lnTo>
                    <a:lnTo>
                      <a:pt x="65" y="45"/>
                    </a:lnTo>
                    <a:lnTo>
                      <a:pt x="71" y="52"/>
                    </a:lnTo>
                    <a:lnTo>
                      <a:pt x="75" y="59"/>
                    </a:lnTo>
                    <a:lnTo>
                      <a:pt x="81" y="67"/>
                    </a:lnTo>
                    <a:lnTo>
                      <a:pt x="86" y="74"/>
                    </a:lnTo>
                    <a:lnTo>
                      <a:pt x="91" y="81"/>
                    </a:lnTo>
                    <a:lnTo>
                      <a:pt x="95" y="89"/>
                    </a:lnTo>
                    <a:lnTo>
                      <a:pt x="98" y="97"/>
                    </a:lnTo>
                    <a:lnTo>
                      <a:pt x="98" y="105"/>
                    </a:lnTo>
                    <a:lnTo>
                      <a:pt x="96" y="113"/>
                    </a:lnTo>
                    <a:lnTo>
                      <a:pt x="106" y="119"/>
                    </a:lnTo>
                    <a:lnTo>
                      <a:pt x="112" y="128"/>
                    </a:lnTo>
                    <a:lnTo>
                      <a:pt x="117" y="138"/>
                    </a:lnTo>
                    <a:lnTo>
                      <a:pt x="120" y="150"/>
                    </a:lnTo>
                    <a:lnTo>
                      <a:pt x="122" y="162"/>
                    </a:lnTo>
                    <a:lnTo>
                      <a:pt x="124" y="174"/>
                    </a:lnTo>
                    <a:lnTo>
                      <a:pt x="127" y="187"/>
                    </a:lnTo>
                    <a:lnTo>
                      <a:pt x="132" y="197"/>
                    </a:lnTo>
                    <a:lnTo>
                      <a:pt x="135" y="219"/>
                    </a:lnTo>
                    <a:lnTo>
                      <a:pt x="137" y="240"/>
                    </a:lnTo>
                    <a:lnTo>
                      <a:pt x="134" y="258"/>
                    </a:lnTo>
                    <a:lnTo>
                      <a:pt x="120" y="276"/>
                    </a:lnTo>
                    <a:close/>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 name="Freeform 13"/>
              <p:cNvSpPr>
                <a:spLocks/>
              </p:cNvSpPr>
              <p:nvPr/>
            </p:nvSpPr>
            <p:spPr bwMode="auto">
              <a:xfrm>
                <a:off x="4043" y="2561"/>
                <a:ext cx="62" cy="407"/>
              </a:xfrm>
              <a:custGeom>
                <a:avLst/>
                <a:gdLst>
                  <a:gd name="T0" fmla="*/ 116 w 124"/>
                  <a:gd name="T1" fmla="*/ 463 h 814"/>
                  <a:gd name="T2" fmla="*/ 108 w 124"/>
                  <a:gd name="T3" fmla="*/ 502 h 814"/>
                  <a:gd name="T4" fmla="*/ 107 w 124"/>
                  <a:gd name="T5" fmla="*/ 546 h 814"/>
                  <a:gd name="T6" fmla="*/ 100 w 124"/>
                  <a:gd name="T7" fmla="*/ 571 h 814"/>
                  <a:gd name="T8" fmla="*/ 89 w 124"/>
                  <a:gd name="T9" fmla="*/ 620 h 814"/>
                  <a:gd name="T10" fmla="*/ 79 w 124"/>
                  <a:gd name="T11" fmla="*/ 671 h 814"/>
                  <a:gd name="T12" fmla="*/ 70 w 124"/>
                  <a:gd name="T13" fmla="*/ 721 h 814"/>
                  <a:gd name="T14" fmla="*/ 62 w 124"/>
                  <a:gd name="T15" fmla="*/ 761 h 814"/>
                  <a:gd name="T16" fmla="*/ 51 w 124"/>
                  <a:gd name="T17" fmla="*/ 794 h 814"/>
                  <a:gd name="T18" fmla="*/ 45 w 124"/>
                  <a:gd name="T19" fmla="*/ 814 h 814"/>
                  <a:gd name="T20" fmla="*/ 35 w 124"/>
                  <a:gd name="T21" fmla="*/ 808 h 814"/>
                  <a:gd name="T22" fmla="*/ 20 w 124"/>
                  <a:gd name="T23" fmla="*/ 790 h 814"/>
                  <a:gd name="T24" fmla="*/ 9 w 124"/>
                  <a:gd name="T25" fmla="*/ 755 h 814"/>
                  <a:gd name="T26" fmla="*/ 8 w 124"/>
                  <a:gd name="T27" fmla="*/ 716 h 814"/>
                  <a:gd name="T28" fmla="*/ 7 w 124"/>
                  <a:gd name="T29" fmla="*/ 676 h 814"/>
                  <a:gd name="T30" fmla="*/ 8 w 124"/>
                  <a:gd name="T31" fmla="*/ 558 h 814"/>
                  <a:gd name="T32" fmla="*/ 22 w 124"/>
                  <a:gd name="T33" fmla="*/ 353 h 814"/>
                  <a:gd name="T34" fmla="*/ 39 w 124"/>
                  <a:gd name="T35" fmla="*/ 342 h 814"/>
                  <a:gd name="T36" fmla="*/ 26 w 124"/>
                  <a:gd name="T37" fmla="*/ 518 h 814"/>
                  <a:gd name="T38" fmla="*/ 20 w 124"/>
                  <a:gd name="T39" fmla="*/ 609 h 814"/>
                  <a:gd name="T40" fmla="*/ 34 w 124"/>
                  <a:gd name="T41" fmla="*/ 603 h 814"/>
                  <a:gd name="T42" fmla="*/ 47 w 124"/>
                  <a:gd name="T43" fmla="*/ 593 h 814"/>
                  <a:gd name="T44" fmla="*/ 55 w 124"/>
                  <a:gd name="T45" fmla="*/ 579 h 814"/>
                  <a:gd name="T46" fmla="*/ 60 w 124"/>
                  <a:gd name="T47" fmla="*/ 564 h 814"/>
                  <a:gd name="T48" fmla="*/ 62 w 124"/>
                  <a:gd name="T49" fmla="*/ 581 h 814"/>
                  <a:gd name="T50" fmla="*/ 56 w 124"/>
                  <a:gd name="T51" fmla="*/ 617 h 814"/>
                  <a:gd name="T52" fmla="*/ 55 w 124"/>
                  <a:gd name="T53" fmla="*/ 642 h 814"/>
                  <a:gd name="T54" fmla="*/ 42 w 124"/>
                  <a:gd name="T55" fmla="*/ 706 h 814"/>
                  <a:gd name="T56" fmla="*/ 36 w 124"/>
                  <a:gd name="T57" fmla="*/ 767 h 814"/>
                  <a:gd name="T58" fmla="*/ 32 w 124"/>
                  <a:gd name="T59" fmla="*/ 774 h 814"/>
                  <a:gd name="T60" fmla="*/ 32 w 124"/>
                  <a:gd name="T61" fmla="*/ 780 h 814"/>
                  <a:gd name="T62" fmla="*/ 39 w 124"/>
                  <a:gd name="T63" fmla="*/ 785 h 814"/>
                  <a:gd name="T64" fmla="*/ 46 w 124"/>
                  <a:gd name="T65" fmla="*/ 785 h 814"/>
                  <a:gd name="T66" fmla="*/ 70 w 124"/>
                  <a:gd name="T67" fmla="*/ 636 h 814"/>
                  <a:gd name="T68" fmla="*/ 81 w 124"/>
                  <a:gd name="T69" fmla="*/ 491 h 814"/>
                  <a:gd name="T70" fmla="*/ 86 w 124"/>
                  <a:gd name="T71" fmla="*/ 346 h 814"/>
                  <a:gd name="T72" fmla="*/ 87 w 124"/>
                  <a:gd name="T73" fmla="*/ 198 h 814"/>
                  <a:gd name="T74" fmla="*/ 85 w 124"/>
                  <a:gd name="T75" fmla="*/ 184 h 814"/>
                  <a:gd name="T76" fmla="*/ 79 w 124"/>
                  <a:gd name="T77" fmla="*/ 171 h 814"/>
                  <a:gd name="T78" fmla="*/ 86 w 124"/>
                  <a:gd name="T79" fmla="*/ 106 h 814"/>
                  <a:gd name="T80" fmla="*/ 62 w 124"/>
                  <a:gd name="T81" fmla="*/ 43 h 814"/>
                  <a:gd name="T82" fmla="*/ 49 w 124"/>
                  <a:gd name="T83" fmla="*/ 31 h 814"/>
                  <a:gd name="T84" fmla="*/ 35 w 124"/>
                  <a:gd name="T85" fmla="*/ 25 h 814"/>
                  <a:gd name="T86" fmla="*/ 20 w 124"/>
                  <a:gd name="T87" fmla="*/ 25 h 814"/>
                  <a:gd name="T88" fmla="*/ 5 w 124"/>
                  <a:gd name="T89" fmla="*/ 27 h 814"/>
                  <a:gd name="T90" fmla="*/ 3 w 124"/>
                  <a:gd name="T91" fmla="*/ 26 h 814"/>
                  <a:gd name="T92" fmla="*/ 12 w 124"/>
                  <a:gd name="T93" fmla="*/ 17 h 814"/>
                  <a:gd name="T94" fmla="*/ 23 w 124"/>
                  <a:gd name="T95" fmla="*/ 8 h 814"/>
                  <a:gd name="T96" fmla="*/ 34 w 124"/>
                  <a:gd name="T97" fmla="*/ 2 h 814"/>
                  <a:gd name="T98" fmla="*/ 55 w 124"/>
                  <a:gd name="T99" fmla="*/ 1 h 814"/>
                  <a:gd name="T100" fmla="*/ 74 w 124"/>
                  <a:gd name="T101" fmla="*/ 16 h 814"/>
                  <a:gd name="T102" fmla="*/ 87 w 124"/>
                  <a:gd name="T103" fmla="*/ 40 h 814"/>
                  <a:gd name="T104" fmla="*/ 96 w 124"/>
                  <a:gd name="T105" fmla="*/ 68 h 814"/>
                  <a:gd name="T106" fmla="*/ 114 w 124"/>
                  <a:gd name="T107" fmla="*/ 143 h 814"/>
                  <a:gd name="T108" fmla="*/ 121 w 124"/>
                  <a:gd name="T109" fmla="*/ 263 h 814"/>
                  <a:gd name="T110" fmla="*/ 122 w 124"/>
                  <a:gd name="T111" fmla="*/ 359 h 814"/>
                  <a:gd name="T112" fmla="*/ 121 w 124"/>
                  <a:gd name="T113" fmla="*/ 427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 h="814">
                    <a:moveTo>
                      <a:pt x="111" y="458"/>
                    </a:moveTo>
                    <a:lnTo>
                      <a:pt x="116" y="463"/>
                    </a:lnTo>
                    <a:lnTo>
                      <a:pt x="113" y="482"/>
                    </a:lnTo>
                    <a:lnTo>
                      <a:pt x="108" y="502"/>
                    </a:lnTo>
                    <a:lnTo>
                      <a:pt x="106" y="524"/>
                    </a:lnTo>
                    <a:lnTo>
                      <a:pt x="107" y="546"/>
                    </a:lnTo>
                    <a:lnTo>
                      <a:pt x="104" y="546"/>
                    </a:lnTo>
                    <a:lnTo>
                      <a:pt x="100" y="571"/>
                    </a:lnTo>
                    <a:lnTo>
                      <a:pt x="95" y="596"/>
                    </a:lnTo>
                    <a:lnTo>
                      <a:pt x="89" y="620"/>
                    </a:lnTo>
                    <a:lnTo>
                      <a:pt x="84" y="646"/>
                    </a:lnTo>
                    <a:lnTo>
                      <a:pt x="79" y="671"/>
                    </a:lnTo>
                    <a:lnTo>
                      <a:pt x="74" y="695"/>
                    </a:lnTo>
                    <a:lnTo>
                      <a:pt x="70" y="721"/>
                    </a:lnTo>
                    <a:lnTo>
                      <a:pt x="66" y="746"/>
                    </a:lnTo>
                    <a:lnTo>
                      <a:pt x="62" y="761"/>
                    </a:lnTo>
                    <a:lnTo>
                      <a:pt x="56" y="777"/>
                    </a:lnTo>
                    <a:lnTo>
                      <a:pt x="51" y="794"/>
                    </a:lnTo>
                    <a:lnTo>
                      <a:pt x="50" y="812"/>
                    </a:lnTo>
                    <a:lnTo>
                      <a:pt x="45" y="814"/>
                    </a:lnTo>
                    <a:lnTo>
                      <a:pt x="40" y="812"/>
                    </a:lnTo>
                    <a:lnTo>
                      <a:pt x="35" y="808"/>
                    </a:lnTo>
                    <a:lnTo>
                      <a:pt x="31" y="806"/>
                    </a:lnTo>
                    <a:lnTo>
                      <a:pt x="20" y="790"/>
                    </a:lnTo>
                    <a:lnTo>
                      <a:pt x="13" y="772"/>
                    </a:lnTo>
                    <a:lnTo>
                      <a:pt x="9" y="755"/>
                    </a:lnTo>
                    <a:lnTo>
                      <a:pt x="8" y="736"/>
                    </a:lnTo>
                    <a:lnTo>
                      <a:pt x="8" y="716"/>
                    </a:lnTo>
                    <a:lnTo>
                      <a:pt x="8" y="696"/>
                    </a:lnTo>
                    <a:lnTo>
                      <a:pt x="7" y="676"/>
                    </a:lnTo>
                    <a:lnTo>
                      <a:pt x="5" y="656"/>
                    </a:lnTo>
                    <a:lnTo>
                      <a:pt x="8" y="558"/>
                    </a:lnTo>
                    <a:lnTo>
                      <a:pt x="13" y="456"/>
                    </a:lnTo>
                    <a:lnTo>
                      <a:pt x="22" y="353"/>
                    </a:lnTo>
                    <a:lnTo>
                      <a:pt x="34" y="254"/>
                    </a:lnTo>
                    <a:lnTo>
                      <a:pt x="39" y="342"/>
                    </a:lnTo>
                    <a:lnTo>
                      <a:pt x="35" y="430"/>
                    </a:lnTo>
                    <a:lnTo>
                      <a:pt x="26" y="518"/>
                    </a:lnTo>
                    <a:lnTo>
                      <a:pt x="16" y="602"/>
                    </a:lnTo>
                    <a:lnTo>
                      <a:pt x="20" y="609"/>
                    </a:lnTo>
                    <a:lnTo>
                      <a:pt x="28" y="607"/>
                    </a:lnTo>
                    <a:lnTo>
                      <a:pt x="34" y="603"/>
                    </a:lnTo>
                    <a:lnTo>
                      <a:pt x="41" y="598"/>
                    </a:lnTo>
                    <a:lnTo>
                      <a:pt x="47" y="593"/>
                    </a:lnTo>
                    <a:lnTo>
                      <a:pt x="51" y="586"/>
                    </a:lnTo>
                    <a:lnTo>
                      <a:pt x="55" y="579"/>
                    </a:lnTo>
                    <a:lnTo>
                      <a:pt x="57" y="572"/>
                    </a:lnTo>
                    <a:lnTo>
                      <a:pt x="60" y="564"/>
                    </a:lnTo>
                    <a:lnTo>
                      <a:pt x="64" y="564"/>
                    </a:lnTo>
                    <a:lnTo>
                      <a:pt x="62" y="581"/>
                    </a:lnTo>
                    <a:lnTo>
                      <a:pt x="60" y="598"/>
                    </a:lnTo>
                    <a:lnTo>
                      <a:pt x="56" y="617"/>
                    </a:lnTo>
                    <a:lnTo>
                      <a:pt x="50" y="633"/>
                    </a:lnTo>
                    <a:lnTo>
                      <a:pt x="55" y="642"/>
                    </a:lnTo>
                    <a:lnTo>
                      <a:pt x="48" y="673"/>
                    </a:lnTo>
                    <a:lnTo>
                      <a:pt x="42" y="706"/>
                    </a:lnTo>
                    <a:lnTo>
                      <a:pt x="38" y="737"/>
                    </a:lnTo>
                    <a:lnTo>
                      <a:pt x="36" y="767"/>
                    </a:lnTo>
                    <a:lnTo>
                      <a:pt x="33" y="770"/>
                    </a:lnTo>
                    <a:lnTo>
                      <a:pt x="32" y="774"/>
                    </a:lnTo>
                    <a:lnTo>
                      <a:pt x="32" y="777"/>
                    </a:lnTo>
                    <a:lnTo>
                      <a:pt x="32" y="780"/>
                    </a:lnTo>
                    <a:lnTo>
                      <a:pt x="35" y="784"/>
                    </a:lnTo>
                    <a:lnTo>
                      <a:pt x="39" y="785"/>
                    </a:lnTo>
                    <a:lnTo>
                      <a:pt x="42" y="785"/>
                    </a:lnTo>
                    <a:lnTo>
                      <a:pt x="46" y="785"/>
                    </a:lnTo>
                    <a:lnTo>
                      <a:pt x="60" y="710"/>
                    </a:lnTo>
                    <a:lnTo>
                      <a:pt x="70" y="636"/>
                    </a:lnTo>
                    <a:lnTo>
                      <a:pt x="77" y="564"/>
                    </a:lnTo>
                    <a:lnTo>
                      <a:pt x="81" y="491"/>
                    </a:lnTo>
                    <a:lnTo>
                      <a:pt x="84" y="419"/>
                    </a:lnTo>
                    <a:lnTo>
                      <a:pt x="86" y="346"/>
                    </a:lnTo>
                    <a:lnTo>
                      <a:pt x="86" y="273"/>
                    </a:lnTo>
                    <a:lnTo>
                      <a:pt x="87" y="198"/>
                    </a:lnTo>
                    <a:lnTo>
                      <a:pt x="87" y="192"/>
                    </a:lnTo>
                    <a:lnTo>
                      <a:pt x="85" y="184"/>
                    </a:lnTo>
                    <a:lnTo>
                      <a:pt x="83" y="177"/>
                    </a:lnTo>
                    <a:lnTo>
                      <a:pt x="79" y="171"/>
                    </a:lnTo>
                    <a:lnTo>
                      <a:pt x="86" y="139"/>
                    </a:lnTo>
                    <a:lnTo>
                      <a:pt x="86" y="106"/>
                    </a:lnTo>
                    <a:lnTo>
                      <a:pt x="79" y="72"/>
                    </a:lnTo>
                    <a:lnTo>
                      <a:pt x="62" y="43"/>
                    </a:lnTo>
                    <a:lnTo>
                      <a:pt x="56" y="37"/>
                    </a:lnTo>
                    <a:lnTo>
                      <a:pt x="49" y="31"/>
                    </a:lnTo>
                    <a:lnTo>
                      <a:pt x="42" y="27"/>
                    </a:lnTo>
                    <a:lnTo>
                      <a:pt x="35" y="25"/>
                    </a:lnTo>
                    <a:lnTo>
                      <a:pt x="28" y="25"/>
                    </a:lnTo>
                    <a:lnTo>
                      <a:pt x="20" y="25"/>
                    </a:lnTo>
                    <a:lnTo>
                      <a:pt x="12" y="26"/>
                    </a:lnTo>
                    <a:lnTo>
                      <a:pt x="5" y="27"/>
                    </a:lnTo>
                    <a:lnTo>
                      <a:pt x="0" y="32"/>
                    </a:lnTo>
                    <a:lnTo>
                      <a:pt x="3" y="26"/>
                    </a:lnTo>
                    <a:lnTo>
                      <a:pt x="8" y="22"/>
                    </a:lnTo>
                    <a:lnTo>
                      <a:pt x="12" y="17"/>
                    </a:lnTo>
                    <a:lnTo>
                      <a:pt x="17" y="12"/>
                    </a:lnTo>
                    <a:lnTo>
                      <a:pt x="23" y="8"/>
                    </a:lnTo>
                    <a:lnTo>
                      <a:pt x="28" y="4"/>
                    </a:lnTo>
                    <a:lnTo>
                      <a:pt x="34" y="2"/>
                    </a:lnTo>
                    <a:lnTo>
                      <a:pt x="41" y="0"/>
                    </a:lnTo>
                    <a:lnTo>
                      <a:pt x="55" y="1"/>
                    </a:lnTo>
                    <a:lnTo>
                      <a:pt x="66" y="7"/>
                    </a:lnTo>
                    <a:lnTo>
                      <a:pt x="74" y="16"/>
                    </a:lnTo>
                    <a:lnTo>
                      <a:pt x="81" y="27"/>
                    </a:lnTo>
                    <a:lnTo>
                      <a:pt x="87" y="40"/>
                    </a:lnTo>
                    <a:lnTo>
                      <a:pt x="92" y="54"/>
                    </a:lnTo>
                    <a:lnTo>
                      <a:pt x="96" y="68"/>
                    </a:lnTo>
                    <a:lnTo>
                      <a:pt x="102" y="79"/>
                    </a:lnTo>
                    <a:lnTo>
                      <a:pt x="114" y="143"/>
                    </a:lnTo>
                    <a:lnTo>
                      <a:pt x="118" y="202"/>
                    </a:lnTo>
                    <a:lnTo>
                      <a:pt x="121" y="263"/>
                    </a:lnTo>
                    <a:lnTo>
                      <a:pt x="124" y="327"/>
                    </a:lnTo>
                    <a:lnTo>
                      <a:pt x="122" y="359"/>
                    </a:lnTo>
                    <a:lnTo>
                      <a:pt x="123" y="394"/>
                    </a:lnTo>
                    <a:lnTo>
                      <a:pt x="121" y="427"/>
                    </a:lnTo>
                    <a:lnTo>
                      <a:pt x="111" y="458"/>
                    </a:lnTo>
                    <a:close/>
                  </a:path>
                </a:pathLst>
              </a:custGeom>
              <a:solidFill>
                <a:srgbClr val="00FF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 name="Freeform 14"/>
              <p:cNvSpPr>
                <a:spLocks/>
              </p:cNvSpPr>
              <p:nvPr/>
            </p:nvSpPr>
            <p:spPr bwMode="auto">
              <a:xfrm>
                <a:off x="3244" y="2430"/>
                <a:ext cx="858" cy="988"/>
              </a:xfrm>
              <a:custGeom>
                <a:avLst/>
                <a:gdLst>
                  <a:gd name="T0" fmla="*/ 1671 w 1715"/>
                  <a:gd name="T1" fmla="*/ 250 h 1976"/>
                  <a:gd name="T2" fmla="*/ 1580 w 1715"/>
                  <a:gd name="T3" fmla="*/ 287 h 1976"/>
                  <a:gd name="T4" fmla="*/ 1405 w 1715"/>
                  <a:gd name="T5" fmla="*/ 562 h 1976"/>
                  <a:gd name="T6" fmla="*/ 1383 w 1715"/>
                  <a:gd name="T7" fmla="*/ 954 h 1976"/>
                  <a:gd name="T8" fmla="*/ 1447 w 1715"/>
                  <a:gd name="T9" fmla="*/ 1147 h 1976"/>
                  <a:gd name="T10" fmla="*/ 1495 w 1715"/>
                  <a:gd name="T11" fmla="*/ 1246 h 1976"/>
                  <a:gd name="T12" fmla="*/ 1585 w 1715"/>
                  <a:gd name="T13" fmla="*/ 1247 h 1976"/>
                  <a:gd name="T14" fmla="*/ 1651 w 1715"/>
                  <a:gd name="T15" fmla="*/ 1172 h 1976"/>
                  <a:gd name="T16" fmla="*/ 1612 w 1715"/>
                  <a:gd name="T17" fmla="*/ 1276 h 1976"/>
                  <a:gd name="T18" fmla="*/ 1631 w 1715"/>
                  <a:gd name="T19" fmla="*/ 1347 h 1976"/>
                  <a:gd name="T20" fmla="*/ 1647 w 1715"/>
                  <a:gd name="T21" fmla="*/ 1434 h 1976"/>
                  <a:gd name="T22" fmla="*/ 1613 w 1715"/>
                  <a:gd name="T23" fmla="*/ 1517 h 1976"/>
                  <a:gd name="T24" fmla="*/ 1495 w 1715"/>
                  <a:gd name="T25" fmla="*/ 1623 h 1976"/>
                  <a:gd name="T26" fmla="*/ 1348 w 1715"/>
                  <a:gd name="T27" fmla="*/ 1747 h 1976"/>
                  <a:gd name="T28" fmla="*/ 1208 w 1715"/>
                  <a:gd name="T29" fmla="*/ 1879 h 1976"/>
                  <a:gd name="T30" fmla="*/ 1097 w 1715"/>
                  <a:gd name="T31" fmla="*/ 1974 h 1976"/>
                  <a:gd name="T32" fmla="*/ 1042 w 1715"/>
                  <a:gd name="T33" fmla="*/ 1940 h 1976"/>
                  <a:gd name="T34" fmla="*/ 894 w 1715"/>
                  <a:gd name="T35" fmla="*/ 1908 h 1976"/>
                  <a:gd name="T36" fmla="*/ 740 w 1715"/>
                  <a:gd name="T37" fmla="*/ 1879 h 1976"/>
                  <a:gd name="T38" fmla="*/ 601 w 1715"/>
                  <a:gd name="T39" fmla="*/ 1855 h 1976"/>
                  <a:gd name="T40" fmla="*/ 461 w 1715"/>
                  <a:gd name="T41" fmla="*/ 1844 h 1976"/>
                  <a:gd name="T42" fmla="*/ 319 w 1715"/>
                  <a:gd name="T43" fmla="*/ 1828 h 1976"/>
                  <a:gd name="T44" fmla="*/ 172 w 1715"/>
                  <a:gd name="T45" fmla="*/ 1814 h 1976"/>
                  <a:gd name="T46" fmla="*/ 44 w 1715"/>
                  <a:gd name="T47" fmla="*/ 1715 h 1976"/>
                  <a:gd name="T48" fmla="*/ 10 w 1715"/>
                  <a:gd name="T49" fmla="*/ 1296 h 1976"/>
                  <a:gd name="T50" fmla="*/ 93 w 1715"/>
                  <a:gd name="T51" fmla="*/ 1154 h 1976"/>
                  <a:gd name="T52" fmla="*/ 184 w 1715"/>
                  <a:gd name="T53" fmla="*/ 1017 h 1976"/>
                  <a:gd name="T54" fmla="*/ 154 w 1715"/>
                  <a:gd name="T55" fmla="*/ 987 h 1976"/>
                  <a:gd name="T56" fmla="*/ 108 w 1715"/>
                  <a:gd name="T57" fmla="*/ 718 h 1976"/>
                  <a:gd name="T58" fmla="*/ 131 w 1715"/>
                  <a:gd name="T59" fmla="*/ 425 h 1976"/>
                  <a:gd name="T60" fmla="*/ 168 w 1715"/>
                  <a:gd name="T61" fmla="*/ 429 h 1976"/>
                  <a:gd name="T62" fmla="*/ 248 w 1715"/>
                  <a:gd name="T63" fmla="*/ 415 h 1976"/>
                  <a:gd name="T64" fmla="*/ 334 w 1715"/>
                  <a:gd name="T65" fmla="*/ 396 h 1976"/>
                  <a:gd name="T66" fmla="*/ 466 w 1715"/>
                  <a:gd name="T67" fmla="*/ 364 h 1976"/>
                  <a:gd name="T68" fmla="*/ 635 w 1715"/>
                  <a:gd name="T69" fmla="*/ 312 h 1976"/>
                  <a:gd name="T70" fmla="*/ 796 w 1715"/>
                  <a:gd name="T71" fmla="*/ 278 h 1976"/>
                  <a:gd name="T72" fmla="*/ 934 w 1715"/>
                  <a:gd name="T73" fmla="*/ 250 h 1976"/>
                  <a:gd name="T74" fmla="*/ 1076 w 1715"/>
                  <a:gd name="T75" fmla="*/ 234 h 1976"/>
                  <a:gd name="T76" fmla="*/ 1105 w 1715"/>
                  <a:gd name="T77" fmla="*/ 207 h 1976"/>
                  <a:gd name="T78" fmla="*/ 1162 w 1715"/>
                  <a:gd name="T79" fmla="*/ 157 h 1976"/>
                  <a:gd name="T80" fmla="*/ 1127 w 1715"/>
                  <a:gd name="T81" fmla="*/ 103 h 1976"/>
                  <a:gd name="T82" fmla="*/ 1034 w 1715"/>
                  <a:gd name="T83" fmla="*/ 114 h 1976"/>
                  <a:gd name="T84" fmla="*/ 886 w 1715"/>
                  <a:gd name="T85" fmla="*/ 141 h 1976"/>
                  <a:gd name="T86" fmla="*/ 741 w 1715"/>
                  <a:gd name="T87" fmla="*/ 173 h 1976"/>
                  <a:gd name="T88" fmla="*/ 184 w 1715"/>
                  <a:gd name="T89" fmla="*/ 330 h 1976"/>
                  <a:gd name="T90" fmla="*/ 124 w 1715"/>
                  <a:gd name="T91" fmla="*/ 361 h 1976"/>
                  <a:gd name="T92" fmla="*/ 129 w 1715"/>
                  <a:gd name="T93" fmla="*/ 303 h 1976"/>
                  <a:gd name="T94" fmla="*/ 234 w 1715"/>
                  <a:gd name="T95" fmla="*/ 236 h 1976"/>
                  <a:gd name="T96" fmla="*/ 394 w 1715"/>
                  <a:gd name="T97" fmla="*/ 189 h 1976"/>
                  <a:gd name="T98" fmla="*/ 559 w 1715"/>
                  <a:gd name="T99" fmla="*/ 138 h 1976"/>
                  <a:gd name="T100" fmla="*/ 725 w 1715"/>
                  <a:gd name="T101" fmla="*/ 88 h 1976"/>
                  <a:gd name="T102" fmla="*/ 893 w 1715"/>
                  <a:gd name="T103" fmla="*/ 47 h 1976"/>
                  <a:gd name="T104" fmla="*/ 1060 w 1715"/>
                  <a:gd name="T105" fmla="*/ 22 h 1976"/>
                  <a:gd name="T106" fmla="*/ 1184 w 1715"/>
                  <a:gd name="T107" fmla="*/ 5 h 1976"/>
                  <a:gd name="T108" fmla="*/ 1307 w 1715"/>
                  <a:gd name="T109" fmla="*/ 0 h 1976"/>
                  <a:gd name="T110" fmla="*/ 1446 w 1715"/>
                  <a:gd name="T111" fmla="*/ 70 h 1976"/>
                  <a:gd name="T112" fmla="*/ 1594 w 1715"/>
                  <a:gd name="T113" fmla="*/ 134 h 1976"/>
                  <a:gd name="T114" fmla="*/ 1677 w 1715"/>
                  <a:gd name="T115" fmla="*/ 183 h 1976"/>
                  <a:gd name="T116" fmla="*/ 1715 w 1715"/>
                  <a:gd name="T117" fmla="*/ 290 h 1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15" h="1976">
                    <a:moveTo>
                      <a:pt x="1713" y="321"/>
                    </a:moveTo>
                    <a:lnTo>
                      <a:pt x="1708" y="309"/>
                    </a:lnTo>
                    <a:lnTo>
                      <a:pt x="1703" y="295"/>
                    </a:lnTo>
                    <a:lnTo>
                      <a:pt x="1697" y="282"/>
                    </a:lnTo>
                    <a:lnTo>
                      <a:pt x="1690" y="270"/>
                    </a:lnTo>
                    <a:lnTo>
                      <a:pt x="1682" y="259"/>
                    </a:lnTo>
                    <a:lnTo>
                      <a:pt x="1671" y="250"/>
                    </a:lnTo>
                    <a:lnTo>
                      <a:pt x="1659" y="244"/>
                    </a:lnTo>
                    <a:lnTo>
                      <a:pt x="1643" y="242"/>
                    </a:lnTo>
                    <a:lnTo>
                      <a:pt x="1624" y="243"/>
                    </a:lnTo>
                    <a:lnTo>
                      <a:pt x="1609" y="250"/>
                    </a:lnTo>
                    <a:lnTo>
                      <a:pt x="1598" y="260"/>
                    </a:lnTo>
                    <a:lnTo>
                      <a:pt x="1589" y="273"/>
                    </a:lnTo>
                    <a:lnTo>
                      <a:pt x="1580" y="287"/>
                    </a:lnTo>
                    <a:lnTo>
                      <a:pt x="1572" y="301"/>
                    </a:lnTo>
                    <a:lnTo>
                      <a:pt x="1562" y="312"/>
                    </a:lnTo>
                    <a:lnTo>
                      <a:pt x="1548" y="321"/>
                    </a:lnTo>
                    <a:lnTo>
                      <a:pt x="1500" y="376"/>
                    </a:lnTo>
                    <a:lnTo>
                      <a:pt x="1461" y="434"/>
                    </a:lnTo>
                    <a:lnTo>
                      <a:pt x="1430" y="498"/>
                    </a:lnTo>
                    <a:lnTo>
                      <a:pt x="1405" y="562"/>
                    </a:lnTo>
                    <a:lnTo>
                      <a:pt x="1388" y="630"/>
                    </a:lnTo>
                    <a:lnTo>
                      <a:pt x="1375" y="700"/>
                    </a:lnTo>
                    <a:lnTo>
                      <a:pt x="1370" y="772"/>
                    </a:lnTo>
                    <a:lnTo>
                      <a:pt x="1367" y="844"/>
                    </a:lnTo>
                    <a:lnTo>
                      <a:pt x="1372" y="880"/>
                    </a:lnTo>
                    <a:lnTo>
                      <a:pt x="1378" y="917"/>
                    </a:lnTo>
                    <a:lnTo>
                      <a:pt x="1383" y="954"/>
                    </a:lnTo>
                    <a:lnTo>
                      <a:pt x="1392" y="990"/>
                    </a:lnTo>
                    <a:lnTo>
                      <a:pt x="1400" y="1027"/>
                    </a:lnTo>
                    <a:lnTo>
                      <a:pt x="1411" y="1063"/>
                    </a:lnTo>
                    <a:lnTo>
                      <a:pt x="1425" y="1099"/>
                    </a:lnTo>
                    <a:lnTo>
                      <a:pt x="1442" y="1133"/>
                    </a:lnTo>
                    <a:lnTo>
                      <a:pt x="1442" y="1141"/>
                    </a:lnTo>
                    <a:lnTo>
                      <a:pt x="1447" y="1147"/>
                    </a:lnTo>
                    <a:lnTo>
                      <a:pt x="1456" y="1151"/>
                    </a:lnTo>
                    <a:lnTo>
                      <a:pt x="1464" y="1154"/>
                    </a:lnTo>
                    <a:lnTo>
                      <a:pt x="1471" y="1170"/>
                    </a:lnTo>
                    <a:lnTo>
                      <a:pt x="1477" y="1190"/>
                    </a:lnTo>
                    <a:lnTo>
                      <a:pt x="1481" y="1209"/>
                    </a:lnTo>
                    <a:lnTo>
                      <a:pt x="1487" y="1228"/>
                    </a:lnTo>
                    <a:lnTo>
                      <a:pt x="1495" y="1246"/>
                    </a:lnTo>
                    <a:lnTo>
                      <a:pt x="1506" y="1261"/>
                    </a:lnTo>
                    <a:lnTo>
                      <a:pt x="1521" y="1273"/>
                    </a:lnTo>
                    <a:lnTo>
                      <a:pt x="1541" y="1278"/>
                    </a:lnTo>
                    <a:lnTo>
                      <a:pt x="1554" y="1275"/>
                    </a:lnTo>
                    <a:lnTo>
                      <a:pt x="1566" y="1268"/>
                    </a:lnTo>
                    <a:lnTo>
                      <a:pt x="1576" y="1258"/>
                    </a:lnTo>
                    <a:lnTo>
                      <a:pt x="1585" y="1247"/>
                    </a:lnTo>
                    <a:lnTo>
                      <a:pt x="1594" y="1236"/>
                    </a:lnTo>
                    <a:lnTo>
                      <a:pt x="1604" y="1224"/>
                    </a:lnTo>
                    <a:lnTo>
                      <a:pt x="1614" y="1215"/>
                    </a:lnTo>
                    <a:lnTo>
                      <a:pt x="1624" y="1208"/>
                    </a:lnTo>
                    <a:lnTo>
                      <a:pt x="1635" y="1195"/>
                    </a:lnTo>
                    <a:lnTo>
                      <a:pt x="1644" y="1184"/>
                    </a:lnTo>
                    <a:lnTo>
                      <a:pt x="1651" y="1172"/>
                    </a:lnTo>
                    <a:lnTo>
                      <a:pt x="1652" y="1163"/>
                    </a:lnTo>
                    <a:lnTo>
                      <a:pt x="1652" y="1254"/>
                    </a:lnTo>
                    <a:lnTo>
                      <a:pt x="1642" y="1255"/>
                    </a:lnTo>
                    <a:lnTo>
                      <a:pt x="1633" y="1259"/>
                    </a:lnTo>
                    <a:lnTo>
                      <a:pt x="1625" y="1263"/>
                    </a:lnTo>
                    <a:lnTo>
                      <a:pt x="1617" y="1269"/>
                    </a:lnTo>
                    <a:lnTo>
                      <a:pt x="1612" y="1276"/>
                    </a:lnTo>
                    <a:lnTo>
                      <a:pt x="1606" y="1284"/>
                    </a:lnTo>
                    <a:lnTo>
                      <a:pt x="1601" y="1293"/>
                    </a:lnTo>
                    <a:lnTo>
                      <a:pt x="1597" y="1303"/>
                    </a:lnTo>
                    <a:lnTo>
                      <a:pt x="1602" y="1314"/>
                    </a:lnTo>
                    <a:lnTo>
                      <a:pt x="1610" y="1326"/>
                    </a:lnTo>
                    <a:lnTo>
                      <a:pt x="1620" y="1336"/>
                    </a:lnTo>
                    <a:lnTo>
                      <a:pt x="1631" y="1347"/>
                    </a:lnTo>
                    <a:lnTo>
                      <a:pt x="1642" y="1358"/>
                    </a:lnTo>
                    <a:lnTo>
                      <a:pt x="1652" y="1369"/>
                    </a:lnTo>
                    <a:lnTo>
                      <a:pt x="1661" y="1382"/>
                    </a:lnTo>
                    <a:lnTo>
                      <a:pt x="1668" y="1396"/>
                    </a:lnTo>
                    <a:lnTo>
                      <a:pt x="1660" y="1407"/>
                    </a:lnTo>
                    <a:lnTo>
                      <a:pt x="1653" y="1420"/>
                    </a:lnTo>
                    <a:lnTo>
                      <a:pt x="1647" y="1434"/>
                    </a:lnTo>
                    <a:lnTo>
                      <a:pt x="1644" y="1448"/>
                    </a:lnTo>
                    <a:lnTo>
                      <a:pt x="1640" y="1463"/>
                    </a:lnTo>
                    <a:lnTo>
                      <a:pt x="1636" y="1476"/>
                    </a:lnTo>
                    <a:lnTo>
                      <a:pt x="1632" y="1490"/>
                    </a:lnTo>
                    <a:lnTo>
                      <a:pt x="1628" y="1503"/>
                    </a:lnTo>
                    <a:lnTo>
                      <a:pt x="1620" y="1509"/>
                    </a:lnTo>
                    <a:lnTo>
                      <a:pt x="1613" y="1517"/>
                    </a:lnTo>
                    <a:lnTo>
                      <a:pt x="1606" y="1526"/>
                    </a:lnTo>
                    <a:lnTo>
                      <a:pt x="1600" y="1534"/>
                    </a:lnTo>
                    <a:lnTo>
                      <a:pt x="1579" y="1552"/>
                    </a:lnTo>
                    <a:lnTo>
                      <a:pt x="1559" y="1570"/>
                    </a:lnTo>
                    <a:lnTo>
                      <a:pt x="1538" y="1588"/>
                    </a:lnTo>
                    <a:lnTo>
                      <a:pt x="1517" y="1605"/>
                    </a:lnTo>
                    <a:lnTo>
                      <a:pt x="1495" y="1623"/>
                    </a:lnTo>
                    <a:lnTo>
                      <a:pt x="1475" y="1640"/>
                    </a:lnTo>
                    <a:lnTo>
                      <a:pt x="1454" y="1658"/>
                    </a:lnTo>
                    <a:lnTo>
                      <a:pt x="1433" y="1676"/>
                    </a:lnTo>
                    <a:lnTo>
                      <a:pt x="1411" y="1693"/>
                    </a:lnTo>
                    <a:lnTo>
                      <a:pt x="1390" y="1711"/>
                    </a:lnTo>
                    <a:lnTo>
                      <a:pt x="1370" y="1729"/>
                    </a:lnTo>
                    <a:lnTo>
                      <a:pt x="1348" y="1747"/>
                    </a:lnTo>
                    <a:lnTo>
                      <a:pt x="1327" y="1765"/>
                    </a:lnTo>
                    <a:lnTo>
                      <a:pt x="1306" y="1783"/>
                    </a:lnTo>
                    <a:lnTo>
                      <a:pt x="1284" y="1802"/>
                    </a:lnTo>
                    <a:lnTo>
                      <a:pt x="1264" y="1821"/>
                    </a:lnTo>
                    <a:lnTo>
                      <a:pt x="1244" y="1839"/>
                    </a:lnTo>
                    <a:lnTo>
                      <a:pt x="1226" y="1859"/>
                    </a:lnTo>
                    <a:lnTo>
                      <a:pt x="1208" y="1879"/>
                    </a:lnTo>
                    <a:lnTo>
                      <a:pt x="1190" y="1900"/>
                    </a:lnTo>
                    <a:lnTo>
                      <a:pt x="1173" y="1920"/>
                    </a:lnTo>
                    <a:lnTo>
                      <a:pt x="1154" y="1939"/>
                    </a:lnTo>
                    <a:lnTo>
                      <a:pt x="1135" y="1958"/>
                    </a:lnTo>
                    <a:lnTo>
                      <a:pt x="1115" y="1974"/>
                    </a:lnTo>
                    <a:lnTo>
                      <a:pt x="1105" y="1976"/>
                    </a:lnTo>
                    <a:lnTo>
                      <a:pt x="1097" y="1974"/>
                    </a:lnTo>
                    <a:lnTo>
                      <a:pt x="1091" y="1969"/>
                    </a:lnTo>
                    <a:lnTo>
                      <a:pt x="1087" y="1963"/>
                    </a:lnTo>
                    <a:lnTo>
                      <a:pt x="1083" y="1957"/>
                    </a:lnTo>
                    <a:lnTo>
                      <a:pt x="1078" y="1950"/>
                    </a:lnTo>
                    <a:lnTo>
                      <a:pt x="1072" y="1945"/>
                    </a:lnTo>
                    <a:lnTo>
                      <a:pt x="1063" y="1944"/>
                    </a:lnTo>
                    <a:lnTo>
                      <a:pt x="1042" y="1940"/>
                    </a:lnTo>
                    <a:lnTo>
                      <a:pt x="1021" y="1937"/>
                    </a:lnTo>
                    <a:lnTo>
                      <a:pt x="1000" y="1934"/>
                    </a:lnTo>
                    <a:lnTo>
                      <a:pt x="979" y="1929"/>
                    </a:lnTo>
                    <a:lnTo>
                      <a:pt x="957" y="1923"/>
                    </a:lnTo>
                    <a:lnTo>
                      <a:pt x="937" y="1919"/>
                    </a:lnTo>
                    <a:lnTo>
                      <a:pt x="915" y="1914"/>
                    </a:lnTo>
                    <a:lnTo>
                      <a:pt x="894" y="1908"/>
                    </a:lnTo>
                    <a:lnTo>
                      <a:pt x="872" y="1904"/>
                    </a:lnTo>
                    <a:lnTo>
                      <a:pt x="850" y="1898"/>
                    </a:lnTo>
                    <a:lnTo>
                      <a:pt x="828" y="1893"/>
                    </a:lnTo>
                    <a:lnTo>
                      <a:pt x="806" y="1890"/>
                    </a:lnTo>
                    <a:lnTo>
                      <a:pt x="784" y="1885"/>
                    </a:lnTo>
                    <a:lnTo>
                      <a:pt x="761" y="1882"/>
                    </a:lnTo>
                    <a:lnTo>
                      <a:pt x="740" y="1879"/>
                    </a:lnTo>
                    <a:lnTo>
                      <a:pt x="716" y="1877"/>
                    </a:lnTo>
                    <a:lnTo>
                      <a:pt x="698" y="1871"/>
                    </a:lnTo>
                    <a:lnTo>
                      <a:pt x="678" y="1867"/>
                    </a:lnTo>
                    <a:lnTo>
                      <a:pt x="660" y="1863"/>
                    </a:lnTo>
                    <a:lnTo>
                      <a:pt x="640" y="1860"/>
                    </a:lnTo>
                    <a:lnTo>
                      <a:pt x="621" y="1858"/>
                    </a:lnTo>
                    <a:lnTo>
                      <a:pt x="601" y="1855"/>
                    </a:lnTo>
                    <a:lnTo>
                      <a:pt x="581" y="1854"/>
                    </a:lnTo>
                    <a:lnTo>
                      <a:pt x="561" y="1852"/>
                    </a:lnTo>
                    <a:lnTo>
                      <a:pt x="541" y="1851"/>
                    </a:lnTo>
                    <a:lnTo>
                      <a:pt x="521" y="1848"/>
                    </a:lnTo>
                    <a:lnTo>
                      <a:pt x="501" y="1847"/>
                    </a:lnTo>
                    <a:lnTo>
                      <a:pt x="481" y="1846"/>
                    </a:lnTo>
                    <a:lnTo>
                      <a:pt x="461" y="1844"/>
                    </a:lnTo>
                    <a:lnTo>
                      <a:pt x="441" y="1841"/>
                    </a:lnTo>
                    <a:lnTo>
                      <a:pt x="422" y="1838"/>
                    </a:lnTo>
                    <a:lnTo>
                      <a:pt x="402" y="1834"/>
                    </a:lnTo>
                    <a:lnTo>
                      <a:pt x="381" y="1833"/>
                    </a:lnTo>
                    <a:lnTo>
                      <a:pt x="361" y="1831"/>
                    </a:lnTo>
                    <a:lnTo>
                      <a:pt x="340" y="1830"/>
                    </a:lnTo>
                    <a:lnTo>
                      <a:pt x="319" y="1828"/>
                    </a:lnTo>
                    <a:lnTo>
                      <a:pt x="298" y="1825"/>
                    </a:lnTo>
                    <a:lnTo>
                      <a:pt x="278" y="1823"/>
                    </a:lnTo>
                    <a:lnTo>
                      <a:pt x="256" y="1821"/>
                    </a:lnTo>
                    <a:lnTo>
                      <a:pt x="235" y="1818"/>
                    </a:lnTo>
                    <a:lnTo>
                      <a:pt x="214" y="1816"/>
                    </a:lnTo>
                    <a:lnTo>
                      <a:pt x="192" y="1815"/>
                    </a:lnTo>
                    <a:lnTo>
                      <a:pt x="172" y="1814"/>
                    </a:lnTo>
                    <a:lnTo>
                      <a:pt x="150" y="1813"/>
                    </a:lnTo>
                    <a:lnTo>
                      <a:pt x="128" y="1811"/>
                    </a:lnTo>
                    <a:lnTo>
                      <a:pt x="106" y="1811"/>
                    </a:lnTo>
                    <a:lnTo>
                      <a:pt x="83" y="1813"/>
                    </a:lnTo>
                    <a:lnTo>
                      <a:pt x="60" y="1814"/>
                    </a:lnTo>
                    <a:lnTo>
                      <a:pt x="52" y="1764"/>
                    </a:lnTo>
                    <a:lnTo>
                      <a:pt x="44" y="1715"/>
                    </a:lnTo>
                    <a:lnTo>
                      <a:pt x="36" y="1666"/>
                    </a:lnTo>
                    <a:lnTo>
                      <a:pt x="28" y="1617"/>
                    </a:lnTo>
                    <a:lnTo>
                      <a:pt x="17" y="1541"/>
                    </a:lnTo>
                    <a:lnTo>
                      <a:pt x="9" y="1466"/>
                    </a:lnTo>
                    <a:lnTo>
                      <a:pt x="2" y="1392"/>
                    </a:lnTo>
                    <a:lnTo>
                      <a:pt x="0" y="1316"/>
                    </a:lnTo>
                    <a:lnTo>
                      <a:pt x="10" y="1296"/>
                    </a:lnTo>
                    <a:lnTo>
                      <a:pt x="21" y="1275"/>
                    </a:lnTo>
                    <a:lnTo>
                      <a:pt x="32" y="1254"/>
                    </a:lnTo>
                    <a:lnTo>
                      <a:pt x="44" y="1235"/>
                    </a:lnTo>
                    <a:lnTo>
                      <a:pt x="55" y="1214"/>
                    </a:lnTo>
                    <a:lnTo>
                      <a:pt x="68" y="1194"/>
                    </a:lnTo>
                    <a:lnTo>
                      <a:pt x="81" y="1174"/>
                    </a:lnTo>
                    <a:lnTo>
                      <a:pt x="93" y="1154"/>
                    </a:lnTo>
                    <a:lnTo>
                      <a:pt x="106" y="1134"/>
                    </a:lnTo>
                    <a:lnTo>
                      <a:pt x="120" y="1114"/>
                    </a:lnTo>
                    <a:lnTo>
                      <a:pt x="132" y="1094"/>
                    </a:lnTo>
                    <a:lnTo>
                      <a:pt x="145" y="1075"/>
                    </a:lnTo>
                    <a:lnTo>
                      <a:pt x="159" y="1055"/>
                    </a:lnTo>
                    <a:lnTo>
                      <a:pt x="172" y="1037"/>
                    </a:lnTo>
                    <a:lnTo>
                      <a:pt x="184" y="1017"/>
                    </a:lnTo>
                    <a:lnTo>
                      <a:pt x="197" y="997"/>
                    </a:lnTo>
                    <a:lnTo>
                      <a:pt x="190" y="989"/>
                    </a:lnTo>
                    <a:lnTo>
                      <a:pt x="181" y="989"/>
                    </a:lnTo>
                    <a:lnTo>
                      <a:pt x="170" y="995"/>
                    </a:lnTo>
                    <a:lnTo>
                      <a:pt x="164" y="1003"/>
                    </a:lnTo>
                    <a:lnTo>
                      <a:pt x="158" y="995"/>
                    </a:lnTo>
                    <a:lnTo>
                      <a:pt x="154" y="987"/>
                    </a:lnTo>
                    <a:lnTo>
                      <a:pt x="153" y="978"/>
                    </a:lnTo>
                    <a:lnTo>
                      <a:pt x="152" y="969"/>
                    </a:lnTo>
                    <a:lnTo>
                      <a:pt x="140" y="934"/>
                    </a:lnTo>
                    <a:lnTo>
                      <a:pt x="135" y="897"/>
                    </a:lnTo>
                    <a:lnTo>
                      <a:pt x="130" y="860"/>
                    </a:lnTo>
                    <a:lnTo>
                      <a:pt x="123" y="827"/>
                    </a:lnTo>
                    <a:lnTo>
                      <a:pt x="108" y="718"/>
                    </a:lnTo>
                    <a:lnTo>
                      <a:pt x="101" y="607"/>
                    </a:lnTo>
                    <a:lnTo>
                      <a:pt x="102" y="498"/>
                    </a:lnTo>
                    <a:lnTo>
                      <a:pt x="112" y="385"/>
                    </a:lnTo>
                    <a:lnTo>
                      <a:pt x="113" y="394"/>
                    </a:lnTo>
                    <a:lnTo>
                      <a:pt x="115" y="407"/>
                    </a:lnTo>
                    <a:lnTo>
                      <a:pt x="120" y="418"/>
                    </a:lnTo>
                    <a:lnTo>
                      <a:pt x="131" y="425"/>
                    </a:lnTo>
                    <a:lnTo>
                      <a:pt x="137" y="426"/>
                    </a:lnTo>
                    <a:lnTo>
                      <a:pt x="142" y="426"/>
                    </a:lnTo>
                    <a:lnTo>
                      <a:pt x="147" y="425"/>
                    </a:lnTo>
                    <a:lnTo>
                      <a:pt x="152" y="425"/>
                    </a:lnTo>
                    <a:lnTo>
                      <a:pt x="158" y="425"/>
                    </a:lnTo>
                    <a:lnTo>
                      <a:pt x="162" y="426"/>
                    </a:lnTo>
                    <a:lnTo>
                      <a:pt x="168" y="429"/>
                    </a:lnTo>
                    <a:lnTo>
                      <a:pt x="173" y="432"/>
                    </a:lnTo>
                    <a:lnTo>
                      <a:pt x="185" y="429"/>
                    </a:lnTo>
                    <a:lnTo>
                      <a:pt x="197" y="425"/>
                    </a:lnTo>
                    <a:lnTo>
                      <a:pt x="210" y="423"/>
                    </a:lnTo>
                    <a:lnTo>
                      <a:pt x="222" y="419"/>
                    </a:lnTo>
                    <a:lnTo>
                      <a:pt x="235" y="417"/>
                    </a:lnTo>
                    <a:lnTo>
                      <a:pt x="248" y="415"/>
                    </a:lnTo>
                    <a:lnTo>
                      <a:pt x="260" y="412"/>
                    </a:lnTo>
                    <a:lnTo>
                      <a:pt x="273" y="409"/>
                    </a:lnTo>
                    <a:lnTo>
                      <a:pt x="286" y="407"/>
                    </a:lnTo>
                    <a:lnTo>
                      <a:pt x="298" y="404"/>
                    </a:lnTo>
                    <a:lnTo>
                      <a:pt x="310" y="402"/>
                    </a:lnTo>
                    <a:lnTo>
                      <a:pt x="322" y="400"/>
                    </a:lnTo>
                    <a:lnTo>
                      <a:pt x="334" y="396"/>
                    </a:lnTo>
                    <a:lnTo>
                      <a:pt x="346" y="394"/>
                    </a:lnTo>
                    <a:lnTo>
                      <a:pt x="357" y="391"/>
                    </a:lnTo>
                    <a:lnTo>
                      <a:pt x="369" y="387"/>
                    </a:lnTo>
                    <a:lnTo>
                      <a:pt x="394" y="382"/>
                    </a:lnTo>
                    <a:lnTo>
                      <a:pt x="418" y="377"/>
                    </a:lnTo>
                    <a:lnTo>
                      <a:pt x="442" y="371"/>
                    </a:lnTo>
                    <a:lnTo>
                      <a:pt x="466" y="364"/>
                    </a:lnTo>
                    <a:lnTo>
                      <a:pt x="491" y="357"/>
                    </a:lnTo>
                    <a:lnTo>
                      <a:pt x="515" y="350"/>
                    </a:lnTo>
                    <a:lnTo>
                      <a:pt x="539" y="342"/>
                    </a:lnTo>
                    <a:lnTo>
                      <a:pt x="562" y="334"/>
                    </a:lnTo>
                    <a:lnTo>
                      <a:pt x="586" y="327"/>
                    </a:lnTo>
                    <a:lnTo>
                      <a:pt x="610" y="319"/>
                    </a:lnTo>
                    <a:lnTo>
                      <a:pt x="635" y="312"/>
                    </a:lnTo>
                    <a:lnTo>
                      <a:pt x="659" y="305"/>
                    </a:lnTo>
                    <a:lnTo>
                      <a:pt x="683" y="300"/>
                    </a:lnTo>
                    <a:lnTo>
                      <a:pt x="707" y="295"/>
                    </a:lnTo>
                    <a:lnTo>
                      <a:pt x="733" y="290"/>
                    </a:lnTo>
                    <a:lnTo>
                      <a:pt x="758" y="287"/>
                    </a:lnTo>
                    <a:lnTo>
                      <a:pt x="778" y="282"/>
                    </a:lnTo>
                    <a:lnTo>
                      <a:pt x="796" y="278"/>
                    </a:lnTo>
                    <a:lnTo>
                      <a:pt x="816" y="273"/>
                    </a:lnTo>
                    <a:lnTo>
                      <a:pt x="835" y="268"/>
                    </a:lnTo>
                    <a:lnTo>
                      <a:pt x="855" y="265"/>
                    </a:lnTo>
                    <a:lnTo>
                      <a:pt x="874" y="260"/>
                    </a:lnTo>
                    <a:lnTo>
                      <a:pt x="894" y="257"/>
                    </a:lnTo>
                    <a:lnTo>
                      <a:pt x="913" y="254"/>
                    </a:lnTo>
                    <a:lnTo>
                      <a:pt x="934" y="250"/>
                    </a:lnTo>
                    <a:lnTo>
                      <a:pt x="954" y="247"/>
                    </a:lnTo>
                    <a:lnTo>
                      <a:pt x="973" y="244"/>
                    </a:lnTo>
                    <a:lnTo>
                      <a:pt x="994" y="242"/>
                    </a:lnTo>
                    <a:lnTo>
                      <a:pt x="1015" y="240"/>
                    </a:lnTo>
                    <a:lnTo>
                      <a:pt x="1034" y="237"/>
                    </a:lnTo>
                    <a:lnTo>
                      <a:pt x="1055" y="235"/>
                    </a:lnTo>
                    <a:lnTo>
                      <a:pt x="1076" y="234"/>
                    </a:lnTo>
                    <a:lnTo>
                      <a:pt x="1081" y="239"/>
                    </a:lnTo>
                    <a:lnTo>
                      <a:pt x="1083" y="233"/>
                    </a:lnTo>
                    <a:lnTo>
                      <a:pt x="1089" y="229"/>
                    </a:lnTo>
                    <a:lnTo>
                      <a:pt x="1093" y="226"/>
                    </a:lnTo>
                    <a:lnTo>
                      <a:pt x="1097" y="220"/>
                    </a:lnTo>
                    <a:lnTo>
                      <a:pt x="1092" y="206"/>
                    </a:lnTo>
                    <a:lnTo>
                      <a:pt x="1105" y="207"/>
                    </a:lnTo>
                    <a:lnTo>
                      <a:pt x="1116" y="205"/>
                    </a:lnTo>
                    <a:lnTo>
                      <a:pt x="1127" y="201"/>
                    </a:lnTo>
                    <a:lnTo>
                      <a:pt x="1136" y="194"/>
                    </a:lnTo>
                    <a:lnTo>
                      <a:pt x="1143" y="186"/>
                    </a:lnTo>
                    <a:lnTo>
                      <a:pt x="1150" y="176"/>
                    </a:lnTo>
                    <a:lnTo>
                      <a:pt x="1157" y="167"/>
                    </a:lnTo>
                    <a:lnTo>
                      <a:pt x="1162" y="157"/>
                    </a:lnTo>
                    <a:lnTo>
                      <a:pt x="1163" y="146"/>
                    </a:lnTo>
                    <a:lnTo>
                      <a:pt x="1166" y="134"/>
                    </a:lnTo>
                    <a:lnTo>
                      <a:pt x="1166" y="122"/>
                    </a:lnTo>
                    <a:lnTo>
                      <a:pt x="1157" y="112"/>
                    </a:lnTo>
                    <a:lnTo>
                      <a:pt x="1147" y="106"/>
                    </a:lnTo>
                    <a:lnTo>
                      <a:pt x="1137" y="103"/>
                    </a:lnTo>
                    <a:lnTo>
                      <a:pt x="1127" y="103"/>
                    </a:lnTo>
                    <a:lnTo>
                      <a:pt x="1116" y="103"/>
                    </a:lnTo>
                    <a:lnTo>
                      <a:pt x="1106" y="104"/>
                    </a:lnTo>
                    <a:lnTo>
                      <a:pt x="1095" y="106"/>
                    </a:lnTo>
                    <a:lnTo>
                      <a:pt x="1085" y="107"/>
                    </a:lnTo>
                    <a:lnTo>
                      <a:pt x="1076" y="107"/>
                    </a:lnTo>
                    <a:lnTo>
                      <a:pt x="1055" y="111"/>
                    </a:lnTo>
                    <a:lnTo>
                      <a:pt x="1034" y="114"/>
                    </a:lnTo>
                    <a:lnTo>
                      <a:pt x="1014" y="118"/>
                    </a:lnTo>
                    <a:lnTo>
                      <a:pt x="993" y="121"/>
                    </a:lnTo>
                    <a:lnTo>
                      <a:pt x="971" y="125"/>
                    </a:lnTo>
                    <a:lnTo>
                      <a:pt x="950" y="128"/>
                    </a:lnTo>
                    <a:lnTo>
                      <a:pt x="928" y="133"/>
                    </a:lnTo>
                    <a:lnTo>
                      <a:pt x="908" y="136"/>
                    </a:lnTo>
                    <a:lnTo>
                      <a:pt x="886" y="141"/>
                    </a:lnTo>
                    <a:lnTo>
                      <a:pt x="865" y="145"/>
                    </a:lnTo>
                    <a:lnTo>
                      <a:pt x="843" y="150"/>
                    </a:lnTo>
                    <a:lnTo>
                      <a:pt x="822" y="154"/>
                    </a:lnTo>
                    <a:lnTo>
                      <a:pt x="802" y="159"/>
                    </a:lnTo>
                    <a:lnTo>
                      <a:pt x="781" y="164"/>
                    </a:lnTo>
                    <a:lnTo>
                      <a:pt x="760" y="168"/>
                    </a:lnTo>
                    <a:lnTo>
                      <a:pt x="741" y="173"/>
                    </a:lnTo>
                    <a:lnTo>
                      <a:pt x="287" y="298"/>
                    </a:lnTo>
                    <a:lnTo>
                      <a:pt x="268" y="303"/>
                    </a:lnTo>
                    <a:lnTo>
                      <a:pt x="250" y="309"/>
                    </a:lnTo>
                    <a:lnTo>
                      <a:pt x="233" y="313"/>
                    </a:lnTo>
                    <a:lnTo>
                      <a:pt x="217" y="318"/>
                    </a:lnTo>
                    <a:lnTo>
                      <a:pt x="200" y="324"/>
                    </a:lnTo>
                    <a:lnTo>
                      <a:pt x="184" y="330"/>
                    </a:lnTo>
                    <a:lnTo>
                      <a:pt x="167" y="336"/>
                    </a:lnTo>
                    <a:lnTo>
                      <a:pt x="150" y="343"/>
                    </a:lnTo>
                    <a:lnTo>
                      <a:pt x="142" y="341"/>
                    </a:lnTo>
                    <a:lnTo>
                      <a:pt x="135" y="343"/>
                    </a:lnTo>
                    <a:lnTo>
                      <a:pt x="131" y="348"/>
                    </a:lnTo>
                    <a:lnTo>
                      <a:pt x="128" y="354"/>
                    </a:lnTo>
                    <a:lnTo>
                      <a:pt x="124" y="361"/>
                    </a:lnTo>
                    <a:lnTo>
                      <a:pt x="122" y="369"/>
                    </a:lnTo>
                    <a:lnTo>
                      <a:pt x="119" y="374"/>
                    </a:lnTo>
                    <a:lnTo>
                      <a:pt x="114" y="380"/>
                    </a:lnTo>
                    <a:lnTo>
                      <a:pt x="117" y="361"/>
                    </a:lnTo>
                    <a:lnTo>
                      <a:pt x="121" y="341"/>
                    </a:lnTo>
                    <a:lnTo>
                      <a:pt x="124" y="323"/>
                    </a:lnTo>
                    <a:lnTo>
                      <a:pt x="129" y="303"/>
                    </a:lnTo>
                    <a:lnTo>
                      <a:pt x="120" y="290"/>
                    </a:lnTo>
                    <a:lnTo>
                      <a:pt x="136" y="275"/>
                    </a:lnTo>
                    <a:lnTo>
                      <a:pt x="154" y="265"/>
                    </a:lnTo>
                    <a:lnTo>
                      <a:pt x="173" y="256"/>
                    </a:lnTo>
                    <a:lnTo>
                      <a:pt x="193" y="249"/>
                    </a:lnTo>
                    <a:lnTo>
                      <a:pt x="213" y="242"/>
                    </a:lnTo>
                    <a:lnTo>
                      <a:pt x="234" y="236"/>
                    </a:lnTo>
                    <a:lnTo>
                      <a:pt x="255" y="230"/>
                    </a:lnTo>
                    <a:lnTo>
                      <a:pt x="274" y="222"/>
                    </a:lnTo>
                    <a:lnTo>
                      <a:pt x="298" y="217"/>
                    </a:lnTo>
                    <a:lnTo>
                      <a:pt x="322" y="210"/>
                    </a:lnTo>
                    <a:lnTo>
                      <a:pt x="346" y="203"/>
                    </a:lnTo>
                    <a:lnTo>
                      <a:pt x="370" y="196"/>
                    </a:lnTo>
                    <a:lnTo>
                      <a:pt x="394" y="189"/>
                    </a:lnTo>
                    <a:lnTo>
                      <a:pt x="417" y="182"/>
                    </a:lnTo>
                    <a:lnTo>
                      <a:pt x="441" y="175"/>
                    </a:lnTo>
                    <a:lnTo>
                      <a:pt x="464" y="167"/>
                    </a:lnTo>
                    <a:lnTo>
                      <a:pt x="488" y="160"/>
                    </a:lnTo>
                    <a:lnTo>
                      <a:pt x="511" y="153"/>
                    </a:lnTo>
                    <a:lnTo>
                      <a:pt x="536" y="145"/>
                    </a:lnTo>
                    <a:lnTo>
                      <a:pt x="559" y="138"/>
                    </a:lnTo>
                    <a:lnTo>
                      <a:pt x="583" y="130"/>
                    </a:lnTo>
                    <a:lnTo>
                      <a:pt x="606" y="123"/>
                    </a:lnTo>
                    <a:lnTo>
                      <a:pt x="629" y="116"/>
                    </a:lnTo>
                    <a:lnTo>
                      <a:pt x="653" y="108"/>
                    </a:lnTo>
                    <a:lnTo>
                      <a:pt x="677" y="102"/>
                    </a:lnTo>
                    <a:lnTo>
                      <a:pt x="700" y="95"/>
                    </a:lnTo>
                    <a:lnTo>
                      <a:pt x="725" y="88"/>
                    </a:lnTo>
                    <a:lnTo>
                      <a:pt x="748" y="82"/>
                    </a:lnTo>
                    <a:lnTo>
                      <a:pt x="772" y="75"/>
                    </a:lnTo>
                    <a:lnTo>
                      <a:pt x="796" y="69"/>
                    </a:lnTo>
                    <a:lnTo>
                      <a:pt x="820" y="64"/>
                    </a:lnTo>
                    <a:lnTo>
                      <a:pt x="844" y="58"/>
                    </a:lnTo>
                    <a:lnTo>
                      <a:pt x="869" y="52"/>
                    </a:lnTo>
                    <a:lnTo>
                      <a:pt x="893" y="47"/>
                    </a:lnTo>
                    <a:lnTo>
                      <a:pt x="918" y="43"/>
                    </a:lnTo>
                    <a:lnTo>
                      <a:pt x="942" y="38"/>
                    </a:lnTo>
                    <a:lnTo>
                      <a:pt x="968" y="35"/>
                    </a:lnTo>
                    <a:lnTo>
                      <a:pt x="992" y="31"/>
                    </a:lnTo>
                    <a:lnTo>
                      <a:pt x="1017" y="28"/>
                    </a:lnTo>
                    <a:lnTo>
                      <a:pt x="1042" y="26"/>
                    </a:lnTo>
                    <a:lnTo>
                      <a:pt x="1060" y="22"/>
                    </a:lnTo>
                    <a:lnTo>
                      <a:pt x="1076" y="19"/>
                    </a:lnTo>
                    <a:lnTo>
                      <a:pt x="1094" y="16"/>
                    </a:lnTo>
                    <a:lnTo>
                      <a:pt x="1112" y="13"/>
                    </a:lnTo>
                    <a:lnTo>
                      <a:pt x="1129" y="11"/>
                    </a:lnTo>
                    <a:lnTo>
                      <a:pt x="1147" y="8"/>
                    </a:lnTo>
                    <a:lnTo>
                      <a:pt x="1166" y="6"/>
                    </a:lnTo>
                    <a:lnTo>
                      <a:pt x="1184" y="5"/>
                    </a:lnTo>
                    <a:lnTo>
                      <a:pt x="1201" y="2"/>
                    </a:lnTo>
                    <a:lnTo>
                      <a:pt x="1220" y="1"/>
                    </a:lnTo>
                    <a:lnTo>
                      <a:pt x="1238" y="0"/>
                    </a:lnTo>
                    <a:lnTo>
                      <a:pt x="1256" y="0"/>
                    </a:lnTo>
                    <a:lnTo>
                      <a:pt x="1273" y="0"/>
                    </a:lnTo>
                    <a:lnTo>
                      <a:pt x="1291" y="0"/>
                    </a:lnTo>
                    <a:lnTo>
                      <a:pt x="1307" y="0"/>
                    </a:lnTo>
                    <a:lnTo>
                      <a:pt x="1325" y="1"/>
                    </a:lnTo>
                    <a:lnTo>
                      <a:pt x="1344" y="15"/>
                    </a:lnTo>
                    <a:lnTo>
                      <a:pt x="1364" y="28"/>
                    </a:lnTo>
                    <a:lnTo>
                      <a:pt x="1383" y="40"/>
                    </a:lnTo>
                    <a:lnTo>
                      <a:pt x="1404" y="51"/>
                    </a:lnTo>
                    <a:lnTo>
                      <a:pt x="1425" y="61"/>
                    </a:lnTo>
                    <a:lnTo>
                      <a:pt x="1446" y="70"/>
                    </a:lnTo>
                    <a:lnTo>
                      <a:pt x="1466" y="80"/>
                    </a:lnTo>
                    <a:lnTo>
                      <a:pt x="1488" y="89"/>
                    </a:lnTo>
                    <a:lnTo>
                      <a:pt x="1509" y="98"/>
                    </a:lnTo>
                    <a:lnTo>
                      <a:pt x="1531" y="106"/>
                    </a:lnTo>
                    <a:lnTo>
                      <a:pt x="1553" y="115"/>
                    </a:lnTo>
                    <a:lnTo>
                      <a:pt x="1574" y="125"/>
                    </a:lnTo>
                    <a:lnTo>
                      <a:pt x="1594" y="134"/>
                    </a:lnTo>
                    <a:lnTo>
                      <a:pt x="1615" y="144"/>
                    </a:lnTo>
                    <a:lnTo>
                      <a:pt x="1636" y="154"/>
                    </a:lnTo>
                    <a:lnTo>
                      <a:pt x="1657" y="166"/>
                    </a:lnTo>
                    <a:lnTo>
                      <a:pt x="1662" y="171"/>
                    </a:lnTo>
                    <a:lnTo>
                      <a:pt x="1667" y="175"/>
                    </a:lnTo>
                    <a:lnTo>
                      <a:pt x="1673" y="179"/>
                    </a:lnTo>
                    <a:lnTo>
                      <a:pt x="1677" y="183"/>
                    </a:lnTo>
                    <a:lnTo>
                      <a:pt x="1682" y="187"/>
                    </a:lnTo>
                    <a:lnTo>
                      <a:pt x="1685" y="192"/>
                    </a:lnTo>
                    <a:lnTo>
                      <a:pt x="1689" y="198"/>
                    </a:lnTo>
                    <a:lnTo>
                      <a:pt x="1692" y="205"/>
                    </a:lnTo>
                    <a:lnTo>
                      <a:pt x="1705" y="230"/>
                    </a:lnTo>
                    <a:lnTo>
                      <a:pt x="1713" y="259"/>
                    </a:lnTo>
                    <a:lnTo>
                      <a:pt x="1715" y="290"/>
                    </a:lnTo>
                    <a:lnTo>
                      <a:pt x="1713" y="321"/>
                    </a:lnTo>
                    <a:close/>
                  </a:path>
                </a:pathLst>
              </a:custGeom>
              <a:solidFill>
                <a:srgbClr val="E828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 name="Freeform 15"/>
              <p:cNvSpPr>
                <a:spLocks/>
              </p:cNvSpPr>
              <p:nvPr/>
            </p:nvSpPr>
            <p:spPr bwMode="auto">
              <a:xfrm>
                <a:off x="4083" y="3152"/>
                <a:ext cx="14" cy="44"/>
              </a:xfrm>
              <a:custGeom>
                <a:avLst/>
                <a:gdLst>
                  <a:gd name="T0" fmla="*/ 27 w 28"/>
                  <a:gd name="T1" fmla="*/ 88 h 88"/>
                  <a:gd name="T2" fmla="*/ 18 w 28"/>
                  <a:gd name="T3" fmla="*/ 87 h 88"/>
                  <a:gd name="T4" fmla="*/ 9 w 28"/>
                  <a:gd name="T5" fmla="*/ 81 h 88"/>
                  <a:gd name="T6" fmla="*/ 5 w 28"/>
                  <a:gd name="T7" fmla="*/ 74 h 88"/>
                  <a:gd name="T8" fmla="*/ 3 w 28"/>
                  <a:gd name="T9" fmla="*/ 65 h 88"/>
                  <a:gd name="T10" fmla="*/ 0 w 28"/>
                  <a:gd name="T11" fmla="*/ 47 h 88"/>
                  <a:gd name="T12" fmla="*/ 0 w 28"/>
                  <a:gd name="T13" fmla="*/ 31 h 88"/>
                  <a:gd name="T14" fmla="*/ 4 w 28"/>
                  <a:gd name="T15" fmla="*/ 15 h 88"/>
                  <a:gd name="T16" fmla="*/ 8 w 28"/>
                  <a:gd name="T17" fmla="*/ 0 h 88"/>
                  <a:gd name="T18" fmla="*/ 13 w 28"/>
                  <a:gd name="T19" fmla="*/ 0 h 88"/>
                  <a:gd name="T20" fmla="*/ 15 w 28"/>
                  <a:gd name="T21" fmla="*/ 20 h 88"/>
                  <a:gd name="T22" fmla="*/ 22 w 28"/>
                  <a:gd name="T23" fmla="*/ 42 h 88"/>
                  <a:gd name="T24" fmla="*/ 28 w 28"/>
                  <a:gd name="T25" fmla="*/ 63 h 88"/>
                  <a:gd name="T26" fmla="*/ 27 w 28"/>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88">
                    <a:moveTo>
                      <a:pt x="27" y="88"/>
                    </a:moveTo>
                    <a:lnTo>
                      <a:pt x="18" y="87"/>
                    </a:lnTo>
                    <a:lnTo>
                      <a:pt x="9" y="81"/>
                    </a:lnTo>
                    <a:lnTo>
                      <a:pt x="5" y="74"/>
                    </a:lnTo>
                    <a:lnTo>
                      <a:pt x="3" y="65"/>
                    </a:lnTo>
                    <a:lnTo>
                      <a:pt x="0" y="47"/>
                    </a:lnTo>
                    <a:lnTo>
                      <a:pt x="0" y="31"/>
                    </a:lnTo>
                    <a:lnTo>
                      <a:pt x="4" y="15"/>
                    </a:lnTo>
                    <a:lnTo>
                      <a:pt x="8" y="0"/>
                    </a:lnTo>
                    <a:lnTo>
                      <a:pt x="13" y="0"/>
                    </a:lnTo>
                    <a:lnTo>
                      <a:pt x="15" y="20"/>
                    </a:lnTo>
                    <a:lnTo>
                      <a:pt x="22" y="42"/>
                    </a:lnTo>
                    <a:lnTo>
                      <a:pt x="28" y="63"/>
                    </a:lnTo>
                    <a:lnTo>
                      <a:pt x="27" y="88"/>
                    </a:lnTo>
                    <a:close/>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4" name="Freeform 16"/>
              <p:cNvSpPr>
                <a:spLocks/>
              </p:cNvSpPr>
              <p:nvPr/>
            </p:nvSpPr>
            <p:spPr bwMode="auto">
              <a:xfrm>
                <a:off x="4079" y="2898"/>
                <a:ext cx="15" cy="174"/>
              </a:xfrm>
              <a:custGeom>
                <a:avLst/>
                <a:gdLst>
                  <a:gd name="T0" fmla="*/ 17 w 31"/>
                  <a:gd name="T1" fmla="*/ 349 h 349"/>
                  <a:gd name="T2" fmla="*/ 1 w 31"/>
                  <a:gd name="T3" fmla="*/ 332 h 349"/>
                  <a:gd name="T4" fmla="*/ 0 w 31"/>
                  <a:gd name="T5" fmla="*/ 252 h 349"/>
                  <a:gd name="T6" fmla="*/ 1 w 31"/>
                  <a:gd name="T7" fmla="*/ 169 h 349"/>
                  <a:gd name="T8" fmla="*/ 10 w 31"/>
                  <a:gd name="T9" fmla="*/ 85 h 349"/>
                  <a:gd name="T10" fmla="*/ 29 w 31"/>
                  <a:gd name="T11" fmla="*/ 5 h 349"/>
                  <a:gd name="T12" fmla="*/ 29 w 31"/>
                  <a:gd name="T13" fmla="*/ 0 h 349"/>
                  <a:gd name="T14" fmla="*/ 31 w 31"/>
                  <a:gd name="T15" fmla="*/ 2 h 349"/>
                  <a:gd name="T16" fmla="*/ 28 w 31"/>
                  <a:gd name="T17" fmla="*/ 90 h 349"/>
                  <a:gd name="T18" fmla="*/ 24 w 31"/>
                  <a:gd name="T19" fmla="*/ 178 h 349"/>
                  <a:gd name="T20" fmla="*/ 21 w 31"/>
                  <a:gd name="T21" fmla="*/ 264 h 349"/>
                  <a:gd name="T22" fmla="*/ 17 w 31"/>
                  <a:gd name="T23"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349">
                    <a:moveTo>
                      <a:pt x="17" y="349"/>
                    </a:moveTo>
                    <a:lnTo>
                      <a:pt x="1" y="332"/>
                    </a:lnTo>
                    <a:lnTo>
                      <a:pt x="0" y="252"/>
                    </a:lnTo>
                    <a:lnTo>
                      <a:pt x="1" y="169"/>
                    </a:lnTo>
                    <a:lnTo>
                      <a:pt x="10" y="85"/>
                    </a:lnTo>
                    <a:lnTo>
                      <a:pt x="29" y="5"/>
                    </a:lnTo>
                    <a:lnTo>
                      <a:pt x="29" y="0"/>
                    </a:lnTo>
                    <a:lnTo>
                      <a:pt x="31" y="2"/>
                    </a:lnTo>
                    <a:lnTo>
                      <a:pt x="28" y="90"/>
                    </a:lnTo>
                    <a:lnTo>
                      <a:pt x="24" y="178"/>
                    </a:lnTo>
                    <a:lnTo>
                      <a:pt x="21" y="264"/>
                    </a:lnTo>
                    <a:lnTo>
                      <a:pt x="17" y="349"/>
                    </a:lnTo>
                    <a:close/>
                  </a:path>
                </a:pathLst>
              </a:custGeom>
              <a:solidFill>
                <a:srgbClr val="00FF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5" name="Freeform 17"/>
              <p:cNvSpPr>
                <a:spLocks/>
              </p:cNvSpPr>
              <p:nvPr/>
            </p:nvSpPr>
            <p:spPr bwMode="auto">
              <a:xfrm>
                <a:off x="4026" y="2582"/>
                <a:ext cx="53" cy="86"/>
              </a:xfrm>
              <a:custGeom>
                <a:avLst/>
                <a:gdLst>
                  <a:gd name="T0" fmla="*/ 77 w 105"/>
                  <a:gd name="T1" fmla="*/ 153 h 173"/>
                  <a:gd name="T2" fmla="*/ 70 w 105"/>
                  <a:gd name="T3" fmla="*/ 144 h 173"/>
                  <a:gd name="T4" fmla="*/ 72 w 105"/>
                  <a:gd name="T5" fmla="*/ 127 h 173"/>
                  <a:gd name="T6" fmla="*/ 74 w 105"/>
                  <a:gd name="T7" fmla="*/ 107 h 173"/>
                  <a:gd name="T8" fmla="*/ 73 w 105"/>
                  <a:gd name="T9" fmla="*/ 89 h 173"/>
                  <a:gd name="T10" fmla="*/ 69 w 105"/>
                  <a:gd name="T11" fmla="*/ 85 h 173"/>
                  <a:gd name="T12" fmla="*/ 68 w 105"/>
                  <a:gd name="T13" fmla="*/ 81 h 173"/>
                  <a:gd name="T14" fmla="*/ 67 w 105"/>
                  <a:gd name="T15" fmla="*/ 78 h 173"/>
                  <a:gd name="T16" fmla="*/ 61 w 105"/>
                  <a:gd name="T17" fmla="*/ 77 h 173"/>
                  <a:gd name="T18" fmla="*/ 52 w 105"/>
                  <a:gd name="T19" fmla="*/ 88 h 173"/>
                  <a:gd name="T20" fmla="*/ 51 w 105"/>
                  <a:gd name="T21" fmla="*/ 101 h 173"/>
                  <a:gd name="T22" fmla="*/ 54 w 105"/>
                  <a:gd name="T23" fmla="*/ 117 h 173"/>
                  <a:gd name="T24" fmla="*/ 53 w 105"/>
                  <a:gd name="T25" fmla="*/ 134 h 173"/>
                  <a:gd name="T26" fmla="*/ 47 w 105"/>
                  <a:gd name="T27" fmla="*/ 144 h 173"/>
                  <a:gd name="T28" fmla="*/ 45 w 105"/>
                  <a:gd name="T29" fmla="*/ 158 h 173"/>
                  <a:gd name="T30" fmla="*/ 41 w 105"/>
                  <a:gd name="T31" fmla="*/ 169 h 173"/>
                  <a:gd name="T32" fmla="*/ 28 w 105"/>
                  <a:gd name="T33" fmla="*/ 173 h 173"/>
                  <a:gd name="T34" fmla="*/ 0 w 105"/>
                  <a:gd name="T35" fmla="*/ 169 h 173"/>
                  <a:gd name="T36" fmla="*/ 12 w 105"/>
                  <a:gd name="T37" fmla="*/ 155 h 173"/>
                  <a:gd name="T38" fmla="*/ 21 w 105"/>
                  <a:gd name="T39" fmla="*/ 143 h 173"/>
                  <a:gd name="T40" fmla="*/ 27 w 105"/>
                  <a:gd name="T41" fmla="*/ 127 h 173"/>
                  <a:gd name="T42" fmla="*/ 28 w 105"/>
                  <a:gd name="T43" fmla="*/ 106 h 173"/>
                  <a:gd name="T44" fmla="*/ 36 w 105"/>
                  <a:gd name="T45" fmla="*/ 86 h 173"/>
                  <a:gd name="T46" fmla="*/ 44 w 105"/>
                  <a:gd name="T47" fmla="*/ 67 h 173"/>
                  <a:gd name="T48" fmla="*/ 52 w 105"/>
                  <a:gd name="T49" fmla="*/ 47 h 173"/>
                  <a:gd name="T50" fmla="*/ 57 w 105"/>
                  <a:gd name="T51" fmla="*/ 25 h 173"/>
                  <a:gd name="T52" fmla="*/ 52 w 105"/>
                  <a:gd name="T53" fmla="*/ 22 h 173"/>
                  <a:gd name="T54" fmla="*/ 47 w 105"/>
                  <a:gd name="T55" fmla="*/ 20 h 173"/>
                  <a:gd name="T56" fmla="*/ 43 w 105"/>
                  <a:gd name="T57" fmla="*/ 16 h 173"/>
                  <a:gd name="T58" fmla="*/ 39 w 105"/>
                  <a:gd name="T59" fmla="*/ 12 h 173"/>
                  <a:gd name="T60" fmla="*/ 45 w 105"/>
                  <a:gd name="T61" fmla="*/ 7 h 173"/>
                  <a:gd name="T62" fmla="*/ 53 w 105"/>
                  <a:gd name="T63" fmla="*/ 2 h 173"/>
                  <a:gd name="T64" fmla="*/ 61 w 105"/>
                  <a:gd name="T65" fmla="*/ 0 h 173"/>
                  <a:gd name="T66" fmla="*/ 70 w 105"/>
                  <a:gd name="T67" fmla="*/ 3 h 173"/>
                  <a:gd name="T68" fmla="*/ 79 w 105"/>
                  <a:gd name="T69" fmla="*/ 12 h 173"/>
                  <a:gd name="T70" fmla="*/ 85 w 105"/>
                  <a:gd name="T71" fmla="*/ 21 h 173"/>
                  <a:gd name="T72" fmla="*/ 91 w 105"/>
                  <a:gd name="T73" fmla="*/ 30 h 173"/>
                  <a:gd name="T74" fmla="*/ 96 w 105"/>
                  <a:gd name="T75" fmla="*/ 40 h 173"/>
                  <a:gd name="T76" fmla="*/ 99 w 105"/>
                  <a:gd name="T77" fmla="*/ 51 h 173"/>
                  <a:gd name="T78" fmla="*/ 103 w 105"/>
                  <a:gd name="T79" fmla="*/ 61 h 173"/>
                  <a:gd name="T80" fmla="*/ 104 w 105"/>
                  <a:gd name="T81" fmla="*/ 73 h 173"/>
                  <a:gd name="T82" fmla="*/ 105 w 105"/>
                  <a:gd name="T83" fmla="*/ 84 h 173"/>
                  <a:gd name="T84" fmla="*/ 99 w 105"/>
                  <a:gd name="T85" fmla="*/ 104 h 173"/>
                  <a:gd name="T86" fmla="*/ 95 w 105"/>
                  <a:gd name="T87" fmla="*/ 121 h 173"/>
                  <a:gd name="T88" fmla="*/ 88 w 105"/>
                  <a:gd name="T89" fmla="*/ 137 h 173"/>
                  <a:gd name="T90" fmla="*/ 77 w 105"/>
                  <a:gd name="T91" fmla="*/ 15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5" h="173">
                    <a:moveTo>
                      <a:pt x="77" y="153"/>
                    </a:moveTo>
                    <a:lnTo>
                      <a:pt x="70" y="144"/>
                    </a:lnTo>
                    <a:lnTo>
                      <a:pt x="72" y="127"/>
                    </a:lnTo>
                    <a:lnTo>
                      <a:pt x="74" y="107"/>
                    </a:lnTo>
                    <a:lnTo>
                      <a:pt x="73" y="89"/>
                    </a:lnTo>
                    <a:lnTo>
                      <a:pt x="69" y="85"/>
                    </a:lnTo>
                    <a:lnTo>
                      <a:pt x="68" y="81"/>
                    </a:lnTo>
                    <a:lnTo>
                      <a:pt x="67" y="78"/>
                    </a:lnTo>
                    <a:lnTo>
                      <a:pt x="61" y="77"/>
                    </a:lnTo>
                    <a:lnTo>
                      <a:pt x="52" y="88"/>
                    </a:lnTo>
                    <a:lnTo>
                      <a:pt x="51" y="101"/>
                    </a:lnTo>
                    <a:lnTo>
                      <a:pt x="54" y="117"/>
                    </a:lnTo>
                    <a:lnTo>
                      <a:pt x="53" y="134"/>
                    </a:lnTo>
                    <a:lnTo>
                      <a:pt x="47" y="144"/>
                    </a:lnTo>
                    <a:lnTo>
                      <a:pt x="45" y="158"/>
                    </a:lnTo>
                    <a:lnTo>
                      <a:pt x="41" y="169"/>
                    </a:lnTo>
                    <a:lnTo>
                      <a:pt x="28" y="173"/>
                    </a:lnTo>
                    <a:lnTo>
                      <a:pt x="0" y="169"/>
                    </a:lnTo>
                    <a:lnTo>
                      <a:pt x="12" y="155"/>
                    </a:lnTo>
                    <a:lnTo>
                      <a:pt x="21" y="143"/>
                    </a:lnTo>
                    <a:lnTo>
                      <a:pt x="27" y="127"/>
                    </a:lnTo>
                    <a:lnTo>
                      <a:pt x="28" y="106"/>
                    </a:lnTo>
                    <a:lnTo>
                      <a:pt x="36" y="86"/>
                    </a:lnTo>
                    <a:lnTo>
                      <a:pt x="44" y="67"/>
                    </a:lnTo>
                    <a:lnTo>
                      <a:pt x="52" y="47"/>
                    </a:lnTo>
                    <a:lnTo>
                      <a:pt x="57" y="25"/>
                    </a:lnTo>
                    <a:lnTo>
                      <a:pt x="52" y="22"/>
                    </a:lnTo>
                    <a:lnTo>
                      <a:pt x="47" y="20"/>
                    </a:lnTo>
                    <a:lnTo>
                      <a:pt x="43" y="16"/>
                    </a:lnTo>
                    <a:lnTo>
                      <a:pt x="39" y="12"/>
                    </a:lnTo>
                    <a:lnTo>
                      <a:pt x="45" y="7"/>
                    </a:lnTo>
                    <a:lnTo>
                      <a:pt x="53" y="2"/>
                    </a:lnTo>
                    <a:lnTo>
                      <a:pt x="61" y="0"/>
                    </a:lnTo>
                    <a:lnTo>
                      <a:pt x="70" y="3"/>
                    </a:lnTo>
                    <a:lnTo>
                      <a:pt x="79" y="12"/>
                    </a:lnTo>
                    <a:lnTo>
                      <a:pt x="85" y="21"/>
                    </a:lnTo>
                    <a:lnTo>
                      <a:pt x="91" y="30"/>
                    </a:lnTo>
                    <a:lnTo>
                      <a:pt x="96" y="40"/>
                    </a:lnTo>
                    <a:lnTo>
                      <a:pt x="99" y="51"/>
                    </a:lnTo>
                    <a:lnTo>
                      <a:pt x="103" y="61"/>
                    </a:lnTo>
                    <a:lnTo>
                      <a:pt x="104" y="73"/>
                    </a:lnTo>
                    <a:lnTo>
                      <a:pt x="105" y="84"/>
                    </a:lnTo>
                    <a:lnTo>
                      <a:pt x="99" y="104"/>
                    </a:lnTo>
                    <a:lnTo>
                      <a:pt x="95" y="121"/>
                    </a:lnTo>
                    <a:lnTo>
                      <a:pt x="88" y="137"/>
                    </a:lnTo>
                    <a:lnTo>
                      <a:pt x="77" y="153"/>
                    </a:lnTo>
                    <a:close/>
                  </a:path>
                </a:pathLst>
              </a:custGeom>
              <a:solidFill>
                <a:srgbClr val="BF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6" name="Freeform 18"/>
              <p:cNvSpPr>
                <a:spLocks/>
              </p:cNvSpPr>
              <p:nvPr/>
            </p:nvSpPr>
            <p:spPr bwMode="auto">
              <a:xfrm>
                <a:off x="4008" y="2675"/>
                <a:ext cx="57" cy="360"/>
              </a:xfrm>
              <a:custGeom>
                <a:avLst/>
                <a:gdLst>
                  <a:gd name="T0" fmla="*/ 82 w 113"/>
                  <a:gd name="T1" fmla="*/ 653 h 719"/>
                  <a:gd name="T2" fmla="*/ 79 w 113"/>
                  <a:gd name="T3" fmla="*/ 676 h 719"/>
                  <a:gd name="T4" fmla="*/ 70 w 113"/>
                  <a:gd name="T5" fmla="*/ 687 h 719"/>
                  <a:gd name="T6" fmla="*/ 58 w 113"/>
                  <a:gd name="T7" fmla="*/ 688 h 719"/>
                  <a:gd name="T8" fmla="*/ 48 w 113"/>
                  <a:gd name="T9" fmla="*/ 689 h 719"/>
                  <a:gd name="T10" fmla="*/ 37 w 113"/>
                  <a:gd name="T11" fmla="*/ 693 h 719"/>
                  <a:gd name="T12" fmla="*/ 33 w 113"/>
                  <a:gd name="T13" fmla="*/ 719 h 719"/>
                  <a:gd name="T14" fmla="*/ 15 w 113"/>
                  <a:gd name="T15" fmla="*/ 660 h 719"/>
                  <a:gd name="T16" fmla="*/ 12 w 113"/>
                  <a:gd name="T17" fmla="*/ 597 h 719"/>
                  <a:gd name="T18" fmla="*/ 2 w 113"/>
                  <a:gd name="T19" fmla="*/ 449 h 719"/>
                  <a:gd name="T20" fmla="*/ 4 w 113"/>
                  <a:gd name="T21" fmla="*/ 301 h 719"/>
                  <a:gd name="T22" fmla="*/ 18 w 113"/>
                  <a:gd name="T23" fmla="*/ 154 h 719"/>
                  <a:gd name="T24" fmla="*/ 41 w 113"/>
                  <a:gd name="T25" fmla="*/ 4 h 719"/>
                  <a:gd name="T26" fmla="*/ 51 w 113"/>
                  <a:gd name="T27" fmla="*/ 3 h 719"/>
                  <a:gd name="T28" fmla="*/ 62 w 113"/>
                  <a:gd name="T29" fmla="*/ 2 h 719"/>
                  <a:gd name="T30" fmla="*/ 52 w 113"/>
                  <a:gd name="T31" fmla="*/ 57 h 719"/>
                  <a:gd name="T32" fmla="*/ 40 w 113"/>
                  <a:gd name="T33" fmla="*/ 108 h 719"/>
                  <a:gd name="T34" fmla="*/ 34 w 113"/>
                  <a:gd name="T35" fmla="*/ 184 h 719"/>
                  <a:gd name="T36" fmla="*/ 17 w 113"/>
                  <a:gd name="T37" fmla="*/ 324 h 719"/>
                  <a:gd name="T38" fmla="*/ 13 w 113"/>
                  <a:gd name="T39" fmla="*/ 465 h 719"/>
                  <a:gd name="T40" fmla="*/ 32 w 113"/>
                  <a:gd name="T41" fmla="*/ 602 h 719"/>
                  <a:gd name="T42" fmla="*/ 57 w 113"/>
                  <a:gd name="T43" fmla="*/ 672 h 719"/>
                  <a:gd name="T44" fmla="*/ 62 w 113"/>
                  <a:gd name="T45" fmla="*/ 683 h 719"/>
                  <a:gd name="T46" fmla="*/ 75 w 113"/>
                  <a:gd name="T47" fmla="*/ 674 h 719"/>
                  <a:gd name="T48" fmla="*/ 40 w 113"/>
                  <a:gd name="T49" fmla="*/ 556 h 719"/>
                  <a:gd name="T50" fmla="*/ 33 w 113"/>
                  <a:gd name="T51" fmla="*/ 430 h 719"/>
                  <a:gd name="T52" fmla="*/ 40 w 113"/>
                  <a:gd name="T53" fmla="*/ 303 h 719"/>
                  <a:gd name="T54" fmla="*/ 48 w 113"/>
                  <a:gd name="T55" fmla="*/ 176 h 719"/>
                  <a:gd name="T56" fmla="*/ 59 w 113"/>
                  <a:gd name="T57" fmla="*/ 91 h 719"/>
                  <a:gd name="T58" fmla="*/ 80 w 113"/>
                  <a:gd name="T59" fmla="*/ 7 h 719"/>
                  <a:gd name="T60" fmla="*/ 83 w 113"/>
                  <a:gd name="T61" fmla="*/ 49 h 719"/>
                  <a:gd name="T62" fmla="*/ 71 w 113"/>
                  <a:gd name="T63" fmla="*/ 153 h 719"/>
                  <a:gd name="T64" fmla="*/ 65 w 113"/>
                  <a:gd name="T65" fmla="*/ 270 h 719"/>
                  <a:gd name="T66" fmla="*/ 59 w 113"/>
                  <a:gd name="T67" fmla="*/ 403 h 719"/>
                  <a:gd name="T68" fmla="*/ 60 w 113"/>
                  <a:gd name="T69" fmla="*/ 501 h 719"/>
                  <a:gd name="T70" fmla="*/ 74 w 113"/>
                  <a:gd name="T71" fmla="*/ 570 h 719"/>
                  <a:gd name="T72" fmla="*/ 97 w 113"/>
                  <a:gd name="T73" fmla="*/ 601 h 719"/>
                  <a:gd name="T74" fmla="*/ 109 w 113"/>
                  <a:gd name="T75" fmla="*/ 596 h 719"/>
                  <a:gd name="T76" fmla="*/ 111 w 113"/>
                  <a:gd name="T77" fmla="*/ 605 h 719"/>
                  <a:gd name="T78" fmla="*/ 102 w 113"/>
                  <a:gd name="T79" fmla="*/ 635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 h="719">
                    <a:moveTo>
                      <a:pt x="86" y="642"/>
                    </a:moveTo>
                    <a:lnTo>
                      <a:pt x="82" y="653"/>
                    </a:lnTo>
                    <a:lnTo>
                      <a:pt x="81" y="664"/>
                    </a:lnTo>
                    <a:lnTo>
                      <a:pt x="79" y="676"/>
                    </a:lnTo>
                    <a:lnTo>
                      <a:pt x="75" y="686"/>
                    </a:lnTo>
                    <a:lnTo>
                      <a:pt x="70" y="687"/>
                    </a:lnTo>
                    <a:lnTo>
                      <a:pt x="64" y="687"/>
                    </a:lnTo>
                    <a:lnTo>
                      <a:pt x="58" y="688"/>
                    </a:lnTo>
                    <a:lnTo>
                      <a:pt x="52" y="688"/>
                    </a:lnTo>
                    <a:lnTo>
                      <a:pt x="48" y="689"/>
                    </a:lnTo>
                    <a:lnTo>
                      <a:pt x="42" y="691"/>
                    </a:lnTo>
                    <a:lnTo>
                      <a:pt x="37" y="693"/>
                    </a:lnTo>
                    <a:lnTo>
                      <a:pt x="33" y="696"/>
                    </a:lnTo>
                    <a:lnTo>
                      <a:pt x="33" y="719"/>
                    </a:lnTo>
                    <a:lnTo>
                      <a:pt x="21" y="691"/>
                    </a:lnTo>
                    <a:lnTo>
                      <a:pt x="15" y="660"/>
                    </a:lnTo>
                    <a:lnTo>
                      <a:pt x="14" y="627"/>
                    </a:lnTo>
                    <a:lnTo>
                      <a:pt x="12" y="597"/>
                    </a:lnTo>
                    <a:lnTo>
                      <a:pt x="5" y="524"/>
                    </a:lnTo>
                    <a:lnTo>
                      <a:pt x="2" y="449"/>
                    </a:lnTo>
                    <a:lnTo>
                      <a:pt x="0" y="375"/>
                    </a:lnTo>
                    <a:lnTo>
                      <a:pt x="4" y="301"/>
                    </a:lnTo>
                    <a:lnTo>
                      <a:pt x="9" y="228"/>
                    </a:lnTo>
                    <a:lnTo>
                      <a:pt x="18" y="154"/>
                    </a:lnTo>
                    <a:lnTo>
                      <a:pt x="28" y="79"/>
                    </a:lnTo>
                    <a:lnTo>
                      <a:pt x="41" y="4"/>
                    </a:lnTo>
                    <a:lnTo>
                      <a:pt x="45" y="4"/>
                    </a:lnTo>
                    <a:lnTo>
                      <a:pt x="51" y="3"/>
                    </a:lnTo>
                    <a:lnTo>
                      <a:pt x="56" y="2"/>
                    </a:lnTo>
                    <a:lnTo>
                      <a:pt x="62" y="2"/>
                    </a:lnTo>
                    <a:lnTo>
                      <a:pt x="57" y="30"/>
                    </a:lnTo>
                    <a:lnTo>
                      <a:pt x="52" y="57"/>
                    </a:lnTo>
                    <a:lnTo>
                      <a:pt x="47" y="84"/>
                    </a:lnTo>
                    <a:lnTo>
                      <a:pt x="40" y="108"/>
                    </a:lnTo>
                    <a:lnTo>
                      <a:pt x="44" y="115"/>
                    </a:lnTo>
                    <a:lnTo>
                      <a:pt x="34" y="184"/>
                    </a:lnTo>
                    <a:lnTo>
                      <a:pt x="24" y="254"/>
                    </a:lnTo>
                    <a:lnTo>
                      <a:pt x="17" y="324"/>
                    </a:lnTo>
                    <a:lnTo>
                      <a:pt x="12" y="395"/>
                    </a:lnTo>
                    <a:lnTo>
                      <a:pt x="13" y="465"/>
                    </a:lnTo>
                    <a:lnTo>
                      <a:pt x="19" y="534"/>
                    </a:lnTo>
                    <a:lnTo>
                      <a:pt x="32" y="602"/>
                    </a:lnTo>
                    <a:lnTo>
                      <a:pt x="52" y="668"/>
                    </a:lnTo>
                    <a:lnTo>
                      <a:pt x="57" y="672"/>
                    </a:lnTo>
                    <a:lnTo>
                      <a:pt x="59" y="677"/>
                    </a:lnTo>
                    <a:lnTo>
                      <a:pt x="62" y="683"/>
                    </a:lnTo>
                    <a:lnTo>
                      <a:pt x="68" y="684"/>
                    </a:lnTo>
                    <a:lnTo>
                      <a:pt x="75" y="674"/>
                    </a:lnTo>
                    <a:lnTo>
                      <a:pt x="52" y="616"/>
                    </a:lnTo>
                    <a:lnTo>
                      <a:pt x="40" y="556"/>
                    </a:lnTo>
                    <a:lnTo>
                      <a:pt x="33" y="494"/>
                    </a:lnTo>
                    <a:lnTo>
                      <a:pt x="33" y="430"/>
                    </a:lnTo>
                    <a:lnTo>
                      <a:pt x="35" y="367"/>
                    </a:lnTo>
                    <a:lnTo>
                      <a:pt x="40" y="303"/>
                    </a:lnTo>
                    <a:lnTo>
                      <a:pt x="44" y="239"/>
                    </a:lnTo>
                    <a:lnTo>
                      <a:pt x="48" y="176"/>
                    </a:lnTo>
                    <a:lnTo>
                      <a:pt x="55" y="134"/>
                    </a:lnTo>
                    <a:lnTo>
                      <a:pt x="59" y="91"/>
                    </a:lnTo>
                    <a:lnTo>
                      <a:pt x="66" y="47"/>
                    </a:lnTo>
                    <a:lnTo>
                      <a:pt x="80" y="7"/>
                    </a:lnTo>
                    <a:lnTo>
                      <a:pt x="90" y="0"/>
                    </a:lnTo>
                    <a:lnTo>
                      <a:pt x="83" y="49"/>
                    </a:lnTo>
                    <a:lnTo>
                      <a:pt x="77" y="101"/>
                    </a:lnTo>
                    <a:lnTo>
                      <a:pt x="71" y="153"/>
                    </a:lnTo>
                    <a:lnTo>
                      <a:pt x="66" y="202"/>
                    </a:lnTo>
                    <a:lnTo>
                      <a:pt x="65" y="270"/>
                    </a:lnTo>
                    <a:lnTo>
                      <a:pt x="62" y="337"/>
                    </a:lnTo>
                    <a:lnTo>
                      <a:pt x="59" y="403"/>
                    </a:lnTo>
                    <a:lnTo>
                      <a:pt x="62" y="465"/>
                    </a:lnTo>
                    <a:lnTo>
                      <a:pt x="60" y="501"/>
                    </a:lnTo>
                    <a:lnTo>
                      <a:pt x="65" y="536"/>
                    </a:lnTo>
                    <a:lnTo>
                      <a:pt x="74" y="570"/>
                    </a:lnTo>
                    <a:lnTo>
                      <a:pt x="89" y="600"/>
                    </a:lnTo>
                    <a:lnTo>
                      <a:pt x="97" y="601"/>
                    </a:lnTo>
                    <a:lnTo>
                      <a:pt x="103" y="600"/>
                    </a:lnTo>
                    <a:lnTo>
                      <a:pt x="109" y="596"/>
                    </a:lnTo>
                    <a:lnTo>
                      <a:pt x="113" y="590"/>
                    </a:lnTo>
                    <a:lnTo>
                      <a:pt x="111" y="605"/>
                    </a:lnTo>
                    <a:lnTo>
                      <a:pt x="109" y="623"/>
                    </a:lnTo>
                    <a:lnTo>
                      <a:pt x="102" y="635"/>
                    </a:lnTo>
                    <a:lnTo>
                      <a:pt x="86" y="642"/>
                    </a:lnTo>
                    <a:close/>
                  </a:path>
                </a:pathLst>
              </a:custGeom>
              <a:solidFill>
                <a:srgbClr val="00FF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7" name="Freeform 19"/>
              <p:cNvSpPr>
                <a:spLocks/>
              </p:cNvSpPr>
              <p:nvPr/>
            </p:nvSpPr>
            <p:spPr bwMode="auto">
              <a:xfrm>
                <a:off x="3968" y="3210"/>
                <a:ext cx="83" cy="123"/>
              </a:xfrm>
              <a:custGeom>
                <a:avLst/>
                <a:gdLst>
                  <a:gd name="T0" fmla="*/ 80 w 167"/>
                  <a:gd name="T1" fmla="*/ 248 h 248"/>
                  <a:gd name="T2" fmla="*/ 74 w 167"/>
                  <a:gd name="T3" fmla="*/ 243 h 248"/>
                  <a:gd name="T4" fmla="*/ 66 w 167"/>
                  <a:gd name="T5" fmla="*/ 242 h 248"/>
                  <a:gd name="T6" fmla="*/ 59 w 167"/>
                  <a:gd name="T7" fmla="*/ 242 h 248"/>
                  <a:gd name="T8" fmla="*/ 52 w 167"/>
                  <a:gd name="T9" fmla="*/ 242 h 248"/>
                  <a:gd name="T10" fmla="*/ 46 w 167"/>
                  <a:gd name="T11" fmla="*/ 243 h 248"/>
                  <a:gd name="T12" fmla="*/ 39 w 167"/>
                  <a:gd name="T13" fmla="*/ 241 h 248"/>
                  <a:gd name="T14" fmla="*/ 32 w 167"/>
                  <a:gd name="T15" fmla="*/ 237 h 248"/>
                  <a:gd name="T16" fmla="*/ 26 w 167"/>
                  <a:gd name="T17" fmla="*/ 231 h 248"/>
                  <a:gd name="T18" fmla="*/ 17 w 167"/>
                  <a:gd name="T19" fmla="*/ 214 h 248"/>
                  <a:gd name="T20" fmla="*/ 8 w 167"/>
                  <a:gd name="T21" fmla="*/ 197 h 248"/>
                  <a:gd name="T22" fmla="*/ 2 w 167"/>
                  <a:gd name="T23" fmla="*/ 180 h 248"/>
                  <a:gd name="T24" fmla="*/ 3 w 167"/>
                  <a:gd name="T25" fmla="*/ 163 h 248"/>
                  <a:gd name="T26" fmla="*/ 2 w 167"/>
                  <a:gd name="T27" fmla="*/ 161 h 248"/>
                  <a:gd name="T28" fmla="*/ 2 w 167"/>
                  <a:gd name="T29" fmla="*/ 160 h 248"/>
                  <a:gd name="T30" fmla="*/ 1 w 167"/>
                  <a:gd name="T31" fmla="*/ 159 h 248"/>
                  <a:gd name="T32" fmla="*/ 0 w 167"/>
                  <a:gd name="T33" fmla="*/ 159 h 248"/>
                  <a:gd name="T34" fmla="*/ 4 w 167"/>
                  <a:gd name="T35" fmla="*/ 150 h 248"/>
                  <a:gd name="T36" fmla="*/ 10 w 167"/>
                  <a:gd name="T37" fmla="*/ 140 h 248"/>
                  <a:gd name="T38" fmla="*/ 13 w 167"/>
                  <a:gd name="T39" fmla="*/ 129 h 248"/>
                  <a:gd name="T40" fmla="*/ 8 w 167"/>
                  <a:gd name="T41" fmla="*/ 118 h 248"/>
                  <a:gd name="T42" fmla="*/ 57 w 167"/>
                  <a:gd name="T43" fmla="*/ 77 h 248"/>
                  <a:gd name="T44" fmla="*/ 60 w 167"/>
                  <a:gd name="T45" fmla="*/ 100 h 248"/>
                  <a:gd name="T46" fmla="*/ 62 w 167"/>
                  <a:gd name="T47" fmla="*/ 128 h 248"/>
                  <a:gd name="T48" fmla="*/ 70 w 167"/>
                  <a:gd name="T49" fmla="*/ 156 h 248"/>
                  <a:gd name="T50" fmla="*/ 87 w 167"/>
                  <a:gd name="T51" fmla="*/ 179 h 248"/>
                  <a:gd name="T52" fmla="*/ 93 w 167"/>
                  <a:gd name="T53" fmla="*/ 179 h 248"/>
                  <a:gd name="T54" fmla="*/ 99 w 167"/>
                  <a:gd name="T55" fmla="*/ 178 h 248"/>
                  <a:gd name="T56" fmla="*/ 104 w 167"/>
                  <a:gd name="T57" fmla="*/ 174 h 248"/>
                  <a:gd name="T58" fmla="*/ 108 w 167"/>
                  <a:gd name="T59" fmla="*/ 171 h 248"/>
                  <a:gd name="T60" fmla="*/ 107 w 167"/>
                  <a:gd name="T61" fmla="*/ 163 h 248"/>
                  <a:gd name="T62" fmla="*/ 101 w 167"/>
                  <a:gd name="T63" fmla="*/ 157 h 248"/>
                  <a:gd name="T64" fmla="*/ 95 w 167"/>
                  <a:gd name="T65" fmla="*/ 152 h 248"/>
                  <a:gd name="T66" fmla="*/ 92 w 167"/>
                  <a:gd name="T67" fmla="*/ 144 h 248"/>
                  <a:gd name="T68" fmla="*/ 104 w 167"/>
                  <a:gd name="T69" fmla="*/ 118 h 248"/>
                  <a:gd name="T70" fmla="*/ 113 w 167"/>
                  <a:gd name="T71" fmla="*/ 90 h 248"/>
                  <a:gd name="T72" fmla="*/ 119 w 167"/>
                  <a:gd name="T73" fmla="*/ 61 h 248"/>
                  <a:gd name="T74" fmla="*/ 121 w 167"/>
                  <a:gd name="T75" fmla="*/ 31 h 248"/>
                  <a:gd name="T76" fmla="*/ 125 w 167"/>
                  <a:gd name="T77" fmla="*/ 27 h 248"/>
                  <a:gd name="T78" fmla="*/ 124 w 167"/>
                  <a:gd name="T79" fmla="*/ 24 h 248"/>
                  <a:gd name="T80" fmla="*/ 125 w 167"/>
                  <a:gd name="T81" fmla="*/ 19 h 248"/>
                  <a:gd name="T82" fmla="*/ 132 w 167"/>
                  <a:gd name="T83" fmla="*/ 12 h 248"/>
                  <a:gd name="T84" fmla="*/ 140 w 167"/>
                  <a:gd name="T85" fmla="*/ 6 h 248"/>
                  <a:gd name="T86" fmla="*/ 148 w 167"/>
                  <a:gd name="T87" fmla="*/ 0 h 248"/>
                  <a:gd name="T88" fmla="*/ 152 w 167"/>
                  <a:gd name="T89" fmla="*/ 11 h 248"/>
                  <a:gd name="T90" fmla="*/ 158 w 167"/>
                  <a:gd name="T91" fmla="*/ 22 h 248"/>
                  <a:gd name="T92" fmla="*/ 163 w 167"/>
                  <a:gd name="T93" fmla="*/ 34 h 248"/>
                  <a:gd name="T94" fmla="*/ 166 w 167"/>
                  <a:gd name="T95" fmla="*/ 45 h 248"/>
                  <a:gd name="T96" fmla="*/ 167 w 167"/>
                  <a:gd name="T97" fmla="*/ 74 h 248"/>
                  <a:gd name="T98" fmla="*/ 165 w 167"/>
                  <a:gd name="T99" fmla="*/ 105 h 248"/>
                  <a:gd name="T100" fmla="*/ 160 w 167"/>
                  <a:gd name="T101" fmla="*/ 135 h 248"/>
                  <a:gd name="T102" fmla="*/ 151 w 167"/>
                  <a:gd name="T103" fmla="*/ 164 h 248"/>
                  <a:gd name="T104" fmla="*/ 139 w 167"/>
                  <a:gd name="T105" fmla="*/ 190 h 248"/>
                  <a:gd name="T106" fmla="*/ 124 w 167"/>
                  <a:gd name="T107" fmla="*/ 213 h 248"/>
                  <a:gd name="T108" fmla="*/ 105 w 167"/>
                  <a:gd name="T109" fmla="*/ 233 h 248"/>
                  <a:gd name="T110" fmla="*/ 80 w 167"/>
                  <a:gd name="T11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7" h="248">
                    <a:moveTo>
                      <a:pt x="80" y="248"/>
                    </a:moveTo>
                    <a:lnTo>
                      <a:pt x="74" y="243"/>
                    </a:lnTo>
                    <a:lnTo>
                      <a:pt x="66" y="242"/>
                    </a:lnTo>
                    <a:lnTo>
                      <a:pt x="59" y="242"/>
                    </a:lnTo>
                    <a:lnTo>
                      <a:pt x="52" y="242"/>
                    </a:lnTo>
                    <a:lnTo>
                      <a:pt x="46" y="243"/>
                    </a:lnTo>
                    <a:lnTo>
                      <a:pt x="39" y="241"/>
                    </a:lnTo>
                    <a:lnTo>
                      <a:pt x="32" y="237"/>
                    </a:lnTo>
                    <a:lnTo>
                      <a:pt x="26" y="231"/>
                    </a:lnTo>
                    <a:lnTo>
                      <a:pt x="17" y="214"/>
                    </a:lnTo>
                    <a:lnTo>
                      <a:pt x="8" y="197"/>
                    </a:lnTo>
                    <a:lnTo>
                      <a:pt x="2" y="180"/>
                    </a:lnTo>
                    <a:lnTo>
                      <a:pt x="3" y="163"/>
                    </a:lnTo>
                    <a:lnTo>
                      <a:pt x="2" y="161"/>
                    </a:lnTo>
                    <a:lnTo>
                      <a:pt x="2" y="160"/>
                    </a:lnTo>
                    <a:lnTo>
                      <a:pt x="1" y="159"/>
                    </a:lnTo>
                    <a:lnTo>
                      <a:pt x="0" y="159"/>
                    </a:lnTo>
                    <a:lnTo>
                      <a:pt x="4" y="150"/>
                    </a:lnTo>
                    <a:lnTo>
                      <a:pt x="10" y="140"/>
                    </a:lnTo>
                    <a:lnTo>
                      <a:pt x="13" y="129"/>
                    </a:lnTo>
                    <a:lnTo>
                      <a:pt x="8" y="118"/>
                    </a:lnTo>
                    <a:lnTo>
                      <a:pt x="57" y="77"/>
                    </a:lnTo>
                    <a:lnTo>
                      <a:pt x="60" y="100"/>
                    </a:lnTo>
                    <a:lnTo>
                      <a:pt x="62" y="128"/>
                    </a:lnTo>
                    <a:lnTo>
                      <a:pt x="70" y="156"/>
                    </a:lnTo>
                    <a:lnTo>
                      <a:pt x="87" y="179"/>
                    </a:lnTo>
                    <a:lnTo>
                      <a:pt x="93" y="179"/>
                    </a:lnTo>
                    <a:lnTo>
                      <a:pt x="99" y="178"/>
                    </a:lnTo>
                    <a:lnTo>
                      <a:pt x="104" y="174"/>
                    </a:lnTo>
                    <a:lnTo>
                      <a:pt x="108" y="171"/>
                    </a:lnTo>
                    <a:lnTo>
                      <a:pt x="107" y="163"/>
                    </a:lnTo>
                    <a:lnTo>
                      <a:pt x="101" y="157"/>
                    </a:lnTo>
                    <a:lnTo>
                      <a:pt x="95" y="152"/>
                    </a:lnTo>
                    <a:lnTo>
                      <a:pt x="92" y="144"/>
                    </a:lnTo>
                    <a:lnTo>
                      <a:pt x="104" y="118"/>
                    </a:lnTo>
                    <a:lnTo>
                      <a:pt x="113" y="90"/>
                    </a:lnTo>
                    <a:lnTo>
                      <a:pt x="119" y="61"/>
                    </a:lnTo>
                    <a:lnTo>
                      <a:pt x="121" y="31"/>
                    </a:lnTo>
                    <a:lnTo>
                      <a:pt x="125" y="27"/>
                    </a:lnTo>
                    <a:lnTo>
                      <a:pt x="124" y="24"/>
                    </a:lnTo>
                    <a:lnTo>
                      <a:pt x="125" y="19"/>
                    </a:lnTo>
                    <a:lnTo>
                      <a:pt x="132" y="12"/>
                    </a:lnTo>
                    <a:lnTo>
                      <a:pt x="140" y="6"/>
                    </a:lnTo>
                    <a:lnTo>
                      <a:pt x="148" y="0"/>
                    </a:lnTo>
                    <a:lnTo>
                      <a:pt x="152" y="11"/>
                    </a:lnTo>
                    <a:lnTo>
                      <a:pt x="158" y="22"/>
                    </a:lnTo>
                    <a:lnTo>
                      <a:pt x="163" y="34"/>
                    </a:lnTo>
                    <a:lnTo>
                      <a:pt x="166" y="45"/>
                    </a:lnTo>
                    <a:lnTo>
                      <a:pt x="167" y="74"/>
                    </a:lnTo>
                    <a:lnTo>
                      <a:pt x="165" y="105"/>
                    </a:lnTo>
                    <a:lnTo>
                      <a:pt x="160" y="135"/>
                    </a:lnTo>
                    <a:lnTo>
                      <a:pt x="151" y="164"/>
                    </a:lnTo>
                    <a:lnTo>
                      <a:pt x="139" y="190"/>
                    </a:lnTo>
                    <a:lnTo>
                      <a:pt x="124" y="213"/>
                    </a:lnTo>
                    <a:lnTo>
                      <a:pt x="105" y="233"/>
                    </a:lnTo>
                    <a:lnTo>
                      <a:pt x="80" y="248"/>
                    </a:lnTo>
                    <a:close/>
                  </a:path>
                </a:pathLst>
              </a:custGeom>
              <a:solidFill>
                <a:srgbClr val="0700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 name="Freeform 20"/>
              <p:cNvSpPr>
                <a:spLocks/>
              </p:cNvSpPr>
              <p:nvPr/>
            </p:nvSpPr>
            <p:spPr bwMode="auto">
              <a:xfrm>
                <a:off x="3948" y="2611"/>
                <a:ext cx="80" cy="287"/>
              </a:xfrm>
              <a:custGeom>
                <a:avLst/>
                <a:gdLst>
                  <a:gd name="T0" fmla="*/ 138 w 159"/>
                  <a:gd name="T1" fmla="*/ 29 h 572"/>
                  <a:gd name="T2" fmla="*/ 136 w 159"/>
                  <a:gd name="T3" fmla="*/ 38 h 572"/>
                  <a:gd name="T4" fmla="*/ 132 w 159"/>
                  <a:gd name="T5" fmla="*/ 47 h 572"/>
                  <a:gd name="T6" fmla="*/ 129 w 159"/>
                  <a:gd name="T7" fmla="*/ 56 h 572"/>
                  <a:gd name="T8" fmla="*/ 124 w 159"/>
                  <a:gd name="T9" fmla="*/ 64 h 572"/>
                  <a:gd name="T10" fmla="*/ 119 w 159"/>
                  <a:gd name="T11" fmla="*/ 72 h 572"/>
                  <a:gd name="T12" fmla="*/ 114 w 159"/>
                  <a:gd name="T13" fmla="*/ 81 h 572"/>
                  <a:gd name="T14" fmla="*/ 108 w 159"/>
                  <a:gd name="T15" fmla="*/ 87 h 572"/>
                  <a:gd name="T16" fmla="*/ 102 w 159"/>
                  <a:gd name="T17" fmla="*/ 93 h 572"/>
                  <a:gd name="T18" fmla="*/ 98 w 159"/>
                  <a:gd name="T19" fmla="*/ 121 h 572"/>
                  <a:gd name="T20" fmla="*/ 90 w 159"/>
                  <a:gd name="T21" fmla="*/ 148 h 572"/>
                  <a:gd name="T22" fmla="*/ 80 w 159"/>
                  <a:gd name="T23" fmla="*/ 175 h 572"/>
                  <a:gd name="T24" fmla="*/ 70 w 159"/>
                  <a:gd name="T25" fmla="*/ 201 h 572"/>
                  <a:gd name="T26" fmla="*/ 58 w 159"/>
                  <a:gd name="T27" fmla="*/ 228 h 572"/>
                  <a:gd name="T28" fmla="*/ 49 w 159"/>
                  <a:gd name="T29" fmla="*/ 254 h 572"/>
                  <a:gd name="T30" fmla="*/ 41 w 159"/>
                  <a:gd name="T31" fmla="*/ 281 h 572"/>
                  <a:gd name="T32" fmla="*/ 35 w 159"/>
                  <a:gd name="T33" fmla="*/ 307 h 572"/>
                  <a:gd name="T34" fmla="*/ 27 w 159"/>
                  <a:gd name="T35" fmla="*/ 380 h 572"/>
                  <a:gd name="T36" fmla="*/ 24 w 159"/>
                  <a:gd name="T37" fmla="*/ 383 h 572"/>
                  <a:gd name="T38" fmla="*/ 24 w 159"/>
                  <a:gd name="T39" fmla="*/ 387 h 572"/>
                  <a:gd name="T40" fmla="*/ 26 w 159"/>
                  <a:gd name="T41" fmla="*/ 390 h 572"/>
                  <a:gd name="T42" fmla="*/ 27 w 159"/>
                  <a:gd name="T43" fmla="*/ 395 h 572"/>
                  <a:gd name="T44" fmla="*/ 20 w 159"/>
                  <a:gd name="T45" fmla="*/ 436 h 572"/>
                  <a:gd name="T46" fmla="*/ 15 w 159"/>
                  <a:gd name="T47" fmla="*/ 479 h 572"/>
                  <a:gd name="T48" fmla="*/ 14 w 159"/>
                  <a:gd name="T49" fmla="*/ 525 h 572"/>
                  <a:gd name="T50" fmla="*/ 16 w 159"/>
                  <a:gd name="T51" fmla="*/ 572 h 572"/>
                  <a:gd name="T52" fmla="*/ 10 w 159"/>
                  <a:gd name="T53" fmla="*/ 543 h 572"/>
                  <a:gd name="T54" fmla="*/ 3 w 159"/>
                  <a:gd name="T55" fmla="*/ 513 h 572"/>
                  <a:gd name="T56" fmla="*/ 0 w 159"/>
                  <a:gd name="T57" fmla="*/ 484 h 572"/>
                  <a:gd name="T58" fmla="*/ 5 w 159"/>
                  <a:gd name="T59" fmla="*/ 452 h 572"/>
                  <a:gd name="T60" fmla="*/ 3 w 159"/>
                  <a:gd name="T61" fmla="*/ 429 h 572"/>
                  <a:gd name="T62" fmla="*/ 5 w 159"/>
                  <a:gd name="T63" fmla="*/ 406 h 572"/>
                  <a:gd name="T64" fmla="*/ 8 w 159"/>
                  <a:gd name="T65" fmla="*/ 384 h 572"/>
                  <a:gd name="T66" fmla="*/ 9 w 159"/>
                  <a:gd name="T67" fmla="*/ 363 h 572"/>
                  <a:gd name="T68" fmla="*/ 15 w 159"/>
                  <a:gd name="T69" fmla="*/ 341 h 572"/>
                  <a:gd name="T70" fmla="*/ 16 w 159"/>
                  <a:gd name="T71" fmla="*/ 320 h 572"/>
                  <a:gd name="T72" fmla="*/ 16 w 159"/>
                  <a:gd name="T73" fmla="*/ 299 h 572"/>
                  <a:gd name="T74" fmla="*/ 18 w 159"/>
                  <a:gd name="T75" fmla="*/ 279 h 572"/>
                  <a:gd name="T76" fmla="*/ 25 w 159"/>
                  <a:gd name="T77" fmla="*/ 252 h 572"/>
                  <a:gd name="T78" fmla="*/ 33 w 159"/>
                  <a:gd name="T79" fmla="*/ 226 h 572"/>
                  <a:gd name="T80" fmla="*/ 41 w 159"/>
                  <a:gd name="T81" fmla="*/ 199 h 572"/>
                  <a:gd name="T82" fmla="*/ 50 w 159"/>
                  <a:gd name="T83" fmla="*/ 174 h 572"/>
                  <a:gd name="T84" fmla="*/ 60 w 159"/>
                  <a:gd name="T85" fmla="*/ 150 h 572"/>
                  <a:gd name="T86" fmla="*/ 70 w 159"/>
                  <a:gd name="T87" fmla="*/ 124 h 572"/>
                  <a:gd name="T88" fmla="*/ 80 w 159"/>
                  <a:gd name="T89" fmla="*/ 101 h 572"/>
                  <a:gd name="T90" fmla="*/ 92 w 159"/>
                  <a:gd name="T91" fmla="*/ 78 h 572"/>
                  <a:gd name="T92" fmla="*/ 100 w 159"/>
                  <a:gd name="T93" fmla="*/ 69 h 572"/>
                  <a:gd name="T94" fmla="*/ 108 w 159"/>
                  <a:gd name="T95" fmla="*/ 59 h 572"/>
                  <a:gd name="T96" fmla="*/ 115 w 159"/>
                  <a:gd name="T97" fmla="*/ 47 h 572"/>
                  <a:gd name="T98" fmla="*/ 124 w 159"/>
                  <a:gd name="T99" fmla="*/ 37 h 572"/>
                  <a:gd name="T100" fmla="*/ 132 w 159"/>
                  <a:gd name="T101" fmla="*/ 26 h 572"/>
                  <a:gd name="T102" fmla="*/ 140 w 159"/>
                  <a:gd name="T103" fmla="*/ 16 h 572"/>
                  <a:gd name="T104" fmla="*/ 149 w 159"/>
                  <a:gd name="T105" fmla="*/ 8 h 572"/>
                  <a:gd name="T106" fmla="*/ 159 w 159"/>
                  <a:gd name="T107" fmla="*/ 0 h 572"/>
                  <a:gd name="T108" fmla="*/ 156 w 159"/>
                  <a:gd name="T109" fmla="*/ 9 h 572"/>
                  <a:gd name="T110" fmla="*/ 151 w 159"/>
                  <a:gd name="T111" fmla="*/ 16 h 572"/>
                  <a:gd name="T112" fmla="*/ 143 w 159"/>
                  <a:gd name="T113" fmla="*/ 21 h 572"/>
                  <a:gd name="T114" fmla="*/ 138 w 159"/>
                  <a:gd name="T115" fmla="*/ 2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572">
                    <a:moveTo>
                      <a:pt x="138" y="29"/>
                    </a:moveTo>
                    <a:lnTo>
                      <a:pt x="136" y="38"/>
                    </a:lnTo>
                    <a:lnTo>
                      <a:pt x="132" y="47"/>
                    </a:lnTo>
                    <a:lnTo>
                      <a:pt x="129" y="56"/>
                    </a:lnTo>
                    <a:lnTo>
                      <a:pt x="124" y="64"/>
                    </a:lnTo>
                    <a:lnTo>
                      <a:pt x="119" y="72"/>
                    </a:lnTo>
                    <a:lnTo>
                      <a:pt x="114" y="81"/>
                    </a:lnTo>
                    <a:lnTo>
                      <a:pt x="108" y="87"/>
                    </a:lnTo>
                    <a:lnTo>
                      <a:pt x="102" y="93"/>
                    </a:lnTo>
                    <a:lnTo>
                      <a:pt x="98" y="121"/>
                    </a:lnTo>
                    <a:lnTo>
                      <a:pt x="90" y="148"/>
                    </a:lnTo>
                    <a:lnTo>
                      <a:pt x="80" y="175"/>
                    </a:lnTo>
                    <a:lnTo>
                      <a:pt x="70" y="201"/>
                    </a:lnTo>
                    <a:lnTo>
                      <a:pt x="58" y="228"/>
                    </a:lnTo>
                    <a:lnTo>
                      <a:pt x="49" y="254"/>
                    </a:lnTo>
                    <a:lnTo>
                      <a:pt x="41" y="281"/>
                    </a:lnTo>
                    <a:lnTo>
                      <a:pt x="35" y="307"/>
                    </a:lnTo>
                    <a:lnTo>
                      <a:pt x="27" y="380"/>
                    </a:lnTo>
                    <a:lnTo>
                      <a:pt x="24" y="383"/>
                    </a:lnTo>
                    <a:lnTo>
                      <a:pt x="24" y="387"/>
                    </a:lnTo>
                    <a:lnTo>
                      <a:pt x="26" y="390"/>
                    </a:lnTo>
                    <a:lnTo>
                      <a:pt x="27" y="395"/>
                    </a:lnTo>
                    <a:lnTo>
                      <a:pt x="20" y="436"/>
                    </a:lnTo>
                    <a:lnTo>
                      <a:pt x="15" y="479"/>
                    </a:lnTo>
                    <a:lnTo>
                      <a:pt x="14" y="525"/>
                    </a:lnTo>
                    <a:lnTo>
                      <a:pt x="16" y="572"/>
                    </a:lnTo>
                    <a:lnTo>
                      <a:pt x="10" y="543"/>
                    </a:lnTo>
                    <a:lnTo>
                      <a:pt x="3" y="513"/>
                    </a:lnTo>
                    <a:lnTo>
                      <a:pt x="0" y="484"/>
                    </a:lnTo>
                    <a:lnTo>
                      <a:pt x="5" y="452"/>
                    </a:lnTo>
                    <a:lnTo>
                      <a:pt x="3" y="429"/>
                    </a:lnTo>
                    <a:lnTo>
                      <a:pt x="5" y="406"/>
                    </a:lnTo>
                    <a:lnTo>
                      <a:pt x="8" y="384"/>
                    </a:lnTo>
                    <a:lnTo>
                      <a:pt x="9" y="363"/>
                    </a:lnTo>
                    <a:lnTo>
                      <a:pt x="15" y="341"/>
                    </a:lnTo>
                    <a:lnTo>
                      <a:pt x="16" y="320"/>
                    </a:lnTo>
                    <a:lnTo>
                      <a:pt x="16" y="299"/>
                    </a:lnTo>
                    <a:lnTo>
                      <a:pt x="18" y="279"/>
                    </a:lnTo>
                    <a:lnTo>
                      <a:pt x="25" y="252"/>
                    </a:lnTo>
                    <a:lnTo>
                      <a:pt x="33" y="226"/>
                    </a:lnTo>
                    <a:lnTo>
                      <a:pt x="41" y="199"/>
                    </a:lnTo>
                    <a:lnTo>
                      <a:pt x="50" y="174"/>
                    </a:lnTo>
                    <a:lnTo>
                      <a:pt x="60" y="150"/>
                    </a:lnTo>
                    <a:lnTo>
                      <a:pt x="70" y="124"/>
                    </a:lnTo>
                    <a:lnTo>
                      <a:pt x="80" y="101"/>
                    </a:lnTo>
                    <a:lnTo>
                      <a:pt x="92" y="78"/>
                    </a:lnTo>
                    <a:lnTo>
                      <a:pt x="100" y="69"/>
                    </a:lnTo>
                    <a:lnTo>
                      <a:pt x="108" y="59"/>
                    </a:lnTo>
                    <a:lnTo>
                      <a:pt x="115" y="47"/>
                    </a:lnTo>
                    <a:lnTo>
                      <a:pt x="124" y="37"/>
                    </a:lnTo>
                    <a:lnTo>
                      <a:pt x="132" y="26"/>
                    </a:lnTo>
                    <a:lnTo>
                      <a:pt x="140" y="16"/>
                    </a:lnTo>
                    <a:lnTo>
                      <a:pt x="149" y="8"/>
                    </a:lnTo>
                    <a:lnTo>
                      <a:pt x="159" y="0"/>
                    </a:lnTo>
                    <a:lnTo>
                      <a:pt x="156" y="9"/>
                    </a:lnTo>
                    <a:lnTo>
                      <a:pt x="151" y="16"/>
                    </a:lnTo>
                    <a:lnTo>
                      <a:pt x="143" y="21"/>
                    </a:lnTo>
                    <a:lnTo>
                      <a:pt x="138" y="29"/>
                    </a:lnTo>
                    <a:close/>
                  </a:path>
                </a:pathLst>
              </a:custGeom>
              <a:solidFill>
                <a:srgbClr val="00FF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 name="Freeform 21"/>
              <p:cNvSpPr>
                <a:spLocks/>
              </p:cNvSpPr>
              <p:nvPr/>
            </p:nvSpPr>
            <p:spPr bwMode="auto">
              <a:xfrm>
                <a:off x="4007" y="3231"/>
                <a:ext cx="10" cy="36"/>
              </a:xfrm>
              <a:custGeom>
                <a:avLst/>
                <a:gdLst>
                  <a:gd name="T0" fmla="*/ 5 w 21"/>
                  <a:gd name="T1" fmla="*/ 71 h 71"/>
                  <a:gd name="T2" fmla="*/ 0 w 21"/>
                  <a:gd name="T3" fmla="*/ 52 h 71"/>
                  <a:gd name="T4" fmla="*/ 2 w 21"/>
                  <a:gd name="T5" fmla="*/ 33 h 71"/>
                  <a:gd name="T6" fmla="*/ 11 w 21"/>
                  <a:gd name="T7" fmla="*/ 15 h 71"/>
                  <a:gd name="T8" fmla="*/ 21 w 21"/>
                  <a:gd name="T9" fmla="*/ 0 h 71"/>
                  <a:gd name="T10" fmla="*/ 21 w 21"/>
                  <a:gd name="T11" fmla="*/ 17 h 71"/>
                  <a:gd name="T12" fmla="*/ 20 w 21"/>
                  <a:gd name="T13" fmla="*/ 37 h 71"/>
                  <a:gd name="T14" fmla="*/ 14 w 21"/>
                  <a:gd name="T15" fmla="*/ 56 h 71"/>
                  <a:gd name="T16" fmla="*/ 5 w 21"/>
                  <a:gd name="T17"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1">
                    <a:moveTo>
                      <a:pt x="5" y="71"/>
                    </a:moveTo>
                    <a:lnTo>
                      <a:pt x="0" y="52"/>
                    </a:lnTo>
                    <a:lnTo>
                      <a:pt x="2" y="33"/>
                    </a:lnTo>
                    <a:lnTo>
                      <a:pt x="11" y="15"/>
                    </a:lnTo>
                    <a:lnTo>
                      <a:pt x="21" y="0"/>
                    </a:lnTo>
                    <a:lnTo>
                      <a:pt x="21" y="17"/>
                    </a:lnTo>
                    <a:lnTo>
                      <a:pt x="20" y="37"/>
                    </a:lnTo>
                    <a:lnTo>
                      <a:pt x="14" y="56"/>
                    </a:lnTo>
                    <a:lnTo>
                      <a:pt x="5"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 name="Freeform 22"/>
              <p:cNvSpPr>
                <a:spLocks/>
              </p:cNvSpPr>
              <p:nvPr/>
            </p:nvSpPr>
            <p:spPr bwMode="auto">
              <a:xfrm>
                <a:off x="3990" y="2760"/>
                <a:ext cx="21" cy="275"/>
              </a:xfrm>
              <a:custGeom>
                <a:avLst/>
                <a:gdLst>
                  <a:gd name="T0" fmla="*/ 40 w 40"/>
                  <a:gd name="T1" fmla="*/ 550 h 550"/>
                  <a:gd name="T2" fmla="*/ 24 w 40"/>
                  <a:gd name="T3" fmla="*/ 512 h 550"/>
                  <a:gd name="T4" fmla="*/ 12 w 40"/>
                  <a:gd name="T5" fmla="*/ 472 h 550"/>
                  <a:gd name="T6" fmla="*/ 4 w 40"/>
                  <a:gd name="T7" fmla="*/ 431 h 550"/>
                  <a:gd name="T8" fmla="*/ 1 w 40"/>
                  <a:gd name="T9" fmla="*/ 388 h 550"/>
                  <a:gd name="T10" fmla="*/ 0 w 40"/>
                  <a:gd name="T11" fmla="*/ 345 h 550"/>
                  <a:gd name="T12" fmla="*/ 0 w 40"/>
                  <a:gd name="T13" fmla="*/ 302 h 550"/>
                  <a:gd name="T14" fmla="*/ 1 w 40"/>
                  <a:gd name="T15" fmla="*/ 258 h 550"/>
                  <a:gd name="T16" fmla="*/ 2 w 40"/>
                  <a:gd name="T17" fmla="*/ 214 h 550"/>
                  <a:gd name="T18" fmla="*/ 9 w 40"/>
                  <a:gd name="T19" fmla="*/ 159 h 550"/>
                  <a:gd name="T20" fmla="*/ 15 w 40"/>
                  <a:gd name="T21" fmla="*/ 107 h 550"/>
                  <a:gd name="T22" fmla="*/ 23 w 40"/>
                  <a:gd name="T23" fmla="*/ 54 h 550"/>
                  <a:gd name="T24" fmla="*/ 31 w 40"/>
                  <a:gd name="T25" fmla="*/ 0 h 550"/>
                  <a:gd name="T26" fmla="*/ 27 w 40"/>
                  <a:gd name="T27" fmla="*/ 45 h 550"/>
                  <a:gd name="T28" fmla="*/ 24 w 40"/>
                  <a:gd name="T29" fmla="*/ 86 h 550"/>
                  <a:gd name="T30" fmla="*/ 21 w 40"/>
                  <a:gd name="T31" fmla="*/ 125 h 550"/>
                  <a:gd name="T32" fmla="*/ 16 w 40"/>
                  <a:gd name="T33" fmla="*/ 167 h 550"/>
                  <a:gd name="T34" fmla="*/ 17 w 40"/>
                  <a:gd name="T35" fmla="*/ 218 h 550"/>
                  <a:gd name="T36" fmla="*/ 17 w 40"/>
                  <a:gd name="T37" fmla="*/ 268 h 550"/>
                  <a:gd name="T38" fmla="*/ 18 w 40"/>
                  <a:gd name="T39" fmla="*/ 318 h 550"/>
                  <a:gd name="T40" fmla="*/ 23 w 40"/>
                  <a:gd name="T41" fmla="*/ 368 h 550"/>
                  <a:gd name="T42" fmla="*/ 25 w 40"/>
                  <a:gd name="T43" fmla="*/ 412 h 550"/>
                  <a:gd name="T44" fmla="*/ 30 w 40"/>
                  <a:gd name="T45" fmla="*/ 459 h 550"/>
                  <a:gd name="T46" fmla="*/ 35 w 40"/>
                  <a:gd name="T47" fmla="*/ 508 h 550"/>
                  <a:gd name="T48" fmla="*/ 40 w 40"/>
                  <a:gd name="T49" fmla="*/ 55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550">
                    <a:moveTo>
                      <a:pt x="40" y="550"/>
                    </a:moveTo>
                    <a:lnTo>
                      <a:pt x="24" y="512"/>
                    </a:lnTo>
                    <a:lnTo>
                      <a:pt x="12" y="472"/>
                    </a:lnTo>
                    <a:lnTo>
                      <a:pt x="4" y="431"/>
                    </a:lnTo>
                    <a:lnTo>
                      <a:pt x="1" y="388"/>
                    </a:lnTo>
                    <a:lnTo>
                      <a:pt x="0" y="345"/>
                    </a:lnTo>
                    <a:lnTo>
                      <a:pt x="0" y="302"/>
                    </a:lnTo>
                    <a:lnTo>
                      <a:pt x="1" y="258"/>
                    </a:lnTo>
                    <a:lnTo>
                      <a:pt x="2" y="214"/>
                    </a:lnTo>
                    <a:lnTo>
                      <a:pt x="9" y="159"/>
                    </a:lnTo>
                    <a:lnTo>
                      <a:pt x="15" y="107"/>
                    </a:lnTo>
                    <a:lnTo>
                      <a:pt x="23" y="54"/>
                    </a:lnTo>
                    <a:lnTo>
                      <a:pt x="31" y="0"/>
                    </a:lnTo>
                    <a:lnTo>
                      <a:pt x="27" y="45"/>
                    </a:lnTo>
                    <a:lnTo>
                      <a:pt x="24" y="86"/>
                    </a:lnTo>
                    <a:lnTo>
                      <a:pt x="21" y="125"/>
                    </a:lnTo>
                    <a:lnTo>
                      <a:pt x="16" y="167"/>
                    </a:lnTo>
                    <a:lnTo>
                      <a:pt x="17" y="218"/>
                    </a:lnTo>
                    <a:lnTo>
                      <a:pt x="17" y="268"/>
                    </a:lnTo>
                    <a:lnTo>
                      <a:pt x="18" y="318"/>
                    </a:lnTo>
                    <a:lnTo>
                      <a:pt x="23" y="368"/>
                    </a:lnTo>
                    <a:lnTo>
                      <a:pt x="25" y="412"/>
                    </a:lnTo>
                    <a:lnTo>
                      <a:pt x="30" y="459"/>
                    </a:lnTo>
                    <a:lnTo>
                      <a:pt x="35" y="508"/>
                    </a:lnTo>
                    <a:lnTo>
                      <a:pt x="40" y="550"/>
                    </a:lnTo>
                    <a:close/>
                  </a:path>
                </a:pathLst>
              </a:custGeom>
              <a:solidFill>
                <a:srgbClr val="00FF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 name="Freeform 23"/>
              <p:cNvSpPr>
                <a:spLocks/>
              </p:cNvSpPr>
              <p:nvPr/>
            </p:nvSpPr>
            <p:spPr bwMode="auto">
              <a:xfrm>
                <a:off x="3956" y="2720"/>
                <a:ext cx="33" cy="232"/>
              </a:xfrm>
              <a:custGeom>
                <a:avLst/>
                <a:gdLst>
                  <a:gd name="T0" fmla="*/ 23 w 65"/>
                  <a:gd name="T1" fmla="*/ 462 h 462"/>
                  <a:gd name="T2" fmla="*/ 16 w 65"/>
                  <a:gd name="T3" fmla="*/ 437 h 462"/>
                  <a:gd name="T4" fmla="*/ 9 w 65"/>
                  <a:gd name="T5" fmla="*/ 412 h 462"/>
                  <a:gd name="T6" fmla="*/ 2 w 65"/>
                  <a:gd name="T7" fmla="*/ 385 h 462"/>
                  <a:gd name="T8" fmla="*/ 0 w 65"/>
                  <a:gd name="T9" fmla="*/ 359 h 462"/>
                  <a:gd name="T10" fmla="*/ 3 w 65"/>
                  <a:gd name="T11" fmla="*/ 369 h 462"/>
                  <a:gd name="T12" fmla="*/ 7 w 65"/>
                  <a:gd name="T13" fmla="*/ 381 h 462"/>
                  <a:gd name="T14" fmla="*/ 12 w 65"/>
                  <a:gd name="T15" fmla="*/ 391 h 462"/>
                  <a:gd name="T16" fmla="*/ 19 w 65"/>
                  <a:gd name="T17" fmla="*/ 399 h 462"/>
                  <a:gd name="T18" fmla="*/ 19 w 65"/>
                  <a:gd name="T19" fmla="*/ 389 h 462"/>
                  <a:gd name="T20" fmla="*/ 19 w 65"/>
                  <a:gd name="T21" fmla="*/ 376 h 462"/>
                  <a:gd name="T22" fmla="*/ 17 w 65"/>
                  <a:gd name="T23" fmla="*/ 366 h 462"/>
                  <a:gd name="T24" fmla="*/ 14 w 65"/>
                  <a:gd name="T25" fmla="*/ 356 h 462"/>
                  <a:gd name="T26" fmla="*/ 16 w 65"/>
                  <a:gd name="T27" fmla="*/ 312 h 462"/>
                  <a:gd name="T28" fmla="*/ 18 w 65"/>
                  <a:gd name="T29" fmla="*/ 266 h 462"/>
                  <a:gd name="T30" fmla="*/ 22 w 65"/>
                  <a:gd name="T31" fmla="*/ 221 h 462"/>
                  <a:gd name="T32" fmla="*/ 26 w 65"/>
                  <a:gd name="T33" fmla="*/ 175 h 462"/>
                  <a:gd name="T34" fmla="*/ 32 w 65"/>
                  <a:gd name="T35" fmla="*/ 130 h 462"/>
                  <a:gd name="T36" fmla="*/ 40 w 65"/>
                  <a:gd name="T37" fmla="*/ 85 h 462"/>
                  <a:gd name="T38" fmla="*/ 52 w 65"/>
                  <a:gd name="T39" fmla="*/ 41 h 462"/>
                  <a:gd name="T40" fmla="*/ 65 w 65"/>
                  <a:gd name="T41" fmla="*/ 0 h 462"/>
                  <a:gd name="T42" fmla="*/ 56 w 65"/>
                  <a:gd name="T43" fmla="*/ 59 h 462"/>
                  <a:gd name="T44" fmla="*/ 48 w 65"/>
                  <a:gd name="T45" fmla="*/ 118 h 462"/>
                  <a:gd name="T46" fmla="*/ 40 w 65"/>
                  <a:gd name="T47" fmla="*/ 177 h 462"/>
                  <a:gd name="T48" fmla="*/ 33 w 65"/>
                  <a:gd name="T49" fmla="*/ 234 h 462"/>
                  <a:gd name="T50" fmla="*/ 29 w 65"/>
                  <a:gd name="T51" fmla="*/ 293 h 462"/>
                  <a:gd name="T52" fmla="*/ 24 w 65"/>
                  <a:gd name="T53" fmla="*/ 350 h 462"/>
                  <a:gd name="T54" fmla="*/ 23 w 65"/>
                  <a:gd name="T55" fmla="*/ 406 h 462"/>
                  <a:gd name="T56" fmla="*/ 23 w 65"/>
                  <a:gd name="T57"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462">
                    <a:moveTo>
                      <a:pt x="23" y="462"/>
                    </a:moveTo>
                    <a:lnTo>
                      <a:pt x="16" y="437"/>
                    </a:lnTo>
                    <a:lnTo>
                      <a:pt x="9" y="412"/>
                    </a:lnTo>
                    <a:lnTo>
                      <a:pt x="2" y="385"/>
                    </a:lnTo>
                    <a:lnTo>
                      <a:pt x="0" y="359"/>
                    </a:lnTo>
                    <a:lnTo>
                      <a:pt x="3" y="369"/>
                    </a:lnTo>
                    <a:lnTo>
                      <a:pt x="7" y="381"/>
                    </a:lnTo>
                    <a:lnTo>
                      <a:pt x="12" y="391"/>
                    </a:lnTo>
                    <a:lnTo>
                      <a:pt x="19" y="399"/>
                    </a:lnTo>
                    <a:lnTo>
                      <a:pt x="19" y="389"/>
                    </a:lnTo>
                    <a:lnTo>
                      <a:pt x="19" y="376"/>
                    </a:lnTo>
                    <a:lnTo>
                      <a:pt x="17" y="366"/>
                    </a:lnTo>
                    <a:lnTo>
                      <a:pt x="14" y="356"/>
                    </a:lnTo>
                    <a:lnTo>
                      <a:pt x="16" y="312"/>
                    </a:lnTo>
                    <a:lnTo>
                      <a:pt x="18" y="266"/>
                    </a:lnTo>
                    <a:lnTo>
                      <a:pt x="22" y="221"/>
                    </a:lnTo>
                    <a:lnTo>
                      <a:pt x="26" y="175"/>
                    </a:lnTo>
                    <a:lnTo>
                      <a:pt x="32" y="130"/>
                    </a:lnTo>
                    <a:lnTo>
                      <a:pt x="40" y="85"/>
                    </a:lnTo>
                    <a:lnTo>
                      <a:pt x="52" y="41"/>
                    </a:lnTo>
                    <a:lnTo>
                      <a:pt x="65" y="0"/>
                    </a:lnTo>
                    <a:lnTo>
                      <a:pt x="56" y="59"/>
                    </a:lnTo>
                    <a:lnTo>
                      <a:pt x="48" y="118"/>
                    </a:lnTo>
                    <a:lnTo>
                      <a:pt x="40" y="177"/>
                    </a:lnTo>
                    <a:lnTo>
                      <a:pt x="33" y="234"/>
                    </a:lnTo>
                    <a:lnTo>
                      <a:pt x="29" y="293"/>
                    </a:lnTo>
                    <a:lnTo>
                      <a:pt x="24" y="350"/>
                    </a:lnTo>
                    <a:lnTo>
                      <a:pt x="23" y="406"/>
                    </a:lnTo>
                    <a:lnTo>
                      <a:pt x="23" y="462"/>
                    </a:lnTo>
                    <a:close/>
                  </a:path>
                </a:pathLst>
              </a:custGeom>
              <a:solidFill>
                <a:srgbClr val="00FF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 name="Freeform 24"/>
              <p:cNvSpPr>
                <a:spLocks/>
              </p:cNvSpPr>
              <p:nvPr/>
            </p:nvSpPr>
            <p:spPr bwMode="auto">
              <a:xfrm>
                <a:off x="3785" y="2520"/>
                <a:ext cx="182" cy="845"/>
              </a:xfrm>
              <a:custGeom>
                <a:avLst/>
                <a:gdLst>
                  <a:gd name="T0" fmla="*/ 335 w 364"/>
                  <a:gd name="T1" fmla="*/ 243 h 1689"/>
                  <a:gd name="T2" fmla="*/ 329 w 364"/>
                  <a:gd name="T3" fmla="*/ 280 h 1689"/>
                  <a:gd name="T4" fmla="*/ 321 w 364"/>
                  <a:gd name="T5" fmla="*/ 352 h 1689"/>
                  <a:gd name="T6" fmla="*/ 298 w 364"/>
                  <a:gd name="T7" fmla="*/ 368 h 1689"/>
                  <a:gd name="T8" fmla="*/ 275 w 364"/>
                  <a:gd name="T9" fmla="*/ 386 h 1689"/>
                  <a:gd name="T10" fmla="*/ 260 w 364"/>
                  <a:gd name="T11" fmla="*/ 494 h 1689"/>
                  <a:gd name="T12" fmla="*/ 269 w 364"/>
                  <a:gd name="T13" fmla="*/ 782 h 1689"/>
                  <a:gd name="T14" fmla="*/ 286 w 364"/>
                  <a:gd name="T15" fmla="*/ 1059 h 1689"/>
                  <a:gd name="T16" fmla="*/ 252 w 364"/>
                  <a:gd name="T17" fmla="*/ 1183 h 1689"/>
                  <a:gd name="T18" fmla="*/ 188 w 364"/>
                  <a:gd name="T19" fmla="*/ 1234 h 1689"/>
                  <a:gd name="T20" fmla="*/ 131 w 364"/>
                  <a:gd name="T21" fmla="*/ 1292 h 1689"/>
                  <a:gd name="T22" fmla="*/ 110 w 364"/>
                  <a:gd name="T23" fmla="*/ 1460 h 1689"/>
                  <a:gd name="T24" fmla="*/ 105 w 364"/>
                  <a:gd name="T25" fmla="*/ 1606 h 1689"/>
                  <a:gd name="T26" fmla="*/ 92 w 364"/>
                  <a:gd name="T27" fmla="*/ 1614 h 1689"/>
                  <a:gd name="T28" fmla="*/ 76 w 364"/>
                  <a:gd name="T29" fmla="*/ 1594 h 1689"/>
                  <a:gd name="T30" fmla="*/ 65 w 364"/>
                  <a:gd name="T31" fmla="*/ 1355 h 1689"/>
                  <a:gd name="T32" fmla="*/ 53 w 364"/>
                  <a:gd name="T33" fmla="*/ 1360 h 1689"/>
                  <a:gd name="T34" fmla="*/ 40 w 364"/>
                  <a:gd name="T35" fmla="*/ 1371 h 1689"/>
                  <a:gd name="T36" fmla="*/ 18 w 364"/>
                  <a:gd name="T37" fmla="*/ 1412 h 1689"/>
                  <a:gd name="T38" fmla="*/ 16 w 364"/>
                  <a:gd name="T39" fmla="*/ 1478 h 1689"/>
                  <a:gd name="T40" fmla="*/ 19 w 364"/>
                  <a:gd name="T41" fmla="*/ 1545 h 1689"/>
                  <a:gd name="T42" fmla="*/ 19 w 364"/>
                  <a:gd name="T43" fmla="*/ 1635 h 1689"/>
                  <a:gd name="T44" fmla="*/ 29 w 364"/>
                  <a:gd name="T45" fmla="*/ 1666 h 1689"/>
                  <a:gd name="T46" fmla="*/ 25 w 364"/>
                  <a:gd name="T47" fmla="*/ 1685 h 1689"/>
                  <a:gd name="T48" fmla="*/ 12 w 364"/>
                  <a:gd name="T49" fmla="*/ 1687 h 1689"/>
                  <a:gd name="T50" fmla="*/ 4 w 364"/>
                  <a:gd name="T51" fmla="*/ 1557 h 1689"/>
                  <a:gd name="T52" fmla="*/ 3 w 364"/>
                  <a:gd name="T53" fmla="*/ 1420 h 1689"/>
                  <a:gd name="T54" fmla="*/ 2 w 364"/>
                  <a:gd name="T55" fmla="*/ 1379 h 1689"/>
                  <a:gd name="T56" fmla="*/ 38 w 364"/>
                  <a:gd name="T57" fmla="*/ 1356 h 1689"/>
                  <a:gd name="T58" fmla="*/ 70 w 364"/>
                  <a:gd name="T59" fmla="*/ 1331 h 1689"/>
                  <a:gd name="T60" fmla="*/ 64 w 364"/>
                  <a:gd name="T61" fmla="*/ 1279 h 1689"/>
                  <a:gd name="T62" fmla="*/ 61 w 364"/>
                  <a:gd name="T63" fmla="*/ 1221 h 1689"/>
                  <a:gd name="T64" fmla="*/ 119 w 364"/>
                  <a:gd name="T65" fmla="*/ 1158 h 1689"/>
                  <a:gd name="T66" fmla="*/ 170 w 364"/>
                  <a:gd name="T67" fmla="*/ 1090 h 1689"/>
                  <a:gd name="T68" fmla="*/ 203 w 364"/>
                  <a:gd name="T69" fmla="*/ 1043 h 1689"/>
                  <a:gd name="T70" fmla="*/ 211 w 364"/>
                  <a:gd name="T71" fmla="*/ 1036 h 1689"/>
                  <a:gd name="T72" fmla="*/ 208 w 364"/>
                  <a:gd name="T73" fmla="*/ 801 h 1689"/>
                  <a:gd name="T74" fmla="*/ 199 w 364"/>
                  <a:gd name="T75" fmla="*/ 477 h 1689"/>
                  <a:gd name="T76" fmla="*/ 192 w 364"/>
                  <a:gd name="T77" fmla="*/ 434 h 1689"/>
                  <a:gd name="T78" fmla="*/ 184 w 364"/>
                  <a:gd name="T79" fmla="*/ 417 h 1689"/>
                  <a:gd name="T80" fmla="*/ 191 w 364"/>
                  <a:gd name="T81" fmla="*/ 404 h 1689"/>
                  <a:gd name="T82" fmla="*/ 216 w 364"/>
                  <a:gd name="T83" fmla="*/ 386 h 1689"/>
                  <a:gd name="T84" fmla="*/ 241 w 364"/>
                  <a:gd name="T85" fmla="*/ 366 h 1689"/>
                  <a:gd name="T86" fmla="*/ 248 w 364"/>
                  <a:gd name="T87" fmla="*/ 317 h 1689"/>
                  <a:gd name="T88" fmla="*/ 271 w 364"/>
                  <a:gd name="T89" fmla="*/ 267 h 1689"/>
                  <a:gd name="T90" fmla="*/ 290 w 364"/>
                  <a:gd name="T91" fmla="*/ 220 h 1689"/>
                  <a:gd name="T92" fmla="*/ 282 w 364"/>
                  <a:gd name="T93" fmla="*/ 161 h 1689"/>
                  <a:gd name="T94" fmla="*/ 291 w 364"/>
                  <a:gd name="T95" fmla="*/ 83 h 1689"/>
                  <a:gd name="T96" fmla="*/ 307 w 364"/>
                  <a:gd name="T97" fmla="*/ 22 h 1689"/>
                  <a:gd name="T98" fmla="*/ 324 w 364"/>
                  <a:gd name="T99" fmla="*/ 25 h 1689"/>
                  <a:gd name="T100" fmla="*/ 329 w 364"/>
                  <a:gd name="T101" fmla="*/ 48 h 1689"/>
                  <a:gd name="T102" fmla="*/ 323 w 364"/>
                  <a:gd name="T103" fmla="*/ 138 h 1689"/>
                  <a:gd name="T104" fmla="*/ 336 w 364"/>
                  <a:gd name="T105" fmla="*/ 219 h 1689"/>
                  <a:gd name="T106" fmla="*/ 347 w 364"/>
                  <a:gd name="T107" fmla="*/ 173 h 1689"/>
                  <a:gd name="T108" fmla="*/ 349 w 364"/>
                  <a:gd name="T109" fmla="*/ 45 h 1689"/>
                  <a:gd name="T110" fmla="*/ 347 w 364"/>
                  <a:gd name="T111" fmla="*/ 0 h 1689"/>
                  <a:gd name="T112" fmla="*/ 362 w 364"/>
                  <a:gd name="T113" fmla="*/ 14 h 1689"/>
                  <a:gd name="T114" fmla="*/ 359 w 364"/>
                  <a:gd name="T115" fmla="*/ 183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4" h="1689">
                    <a:moveTo>
                      <a:pt x="345" y="238"/>
                    </a:moveTo>
                    <a:lnTo>
                      <a:pt x="341" y="242"/>
                    </a:lnTo>
                    <a:lnTo>
                      <a:pt x="335" y="243"/>
                    </a:lnTo>
                    <a:lnTo>
                      <a:pt x="330" y="245"/>
                    </a:lnTo>
                    <a:lnTo>
                      <a:pt x="327" y="251"/>
                    </a:lnTo>
                    <a:lnTo>
                      <a:pt x="329" y="280"/>
                    </a:lnTo>
                    <a:lnTo>
                      <a:pt x="334" y="306"/>
                    </a:lnTo>
                    <a:lnTo>
                      <a:pt x="334" y="330"/>
                    </a:lnTo>
                    <a:lnTo>
                      <a:pt x="321" y="352"/>
                    </a:lnTo>
                    <a:lnTo>
                      <a:pt x="314" y="357"/>
                    </a:lnTo>
                    <a:lnTo>
                      <a:pt x="306" y="363"/>
                    </a:lnTo>
                    <a:lnTo>
                      <a:pt x="298" y="368"/>
                    </a:lnTo>
                    <a:lnTo>
                      <a:pt x="291" y="374"/>
                    </a:lnTo>
                    <a:lnTo>
                      <a:pt x="283" y="380"/>
                    </a:lnTo>
                    <a:lnTo>
                      <a:pt x="275" y="386"/>
                    </a:lnTo>
                    <a:lnTo>
                      <a:pt x="268" y="391"/>
                    </a:lnTo>
                    <a:lnTo>
                      <a:pt x="261" y="397"/>
                    </a:lnTo>
                    <a:lnTo>
                      <a:pt x="260" y="494"/>
                    </a:lnTo>
                    <a:lnTo>
                      <a:pt x="261" y="591"/>
                    </a:lnTo>
                    <a:lnTo>
                      <a:pt x="264" y="686"/>
                    </a:lnTo>
                    <a:lnTo>
                      <a:pt x="269" y="782"/>
                    </a:lnTo>
                    <a:lnTo>
                      <a:pt x="275" y="875"/>
                    </a:lnTo>
                    <a:lnTo>
                      <a:pt x="281" y="968"/>
                    </a:lnTo>
                    <a:lnTo>
                      <a:pt x="286" y="1059"/>
                    </a:lnTo>
                    <a:lnTo>
                      <a:pt x="291" y="1149"/>
                    </a:lnTo>
                    <a:lnTo>
                      <a:pt x="273" y="1166"/>
                    </a:lnTo>
                    <a:lnTo>
                      <a:pt x="252" y="1183"/>
                    </a:lnTo>
                    <a:lnTo>
                      <a:pt x="231" y="1200"/>
                    </a:lnTo>
                    <a:lnTo>
                      <a:pt x="209" y="1217"/>
                    </a:lnTo>
                    <a:lnTo>
                      <a:pt x="188" y="1234"/>
                    </a:lnTo>
                    <a:lnTo>
                      <a:pt x="168" y="1253"/>
                    </a:lnTo>
                    <a:lnTo>
                      <a:pt x="148" y="1272"/>
                    </a:lnTo>
                    <a:lnTo>
                      <a:pt x="131" y="1292"/>
                    </a:lnTo>
                    <a:lnTo>
                      <a:pt x="103" y="1320"/>
                    </a:lnTo>
                    <a:lnTo>
                      <a:pt x="108" y="1392"/>
                    </a:lnTo>
                    <a:lnTo>
                      <a:pt x="110" y="1460"/>
                    </a:lnTo>
                    <a:lnTo>
                      <a:pt x="110" y="1529"/>
                    </a:lnTo>
                    <a:lnTo>
                      <a:pt x="110" y="1604"/>
                    </a:lnTo>
                    <a:lnTo>
                      <a:pt x="105" y="1606"/>
                    </a:lnTo>
                    <a:lnTo>
                      <a:pt x="102" y="1610"/>
                    </a:lnTo>
                    <a:lnTo>
                      <a:pt x="97" y="1613"/>
                    </a:lnTo>
                    <a:lnTo>
                      <a:pt x="92" y="1614"/>
                    </a:lnTo>
                    <a:lnTo>
                      <a:pt x="89" y="1605"/>
                    </a:lnTo>
                    <a:lnTo>
                      <a:pt x="82" y="1599"/>
                    </a:lnTo>
                    <a:lnTo>
                      <a:pt x="76" y="1594"/>
                    </a:lnTo>
                    <a:lnTo>
                      <a:pt x="72" y="1586"/>
                    </a:lnTo>
                    <a:lnTo>
                      <a:pt x="70" y="1358"/>
                    </a:lnTo>
                    <a:lnTo>
                      <a:pt x="65" y="1355"/>
                    </a:lnTo>
                    <a:lnTo>
                      <a:pt x="61" y="1355"/>
                    </a:lnTo>
                    <a:lnTo>
                      <a:pt x="56" y="1356"/>
                    </a:lnTo>
                    <a:lnTo>
                      <a:pt x="53" y="1360"/>
                    </a:lnTo>
                    <a:lnTo>
                      <a:pt x="48" y="1363"/>
                    </a:lnTo>
                    <a:lnTo>
                      <a:pt x="43" y="1367"/>
                    </a:lnTo>
                    <a:lnTo>
                      <a:pt x="40" y="1371"/>
                    </a:lnTo>
                    <a:lnTo>
                      <a:pt x="35" y="1374"/>
                    </a:lnTo>
                    <a:lnTo>
                      <a:pt x="25" y="1392"/>
                    </a:lnTo>
                    <a:lnTo>
                      <a:pt x="18" y="1412"/>
                    </a:lnTo>
                    <a:lnTo>
                      <a:pt x="14" y="1434"/>
                    </a:lnTo>
                    <a:lnTo>
                      <a:pt x="14" y="1455"/>
                    </a:lnTo>
                    <a:lnTo>
                      <a:pt x="16" y="1478"/>
                    </a:lnTo>
                    <a:lnTo>
                      <a:pt x="17" y="1501"/>
                    </a:lnTo>
                    <a:lnTo>
                      <a:pt x="19" y="1525"/>
                    </a:lnTo>
                    <a:lnTo>
                      <a:pt x="19" y="1545"/>
                    </a:lnTo>
                    <a:lnTo>
                      <a:pt x="18" y="1572"/>
                    </a:lnTo>
                    <a:lnTo>
                      <a:pt x="17" y="1603"/>
                    </a:lnTo>
                    <a:lnTo>
                      <a:pt x="19" y="1635"/>
                    </a:lnTo>
                    <a:lnTo>
                      <a:pt x="25" y="1665"/>
                    </a:lnTo>
                    <a:lnTo>
                      <a:pt x="27" y="1662"/>
                    </a:lnTo>
                    <a:lnTo>
                      <a:pt x="29" y="1666"/>
                    </a:lnTo>
                    <a:lnTo>
                      <a:pt x="28" y="1672"/>
                    </a:lnTo>
                    <a:lnTo>
                      <a:pt x="26" y="1679"/>
                    </a:lnTo>
                    <a:lnTo>
                      <a:pt x="25" y="1685"/>
                    </a:lnTo>
                    <a:lnTo>
                      <a:pt x="21" y="1689"/>
                    </a:lnTo>
                    <a:lnTo>
                      <a:pt x="17" y="1689"/>
                    </a:lnTo>
                    <a:lnTo>
                      <a:pt x="12" y="1687"/>
                    </a:lnTo>
                    <a:lnTo>
                      <a:pt x="9" y="1685"/>
                    </a:lnTo>
                    <a:lnTo>
                      <a:pt x="8" y="1621"/>
                    </a:lnTo>
                    <a:lnTo>
                      <a:pt x="4" y="1557"/>
                    </a:lnTo>
                    <a:lnTo>
                      <a:pt x="1" y="1493"/>
                    </a:lnTo>
                    <a:lnTo>
                      <a:pt x="0" y="1432"/>
                    </a:lnTo>
                    <a:lnTo>
                      <a:pt x="3" y="1420"/>
                    </a:lnTo>
                    <a:lnTo>
                      <a:pt x="4" y="1406"/>
                    </a:lnTo>
                    <a:lnTo>
                      <a:pt x="4" y="1393"/>
                    </a:lnTo>
                    <a:lnTo>
                      <a:pt x="2" y="1379"/>
                    </a:lnTo>
                    <a:lnTo>
                      <a:pt x="11" y="1370"/>
                    </a:lnTo>
                    <a:lnTo>
                      <a:pt x="24" y="1362"/>
                    </a:lnTo>
                    <a:lnTo>
                      <a:pt x="38" y="1356"/>
                    </a:lnTo>
                    <a:lnTo>
                      <a:pt x="51" y="1348"/>
                    </a:lnTo>
                    <a:lnTo>
                      <a:pt x="63" y="1341"/>
                    </a:lnTo>
                    <a:lnTo>
                      <a:pt x="70" y="1331"/>
                    </a:lnTo>
                    <a:lnTo>
                      <a:pt x="72" y="1318"/>
                    </a:lnTo>
                    <a:lnTo>
                      <a:pt x="66" y="1301"/>
                    </a:lnTo>
                    <a:lnTo>
                      <a:pt x="64" y="1279"/>
                    </a:lnTo>
                    <a:lnTo>
                      <a:pt x="62" y="1260"/>
                    </a:lnTo>
                    <a:lnTo>
                      <a:pt x="61" y="1240"/>
                    </a:lnTo>
                    <a:lnTo>
                      <a:pt x="61" y="1221"/>
                    </a:lnTo>
                    <a:lnTo>
                      <a:pt x="81" y="1201"/>
                    </a:lnTo>
                    <a:lnTo>
                      <a:pt x="101" y="1180"/>
                    </a:lnTo>
                    <a:lnTo>
                      <a:pt x="119" y="1158"/>
                    </a:lnTo>
                    <a:lnTo>
                      <a:pt x="138" y="1136"/>
                    </a:lnTo>
                    <a:lnTo>
                      <a:pt x="155" y="1113"/>
                    </a:lnTo>
                    <a:lnTo>
                      <a:pt x="170" y="1090"/>
                    </a:lnTo>
                    <a:lnTo>
                      <a:pt x="186" y="1069"/>
                    </a:lnTo>
                    <a:lnTo>
                      <a:pt x="200" y="1046"/>
                    </a:lnTo>
                    <a:lnTo>
                      <a:pt x="203" y="1043"/>
                    </a:lnTo>
                    <a:lnTo>
                      <a:pt x="208" y="1042"/>
                    </a:lnTo>
                    <a:lnTo>
                      <a:pt x="210" y="1040"/>
                    </a:lnTo>
                    <a:lnTo>
                      <a:pt x="211" y="1036"/>
                    </a:lnTo>
                    <a:lnTo>
                      <a:pt x="214" y="917"/>
                    </a:lnTo>
                    <a:lnTo>
                      <a:pt x="210" y="912"/>
                    </a:lnTo>
                    <a:lnTo>
                      <a:pt x="208" y="801"/>
                    </a:lnTo>
                    <a:lnTo>
                      <a:pt x="205" y="689"/>
                    </a:lnTo>
                    <a:lnTo>
                      <a:pt x="201" y="578"/>
                    </a:lnTo>
                    <a:lnTo>
                      <a:pt x="199" y="477"/>
                    </a:lnTo>
                    <a:lnTo>
                      <a:pt x="197" y="464"/>
                    </a:lnTo>
                    <a:lnTo>
                      <a:pt x="195" y="449"/>
                    </a:lnTo>
                    <a:lnTo>
                      <a:pt x="192" y="434"/>
                    </a:lnTo>
                    <a:lnTo>
                      <a:pt x="185" y="423"/>
                    </a:lnTo>
                    <a:lnTo>
                      <a:pt x="184" y="420"/>
                    </a:lnTo>
                    <a:lnTo>
                      <a:pt x="184" y="417"/>
                    </a:lnTo>
                    <a:lnTo>
                      <a:pt x="183" y="414"/>
                    </a:lnTo>
                    <a:lnTo>
                      <a:pt x="183" y="411"/>
                    </a:lnTo>
                    <a:lnTo>
                      <a:pt x="191" y="404"/>
                    </a:lnTo>
                    <a:lnTo>
                      <a:pt x="199" y="398"/>
                    </a:lnTo>
                    <a:lnTo>
                      <a:pt x="208" y="391"/>
                    </a:lnTo>
                    <a:lnTo>
                      <a:pt x="216" y="386"/>
                    </a:lnTo>
                    <a:lnTo>
                      <a:pt x="224" y="379"/>
                    </a:lnTo>
                    <a:lnTo>
                      <a:pt x="233" y="373"/>
                    </a:lnTo>
                    <a:lnTo>
                      <a:pt x="241" y="366"/>
                    </a:lnTo>
                    <a:lnTo>
                      <a:pt x="250" y="359"/>
                    </a:lnTo>
                    <a:lnTo>
                      <a:pt x="248" y="338"/>
                    </a:lnTo>
                    <a:lnTo>
                      <a:pt x="248" y="317"/>
                    </a:lnTo>
                    <a:lnTo>
                      <a:pt x="248" y="295"/>
                    </a:lnTo>
                    <a:lnTo>
                      <a:pt x="250" y="274"/>
                    </a:lnTo>
                    <a:lnTo>
                      <a:pt x="271" y="267"/>
                    </a:lnTo>
                    <a:lnTo>
                      <a:pt x="284" y="254"/>
                    </a:lnTo>
                    <a:lnTo>
                      <a:pt x="290" y="238"/>
                    </a:lnTo>
                    <a:lnTo>
                      <a:pt x="290" y="220"/>
                    </a:lnTo>
                    <a:lnTo>
                      <a:pt x="288" y="200"/>
                    </a:lnTo>
                    <a:lnTo>
                      <a:pt x="284" y="181"/>
                    </a:lnTo>
                    <a:lnTo>
                      <a:pt x="282" y="161"/>
                    </a:lnTo>
                    <a:lnTo>
                      <a:pt x="284" y="145"/>
                    </a:lnTo>
                    <a:lnTo>
                      <a:pt x="288" y="114"/>
                    </a:lnTo>
                    <a:lnTo>
                      <a:pt x="291" y="83"/>
                    </a:lnTo>
                    <a:lnTo>
                      <a:pt x="294" y="52"/>
                    </a:lnTo>
                    <a:lnTo>
                      <a:pt x="301" y="25"/>
                    </a:lnTo>
                    <a:lnTo>
                      <a:pt x="307" y="22"/>
                    </a:lnTo>
                    <a:lnTo>
                      <a:pt x="313" y="21"/>
                    </a:lnTo>
                    <a:lnTo>
                      <a:pt x="319" y="23"/>
                    </a:lnTo>
                    <a:lnTo>
                      <a:pt x="324" y="25"/>
                    </a:lnTo>
                    <a:lnTo>
                      <a:pt x="324" y="33"/>
                    </a:lnTo>
                    <a:lnTo>
                      <a:pt x="326" y="41"/>
                    </a:lnTo>
                    <a:lnTo>
                      <a:pt x="329" y="48"/>
                    </a:lnTo>
                    <a:lnTo>
                      <a:pt x="336" y="53"/>
                    </a:lnTo>
                    <a:lnTo>
                      <a:pt x="329" y="94"/>
                    </a:lnTo>
                    <a:lnTo>
                      <a:pt x="323" y="138"/>
                    </a:lnTo>
                    <a:lnTo>
                      <a:pt x="321" y="183"/>
                    </a:lnTo>
                    <a:lnTo>
                      <a:pt x="327" y="230"/>
                    </a:lnTo>
                    <a:lnTo>
                      <a:pt x="336" y="219"/>
                    </a:lnTo>
                    <a:lnTo>
                      <a:pt x="341" y="204"/>
                    </a:lnTo>
                    <a:lnTo>
                      <a:pt x="344" y="188"/>
                    </a:lnTo>
                    <a:lnTo>
                      <a:pt x="347" y="173"/>
                    </a:lnTo>
                    <a:lnTo>
                      <a:pt x="346" y="128"/>
                    </a:lnTo>
                    <a:lnTo>
                      <a:pt x="349" y="86"/>
                    </a:lnTo>
                    <a:lnTo>
                      <a:pt x="349" y="45"/>
                    </a:lnTo>
                    <a:lnTo>
                      <a:pt x="343" y="3"/>
                    </a:lnTo>
                    <a:lnTo>
                      <a:pt x="345" y="1"/>
                    </a:lnTo>
                    <a:lnTo>
                      <a:pt x="347" y="0"/>
                    </a:lnTo>
                    <a:lnTo>
                      <a:pt x="351" y="1"/>
                    </a:lnTo>
                    <a:lnTo>
                      <a:pt x="354" y="1"/>
                    </a:lnTo>
                    <a:lnTo>
                      <a:pt x="362" y="14"/>
                    </a:lnTo>
                    <a:lnTo>
                      <a:pt x="362" y="71"/>
                    </a:lnTo>
                    <a:lnTo>
                      <a:pt x="364" y="128"/>
                    </a:lnTo>
                    <a:lnTo>
                      <a:pt x="359" y="183"/>
                    </a:lnTo>
                    <a:lnTo>
                      <a:pt x="345" y="238"/>
                    </a:lnTo>
                    <a:close/>
                  </a:path>
                </a:pathLst>
              </a:custGeom>
              <a:solidFill>
                <a:srgbClr val="0000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3" name="Freeform 25"/>
              <p:cNvSpPr>
                <a:spLocks/>
              </p:cNvSpPr>
              <p:nvPr/>
            </p:nvSpPr>
            <p:spPr bwMode="auto">
              <a:xfrm>
                <a:off x="3918" y="2658"/>
                <a:ext cx="13" cy="36"/>
              </a:xfrm>
              <a:custGeom>
                <a:avLst/>
                <a:gdLst>
                  <a:gd name="T0" fmla="*/ 2 w 26"/>
                  <a:gd name="T1" fmla="*/ 73 h 73"/>
                  <a:gd name="T2" fmla="*/ 0 w 26"/>
                  <a:gd name="T3" fmla="*/ 53 h 73"/>
                  <a:gd name="T4" fmla="*/ 0 w 26"/>
                  <a:gd name="T5" fmla="*/ 33 h 73"/>
                  <a:gd name="T6" fmla="*/ 4 w 26"/>
                  <a:gd name="T7" fmla="*/ 15 h 73"/>
                  <a:gd name="T8" fmla="*/ 17 w 26"/>
                  <a:gd name="T9" fmla="*/ 1 h 73"/>
                  <a:gd name="T10" fmla="*/ 18 w 26"/>
                  <a:gd name="T11" fmla="*/ 1 h 73"/>
                  <a:gd name="T12" fmla="*/ 19 w 26"/>
                  <a:gd name="T13" fmla="*/ 1 h 73"/>
                  <a:gd name="T14" fmla="*/ 19 w 26"/>
                  <a:gd name="T15" fmla="*/ 0 h 73"/>
                  <a:gd name="T16" fmla="*/ 20 w 26"/>
                  <a:gd name="T17" fmla="*/ 0 h 73"/>
                  <a:gd name="T18" fmla="*/ 22 w 26"/>
                  <a:gd name="T19" fmla="*/ 10 h 73"/>
                  <a:gd name="T20" fmla="*/ 24 w 26"/>
                  <a:gd name="T21" fmla="*/ 21 h 73"/>
                  <a:gd name="T22" fmla="*/ 25 w 26"/>
                  <a:gd name="T23" fmla="*/ 31 h 73"/>
                  <a:gd name="T24" fmla="*/ 26 w 26"/>
                  <a:gd name="T25" fmla="*/ 41 h 73"/>
                  <a:gd name="T26" fmla="*/ 25 w 26"/>
                  <a:gd name="T27" fmla="*/ 52 h 73"/>
                  <a:gd name="T28" fmla="*/ 22 w 26"/>
                  <a:gd name="T29" fmla="*/ 60 h 73"/>
                  <a:gd name="T30" fmla="*/ 13 w 26"/>
                  <a:gd name="T31" fmla="*/ 67 h 73"/>
                  <a:gd name="T32" fmla="*/ 2 w 26"/>
                  <a:gd name="T33"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73">
                    <a:moveTo>
                      <a:pt x="2" y="73"/>
                    </a:moveTo>
                    <a:lnTo>
                      <a:pt x="0" y="53"/>
                    </a:lnTo>
                    <a:lnTo>
                      <a:pt x="0" y="33"/>
                    </a:lnTo>
                    <a:lnTo>
                      <a:pt x="4" y="15"/>
                    </a:lnTo>
                    <a:lnTo>
                      <a:pt x="17" y="1"/>
                    </a:lnTo>
                    <a:lnTo>
                      <a:pt x="18" y="1"/>
                    </a:lnTo>
                    <a:lnTo>
                      <a:pt x="19" y="1"/>
                    </a:lnTo>
                    <a:lnTo>
                      <a:pt x="19" y="0"/>
                    </a:lnTo>
                    <a:lnTo>
                      <a:pt x="20" y="0"/>
                    </a:lnTo>
                    <a:lnTo>
                      <a:pt x="22" y="10"/>
                    </a:lnTo>
                    <a:lnTo>
                      <a:pt x="24" y="21"/>
                    </a:lnTo>
                    <a:lnTo>
                      <a:pt x="25" y="31"/>
                    </a:lnTo>
                    <a:lnTo>
                      <a:pt x="26" y="41"/>
                    </a:lnTo>
                    <a:lnTo>
                      <a:pt x="25" y="52"/>
                    </a:lnTo>
                    <a:lnTo>
                      <a:pt x="22" y="60"/>
                    </a:lnTo>
                    <a:lnTo>
                      <a:pt x="13" y="67"/>
                    </a:lnTo>
                    <a:lnTo>
                      <a:pt x="2" y="73"/>
                    </a:lnTo>
                    <a:close/>
                  </a:path>
                </a:pathLst>
              </a:custGeom>
              <a:solidFill>
                <a:srgbClr val="E828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4" name="Freeform 26"/>
              <p:cNvSpPr>
                <a:spLocks/>
              </p:cNvSpPr>
              <p:nvPr/>
            </p:nvSpPr>
            <p:spPr bwMode="auto">
              <a:xfrm>
                <a:off x="3836" y="2724"/>
                <a:ext cx="83" cy="445"/>
              </a:xfrm>
              <a:custGeom>
                <a:avLst/>
                <a:gdLst>
                  <a:gd name="T0" fmla="*/ 146 w 166"/>
                  <a:gd name="T1" fmla="*/ 763 h 889"/>
                  <a:gd name="T2" fmla="*/ 128 w 166"/>
                  <a:gd name="T3" fmla="*/ 777 h 889"/>
                  <a:gd name="T4" fmla="*/ 109 w 166"/>
                  <a:gd name="T5" fmla="*/ 792 h 889"/>
                  <a:gd name="T6" fmla="*/ 91 w 166"/>
                  <a:gd name="T7" fmla="*/ 806 h 889"/>
                  <a:gd name="T8" fmla="*/ 73 w 166"/>
                  <a:gd name="T9" fmla="*/ 821 h 889"/>
                  <a:gd name="T10" fmla="*/ 54 w 166"/>
                  <a:gd name="T11" fmla="*/ 837 h 889"/>
                  <a:gd name="T12" fmla="*/ 37 w 166"/>
                  <a:gd name="T13" fmla="*/ 853 h 889"/>
                  <a:gd name="T14" fmla="*/ 21 w 166"/>
                  <a:gd name="T15" fmla="*/ 870 h 889"/>
                  <a:gd name="T16" fmla="*/ 5 w 166"/>
                  <a:gd name="T17" fmla="*/ 889 h 889"/>
                  <a:gd name="T18" fmla="*/ 2 w 166"/>
                  <a:gd name="T19" fmla="*/ 875 h 889"/>
                  <a:gd name="T20" fmla="*/ 1 w 166"/>
                  <a:gd name="T21" fmla="*/ 860 h 889"/>
                  <a:gd name="T22" fmla="*/ 0 w 166"/>
                  <a:gd name="T23" fmla="*/ 846 h 889"/>
                  <a:gd name="T24" fmla="*/ 0 w 166"/>
                  <a:gd name="T25" fmla="*/ 832 h 889"/>
                  <a:gd name="T26" fmla="*/ 6 w 166"/>
                  <a:gd name="T27" fmla="*/ 823 h 889"/>
                  <a:gd name="T28" fmla="*/ 12 w 166"/>
                  <a:gd name="T29" fmla="*/ 814 h 889"/>
                  <a:gd name="T30" fmla="*/ 18 w 166"/>
                  <a:gd name="T31" fmla="*/ 806 h 889"/>
                  <a:gd name="T32" fmla="*/ 25 w 166"/>
                  <a:gd name="T33" fmla="*/ 798 h 889"/>
                  <a:gd name="T34" fmla="*/ 33 w 166"/>
                  <a:gd name="T35" fmla="*/ 790 h 889"/>
                  <a:gd name="T36" fmla="*/ 42 w 166"/>
                  <a:gd name="T37" fmla="*/ 783 h 889"/>
                  <a:gd name="T38" fmla="*/ 50 w 166"/>
                  <a:gd name="T39" fmla="*/ 775 h 889"/>
                  <a:gd name="T40" fmla="*/ 58 w 166"/>
                  <a:gd name="T41" fmla="*/ 766 h 889"/>
                  <a:gd name="T42" fmla="*/ 130 w 166"/>
                  <a:gd name="T43" fmla="*/ 666 h 889"/>
                  <a:gd name="T44" fmla="*/ 139 w 166"/>
                  <a:gd name="T45" fmla="*/ 664 h 889"/>
                  <a:gd name="T46" fmla="*/ 148 w 166"/>
                  <a:gd name="T47" fmla="*/ 661 h 889"/>
                  <a:gd name="T48" fmla="*/ 156 w 166"/>
                  <a:gd name="T49" fmla="*/ 655 h 889"/>
                  <a:gd name="T50" fmla="*/ 158 w 166"/>
                  <a:gd name="T51" fmla="*/ 646 h 889"/>
                  <a:gd name="T52" fmla="*/ 151 w 166"/>
                  <a:gd name="T53" fmla="*/ 486 h 889"/>
                  <a:gd name="T54" fmla="*/ 146 w 166"/>
                  <a:gd name="T55" fmla="*/ 327 h 889"/>
                  <a:gd name="T56" fmla="*/ 139 w 166"/>
                  <a:gd name="T57" fmla="*/ 170 h 889"/>
                  <a:gd name="T58" fmla="*/ 130 w 166"/>
                  <a:gd name="T59" fmla="*/ 12 h 889"/>
                  <a:gd name="T60" fmla="*/ 143 w 166"/>
                  <a:gd name="T61" fmla="*/ 0 h 889"/>
                  <a:gd name="T62" fmla="*/ 148 w 166"/>
                  <a:gd name="T63" fmla="*/ 187 h 889"/>
                  <a:gd name="T64" fmla="*/ 156 w 166"/>
                  <a:gd name="T65" fmla="*/ 370 h 889"/>
                  <a:gd name="T66" fmla="*/ 164 w 166"/>
                  <a:gd name="T67" fmla="*/ 552 h 889"/>
                  <a:gd name="T68" fmla="*/ 166 w 166"/>
                  <a:gd name="T69" fmla="*/ 734 h 889"/>
                  <a:gd name="T70" fmla="*/ 146 w 166"/>
                  <a:gd name="T71" fmla="*/ 76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889">
                    <a:moveTo>
                      <a:pt x="146" y="763"/>
                    </a:moveTo>
                    <a:lnTo>
                      <a:pt x="128" y="777"/>
                    </a:lnTo>
                    <a:lnTo>
                      <a:pt x="109" y="792"/>
                    </a:lnTo>
                    <a:lnTo>
                      <a:pt x="91" y="806"/>
                    </a:lnTo>
                    <a:lnTo>
                      <a:pt x="73" y="821"/>
                    </a:lnTo>
                    <a:lnTo>
                      <a:pt x="54" y="837"/>
                    </a:lnTo>
                    <a:lnTo>
                      <a:pt x="37" y="853"/>
                    </a:lnTo>
                    <a:lnTo>
                      <a:pt x="21" y="870"/>
                    </a:lnTo>
                    <a:lnTo>
                      <a:pt x="5" y="889"/>
                    </a:lnTo>
                    <a:lnTo>
                      <a:pt x="2" y="875"/>
                    </a:lnTo>
                    <a:lnTo>
                      <a:pt x="1" y="860"/>
                    </a:lnTo>
                    <a:lnTo>
                      <a:pt x="0" y="846"/>
                    </a:lnTo>
                    <a:lnTo>
                      <a:pt x="0" y="832"/>
                    </a:lnTo>
                    <a:lnTo>
                      <a:pt x="6" y="823"/>
                    </a:lnTo>
                    <a:lnTo>
                      <a:pt x="12" y="814"/>
                    </a:lnTo>
                    <a:lnTo>
                      <a:pt x="18" y="806"/>
                    </a:lnTo>
                    <a:lnTo>
                      <a:pt x="25" y="798"/>
                    </a:lnTo>
                    <a:lnTo>
                      <a:pt x="33" y="790"/>
                    </a:lnTo>
                    <a:lnTo>
                      <a:pt x="42" y="783"/>
                    </a:lnTo>
                    <a:lnTo>
                      <a:pt x="50" y="775"/>
                    </a:lnTo>
                    <a:lnTo>
                      <a:pt x="58" y="766"/>
                    </a:lnTo>
                    <a:lnTo>
                      <a:pt x="130" y="666"/>
                    </a:lnTo>
                    <a:lnTo>
                      <a:pt x="139" y="664"/>
                    </a:lnTo>
                    <a:lnTo>
                      <a:pt x="148" y="661"/>
                    </a:lnTo>
                    <a:lnTo>
                      <a:pt x="156" y="655"/>
                    </a:lnTo>
                    <a:lnTo>
                      <a:pt x="158" y="646"/>
                    </a:lnTo>
                    <a:lnTo>
                      <a:pt x="151" y="486"/>
                    </a:lnTo>
                    <a:lnTo>
                      <a:pt x="146" y="327"/>
                    </a:lnTo>
                    <a:lnTo>
                      <a:pt x="139" y="170"/>
                    </a:lnTo>
                    <a:lnTo>
                      <a:pt x="130" y="12"/>
                    </a:lnTo>
                    <a:lnTo>
                      <a:pt x="143" y="0"/>
                    </a:lnTo>
                    <a:lnTo>
                      <a:pt x="148" y="187"/>
                    </a:lnTo>
                    <a:lnTo>
                      <a:pt x="156" y="370"/>
                    </a:lnTo>
                    <a:lnTo>
                      <a:pt x="164" y="552"/>
                    </a:lnTo>
                    <a:lnTo>
                      <a:pt x="166" y="734"/>
                    </a:lnTo>
                    <a:lnTo>
                      <a:pt x="146" y="763"/>
                    </a:lnTo>
                    <a:close/>
                  </a:path>
                </a:pathLst>
              </a:custGeom>
              <a:solidFill>
                <a:srgbClr val="E828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5" name="Freeform 27"/>
              <p:cNvSpPr>
                <a:spLocks/>
              </p:cNvSpPr>
              <p:nvPr/>
            </p:nvSpPr>
            <p:spPr bwMode="auto">
              <a:xfrm>
                <a:off x="3263" y="2465"/>
                <a:ext cx="626" cy="657"/>
              </a:xfrm>
              <a:custGeom>
                <a:avLst/>
                <a:gdLst>
                  <a:gd name="T0" fmla="*/ 1219 w 1252"/>
                  <a:gd name="T1" fmla="*/ 452 h 1315"/>
                  <a:gd name="T2" fmla="*/ 1204 w 1252"/>
                  <a:gd name="T3" fmla="*/ 638 h 1315"/>
                  <a:gd name="T4" fmla="*/ 1191 w 1252"/>
                  <a:gd name="T5" fmla="*/ 824 h 1315"/>
                  <a:gd name="T6" fmla="*/ 1221 w 1252"/>
                  <a:gd name="T7" fmla="*/ 870 h 1315"/>
                  <a:gd name="T8" fmla="*/ 1243 w 1252"/>
                  <a:gd name="T9" fmla="*/ 916 h 1315"/>
                  <a:gd name="T10" fmla="*/ 1243 w 1252"/>
                  <a:gd name="T11" fmla="*/ 959 h 1315"/>
                  <a:gd name="T12" fmla="*/ 1213 w 1252"/>
                  <a:gd name="T13" fmla="*/ 1025 h 1315"/>
                  <a:gd name="T14" fmla="*/ 1174 w 1252"/>
                  <a:gd name="T15" fmla="*/ 1090 h 1315"/>
                  <a:gd name="T16" fmla="*/ 1141 w 1252"/>
                  <a:gd name="T17" fmla="*/ 1155 h 1315"/>
                  <a:gd name="T18" fmla="*/ 1102 w 1252"/>
                  <a:gd name="T19" fmla="*/ 1214 h 1315"/>
                  <a:gd name="T20" fmla="*/ 1049 w 1252"/>
                  <a:gd name="T21" fmla="*/ 1260 h 1315"/>
                  <a:gd name="T22" fmla="*/ 1016 w 1252"/>
                  <a:gd name="T23" fmla="*/ 1270 h 1315"/>
                  <a:gd name="T24" fmla="*/ 999 w 1252"/>
                  <a:gd name="T25" fmla="*/ 1277 h 1315"/>
                  <a:gd name="T26" fmla="*/ 991 w 1252"/>
                  <a:gd name="T27" fmla="*/ 1299 h 1315"/>
                  <a:gd name="T28" fmla="*/ 976 w 1252"/>
                  <a:gd name="T29" fmla="*/ 1314 h 1315"/>
                  <a:gd name="T30" fmla="*/ 942 w 1252"/>
                  <a:gd name="T31" fmla="*/ 1310 h 1315"/>
                  <a:gd name="T32" fmla="*/ 906 w 1252"/>
                  <a:gd name="T33" fmla="*/ 1304 h 1315"/>
                  <a:gd name="T34" fmla="*/ 870 w 1252"/>
                  <a:gd name="T35" fmla="*/ 1301 h 1315"/>
                  <a:gd name="T36" fmla="*/ 833 w 1252"/>
                  <a:gd name="T37" fmla="*/ 1299 h 1315"/>
                  <a:gd name="T38" fmla="*/ 795 w 1252"/>
                  <a:gd name="T39" fmla="*/ 1297 h 1315"/>
                  <a:gd name="T40" fmla="*/ 732 w 1252"/>
                  <a:gd name="T41" fmla="*/ 1295 h 1315"/>
                  <a:gd name="T42" fmla="*/ 618 w 1252"/>
                  <a:gd name="T43" fmla="*/ 1292 h 1315"/>
                  <a:gd name="T44" fmla="*/ 502 w 1252"/>
                  <a:gd name="T45" fmla="*/ 1290 h 1315"/>
                  <a:gd name="T46" fmla="*/ 385 w 1252"/>
                  <a:gd name="T47" fmla="*/ 1288 h 1315"/>
                  <a:gd name="T48" fmla="*/ 266 w 1252"/>
                  <a:gd name="T49" fmla="*/ 1285 h 1315"/>
                  <a:gd name="T50" fmla="*/ 147 w 1252"/>
                  <a:gd name="T51" fmla="*/ 1283 h 1315"/>
                  <a:gd name="T52" fmla="*/ 97 w 1252"/>
                  <a:gd name="T53" fmla="*/ 1288 h 1315"/>
                  <a:gd name="T54" fmla="*/ 47 w 1252"/>
                  <a:gd name="T55" fmla="*/ 1293 h 1315"/>
                  <a:gd name="T56" fmla="*/ 14 w 1252"/>
                  <a:gd name="T57" fmla="*/ 1292 h 1315"/>
                  <a:gd name="T58" fmla="*/ 0 w 1252"/>
                  <a:gd name="T59" fmla="*/ 1288 h 1315"/>
                  <a:gd name="T60" fmla="*/ 6 w 1252"/>
                  <a:gd name="T61" fmla="*/ 1269 h 1315"/>
                  <a:gd name="T62" fmla="*/ 82 w 1252"/>
                  <a:gd name="T63" fmla="*/ 1257 h 1315"/>
                  <a:gd name="T64" fmla="*/ 189 w 1252"/>
                  <a:gd name="T65" fmla="*/ 1251 h 1315"/>
                  <a:gd name="T66" fmla="*/ 296 w 1252"/>
                  <a:gd name="T67" fmla="*/ 1250 h 1315"/>
                  <a:gd name="T68" fmla="*/ 402 w 1252"/>
                  <a:gd name="T69" fmla="*/ 1250 h 1315"/>
                  <a:gd name="T70" fmla="*/ 507 w 1252"/>
                  <a:gd name="T71" fmla="*/ 1247 h 1315"/>
                  <a:gd name="T72" fmla="*/ 605 w 1252"/>
                  <a:gd name="T73" fmla="*/ 1242 h 1315"/>
                  <a:gd name="T74" fmla="*/ 688 w 1252"/>
                  <a:gd name="T75" fmla="*/ 1243 h 1315"/>
                  <a:gd name="T76" fmla="*/ 768 w 1252"/>
                  <a:gd name="T77" fmla="*/ 1246 h 1315"/>
                  <a:gd name="T78" fmla="*/ 848 w 1252"/>
                  <a:gd name="T79" fmla="*/ 1251 h 1315"/>
                  <a:gd name="T80" fmla="*/ 931 w 1252"/>
                  <a:gd name="T81" fmla="*/ 1255 h 1315"/>
                  <a:gd name="T82" fmla="*/ 1018 w 1252"/>
                  <a:gd name="T83" fmla="*/ 1257 h 1315"/>
                  <a:gd name="T84" fmla="*/ 1086 w 1252"/>
                  <a:gd name="T85" fmla="*/ 1209 h 1315"/>
                  <a:gd name="T86" fmla="*/ 1136 w 1252"/>
                  <a:gd name="T87" fmla="*/ 1140 h 1315"/>
                  <a:gd name="T88" fmla="*/ 1168 w 1252"/>
                  <a:gd name="T89" fmla="*/ 1080 h 1315"/>
                  <a:gd name="T90" fmla="*/ 1185 w 1252"/>
                  <a:gd name="T91" fmla="*/ 1047 h 1315"/>
                  <a:gd name="T92" fmla="*/ 1206 w 1252"/>
                  <a:gd name="T93" fmla="*/ 1016 h 1315"/>
                  <a:gd name="T94" fmla="*/ 1215 w 1252"/>
                  <a:gd name="T95" fmla="*/ 979 h 1315"/>
                  <a:gd name="T96" fmla="*/ 1234 w 1252"/>
                  <a:gd name="T97" fmla="*/ 934 h 1315"/>
                  <a:gd name="T98" fmla="*/ 1217 w 1252"/>
                  <a:gd name="T99" fmla="*/ 886 h 1315"/>
                  <a:gd name="T100" fmla="*/ 1184 w 1252"/>
                  <a:gd name="T101" fmla="*/ 842 h 1315"/>
                  <a:gd name="T102" fmla="*/ 1183 w 1252"/>
                  <a:gd name="T103" fmla="*/ 745 h 1315"/>
                  <a:gd name="T104" fmla="*/ 1194 w 1252"/>
                  <a:gd name="T105" fmla="*/ 583 h 1315"/>
                  <a:gd name="T106" fmla="*/ 1219 w 1252"/>
                  <a:gd name="T107" fmla="*/ 355 h 1315"/>
                  <a:gd name="T108" fmla="*/ 1236 w 1252"/>
                  <a:gd name="T109" fmla="*/ 125 h 1315"/>
                  <a:gd name="T110" fmla="*/ 1242 w 1252"/>
                  <a:gd name="T111" fmla="*/ 23 h 1315"/>
                  <a:gd name="T112" fmla="*/ 1252 w 1252"/>
                  <a:gd name="T113" fmla="*/ 0 h 1315"/>
                  <a:gd name="T114" fmla="*/ 1241 w 1252"/>
                  <a:gd name="T115" fmla="*/ 24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52" h="1315">
                    <a:moveTo>
                      <a:pt x="1229" y="331"/>
                    </a:moveTo>
                    <a:lnTo>
                      <a:pt x="1224" y="391"/>
                    </a:lnTo>
                    <a:lnTo>
                      <a:pt x="1219" y="452"/>
                    </a:lnTo>
                    <a:lnTo>
                      <a:pt x="1214" y="514"/>
                    </a:lnTo>
                    <a:lnTo>
                      <a:pt x="1208" y="576"/>
                    </a:lnTo>
                    <a:lnTo>
                      <a:pt x="1204" y="638"/>
                    </a:lnTo>
                    <a:lnTo>
                      <a:pt x="1199" y="700"/>
                    </a:lnTo>
                    <a:lnTo>
                      <a:pt x="1194" y="763"/>
                    </a:lnTo>
                    <a:lnTo>
                      <a:pt x="1191" y="824"/>
                    </a:lnTo>
                    <a:lnTo>
                      <a:pt x="1200" y="840"/>
                    </a:lnTo>
                    <a:lnTo>
                      <a:pt x="1211" y="855"/>
                    </a:lnTo>
                    <a:lnTo>
                      <a:pt x="1221" y="870"/>
                    </a:lnTo>
                    <a:lnTo>
                      <a:pt x="1230" y="883"/>
                    </a:lnTo>
                    <a:lnTo>
                      <a:pt x="1238" y="900"/>
                    </a:lnTo>
                    <a:lnTo>
                      <a:pt x="1243" y="916"/>
                    </a:lnTo>
                    <a:lnTo>
                      <a:pt x="1243" y="933"/>
                    </a:lnTo>
                    <a:lnTo>
                      <a:pt x="1238" y="951"/>
                    </a:lnTo>
                    <a:lnTo>
                      <a:pt x="1243" y="959"/>
                    </a:lnTo>
                    <a:lnTo>
                      <a:pt x="1235" y="982"/>
                    </a:lnTo>
                    <a:lnTo>
                      <a:pt x="1224" y="1004"/>
                    </a:lnTo>
                    <a:lnTo>
                      <a:pt x="1213" y="1025"/>
                    </a:lnTo>
                    <a:lnTo>
                      <a:pt x="1200" y="1047"/>
                    </a:lnTo>
                    <a:lnTo>
                      <a:pt x="1186" y="1068"/>
                    </a:lnTo>
                    <a:lnTo>
                      <a:pt x="1174" y="1090"/>
                    </a:lnTo>
                    <a:lnTo>
                      <a:pt x="1163" y="1111"/>
                    </a:lnTo>
                    <a:lnTo>
                      <a:pt x="1154" y="1134"/>
                    </a:lnTo>
                    <a:lnTo>
                      <a:pt x="1141" y="1155"/>
                    </a:lnTo>
                    <a:lnTo>
                      <a:pt x="1130" y="1175"/>
                    </a:lnTo>
                    <a:lnTo>
                      <a:pt x="1116" y="1196"/>
                    </a:lnTo>
                    <a:lnTo>
                      <a:pt x="1102" y="1214"/>
                    </a:lnTo>
                    <a:lnTo>
                      <a:pt x="1087" y="1231"/>
                    </a:lnTo>
                    <a:lnTo>
                      <a:pt x="1069" y="1247"/>
                    </a:lnTo>
                    <a:lnTo>
                      <a:pt x="1049" y="1260"/>
                    </a:lnTo>
                    <a:lnTo>
                      <a:pt x="1027" y="1272"/>
                    </a:lnTo>
                    <a:lnTo>
                      <a:pt x="1022" y="1272"/>
                    </a:lnTo>
                    <a:lnTo>
                      <a:pt x="1016" y="1270"/>
                    </a:lnTo>
                    <a:lnTo>
                      <a:pt x="1010" y="1270"/>
                    </a:lnTo>
                    <a:lnTo>
                      <a:pt x="1003" y="1270"/>
                    </a:lnTo>
                    <a:lnTo>
                      <a:pt x="999" y="1277"/>
                    </a:lnTo>
                    <a:lnTo>
                      <a:pt x="996" y="1285"/>
                    </a:lnTo>
                    <a:lnTo>
                      <a:pt x="993" y="1292"/>
                    </a:lnTo>
                    <a:lnTo>
                      <a:pt x="991" y="1299"/>
                    </a:lnTo>
                    <a:lnTo>
                      <a:pt x="987" y="1305"/>
                    </a:lnTo>
                    <a:lnTo>
                      <a:pt x="982" y="1311"/>
                    </a:lnTo>
                    <a:lnTo>
                      <a:pt x="976" y="1314"/>
                    </a:lnTo>
                    <a:lnTo>
                      <a:pt x="966" y="1315"/>
                    </a:lnTo>
                    <a:lnTo>
                      <a:pt x="955" y="1312"/>
                    </a:lnTo>
                    <a:lnTo>
                      <a:pt x="942" y="1310"/>
                    </a:lnTo>
                    <a:lnTo>
                      <a:pt x="931" y="1307"/>
                    </a:lnTo>
                    <a:lnTo>
                      <a:pt x="918" y="1306"/>
                    </a:lnTo>
                    <a:lnTo>
                      <a:pt x="906" y="1304"/>
                    </a:lnTo>
                    <a:lnTo>
                      <a:pt x="894" y="1303"/>
                    </a:lnTo>
                    <a:lnTo>
                      <a:pt x="881" y="1301"/>
                    </a:lnTo>
                    <a:lnTo>
                      <a:pt x="870" y="1301"/>
                    </a:lnTo>
                    <a:lnTo>
                      <a:pt x="857" y="1300"/>
                    </a:lnTo>
                    <a:lnTo>
                      <a:pt x="844" y="1299"/>
                    </a:lnTo>
                    <a:lnTo>
                      <a:pt x="833" y="1299"/>
                    </a:lnTo>
                    <a:lnTo>
                      <a:pt x="820" y="1298"/>
                    </a:lnTo>
                    <a:lnTo>
                      <a:pt x="807" y="1298"/>
                    </a:lnTo>
                    <a:lnTo>
                      <a:pt x="795" y="1297"/>
                    </a:lnTo>
                    <a:lnTo>
                      <a:pt x="783" y="1296"/>
                    </a:lnTo>
                    <a:lnTo>
                      <a:pt x="770" y="1295"/>
                    </a:lnTo>
                    <a:lnTo>
                      <a:pt x="732" y="1295"/>
                    </a:lnTo>
                    <a:lnTo>
                      <a:pt x="694" y="1293"/>
                    </a:lnTo>
                    <a:lnTo>
                      <a:pt x="656" y="1293"/>
                    </a:lnTo>
                    <a:lnTo>
                      <a:pt x="618" y="1292"/>
                    </a:lnTo>
                    <a:lnTo>
                      <a:pt x="579" y="1292"/>
                    </a:lnTo>
                    <a:lnTo>
                      <a:pt x="541" y="1291"/>
                    </a:lnTo>
                    <a:lnTo>
                      <a:pt x="502" y="1290"/>
                    </a:lnTo>
                    <a:lnTo>
                      <a:pt x="463" y="1290"/>
                    </a:lnTo>
                    <a:lnTo>
                      <a:pt x="424" y="1289"/>
                    </a:lnTo>
                    <a:lnTo>
                      <a:pt x="385" y="1288"/>
                    </a:lnTo>
                    <a:lnTo>
                      <a:pt x="345" y="1288"/>
                    </a:lnTo>
                    <a:lnTo>
                      <a:pt x="305" y="1286"/>
                    </a:lnTo>
                    <a:lnTo>
                      <a:pt x="266" y="1285"/>
                    </a:lnTo>
                    <a:lnTo>
                      <a:pt x="227" y="1284"/>
                    </a:lnTo>
                    <a:lnTo>
                      <a:pt x="186" y="1284"/>
                    </a:lnTo>
                    <a:lnTo>
                      <a:pt x="147" y="1283"/>
                    </a:lnTo>
                    <a:lnTo>
                      <a:pt x="130" y="1284"/>
                    </a:lnTo>
                    <a:lnTo>
                      <a:pt x="114" y="1286"/>
                    </a:lnTo>
                    <a:lnTo>
                      <a:pt x="97" y="1288"/>
                    </a:lnTo>
                    <a:lnTo>
                      <a:pt x="80" y="1290"/>
                    </a:lnTo>
                    <a:lnTo>
                      <a:pt x="63" y="1292"/>
                    </a:lnTo>
                    <a:lnTo>
                      <a:pt x="47" y="1293"/>
                    </a:lnTo>
                    <a:lnTo>
                      <a:pt x="31" y="1296"/>
                    </a:lnTo>
                    <a:lnTo>
                      <a:pt x="16" y="1297"/>
                    </a:lnTo>
                    <a:lnTo>
                      <a:pt x="14" y="1292"/>
                    </a:lnTo>
                    <a:lnTo>
                      <a:pt x="10" y="1290"/>
                    </a:lnTo>
                    <a:lnTo>
                      <a:pt x="4" y="1290"/>
                    </a:lnTo>
                    <a:lnTo>
                      <a:pt x="0" y="1288"/>
                    </a:lnTo>
                    <a:lnTo>
                      <a:pt x="0" y="1281"/>
                    </a:lnTo>
                    <a:lnTo>
                      <a:pt x="2" y="1274"/>
                    </a:lnTo>
                    <a:lnTo>
                      <a:pt x="6" y="1269"/>
                    </a:lnTo>
                    <a:lnTo>
                      <a:pt x="11" y="1266"/>
                    </a:lnTo>
                    <a:lnTo>
                      <a:pt x="46" y="1261"/>
                    </a:lnTo>
                    <a:lnTo>
                      <a:pt x="82" y="1257"/>
                    </a:lnTo>
                    <a:lnTo>
                      <a:pt x="117" y="1253"/>
                    </a:lnTo>
                    <a:lnTo>
                      <a:pt x="153" y="1252"/>
                    </a:lnTo>
                    <a:lnTo>
                      <a:pt x="189" y="1251"/>
                    </a:lnTo>
                    <a:lnTo>
                      <a:pt x="224" y="1250"/>
                    </a:lnTo>
                    <a:lnTo>
                      <a:pt x="260" y="1250"/>
                    </a:lnTo>
                    <a:lnTo>
                      <a:pt x="296" y="1250"/>
                    </a:lnTo>
                    <a:lnTo>
                      <a:pt x="330" y="1250"/>
                    </a:lnTo>
                    <a:lnTo>
                      <a:pt x="366" y="1250"/>
                    </a:lnTo>
                    <a:lnTo>
                      <a:pt x="402" y="1250"/>
                    </a:lnTo>
                    <a:lnTo>
                      <a:pt x="438" y="1250"/>
                    </a:lnTo>
                    <a:lnTo>
                      <a:pt x="472" y="1248"/>
                    </a:lnTo>
                    <a:lnTo>
                      <a:pt x="507" y="1247"/>
                    </a:lnTo>
                    <a:lnTo>
                      <a:pt x="541" y="1246"/>
                    </a:lnTo>
                    <a:lnTo>
                      <a:pt x="576" y="1243"/>
                    </a:lnTo>
                    <a:lnTo>
                      <a:pt x="605" y="1242"/>
                    </a:lnTo>
                    <a:lnTo>
                      <a:pt x="632" y="1242"/>
                    </a:lnTo>
                    <a:lnTo>
                      <a:pt x="660" y="1243"/>
                    </a:lnTo>
                    <a:lnTo>
                      <a:pt x="688" y="1243"/>
                    </a:lnTo>
                    <a:lnTo>
                      <a:pt x="714" y="1244"/>
                    </a:lnTo>
                    <a:lnTo>
                      <a:pt x="741" y="1245"/>
                    </a:lnTo>
                    <a:lnTo>
                      <a:pt x="768" y="1246"/>
                    </a:lnTo>
                    <a:lnTo>
                      <a:pt x="795" y="1247"/>
                    </a:lnTo>
                    <a:lnTo>
                      <a:pt x="821" y="1250"/>
                    </a:lnTo>
                    <a:lnTo>
                      <a:pt x="848" y="1251"/>
                    </a:lnTo>
                    <a:lnTo>
                      <a:pt x="875" y="1252"/>
                    </a:lnTo>
                    <a:lnTo>
                      <a:pt x="903" y="1254"/>
                    </a:lnTo>
                    <a:lnTo>
                      <a:pt x="931" y="1255"/>
                    </a:lnTo>
                    <a:lnTo>
                      <a:pt x="959" y="1255"/>
                    </a:lnTo>
                    <a:lnTo>
                      <a:pt x="988" y="1257"/>
                    </a:lnTo>
                    <a:lnTo>
                      <a:pt x="1018" y="1257"/>
                    </a:lnTo>
                    <a:lnTo>
                      <a:pt x="1044" y="1244"/>
                    </a:lnTo>
                    <a:lnTo>
                      <a:pt x="1067" y="1228"/>
                    </a:lnTo>
                    <a:lnTo>
                      <a:pt x="1086" y="1209"/>
                    </a:lnTo>
                    <a:lnTo>
                      <a:pt x="1105" y="1187"/>
                    </a:lnTo>
                    <a:lnTo>
                      <a:pt x="1121" y="1164"/>
                    </a:lnTo>
                    <a:lnTo>
                      <a:pt x="1136" y="1140"/>
                    </a:lnTo>
                    <a:lnTo>
                      <a:pt x="1149" y="1116"/>
                    </a:lnTo>
                    <a:lnTo>
                      <a:pt x="1163" y="1092"/>
                    </a:lnTo>
                    <a:lnTo>
                      <a:pt x="1168" y="1080"/>
                    </a:lnTo>
                    <a:lnTo>
                      <a:pt x="1173" y="1069"/>
                    </a:lnTo>
                    <a:lnTo>
                      <a:pt x="1178" y="1058"/>
                    </a:lnTo>
                    <a:lnTo>
                      <a:pt x="1185" y="1047"/>
                    </a:lnTo>
                    <a:lnTo>
                      <a:pt x="1192" y="1037"/>
                    </a:lnTo>
                    <a:lnTo>
                      <a:pt x="1199" y="1026"/>
                    </a:lnTo>
                    <a:lnTo>
                      <a:pt x="1206" y="1016"/>
                    </a:lnTo>
                    <a:lnTo>
                      <a:pt x="1213" y="1006"/>
                    </a:lnTo>
                    <a:lnTo>
                      <a:pt x="1211" y="992"/>
                    </a:lnTo>
                    <a:lnTo>
                      <a:pt x="1215" y="979"/>
                    </a:lnTo>
                    <a:lnTo>
                      <a:pt x="1222" y="966"/>
                    </a:lnTo>
                    <a:lnTo>
                      <a:pt x="1227" y="951"/>
                    </a:lnTo>
                    <a:lnTo>
                      <a:pt x="1234" y="934"/>
                    </a:lnTo>
                    <a:lnTo>
                      <a:pt x="1232" y="917"/>
                    </a:lnTo>
                    <a:lnTo>
                      <a:pt x="1227" y="902"/>
                    </a:lnTo>
                    <a:lnTo>
                      <a:pt x="1217" y="886"/>
                    </a:lnTo>
                    <a:lnTo>
                      <a:pt x="1206" y="871"/>
                    </a:lnTo>
                    <a:lnTo>
                      <a:pt x="1194" y="857"/>
                    </a:lnTo>
                    <a:lnTo>
                      <a:pt x="1184" y="842"/>
                    </a:lnTo>
                    <a:lnTo>
                      <a:pt x="1176" y="827"/>
                    </a:lnTo>
                    <a:lnTo>
                      <a:pt x="1177" y="787"/>
                    </a:lnTo>
                    <a:lnTo>
                      <a:pt x="1183" y="745"/>
                    </a:lnTo>
                    <a:lnTo>
                      <a:pt x="1190" y="703"/>
                    </a:lnTo>
                    <a:lnTo>
                      <a:pt x="1191" y="658"/>
                    </a:lnTo>
                    <a:lnTo>
                      <a:pt x="1194" y="583"/>
                    </a:lnTo>
                    <a:lnTo>
                      <a:pt x="1201" y="507"/>
                    </a:lnTo>
                    <a:lnTo>
                      <a:pt x="1209" y="431"/>
                    </a:lnTo>
                    <a:lnTo>
                      <a:pt x="1219" y="355"/>
                    </a:lnTo>
                    <a:lnTo>
                      <a:pt x="1227" y="278"/>
                    </a:lnTo>
                    <a:lnTo>
                      <a:pt x="1232" y="202"/>
                    </a:lnTo>
                    <a:lnTo>
                      <a:pt x="1236" y="125"/>
                    </a:lnTo>
                    <a:lnTo>
                      <a:pt x="1236" y="47"/>
                    </a:lnTo>
                    <a:lnTo>
                      <a:pt x="1239" y="36"/>
                    </a:lnTo>
                    <a:lnTo>
                      <a:pt x="1242" y="23"/>
                    </a:lnTo>
                    <a:lnTo>
                      <a:pt x="1244" y="11"/>
                    </a:lnTo>
                    <a:lnTo>
                      <a:pt x="1247" y="0"/>
                    </a:lnTo>
                    <a:lnTo>
                      <a:pt x="1252" y="0"/>
                    </a:lnTo>
                    <a:lnTo>
                      <a:pt x="1247" y="80"/>
                    </a:lnTo>
                    <a:lnTo>
                      <a:pt x="1245" y="164"/>
                    </a:lnTo>
                    <a:lnTo>
                      <a:pt x="1241" y="248"/>
                    </a:lnTo>
                    <a:lnTo>
                      <a:pt x="1229" y="3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6" name="Freeform 28"/>
              <p:cNvSpPr>
                <a:spLocks/>
              </p:cNvSpPr>
              <p:nvPr/>
            </p:nvSpPr>
            <p:spPr bwMode="auto">
              <a:xfrm>
                <a:off x="3769" y="3382"/>
                <a:ext cx="87" cy="95"/>
              </a:xfrm>
              <a:custGeom>
                <a:avLst/>
                <a:gdLst>
                  <a:gd name="T0" fmla="*/ 75 w 175"/>
                  <a:gd name="T1" fmla="*/ 190 h 190"/>
                  <a:gd name="T2" fmla="*/ 77 w 175"/>
                  <a:gd name="T3" fmla="*/ 184 h 190"/>
                  <a:gd name="T4" fmla="*/ 79 w 175"/>
                  <a:gd name="T5" fmla="*/ 178 h 190"/>
                  <a:gd name="T6" fmla="*/ 65 w 175"/>
                  <a:gd name="T7" fmla="*/ 172 h 190"/>
                  <a:gd name="T8" fmla="*/ 50 w 175"/>
                  <a:gd name="T9" fmla="*/ 171 h 190"/>
                  <a:gd name="T10" fmla="*/ 35 w 175"/>
                  <a:gd name="T11" fmla="*/ 168 h 190"/>
                  <a:gd name="T12" fmla="*/ 23 w 175"/>
                  <a:gd name="T13" fmla="*/ 156 h 190"/>
                  <a:gd name="T14" fmla="*/ 5 w 175"/>
                  <a:gd name="T15" fmla="*/ 122 h 190"/>
                  <a:gd name="T16" fmla="*/ 5 w 175"/>
                  <a:gd name="T17" fmla="*/ 85 h 190"/>
                  <a:gd name="T18" fmla="*/ 13 w 175"/>
                  <a:gd name="T19" fmla="*/ 85 h 190"/>
                  <a:gd name="T20" fmla="*/ 22 w 175"/>
                  <a:gd name="T21" fmla="*/ 89 h 190"/>
                  <a:gd name="T22" fmla="*/ 33 w 175"/>
                  <a:gd name="T23" fmla="*/ 95 h 190"/>
                  <a:gd name="T24" fmla="*/ 42 w 175"/>
                  <a:gd name="T25" fmla="*/ 100 h 190"/>
                  <a:gd name="T26" fmla="*/ 49 w 175"/>
                  <a:gd name="T27" fmla="*/ 96 h 190"/>
                  <a:gd name="T28" fmla="*/ 56 w 175"/>
                  <a:gd name="T29" fmla="*/ 96 h 190"/>
                  <a:gd name="T30" fmla="*/ 57 w 175"/>
                  <a:gd name="T31" fmla="*/ 120 h 190"/>
                  <a:gd name="T32" fmla="*/ 72 w 175"/>
                  <a:gd name="T33" fmla="*/ 135 h 190"/>
                  <a:gd name="T34" fmla="*/ 88 w 175"/>
                  <a:gd name="T35" fmla="*/ 135 h 190"/>
                  <a:gd name="T36" fmla="*/ 100 w 175"/>
                  <a:gd name="T37" fmla="*/ 131 h 190"/>
                  <a:gd name="T38" fmla="*/ 99 w 175"/>
                  <a:gd name="T39" fmla="*/ 112 h 190"/>
                  <a:gd name="T40" fmla="*/ 107 w 175"/>
                  <a:gd name="T41" fmla="*/ 95 h 190"/>
                  <a:gd name="T42" fmla="*/ 119 w 175"/>
                  <a:gd name="T43" fmla="*/ 79 h 190"/>
                  <a:gd name="T44" fmla="*/ 125 w 175"/>
                  <a:gd name="T45" fmla="*/ 61 h 190"/>
                  <a:gd name="T46" fmla="*/ 127 w 175"/>
                  <a:gd name="T47" fmla="*/ 43 h 190"/>
                  <a:gd name="T48" fmla="*/ 137 w 175"/>
                  <a:gd name="T49" fmla="*/ 28 h 190"/>
                  <a:gd name="T50" fmla="*/ 150 w 175"/>
                  <a:gd name="T51" fmla="*/ 13 h 190"/>
                  <a:gd name="T52" fmla="*/ 162 w 175"/>
                  <a:gd name="T53" fmla="*/ 0 h 190"/>
                  <a:gd name="T54" fmla="*/ 175 w 175"/>
                  <a:gd name="T55" fmla="*/ 38 h 190"/>
                  <a:gd name="T56" fmla="*/ 168 w 175"/>
                  <a:gd name="T57" fmla="*/ 77 h 190"/>
                  <a:gd name="T58" fmla="*/ 151 w 175"/>
                  <a:gd name="T59" fmla="*/ 109 h 190"/>
                  <a:gd name="T60" fmla="*/ 133 w 175"/>
                  <a:gd name="T61" fmla="*/ 140 h 190"/>
                  <a:gd name="T62" fmla="*/ 110 w 175"/>
                  <a:gd name="T63" fmla="*/ 168 h 190"/>
                  <a:gd name="T64" fmla="*/ 80 w 175"/>
                  <a:gd name="T65"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90">
                    <a:moveTo>
                      <a:pt x="80" y="190"/>
                    </a:moveTo>
                    <a:lnTo>
                      <a:pt x="75" y="190"/>
                    </a:lnTo>
                    <a:lnTo>
                      <a:pt x="76" y="187"/>
                    </a:lnTo>
                    <a:lnTo>
                      <a:pt x="77" y="184"/>
                    </a:lnTo>
                    <a:lnTo>
                      <a:pt x="79" y="182"/>
                    </a:lnTo>
                    <a:lnTo>
                      <a:pt x="79" y="178"/>
                    </a:lnTo>
                    <a:lnTo>
                      <a:pt x="73" y="175"/>
                    </a:lnTo>
                    <a:lnTo>
                      <a:pt x="65" y="172"/>
                    </a:lnTo>
                    <a:lnTo>
                      <a:pt x="58" y="171"/>
                    </a:lnTo>
                    <a:lnTo>
                      <a:pt x="50" y="171"/>
                    </a:lnTo>
                    <a:lnTo>
                      <a:pt x="42" y="170"/>
                    </a:lnTo>
                    <a:lnTo>
                      <a:pt x="35" y="168"/>
                    </a:lnTo>
                    <a:lnTo>
                      <a:pt x="28" y="163"/>
                    </a:lnTo>
                    <a:lnTo>
                      <a:pt x="23" y="156"/>
                    </a:lnTo>
                    <a:lnTo>
                      <a:pt x="14" y="140"/>
                    </a:lnTo>
                    <a:lnTo>
                      <a:pt x="5" y="122"/>
                    </a:lnTo>
                    <a:lnTo>
                      <a:pt x="0" y="104"/>
                    </a:lnTo>
                    <a:lnTo>
                      <a:pt x="5" y="85"/>
                    </a:lnTo>
                    <a:lnTo>
                      <a:pt x="9" y="85"/>
                    </a:lnTo>
                    <a:lnTo>
                      <a:pt x="13" y="85"/>
                    </a:lnTo>
                    <a:lnTo>
                      <a:pt x="18" y="87"/>
                    </a:lnTo>
                    <a:lnTo>
                      <a:pt x="22" y="89"/>
                    </a:lnTo>
                    <a:lnTo>
                      <a:pt x="27" y="92"/>
                    </a:lnTo>
                    <a:lnTo>
                      <a:pt x="33" y="95"/>
                    </a:lnTo>
                    <a:lnTo>
                      <a:pt x="37" y="97"/>
                    </a:lnTo>
                    <a:lnTo>
                      <a:pt x="42" y="100"/>
                    </a:lnTo>
                    <a:lnTo>
                      <a:pt x="45" y="97"/>
                    </a:lnTo>
                    <a:lnTo>
                      <a:pt x="49" y="96"/>
                    </a:lnTo>
                    <a:lnTo>
                      <a:pt x="52" y="96"/>
                    </a:lnTo>
                    <a:lnTo>
                      <a:pt x="56" y="96"/>
                    </a:lnTo>
                    <a:lnTo>
                      <a:pt x="56" y="108"/>
                    </a:lnTo>
                    <a:lnTo>
                      <a:pt x="57" y="120"/>
                    </a:lnTo>
                    <a:lnTo>
                      <a:pt x="61" y="130"/>
                    </a:lnTo>
                    <a:lnTo>
                      <a:pt x="72" y="135"/>
                    </a:lnTo>
                    <a:lnTo>
                      <a:pt x="80" y="132"/>
                    </a:lnTo>
                    <a:lnTo>
                      <a:pt x="88" y="135"/>
                    </a:lnTo>
                    <a:lnTo>
                      <a:pt x="95" y="138"/>
                    </a:lnTo>
                    <a:lnTo>
                      <a:pt x="100" y="131"/>
                    </a:lnTo>
                    <a:lnTo>
                      <a:pt x="98" y="122"/>
                    </a:lnTo>
                    <a:lnTo>
                      <a:pt x="99" y="112"/>
                    </a:lnTo>
                    <a:lnTo>
                      <a:pt x="103" y="104"/>
                    </a:lnTo>
                    <a:lnTo>
                      <a:pt x="107" y="95"/>
                    </a:lnTo>
                    <a:lnTo>
                      <a:pt x="113" y="87"/>
                    </a:lnTo>
                    <a:lnTo>
                      <a:pt x="119" y="79"/>
                    </a:lnTo>
                    <a:lnTo>
                      <a:pt x="122" y="70"/>
                    </a:lnTo>
                    <a:lnTo>
                      <a:pt x="125" y="61"/>
                    </a:lnTo>
                    <a:lnTo>
                      <a:pt x="125" y="51"/>
                    </a:lnTo>
                    <a:lnTo>
                      <a:pt x="127" y="43"/>
                    </a:lnTo>
                    <a:lnTo>
                      <a:pt x="132" y="35"/>
                    </a:lnTo>
                    <a:lnTo>
                      <a:pt x="137" y="28"/>
                    </a:lnTo>
                    <a:lnTo>
                      <a:pt x="143" y="20"/>
                    </a:lnTo>
                    <a:lnTo>
                      <a:pt x="150" y="13"/>
                    </a:lnTo>
                    <a:lnTo>
                      <a:pt x="157" y="6"/>
                    </a:lnTo>
                    <a:lnTo>
                      <a:pt x="162" y="0"/>
                    </a:lnTo>
                    <a:lnTo>
                      <a:pt x="171" y="17"/>
                    </a:lnTo>
                    <a:lnTo>
                      <a:pt x="175" y="38"/>
                    </a:lnTo>
                    <a:lnTo>
                      <a:pt x="174" y="58"/>
                    </a:lnTo>
                    <a:lnTo>
                      <a:pt x="168" y="77"/>
                    </a:lnTo>
                    <a:lnTo>
                      <a:pt x="160" y="93"/>
                    </a:lnTo>
                    <a:lnTo>
                      <a:pt x="151" y="109"/>
                    </a:lnTo>
                    <a:lnTo>
                      <a:pt x="143" y="124"/>
                    </a:lnTo>
                    <a:lnTo>
                      <a:pt x="133" y="140"/>
                    </a:lnTo>
                    <a:lnTo>
                      <a:pt x="121" y="154"/>
                    </a:lnTo>
                    <a:lnTo>
                      <a:pt x="110" y="168"/>
                    </a:lnTo>
                    <a:lnTo>
                      <a:pt x="96" y="179"/>
                    </a:lnTo>
                    <a:lnTo>
                      <a:pt x="80" y="190"/>
                    </a:lnTo>
                    <a:close/>
                  </a:path>
                </a:pathLst>
              </a:custGeom>
              <a:solidFill>
                <a:srgbClr val="0700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7" name="Freeform 29"/>
              <p:cNvSpPr>
                <a:spLocks/>
              </p:cNvSpPr>
              <p:nvPr/>
            </p:nvSpPr>
            <p:spPr bwMode="auto">
              <a:xfrm>
                <a:off x="3563" y="2593"/>
                <a:ext cx="260" cy="104"/>
              </a:xfrm>
              <a:custGeom>
                <a:avLst/>
                <a:gdLst>
                  <a:gd name="T0" fmla="*/ 516 w 521"/>
                  <a:gd name="T1" fmla="*/ 21 h 207"/>
                  <a:gd name="T2" fmla="*/ 513 w 521"/>
                  <a:gd name="T3" fmla="*/ 24 h 207"/>
                  <a:gd name="T4" fmla="*/ 513 w 521"/>
                  <a:gd name="T5" fmla="*/ 53 h 207"/>
                  <a:gd name="T6" fmla="*/ 509 w 521"/>
                  <a:gd name="T7" fmla="*/ 101 h 207"/>
                  <a:gd name="T8" fmla="*/ 500 w 521"/>
                  <a:gd name="T9" fmla="*/ 126 h 207"/>
                  <a:gd name="T10" fmla="*/ 485 w 521"/>
                  <a:gd name="T11" fmla="*/ 129 h 207"/>
                  <a:gd name="T12" fmla="*/ 483 w 521"/>
                  <a:gd name="T13" fmla="*/ 138 h 207"/>
                  <a:gd name="T14" fmla="*/ 482 w 521"/>
                  <a:gd name="T15" fmla="*/ 143 h 207"/>
                  <a:gd name="T16" fmla="*/ 475 w 521"/>
                  <a:gd name="T17" fmla="*/ 149 h 207"/>
                  <a:gd name="T18" fmla="*/ 465 w 521"/>
                  <a:gd name="T19" fmla="*/ 152 h 207"/>
                  <a:gd name="T20" fmla="*/ 455 w 521"/>
                  <a:gd name="T21" fmla="*/ 152 h 207"/>
                  <a:gd name="T22" fmla="*/ 445 w 521"/>
                  <a:gd name="T23" fmla="*/ 151 h 207"/>
                  <a:gd name="T24" fmla="*/ 414 w 521"/>
                  <a:gd name="T25" fmla="*/ 152 h 207"/>
                  <a:gd name="T26" fmla="*/ 363 w 521"/>
                  <a:gd name="T27" fmla="*/ 157 h 207"/>
                  <a:gd name="T28" fmla="*/ 313 w 521"/>
                  <a:gd name="T29" fmla="*/ 164 h 207"/>
                  <a:gd name="T30" fmla="*/ 264 w 521"/>
                  <a:gd name="T31" fmla="*/ 172 h 207"/>
                  <a:gd name="T32" fmla="*/ 214 w 521"/>
                  <a:gd name="T33" fmla="*/ 180 h 207"/>
                  <a:gd name="T34" fmla="*/ 166 w 521"/>
                  <a:gd name="T35" fmla="*/ 188 h 207"/>
                  <a:gd name="T36" fmla="*/ 116 w 521"/>
                  <a:gd name="T37" fmla="*/ 197 h 207"/>
                  <a:gd name="T38" fmla="*/ 66 w 521"/>
                  <a:gd name="T39" fmla="*/ 204 h 207"/>
                  <a:gd name="T40" fmla="*/ 31 w 521"/>
                  <a:gd name="T41" fmla="*/ 196 h 207"/>
                  <a:gd name="T42" fmla="*/ 16 w 521"/>
                  <a:gd name="T43" fmla="*/ 169 h 207"/>
                  <a:gd name="T44" fmla="*/ 7 w 521"/>
                  <a:gd name="T45" fmla="*/ 139 h 207"/>
                  <a:gd name="T46" fmla="*/ 7 w 521"/>
                  <a:gd name="T47" fmla="*/ 107 h 207"/>
                  <a:gd name="T48" fmla="*/ 9 w 521"/>
                  <a:gd name="T49" fmla="*/ 89 h 207"/>
                  <a:gd name="T50" fmla="*/ 2 w 521"/>
                  <a:gd name="T51" fmla="*/ 85 h 207"/>
                  <a:gd name="T52" fmla="*/ 5 w 521"/>
                  <a:gd name="T53" fmla="*/ 77 h 207"/>
                  <a:gd name="T54" fmla="*/ 16 w 521"/>
                  <a:gd name="T55" fmla="*/ 71 h 207"/>
                  <a:gd name="T56" fmla="*/ 31 w 521"/>
                  <a:gd name="T57" fmla="*/ 67 h 207"/>
                  <a:gd name="T58" fmla="*/ 45 w 521"/>
                  <a:gd name="T59" fmla="*/ 62 h 207"/>
                  <a:gd name="T60" fmla="*/ 76 w 521"/>
                  <a:gd name="T61" fmla="*/ 55 h 207"/>
                  <a:gd name="T62" fmla="*/ 127 w 521"/>
                  <a:gd name="T63" fmla="*/ 48 h 207"/>
                  <a:gd name="T64" fmla="*/ 177 w 521"/>
                  <a:gd name="T65" fmla="*/ 42 h 207"/>
                  <a:gd name="T66" fmla="*/ 228 w 521"/>
                  <a:gd name="T67" fmla="*/ 36 h 207"/>
                  <a:gd name="T68" fmla="*/ 279 w 521"/>
                  <a:gd name="T69" fmla="*/ 29 h 207"/>
                  <a:gd name="T70" fmla="*/ 329 w 521"/>
                  <a:gd name="T71" fmla="*/ 22 h 207"/>
                  <a:gd name="T72" fmla="*/ 381 w 521"/>
                  <a:gd name="T73" fmla="*/ 14 h 207"/>
                  <a:gd name="T74" fmla="*/ 432 w 521"/>
                  <a:gd name="T75" fmla="*/ 7 h 207"/>
                  <a:gd name="T76" fmla="*/ 511 w 521"/>
                  <a:gd name="T77" fmla="*/ 0 h 207"/>
                  <a:gd name="T78" fmla="*/ 520 w 521"/>
                  <a:gd name="T79" fmla="*/ 8 h 207"/>
                  <a:gd name="T80" fmla="*/ 518 w 521"/>
                  <a:gd name="T81"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1" h="207">
                    <a:moveTo>
                      <a:pt x="518" y="21"/>
                    </a:moveTo>
                    <a:lnTo>
                      <a:pt x="516" y="21"/>
                    </a:lnTo>
                    <a:lnTo>
                      <a:pt x="514" y="22"/>
                    </a:lnTo>
                    <a:lnTo>
                      <a:pt x="513" y="24"/>
                    </a:lnTo>
                    <a:lnTo>
                      <a:pt x="511" y="28"/>
                    </a:lnTo>
                    <a:lnTo>
                      <a:pt x="513" y="53"/>
                    </a:lnTo>
                    <a:lnTo>
                      <a:pt x="511" y="77"/>
                    </a:lnTo>
                    <a:lnTo>
                      <a:pt x="509" y="101"/>
                    </a:lnTo>
                    <a:lnTo>
                      <a:pt x="507" y="124"/>
                    </a:lnTo>
                    <a:lnTo>
                      <a:pt x="500" y="126"/>
                    </a:lnTo>
                    <a:lnTo>
                      <a:pt x="492" y="127"/>
                    </a:lnTo>
                    <a:lnTo>
                      <a:pt x="485" y="129"/>
                    </a:lnTo>
                    <a:lnTo>
                      <a:pt x="479" y="135"/>
                    </a:lnTo>
                    <a:lnTo>
                      <a:pt x="483" y="138"/>
                    </a:lnTo>
                    <a:lnTo>
                      <a:pt x="483" y="141"/>
                    </a:lnTo>
                    <a:lnTo>
                      <a:pt x="482" y="143"/>
                    </a:lnTo>
                    <a:lnTo>
                      <a:pt x="479" y="146"/>
                    </a:lnTo>
                    <a:lnTo>
                      <a:pt x="475" y="149"/>
                    </a:lnTo>
                    <a:lnTo>
                      <a:pt x="470" y="151"/>
                    </a:lnTo>
                    <a:lnTo>
                      <a:pt x="465" y="152"/>
                    </a:lnTo>
                    <a:lnTo>
                      <a:pt x="460" y="152"/>
                    </a:lnTo>
                    <a:lnTo>
                      <a:pt x="455" y="152"/>
                    </a:lnTo>
                    <a:lnTo>
                      <a:pt x="449" y="151"/>
                    </a:lnTo>
                    <a:lnTo>
                      <a:pt x="445" y="151"/>
                    </a:lnTo>
                    <a:lnTo>
                      <a:pt x="439" y="150"/>
                    </a:lnTo>
                    <a:lnTo>
                      <a:pt x="414" y="152"/>
                    </a:lnTo>
                    <a:lnTo>
                      <a:pt x="388" y="154"/>
                    </a:lnTo>
                    <a:lnTo>
                      <a:pt x="363" y="157"/>
                    </a:lnTo>
                    <a:lnTo>
                      <a:pt x="338" y="160"/>
                    </a:lnTo>
                    <a:lnTo>
                      <a:pt x="313" y="164"/>
                    </a:lnTo>
                    <a:lnTo>
                      <a:pt x="288" y="167"/>
                    </a:lnTo>
                    <a:lnTo>
                      <a:pt x="264" y="172"/>
                    </a:lnTo>
                    <a:lnTo>
                      <a:pt x="240" y="175"/>
                    </a:lnTo>
                    <a:lnTo>
                      <a:pt x="214" y="180"/>
                    </a:lnTo>
                    <a:lnTo>
                      <a:pt x="190" y="184"/>
                    </a:lnTo>
                    <a:lnTo>
                      <a:pt x="166" y="188"/>
                    </a:lnTo>
                    <a:lnTo>
                      <a:pt x="141" y="192"/>
                    </a:lnTo>
                    <a:lnTo>
                      <a:pt x="116" y="197"/>
                    </a:lnTo>
                    <a:lnTo>
                      <a:pt x="91" y="200"/>
                    </a:lnTo>
                    <a:lnTo>
                      <a:pt x="66" y="204"/>
                    </a:lnTo>
                    <a:lnTo>
                      <a:pt x="40" y="207"/>
                    </a:lnTo>
                    <a:lnTo>
                      <a:pt x="31" y="196"/>
                    </a:lnTo>
                    <a:lnTo>
                      <a:pt x="23" y="183"/>
                    </a:lnTo>
                    <a:lnTo>
                      <a:pt x="16" y="169"/>
                    </a:lnTo>
                    <a:lnTo>
                      <a:pt x="10" y="154"/>
                    </a:lnTo>
                    <a:lnTo>
                      <a:pt x="7" y="139"/>
                    </a:lnTo>
                    <a:lnTo>
                      <a:pt x="6" y="123"/>
                    </a:lnTo>
                    <a:lnTo>
                      <a:pt x="7" y="107"/>
                    </a:lnTo>
                    <a:lnTo>
                      <a:pt x="12" y="90"/>
                    </a:lnTo>
                    <a:lnTo>
                      <a:pt x="9" y="89"/>
                    </a:lnTo>
                    <a:lnTo>
                      <a:pt x="6" y="88"/>
                    </a:lnTo>
                    <a:lnTo>
                      <a:pt x="2" y="85"/>
                    </a:lnTo>
                    <a:lnTo>
                      <a:pt x="0" y="82"/>
                    </a:lnTo>
                    <a:lnTo>
                      <a:pt x="5" y="77"/>
                    </a:lnTo>
                    <a:lnTo>
                      <a:pt x="10" y="74"/>
                    </a:lnTo>
                    <a:lnTo>
                      <a:pt x="16" y="71"/>
                    </a:lnTo>
                    <a:lnTo>
                      <a:pt x="23" y="68"/>
                    </a:lnTo>
                    <a:lnTo>
                      <a:pt x="31" y="67"/>
                    </a:lnTo>
                    <a:lnTo>
                      <a:pt x="38" y="65"/>
                    </a:lnTo>
                    <a:lnTo>
                      <a:pt x="45" y="62"/>
                    </a:lnTo>
                    <a:lnTo>
                      <a:pt x="52" y="59"/>
                    </a:lnTo>
                    <a:lnTo>
                      <a:pt x="76" y="55"/>
                    </a:lnTo>
                    <a:lnTo>
                      <a:pt x="101" y="52"/>
                    </a:lnTo>
                    <a:lnTo>
                      <a:pt x="127" y="48"/>
                    </a:lnTo>
                    <a:lnTo>
                      <a:pt x="152" y="45"/>
                    </a:lnTo>
                    <a:lnTo>
                      <a:pt x="177" y="42"/>
                    </a:lnTo>
                    <a:lnTo>
                      <a:pt x="203" y="38"/>
                    </a:lnTo>
                    <a:lnTo>
                      <a:pt x="228" y="36"/>
                    </a:lnTo>
                    <a:lnTo>
                      <a:pt x="253" y="32"/>
                    </a:lnTo>
                    <a:lnTo>
                      <a:pt x="279" y="29"/>
                    </a:lnTo>
                    <a:lnTo>
                      <a:pt x="304" y="25"/>
                    </a:lnTo>
                    <a:lnTo>
                      <a:pt x="329" y="22"/>
                    </a:lnTo>
                    <a:lnTo>
                      <a:pt x="356" y="17"/>
                    </a:lnTo>
                    <a:lnTo>
                      <a:pt x="381" y="14"/>
                    </a:lnTo>
                    <a:lnTo>
                      <a:pt x="407" y="10"/>
                    </a:lnTo>
                    <a:lnTo>
                      <a:pt x="432" y="7"/>
                    </a:lnTo>
                    <a:lnTo>
                      <a:pt x="457" y="2"/>
                    </a:lnTo>
                    <a:lnTo>
                      <a:pt x="511" y="0"/>
                    </a:lnTo>
                    <a:lnTo>
                      <a:pt x="516" y="2"/>
                    </a:lnTo>
                    <a:lnTo>
                      <a:pt x="520" y="8"/>
                    </a:lnTo>
                    <a:lnTo>
                      <a:pt x="521" y="15"/>
                    </a:lnTo>
                    <a:lnTo>
                      <a:pt x="518"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8" name="Freeform 30"/>
              <p:cNvSpPr>
                <a:spLocks/>
              </p:cNvSpPr>
              <p:nvPr/>
            </p:nvSpPr>
            <p:spPr bwMode="auto">
              <a:xfrm>
                <a:off x="3806" y="3418"/>
                <a:ext cx="13" cy="20"/>
              </a:xfrm>
              <a:custGeom>
                <a:avLst/>
                <a:gdLst>
                  <a:gd name="T0" fmla="*/ 4 w 25"/>
                  <a:gd name="T1" fmla="*/ 40 h 40"/>
                  <a:gd name="T2" fmla="*/ 1 w 25"/>
                  <a:gd name="T3" fmla="*/ 34 h 40"/>
                  <a:gd name="T4" fmla="*/ 0 w 25"/>
                  <a:gd name="T5" fmla="*/ 24 h 40"/>
                  <a:gd name="T6" fmla="*/ 1 w 25"/>
                  <a:gd name="T7" fmla="*/ 17 h 40"/>
                  <a:gd name="T8" fmla="*/ 9 w 25"/>
                  <a:gd name="T9" fmla="*/ 12 h 40"/>
                  <a:gd name="T10" fmla="*/ 25 w 25"/>
                  <a:gd name="T11" fmla="*/ 0 h 40"/>
                  <a:gd name="T12" fmla="*/ 21 w 25"/>
                  <a:gd name="T13" fmla="*/ 10 h 40"/>
                  <a:gd name="T14" fmla="*/ 16 w 25"/>
                  <a:gd name="T15" fmla="*/ 21 h 40"/>
                  <a:gd name="T16" fmla="*/ 11 w 25"/>
                  <a:gd name="T17" fmla="*/ 31 h 40"/>
                  <a:gd name="T18" fmla="*/ 4 w 25"/>
                  <a:gd name="T1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40">
                    <a:moveTo>
                      <a:pt x="4" y="40"/>
                    </a:moveTo>
                    <a:lnTo>
                      <a:pt x="1" y="34"/>
                    </a:lnTo>
                    <a:lnTo>
                      <a:pt x="0" y="24"/>
                    </a:lnTo>
                    <a:lnTo>
                      <a:pt x="1" y="17"/>
                    </a:lnTo>
                    <a:lnTo>
                      <a:pt x="9" y="12"/>
                    </a:lnTo>
                    <a:lnTo>
                      <a:pt x="25" y="0"/>
                    </a:lnTo>
                    <a:lnTo>
                      <a:pt x="21" y="10"/>
                    </a:lnTo>
                    <a:lnTo>
                      <a:pt x="16" y="21"/>
                    </a:lnTo>
                    <a:lnTo>
                      <a:pt x="11" y="31"/>
                    </a:lnTo>
                    <a:lnTo>
                      <a:pt x="4"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9" name="Freeform 31"/>
              <p:cNvSpPr>
                <a:spLocks/>
              </p:cNvSpPr>
              <p:nvPr/>
            </p:nvSpPr>
            <p:spPr bwMode="auto">
              <a:xfrm>
                <a:off x="3312" y="2491"/>
                <a:ext cx="504" cy="142"/>
              </a:xfrm>
              <a:custGeom>
                <a:avLst/>
                <a:gdLst>
                  <a:gd name="T0" fmla="*/ 974 w 1009"/>
                  <a:gd name="T1" fmla="*/ 59 h 286"/>
                  <a:gd name="T2" fmla="*/ 937 w 1009"/>
                  <a:gd name="T3" fmla="*/ 68 h 286"/>
                  <a:gd name="T4" fmla="*/ 901 w 1009"/>
                  <a:gd name="T5" fmla="*/ 75 h 286"/>
                  <a:gd name="T6" fmla="*/ 863 w 1009"/>
                  <a:gd name="T7" fmla="*/ 81 h 286"/>
                  <a:gd name="T8" fmla="*/ 825 w 1009"/>
                  <a:gd name="T9" fmla="*/ 86 h 286"/>
                  <a:gd name="T10" fmla="*/ 787 w 1009"/>
                  <a:gd name="T11" fmla="*/ 91 h 286"/>
                  <a:gd name="T12" fmla="*/ 749 w 1009"/>
                  <a:gd name="T13" fmla="*/ 97 h 286"/>
                  <a:gd name="T14" fmla="*/ 712 w 1009"/>
                  <a:gd name="T15" fmla="*/ 104 h 286"/>
                  <a:gd name="T16" fmla="*/ 652 w 1009"/>
                  <a:gd name="T17" fmla="*/ 115 h 286"/>
                  <a:gd name="T18" fmla="*/ 570 w 1009"/>
                  <a:gd name="T19" fmla="*/ 133 h 286"/>
                  <a:gd name="T20" fmla="*/ 488 w 1009"/>
                  <a:gd name="T21" fmla="*/ 154 h 286"/>
                  <a:gd name="T22" fmla="*/ 408 w 1009"/>
                  <a:gd name="T23" fmla="*/ 179 h 286"/>
                  <a:gd name="T24" fmla="*/ 327 w 1009"/>
                  <a:gd name="T25" fmla="*/ 204 h 286"/>
                  <a:gd name="T26" fmla="*/ 246 w 1009"/>
                  <a:gd name="T27" fmla="*/ 228 h 286"/>
                  <a:gd name="T28" fmla="*/ 164 w 1009"/>
                  <a:gd name="T29" fmla="*/ 250 h 286"/>
                  <a:gd name="T30" fmla="*/ 80 w 1009"/>
                  <a:gd name="T31" fmla="*/ 267 h 286"/>
                  <a:gd name="T32" fmla="*/ 33 w 1009"/>
                  <a:gd name="T33" fmla="*/ 274 h 286"/>
                  <a:gd name="T34" fmla="*/ 24 w 1009"/>
                  <a:gd name="T35" fmla="*/ 280 h 286"/>
                  <a:gd name="T36" fmla="*/ 15 w 1009"/>
                  <a:gd name="T37" fmla="*/ 286 h 286"/>
                  <a:gd name="T38" fmla="*/ 5 w 1009"/>
                  <a:gd name="T39" fmla="*/ 283 h 286"/>
                  <a:gd name="T40" fmla="*/ 0 w 1009"/>
                  <a:gd name="T41" fmla="*/ 267 h 286"/>
                  <a:gd name="T42" fmla="*/ 10 w 1009"/>
                  <a:gd name="T43" fmla="*/ 251 h 286"/>
                  <a:gd name="T44" fmla="*/ 45 w 1009"/>
                  <a:gd name="T45" fmla="*/ 234 h 286"/>
                  <a:gd name="T46" fmla="*/ 105 w 1009"/>
                  <a:gd name="T47" fmla="*/ 214 h 286"/>
                  <a:gd name="T48" fmla="*/ 164 w 1009"/>
                  <a:gd name="T49" fmla="*/ 195 h 286"/>
                  <a:gd name="T50" fmla="*/ 224 w 1009"/>
                  <a:gd name="T51" fmla="*/ 176 h 286"/>
                  <a:gd name="T52" fmla="*/ 284 w 1009"/>
                  <a:gd name="T53" fmla="*/ 158 h 286"/>
                  <a:gd name="T54" fmla="*/ 344 w 1009"/>
                  <a:gd name="T55" fmla="*/ 139 h 286"/>
                  <a:gd name="T56" fmla="*/ 405 w 1009"/>
                  <a:gd name="T57" fmla="*/ 122 h 286"/>
                  <a:gd name="T58" fmla="*/ 465 w 1009"/>
                  <a:gd name="T59" fmla="*/ 105 h 286"/>
                  <a:gd name="T60" fmla="*/ 526 w 1009"/>
                  <a:gd name="T61" fmla="*/ 89 h 286"/>
                  <a:gd name="T62" fmla="*/ 587 w 1009"/>
                  <a:gd name="T63" fmla="*/ 74 h 286"/>
                  <a:gd name="T64" fmla="*/ 648 w 1009"/>
                  <a:gd name="T65" fmla="*/ 59 h 286"/>
                  <a:gd name="T66" fmla="*/ 709 w 1009"/>
                  <a:gd name="T67" fmla="*/ 45 h 286"/>
                  <a:gd name="T68" fmla="*/ 770 w 1009"/>
                  <a:gd name="T69" fmla="*/ 33 h 286"/>
                  <a:gd name="T70" fmla="*/ 833 w 1009"/>
                  <a:gd name="T71" fmla="*/ 22 h 286"/>
                  <a:gd name="T72" fmla="*/ 895 w 1009"/>
                  <a:gd name="T73" fmla="*/ 12 h 286"/>
                  <a:gd name="T74" fmla="*/ 957 w 1009"/>
                  <a:gd name="T75" fmla="*/ 4 h 286"/>
                  <a:gd name="T76" fmla="*/ 994 w 1009"/>
                  <a:gd name="T77" fmla="*/ 2 h 286"/>
                  <a:gd name="T78" fmla="*/ 1005 w 1009"/>
                  <a:gd name="T79" fmla="*/ 7 h 286"/>
                  <a:gd name="T80" fmla="*/ 1008 w 1009"/>
                  <a:gd name="T81" fmla="*/ 24 h 286"/>
                  <a:gd name="T82" fmla="*/ 999 w 1009"/>
                  <a:gd name="T83" fmla="*/ 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9" h="286">
                    <a:moveTo>
                      <a:pt x="992" y="53"/>
                    </a:moveTo>
                    <a:lnTo>
                      <a:pt x="974" y="59"/>
                    </a:lnTo>
                    <a:lnTo>
                      <a:pt x="956" y="63"/>
                    </a:lnTo>
                    <a:lnTo>
                      <a:pt x="937" y="68"/>
                    </a:lnTo>
                    <a:lnTo>
                      <a:pt x="919" y="71"/>
                    </a:lnTo>
                    <a:lnTo>
                      <a:pt x="901" y="75"/>
                    </a:lnTo>
                    <a:lnTo>
                      <a:pt x="881" y="78"/>
                    </a:lnTo>
                    <a:lnTo>
                      <a:pt x="863" y="81"/>
                    </a:lnTo>
                    <a:lnTo>
                      <a:pt x="843" y="84"/>
                    </a:lnTo>
                    <a:lnTo>
                      <a:pt x="825" y="86"/>
                    </a:lnTo>
                    <a:lnTo>
                      <a:pt x="805" y="89"/>
                    </a:lnTo>
                    <a:lnTo>
                      <a:pt x="787" y="91"/>
                    </a:lnTo>
                    <a:lnTo>
                      <a:pt x="767" y="95"/>
                    </a:lnTo>
                    <a:lnTo>
                      <a:pt x="749" y="97"/>
                    </a:lnTo>
                    <a:lnTo>
                      <a:pt x="730" y="100"/>
                    </a:lnTo>
                    <a:lnTo>
                      <a:pt x="712" y="104"/>
                    </a:lnTo>
                    <a:lnTo>
                      <a:pt x="693" y="108"/>
                    </a:lnTo>
                    <a:lnTo>
                      <a:pt x="652" y="115"/>
                    </a:lnTo>
                    <a:lnTo>
                      <a:pt x="610" y="123"/>
                    </a:lnTo>
                    <a:lnTo>
                      <a:pt x="570" y="133"/>
                    </a:lnTo>
                    <a:lnTo>
                      <a:pt x="528" y="143"/>
                    </a:lnTo>
                    <a:lnTo>
                      <a:pt x="488" y="154"/>
                    </a:lnTo>
                    <a:lnTo>
                      <a:pt x="448" y="166"/>
                    </a:lnTo>
                    <a:lnTo>
                      <a:pt x="408" y="179"/>
                    </a:lnTo>
                    <a:lnTo>
                      <a:pt x="367" y="191"/>
                    </a:lnTo>
                    <a:lnTo>
                      <a:pt x="327" y="204"/>
                    </a:lnTo>
                    <a:lnTo>
                      <a:pt x="287" y="217"/>
                    </a:lnTo>
                    <a:lnTo>
                      <a:pt x="246" y="228"/>
                    </a:lnTo>
                    <a:lnTo>
                      <a:pt x="206" y="240"/>
                    </a:lnTo>
                    <a:lnTo>
                      <a:pt x="164" y="250"/>
                    </a:lnTo>
                    <a:lnTo>
                      <a:pt x="123" y="259"/>
                    </a:lnTo>
                    <a:lnTo>
                      <a:pt x="80" y="267"/>
                    </a:lnTo>
                    <a:lnTo>
                      <a:pt x="38" y="273"/>
                    </a:lnTo>
                    <a:lnTo>
                      <a:pt x="33" y="274"/>
                    </a:lnTo>
                    <a:lnTo>
                      <a:pt x="29" y="278"/>
                    </a:lnTo>
                    <a:lnTo>
                      <a:pt x="24" y="280"/>
                    </a:lnTo>
                    <a:lnTo>
                      <a:pt x="19" y="283"/>
                    </a:lnTo>
                    <a:lnTo>
                      <a:pt x="15" y="286"/>
                    </a:lnTo>
                    <a:lnTo>
                      <a:pt x="10" y="286"/>
                    </a:lnTo>
                    <a:lnTo>
                      <a:pt x="5" y="283"/>
                    </a:lnTo>
                    <a:lnTo>
                      <a:pt x="1" y="279"/>
                    </a:lnTo>
                    <a:lnTo>
                      <a:pt x="0" y="267"/>
                    </a:lnTo>
                    <a:lnTo>
                      <a:pt x="4" y="259"/>
                    </a:lnTo>
                    <a:lnTo>
                      <a:pt x="10" y="251"/>
                    </a:lnTo>
                    <a:lnTo>
                      <a:pt x="15" y="243"/>
                    </a:lnTo>
                    <a:lnTo>
                      <a:pt x="45" y="234"/>
                    </a:lnTo>
                    <a:lnTo>
                      <a:pt x="75" y="223"/>
                    </a:lnTo>
                    <a:lnTo>
                      <a:pt x="105" y="214"/>
                    </a:lnTo>
                    <a:lnTo>
                      <a:pt x="134" y="205"/>
                    </a:lnTo>
                    <a:lnTo>
                      <a:pt x="164" y="195"/>
                    </a:lnTo>
                    <a:lnTo>
                      <a:pt x="194" y="185"/>
                    </a:lnTo>
                    <a:lnTo>
                      <a:pt x="224" y="176"/>
                    </a:lnTo>
                    <a:lnTo>
                      <a:pt x="254" y="167"/>
                    </a:lnTo>
                    <a:lnTo>
                      <a:pt x="284" y="158"/>
                    </a:lnTo>
                    <a:lnTo>
                      <a:pt x="314" y="149"/>
                    </a:lnTo>
                    <a:lnTo>
                      <a:pt x="344" y="139"/>
                    </a:lnTo>
                    <a:lnTo>
                      <a:pt x="375" y="131"/>
                    </a:lnTo>
                    <a:lnTo>
                      <a:pt x="405" y="122"/>
                    </a:lnTo>
                    <a:lnTo>
                      <a:pt x="435" y="114"/>
                    </a:lnTo>
                    <a:lnTo>
                      <a:pt x="465" y="105"/>
                    </a:lnTo>
                    <a:lnTo>
                      <a:pt x="496" y="97"/>
                    </a:lnTo>
                    <a:lnTo>
                      <a:pt x="526" y="89"/>
                    </a:lnTo>
                    <a:lnTo>
                      <a:pt x="556" y="81"/>
                    </a:lnTo>
                    <a:lnTo>
                      <a:pt x="587" y="74"/>
                    </a:lnTo>
                    <a:lnTo>
                      <a:pt x="617" y="66"/>
                    </a:lnTo>
                    <a:lnTo>
                      <a:pt x="648" y="59"/>
                    </a:lnTo>
                    <a:lnTo>
                      <a:pt x="678" y="52"/>
                    </a:lnTo>
                    <a:lnTo>
                      <a:pt x="709" y="45"/>
                    </a:lnTo>
                    <a:lnTo>
                      <a:pt x="740" y="39"/>
                    </a:lnTo>
                    <a:lnTo>
                      <a:pt x="770" y="33"/>
                    </a:lnTo>
                    <a:lnTo>
                      <a:pt x="802" y="28"/>
                    </a:lnTo>
                    <a:lnTo>
                      <a:pt x="833" y="22"/>
                    </a:lnTo>
                    <a:lnTo>
                      <a:pt x="864" y="17"/>
                    </a:lnTo>
                    <a:lnTo>
                      <a:pt x="895" y="12"/>
                    </a:lnTo>
                    <a:lnTo>
                      <a:pt x="926" y="8"/>
                    </a:lnTo>
                    <a:lnTo>
                      <a:pt x="957" y="4"/>
                    </a:lnTo>
                    <a:lnTo>
                      <a:pt x="988" y="0"/>
                    </a:lnTo>
                    <a:lnTo>
                      <a:pt x="994" y="2"/>
                    </a:lnTo>
                    <a:lnTo>
                      <a:pt x="1001" y="5"/>
                    </a:lnTo>
                    <a:lnTo>
                      <a:pt x="1005" y="7"/>
                    </a:lnTo>
                    <a:lnTo>
                      <a:pt x="1009" y="13"/>
                    </a:lnTo>
                    <a:lnTo>
                      <a:pt x="1008" y="24"/>
                    </a:lnTo>
                    <a:lnTo>
                      <a:pt x="1004" y="35"/>
                    </a:lnTo>
                    <a:lnTo>
                      <a:pt x="999" y="44"/>
                    </a:lnTo>
                    <a:lnTo>
                      <a:pt x="992" y="53"/>
                    </a:lnTo>
                    <a:close/>
                  </a:path>
                </a:pathLst>
              </a:custGeom>
              <a:solidFill>
                <a:srgbClr val="7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30" name="Freeform 32"/>
              <p:cNvSpPr>
                <a:spLocks/>
              </p:cNvSpPr>
              <p:nvPr/>
            </p:nvSpPr>
            <p:spPr bwMode="auto">
              <a:xfrm>
                <a:off x="3585" y="2603"/>
                <a:ext cx="227" cy="75"/>
              </a:xfrm>
              <a:custGeom>
                <a:avLst/>
                <a:gdLst>
                  <a:gd name="T0" fmla="*/ 428 w 453"/>
                  <a:gd name="T1" fmla="*/ 93 h 148"/>
                  <a:gd name="T2" fmla="*/ 417 w 453"/>
                  <a:gd name="T3" fmla="*/ 94 h 148"/>
                  <a:gd name="T4" fmla="*/ 405 w 453"/>
                  <a:gd name="T5" fmla="*/ 94 h 148"/>
                  <a:gd name="T6" fmla="*/ 394 w 453"/>
                  <a:gd name="T7" fmla="*/ 93 h 148"/>
                  <a:gd name="T8" fmla="*/ 272 w 453"/>
                  <a:gd name="T9" fmla="*/ 103 h 148"/>
                  <a:gd name="T10" fmla="*/ 272 w 453"/>
                  <a:gd name="T11" fmla="*/ 90 h 148"/>
                  <a:gd name="T12" fmla="*/ 264 w 453"/>
                  <a:gd name="T13" fmla="*/ 76 h 148"/>
                  <a:gd name="T14" fmla="*/ 252 w 453"/>
                  <a:gd name="T15" fmla="*/ 76 h 148"/>
                  <a:gd name="T16" fmla="*/ 248 w 453"/>
                  <a:gd name="T17" fmla="*/ 85 h 148"/>
                  <a:gd name="T18" fmla="*/ 256 w 453"/>
                  <a:gd name="T19" fmla="*/ 107 h 148"/>
                  <a:gd name="T20" fmla="*/ 238 w 453"/>
                  <a:gd name="T21" fmla="*/ 110 h 148"/>
                  <a:gd name="T22" fmla="*/ 223 w 453"/>
                  <a:gd name="T23" fmla="*/ 109 h 148"/>
                  <a:gd name="T24" fmla="*/ 214 w 453"/>
                  <a:gd name="T25" fmla="*/ 99 h 148"/>
                  <a:gd name="T26" fmla="*/ 210 w 453"/>
                  <a:gd name="T27" fmla="*/ 86 h 148"/>
                  <a:gd name="T28" fmla="*/ 203 w 453"/>
                  <a:gd name="T29" fmla="*/ 83 h 148"/>
                  <a:gd name="T30" fmla="*/ 195 w 453"/>
                  <a:gd name="T31" fmla="*/ 90 h 148"/>
                  <a:gd name="T32" fmla="*/ 197 w 453"/>
                  <a:gd name="T33" fmla="*/ 103 h 148"/>
                  <a:gd name="T34" fmla="*/ 204 w 453"/>
                  <a:gd name="T35" fmla="*/ 114 h 148"/>
                  <a:gd name="T36" fmla="*/ 196 w 453"/>
                  <a:gd name="T37" fmla="*/ 117 h 148"/>
                  <a:gd name="T38" fmla="*/ 187 w 453"/>
                  <a:gd name="T39" fmla="*/ 121 h 148"/>
                  <a:gd name="T40" fmla="*/ 176 w 453"/>
                  <a:gd name="T41" fmla="*/ 122 h 148"/>
                  <a:gd name="T42" fmla="*/ 168 w 453"/>
                  <a:gd name="T43" fmla="*/ 121 h 148"/>
                  <a:gd name="T44" fmla="*/ 165 w 453"/>
                  <a:gd name="T45" fmla="*/ 103 h 148"/>
                  <a:gd name="T46" fmla="*/ 151 w 453"/>
                  <a:gd name="T47" fmla="*/ 87 h 148"/>
                  <a:gd name="T48" fmla="*/ 143 w 453"/>
                  <a:gd name="T49" fmla="*/ 98 h 148"/>
                  <a:gd name="T50" fmla="*/ 144 w 453"/>
                  <a:gd name="T51" fmla="*/ 113 h 148"/>
                  <a:gd name="T52" fmla="*/ 54 w 453"/>
                  <a:gd name="T53" fmla="*/ 139 h 148"/>
                  <a:gd name="T54" fmla="*/ 56 w 453"/>
                  <a:gd name="T55" fmla="*/ 125 h 148"/>
                  <a:gd name="T56" fmla="*/ 54 w 453"/>
                  <a:gd name="T57" fmla="*/ 109 h 148"/>
                  <a:gd name="T58" fmla="*/ 47 w 453"/>
                  <a:gd name="T59" fmla="*/ 106 h 148"/>
                  <a:gd name="T60" fmla="*/ 40 w 453"/>
                  <a:gd name="T61" fmla="*/ 106 h 148"/>
                  <a:gd name="T62" fmla="*/ 36 w 453"/>
                  <a:gd name="T63" fmla="*/ 121 h 148"/>
                  <a:gd name="T64" fmla="*/ 40 w 453"/>
                  <a:gd name="T65" fmla="*/ 137 h 148"/>
                  <a:gd name="T66" fmla="*/ 45 w 453"/>
                  <a:gd name="T67" fmla="*/ 138 h 148"/>
                  <a:gd name="T68" fmla="*/ 45 w 453"/>
                  <a:gd name="T69" fmla="*/ 140 h 148"/>
                  <a:gd name="T70" fmla="*/ 41 w 453"/>
                  <a:gd name="T71" fmla="*/ 143 h 148"/>
                  <a:gd name="T72" fmla="*/ 31 w 453"/>
                  <a:gd name="T73" fmla="*/ 145 h 148"/>
                  <a:gd name="T74" fmla="*/ 22 w 453"/>
                  <a:gd name="T75" fmla="*/ 147 h 148"/>
                  <a:gd name="T76" fmla="*/ 11 w 453"/>
                  <a:gd name="T77" fmla="*/ 148 h 148"/>
                  <a:gd name="T78" fmla="*/ 2 w 453"/>
                  <a:gd name="T79" fmla="*/ 131 h 148"/>
                  <a:gd name="T80" fmla="*/ 2 w 453"/>
                  <a:gd name="T81" fmla="*/ 94 h 148"/>
                  <a:gd name="T82" fmla="*/ 8 w 453"/>
                  <a:gd name="T83" fmla="*/ 71 h 148"/>
                  <a:gd name="T84" fmla="*/ 6 w 453"/>
                  <a:gd name="T85" fmla="*/ 59 h 148"/>
                  <a:gd name="T86" fmla="*/ 39 w 453"/>
                  <a:gd name="T87" fmla="*/ 48 h 148"/>
                  <a:gd name="T88" fmla="*/ 90 w 453"/>
                  <a:gd name="T89" fmla="*/ 41 h 148"/>
                  <a:gd name="T90" fmla="*/ 139 w 453"/>
                  <a:gd name="T91" fmla="*/ 34 h 148"/>
                  <a:gd name="T92" fmla="*/ 189 w 453"/>
                  <a:gd name="T93" fmla="*/ 29 h 148"/>
                  <a:gd name="T94" fmla="*/ 240 w 453"/>
                  <a:gd name="T95" fmla="*/ 23 h 148"/>
                  <a:gd name="T96" fmla="*/ 289 w 453"/>
                  <a:gd name="T97" fmla="*/ 17 h 148"/>
                  <a:gd name="T98" fmla="*/ 340 w 453"/>
                  <a:gd name="T99" fmla="*/ 11 h 148"/>
                  <a:gd name="T100" fmla="*/ 392 w 453"/>
                  <a:gd name="T101" fmla="*/ 3 h 148"/>
                  <a:gd name="T102" fmla="*/ 423 w 453"/>
                  <a:gd name="T103" fmla="*/ 2 h 148"/>
                  <a:gd name="T104" fmla="*/ 432 w 453"/>
                  <a:gd name="T105" fmla="*/ 1 h 148"/>
                  <a:gd name="T106" fmla="*/ 441 w 453"/>
                  <a:gd name="T107" fmla="*/ 0 h 148"/>
                  <a:gd name="T108" fmla="*/ 449 w 453"/>
                  <a:gd name="T109" fmla="*/ 1 h 148"/>
                  <a:gd name="T110" fmla="*/ 450 w 453"/>
                  <a:gd name="T111" fmla="*/ 25 h 148"/>
                  <a:gd name="T112" fmla="*/ 447 w 453"/>
                  <a:gd name="T113" fmla="*/ 7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3" h="148">
                    <a:moveTo>
                      <a:pt x="434" y="92"/>
                    </a:moveTo>
                    <a:lnTo>
                      <a:pt x="428" y="93"/>
                    </a:lnTo>
                    <a:lnTo>
                      <a:pt x="423" y="94"/>
                    </a:lnTo>
                    <a:lnTo>
                      <a:pt x="417" y="94"/>
                    </a:lnTo>
                    <a:lnTo>
                      <a:pt x="411" y="94"/>
                    </a:lnTo>
                    <a:lnTo>
                      <a:pt x="405" y="94"/>
                    </a:lnTo>
                    <a:lnTo>
                      <a:pt x="400" y="93"/>
                    </a:lnTo>
                    <a:lnTo>
                      <a:pt x="394" y="93"/>
                    </a:lnTo>
                    <a:lnTo>
                      <a:pt x="388" y="92"/>
                    </a:lnTo>
                    <a:lnTo>
                      <a:pt x="272" y="103"/>
                    </a:lnTo>
                    <a:lnTo>
                      <a:pt x="274" y="95"/>
                    </a:lnTo>
                    <a:lnTo>
                      <a:pt x="272" y="90"/>
                    </a:lnTo>
                    <a:lnTo>
                      <a:pt x="266" y="83"/>
                    </a:lnTo>
                    <a:lnTo>
                      <a:pt x="264" y="76"/>
                    </a:lnTo>
                    <a:lnTo>
                      <a:pt x="258" y="73"/>
                    </a:lnTo>
                    <a:lnTo>
                      <a:pt x="252" y="76"/>
                    </a:lnTo>
                    <a:lnTo>
                      <a:pt x="249" y="80"/>
                    </a:lnTo>
                    <a:lnTo>
                      <a:pt x="248" y="85"/>
                    </a:lnTo>
                    <a:lnTo>
                      <a:pt x="264" y="106"/>
                    </a:lnTo>
                    <a:lnTo>
                      <a:pt x="256" y="107"/>
                    </a:lnTo>
                    <a:lnTo>
                      <a:pt x="248" y="109"/>
                    </a:lnTo>
                    <a:lnTo>
                      <a:pt x="238" y="110"/>
                    </a:lnTo>
                    <a:lnTo>
                      <a:pt x="230" y="110"/>
                    </a:lnTo>
                    <a:lnTo>
                      <a:pt x="223" y="109"/>
                    </a:lnTo>
                    <a:lnTo>
                      <a:pt x="218" y="106"/>
                    </a:lnTo>
                    <a:lnTo>
                      <a:pt x="214" y="99"/>
                    </a:lnTo>
                    <a:lnTo>
                      <a:pt x="214" y="87"/>
                    </a:lnTo>
                    <a:lnTo>
                      <a:pt x="210" y="86"/>
                    </a:lnTo>
                    <a:lnTo>
                      <a:pt x="206" y="84"/>
                    </a:lnTo>
                    <a:lnTo>
                      <a:pt x="203" y="83"/>
                    </a:lnTo>
                    <a:lnTo>
                      <a:pt x="200" y="85"/>
                    </a:lnTo>
                    <a:lnTo>
                      <a:pt x="195" y="90"/>
                    </a:lnTo>
                    <a:lnTo>
                      <a:pt x="195" y="97"/>
                    </a:lnTo>
                    <a:lnTo>
                      <a:pt x="197" y="103"/>
                    </a:lnTo>
                    <a:lnTo>
                      <a:pt x="198" y="108"/>
                    </a:lnTo>
                    <a:lnTo>
                      <a:pt x="204" y="114"/>
                    </a:lnTo>
                    <a:lnTo>
                      <a:pt x="199" y="116"/>
                    </a:lnTo>
                    <a:lnTo>
                      <a:pt x="196" y="117"/>
                    </a:lnTo>
                    <a:lnTo>
                      <a:pt x="191" y="120"/>
                    </a:lnTo>
                    <a:lnTo>
                      <a:pt x="187" y="121"/>
                    </a:lnTo>
                    <a:lnTo>
                      <a:pt x="181" y="121"/>
                    </a:lnTo>
                    <a:lnTo>
                      <a:pt x="176" y="122"/>
                    </a:lnTo>
                    <a:lnTo>
                      <a:pt x="173" y="122"/>
                    </a:lnTo>
                    <a:lnTo>
                      <a:pt x="168" y="121"/>
                    </a:lnTo>
                    <a:lnTo>
                      <a:pt x="165" y="113"/>
                    </a:lnTo>
                    <a:lnTo>
                      <a:pt x="165" y="103"/>
                    </a:lnTo>
                    <a:lnTo>
                      <a:pt x="164" y="93"/>
                    </a:lnTo>
                    <a:lnTo>
                      <a:pt x="151" y="87"/>
                    </a:lnTo>
                    <a:lnTo>
                      <a:pt x="145" y="92"/>
                    </a:lnTo>
                    <a:lnTo>
                      <a:pt x="143" y="98"/>
                    </a:lnTo>
                    <a:lnTo>
                      <a:pt x="142" y="106"/>
                    </a:lnTo>
                    <a:lnTo>
                      <a:pt x="144" y="113"/>
                    </a:lnTo>
                    <a:lnTo>
                      <a:pt x="155" y="124"/>
                    </a:lnTo>
                    <a:lnTo>
                      <a:pt x="54" y="139"/>
                    </a:lnTo>
                    <a:lnTo>
                      <a:pt x="56" y="132"/>
                    </a:lnTo>
                    <a:lnTo>
                      <a:pt x="56" y="125"/>
                    </a:lnTo>
                    <a:lnTo>
                      <a:pt x="55" y="117"/>
                    </a:lnTo>
                    <a:lnTo>
                      <a:pt x="54" y="109"/>
                    </a:lnTo>
                    <a:lnTo>
                      <a:pt x="51" y="108"/>
                    </a:lnTo>
                    <a:lnTo>
                      <a:pt x="47" y="106"/>
                    </a:lnTo>
                    <a:lnTo>
                      <a:pt x="44" y="105"/>
                    </a:lnTo>
                    <a:lnTo>
                      <a:pt x="40" y="106"/>
                    </a:lnTo>
                    <a:lnTo>
                      <a:pt x="34" y="113"/>
                    </a:lnTo>
                    <a:lnTo>
                      <a:pt x="36" y="121"/>
                    </a:lnTo>
                    <a:lnTo>
                      <a:pt x="39" y="130"/>
                    </a:lnTo>
                    <a:lnTo>
                      <a:pt x="40" y="137"/>
                    </a:lnTo>
                    <a:lnTo>
                      <a:pt x="45" y="137"/>
                    </a:lnTo>
                    <a:lnTo>
                      <a:pt x="45" y="138"/>
                    </a:lnTo>
                    <a:lnTo>
                      <a:pt x="45" y="139"/>
                    </a:lnTo>
                    <a:lnTo>
                      <a:pt x="45" y="140"/>
                    </a:lnTo>
                    <a:lnTo>
                      <a:pt x="46" y="141"/>
                    </a:lnTo>
                    <a:lnTo>
                      <a:pt x="41" y="143"/>
                    </a:lnTo>
                    <a:lnTo>
                      <a:pt x="36" y="143"/>
                    </a:lnTo>
                    <a:lnTo>
                      <a:pt x="31" y="145"/>
                    </a:lnTo>
                    <a:lnTo>
                      <a:pt x="26" y="146"/>
                    </a:lnTo>
                    <a:lnTo>
                      <a:pt x="22" y="147"/>
                    </a:lnTo>
                    <a:lnTo>
                      <a:pt x="16" y="148"/>
                    </a:lnTo>
                    <a:lnTo>
                      <a:pt x="11" y="148"/>
                    </a:lnTo>
                    <a:lnTo>
                      <a:pt x="6" y="148"/>
                    </a:lnTo>
                    <a:lnTo>
                      <a:pt x="2" y="131"/>
                    </a:lnTo>
                    <a:lnTo>
                      <a:pt x="0" y="113"/>
                    </a:lnTo>
                    <a:lnTo>
                      <a:pt x="2" y="94"/>
                    </a:lnTo>
                    <a:lnTo>
                      <a:pt x="10" y="78"/>
                    </a:lnTo>
                    <a:lnTo>
                      <a:pt x="8" y="71"/>
                    </a:lnTo>
                    <a:lnTo>
                      <a:pt x="6" y="64"/>
                    </a:lnTo>
                    <a:lnTo>
                      <a:pt x="6" y="59"/>
                    </a:lnTo>
                    <a:lnTo>
                      <a:pt x="14" y="53"/>
                    </a:lnTo>
                    <a:lnTo>
                      <a:pt x="39" y="48"/>
                    </a:lnTo>
                    <a:lnTo>
                      <a:pt x="64" y="45"/>
                    </a:lnTo>
                    <a:lnTo>
                      <a:pt x="90" y="41"/>
                    </a:lnTo>
                    <a:lnTo>
                      <a:pt x="115" y="38"/>
                    </a:lnTo>
                    <a:lnTo>
                      <a:pt x="139" y="34"/>
                    </a:lnTo>
                    <a:lnTo>
                      <a:pt x="165" y="31"/>
                    </a:lnTo>
                    <a:lnTo>
                      <a:pt x="189" y="29"/>
                    </a:lnTo>
                    <a:lnTo>
                      <a:pt x="214" y="25"/>
                    </a:lnTo>
                    <a:lnTo>
                      <a:pt x="240" y="23"/>
                    </a:lnTo>
                    <a:lnTo>
                      <a:pt x="264" y="19"/>
                    </a:lnTo>
                    <a:lnTo>
                      <a:pt x="289" y="17"/>
                    </a:lnTo>
                    <a:lnTo>
                      <a:pt x="314" y="14"/>
                    </a:lnTo>
                    <a:lnTo>
                      <a:pt x="340" y="11"/>
                    </a:lnTo>
                    <a:lnTo>
                      <a:pt x="365" y="8"/>
                    </a:lnTo>
                    <a:lnTo>
                      <a:pt x="392" y="3"/>
                    </a:lnTo>
                    <a:lnTo>
                      <a:pt x="418" y="0"/>
                    </a:lnTo>
                    <a:lnTo>
                      <a:pt x="423" y="2"/>
                    </a:lnTo>
                    <a:lnTo>
                      <a:pt x="427" y="2"/>
                    </a:lnTo>
                    <a:lnTo>
                      <a:pt x="432" y="1"/>
                    </a:lnTo>
                    <a:lnTo>
                      <a:pt x="437" y="0"/>
                    </a:lnTo>
                    <a:lnTo>
                      <a:pt x="441" y="0"/>
                    </a:lnTo>
                    <a:lnTo>
                      <a:pt x="445" y="0"/>
                    </a:lnTo>
                    <a:lnTo>
                      <a:pt x="449" y="1"/>
                    </a:lnTo>
                    <a:lnTo>
                      <a:pt x="453" y="4"/>
                    </a:lnTo>
                    <a:lnTo>
                      <a:pt x="450" y="25"/>
                    </a:lnTo>
                    <a:lnTo>
                      <a:pt x="450" y="50"/>
                    </a:lnTo>
                    <a:lnTo>
                      <a:pt x="447" y="75"/>
                    </a:lnTo>
                    <a:lnTo>
                      <a:pt x="434" y="92"/>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31" name="Freeform 33"/>
              <p:cNvSpPr>
                <a:spLocks/>
              </p:cNvSpPr>
              <p:nvPr/>
            </p:nvSpPr>
            <p:spPr bwMode="auto">
              <a:xfrm>
                <a:off x="3775" y="2793"/>
                <a:ext cx="37" cy="37"/>
              </a:xfrm>
              <a:custGeom>
                <a:avLst/>
                <a:gdLst>
                  <a:gd name="T0" fmla="*/ 66 w 74"/>
                  <a:gd name="T1" fmla="*/ 64 h 72"/>
                  <a:gd name="T2" fmla="*/ 61 w 74"/>
                  <a:gd name="T3" fmla="*/ 69 h 72"/>
                  <a:gd name="T4" fmla="*/ 55 w 74"/>
                  <a:gd name="T5" fmla="*/ 71 h 72"/>
                  <a:gd name="T6" fmla="*/ 48 w 74"/>
                  <a:gd name="T7" fmla="*/ 72 h 72"/>
                  <a:gd name="T8" fmla="*/ 41 w 74"/>
                  <a:gd name="T9" fmla="*/ 72 h 72"/>
                  <a:gd name="T10" fmla="*/ 34 w 74"/>
                  <a:gd name="T11" fmla="*/ 71 h 72"/>
                  <a:gd name="T12" fmla="*/ 28 w 74"/>
                  <a:gd name="T13" fmla="*/ 70 h 72"/>
                  <a:gd name="T14" fmla="*/ 21 w 74"/>
                  <a:gd name="T15" fmla="*/ 68 h 72"/>
                  <a:gd name="T16" fmla="*/ 15 w 74"/>
                  <a:gd name="T17" fmla="*/ 67 h 72"/>
                  <a:gd name="T18" fmla="*/ 7 w 74"/>
                  <a:gd name="T19" fmla="*/ 60 h 72"/>
                  <a:gd name="T20" fmla="*/ 1 w 74"/>
                  <a:gd name="T21" fmla="*/ 52 h 72"/>
                  <a:gd name="T22" fmla="*/ 0 w 74"/>
                  <a:gd name="T23" fmla="*/ 41 h 72"/>
                  <a:gd name="T24" fmla="*/ 2 w 74"/>
                  <a:gd name="T25" fmla="*/ 32 h 72"/>
                  <a:gd name="T26" fmla="*/ 6 w 74"/>
                  <a:gd name="T27" fmla="*/ 26 h 72"/>
                  <a:gd name="T28" fmla="*/ 10 w 74"/>
                  <a:gd name="T29" fmla="*/ 22 h 72"/>
                  <a:gd name="T30" fmla="*/ 15 w 74"/>
                  <a:gd name="T31" fmla="*/ 16 h 72"/>
                  <a:gd name="T32" fmla="*/ 21 w 74"/>
                  <a:gd name="T33" fmla="*/ 12 h 72"/>
                  <a:gd name="T34" fmla="*/ 26 w 74"/>
                  <a:gd name="T35" fmla="*/ 8 h 72"/>
                  <a:gd name="T36" fmla="*/ 33 w 74"/>
                  <a:gd name="T37" fmla="*/ 4 h 72"/>
                  <a:gd name="T38" fmla="*/ 40 w 74"/>
                  <a:gd name="T39" fmla="*/ 2 h 72"/>
                  <a:gd name="T40" fmla="*/ 47 w 74"/>
                  <a:gd name="T41" fmla="*/ 0 h 72"/>
                  <a:gd name="T42" fmla="*/ 51 w 74"/>
                  <a:gd name="T43" fmla="*/ 10 h 72"/>
                  <a:gd name="T44" fmla="*/ 60 w 74"/>
                  <a:gd name="T45" fmla="*/ 11 h 72"/>
                  <a:gd name="T46" fmla="*/ 69 w 74"/>
                  <a:gd name="T47" fmla="*/ 11 h 72"/>
                  <a:gd name="T48" fmla="*/ 74 w 74"/>
                  <a:gd name="T49" fmla="*/ 20 h 72"/>
                  <a:gd name="T50" fmla="*/ 74 w 74"/>
                  <a:gd name="T51" fmla="*/ 32 h 72"/>
                  <a:gd name="T52" fmla="*/ 74 w 74"/>
                  <a:gd name="T53" fmla="*/ 44 h 72"/>
                  <a:gd name="T54" fmla="*/ 71 w 74"/>
                  <a:gd name="T55" fmla="*/ 55 h 72"/>
                  <a:gd name="T56" fmla="*/ 66 w 74"/>
                  <a:gd name="T57"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4" h="72">
                    <a:moveTo>
                      <a:pt x="66" y="64"/>
                    </a:moveTo>
                    <a:lnTo>
                      <a:pt x="61" y="69"/>
                    </a:lnTo>
                    <a:lnTo>
                      <a:pt x="55" y="71"/>
                    </a:lnTo>
                    <a:lnTo>
                      <a:pt x="48" y="72"/>
                    </a:lnTo>
                    <a:lnTo>
                      <a:pt x="41" y="72"/>
                    </a:lnTo>
                    <a:lnTo>
                      <a:pt x="34" y="71"/>
                    </a:lnTo>
                    <a:lnTo>
                      <a:pt x="28" y="70"/>
                    </a:lnTo>
                    <a:lnTo>
                      <a:pt x="21" y="68"/>
                    </a:lnTo>
                    <a:lnTo>
                      <a:pt x="15" y="67"/>
                    </a:lnTo>
                    <a:lnTo>
                      <a:pt x="7" y="60"/>
                    </a:lnTo>
                    <a:lnTo>
                      <a:pt x="1" y="52"/>
                    </a:lnTo>
                    <a:lnTo>
                      <a:pt x="0" y="41"/>
                    </a:lnTo>
                    <a:lnTo>
                      <a:pt x="2" y="32"/>
                    </a:lnTo>
                    <a:lnTo>
                      <a:pt x="6" y="26"/>
                    </a:lnTo>
                    <a:lnTo>
                      <a:pt x="10" y="22"/>
                    </a:lnTo>
                    <a:lnTo>
                      <a:pt x="15" y="16"/>
                    </a:lnTo>
                    <a:lnTo>
                      <a:pt x="21" y="12"/>
                    </a:lnTo>
                    <a:lnTo>
                      <a:pt x="26" y="8"/>
                    </a:lnTo>
                    <a:lnTo>
                      <a:pt x="33" y="4"/>
                    </a:lnTo>
                    <a:lnTo>
                      <a:pt x="40" y="2"/>
                    </a:lnTo>
                    <a:lnTo>
                      <a:pt x="47" y="0"/>
                    </a:lnTo>
                    <a:lnTo>
                      <a:pt x="51" y="10"/>
                    </a:lnTo>
                    <a:lnTo>
                      <a:pt x="60" y="11"/>
                    </a:lnTo>
                    <a:lnTo>
                      <a:pt x="69" y="11"/>
                    </a:lnTo>
                    <a:lnTo>
                      <a:pt x="74" y="20"/>
                    </a:lnTo>
                    <a:lnTo>
                      <a:pt x="74" y="32"/>
                    </a:lnTo>
                    <a:lnTo>
                      <a:pt x="74" y="44"/>
                    </a:lnTo>
                    <a:lnTo>
                      <a:pt x="71" y="55"/>
                    </a:lnTo>
                    <a:lnTo>
                      <a:pt x="66"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32" name="Freeform 34"/>
              <p:cNvSpPr>
                <a:spLocks/>
              </p:cNvSpPr>
              <p:nvPr/>
            </p:nvSpPr>
            <p:spPr bwMode="auto">
              <a:xfrm>
                <a:off x="3774" y="2937"/>
                <a:ext cx="36" cy="30"/>
              </a:xfrm>
              <a:custGeom>
                <a:avLst/>
                <a:gdLst>
                  <a:gd name="T0" fmla="*/ 41 w 72"/>
                  <a:gd name="T1" fmla="*/ 60 h 60"/>
                  <a:gd name="T2" fmla="*/ 36 w 72"/>
                  <a:gd name="T3" fmla="*/ 60 h 60"/>
                  <a:gd name="T4" fmla="*/ 30 w 72"/>
                  <a:gd name="T5" fmla="*/ 60 h 60"/>
                  <a:gd name="T6" fmla="*/ 24 w 72"/>
                  <a:gd name="T7" fmla="*/ 60 h 60"/>
                  <a:gd name="T8" fmla="*/ 18 w 72"/>
                  <a:gd name="T9" fmla="*/ 60 h 60"/>
                  <a:gd name="T10" fmla="*/ 12 w 72"/>
                  <a:gd name="T11" fmla="*/ 58 h 60"/>
                  <a:gd name="T12" fmla="*/ 7 w 72"/>
                  <a:gd name="T13" fmla="*/ 56 h 60"/>
                  <a:gd name="T14" fmla="*/ 3 w 72"/>
                  <a:gd name="T15" fmla="*/ 52 h 60"/>
                  <a:gd name="T16" fmla="*/ 0 w 72"/>
                  <a:gd name="T17" fmla="*/ 47 h 60"/>
                  <a:gd name="T18" fmla="*/ 0 w 72"/>
                  <a:gd name="T19" fmla="*/ 38 h 60"/>
                  <a:gd name="T20" fmla="*/ 2 w 72"/>
                  <a:gd name="T21" fmla="*/ 32 h 60"/>
                  <a:gd name="T22" fmla="*/ 7 w 72"/>
                  <a:gd name="T23" fmla="*/ 26 h 60"/>
                  <a:gd name="T24" fmla="*/ 12 w 72"/>
                  <a:gd name="T25" fmla="*/ 20 h 60"/>
                  <a:gd name="T26" fmla="*/ 18 w 72"/>
                  <a:gd name="T27" fmla="*/ 14 h 60"/>
                  <a:gd name="T28" fmla="*/ 25 w 72"/>
                  <a:gd name="T29" fmla="*/ 10 h 60"/>
                  <a:gd name="T30" fmla="*/ 31 w 72"/>
                  <a:gd name="T31" fmla="*/ 5 h 60"/>
                  <a:gd name="T32" fmla="*/ 38 w 72"/>
                  <a:gd name="T33" fmla="*/ 0 h 60"/>
                  <a:gd name="T34" fmla="*/ 56 w 72"/>
                  <a:gd name="T35" fmla="*/ 4 h 60"/>
                  <a:gd name="T36" fmla="*/ 58 w 72"/>
                  <a:gd name="T37" fmla="*/ 15 h 60"/>
                  <a:gd name="T38" fmla="*/ 66 w 72"/>
                  <a:gd name="T39" fmla="*/ 26 h 60"/>
                  <a:gd name="T40" fmla="*/ 72 w 72"/>
                  <a:gd name="T41" fmla="*/ 36 h 60"/>
                  <a:gd name="T42" fmla="*/ 68 w 72"/>
                  <a:gd name="T43" fmla="*/ 49 h 60"/>
                  <a:gd name="T44" fmla="*/ 41 w 72"/>
                  <a:gd name="T4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60">
                    <a:moveTo>
                      <a:pt x="41" y="60"/>
                    </a:moveTo>
                    <a:lnTo>
                      <a:pt x="36" y="60"/>
                    </a:lnTo>
                    <a:lnTo>
                      <a:pt x="30" y="60"/>
                    </a:lnTo>
                    <a:lnTo>
                      <a:pt x="24" y="60"/>
                    </a:lnTo>
                    <a:lnTo>
                      <a:pt x="18" y="60"/>
                    </a:lnTo>
                    <a:lnTo>
                      <a:pt x="12" y="58"/>
                    </a:lnTo>
                    <a:lnTo>
                      <a:pt x="7" y="56"/>
                    </a:lnTo>
                    <a:lnTo>
                      <a:pt x="3" y="52"/>
                    </a:lnTo>
                    <a:lnTo>
                      <a:pt x="0" y="47"/>
                    </a:lnTo>
                    <a:lnTo>
                      <a:pt x="0" y="38"/>
                    </a:lnTo>
                    <a:lnTo>
                      <a:pt x="2" y="32"/>
                    </a:lnTo>
                    <a:lnTo>
                      <a:pt x="7" y="26"/>
                    </a:lnTo>
                    <a:lnTo>
                      <a:pt x="12" y="20"/>
                    </a:lnTo>
                    <a:lnTo>
                      <a:pt x="18" y="14"/>
                    </a:lnTo>
                    <a:lnTo>
                      <a:pt x="25" y="10"/>
                    </a:lnTo>
                    <a:lnTo>
                      <a:pt x="31" y="5"/>
                    </a:lnTo>
                    <a:lnTo>
                      <a:pt x="38" y="0"/>
                    </a:lnTo>
                    <a:lnTo>
                      <a:pt x="56" y="4"/>
                    </a:lnTo>
                    <a:lnTo>
                      <a:pt x="58" y="15"/>
                    </a:lnTo>
                    <a:lnTo>
                      <a:pt x="66" y="26"/>
                    </a:lnTo>
                    <a:lnTo>
                      <a:pt x="72" y="36"/>
                    </a:lnTo>
                    <a:lnTo>
                      <a:pt x="68" y="49"/>
                    </a:lnTo>
                    <a:lnTo>
                      <a:pt x="4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33" name="Freeform 35"/>
              <p:cNvSpPr>
                <a:spLocks/>
              </p:cNvSpPr>
              <p:nvPr/>
            </p:nvSpPr>
            <p:spPr bwMode="auto">
              <a:xfrm>
                <a:off x="3784" y="2805"/>
                <a:ext cx="22" cy="17"/>
              </a:xfrm>
              <a:custGeom>
                <a:avLst/>
                <a:gdLst>
                  <a:gd name="T0" fmla="*/ 22 w 45"/>
                  <a:gd name="T1" fmla="*/ 33 h 33"/>
                  <a:gd name="T2" fmla="*/ 16 w 45"/>
                  <a:gd name="T3" fmla="*/ 32 h 33"/>
                  <a:gd name="T4" fmla="*/ 11 w 45"/>
                  <a:gd name="T5" fmla="*/ 31 h 33"/>
                  <a:gd name="T6" fmla="*/ 5 w 45"/>
                  <a:gd name="T7" fmla="*/ 29 h 33"/>
                  <a:gd name="T8" fmla="*/ 0 w 45"/>
                  <a:gd name="T9" fmla="*/ 25 h 33"/>
                  <a:gd name="T10" fmla="*/ 1 w 45"/>
                  <a:gd name="T11" fmla="*/ 17 h 33"/>
                  <a:gd name="T12" fmla="*/ 6 w 45"/>
                  <a:gd name="T13" fmla="*/ 10 h 33"/>
                  <a:gd name="T14" fmla="*/ 12 w 45"/>
                  <a:gd name="T15" fmla="*/ 6 h 33"/>
                  <a:gd name="T16" fmla="*/ 16 w 45"/>
                  <a:gd name="T17" fmla="*/ 0 h 33"/>
                  <a:gd name="T18" fmla="*/ 23 w 45"/>
                  <a:gd name="T19" fmla="*/ 2 h 33"/>
                  <a:gd name="T20" fmla="*/ 31 w 45"/>
                  <a:gd name="T21" fmla="*/ 3 h 33"/>
                  <a:gd name="T22" fmla="*/ 38 w 45"/>
                  <a:gd name="T23" fmla="*/ 4 h 33"/>
                  <a:gd name="T24" fmla="*/ 45 w 45"/>
                  <a:gd name="T25" fmla="*/ 4 h 33"/>
                  <a:gd name="T26" fmla="*/ 42 w 45"/>
                  <a:gd name="T27" fmla="*/ 15 h 33"/>
                  <a:gd name="T28" fmla="*/ 38 w 45"/>
                  <a:gd name="T29" fmla="*/ 24 h 33"/>
                  <a:gd name="T30" fmla="*/ 32 w 45"/>
                  <a:gd name="T31" fmla="*/ 31 h 33"/>
                  <a:gd name="T32" fmla="*/ 22 w 45"/>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33">
                    <a:moveTo>
                      <a:pt x="22" y="33"/>
                    </a:moveTo>
                    <a:lnTo>
                      <a:pt x="16" y="32"/>
                    </a:lnTo>
                    <a:lnTo>
                      <a:pt x="11" y="31"/>
                    </a:lnTo>
                    <a:lnTo>
                      <a:pt x="5" y="29"/>
                    </a:lnTo>
                    <a:lnTo>
                      <a:pt x="0" y="25"/>
                    </a:lnTo>
                    <a:lnTo>
                      <a:pt x="1" y="17"/>
                    </a:lnTo>
                    <a:lnTo>
                      <a:pt x="6" y="10"/>
                    </a:lnTo>
                    <a:lnTo>
                      <a:pt x="12" y="6"/>
                    </a:lnTo>
                    <a:lnTo>
                      <a:pt x="16" y="0"/>
                    </a:lnTo>
                    <a:lnTo>
                      <a:pt x="23" y="2"/>
                    </a:lnTo>
                    <a:lnTo>
                      <a:pt x="31" y="3"/>
                    </a:lnTo>
                    <a:lnTo>
                      <a:pt x="38" y="4"/>
                    </a:lnTo>
                    <a:lnTo>
                      <a:pt x="45" y="4"/>
                    </a:lnTo>
                    <a:lnTo>
                      <a:pt x="42" y="15"/>
                    </a:lnTo>
                    <a:lnTo>
                      <a:pt x="38" y="24"/>
                    </a:lnTo>
                    <a:lnTo>
                      <a:pt x="32" y="31"/>
                    </a:lnTo>
                    <a:lnTo>
                      <a:pt x="22" y="33"/>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34" name="Freeform 36"/>
              <p:cNvSpPr>
                <a:spLocks/>
              </p:cNvSpPr>
              <p:nvPr/>
            </p:nvSpPr>
            <p:spPr bwMode="auto">
              <a:xfrm>
                <a:off x="3708" y="2696"/>
                <a:ext cx="97" cy="19"/>
              </a:xfrm>
              <a:custGeom>
                <a:avLst/>
                <a:gdLst>
                  <a:gd name="T0" fmla="*/ 188 w 194"/>
                  <a:gd name="T1" fmla="*/ 25 h 37"/>
                  <a:gd name="T2" fmla="*/ 173 w 194"/>
                  <a:gd name="T3" fmla="*/ 17 h 37"/>
                  <a:gd name="T4" fmla="*/ 151 w 194"/>
                  <a:gd name="T5" fmla="*/ 17 h 37"/>
                  <a:gd name="T6" fmla="*/ 130 w 194"/>
                  <a:gd name="T7" fmla="*/ 19 h 37"/>
                  <a:gd name="T8" fmla="*/ 109 w 194"/>
                  <a:gd name="T9" fmla="*/ 20 h 37"/>
                  <a:gd name="T10" fmla="*/ 89 w 194"/>
                  <a:gd name="T11" fmla="*/ 22 h 37"/>
                  <a:gd name="T12" fmla="*/ 68 w 194"/>
                  <a:gd name="T13" fmla="*/ 25 h 37"/>
                  <a:gd name="T14" fmla="*/ 48 w 194"/>
                  <a:gd name="T15" fmla="*/ 29 h 37"/>
                  <a:gd name="T16" fmla="*/ 28 w 194"/>
                  <a:gd name="T17" fmla="*/ 32 h 37"/>
                  <a:gd name="T18" fmla="*/ 7 w 194"/>
                  <a:gd name="T19" fmla="*/ 37 h 37"/>
                  <a:gd name="T20" fmla="*/ 4 w 194"/>
                  <a:gd name="T21" fmla="*/ 36 h 37"/>
                  <a:gd name="T22" fmla="*/ 1 w 194"/>
                  <a:gd name="T23" fmla="*/ 34 h 37"/>
                  <a:gd name="T24" fmla="*/ 0 w 194"/>
                  <a:gd name="T25" fmla="*/ 30 h 37"/>
                  <a:gd name="T26" fmla="*/ 0 w 194"/>
                  <a:gd name="T27" fmla="*/ 25 h 37"/>
                  <a:gd name="T28" fmla="*/ 12 w 194"/>
                  <a:gd name="T29" fmla="*/ 22 h 37"/>
                  <a:gd name="T30" fmla="*/ 23 w 194"/>
                  <a:gd name="T31" fmla="*/ 19 h 37"/>
                  <a:gd name="T32" fmla="*/ 35 w 194"/>
                  <a:gd name="T33" fmla="*/ 16 h 37"/>
                  <a:gd name="T34" fmla="*/ 48 w 194"/>
                  <a:gd name="T35" fmla="*/ 14 h 37"/>
                  <a:gd name="T36" fmla="*/ 59 w 194"/>
                  <a:gd name="T37" fmla="*/ 13 h 37"/>
                  <a:gd name="T38" fmla="*/ 71 w 194"/>
                  <a:gd name="T39" fmla="*/ 12 h 37"/>
                  <a:gd name="T40" fmla="*/ 83 w 194"/>
                  <a:gd name="T41" fmla="*/ 11 h 37"/>
                  <a:gd name="T42" fmla="*/ 95 w 194"/>
                  <a:gd name="T43" fmla="*/ 11 h 37"/>
                  <a:gd name="T44" fmla="*/ 107 w 194"/>
                  <a:gd name="T45" fmla="*/ 9 h 37"/>
                  <a:gd name="T46" fmla="*/ 119 w 194"/>
                  <a:gd name="T47" fmla="*/ 9 h 37"/>
                  <a:gd name="T48" fmla="*/ 132 w 194"/>
                  <a:gd name="T49" fmla="*/ 8 h 37"/>
                  <a:gd name="T50" fmla="*/ 143 w 194"/>
                  <a:gd name="T51" fmla="*/ 7 h 37"/>
                  <a:gd name="T52" fmla="*/ 155 w 194"/>
                  <a:gd name="T53" fmla="*/ 6 h 37"/>
                  <a:gd name="T54" fmla="*/ 166 w 194"/>
                  <a:gd name="T55" fmla="*/ 5 h 37"/>
                  <a:gd name="T56" fmla="*/ 178 w 194"/>
                  <a:gd name="T57" fmla="*/ 2 h 37"/>
                  <a:gd name="T58" fmla="*/ 189 w 194"/>
                  <a:gd name="T59" fmla="*/ 0 h 37"/>
                  <a:gd name="T60" fmla="*/ 192 w 194"/>
                  <a:gd name="T61" fmla="*/ 7 h 37"/>
                  <a:gd name="T62" fmla="*/ 194 w 194"/>
                  <a:gd name="T63" fmla="*/ 14 h 37"/>
                  <a:gd name="T64" fmla="*/ 194 w 194"/>
                  <a:gd name="T65" fmla="*/ 21 h 37"/>
                  <a:gd name="T66" fmla="*/ 188 w 194"/>
                  <a:gd name="T6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 h="37">
                    <a:moveTo>
                      <a:pt x="188" y="25"/>
                    </a:moveTo>
                    <a:lnTo>
                      <a:pt x="173" y="17"/>
                    </a:lnTo>
                    <a:lnTo>
                      <a:pt x="151" y="17"/>
                    </a:lnTo>
                    <a:lnTo>
                      <a:pt x="130" y="19"/>
                    </a:lnTo>
                    <a:lnTo>
                      <a:pt x="109" y="20"/>
                    </a:lnTo>
                    <a:lnTo>
                      <a:pt x="89" y="22"/>
                    </a:lnTo>
                    <a:lnTo>
                      <a:pt x="68" y="25"/>
                    </a:lnTo>
                    <a:lnTo>
                      <a:pt x="48" y="29"/>
                    </a:lnTo>
                    <a:lnTo>
                      <a:pt x="28" y="32"/>
                    </a:lnTo>
                    <a:lnTo>
                      <a:pt x="7" y="37"/>
                    </a:lnTo>
                    <a:lnTo>
                      <a:pt x="4" y="36"/>
                    </a:lnTo>
                    <a:lnTo>
                      <a:pt x="1" y="34"/>
                    </a:lnTo>
                    <a:lnTo>
                      <a:pt x="0" y="30"/>
                    </a:lnTo>
                    <a:lnTo>
                      <a:pt x="0" y="25"/>
                    </a:lnTo>
                    <a:lnTo>
                      <a:pt x="12" y="22"/>
                    </a:lnTo>
                    <a:lnTo>
                      <a:pt x="23" y="19"/>
                    </a:lnTo>
                    <a:lnTo>
                      <a:pt x="35" y="16"/>
                    </a:lnTo>
                    <a:lnTo>
                      <a:pt x="48" y="14"/>
                    </a:lnTo>
                    <a:lnTo>
                      <a:pt x="59" y="13"/>
                    </a:lnTo>
                    <a:lnTo>
                      <a:pt x="71" y="12"/>
                    </a:lnTo>
                    <a:lnTo>
                      <a:pt x="83" y="11"/>
                    </a:lnTo>
                    <a:lnTo>
                      <a:pt x="95" y="11"/>
                    </a:lnTo>
                    <a:lnTo>
                      <a:pt x="107" y="9"/>
                    </a:lnTo>
                    <a:lnTo>
                      <a:pt x="119" y="9"/>
                    </a:lnTo>
                    <a:lnTo>
                      <a:pt x="132" y="8"/>
                    </a:lnTo>
                    <a:lnTo>
                      <a:pt x="143" y="7"/>
                    </a:lnTo>
                    <a:lnTo>
                      <a:pt x="155" y="6"/>
                    </a:lnTo>
                    <a:lnTo>
                      <a:pt x="166" y="5"/>
                    </a:lnTo>
                    <a:lnTo>
                      <a:pt x="178" y="2"/>
                    </a:lnTo>
                    <a:lnTo>
                      <a:pt x="189" y="0"/>
                    </a:lnTo>
                    <a:lnTo>
                      <a:pt x="192" y="7"/>
                    </a:lnTo>
                    <a:lnTo>
                      <a:pt x="194" y="14"/>
                    </a:lnTo>
                    <a:lnTo>
                      <a:pt x="194" y="21"/>
                    </a:lnTo>
                    <a:lnTo>
                      <a:pt x="188"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35" name="Freeform 37"/>
              <p:cNvSpPr>
                <a:spLocks/>
              </p:cNvSpPr>
              <p:nvPr/>
            </p:nvSpPr>
            <p:spPr bwMode="auto">
              <a:xfrm>
                <a:off x="3793" y="2632"/>
                <a:ext cx="10" cy="11"/>
              </a:xfrm>
              <a:custGeom>
                <a:avLst/>
                <a:gdLst>
                  <a:gd name="T0" fmla="*/ 3 w 19"/>
                  <a:gd name="T1" fmla="*/ 20 h 22"/>
                  <a:gd name="T2" fmla="*/ 1 w 19"/>
                  <a:gd name="T3" fmla="*/ 14 h 22"/>
                  <a:gd name="T4" fmla="*/ 0 w 19"/>
                  <a:gd name="T5" fmla="*/ 9 h 22"/>
                  <a:gd name="T6" fmla="*/ 0 w 19"/>
                  <a:gd name="T7" fmla="*/ 5 h 22"/>
                  <a:gd name="T8" fmla="*/ 3 w 19"/>
                  <a:gd name="T9" fmla="*/ 0 h 22"/>
                  <a:gd name="T10" fmla="*/ 10 w 19"/>
                  <a:gd name="T11" fmla="*/ 1 h 22"/>
                  <a:gd name="T12" fmla="*/ 12 w 19"/>
                  <a:gd name="T13" fmla="*/ 6 h 22"/>
                  <a:gd name="T14" fmla="*/ 15 w 19"/>
                  <a:gd name="T15" fmla="*/ 13 h 22"/>
                  <a:gd name="T16" fmla="*/ 19 w 19"/>
                  <a:gd name="T17" fmla="*/ 16 h 22"/>
                  <a:gd name="T18" fmla="*/ 16 w 19"/>
                  <a:gd name="T19" fmla="*/ 20 h 22"/>
                  <a:gd name="T20" fmla="*/ 11 w 19"/>
                  <a:gd name="T21" fmla="*/ 22 h 22"/>
                  <a:gd name="T22" fmla="*/ 7 w 19"/>
                  <a:gd name="T23" fmla="*/ 22 h 22"/>
                  <a:gd name="T24" fmla="*/ 3 w 19"/>
                  <a:gd name="T2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2">
                    <a:moveTo>
                      <a:pt x="3" y="20"/>
                    </a:moveTo>
                    <a:lnTo>
                      <a:pt x="1" y="14"/>
                    </a:lnTo>
                    <a:lnTo>
                      <a:pt x="0" y="9"/>
                    </a:lnTo>
                    <a:lnTo>
                      <a:pt x="0" y="5"/>
                    </a:lnTo>
                    <a:lnTo>
                      <a:pt x="3" y="0"/>
                    </a:lnTo>
                    <a:lnTo>
                      <a:pt x="10" y="1"/>
                    </a:lnTo>
                    <a:lnTo>
                      <a:pt x="12" y="6"/>
                    </a:lnTo>
                    <a:lnTo>
                      <a:pt x="15" y="13"/>
                    </a:lnTo>
                    <a:lnTo>
                      <a:pt x="19" y="16"/>
                    </a:lnTo>
                    <a:lnTo>
                      <a:pt x="16" y="20"/>
                    </a:lnTo>
                    <a:lnTo>
                      <a:pt x="11" y="22"/>
                    </a:lnTo>
                    <a:lnTo>
                      <a:pt x="7" y="22"/>
                    </a:lnTo>
                    <a:lnTo>
                      <a:pt x="3"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36" name="Freeform 38"/>
              <p:cNvSpPr>
                <a:spLocks/>
              </p:cNvSpPr>
              <p:nvPr/>
            </p:nvSpPr>
            <p:spPr bwMode="auto">
              <a:xfrm>
                <a:off x="3715" y="2716"/>
                <a:ext cx="88" cy="20"/>
              </a:xfrm>
              <a:custGeom>
                <a:avLst/>
                <a:gdLst>
                  <a:gd name="T0" fmla="*/ 174 w 176"/>
                  <a:gd name="T1" fmla="*/ 18 h 41"/>
                  <a:gd name="T2" fmla="*/ 152 w 176"/>
                  <a:gd name="T3" fmla="*/ 17 h 41"/>
                  <a:gd name="T4" fmla="*/ 129 w 176"/>
                  <a:gd name="T5" fmla="*/ 17 h 41"/>
                  <a:gd name="T6" fmla="*/ 107 w 176"/>
                  <a:gd name="T7" fmla="*/ 19 h 41"/>
                  <a:gd name="T8" fmla="*/ 85 w 176"/>
                  <a:gd name="T9" fmla="*/ 23 h 41"/>
                  <a:gd name="T10" fmla="*/ 63 w 176"/>
                  <a:gd name="T11" fmla="*/ 28 h 41"/>
                  <a:gd name="T12" fmla="*/ 42 w 176"/>
                  <a:gd name="T13" fmla="*/ 33 h 41"/>
                  <a:gd name="T14" fmla="*/ 21 w 176"/>
                  <a:gd name="T15" fmla="*/ 37 h 41"/>
                  <a:gd name="T16" fmla="*/ 1 w 176"/>
                  <a:gd name="T17" fmla="*/ 41 h 41"/>
                  <a:gd name="T18" fmla="*/ 1 w 176"/>
                  <a:gd name="T19" fmla="*/ 37 h 41"/>
                  <a:gd name="T20" fmla="*/ 1 w 176"/>
                  <a:gd name="T21" fmla="*/ 34 h 41"/>
                  <a:gd name="T22" fmla="*/ 0 w 176"/>
                  <a:gd name="T23" fmla="*/ 30 h 41"/>
                  <a:gd name="T24" fmla="*/ 0 w 176"/>
                  <a:gd name="T25" fmla="*/ 27 h 41"/>
                  <a:gd name="T26" fmla="*/ 4 w 176"/>
                  <a:gd name="T27" fmla="*/ 25 h 41"/>
                  <a:gd name="T28" fmla="*/ 8 w 176"/>
                  <a:gd name="T29" fmla="*/ 23 h 41"/>
                  <a:gd name="T30" fmla="*/ 13 w 176"/>
                  <a:gd name="T31" fmla="*/ 22 h 41"/>
                  <a:gd name="T32" fmla="*/ 19 w 176"/>
                  <a:gd name="T33" fmla="*/ 21 h 41"/>
                  <a:gd name="T34" fmla="*/ 24 w 176"/>
                  <a:gd name="T35" fmla="*/ 20 h 41"/>
                  <a:gd name="T36" fmla="*/ 30 w 176"/>
                  <a:gd name="T37" fmla="*/ 20 h 41"/>
                  <a:gd name="T38" fmla="*/ 35 w 176"/>
                  <a:gd name="T39" fmla="*/ 20 h 41"/>
                  <a:gd name="T40" fmla="*/ 40 w 176"/>
                  <a:gd name="T41" fmla="*/ 20 h 41"/>
                  <a:gd name="T42" fmla="*/ 57 w 176"/>
                  <a:gd name="T43" fmla="*/ 17 h 41"/>
                  <a:gd name="T44" fmla="*/ 73 w 176"/>
                  <a:gd name="T45" fmla="*/ 13 h 41"/>
                  <a:gd name="T46" fmla="*/ 89 w 176"/>
                  <a:gd name="T47" fmla="*/ 11 h 41"/>
                  <a:gd name="T48" fmla="*/ 105 w 176"/>
                  <a:gd name="T49" fmla="*/ 7 h 41"/>
                  <a:gd name="T50" fmla="*/ 121 w 176"/>
                  <a:gd name="T51" fmla="*/ 5 h 41"/>
                  <a:gd name="T52" fmla="*/ 138 w 176"/>
                  <a:gd name="T53" fmla="*/ 3 h 41"/>
                  <a:gd name="T54" fmla="*/ 153 w 176"/>
                  <a:gd name="T55" fmla="*/ 2 h 41"/>
                  <a:gd name="T56" fmla="*/ 169 w 176"/>
                  <a:gd name="T57" fmla="*/ 0 h 41"/>
                  <a:gd name="T58" fmla="*/ 172 w 176"/>
                  <a:gd name="T59" fmla="*/ 5 h 41"/>
                  <a:gd name="T60" fmla="*/ 174 w 176"/>
                  <a:gd name="T61" fmla="*/ 9 h 41"/>
                  <a:gd name="T62" fmla="*/ 176 w 176"/>
                  <a:gd name="T63" fmla="*/ 13 h 41"/>
                  <a:gd name="T64" fmla="*/ 174 w 176"/>
                  <a:gd name="T65" fmla="*/ 1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41">
                    <a:moveTo>
                      <a:pt x="174" y="18"/>
                    </a:moveTo>
                    <a:lnTo>
                      <a:pt x="152" y="17"/>
                    </a:lnTo>
                    <a:lnTo>
                      <a:pt x="129" y="17"/>
                    </a:lnTo>
                    <a:lnTo>
                      <a:pt x="107" y="19"/>
                    </a:lnTo>
                    <a:lnTo>
                      <a:pt x="85" y="23"/>
                    </a:lnTo>
                    <a:lnTo>
                      <a:pt x="63" y="28"/>
                    </a:lnTo>
                    <a:lnTo>
                      <a:pt x="42" y="33"/>
                    </a:lnTo>
                    <a:lnTo>
                      <a:pt x="21" y="37"/>
                    </a:lnTo>
                    <a:lnTo>
                      <a:pt x="1" y="41"/>
                    </a:lnTo>
                    <a:lnTo>
                      <a:pt x="1" y="37"/>
                    </a:lnTo>
                    <a:lnTo>
                      <a:pt x="1" y="34"/>
                    </a:lnTo>
                    <a:lnTo>
                      <a:pt x="0" y="30"/>
                    </a:lnTo>
                    <a:lnTo>
                      <a:pt x="0" y="27"/>
                    </a:lnTo>
                    <a:lnTo>
                      <a:pt x="4" y="25"/>
                    </a:lnTo>
                    <a:lnTo>
                      <a:pt x="8" y="23"/>
                    </a:lnTo>
                    <a:lnTo>
                      <a:pt x="13" y="22"/>
                    </a:lnTo>
                    <a:lnTo>
                      <a:pt x="19" y="21"/>
                    </a:lnTo>
                    <a:lnTo>
                      <a:pt x="24" y="20"/>
                    </a:lnTo>
                    <a:lnTo>
                      <a:pt x="30" y="20"/>
                    </a:lnTo>
                    <a:lnTo>
                      <a:pt x="35" y="20"/>
                    </a:lnTo>
                    <a:lnTo>
                      <a:pt x="40" y="20"/>
                    </a:lnTo>
                    <a:lnTo>
                      <a:pt x="57" y="17"/>
                    </a:lnTo>
                    <a:lnTo>
                      <a:pt x="73" y="13"/>
                    </a:lnTo>
                    <a:lnTo>
                      <a:pt x="89" y="11"/>
                    </a:lnTo>
                    <a:lnTo>
                      <a:pt x="105" y="7"/>
                    </a:lnTo>
                    <a:lnTo>
                      <a:pt x="121" y="5"/>
                    </a:lnTo>
                    <a:lnTo>
                      <a:pt x="138" y="3"/>
                    </a:lnTo>
                    <a:lnTo>
                      <a:pt x="153" y="2"/>
                    </a:lnTo>
                    <a:lnTo>
                      <a:pt x="169" y="0"/>
                    </a:lnTo>
                    <a:lnTo>
                      <a:pt x="172" y="5"/>
                    </a:lnTo>
                    <a:lnTo>
                      <a:pt x="174" y="9"/>
                    </a:lnTo>
                    <a:lnTo>
                      <a:pt x="176" y="13"/>
                    </a:lnTo>
                    <a:lnTo>
                      <a:pt x="17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37" name="Freeform 39"/>
              <p:cNvSpPr>
                <a:spLocks/>
              </p:cNvSpPr>
              <p:nvPr/>
            </p:nvSpPr>
            <p:spPr bwMode="auto">
              <a:xfrm>
                <a:off x="3782" y="2945"/>
                <a:ext cx="22" cy="15"/>
              </a:xfrm>
              <a:custGeom>
                <a:avLst/>
                <a:gdLst>
                  <a:gd name="T0" fmla="*/ 16 w 43"/>
                  <a:gd name="T1" fmla="*/ 30 h 30"/>
                  <a:gd name="T2" fmla="*/ 11 w 43"/>
                  <a:gd name="T3" fmla="*/ 28 h 30"/>
                  <a:gd name="T4" fmla="*/ 8 w 43"/>
                  <a:gd name="T5" fmla="*/ 27 h 30"/>
                  <a:gd name="T6" fmla="*/ 3 w 43"/>
                  <a:gd name="T7" fmla="*/ 27 h 30"/>
                  <a:gd name="T8" fmla="*/ 0 w 43"/>
                  <a:gd name="T9" fmla="*/ 27 h 30"/>
                  <a:gd name="T10" fmla="*/ 2 w 43"/>
                  <a:gd name="T11" fmla="*/ 18 h 30"/>
                  <a:gd name="T12" fmla="*/ 9 w 43"/>
                  <a:gd name="T13" fmla="*/ 10 h 30"/>
                  <a:gd name="T14" fmla="*/ 16 w 43"/>
                  <a:gd name="T15" fmla="*/ 4 h 30"/>
                  <a:gd name="T16" fmla="*/ 24 w 43"/>
                  <a:gd name="T17" fmla="*/ 0 h 30"/>
                  <a:gd name="T18" fmla="*/ 30 w 43"/>
                  <a:gd name="T19" fmla="*/ 0 h 30"/>
                  <a:gd name="T20" fmla="*/ 18 w 43"/>
                  <a:gd name="T21" fmla="*/ 7 h 30"/>
                  <a:gd name="T22" fmla="*/ 21 w 43"/>
                  <a:gd name="T23" fmla="*/ 10 h 30"/>
                  <a:gd name="T24" fmla="*/ 25 w 43"/>
                  <a:gd name="T25" fmla="*/ 12 h 30"/>
                  <a:gd name="T26" fmla="*/ 31 w 43"/>
                  <a:gd name="T27" fmla="*/ 13 h 30"/>
                  <a:gd name="T28" fmla="*/ 36 w 43"/>
                  <a:gd name="T29" fmla="*/ 15 h 30"/>
                  <a:gd name="T30" fmla="*/ 40 w 43"/>
                  <a:gd name="T31" fmla="*/ 15 h 30"/>
                  <a:gd name="T32" fmla="*/ 43 w 43"/>
                  <a:gd name="T33" fmla="*/ 17 h 30"/>
                  <a:gd name="T34" fmla="*/ 40 w 43"/>
                  <a:gd name="T35" fmla="*/ 19 h 30"/>
                  <a:gd name="T36" fmla="*/ 34 w 43"/>
                  <a:gd name="T37" fmla="*/ 24 h 30"/>
                  <a:gd name="T38" fmla="*/ 16 w 43"/>
                  <a:gd name="T3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30">
                    <a:moveTo>
                      <a:pt x="16" y="30"/>
                    </a:moveTo>
                    <a:lnTo>
                      <a:pt x="11" y="28"/>
                    </a:lnTo>
                    <a:lnTo>
                      <a:pt x="8" y="27"/>
                    </a:lnTo>
                    <a:lnTo>
                      <a:pt x="3" y="27"/>
                    </a:lnTo>
                    <a:lnTo>
                      <a:pt x="0" y="27"/>
                    </a:lnTo>
                    <a:lnTo>
                      <a:pt x="2" y="18"/>
                    </a:lnTo>
                    <a:lnTo>
                      <a:pt x="9" y="10"/>
                    </a:lnTo>
                    <a:lnTo>
                      <a:pt x="16" y="4"/>
                    </a:lnTo>
                    <a:lnTo>
                      <a:pt x="24" y="0"/>
                    </a:lnTo>
                    <a:lnTo>
                      <a:pt x="30" y="0"/>
                    </a:lnTo>
                    <a:lnTo>
                      <a:pt x="18" y="7"/>
                    </a:lnTo>
                    <a:lnTo>
                      <a:pt x="21" y="10"/>
                    </a:lnTo>
                    <a:lnTo>
                      <a:pt x="25" y="12"/>
                    </a:lnTo>
                    <a:lnTo>
                      <a:pt x="31" y="13"/>
                    </a:lnTo>
                    <a:lnTo>
                      <a:pt x="36" y="15"/>
                    </a:lnTo>
                    <a:lnTo>
                      <a:pt x="40" y="15"/>
                    </a:lnTo>
                    <a:lnTo>
                      <a:pt x="43" y="17"/>
                    </a:lnTo>
                    <a:lnTo>
                      <a:pt x="40" y="19"/>
                    </a:lnTo>
                    <a:lnTo>
                      <a:pt x="34" y="24"/>
                    </a:lnTo>
                    <a:lnTo>
                      <a:pt x="16" y="30"/>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38" name="Freeform 40"/>
              <p:cNvSpPr>
                <a:spLocks/>
              </p:cNvSpPr>
              <p:nvPr/>
            </p:nvSpPr>
            <p:spPr bwMode="auto">
              <a:xfrm>
                <a:off x="3760" y="2637"/>
                <a:ext cx="14" cy="11"/>
              </a:xfrm>
              <a:custGeom>
                <a:avLst/>
                <a:gdLst>
                  <a:gd name="T0" fmla="*/ 5 w 29"/>
                  <a:gd name="T1" fmla="*/ 16 h 23"/>
                  <a:gd name="T2" fmla="*/ 3 w 29"/>
                  <a:gd name="T3" fmla="*/ 12 h 23"/>
                  <a:gd name="T4" fmla="*/ 1 w 29"/>
                  <a:gd name="T5" fmla="*/ 10 h 23"/>
                  <a:gd name="T6" fmla="*/ 0 w 29"/>
                  <a:gd name="T7" fmla="*/ 9 h 23"/>
                  <a:gd name="T8" fmla="*/ 0 w 29"/>
                  <a:gd name="T9" fmla="*/ 5 h 23"/>
                  <a:gd name="T10" fmla="*/ 9 w 29"/>
                  <a:gd name="T11" fmla="*/ 0 h 23"/>
                  <a:gd name="T12" fmla="*/ 16 w 29"/>
                  <a:gd name="T13" fmla="*/ 3 h 23"/>
                  <a:gd name="T14" fmla="*/ 22 w 29"/>
                  <a:gd name="T15" fmla="*/ 11 h 23"/>
                  <a:gd name="T16" fmla="*/ 29 w 29"/>
                  <a:gd name="T17" fmla="*/ 16 h 23"/>
                  <a:gd name="T18" fmla="*/ 24 w 29"/>
                  <a:gd name="T19" fmla="*/ 23 h 23"/>
                  <a:gd name="T20" fmla="*/ 18 w 29"/>
                  <a:gd name="T21" fmla="*/ 23 h 23"/>
                  <a:gd name="T22" fmla="*/ 11 w 29"/>
                  <a:gd name="T23" fmla="*/ 20 h 23"/>
                  <a:gd name="T24" fmla="*/ 5 w 29"/>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3">
                    <a:moveTo>
                      <a:pt x="5" y="16"/>
                    </a:moveTo>
                    <a:lnTo>
                      <a:pt x="3" y="12"/>
                    </a:lnTo>
                    <a:lnTo>
                      <a:pt x="1" y="10"/>
                    </a:lnTo>
                    <a:lnTo>
                      <a:pt x="0" y="9"/>
                    </a:lnTo>
                    <a:lnTo>
                      <a:pt x="0" y="5"/>
                    </a:lnTo>
                    <a:lnTo>
                      <a:pt x="9" y="0"/>
                    </a:lnTo>
                    <a:lnTo>
                      <a:pt x="16" y="3"/>
                    </a:lnTo>
                    <a:lnTo>
                      <a:pt x="22" y="11"/>
                    </a:lnTo>
                    <a:lnTo>
                      <a:pt x="29" y="16"/>
                    </a:lnTo>
                    <a:lnTo>
                      <a:pt x="24" y="23"/>
                    </a:lnTo>
                    <a:lnTo>
                      <a:pt x="18" y="23"/>
                    </a:lnTo>
                    <a:lnTo>
                      <a:pt x="11" y="20"/>
                    </a:lnTo>
                    <a:lnTo>
                      <a:pt x="5"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39" name="Freeform 41"/>
              <p:cNvSpPr>
                <a:spLocks/>
              </p:cNvSpPr>
              <p:nvPr/>
            </p:nvSpPr>
            <p:spPr bwMode="auto">
              <a:xfrm>
                <a:off x="3671" y="2997"/>
                <a:ext cx="102" cy="29"/>
              </a:xfrm>
              <a:custGeom>
                <a:avLst/>
                <a:gdLst>
                  <a:gd name="T0" fmla="*/ 19 w 204"/>
                  <a:gd name="T1" fmla="*/ 59 h 59"/>
                  <a:gd name="T2" fmla="*/ 13 w 204"/>
                  <a:gd name="T3" fmla="*/ 57 h 59"/>
                  <a:gd name="T4" fmla="*/ 7 w 204"/>
                  <a:gd name="T5" fmla="*/ 54 h 59"/>
                  <a:gd name="T6" fmla="*/ 3 w 204"/>
                  <a:gd name="T7" fmla="*/ 50 h 59"/>
                  <a:gd name="T8" fmla="*/ 0 w 204"/>
                  <a:gd name="T9" fmla="*/ 44 h 59"/>
                  <a:gd name="T10" fmla="*/ 4 w 204"/>
                  <a:gd name="T11" fmla="*/ 37 h 59"/>
                  <a:gd name="T12" fmla="*/ 10 w 204"/>
                  <a:gd name="T13" fmla="*/ 31 h 59"/>
                  <a:gd name="T14" fmla="*/ 15 w 204"/>
                  <a:gd name="T15" fmla="*/ 26 h 59"/>
                  <a:gd name="T16" fmla="*/ 21 w 204"/>
                  <a:gd name="T17" fmla="*/ 21 h 59"/>
                  <a:gd name="T18" fmla="*/ 28 w 204"/>
                  <a:gd name="T19" fmla="*/ 16 h 59"/>
                  <a:gd name="T20" fmla="*/ 34 w 204"/>
                  <a:gd name="T21" fmla="*/ 12 h 59"/>
                  <a:gd name="T22" fmla="*/ 40 w 204"/>
                  <a:gd name="T23" fmla="*/ 6 h 59"/>
                  <a:gd name="T24" fmla="*/ 45 w 204"/>
                  <a:gd name="T25" fmla="*/ 0 h 59"/>
                  <a:gd name="T26" fmla="*/ 53 w 204"/>
                  <a:gd name="T27" fmla="*/ 5 h 59"/>
                  <a:gd name="T28" fmla="*/ 202 w 204"/>
                  <a:gd name="T29" fmla="*/ 5 h 59"/>
                  <a:gd name="T30" fmla="*/ 204 w 204"/>
                  <a:gd name="T31" fmla="*/ 16 h 59"/>
                  <a:gd name="T32" fmla="*/ 202 w 204"/>
                  <a:gd name="T33" fmla="*/ 29 h 59"/>
                  <a:gd name="T34" fmla="*/ 199 w 204"/>
                  <a:gd name="T35" fmla="*/ 43 h 59"/>
                  <a:gd name="T36" fmla="*/ 195 w 204"/>
                  <a:gd name="T37" fmla="*/ 57 h 59"/>
                  <a:gd name="T38" fmla="*/ 19 w 204"/>
                  <a:gd name="T3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4" h="59">
                    <a:moveTo>
                      <a:pt x="19" y="59"/>
                    </a:moveTo>
                    <a:lnTo>
                      <a:pt x="13" y="57"/>
                    </a:lnTo>
                    <a:lnTo>
                      <a:pt x="7" y="54"/>
                    </a:lnTo>
                    <a:lnTo>
                      <a:pt x="3" y="50"/>
                    </a:lnTo>
                    <a:lnTo>
                      <a:pt x="0" y="44"/>
                    </a:lnTo>
                    <a:lnTo>
                      <a:pt x="4" y="37"/>
                    </a:lnTo>
                    <a:lnTo>
                      <a:pt x="10" y="31"/>
                    </a:lnTo>
                    <a:lnTo>
                      <a:pt x="15" y="26"/>
                    </a:lnTo>
                    <a:lnTo>
                      <a:pt x="21" y="21"/>
                    </a:lnTo>
                    <a:lnTo>
                      <a:pt x="28" y="16"/>
                    </a:lnTo>
                    <a:lnTo>
                      <a:pt x="34" y="12"/>
                    </a:lnTo>
                    <a:lnTo>
                      <a:pt x="40" y="6"/>
                    </a:lnTo>
                    <a:lnTo>
                      <a:pt x="45" y="0"/>
                    </a:lnTo>
                    <a:lnTo>
                      <a:pt x="53" y="5"/>
                    </a:lnTo>
                    <a:lnTo>
                      <a:pt x="202" y="5"/>
                    </a:lnTo>
                    <a:lnTo>
                      <a:pt x="204" y="16"/>
                    </a:lnTo>
                    <a:lnTo>
                      <a:pt x="202" y="29"/>
                    </a:lnTo>
                    <a:lnTo>
                      <a:pt x="199" y="43"/>
                    </a:lnTo>
                    <a:lnTo>
                      <a:pt x="195" y="57"/>
                    </a:lnTo>
                    <a:lnTo>
                      <a:pt x="19"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40" name="Freeform 42"/>
              <p:cNvSpPr>
                <a:spLocks/>
              </p:cNvSpPr>
              <p:nvPr/>
            </p:nvSpPr>
            <p:spPr bwMode="auto">
              <a:xfrm>
                <a:off x="3683" y="3006"/>
                <a:ext cx="78" cy="12"/>
              </a:xfrm>
              <a:custGeom>
                <a:avLst/>
                <a:gdLst>
                  <a:gd name="T0" fmla="*/ 131 w 155"/>
                  <a:gd name="T1" fmla="*/ 25 h 25"/>
                  <a:gd name="T2" fmla="*/ 114 w 155"/>
                  <a:gd name="T3" fmla="*/ 24 h 25"/>
                  <a:gd name="T4" fmla="*/ 98 w 155"/>
                  <a:gd name="T5" fmla="*/ 23 h 25"/>
                  <a:gd name="T6" fmla="*/ 82 w 155"/>
                  <a:gd name="T7" fmla="*/ 23 h 25"/>
                  <a:gd name="T8" fmla="*/ 65 w 155"/>
                  <a:gd name="T9" fmla="*/ 23 h 25"/>
                  <a:gd name="T10" fmla="*/ 49 w 155"/>
                  <a:gd name="T11" fmla="*/ 23 h 25"/>
                  <a:gd name="T12" fmla="*/ 33 w 155"/>
                  <a:gd name="T13" fmla="*/ 23 h 25"/>
                  <a:gd name="T14" fmla="*/ 16 w 155"/>
                  <a:gd name="T15" fmla="*/ 22 h 25"/>
                  <a:gd name="T16" fmla="*/ 0 w 155"/>
                  <a:gd name="T17" fmla="*/ 20 h 25"/>
                  <a:gd name="T18" fmla="*/ 6 w 155"/>
                  <a:gd name="T19" fmla="*/ 13 h 25"/>
                  <a:gd name="T20" fmla="*/ 11 w 155"/>
                  <a:gd name="T21" fmla="*/ 7 h 25"/>
                  <a:gd name="T22" fmla="*/ 18 w 155"/>
                  <a:gd name="T23" fmla="*/ 3 h 25"/>
                  <a:gd name="T24" fmla="*/ 27 w 155"/>
                  <a:gd name="T25" fmla="*/ 4 h 25"/>
                  <a:gd name="T26" fmla="*/ 27 w 155"/>
                  <a:gd name="T27" fmla="*/ 7 h 25"/>
                  <a:gd name="T28" fmla="*/ 44 w 155"/>
                  <a:gd name="T29" fmla="*/ 2 h 25"/>
                  <a:gd name="T30" fmla="*/ 60 w 155"/>
                  <a:gd name="T31" fmla="*/ 1 h 25"/>
                  <a:gd name="T32" fmla="*/ 76 w 155"/>
                  <a:gd name="T33" fmla="*/ 0 h 25"/>
                  <a:gd name="T34" fmla="*/ 91 w 155"/>
                  <a:gd name="T35" fmla="*/ 0 h 25"/>
                  <a:gd name="T36" fmla="*/ 107 w 155"/>
                  <a:gd name="T37" fmla="*/ 1 h 25"/>
                  <a:gd name="T38" fmla="*/ 122 w 155"/>
                  <a:gd name="T39" fmla="*/ 2 h 25"/>
                  <a:gd name="T40" fmla="*/ 138 w 155"/>
                  <a:gd name="T41" fmla="*/ 2 h 25"/>
                  <a:gd name="T42" fmla="*/ 155 w 155"/>
                  <a:gd name="T43" fmla="*/ 2 h 25"/>
                  <a:gd name="T44" fmla="*/ 154 w 155"/>
                  <a:gd name="T45" fmla="*/ 12 h 25"/>
                  <a:gd name="T46" fmla="*/ 148 w 155"/>
                  <a:gd name="T47" fmla="*/ 19 h 25"/>
                  <a:gd name="T48" fmla="*/ 140 w 155"/>
                  <a:gd name="T49" fmla="*/ 24 h 25"/>
                  <a:gd name="T50" fmla="*/ 131 w 15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5" h="25">
                    <a:moveTo>
                      <a:pt x="131" y="25"/>
                    </a:moveTo>
                    <a:lnTo>
                      <a:pt x="114" y="24"/>
                    </a:lnTo>
                    <a:lnTo>
                      <a:pt x="98" y="23"/>
                    </a:lnTo>
                    <a:lnTo>
                      <a:pt x="82" y="23"/>
                    </a:lnTo>
                    <a:lnTo>
                      <a:pt x="65" y="23"/>
                    </a:lnTo>
                    <a:lnTo>
                      <a:pt x="49" y="23"/>
                    </a:lnTo>
                    <a:lnTo>
                      <a:pt x="33" y="23"/>
                    </a:lnTo>
                    <a:lnTo>
                      <a:pt x="16" y="22"/>
                    </a:lnTo>
                    <a:lnTo>
                      <a:pt x="0" y="20"/>
                    </a:lnTo>
                    <a:lnTo>
                      <a:pt x="6" y="13"/>
                    </a:lnTo>
                    <a:lnTo>
                      <a:pt x="11" y="7"/>
                    </a:lnTo>
                    <a:lnTo>
                      <a:pt x="18" y="3"/>
                    </a:lnTo>
                    <a:lnTo>
                      <a:pt x="27" y="4"/>
                    </a:lnTo>
                    <a:lnTo>
                      <a:pt x="27" y="7"/>
                    </a:lnTo>
                    <a:lnTo>
                      <a:pt x="44" y="2"/>
                    </a:lnTo>
                    <a:lnTo>
                      <a:pt x="60" y="1"/>
                    </a:lnTo>
                    <a:lnTo>
                      <a:pt x="76" y="0"/>
                    </a:lnTo>
                    <a:lnTo>
                      <a:pt x="91" y="0"/>
                    </a:lnTo>
                    <a:lnTo>
                      <a:pt x="107" y="1"/>
                    </a:lnTo>
                    <a:lnTo>
                      <a:pt x="122" y="2"/>
                    </a:lnTo>
                    <a:lnTo>
                      <a:pt x="138" y="2"/>
                    </a:lnTo>
                    <a:lnTo>
                      <a:pt x="155" y="2"/>
                    </a:lnTo>
                    <a:lnTo>
                      <a:pt x="154" y="12"/>
                    </a:lnTo>
                    <a:lnTo>
                      <a:pt x="148" y="19"/>
                    </a:lnTo>
                    <a:lnTo>
                      <a:pt x="140" y="24"/>
                    </a:lnTo>
                    <a:lnTo>
                      <a:pt x="131"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41" name="Freeform 43"/>
              <p:cNvSpPr>
                <a:spLocks/>
              </p:cNvSpPr>
              <p:nvPr/>
            </p:nvSpPr>
            <p:spPr bwMode="auto">
              <a:xfrm>
                <a:off x="3710" y="2793"/>
                <a:ext cx="51" cy="51"/>
              </a:xfrm>
              <a:custGeom>
                <a:avLst/>
                <a:gdLst>
                  <a:gd name="T0" fmla="*/ 77 w 100"/>
                  <a:gd name="T1" fmla="*/ 96 h 102"/>
                  <a:gd name="T2" fmla="*/ 68 w 100"/>
                  <a:gd name="T3" fmla="*/ 100 h 102"/>
                  <a:gd name="T4" fmla="*/ 59 w 100"/>
                  <a:gd name="T5" fmla="*/ 101 h 102"/>
                  <a:gd name="T6" fmla="*/ 49 w 100"/>
                  <a:gd name="T7" fmla="*/ 102 h 102"/>
                  <a:gd name="T8" fmla="*/ 40 w 100"/>
                  <a:gd name="T9" fmla="*/ 101 h 102"/>
                  <a:gd name="T10" fmla="*/ 31 w 100"/>
                  <a:gd name="T11" fmla="*/ 100 h 102"/>
                  <a:gd name="T12" fmla="*/ 23 w 100"/>
                  <a:gd name="T13" fmla="*/ 96 h 102"/>
                  <a:gd name="T14" fmla="*/ 15 w 100"/>
                  <a:gd name="T15" fmla="*/ 92 h 102"/>
                  <a:gd name="T16" fmla="*/ 7 w 100"/>
                  <a:gd name="T17" fmla="*/ 85 h 102"/>
                  <a:gd name="T18" fmla="*/ 1 w 100"/>
                  <a:gd name="T19" fmla="*/ 77 h 102"/>
                  <a:gd name="T20" fmla="*/ 0 w 100"/>
                  <a:gd name="T21" fmla="*/ 68 h 102"/>
                  <a:gd name="T22" fmla="*/ 1 w 100"/>
                  <a:gd name="T23" fmla="*/ 56 h 102"/>
                  <a:gd name="T24" fmla="*/ 2 w 100"/>
                  <a:gd name="T25" fmla="*/ 47 h 102"/>
                  <a:gd name="T26" fmla="*/ 7 w 100"/>
                  <a:gd name="T27" fmla="*/ 39 h 102"/>
                  <a:gd name="T28" fmla="*/ 11 w 100"/>
                  <a:gd name="T29" fmla="*/ 31 h 102"/>
                  <a:gd name="T30" fmla="*/ 17 w 100"/>
                  <a:gd name="T31" fmla="*/ 24 h 102"/>
                  <a:gd name="T32" fmla="*/ 24 w 100"/>
                  <a:gd name="T33" fmla="*/ 18 h 102"/>
                  <a:gd name="T34" fmla="*/ 31 w 100"/>
                  <a:gd name="T35" fmla="*/ 13 h 102"/>
                  <a:gd name="T36" fmla="*/ 38 w 100"/>
                  <a:gd name="T37" fmla="*/ 9 h 102"/>
                  <a:gd name="T38" fmla="*/ 46 w 100"/>
                  <a:gd name="T39" fmla="*/ 4 h 102"/>
                  <a:gd name="T40" fmla="*/ 54 w 100"/>
                  <a:gd name="T41" fmla="*/ 0 h 102"/>
                  <a:gd name="T42" fmla="*/ 61 w 100"/>
                  <a:gd name="T43" fmla="*/ 0 h 102"/>
                  <a:gd name="T44" fmla="*/ 68 w 100"/>
                  <a:gd name="T45" fmla="*/ 1 h 102"/>
                  <a:gd name="T46" fmla="*/ 75 w 100"/>
                  <a:gd name="T47" fmla="*/ 2 h 102"/>
                  <a:gd name="T48" fmla="*/ 82 w 100"/>
                  <a:gd name="T49" fmla="*/ 4 h 102"/>
                  <a:gd name="T50" fmla="*/ 87 w 100"/>
                  <a:gd name="T51" fmla="*/ 8 h 102"/>
                  <a:gd name="T52" fmla="*/ 92 w 100"/>
                  <a:gd name="T53" fmla="*/ 12 h 102"/>
                  <a:gd name="T54" fmla="*/ 97 w 100"/>
                  <a:gd name="T55" fmla="*/ 18 h 102"/>
                  <a:gd name="T56" fmla="*/ 99 w 100"/>
                  <a:gd name="T57" fmla="*/ 24 h 102"/>
                  <a:gd name="T58" fmla="*/ 100 w 100"/>
                  <a:gd name="T59" fmla="*/ 45 h 102"/>
                  <a:gd name="T60" fmla="*/ 96 w 100"/>
                  <a:gd name="T61" fmla="*/ 64 h 102"/>
                  <a:gd name="T62" fmla="*/ 87 w 100"/>
                  <a:gd name="T63" fmla="*/ 81 h 102"/>
                  <a:gd name="T64" fmla="*/ 77 w 100"/>
                  <a:gd name="T65"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02">
                    <a:moveTo>
                      <a:pt x="77" y="96"/>
                    </a:moveTo>
                    <a:lnTo>
                      <a:pt x="68" y="100"/>
                    </a:lnTo>
                    <a:lnTo>
                      <a:pt x="59" y="101"/>
                    </a:lnTo>
                    <a:lnTo>
                      <a:pt x="49" y="102"/>
                    </a:lnTo>
                    <a:lnTo>
                      <a:pt x="40" y="101"/>
                    </a:lnTo>
                    <a:lnTo>
                      <a:pt x="31" y="100"/>
                    </a:lnTo>
                    <a:lnTo>
                      <a:pt x="23" y="96"/>
                    </a:lnTo>
                    <a:lnTo>
                      <a:pt x="15" y="92"/>
                    </a:lnTo>
                    <a:lnTo>
                      <a:pt x="7" y="85"/>
                    </a:lnTo>
                    <a:lnTo>
                      <a:pt x="1" y="77"/>
                    </a:lnTo>
                    <a:lnTo>
                      <a:pt x="0" y="68"/>
                    </a:lnTo>
                    <a:lnTo>
                      <a:pt x="1" y="56"/>
                    </a:lnTo>
                    <a:lnTo>
                      <a:pt x="2" y="47"/>
                    </a:lnTo>
                    <a:lnTo>
                      <a:pt x="7" y="39"/>
                    </a:lnTo>
                    <a:lnTo>
                      <a:pt x="11" y="31"/>
                    </a:lnTo>
                    <a:lnTo>
                      <a:pt x="17" y="24"/>
                    </a:lnTo>
                    <a:lnTo>
                      <a:pt x="24" y="18"/>
                    </a:lnTo>
                    <a:lnTo>
                      <a:pt x="31" y="13"/>
                    </a:lnTo>
                    <a:lnTo>
                      <a:pt x="38" y="9"/>
                    </a:lnTo>
                    <a:lnTo>
                      <a:pt x="46" y="4"/>
                    </a:lnTo>
                    <a:lnTo>
                      <a:pt x="54" y="0"/>
                    </a:lnTo>
                    <a:lnTo>
                      <a:pt x="61" y="0"/>
                    </a:lnTo>
                    <a:lnTo>
                      <a:pt x="68" y="1"/>
                    </a:lnTo>
                    <a:lnTo>
                      <a:pt x="75" y="2"/>
                    </a:lnTo>
                    <a:lnTo>
                      <a:pt x="82" y="4"/>
                    </a:lnTo>
                    <a:lnTo>
                      <a:pt x="87" y="8"/>
                    </a:lnTo>
                    <a:lnTo>
                      <a:pt x="92" y="12"/>
                    </a:lnTo>
                    <a:lnTo>
                      <a:pt x="97" y="18"/>
                    </a:lnTo>
                    <a:lnTo>
                      <a:pt x="99" y="24"/>
                    </a:lnTo>
                    <a:lnTo>
                      <a:pt x="100" y="45"/>
                    </a:lnTo>
                    <a:lnTo>
                      <a:pt x="96" y="64"/>
                    </a:lnTo>
                    <a:lnTo>
                      <a:pt x="87" y="81"/>
                    </a:lnTo>
                    <a:lnTo>
                      <a:pt x="7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42" name="Freeform 44"/>
              <p:cNvSpPr>
                <a:spLocks/>
              </p:cNvSpPr>
              <p:nvPr/>
            </p:nvSpPr>
            <p:spPr bwMode="auto">
              <a:xfrm>
                <a:off x="3705" y="2937"/>
                <a:ext cx="53" cy="39"/>
              </a:xfrm>
              <a:custGeom>
                <a:avLst/>
                <a:gdLst>
                  <a:gd name="T0" fmla="*/ 78 w 106"/>
                  <a:gd name="T1" fmla="*/ 76 h 78"/>
                  <a:gd name="T2" fmla="*/ 68 w 106"/>
                  <a:gd name="T3" fmla="*/ 77 h 78"/>
                  <a:gd name="T4" fmla="*/ 58 w 106"/>
                  <a:gd name="T5" fmla="*/ 78 h 78"/>
                  <a:gd name="T6" fmla="*/ 49 w 106"/>
                  <a:gd name="T7" fmla="*/ 78 h 78"/>
                  <a:gd name="T8" fmla="*/ 40 w 106"/>
                  <a:gd name="T9" fmla="*/ 77 h 78"/>
                  <a:gd name="T10" fmla="*/ 30 w 106"/>
                  <a:gd name="T11" fmla="*/ 76 h 78"/>
                  <a:gd name="T12" fmla="*/ 21 w 106"/>
                  <a:gd name="T13" fmla="*/ 72 h 78"/>
                  <a:gd name="T14" fmla="*/ 13 w 106"/>
                  <a:gd name="T15" fmla="*/ 68 h 78"/>
                  <a:gd name="T16" fmla="*/ 5 w 106"/>
                  <a:gd name="T17" fmla="*/ 62 h 78"/>
                  <a:gd name="T18" fmla="*/ 2 w 106"/>
                  <a:gd name="T19" fmla="*/ 56 h 78"/>
                  <a:gd name="T20" fmla="*/ 0 w 106"/>
                  <a:gd name="T21" fmla="*/ 50 h 78"/>
                  <a:gd name="T22" fmla="*/ 0 w 106"/>
                  <a:gd name="T23" fmla="*/ 43 h 78"/>
                  <a:gd name="T24" fmla="*/ 0 w 106"/>
                  <a:gd name="T25" fmla="*/ 35 h 78"/>
                  <a:gd name="T26" fmla="*/ 10 w 106"/>
                  <a:gd name="T27" fmla="*/ 27 h 78"/>
                  <a:gd name="T28" fmla="*/ 19 w 106"/>
                  <a:gd name="T29" fmla="*/ 19 h 78"/>
                  <a:gd name="T30" fmla="*/ 29 w 106"/>
                  <a:gd name="T31" fmla="*/ 12 h 78"/>
                  <a:gd name="T32" fmla="*/ 41 w 106"/>
                  <a:gd name="T33" fmla="*/ 7 h 78"/>
                  <a:gd name="T34" fmla="*/ 53 w 106"/>
                  <a:gd name="T35" fmla="*/ 2 h 78"/>
                  <a:gd name="T36" fmla="*/ 65 w 106"/>
                  <a:gd name="T37" fmla="*/ 0 h 78"/>
                  <a:gd name="T38" fmla="*/ 78 w 106"/>
                  <a:gd name="T39" fmla="*/ 1 h 78"/>
                  <a:gd name="T40" fmla="*/ 90 w 106"/>
                  <a:gd name="T41" fmla="*/ 3 h 78"/>
                  <a:gd name="T42" fmla="*/ 94 w 106"/>
                  <a:gd name="T43" fmla="*/ 11 h 78"/>
                  <a:gd name="T44" fmla="*/ 98 w 106"/>
                  <a:gd name="T45" fmla="*/ 15 h 78"/>
                  <a:gd name="T46" fmla="*/ 103 w 106"/>
                  <a:gd name="T47" fmla="*/ 19 h 78"/>
                  <a:gd name="T48" fmla="*/ 106 w 106"/>
                  <a:gd name="T49" fmla="*/ 26 h 78"/>
                  <a:gd name="T50" fmla="*/ 102 w 106"/>
                  <a:gd name="T51" fmla="*/ 40 h 78"/>
                  <a:gd name="T52" fmla="*/ 96 w 106"/>
                  <a:gd name="T53" fmla="*/ 54 h 78"/>
                  <a:gd name="T54" fmla="*/ 88 w 106"/>
                  <a:gd name="T55" fmla="*/ 66 h 78"/>
                  <a:gd name="T56" fmla="*/ 78 w 106"/>
                  <a:gd name="T57"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78">
                    <a:moveTo>
                      <a:pt x="78" y="76"/>
                    </a:moveTo>
                    <a:lnTo>
                      <a:pt x="68" y="77"/>
                    </a:lnTo>
                    <a:lnTo>
                      <a:pt x="58" y="78"/>
                    </a:lnTo>
                    <a:lnTo>
                      <a:pt x="49" y="78"/>
                    </a:lnTo>
                    <a:lnTo>
                      <a:pt x="40" y="77"/>
                    </a:lnTo>
                    <a:lnTo>
                      <a:pt x="30" y="76"/>
                    </a:lnTo>
                    <a:lnTo>
                      <a:pt x="21" y="72"/>
                    </a:lnTo>
                    <a:lnTo>
                      <a:pt x="13" y="68"/>
                    </a:lnTo>
                    <a:lnTo>
                      <a:pt x="5" y="62"/>
                    </a:lnTo>
                    <a:lnTo>
                      <a:pt x="2" y="56"/>
                    </a:lnTo>
                    <a:lnTo>
                      <a:pt x="0" y="50"/>
                    </a:lnTo>
                    <a:lnTo>
                      <a:pt x="0" y="43"/>
                    </a:lnTo>
                    <a:lnTo>
                      <a:pt x="0" y="35"/>
                    </a:lnTo>
                    <a:lnTo>
                      <a:pt x="10" y="27"/>
                    </a:lnTo>
                    <a:lnTo>
                      <a:pt x="19" y="19"/>
                    </a:lnTo>
                    <a:lnTo>
                      <a:pt x="29" y="12"/>
                    </a:lnTo>
                    <a:lnTo>
                      <a:pt x="41" y="7"/>
                    </a:lnTo>
                    <a:lnTo>
                      <a:pt x="53" y="2"/>
                    </a:lnTo>
                    <a:lnTo>
                      <a:pt x="65" y="0"/>
                    </a:lnTo>
                    <a:lnTo>
                      <a:pt x="78" y="1"/>
                    </a:lnTo>
                    <a:lnTo>
                      <a:pt x="90" y="3"/>
                    </a:lnTo>
                    <a:lnTo>
                      <a:pt x="94" y="11"/>
                    </a:lnTo>
                    <a:lnTo>
                      <a:pt x="98" y="15"/>
                    </a:lnTo>
                    <a:lnTo>
                      <a:pt x="103" y="19"/>
                    </a:lnTo>
                    <a:lnTo>
                      <a:pt x="106" y="26"/>
                    </a:lnTo>
                    <a:lnTo>
                      <a:pt x="102" y="40"/>
                    </a:lnTo>
                    <a:lnTo>
                      <a:pt x="96" y="54"/>
                    </a:lnTo>
                    <a:lnTo>
                      <a:pt x="88" y="66"/>
                    </a:lnTo>
                    <a:lnTo>
                      <a:pt x="78"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43" name="Freeform 45"/>
              <p:cNvSpPr>
                <a:spLocks/>
              </p:cNvSpPr>
              <p:nvPr/>
            </p:nvSpPr>
            <p:spPr bwMode="auto">
              <a:xfrm>
                <a:off x="3720" y="2803"/>
                <a:ext cx="34" cy="34"/>
              </a:xfrm>
              <a:custGeom>
                <a:avLst/>
                <a:gdLst>
                  <a:gd name="T0" fmla="*/ 45 w 68"/>
                  <a:gd name="T1" fmla="*/ 65 h 67"/>
                  <a:gd name="T2" fmla="*/ 40 w 68"/>
                  <a:gd name="T3" fmla="*/ 66 h 67"/>
                  <a:gd name="T4" fmla="*/ 35 w 68"/>
                  <a:gd name="T5" fmla="*/ 67 h 67"/>
                  <a:gd name="T6" fmla="*/ 29 w 68"/>
                  <a:gd name="T7" fmla="*/ 67 h 67"/>
                  <a:gd name="T8" fmla="*/ 23 w 68"/>
                  <a:gd name="T9" fmla="*/ 66 h 67"/>
                  <a:gd name="T10" fmla="*/ 18 w 68"/>
                  <a:gd name="T11" fmla="*/ 65 h 67"/>
                  <a:gd name="T12" fmla="*/ 13 w 68"/>
                  <a:gd name="T13" fmla="*/ 64 h 67"/>
                  <a:gd name="T14" fmla="*/ 8 w 68"/>
                  <a:gd name="T15" fmla="*/ 60 h 67"/>
                  <a:gd name="T16" fmla="*/ 4 w 68"/>
                  <a:gd name="T17" fmla="*/ 57 h 67"/>
                  <a:gd name="T18" fmla="*/ 0 w 68"/>
                  <a:gd name="T19" fmla="*/ 49 h 67"/>
                  <a:gd name="T20" fmla="*/ 0 w 68"/>
                  <a:gd name="T21" fmla="*/ 41 h 67"/>
                  <a:gd name="T22" fmla="*/ 1 w 68"/>
                  <a:gd name="T23" fmla="*/ 33 h 67"/>
                  <a:gd name="T24" fmla="*/ 4 w 68"/>
                  <a:gd name="T25" fmla="*/ 25 h 67"/>
                  <a:gd name="T26" fmla="*/ 7 w 68"/>
                  <a:gd name="T27" fmla="*/ 20 h 67"/>
                  <a:gd name="T28" fmla="*/ 12 w 68"/>
                  <a:gd name="T29" fmla="*/ 15 h 67"/>
                  <a:gd name="T30" fmla="*/ 16 w 68"/>
                  <a:gd name="T31" fmla="*/ 11 h 67"/>
                  <a:gd name="T32" fmla="*/ 21 w 68"/>
                  <a:gd name="T33" fmla="*/ 7 h 67"/>
                  <a:gd name="T34" fmla="*/ 27 w 68"/>
                  <a:gd name="T35" fmla="*/ 5 h 67"/>
                  <a:gd name="T36" fmla="*/ 31 w 68"/>
                  <a:gd name="T37" fmla="*/ 4 h 67"/>
                  <a:gd name="T38" fmla="*/ 37 w 68"/>
                  <a:gd name="T39" fmla="*/ 3 h 67"/>
                  <a:gd name="T40" fmla="*/ 43 w 68"/>
                  <a:gd name="T41" fmla="*/ 4 h 67"/>
                  <a:gd name="T42" fmla="*/ 48 w 68"/>
                  <a:gd name="T43" fmla="*/ 8 h 67"/>
                  <a:gd name="T44" fmla="*/ 59 w 68"/>
                  <a:gd name="T45" fmla="*/ 0 h 67"/>
                  <a:gd name="T46" fmla="*/ 68 w 68"/>
                  <a:gd name="T47" fmla="*/ 16 h 67"/>
                  <a:gd name="T48" fmla="*/ 66 w 68"/>
                  <a:gd name="T49" fmla="*/ 34 h 67"/>
                  <a:gd name="T50" fmla="*/ 58 w 68"/>
                  <a:gd name="T51" fmla="*/ 50 h 67"/>
                  <a:gd name="T52" fmla="*/ 45 w 68"/>
                  <a:gd name="T53"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67">
                    <a:moveTo>
                      <a:pt x="45" y="65"/>
                    </a:moveTo>
                    <a:lnTo>
                      <a:pt x="40" y="66"/>
                    </a:lnTo>
                    <a:lnTo>
                      <a:pt x="35" y="67"/>
                    </a:lnTo>
                    <a:lnTo>
                      <a:pt x="29" y="67"/>
                    </a:lnTo>
                    <a:lnTo>
                      <a:pt x="23" y="66"/>
                    </a:lnTo>
                    <a:lnTo>
                      <a:pt x="18" y="65"/>
                    </a:lnTo>
                    <a:lnTo>
                      <a:pt x="13" y="64"/>
                    </a:lnTo>
                    <a:lnTo>
                      <a:pt x="8" y="60"/>
                    </a:lnTo>
                    <a:lnTo>
                      <a:pt x="4" y="57"/>
                    </a:lnTo>
                    <a:lnTo>
                      <a:pt x="0" y="49"/>
                    </a:lnTo>
                    <a:lnTo>
                      <a:pt x="0" y="41"/>
                    </a:lnTo>
                    <a:lnTo>
                      <a:pt x="1" y="33"/>
                    </a:lnTo>
                    <a:lnTo>
                      <a:pt x="4" y="25"/>
                    </a:lnTo>
                    <a:lnTo>
                      <a:pt x="7" y="20"/>
                    </a:lnTo>
                    <a:lnTo>
                      <a:pt x="12" y="15"/>
                    </a:lnTo>
                    <a:lnTo>
                      <a:pt x="16" y="11"/>
                    </a:lnTo>
                    <a:lnTo>
                      <a:pt x="21" y="7"/>
                    </a:lnTo>
                    <a:lnTo>
                      <a:pt x="27" y="5"/>
                    </a:lnTo>
                    <a:lnTo>
                      <a:pt x="31" y="4"/>
                    </a:lnTo>
                    <a:lnTo>
                      <a:pt x="37" y="3"/>
                    </a:lnTo>
                    <a:lnTo>
                      <a:pt x="43" y="4"/>
                    </a:lnTo>
                    <a:lnTo>
                      <a:pt x="48" y="8"/>
                    </a:lnTo>
                    <a:lnTo>
                      <a:pt x="59" y="0"/>
                    </a:lnTo>
                    <a:lnTo>
                      <a:pt x="68" y="16"/>
                    </a:lnTo>
                    <a:lnTo>
                      <a:pt x="66" y="34"/>
                    </a:lnTo>
                    <a:lnTo>
                      <a:pt x="58" y="50"/>
                    </a:lnTo>
                    <a:lnTo>
                      <a:pt x="45" y="65"/>
                    </a:lnTo>
                    <a:close/>
                  </a:path>
                </a:pathLst>
              </a:custGeom>
              <a:solidFill>
                <a:srgbClr val="9E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44" name="Freeform 46"/>
              <p:cNvSpPr>
                <a:spLocks/>
              </p:cNvSpPr>
              <p:nvPr/>
            </p:nvSpPr>
            <p:spPr bwMode="auto">
              <a:xfrm>
                <a:off x="3734" y="2641"/>
                <a:ext cx="15" cy="12"/>
              </a:xfrm>
              <a:custGeom>
                <a:avLst/>
                <a:gdLst>
                  <a:gd name="T0" fmla="*/ 16 w 30"/>
                  <a:gd name="T1" fmla="*/ 23 h 23"/>
                  <a:gd name="T2" fmla="*/ 9 w 30"/>
                  <a:gd name="T3" fmla="*/ 22 h 23"/>
                  <a:gd name="T4" fmla="*/ 5 w 30"/>
                  <a:gd name="T5" fmla="*/ 17 h 23"/>
                  <a:gd name="T6" fmla="*/ 2 w 30"/>
                  <a:gd name="T7" fmla="*/ 12 h 23"/>
                  <a:gd name="T8" fmla="*/ 0 w 30"/>
                  <a:gd name="T9" fmla="*/ 7 h 23"/>
                  <a:gd name="T10" fmla="*/ 0 w 30"/>
                  <a:gd name="T11" fmla="*/ 4 h 23"/>
                  <a:gd name="T12" fmla="*/ 0 w 30"/>
                  <a:gd name="T13" fmla="*/ 2 h 23"/>
                  <a:gd name="T14" fmla="*/ 2 w 30"/>
                  <a:gd name="T15" fmla="*/ 1 h 23"/>
                  <a:gd name="T16" fmla="*/ 5 w 30"/>
                  <a:gd name="T17" fmla="*/ 0 h 23"/>
                  <a:gd name="T18" fmla="*/ 12 w 30"/>
                  <a:gd name="T19" fmla="*/ 2 h 23"/>
                  <a:gd name="T20" fmla="*/ 16 w 30"/>
                  <a:gd name="T21" fmla="*/ 8 h 23"/>
                  <a:gd name="T22" fmla="*/ 21 w 30"/>
                  <a:gd name="T23" fmla="*/ 12 h 23"/>
                  <a:gd name="T24" fmla="*/ 30 w 30"/>
                  <a:gd name="T25" fmla="*/ 14 h 23"/>
                  <a:gd name="T26" fmla="*/ 27 w 30"/>
                  <a:gd name="T27" fmla="*/ 17 h 23"/>
                  <a:gd name="T28" fmla="*/ 24 w 30"/>
                  <a:gd name="T29" fmla="*/ 19 h 23"/>
                  <a:gd name="T30" fmla="*/ 21 w 30"/>
                  <a:gd name="T31" fmla="*/ 21 h 23"/>
                  <a:gd name="T32" fmla="*/ 16 w 3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23">
                    <a:moveTo>
                      <a:pt x="16" y="23"/>
                    </a:moveTo>
                    <a:lnTo>
                      <a:pt x="9" y="22"/>
                    </a:lnTo>
                    <a:lnTo>
                      <a:pt x="5" y="17"/>
                    </a:lnTo>
                    <a:lnTo>
                      <a:pt x="2" y="12"/>
                    </a:lnTo>
                    <a:lnTo>
                      <a:pt x="0" y="7"/>
                    </a:lnTo>
                    <a:lnTo>
                      <a:pt x="0" y="4"/>
                    </a:lnTo>
                    <a:lnTo>
                      <a:pt x="0" y="2"/>
                    </a:lnTo>
                    <a:lnTo>
                      <a:pt x="2" y="1"/>
                    </a:lnTo>
                    <a:lnTo>
                      <a:pt x="5" y="0"/>
                    </a:lnTo>
                    <a:lnTo>
                      <a:pt x="12" y="2"/>
                    </a:lnTo>
                    <a:lnTo>
                      <a:pt x="16" y="8"/>
                    </a:lnTo>
                    <a:lnTo>
                      <a:pt x="21" y="12"/>
                    </a:lnTo>
                    <a:lnTo>
                      <a:pt x="30" y="14"/>
                    </a:lnTo>
                    <a:lnTo>
                      <a:pt x="27" y="17"/>
                    </a:lnTo>
                    <a:lnTo>
                      <a:pt x="24" y="19"/>
                    </a:lnTo>
                    <a:lnTo>
                      <a:pt x="21" y="21"/>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45" name="Freeform 47"/>
              <p:cNvSpPr>
                <a:spLocks/>
              </p:cNvSpPr>
              <p:nvPr/>
            </p:nvSpPr>
            <p:spPr bwMode="auto">
              <a:xfrm>
                <a:off x="3713" y="2945"/>
                <a:ext cx="36" cy="23"/>
              </a:xfrm>
              <a:custGeom>
                <a:avLst/>
                <a:gdLst>
                  <a:gd name="T0" fmla="*/ 56 w 72"/>
                  <a:gd name="T1" fmla="*/ 44 h 46"/>
                  <a:gd name="T2" fmla="*/ 49 w 72"/>
                  <a:gd name="T3" fmla="*/ 46 h 46"/>
                  <a:gd name="T4" fmla="*/ 41 w 72"/>
                  <a:gd name="T5" fmla="*/ 46 h 46"/>
                  <a:gd name="T6" fmla="*/ 34 w 72"/>
                  <a:gd name="T7" fmla="*/ 46 h 46"/>
                  <a:gd name="T8" fmla="*/ 26 w 72"/>
                  <a:gd name="T9" fmla="*/ 46 h 46"/>
                  <a:gd name="T10" fmla="*/ 19 w 72"/>
                  <a:gd name="T11" fmla="*/ 44 h 46"/>
                  <a:gd name="T12" fmla="*/ 12 w 72"/>
                  <a:gd name="T13" fmla="*/ 41 h 46"/>
                  <a:gd name="T14" fmla="*/ 5 w 72"/>
                  <a:gd name="T15" fmla="*/ 38 h 46"/>
                  <a:gd name="T16" fmla="*/ 0 w 72"/>
                  <a:gd name="T17" fmla="*/ 34 h 46"/>
                  <a:gd name="T18" fmla="*/ 2 w 72"/>
                  <a:gd name="T19" fmla="*/ 24 h 46"/>
                  <a:gd name="T20" fmla="*/ 9 w 72"/>
                  <a:gd name="T21" fmla="*/ 16 h 46"/>
                  <a:gd name="T22" fmla="*/ 18 w 72"/>
                  <a:gd name="T23" fmla="*/ 10 h 46"/>
                  <a:gd name="T24" fmla="*/ 28 w 72"/>
                  <a:gd name="T25" fmla="*/ 3 h 46"/>
                  <a:gd name="T26" fmla="*/ 35 w 72"/>
                  <a:gd name="T27" fmla="*/ 1 h 46"/>
                  <a:gd name="T28" fmla="*/ 41 w 72"/>
                  <a:gd name="T29" fmla="*/ 0 h 46"/>
                  <a:gd name="T30" fmla="*/ 46 w 72"/>
                  <a:gd name="T31" fmla="*/ 2 h 46"/>
                  <a:gd name="T32" fmla="*/ 50 w 72"/>
                  <a:gd name="T33" fmla="*/ 4 h 46"/>
                  <a:gd name="T34" fmla="*/ 55 w 72"/>
                  <a:gd name="T35" fmla="*/ 8 h 46"/>
                  <a:gd name="T36" fmla="*/ 59 w 72"/>
                  <a:gd name="T37" fmla="*/ 10 h 46"/>
                  <a:gd name="T38" fmla="*/ 65 w 72"/>
                  <a:gd name="T39" fmla="*/ 12 h 46"/>
                  <a:gd name="T40" fmla="*/ 72 w 72"/>
                  <a:gd name="T41" fmla="*/ 12 h 46"/>
                  <a:gd name="T42" fmla="*/ 70 w 72"/>
                  <a:gd name="T43" fmla="*/ 22 h 46"/>
                  <a:gd name="T44" fmla="*/ 67 w 72"/>
                  <a:gd name="T45" fmla="*/ 31 h 46"/>
                  <a:gd name="T46" fmla="*/ 63 w 72"/>
                  <a:gd name="T47" fmla="*/ 38 h 46"/>
                  <a:gd name="T48" fmla="*/ 56 w 72"/>
                  <a:gd name="T49"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2" h="46">
                    <a:moveTo>
                      <a:pt x="56" y="44"/>
                    </a:moveTo>
                    <a:lnTo>
                      <a:pt x="49" y="46"/>
                    </a:lnTo>
                    <a:lnTo>
                      <a:pt x="41" y="46"/>
                    </a:lnTo>
                    <a:lnTo>
                      <a:pt x="34" y="46"/>
                    </a:lnTo>
                    <a:lnTo>
                      <a:pt x="26" y="46"/>
                    </a:lnTo>
                    <a:lnTo>
                      <a:pt x="19" y="44"/>
                    </a:lnTo>
                    <a:lnTo>
                      <a:pt x="12" y="41"/>
                    </a:lnTo>
                    <a:lnTo>
                      <a:pt x="5" y="38"/>
                    </a:lnTo>
                    <a:lnTo>
                      <a:pt x="0" y="34"/>
                    </a:lnTo>
                    <a:lnTo>
                      <a:pt x="2" y="24"/>
                    </a:lnTo>
                    <a:lnTo>
                      <a:pt x="9" y="16"/>
                    </a:lnTo>
                    <a:lnTo>
                      <a:pt x="18" y="10"/>
                    </a:lnTo>
                    <a:lnTo>
                      <a:pt x="28" y="3"/>
                    </a:lnTo>
                    <a:lnTo>
                      <a:pt x="35" y="1"/>
                    </a:lnTo>
                    <a:lnTo>
                      <a:pt x="41" y="0"/>
                    </a:lnTo>
                    <a:lnTo>
                      <a:pt x="46" y="2"/>
                    </a:lnTo>
                    <a:lnTo>
                      <a:pt x="50" y="4"/>
                    </a:lnTo>
                    <a:lnTo>
                      <a:pt x="55" y="8"/>
                    </a:lnTo>
                    <a:lnTo>
                      <a:pt x="59" y="10"/>
                    </a:lnTo>
                    <a:lnTo>
                      <a:pt x="65" y="12"/>
                    </a:lnTo>
                    <a:lnTo>
                      <a:pt x="72" y="12"/>
                    </a:lnTo>
                    <a:lnTo>
                      <a:pt x="70" y="22"/>
                    </a:lnTo>
                    <a:lnTo>
                      <a:pt x="67" y="31"/>
                    </a:lnTo>
                    <a:lnTo>
                      <a:pt x="63" y="38"/>
                    </a:lnTo>
                    <a:lnTo>
                      <a:pt x="56" y="44"/>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46" name="Freeform 48"/>
              <p:cNvSpPr>
                <a:spLocks/>
              </p:cNvSpPr>
              <p:nvPr/>
            </p:nvSpPr>
            <p:spPr bwMode="auto">
              <a:xfrm>
                <a:off x="3567" y="3035"/>
                <a:ext cx="177" cy="17"/>
              </a:xfrm>
              <a:custGeom>
                <a:avLst/>
                <a:gdLst>
                  <a:gd name="T0" fmla="*/ 346 w 355"/>
                  <a:gd name="T1" fmla="*/ 35 h 35"/>
                  <a:gd name="T2" fmla="*/ 331 w 355"/>
                  <a:gd name="T3" fmla="*/ 31 h 35"/>
                  <a:gd name="T4" fmla="*/ 316 w 355"/>
                  <a:gd name="T5" fmla="*/ 29 h 35"/>
                  <a:gd name="T6" fmla="*/ 302 w 355"/>
                  <a:gd name="T7" fmla="*/ 28 h 35"/>
                  <a:gd name="T8" fmla="*/ 288 w 355"/>
                  <a:gd name="T9" fmla="*/ 27 h 35"/>
                  <a:gd name="T10" fmla="*/ 273 w 355"/>
                  <a:gd name="T11" fmla="*/ 27 h 35"/>
                  <a:gd name="T12" fmla="*/ 259 w 355"/>
                  <a:gd name="T13" fmla="*/ 27 h 35"/>
                  <a:gd name="T14" fmla="*/ 245 w 355"/>
                  <a:gd name="T15" fmla="*/ 27 h 35"/>
                  <a:gd name="T16" fmla="*/ 232 w 355"/>
                  <a:gd name="T17" fmla="*/ 28 h 35"/>
                  <a:gd name="T18" fmla="*/ 217 w 355"/>
                  <a:gd name="T19" fmla="*/ 29 h 35"/>
                  <a:gd name="T20" fmla="*/ 203 w 355"/>
                  <a:gd name="T21" fmla="*/ 30 h 35"/>
                  <a:gd name="T22" fmla="*/ 189 w 355"/>
                  <a:gd name="T23" fmla="*/ 31 h 35"/>
                  <a:gd name="T24" fmla="*/ 175 w 355"/>
                  <a:gd name="T25" fmla="*/ 31 h 35"/>
                  <a:gd name="T26" fmla="*/ 161 w 355"/>
                  <a:gd name="T27" fmla="*/ 32 h 35"/>
                  <a:gd name="T28" fmla="*/ 146 w 355"/>
                  <a:gd name="T29" fmla="*/ 32 h 35"/>
                  <a:gd name="T30" fmla="*/ 133 w 355"/>
                  <a:gd name="T31" fmla="*/ 31 h 35"/>
                  <a:gd name="T32" fmla="*/ 118 w 355"/>
                  <a:gd name="T33" fmla="*/ 30 h 35"/>
                  <a:gd name="T34" fmla="*/ 10 w 355"/>
                  <a:gd name="T35" fmla="*/ 35 h 35"/>
                  <a:gd name="T36" fmla="*/ 7 w 355"/>
                  <a:gd name="T37" fmla="*/ 34 h 35"/>
                  <a:gd name="T38" fmla="*/ 5 w 355"/>
                  <a:gd name="T39" fmla="*/ 31 h 35"/>
                  <a:gd name="T40" fmla="*/ 2 w 355"/>
                  <a:gd name="T41" fmla="*/ 28 h 35"/>
                  <a:gd name="T42" fmla="*/ 0 w 355"/>
                  <a:gd name="T43" fmla="*/ 26 h 35"/>
                  <a:gd name="T44" fmla="*/ 1 w 355"/>
                  <a:gd name="T45" fmla="*/ 21 h 35"/>
                  <a:gd name="T46" fmla="*/ 2 w 355"/>
                  <a:gd name="T47" fmla="*/ 15 h 35"/>
                  <a:gd name="T48" fmla="*/ 6 w 355"/>
                  <a:gd name="T49" fmla="*/ 11 h 35"/>
                  <a:gd name="T50" fmla="*/ 10 w 355"/>
                  <a:gd name="T51" fmla="*/ 6 h 35"/>
                  <a:gd name="T52" fmla="*/ 27 w 355"/>
                  <a:gd name="T53" fmla="*/ 7 h 35"/>
                  <a:gd name="T54" fmla="*/ 44 w 355"/>
                  <a:gd name="T55" fmla="*/ 8 h 35"/>
                  <a:gd name="T56" fmla="*/ 62 w 355"/>
                  <a:gd name="T57" fmla="*/ 9 h 35"/>
                  <a:gd name="T58" fmla="*/ 80 w 355"/>
                  <a:gd name="T59" fmla="*/ 9 h 35"/>
                  <a:gd name="T60" fmla="*/ 98 w 355"/>
                  <a:gd name="T61" fmla="*/ 11 h 35"/>
                  <a:gd name="T62" fmla="*/ 118 w 355"/>
                  <a:gd name="T63" fmla="*/ 11 h 35"/>
                  <a:gd name="T64" fmla="*/ 136 w 355"/>
                  <a:gd name="T65" fmla="*/ 11 h 35"/>
                  <a:gd name="T66" fmla="*/ 156 w 355"/>
                  <a:gd name="T67" fmla="*/ 11 h 35"/>
                  <a:gd name="T68" fmla="*/ 174 w 355"/>
                  <a:gd name="T69" fmla="*/ 11 h 35"/>
                  <a:gd name="T70" fmla="*/ 194 w 355"/>
                  <a:gd name="T71" fmla="*/ 11 h 35"/>
                  <a:gd name="T72" fmla="*/ 213 w 355"/>
                  <a:gd name="T73" fmla="*/ 11 h 35"/>
                  <a:gd name="T74" fmla="*/ 232 w 355"/>
                  <a:gd name="T75" fmla="*/ 9 h 35"/>
                  <a:gd name="T76" fmla="*/ 251 w 355"/>
                  <a:gd name="T77" fmla="*/ 9 h 35"/>
                  <a:gd name="T78" fmla="*/ 270 w 355"/>
                  <a:gd name="T79" fmla="*/ 8 h 35"/>
                  <a:gd name="T80" fmla="*/ 288 w 355"/>
                  <a:gd name="T81" fmla="*/ 7 h 35"/>
                  <a:gd name="T82" fmla="*/ 305 w 355"/>
                  <a:gd name="T83" fmla="*/ 6 h 35"/>
                  <a:gd name="T84" fmla="*/ 310 w 355"/>
                  <a:gd name="T85" fmla="*/ 4 h 35"/>
                  <a:gd name="T86" fmla="*/ 315 w 355"/>
                  <a:gd name="T87" fmla="*/ 3 h 35"/>
                  <a:gd name="T88" fmla="*/ 319 w 355"/>
                  <a:gd name="T89" fmla="*/ 0 h 35"/>
                  <a:gd name="T90" fmla="*/ 325 w 355"/>
                  <a:gd name="T91" fmla="*/ 0 h 35"/>
                  <a:gd name="T92" fmla="*/ 330 w 355"/>
                  <a:gd name="T93" fmla="*/ 0 h 35"/>
                  <a:gd name="T94" fmla="*/ 334 w 355"/>
                  <a:gd name="T95" fmla="*/ 0 h 35"/>
                  <a:gd name="T96" fmla="*/ 339 w 355"/>
                  <a:gd name="T97" fmla="*/ 3 h 35"/>
                  <a:gd name="T98" fmla="*/ 343 w 355"/>
                  <a:gd name="T99" fmla="*/ 6 h 35"/>
                  <a:gd name="T100" fmla="*/ 350 w 355"/>
                  <a:gd name="T101" fmla="*/ 13 h 35"/>
                  <a:gd name="T102" fmla="*/ 355 w 355"/>
                  <a:gd name="T103" fmla="*/ 20 h 35"/>
                  <a:gd name="T104" fmla="*/ 354 w 355"/>
                  <a:gd name="T105" fmla="*/ 27 h 35"/>
                  <a:gd name="T106" fmla="*/ 346 w 355"/>
                  <a:gd name="T10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5" h="35">
                    <a:moveTo>
                      <a:pt x="346" y="35"/>
                    </a:moveTo>
                    <a:lnTo>
                      <a:pt x="331" y="31"/>
                    </a:lnTo>
                    <a:lnTo>
                      <a:pt x="316" y="29"/>
                    </a:lnTo>
                    <a:lnTo>
                      <a:pt x="302" y="28"/>
                    </a:lnTo>
                    <a:lnTo>
                      <a:pt x="288" y="27"/>
                    </a:lnTo>
                    <a:lnTo>
                      <a:pt x="273" y="27"/>
                    </a:lnTo>
                    <a:lnTo>
                      <a:pt x="259" y="27"/>
                    </a:lnTo>
                    <a:lnTo>
                      <a:pt x="245" y="27"/>
                    </a:lnTo>
                    <a:lnTo>
                      <a:pt x="232" y="28"/>
                    </a:lnTo>
                    <a:lnTo>
                      <a:pt x="217" y="29"/>
                    </a:lnTo>
                    <a:lnTo>
                      <a:pt x="203" y="30"/>
                    </a:lnTo>
                    <a:lnTo>
                      <a:pt x="189" y="31"/>
                    </a:lnTo>
                    <a:lnTo>
                      <a:pt x="175" y="31"/>
                    </a:lnTo>
                    <a:lnTo>
                      <a:pt x="161" y="32"/>
                    </a:lnTo>
                    <a:lnTo>
                      <a:pt x="146" y="32"/>
                    </a:lnTo>
                    <a:lnTo>
                      <a:pt x="133" y="31"/>
                    </a:lnTo>
                    <a:lnTo>
                      <a:pt x="118" y="30"/>
                    </a:lnTo>
                    <a:lnTo>
                      <a:pt x="10" y="35"/>
                    </a:lnTo>
                    <a:lnTo>
                      <a:pt x="7" y="34"/>
                    </a:lnTo>
                    <a:lnTo>
                      <a:pt x="5" y="31"/>
                    </a:lnTo>
                    <a:lnTo>
                      <a:pt x="2" y="28"/>
                    </a:lnTo>
                    <a:lnTo>
                      <a:pt x="0" y="26"/>
                    </a:lnTo>
                    <a:lnTo>
                      <a:pt x="1" y="21"/>
                    </a:lnTo>
                    <a:lnTo>
                      <a:pt x="2" y="15"/>
                    </a:lnTo>
                    <a:lnTo>
                      <a:pt x="6" y="11"/>
                    </a:lnTo>
                    <a:lnTo>
                      <a:pt x="10" y="6"/>
                    </a:lnTo>
                    <a:lnTo>
                      <a:pt x="27" y="7"/>
                    </a:lnTo>
                    <a:lnTo>
                      <a:pt x="44" y="8"/>
                    </a:lnTo>
                    <a:lnTo>
                      <a:pt x="62" y="9"/>
                    </a:lnTo>
                    <a:lnTo>
                      <a:pt x="80" y="9"/>
                    </a:lnTo>
                    <a:lnTo>
                      <a:pt x="98" y="11"/>
                    </a:lnTo>
                    <a:lnTo>
                      <a:pt x="118" y="11"/>
                    </a:lnTo>
                    <a:lnTo>
                      <a:pt x="136" y="11"/>
                    </a:lnTo>
                    <a:lnTo>
                      <a:pt x="156" y="11"/>
                    </a:lnTo>
                    <a:lnTo>
                      <a:pt x="174" y="11"/>
                    </a:lnTo>
                    <a:lnTo>
                      <a:pt x="194" y="11"/>
                    </a:lnTo>
                    <a:lnTo>
                      <a:pt x="213" y="11"/>
                    </a:lnTo>
                    <a:lnTo>
                      <a:pt x="232" y="9"/>
                    </a:lnTo>
                    <a:lnTo>
                      <a:pt x="251" y="9"/>
                    </a:lnTo>
                    <a:lnTo>
                      <a:pt x="270" y="8"/>
                    </a:lnTo>
                    <a:lnTo>
                      <a:pt x="288" y="7"/>
                    </a:lnTo>
                    <a:lnTo>
                      <a:pt x="305" y="6"/>
                    </a:lnTo>
                    <a:lnTo>
                      <a:pt x="310" y="4"/>
                    </a:lnTo>
                    <a:lnTo>
                      <a:pt x="315" y="3"/>
                    </a:lnTo>
                    <a:lnTo>
                      <a:pt x="319" y="0"/>
                    </a:lnTo>
                    <a:lnTo>
                      <a:pt x="325" y="0"/>
                    </a:lnTo>
                    <a:lnTo>
                      <a:pt x="330" y="0"/>
                    </a:lnTo>
                    <a:lnTo>
                      <a:pt x="334" y="0"/>
                    </a:lnTo>
                    <a:lnTo>
                      <a:pt x="339" y="3"/>
                    </a:lnTo>
                    <a:lnTo>
                      <a:pt x="343" y="6"/>
                    </a:lnTo>
                    <a:lnTo>
                      <a:pt x="350" y="13"/>
                    </a:lnTo>
                    <a:lnTo>
                      <a:pt x="355" y="20"/>
                    </a:lnTo>
                    <a:lnTo>
                      <a:pt x="354" y="27"/>
                    </a:lnTo>
                    <a:lnTo>
                      <a:pt x="346"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47" name="Freeform 49"/>
              <p:cNvSpPr>
                <a:spLocks/>
              </p:cNvSpPr>
              <p:nvPr/>
            </p:nvSpPr>
            <p:spPr bwMode="auto">
              <a:xfrm>
                <a:off x="3557" y="2779"/>
                <a:ext cx="138" cy="87"/>
              </a:xfrm>
              <a:custGeom>
                <a:avLst/>
                <a:gdLst>
                  <a:gd name="T0" fmla="*/ 265 w 276"/>
                  <a:gd name="T1" fmla="*/ 122 h 174"/>
                  <a:gd name="T2" fmla="*/ 246 w 276"/>
                  <a:gd name="T3" fmla="*/ 131 h 174"/>
                  <a:gd name="T4" fmla="*/ 247 w 276"/>
                  <a:gd name="T5" fmla="*/ 136 h 174"/>
                  <a:gd name="T6" fmla="*/ 249 w 276"/>
                  <a:gd name="T7" fmla="*/ 142 h 174"/>
                  <a:gd name="T8" fmla="*/ 250 w 276"/>
                  <a:gd name="T9" fmla="*/ 146 h 174"/>
                  <a:gd name="T10" fmla="*/ 248 w 276"/>
                  <a:gd name="T11" fmla="*/ 152 h 174"/>
                  <a:gd name="T12" fmla="*/ 235 w 276"/>
                  <a:gd name="T13" fmla="*/ 154 h 174"/>
                  <a:gd name="T14" fmla="*/ 223 w 276"/>
                  <a:gd name="T15" fmla="*/ 157 h 174"/>
                  <a:gd name="T16" fmla="*/ 210 w 276"/>
                  <a:gd name="T17" fmla="*/ 158 h 174"/>
                  <a:gd name="T18" fmla="*/ 199 w 276"/>
                  <a:gd name="T19" fmla="*/ 159 h 174"/>
                  <a:gd name="T20" fmla="*/ 186 w 276"/>
                  <a:gd name="T21" fmla="*/ 160 h 174"/>
                  <a:gd name="T22" fmla="*/ 173 w 276"/>
                  <a:gd name="T23" fmla="*/ 160 h 174"/>
                  <a:gd name="T24" fmla="*/ 161 w 276"/>
                  <a:gd name="T25" fmla="*/ 161 h 174"/>
                  <a:gd name="T26" fmla="*/ 148 w 276"/>
                  <a:gd name="T27" fmla="*/ 161 h 174"/>
                  <a:gd name="T28" fmla="*/ 136 w 276"/>
                  <a:gd name="T29" fmla="*/ 161 h 174"/>
                  <a:gd name="T30" fmla="*/ 124 w 276"/>
                  <a:gd name="T31" fmla="*/ 162 h 174"/>
                  <a:gd name="T32" fmla="*/ 111 w 276"/>
                  <a:gd name="T33" fmla="*/ 163 h 174"/>
                  <a:gd name="T34" fmla="*/ 98 w 276"/>
                  <a:gd name="T35" fmla="*/ 165 h 174"/>
                  <a:gd name="T36" fmla="*/ 86 w 276"/>
                  <a:gd name="T37" fmla="*/ 166 h 174"/>
                  <a:gd name="T38" fmla="*/ 73 w 276"/>
                  <a:gd name="T39" fmla="*/ 168 h 174"/>
                  <a:gd name="T40" fmla="*/ 60 w 276"/>
                  <a:gd name="T41" fmla="*/ 170 h 174"/>
                  <a:gd name="T42" fmla="*/ 48 w 276"/>
                  <a:gd name="T43" fmla="*/ 174 h 174"/>
                  <a:gd name="T44" fmla="*/ 38 w 276"/>
                  <a:gd name="T45" fmla="*/ 172 h 174"/>
                  <a:gd name="T46" fmla="*/ 32 w 276"/>
                  <a:gd name="T47" fmla="*/ 167 h 174"/>
                  <a:gd name="T48" fmla="*/ 25 w 276"/>
                  <a:gd name="T49" fmla="*/ 161 h 174"/>
                  <a:gd name="T50" fmla="*/ 20 w 276"/>
                  <a:gd name="T51" fmla="*/ 154 h 174"/>
                  <a:gd name="T52" fmla="*/ 15 w 276"/>
                  <a:gd name="T53" fmla="*/ 146 h 174"/>
                  <a:gd name="T54" fmla="*/ 11 w 276"/>
                  <a:gd name="T55" fmla="*/ 138 h 174"/>
                  <a:gd name="T56" fmla="*/ 7 w 276"/>
                  <a:gd name="T57" fmla="*/ 129 h 174"/>
                  <a:gd name="T58" fmla="*/ 3 w 276"/>
                  <a:gd name="T59" fmla="*/ 120 h 174"/>
                  <a:gd name="T60" fmla="*/ 0 w 276"/>
                  <a:gd name="T61" fmla="*/ 107 h 174"/>
                  <a:gd name="T62" fmla="*/ 0 w 276"/>
                  <a:gd name="T63" fmla="*/ 94 h 174"/>
                  <a:gd name="T64" fmla="*/ 3 w 276"/>
                  <a:gd name="T65" fmla="*/ 83 h 174"/>
                  <a:gd name="T66" fmla="*/ 7 w 276"/>
                  <a:gd name="T67" fmla="*/ 73 h 174"/>
                  <a:gd name="T68" fmla="*/ 12 w 276"/>
                  <a:gd name="T69" fmla="*/ 62 h 174"/>
                  <a:gd name="T70" fmla="*/ 18 w 276"/>
                  <a:gd name="T71" fmla="*/ 51 h 174"/>
                  <a:gd name="T72" fmla="*/ 24 w 276"/>
                  <a:gd name="T73" fmla="*/ 40 h 174"/>
                  <a:gd name="T74" fmla="*/ 28 w 276"/>
                  <a:gd name="T75" fmla="*/ 29 h 174"/>
                  <a:gd name="T76" fmla="*/ 41 w 276"/>
                  <a:gd name="T77" fmla="*/ 24 h 174"/>
                  <a:gd name="T78" fmla="*/ 55 w 276"/>
                  <a:gd name="T79" fmla="*/ 20 h 174"/>
                  <a:gd name="T80" fmla="*/ 70 w 276"/>
                  <a:gd name="T81" fmla="*/ 16 h 174"/>
                  <a:gd name="T82" fmla="*/ 83 w 276"/>
                  <a:gd name="T83" fmla="*/ 13 h 174"/>
                  <a:gd name="T84" fmla="*/ 98 w 276"/>
                  <a:gd name="T85" fmla="*/ 10 h 174"/>
                  <a:gd name="T86" fmla="*/ 113 w 276"/>
                  <a:gd name="T87" fmla="*/ 8 h 174"/>
                  <a:gd name="T88" fmla="*/ 128 w 276"/>
                  <a:gd name="T89" fmla="*/ 6 h 174"/>
                  <a:gd name="T90" fmla="*/ 143 w 276"/>
                  <a:gd name="T91" fmla="*/ 5 h 174"/>
                  <a:gd name="T92" fmla="*/ 159 w 276"/>
                  <a:gd name="T93" fmla="*/ 3 h 174"/>
                  <a:gd name="T94" fmla="*/ 174 w 276"/>
                  <a:gd name="T95" fmla="*/ 2 h 174"/>
                  <a:gd name="T96" fmla="*/ 189 w 276"/>
                  <a:gd name="T97" fmla="*/ 2 h 174"/>
                  <a:gd name="T98" fmla="*/ 206 w 276"/>
                  <a:gd name="T99" fmla="*/ 1 h 174"/>
                  <a:gd name="T100" fmla="*/ 221 w 276"/>
                  <a:gd name="T101" fmla="*/ 1 h 174"/>
                  <a:gd name="T102" fmla="*/ 235 w 276"/>
                  <a:gd name="T103" fmla="*/ 1 h 174"/>
                  <a:gd name="T104" fmla="*/ 249 w 276"/>
                  <a:gd name="T105" fmla="*/ 0 h 174"/>
                  <a:gd name="T106" fmla="*/ 264 w 276"/>
                  <a:gd name="T107" fmla="*/ 0 h 174"/>
                  <a:gd name="T108" fmla="*/ 271 w 276"/>
                  <a:gd name="T109" fmla="*/ 6 h 174"/>
                  <a:gd name="T110" fmla="*/ 273 w 276"/>
                  <a:gd name="T111" fmla="*/ 14 h 174"/>
                  <a:gd name="T112" fmla="*/ 273 w 276"/>
                  <a:gd name="T113" fmla="*/ 22 h 174"/>
                  <a:gd name="T114" fmla="*/ 276 w 276"/>
                  <a:gd name="T115" fmla="*/ 29 h 174"/>
                  <a:gd name="T116" fmla="*/ 271 w 276"/>
                  <a:gd name="T117" fmla="*/ 54 h 174"/>
                  <a:gd name="T118" fmla="*/ 268 w 276"/>
                  <a:gd name="T119" fmla="*/ 76 h 174"/>
                  <a:gd name="T120" fmla="*/ 265 w 276"/>
                  <a:gd name="T121" fmla="*/ 98 h 174"/>
                  <a:gd name="T122" fmla="*/ 265 w 276"/>
                  <a:gd name="T123" fmla="*/ 12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174">
                    <a:moveTo>
                      <a:pt x="265" y="122"/>
                    </a:moveTo>
                    <a:lnTo>
                      <a:pt x="246" y="131"/>
                    </a:lnTo>
                    <a:lnTo>
                      <a:pt x="247" y="136"/>
                    </a:lnTo>
                    <a:lnTo>
                      <a:pt x="249" y="142"/>
                    </a:lnTo>
                    <a:lnTo>
                      <a:pt x="250" y="146"/>
                    </a:lnTo>
                    <a:lnTo>
                      <a:pt x="248" y="152"/>
                    </a:lnTo>
                    <a:lnTo>
                      <a:pt x="235" y="154"/>
                    </a:lnTo>
                    <a:lnTo>
                      <a:pt x="223" y="157"/>
                    </a:lnTo>
                    <a:lnTo>
                      <a:pt x="210" y="158"/>
                    </a:lnTo>
                    <a:lnTo>
                      <a:pt x="199" y="159"/>
                    </a:lnTo>
                    <a:lnTo>
                      <a:pt x="186" y="160"/>
                    </a:lnTo>
                    <a:lnTo>
                      <a:pt x="173" y="160"/>
                    </a:lnTo>
                    <a:lnTo>
                      <a:pt x="161" y="161"/>
                    </a:lnTo>
                    <a:lnTo>
                      <a:pt x="148" y="161"/>
                    </a:lnTo>
                    <a:lnTo>
                      <a:pt x="136" y="161"/>
                    </a:lnTo>
                    <a:lnTo>
                      <a:pt x="124" y="162"/>
                    </a:lnTo>
                    <a:lnTo>
                      <a:pt x="111" y="163"/>
                    </a:lnTo>
                    <a:lnTo>
                      <a:pt x="98" y="165"/>
                    </a:lnTo>
                    <a:lnTo>
                      <a:pt x="86" y="166"/>
                    </a:lnTo>
                    <a:lnTo>
                      <a:pt x="73" y="168"/>
                    </a:lnTo>
                    <a:lnTo>
                      <a:pt x="60" y="170"/>
                    </a:lnTo>
                    <a:lnTo>
                      <a:pt x="48" y="174"/>
                    </a:lnTo>
                    <a:lnTo>
                      <a:pt x="38" y="172"/>
                    </a:lnTo>
                    <a:lnTo>
                      <a:pt x="32" y="167"/>
                    </a:lnTo>
                    <a:lnTo>
                      <a:pt x="25" y="161"/>
                    </a:lnTo>
                    <a:lnTo>
                      <a:pt x="20" y="154"/>
                    </a:lnTo>
                    <a:lnTo>
                      <a:pt x="15" y="146"/>
                    </a:lnTo>
                    <a:lnTo>
                      <a:pt x="11" y="138"/>
                    </a:lnTo>
                    <a:lnTo>
                      <a:pt x="7" y="129"/>
                    </a:lnTo>
                    <a:lnTo>
                      <a:pt x="3" y="120"/>
                    </a:lnTo>
                    <a:lnTo>
                      <a:pt x="0" y="107"/>
                    </a:lnTo>
                    <a:lnTo>
                      <a:pt x="0" y="94"/>
                    </a:lnTo>
                    <a:lnTo>
                      <a:pt x="3" y="83"/>
                    </a:lnTo>
                    <a:lnTo>
                      <a:pt x="7" y="73"/>
                    </a:lnTo>
                    <a:lnTo>
                      <a:pt x="12" y="62"/>
                    </a:lnTo>
                    <a:lnTo>
                      <a:pt x="18" y="51"/>
                    </a:lnTo>
                    <a:lnTo>
                      <a:pt x="24" y="40"/>
                    </a:lnTo>
                    <a:lnTo>
                      <a:pt x="28" y="29"/>
                    </a:lnTo>
                    <a:lnTo>
                      <a:pt x="41" y="24"/>
                    </a:lnTo>
                    <a:lnTo>
                      <a:pt x="55" y="20"/>
                    </a:lnTo>
                    <a:lnTo>
                      <a:pt x="70" y="16"/>
                    </a:lnTo>
                    <a:lnTo>
                      <a:pt x="83" y="13"/>
                    </a:lnTo>
                    <a:lnTo>
                      <a:pt x="98" y="10"/>
                    </a:lnTo>
                    <a:lnTo>
                      <a:pt x="113" y="8"/>
                    </a:lnTo>
                    <a:lnTo>
                      <a:pt x="128" y="6"/>
                    </a:lnTo>
                    <a:lnTo>
                      <a:pt x="143" y="5"/>
                    </a:lnTo>
                    <a:lnTo>
                      <a:pt x="159" y="3"/>
                    </a:lnTo>
                    <a:lnTo>
                      <a:pt x="174" y="2"/>
                    </a:lnTo>
                    <a:lnTo>
                      <a:pt x="189" y="2"/>
                    </a:lnTo>
                    <a:lnTo>
                      <a:pt x="206" y="1"/>
                    </a:lnTo>
                    <a:lnTo>
                      <a:pt x="221" y="1"/>
                    </a:lnTo>
                    <a:lnTo>
                      <a:pt x="235" y="1"/>
                    </a:lnTo>
                    <a:lnTo>
                      <a:pt x="249" y="0"/>
                    </a:lnTo>
                    <a:lnTo>
                      <a:pt x="264" y="0"/>
                    </a:lnTo>
                    <a:lnTo>
                      <a:pt x="271" y="6"/>
                    </a:lnTo>
                    <a:lnTo>
                      <a:pt x="273" y="14"/>
                    </a:lnTo>
                    <a:lnTo>
                      <a:pt x="273" y="22"/>
                    </a:lnTo>
                    <a:lnTo>
                      <a:pt x="276" y="29"/>
                    </a:lnTo>
                    <a:lnTo>
                      <a:pt x="271" y="54"/>
                    </a:lnTo>
                    <a:lnTo>
                      <a:pt x="268" y="76"/>
                    </a:lnTo>
                    <a:lnTo>
                      <a:pt x="265" y="98"/>
                    </a:lnTo>
                    <a:lnTo>
                      <a:pt x="265"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48" name="Freeform 50"/>
              <p:cNvSpPr>
                <a:spLocks/>
              </p:cNvSpPr>
              <p:nvPr/>
            </p:nvSpPr>
            <p:spPr bwMode="auto">
              <a:xfrm>
                <a:off x="3566" y="2787"/>
                <a:ext cx="119" cy="61"/>
              </a:xfrm>
              <a:custGeom>
                <a:avLst/>
                <a:gdLst>
                  <a:gd name="T0" fmla="*/ 225 w 237"/>
                  <a:gd name="T1" fmla="*/ 92 h 122"/>
                  <a:gd name="T2" fmla="*/ 212 w 237"/>
                  <a:gd name="T3" fmla="*/ 95 h 122"/>
                  <a:gd name="T4" fmla="*/ 199 w 237"/>
                  <a:gd name="T5" fmla="*/ 96 h 122"/>
                  <a:gd name="T6" fmla="*/ 185 w 237"/>
                  <a:gd name="T7" fmla="*/ 98 h 122"/>
                  <a:gd name="T8" fmla="*/ 173 w 237"/>
                  <a:gd name="T9" fmla="*/ 99 h 122"/>
                  <a:gd name="T10" fmla="*/ 160 w 237"/>
                  <a:gd name="T11" fmla="*/ 101 h 122"/>
                  <a:gd name="T12" fmla="*/ 146 w 237"/>
                  <a:gd name="T13" fmla="*/ 103 h 122"/>
                  <a:gd name="T14" fmla="*/ 134 w 237"/>
                  <a:gd name="T15" fmla="*/ 105 h 122"/>
                  <a:gd name="T16" fmla="*/ 120 w 237"/>
                  <a:gd name="T17" fmla="*/ 106 h 122"/>
                  <a:gd name="T18" fmla="*/ 107 w 237"/>
                  <a:gd name="T19" fmla="*/ 108 h 122"/>
                  <a:gd name="T20" fmla="*/ 93 w 237"/>
                  <a:gd name="T21" fmla="*/ 109 h 122"/>
                  <a:gd name="T22" fmla="*/ 81 w 237"/>
                  <a:gd name="T23" fmla="*/ 112 h 122"/>
                  <a:gd name="T24" fmla="*/ 67 w 237"/>
                  <a:gd name="T25" fmla="*/ 114 h 122"/>
                  <a:gd name="T26" fmla="*/ 53 w 237"/>
                  <a:gd name="T27" fmla="*/ 115 h 122"/>
                  <a:gd name="T28" fmla="*/ 40 w 237"/>
                  <a:gd name="T29" fmla="*/ 118 h 122"/>
                  <a:gd name="T30" fmla="*/ 26 w 237"/>
                  <a:gd name="T31" fmla="*/ 120 h 122"/>
                  <a:gd name="T32" fmla="*/ 14 w 237"/>
                  <a:gd name="T33" fmla="*/ 122 h 122"/>
                  <a:gd name="T34" fmla="*/ 5 w 237"/>
                  <a:gd name="T35" fmla="*/ 107 h 122"/>
                  <a:gd name="T36" fmla="*/ 0 w 237"/>
                  <a:gd name="T37" fmla="*/ 89 h 122"/>
                  <a:gd name="T38" fmla="*/ 1 w 237"/>
                  <a:gd name="T39" fmla="*/ 70 h 122"/>
                  <a:gd name="T40" fmla="*/ 7 w 237"/>
                  <a:gd name="T41" fmla="*/ 54 h 122"/>
                  <a:gd name="T42" fmla="*/ 13 w 237"/>
                  <a:gd name="T43" fmla="*/ 46 h 122"/>
                  <a:gd name="T44" fmla="*/ 22 w 237"/>
                  <a:gd name="T45" fmla="*/ 40 h 122"/>
                  <a:gd name="T46" fmla="*/ 28 w 237"/>
                  <a:gd name="T47" fmla="*/ 33 h 122"/>
                  <a:gd name="T48" fmla="*/ 29 w 237"/>
                  <a:gd name="T49" fmla="*/ 24 h 122"/>
                  <a:gd name="T50" fmla="*/ 41 w 237"/>
                  <a:gd name="T51" fmla="*/ 21 h 122"/>
                  <a:gd name="T52" fmla="*/ 54 w 237"/>
                  <a:gd name="T53" fmla="*/ 19 h 122"/>
                  <a:gd name="T54" fmla="*/ 66 w 237"/>
                  <a:gd name="T55" fmla="*/ 15 h 122"/>
                  <a:gd name="T56" fmla="*/ 78 w 237"/>
                  <a:gd name="T57" fmla="*/ 13 h 122"/>
                  <a:gd name="T58" fmla="*/ 91 w 237"/>
                  <a:gd name="T59" fmla="*/ 10 h 122"/>
                  <a:gd name="T60" fmla="*/ 104 w 237"/>
                  <a:gd name="T61" fmla="*/ 8 h 122"/>
                  <a:gd name="T62" fmla="*/ 116 w 237"/>
                  <a:gd name="T63" fmla="*/ 6 h 122"/>
                  <a:gd name="T64" fmla="*/ 129 w 237"/>
                  <a:gd name="T65" fmla="*/ 4 h 122"/>
                  <a:gd name="T66" fmla="*/ 142 w 237"/>
                  <a:gd name="T67" fmla="*/ 2 h 122"/>
                  <a:gd name="T68" fmla="*/ 154 w 237"/>
                  <a:gd name="T69" fmla="*/ 1 h 122"/>
                  <a:gd name="T70" fmla="*/ 168 w 237"/>
                  <a:gd name="T71" fmla="*/ 0 h 122"/>
                  <a:gd name="T72" fmla="*/ 181 w 237"/>
                  <a:gd name="T73" fmla="*/ 0 h 122"/>
                  <a:gd name="T74" fmla="*/ 193 w 237"/>
                  <a:gd name="T75" fmla="*/ 0 h 122"/>
                  <a:gd name="T76" fmla="*/ 206 w 237"/>
                  <a:gd name="T77" fmla="*/ 1 h 122"/>
                  <a:gd name="T78" fmla="*/ 219 w 237"/>
                  <a:gd name="T79" fmla="*/ 2 h 122"/>
                  <a:gd name="T80" fmla="*/ 231 w 237"/>
                  <a:gd name="T81" fmla="*/ 5 h 122"/>
                  <a:gd name="T82" fmla="*/ 237 w 237"/>
                  <a:gd name="T83" fmla="*/ 25 h 122"/>
                  <a:gd name="T84" fmla="*/ 235 w 237"/>
                  <a:gd name="T85" fmla="*/ 48 h 122"/>
                  <a:gd name="T86" fmla="*/ 229 w 237"/>
                  <a:gd name="T87" fmla="*/ 71 h 122"/>
                  <a:gd name="T88" fmla="*/ 225 w 237"/>
                  <a:gd name="T89" fmla="*/ 9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7" h="122">
                    <a:moveTo>
                      <a:pt x="225" y="92"/>
                    </a:moveTo>
                    <a:lnTo>
                      <a:pt x="212" y="95"/>
                    </a:lnTo>
                    <a:lnTo>
                      <a:pt x="199" y="96"/>
                    </a:lnTo>
                    <a:lnTo>
                      <a:pt x="185" y="98"/>
                    </a:lnTo>
                    <a:lnTo>
                      <a:pt x="173" y="99"/>
                    </a:lnTo>
                    <a:lnTo>
                      <a:pt x="160" y="101"/>
                    </a:lnTo>
                    <a:lnTo>
                      <a:pt x="146" y="103"/>
                    </a:lnTo>
                    <a:lnTo>
                      <a:pt x="134" y="105"/>
                    </a:lnTo>
                    <a:lnTo>
                      <a:pt x="120" y="106"/>
                    </a:lnTo>
                    <a:lnTo>
                      <a:pt x="107" y="108"/>
                    </a:lnTo>
                    <a:lnTo>
                      <a:pt x="93" y="109"/>
                    </a:lnTo>
                    <a:lnTo>
                      <a:pt x="81" y="112"/>
                    </a:lnTo>
                    <a:lnTo>
                      <a:pt x="67" y="114"/>
                    </a:lnTo>
                    <a:lnTo>
                      <a:pt x="53" y="115"/>
                    </a:lnTo>
                    <a:lnTo>
                      <a:pt x="40" y="118"/>
                    </a:lnTo>
                    <a:lnTo>
                      <a:pt x="26" y="120"/>
                    </a:lnTo>
                    <a:lnTo>
                      <a:pt x="14" y="122"/>
                    </a:lnTo>
                    <a:lnTo>
                      <a:pt x="5" y="107"/>
                    </a:lnTo>
                    <a:lnTo>
                      <a:pt x="0" y="89"/>
                    </a:lnTo>
                    <a:lnTo>
                      <a:pt x="1" y="70"/>
                    </a:lnTo>
                    <a:lnTo>
                      <a:pt x="7" y="54"/>
                    </a:lnTo>
                    <a:lnTo>
                      <a:pt x="13" y="46"/>
                    </a:lnTo>
                    <a:lnTo>
                      <a:pt x="22" y="40"/>
                    </a:lnTo>
                    <a:lnTo>
                      <a:pt x="28" y="33"/>
                    </a:lnTo>
                    <a:lnTo>
                      <a:pt x="29" y="24"/>
                    </a:lnTo>
                    <a:lnTo>
                      <a:pt x="41" y="21"/>
                    </a:lnTo>
                    <a:lnTo>
                      <a:pt x="54" y="19"/>
                    </a:lnTo>
                    <a:lnTo>
                      <a:pt x="66" y="15"/>
                    </a:lnTo>
                    <a:lnTo>
                      <a:pt x="78" y="13"/>
                    </a:lnTo>
                    <a:lnTo>
                      <a:pt x="91" y="10"/>
                    </a:lnTo>
                    <a:lnTo>
                      <a:pt x="104" y="8"/>
                    </a:lnTo>
                    <a:lnTo>
                      <a:pt x="116" y="6"/>
                    </a:lnTo>
                    <a:lnTo>
                      <a:pt x="129" y="4"/>
                    </a:lnTo>
                    <a:lnTo>
                      <a:pt x="142" y="2"/>
                    </a:lnTo>
                    <a:lnTo>
                      <a:pt x="154" y="1"/>
                    </a:lnTo>
                    <a:lnTo>
                      <a:pt x="168" y="0"/>
                    </a:lnTo>
                    <a:lnTo>
                      <a:pt x="181" y="0"/>
                    </a:lnTo>
                    <a:lnTo>
                      <a:pt x="193" y="0"/>
                    </a:lnTo>
                    <a:lnTo>
                      <a:pt x="206" y="1"/>
                    </a:lnTo>
                    <a:lnTo>
                      <a:pt x="219" y="2"/>
                    </a:lnTo>
                    <a:lnTo>
                      <a:pt x="231" y="5"/>
                    </a:lnTo>
                    <a:lnTo>
                      <a:pt x="237" y="25"/>
                    </a:lnTo>
                    <a:lnTo>
                      <a:pt x="235" y="48"/>
                    </a:lnTo>
                    <a:lnTo>
                      <a:pt x="229" y="71"/>
                    </a:lnTo>
                    <a:lnTo>
                      <a:pt x="225" y="92"/>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49" name="Freeform 51"/>
              <p:cNvSpPr>
                <a:spLocks/>
              </p:cNvSpPr>
              <p:nvPr/>
            </p:nvSpPr>
            <p:spPr bwMode="auto">
              <a:xfrm>
                <a:off x="3634" y="2944"/>
                <a:ext cx="47" cy="32"/>
              </a:xfrm>
              <a:custGeom>
                <a:avLst/>
                <a:gdLst>
                  <a:gd name="T0" fmla="*/ 70 w 94"/>
                  <a:gd name="T1" fmla="*/ 63 h 65"/>
                  <a:gd name="T2" fmla="*/ 61 w 94"/>
                  <a:gd name="T3" fmla="*/ 64 h 65"/>
                  <a:gd name="T4" fmla="*/ 50 w 94"/>
                  <a:gd name="T5" fmla="*/ 65 h 65"/>
                  <a:gd name="T6" fmla="*/ 41 w 94"/>
                  <a:gd name="T7" fmla="*/ 65 h 65"/>
                  <a:gd name="T8" fmla="*/ 32 w 94"/>
                  <a:gd name="T9" fmla="*/ 65 h 65"/>
                  <a:gd name="T10" fmla="*/ 22 w 94"/>
                  <a:gd name="T11" fmla="*/ 64 h 65"/>
                  <a:gd name="T12" fmla="*/ 14 w 94"/>
                  <a:gd name="T13" fmla="*/ 60 h 65"/>
                  <a:gd name="T14" fmla="*/ 5 w 94"/>
                  <a:gd name="T15" fmla="*/ 55 h 65"/>
                  <a:gd name="T16" fmla="*/ 0 w 94"/>
                  <a:gd name="T17" fmla="*/ 47 h 65"/>
                  <a:gd name="T18" fmla="*/ 4 w 94"/>
                  <a:gd name="T19" fmla="*/ 36 h 65"/>
                  <a:gd name="T20" fmla="*/ 11 w 94"/>
                  <a:gd name="T21" fmla="*/ 27 h 65"/>
                  <a:gd name="T22" fmla="*/ 19 w 94"/>
                  <a:gd name="T23" fmla="*/ 20 h 65"/>
                  <a:gd name="T24" fmla="*/ 28 w 94"/>
                  <a:gd name="T25" fmla="*/ 14 h 65"/>
                  <a:gd name="T26" fmla="*/ 39 w 94"/>
                  <a:gd name="T27" fmla="*/ 10 h 65"/>
                  <a:gd name="T28" fmla="*/ 49 w 94"/>
                  <a:gd name="T29" fmla="*/ 6 h 65"/>
                  <a:gd name="T30" fmla="*/ 60 w 94"/>
                  <a:gd name="T31" fmla="*/ 4 h 65"/>
                  <a:gd name="T32" fmla="*/ 70 w 94"/>
                  <a:gd name="T33" fmla="*/ 0 h 65"/>
                  <a:gd name="T34" fmla="*/ 77 w 94"/>
                  <a:gd name="T35" fmla="*/ 3 h 65"/>
                  <a:gd name="T36" fmla="*/ 83 w 94"/>
                  <a:gd name="T37" fmla="*/ 7 h 65"/>
                  <a:gd name="T38" fmla="*/ 87 w 94"/>
                  <a:gd name="T39" fmla="*/ 13 h 65"/>
                  <a:gd name="T40" fmla="*/ 94 w 94"/>
                  <a:gd name="T41" fmla="*/ 18 h 65"/>
                  <a:gd name="T42" fmla="*/ 92 w 94"/>
                  <a:gd name="T43" fmla="*/ 30 h 65"/>
                  <a:gd name="T44" fmla="*/ 86 w 94"/>
                  <a:gd name="T45" fmla="*/ 43 h 65"/>
                  <a:gd name="T46" fmla="*/ 77 w 94"/>
                  <a:gd name="T47" fmla="*/ 53 h 65"/>
                  <a:gd name="T48" fmla="*/ 70 w 94"/>
                  <a:gd name="T4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65">
                    <a:moveTo>
                      <a:pt x="70" y="63"/>
                    </a:moveTo>
                    <a:lnTo>
                      <a:pt x="61" y="64"/>
                    </a:lnTo>
                    <a:lnTo>
                      <a:pt x="50" y="65"/>
                    </a:lnTo>
                    <a:lnTo>
                      <a:pt x="41" y="65"/>
                    </a:lnTo>
                    <a:lnTo>
                      <a:pt x="32" y="65"/>
                    </a:lnTo>
                    <a:lnTo>
                      <a:pt x="22" y="64"/>
                    </a:lnTo>
                    <a:lnTo>
                      <a:pt x="14" y="60"/>
                    </a:lnTo>
                    <a:lnTo>
                      <a:pt x="5" y="55"/>
                    </a:lnTo>
                    <a:lnTo>
                      <a:pt x="0" y="47"/>
                    </a:lnTo>
                    <a:lnTo>
                      <a:pt x="4" y="36"/>
                    </a:lnTo>
                    <a:lnTo>
                      <a:pt x="11" y="27"/>
                    </a:lnTo>
                    <a:lnTo>
                      <a:pt x="19" y="20"/>
                    </a:lnTo>
                    <a:lnTo>
                      <a:pt x="28" y="14"/>
                    </a:lnTo>
                    <a:lnTo>
                      <a:pt x="39" y="10"/>
                    </a:lnTo>
                    <a:lnTo>
                      <a:pt x="49" y="6"/>
                    </a:lnTo>
                    <a:lnTo>
                      <a:pt x="60" y="4"/>
                    </a:lnTo>
                    <a:lnTo>
                      <a:pt x="70" y="0"/>
                    </a:lnTo>
                    <a:lnTo>
                      <a:pt x="77" y="3"/>
                    </a:lnTo>
                    <a:lnTo>
                      <a:pt x="83" y="7"/>
                    </a:lnTo>
                    <a:lnTo>
                      <a:pt x="87" y="13"/>
                    </a:lnTo>
                    <a:lnTo>
                      <a:pt x="94" y="18"/>
                    </a:lnTo>
                    <a:lnTo>
                      <a:pt x="92" y="30"/>
                    </a:lnTo>
                    <a:lnTo>
                      <a:pt x="86" y="43"/>
                    </a:lnTo>
                    <a:lnTo>
                      <a:pt x="77" y="53"/>
                    </a:lnTo>
                    <a:lnTo>
                      <a:pt x="7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50" name="Freeform 52"/>
              <p:cNvSpPr>
                <a:spLocks/>
              </p:cNvSpPr>
              <p:nvPr/>
            </p:nvSpPr>
            <p:spPr bwMode="auto">
              <a:xfrm>
                <a:off x="3285" y="3134"/>
                <a:ext cx="390" cy="22"/>
              </a:xfrm>
              <a:custGeom>
                <a:avLst/>
                <a:gdLst>
                  <a:gd name="T0" fmla="*/ 759 w 778"/>
                  <a:gd name="T1" fmla="*/ 22 h 44"/>
                  <a:gd name="T2" fmla="*/ 674 w 778"/>
                  <a:gd name="T3" fmla="*/ 14 h 44"/>
                  <a:gd name="T4" fmla="*/ 587 w 778"/>
                  <a:gd name="T5" fmla="*/ 12 h 44"/>
                  <a:gd name="T6" fmla="*/ 501 w 778"/>
                  <a:gd name="T7" fmla="*/ 12 h 44"/>
                  <a:gd name="T8" fmla="*/ 416 w 778"/>
                  <a:gd name="T9" fmla="*/ 15 h 44"/>
                  <a:gd name="T10" fmla="*/ 329 w 778"/>
                  <a:gd name="T11" fmla="*/ 20 h 44"/>
                  <a:gd name="T12" fmla="*/ 245 w 778"/>
                  <a:gd name="T13" fmla="*/ 27 h 44"/>
                  <a:gd name="T14" fmla="*/ 161 w 778"/>
                  <a:gd name="T15" fmla="*/ 35 h 44"/>
                  <a:gd name="T16" fmla="*/ 79 w 778"/>
                  <a:gd name="T17" fmla="*/ 43 h 44"/>
                  <a:gd name="T18" fmla="*/ 65 w 778"/>
                  <a:gd name="T19" fmla="*/ 44 h 44"/>
                  <a:gd name="T20" fmla="*/ 47 w 778"/>
                  <a:gd name="T21" fmla="*/ 43 h 44"/>
                  <a:gd name="T22" fmla="*/ 34 w 778"/>
                  <a:gd name="T23" fmla="*/ 42 h 44"/>
                  <a:gd name="T24" fmla="*/ 19 w 778"/>
                  <a:gd name="T25" fmla="*/ 43 h 44"/>
                  <a:gd name="T26" fmla="*/ 8 w 778"/>
                  <a:gd name="T27" fmla="*/ 41 h 44"/>
                  <a:gd name="T28" fmla="*/ 1 w 778"/>
                  <a:gd name="T29" fmla="*/ 29 h 44"/>
                  <a:gd name="T30" fmla="*/ 1 w 778"/>
                  <a:gd name="T31" fmla="*/ 20 h 44"/>
                  <a:gd name="T32" fmla="*/ 7 w 778"/>
                  <a:gd name="T33" fmla="*/ 13 h 44"/>
                  <a:gd name="T34" fmla="*/ 16 w 778"/>
                  <a:gd name="T35" fmla="*/ 19 h 44"/>
                  <a:gd name="T36" fmla="*/ 20 w 778"/>
                  <a:gd name="T37" fmla="*/ 26 h 44"/>
                  <a:gd name="T38" fmla="*/ 30 w 778"/>
                  <a:gd name="T39" fmla="*/ 29 h 44"/>
                  <a:gd name="T40" fmla="*/ 41 w 778"/>
                  <a:gd name="T41" fmla="*/ 30 h 44"/>
                  <a:gd name="T42" fmla="*/ 53 w 778"/>
                  <a:gd name="T43" fmla="*/ 27 h 44"/>
                  <a:gd name="T44" fmla="*/ 132 w 778"/>
                  <a:gd name="T45" fmla="*/ 21 h 44"/>
                  <a:gd name="T46" fmla="*/ 216 w 778"/>
                  <a:gd name="T47" fmla="*/ 15 h 44"/>
                  <a:gd name="T48" fmla="*/ 302 w 778"/>
                  <a:gd name="T49" fmla="*/ 10 h 44"/>
                  <a:gd name="T50" fmla="*/ 388 w 778"/>
                  <a:gd name="T51" fmla="*/ 4 h 44"/>
                  <a:gd name="T52" fmla="*/ 476 w 778"/>
                  <a:gd name="T53" fmla="*/ 0 h 44"/>
                  <a:gd name="T54" fmla="*/ 561 w 778"/>
                  <a:gd name="T55" fmla="*/ 0 h 44"/>
                  <a:gd name="T56" fmla="*/ 645 w 778"/>
                  <a:gd name="T57" fmla="*/ 4 h 44"/>
                  <a:gd name="T58" fmla="*/ 725 w 778"/>
                  <a:gd name="T59" fmla="*/ 11 h 44"/>
                  <a:gd name="T60" fmla="*/ 739 w 778"/>
                  <a:gd name="T61" fmla="*/ 12 h 44"/>
                  <a:gd name="T62" fmla="*/ 753 w 778"/>
                  <a:gd name="T63" fmla="*/ 10 h 44"/>
                  <a:gd name="T64" fmla="*/ 767 w 778"/>
                  <a:gd name="T65" fmla="*/ 10 h 44"/>
                  <a:gd name="T66" fmla="*/ 778 w 778"/>
                  <a:gd name="T67" fmla="*/ 18 h 44"/>
                  <a:gd name="T68" fmla="*/ 774 w 778"/>
                  <a:gd name="T69" fmla="*/ 28 h 44"/>
                  <a:gd name="T70" fmla="*/ 764 w 778"/>
                  <a:gd name="T71"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8" h="44">
                    <a:moveTo>
                      <a:pt x="764" y="32"/>
                    </a:moveTo>
                    <a:lnTo>
                      <a:pt x="759" y="22"/>
                    </a:lnTo>
                    <a:lnTo>
                      <a:pt x="716" y="18"/>
                    </a:lnTo>
                    <a:lnTo>
                      <a:pt x="674" y="14"/>
                    </a:lnTo>
                    <a:lnTo>
                      <a:pt x="631" y="13"/>
                    </a:lnTo>
                    <a:lnTo>
                      <a:pt x="587" y="12"/>
                    </a:lnTo>
                    <a:lnTo>
                      <a:pt x="545" y="11"/>
                    </a:lnTo>
                    <a:lnTo>
                      <a:pt x="501" y="12"/>
                    </a:lnTo>
                    <a:lnTo>
                      <a:pt x="458" y="13"/>
                    </a:lnTo>
                    <a:lnTo>
                      <a:pt x="416" y="15"/>
                    </a:lnTo>
                    <a:lnTo>
                      <a:pt x="372" y="18"/>
                    </a:lnTo>
                    <a:lnTo>
                      <a:pt x="329" y="20"/>
                    </a:lnTo>
                    <a:lnTo>
                      <a:pt x="287" y="23"/>
                    </a:lnTo>
                    <a:lnTo>
                      <a:pt x="245" y="27"/>
                    </a:lnTo>
                    <a:lnTo>
                      <a:pt x="202" y="32"/>
                    </a:lnTo>
                    <a:lnTo>
                      <a:pt x="161" y="35"/>
                    </a:lnTo>
                    <a:lnTo>
                      <a:pt x="120" y="40"/>
                    </a:lnTo>
                    <a:lnTo>
                      <a:pt x="79" y="43"/>
                    </a:lnTo>
                    <a:lnTo>
                      <a:pt x="72" y="44"/>
                    </a:lnTo>
                    <a:lnTo>
                      <a:pt x="65" y="44"/>
                    </a:lnTo>
                    <a:lnTo>
                      <a:pt x="56" y="44"/>
                    </a:lnTo>
                    <a:lnTo>
                      <a:pt x="47" y="43"/>
                    </a:lnTo>
                    <a:lnTo>
                      <a:pt x="41" y="42"/>
                    </a:lnTo>
                    <a:lnTo>
                      <a:pt x="34" y="42"/>
                    </a:lnTo>
                    <a:lnTo>
                      <a:pt x="26" y="43"/>
                    </a:lnTo>
                    <a:lnTo>
                      <a:pt x="19" y="43"/>
                    </a:lnTo>
                    <a:lnTo>
                      <a:pt x="14" y="43"/>
                    </a:lnTo>
                    <a:lnTo>
                      <a:pt x="8" y="41"/>
                    </a:lnTo>
                    <a:lnTo>
                      <a:pt x="3" y="36"/>
                    </a:lnTo>
                    <a:lnTo>
                      <a:pt x="1" y="29"/>
                    </a:lnTo>
                    <a:lnTo>
                      <a:pt x="0" y="25"/>
                    </a:lnTo>
                    <a:lnTo>
                      <a:pt x="1" y="20"/>
                    </a:lnTo>
                    <a:lnTo>
                      <a:pt x="3" y="17"/>
                    </a:lnTo>
                    <a:lnTo>
                      <a:pt x="7" y="13"/>
                    </a:lnTo>
                    <a:lnTo>
                      <a:pt x="18" y="13"/>
                    </a:lnTo>
                    <a:lnTo>
                      <a:pt x="16" y="19"/>
                    </a:lnTo>
                    <a:lnTo>
                      <a:pt x="17" y="23"/>
                    </a:lnTo>
                    <a:lnTo>
                      <a:pt x="20" y="26"/>
                    </a:lnTo>
                    <a:lnTo>
                      <a:pt x="25" y="28"/>
                    </a:lnTo>
                    <a:lnTo>
                      <a:pt x="30" y="29"/>
                    </a:lnTo>
                    <a:lnTo>
                      <a:pt x="35" y="29"/>
                    </a:lnTo>
                    <a:lnTo>
                      <a:pt x="41" y="30"/>
                    </a:lnTo>
                    <a:lnTo>
                      <a:pt x="46" y="32"/>
                    </a:lnTo>
                    <a:lnTo>
                      <a:pt x="53" y="27"/>
                    </a:lnTo>
                    <a:lnTo>
                      <a:pt x="92" y="25"/>
                    </a:lnTo>
                    <a:lnTo>
                      <a:pt x="132" y="21"/>
                    </a:lnTo>
                    <a:lnTo>
                      <a:pt x="174" y="19"/>
                    </a:lnTo>
                    <a:lnTo>
                      <a:pt x="216" y="15"/>
                    </a:lnTo>
                    <a:lnTo>
                      <a:pt x="259" y="12"/>
                    </a:lnTo>
                    <a:lnTo>
                      <a:pt x="302" y="10"/>
                    </a:lnTo>
                    <a:lnTo>
                      <a:pt x="345" y="6"/>
                    </a:lnTo>
                    <a:lnTo>
                      <a:pt x="388" y="4"/>
                    </a:lnTo>
                    <a:lnTo>
                      <a:pt x="432" y="3"/>
                    </a:lnTo>
                    <a:lnTo>
                      <a:pt x="476" y="0"/>
                    </a:lnTo>
                    <a:lnTo>
                      <a:pt x="518" y="0"/>
                    </a:lnTo>
                    <a:lnTo>
                      <a:pt x="561" y="0"/>
                    </a:lnTo>
                    <a:lnTo>
                      <a:pt x="603" y="2"/>
                    </a:lnTo>
                    <a:lnTo>
                      <a:pt x="645" y="4"/>
                    </a:lnTo>
                    <a:lnTo>
                      <a:pt x="685" y="6"/>
                    </a:lnTo>
                    <a:lnTo>
                      <a:pt x="725" y="11"/>
                    </a:lnTo>
                    <a:lnTo>
                      <a:pt x="732" y="12"/>
                    </a:lnTo>
                    <a:lnTo>
                      <a:pt x="739" y="12"/>
                    </a:lnTo>
                    <a:lnTo>
                      <a:pt x="746" y="11"/>
                    </a:lnTo>
                    <a:lnTo>
                      <a:pt x="753" y="10"/>
                    </a:lnTo>
                    <a:lnTo>
                      <a:pt x="760" y="9"/>
                    </a:lnTo>
                    <a:lnTo>
                      <a:pt x="767" y="10"/>
                    </a:lnTo>
                    <a:lnTo>
                      <a:pt x="773" y="12"/>
                    </a:lnTo>
                    <a:lnTo>
                      <a:pt x="778" y="18"/>
                    </a:lnTo>
                    <a:lnTo>
                      <a:pt x="776" y="22"/>
                    </a:lnTo>
                    <a:lnTo>
                      <a:pt x="774" y="28"/>
                    </a:lnTo>
                    <a:lnTo>
                      <a:pt x="769" y="32"/>
                    </a:lnTo>
                    <a:lnTo>
                      <a:pt x="7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51" name="Freeform 53"/>
              <p:cNvSpPr>
                <a:spLocks/>
              </p:cNvSpPr>
              <p:nvPr/>
            </p:nvSpPr>
            <p:spPr bwMode="auto">
              <a:xfrm>
                <a:off x="3644" y="2954"/>
                <a:ext cx="27" cy="14"/>
              </a:xfrm>
              <a:custGeom>
                <a:avLst/>
                <a:gdLst>
                  <a:gd name="T0" fmla="*/ 42 w 54"/>
                  <a:gd name="T1" fmla="*/ 27 h 28"/>
                  <a:gd name="T2" fmla="*/ 36 w 54"/>
                  <a:gd name="T3" fmla="*/ 27 h 28"/>
                  <a:gd name="T4" fmla="*/ 30 w 54"/>
                  <a:gd name="T5" fmla="*/ 27 h 28"/>
                  <a:gd name="T6" fmla="*/ 24 w 54"/>
                  <a:gd name="T7" fmla="*/ 28 h 28"/>
                  <a:gd name="T8" fmla="*/ 19 w 54"/>
                  <a:gd name="T9" fmla="*/ 28 h 28"/>
                  <a:gd name="T10" fmla="*/ 14 w 54"/>
                  <a:gd name="T11" fmla="*/ 28 h 28"/>
                  <a:gd name="T12" fmla="*/ 8 w 54"/>
                  <a:gd name="T13" fmla="*/ 27 h 28"/>
                  <a:gd name="T14" fmla="*/ 5 w 54"/>
                  <a:gd name="T15" fmla="*/ 24 h 28"/>
                  <a:gd name="T16" fmla="*/ 0 w 54"/>
                  <a:gd name="T17" fmla="*/ 21 h 28"/>
                  <a:gd name="T18" fmla="*/ 6 w 54"/>
                  <a:gd name="T19" fmla="*/ 16 h 28"/>
                  <a:gd name="T20" fmla="*/ 13 w 54"/>
                  <a:gd name="T21" fmla="*/ 12 h 28"/>
                  <a:gd name="T22" fmla="*/ 20 w 54"/>
                  <a:gd name="T23" fmla="*/ 7 h 28"/>
                  <a:gd name="T24" fmla="*/ 26 w 54"/>
                  <a:gd name="T25" fmla="*/ 3 h 28"/>
                  <a:gd name="T26" fmla="*/ 33 w 54"/>
                  <a:gd name="T27" fmla="*/ 1 h 28"/>
                  <a:gd name="T28" fmla="*/ 39 w 54"/>
                  <a:gd name="T29" fmla="*/ 0 h 28"/>
                  <a:gd name="T30" fmla="*/ 48 w 54"/>
                  <a:gd name="T31" fmla="*/ 1 h 28"/>
                  <a:gd name="T32" fmla="*/ 54 w 54"/>
                  <a:gd name="T33" fmla="*/ 5 h 28"/>
                  <a:gd name="T34" fmla="*/ 53 w 54"/>
                  <a:gd name="T35" fmla="*/ 12 h 28"/>
                  <a:gd name="T36" fmla="*/ 50 w 54"/>
                  <a:gd name="T37" fmla="*/ 17 h 28"/>
                  <a:gd name="T38" fmla="*/ 46 w 54"/>
                  <a:gd name="T39" fmla="*/ 22 h 28"/>
                  <a:gd name="T40" fmla="*/ 42 w 54"/>
                  <a:gd name="T41"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28">
                    <a:moveTo>
                      <a:pt x="42" y="27"/>
                    </a:moveTo>
                    <a:lnTo>
                      <a:pt x="36" y="27"/>
                    </a:lnTo>
                    <a:lnTo>
                      <a:pt x="30" y="27"/>
                    </a:lnTo>
                    <a:lnTo>
                      <a:pt x="24" y="28"/>
                    </a:lnTo>
                    <a:lnTo>
                      <a:pt x="19" y="28"/>
                    </a:lnTo>
                    <a:lnTo>
                      <a:pt x="14" y="28"/>
                    </a:lnTo>
                    <a:lnTo>
                      <a:pt x="8" y="27"/>
                    </a:lnTo>
                    <a:lnTo>
                      <a:pt x="5" y="24"/>
                    </a:lnTo>
                    <a:lnTo>
                      <a:pt x="0" y="21"/>
                    </a:lnTo>
                    <a:lnTo>
                      <a:pt x="6" y="16"/>
                    </a:lnTo>
                    <a:lnTo>
                      <a:pt x="13" y="12"/>
                    </a:lnTo>
                    <a:lnTo>
                      <a:pt x="20" y="7"/>
                    </a:lnTo>
                    <a:lnTo>
                      <a:pt x="26" y="3"/>
                    </a:lnTo>
                    <a:lnTo>
                      <a:pt x="33" y="1"/>
                    </a:lnTo>
                    <a:lnTo>
                      <a:pt x="39" y="0"/>
                    </a:lnTo>
                    <a:lnTo>
                      <a:pt x="48" y="1"/>
                    </a:lnTo>
                    <a:lnTo>
                      <a:pt x="54" y="5"/>
                    </a:lnTo>
                    <a:lnTo>
                      <a:pt x="53" y="12"/>
                    </a:lnTo>
                    <a:lnTo>
                      <a:pt x="50" y="17"/>
                    </a:lnTo>
                    <a:lnTo>
                      <a:pt x="46" y="22"/>
                    </a:lnTo>
                    <a:lnTo>
                      <a:pt x="42" y="27"/>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52" name="Freeform 54"/>
              <p:cNvSpPr>
                <a:spLocks/>
              </p:cNvSpPr>
              <p:nvPr/>
            </p:nvSpPr>
            <p:spPr bwMode="auto">
              <a:xfrm>
                <a:off x="3615" y="2990"/>
                <a:ext cx="39" cy="29"/>
              </a:xfrm>
              <a:custGeom>
                <a:avLst/>
                <a:gdLst>
                  <a:gd name="T0" fmla="*/ 48 w 78"/>
                  <a:gd name="T1" fmla="*/ 59 h 59"/>
                  <a:gd name="T2" fmla="*/ 41 w 78"/>
                  <a:gd name="T3" fmla="*/ 59 h 59"/>
                  <a:gd name="T4" fmla="*/ 33 w 78"/>
                  <a:gd name="T5" fmla="*/ 58 h 59"/>
                  <a:gd name="T6" fmla="*/ 26 w 78"/>
                  <a:gd name="T7" fmla="*/ 57 h 59"/>
                  <a:gd name="T8" fmla="*/ 20 w 78"/>
                  <a:gd name="T9" fmla="*/ 56 h 59"/>
                  <a:gd name="T10" fmla="*/ 13 w 78"/>
                  <a:gd name="T11" fmla="*/ 53 h 59"/>
                  <a:gd name="T12" fmla="*/ 9 w 78"/>
                  <a:gd name="T13" fmla="*/ 50 h 59"/>
                  <a:gd name="T14" fmla="*/ 3 w 78"/>
                  <a:gd name="T15" fmla="*/ 45 h 59"/>
                  <a:gd name="T16" fmla="*/ 0 w 78"/>
                  <a:gd name="T17" fmla="*/ 40 h 59"/>
                  <a:gd name="T18" fmla="*/ 1 w 78"/>
                  <a:gd name="T19" fmla="*/ 33 h 59"/>
                  <a:gd name="T20" fmla="*/ 4 w 78"/>
                  <a:gd name="T21" fmla="*/ 27 h 59"/>
                  <a:gd name="T22" fmla="*/ 9 w 78"/>
                  <a:gd name="T23" fmla="*/ 21 h 59"/>
                  <a:gd name="T24" fmla="*/ 15 w 78"/>
                  <a:gd name="T25" fmla="*/ 17 h 59"/>
                  <a:gd name="T26" fmla="*/ 20 w 78"/>
                  <a:gd name="T27" fmla="*/ 13 h 59"/>
                  <a:gd name="T28" fmla="*/ 27 w 78"/>
                  <a:gd name="T29" fmla="*/ 8 h 59"/>
                  <a:gd name="T30" fmla="*/ 34 w 78"/>
                  <a:gd name="T31" fmla="*/ 5 h 59"/>
                  <a:gd name="T32" fmla="*/ 40 w 78"/>
                  <a:gd name="T33" fmla="*/ 2 h 59"/>
                  <a:gd name="T34" fmla="*/ 46 w 78"/>
                  <a:gd name="T35" fmla="*/ 0 h 59"/>
                  <a:gd name="T36" fmla="*/ 52 w 78"/>
                  <a:gd name="T37" fmla="*/ 0 h 59"/>
                  <a:gd name="T38" fmla="*/ 57 w 78"/>
                  <a:gd name="T39" fmla="*/ 3 h 59"/>
                  <a:gd name="T40" fmla="*/ 62 w 78"/>
                  <a:gd name="T41" fmla="*/ 6 h 59"/>
                  <a:gd name="T42" fmla="*/ 66 w 78"/>
                  <a:gd name="T43" fmla="*/ 11 h 59"/>
                  <a:gd name="T44" fmla="*/ 71 w 78"/>
                  <a:gd name="T45" fmla="*/ 15 h 59"/>
                  <a:gd name="T46" fmla="*/ 75 w 78"/>
                  <a:gd name="T47" fmla="*/ 19 h 59"/>
                  <a:gd name="T48" fmla="*/ 78 w 78"/>
                  <a:gd name="T49" fmla="*/ 22 h 59"/>
                  <a:gd name="T50" fmla="*/ 75 w 78"/>
                  <a:gd name="T51" fmla="*/ 35 h 59"/>
                  <a:gd name="T52" fmla="*/ 69 w 78"/>
                  <a:gd name="T53" fmla="*/ 48 h 59"/>
                  <a:gd name="T54" fmla="*/ 61 w 78"/>
                  <a:gd name="T55" fmla="*/ 56 h 59"/>
                  <a:gd name="T56" fmla="*/ 48 w 78"/>
                  <a:gd name="T5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8" h="59">
                    <a:moveTo>
                      <a:pt x="48" y="59"/>
                    </a:moveTo>
                    <a:lnTo>
                      <a:pt x="41" y="59"/>
                    </a:lnTo>
                    <a:lnTo>
                      <a:pt x="33" y="58"/>
                    </a:lnTo>
                    <a:lnTo>
                      <a:pt x="26" y="57"/>
                    </a:lnTo>
                    <a:lnTo>
                      <a:pt x="20" y="56"/>
                    </a:lnTo>
                    <a:lnTo>
                      <a:pt x="13" y="53"/>
                    </a:lnTo>
                    <a:lnTo>
                      <a:pt x="9" y="50"/>
                    </a:lnTo>
                    <a:lnTo>
                      <a:pt x="3" y="45"/>
                    </a:lnTo>
                    <a:lnTo>
                      <a:pt x="0" y="40"/>
                    </a:lnTo>
                    <a:lnTo>
                      <a:pt x="1" y="33"/>
                    </a:lnTo>
                    <a:lnTo>
                      <a:pt x="4" y="27"/>
                    </a:lnTo>
                    <a:lnTo>
                      <a:pt x="9" y="21"/>
                    </a:lnTo>
                    <a:lnTo>
                      <a:pt x="15" y="17"/>
                    </a:lnTo>
                    <a:lnTo>
                      <a:pt x="20" y="13"/>
                    </a:lnTo>
                    <a:lnTo>
                      <a:pt x="27" y="8"/>
                    </a:lnTo>
                    <a:lnTo>
                      <a:pt x="34" y="5"/>
                    </a:lnTo>
                    <a:lnTo>
                      <a:pt x="40" y="2"/>
                    </a:lnTo>
                    <a:lnTo>
                      <a:pt x="46" y="0"/>
                    </a:lnTo>
                    <a:lnTo>
                      <a:pt x="52" y="0"/>
                    </a:lnTo>
                    <a:lnTo>
                      <a:pt x="57" y="3"/>
                    </a:lnTo>
                    <a:lnTo>
                      <a:pt x="62" y="6"/>
                    </a:lnTo>
                    <a:lnTo>
                      <a:pt x="66" y="11"/>
                    </a:lnTo>
                    <a:lnTo>
                      <a:pt x="71" y="15"/>
                    </a:lnTo>
                    <a:lnTo>
                      <a:pt x="75" y="19"/>
                    </a:lnTo>
                    <a:lnTo>
                      <a:pt x="78" y="22"/>
                    </a:lnTo>
                    <a:lnTo>
                      <a:pt x="75" y="35"/>
                    </a:lnTo>
                    <a:lnTo>
                      <a:pt x="69" y="48"/>
                    </a:lnTo>
                    <a:lnTo>
                      <a:pt x="61" y="56"/>
                    </a:lnTo>
                    <a:lnTo>
                      <a:pt x="4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53" name="Freeform 55"/>
              <p:cNvSpPr>
                <a:spLocks/>
              </p:cNvSpPr>
              <p:nvPr/>
            </p:nvSpPr>
            <p:spPr bwMode="auto">
              <a:xfrm>
                <a:off x="3592" y="2801"/>
                <a:ext cx="54" cy="13"/>
              </a:xfrm>
              <a:custGeom>
                <a:avLst/>
                <a:gdLst>
                  <a:gd name="T0" fmla="*/ 101 w 108"/>
                  <a:gd name="T1" fmla="*/ 26 h 26"/>
                  <a:gd name="T2" fmla="*/ 89 w 108"/>
                  <a:gd name="T3" fmla="*/ 22 h 26"/>
                  <a:gd name="T4" fmla="*/ 77 w 108"/>
                  <a:gd name="T5" fmla="*/ 19 h 26"/>
                  <a:gd name="T6" fmla="*/ 64 w 108"/>
                  <a:gd name="T7" fmla="*/ 19 h 26"/>
                  <a:gd name="T8" fmla="*/ 51 w 108"/>
                  <a:gd name="T9" fmla="*/ 20 h 26"/>
                  <a:gd name="T10" fmla="*/ 39 w 108"/>
                  <a:gd name="T11" fmla="*/ 23 h 26"/>
                  <a:gd name="T12" fmla="*/ 26 w 108"/>
                  <a:gd name="T13" fmla="*/ 24 h 26"/>
                  <a:gd name="T14" fmla="*/ 13 w 108"/>
                  <a:gd name="T15" fmla="*/ 26 h 26"/>
                  <a:gd name="T16" fmla="*/ 1 w 108"/>
                  <a:gd name="T17" fmla="*/ 26 h 26"/>
                  <a:gd name="T18" fmla="*/ 0 w 108"/>
                  <a:gd name="T19" fmla="*/ 22 h 26"/>
                  <a:gd name="T20" fmla="*/ 1 w 108"/>
                  <a:gd name="T21" fmla="*/ 18 h 26"/>
                  <a:gd name="T22" fmla="*/ 4 w 108"/>
                  <a:gd name="T23" fmla="*/ 14 h 26"/>
                  <a:gd name="T24" fmla="*/ 8 w 108"/>
                  <a:gd name="T25" fmla="*/ 10 h 26"/>
                  <a:gd name="T26" fmla="*/ 19 w 108"/>
                  <a:gd name="T27" fmla="*/ 10 h 26"/>
                  <a:gd name="T28" fmla="*/ 30 w 108"/>
                  <a:gd name="T29" fmla="*/ 10 h 26"/>
                  <a:gd name="T30" fmla="*/ 41 w 108"/>
                  <a:gd name="T31" fmla="*/ 9 h 26"/>
                  <a:gd name="T32" fmla="*/ 54 w 108"/>
                  <a:gd name="T33" fmla="*/ 8 h 26"/>
                  <a:gd name="T34" fmla="*/ 65 w 108"/>
                  <a:gd name="T35" fmla="*/ 7 h 26"/>
                  <a:gd name="T36" fmla="*/ 77 w 108"/>
                  <a:gd name="T37" fmla="*/ 4 h 26"/>
                  <a:gd name="T38" fmla="*/ 87 w 108"/>
                  <a:gd name="T39" fmla="*/ 2 h 26"/>
                  <a:gd name="T40" fmla="*/ 99 w 108"/>
                  <a:gd name="T41" fmla="*/ 0 h 26"/>
                  <a:gd name="T42" fmla="*/ 104 w 108"/>
                  <a:gd name="T43" fmla="*/ 5 h 26"/>
                  <a:gd name="T44" fmla="*/ 108 w 108"/>
                  <a:gd name="T45" fmla="*/ 12 h 26"/>
                  <a:gd name="T46" fmla="*/ 107 w 108"/>
                  <a:gd name="T47" fmla="*/ 20 h 26"/>
                  <a:gd name="T48" fmla="*/ 101 w 108"/>
                  <a:gd name="T4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26">
                    <a:moveTo>
                      <a:pt x="101" y="26"/>
                    </a:moveTo>
                    <a:lnTo>
                      <a:pt x="89" y="22"/>
                    </a:lnTo>
                    <a:lnTo>
                      <a:pt x="77" y="19"/>
                    </a:lnTo>
                    <a:lnTo>
                      <a:pt x="64" y="19"/>
                    </a:lnTo>
                    <a:lnTo>
                      <a:pt x="51" y="20"/>
                    </a:lnTo>
                    <a:lnTo>
                      <a:pt x="39" y="23"/>
                    </a:lnTo>
                    <a:lnTo>
                      <a:pt x="26" y="24"/>
                    </a:lnTo>
                    <a:lnTo>
                      <a:pt x="13" y="26"/>
                    </a:lnTo>
                    <a:lnTo>
                      <a:pt x="1" y="26"/>
                    </a:lnTo>
                    <a:lnTo>
                      <a:pt x="0" y="22"/>
                    </a:lnTo>
                    <a:lnTo>
                      <a:pt x="1" y="18"/>
                    </a:lnTo>
                    <a:lnTo>
                      <a:pt x="4" y="14"/>
                    </a:lnTo>
                    <a:lnTo>
                      <a:pt x="8" y="10"/>
                    </a:lnTo>
                    <a:lnTo>
                      <a:pt x="19" y="10"/>
                    </a:lnTo>
                    <a:lnTo>
                      <a:pt x="30" y="10"/>
                    </a:lnTo>
                    <a:lnTo>
                      <a:pt x="41" y="9"/>
                    </a:lnTo>
                    <a:lnTo>
                      <a:pt x="54" y="8"/>
                    </a:lnTo>
                    <a:lnTo>
                      <a:pt x="65" y="7"/>
                    </a:lnTo>
                    <a:lnTo>
                      <a:pt x="77" y="4"/>
                    </a:lnTo>
                    <a:lnTo>
                      <a:pt x="87" y="2"/>
                    </a:lnTo>
                    <a:lnTo>
                      <a:pt x="99" y="0"/>
                    </a:lnTo>
                    <a:lnTo>
                      <a:pt x="104" y="5"/>
                    </a:lnTo>
                    <a:lnTo>
                      <a:pt x="108" y="12"/>
                    </a:lnTo>
                    <a:lnTo>
                      <a:pt x="107" y="20"/>
                    </a:lnTo>
                    <a:lnTo>
                      <a:pt x="10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54" name="Freeform 56"/>
              <p:cNvSpPr>
                <a:spLocks/>
              </p:cNvSpPr>
              <p:nvPr/>
            </p:nvSpPr>
            <p:spPr bwMode="auto">
              <a:xfrm>
                <a:off x="3625" y="2999"/>
                <a:ext cx="20" cy="13"/>
              </a:xfrm>
              <a:custGeom>
                <a:avLst/>
                <a:gdLst>
                  <a:gd name="T0" fmla="*/ 9 w 41"/>
                  <a:gd name="T1" fmla="*/ 23 h 25"/>
                  <a:gd name="T2" fmla="*/ 7 w 41"/>
                  <a:gd name="T3" fmla="*/ 21 h 25"/>
                  <a:gd name="T4" fmla="*/ 6 w 41"/>
                  <a:gd name="T5" fmla="*/ 19 h 25"/>
                  <a:gd name="T6" fmla="*/ 4 w 41"/>
                  <a:gd name="T7" fmla="*/ 19 h 25"/>
                  <a:gd name="T8" fmla="*/ 0 w 41"/>
                  <a:gd name="T9" fmla="*/ 18 h 25"/>
                  <a:gd name="T10" fmla="*/ 4 w 41"/>
                  <a:gd name="T11" fmla="*/ 14 h 25"/>
                  <a:gd name="T12" fmla="*/ 7 w 41"/>
                  <a:gd name="T13" fmla="*/ 8 h 25"/>
                  <a:gd name="T14" fmla="*/ 12 w 41"/>
                  <a:gd name="T15" fmla="*/ 3 h 25"/>
                  <a:gd name="T16" fmla="*/ 19 w 41"/>
                  <a:gd name="T17" fmla="*/ 0 h 25"/>
                  <a:gd name="T18" fmla="*/ 19 w 41"/>
                  <a:gd name="T19" fmla="*/ 4 h 25"/>
                  <a:gd name="T20" fmla="*/ 20 w 41"/>
                  <a:gd name="T21" fmla="*/ 7 h 25"/>
                  <a:gd name="T22" fmla="*/ 22 w 41"/>
                  <a:gd name="T23" fmla="*/ 10 h 25"/>
                  <a:gd name="T24" fmla="*/ 24 w 41"/>
                  <a:gd name="T25" fmla="*/ 11 h 25"/>
                  <a:gd name="T26" fmla="*/ 41 w 41"/>
                  <a:gd name="T27" fmla="*/ 7 h 25"/>
                  <a:gd name="T28" fmla="*/ 41 w 41"/>
                  <a:gd name="T29" fmla="*/ 13 h 25"/>
                  <a:gd name="T30" fmla="*/ 39 w 41"/>
                  <a:gd name="T31" fmla="*/ 18 h 25"/>
                  <a:gd name="T32" fmla="*/ 36 w 41"/>
                  <a:gd name="T33" fmla="*/ 22 h 25"/>
                  <a:gd name="T34" fmla="*/ 31 w 41"/>
                  <a:gd name="T35" fmla="*/ 24 h 25"/>
                  <a:gd name="T36" fmla="*/ 26 w 41"/>
                  <a:gd name="T37" fmla="*/ 25 h 25"/>
                  <a:gd name="T38" fmla="*/ 20 w 41"/>
                  <a:gd name="T39" fmla="*/ 25 h 25"/>
                  <a:gd name="T40" fmla="*/ 14 w 41"/>
                  <a:gd name="T41" fmla="*/ 24 h 25"/>
                  <a:gd name="T42" fmla="*/ 9 w 41"/>
                  <a:gd name="T4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25">
                    <a:moveTo>
                      <a:pt x="9" y="23"/>
                    </a:moveTo>
                    <a:lnTo>
                      <a:pt x="7" y="21"/>
                    </a:lnTo>
                    <a:lnTo>
                      <a:pt x="6" y="19"/>
                    </a:lnTo>
                    <a:lnTo>
                      <a:pt x="4" y="19"/>
                    </a:lnTo>
                    <a:lnTo>
                      <a:pt x="0" y="18"/>
                    </a:lnTo>
                    <a:lnTo>
                      <a:pt x="4" y="14"/>
                    </a:lnTo>
                    <a:lnTo>
                      <a:pt x="7" y="8"/>
                    </a:lnTo>
                    <a:lnTo>
                      <a:pt x="12" y="3"/>
                    </a:lnTo>
                    <a:lnTo>
                      <a:pt x="19" y="0"/>
                    </a:lnTo>
                    <a:lnTo>
                      <a:pt x="19" y="4"/>
                    </a:lnTo>
                    <a:lnTo>
                      <a:pt x="20" y="7"/>
                    </a:lnTo>
                    <a:lnTo>
                      <a:pt x="22" y="10"/>
                    </a:lnTo>
                    <a:lnTo>
                      <a:pt x="24" y="11"/>
                    </a:lnTo>
                    <a:lnTo>
                      <a:pt x="41" y="7"/>
                    </a:lnTo>
                    <a:lnTo>
                      <a:pt x="41" y="13"/>
                    </a:lnTo>
                    <a:lnTo>
                      <a:pt x="39" y="18"/>
                    </a:lnTo>
                    <a:lnTo>
                      <a:pt x="36" y="22"/>
                    </a:lnTo>
                    <a:lnTo>
                      <a:pt x="31" y="24"/>
                    </a:lnTo>
                    <a:lnTo>
                      <a:pt x="26" y="25"/>
                    </a:lnTo>
                    <a:lnTo>
                      <a:pt x="20" y="25"/>
                    </a:lnTo>
                    <a:lnTo>
                      <a:pt x="14" y="24"/>
                    </a:lnTo>
                    <a:lnTo>
                      <a:pt x="9" y="23"/>
                    </a:lnTo>
                    <a:close/>
                  </a:path>
                </a:pathLst>
              </a:custGeom>
              <a:solidFill>
                <a:srgbClr val="9E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55" name="Freeform 57"/>
              <p:cNvSpPr>
                <a:spLocks/>
              </p:cNvSpPr>
              <p:nvPr/>
            </p:nvSpPr>
            <p:spPr bwMode="auto">
              <a:xfrm>
                <a:off x="3598" y="2819"/>
                <a:ext cx="46" cy="12"/>
              </a:xfrm>
              <a:custGeom>
                <a:avLst/>
                <a:gdLst>
                  <a:gd name="T0" fmla="*/ 91 w 91"/>
                  <a:gd name="T1" fmla="*/ 19 h 23"/>
                  <a:gd name="T2" fmla="*/ 81 w 91"/>
                  <a:gd name="T3" fmla="*/ 18 h 23"/>
                  <a:gd name="T4" fmla="*/ 68 w 91"/>
                  <a:gd name="T5" fmla="*/ 18 h 23"/>
                  <a:gd name="T6" fmla="*/ 57 w 91"/>
                  <a:gd name="T7" fmla="*/ 19 h 23"/>
                  <a:gd name="T8" fmla="*/ 44 w 91"/>
                  <a:gd name="T9" fmla="*/ 20 h 23"/>
                  <a:gd name="T10" fmla="*/ 33 w 91"/>
                  <a:gd name="T11" fmla="*/ 23 h 23"/>
                  <a:gd name="T12" fmla="*/ 21 w 91"/>
                  <a:gd name="T13" fmla="*/ 23 h 23"/>
                  <a:gd name="T14" fmla="*/ 9 w 91"/>
                  <a:gd name="T15" fmla="*/ 23 h 23"/>
                  <a:gd name="T16" fmla="*/ 0 w 91"/>
                  <a:gd name="T17" fmla="*/ 20 h 23"/>
                  <a:gd name="T18" fmla="*/ 0 w 91"/>
                  <a:gd name="T19" fmla="*/ 16 h 23"/>
                  <a:gd name="T20" fmla="*/ 1 w 91"/>
                  <a:gd name="T21" fmla="*/ 10 h 23"/>
                  <a:gd name="T22" fmla="*/ 5 w 91"/>
                  <a:gd name="T23" fmla="*/ 6 h 23"/>
                  <a:gd name="T24" fmla="*/ 8 w 91"/>
                  <a:gd name="T25" fmla="*/ 4 h 23"/>
                  <a:gd name="T26" fmla="*/ 21 w 91"/>
                  <a:gd name="T27" fmla="*/ 10 h 23"/>
                  <a:gd name="T28" fmla="*/ 34 w 91"/>
                  <a:gd name="T29" fmla="*/ 10 h 23"/>
                  <a:gd name="T30" fmla="*/ 47 w 91"/>
                  <a:gd name="T31" fmla="*/ 6 h 23"/>
                  <a:gd name="T32" fmla="*/ 60 w 91"/>
                  <a:gd name="T33" fmla="*/ 3 h 23"/>
                  <a:gd name="T34" fmla="*/ 72 w 91"/>
                  <a:gd name="T35" fmla="*/ 0 h 23"/>
                  <a:gd name="T36" fmla="*/ 81 w 91"/>
                  <a:gd name="T37" fmla="*/ 0 h 23"/>
                  <a:gd name="T38" fmla="*/ 88 w 91"/>
                  <a:gd name="T39" fmla="*/ 5 h 23"/>
                  <a:gd name="T40" fmla="*/ 91 w 91"/>
                  <a:gd name="T41"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23">
                    <a:moveTo>
                      <a:pt x="91" y="19"/>
                    </a:moveTo>
                    <a:lnTo>
                      <a:pt x="81" y="18"/>
                    </a:lnTo>
                    <a:lnTo>
                      <a:pt x="68" y="18"/>
                    </a:lnTo>
                    <a:lnTo>
                      <a:pt x="57" y="19"/>
                    </a:lnTo>
                    <a:lnTo>
                      <a:pt x="44" y="20"/>
                    </a:lnTo>
                    <a:lnTo>
                      <a:pt x="33" y="23"/>
                    </a:lnTo>
                    <a:lnTo>
                      <a:pt x="21" y="23"/>
                    </a:lnTo>
                    <a:lnTo>
                      <a:pt x="9" y="23"/>
                    </a:lnTo>
                    <a:lnTo>
                      <a:pt x="0" y="20"/>
                    </a:lnTo>
                    <a:lnTo>
                      <a:pt x="0" y="16"/>
                    </a:lnTo>
                    <a:lnTo>
                      <a:pt x="1" y="10"/>
                    </a:lnTo>
                    <a:lnTo>
                      <a:pt x="5" y="6"/>
                    </a:lnTo>
                    <a:lnTo>
                      <a:pt x="8" y="4"/>
                    </a:lnTo>
                    <a:lnTo>
                      <a:pt x="21" y="10"/>
                    </a:lnTo>
                    <a:lnTo>
                      <a:pt x="34" y="10"/>
                    </a:lnTo>
                    <a:lnTo>
                      <a:pt x="47" y="6"/>
                    </a:lnTo>
                    <a:lnTo>
                      <a:pt x="60" y="3"/>
                    </a:lnTo>
                    <a:lnTo>
                      <a:pt x="72" y="0"/>
                    </a:lnTo>
                    <a:lnTo>
                      <a:pt x="81" y="0"/>
                    </a:lnTo>
                    <a:lnTo>
                      <a:pt x="88" y="5"/>
                    </a:lnTo>
                    <a:lnTo>
                      <a:pt x="9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56" name="Freeform 58"/>
              <p:cNvSpPr>
                <a:spLocks/>
              </p:cNvSpPr>
              <p:nvPr/>
            </p:nvSpPr>
            <p:spPr bwMode="auto">
              <a:xfrm>
                <a:off x="3626" y="2651"/>
                <a:ext cx="13" cy="13"/>
              </a:xfrm>
              <a:custGeom>
                <a:avLst/>
                <a:gdLst>
                  <a:gd name="T0" fmla="*/ 26 w 26"/>
                  <a:gd name="T1" fmla="*/ 27 h 28"/>
                  <a:gd name="T2" fmla="*/ 16 w 26"/>
                  <a:gd name="T3" fmla="*/ 28 h 28"/>
                  <a:gd name="T4" fmla="*/ 8 w 26"/>
                  <a:gd name="T5" fmla="*/ 24 h 28"/>
                  <a:gd name="T6" fmla="*/ 3 w 26"/>
                  <a:gd name="T7" fmla="*/ 20 h 28"/>
                  <a:gd name="T8" fmla="*/ 0 w 26"/>
                  <a:gd name="T9" fmla="*/ 12 h 28"/>
                  <a:gd name="T10" fmla="*/ 0 w 26"/>
                  <a:gd name="T11" fmla="*/ 7 h 28"/>
                  <a:gd name="T12" fmla="*/ 0 w 26"/>
                  <a:gd name="T13" fmla="*/ 4 h 28"/>
                  <a:gd name="T14" fmla="*/ 2 w 26"/>
                  <a:gd name="T15" fmla="*/ 0 h 28"/>
                  <a:gd name="T16" fmla="*/ 6 w 26"/>
                  <a:gd name="T17" fmla="*/ 0 h 28"/>
                  <a:gd name="T18" fmla="*/ 20 w 26"/>
                  <a:gd name="T19" fmla="*/ 5 h 28"/>
                  <a:gd name="T20" fmla="*/ 19 w 26"/>
                  <a:gd name="T21" fmla="*/ 6 h 28"/>
                  <a:gd name="T22" fmla="*/ 18 w 26"/>
                  <a:gd name="T23" fmla="*/ 7 h 28"/>
                  <a:gd name="T24" fmla="*/ 18 w 26"/>
                  <a:gd name="T25" fmla="*/ 8 h 28"/>
                  <a:gd name="T26" fmla="*/ 18 w 26"/>
                  <a:gd name="T27" fmla="*/ 9 h 28"/>
                  <a:gd name="T28" fmla="*/ 19 w 26"/>
                  <a:gd name="T29" fmla="*/ 13 h 28"/>
                  <a:gd name="T30" fmla="*/ 23 w 26"/>
                  <a:gd name="T31" fmla="*/ 16 h 28"/>
                  <a:gd name="T32" fmla="*/ 26 w 26"/>
                  <a:gd name="T33" fmla="*/ 20 h 28"/>
                  <a:gd name="T34" fmla="*/ 26 w 26"/>
                  <a:gd name="T3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8">
                    <a:moveTo>
                      <a:pt x="26" y="27"/>
                    </a:moveTo>
                    <a:lnTo>
                      <a:pt x="16" y="28"/>
                    </a:lnTo>
                    <a:lnTo>
                      <a:pt x="8" y="24"/>
                    </a:lnTo>
                    <a:lnTo>
                      <a:pt x="3" y="20"/>
                    </a:lnTo>
                    <a:lnTo>
                      <a:pt x="0" y="12"/>
                    </a:lnTo>
                    <a:lnTo>
                      <a:pt x="0" y="7"/>
                    </a:lnTo>
                    <a:lnTo>
                      <a:pt x="0" y="4"/>
                    </a:lnTo>
                    <a:lnTo>
                      <a:pt x="2" y="0"/>
                    </a:lnTo>
                    <a:lnTo>
                      <a:pt x="6" y="0"/>
                    </a:lnTo>
                    <a:lnTo>
                      <a:pt x="20" y="5"/>
                    </a:lnTo>
                    <a:lnTo>
                      <a:pt x="19" y="6"/>
                    </a:lnTo>
                    <a:lnTo>
                      <a:pt x="18" y="7"/>
                    </a:lnTo>
                    <a:lnTo>
                      <a:pt x="18" y="8"/>
                    </a:lnTo>
                    <a:lnTo>
                      <a:pt x="18" y="9"/>
                    </a:lnTo>
                    <a:lnTo>
                      <a:pt x="19" y="13"/>
                    </a:lnTo>
                    <a:lnTo>
                      <a:pt x="23" y="16"/>
                    </a:lnTo>
                    <a:lnTo>
                      <a:pt x="26" y="20"/>
                    </a:lnTo>
                    <a:lnTo>
                      <a:pt x="26"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57" name="Freeform 59"/>
              <p:cNvSpPr>
                <a:spLocks/>
              </p:cNvSpPr>
              <p:nvPr/>
            </p:nvSpPr>
            <p:spPr bwMode="auto">
              <a:xfrm>
                <a:off x="3577" y="2954"/>
                <a:ext cx="43" cy="26"/>
              </a:xfrm>
              <a:custGeom>
                <a:avLst/>
                <a:gdLst>
                  <a:gd name="T0" fmla="*/ 60 w 86"/>
                  <a:gd name="T1" fmla="*/ 52 h 52"/>
                  <a:gd name="T2" fmla="*/ 53 w 86"/>
                  <a:gd name="T3" fmla="*/ 51 h 52"/>
                  <a:gd name="T4" fmla="*/ 45 w 86"/>
                  <a:gd name="T5" fmla="*/ 51 h 52"/>
                  <a:gd name="T6" fmla="*/ 35 w 86"/>
                  <a:gd name="T7" fmla="*/ 52 h 52"/>
                  <a:gd name="T8" fmla="*/ 27 w 86"/>
                  <a:gd name="T9" fmla="*/ 52 h 52"/>
                  <a:gd name="T10" fmla="*/ 19 w 86"/>
                  <a:gd name="T11" fmla="*/ 52 h 52"/>
                  <a:gd name="T12" fmla="*/ 12 w 86"/>
                  <a:gd name="T13" fmla="*/ 50 h 52"/>
                  <a:gd name="T14" fmla="*/ 7 w 86"/>
                  <a:gd name="T15" fmla="*/ 45 h 52"/>
                  <a:gd name="T16" fmla="*/ 2 w 86"/>
                  <a:gd name="T17" fmla="*/ 38 h 52"/>
                  <a:gd name="T18" fmla="*/ 2 w 86"/>
                  <a:gd name="T19" fmla="*/ 35 h 52"/>
                  <a:gd name="T20" fmla="*/ 3 w 86"/>
                  <a:gd name="T21" fmla="*/ 32 h 52"/>
                  <a:gd name="T22" fmla="*/ 2 w 86"/>
                  <a:gd name="T23" fmla="*/ 29 h 52"/>
                  <a:gd name="T24" fmla="*/ 0 w 86"/>
                  <a:gd name="T25" fmla="*/ 27 h 52"/>
                  <a:gd name="T26" fmla="*/ 7 w 86"/>
                  <a:gd name="T27" fmla="*/ 21 h 52"/>
                  <a:gd name="T28" fmla="*/ 13 w 86"/>
                  <a:gd name="T29" fmla="*/ 15 h 52"/>
                  <a:gd name="T30" fmla="*/ 22 w 86"/>
                  <a:gd name="T31" fmla="*/ 10 h 52"/>
                  <a:gd name="T32" fmla="*/ 30 w 86"/>
                  <a:gd name="T33" fmla="*/ 6 h 52"/>
                  <a:gd name="T34" fmla="*/ 38 w 86"/>
                  <a:gd name="T35" fmla="*/ 2 h 52"/>
                  <a:gd name="T36" fmla="*/ 47 w 86"/>
                  <a:gd name="T37" fmla="*/ 1 h 52"/>
                  <a:gd name="T38" fmla="*/ 55 w 86"/>
                  <a:gd name="T39" fmla="*/ 0 h 52"/>
                  <a:gd name="T40" fmla="*/ 63 w 86"/>
                  <a:gd name="T41" fmla="*/ 0 h 52"/>
                  <a:gd name="T42" fmla="*/ 70 w 86"/>
                  <a:gd name="T43" fmla="*/ 3 h 52"/>
                  <a:gd name="T44" fmla="*/ 78 w 86"/>
                  <a:gd name="T45" fmla="*/ 6 h 52"/>
                  <a:gd name="T46" fmla="*/ 84 w 86"/>
                  <a:gd name="T47" fmla="*/ 8 h 52"/>
                  <a:gd name="T48" fmla="*/ 86 w 86"/>
                  <a:gd name="T49" fmla="*/ 16 h 52"/>
                  <a:gd name="T50" fmla="*/ 83 w 86"/>
                  <a:gd name="T51" fmla="*/ 25 h 52"/>
                  <a:gd name="T52" fmla="*/ 78 w 86"/>
                  <a:gd name="T53" fmla="*/ 37 h 52"/>
                  <a:gd name="T54" fmla="*/ 71 w 86"/>
                  <a:gd name="T55" fmla="*/ 47 h 52"/>
                  <a:gd name="T56" fmla="*/ 60 w 86"/>
                  <a:gd name="T5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52">
                    <a:moveTo>
                      <a:pt x="60" y="52"/>
                    </a:moveTo>
                    <a:lnTo>
                      <a:pt x="53" y="51"/>
                    </a:lnTo>
                    <a:lnTo>
                      <a:pt x="45" y="51"/>
                    </a:lnTo>
                    <a:lnTo>
                      <a:pt x="35" y="52"/>
                    </a:lnTo>
                    <a:lnTo>
                      <a:pt x="27" y="52"/>
                    </a:lnTo>
                    <a:lnTo>
                      <a:pt x="19" y="52"/>
                    </a:lnTo>
                    <a:lnTo>
                      <a:pt x="12" y="50"/>
                    </a:lnTo>
                    <a:lnTo>
                      <a:pt x="7" y="45"/>
                    </a:lnTo>
                    <a:lnTo>
                      <a:pt x="2" y="38"/>
                    </a:lnTo>
                    <a:lnTo>
                      <a:pt x="2" y="35"/>
                    </a:lnTo>
                    <a:lnTo>
                      <a:pt x="3" y="32"/>
                    </a:lnTo>
                    <a:lnTo>
                      <a:pt x="2" y="29"/>
                    </a:lnTo>
                    <a:lnTo>
                      <a:pt x="0" y="27"/>
                    </a:lnTo>
                    <a:lnTo>
                      <a:pt x="7" y="21"/>
                    </a:lnTo>
                    <a:lnTo>
                      <a:pt x="13" y="15"/>
                    </a:lnTo>
                    <a:lnTo>
                      <a:pt x="22" y="10"/>
                    </a:lnTo>
                    <a:lnTo>
                      <a:pt x="30" y="6"/>
                    </a:lnTo>
                    <a:lnTo>
                      <a:pt x="38" y="2"/>
                    </a:lnTo>
                    <a:lnTo>
                      <a:pt x="47" y="1"/>
                    </a:lnTo>
                    <a:lnTo>
                      <a:pt x="55" y="0"/>
                    </a:lnTo>
                    <a:lnTo>
                      <a:pt x="63" y="0"/>
                    </a:lnTo>
                    <a:lnTo>
                      <a:pt x="70" y="3"/>
                    </a:lnTo>
                    <a:lnTo>
                      <a:pt x="78" y="6"/>
                    </a:lnTo>
                    <a:lnTo>
                      <a:pt x="84" y="8"/>
                    </a:lnTo>
                    <a:lnTo>
                      <a:pt x="86" y="16"/>
                    </a:lnTo>
                    <a:lnTo>
                      <a:pt x="83" y="25"/>
                    </a:lnTo>
                    <a:lnTo>
                      <a:pt x="78" y="37"/>
                    </a:lnTo>
                    <a:lnTo>
                      <a:pt x="71" y="47"/>
                    </a:lnTo>
                    <a:lnTo>
                      <a:pt x="6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58" name="Freeform 60"/>
              <p:cNvSpPr>
                <a:spLocks/>
              </p:cNvSpPr>
              <p:nvPr/>
            </p:nvSpPr>
            <p:spPr bwMode="auto">
              <a:xfrm>
                <a:off x="3587" y="2964"/>
                <a:ext cx="26" cy="9"/>
              </a:xfrm>
              <a:custGeom>
                <a:avLst/>
                <a:gdLst>
                  <a:gd name="T0" fmla="*/ 38 w 52"/>
                  <a:gd name="T1" fmla="*/ 17 h 18"/>
                  <a:gd name="T2" fmla="*/ 34 w 52"/>
                  <a:gd name="T3" fmla="*/ 16 h 18"/>
                  <a:gd name="T4" fmla="*/ 28 w 52"/>
                  <a:gd name="T5" fmla="*/ 16 h 18"/>
                  <a:gd name="T6" fmla="*/ 23 w 52"/>
                  <a:gd name="T7" fmla="*/ 17 h 18"/>
                  <a:gd name="T8" fmla="*/ 19 w 52"/>
                  <a:gd name="T9" fmla="*/ 18 h 18"/>
                  <a:gd name="T10" fmla="*/ 14 w 52"/>
                  <a:gd name="T11" fmla="*/ 18 h 18"/>
                  <a:gd name="T12" fmla="*/ 9 w 52"/>
                  <a:gd name="T13" fmla="*/ 18 h 18"/>
                  <a:gd name="T14" fmla="*/ 5 w 52"/>
                  <a:gd name="T15" fmla="*/ 17 h 18"/>
                  <a:gd name="T16" fmla="*/ 0 w 52"/>
                  <a:gd name="T17" fmla="*/ 13 h 18"/>
                  <a:gd name="T18" fmla="*/ 5 w 52"/>
                  <a:gd name="T19" fmla="*/ 7 h 18"/>
                  <a:gd name="T20" fmla="*/ 11 w 52"/>
                  <a:gd name="T21" fmla="*/ 2 h 18"/>
                  <a:gd name="T22" fmla="*/ 16 w 52"/>
                  <a:gd name="T23" fmla="*/ 0 h 18"/>
                  <a:gd name="T24" fmla="*/ 23 w 52"/>
                  <a:gd name="T25" fmla="*/ 0 h 18"/>
                  <a:gd name="T26" fmla="*/ 30 w 52"/>
                  <a:gd name="T27" fmla="*/ 1 h 18"/>
                  <a:gd name="T28" fmla="*/ 37 w 52"/>
                  <a:gd name="T29" fmla="*/ 1 h 18"/>
                  <a:gd name="T30" fmla="*/ 45 w 52"/>
                  <a:gd name="T31" fmla="*/ 2 h 18"/>
                  <a:gd name="T32" fmla="*/ 52 w 52"/>
                  <a:gd name="T33" fmla="*/ 1 h 18"/>
                  <a:gd name="T34" fmla="*/ 50 w 52"/>
                  <a:gd name="T35" fmla="*/ 7 h 18"/>
                  <a:gd name="T36" fmla="*/ 47 w 52"/>
                  <a:gd name="T37" fmla="*/ 10 h 18"/>
                  <a:gd name="T38" fmla="*/ 43 w 52"/>
                  <a:gd name="T39" fmla="*/ 13 h 18"/>
                  <a:gd name="T40" fmla="*/ 38 w 52"/>
                  <a:gd name="T41"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18">
                    <a:moveTo>
                      <a:pt x="38" y="17"/>
                    </a:moveTo>
                    <a:lnTo>
                      <a:pt x="34" y="16"/>
                    </a:lnTo>
                    <a:lnTo>
                      <a:pt x="28" y="16"/>
                    </a:lnTo>
                    <a:lnTo>
                      <a:pt x="23" y="17"/>
                    </a:lnTo>
                    <a:lnTo>
                      <a:pt x="19" y="18"/>
                    </a:lnTo>
                    <a:lnTo>
                      <a:pt x="14" y="18"/>
                    </a:lnTo>
                    <a:lnTo>
                      <a:pt x="9" y="18"/>
                    </a:lnTo>
                    <a:lnTo>
                      <a:pt x="5" y="17"/>
                    </a:lnTo>
                    <a:lnTo>
                      <a:pt x="0" y="13"/>
                    </a:lnTo>
                    <a:lnTo>
                      <a:pt x="5" y="7"/>
                    </a:lnTo>
                    <a:lnTo>
                      <a:pt x="11" y="2"/>
                    </a:lnTo>
                    <a:lnTo>
                      <a:pt x="16" y="0"/>
                    </a:lnTo>
                    <a:lnTo>
                      <a:pt x="23" y="0"/>
                    </a:lnTo>
                    <a:lnTo>
                      <a:pt x="30" y="1"/>
                    </a:lnTo>
                    <a:lnTo>
                      <a:pt x="37" y="1"/>
                    </a:lnTo>
                    <a:lnTo>
                      <a:pt x="45" y="2"/>
                    </a:lnTo>
                    <a:lnTo>
                      <a:pt x="52" y="1"/>
                    </a:lnTo>
                    <a:lnTo>
                      <a:pt x="50" y="7"/>
                    </a:lnTo>
                    <a:lnTo>
                      <a:pt x="47" y="10"/>
                    </a:lnTo>
                    <a:lnTo>
                      <a:pt x="43" y="13"/>
                    </a:lnTo>
                    <a:lnTo>
                      <a:pt x="38" y="17"/>
                    </a:lnTo>
                    <a:close/>
                  </a:path>
                </a:pathLst>
              </a:custGeom>
              <a:solidFill>
                <a:srgbClr val="9E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59" name="Freeform 61"/>
              <p:cNvSpPr>
                <a:spLocks/>
              </p:cNvSpPr>
              <p:nvPr/>
            </p:nvSpPr>
            <p:spPr bwMode="auto">
              <a:xfrm>
                <a:off x="3556" y="2995"/>
                <a:ext cx="39" cy="29"/>
              </a:xfrm>
              <a:custGeom>
                <a:avLst/>
                <a:gdLst>
                  <a:gd name="T0" fmla="*/ 55 w 78"/>
                  <a:gd name="T1" fmla="*/ 55 h 56"/>
                  <a:gd name="T2" fmla="*/ 50 w 78"/>
                  <a:gd name="T3" fmla="*/ 54 h 56"/>
                  <a:gd name="T4" fmla="*/ 43 w 78"/>
                  <a:gd name="T5" fmla="*/ 54 h 56"/>
                  <a:gd name="T6" fmla="*/ 37 w 78"/>
                  <a:gd name="T7" fmla="*/ 55 h 56"/>
                  <a:gd name="T8" fmla="*/ 30 w 78"/>
                  <a:gd name="T9" fmla="*/ 56 h 56"/>
                  <a:gd name="T10" fmla="*/ 23 w 78"/>
                  <a:gd name="T11" fmla="*/ 56 h 56"/>
                  <a:gd name="T12" fmla="*/ 17 w 78"/>
                  <a:gd name="T13" fmla="*/ 56 h 56"/>
                  <a:gd name="T14" fmla="*/ 12 w 78"/>
                  <a:gd name="T15" fmla="*/ 54 h 56"/>
                  <a:gd name="T16" fmla="*/ 6 w 78"/>
                  <a:gd name="T17" fmla="*/ 51 h 56"/>
                  <a:gd name="T18" fmla="*/ 2 w 78"/>
                  <a:gd name="T19" fmla="*/ 45 h 56"/>
                  <a:gd name="T20" fmla="*/ 0 w 78"/>
                  <a:gd name="T21" fmla="*/ 38 h 56"/>
                  <a:gd name="T22" fmla="*/ 0 w 78"/>
                  <a:gd name="T23" fmla="*/ 30 h 56"/>
                  <a:gd name="T24" fmla="*/ 2 w 78"/>
                  <a:gd name="T25" fmla="*/ 23 h 56"/>
                  <a:gd name="T26" fmla="*/ 8 w 78"/>
                  <a:gd name="T27" fmla="*/ 20 h 56"/>
                  <a:gd name="T28" fmla="*/ 14 w 78"/>
                  <a:gd name="T29" fmla="*/ 15 h 56"/>
                  <a:gd name="T30" fmla="*/ 20 w 78"/>
                  <a:gd name="T31" fmla="*/ 10 h 56"/>
                  <a:gd name="T32" fmla="*/ 25 w 78"/>
                  <a:gd name="T33" fmla="*/ 6 h 56"/>
                  <a:gd name="T34" fmla="*/ 30 w 78"/>
                  <a:gd name="T35" fmla="*/ 1 h 56"/>
                  <a:gd name="T36" fmla="*/ 37 w 78"/>
                  <a:gd name="T37" fmla="*/ 0 h 56"/>
                  <a:gd name="T38" fmla="*/ 44 w 78"/>
                  <a:gd name="T39" fmla="*/ 0 h 56"/>
                  <a:gd name="T40" fmla="*/ 51 w 78"/>
                  <a:gd name="T41" fmla="*/ 2 h 56"/>
                  <a:gd name="T42" fmla="*/ 61 w 78"/>
                  <a:gd name="T43" fmla="*/ 7 h 56"/>
                  <a:gd name="T44" fmla="*/ 70 w 78"/>
                  <a:gd name="T45" fmla="*/ 15 h 56"/>
                  <a:gd name="T46" fmla="*/ 76 w 78"/>
                  <a:gd name="T47" fmla="*/ 24 h 56"/>
                  <a:gd name="T48" fmla="*/ 78 w 78"/>
                  <a:gd name="T49" fmla="*/ 34 h 56"/>
                  <a:gd name="T50" fmla="*/ 75 w 78"/>
                  <a:gd name="T51" fmla="*/ 41 h 56"/>
                  <a:gd name="T52" fmla="*/ 70 w 78"/>
                  <a:gd name="T53" fmla="*/ 48 h 56"/>
                  <a:gd name="T54" fmla="*/ 63 w 78"/>
                  <a:gd name="T55" fmla="*/ 53 h 56"/>
                  <a:gd name="T56" fmla="*/ 55 w 78"/>
                  <a:gd name="T57" fmla="*/ 5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8" h="56">
                    <a:moveTo>
                      <a:pt x="55" y="55"/>
                    </a:moveTo>
                    <a:lnTo>
                      <a:pt x="50" y="54"/>
                    </a:lnTo>
                    <a:lnTo>
                      <a:pt x="43" y="54"/>
                    </a:lnTo>
                    <a:lnTo>
                      <a:pt x="37" y="55"/>
                    </a:lnTo>
                    <a:lnTo>
                      <a:pt x="30" y="56"/>
                    </a:lnTo>
                    <a:lnTo>
                      <a:pt x="23" y="56"/>
                    </a:lnTo>
                    <a:lnTo>
                      <a:pt x="17" y="56"/>
                    </a:lnTo>
                    <a:lnTo>
                      <a:pt x="12" y="54"/>
                    </a:lnTo>
                    <a:lnTo>
                      <a:pt x="6" y="51"/>
                    </a:lnTo>
                    <a:lnTo>
                      <a:pt x="2" y="45"/>
                    </a:lnTo>
                    <a:lnTo>
                      <a:pt x="0" y="38"/>
                    </a:lnTo>
                    <a:lnTo>
                      <a:pt x="0" y="30"/>
                    </a:lnTo>
                    <a:lnTo>
                      <a:pt x="2" y="23"/>
                    </a:lnTo>
                    <a:lnTo>
                      <a:pt x="8" y="20"/>
                    </a:lnTo>
                    <a:lnTo>
                      <a:pt x="14" y="15"/>
                    </a:lnTo>
                    <a:lnTo>
                      <a:pt x="20" y="10"/>
                    </a:lnTo>
                    <a:lnTo>
                      <a:pt x="25" y="6"/>
                    </a:lnTo>
                    <a:lnTo>
                      <a:pt x="30" y="1"/>
                    </a:lnTo>
                    <a:lnTo>
                      <a:pt x="37" y="0"/>
                    </a:lnTo>
                    <a:lnTo>
                      <a:pt x="44" y="0"/>
                    </a:lnTo>
                    <a:lnTo>
                      <a:pt x="51" y="2"/>
                    </a:lnTo>
                    <a:lnTo>
                      <a:pt x="61" y="7"/>
                    </a:lnTo>
                    <a:lnTo>
                      <a:pt x="70" y="15"/>
                    </a:lnTo>
                    <a:lnTo>
                      <a:pt x="76" y="24"/>
                    </a:lnTo>
                    <a:lnTo>
                      <a:pt x="78" y="34"/>
                    </a:lnTo>
                    <a:lnTo>
                      <a:pt x="75" y="41"/>
                    </a:lnTo>
                    <a:lnTo>
                      <a:pt x="70" y="48"/>
                    </a:lnTo>
                    <a:lnTo>
                      <a:pt x="63" y="53"/>
                    </a:lnTo>
                    <a:lnTo>
                      <a:pt x="55"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60" name="Freeform 62"/>
              <p:cNvSpPr>
                <a:spLocks/>
              </p:cNvSpPr>
              <p:nvPr/>
            </p:nvSpPr>
            <p:spPr bwMode="auto">
              <a:xfrm>
                <a:off x="3564" y="3004"/>
                <a:ext cx="21" cy="13"/>
              </a:xfrm>
              <a:custGeom>
                <a:avLst/>
                <a:gdLst>
                  <a:gd name="T0" fmla="*/ 6 w 43"/>
                  <a:gd name="T1" fmla="*/ 25 h 27"/>
                  <a:gd name="T2" fmla="*/ 5 w 43"/>
                  <a:gd name="T3" fmla="*/ 24 h 27"/>
                  <a:gd name="T4" fmla="*/ 3 w 43"/>
                  <a:gd name="T5" fmla="*/ 23 h 27"/>
                  <a:gd name="T6" fmla="*/ 0 w 43"/>
                  <a:gd name="T7" fmla="*/ 22 h 27"/>
                  <a:gd name="T8" fmla="*/ 0 w 43"/>
                  <a:gd name="T9" fmla="*/ 20 h 27"/>
                  <a:gd name="T10" fmla="*/ 3 w 43"/>
                  <a:gd name="T11" fmla="*/ 15 h 27"/>
                  <a:gd name="T12" fmla="*/ 6 w 43"/>
                  <a:gd name="T13" fmla="*/ 8 h 27"/>
                  <a:gd name="T14" fmla="*/ 12 w 43"/>
                  <a:gd name="T15" fmla="*/ 4 h 27"/>
                  <a:gd name="T16" fmla="*/ 19 w 43"/>
                  <a:gd name="T17" fmla="*/ 0 h 27"/>
                  <a:gd name="T18" fmla="*/ 23 w 43"/>
                  <a:gd name="T19" fmla="*/ 7 h 27"/>
                  <a:gd name="T20" fmla="*/ 30 w 43"/>
                  <a:gd name="T21" fmla="*/ 7 h 27"/>
                  <a:gd name="T22" fmla="*/ 37 w 43"/>
                  <a:gd name="T23" fmla="*/ 8 h 27"/>
                  <a:gd name="T24" fmla="*/ 43 w 43"/>
                  <a:gd name="T25" fmla="*/ 14 h 27"/>
                  <a:gd name="T26" fmla="*/ 41 w 43"/>
                  <a:gd name="T27" fmla="*/ 17 h 27"/>
                  <a:gd name="T28" fmla="*/ 37 w 43"/>
                  <a:gd name="T29" fmla="*/ 21 h 27"/>
                  <a:gd name="T30" fmla="*/ 33 w 43"/>
                  <a:gd name="T31" fmla="*/ 23 h 27"/>
                  <a:gd name="T32" fmla="*/ 27 w 43"/>
                  <a:gd name="T33" fmla="*/ 25 h 27"/>
                  <a:gd name="T34" fmla="*/ 21 w 43"/>
                  <a:gd name="T35" fmla="*/ 27 h 27"/>
                  <a:gd name="T36" fmla="*/ 16 w 43"/>
                  <a:gd name="T37" fmla="*/ 27 h 27"/>
                  <a:gd name="T38" fmla="*/ 11 w 43"/>
                  <a:gd name="T39" fmla="*/ 27 h 27"/>
                  <a:gd name="T40" fmla="*/ 6 w 43"/>
                  <a:gd name="T4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 h="27">
                    <a:moveTo>
                      <a:pt x="6" y="25"/>
                    </a:moveTo>
                    <a:lnTo>
                      <a:pt x="5" y="24"/>
                    </a:lnTo>
                    <a:lnTo>
                      <a:pt x="3" y="23"/>
                    </a:lnTo>
                    <a:lnTo>
                      <a:pt x="0" y="22"/>
                    </a:lnTo>
                    <a:lnTo>
                      <a:pt x="0" y="20"/>
                    </a:lnTo>
                    <a:lnTo>
                      <a:pt x="3" y="15"/>
                    </a:lnTo>
                    <a:lnTo>
                      <a:pt x="6" y="8"/>
                    </a:lnTo>
                    <a:lnTo>
                      <a:pt x="12" y="4"/>
                    </a:lnTo>
                    <a:lnTo>
                      <a:pt x="19" y="0"/>
                    </a:lnTo>
                    <a:lnTo>
                      <a:pt x="23" y="7"/>
                    </a:lnTo>
                    <a:lnTo>
                      <a:pt x="30" y="7"/>
                    </a:lnTo>
                    <a:lnTo>
                      <a:pt x="37" y="8"/>
                    </a:lnTo>
                    <a:lnTo>
                      <a:pt x="43" y="14"/>
                    </a:lnTo>
                    <a:lnTo>
                      <a:pt x="41" y="17"/>
                    </a:lnTo>
                    <a:lnTo>
                      <a:pt x="37" y="21"/>
                    </a:lnTo>
                    <a:lnTo>
                      <a:pt x="33" y="23"/>
                    </a:lnTo>
                    <a:lnTo>
                      <a:pt x="27" y="25"/>
                    </a:lnTo>
                    <a:lnTo>
                      <a:pt x="21" y="27"/>
                    </a:lnTo>
                    <a:lnTo>
                      <a:pt x="16" y="27"/>
                    </a:lnTo>
                    <a:lnTo>
                      <a:pt x="11" y="27"/>
                    </a:lnTo>
                    <a:lnTo>
                      <a:pt x="6" y="25"/>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61" name="Freeform 63"/>
              <p:cNvSpPr>
                <a:spLocks/>
              </p:cNvSpPr>
              <p:nvPr/>
            </p:nvSpPr>
            <p:spPr bwMode="auto">
              <a:xfrm>
                <a:off x="3284" y="2938"/>
                <a:ext cx="276" cy="106"/>
              </a:xfrm>
              <a:custGeom>
                <a:avLst/>
                <a:gdLst>
                  <a:gd name="T0" fmla="*/ 535 w 553"/>
                  <a:gd name="T1" fmla="*/ 30 h 211"/>
                  <a:gd name="T2" fmla="*/ 506 w 553"/>
                  <a:gd name="T3" fmla="*/ 60 h 211"/>
                  <a:gd name="T4" fmla="*/ 480 w 553"/>
                  <a:gd name="T5" fmla="*/ 92 h 211"/>
                  <a:gd name="T6" fmla="*/ 453 w 553"/>
                  <a:gd name="T7" fmla="*/ 124 h 211"/>
                  <a:gd name="T8" fmla="*/ 436 w 553"/>
                  <a:gd name="T9" fmla="*/ 152 h 211"/>
                  <a:gd name="T10" fmla="*/ 429 w 553"/>
                  <a:gd name="T11" fmla="*/ 173 h 211"/>
                  <a:gd name="T12" fmla="*/ 429 w 553"/>
                  <a:gd name="T13" fmla="*/ 188 h 211"/>
                  <a:gd name="T14" fmla="*/ 420 w 553"/>
                  <a:gd name="T15" fmla="*/ 189 h 211"/>
                  <a:gd name="T16" fmla="*/ 412 w 553"/>
                  <a:gd name="T17" fmla="*/ 188 h 211"/>
                  <a:gd name="T18" fmla="*/ 402 w 553"/>
                  <a:gd name="T19" fmla="*/ 184 h 211"/>
                  <a:gd name="T20" fmla="*/ 375 w 553"/>
                  <a:gd name="T21" fmla="*/ 184 h 211"/>
                  <a:gd name="T22" fmla="*/ 330 w 553"/>
                  <a:gd name="T23" fmla="*/ 186 h 211"/>
                  <a:gd name="T24" fmla="*/ 286 w 553"/>
                  <a:gd name="T25" fmla="*/ 189 h 211"/>
                  <a:gd name="T26" fmla="*/ 241 w 553"/>
                  <a:gd name="T27" fmla="*/ 191 h 211"/>
                  <a:gd name="T28" fmla="*/ 195 w 553"/>
                  <a:gd name="T29" fmla="*/ 195 h 211"/>
                  <a:gd name="T30" fmla="*/ 150 w 553"/>
                  <a:gd name="T31" fmla="*/ 198 h 211"/>
                  <a:gd name="T32" fmla="*/ 104 w 553"/>
                  <a:gd name="T33" fmla="*/ 203 h 211"/>
                  <a:gd name="T34" fmla="*/ 57 w 553"/>
                  <a:gd name="T35" fmla="*/ 208 h 211"/>
                  <a:gd name="T36" fmla="*/ 26 w 553"/>
                  <a:gd name="T37" fmla="*/ 206 h 211"/>
                  <a:gd name="T38" fmla="*/ 7 w 553"/>
                  <a:gd name="T39" fmla="*/ 206 h 211"/>
                  <a:gd name="T40" fmla="*/ 6 w 553"/>
                  <a:gd name="T41" fmla="*/ 183 h 211"/>
                  <a:gd name="T42" fmla="*/ 26 w 553"/>
                  <a:gd name="T43" fmla="*/ 150 h 211"/>
                  <a:gd name="T44" fmla="*/ 45 w 553"/>
                  <a:gd name="T45" fmla="*/ 121 h 211"/>
                  <a:gd name="T46" fmla="*/ 69 w 553"/>
                  <a:gd name="T47" fmla="*/ 92 h 211"/>
                  <a:gd name="T48" fmla="*/ 94 w 553"/>
                  <a:gd name="T49" fmla="*/ 63 h 211"/>
                  <a:gd name="T50" fmla="*/ 122 w 553"/>
                  <a:gd name="T51" fmla="*/ 41 h 211"/>
                  <a:gd name="T52" fmla="*/ 141 w 553"/>
                  <a:gd name="T53" fmla="*/ 45 h 211"/>
                  <a:gd name="T54" fmla="*/ 159 w 553"/>
                  <a:gd name="T55" fmla="*/ 46 h 211"/>
                  <a:gd name="T56" fmla="*/ 175 w 553"/>
                  <a:gd name="T57" fmla="*/ 40 h 211"/>
                  <a:gd name="T58" fmla="*/ 193 w 553"/>
                  <a:gd name="T59" fmla="*/ 38 h 211"/>
                  <a:gd name="T60" fmla="*/ 213 w 553"/>
                  <a:gd name="T61" fmla="*/ 32 h 211"/>
                  <a:gd name="T62" fmla="*/ 242 w 553"/>
                  <a:gd name="T63" fmla="*/ 29 h 211"/>
                  <a:gd name="T64" fmla="*/ 271 w 553"/>
                  <a:gd name="T65" fmla="*/ 29 h 211"/>
                  <a:gd name="T66" fmla="*/ 299 w 553"/>
                  <a:gd name="T67" fmla="*/ 24 h 211"/>
                  <a:gd name="T68" fmla="*/ 317 w 553"/>
                  <a:gd name="T69" fmla="*/ 26 h 211"/>
                  <a:gd name="T70" fmla="*/ 347 w 553"/>
                  <a:gd name="T71" fmla="*/ 24 h 211"/>
                  <a:gd name="T72" fmla="*/ 377 w 553"/>
                  <a:gd name="T73" fmla="*/ 21 h 211"/>
                  <a:gd name="T74" fmla="*/ 407 w 553"/>
                  <a:gd name="T75" fmla="*/ 15 h 211"/>
                  <a:gd name="T76" fmla="*/ 436 w 553"/>
                  <a:gd name="T77" fmla="*/ 10 h 211"/>
                  <a:gd name="T78" fmla="*/ 466 w 553"/>
                  <a:gd name="T79" fmla="*/ 5 h 211"/>
                  <a:gd name="T80" fmla="*/ 494 w 553"/>
                  <a:gd name="T81" fmla="*/ 1 h 211"/>
                  <a:gd name="T82" fmla="*/ 524 w 553"/>
                  <a:gd name="T83" fmla="*/ 0 h 211"/>
                  <a:gd name="T84" fmla="*/ 553 w 553"/>
                  <a:gd name="T85" fmla="*/ 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3" h="211">
                    <a:moveTo>
                      <a:pt x="550" y="15"/>
                    </a:moveTo>
                    <a:lnTo>
                      <a:pt x="535" y="30"/>
                    </a:lnTo>
                    <a:lnTo>
                      <a:pt x="520" y="45"/>
                    </a:lnTo>
                    <a:lnTo>
                      <a:pt x="506" y="60"/>
                    </a:lnTo>
                    <a:lnTo>
                      <a:pt x="492" y="76"/>
                    </a:lnTo>
                    <a:lnTo>
                      <a:pt x="480" y="92"/>
                    </a:lnTo>
                    <a:lnTo>
                      <a:pt x="467" y="108"/>
                    </a:lnTo>
                    <a:lnTo>
                      <a:pt x="453" y="124"/>
                    </a:lnTo>
                    <a:lnTo>
                      <a:pt x="440" y="142"/>
                    </a:lnTo>
                    <a:lnTo>
                      <a:pt x="436" y="152"/>
                    </a:lnTo>
                    <a:lnTo>
                      <a:pt x="431" y="161"/>
                    </a:lnTo>
                    <a:lnTo>
                      <a:pt x="429" y="173"/>
                    </a:lnTo>
                    <a:lnTo>
                      <a:pt x="433" y="184"/>
                    </a:lnTo>
                    <a:lnTo>
                      <a:pt x="429" y="188"/>
                    </a:lnTo>
                    <a:lnTo>
                      <a:pt x="424" y="189"/>
                    </a:lnTo>
                    <a:lnTo>
                      <a:pt x="420" y="189"/>
                    </a:lnTo>
                    <a:lnTo>
                      <a:pt x="415" y="189"/>
                    </a:lnTo>
                    <a:lnTo>
                      <a:pt x="412" y="188"/>
                    </a:lnTo>
                    <a:lnTo>
                      <a:pt x="407" y="185"/>
                    </a:lnTo>
                    <a:lnTo>
                      <a:pt x="402" y="184"/>
                    </a:lnTo>
                    <a:lnTo>
                      <a:pt x="397" y="184"/>
                    </a:lnTo>
                    <a:lnTo>
                      <a:pt x="375" y="184"/>
                    </a:lnTo>
                    <a:lnTo>
                      <a:pt x="353" y="185"/>
                    </a:lnTo>
                    <a:lnTo>
                      <a:pt x="330" y="186"/>
                    </a:lnTo>
                    <a:lnTo>
                      <a:pt x="308" y="188"/>
                    </a:lnTo>
                    <a:lnTo>
                      <a:pt x="286" y="189"/>
                    </a:lnTo>
                    <a:lnTo>
                      <a:pt x="263" y="190"/>
                    </a:lnTo>
                    <a:lnTo>
                      <a:pt x="241" y="191"/>
                    </a:lnTo>
                    <a:lnTo>
                      <a:pt x="218" y="192"/>
                    </a:lnTo>
                    <a:lnTo>
                      <a:pt x="195" y="195"/>
                    </a:lnTo>
                    <a:lnTo>
                      <a:pt x="173" y="197"/>
                    </a:lnTo>
                    <a:lnTo>
                      <a:pt x="150" y="198"/>
                    </a:lnTo>
                    <a:lnTo>
                      <a:pt x="127" y="200"/>
                    </a:lnTo>
                    <a:lnTo>
                      <a:pt x="104" y="203"/>
                    </a:lnTo>
                    <a:lnTo>
                      <a:pt x="81" y="205"/>
                    </a:lnTo>
                    <a:lnTo>
                      <a:pt x="57" y="208"/>
                    </a:lnTo>
                    <a:lnTo>
                      <a:pt x="34" y="211"/>
                    </a:lnTo>
                    <a:lnTo>
                      <a:pt x="26" y="206"/>
                    </a:lnTo>
                    <a:lnTo>
                      <a:pt x="16" y="207"/>
                    </a:lnTo>
                    <a:lnTo>
                      <a:pt x="7" y="206"/>
                    </a:lnTo>
                    <a:lnTo>
                      <a:pt x="0" y="200"/>
                    </a:lnTo>
                    <a:lnTo>
                      <a:pt x="6" y="183"/>
                    </a:lnTo>
                    <a:lnTo>
                      <a:pt x="15" y="166"/>
                    </a:lnTo>
                    <a:lnTo>
                      <a:pt x="26" y="150"/>
                    </a:lnTo>
                    <a:lnTo>
                      <a:pt x="34" y="132"/>
                    </a:lnTo>
                    <a:lnTo>
                      <a:pt x="45" y="121"/>
                    </a:lnTo>
                    <a:lnTo>
                      <a:pt x="57" y="107"/>
                    </a:lnTo>
                    <a:lnTo>
                      <a:pt x="69" y="92"/>
                    </a:lnTo>
                    <a:lnTo>
                      <a:pt x="81" y="77"/>
                    </a:lnTo>
                    <a:lnTo>
                      <a:pt x="94" y="63"/>
                    </a:lnTo>
                    <a:lnTo>
                      <a:pt x="107" y="51"/>
                    </a:lnTo>
                    <a:lnTo>
                      <a:pt x="122" y="41"/>
                    </a:lnTo>
                    <a:lnTo>
                      <a:pt x="137" y="36"/>
                    </a:lnTo>
                    <a:lnTo>
                      <a:pt x="141" y="45"/>
                    </a:lnTo>
                    <a:lnTo>
                      <a:pt x="150" y="47"/>
                    </a:lnTo>
                    <a:lnTo>
                      <a:pt x="159" y="46"/>
                    </a:lnTo>
                    <a:lnTo>
                      <a:pt x="168" y="45"/>
                    </a:lnTo>
                    <a:lnTo>
                      <a:pt x="175" y="40"/>
                    </a:lnTo>
                    <a:lnTo>
                      <a:pt x="185" y="39"/>
                    </a:lnTo>
                    <a:lnTo>
                      <a:pt x="193" y="38"/>
                    </a:lnTo>
                    <a:lnTo>
                      <a:pt x="200" y="37"/>
                    </a:lnTo>
                    <a:lnTo>
                      <a:pt x="213" y="32"/>
                    </a:lnTo>
                    <a:lnTo>
                      <a:pt x="227" y="30"/>
                    </a:lnTo>
                    <a:lnTo>
                      <a:pt x="242" y="29"/>
                    </a:lnTo>
                    <a:lnTo>
                      <a:pt x="256" y="29"/>
                    </a:lnTo>
                    <a:lnTo>
                      <a:pt x="271" y="29"/>
                    </a:lnTo>
                    <a:lnTo>
                      <a:pt x="285" y="28"/>
                    </a:lnTo>
                    <a:lnTo>
                      <a:pt x="299" y="24"/>
                    </a:lnTo>
                    <a:lnTo>
                      <a:pt x="311" y="20"/>
                    </a:lnTo>
                    <a:lnTo>
                      <a:pt x="317" y="26"/>
                    </a:lnTo>
                    <a:lnTo>
                      <a:pt x="332" y="25"/>
                    </a:lnTo>
                    <a:lnTo>
                      <a:pt x="347" y="24"/>
                    </a:lnTo>
                    <a:lnTo>
                      <a:pt x="362" y="23"/>
                    </a:lnTo>
                    <a:lnTo>
                      <a:pt x="377" y="21"/>
                    </a:lnTo>
                    <a:lnTo>
                      <a:pt x="392" y="18"/>
                    </a:lnTo>
                    <a:lnTo>
                      <a:pt x="407" y="15"/>
                    </a:lnTo>
                    <a:lnTo>
                      <a:pt x="421" y="13"/>
                    </a:lnTo>
                    <a:lnTo>
                      <a:pt x="436" y="10"/>
                    </a:lnTo>
                    <a:lnTo>
                      <a:pt x="451" y="7"/>
                    </a:lnTo>
                    <a:lnTo>
                      <a:pt x="466" y="5"/>
                    </a:lnTo>
                    <a:lnTo>
                      <a:pt x="481" y="3"/>
                    </a:lnTo>
                    <a:lnTo>
                      <a:pt x="494" y="1"/>
                    </a:lnTo>
                    <a:lnTo>
                      <a:pt x="509" y="0"/>
                    </a:lnTo>
                    <a:lnTo>
                      <a:pt x="524" y="0"/>
                    </a:lnTo>
                    <a:lnTo>
                      <a:pt x="538" y="0"/>
                    </a:lnTo>
                    <a:lnTo>
                      <a:pt x="553" y="1"/>
                    </a:lnTo>
                    <a:lnTo>
                      <a:pt x="55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62" name="Freeform 64"/>
              <p:cNvSpPr>
                <a:spLocks/>
              </p:cNvSpPr>
              <p:nvPr/>
            </p:nvSpPr>
            <p:spPr bwMode="auto">
              <a:xfrm>
                <a:off x="3475" y="2947"/>
                <a:ext cx="69" cy="46"/>
              </a:xfrm>
              <a:custGeom>
                <a:avLst/>
                <a:gdLst>
                  <a:gd name="T0" fmla="*/ 63 w 137"/>
                  <a:gd name="T1" fmla="*/ 93 h 93"/>
                  <a:gd name="T2" fmla="*/ 55 w 137"/>
                  <a:gd name="T3" fmla="*/ 90 h 93"/>
                  <a:gd name="T4" fmla="*/ 47 w 137"/>
                  <a:gd name="T5" fmla="*/ 88 h 93"/>
                  <a:gd name="T6" fmla="*/ 39 w 137"/>
                  <a:gd name="T7" fmla="*/ 86 h 93"/>
                  <a:gd name="T8" fmla="*/ 31 w 137"/>
                  <a:gd name="T9" fmla="*/ 86 h 93"/>
                  <a:gd name="T10" fmla="*/ 23 w 137"/>
                  <a:gd name="T11" fmla="*/ 86 h 93"/>
                  <a:gd name="T12" fmla="*/ 16 w 137"/>
                  <a:gd name="T13" fmla="*/ 88 h 93"/>
                  <a:gd name="T14" fmla="*/ 8 w 137"/>
                  <a:gd name="T15" fmla="*/ 88 h 93"/>
                  <a:gd name="T16" fmla="*/ 0 w 137"/>
                  <a:gd name="T17" fmla="*/ 88 h 93"/>
                  <a:gd name="T18" fmla="*/ 6 w 137"/>
                  <a:gd name="T19" fmla="*/ 77 h 93"/>
                  <a:gd name="T20" fmla="*/ 13 w 137"/>
                  <a:gd name="T21" fmla="*/ 70 h 93"/>
                  <a:gd name="T22" fmla="*/ 21 w 137"/>
                  <a:gd name="T23" fmla="*/ 66 h 93"/>
                  <a:gd name="T24" fmla="*/ 31 w 137"/>
                  <a:gd name="T25" fmla="*/ 62 h 93"/>
                  <a:gd name="T26" fmla="*/ 40 w 137"/>
                  <a:gd name="T27" fmla="*/ 60 h 93"/>
                  <a:gd name="T28" fmla="*/ 51 w 137"/>
                  <a:gd name="T29" fmla="*/ 60 h 93"/>
                  <a:gd name="T30" fmla="*/ 61 w 137"/>
                  <a:gd name="T31" fmla="*/ 60 h 93"/>
                  <a:gd name="T32" fmla="*/ 71 w 137"/>
                  <a:gd name="T33" fmla="*/ 60 h 93"/>
                  <a:gd name="T34" fmla="*/ 78 w 137"/>
                  <a:gd name="T35" fmla="*/ 67 h 93"/>
                  <a:gd name="T36" fmla="*/ 92 w 137"/>
                  <a:gd name="T37" fmla="*/ 53 h 93"/>
                  <a:gd name="T38" fmla="*/ 89 w 137"/>
                  <a:gd name="T39" fmla="*/ 45 h 93"/>
                  <a:gd name="T40" fmla="*/ 83 w 137"/>
                  <a:gd name="T41" fmla="*/ 40 h 93"/>
                  <a:gd name="T42" fmla="*/ 77 w 137"/>
                  <a:gd name="T43" fmla="*/ 38 h 93"/>
                  <a:gd name="T44" fmla="*/ 70 w 137"/>
                  <a:gd name="T45" fmla="*/ 38 h 93"/>
                  <a:gd name="T46" fmla="*/ 63 w 137"/>
                  <a:gd name="T47" fmla="*/ 39 h 93"/>
                  <a:gd name="T48" fmla="*/ 56 w 137"/>
                  <a:gd name="T49" fmla="*/ 40 h 93"/>
                  <a:gd name="T50" fmla="*/ 48 w 137"/>
                  <a:gd name="T51" fmla="*/ 42 h 93"/>
                  <a:gd name="T52" fmla="*/ 40 w 137"/>
                  <a:gd name="T53" fmla="*/ 42 h 93"/>
                  <a:gd name="T54" fmla="*/ 47 w 137"/>
                  <a:gd name="T55" fmla="*/ 32 h 93"/>
                  <a:gd name="T56" fmla="*/ 54 w 137"/>
                  <a:gd name="T57" fmla="*/ 24 h 93"/>
                  <a:gd name="T58" fmla="*/ 61 w 137"/>
                  <a:gd name="T59" fmla="*/ 16 h 93"/>
                  <a:gd name="T60" fmla="*/ 70 w 137"/>
                  <a:gd name="T61" fmla="*/ 9 h 93"/>
                  <a:gd name="T62" fmla="*/ 79 w 137"/>
                  <a:gd name="T63" fmla="*/ 5 h 93"/>
                  <a:gd name="T64" fmla="*/ 90 w 137"/>
                  <a:gd name="T65" fmla="*/ 1 h 93"/>
                  <a:gd name="T66" fmla="*/ 101 w 137"/>
                  <a:gd name="T67" fmla="*/ 0 h 93"/>
                  <a:gd name="T68" fmla="*/ 114 w 137"/>
                  <a:gd name="T69" fmla="*/ 1 h 93"/>
                  <a:gd name="T70" fmla="*/ 137 w 137"/>
                  <a:gd name="T71" fmla="*/ 1 h 93"/>
                  <a:gd name="T72" fmla="*/ 128 w 137"/>
                  <a:gd name="T73" fmla="*/ 13 h 93"/>
                  <a:gd name="T74" fmla="*/ 119 w 137"/>
                  <a:gd name="T75" fmla="*/ 24 h 93"/>
                  <a:gd name="T76" fmla="*/ 108 w 137"/>
                  <a:gd name="T77" fmla="*/ 36 h 93"/>
                  <a:gd name="T78" fmla="*/ 99 w 137"/>
                  <a:gd name="T79" fmla="*/ 47 h 93"/>
                  <a:gd name="T80" fmla="*/ 89 w 137"/>
                  <a:gd name="T81" fmla="*/ 59 h 93"/>
                  <a:gd name="T82" fmla="*/ 79 w 137"/>
                  <a:gd name="T83" fmla="*/ 70 h 93"/>
                  <a:gd name="T84" fmla="*/ 71 w 137"/>
                  <a:gd name="T85" fmla="*/ 82 h 93"/>
                  <a:gd name="T86" fmla="*/ 63 w 137"/>
                  <a:gd name="T8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 h="93">
                    <a:moveTo>
                      <a:pt x="63" y="93"/>
                    </a:moveTo>
                    <a:lnTo>
                      <a:pt x="55" y="90"/>
                    </a:lnTo>
                    <a:lnTo>
                      <a:pt x="47" y="88"/>
                    </a:lnTo>
                    <a:lnTo>
                      <a:pt x="39" y="86"/>
                    </a:lnTo>
                    <a:lnTo>
                      <a:pt x="31" y="86"/>
                    </a:lnTo>
                    <a:lnTo>
                      <a:pt x="23" y="86"/>
                    </a:lnTo>
                    <a:lnTo>
                      <a:pt x="16" y="88"/>
                    </a:lnTo>
                    <a:lnTo>
                      <a:pt x="8" y="88"/>
                    </a:lnTo>
                    <a:lnTo>
                      <a:pt x="0" y="88"/>
                    </a:lnTo>
                    <a:lnTo>
                      <a:pt x="6" y="77"/>
                    </a:lnTo>
                    <a:lnTo>
                      <a:pt x="13" y="70"/>
                    </a:lnTo>
                    <a:lnTo>
                      <a:pt x="21" y="66"/>
                    </a:lnTo>
                    <a:lnTo>
                      <a:pt x="31" y="62"/>
                    </a:lnTo>
                    <a:lnTo>
                      <a:pt x="40" y="60"/>
                    </a:lnTo>
                    <a:lnTo>
                      <a:pt x="51" y="60"/>
                    </a:lnTo>
                    <a:lnTo>
                      <a:pt x="61" y="60"/>
                    </a:lnTo>
                    <a:lnTo>
                      <a:pt x="71" y="60"/>
                    </a:lnTo>
                    <a:lnTo>
                      <a:pt x="78" y="67"/>
                    </a:lnTo>
                    <a:lnTo>
                      <a:pt x="92" y="53"/>
                    </a:lnTo>
                    <a:lnTo>
                      <a:pt x="89" y="45"/>
                    </a:lnTo>
                    <a:lnTo>
                      <a:pt x="83" y="40"/>
                    </a:lnTo>
                    <a:lnTo>
                      <a:pt x="77" y="38"/>
                    </a:lnTo>
                    <a:lnTo>
                      <a:pt x="70" y="38"/>
                    </a:lnTo>
                    <a:lnTo>
                      <a:pt x="63" y="39"/>
                    </a:lnTo>
                    <a:lnTo>
                      <a:pt x="56" y="40"/>
                    </a:lnTo>
                    <a:lnTo>
                      <a:pt x="48" y="42"/>
                    </a:lnTo>
                    <a:lnTo>
                      <a:pt x="40" y="42"/>
                    </a:lnTo>
                    <a:lnTo>
                      <a:pt x="47" y="32"/>
                    </a:lnTo>
                    <a:lnTo>
                      <a:pt x="54" y="24"/>
                    </a:lnTo>
                    <a:lnTo>
                      <a:pt x="61" y="16"/>
                    </a:lnTo>
                    <a:lnTo>
                      <a:pt x="70" y="9"/>
                    </a:lnTo>
                    <a:lnTo>
                      <a:pt x="79" y="5"/>
                    </a:lnTo>
                    <a:lnTo>
                      <a:pt x="90" y="1"/>
                    </a:lnTo>
                    <a:lnTo>
                      <a:pt x="101" y="0"/>
                    </a:lnTo>
                    <a:lnTo>
                      <a:pt x="114" y="1"/>
                    </a:lnTo>
                    <a:lnTo>
                      <a:pt x="137" y="1"/>
                    </a:lnTo>
                    <a:lnTo>
                      <a:pt x="128" y="13"/>
                    </a:lnTo>
                    <a:lnTo>
                      <a:pt x="119" y="24"/>
                    </a:lnTo>
                    <a:lnTo>
                      <a:pt x="108" y="36"/>
                    </a:lnTo>
                    <a:lnTo>
                      <a:pt x="99" y="47"/>
                    </a:lnTo>
                    <a:lnTo>
                      <a:pt x="89" y="59"/>
                    </a:lnTo>
                    <a:lnTo>
                      <a:pt x="79" y="70"/>
                    </a:lnTo>
                    <a:lnTo>
                      <a:pt x="71" y="82"/>
                    </a:lnTo>
                    <a:lnTo>
                      <a:pt x="63" y="93"/>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63" name="Freeform 65"/>
              <p:cNvSpPr>
                <a:spLocks/>
              </p:cNvSpPr>
              <p:nvPr/>
            </p:nvSpPr>
            <p:spPr bwMode="auto">
              <a:xfrm>
                <a:off x="3314" y="2645"/>
                <a:ext cx="222" cy="251"/>
              </a:xfrm>
              <a:custGeom>
                <a:avLst/>
                <a:gdLst>
                  <a:gd name="T0" fmla="*/ 402 w 446"/>
                  <a:gd name="T1" fmla="*/ 436 h 503"/>
                  <a:gd name="T2" fmla="*/ 409 w 446"/>
                  <a:gd name="T3" fmla="*/ 451 h 503"/>
                  <a:gd name="T4" fmla="*/ 386 w 446"/>
                  <a:gd name="T5" fmla="*/ 465 h 503"/>
                  <a:gd name="T6" fmla="*/ 349 w 446"/>
                  <a:gd name="T7" fmla="*/ 475 h 503"/>
                  <a:gd name="T8" fmla="*/ 314 w 446"/>
                  <a:gd name="T9" fmla="*/ 483 h 503"/>
                  <a:gd name="T10" fmla="*/ 277 w 446"/>
                  <a:gd name="T11" fmla="*/ 491 h 503"/>
                  <a:gd name="T12" fmla="*/ 241 w 446"/>
                  <a:gd name="T13" fmla="*/ 497 h 503"/>
                  <a:gd name="T14" fmla="*/ 204 w 446"/>
                  <a:gd name="T15" fmla="*/ 502 h 503"/>
                  <a:gd name="T16" fmla="*/ 167 w 446"/>
                  <a:gd name="T17" fmla="*/ 503 h 503"/>
                  <a:gd name="T18" fmla="*/ 128 w 446"/>
                  <a:gd name="T19" fmla="*/ 502 h 503"/>
                  <a:gd name="T20" fmla="*/ 104 w 446"/>
                  <a:gd name="T21" fmla="*/ 495 h 503"/>
                  <a:gd name="T22" fmla="*/ 90 w 446"/>
                  <a:gd name="T23" fmla="*/ 491 h 503"/>
                  <a:gd name="T24" fmla="*/ 74 w 446"/>
                  <a:gd name="T25" fmla="*/ 493 h 503"/>
                  <a:gd name="T26" fmla="*/ 59 w 446"/>
                  <a:gd name="T27" fmla="*/ 486 h 503"/>
                  <a:gd name="T28" fmla="*/ 35 w 446"/>
                  <a:gd name="T29" fmla="*/ 443 h 503"/>
                  <a:gd name="T30" fmla="*/ 12 w 446"/>
                  <a:gd name="T31" fmla="*/ 367 h 503"/>
                  <a:gd name="T32" fmla="*/ 1 w 446"/>
                  <a:gd name="T33" fmla="*/ 284 h 503"/>
                  <a:gd name="T34" fmla="*/ 0 w 446"/>
                  <a:gd name="T35" fmla="*/ 202 h 503"/>
                  <a:gd name="T36" fmla="*/ 4 w 446"/>
                  <a:gd name="T37" fmla="*/ 141 h 503"/>
                  <a:gd name="T38" fmla="*/ 17 w 446"/>
                  <a:gd name="T39" fmla="*/ 99 h 503"/>
                  <a:gd name="T40" fmla="*/ 38 w 446"/>
                  <a:gd name="T41" fmla="*/ 79 h 503"/>
                  <a:gd name="T42" fmla="*/ 57 w 446"/>
                  <a:gd name="T43" fmla="*/ 72 h 503"/>
                  <a:gd name="T44" fmla="*/ 75 w 446"/>
                  <a:gd name="T45" fmla="*/ 62 h 503"/>
                  <a:gd name="T46" fmla="*/ 93 w 446"/>
                  <a:gd name="T47" fmla="*/ 54 h 503"/>
                  <a:gd name="T48" fmla="*/ 122 w 446"/>
                  <a:gd name="T49" fmla="*/ 45 h 503"/>
                  <a:gd name="T50" fmla="*/ 160 w 446"/>
                  <a:gd name="T51" fmla="*/ 33 h 503"/>
                  <a:gd name="T52" fmla="*/ 199 w 446"/>
                  <a:gd name="T53" fmla="*/ 22 h 503"/>
                  <a:gd name="T54" fmla="*/ 239 w 446"/>
                  <a:gd name="T55" fmla="*/ 12 h 503"/>
                  <a:gd name="T56" fmla="*/ 278 w 446"/>
                  <a:gd name="T57" fmla="*/ 5 h 503"/>
                  <a:gd name="T58" fmla="*/ 318 w 446"/>
                  <a:gd name="T59" fmla="*/ 2 h 503"/>
                  <a:gd name="T60" fmla="*/ 358 w 446"/>
                  <a:gd name="T61" fmla="*/ 0 h 503"/>
                  <a:gd name="T62" fmla="*/ 400 w 446"/>
                  <a:gd name="T63" fmla="*/ 2 h 503"/>
                  <a:gd name="T64" fmla="*/ 436 w 446"/>
                  <a:gd name="T65" fmla="*/ 45 h 503"/>
                  <a:gd name="T66" fmla="*/ 446 w 446"/>
                  <a:gd name="T67" fmla="*/ 131 h 503"/>
                  <a:gd name="T68" fmla="*/ 439 w 446"/>
                  <a:gd name="T69" fmla="*/ 221 h 503"/>
                  <a:gd name="T70" fmla="*/ 425 w 446"/>
                  <a:gd name="T71" fmla="*/ 312 h 503"/>
                  <a:gd name="T72" fmla="*/ 413 w 446"/>
                  <a:gd name="T73" fmla="*/ 374 h 503"/>
                  <a:gd name="T74" fmla="*/ 405 w 446"/>
                  <a:gd name="T75" fmla="*/ 413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6" h="503">
                    <a:moveTo>
                      <a:pt x="395" y="430"/>
                    </a:moveTo>
                    <a:lnTo>
                      <a:pt x="402" y="436"/>
                    </a:lnTo>
                    <a:lnTo>
                      <a:pt x="407" y="443"/>
                    </a:lnTo>
                    <a:lnTo>
                      <a:pt x="409" y="451"/>
                    </a:lnTo>
                    <a:lnTo>
                      <a:pt x="405" y="460"/>
                    </a:lnTo>
                    <a:lnTo>
                      <a:pt x="386" y="465"/>
                    </a:lnTo>
                    <a:lnTo>
                      <a:pt x="368" y="469"/>
                    </a:lnTo>
                    <a:lnTo>
                      <a:pt x="349" y="475"/>
                    </a:lnTo>
                    <a:lnTo>
                      <a:pt x="332" y="479"/>
                    </a:lnTo>
                    <a:lnTo>
                      <a:pt x="314" y="483"/>
                    </a:lnTo>
                    <a:lnTo>
                      <a:pt x="295" y="488"/>
                    </a:lnTo>
                    <a:lnTo>
                      <a:pt x="277" y="491"/>
                    </a:lnTo>
                    <a:lnTo>
                      <a:pt x="259" y="494"/>
                    </a:lnTo>
                    <a:lnTo>
                      <a:pt x="241" y="497"/>
                    </a:lnTo>
                    <a:lnTo>
                      <a:pt x="223" y="499"/>
                    </a:lnTo>
                    <a:lnTo>
                      <a:pt x="204" y="502"/>
                    </a:lnTo>
                    <a:lnTo>
                      <a:pt x="186" y="503"/>
                    </a:lnTo>
                    <a:lnTo>
                      <a:pt x="167" y="503"/>
                    </a:lnTo>
                    <a:lnTo>
                      <a:pt x="148" y="503"/>
                    </a:lnTo>
                    <a:lnTo>
                      <a:pt x="128" y="502"/>
                    </a:lnTo>
                    <a:lnTo>
                      <a:pt x="108" y="501"/>
                    </a:lnTo>
                    <a:lnTo>
                      <a:pt x="104" y="495"/>
                    </a:lnTo>
                    <a:lnTo>
                      <a:pt x="98" y="493"/>
                    </a:lnTo>
                    <a:lnTo>
                      <a:pt x="90" y="491"/>
                    </a:lnTo>
                    <a:lnTo>
                      <a:pt x="82" y="493"/>
                    </a:lnTo>
                    <a:lnTo>
                      <a:pt x="74" y="493"/>
                    </a:lnTo>
                    <a:lnTo>
                      <a:pt x="66" y="490"/>
                    </a:lnTo>
                    <a:lnTo>
                      <a:pt x="59" y="486"/>
                    </a:lnTo>
                    <a:lnTo>
                      <a:pt x="53" y="478"/>
                    </a:lnTo>
                    <a:lnTo>
                      <a:pt x="35" y="443"/>
                    </a:lnTo>
                    <a:lnTo>
                      <a:pt x="21" y="406"/>
                    </a:lnTo>
                    <a:lnTo>
                      <a:pt x="12" y="367"/>
                    </a:lnTo>
                    <a:lnTo>
                      <a:pt x="5" y="326"/>
                    </a:lnTo>
                    <a:lnTo>
                      <a:pt x="1" y="284"/>
                    </a:lnTo>
                    <a:lnTo>
                      <a:pt x="0" y="243"/>
                    </a:lnTo>
                    <a:lnTo>
                      <a:pt x="0" y="202"/>
                    </a:lnTo>
                    <a:lnTo>
                      <a:pt x="1" y="164"/>
                    </a:lnTo>
                    <a:lnTo>
                      <a:pt x="4" y="141"/>
                    </a:lnTo>
                    <a:lnTo>
                      <a:pt x="9" y="119"/>
                    </a:lnTo>
                    <a:lnTo>
                      <a:pt x="17" y="99"/>
                    </a:lnTo>
                    <a:lnTo>
                      <a:pt x="28" y="79"/>
                    </a:lnTo>
                    <a:lnTo>
                      <a:pt x="38" y="79"/>
                    </a:lnTo>
                    <a:lnTo>
                      <a:pt x="47" y="77"/>
                    </a:lnTo>
                    <a:lnTo>
                      <a:pt x="57" y="72"/>
                    </a:lnTo>
                    <a:lnTo>
                      <a:pt x="66" y="68"/>
                    </a:lnTo>
                    <a:lnTo>
                      <a:pt x="75" y="62"/>
                    </a:lnTo>
                    <a:lnTo>
                      <a:pt x="84" y="57"/>
                    </a:lnTo>
                    <a:lnTo>
                      <a:pt x="93" y="54"/>
                    </a:lnTo>
                    <a:lnTo>
                      <a:pt x="104" y="52"/>
                    </a:lnTo>
                    <a:lnTo>
                      <a:pt x="122" y="45"/>
                    </a:lnTo>
                    <a:lnTo>
                      <a:pt x="142" y="39"/>
                    </a:lnTo>
                    <a:lnTo>
                      <a:pt x="160" y="33"/>
                    </a:lnTo>
                    <a:lnTo>
                      <a:pt x="180" y="27"/>
                    </a:lnTo>
                    <a:lnTo>
                      <a:pt x="199" y="22"/>
                    </a:lnTo>
                    <a:lnTo>
                      <a:pt x="219" y="17"/>
                    </a:lnTo>
                    <a:lnTo>
                      <a:pt x="239" y="12"/>
                    </a:lnTo>
                    <a:lnTo>
                      <a:pt x="258" y="9"/>
                    </a:lnTo>
                    <a:lnTo>
                      <a:pt x="278" y="5"/>
                    </a:lnTo>
                    <a:lnTo>
                      <a:pt x="297" y="3"/>
                    </a:lnTo>
                    <a:lnTo>
                      <a:pt x="318" y="2"/>
                    </a:lnTo>
                    <a:lnTo>
                      <a:pt x="338" y="1"/>
                    </a:lnTo>
                    <a:lnTo>
                      <a:pt x="358" y="0"/>
                    </a:lnTo>
                    <a:lnTo>
                      <a:pt x="379" y="1"/>
                    </a:lnTo>
                    <a:lnTo>
                      <a:pt x="400" y="2"/>
                    </a:lnTo>
                    <a:lnTo>
                      <a:pt x="421" y="4"/>
                    </a:lnTo>
                    <a:lnTo>
                      <a:pt x="436" y="45"/>
                    </a:lnTo>
                    <a:lnTo>
                      <a:pt x="444" y="87"/>
                    </a:lnTo>
                    <a:lnTo>
                      <a:pt x="446" y="131"/>
                    </a:lnTo>
                    <a:lnTo>
                      <a:pt x="444" y="176"/>
                    </a:lnTo>
                    <a:lnTo>
                      <a:pt x="439" y="221"/>
                    </a:lnTo>
                    <a:lnTo>
                      <a:pt x="432" y="267"/>
                    </a:lnTo>
                    <a:lnTo>
                      <a:pt x="425" y="312"/>
                    </a:lnTo>
                    <a:lnTo>
                      <a:pt x="421" y="357"/>
                    </a:lnTo>
                    <a:lnTo>
                      <a:pt x="413" y="374"/>
                    </a:lnTo>
                    <a:lnTo>
                      <a:pt x="409" y="393"/>
                    </a:lnTo>
                    <a:lnTo>
                      <a:pt x="405" y="413"/>
                    </a:lnTo>
                    <a:lnTo>
                      <a:pt x="395" y="4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64" name="Freeform 66"/>
              <p:cNvSpPr>
                <a:spLocks/>
              </p:cNvSpPr>
              <p:nvPr/>
            </p:nvSpPr>
            <p:spPr bwMode="auto">
              <a:xfrm>
                <a:off x="3334" y="2655"/>
                <a:ext cx="193" cy="225"/>
              </a:xfrm>
              <a:custGeom>
                <a:avLst/>
                <a:gdLst>
                  <a:gd name="T0" fmla="*/ 322 w 386"/>
                  <a:gd name="T1" fmla="*/ 411 h 449"/>
                  <a:gd name="T2" fmla="*/ 278 w 386"/>
                  <a:gd name="T3" fmla="*/ 426 h 449"/>
                  <a:gd name="T4" fmla="*/ 231 w 386"/>
                  <a:gd name="T5" fmla="*/ 435 h 449"/>
                  <a:gd name="T6" fmla="*/ 184 w 386"/>
                  <a:gd name="T7" fmla="*/ 441 h 449"/>
                  <a:gd name="T8" fmla="*/ 146 w 386"/>
                  <a:gd name="T9" fmla="*/ 447 h 449"/>
                  <a:gd name="T10" fmla="*/ 118 w 386"/>
                  <a:gd name="T11" fmla="*/ 449 h 449"/>
                  <a:gd name="T12" fmla="*/ 93 w 386"/>
                  <a:gd name="T13" fmla="*/ 449 h 449"/>
                  <a:gd name="T14" fmla="*/ 66 w 386"/>
                  <a:gd name="T15" fmla="*/ 447 h 449"/>
                  <a:gd name="T16" fmla="*/ 42 w 386"/>
                  <a:gd name="T17" fmla="*/ 436 h 449"/>
                  <a:gd name="T18" fmla="*/ 32 w 386"/>
                  <a:gd name="T19" fmla="*/ 409 h 449"/>
                  <a:gd name="T20" fmla="*/ 11 w 386"/>
                  <a:gd name="T21" fmla="*/ 345 h 449"/>
                  <a:gd name="T22" fmla="*/ 0 w 386"/>
                  <a:gd name="T23" fmla="*/ 227 h 449"/>
                  <a:gd name="T24" fmla="*/ 9 w 386"/>
                  <a:gd name="T25" fmla="*/ 143 h 449"/>
                  <a:gd name="T26" fmla="*/ 18 w 386"/>
                  <a:gd name="T27" fmla="*/ 90 h 449"/>
                  <a:gd name="T28" fmla="*/ 42 w 386"/>
                  <a:gd name="T29" fmla="*/ 58 h 449"/>
                  <a:gd name="T30" fmla="*/ 75 w 386"/>
                  <a:gd name="T31" fmla="*/ 45 h 449"/>
                  <a:gd name="T32" fmla="*/ 109 w 386"/>
                  <a:gd name="T33" fmla="*/ 35 h 449"/>
                  <a:gd name="T34" fmla="*/ 143 w 386"/>
                  <a:gd name="T35" fmla="*/ 22 h 449"/>
                  <a:gd name="T36" fmla="*/ 171 w 386"/>
                  <a:gd name="T37" fmla="*/ 15 h 449"/>
                  <a:gd name="T38" fmla="*/ 195 w 386"/>
                  <a:gd name="T39" fmla="*/ 12 h 449"/>
                  <a:gd name="T40" fmla="*/ 221 w 386"/>
                  <a:gd name="T41" fmla="*/ 6 h 449"/>
                  <a:gd name="T42" fmla="*/ 244 w 386"/>
                  <a:gd name="T43" fmla="*/ 2 h 449"/>
                  <a:gd name="T44" fmla="*/ 267 w 386"/>
                  <a:gd name="T45" fmla="*/ 2 h 449"/>
                  <a:gd name="T46" fmla="*/ 294 w 386"/>
                  <a:gd name="T47" fmla="*/ 3 h 449"/>
                  <a:gd name="T48" fmla="*/ 325 w 386"/>
                  <a:gd name="T49" fmla="*/ 3 h 449"/>
                  <a:gd name="T50" fmla="*/ 354 w 386"/>
                  <a:gd name="T51" fmla="*/ 5 h 449"/>
                  <a:gd name="T52" fmla="*/ 374 w 386"/>
                  <a:gd name="T53" fmla="*/ 33 h 449"/>
                  <a:gd name="T54" fmla="*/ 382 w 386"/>
                  <a:gd name="T55" fmla="*/ 80 h 449"/>
                  <a:gd name="T56" fmla="*/ 386 w 386"/>
                  <a:gd name="T57" fmla="*/ 107 h 449"/>
                  <a:gd name="T58" fmla="*/ 382 w 386"/>
                  <a:gd name="T59" fmla="*/ 183 h 449"/>
                  <a:gd name="T60" fmla="*/ 375 w 386"/>
                  <a:gd name="T61" fmla="*/ 258 h 449"/>
                  <a:gd name="T62" fmla="*/ 361 w 386"/>
                  <a:gd name="T63" fmla="*/ 331 h 449"/>
                  <a:gd name="T64" fmla="*/ 341 w 386"/>
                  <a:gd name="T65" fmla="*/ 401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6" h="449">
                    <a:moveTo>
                      <a:pt x="341" y="401"/>
                    </a:moveTo>
                    <a:lnTo>
                      <a:pt x="322" y="411"/>
                    </a:lnTo>
                    <a:lnTo>
                      <a:pt x="300" y="420"/>
                    </a:lnTo>
                    <a:lnTo>
                      <a:pt x="278" y="426"/>
                    </a:lnTo>
                    <a:lnTo>
                      <a:pt x="255" y="430"/>
                    </a:lnTo>
                    <a:lnTo>
                      <a:pt x="231" y="435"/>
                    </a:lnTo>
                    <a:lnTo>
                      <a:pt x="208" y="437"/>
                    </a:lnTo>
                    <a:lnTo>
                      <a:pt x="184" y="441"/>
                    </a:lnTo>
                    <a:lnTo>
                      <a:pt x="161" y="446"/>
                    </a:lnTo>
                    <a:lnTo>
                      <a:pt x="146" y="447"/>
                    </a:lnTo>
                    <a:lnTo>
                      <a:pt x="131" y="448"/>
                    </a:lnTo>
                    <a:lnTo>
                      <a:pt x="118" y="449"/>
                    </a:lnTo>
                    <a:lnTo>
                      <a:pt x="105" y="449"/>
                    </a:lnTo>
                    <a:lnTo>
                      <a:pt x="93" y="449"/>
                    </a:lnTo>
                    <a:lnTo>
                      <a:pt x="80" y="448"/>
                    </a:lnTo>
                    <a:lnTo>
                      <a:pt x="66" y="447"/>
                    </a:lnTo>
                    <a:lnTo>
                      <a:pt x="51" y="445"/>
                    </a:lnTo>
                    <a:lnTo>
                      <a:pt x="42" y="436"/>
                    </a:lnTo>
                    <a:lnTo>
                      <a:pt x="36" y="423"/>
                    </a:lnTo>
                    <a:lnTo>
                      <a:pt x="32" y="409"/>
                    </a:lnTo>
                    <a:lnTo>
                      <a:pt x="28" y="398"/>
                    </a:lnTo>
                    <a:lnTo>
                      <a:pt x="11" y="345"/>
                    </a:lnTo>
                    <a:lnTo>
                      <a:pt x="3" y="287"/>
                    </a:lnTo>
                    <a:lnTo>
                      <a:pt x="0" y="227"/>
                    </a:lnTo>
                    <a:lnTo>
                      <a:pt x="3" y="167"/>
                    </a:lnTo>
                    <a:lnTo>
                      <a:pt x="9" y="143"/>
                    </a:lnTo>
                    <a:lnTo>
                      <a:pt x="13" y="117"/>
                    </a:lnTo>
                    <a:lnTo>
                      <a:pt x="18" y="90"/>
                    </a:lnTo>
                    <a:lnTo>
                      <a:pt x="26" y="66"/>
                    </a:lnTo>
                    <a:lnTo>
                      <a:pt x="42" y="58"/>
                    </a:lnTo>
                    <a:lnTo>
                      <a:pt x="58" y="51"/>
                    </a:lnTo>
                    <a:lnTo>
                      <a:pt x="75" y="45"/>
                    </a:lnTo>
                    <a:lnTo>
                      <a:pt x="93" y="40"/>
                    </a:lnTo>
                    <a:lnTo>
                      <a:pt x="109" y="35"/>
                    </a:lnTo>
                    <a:lnTo>
                      <a:pt x="126" y="29"/>
                    </a:lnTo>
                    <a:lnTo>
                      <a:pt x="143" y="22"/>
                    </a:lnTo>
                    <a:lnTo>
                      <a:pt x="159" y="15"/>
                    </a:lnTo>
                    <a:lnTo>
                      <a:pt x="171" y="15"/>
                    </a:lnTo>
                    <a:lnTo>
                      <a:pt x="184" y="14"/>
                    </a:lnTo>
                    <a:lnTo>
                      <a:pt x="195" y="12"/>
                    </a:lnTo>
                    <a:lnTo>
                      <a:pt x="208" y="8"/>
                    </a:lnTo>
                    <a:lnTo>
                      <a:pt x="221" y="6"/>
                    </a:lnTo>
                    <a:lnTo>
                      <a:pt x="232" y="3"/>
                    </a:lnTo>
                    <a:lnTo>
                      <a:pt x="244" y="2"/>
                    </a:lnTo>
                    <a:lnTo>
                      <a:pt x="254" y="0"/>
                    </a:lnTo>
                    <a:lnTo>
                      <a:pt x="267" y="2"/>
                    </a:lnTo>
                    <a:lnTo>
                      <a:pt x="279" y="3"/>
                    </a:lnTo>
                    <a:lnTo>
                      <a:pt x="294" y="3"/>
                    </a:lnTo>
                    <a:lnTo>
                      <a:pt x="310" y="2"/>
                    </a:lnTo>
                    <a:lnTo>
                      <a:pt x="325" y="3"/>
                    </a:lnTo>
                    <a:lnTo>
                      <a:pt x="340" y="3"/>
                    </a:lnTo>
                    <a:lnTo>
                      <a:pt x="354" y="5"/>
                    </a:lnTo>
                    <a:lnTo>
                      <a:pt x="367" y="10"/>
                    </a:lnTo>
                    <a:lnTo>
                      <a:pt x="374" y="33"/>
                    </a:lnTo>
                    <a:lnTo>
                      <a:pt x="380" y="56"/>
                    </a:lnTo>
                    <a:lnTo>
                      <a:pt x="382" y="80"/>
                    </a:lnTo>
                    <a:lnTo>
                      <a:pt x="382" y="104"/>
                    </a:lnTo>
                    <a:lnTo>
                      <a:pt x="386" y="107"/>
                    </a:lnTo>
                    <a:lnTo>
                      <a:pt x="384" y="145"/>
                    </a:lnTo>
                    <a:lnTo>
                      <a:pt x="382" y="183"/>
                    </a:lnTo>
                    <a:lnTo>
                      <a:pt x="378" y="220"/>
                    </a:lnTo>
                    <a:lnTo>
                      <a:pt x="375" y="258"/>
                    </a:lnTo>
                    <a:lnTo>
                      <a:pt x="369" y="295"/>
                    </a:lnTo>
                    <a:lnTo>
                      <a:pt x="361" y="331"/>
                    </a:lnTo>
                    <a:lnTo>
                      <a:pt x="353" y="367"/>
                    </a:lnTo>
                    <a:lnTo>
                      <a:pt x="341" y="401"/>
                    </a:lnTo>
                    <a:close/>
                  </a:path>
                </a:pathLst>
              </a:custGeom>
              <a:solidFill>
                <a:srgbClr val="EA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65" name="Freeform 67"/>
              <p:cNvSpPr>
                <a:spLocks/>
              </p:cNvSpPr>
              <p:nvPr/>
            </p:nvSpPr>
            <p:spPr bwMode="auto">
              <a:xfrm>
                <a:off x="3504" y="2705"/>
                <a:ext cx="16" cy="9"/>
              </a:xfrm>
              <a:custGeom>
                <a:avLst/>
                <a:gdLst>
                  <a:gd name="T0" fmla="*/ 19 w 33"/>
                  <a:gd name="T1" fmla="*/ 17 h 17"/>
                  <a:gd name="T2" fmla="*/ 12 w 33"/>
                  <a:gd name="T3" fmla="*/ 17 h 17"/>
                  <a:gd name="T4" fmla="*/ 7 w 33"/>
                  <a:gd name="T5" fmla="*/ 15 h 17"/>
                  <a:gd name="T6" fmla="*/ 4 w 33"/>
                  <a:gd name="T7" fmla="*/ 10 h 17"/>
                  <a:gd name="T8" fmla="*/ 0 w 33"/>
                  <a:gd name="T9" fmla="*/ 5 h 17"/>
                  <a:gd name="T10" fmla="*/ 0 w 33"/>
                  <a:gd name="T11" fmla="*/ 1 h 17"/>
                  <a:gd name="T12" fmla="*/ 9 w 33"/>
                  <a:gd name="T13" fmla="*/ 0 h 17"/>
                  <a:gd name="T14" fmla="*/ 17 w 33"/>
                  <a:gd name="T15" fmla="*/ 0 h 17"/>
                  <a:gd name="T16" fmla="*/ 26 w 33"/>
                  <a:gd name="T17" fmla="*/ 1 h 17"/>
                  <a:gd name="T18" fmla="*/ 33 w 33"/>
                  <a:gd name="T19" fmla="*/ 3 h 17"/>
                  <a:gd name="T20" fmla="*/ 32 w 33"/>
                  <a:gd name="T21" fmla="*/ 9 h 17"/>
                  <a:gd name="T22" fmla="*/ 28 w 33"/>
                  <a:gd name="T23" fmla="*/ 13 h 17"/>
                  <a:gd name="T24" fmla="*/ 24 w 33"/>
                  <a:gd name="T25" fmla="*/ 16 h 17"/>
                  <a:gd name="T26" fmla="*/ 19 w 33"/>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7">
                    <a:moveTo>
                      <a:pt x="19" y="17"/>
                    </a:moveTo>
                    <a:lnTo>
                      <a:pt x="12" y="17"/>
                    </a:lnTo>
                    <a:lnTo>
                      <a:pt x="7" y="15"/>
                    </a:lnTo>
                    <a:lnTo>
                      <a:pt x="4" y="10"/>
                    </a:lnTo>
                    <a:lnTo>
                      <a:pt x="0" y="5"/>
                    </a:lnTo>
                    <a:lnTo>
                      <a:pt x="0" y="1"/>
                    </a:lnTo>
                    <a:lnTo>
                      <a:pt x="9" y="0"/>
                    </a:lnTo>
                    <a:lnTo>
                      <a:pt x="17" y="0"/>
                    </a:lnTo>
                    <a:lnTo>
                      <a:pt x="26" y="1"/>
                    </a:lnTo>
                    <a:lnTo>
                      <a:pt x="33" y="3"/>
                    </a:lnTo>
                    <a:lnTo>
                      <a:pt x="32" y="9"/>
                    </a:lnTo>
                    <a:lnTo>
                      <a:pt x="28" y="13"/>
                    </a:lnTo>
                    <a:lnTo>
                      <a:pt x="24" y="16"/>
                    </a:lnTo>
                    <a:lnTo>
                      <a:pt x="1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66" name="Freeform 68"/>
              <p:cNvSpPr>
                <a:spLocks/>
              </p:cNvSpPr>
              <p:nvPr/>
            </p:nvSpPr>
            <p:spPr bwMode="auto">
              <a:xfrm>
                <a:off x="3501" y="2680"/>
                <a:ext cx="15" cy="10"/>
              </a:xfrm>
              <a:custGeom>
                <a:avLst/>
                <a:gdLst>
                  <a:gd name="T0" fmla="*/ 26 w 30"/>
                  <a:gd name="T1" fmla="*/ 21 h 21"/>
                  <a:gd name="T2" fmla="*/ 19 w 30"/>
                  <a:gd name="T3" fmla="*/ 16 h 21"/>
                  <a:gd name="T4" fmla="*/ 10 w 30"/>
                  <a:gd name="T5" fmla="*/ 18 h 21"/>
                  <a:gd name="T6" fmla="*/ 2 w 30"/>
                  <a:gd name="T7" fmla="*/ 19 h 21"/>
                  <a:gd name="T8" fmla="*/ 0 w 30"/>
                  <a:gd name="T9" fmla="*/ 9 h 21"/>
                  <a:gd name="T10" fmla="*/ 3 w 30"/>
                  <a:gd name="T11" fmla="*/ 3 h 21"/>
                  <a:gd name="T12" fmla="*/ 9 w 30"/>
                  <a:gd name="T13" fmla="*/ 1 h 21"/>
                  <a:gd name="T14" fmla="*/ 15 w 30"/>
                  <a:gd name="T15" fmla="*/ 0 h 21"/>
                  <a:gd name="T16" fmla="*/ 22 w 30"/>
                  <a:gd name="T17" fmla="*/ 0 h 21"/>
                  <a:gd name="T18" fmla="*/ 26 w 30"/>
                  <a:gd name="T19" fmla="*/ 3 h 21"/>
                  <a:gd name="T20" fmla="*/ 30 w 30"/>
                  <a:gd name="T21" fmla="*/ 7 h 21"/>
                  <a:gd name="T22" fmla="*/ 30 w 30"/>
                  <a:gd name="T23" fmla="*/ 13 h 21"/>
                  <a:gd name="T24" fmla="*/ 26 w 30"/>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1">
                    <a:moveTo>
                      <a:pt x="26" y="21"/>
                    </a:moveTo>
                    <a:lnTo>
                      <a:pt x="19" y="16"/>
                    </a:lnTo>
                    <a:lnTo>
                      <a:pt x="10" y="18"/>
                    </a:lnTo>
                    <a:lnTo>
                      <a:pt x="2" y="19"/>
                    </a:lnTo>
                    <a:lnTo>
                      <a:pt x="0" y="9"/>
                    </a:lnTo>
                    <a:lnTo>
                      <a:pt x="3" y="3"/>
                    </a:lnTo>
                    <a:lnTo>
                      <a:pt x="9" y="1"/>
                    </a:lnTo>
                    <a:lnTo>
                      <a:pt x="15" y="0"/>
                    </a:lnTo>
                    <a:lnTo>
                      <a:pt x="22" y="0"/>
                    </a:lnTo>
                    <a:lnTo>
                      <a:pt x="26" y="3"/>
                    </a:lnTo>
                    <a:lnTo>
                      <a:pt x="30" y="7"/>
                    </a:lnTo>
                    <a:lnTo>
                      <a:pt x="30" y="13"/>
                    </a:lnTo>
                    <a:lnTo>
                      <a:pt x="26"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67" name="Freeform 69"/>
              <p:cNvSpPr>
                <a:spLocks/>
              </p:cNvSpPr>
              <p:nvPr/>
            </p:nvSpPr>
            <p:spPr bwMode="auto">
              <a:xfrm>
                <a:off x="3504" y="2736"/>
                <a:ext cx="12" cy="6"/>
              </a:xfrm>
              <a:custGeom>
                <a:avLst/>
                <a:gdLst>
                  <a:gd name="T0" fmla="*/ 6 w 24"/>
                  <a:gd name="T1" fmla="*/ 12 h 12"/>
                  <a:gd name="T2" fmla="*/ 0 w 24"/>
                  <a:gd name="T3" fmla="*/ 5 h 12"/>
                  <a:gd name="T4" fmla="*/ 6 w 24"/>
                  <a:gd name="T5" fmla="*/ 2 h 12"/>
                  <a:gd name="T6" fmla="*/ 12 w 24"/>
                  <a:gd name="T7" fmla="*/ 0 h 12"/>
                  <a:gd name="T8" fmla="*/ 19 w 24"/>
                  <a:gd name="T9" fmla="*/ 2 h 12"/>
                  <a:gd name="T10" fmla="*/ 24 w 24"/>
                  <a:gd name="T11" fmla="*/ 5 h 12"/>
                  <a:gd name="T12" fmla="*/ 22 w 24"/>
                  <a:gd name="T13" fmla="*/ 12 h 12"/>
                  <a:gd name="T14" fmla="*/ 17 w 24"/>
                  <a:gd name="T15" fmla="*/ 12 h 12"/>
                  <a:gd name="T16" fmla="*/ 11 w 24"/>
                  <a:gd name="T17" fmla="*/ 11 h 12"/>
                  <a:gd name="T18" fmla="*/ 6 w 24"/>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2">
                    <a:moveTo>
                      <a:pt x="6" y="12"/>
                    </a:moveTo>
                    <a:lnTo>
                      <a:pt x="0" y="5"/>
                    </a:lnTo>
                    <a:lnTo>
                      <a:pt x="6" y="2"/>
                    </a:lnTo>
                    <a:lnTo>
                      <a:pt x="12" y="0"/>
                    </a:lnTo>
                    <a:lnTo>
                      <a:pt x="19" y="2"/>
                    </a:lnTo>
                    <a:lnTo>
                      <a:pt x="24" y="5"/>
                    </a:lnTo>
                    <a:lnTo>
                      <a:pt x="22" y="12"/>
                    </a:lnTo>
                    <a:lnTo>
                      <a:pt x="17" y="12"/>
                    </a:lnTo>
                    <a:lnTo>
                      <a:pt x="11" y="11"/>
                    </a:lnTo>
                    <a:lnTo>
                      <a:pt x="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68" name="Freeform 70"/>
              <p:cNvSpPr>
                <a:spLocks/>
              </p:cNvSpPr>
              <p:nvPr/>
            </p:nvSpPr>
            <p:spPr bwMode="auto">
              <a:xfrm>
                <a:off x="3460" y="3001"/>
                <a:ext cx="38" cy="13"/>
              </a:xfrm>
              <a:custGeom>
                <a:avLst/>
                <a:gdLst>
                  <a:gd name="T0" fmla="*/ 67 w 77"/>
                  <a:gd name="T1" fmla="*/ 22 h 27"/>
                  <a:gd name="T2" fmla="*/ 59 w 77"/>
                  <a:gd name="T3" fmla="*/ 24 h 27"/>
                  <a:gd name="T4" fmla="*/ 50 w 77"/>
                  <a:gd name="T5" fmla="*/ 27 h 27"/>
                  <a:gd name="T6" fmla="*/ 42 w 77"/>
                  <a:gd name="T7" fmla="*/ 27 h 27"/>
                  <a:gd name="T8" fmla="*/ 33 w 77"/>
                  <a:gd name="T9" fmla="*/ 27 h 27"/>
                  <a:gd name="T10" fmla="*/ 25 w 77"/>
                  <a:gd name="T11" fmla="*/ 27 h 27"/>
                  <a:gd name="T12" fmla="*/ 16 w 77"/>
                  <a:gd name="T13" fmla="*/ 27 h 27"/>
                  <a:gd name="T14" fmla="*/ 8 w 77"/>
                  <a:gd name="T15" fmla="*/ 26 h 27"/>
                  <a:gd name="T16" fmla="*/ 0 w 77"/>
                  <a:gd name="T17" fmla="*/ 26 h 27"/>
                  <a:gd name="T18" fmla="*/ 4 w 77"/>
                  <a:gd name="T19" fmla="*/ 20 h 27"/>
                  <a:gd name="T20" fmla="*/ 8 w 77"/>
                  <a:gd name="T21" fmla="*/ 13 h 27"/>
                  <a:gd name="T22" fmla="*/ 11 w 77"/>
                  <a:gd name="T23" fmla="*/ 6 h 27"/>
                  <a:gd name="T24" fmla="*/ 16 w 77"/>
                  <a:gd name="T25" fmla="*/ 0 h 27"/>
                  <a:gd name="T26" fmla="*/ 77 w 77"/>
                  <a:gd name="T27" fmla="*/ 1 h 27"/>
                  <a:gd name="T28" fmla="*/ 74 w 77"/>
                  <a:gd name="T29" fmla="*/ 7 h 27"/>
                  <a:gd name="T30" fmla="*/ 70 w 77"/>
                  <a:gd name="T31" fmla="*/ 11 h 27"/>
                  <a:gd name="T32" fmla="*/ 67 w 77"/>
                  <a:gd name="T33" fmla="*/ 15 h 27"/>
                  <a:gd name="T34" fmla="*/ 67 w 77"/>
                  <a:gd name="T35"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27">
                    <a:moveTo>
                      <a:pt x="67" y="22"/>
                    </a:moveTo>
                    <a:lnTo>
                      <a:pt x="59" y="24"/>
                    </a:lnTo>
                    <a:lnTo>
                      <a:pt x="50" y="27"/>
                    </a:lnTo>
                    <a:lnTo>
                      <a:pt x="42" y="27"/>
                    </a:lnTo>
                    <a:lnTo>
                      <a:pt x="33" y="27"/>
                    </a:lnTo>
                    <a:lnTo>
                      <a:pt x="25" y="27"/>
                    </a:lnTo>
                    <a:lnTo>
                      <a:pt x="16" y="27"/>
                    </a:lnTo>
                    <a:lnTo>
                      <a:pt x="8" y="26"/>
                    </a:lnTo>
                    <a:lnTo>
                      <a:pt x="0" y="26"/>
                    </a:lnTo>
                    <a:lnTo>
                      <a:pt x="4" y="20"/>
                    </a:lnTo>
                    <a:lnTo>
                      <a:pt x="8" y="13"/>
                    </a:lnTo>
                    <a:lnTo>
                      <a:pt x="11" y="6"/>
                    </a:lnTo>
                    <a:lnTo>
                      <a:pt x="16" y="0"/>
                    </a:lnTo>
                    <a:lnTo>
                      <a:pt x="77" y="1"/>
                    </a:lnTo>
                    <a:lnTo>
                      <a:pt x="74" y="7"/>
                    </a:lnTo>
                    <a:lnTo>
                      <a:pt x="70" y="11"/>
                    </a:lnTo>
                    <a:lnTo>
                      <a:pt x="67" y="15"/>
                    </a:lnTo>
                    <a:lnTo>
                      <a:pt x="67" y="22"/>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69" name="Freeform 71"/>
              <p:cNvSpPr>
                <a:spLocks/>
              </p:cNvSpPr>
              <p:nvPr/>
            </p:nvSpPr>
            <p:spPr bwMode="auto">
              <a:xfrm>
                <a:off x="3355" y="2741"/>
                <a:ext cx="141" cy="46"/>
              </a:xfrm>
              <a:custGeom>
                <a:avLst/>
                <a:gdLst>
                  <a:gd name="T0" fmla="*/ 220 w 282"/>
                  <a:gd name="T1" fmla="*/ 68 h 92"/>
                  <a:gd name="T2" fmla="*/ 201 w 282"/>
                  <a:gd name="T3" fmla="*/ 63 h 92"/>
                  <a:gd name="T4" fmla="*/ 182 w 282"/>
                  <a:gd name="T5" fmla="*/ 54 h 92"/>
                  <a:gd name="T6" fmla="*/ 163 w 282"/>
                  <a:gd name="T7" fmla="*/ 43 h 92"/>
                  <a:gd name="T8" fmla="*/ 144 w 282"/>
                  <a:gd name="T9" fmla="*/ 31 h 92"/>
                  <a:gd name="T10" fmla="*/ 126 w 282"/>
                  <a:gd name="T11" fmla="*/ 22 h 92"/>
                  <a:gd name="T12" fmla="*/ 106 w 282"/>
                  <a:gd name="T13" fmla="*/ 17 h 92"/>
                  <a:gd name="T14" fmla="*/ 87 w 282"/>
                  <a:gd name="T15" fmla="*/ 20 h 92"/>
                  <a:gd name="T16" fmla="*/ 66 w 282"/>
                  <a:gd name="T17" fmla="*/ 31 h 92"/>
                  <a:gd name="T18" fmla="*/ 55 w 282"/>
                  <a:gd name="T19" fmla="*/ 36 h 92"/>
                  <a:gd name="T20" fmla="*/ 46 w 282"/>
                  <a:gd name="T21" fmla="*/ 40 h 92"/>
                  <a:gd name="T22" fmla="*/ 37 w 282"/>
                  <a:gd name="T23" fmla="*/ 47 h 92"/>
                  <a:gd name="T24" fmla="*/ 29 w 282"/>
                  <a:gd name="T25" fmla="*/ 54 h 92"/>
                  <a:gd name="T26" fmla="*/ 22 w 282"/>
                  <a:gd name="T27" fmla="*/ 62 h 92"/>
                  <a:gd name="T28" fmla="*/ 17 w 282"/>
                  <a:gd name="T29" fmla="*/ 71 h 92"/>
                  <a:gd name="T30" fmla="*/ 14 w 282"/>
                  <a:gd name="T31" fmla="*/ 82 h 92"/>
                  <a:gd name="T32" fmla="*/ 12 w 282"/>
                  <a:gd name="T33" fmla="*/ 92 h 92"/>
                  <a:gd name="T34" fmla="*/ 0 w 282"/>
                  <a:gd name="T35" fmla="*/ 92 h 92"/>
                  <a:gd name="T36" fmla="*/ 0 w 282"/>
                  <a:gd name="T37" fmla="*/ 81 h 92"/>
                  <a:gd name="T38" fmla="*/ 4 w 282"/>
                  <a:gd name="T39" fmla="*/ 68 h 92"/>
                  <a:gd name="T40" fmla="*/ 8 w 282"/>
                  <a:gd name="T41" fmla="*/ 56 h 92"/>
                  <a:gd name="T42" fmla="*/ 16 w 282"/>
                  <a:gd name="T43" fmla="*/ 47 h 92"/>
                  <a:gd name="T44" fmla="*/ 27 w 282"/>
                  <a:gd name="T45" fmla="*/ 38 h 92"/>
                  <a:gd name="T46" fmla="*/ 37 w 282"/>
                  <a:gd name="T47" fmla="*/ 31 h 92"/>
                  <a:gd name="T48" fmla="*/ 47 w 282"/>
                  <a:gd name="T49" fmla="*/ 25 h 92"/>
                  <a:gd name="T50" fmla="*/ 59 w 282"/>
                  <a:gd name="T51" fmla="*/ 20 h 92"/>
                  <a:gd name="T52" fmla="*/ 69 w 282"/>
                  <a:gd name="T53" fmla="*/ 15 h 92"/>
                  <a:gd name="T54" fmla="*/ 81 w 282"/>
                  <a:gd name="T55" fmla="*/ 10 h 92"/>
                  <a:gd name="T56" fmla="*/ 92 w 282"/>
                  <a:gd name="T57" fmla="*/ 6 h 92"/>
                  <a:gd name="T58" fmla="*/ 105 w 282"/>
                  <a:gd name="T59" fmla="*/ 0 h 92"/>
                  <a:gd name="T60" fmla="*/ 125 w 282"/>
                  <a:gd name="T61" fmla="*/ 2 h 92"/>
                  <a:gd name="T62" fmla="*/ 142 w 282"/>
                  <a:gd name="T63" fmla="*/ 9 h 92"/>
                  <a:gd name="T64" fmla="*/ 159 w 282"/>
                  <a:gd name="T65" fmla="*/ 18 h 92"/>
                  <a:gd name="T66" fmla="*/ 175 w 282"/>
                  <a:gd name="T67" fmla="*/ 30 h 92"/>
                  <a:gd name="T68" fmla="*/ 191 w 282"/>
                  <a:gd name="T69" fmla="*/ 39 h 92"/>
                  <a:gd name="T70" fmla="*/ 207 w 282"/>
                  <a:gd name="T71" fmla="*/ 47 h 92"/>
                  <a:gd name="T72" fmla="*/ 226 w 282"/>
                  <a:gd name="T73" fmla="*/ 49 h 92"/>
                  <a:gd name="T74" fmla="*/ 245 w 282"/>
                  <a:gd name="T75" fmla="*/ 45 h 92"/>
                  <a:gd name="T76" fmla="*/ 277 w 282"/>
                  <a:gd name="T77" fmla="*/ 23 h 92"/>
                  <a:gd name="T78" fmla="*/ 282 w 282"/>
                  <a:gd name="T79" fmla="*/ 29 h 92"/>
                  <a:gd name="T80" fmla="*/ 277 w 282"/>
                  <a:gd name="T81" fmla="*/ 36 h 92"/>
                  <a:gd name="T82" fmla="*/ 270 w 282"/>
                  <a:gd name="T83" fmla="*/ 43 h 92"/>
                  <a:gd name="T84" fmla="*/ 263 w 282"/>
                  <a:gd name="T85" fmla="*/ 48 h 92"/>
                  <a:gd name="T86" fmla="*/ 255 w 282"/>
                  <a:gd name="T87" fmla="*/ 54 h 92"/>
                  <a:gd name="T88" fmla="*/ 247 w 282"/>
                  <a:gd name="T89" fmla="*/ 59 h 92"/>
                  <a:gd name="T90" fmla="*/ 239 w 282"/>
                  <a:gd name="T91" fmla="*/ 63 h 92"/>
                  <a:gd name="T92" fmla="*/ 229 w 282"/>
                  <a:gd name="T93" fmla="*/ 66 h 92"/>
                  <a:gd name="T94" fmla="*/ 220 w 282"/>
                  <a:gd name="T95" fmla="*/ 6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 h="92">
                    <a:moveTo>
                      <a:pt x="220" y="68"/>
                    </a:moveTo>
                    <a:lnTo>
                      <a:pt x="201" y="63"/>
                    </a:lnTo>
                    <a:lnTo>
                      <a:pt x="182" y="54"/>
                    </a:lnTo>
                    <a:lnTo>
                      <a:pt x="163" y="43"/>
                    </a:lnTo>
                    <a:lnTo>
                      <a:pt x="144" y="31"/>
                    </a:lnTo>
                    <a:lnTo>
                      <a:pt x="126" y="22"/>
                    </a:lnTo>
                    <a:lnTo>
                      <a:pt x="106" y="17"/>
                    </a:lnTo>
                    <a:lnTo>
                      <a:pt x="87" y="20"/>
                    </a:lnTo>
                    <a:lnTo>
                      <a:pt x="66" y="31"/>
                    </a:lnTo>
                    <a:lnTo>
                      <a:pt x="55" y="36"/>
                    </a:lnTo>
                    <a:lnTo>
                      <a:pt x="46" y="40"/>
                    </a:lnTo>
                    <a:lnTo>
                      <a:pt x="37" y="47"/>
                    </a:lnTo>
                    <a:lnTo>
                      <a:pt x="29" y="54"/>
                    </a:lnTo>
                    <a:lnTo>
                      <a:pt x="22" y="62"/>
                    </a:lnTo>
                    <a:lnTo>
                      <a:pt x="17" y="71"/>
                    </a:lnTo>
                    <a:lnTo>
                      <a:pt x="14" y="82"/>
                    </a:lnTo>
                    <a:lnTo>
                      <a:pt x="12" y="92"/>
                    </a:lnTo>
                    <a:lnTo>
                      <a:pt x="0" y="92"/>
                    </a:lnTo>
                    <a:lnTo>
                      <a:pt x="0" y="81"/>
                    </a:lnTo>
                    <a:lnTo>
                      <a:pt x="4" y="68"/>
                    </a:lnTo>
                    <a:lnTo>
                      <a:pt x="8" y="56"/>
                    </a:lnTo>
                    <a:lnTo>
                      <a:pt x="16" y="47"/>
                    </a:lnTo>
                    <a:lnTo>
                      <a:pt x="27" y="38"/>
                    </a:lnTo>
                    <a:lnTo>
                      <a:pt x="37" y="31"/>
                    </a:lnTo>
                    <a:lnTo>
                      <a:pt x="47" y="25"/>
                    </a:lnTo>
                    <a:lnTo>
                      <a:pt x="59" y="20"/>
                    </a:lnTo>
                    <a:lnTo>
                      <a:pt x="69" y="15"/>
                    </a:lnTo>
                    <a:lnTo>
                      <a:pt x="81" y="10"/>
                    </a:lnTo>
                    <a:lnTo>
                      <a:pt x="92" y="6"/>
                    </a:lnTo>
                    <a:lnTo>
                      <a:pt x="105" y="0"/>
                    </a:lnTo>
                    <a:lnTo>
                      <a:pt x="125" y="2"/>
                    </a:lnTo>
                    <a:lnTo>
                      <a:pt x="142" y="9"/>
                    </a:lnTo>
                    <a:lnTo>
                      <a:pt x="159" y="18"/>
                    </a:lnTo>
                    <a:lnTo>
                      <a:pt x="175" y="30"/>
                    </a:lnTo>
                    <a:lnTo>
                      <a:pt x="191" y="39"/>
                    </a:lnTo>
                    <a:lnTo>
                      <a:pt x="207" y="47"/>
                    </a:lnTo>
                    <a:lnTo>
                      <a:pt x="226" y="49"/>
                    </a:lnTo>
                    <a:lnTo>
                      <a:pt x="245" y="45"/>
                    </a:lnTo>
                    <a:lnTo>
                      <a:pt x="277" y="23"/>
                    </a:lnTo>
                    <a:lnTo>
                      <a:pt x="282" y="29"/>
                    </a:lnTo>
                    <a:lnTo>
                      <a:pt x="277" y="36"/>
                    </a:lnTo>
                    <a:lnTo>
                      <a:pt x="270" y="43"/>
                    </a:lnTo>
                    <a:lnTo>
                      <a:pt x="263" y="48"/>
                    </a:lnTo>
                    <a:lnTo>
                      <a:pt x="255" y="54"/>
                    </a:lnTo>
                    <a:lnTo>
                      <a:pt x="247" y="59"/>
                    </a:lnTo>
                    <a:lnTo>
                      <a:pt x="239" y="63"/>
                    </a:lnTo>
                    <a:lnTo>
                      <a:pt x="229" y="66"/>
                    </a:lnTo>
                    <a:lnTo>
                      <a:pt x="220" y="68"/>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70" name="Freeform 72"/>
              <p:cNvSpPr>
                <a:spLocks/>
              </p:cNvSpPr>
              <p:nvPr/>
            </p:nvSpPr>
            <p:spPr bwMode="auto">
              <a:xfrm>
                <a:off x="3460" y="2951"/>
                <a:ext cx="36" cy="20"/>
              </a:xfrm>
              <a:custGeom>
                <a:avLst/>
                <a:gdLst>
                  <a:gd name="T0" fmla="*/ 37 w 71"/>
                  <a:gd name="T1" fmla="*/ 38 h 39"/>
                  <a:gd name="T2" fmla="*/ 0 w 71"/>
                  <a:gd name="T3" fmla="*/ 39 h 39"/>
                  <a:gd name="T4" fmla="*/ 6 w 71"/>
                  <a:gd name="T5" fmla="*/ 33 h 39"/>
                  <a:gd name="T6" fmla="*/ 11 w 71"/>
                  <a:gd name="T7" fmla="*/ 24 h 39"/>
                  <a:gd name="T8" fmla="*/ 19 w 71"/>
                  <a:gd name="T9" fmla="*/ 18 h 39"/>
                  <a:gd name="T10" fmla="*/ 27 w 71"/>
                  <a:gd name="T11" fmla="*/ 11 h 39"/>
                  <a:gd name="T12" fmla="*/ 38 w 71"/>
                  <a:gd name="T13" fmla="*/ 5 h 39"/>
                  <a:gd name="T14" fmla="*/ 48 w 71"/>
                  <a:gd name="T15" fmla="*/ 1 h 39"/>
                  <a:gd name="T16" fmla="*/ 59 w 71"/>
                  <a:gd name="T17" fmla="*/ 0 h 39"/>
                  <a:gd name="T18" fmla="*/ 71 w 71"/>
                  <a:gd name="T19" fmla="*/ 1 h 39"/>
                  <a:gd name="T20" fmla="*/ 68 w 71"/>
                  <a:gd name="T21" fmla="*/ 6 h 39"/>
                  <a:gd name="T22" fmla="*/ 64 w 71"/>
                  <a:gd name="T23" fmla="*/ 12 h 39"/>
                  <a:gd name="T24" fmla="*/ 60 w 71"/>
                  <a:gd name="T25" fmla="*/ 18 h 39"/>
                  <a:gd name="T26" fmla="*/ 56 w 71"/>
                  <a:gd name="T27" fmla="*/ 22 h 39"/>
                  <a:gd name="T28" fmla="*/ 52 w 71"/>
                  <a:gd name="T29" fmla="*/ 28 h 39"/>
                  <a:gd name="T30" fmla="*/ 47 w 71"/>
                  <a:gd name="T31" fmla="*/ 31 h 39"/>
                  <a:gd name="T32" fmla="*/ 42 w 71"/>
                  <a:gd name="T33" fmla="*/ 36 h 39"/>
                  <a:gd name="T34" fmla="*/ 37 w 71"/>
                  <a:gd name="T35"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1" h="39">
                    <a:moveTo>
                      <a:pt x="37" y="38"/>
                    </a:moveTo>
                    <a:lnTo>
                      <a:pt x="0" y="39"/>
                    </a:lnTo>
                    <a:lnTo>
                      <a:pt x="6" y="33"/>
                    </a:lnTo>
                    <a:lnTo>
                      <a:pt x="11" y="24"/>
                    </a:lnTo>
                    <a:lnTo>
                      <a:pt x="19" y="18"/>
                    </a:lnTo>
                    <a:lnTo>
                      <a:pt x="27" y="11"/>
                    </a:lnTo>
                    <a:lnTo>
                      <a:pt x="38" y="5"/>
                    </a:lnTo>
                    <a:lnTo>
                      <a:pt x="48" y="1"/>
                    </a:lnTo>
                    <a:lnTo>
                      <a:pt x="59" y="0"/>
                    </a:lnTo>
                    <a:lnTo>
                      <a:pt x="71" y="1"/>
                    </a:lnTo>
                    <a:lnTo>
                      <a:pt x="68" y="6"/>
                    </a:lnTo>
                    <a:lnTo>
                      <a:pt x="64" y="12"/>
                    </a:lnTo>
                    <a:lnTo>
                      <a:pt x="60" y="18"/>
                    </a:lnTo>
                    <a:lnTo>
                      <a:pt x="56" y="22"/>
                    </a:lnTo>
                    <a:lnTo>
                      <a:pt x="52" y="28"/>
                    </a:lnTo>
                    <a:lnTo>
                      <a:pt x="47" y="31"/>
                    </a:lnTo>
                    <a:lnTo>
                      <a:pt x="42" y="36"/>
                    </a:lnTo>
                    <a:lnTo>
                      <a:pt x="37" y="38"/>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71" name="Freeform 73"/>
              <p:cNvSpPr>
                <a:spLocks/>
              </p:cNvSpPr>
              <p:nvPr/>
            </p:nvSpPr>
            <p:spPr bwMode="auto">
              <a:xfrm>
                <a:off x="3350" y="2700"/>
                <a:ext cx="144" cy="30"/>
              </a:xfrm>
              <a:custGeom>
                <a:avLst/>
                <a:gdLst>
                  <a:gd name="T0" fmla="*/ 277 w 289"/>
                  <a:gd name="T1" fmla="*/ 43 h 60"/>
                  <a:gd name="T2" fmla="*/ 276 w 289"/>
                  <a:gd name="T3" fmla="*/ 37 h 60"/>
                  <a:gd name="T4" fmla="*/ 274 w 289"/>
                  <a:gd name="T5" fmla="*/ 30 h 60"/>
                  <a:gd name="T6" fmla="*/ 265 w 289"/>
                  <a:gd name="T7" fmla="*/ 24 h 60"/>
                  <a:gd name="T8" fmla="*/ 255 w 289"/>
                  <a:gd name="T9" fmla="*/ 19 h 60"/>
                  <a:gd name="T10" fmla="*/ 245 w 289"/>
                  <a:gd name="T11" fmla="*/ 19 h 60"/>
                  <a:gd name="T12" fmla="*/ 232 w 289"/>
                  <a:gd name="T13" fmla="*/ 26 h 60"/>
                  <a:gd name="T14" fmla="*/ 220 w 289"/>
                  <a:gd name="T15" fmla="*/ 36 h 60"/>
                  <a:gd name="T16" fmla="*/ 206 w 289"/>
                  <a:gd name="T17" fmla="*/ 46 h 60"/>
                  <a:gd name="T18" fmla="*/ 191 w 289"/>
                  <a:gd name="T19" fmla="*/ 49 h 60"/>
                  <a:gd name="T20" fmla="*/ 177 w 289"/>
                  <a:gd name="T21" fmla="*/ 42 h 60"/>
                  <a:gd name="T22" fmla="*/ 164 w 289"/>
                  <a:gd name="T23" fmla="*/ 30 h 60"/>
                  <a:gd name="T24" fmla="*/ 152 w 289"/>
                  <a:gd name="T25" fmla="*/ 20 h 60"/>
                  <a:gd name="T26" fmla="*/ 136 w 289"/>
                  <a:gd name="T27" fmla="*/ 17 h 60"/>
                  <a:gd name="T28" fmla="*/ 118 w 289"/>
                  <a:gd name="T29" fmla="*/ 27 h 60"/>
                  <a:gd name="T30" fmla="*/ 102 w 289"/>
                  <a:gd name="T31" fmla="*/ 39 h 60"/>
                  <a:gd name="T32" fmla="*/ 87 w 289"/>
                  <a:gd name="T33" fmla="*/ 51 h 60"/>
                  <a:gd name="T34" fmla="*/ 69 w 289"/>
                  <a:gd name="T35" fmla="*/ 54 h 60"/>
                  <a:gd name="T36" fmla="*/ 54 w 289"/>
                  <a:gd name="T37" fmla="*/ 49 h 60"/>
                  <a:gd name="T38" fmla="*/ 45 w 289"/>
                  <a:gd name="T39" fmla="*/ 44 h 60"/>
                  <a:gd name="T40" fmla="*/ 34 w 289"/>
                  <a:gd name="T41" fmla="*/ 42 h 60"/>
                  <a:gd name="T42" fmla="*/ 25 w 289"/>
                  <a:gd name="T43" fmla="*/ 45 h 60"/>
                  <a:gd name="T44" fmla="*/ 16 w 289"/>
                  <a:gd name="T45" fmla="*/ 52 h 60"/>
                  <a:gd name="T46" fmla="*/ 7 w 289"/>
                  <a:gd name="T47" fmla="*/ 60 h 60"/>
                  <a:gd name="T48" fmla="*/ 2 w 289"/>
                  <a:gd name="T49" fmla="*/ 47 h 60"/>
                  <a:gd name="T50" fmla="*/ 19 w 289"/>
                  <a:gd name="T51" fmla="*/ 30 h 60"/>
                  <a:gd name="T52" fmla="*/ 37 w 289"/>
                  <a:gd name="T53" fmla="*/ 24 h 60"/>
                  <a:gd name="T54" fmla="*/ 50 w 289"/>
                  <a:gd name="T55" fmla="*/ 29 h 60"/>
                  <a:gd name="T56" fmla="*/ 65 w 289"/>
                  <a:gd name="T57" fmla="*/ 34 h 60"/>
                  <a:gd name="T58" fmla="*/ 80 w 289"/>
                  <a:gd name="T59" fmla="*/ 36 h 60"/>
                  <a:gd name="T60" fmla="*/ 92 w 289"/>
                  <a:gd name="T61" fmla="*/ 30 h 60"/>
                  <a:gd name="T62" fmla="*/ 100 w 289"/>
                  <a:gd name="T63" fmla="*/ 22 h 60"/>
                  <a:gd name="T64" fmla="*/ 108 w 289"/>
                  <a:gd name="T65" fmla="*/ 15 h 60"/>
                  <a:gd name="T66" fmla="*/ 117 w 289"/>
                  <a:gd name="T67" fmla="*/ 8 h 60"/>
                  <a:gd name="T68" fmla="*/ 128 w 289"/>
                  <a:gd name="T69" fmla="*/ 4 h 60"/>
                  <a:gd name="T70" fmla="*/ 139 w 289"/>
                  <a:gd name="T71" fmla="*/ 3 h 60"/>
                  <a:gd name="T72" fmla="*/ 151 w 289"/>
                  <a:gd name="T73" fmla="*/ 3 h 60"/>
                  <a:gd name="T74" fmla="*/ 162 w 289"/>
                  <a:gd name="T75" fmla="*/ 5 h 60"/>
                  <a:gd name="T76" fmla="*/ 190 w 289"/>
                  <a:gd name="T77" fmla="*/ 32 h 60"/>
                  <a:gd name="T78" fmla="*/ 209 w 289"/>
                  <a:gd name="T79" fmla="*/ 26 h 60"/>
                  <a:gd name="T80" fmla="*/ 226 w 289"/>
                  <a:gd name="T81" fmla="*/ 16 h 60"/>
                  <a:gd name="T82" fmla="*/ 242 w 289"/>
                  <a:gd name="T83" fmla="*/ 6 h 60"/>
                  <a:gd name="T84" fmla="*/ 261 w 289"/>
                  <a:gd name="T85" fmla="*/ 0 h 60"/>
                  <a:gd name="T86" fmla="*/ 273 w 289"/>
                  <a:gd name="T87" fmla="*/ 9 h 60"/>
                  <a:gd name="T88" fmla="*/ 284 w 289"/>
                  <a:gd name="T89" fmla="*/ 22 h 60"/>
                  <a:gd name="T90" fmla="*/ 289 w 289"/>
                  <a:gd name="T91" fmla="*/ 35 h 60"/>
                  <a:gd name="T92" fmla="*/ 280 w 289"/>
                  <a:gd name="T93"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9" h="60">
                    <a:moveTo>
                      <a:pt x="280" y="45"/>
                    </a:moveTo>
                    <a:lnTo>
                      <a:pt x="277" y="43"/>
                    </a:lnTo>
                    <a:lnTo>
                      <a:pt x="276" y="41"/>
                    </a:lnTo>
                    <a:lnTo>
                      <a:pt x="276" y="37"/>
                    </a:lnTo>
                    <a:lnTo>
                      <a:pt x="277" y="34"/>
                    </a:lnTo>
                    <a:lnTo>
                      <a:pt x="274" y="30"/>
                    </a:lnTo>
                    <a:lnTo>
                      <a:pt x="269" y="28"/>
                    </a:lnTo>
                    <a:lnTo>
                      <a:pt x="265" y="24"/>
                    </a:lnTo>
                    <a:lnTo>
                      <a:pt x="260" y="21"/>
                    </a:lnTo>
                    <a:lnTo>
                      <a:pt x="255" y="19"/>
                    </a:lnTo>
                    <a:lnTo>
                      <a:pt x="251" y="17"/>
                    </a:lnTo>
                    <a:lnTo>
                      <a:pt x="245" y="19"/>
                    </a:lnTo>
                    <a:lnTo>
                      <a:pt x="239" y="21"/>
                    </a:lnTo>
                    <a:lnTo>
                      <a:pt x="232" y="26"/>
                    </a:lnTo>
                    <a:lnTo>
                      <a:pt x="226" y="30"/>
                    </a:lnTo>
                    <a:lnTo>
                      <a:pt x="220" y="36"/>
                    </a:lnTo>
                    <a:lnTo>
                      <a:pt x="213" y="42"/>
                    </a:lnTo>
                    <a:lnTo>
                      <a:pt x="206" y="46"/>
                    </a:lnTo>
                    <a:lnTo>
                      <a:pt x="199" y="49"/>
                    </a:lnTo>
                    <a:lnTo>
                      <a:pt x="191" y="49"/>
                    </a:lnTo>
                    <a:lnTo>
                      <a:pt x="183" y="45"/>
                    </a:lnTo>
                    <a:lnTo>
                      <a:pt x="177" y="42"/>
                    </a:lnTo>
                    <a:lnTo>
                      <a:pt x="171" y="36"/>
                    </a:lnTo>
                    <a:lnTo>
                      <a:pt x="164" y="30"/>
                    </a:lnTo>
                    <a:lnTo>
                      <a:pt x="159" y="24"/>
                    </a:lnTo>
                    <a:lnTo>
                      <a:pt x="152" y="20"/>
                    </a:lnTo>
                    <a:lnTo>
                      <a:pt x="144" y="17"/>
                    </a:lnTo>
                    <a:lnTo>
                      <a:pt x="136" y="17"/>
                    </a:lnTo>
                    <a:lnTo>
                      <a:pt x="126" y="21"/>
                    </a:lnTo>
                    <a:lnTo>
                      <a:pt x="118" y="27"/>
                    </a:lnTo>
                    <a:lnTo>
                      <a:pt x="110" y="32"/>
                    </a:lnTo>
                    <a:lnTo>
                      <a:pt x="102" y="39"/>
                    </a:lnTo>
                    <a:lnTo>
                      <a:pt x="95" y="45"/>
                    </a:lnTo>
                    <a:lnTo>
                      <a:pt x="87" y="51"/>
                    </a:lnTo>
                    <a:lnTo>
                      <a:pt x="79" y="54"/>
                    </a:lnTo>
                    <a:lnTo>
                      <a:pt x="69" y="54"/>
                    </a:lnTo>
                    <a:lnTo>
                      <a:pt x="58" y="52"/>
                    </a:lnTo>
                    <a:lnTo>
                      <a:pt x="54" y="49"/>
                    </a:lnTo>
                    <a:lnTo>
                      <a:pt x="49" y="46"/>
                    </a:lnTo>
                    <a:lnTo>
                      <a:pt x="45" y="44"/>
                    </a:lnTo>
                    <a:lnTo>
                      <a:pt x="40" y="43"/>
                    </a:lnTo>
                    <a:lnTo>
                      <a:pt x="34" y="42"/>
                    </a:lnTo>
                    <a:lnTo>
                      <a:pt x="30" y="43"/>
                    </a:lnTo>
                    <a:lnTo>
                      <a:pt x="25" y="45"/>
                    </a:lnTo>
                    <a:lnTo>
                      <a:pt x="20" y="49"/>
                    </a:lnTo>
                    <a:lnTo>
                      <a:pt x="16" y="52"/>
                    </a:lnTo>
                    <a:lnTo>
                      <a:pt x="11" y="57"/>
                    </a:lnTo>
                    <a:lnTo>
                      <a:pt x="7" y="60"/>
                    </a:lnTo>
                    <a:lnTo>
                      <a:pt x="0" y="59"/>
                    </a:lnTo>
                    <a:lnTo>
                      <a:pt x="2" y="47"/>
                    </a:lnTo>
                    <a:lnTo>
                      <a:pt x="10" y="37"/>
                    </a:lnTo>
                    <a:lnTo>
                      <a:pt x="19" y="30"/>
                    </a:lnTo>
                    <a:lnTo>
                      <a:pt x="30" y="23"/>
                    </a:lnTo>
                    <a:lnTo>
                      <a:pt x="37" y="24"/>
                    </a:lnTo>
                    <a:lnTo>
                      <a:pt x="42" y="27"/>
                    </a:lnTo>
                    <a:lnTo>
                      <a:pt x="50" y="29"/>
                    </a:lnTo>
                    <a:lnTo>
                      <a:pt x="57" y="31"/>
                    </a:lnTo>
                    <a:lnTo>
                      <a:pt x="65" y="34"/>
                    </a:lnTo>
                    <a:lnTo>
                      <a:pt x="72" y="36"/>
                    </a:lnTo>
                    <a:lnTo>
                      <a:pt x="80" y="36"/>
                    </a:lnTo>
                    <a:lnTo>
                      <a:pt x="87" y="34"/>
                    </a:lnTo>
                    <a:lnTo>
                      <a:pt x="92" y="30"/>
                    </a:lnTo>
                    <a:lnTo>
                      <a:pt x="95" y="26"/>
                    </a:lnTo>
                    <a:lnTo>
                      <a:pt x="100" y="22"/>
                    </a:lnTo>
                    <a:lnTo>
                      <a:pt x="103" y="19"/>
                    </a:lnTo>
                    <a:lnTo>
                      <a:pt x="108" y="15"/>
                    </a:lnTo>
                    <a:lnTo>
                      <a:pt x="111" y="12"/>
                    </a:lnTo>
                    <a:lnTo>
                      <a:pt x="117" y="8"/>
                    </a:lnTo>
                    <a:lnTo>
                      <a:pt x="123" y="5"/>
                    </a:lnTo>
                    <a:lnTo>
                      <a:pt x="128" y="4"/>
                    </a:lnTo>
                    <a:lnTo>
                      <a:pt x="133" y="4"/>
                    </a:lnTo>
                    <a:lnTo>
                      <a:pt x="139" y="3"/>
                    </a:lnTo>
                    <a:lnTo>
                      <a:pt x="145" y="3"/>
                    </a:lnTo>
                    <a:lnTo>
                      <a:pt x="151" y="3"/>
                    </a:lnTo>
                    <a:lnTo>
                      <a:pt x="156" y="3"/>
                    </a:lnTo>
                    <a:lnTo>
                      <a:pt x="162" y="5"/>
                    </a:lnTo>
                    <a:lnTo>
                      <a:pt x="167" y="7"/>
                    </a:lnTo>
                    <a:lnTo>
                      <a:pt x="190" y="32"/>
                    </a:lnTo>
                    <a:lnTo>
                      <a:pt x="200" y="30"/>
                    </a:lnTo>
                    <a:lnTo>
                      <a:pt x="209" y="26"/>
                    </a:lnTo>
                    <a:lnTo>
                      <a:pt x="217" y="21"/>
                    </a:lnTo>
                    <a:lnTo>
                      <a:pt x="226" y="16"/>
                    </a:lnTo>
                    <a:lnTo>
                      <a:pt x="234" y="11"/>
                    </a:lnTo>
                    <a:lnTo>
                      <a:pt x="242" y="6"/>
                    </a:lnTo>
                    <a:lnTo>
                      <a:pt x="251" y="3"/>
                    </a:lnTo>
                    <a:lnTo>
                      <a:pt x="261" y="0"/>
                    </a:lnTo>
                    <a:lnTo>
                      <a:pt x="267" y="5"/>
                    </a:lnTo>
                    <a:lnTo>
                      <a:pt x="273" y="9"/>
                    </a:lnTo>
                    <a:lnTo>
                      <a:pt x="279" y="16"/>
                    </a:lnTo>
                    <a:lnTo>
                      <a:pt x="284" y="22"/>
                    </a:lnTo>
                    <a:lnTo>
                      <a:pt x="288" y="29"/>
                    </a:lnTo>
                    <a:lnTo>
                      <a:pt x="289" y="35"/>
                    </a:lnTo>
                    <a:lnTo>
                      <a:pt x="287" y="41"/>
                    </a:lnTo>
                    <a:lnTo>
                      <a:pt x="280" y="4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72" name="Freeform 74"/>
              <p:cNvSpPr>
                <a:spLocks/>
              </p:cNvSpPr>
              <p:nvPr/>
            </p:nvSpPr>
            <p:spPr bwMode="auto">
              <a:xfrm>
                <a:off x="3348" y="2792"/>
                <a:ext cx="143" cy="35"/>
              </a:xfrm>
              <a:custGeom>
                <a:avLst/>
                <a:gdLst>
                  <a:gd name="T0" fmla="*/ 251 w 287"/>
                  <a:gd name="T1" fmla="*/ 49 h 71"/>
                  <a:gd name="T2" fmla="*/ 237 w 287"/>
                  <a:gd name="T3" fmla="*/ 54 h 71"/>
                  <a:gd name="T4" fmla="*/ 224 w 287"/>
                  <a:gd name="T5" fmla="*/ 57 h 71"/>
                  <a:gd name="T6" fmla="*/ 210 w 287"/>
                  <a:gd name="T7" fmla="*/ 54 h 71"/>
                  <a:gd name="T8" fmla="*/ 196 w 287"/>
                  <a:gd name="T9" fmla="*/ 46 h 71"/>
                  <a:gd name="T10" fmla="*/ 180 w 287"/>
                  <a:gd name="T11" fmla="*/ 34 h 71"/>
                  <a:gd name="T12" fmla="*/ 163 w 287"/>
                  <a:gd name="T13" fmla="*/ 22 h 71"/>
                  <a:gd name="T14" fmla="*/ 143 w 287"/>
                  <a:gd name="T15" fmla="*/ 18 h 71"/>
                  <a:gd name="T16" fmla="*/ 119 w 287"/>
                  <a:gd name="T17" fmla="*/ 24 h 71"/>
                  <a:gd name="T18" fmla="*/ 96 w 287"/>
                  <a:gd name="T19" fmla="*/ 42 h 71"/>
                  <a:gd name="T20" fmla="*/ 73 w 287"/>
                  <a:gd name="T21" fmla="*/ 60 h 71"/>
                  <a:gd name="T22" fmla="*/ 47 w 287"/>
                  <a:gd name="T23" fmla="*/ 71 h 71"/>
                  <a:gd name="T24" fmla="*/ 21 w 287"/>
                  <a:gd name="T25" fmla="*/ 65 h 71"/>
                  <a:gd name="T26" fmla="*/ 6 w 287"/>
                  <a:gd name="T27" fmla="*/ 54 h 71"/>
                  <a:gd name="T28" fmla="*/ 1 w 287"/>
                  <a:gd name="T29" fmla="*/ 45 h 71"/>
                  <a:gd name="T30" fmla="*/ 6 w 287"/>
                  <a:gd name="T31" fmla="*/ 41 h 71"/>
                  <a:gd name="T32" fmla="*/ 15 w 287"/>
                  <a:gd name="T33" fmla="*/ 38 h 71"/>
                  <a:gd name="T34" fmla="*/ 24 w 287"/>
                  <a:gd name="T35" fmla="*/ 46 h 71"/>
                  <a:gd name="T36" fmla="*/ 49 w 287"/>
                  <a:gd name="T37" fmla="*/ 52 h 71"/>
                  <a:gd name="T38" fmla="*/ 77 w 287"/>
                  <a:gd name="T39" fmla="*/ 41 h 71"/>
                  <a:gd name="T40" fmla="*/ 102 w 287"/>
                  <a:gd name="T41" fmla="*/ 20 h 71"/>
                  <a:gd name="T42" fmla="*/ 130 w 287"/>
                  <a:gd name="T43" fmla="*/ 3 h 71"/>
                  <a:gd name="T44" fmla="*/ 161 w 287"/>
                  <a:gd name="T45" fmla="*/ 1 h 71"/>
                  <a:gd name="T46" fmla="*/ 186 w 287"/>
                  <a:gd name="T47" fmla="*/ 15 h 71"/>
                  <a:gd name="T48" fmla="*/ 208 w 287"/>
                  <a:gd name="T49" fmla="*/ 34 h 71"/>
                  <a:gd name="T50" fmla="*/ 231 w 287"/>
                  <a:gd name="T51" fmla="*/ 42 h 71"/>
                  <a:gd name="T52" fmla="*/ 251 w 287"/>
                  <a:gd name="T53" fmla="*/ 33 h 71"/>
                  <a:gd name="T54" fmla="*/ 260 w 287"/>
                  <a:gd name="T55" fmla="*/ 23 h 71"/>
                  <a:gd name="T56" fmla="*/ 270 w 287"/>
                  <a:gd name="T57" fmla="*/ 13 h 71"/>
                  <a:gd name="T58" fmla="*/ 280 w 287"/>
                  <a:gd name="T59" fmla="*/ 11 h 71"/>
                  <a:gd name="T60" fmla="*/ 281 w 287"/>
                  <a:gd name="T61" fmla="*/ 22 h 71"/>
                  <a:gd name="T62" fmla="*/ 266 w 287"/>
                  <a:gd name="T63" fmla="*/ 3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7" h="71">
                    <a:moveTo>
                      <a:pt x="257" y="45"/>
                    </a:moveTo>
                    <a:lnTo>
                      <a:pt x="251" y="49"/>
                    </a:lnTo>
                    <a:lnTo>
                      <a:pt x="244" y="51"/>
                    </a:lnTo>
                    <a:lnTo>
                      <a:pt x="237" y="54"/>
                    </a:lnTo>
                    <a:lnTo>
                      <a:pt x="231" y="56"/>
                    </a:lnTo>
                    <a:lnTo>
                      <a:pt x="224" y="57"/>
                    </a:lnTo>
                    <a:lnTo>
                      <a:pt x="217" y="57"/>
                    </a:lnTo>
                    <a:lnTo>
                      <a:pt x="210" y="54"/>
                    </a:lnTo>
                    <a:lnTo>
                      <a:pt x="204" y="52"/>
                    </a:lnTo>
                    <a:lnTo>
                      <a:pt x="196" y="46"/>
                    </a:lnTo>
                    <a:lnTo>
                      <a:pt x="188" y="41"/>
                    </a:lnTo>
                    <a:lnTo>
                      <a:pt x="180" y="34"/>
                    </a:lnTo>
                    <a:lnTo>
                      <a:pt x="172" y="27"/>
                    </a:lnTo>
                    <a:lnTo>
                      <a:pt x="163" y="22"/>
                    </a:lnTo>
                    <a:lnTo>
                      <a:pt x="153" y="19"/>
                    </a:lnTo>
                    <a:lnTo>
                      <a:pt x="143" y="18"/>
                    </a:lnTo>
                    <a:lnTo>
                      <a:pt x="133" y="20"/>
                    </a:lnTo>
                    <a:lnTo>
                      <a:pt x="119" y="24"/>
                    </a:lnTo>
                    <a:lnTo>
                      <a:pt x="107" y="31"/>
                    </a:lnTo>
                    <a:lnTo>
                      <a:pt x="96" y="42"/>
                    </a:lnTo>
                    <a:lnTo>
                      <a:pt x="84" y="51"/>
                    </a:lnTo>
                    <a:lnTo>
                      <a:pt x="73" y="60"/>
                    </a:lnTo>
                    <a:lnTo>
                      <a:pt x="61" y="67"/>
                    </a:lnTo>
                    <a:lnTo>
                      <a:pt x="47" y="71"/>
                    </a:lnTo>
                    <a:lnTo>
                      <a:pt x="31" y="68"/>
                    </a:lnTo>
                    <a:lnTo>
                      <a:pt x="21" y="65"/>
                    </a:lnTo>
                    <a:lnTo>
                      <a:pt x="13" y="60"/>
                    </a:lnTo>
                    <a:lnTo>
                      <a:pt x="6" y="54"/>
                    </a:lnTo>
                    <a:lnTo>
                      <a:pt x="0" y="48"/>
                    </a:lnTo>
                    <a:lnTo>
                      <a:pt x="1" y="45"/>
                    </a:lnTo>
                    <a:lnTo>
                      <a:pt x="2" y="43"/>
                    </a:lnTo>
                    <a:lnTo>
                      <a:pt x="6" y="41"/>
                    </a:lnTo>
                    <a:lnTo>
                      <a:pt x="8" y="38"/>
                    </a:lnTo>
                    <a:lnTo>
                      <a:pt x="15" y="38"/>
                    </a:lnTo>
                    <a:lnTo>
                      <a:pt x="20" y="42"/>
                    </a:lnTo>
                    <a:lnTo>
                      <a:pt x="24" y="46"/>
                    </a:lnTo>
                    <a:lnTo>
                      <a:pt x="31" y="50"/>
                    </a:lnTo>
                    <a:lnTo>
                      <a:pt x="49" y="52"/>
                    </a:lnTo>
                    <a:lnTo>
                      <a:pt x="63" y="49"/>
                    </a:lnTo>
                    <a:lnTo>
                      <a:pt x="77" y="41"/>
                    </a:lnTo>
                    <a:lnTo>
                      <a:pt x="90" y="30"/>
                    </a:lnTo>
                    <a:lnTo>
                      <a:pt x="102" y="20"/>
                    </a:lnTo>
                    <a:lnTo>
                      <a:pt x="115" y="10"/>
                    </a:lnTo>
                    <a:lnTo>
                      <a:pt x="130" y="3"/>
                    </a:lnTo>
                    <a:lnTo>
                      <a:pt x="148" y="0"/>
                    </a:lnTo>
                    <a:lnTo>
                      <a:pt x="161" y="1"/>
                    </a:lnTo>
                    <a:lnTo>
                      <a:pt x="174" y="6"/>
                    </a:lnTo>
                    <a:lnTo>
                      <a:pt x="186" y="15"/>
                    </a:lnTo>
                    <a:lnTo>
                      <a:pt x="196" y="24"/>
                    </a:lnTo>
                    <a:lnTo>
                      <a:pt x="208" y="34"/>
                    </a:lnTo>
                    <a:lnTo>
                      <a:pt x="218" y="41"/>
                    </a:lnTo>
                    <a:lnTo>
                      <a:pt x="231" y="42"/>
                    </a:lnTo>
                    <a:lnTo>
                      <a:pt x="246" y="36"/>
                    </a:lnTo>
                    <a:lnTo>
                      <a:pt x="251" y="33"/>
                    </a:lnTo>
                    <a:lnTo>
                      <a:pt x="256" y="28"/>
                    </a:lnTo>
                    <a:lnTo>
                      <a:pt x="260" y="23"/>
                    </a:lnTo>
                    <a:lnTo>
                      <a:pt x="265" y="18"/>
                    </a:lnTo>
                    <a:lnTo>
                      <a:pt x="270" y="13"/>
                    </a:lnTo>
                    <a:lnTo>
                      <a:pt x="274" y="10"/>
                    </a:lnTo>
                    <a:lnTo>
                      <a:pt x="280" y="11"/>
                    </a:lnTo>
                    <a:lnTo>
                      <a:pt x="287" y="14"/>
                    </a:lnTo>
                    <a:lnTo>
                      <a:pt x="281" y="22"/>
                    </a:lnTo>
                    <a:lnTo>
                      <a:pt x="274" y="30"/>
                    </a:lnTo>
                    <a:lnTo>
                      <a:pt x="266" y="38"/>
                    </a:lnTo>
                    <a:lnTo>
                      <a:pt x="257" y="45"/>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73" name="Freeform 75"/>
              <p:cNvSpPr>
                <a:spLocks/>
              </p:cNvSpPr>
              <p:nvPr/>
            </p:nvSpPr>
            <p:spPr bwMode="auto">
              <a:xfrm>
                <a:off x="3363" y="2834"/>
                <a:ext cx="126" cy="24"/>
              </a:xfrm>
              <a:custGeom>
                <a:avLst/>
                <a:gdLst>
                  <a:gd name="T0" fmla="*/ 249 w 251"/>
                  <a:gd name="T1" fmla="*/ 13 h 47"/>
                  <a:gd name="T2" fmla="*/ 236 w 251"/>
                  <a:gd name="T3" fmla="*/ 14 h 47"/>
                  <a:gd name="T4" fmla="*/ 223 w 251"/>
                  <a:gd name="T5" fmla="*/ 17 h 47"/>
                  <a:gd name="T6" fmla="*/ 210 w 251"/>
                  <a:gd name="T7" fmla="*/ 19 h 47"/>
                  <a:gd name="T8" fmla="*/ 197 w 251"/>
                  <a:gd name="T9" fmla="*/ 21 h 47"/>
                  <a:gd name="T10" fmla="*/ 185 w 251"/>
                  <a:gd name="T11" fmla="*/ 24 h 47"/>
                  <a:gd name="T12" fmla="*/ 173 w 251"/>
                  <a:gd name="T13" fmla="*/ 27 h 47"/>
                  <a:gd name="T14" fmla="*/ 160 w 251"/>
                  <a:gd name="T15" fmla="*/ 29 h 47"/>
                  <a:gd name="T16" fmla="*/ 148 w 251"/>
                  <a:gd name="T17" fmla="*/ 32 h 47"/>
                  <a:gd name="T18" fmla="*/ 135 w 251"/>
                  <a:gd name="T19" fmla="*/ 35 h 47"/>
                  <a:gd name="T20" fmla="*/ 122 w 251"/>
                  <a:gd name="T21" fmla="*/ 38 h 47"/>
                  <a:gd name="T22" fmla="*/ 109 w 251"/>
                  <a:gd name="T23" fmla="*/ 40 h 47"/>
                  <a:gd name="T24" fmla="*/ 96 w 251"/>
                  <a:gd name="T25" fmla="*/ 41 h 47"/>
                  <a:gd name="T26" fmla="*/ 82 w 251"/>
                  <a:gd name="T27" fmla="*/ 42 h 47"/>
                  <a:gd name="T28" fmla="*/ 69 w 251"/>
                  <a:gd name="T29" fmla="*/ 42 h 47"/>
                  <a:gd name="T30" fmla="*/ 54 w 251"/>
                  <a:gd name="T31" fmla="*/ 42 h 47"/>
                  <a:gd name="T32" fmla="*/ 41 w 251"/>
                  <a:gd name="T33" fmla="*/ 41 h 47"/>
                  <a:gd name="T34" fmla="*/ 35 w 251"/>
                  <a:gd name="T35" fmla="*/ 41 h 47"/>
                  <a:gd name="T36" fmla="*/ 29 w 251"/>
                  <a:gd name="T37" fmla="*/ 42 h 47"/>
                  <a:gd name="T38" fmla="*/ 23 w 251"/>
                  <a:gd name="T39" fmla="*/ 43 h 47"/>
                  <a:gd name="T40" fmla="*/ 19 w 251"/>
                  <a:gd name="T41" fmla="*/ 46 h 47"/>
                  <a:gd name="T42" fmla="*/ 13 w 251"/>
                  <a:gd name="T43" fmla="*/ 47 h 47"/>
                  <a:gd name="T44" fmla="*/ 8 w 251"/>
                  <a:gd name="T45" fmla="*/ 47 h 47"/>
                  <a:gd name="T46" fmla="*/ 4 w 251"/>
                  <a:gd name="T47" fmla="*/ 46 h 47"/>
                  <a:gd name="T48" fmla="*/ 0 w 251"/>
                  <a:gd name="T49" fmla="*/ 42 h 47"/>
                  <a:gd name="T50" fmla="*/ 1 w 251"/>
                  <a:gd name="T51" fmla="*/ 35 h 47"/>
                  <a:gd name="T52" fmla="*/ 5 w 251"/>
                  <a:gd name="T53" fmla="*/ 31 h 47"/>
                  <a:gd name="T54" fmla="*/ 8 w 251"/>
                  <a:gd name="T55" fmla="*/ 28 h 47"/>
                  <a:gd name="T56" fmla="*/ 14 w 251"/>
                  <a:gd name="T57" fmla="*/ 27 h 47"/>
                  <a:gd name="T58" fmla="*/ 20 w 251"/>
                  <a:gd name="T59" fmla="*/ 27 h 47"/>
                  <a:gd name="T60" fmla="*/ 27 w 251"/>
                  <a:gd name="T61" fmla="*/ 27 h 47"/>
                  <a:gd name="T62" fmla="*/ 32 w 251"/>
                  <a:gd name="T63" fmla="*/ 26 h 47"/>
                  <a:gd name="T64" fmla="*/ 37 w 251"/>
                  <a:gd name="T65" fmla="*/ 25 h 47"/>
                  <a:gd name="T66" fmla="*/ 49 w 251"/>
                  <a:gd name="T67" fmla="*/ 25 h 47"/>
                  <a:gd name="T68" fmla="*/ 61 w 251"/>
                  <a:gd name="T69" fmla="*/ 24 h 47"/>
                  <a:gd name="T70" fmla="*/ 73 w 251"/>
                  <a:gd name="T71" fmla="*/ 23 h 47"/>
                  <a:gd name="T72" fmla="*/ 84 w 251"/>
                  <a:gd name="T73" fmla="*/ 21 h 47"/>
                  <a:gd name="T74" fmla="*/ 96 w 251"/>
                  <a:gd name="T75" fmla="*/ 20 h 47"/>
                  <a:gd name="T76" fmla="*/ 107 w 251"/>
                  <a:gd name="T77" fmla="*/ 19 h 47"/>
                  <a:gd name="T78" fmla="*/ 119 w 251"/>
                  <a:gd name="T79" fmla="*/ 17 h 47"/>
                  <a:gd name="T80" fmla="*/ 129 w 251"/>
                  <a:gd name="T81" fmla="*/ 16 h 47"/>
                  <a:gd name="T82" fmla="*/ 141 w 251"/>
                  <a:gd name="T83" fmla="*/ 13 h 47"/>
                  <a:gd name="T84" fmla="*/ 152 w 251"/>
                  <a:gd name="T85" fmla="*/ 12 h 47"/>
                  <a:gd name="T86" fmla="*/ 164 w 251"/>
                  <a:gd name="T87" fmla="*/ 10 h 47"/>
                  <a:gd name="T88" fmla="*/ 175 w 251"/>
                  <a:gd name="T89" fmla="*/ 8 h 47"/>
                  <a:gd name="T90" fmla="*/ 187 w 251"/>
                  <a:gd name="T91" fmla="*/ 6 h 47"/>
                  <a:gd name="T92" fmla="*/ 198 w 251"/>
                  <a:gd name="T93" fmla="*/ 4 h 47"/>
                  <a:gd name="T94" fmla="*/ 210 w 251"/>
                  <a:gd name="T95" fmla="*/ 2 h 47"/>
                  <a:gd name="T96" fmla="*/ 221 w 251"/>
                  <a:gd name="T97" fmla="*/ 0 h 47"/>
                  <a:gd name="T98" fmla="*/ 229 w 251"/>
                  <a:gd name="T99" fmla="*/ 2 h 47"/>
                  <a:gd name="T100" fmla="*/ 238 w 251"/>
                  <a:gd name="T101" fmla="*/ 2 h 47"/>
                  <a:gd name="T102" fmla="*/ 246 w 251"/>
                  <a:gd name="T103" fmla="*/ 2 h 47"/>
                  <a:gd name="T104" fmla="*/ 251 w 251"/>
                  <a:gd name="T105" fmla="*/ 6 h 47"/>
                  <a:gd name="T106" fmla="*/ 250 w 251"/>
                  <a:gd name="T107" fmla="*/ 8 h 47"/>
                  <a:gd name="T108" fmla="*/ 249 w 251"/>
                  <a:gd name="T109" fmla="*/ 10 h 47"/>
                  <a:gd name="T110" fmla="*/ 249 w 251"/>
                  <a:gd name="T111" fmla="*/ 11 h 47"/>
                  <a:gd name="T112" fmla="*/ 249 w 251"/>
                  <a:gd name="T113" fmla="*/ 1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1" h="47">
                    <a:moveTo>
                      <a:pt x="249" y="13"/>
                    </a:moveTo>
                    <a:lnTo>
                      <a:pt x="236" y="14"/>
                    </a:lnTo>
                    <a:lnTo>
                      <a:pt x="223" y="17"/>
                    </a:lnTo>
                    <a:lnTo>
                      <a:pt x="210" y="19"/>
                    </a:lnTo>
                    <a:lnTo>
                      <a:pt x="197" y="21"/>
                    </a:lnTo>
                    <a:lnTo>
                      <a:pt x="185" y="24"/>
                    </a:lnTo>
                    <a:lnTo>
                      <a:pt x="173" y="27"/>
                    </a:lnTo>
                    <a:lnTo>
                      <a:pt x="160" y="29"/>
                    </a:lnTo>
                    <a:lnTo>
                      <a:pt x="148" y="32"/>
                    </a:lnTo>
                    <a:lnTo>
                      <a:pt x="135" y="35"/>
                    </a:lnTo>
                    <a:lnTo>
                      <a:pt x="122" y="38"/>
                    </a:lnTo>
                    <a:lnTo>
                      <a:pt x="109" y="40"/>
                    </a:lnTo>
                    <a:lnTo>
                      <a:pt x="96" y="41"/>
                    </a:lnTo>
                    <a:lnTo>
                      <a:pt x="82" y="42"/>
                    </a:lnTo>
                    <a:lnTo>
                      <a:pt x="69" y="42"/>
                    </a:lnTo>
                    <a:lnTo>
                      <a:pt x="54" y="42"/>
                    </a:lnTo>
                    <a:lnTo>
                      <a:pt x="41" y="41"/>
                    </a:lnTo>
                    <a:lnTo>
                      <a:pt x="35" y="41"/>
                    </a:lnTo>
                    <a:lnTo>
                      <a:pt x="29" y="42"/>
                    </a:lnTo>
                    <a:lnTo>
                      <a:pt x="23" y="43"/>
                    </a:lnTo>
                    <a:lnTo>
                      <a:pt x="19" y="46"/>
                    </a:lnTo>
                    <a:lnTo>
                      <a:pt x="13" y="47"/>
                    </a:lnTo>
                    <a:lnTo>
                      <a:pt x="8" y="47"/>
                    </a:lnTo>
                    <a:lnTo>
                      <a:pt x="4" y="46"/>
                    </a:lnTo>
                    <a:lnTo>
                      <a:pt x="0" y="42"/>
                    </a:lnTo>
                    <a:lnTo>
                      <a:pt x="1" y="35"/>
                    </a:lnTo>
                    <a:lnTo>
                      <a:pt x="5" y="31"/>
                    </a:lnTo>
                    <a:lnTo>
                      <a:pt x="8" y="28"/>
                    </a:lnTo>
                    <a:lnTo>
                      <a:pt x="14" y="27"/>
                    </a:lnTo>
                    <a:lnTo>
                      <a:pt x="20" y="27"/>
                    </a:lnTo>
                    <a:lnTo>
                      <a:pt x="27" y="27"/>
                    </a:lnTo>
                    <a:lnTo>
                      <a:pt x="32" y="26"/>
                    </a:lnTo>
                    <a:lnTo>
                      <a:pt x="37" y="25"/>
                    </a:lnTo>
                    <a:lnTo>
                      <a:pt x="49" y="25"/>
                    </a:lnTo>
                    <a:lnTo>
                      <a:pt x="61" y="24"/>
                    </a:lnTo>
                    <a:lnTo>
                      <a:pt x="73" y="23"/>
                    </a:lnTo>
                    <a:lnTo>
                      <a:pt x="84" y="21"/>
                    </a:lnTo>
                    <a:lnTo>
                      <a:pt x="96" y="20"/>
                    </a:lnTo>
                    <a:lnTo>
                      <a:pt x="107" y="19"/>
                    </a:lnTo>
                    <a:lnTo>
                      <a:pt x="119" y="17"/>
                    </a:lnTo>
                    <a:lnTo>
                      <a:pt x="129" y="16"/>
                    </a:lnTo>
                    <a:lnTo>
                      <a:pt x="141" y="13"/>
                    </a:lnTo>
                    <a:lnTo>
                      <a:pt x="152" y="12"/>
                    </a:lnTo>
                    <a:lnTo>
                      <a:pt x="164" y="10"/>
                    </a:lnTo>
                    <a:lnTo>
                      <a:pt x="175" y="8"/>
                    </a:lnTo>
                    <a:lnTo>
                      <a:pt x="187" y="6"/>
                    </a:lnTo>
                    <a:lnTo>
                      <a:pt x="198" y="4"/>
                    </a:lnTo>
                    <a:lnTo>
                      <a:pt x="210" y="2"/>
                    </a:lnTo>
                    <a:lnTo>
                      <a:pt x="221" y="0"/>
                    </a:lnTo>
                    <a:lnTo>
                      <a:pt x="229" y="2"/>
                    </a:lnTo>
                    <a:lnTo>
                      <a:pt x="238" y="2"/>
                    </a:lnTo>
                    <a:lnTo>
                      <a:pt x="246" y="2"/>
                    </a:lnTo>
                    <a:lnTo>
                      <a:pt x="251" y="6"/>
                    </a:lnTo>
                    <a:lnTo>
                      <a:pt x="250" y="8"/>
                    </a:lnTo>
                    <a:lnTo>
                      <a:pt x="249" y="10"/>
                    </a:lnTo>
                    <a:lnTo>
                      <a:pt x="249" y="11"/>
                    </a:lnTo>
                    <a:lnTo>
                      <a:pt x="249" y="13"/>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74" name="Freeform 76"/>
              <p:cNvSpPr>
                <a:spLocks/>
              </p:cNvSpPr>
              <p:nvPr/>
            </p:nvSpPr>
            <p:spPr bwMode="auto">
              <a:xfrm>
                <a:off x="3440" y="2978"/>
                <a:ext cx="36" cy="15"/>
              </a:xfrm>
              <a:custGeom>
                <a:avLst/>
                <a:gdLst>
                  <a:gd name="T0" fmla="*/ 0 w 73"/>
                  <a:gd name="T1" fmla="*/ 31 h 31"/>
                  <a:gd name="T2" fmla="*/ 7 w 73"/>
                  <a:gd name="T3" fmla="*/ 23 h 31"/>
                  <a:gd name="T4" fmla="*/ 15 w 73"/>
                  <a:gd name="T5" fmla="*/ 14 h 31"/>
                  <a:gd name="T6" fmla="*/ 22 w 73"/>
                  <a:gd name="T7" fmla="*/ 6 h 31"/>
                  <a:gd name="T8" fmla="*/ 33 w 73"/>
                  <a:gd name="T9" fmla="*/ 0 h 31"/>
                  <a:gd name="T10" fmla="*/ 73 w 73"/>
                  <a:gd name="T11" fmla="*/ 0 h 31"/>
                  <a:gd name="T12" fmla="*/ 49 w 73"/>
                  <a:gd name="T13" fmla="*/ 30 h 31"/>
                  <a:gd name="T14" fmla="*/ 0 w 73"/>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1">
                    <a:moveTo>
                      <a:pt x="0" y="31"/>
                    </a:moveTo>
                    <a:lnTo>
                      <a:pt x="7" y="23"/>
                    </a:lnTo>
                    <a:lnTo>
                      <a:pt x="15" y="14"/>
                    </a:lnTo>
                    <a:lnTo>
                      <a:pt x="22" y="6"/>
                    </a:lnTo>
                    <a:lnTo>
                      <a:pt x="33" y="0"/>
                    </a:lnTo>
                    <a:lnTo>
                      <a:pt x="73" y="0"/>
                    </a:lnTo>
                    <a:lnTo>
                      <a:pt x="49" y="30"/>
                    </a:lnTo>
                    <a:lnTo>
                      <a:pt x="0" y="31"/>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75" name="Freeform 77"/>
              <p:cNvSpPr>
                <a:spLocks/>
              </p:cNvSpPr>
              <p:nvPr/>
            </p:nvSpPr>
            <p:spPr bwMode="auto">
              <a:xfrm>
                <a:off x="3444" y="3173"/>
                <a:ext cx="20" cy="138"/>
              </a:xfrm>
              <a:custGeom>
                <a:avLst/>
                <a:gdLst>
                  <a:gd name="T0" fmla="*/ 31 w 39"/>
                  <a:gd name="T1" fmla="*/ 275 h 275"/>
                  <a:gd name="T2" fmla="*/ 20 w 39"/>
                  <a:gd name="T3" fmla="*/ 269 h 275"/>
                  <a:gd name="T4" fmla="*/ 22 w 39"/>
                  <a:gd name="T5" fmla="*/ 260 h 275"/>
                  <a:gd name="T6" fmla="*/ 25 w 39"/>
                  <a:gd name="T7" fmla="*/ 248 h 275"/>
                  <a:gd name="T8" fmla="*/ 25 w 39"/>
                  <a:gd name="T9" fmla="*/ 236 h 275"/>
                  <a:gd name="T10" fmla="*/ 20 w 39"/>
                  <a:gd name="T11" fmla="*/ 181 h 275"/>
                  <a:gd name="T12" fmla="*/ 15 w 39"/>
                  <a:gd name="T13" fmla="*/ 126 h 275"/>
                  <a:gd name="T14" fmla="*/ 9 w 39"/>
                  <a:gd name="T15" fmla="*/ 71 h 275"/>
                  <a:gd name="T16" fmla="*/ 7 w 39"/>
                  <a:gd name="T17" fmla="*/ 17 h 275"/>
                  <a:gd name="T18" fmla="*/ 4 w 39"/>
                  <a:gd name="T19" fmla="*/ 14 h 275"/>
                  <a:gd name="T20" fmla="*/ 1 w 39"/>
                  <a:gd name="T21" fmla="*/ 9 h 275"/>
                  <a:gd name="T22" fmla="*/ 0 w 39"/>
                  <a:gd name="T23" fmla="*/ 6 h 275"/>
                  <a:gd name="T24" fmla="*/ 2 w 39"/>
                  <a:gd name="T25" fmla="*/ 0 h 275"/>
                  <a:gd name="T26" fmla="*/ 16 w 39"/>
                  <a:gd name="T27" fmla="*/ 0 h 275"/>
                  <a:gd name="T28" fmla="*/ 19 w 39"/>
                  <a:gd name="T29" fmla="*/ 50 h 275"/>
                  <a:gd name="T30" fmla="*/ 24 w 39"/>
                  <a:gd name="T31" fmla="*/ 102 h 275"/>
                  <a:gd name="T32" fmla="*/ 28 w 39"/>
                  <a:gd name="T33" fmla="*/ 155 h 275"/>
                  <a:gd name="T34" fmla="*/ 34 w 39"/>
                  <a:gd name="T35" fmla="*/ 209 h 275"/>
                  <a:gd name="T36" fmla="*/ 33 w 39"/>
                  <a:gd name="T37" fmla="*/ 228 h 275"/>
                  <a:gd name="T38" fmla="*/ 38 w 39"/>
                  <a:gd name="T39" fmla="*/ 245 h 275"/>
                  <a:gd name="T40" fmla="*/ 39 w 39"/>
                  <a:gd name="T41" fmla="*/ 261 h 275"/>
                  <a:gd name="T42" fmla="*/ 31 w 39"/>
                  <a:gd name="T43"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275">
                    <a:moveTo>
                      <a:pt x="31" y="275"/>
                    </a:moveTo>
                    <a:lnTo>
                      <a:pt x="20" y="269"/>
                    </a:lnTo>
                    <a:lnTo>
                      <a:pt x="22" y="260"/>
                    </a:lnTo>
                    <a:lnTo>
                      <a:pt x="25" y="248"/>
                    </a:lnTo>
                    <a:lnTo>
                      <a:pt x="25" y="236"/>
                    </a:lnTo>
                    <a:lnTo>
                      <a:pt x="20" y="181"/>
                    </a:lnTo>
                    <a:lnTo>
                      <a:pt x="15" y="126"/>
                    </a:lnTo>
                    <a:lnTo>
                      <a:pt x="9" y="71"/>
                    </a:lnTo>
                    <a:lnTo>
                      <a:pt x="7" y="17"/>
                    </a:lnTo>
                    <a:lnTo>
                      <a:pt x="4" y="14"/>
                    </a:lnTo>
                    <a:lnTo>
                      <a:pt x="1" y="9"/>
                    </a:lnTo>
                    <a:lnTo>
                      <a:pt x="0" y="6"/>
                    </a:lnTo>
                    <a:lnTo>
                      <a:pt x="2" y="0"/>
                    </a:lnTo>
                    <a:lnTo>
                      <a:pt x="16" y="0"/>
                    </a:lnTo>
                    <a:lnTo>
                      <a:pt x="19" y="50"/>
                    </a:lnTo>
                    <a:lnTo>
                      <a:pt x="24" y="102"/>
                    </a:lnTo>
                    <a:lnTo>
                      <a:pt x="28" y="155"/>
                    </a:lnTo>
                    <a:lnTo>
                      <a:pt x="34" y="209"/>
                    </a:lnTo>
                    <a:lnTo>
                      <a:pt x="33" y="228"/>
                    </a:lnTo>
                    <a:lnTo>
                      <a:pt x="38" y="245"/>
                    </a:lnTo>
                    <a:lnTo>
                      <a:pt x="39" y="261"/>
                    </a:lnTo>
                    <a:lnTo>
                      <a:pt x="31" y="2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76" name="Freeform 78"/>
              <p:cNvSpPr>
                <a:spLocks/>
              </p:cNvSpPr>
              <p:nvPr/>
            </p:nvSpPr>
            <p:spPr bwMode="auto">
              <a:xfrm>
                <a:off x="3424" y="2956"/>
                <a:ext cx="38" cy="18"/>
              </a:xfrm>
              <a:custGeom>
                <a:avLst/>
                <a:gdLst>
                  <a:gd name="T0" fmla="*/ 0 w 75"/>
                  <a:gd name="T1" fmla="*/ 35 h 35"/>
                  <a:gd name="T2" fmla="*/ 8 w 75"/>
                  <a:gd name="T3" fmla="*/ 27 h 35"/>
                  <a:gd name="T4" fmla="*/ 16 w 75"/>
                  <a:gd name="T5" fmla="*/ 19 h 35"/>
                  <a:gd name="T6" fmla="*/ 25 w 75"/>
                  <a:gd name="T7" fmla="*/ 12 h 35"/>
                  <a:gd name="T8" fmla="*/ 34 w 75"/>
                  <a:gd name="T9" fmla="*/ 7 h 35"/>
                  <a:gd name="T10" fmla="*/ 43 w 75"/>
                  <a:gd name="T11" fmla="*/ 3 h 35"/>
                  <a:gd name="T12" fmla="*/ 52 w 75"/>
                  <a:gd name="T13" fmla="*/ 1 h 35"/>
                  <a:gd name="T14" fmla="*/ 64 w 75"/>
                  <a:gd name="T15" fmla="*/ 0 h 35"/>
                  <a:gd name="T16" fmla="*/ 75 w 75"/>
                  <a:gd name="T17" fmla="*/ 0 h 35"/>
                  <a:gd name="T18" fmla="*/ 68 w 75"/>
                  <a:gd name="T19" fmla="*/ 9 h 35"/>
                  <a:gd name="T20" fmla="*/ 60 w 75"/>
                  <a:gd name="T21" fmla="*/ 17 h 35"/>
                  <a:gd name="T22" fmla="*/ 52 w 75"/>
                  <a:gd name="T23" fmla="*/ 23 h 35"/>
                  <a:gd name="T24" fmla="*/ 44 w 75"/>
                  <a:gd name="T25" fmla="*/ 28 h 35"/>
                  <a:gd name="T26" fmla="*/ 35 w 75"/>
                  <a:gd name="T27" fmla="*/ 32 h 35"/>
                  <a:gd name="T28" fmla="*/ 25 w 75"/>
                  <a:gd name="T29" fmla="*/ 34 h 35"/>
                  <a:gd name="T30" fmla="*/ 13 w 75"/>
                  <a:gd name="T31" fmla="*/ 35 h 35"/>
                  <a:gd name="T32" fmla="*/ 0 w 75"/>
                  <a:gd name="T3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35">
                    <a:moveTo>
                      <a:pt x="0" y="35"/>
                    </a:moveTo>
                    <a:lnTo>
                      <a:pt x="8" y="27"/>
                    </a:lnTo>
                    <a:lnTo>
                      <a:pt x="16" y="19"/>
                    </a:lnTo>
                    <a:lnTo>
                      <a:pt x="25" y="12"/>
                    </a:lnTo>
                    <a:lnTo>
                      <a:pt x="34" y="7"/>
                    </a:lnTo>
                    <a:lnTo>
                      <a:pt x="43" y="3"/>
                    </a:lnTo>
                    <a:lnTo>
                      <a:pt x="52" y="1"/>
                    </a:lnTo>
                    <a:lnTo>
                      <a:pt x="64" y="0"/>
                    </a:lnTo>
                    <a:lnTo>
                      <a:pt x="75" y="0"/>
                    </a:lnTo>
                    <a:lnTo>
                      <a:pt x="68" y="9"/>
                    </a:lnTo>
                    <a:lnTo>
                      <a:pt x="60" y="17"/>
                    </a:lnTo>
                    <a:lnTo>
                      <a:pt x="52" y="23"/>
                    </a:lnTo>
                    <a:lnTo>
                      <a:pt x="44" y="28"/>
                    </a:lnTo>
                    <a:lnTo>
                      <a:pt x="35" y="32"/>
                    </a:lnTo>
                    <a:lnTo>
                      <a:pt x="25" y="34"/>
                    </a:lnTo>
                    <a:lnTo>
                      <a:pt x="13" y="35"/>
                    </a:lnTo>
                    <a:lnTo>
                      <a:pt x="0" y="35"/>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77" name="Freeform 79"/>
              <p:cNvSpPr>
                <a:spLocks/>
              </p:cNvSpPr>
              <p:nvPr/>
            </p:nvSpPr>
            <p:spPr bwMode="auto">
              <a:xfrm>
                <a:off x="3425" y="3001"/>
                <a:ext cx="33" cy="14"/>
              </a:xfrm>
              <a:custGeom>
                <a:avLst/>
                <a:gdLst>
                  <a:gd name="T0" fmla="*/ 43 w 65"/>
                  <a:gd name="T1" fmla="*/ 28 h 28"/>
                  <a:gd name="T2" fmla="*/ 0 w 65"/>
                  <a:gd name="T3" fmla="*/ 28 h 28"/>
                  <a:gd name="T4" fmla="*/ 1 w 65"/>
                  <a:gd name="T5" fmla="*/ 20 h 28"/>
                  <a:gd name="T6" fmla="*/ 5 w 65"/>
                  <a:gd name="T7" fmla="*/ 14 h 28"/>
                  <a:gd name="T8" fmla="*/ 11 w 65"/>
                  <a:gd name="T9" fmla="*/ 10 h 28"/>
                  <a:gd name="T10" fmla="*/ 16 w 65"/>
                  <a:gd name="T11" fmla="*/ 5 h 28"/>
                  <a:gd name="T12" fmla="*/ 22 w 65"/>
                  <a:gd name="T13" fmla="*/ 2 h 28"/>
                  <a:gd name="T14" fmla="*/ 28 w 65"/>
                  <a:gd name="T15" fmla="*/ 0 h 28"/>
                  <a:gd name="T16" fmla="*/ 34 w 65"/>
                  <a:gd name="T17" fmla="*/ 0 h 28"/>
                  <a:gd name="T18" fmla="*/ 40 w 65"/>
                  <a:gd name="T19" fmla="*/ 0 h 28"/>
                  <a:gd name="T20" fmla="*/ 46 w 65"/>
                  <a:gd name="T21" fmla="*/ 2 h 28"/>
                  <a:gd name="T22" fmla="*/ 53 w 65"/>
                  <a:gd name="T23" fmla="*/ 2 h 28"/>
                  <a:gd name="T24" fmla="*/ 58 w 65"/>
                  <a:gd name="T25" fmla="*/ 2 h 28"/>
                  <a:gd name="T26" fmla="*/ 65 w 65"/>
                  <a:gd name="T27" fmla="*/ 0 h 28"/>
                  <a:gd name="T28" fmla="*/ 61 w 65"/>
                  <a:gd name="T29" fmla="*/ 9 h 28"/>
                  <a:gd name="T30" fmla="*/ 57 w 65"/>
                  <a:gd name="T31" fmla="*/ 17 h 28"/>
                  <a:gd name="T32" fmla="*/ 52 w 65"/>
                  <a:gd name="T33" fmla="*/ 23 h 28"/>
                  <a:gd name="T34" fmla="*/ 43 w 65"/>
                  <a:gd name="T3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28">
                    <a:moveTo>
                      <a:pt x="43" y="28"/>
                    </a:moveTo>
                    <a:lnTo>
                      <a:pt x="0" y="28"/>
                    </a:lnTo>
                    <a:lnTo>
                      <a:pt x="1" y="20"/>
                    </a:lnTo>
                    <a:lnTo>
                      <a:pt x="5" y="14"/>
                    </a:lnTo>
                    <a:lnTo>
                      <a:pt x="11" y="10"/>
                    </a:lnTo>
                    <a:lnTo>
                      <a:pt x="16" y="5"/>
                    </a:lnTo>
                    <a:lnTo>
                      <a:pt x="22" y="2"/>
                    </a:lnTo>
                    <a:lnTo>
                      <a:pt x="28" y="0"/>
                    </a:lnTo>
                    <a:lnTo>
                      <a:pt x="34" y="0"/>
                    </a:lnTo>
                    <a:lnTo>
                      <a:pt x="40" y="0"/>
                    </a:lnTo>
                    <a:lnTo>
                      <a:pt x="46" y="2"/>
                    </a:lnTo>
                    <a:lnTo>
                      <a:pt x="53" y="2"/>
                    </a:lnTo>
                    <a:lnTo>
                      <a:pt x="58" y="2"/>
                    </a:lnTo>
                    <a:lnTo>
                      <a:pt x="65" y="0"/>
                    </a:lnTo>
                    <a:lnTo>
                      <a:pt x="61" y="9"/>
                    </a:lnTo>
                    <a:lnTo>
                      <a:pt x="57" y="17"/>
                    </a:lnTo>
                    <a:lnTo>
                      <a:pt x="52" y="23"/>
                    </a:lnTo>
                    <a:lnTo>
                      <a:pt x="43" y="28"/>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78" name="Freeform 80"/>
              <p:cNvSpPr>
                <a:spLocks/>
              </p:cNvSpPr>
              <p:nvPr/>
            </p:nvSpPr>
            <p:spPr bwMode="auto">
              <a:xfrm>
                <a:off x="3439" y="3040"/>
                <a:ext cx="18" cy="17"/>
              </a:xfrm>
              <a:custGeom>
                <a:avLst/>
                <a:gdLst>
                  <a:gd name="T0" fmla="*/ 16 w 36"/>
                  <a:gd name="T1" fmla="*/ 34 h 34"/>
                  <a:gd name="T2" fmla="*/ 11 w 36"/>
                  <a:gd name="T3" fmla="*/ 33 h 34"/>
                  <a:gd name="T4" fmla="*/ 5 w 36"/>
                  <a:gd name="T5" fmla="*/ 32 h 34"/>
                  <a:gd name="T6" fmla="*/ 1 w 36"/>
                  <a:gd name="T7" fmla="*/ 30 h 34"/>
                  <a:gd name="T8" fmla="*/ 0 w 36"/>
                  <a:gd name="T9" fmla="*/ 24 h 34"/>
                  <a:gd name="T10" fmla="*/ 3 w 36"/>
                  <a:gd name="T11" fmla="*/ 15 h 34"/>
                  <a:gd name="T12" fmla="*/ 10 w 36"/>
                  <a:gd name="T13" fmla="*/ 9 h 34"/>
                  <a:gd name="T14" fmla="*/ 19 w 36"/>
                  <a:gd name="T15" fmla="*/ 4 h 34"/>
                  <a:gd name="T16" fmla="*/ 27 w 36"/>
                  <a:gd name="T17" fmla="*/ 0 h 34"/>
                  <a:gd name="T18" fmla="*/ 36 w 36"/>
                  <a:gd name="T19" fmla="*/ 7 h 34"/>
                  <a:gd name="T20" fmla="*/ 36 w 36"/>
                  <a:gd name="T21" fmla="*/ 18 h 34"/>
                  <a:gd name="T22" fmla="*/ 28 w 36"/>
                  <a:gd name="T23" fmla="*/ 28 h 34"/>
                  <a:gd name="T24" fmla="*/ 16 w 36"/>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4">
                    <a:moveTo>
                      <a:pt x="16" y="34"/>
                    </a:moveTo>
                    <a:lnTo>
                      <a:pt x="11" y="33"/>
                    </a:lnTo>
                    <a:lnTo>
                      <a:pt x="5" y="32"/>
                    </a:lnTo>
                    <a:lnTo>
                      <a:pt x="1" y="30"/>
                    </a:lnTo>
                    <a:lnTo>
                      <a:pt x="0" y="24"/>
                    </a:lnTo>
                    <a:lnTo>
                      <a:pt x="3" y="15"/>
                    </a:lnTo>
                    <a:lnTo>
                      <a:pt x="10" y="9"/>
                    </a:lnTo>
                    <a:lnTo>
                      <a:pt x="19" y="4"/>
                    </a:lnTo>
                    <a:lnTo>
                      <a:pt x="27" y="0"/>
                    </a:lnTo>
                    <a:lnTo>
                      <a:pt x="36" y="7"/>
                    </a:lnTo>
                    <a:lnTo>
                      <a:pt x="36" y="18"/>
                    </a:lnTo>
                    <a:lnTo>
                      <a:pt x="28" y="28"/>
                    </a:lnTo>
                    <a:lnTo>
                      <a:pt x="16"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79" name="Freeform 81"/>
              <p:cNvSpPr>
                <a:spLocks/>
              </p:cNvSpPr>
              <p:nvPr/>
            </p:nvSpPr>
            <p:spPr bwMode="auto">
              <a:xfrm>
                <a:off x="3406" y="2981"/>
                <a:ext cx="33" cy="16"/>
              </a:xfrm>
              <a:custGeom>
                <a:avLst/>
                <a:gdLst>
                  <a:gd name="T0" fmla="*/ 34 w 65"/>
                  <a:gd name="T1" fmla="*/ 31 h 31"/>
                  <a:gd name="T2" fmla="*/ 0 w 65"/>
                  <a:gd name="T3" fmla="*/ 29 h 31"/>
                  <a:gd name="T4" fmla="*/ 5 w 65"/>
                  <a:gd name="T5" fmla="*/ 20 h 31"/>
                  <a:gd name="T6" fmla="*/ 11 w 65"/>
                  <a:gd name="T7" fmla="*/ 14 h 31"/>
                  <a:gd name="T8" fmla="*/ 19 w 65"/>
                  <a:gd name="T9" fmla="*/ 9 h 31"/>
                  <a:gd name="T10" fmla="*/ 27 w 65"/>
                  <a:gd name="T11" fmla="*/ 6 h 31"/>
                  <a:gd name="T12" fmla="*/ 37 w 65"/>
                  <a:gd name="T13" fmla="*/ 4 h 31"/>
                  <a:gd name="T14" fmla="*/ 46 w 65"/>
                  <a:gd name="T15" fmla="*/ 2 h 31"/>
                  <a:gd name="T16" fmla="*/ 56 w 65"/>
                  <a:gd name="T17" fmla="*/ 1 h 31"/>
                  <a:gd name="T18" fmla="*/ 65 w 65"/>
                  <a:gd name="T19" fmla="*/ 0 h 31"/>
                  <a:gd name="T20" fmla="*/ 60 w 65"/>
                  <a:gd name="T21" fmla="*/ 9 h 31"/>
                  <a:gd name="T22" fmla="*/ 53 w 65"/>
                  <a:gd name="T23" fmla="*/ 19 h 31"/>
                  <a:gd name="T24" fmla="*/ 45 w 65"/>
                  <a:gd name="T25" fmla="*/ 27 h 31"/>
                  <a:gd name="T26" fmla="*/ 34 w 65"/>
                  <a:gd name="T2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31">
                    <a:moveTo>
                      <a:pt x="34" y="31"/>
                    </a:moveTo>
                    <a:lnTo>
                      <a:pt x="0" y="29"/>
                    </a:lnTo>
                    <a:lnTo>
                      <a:pt x="5" y="20"/>
                    </a:lnTo>
                    <a:lnTo>
                      <a:pt x="11" y="14"/>
                    </a:lnTo>
                    <a:lnTo>
                      <a:pt x="19" y="9"/>
                    </a:lnTo>
                    <a:lnTo>
                      <a:pt x="27" y="6"/>
                    </a:lnTo>
                    <a:lnTo>
                      <a:pt x="37" y="4"/>
                    </a:lnTo>
                    <a:lnTo>
                      <a:pt x="46" y="2"/>
                    </a:lnTo>
                    <a:lnTo>
                      <a:pt x="56" y="1"/>
                    </a:lnTo>
                    <a:lnTo>
                      <a:pt x="65" y="0"/>
                    </a:lnTo>
                    <a:lnTo>
                      <a:pt x="60" y="9"/>
                    </a:lnTo>
                    <a:lnTo>
                      <a:pt x="53" y="19"/>
                    </a:lnTo>
                    <a:lnTo>
                      <a:pt x="45" y="27"/>
                    </a:lnTo>
                    <a:lnTo>
                      <a:pt x="34" y="31"/>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80" name="Freeform 82"/>
              <p:cNvSpPr>
                <a:spLocks/>
              </p:cNvSpPr>
              <p:nvPr/>
            </p:nvSpPr>
            <p:spPr bwMode="auto">
              <a:xfrm>
                <a:off x="3394" y="2959"/>
                <a:ext cx="31" cy="17"/>
              </a:xfrm>
              <a:custGeom>
                <a:avLst/>
                <a:gdLst>
                  <a:gd name="T0" fmla="*/ 0 w 64"/>
                  <a:gd name="T1" fmla="*/ 34 h 36"/>
                  <a:gd name="T2" fmla="*/ 7 w 64"/>
                  <a:gd name="T3" fmla="*/ 26 h 36"/>
                  <a:gd name="T4" fmla="*/ 14 w 64"/>
                  <a:gd name="T5" fmla="*/ 19 h 36"/>
                  <a:gd name="T6" fmla="*/ 21 w 64"/>
                  <a:gd name="T7" fmla="*/ 12 h 36"/>
                  <a:gd name="T8" fmla="*/ 28 w 64"/>
                  <a:gd name="T9" fmla="*/ 7 h 36"/>
                  <a:gd name="T10" fmla="*/ 36 w 64"/>
                  <a:gd name="T11" fmla="*/ 3 h 36"/>
                  <a:gd name="T12" fmla="*/ 44 w 64"/>
                  <a:gd name="T13" fmla="*/ 1 h 36"/>
                  <a:gd name="T14" fmla="*/ 53 w 64"/>
                  <a:gd name="T15" fmla="*/ 0 h 36"/>
                  <a:gd name="T16" fmla="*/ 64 w 64"/>
                  <a:gd name="T17" fmla="*/ 3 h 36"/>
                  <a:gd name="T18" fmla="*/ 58 w 64"/>
                  <a:gd name="T19" fmla="*/ 9 h 36"/>
                  <a:gd name="T20" fmla="*/ 51 w 64"/>
                  <a:gd name="T21" fmla="*/ 18 h 36"/>
                  <a:gd name="T22" fmla="*/ 45 w 64"/>
                  <a:gd name="T23" fmla="*/ 23 h 36"/>
                  <a:gd name="T24" fmla="*/ 38 w 64"/>
                  <a:gd name="T25" fmla="*/ 29 h 36"/>
                  <a:gd name="T26" fmla="*/ 30 w 64"/>
                  <a:gd name="T27" fmla="*/ 32 h 36"/>
                  <a:gd name="T28" fmla="*/ 22 w 64"/>
                  <a:gd name="T29" fmla="*/ 36 h 36"/>
                  <a:gd name="T30" fmla="*/ 12 w 64"/>
                  <a:gd name="T31" fmla="*/ 36 h 36"/>
                  <a:gd name="T32" fmla="*/ 0 w 64"/>
                  <a:gd name="T33"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36">
                    <a:moveTo>
                      <a:pt x="0" y="34"/>
                    </a:moveTo>
                    <a:lnTo>
                      <a:pt x="7" y="26"/>
                    </a:lnTo>
                    <a:lnTo>
                      <a:pt x="14" y="19"/>
                    </a:lnTo>
                    <a:lnTo>
                      <a:pt x="21" y="12"/>
                    </a:lnTo>
                    <a:lnTo>
                      <a:pt x="28" y="7"/>
                    </a:lnTo>
                    <a:lnTo>
                      <a:pt x="36" y="3"/>
                    </a:lnTo>
                    <a:lnTo>
                      <a:pt x="44" y="1"/>
                    </a:lnTo>
                    <a:lnTo>
                      <a:pt x="53" y="0"/>
                    </a:lnTo>
                    <a:lnTo>
                      <a:pt x="64" y="3"/>
                    </a:lnTo>
                    <a:lnTo>
                      <a:pt x="58" y="9"/>
                    </a:lnTo>
                    <a:lnTo>
                      <a:pt x="51" y="18"/>
                    </a:lnTo>
                    <a:lnTo>
                      <a:pt x="45" y="23"/>
                    </a:lnTo>
                    <a:lnTo>
                      <a:pt x="38" y="29"/>
                    </a:lnTo>
                    <a:lnTo>
                      <a:pt x="30" y="32"/>
                    </a:lnTo>
                    <a:lnTo>
                      <a:pt x="22" y="36"/>
                    </a:lnTo>
                    <a:lnTo>
                      <a:pt x="12" y="36"/>
                    </a:lnTo>
                    <a:lnTo>
                      <a:pt x="0" y="34"/>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81" name="Freeform 83"/>
              <p:cNvSpPr>
                <a:spLocks/>
              </p:cNvSpPr>
              <p:nvPr/>
            </p:nvSpPr>
            <p:spPr bwMode="auto">
              <a:xfrm>
                <a:off x="3394" y="3005"/>
                <a:ext cx="27" cy="12"/>
              </a:xfrm>
              <a:custGeom>
                <a:avLst/>
                <a:gdLst>
                  <a:gd name="T0" fmla="*/ 0 w 56"/>
                  <a:gd name="T1" fmla="*/ 26 h 26"/>
                  <a:gd name="T2" fmla="*/ 3 w 56"/>
                  <a:gd name="T3" fmla="*/ 16 h 26"/>
                  <a:gd name="T4" fmla="*/ 7 w 56"/>
                  <a:gd name="T5" fmla="*/ 10 h 26"/>
                  <a:gd name="T6" fmla="*/ 13 w 56"/>
                  <a:gd name="T7" fmla="*/ 5 h 26"/>
                  <a:gd name="T8" fmla="*/ 21 w 56"/>
                  <a:gd name="T9" fmla="*/ 2 h 26"/>
                  <a:gd name="T10" fmla="*/ 29 w 56"/>
                  <a:gd name="T11" fmla="*/ 0 h 26"/>
                  <a:gd name="T12" fmla="*/ 37 w 56"/>
                  <a:gd name="T13" fmla="*/ 0 h 26"/>
                  <a:gd name="T14" fmla="*/ 46 w 56"/>
                  <a:gd name="T15" fmla="*/ 0 h 26"/>
                  <a:gd name="T16" fmla="*/ 56 w 56"/>
                  <a:gd name="T17" fmla="*/ 0 h 26"/>
                  <a:gd name="T18" fmla="*/ 54 w 56"/>
                  <a:gd name="T19" fmla="*/ 12 h 26"/>
                  <a:gd name="T20" fmla="*/ 51 w 56"/>
                  <a:gd name="T21" fmla="*/ 19 h 26"/>
                  <a:gd name="T22" fmla="*/ 44 w 56"/>
                  <a:gd name="T23" fmla="*/ 22 h 26"/>
                  <a:gd name="T24" fmla="*/ 35 w 56"/>
                  <a:gd name="T25" fmla="*/ 23 h 26"/>
                  <a:gd name="T26" fmla="*/ 26 w 56"/>
                  <a:gd name="T27" fmla="*/ 23 h 26"/>
                  <a:gd name="T28" fmla="*/ 15 w 56"/>
                  <a:gd name="T29" fmla="*/ 23 h 26"/>
                  <a:gd name="T30" fmla="*/ 7 w 56"/>
                  <a:gd name="T31" fmla="*/ 23 h 26"/>
                  <a:gd name="T32" fmla="*/ 0 w 56"/>
                  <a:gd name="T3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26">
                    <a:moveTo>
                      <a:pt x="0" y="26"/>
                    </a:moveTo>
                    <a:lnTo>
                      <a:pt x="3" y="16"/>
                    </a:lnTo>
                    <a:lnTo>
                      <a:pt x="7" y="10"/>
                    </a:lnTo>
                    <a:lnTo>
                      <a:pt x="13" y="5"/>
                    </a:lnTo>
                    <a:lnTo>
                      <a:pt x="21" y="2"/>
                    </a:lnTo>
                    <a:lnTo>
                      <a:pt x="29" y="0"/>
                    </a:lnTo>
                    <a:lnTo>
                      <a:pt x="37" y="0"/>
                    </a:lnTo>
                    <a:lnTo>
                      <a:pt x="46" y="0"/>
                    </a:lnTo>
                    <a:lnTo>
                      <a:pt x="56" y="0"/>
                    </a:lnTo>
                    <a:lnTo>
                      <a:pt x="54" y="12"/>
                    </a:lnTo>
                    <a:lnTo>
                      <a:pt x="51" y="19"/>
                    </a:lnTo>
                    <a:lnTo>
                      <a:pt x="44" y="22"/>
                    </a:lnTo>
                    <a:lnTo>
                      <a:pt x="35" y="23"/>
                    </a:lnTo>
                    <a:lnTo>
                      <a:pt x="26" y="23"/>
                    </a:lnTo>
                    <a:lnTo>
                      <a:pt x="15" y="23"/>
                    </a:lnTo>
                    <a:lnTo>
                      <a:pt x="7" y="23"/>
                    </a:lnTo>
                    <a:lnTo>
                      <a:pt x="0" y="26"/>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82" name="Freeform 84"/>
              <p:cNvSpPr>
                <a:spLocks/>
              </p:cNvSpPr>
              <p:nvPr/>
            </p:nvSpPr>
            <p:spPr bwMode="auto">
              <a:xfrm>
                <a:off x="3397" y="3039"/>
                <a:ext cx="21" cy="19"/>
              </a:xfrm>
              <a:custGeom>
                <a:avLst/>
                <a:gdLst>
                  <a:gd name="T0" fmla="*/ 14 w 43"/>
                  <a:gd name="T1" fmla="*/ 38 h 39"/>
                  <a:gd name="T2" fmla="*/ 9 w 43"/>
                  <a:gd name="T3" fmla="*/ 39 h 39"/>
                  <a:gd name="T4" fmla="*/ 5 w 43"/>
                  <a:gd name="T5" fmla="*/ 37 h 39"/>
                  <a:gd name="T6" fmla="*/ 1 w 43"/>
                  <a:gd name="T7" fmla="*/ 34 h 39"/>
                  <a:gd name="T8" fmla="*/ 0 w 43"/>
                  <a:gd name="T9" fmla="*/ 29 h 39"/>
                  <a:gd name="T10" fmla="*/ 5 w 43"/>
                  <a:gd name="T11" fmla="*/ 18 h 39"/>
                  <a:gd name="T12" fmla="*/ 13 w 43"/>
                  <a:gd name="T13" fmla="*/ 11 h 39"/>
                  <a:gd name="T14" fmla="*/ 23 w 43"/>
                  <a:gd name="T15" fmla="*/ 6 h 39"/>
                  <a:gd name="T16" fmla="*/ 34 w 43"/>
                  <a:gd name="T17" fmla="*/ 0 h 39"/>
                  <a:gd name="T18" fmla="*/ 39 w 43"/>
                  <a:gd name="T19" fmla="*/ 5 h 39"/>
                  <a:gd name="T20" fmla="*/ 43 w 43"/>
                  <a:gd name="T21" fmla="*/ 11 h 39"/>
                  <a:gd name="T22" fmla="*/ 43 w 43"/>
                  <a:gd name="T23" fmla="*/ 18 h 39"/>
                  <a:gd name="T24" fmla="*/ 39 w 43"/>
                  <a:gd name="T25" fmla="*/ 24 h 39"/>
                  <a:gd name="T26" fmla="*/ 35 w 43"/>
                  <a:gd name="T27" fmla="*/ 30 h 39"/>
                  <a:gd name="T28" fmla="*/ 29 w 43"/>
                  <a:gd name="T29" fmla="*/ 35 h 39"/>
                  <a:gd name="T30" fmla="*/ 22 w 43"/>
                  <a:gd name="T31" fmla="*/ 38 h 39"/>
                  <a:gd name="T32" fmla="*/ 14 w 43"/>
                  <a:gd name="T33"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9">
                    <a:moveTo>
                      <a:pt x="14" y="38"/>
                    </a:moveTo>
                    <a:lnTo>
                      <a:pt x="9" y="39"/>
                    </a:lnTo>
                    <a:lnTo>
                      <a:pt x="5" y="37"/>
                    </a:lnTo>
                    <a:lnTo>
                      <a:pt x="1" y="34"/>
                    </a:lnTo>
                    <a:lnTo>
                      <a:pt x="0" y="29"/>
                    </a:lnTo>
                    <a:lnTo>
                      <a:pt x="5" y="18"/>
                    </a:lnTo>
                    <a:lnTo>
                      <a:pt x="13" y="11"/>
                    </a:lnTo>
                    <a:lnTo>
                      <a:pt x="23" y="6"/>
                    </a:lnTo>
                    <a:lnTo>
                      <a:pt x="34" y="0"/>
                    </a:lnTo>
                    <a:lnTo>
                      <a:pt x="39" y="5"/>
                    </a:lnTo>
                    <a:lnTo>
                      <a:pt x="43" y="11"/>
                    </a:lnTo>
                    <a:lnTo>
                      <a:pt x="43" y="18"/>
                    </a:lnTo>
                    <a:lnTo>
                      <a:pt x="39" y="24"/>
                    </a:lnTo>
                    <a:lnTo>
                      <a:pt x="35" y="30"/>
                    </a:lnTo>
                    <a:lnTo>
                      <a:pt x="29" y="35"/>
                    </a:lnTo>
                    <a:lnTo>
                      <a:pt x="22" y="38"/>
                    </a:lnTo>
                    <a:lnTo>
                      <a:pt x="1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83" name="Freeform 85"/>
              <p:cNvSpPr>
                <a:spLocks/>
              </p:cNvSpPr>
              <p:nvPr/>
            </p:nvSpPr>
            <p:spPr bwMode="auto">
              <a:xfrm>
                <a:off x="3377" y="2983"/>
                <a:ext cx="28" cy="16"/>
              </a:xfrm>
              <a:custGeom>
                <a:avLst/>
                <a:gdLst>
                  <a:gd name="T0" fmla="*/ 33 w 56"/>
                  <a:gd name="T1" fmla="*/ 30 h 33"/>
                  <a:gd name="T2" fmla="*/ 25 w 56"/>
                  <a:gd name="T3" fmla="*/ 30 h 33"/>
                  <a:gd name="T4" fmla="*/ 17 w 56"/>
                  <a:gd name="T5" fmla="*/ 31 h 33"/>
                  <a:gd name="T6" fmla="*/ 9 w 56"/>
                  <a:gd name="T7" fmla="*/ 33 h 33"/>
                  <a:gd name="T8" fmla="*/ 0 w 56"/>
                  <a:gd name="T9" fmla="*/ 32 h 33"/>
                  <a:gd name="T10" fmla="*/ 3 w 56"/>
                  <a:gd name="T11" fmla="*/ 24 h 33"/>
                  <a:gd name="T12" fmla="*/ 8 w 56"/>
                  <a:gd name="T13" fmla="*/ 16 h 33"/>
                  <a:gd name="T14" fmla="*/ 14 w 56"/>
                  <a:gd name="T15" fmla="*/ 10 h 33"/>
                  <a:gd name="T16" fmla="*/ 21 w 56"/>
                  <a:gd name="T17" fmla="*/ 4 h 33"/>
                  <a:gd name="T18" fmla="*/ 29 w 56"/>
                  <a:gd name="T19" fmla="*/ 1 h 33"/>
                  <a:gd name="T20" fmla="*/ 37 w 56"/>
                  <a:gd name="T21" fmla="*/ 0 h 33"/>
                  <a:gd name="T22" fmla="*/ 46 w 56"/>
                  <a:gd name="T23" fmla="*/ 0 h 33"/>
                  <a:gd name="T24" fmla="*/ 56 w 56"/>
                  <a:gd name="T25" fmla="*/ 1 h 33"/>
                  <a:gd name="T26" fmla="*/ 52 w 56"/>
                  <a:gd name="T27" fmla="*/ 9 h 33"/>
                  <a:gd name="T28" fmla="*/ 47 w 56"/>
                  <a:gd name="T29" fmla="*/ 17 h 33"/>
                  <a:gd name="T30" fmla="*/ 40 w 56"/>
                  <a:gd name="T31" fmla="*/ 24 h 33"/>
                  <a:gd name="T32" fmla="*/ 33 w 56"/>
                  <a:gd name="T33"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33">
                    <a:moveTo>
                      <a:pt x="33" y="30"/>
                    </a:moveTo>
                    <a:lnTo>
                      <a:pt x="25" y="30"/>
                    </a:lnTo>
                    <a:lnTo>
                      <a:pt x="17" y="31"/>
                    </a:lnTo>
                    <a:lnTo>
                      <a:pt x="9" y="33"/>
                    </a:lnTo>
                    <a:lnTo>
                      <a:pt x="0" y="32"/>
                    </a:lnTo>
                    <a:lnTo>
                      <a:pt x="3" y="24"/>
                    </a:lnTo>
                    <a:lnTo>
                      <a:pt x="8" y="16"/>
                    </a:lnTo>
                    <a:lnTo>
                      <a:pt x="14" y="10"/>
                    </a:lnTo>
                    <a:lnTo>
                      <a:pt x="21" y="4"/>
                    </a:lnTo>
                    <a:lnTo>
                      <a:pt x="29" y="1"/>
                    </a:lnTo>
                    <a:lnTo>
                      <a:pt x="37" y="0"/>
                    </a:lnTo>
                    <a:lnTo>
                      <a:pt x="46" y="0"/>
                    </a:lnTo>
                    <a:lnTo>
                      <a:pt x="56" y="1"/>
                    </a:lnTo>
                    <a:lnTo>
                      <a:pt x="52" y="9"/>
                    </a:lnTo>
                    <a:lnTo>
                      <a:pt x="47" y="17"/>
                    </a:lnTo>
                    <a:lnTo>
                      <a:pt x="40" y="24"/>
                    </a:lnTo>
                    <a:lnTo>
                      <a:pt x="33" y="3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84" name="Freeform 86"/>
              <p:cNvSpPr>
                <a:spLocks/>
              </p:cNvSpPr>
              <p:nvPr/>
            </p:nvSpPr>
            <p:spPr bwMode="auto">
              <a:xfrm>
                <a:off x="3335" y="3360"/>
                <a:ext cx="60" cy="64"/>
              </a:xfrm>
              <a:custGeom>
                <a:avLst/>
                <a:gdLst>
                  <a:gd name="T0" fmla="*/ 68 w 120"/>
                  <a:gd name="T1" fmla="*/ 128 h 128"/>
                  <a:gd name="T2" fmla="*/ 61 w 120"/>
                  <a:gd name="T3" fmla="*/ 128 h 128"/>
                  <a:gd name="T4" fmla="*/ 68 w 120"/>
                  <a:gd name="T5" fmla="*/ 124 h 128"/>
                  <a:gd name="T6" fmla="*/ 68 w 120"/>
                  <a:gd name="T7" fmla="*/ 117 h 128"/>
                  <a:gd name="T8" fmla="*/ 64 w 120"/>
                  <a:gd name="T9" fmla="*/ 111 h 128"/>
                  <a:gd name="T10" fmla="*/ 60 w 120"/>
                  <a:gd name="T11" fmla="*/ 106 h 128"/>
                  <a:gd name="T12" fmla="*/ 46 w 120"/>
                  <a:gd name="T13" fmla="*/ 100 h 128"/>
                  <a:gd name="T14" fmla="*/ 36 w 120"/>
                  <a:gd name="T15" fmla="*/ 92 h 128"/>
                  <a:gd name="T16" fmla="*/ 25 w 120"/>
                  <a:gd name="T17" fmla="*/ 83 h 128"/>
                  <a:gd name="T18" fmla="*/ 17 w 120"/>
                  <a:gd name="T19" fmla="*/ 74 h 128"/>
                  <a:gd name="T20" fmla="*/ 11 w 120"/>
                  <a:gd name="T21" fmla="*/ 62 h 128"/>
                  <a:gd name="T22" fmla="*/ 6 w 120"/>
                  <a:gd name="T23" fmla="*/ 51 h 128"/>
                  <a:gd name="T24" fmla="*/ 2 w 120"/>
                  <a:gd name="T25" fmla="*/ 37 h 128"/>
                  <a:gd name="T26" fmla="*/ 0 w 120"/>
                  <a:gd name="T27" fmla="*/ 23 h 128"/>
                  <a:gd name="T28" fmla="*/ 0 w 120"/>
                  <a:gd name="T29" fmla="*/ 0 h 128"/>
                  <a:gd name="T30" fmla="*/ 34 w 120"/>
                  <a:gd name="T31" fmla="*/ 0 h 128"/>
                  <a:gd name="T32" fmla="*/ 37 w 120"/>
                  <a:gd name="T33" fmla="*/ 13 h 128"/>
                  <a:gd name="T34" fmla="*/ 38 w 120"/>
                  <a:gd name="T35" fmla="*/ 25 h 128"/>
                  <a:gd name="T36" fmla="*/ 40 w 120"/>
                  <a:gd name="T37" fmla="*/ 38 h 128"/>
                  <a:gd name="T38" fmla="*/ 42 w 120"/>
                  <a:gd name="T39" fmla="*/ 51 h 128"/>
                  <a:gd name="T40" fmla="*/ 47 w 120"/>
                  <a:gd name="T41" fmla="*/ 63 h 128"/>
                  <a:gd name="T42" fmla="*/ 53 w 120"/>
                  <a:gd name="T43" fmla="*/ 73 h 128"/>
                  <a:gd name="T44" fmla="*/ 62 w 120"/>
                  <a:gd name="T45" fmla="*/ 82 h 128"/>
                  <a:gd name="T46" fmla="*/ 75 w 120"/>
                  <a:gd name="T47" fmla="*/ 87 h 128"/>
                  <a:gd name="T48" fmla="*/ 79 w 120"/>
                  <a:gd name="T49" fmla="*/ 86 h 128"/>
                  <a:gd name="T50" fmla="*/ 84 w 120"/>
                  <a:gd name="T51" fmla="*/ 86 h 128"/>
                  <a:gd name="T52" fmla="*/ 87 w 120"/>
                  <a:gd name="T53" fmla="*/ 85 h 128"/>
                  <a:gd name="T54" fmla="*/ 91 w 120"/>
                  <a:gd name="T55" fmla="*/ 82 h 128"/>
                  <a:gd name="T56" fmla="*/ 88 w 120"/>
                  <a:gd name="T57" fmla="*/ 74 h 128"/>
                  <a:gd name="T58" fmla="*/ 83 w 120"/>
                  <a:gd name="T59" fmla="*/ 68 h 128"/>
                  <a:gd name="T60" fmla="*/ 76 w 120"/>
                  <a:gd name="T61" fmla="*/ 64 h 128"/>
                  <a:gd name="T62" fmla="*/ 71 w 120"/>
                  <a:gd name="T63" fmla="*/ 59 h 128"/>
                  <a:gd name="T64" fmla="*/ 76 w 120"/>
                  <a:gd name="T65" fmla="*/ 53 h 128"/>
                  <a:gd name="T66" fmla="*/ 80 w 120"/>
                  <a:gd name="T67" fmla="*/ 47 h 128"/>
                  <a:gd name="T68" fmla="*/ 86 w 120"/>
                  <a:gd name="T69" fmla="*/ 41 h 128"/>
                  <a:gd name="T70" fmla="*/ 92 w 120"/>
                  <a:gd name="T71" fmla="*/ 35 h 128"/>
                  <a:gd name="T72" fmla="*/ 97 w 120"/>
                  <a:gd name="T73" fmla="*/ 28 h 128"/>
                  <a:gd name="T74" fmla="*/ 100 w 120"/>
                  <a:gd name="T75" fmla="*/ 21 h 128"/>
                  <a:gd name="T76" fmla="*/ 102 w 120"/>
                  <a:gd name="T77" fmla="*/ 13 h 128"/>
                  <a:gd name="T78" fmla="*/ 102 w 120"/>
                  <a:gd name="T79" fmla="*/ 5 h 128"/>
                  <a:gd name="T80" fmla="*/ 108 w 120"/>
                  <a:gd name="T81" fmla="*/ 5 h 128"/>
                  <a:gd name="T82" fmla="*/ 107 w 120"/>
                  <a:gd name="T83" fmla="*/ 8 h 128"/>
                  <a:gd name="T84" fmla="*/ 106 w 120"/>
                  <a:gd name="T85" fmla="*/ 11 h 128"/>
                  <a:gd name="T86" fmla="*/ 105 w 120"/>
                  <a:gd name="T87" fmla="*/ 15 h 128"/>
                  <a:gd name="T88" fmla="*/ 102 w 120"/>
                  <a:gd name="T89" fmla="*/ 18 h 128"/>
                  <a:gd name="T90" fmla="*/ 107 w 120"/>
                  <a:gd name="T91" fmla="*/ 22 h 128"/>
                  <a:gd name="T92" fmla="*/ 114 w 120"/>
                  <a:gd name="T93" fmla="*/ 24 h 128"/>
                  <a:gd name="T94" fmla="*/ 118 w 120"/>
                  <a:gd name="T95" fmla="*/ 28 h 128"/>
                  <a:gd name="T96" fmla="*/ 120 w 120"/>
                  <a:gd name="T97" fmla="*/ 35 h 128"/>
                  <a:gd name="T98" fmla="*/ 118 w 120"/>
                  <a:gd name="T99" fmla="*/ 47 h 128"/>
                  <a:gd name="T100" fmla="*/ 115 w 120"/>
                  <a:gd name="T101" fmla="*/ 62 h 128"/>
                  <a:gd name="T102" fmla="*/ 112 w 120"/>
                  <a:gd name="T103" fmla="*/ 76 h 128"/>
                  <a:gd name="T104" fmla="*/ 107 w 120"/>
                  <a:gd name="T105" fmla="*/ 90 h 128"/>
                  <a:gd name="T106" fmla="*/ 100 w 120"/>
                  <a:gd name="T107" fmla="*/ 102 h 128"/>
                  <a:gd name="T108" fmla="*/ 92 w 120"/>
                  <a:gd name="T109" fmla="*/ 114 h 128"/>
                  <a:gd name="T110" fmla="*/ 80 w 120"/>
                  <a:gd name="T111" fmla="*/ 122 h 128"/>
                  <a:gd name="T112" fmla="*/ 68 w 120"/>
                  <a:gd name="T11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 h="128">
                    <a:moveTo>
                      <a:pt x="68" y="128"/>
                    </a:moveTo>
                    <a:lnTo>
                      <a:pt x="61" y="128"/>
                    </a:lnTo>
                    <a:lnTo>
                      <a:pt x="68" y="124"/>
                    </a:lnTo>
                    <a:lnTo>
                      <a:pt x="68" y="117"/>
                    </a:lnTo>
                    <a:lnTo>
                      <a:pt x="64" y="111"/>
                    </a:lnTo>
                    <a:lnTo>
                      <a:pt x="60" y="106"/>
                    </a:lnTo>
                    <a:lnTo>
                      <a:pt x="46" y="100"/>
                    </a:lnTo>
                    <a:lnTo>
                      <a:pt x="36" y="92"/>
                    </a:lnTo>
                    <a:lnTo>
                      <a:pt x="25" y="83"/>
                    </a:lnTo>
                    <a:lnTo>
                      <a:pt x="17" y="74"/>
                    </a:lnTo>
                    <a:lnTo>
                      <a:pt x="11" y="62"/>
                    </a:lnTo>
                    <a:lnTo>
                      <a:pt x="6" y="51"/>
                    </a:lnTo>
                    <a:lnTo>
                      <a:pt x="2" y="37"/>
                    </a:lnTo>
                    <a:lnTo>
                      <a:pt x="0" y="23"/>
                    </a:lnTo>
                    <a:lnTo>
                      <a:pt x="0" y="0"/>
                    </a:lnTo>
                    <a:lnTo>
                      <a:pt x="34" y="0"/>
                    </a:lnTo>
                    <a:lnTo>
                      <a:pt x="37" y="13"/>
                    </a:lnTo>
                    <a:lnTo>
                      <a:pt x="38" y="25"/>
                    </a:lnTo>
                    <a:lnTo>
                      <a:pt x="40" y="38"/>
                    </a:lnTo>
                    <a:lnTo>
                      <a:pt x="42" y="51"/>
                    </a:lnTo>
                    <a:lnTo>
                      <a:pt x="47" y="63"/>
                    </a:lnTo>
                    <a:lnTo>
                      <a:pt x="53" y="73"/>
                    </a:lnTo>
                    <a:lnTo>
                      <a:pt x="62" y="82"/>
                    </a:lnTo>
                    <a:lnTo>
                      <a:pt x="75" y="87"/>
                    </a:lnTo>
                    <a:lnTo>
                      <a:pt x="79" y="86"/>
                    </a:lnTo>
                    <a:lnTo>
                      <a:pt x="84" y="86"/>
                    </a:lnTo>
                    <a:lnTo>
                      <a:pt x="87" y="85"/>
                    </a:lnTo>
                    <a:lnTo>
                      <a:pt x="91" y="82"/>
                    </a:lnTo>
                    <a:lnTo>
                      <a:pt x="88" y="74"/>
                    </a:lnTo>
                    <a:lnTo>
                      <a:pt x="83" y="68"/>
                    </a:lnTo>
                    <a:lnTo>
                      <a:pt x="76" y="64"/>
                    </a:lnTo>
                    <a:lnTo>
                      <a:pt x="71" y="59"/>
                    </a:lnTo>
                    <a:lnTo>
                      <a:pt x="76" y="53"/>
                    </a:lnTo>
                    <a:lnTo>
                      <a:pt x="80" y="47"/>
                    </a:lnTo>
                    <a:lnTo>
                      <a:pt x="86" y="41"/>
                    </a:lnTo>
                    <a:lnTo>
                      <a:pt x="92" y="35"/>
                    </a:lnTo>
                    <a:lnTo>
                      <a:pt x="97" y="28"/>
                    </a:lnTo>
                    <a:lnTo>
                      <a:pt x="100" y="21"/>
                    </a:lnTo>
                    <a:lnTo>
                      <a:pt x="102" y="13"/>
                    </a:lnTo>
                    <a:lnTo>
                      <a:pt x="102" y="5"/>
                    </a:lnTo>
                    <a:lnTo>
                      <a:pt x="108" y="5"/>
                    </a:lnTo>
                    <a:lnTo>
                      <a:pt x="107" y="8"/>
                    </a:lnTo>
                    <a:lnTo>
                      <a:pt x="106" y="11"/>
                    </a:lnTo>
                    <a:lnTo>
                      <a:pt x="105" y="15"/>
                    </a:lnTo>
                    <a:lnTo>
                      <a:pt x="102" y="18"/>
                    </a:lnTo>
                    <a:lnTo>
                      <a:pt x="107" y="22"/>
                    </a:lnTo>
                    <a:lnTo>
                      <a:pt x="114" y="24"/>
                    </a:lnTo>
                    <a:lnTo>
                      <a:pt x="118" y="28"/>
                    </a:lnTo>
                    <a:lnTo>
                      <a:pt x="120" y="35"/>
                    </a:lnTo>
                    <a:lnTo>
                      <a:pt x="118" y="47"/>
                    </a:lnTo>
                    <a:lnTo>
                      <a:pt x="115" y="62"/>
                    </a:lnTo>
                    <a:lnTo>
                      <a:pt x="112" y="76"/>
                    </a:lnTo>
                    <a:lnTo>
                      <a:pt x="107" y="90"/>
                    </a:lnTo>
                    <a:lnTo>
                      <a:pt x="100" y="102"/>
                    </a:lnTo>
                    <a:lnTo>
                      <a:pt x="92" y="114"/>
                    </a:lnTo>
                    <a:lnTo>
                      <a:pt x="80" y="122"/>
                    </a:lnTo>
                    <a:lnTo>
                      <a:pt x="68" y="128"/>
                    </a:lnTo>
                    <a:close/>
                  </a:path>
                </a:pathLst>
              </a:custGeom>
              <a:solidFill>
                <a:srgbClr val="0700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85" name="Freeform 87"/>
              <p:cNvSpPr>
                <a:spLocks/>
              </p:cNvSpPr>
              <p:nvPr/>
            </p:nvSpPr>
            <p:spPr bwMode="auto">
              <a:xfrm>
                <a:off x="3365" y="2963"/>
                <a:ext cx="28" cy="15"/>
              </a:xfrm>
              <a:custGeom>
                <a:avLst/>
                <a:gdLst>
                  <a:gd name="T0" fmla="*/ 0 w 55"/>
                  <a:gd name="T1" fmla="*/ 30 h 31"/>
                  <a:gd name="T2" fmla="*/ 4 w 55"/>
                  <a:gd name="T3" fmla="*/ 23 h 31"/>
                  <a:gd name="T4" fmla="*/ 10 w 55"/>
                  <a:gd name="T5" fmla="*/ 16 h 31"/>
                  <a:gd name="T6" fmla="*/ 17 w 55"/>
                  <a:gd name="T7" fmla="*/ 12 h 31"/>
                  <a:gd name="T8" fmla="*/ 24 w 55"/>
                  <a:gd name="T9" fmla="*/ 8 h 31"/>
                  <a:gd name="T10" fmla="*/ 32 w 55"/>
                  <a:gd name="T11" fmla="*/ 6 h 31"/>
                  <a:gd name="T12" fmla="*/ 40 w 55"/>
                  <a:gd name="T13" fmla="*/ 4 h 31"/>
                  <a:gd name="T14" fmla="*/ 48 w 55"/>
                  <a:gd name="T15" fmla="*/ 1 h 31"/>
                  <a:gd name="T16" fmla="*/ 55 w 55"/>
                  <a:gd name="T17" fmla="*/ 0 h 31"/>
                  <a:gd name="T18" fmla="*/ 49 w 55"/>
                  <a:gd name="T19" fmla="*/ 6 h 31"/>
                  <a:gd name="T20" fmla="*/ 44 w 55"/>
                  <a:gd name="T21" fmla="*/ 12 h 31"/>
                  <a:gd name="T22" fmla="*/ 38 w 55"/>
                  <a:gd name="T23" fmla="*/ 18 h 31"/>
                  <a:gd name="T24" fmla="*/ 32 w 55"/>
                  <a:gd name="T25" fmla="*/ 22 h 31"/>
                  <a:gd name="T26" fmla="*/ 25 w 55"/>
                  <a:gd name="T27" fmla="*/ 27 h 31"/>
                  <a:gd name="T28" fmla="*/ 18 w 55"/>
                  <a:gd name="T29" fmla="*/ 29 h 31"/>
                  <a:gd name="T30" fmla="*/ 10 w 55"/>
                  <a:gd name="T31" fmla="*/ 31 h 31"/>
                  <a:gd name="T32" fmla="*/ 0 w 55"/>
                  <a:gd name="T33"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31">
                    <a:moveTo>
                      <a:pt x="0" y="30"/>
                    </a:moveTo>
                    <a:lnTo>
                      <a:pt x="4" y="23"/>
                    </a:lnTo>
                    <a:lnTo>
                      <a:pt x="10" y="16"/>
                    </a:lnTo>
                    <a:lnTo>
                      <a:pt x="17" y="12"/>
                    </a:lnTo>
                    <a:lnTo>
                      <a:pt x="24" y="8"/>
                    </a:lnTo>
                    <a:lnTo>
                      <a:pt x="32" y="6"/>
                    </a:lnTo>
                    <a:lnTo>
                      <a:pt x="40" y="4"/>
                    </a:lnTo>
                    <a:lnTo>
                      <a:pt x="48" y="1"/>
                    </a:lnTo>
                    <a:lnTo>
                      <a:pt x="55" y="0"/>
                    </a:lnTo>
                    <a:lnTo>
                      <a:pt x="49" y="6"/>
                    </a:lnTo>
                    <a:lnTo>
                      <a:pt x="44" y="12"/>
                    </a:lnTo>
                    <a:lnTo>
                      <a:pt x="38" y="18"/>
                    </a:lnTo>
                    <a:lnTo>
                      <a:pt x="32" y="22"/>
                    </a:lnTo>
                    <a:lnTo>
                      <a:pt x="25" y="27"/>
                    </a:lnTo>
                    <a:lnTo>
                      <a:pt x="18" y="29"/>
                    </a:lnTo>
                    <a:lnTo>
                      <a:pt x="10" y="31"/>
                    </a:lnTo>
                    <a:lnTo>
                      <a:pt x="0" y="3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86" name="Freeform 88"/>
              <p:cNvSpPr>
                <a:spLocks/>
              </p:cNvSpPr>
              <p:nvPr/>
            </p:nvSpPr>
            <p:spPr bwMode="auto">
              <a:xfrm>
                <a:off x="3363" y="3006"/>
                <a:ext cx="26" cy="14"/>
              </a:xfrm>
              <a:custGeom>
                <a:avLst/>
                <a:gdLst>
                  <a:gd name="T0" fmla="*/ 37 w 52"/>
                  <a:gd name="T1" fmla="*/ 23 h 27"/>
                  <a:gd name="T2" fmla="*/ 32 w 52"/>
                  <a:gd name="T3" fmla="*/ 23 h 27"/>
                  <a:gd name="T4" fmla="*/ 28 w 52"/>
                  <a:gd name="T5" fmla="*/ 23 h 27"/>
                  <a:gd name="T6" fmla="*/ 23 w 52"/>
                  <a:gd name="T7" fmla="*/ 24 h 27"/>
                  <a:gd name="T8" fmla="*/ 19 w 52"/>
                  <a:gd name="T9" fmla="*/ 25 h 27"/>
                  <a:gd name="T10" fmla="*/ 14 w 52"/>
                  <a:gd name="T11" fmla="*/ 26 h 27"/>
                  <a:gd name="T12" fmla="*/ 9 w 52"/>
                  <a:gd name="T13" fmla="*/ 27 h 27"/>
                  <a:gd name="T14" fmla="*/ 5 w 52"/>
                  <a:gd name="T15" fmla="*/ 27 h 27"/>
                  <a:gd name="T16" fmla="*/ 0 w 52"/>
                  <a:gd name="T17" fmla="*/ 25 h 27"/>
                  <a:gd name="T18" fmla="*/ 16 w 52"/>
                  <a:gd name="T19" fmla="*/ 2 h 27"/>
                  <a:gd name="T20" fmla="*/ 52 w 52"/>
                  <a:gd name="T21" fmla="*/ 0 h 27"/>
                  <a:gd name="T22" fmla="*/ 49 w 52"/>
                  <a:gd name="T23" fmla="*/ 5 h 27"/>
                  <a:gd name="T24" fmla="*/ 46 w 52"/>
                  <a:gd name="T25" fmla="*/ 11 h 27"/>
                  <a:gd name="T26" fmla="*/ 43 w 52"/>
                  <a:gd name="T27" fmla="*/ 17 h 27"/>
                  <a:gd name="T28" fmla="*/ 37 w 52"/>
                  <a:gd name="T29"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27">
                    <a:moveTo>
                      <a:pt x="37" y="23"/>
                    </a:moveTo>
                    <a:lnTo>
                      <a:pt x="32" y="23"/>
                    </a:lnTo>
                    <a:lnTo>
                      <a:pt x="28" y="23"/>
                    </a:lnTo>
                    <a:lnTo>
                      <a:pt x="23" y="24"/>
                    </a:lnTo>
                    <a:lnTo>
                      <a:pt x="19" y="25"/>
                    </a:lnTo>
                    <a:lnTo>
                      <a:pt x="14" y="26"/>
                    </a:lnTo>
                    <a:lnTo>
                      <a:pt x="9" y="27"/>
                    </a:lnTo>
                    <a:lnTo>
                      <a:pt x="5" y="27"/>
                    </a:lnTo>
                    <a:lnTo>
                      <a:pt x="0" y="25"/>
                    </a:lnTo>
                    <a:lnTo>
                      <a:pt x="16" y="2"/>
                    </a:lnTo>
                    <a:lnTo>
                      <a:pt x="52" y="0"/>
                    </a:lnTo>
                    <a:lnTo>
                      <a:pt x="49" y="5"/>
                    </a:lnTo>
                    <a:lnTo>
                      <a:pt x="46" y="11"/>
                    </a:lnTo>
                    <a:lnTo>
                      <a:pt x="43" y="17"/>
                    </a:lnTo>
                    <a:lnTo>
                      <a:pt x="37" y="23"/>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87" name="Freeform 89"/>
              <p:cNvSpPr>
                <a:spLocks/>
              </p:cNvSpPr>
              <p:nvPr/>
            </p:nvSpPr>
            <p:spPr bwMode="auto">
              <a:xfrm>
                <a:off x="3377" y="3047"/>
                <a:ext cx="9" cy="12"/>
              </a:xfrm>
              <a:custGeom>
                <a:avLst/>
                <a:gdLst>
                  <a:gd name="T0" fmla="*/ 2 w 18"/>
                  <a:gd name="T1" fmla="*/ 23 h 24"/>
                  <a:gd name="T2" fmla="*/ 0 w 18"/>
                  <a:gd name="T3" fmla="*/ 19 h 24"/>
                  <a:gd name="T4" fmla="*/ 0 w 18"/>
                  <a:gd name="T5" fmla="*/ 15 h 24"/>
                  <a:gd name="T6" fmla="*/ 0 w 18"/>
                  <a:gd name="T7" fmla="*/ 10 h 24"/>
                  <a:gd name="T8" fmla="*/ 0 w 18"/>
                  <a:gd name="T9" fmla="*/ 4 h 24"/>
                  <a:gd name="T10" fmla="*/ 3 w 18"/>
                  <a:gd name="T11" fmla="*/ 1 h 24"/>
                  <a:gd name="T12" fmla="*/ 9 w 18"/>
                  <a:gd name="T13" fmla="*/ 0 h 24"/>
                  <a:gd name="T14" fmla="*/ 15 w 18"/>
                  <a:gd name="T15" fmla="*/ 1 h 24"/>
                  <a:gd name="T16" fmla="*/ 18 w 18"/>
                  <a:gd name="T17" fmla="*/ 4 h 24"/>
                  <a:gd name="T18" fmla="*/ 17 w 18"/>
                  <a:gd name="T19" fmla="*/ 12 h 24"/>
                  <a:gd name="T20" fmla="*/ 14 w 18"/>
                  <a:gd name="T21" fmla="*/ 19 h 24"/>
                  <a:gd name="T22" fmla="*/ 9 w 18"/>
                  <a:gd name="T23" fmla="*/ 24 h 24"/>
                  <a:gd name="T24" fmla="*/ 2 w 18"/>
                  <a:gd name="T2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4">
                    <a:moveTo>
                      <a:pt x="2" y="23"/>
                    </a:moveTo>
                    <a:lnTo>
                      <a:pt x="0" y="19"/>
                    </a:lnTo>
                    <a:lnTo>
                      <a:pt x="0" y="15"/>
                    </a:lnTo>
                    <a:lnTo>
                      <a:pt x="0" y="10"/>
                    </a:lnTo>
                    <a:lnTo>
                      <a:pt x="0" y="4"/>
                    </a:lnTo>
                    <a:lnTo>
                      <a:pt x="3" y="1"/>
                    </a:lnTo>
                    <a:lnTo>
                      <a:pt x="9" y="0"/>
                    </a:lnTo>
                    <a:lnTo>
                      <a:pt x="15" y="1"/>
                    </a:lnTo>
                    <a:lnTo>
                      <a:pt x="18" y="4"/>
                    </a:lnTo>
                    <a:lnTo>
                      <a:pt x="17" y="12"/>
                    </a:lnTo>
                    <a:lnTo>
                      <a:pt x="14" y="19"/>
                    </a:lnTo>
                    <a:lnTo>
                      <a:pt x="9" y="24"/>
                    </a:lnTo>
                    <a:lnTo>
                      <a:pt x="2"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88" name="Freeform 90"/>
              <p:cNvSpPr>
                <a:spLocks/>
              </p:cNvSpPr>
              <p:nvPr/>
            </p:nvSpPr>
            <p:spPr bwMode="auto">
              <a:xfrm>
                <a:off x="3346" y="2985"/>
                <a:ext cx="30" cy="16"/>
              </a:xfrm>
              <a:custGeom>
                <a:avLst/>
                <a:gdLst>
                  <a:gd name="T0" fmla="*/ 0 w 59"/>
                  <a:gd name="T1" fmla="*/ 31 h 32"/>
                  <a:gd name="T2" fmla="*/ 4 w 59"/>
                  <a:gd name="T3" fmla="*/ 23 h 32"/>
                  <a:gd name="T4" fmla="*/ 10 w 59"/>
                  <a:gd name="T5" fmla="*/ 15 h 32"/>
                  <a:gd name="T6" fmla="*/ 16 w 59"/>
                  <a:gd name="T7" fmla="*/ 11 h 32"/>
                  <a:gd name="T8" fmla="*/ 24 w 59"/>
                  <a:gd name="T9" fmla="*/ 6 h 32"/>
                  <a:gd name="T10" fmla="*/ 32 w 59"/>
                  <a:gd name="T11" fmla="*/ 4 h 32"/>
                  <a:gd name="T12" fmla="*/ 40 w 59"/>
                  <a:gd name="T13" fmla="*/ 1 h 32"/>
                  <a:gd name="T14" fmla="*/ 49 w 59"/>
                  <a:gd name="T15" fmla="*/ 0 h 32"/>
                  <a:gd name="T16" fmla="*/ 59 w 59"/>
                  <a:gd name="T17" fmla="*/ 0 h 32"/>
                  <a:gd name="T18" fmla="*/ 53 w 59"/>
                  <a:gd name="T19" fmla="*/ 7 h 32"/>
                  <a:gd name="T20" fmla="*/ 48 w 59"/>
                  <a:gd name="T21" fmla="*/ 14 h 32"/>
                  <a:gd name="T22" fmla="*/ 42 w 59"/>
                  <a:gd name="T23" fmla="*/ 20 h 32"/>
                  <a:gd name="T24" fmla="*/ 36 w 59"/>
                  <a:gd name="T25" fmla="*/ 26 h 32"/>
                  <a:gd name="T26" fmla="*/ 29 w 59"/>
                  <a:gd name="T27" fmla="*/ 29 h 32"/>
                  <a:gd name="T28" fmla="*/ 21 w 59"/>
                  <a:gd name="T29" fmla="*/ 31 h 32"/>
                  <a:gd name="T30" fmla="*/ 10 w 59"/>
                  <a:gd name="T31" fmla="*/ 32 h 32"/>
                  <a:gd name="T32" fmla="*/ 0 w 59"/>
                  <a:gd name="T33"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32">
                    <a:moveTo>
                      <a:pt x="0" y="31"/>
                    </a:moveTo>
                    <a:lnTo>
                      <a:pt x="4" y="23"/>
                    </a:lnTo>
                    <a:lnTo>
                      <a:pt x="10" y="15"/>
                    </a:lnTo>
                    <a:lnTo>
                      <a:pt x="16" y="11"/>
                    </a:lnTo>
                    <a:lnTo>
                      <a:pt x="24" y="6"/>
                    </a:lnTo>
                    <a:lnTo>
                      <a:pt x="32" y="4"/>
                    </a:lnTo>
                    <a:lnTo>
                      <a:pt x="40" y="1"/>
                    </a:lnTo>
                    <a:lnTo>
                      <a:pt x="49" y="0"/>
                    </a:lnTo>
                    <a:lnTo>
                      <a:pt x="59" y="0"/>
                    </a:lnTo>
                    <a:lnTo>
                      <a:pt x="53" y="7"/>
                    </a:lnTo>
                    <a:lnTo>
                      <a:pt x="48" y="14"/>
                    </a:lnTo>
                    <a:lnTo>
                      <a:pt x="42" y="20"/>
                    </a:lnTo>
                    <a:lnTo>
                      <a:pt x="36" y="26"/>
                    </a:lnTo>
                    <a:lnTo>
                      <a:pt x="29" y="29"/>
                    </a:lnTo>
                    <a:lnTo>
                      <a:pt x="21" y="31"/>
                    </a:lnTo>
                    <a:lnTo>
                      <a:pt x="10" y="32"/>
                    </a:lnTo>
                    <a:lnTo>
                      <a:pt x="0" y="31"/>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89" name="Freeform 91"/>
              <p:cNvSpPr>
                <a:spLocks/>
              </p:cNvSpPr>
              <p:nvPr/>
            </p:nvSpPr>
            <p:spPr bwMode="auto">
              <a:xfrm>
                <a:off x="3363" y="3361"/>
                <a:ext cx="13" cy="17"/>
              </a:xfrm>
              <a:custGeom>
                <a:avLst/>
                <a:gdLst>
                  <a:gd name="T0" fmla="*/ 5 w 26"/>
                  <a:gd name="T1" fmla="*/ 35 h 35"/>
                  <a:gd name="T2" fmla="*/ 0 w 26"/>
                  <a:gd name="T3" fmla="*/ 1 h 35"/>
                  <a:gd name="T4" fmla="*/ 7 w 26"/>
                  <a:gd name="T5" fmla="*/ 0 h 35"/>
                  <a:gd name="T6" fmla="*/ 16 w 26"/>
                  <a:gd name="T7" fmla="*/ 0 h 35"/>
                  <a:gd name="T8" fmla="*/ 24 w 26"/>
                  <a:gd name="T9" fmla="*/ 2 h 35"/>
                  <a:gd name="T10" fmla="*/ 26 w 26"/>
                  <a:gd name="T11" fmla="*/ 10 h 35"/>
                  <a:gd name="T12" fmla="*/ 22 w 26"/>
                  <a:gd name="T13" fmla="*/ 17 h 35"/>
                  <a:gd name="T14" fmla="*/ 18 w 26"/>
                  <a:gd name="T15" fmla="*/ 24 h 35"/>
                  <a:gd name="T16" fmla="*/ 12 w 26"/>
                  <a:gd name="T17" fmla="*/ 30 h 35"/>
                  <a:gd name="T18" fmla="*/ 5 w 26"/>
                  <a:gd name="T1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5">
                    <a:moveTo>
                      <a:pt x="5" y="35"/>
                    </a:moveTo>
                    <a:lnTo>
                      <a:pt x="0" y="1"/>
                    </a:lnTo>
                    <a:lnTo>
                      <a:pt x="7" y="0"/>
                    </a:lnTo>
                    <a:lnTo>
                      <a:pt x="16" y="0"/>
                    </a:lnTo>
                    <a:lnTo>
                      <a:pt x="24" y="2"/>
                    </a:lnTo>
                    <a:lnTo>
                      <a:pt x="26" y="10"/>
                    </a:lnTo>
                    <a:lnTo>
                      <a:pt x="22" y="17"/>
                    </a:lnTo>
                    <a:lnTo>
                      <a:pt x="18" y="24"/>
                    </a:lnTo>
                    <a:lnTo>
                      <a:pt x="12" y="30"/>
                    </a:ln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90" name="Freeform 92"/>
              <p:cNvSpPr>
                <a:spLocks/>
              </p:cNvSpPr>
              <p:nvPr/>
            </p:nvSpPr>
            <p:spPr bwMode="auto">
              <a:xfrm>
                <a:off x="3332" y="2970"/>
                <a:ext cx="29" cy="11"/>
              </a:xfrm>
              <a:custGeom>
                <a:avLst/>
                <a:gdLst>
                  <a:gd name="T0" fmla="*/ 0 w 58"/>
                  <a:gd name="T1" fmla="*/ 22 h 22"/>
                  <a:gd name="T2" fmla="*/ 6 w 58"/>
                  <a:gd name="T3" fmla="*/ 11 h 22"/>
                  <a:gd name="T4" fmla="*/ 13 w 58"/>
                  <a:gd name="T5" fmla="*/ 5 h 22"/>
                  <a:gd name="T6" fmla="*/ 20 w 58"/>
                  <a:gd name="T7" fmla="*/ 3 h 22"/>
                  <a:gd name="T8" fmla="*/ 27 w 58"/>
                  <a:gd name="T9" fmla="*/ 3 h 22"/>
                  <a:gd name="T10" fmla="*/ 33 w 58"/>
                  <a:gd name="T11" fmla="*/ 4 h 22"/>
                  <a:gd name="T12" fmla="*/ 42 w 58"/>
                  <a:gd name="T13" fmla="*/ 5 h 22"/>
                  <a:gd name="T14" fmla="*/ 50 w 58"/>
                  <a:gd name="T15" fmla="*/ 4 h 22"/>
                  <a:gd name="T16" fmla="*/ 58 w 58"/>
                  <a:gd name="T17" fmla="*/ 0 h 22"/>
                  <a:gd name="T18" fmla="*/ 53 w 58"/>
                  <a:gd name="T19" fmla="*/ 8 h 22"/>
                  <a:gd name="T20" fmla="*/ 47 w 58"/>
                  <a:gd name="T21" fmla="*/ 13 h 22"/>
                  <a:gd name="T22" fmla="*/ 40 w 58"/>
                  <a:gd name="T23" fmla="*/ 16 h 22"/>
                  <a:gd name="T24" fmla="*/ 32 w 58"/>
                  <a:gd name="T25" fmla="*/ 19 h 22"/>
                  <a:gd name="T26" fmla="*/ 24 w 58"/>
                  <a:gd name="T27" fmla="*/ 20 h 22"/>
                  <a:gd name="T28" fmla="*/ 16 w 58"/>
                  <a:gd name="T29" fmla="*/ 21 h 22"/>
                  <a:gd name="T30" fmla="*/ 8 w 58"/>
                  <a:gd name="T31" fmla="*/ 21 h 22"/>
                  <a:gd name="T32" fmla="*/ 0 w 58"/>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22">
                    <a:moveTo>
                      <a:pt x="0" y="22"/>
                    </a:moveTo>
                    <a:lnTo>
                      <a:pt x="6" y="11"/>
                    </a:lnTo>
                    <a:lnTo>
                      <a:pt x="13" y="5"/>
                    </a:lnTo>
                    <a:lnTo>
                      <a:pt x="20" y="3"/>
                    </a:lnTo>
                    <a:lnTo>
                      <a:pt x="27" y="3"/>
                    </a:lnTo>
                    <a:lnTo>
                      <a:pt x="33" y="4"/>
                    </a:lnTo>
                    <a:lnTo>
                      <a:pt x="42" y="5"/>
                    </a:lnTo>
                    <a:lnTo>
                      <a:pt x="50" y="4"/>
                    </a:lnTo>
                    <a:lnTo>
                      <a:pt x="58" y="0"/>
                    </a:lnTo>
                    <a:lnTo>
                      <a:pt x="53" y="8"/>
                    </a:lnTo>
                    <a:lnTo>
                      <a:pt x="47" y="13"/>
                    </a:lnTo>
                    <a:lnTo>
                      <a:pt x="40" y="16"/>
                    </a:lnTo>
                    <a:lnTo>
                      <a:pt x="32" y="19"/>
                    </a:lnTo>
                    <a:lnTo>
                      <a:pt x="24" y="20"/>
                    </a:lnTo>
                    <a:lnTo>
                      <a:pt x="16" y="21"/>
                    </a:lnTo>
                    <a:lnTo>
                      <a:pt x="8" y="21"/>
                    </a:lnTo>
                    <a:lnTo>
                      <a:pt x="0" y="22"/>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91" name="Freeform 93"/>
              <p:cNvSpPr>
                <a:spLocks/>
              </p:cNvSpPr>
              <p:nvPr/>
            </p:nvSpPr>
            <p:spPr bwMode="auto">
              <a:xfrm>
                <a:off x="3330" y="3008"/>
                <a:ext cx="30" cy="15"/>
              </a:xfrm>
              <a:custGeom>
                <a:avLst/>
                <a:gdLst>
                  <a:gd name="T0" fmla="*/ 36 w 61"/>
                  <a:gd name="T1" fmla="*/ 28 h 31"/>
                  <a:gd name="T2" fmla="*/ 32 w 61"/>
                  <a:gd name="T3" fmla="*/ 29 h 31"/>
                  <a:gd name="T4" fmla="*/ 27 w 61"/>
                  <a:gd name="T5" fmla="*/ 30 h 31"/>
                  <a:gd name="T6" fmla="*/ 22 w 61"/>
                  <a:gd name="T7" fmla="*/ 30 h 31"/>
                  <a:gd name="T8" fmla="*/ 18 w 61"/>
                  <a:gd name="T9" fmla="*/ 31 h 31"/>
                  <a:gd name="T10" fmla="*/ 13 w 61"/>
                  <a:gd name="T11" fmla="*/ 31 h 31"/>
                  <a:gd name="T12" fmla="*/ 8 w 61"/>
                  <a:gd name="T13" fmla="*/ 31 h 31"/>
                  <a:gd name="T14" fmla="*/ 5 w 61"/>
                  <a:gd name="T15" fmla="*/ 31 h 31"/>
                  <a:gd name="T16" fmla="*/ 0 w 61"/>
                  <a:gd name="T17" fmla="*/ 31 h 31"/>
                  <a:gd name="T18" fmla="*/ 4 w 61"/>
                  <a:gd name="T19" fmla="*/ 22 h 31"/>
                  <a:gd name="T20" fmla="*/ 8 w 61"/>
                  <a:gd name="T21" fmla="*/ 14 h 31"/>
                  <a:gd name="T22" fmla="*/ 15 w 61"/>
                  <a:gd name="T23" fmla="*/ 8 h 31"/>
                  <a:gd name="T24" fmla="*/ 23 w 61"/>
                  <a:gd name="T25" fmla="*/ 4 h 31"/>
                  <a:gd name="T26" fmla="*/ 32 w 61"/>
                  <a:gd name="T27" fmla="*/ 1 h 31"/>
                  <a:gd name="T28" fmla="*/ 41 w 61"/>
                  <a:gd name="T29" fmla="*/ 0 h 31"/>
                  <a:gd name="T30" fmla="*/ 51 w 61"/>
                  <a:gd name="T31" fmla="*/ 0 h 31"/>
                  <a:gd name="T32" fmla="*/ 61 w 61"/>
                  <a:gd name="T33" fmla="*/ 1 h 31"/>
                  <a:gd name="T34" fmla="*/ 57 w 61"/>
                  <a:gd name="T35" fmla="*/ 9 h 31"/>
                  <a:gd name="T36" fmla="*/ 51 w 61"/>
                  <a:gd name="T37" fmla="*/ 17 h 31"/>
                  <a:gd name="T38" fmla="*/ 44 w 61"/>
                  <a:gd name="T39" fmla="*/ 24 h 31"/>
                  <a:gd name="T40" fmla="*/ 36 w 61"/>
                  <a:gd name="T41"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31">
                    <a:moveTo>
                      <a:pt x="36" y="28"/>
                    </a:moveTo>
                    <a:lnTo>
                      <a:pt x="32" y="29"/>
                    </a:lnTo>
                    <a:lnTo>
                      <a:pt x="27" y="30"/>
                    </a:lnTo>
                    <a:lnTo>
                      <a:pt x="22" y="30"/>
                    </a:lnTo>
                    <a:lnTo>
                      <a:pt x="18" y="31"/>
                    </a:lnTo>
                    <a:lnTo>
                      <a:pt x="13" y="31"/>
                    </a:lnTo>
                    <a:lnTo>
                      <a:pt x="8" y="31"/>
                    </a:lnTo>
                    <a:lnTo>
                      <a:pt x="5" y="31"/>
                    </a:lnTo>
                    <a:lnTo>
                      <a:pt x="0" y="31"/>
                    </a:lnTo>
                    <a:lnTo>
                      <a:pt x="4" y="22"/>
                    </a:lnTo>
                    <a:lnTo>
                      <a:pt x="8" y="14"/>
                    </a:lnTo>
                    <a:lnTo>
                      <a:pt x="15" y="8"/>
                    </a:lnTo>
                    <a:lnTo>
                      <a:pt x="23" y="4"/>
                    </a:lnTo>
                    <a:lnTo>
                      <a:pt x="32" y="1"/>
                    </a:lnTo>
                    <a:lnTo>
                      <a:pt x="41" y="0"/>
                    </a:lnTo>
                    <a:lnTo>
                      <a:pt x="51" y="0"/>
                    </a:lnTo>
                    <a:lnTo>
                      <a:pt x="61" y="1"/>
                    </a:lnTo>
                    <a:lnTo>
                      <a:pt x="57" y="9"/>
                    </a:lnTo>
                    <a:lnTo>
                      <a:pt x="51" y="17"/>
                    </a:lnTo>
                    <a:lnTo>
                      <a:pt x="44" y="24"/>
                    </a:lnTo>
                    <a:lnTo>
                      <a:pt x="36" y="28"/>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92" name="Freeform 94"/>
              <p:cNvSpPr>
                <a:spLocks/>
              </p:cNvSpPr>
              <p:nvPr/>
            </p:nvSpPr>
            <p:spPr bwMode="auto">
              <a:xfrm>
                <a:off x="3315" y="2988"/>
                <a:ext cx="30" cy="15"/>
              </a:xfrm>
              <a:custGeom>
                <a:avLst/>
                <a:gdLst>
                  <a:gd name="T0" fmla="*/ 21 w 62"/>
                  <a:gd name="T1" fmla="*/ 29 h 30"/>
                  <a:gd name="T2" fmla="*/ 0 w 62"/>
                  <a:gd name="T3" fmla="*/ 26 h 30"/>
                  <a:gd name="T4" fmla="*/ 5 w 62"/>
                  <a:gd name="T5" fmla="*/ 17 h 30"/>
                  <a:gd name="T6" fmla="*/ 11 w 62"/>
                  <a:gd name="T7" fmla="*/ 10 h 30"/>
                  <a:gd name="T8" fmla="*/ 18 w 62"/>
                  <a:gd name="T9" fmla="*/ 7 h 30"/>
                  <a:gd name="T10" fmla="*/ 26 w 62"/>
                  <a:gd name="T11" fmla="*/ 5 h 30"/>
                  <a:gd name="T12" fmla="*/ 35 w 62"/>
                  <a:gd name="T13" fmla="*/ 3 h 30"/>
                  <a:gd name="T14" fmla="*/ 44 w 62"/>
                  <a:gd name="T15" fmla="*/ 2 h 30"/>
                  <a:gd name="T16" fmla="*/ 53 w 62"/>
                  <a:gd name="T17" fmla="*/ 1 h 30"/>
                  <a:gd name="T18" fmla="*/ 62 w 62"/>
                  <a:gd name="T19" fmla="*/ 0 h 30"/>
                  <a:gd name="T20" fmla="*/ 58 w 62"/>
                  <a:gd name="T21" fmla="*/ 5 h 30"/>
                  <a:gd name="T22" fmla="*/ 53 w 62"/>
                  <a:gd name="T23" fmla="*/ 10 h 30"/>
                  <a:gd name="T24" fmla="*/ 50 w 62"/>
                  <a:gd name="T25" fmla="*/ 16 h 30"/>
                  <a:gd name="T26" fmla="*/ 45 w 62"/>
                  <a:gd name="T27" fmla="*/ 21 h 30"/>
                  <a:gd name="T28" fmla="*/ 41 w 62"/>
                  <a:gd name="T29" fmla="*/ 25 h 30"/>
                  <a:gd name="T30" fmla="*/ 35 w 62"/>
                  <a:gd name="T31" fmla="*/ 29 h 30"/>
                  <a:gd name="T32" fmla="*/ 29 w 62"/>
                  <a:gd name="T33" fmla="*/ 30 h 30"/>
                  <a:gd name="T34" fmla="*/ 21 w 62"/>
                  <a:gd name="T3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30">
                    <a:moveTo>
                      <a:pt x="21" y="29"/>
                    </a:moveTo>
                    <a:lnTo>
                      <a:pt x="0" y="26"/>
                    </a:lnTo>
                    <a:lnTo>
                      <a:pt x="5" y="17"/>
                    </a:lnTo>
                    <a:lnTo>
                      <a:pt x="11" y="10"/>
                    </a:lnTo>
                    <a:lnTo>
                      <a:pt x="18" y="7"/>
                    </a:lnTo>
                    <a:lnTo>
                      <a:pt x="26" y="5"/>
                    </a:lnTo>
                    <a:lnTo>
                      <a:pt x="35" y="3"/>
                    </a:lnTo>
                    <a:lnTo>
                      <a:pt x="44" y="2"/>
                    </a:lnTo>
                    <a:lnTo>
                      <a:pt x="53" y="1"/>
                    </a:lnTo>
                    <a:lnTo>
                      <a:pt x="62" y="0"/>
                    </a:lnTo>
                    <a:lnTo>
                      <a:pt x="58" y="5"/>
                    </a:lnTo>
                    <a:lnTo>
                      <a:pt x="53" y="10"/>
                    </a:lnTo>
                    <a:lnTo>
                      <a:pt x="50" y="16"/>
                    </a:lnTo>
                    <a:lnTo>
                      <a:pt x="45" y="21"/>
                    </a:lnTo>
                    <a:lnTo>
                      <a:pt x="41" y="25"/>
                    </a:lnTo>
                    <a:lnTo>
                      <a:pt x="35" y="29"/>
                    </a:lnTo>
                    <a:lnTo>
                      <a:pt x="29" y="30"/>
                    </a:lnTo>
                    <a:lnTo>
                      <a:pt x="21" y="29"/>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93" name="Freeform 95"/>
              <p:cNvSpPr>
                <a:spLocks/>
              </p:cNvSpPr>
              <p:nvPr/>
            </p:nvSpPr>
            <p:spPr bwMode="auto">
              <a:xfrm>
                <a:off x="3297" y="3010"/>
                <a:ext cx="30" cy="19"/>
              </a:xfrm>
              <a:custGeom>
                <a:avLst/>
                <a:gdLst>
                  <a:gd name="T0" fmla="*/ 0 w 61"/>
                  <a:gd name="T1" fmla="*/ 37 h 37"/>
                  <a:gd name="T2" fmla="*/ 4 w 61"/>
                  <a:gd name="T3" fmla="*/ 26 h 37"/>
                  <a:gd name="T4" fmla="*/ 10 w 61"/>
                  <a:gd name="T5" fmla="*/ 17 h 37"/>
                  <a:gd name="T6" fmla="*/ 17 w 61"/>
                  <a:gd name="T7" fmla="*/ 9 h 37"/>
                  <a:gd name="T8" fmla="*/ 24 w 61"/>
                  <a:gd name="T9" fmla="*/ 0 h 37"/>
                  <a:gd name="T10" fmla="*/ 61 w 61"/>
                  <a:gd name="T11" fmla="*/ 0 h 37"/>
                  <a:gd name="T12" fmla="*/ 40 w 61"/>
                  <a:gd name="T13" fmla="*/ 31 h 37"/>
                  <a:gd name="T14" fmla="*/ 0 w 61"/>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7">
                    <a:moveTo>
                      <a:pt x="0" y="37"/>
                    </a:moveTo>
                    <a:lnTo>
                      <a:pt x="4" y="26"/>
                    </a:lnTo>
                    <a:lnTo>
                      <a:pt x="10" y="17"/>
                    </a:lnTo>
                    <a:lnTo>
                      <a:pt x="17" y="9"/>
                    </a:lnTo>
                    <a:lnTo>
                      <a:pt x="24" y="0"/>
                    </a:lnTo>
                    <a:lnTo>
                      <a:pt x="61" y="0"/>
                    </a:lnTo>
                    <a:lnTo>
                      <a:pt x="40" y="31"/>
                    </a:lnTo>
                    <a:lnTo>
                      <a:pt x="0" y="37"/>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pic>
          <p:nvPicPr>
            <p:cNvPr id="7" name="Picture 96" descr="BD0706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 y="2526"/>
              <a:ext cx="1483" cy="1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4752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latin typeface="Arial" panose="020B0604020202020204" pitchFamily="34" charset="0"/>
                <a:cs typeface="Arial" panose="020B0604020202020204" pitchFamily="34" charset="0"/>
              </a:rPr>
              <a:t>Data collection - Cost of engine repair </a:t>
            </a:r>
          </a:p>
        </p:txBody>
      </p:sp>
      <p:graphicFrame>
        <p:nvGraphicFramePr>
          <p:cNvPr id="4" name="Content Placeholder 3">
            <a:hlinkClick r:id="" action="ppaction://ole?verb=0"/>
          </p:cNvPr>
          <p:cNvGraphicFramePr>
            <a:graphicFrameLocks noGrp="1"/>
          </p:cNvGraphicFramePr>
          <p:nvPr>
            <p:ph idx="1"/>
            <p:extLst>
              <p:ext uri="{D42A27DB-BD31-4B8C-83A1-F6EECF244321}">
                <p14:modId xmlns:p14="http://schemas.microsoft.com/office/powerpoint/2010/main" val="3031005812"/>
              </p:ext>
            </p:extLst>
          </p:nvPr>
        </p:nvGraphicFramePr>
        <p:xfrm>
          <a:off x="2306638" y="2676525"/>
          <a:ext cx="7854950" cy="2159000"/>
        </p:xfrm>
        <a:graphic>
          <a:graphicData uri="http://schemas.openxmlformats.org/presentationml/2006/ole">
            <mc:AlternateContent xmlns:mc="http://schemas.openxmlformats.org/markup-compatibility/2006">
              <mc:Choice xmlns:v="urn:schemas-microsoft-com:vml" Requires="v">
                <p:oleObj spid="_x0000_s1027" name="Worksheet" r:id="rId3" imgW="3152925" imgH="866864" progId="">
                  <p:embed/>
                </p:oleObj>
              </mc:Choice>
              <mc:Fallback>
                <p:oleObj name="Worksheet" r:id="rId3" imgW="3152925" imgH="866864" progId="">
                  <p:embed/>
                  <p:pic>
                    <p:nvPicPr>
                      <p:cNvPr id="0" name="Picture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638" y="2676525"/>
                        <a:ext cx="7854950" cy="2159000"/>
                      </a:xfrm>
                      <a:prstGeom prst="rect">
                        <a:avLst/>
                      </a:prstGeom>
                      <a:solidFill>
                        <a:srgbClr val="55837F"/>
                      </a:solidFill>
                      <a:effectLst>
                        <a:outerShdw dist="17961" dir="2700000" algn="ctr" rotWithShape="0">
                          <a:srgbClr val="000000"/>
                        </a:outerShdw>
                      </a:effectLst>
                    </p:spPr>
                  </p:pic>
                </p:oleObj>
              </mc:Fallback>
            </mc:AlternateContent>
          </a:graphicData>
        </a:graphic>
      </p:graphicFrame>
    </p:spTree>
    <p:extLst>
      <p:ext uri="{BB962C8B-B14F-4D97-AF65-F5344CB8AC3E}">
        <p14:creationId xmlns:p14="http://schemas.microsoft.com/office/powerpoint/2010/main" val="356180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Data organizing - Frequency table</a:t>
            </a:r>
          </a:p>
        </p:txBody>
      </p:sp>
      <p:sp>
        <p:nvSpPr>
          <p:cNvPr id="3" name="Content Placeholder 2"/>
          <p:cNvSpPr>
            <a:spLocks noGrp="1"/>
          </p:cNvSpPr>
          <p:nvPr>
            <p:ph idx="1"/>
          </p:nvPr>
        </p:nvSpPr>
        <p:spPr/>
        <p:txBody>
          <a:bodyPr/>
          <a:lstStyle/>
          <a:p>
            <a:endParaRPr lang="en-CA" dirty="0"/>
          </a:p>
        </p:txBody>
      </p:sp>
      <p:sp>
        <p:nvSpPr>
          <p:cNvPr id="5" name="Rectangle 4"/>
          <p:cNvSpPr>
            <a:spLocks noChangeArrowheads="1"/>
          </p:cNvSpPr>
          <p:nvPr/>
        </p:nvSpPr>
        <p:spPr bwMode="auto">
          <a:xfrm>
            <a:off x="3087254" y="1916113"/>
            <a:ext cx="5414963" cy="3965575"/>
          </a:xfrm>
          <a:prstGeom prst="rect">
            <a:avLst/>
          </a:prstGeom>
          <a:solidFill>
            <a:schemeClr val="accent2">
              <a:lumMod val="60000"/>
              <a:lumOff val="40000"/>
            </a:schemeClr>
          </a:solidFill>
          <a:ln w="9525">
            <a:solidFill>
              <a:schemeClr val="tx1"/>
            </a:solidFill>
            <a:miter lim="800000"/>
            <a:headEnd/>
            <a:tailEnd/>
          </a:ln>
          <a:effectLst>
            <a:outerShdw dist="71842" dir="2700000" algn="ctr" rotWithShape="0">
              <a:schemeClr val="bg1"/>
            </a:outerShdw>
          </a:effectLst>
        </p:spPr>
        <p:txBody>
          <a:bodyPr wrap="none" anchor="ctr"/>
          <a:lstStyle/>
          <a:p>
            <a:endParaRPr lang="en-CA"/>
          </a:p>
        </p:txBody>
      </p:sp>
      <p:sp>
        <p:nvSpPr>
          <p:cNvPr id="6" name="Rectangle 6"/>
          <p:cNvSpPr>
            <a:spLocks noChangeArrowheads="1"/>
          </p:cNvSpPr>
          <p:nvPr/>
        </p:nvSpPr>
        <p:spPr bwMode="auto">
          <a:xfrm>
            <a:off x="3087253" y="2544763"/>
            <a:ext cx="1612901" cy="3632199"/>
          </a:xfrm>
          <a:prstGeom prst="rect">
            <a:avLst/>
          </a:prstGeom>
          <a:solidFill>
            <a:schemeClr val="accent2">
              <a:lumMod val="60000"/>
              <a:lumOff val="40000"/>
            </a:schemeClr>
          </a:solidFill>
          <a:ln>
            <a:noFill/>
          </a:ln>
          <a:effectLst/>
        </p:spPr>
        <p:txBody>
          <a:bodyPr wrap="none" anchor="ctr"/>
          <a:lstStyle/>
          <a:p>
            <a:pPr algn="l">
              <a:lnSpc>
                <a:spcPct val="70000"/>
              </a:lnSpc>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50-59</a:t>
            </a:r>
          </a:p>
          <a:p>
            <a:pPr algn="l">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60-69</a:t>
            </a:r>
          </a:p>
          <a:p>
            <a:pPr algn="l">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70-79</a:t>
            </a:r>
          </a:p>
          <a:p>
            <a:pPr algn="l">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80-89</a:t>
            </a:r>
          </a:p>
          <a:p>
            <a:pPr algn="l">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90-99</a:t>
            </a:r>
          </a:p>
          <a:p>
            <a:pPr algn="l">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100-109</a:t>
            </a:r>
          </a:p>
        </p:txBody>
      </p:sp>
      <p:sp>
        <p:nvSpPr>
          <p:cNvPr id="7" name="Rectangle 7"/>
          <p:cNvSpPr>
            <a:spLocks noChangeArrowheads="1"/>
          </p:cNvSpPr>
          <p:nvPr/>
        </p:nvSpPr>
        <p:spPr bwMode="auto">
          <a:xfrm>
            <a:off x="4700154" y="2139949"/>
            <a:ext cx="1982354" cy="4037013"/>
          </a:xfrm>
          <a:prstGeom prst="rect">
            <a:avLst/>
          </a:prstGeom>
          <a:solidFill>
            <a:schemeClr val="accent2">
              <a:lumMod val="60000"/>
              <a:lumOff val="40000"/>
            </a:schemeClr>
          </a:solidFill>
          <a:ln>
            <a:noFill/>
          </a:ln>
          <a:effectLst/>
        </p:spPr>
        <p:txBody>
          <a:bodyPr wrap="none" anchor="ctr"/>
          <a:lstStyle/>
          <a:p>
            <a:pPr algn="l">
              <a:lnSpc>
                <a:spcPct val="70000"/>
              </a:lnSpc>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a:t>
            </a:r>
            <a:endParaRPr lang="en-US" altLang="en-US" sz="2400" u="sng" dirty="0">
              <a:effectLst>
                <a:outerShdw blurRad="38100" dist="38100" dir="2700000" algn="tl">
                  <a:srgbClr val="C0C0C0"/>
                </a:outerShdw>
              </a:effectLst>
              <a:latin typeface="Book Antiqua" panose="02040602050305030304" pitchFamily="18" charset="0"/>
            </a:endParaRPr>
          </a:p>
          <a:p>
            <a:pPr algn="l">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2</a:t>
            </a:r>
          </a:p>
          <a:p>
            <a:pPr algn="l">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13</a:t>
            </a:r>
          </a:p>
          <a:p>
            <a:pPr algn="l">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16</a:t>
            </a:r>
          </a:p>
          <a:p>
            <a:pPr algn="l">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7</a:t>
            </a:r>
          </a:p>
          <a:p>
            <a:pPr algn="l">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7</a:t>
            </a:r>
          </a:p>
          <a:p>
            <a:pPr algn="l">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a:t>
            </a:r>
            <a:r>
              <a:rPr lang="en-US" altLang="en-US" sz="2400" u="sng" dirty="0">
                <a:effectLst>
                  <a:outerShdw blurRad="38100" dist="38100" dir="2700000" algn="tl">
                    <a:srgbClr val="C0C0C0"/>
                  </a:outerShdw>
                </a:effectLst>
                <a:latin typeface="Book Antiqua" panose="02040602050305030304" pitchFamily="18" charset="0"/>
              </a:rPr>
              <a:t> 5</a:t>
            </a:r>
            <a:endParaRPr lang="en-US" altLang="en-US" sz="2400" dirty="0">
              <a:effectLst>
                <a:outerShdw blurRad="38100" dist="38100" dir="2700000" algn="tl">
                  <a:srgbClr val="C0C0C0"/>
                </a:outerShdw>
              </a:effectLst>
              <a:latin typeface="Book Antiqua" panose="02040602050305030304" pitchFamily="18" charset="0"/>
            </a:endParaRPr>
          </a:p>
          <a:p>
            <a:pPr algn="l">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50</a:t>
            </a:r>
            <a:endParaRPr lang="en-US" altLang="en-US" sz="2200" dirty="0">
              <a:effectLst>
                <a:outerShdw blurRad="38100" dist="38100" dir="2700000" algn="tl">
                  <a:srgbClr val="C0C0C0"/>
                </a:outerShdw>
              </a:effectLst>
              <a:latin typeface="Book Antiqua" panose="02040602050305030304" pitchFamily="18" charset="0"/>
            </a:endParaRPr>
          </a:p>
        </p:txBody>
      </p:sp>
      <p:sp>
        <p:nvSpPr>
          <p:cNvPr id="8" name="Rectangle 9"/>
          <p:cNvSpPr>
            <a:spLocks noChangeArrowheads="1"/>
          </p:cNvSpPr>
          <p:nvPr/>
        </p:nvSpPr>
        <p:spPr bwMode="auto">
          <a:xfrm>
            <a:off x="6605153" y="2368550"/>
            <a:ext cx="1897064" cy="3808412"/>
          </a:xfrm>
          <a:prstGeom prst="rect">
            <a:avLst/>
          </a:prstGeom>
          <a:solidFill>
            <a:schemeClr val="accent2">
              <a:lumMod val="60000"/>
              <a:lumOff val="40000"/>
            </a:schemeClr>
          </a:solidFill>
          <a:ln>
            <a:noFill/>
          </a:ln>
          <a:effectLst/>
        </p:spPr>
        <p:txBody>
          <a:bodyPr wrap="none" anchor="ctr"/>
          <a:lstStyle/>
          <a:p>
            <a:pPr algn="l">
              <a:lnSpc>
                <a:spcPct val="70000"/>
              </a:lnSpc>
              <a:spcBef>
                <a:spcPct val="20000"/>
              </a:spcBef>
              <a:buClr>
                <a:srgbClr val="66FFFF"/>
              </a:buClr>
              <a:buSzPct val="75000"/>
              <a:buFont typeface="Monotype Sorts" pitchFamily="2" charset="2"/>
              <a:buNone/>
            </a:pPr>
            <a:r>
              <a:rPr lang="en-US" altLang="en-US" sz="2400">
                <a:effectLst>
                  <a:outerShdw blurRad="38100" dist="38100" dir="2700000" algn="tl">
                    <a:srgbClr val="C0C0C0"/>
                  </a:outerShdw>
                </a:effectLst>
                <a:latin typeface="Book Antiqua" panose="02040602050305030304" pitchFamily="18" charset="0"/>
              </a:rPr>
              <a:t>          4</a:t>
            </a:r>
          </a:p>
          <a:p>
            <a:pPr algn="l">
              <a:spcBef>
                <a:spcPct val="20000"/>
              </a:spcBef>
              <a:buClr>
                <a:srgbClr val="66FFFF"/>
              </a:buClr>
              <a:buSzPct val="75000"/>
              <a:buFont typeface="Monotype Sorts" pitchFamily="2" charset="2"/>
              <a:buNone/>
            </a:pPr>
            <a:r>
              <a:rPr lang="en-US" altLang="en-US" sz="2400">
                <a:effectLst>
                  <a:outerShdw blurRad="38100" dist="38100" dir="2700000" algn="tl">
                    <a:srgbClr val="C0C0C0"/>
                  </a:outerShdw>
                </a:effectLst>
                <a:latin typeface="Book Antiqua" panose="02040602050305030304" pitchFamily="18" charset="0"/>
              </a:rPr>
              <a:t>        26</a:t>
            </a:r>
          </a:p>
          <a:p>
            <a:pPr algn="l">
              <a:spcBef>
                <a:spcPct val="20000"/>
              </a:spcBef>
              <a:buClr>
                <a:srgbClr val="66FFFF"/>
              </a:buClr>
              <a:buSzPct val="75000"/>
              <a:buFont typeface="Monotype Sorts" pitchFamily="2" charset="2"/>
              <a:buNone/>
            </a:pPr>
            <a:r>
              <a:rPr lang="en-US" altLang="en-US" sz="2400">
                <a:effectLst>
                  <a:outerShdw blurRad="38100" dist="38100" dir="2700000" algn="tl">
                    <a:srgbClr val="C0C0C0"/>
                  </a:outerShdw>
                </a:effectLst>
                <a:latin typeface="Book Antiqua" panose="02040602050305030304" pitchFamily="18" charset="0"/>
              </a:rPr>
              <a:t>        32</a:t>
            </a:r>
          </a:p>
          <a:p>
            <a:pPr algn="l">
              <a:spcBef>
                <a:spcPct val="20000"/>
              </a:spcBef>
              <a:buClr>
                <a:srgbClr val="66FFFF"/>
              </a:buClr>
              <a:buSzPct val="75000"/>
              <a:buFont typeface="Monotype Sorts" pitchFamily="2" charset="2"/>
              <a:buNone/>
            </a:pPr>
            <a:r>
              <a:rPr lang="en-US" altLang="en-US" sz="2400">
                <a:effectLst>
                  <a:outerShdw blurRad="38100" dist="38100" dir="2700000" algn="tl">
                    <a:srgbClr val="C0C0C0"/>
                  </a:outerShdw>
                </a:effectLst>
                <a:latin typeface="Book Antiqua" panose="02040602050305030304" pitchFamily="18" charset="0"/>
              </a:rPr>
              <a:t>        14</a:t>
            </a:r>
          </a:p>
          <a:p>
            <a:pPr algn="l">
              <a:spcBef>
                <a:spcPct val="20000"/>
              </a:spcBef>
              <a:buClr>
                <a:srgbClr val="66FFFF"/>
              </a:buClr>
              <a:buSzPct val="75000"/>
              <a:buFont typeface="Monotype Sorts" pitchFamily="2" charset="2"/>
              <a:buNone/>
            </a:pPr>
            <a:r>
              <a:rPr lang="en-US" altLang="en-US" sz="2400">
                <a:effectLst>
                  <a:outerShdw blurRad="38100" dist="38100" dir="2700000" algn="tl">
                    <a:srgbClr val="C0C0C0"/>
                  </a:outerShdw>
                </a:effectLst>
                <a:latin typeface="Book Antiqua" panose="02040602050305030304" pitchFamily="18" charset="0"/>
              </a:rPr>
              <a:t>        14</a:t>
            </a:r>
          </a:p>
          <a:p>
            <a:pPr algn="l">
              <a:spcBef>
                <a:spcPct val="20000"/>
              </a:spcBef>
              <a:buClr>
                <a:srgbClr val="66FFFF"/>
              </a:buClr>
              <a:buSzPct val="75000"/>
              <a:buFont typeface="Monotype Sorts" pitchFamily="2" charset="2"/>
              <a:buNone/>
            </a:pPr>
            <a:r>
              <a:rPr lang="en-US" altLang="en-US" sz="2400">
                <a:effectLst>
                  <a:outerShdw blurRad="38100" dist="38100" dir="2700000" algn="tl">
                    <a:srgbClr val="C0C0C0"/>
                  </a:outerShdw>
                </a:effectLst>
                <a:latin typeface="Book Antiqua" panose="02040602050305030304" pitchFamily="18" charset="0"/>
              </a:rPr>
              <a:t>      </a:t>
            </a:r>
            <a:r>
              <a:rPr lang="en-US" altLang="en-US" sz="2400" u="sng">
                <a:effectLst>
                  <a:outerShdw blurRad="38100" dist="38100" dir="2700000" algn="tl">
                    <a:srgbClr val="C0C0C0"/>
                  </a:outerShdw>
                </a:effectLst>
                <a:latin typeface="Book Antiqua" panose="02040602050305030304" pitchFamily="18" charset="0"/>
              </a:rPr>
              <a:t>  10</a:t>
            </a:r>
            <a:endParaRPr lang="en-US" altLang="en-US" sz="2400">
              <a:effectLst>
                <a:outerShdw blurRad="38100" dist="38100" dir="2700000" algn="tl">
                  <a:srgbClr val="C0C0C0"/>
                </a:outerShdw>
              </a:effectLst>
              <a:latin typeface="Book Antiqua" panose="02040602050305030304" pitchFamily="18" charset="0"/>
            </a:endParaRPr>
          </a:p>
          <a:p>
            <a:pPr algn="l">
              <a:spcBef>
                <a:spcPct val="20000"/>
              </a:spcBef>
              <a:buClr>
                <a:srgbClr val="66FFFF"/>
              </a:buClr>
              <a:buSzPct val="75000"/>
              <a:buFont typeface="Monotype Sorts" pitchFamily="2" charset="2"/>
              <a:buNone/>
            </a:pPr>
            <a:r>
              <a:rPr lang="en-US" altLang="en-US" sz="2400">
                <a:effectLst>
                  <a:outerShdw blurRad="38100" dist="38100" dir="2700000" algn="tl">
                    <a:srgbClr val="C0C0C0"/>
                  </a:outerShdw>
                </a:effectLst>
                <a:latin typeface="Book Antiqua" panose="02040602050305030304" pitchFamily="18" charset="0"/>
              </a:rPr>
              <a:t>      100</a:t>
            </a:r>
          </a:p>
        </p:txBody>
      </p:sp>
      <p:sp>
        <p:nvSpPr>
          <p:cNvPr id="9" name="AutoShape 12"/>
          <p:cNvSpPr>
            <a:spLocks noChangeArrowheads="1"/>
          </p:cNvSpPr>
          <p:nvPr/>
        </p:nvSpPr>
        <p:spPr bwMode="auto">
          <a:xfrm>
            <a:off x="8033904" y="3359150"/>
            <a:ext cx="1657350" cy="476250"/>
          </a:xfrm>
          <a:prstGeom prst="wedgeRoundRectCallout">
            <a:avLst>
              <a:gd name="adj1" fmla="val -70213"/>
              <a:gd name="adj2" fmla="val -119667"/>
              <a:gd name="adj3" fmla="val 16667"/>
            </a:avLst>
          </a:prstGeom>
          <a:solidFill>
            <a:schemeClr val="accent2">
              <a:lumMod val="60000"/>
              <a:lumOff val="40000"/>
            </a:schemeClr>
          </a:solidFill>
          <a:ln w="12700">
            <a:solidFill>
              <a:schemeClr val="tx1"/>
            </a:solidFill>
            <a:miter lim="800000"/>
            <a:headEnd/>
            <a:tailEnd/>
          </a:ln>
          <a:effectLst/>
        </p:spPr>
        <p:txBody>
          <a:bodyPr/>
          <a:lstStyle/>
          <a:p>
            <a:r>
              <a:rPr lang="en-US" altLang="en-US" sz="2200">
                <a:effectLst>
                  <a:outerShdw blurRad="38100" dist="38100" dir="2700000" algn="tl">
                    <a:srgbClr val="FFFFFF"/>
                  </a:outerShdw>
                </a:effectLst>
                <a:latin typeface="Book Antiqua" panose="02040602050305030304" pitchFamily="18" charset="0"/>
              </a:rPr>
              <a:t>(2/50)100</a:t>
            </a:r>
          </a:p>
        </p:txBody>
      </p:sp>
      <p:sp>
        <p:nvSpPr>
          <p:cNvPr id="10" name="Rectangle 14"/>
          <p:cNvSpPr>
            <a:spLocks noChangeArrowheads="1"/>
          </p:cNvSpPr>
          <p:nvPr/>
        </p:nvSpPr>
        <p:spPr bwMode="auto">
          <a:xfrm>
            <a:off x="3195204" y="2006600"/>
            <a:ext cx="1238250" cy="819150"/>
          </a:xfrm>
          <a:prstGeom prst="rect">
            <a:avLst/>
          </a:prstGeom>
          <a:solidFill>
            <a:schemeClr val="accent2">
              <a:lumMod val="60000"/>
              <a:lumOff val="40000"/>
            </a:schemeClr>
          </a:solidFill>
          <a:ln>
            <a:noFill/>
          </a:ln>
          <a:effectLst/>
        </p:spPr>
        <p:txBody>
          <a:bodyPr wrap="none" anchor="ctr"/>
          <a:lstStyle/>
          <a:p>
            <a:pPr>
              <a:lnSpc>
                <a:spcPct val="70000"/>
              </a:lnSpc>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Parts</a:t>
            </a:r>
          </a:p>
          <a:p>
            <a:pPr>
              <a:lnSpc>
                <a:spcPct val="70000"/>
              </a:lnSpc>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  </a:t>
            </a:r>
            <a:r>
              <a:rPr lang="en-US" altLang="en-US" sz="2400" u="sng" dirty="0">
                <a:effectLst>
                  <a:outerShdw blurRad="38100" dist="38100" dir="2700000" algn="tl">
                    <a:srgbClr val="C0C0C0"/>
                  </a:outerShdw>
                </a:effectLst>
                <a:latin typeface="Book Antiqua" panose="02040602050305030304" pitchFamily="18" charset="0"/>
              </a:rPr>
              <a:t>Cost ($)</a:t>
            </a:r>
          </a:p>
        </p:txBody>
      </p:sp>
      <p:sp>
        <p:nvSpPr>
          <p:cNvPr id="11" name="Rectangle 15"/>
          <p:cNvSpPr>
            <a:spLocks noChangeArrowheads="1"/>
          </p:cNvSpPr>
          <p:nvPr/>
        </p:nvSpPr>
        <p:spPr bwMode="auto">
          <a:xfrm>
            <a:off x="4795404" y="2044700"/>
            <a:ext cx="1600200" cy="762000"/>
          </a:xfrm>
          <a:prstGeom prst="rect">
            <a:avLst/>
          </a:prstGeom>
          <a:solidFill>
            <a:schemeClr val="accent2">
              <a:lumMod val="60000"/>
              <a:lumOff val="40000"/>
            </a:schemeClr>
          </a:solidFill>
          <a:ln>
            <a:noFill/>
          </a:ln>
          <a:effectLst/>
        </p:spPr>
        <p:txBody>
          <a:bodyPr wrap="none" anchor="ctr"/>
          <a:lstStyle/>
          <a:p>
            <a:pPr>
              <a:lnSpc>
                <a:spcPct val="70000"/>
              </a:lnSpc>
              <a:spcBef>
                <a:spcPct val="20000"/>
              </a:spcBef>
              <a:buClr>
                <a:srgbClr val="66FFFF"/>
              </a:buClr>
              <a:buSzPct val="75000"/>
              <a:buFont typeface="Monotype Sorts" pitchFamily="2" charset="2"/>
              <a:buNone/>
            </a:pPr>
            <a:r>
              <a:rPr lang="en-US" altLang="en-US" sz="2400">
                <a:effectLst>
                  <a:outerShdw blurRad="38100" dist="38100" dir="2700000" algn="tl">
                    <a:srgbClr val="C0C0C0"/>
                  </a:outerShdw>
                </a:effectLst>
                <a:latin typeface="Book Antiqua" panose="02040602050305030304" pitchFamily="18" charset="0"/>
              </a:rPr>
              <a:t>Parts</a:t>
            </a:r>
          </a:p>
          <a:p>
            <a:pPr>
              <a:lnSpc>
                <a:spcPct val="70000"/>
              </a:lnSpc>
              <a:spcBef>
                <a:spcPct val="20000"/>
              </a:spcBef>
              <a:buClr>
                <a:srgbClr val="66FFFF"/>
              </a:buClr>
              <a:buSzPct val="75000"/>
              <a:buFont typeface="Monotype Sorts" pitchFamily="2" charset="2"/>
              <a:buNone/>
            </a:pPr>
            <a:r>
              <a:rPr lang="en-US" altLang="en-US" sz="2400">
                <a:effectLst>
                  <a:outerShdw blurRad="38100" dist="38100" dir="2700000" algn="tl">
                    <a:srgbClr val="C0C0C0"/>
                  </a:outerShdw>
                </a:effectLst>
                <a:latin typeface="Book Antiqua" panose="02040602050305030304" pitchFamily="18" charset="0"/>
              </a:rPr>
              <a:t> </a:t>
            </a:r>
            <a:r>
              <a:rPr lang="en-US" altLang="en-US" sz="2400" u="sng">
                <a:effectLst>
                  <a:outerShdw blurRad="38100" dist="38100" dir="2700000" algn="tl">
                    <a:srgbClr val="C0C0C0"/>
                  </a:outerShdw>
                </a:effectLst>
                <a:latin typeface="Book Antiqua" panose="02040602050305030304" pitchFamily="18" charset="0"/>
              </a:rPr>
              <a:t>Frequency</a:t>
            </a:r>
          </a:p>
        </p:txBody>
      </p:sp>
      <p:sp>
        <p:nvSpPr>
          <p:cNvPr id="12" name="Rectangle 16"/>
          <p:cNvSpPr>
            <a:spLocks noChangeArrowheads="1"/>
          </p:cNvSpPr>
          <p:nvPr/>
        </p:nvSpPr>
        <p:spPr bwMode="auto">
          <a:xfrm>
            <a:off x="6624204" y="2006600"/>
            <a:ext cx="1562100" cy="819150"/>
          </a:xfrm>
          <a:prstGeom prst="rect">
            <a:avLst/>
          </a:prstGeom>
          <a:solidFill>
            <a:schemeClr val="accent2">
              <a:lumMod val="60000"/>
              <a:lumOff val="40000"/>
            </a:schemeClr>
          </a:solidFill>
          <a:ln>
            <a:noFill/>
          </a:ln>
          <a:effectLst/>
        </p:spPr>
        <p:txBody>
          <a:bodyPr wrap="none" anchor="ctr"/>
          <a:lstStyle/>
          <a:p>
            <a:pPr>
              <a:lnSpc>
                <a:spcPct val="70000"/>
              </a:lnSpc>
              <a:spcBef>
                <a:spcPct val="20000"/>
              </a:spcBef>
              <a:buClr>
                <a:srgbClr val="66FFFF"/>
              </a:buClr>
              <a:buSzPct val="75000"/>
              <a:buFont typeface="Monotype Sorts" pitchFamily="2" charset="2"/>
              <a:buNone/>
            </a:pPr>
            <a:r>
              <a:rPr lang="en-US" altLang="en-US" sz="2400" dirty="0">
                <a:effectLst>
                  <a:outerShdw blurRad="38100" dist="38100" dir="2700000" algn="tl">
                    <a:srgbClr val="C0C0C0"/>
                  </a:outerShdw>
                </a:effectLst>
                <a:latin typeface="Book Antiqua" panose="02040602050305030304" pitchFamily="18" charset="0"/>
              </a:rPr>
              <a:t>Relative</a:t>
            </a:r>
          </a:p>
          <a:p>
            <a:pPr>
              <a:lnSpc>
                <a:spcPct val="70000"/>
              </a:lnSpc>
              <a:spcBef>
                <a:spcPct val="20000"/>
              </a:spcBef>
              <a:buClr>
                <a:srgbClr val="66FFFF"/>
              </a:buClr>
              <a:buSzPct val="75000"/>
              <a:buFont typeface="Monotype Sorts" pitchFamily="2" charset="2"/>
              <a:buNone/>
            </a:pPr>
            <a:r>
              <a:rPr lang="en-US" altLang="en-US" sz="2400" u="sng" dirty="0">
                <a:effectLst>
                  <a:outerShdw blurRad="38100" dist="38100" dir="2700000" algn="tl">
                    <a:srgbClr val="C0C0C0"/>
                  </a:outerShdw>
                </a:effectLst>
                <a:latin typeface="Book Antiqua" panose="02040602050305030304" pitchFamily="18" charset="0"/>
              </a:rPr>
              <a:t>Frequency(%)</a:t>
            </a:r>
          </a:p>
        </p:txBody>
      </p:sp>
    </p:spTree>
    <p:extLst>
      <p:ext uri="{BB962C8B-B14F-4D97-AF65-F5344CB8AC3E}">
        <p14:creationId xmlns:p14="http://schemas.microsoft.com/office/powerpoint/2010/main" val="2193690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statistical tools have the manager employed?</a:t>
            </a:r>
          </a:p>
        </p:txBody>
      </p:sp>
      <p:sp>
        <p:nvSpPr>
          <p:cNvPr id="3" name="Content Placeholder 2"/>
          <p:cNvSpPr>
            <a:spLocks noGrp="1"/>
          </p:cNvSpPr>
          <p:nvPr>
            <p:ph idx="1"/>
          </p:nvPr>
        </p:nvSpPr>
        <p:spPr/>
        <p:txBody>
          <a:bodyPr>
            <a:normAutofit/>
          </a:bodyPr>
          <a:lstStyle/>
          <a:p>
            <a:pPr marL="514350" indent="-514350">
              <a:buAutoNum type="arabicPeriod"/>
            </a:pPr>
            <a:r>
              <a:rPr lang="en-US" altLang="en-US" dirty="0"/>
              <a:t>Collection of data</a:t>
            </a:r>
          </a:p>
          <a:p>
            <a:pPr marL="514350" indent="-514350">
              <a:buAutoNum type="arabicPeriod"/>
            </a:pPr>
            <a:endParaRPr lang="en-US" altLang="en-US" dirty="0"/>
          </a:p>
          <a:p>
            <a:pPr marL="514350" indent="-514350">
              <a:buAutoNum type="arabicPeriod"/>
            </a:pPr>
            <a:r>
              <a:rPr lang="en-US" altLang="en-US" dirty="0"/>
              <a:t>Organization of data</a:t>
            </a:r>
          </a:p>
          <a:p>
            <a:pPr marL="514350" indent="-514350">
              <a:buAutoNum type="arabicPeriod"/>
            </a:pPr>
            <a:endParaRPr lang="en-US" altLang="en-US" dirty="0"/>
          </a:p>
          <a:p>
            <a:pPr marL="514350" indent="-514350">
              <a:buAutoNum type="arabicPeriod"/>
            </a:pPr>
            <a:r>
              <a:rPr lang="en-US" altLang="en-US" dirty="0"/>
              <a:t>Summary of data</a:t>
            </a:r>
          </a:p>
          <a:p>
            <a:pPr marL="514350" indent="-514350">
              <a:buAutoNum type="arabicPeriod"/>
            </a:pPr>
            <a:endParaRPr lang="en-US" altLang="en-US" dirty="0"/>
          </a:p>
          <a:p>
            <a:pPr marL="514350" indent="-514350">
              <a:buAutoNum type="arabicPeriod"/>
            </a:pPr>
            <a:r>
              <a:rPr lang="en-US" altLang="en-US" dirty="0"/>
              <a:t>Presentation of data</a:t>
            </a:r>
          </a:p>
          <a:p>
            <a:endParaRPr lang="en-US" altLang="en-US" dirty="0"/>
          </a:p>
          <a:p>
            <a:endParaRPr lang="en-CA" dirty="0"/>
          </a:p>
        </p:txBody>
      </p:sp>
    </p:spTree>
    <p:extLst>
      <p:ext uri="{BB962C8B-B14F-4D97-AF65-F5344CB8AC3E}">
        <p14:creationId xmlns:p14="http://schemas.microsoft.com/office/powerpoint/2010/main" val="564867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Frequency tables</a:t>
            </a:r>
          </a:p>
        </p:txBody>
      </p:sp>
      <p:sp>
        <p:nvSpPr>
          <p:cNvPr id="4" name="Rectangle 3"/>
          <p:cNvSpPr>
            <a:spLocks noGrp="1" noChangeArrowheads="1"/>
          </p:cNvSpPr>
          <p:nvPr>
            <p:ph idx="1"/>
          </p:nvPr>
        </p:nvSpPr>
        <p:spPr/>
        <p:txBody>
          <a:bodyPr/>
          <a:lstStyle/>
          <a:p>
            <a:pPr eaLnBrk="1" hangingPunct="1">
              <a:buFontTx/>
              <a:buNone/>
            </a:pPr>
            <a:r>
              <a:rPr lang="en-US" altLang="en-US" dirty="0"/>
              <a:t>Frequency </a:t>
            </a:r>
            <a:r>
              <a:rPr lang="en-US" altLang="en-US" dirty="0">
                <a:sym typeface="Wingdings" panose="05000000000000000000" pitchFamily="2" charset="2"/>
              </a:rPr>
              <a:t> number of times that an event takes place (happens)</a:t>
            </a:r>
          </a:p>
          <a:p>
            <a:pPr eaLnBrk="1" hangingPunct="1">
              <a:buFontTx/>
              <a:buNone/>
            </a:pPr>
            <a:r>
              <a:rPr lang="en-US" altLang="en-US" dirty="0">
                <a:sym typeface="Wingdings" panose="05000000000000000000" pitchFamily="2" charset="2"/>
              </a:rPr>
              <a:t>The key here is that frequency is always about the NUMBER of times</a:t>
            </a:r>
          </a:p>
          <a:p>
            <a:pPr eaLnBrk="1" hangingPunct="1">
              <a:buFontTx/>
              <a:buNone/>
            </a:pPr>
            <a:endParaRPr lang="en-US" altLang="en-US" dirty="0">
              <a:sym typeface="Wingdings" panose="05000000000000000000" pitchFamily="2" charset="2"/>
            </a:endParaRPr>
          </a:p>
          <a:p>
            <a:pPr eaLnBrk="1" hangingPunct="1">
              <a:buFontTx/>
              <a:buNone/>
            </a:pPr>
            <a:r>
              <a:rPr lang="en-US" altLang="en-US" dirty="0">
                <a:sym typeface="Wingdings" panose="05000000000000000000" pitchFamily="2" charset="2"/>
              </a:rPr>
              <a:t>Frequency table  a table that shows the frequencies of events</a:t>
            </a:r>
            <a:endParaRPr lang="en-US" altLang="en-US" dirty="0"/>
          </a:p>
        </p:txBody>
      </p:sp>
    </p:spTree>
    <p:extLst>
      <p:ext uri="{BB962C8B-B14F-4D97-AF65-F5344CB8AC3E}">
        <p14:creationId xmlns:p14="http://schemas.microsoft.com/office/powerpoint/2010/main" val="217375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333" y="547796"/>
            <a:ext cx="8770571" cy="1560716"/>
          </a:xfrm>
        </p:spPr>
        <p:txBody>
          <a:bodyPr/>
          <a:lstStyle/>
          <a:p>
            <a:r>
              <a:rPr lang="en-CA" dirty="0"/>
              <a:t>Frequency tables. Example</a:t>
            </a:r>
          </a:p>
        </p:txBody>
      </p:sp>
      <p:sp>
        <p:nvSpPr>
          <p:cNvPr id="7" name="Rectangle 2"/>
          <p:cNvSpPr>
            <a:spLocks noChangeArrowheads="1"/>
          </p:cNvSpPr>
          <p:nvPr/>
        </p:nvSpPr>
        <p:spPr bwMode="auto">
          <a:xfrm>
            <a:off x="765464" y="2164515"/>
            <a:ext cx="1117419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The number of calls from motorists per day for roadside service recorded for the month of December of a certain year by a CAA representative was as follows: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lain" startAt="28"/>
              <a:tabLst/>
            </a:pPr>
            <a:r>
              <a:rPr kumimoji="0" lang="en-US" altLang="en-US" sz="2400" b="0" i="0" u="none" strike="noStrike" cap="none" normalizeH="0" baseline="0" dirty="0">
                <a:ln>
                  <a:noFill/>
                </a:ln>
                <a:solidFill>
                  <a:schemeClr val="tx1"/>
                </a:solidFill>
                <a:effectLst/>
                <a:cs typeface="Arial" panose="020B0604020202020204" pitchFamily="34" charset="0"/>
              </a:rPr>
              <a:t>122  217  130  120  86  80  90  120  140  </a:t>
            </a:r>
          </a:p>
          <a:p>
            <a:pPr marL="457200" marR="0" lvl="0" indent="-457200" algn="l" defTabSz="914400" rtl="0" eaLnBrk="0" fontAlgn="base" latinLnBrk="0" hangingPunct="0">
              <a:lnSpc>
                <a:spcPct val="100000"/>
              </a:lnSpc>
              <a:spcBef>
                <a:spcPct val="0"/>
              </a:spcBef>
              <a:spcAft>
                <a:spcPct val="0"/>
              </a:spcAft>
              <a:buClrTx/>
              <a:buSzTx/>
              <a:buAutoNum type="arabicPlain" startAt="70"/>
              <a:tabLst/>
            </a:pPr>
            <a:r>
              <a:rPr lang="en-US" altLang="en-US" sz="2400" dirty="0">
                <a:cs typeface="Arial" panose="020B0604020202020204" pitchFamily="34" charset="0"/>
              </a:rPr>
              <a:t>40  145  187  113  90  68  174  194  170</a:t>
            </a:r>
          </a:p>
          <a:p>
            <a:pPr marL="457200" marR="0" lvl="0" indent="-457200" algn="l" defTabSz="914400" rtl="0" eaLnBrk="0" fontAlgn="base" latinLnBrk="0" hangingPunct="0">
              <a:lnSpc>
                <a:spcPct val="100000"/>
              </a:lnSpc>
              <a:spcBef>
                <a:spcPct val="0"/>
              </a:spcBef>
              <a:spcAft>
                <a:spcPct val="0"/>
              </a:spcAft>
              <a:buClrTx/>
              <a:buSzTx/>
              <a:buAutoNum type="arabicPlain" startAt="100"/>
              <a:tabLst/>
            </a:pPr>
            <a:r>
              <a:rPr kumimoji="0" lang="en-US" altLang="en-US" sz="2400" b="0" i="0" u="none" strike="noStrike" cap="none" normalizeH="0" baseline="0" dirty="0">
                <a:ln>
                  <a:noFill/>
                </a:ln>
                <a:solidFill>
                  <a:schemeClr val="tx1"/>
                </a:solidFill>
                <a:effectLst/>
                <a:cs typeface="Arial" panose="020B0604020202020204" pitchFamily="34" charset="0"/>
              </a:rPr>
              <a:t>  75  104  97  75  123  100</a:t>
            </a:r>
            <a:r>
              <a:rPr kumimoji="0" lang="en-US" altLang="en-US" sz="2400" b="0" i="0" u="none" strike="noStrike" cap="none" normalizeH="0" dirty="0">
                <a:ln>
                  <a:noFill/>
                </a:ln>
                <a:solidFill>
                  <a:schemeClr val="tx1"/>
                </a:solidFill>
                <a:effectLst/>
                <a:cs typeface="Arial" panose="020B0604020202020204" pitchFamily="34" charset="0"/>
              </a:rPr>
              <a:t>  82  109  120</a:t>
            </a:r>
          </a:p>
          <a:p>
            <a:pPr marR="0" lvl="0" algn="l" defTabSz="914400" rtl="0" eaLnBrk="0" fontAlgn="base" latinLnBrk="0" hangingPunct="0">
              <a:lnSpc>
                <a:spcPct val="100000"/>
              </a:lnSpc>
              <a:spcBef>
                <a:spcPct val="0"/>
              </a:spcBef>
              <a:spcAft>
                <a:spcPct val="0"/>
              </a:spcAft>
              <a:buClrTx/>
              <a:buSzTx/>
              <a:tabLst/>
            </a:pPr>
            <a:r>
              <a:rPr lang="en-US" altLang="en-US" sz="2400" baseline="0" dirty="0">
                <a:cs typeface="Arial" panose="020B0604020202020204" pitchFamily="34" charset="0"/>
              </a:rPr>
              <a:t>81</a:t>
            </a:r>
            <a:endParaRPr kumimoji="0" lang="en-CA"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765464" y="5211503"/>
            <a:ext cx="71128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Set up a frequency table for this set of data values.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9834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609600" indent="-609600"/>
            <a:br>
              <a:rPr lang="en-US" altLang="en-US" sz="2800" dirty="0"/>
            </a:br>
            <a:r>
              <a:rPr lang="en-US" altLang="en-US" sz="2800" dirty="0"/>
              <a:t>Steps</a:t>
            </a:r>
            <a:endParaRPr lang="en-CA" sz="2800" dirty="0"/>
          </a:p>
        </p:txBody>
      </p:sp>
      <p:sp>
        <p:nvSpPr>
          <p:cNvPr id="3" name="Content Placeholder 2"/>
          <p:cNvSpPr>
            <a:spLocks noGrp="1"/>
          </p:cNvSpPr>
          <p:nvPr>
            <p:ph idx="1"/>
          </p:nvPr>
        </p:nvSpPr>
        <p:spPr/>
        <p:txBody>
          <a:bodyPr>
            <a:normAutofit fontScale="47500" lnSpcReduction="20000"/>
          </a:bodyPr>
          <a:lstStyle/>
          <a:p>
            <a:pPr lvl="0"/>
            <a:r>
              <a:rPr lang="en-US" sz="3800" dirty="0"/>
              <a:t>Order the data in ascending order.</a:t>
            </a:r>
          </a:p>
          <a:p>
            <a:pPr lvl="0"/>
            <a:r>
              <a:rPr lang="en-US" sz="3800" dirty="0"/>
              <a:t>Choose the number of classes for your frequency table (recommended number: between 5 and 20).</a:t>
            </a:r>
            <a:endParaRPr lang="en-CA" sz="3800" dirty="0"/>
          </a:p>
          <a:p>
            <a:pPr lvl="0"/>
            <a:r>
              <a:rPr lang="en-US" sz="3800" dirty="0"/>
              <a:t>Determine the class width by dividing the range by the number of classes and round it up.</a:t>
            </a:r>
            <a:endParaRPr lang="en-CA" sz="3800" dirty="0"/>
          </a:p>
          <a:p>
            <a:pPr lvl="0"/>
            <a:r>
              <a:rPr lang="en-US" sz="3800" dirty="0"/>
              <a:t>Select the first lower limit for the class the lowest value from the data or a convenient value slightly lower than the lowest data. </a:t>
            </a:r>
            <a:endParaRPr lang="en-CA" sz="3800" dirty="0"/>
          </a:p>
          <a:p>
            <a:pPr lvl="0"/>
            <a:r>
              <a:rPr lang="en-US" sz="3800" dirty="0"/>
              <a:t>Add the class width to this lower limit to get the second lower limit, and so on. </a:t>
            </a:r>
            <a:endParaRPr lang="en-CA" sz="3800" dirty="0"/>
          </a:p>
          <a:p>
            <a:pPr lvl="0"/>
            <a:r>
              <a:rPr lang="en-US" sz="3800" dirty="0"/>
              <a:t>List the lower and the upper limits on the left column of your table.</a:t>
            </a:r>
            <a:endParaRPr lang="en-CA" sz="3800" dirty="0"/>
          </a:p>
          <a:p>
            <a:pPr lvl="0"/>
            <a:r>
              <a:rPr lang="en-US" sz="3800" dirty="0"/>
              <a:t>Count the values belonging to each class and enter them in the right column of your table.</a:t>
            </a:r>
            <a:endParaRPr lang="en-CA" sz="3800" dirty="0"/>
          </a:p>
          <a:p>
            <a:endParaRPr lang="en-CA" dirty="0"/>
          </a:p>
        </p:txBody>
      </p:sp>
    </p:spTree>
    <p:extLst>
      <p:ext uri="{BB962C8B-B14F-4D97-AF65-F5344CB8AC3E}">
        <p14:creationId xmlns:p14="http://schemas.microsoft.com/office/powerpoint/2010/main" val="32301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Choose the number of classes: 5</a:t>
                </a:r>
                <a:endParaRPr lang="en-CA" dirty="0"/>
              </a:p>
              <a:p>
                <a:pPr lvl="0"/>
                <a:r>
                  <a:rPr lang="en-US" dirty="0"/>
                  <a:t>Calculate the class width.</a:t>
                </a:r>
              </a:p>
              <a:p>
                <a:pPr lvl="0"/>
                <a14:m>
                  <m:oMath xmlns:m="http://schemas.openxmlformats.org/officeDocument/2006/math">
                    <m:r>
                      <a:rPr lang="en-CA" b="0" i="1" smtClean="0">
                        <a:latin typeface="Cambria Math" panose="02040503050406030204" pitchFamily="18" charset="0"/>
                      </a:rPr>
                      <m:t>𝑤</m:t>
                    </m:r>
                    <m:r>
                      <a:rPr lang="en-CA" b="0" i="1" smtClean="0">
                        <a:latin typeface="Cambria Math" panose="02040503050406030204" pitchFamily="18" charset="0"/>
                      </a:rPr>
                      <m:t>= </m:t>
                    </m:r>
                    <m:f>
                      <m:fPr>
                        <m:ctrlPr>
                          <a:rPr lang="en-CA" b="0" i="1" smtClean="0">
                            <a:latin typeface="Cambria Math" panose="02040503050406030204" pitchFamily="18" charset="0"/>
                          </a:rPr>
                        </m:ctrlPr>
                      </m:fPr>
                      <m:num>
                        <m:r>
                          <a:rPr lang="en-CA" b="0" i="1" smtClean="0">
                            <a:latin typeface="Cambria Math" panose="02040503050406030204" pitchFamily="18" charset="0"/>
                          </a:rPr>
                          <m:t>𝐻</m:t>
                        </m:r>
                        <m:r>
                          <a:rPr lang="en-CA" b="0" i="1" smtClean="0">
                            <a:latin typeface="Cambria Math" panose="02040503050406030204" pitchFamily="18" charset="0"/>
                          </a:rPr>
                          <m:t> −</m:t>
                        </m:r>
                        <m:r>
                          <a:rPr lang="en-CA" b="0" i="1" smtClean="0">
                            <a:latin typeface="Cambria Math" panose="02040503050406030204" pitchFamily="18" charset="0"/>
                          </a:rPr>
                          <m:t>𝐿</m:t>
                        </m:r>
                      </m:num>
                      <m:den>
                        <m:r>
                          <a:rPr lang="en-CA" b="0" i="1" smtClean="0">
                            <a:latin typeface="Cambria Math" panose="02040503050406030204" pitchFamily="18" charset="0"/>
                          </a:rPr>
                          <m:t># </m:t>
                        </m:r>
                        <m:r>
                          <a:rPr lang="en-CA" b="0" i="1" smtClean="0">
                            <a:latin typeface="Cambria Math" panose="02040503050406030204" pitchFamily="18" charset="0"/>
                          </a:rPr>
                          <m:t>𝑜𝑓</m:t>
                        </m:r>
                        <m:r>
                          <a:rPr lang="en-CA" b="0" i="1" smtClean="0">
                            <a:latin typeface="Cambria Math" panose="02040503050406030204" pitchFamily="18" charset="0"/>
                          </a:rPr>
                          <m:t> </m:t>
                        </m:r>
                        <m:r>
                          <a:rPr lang="en-CA" b="0" i="1" smtClean="0">
                            <a:latin typeface="Cambria Math" panose="02040503050406030204" pitchFamily="18" charset="0"/>
                          </a:rPr>
                          <m:t>𝑐𝑙𝑎𝑠𝑠𝑒𝑠</m:t>
                        </m:r>
                      </m:den>
                    </m:f>
                  </m:oMath>
                </a14:m>
                <a:r>
                  <a:rPr lang="en-CA" dirty="0"/>
                  <a:t> =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217 −28</m:t>
                        </m:r>
                      </m:num>
                      <m:den>
                        <m:r>
                          <a:rPr lang="en-CA" b="0" i="1" smtClean="0">
                            <a:latin typeface="Cambria Math" panose="02040503050406030204" pitchFamily="18" charset="0"/>
                          </a:rPr>
                          <m:t>5</m:t>
                        </m:r>
                      </m:den>
                    </m:f>
                  </m:oMath>
                </a14:m>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764" t="-668"/>
                </a:stretch>
              </a:blipFill>
            </p:spPr>
            <p:txBody>
              <a:bodyPr/>
              <a:lstStyle/>
              <a:p>
                <a:r>
                  <a:rPr lang="en-CA">
                    <a:noFill/>
                  </a:rPr>
                  <a:t> </a:t>
                </a:r>
              </a:p>
            </p:txBody>
          </p:sp>
        </mc:Fallback>
      </mc:AlternateContent>
    </p:spTree>
    <p:extLst>
      <p:ext uri="{BB962C8B-B14F-4D97-AF65-F5344CB8AC3E}">
        <p14:creationId xmlns:p14="http://schemas.microsoft.com/office/powerpoint/2010/main" val="77440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 Overview</a:t>
            </a: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dirty="0"/>
              <a:t>Statistics can be defined in many different ways. Here are presented two of the most popular definitions:</a:t>
            </a:r>
            <a:endParaRPr lang="en-CA" dirty="0"/>
          </a:p>
          <a:p>
            <a:pPr>
              <a:buNone/>
            </a:pPr>
            <a:endParaRPr lang="en-CA" dirty="0"/>
          </a:p>
          <a:p>
            <a:r>
              <a:rPr lang="en-US" b="1" i="1" u="sng" dirty="0"/>
              <a:t>Definition 1</a:t>
            </a:r>
            <a:r>
              <a:rPr lang="en-US" dirty="0"/>
              <a:t>. Statistics is a collection of methods for planning experiments, obtaining data, and then organizing, summarizing, presenting, analyzing, interpreting and drawing conclusions based on data.</a:t>
            </a:r>
            <a:endParaRPr lang="en-CA" dirty="0"/>
          </a:p>
          <a:p>
            <a:pPr>
              <a:buNone/>
            </a:pPr>
            <a:endParaRPr lang="en-CA" dirty="0"/>
          </a:p>
          <a:p>
            <a:r>
              <a:rPr lang="en-US" b="1" i="1" u="sng" dirty="0"/>
              <a:t>Definition 2</a:t>
            </a:r>
            <a:r>
              <a:rPr lang="en-US" b="1" dirty="0"/>
              <a:t>. </a:t>
            </a:r>
            <a:r>
              <a:rPr lang="en-US" dirty="0"/>
              <a:t>Statistics is a collection of methods that allow us to draw inferences about populations by analyzing samples of those populations.</a:t>
            </a:r>
            <a:endParaRPr lang="en-CA" dirty="0"/>
          </a:p>
          <a:p>
            <a:endParaRPr lang="en-CA" dirty="0"/>
          </a:p>
        </p:txBody>
      </p:sp>
    </p:spTree>
    <p:extLst>
      <p:ext uri="{BB962C8B-B14F-4D97-AF65-F5344CB8AC3E}">
        <p14:creationId xmlns:p14="http://schemas.microsoft.com/office/powerpoint/2010/main" val="1352021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Class width = </a:t>
                </a:r>
                <a14:m>
                  <m:oMath xmlns:m="http://schemas.openxmlformats.org/officeDocument/2006/math">
                    <m:f>
                      <m:fPr>
                        <m:ctrlPr>
                          <a:rPr lang="en-CA" i="1">
                            <a:latin typeface="Cambria Math" panose="02040503050406030204" pitchFamily="18" charset="0"/>
                          </a:rPr>
                        </m:ctrlPr>
                      </m:fPr>
                      <m:num>
                        <m:r>
                          <a:rPr lang="en-US" i="1">
                            <a:latin typeface="Cambria Math" panose="02040503050406030204" pitchFamily="18" charset="0"/>
                          </a:rPr>
                          <m:t>𝑟𝑎𝑛𝑔𝑒</m:t>
                        </m:r>
                      </m:num>
                      <m:den>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𝑐𝑙𝑎𝑠𝑠𝑒𝑠</m:t>
                        </m:r>
                      </m:den>
                    </m:f>
                    <m:r>
                      <a:rPr lang="en-US" i="1">
                        <a:latin typeface="Cambria Math" panose="02040503050406030204" pitchFamily="18" charset="0"/>
                      </a:rPr>
                      <m:t>= </m:t>
                    </m:r>
                    <m:f>
                      <m:fPr>
                        <m:ctrlPr>
                          <a:rPr lang="en-CA" i="1">
                            <a:latin typeface="Cambria Math" panose="02040503050406030204" pitchFamily="18" charset="0"/>
                          </a:rPr>
                        </m:ctrlPr>
                      </m:fPr>
                      <m:num>
                        <m:r>
                          <a:rPr lang="en-US" i="1">
                            <a:latin typeface="Cambria Math" panose="02040503050406030204" pitchFamily="18" charset="0"/>
                          </a:rPr>
                          <m:t>189</m:t>
                        </m:r>
                      </m:num>
                      <m:den>
                        <m:r>
                          <a:rPr lang="en-US" i="1">
                            <a:latin typeface="Cambria Math" panose="02040503050406030204" pitchFamily="18" charset="0"/>
                          </a:rPr>
                          <m:t>5</m:t>
                        </m:r>
                      </m:den>
                    </m:f>
                    <m:r>
                      <a:rPr lang="en-US" i="1">
                        <a:latin typeface="Cambria Math" panose="02040503050406030204" pitchFamily="18" charset="0"/>
                      </a:rPr>
                      <m:t>=37.8</m:t>
                    </m:r>
                  </m:oMath>
                </a14:m>
                <a:endParaRPr lang="en-CA" dirty="0"/>
              </a:p>
              <a:p>
                <a:r>
                  <a:rPr lang="en-US" dirty="0"/>
                  <a:t>We will round this up to 40.</a:t>
                </a:r>
              </a:p>
              <a:p>
                <a:pPr lvl="0"/>
                <a:r>
                  <a:rPr lang="en-US" dirty="0"/>
                  <a:t>Select the first lower limit: 20</a:t>
                </a:r>
                <a:endParaRPr lang="en-CA" dirty="0"/>
              </a:p>
              <a:p>
                <a:pPr marL="0" indent="0">
                  <a:buNone/>
                </a:pPr>
                <a:endParaRPr lang="en-CA" dirty="0"/>
              </a:p>
              <a:p>
                <a:pPr lvl="0"/>
                <a:r>
                  <a:rPr lang="en-US" dirty="0"/>
                  <a:t>Get the next lower limit by adding the class width to this first lower limit: 20 + 40 = 60, and so on.</a:t>
                </a:r>
                <a:endParaRPr lang="en-CA" dirty="0"/>
              </a:p>
              <a:p>
                <a:pPr marL="0" indent="0">
                  <a:buNone/>
                </a:pPr>
                <a:endParaRPr lang="en-CA" dirty="0"/>
              </a:p>
              <a:p>
                <a:pPr lvl="0"/>
                <a:r>
                  <a:rPr lang="en-US" dirty="0"/>
                  <a:t>Construct the table, listing the lower limits, upper limits and the corresponding frequencies:</a:t>
                </a:r>
                <a:endParaRPr lang="en-CA" dirty="0"/>
              </a:p>
              <a:p>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695" b="-334"/>
                </a:stretch>
              </a:blipFill>
            </p:spPr>
            <p:txBody>
              <a:bodyPr/>
              <a:lstStyle/>
              <a:p>
                <a:r>
                  <a:rPr lang="en-CA">
                    <a:noFill/>
                  </a:rPr>
                  <a:t> </a:t>
                </a:r>
              </a:p>
            </p:txBody>
          </p:sp>
        </mc:Fallback>
      </mc:AlternateContent>
    </p:spTree>
    <p:extLst>
      <p:ext uri="{BB962C8B-B14F-4D97-AF65-F5344CB8AC3E}">
        <p14:creationId xmlns:p14="http://schemas.microsoft.com/office/powerpoint/2010/main" val="2415134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Frequency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2394173"/>
              </p:ext>
            </p:extLst>
          </p:nvPr>
        </p:nvGraphicFramePr>
        <p:xfrm>
          <a:off x="2933700" y="2697378"/>
          <a:ext cx="6188266" cy="3364786"/>
        </p:xfrm>
        <a:graphic>
          <a:graphicData uri="http://schemas.openxmlformats.org/drawingml/2006/table">
            <a:tbl>
              <a:tblPr firstRow="1" firstCol="1" bandRow="1">
                <a:tableStyleId>{5C22544A-7EE6-4342-B048-85BDC9FD1C3A}</a:tableStyleId>
              </a:tblPr>
              <a:tblGrid>
                <a:gridCol w="4385286">
                  <a:extLst>
                    <a:ext uri="{9D8B030D-6E8A-4147-A177-3AD203B41FA5}">
                      <a16:colId xmlns:a16="http://schemas.microsoft.com/office/drawing/2014/main" val="20000"/>
                    </a:ext>
                  </a:extLst>
                </a:gridCol>
                <a:gridCol w="1802980">
                  <a:extLst>
                    <a:ext uri="{9D8B030D-6E8A-4147-A177-3AD203B41FA5}">
                      <a16:colId xmlns:a16="http://schemas.microsoft.com/office/drawing/2014/main" val="20001"/>
                    </a:ext>
                  </a:extLst>
                </a:gridCol>
              </a:tblGrid>
              <a:tr h="536864">
                <a:tc>
                  <a:txBody>
                    <a:bodyPr/>
                    <a:lstStyle/>
                    <a:p>
                      <a:pPr marL="457200">
                        <a:lnSpc>
                          <a:spcPct val="115000"/>
                        </a:lnSpc>
                        <a:spcAft>
                          <a:spcPts val="0"/>
                        </a:spcAft>
                      </a:pPr>
                      <a:r>
                        <a:rPr lang="en-US" sz="2000">
                          <a:effectLst/>
                        </a:rPr>
                        <a:t>Calls for roadside assistance - classes</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2000">
                          <a:effectLst/>
                        </a:rPr>
                        <a:t>Frequency</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36864">
                <a:tc>
                  <a:txBody>
                    <a:bodyPr/>
                    <a:lstStyle/>
                    <a:p>
                      <a:pPr marL="457200">
                        <a:lnSpc>
                          <a:spcPct val="115000"/>
                        </a:lnSpc>
                        <a:spcAft>
                          <a:spcPts val="0"/>
                        </a:spcAft>
                      </a:pPr>
                      <a:r>
                        <a:rPr lang="en-US" sz="2000">
                          <a:effectLst/>
                        </a:rPr>
                        <a:t>20-59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36864">
                <a:tc>
                  <a:txBody>
                    <a:bodyPr/>
                    <a:lstStyle/>
                    <a:p>
                      <a:pPr marL="457200">
                        <a:lnSpc>
                          <a:spcPct val="115000"/>
                        </a:lnSpc>
                        <a:spcAft>
                          <a:spcPts val="0"/>
                        </a:spcAft>
                      </a:pPr>
                      <a:r>
                        <a:rPr lang="en-US" sz="2000">
                          <a:effectLst/>
                        </a:rPr>
                        <a:t>60-99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2000">
                          <a:effectLst/>
                        </a:rPr>
                        <a:t>11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36864">
                <a:tc>
                  <a:txBody>
                    <a:bodyPr/>
                    <a:lstStyle/>
                    <a:p>
                      <a:pPr marL="457200">
                        <a:lnSpc>
                          <a:spcPct val="115000"/>
                        </a:lnSpc>
                        <a:spcAft>
                          <a:spcPts val="0"/>
                        </a:spcAft>
                      </a:pPr>
                      <a:r>
                        <a:rPr lang="en-US" sz="2000">
                          <a:effectLst/>
                        </a:rPr>
                        <a:t>100-139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2000">
                          <a:effectLst/>
                        </a:rPr>
                        <a:t>11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36864">
                <a:tc>
                  <a:txBody>
                    <a:bodyPr/>
                    <a:lstStyle/>
                    <a:p>
                      <a:pPr marL="457200">
                        <a:lnSpc>
                          <a:spcPct val="115000"/>
                        </a:lnSpc>
                        <a:spcAft>
                          <a:spcPts val="0"/>
                        </a:spcAft>
                      </a:pPr>
                      <a:r>
                        <a:rPr lang="en-US" sz="2000">
                          <a:effectLst/>
                        </a:rPr>
                        <a:t>140-179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36864">
                <a:tc>
                  <a:txBody>
                    <a:bodyPr/>
                    <a:lstStyle/>
                    <a:p>
                      <a:pPr marL="457200">
                        <a:lnSpc>
                          <a:spcPct val="115000"/>
                        </a:lnSpc>
                        <a:spcAft>
                          <a:spcPts val="0"/>
                        </a:spcAft>
                      </a:pPr>
                      <a:r>
                        <a:rPr lang="en-US" sz="2000">
                          <a:effectLst/>
                        </a:rPr>
                        <a:t>180-219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2000" dirty="0">
                          <a:effectLst/>
                        </a:rPr>
                        <a:t>3</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5728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Relative frequency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Relative frequency tables are a variation of frequency tables to include a column showing the relative frequency for each class.</a:t>
                </a:r>
                <a:endParaRPr lang="en-CA" dirty="0"/>
              </a:p>
              <a:p>
                <a:r>
                  <a:rPr lang="en-US" dirty="0"/>
                  <a:t>Relative frequency = </a:t>
                </a:r>
                <a14:m>
                  <m:oMath xmlns:m="http://schemas.openxmlformats.org/officeDocument/2006/math">
                    <m:f>
                      <m:fPr>
                        <m:ctrlPr>
                          <a:rPr lang="en-CA" i="1">
                            <a:latin typeface="Cambria Math" panose="02040503050406030204" pitchFamily="18" charset="0"/>
                          </a:rPr>
                        </m:ctrlPr>
                      </m:fPr>
                      <m:num>
                        <m:r>
                          <a:rPr lang="en-US" i="1">
                            <a:latin typeface="Cambria Math" panose="02040503050406030204" pitchFamily="18" charset="0"/>
                          </a:rPr>
                          <m:t>𝑐𝑙𝑎𝑠𝑠</m:t>
                        </m:r>
                        <m:r>
                          <a:rPr lang="en-US" i="1">
                            <a:latin typeface="Cambria Math" panose="02040503050406030204" pitchFamily="18" charset="0"/>
                          </a:rPr>
                          <m:t> </m:t>
                        </m:r>
                        <m:r>
                          <a:rPr lang="en-US" i="1">
                            <a:latin typeface="Cambria Math" panose="02040503050406030204" pitchFamily="18" charset="0"/>
                          </a:rPr>
                          <m:t>𝑓𝑟𝑒𝑞𝑢𝑒𝑛𝑐𝑦</m:t>
                        </m:r>
                      </m:num>
                      <m:den>
                        <m:r>
                          <a:rPr lang="en-US" i="1">
                            <a:latin typeface="Cambria Math" panose="02040503050406030204" pitchFamily="18" charset="0"/>
                          </a:rPr>
                          <m:t>𝑠𝑢𝑚</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𝑎𝑙𝑙</m:t>
                        </m:r>
                        <m:r>
                          <a:rPr lang="en-US" i="1">
                            <a:latin typeface="Cambria Math" panose="02040503050406030204" pitchFamily="18" charset="0"/>
                          </a:rPr>
                          <m:t> </m:t>
                        </m:r>
                        <m:r>
                          <a:rPr lang="en-US" i="1">
                            <a:latin typeface="Cambria Math" panose="02040503050406030204" pitchFamily="18" charset="0"/>
                          </a:rPr>
                          <m:t>𝑓𝑟𝑒𝑞𝑢𝑒𝑛𝑐𝑖𝑒𝑠</m:t>
                        </m:r>
                      </m:den>
                    </m:f>
                  </m:oMath>
                </a14:m>
                <a:endParaRPr lang="en-CA" dirty="0"/>
              </a:p>
              <a:p>
                <a:r>
                  <a:rPr lang="en-US" dirty="0"/>
                  <a:t>Using the data from Table 2, we can construct the relative frequency table as follows:</a:t>
                </a:r>
                <a:endParaRPr lang="en-CA" dirty="0"/>
              </a:p>
              <a:p>
                <a:pPr marL="0" indent="0">
                  <a:buNone/>
                </a:pPr>
                <a:r>
                  <a:rPr lang="en-US" dirty="0"/>
                  <a:t> </a:t>
                </a: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4214995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u="sng" dirty="0"/>
              <a:t>Attention</a:t>
            </a:r>
            <a:r>
              <a:rPr lang="en-US" sz="2400" dirty="0"/>
              <a:t>! The sum of relative frequencies should be 1 if you work with decimals and 100% if you work in percentages. Using fractions for the values of relative frequencies will ensure accuracy.</a:t>
            </a:r>
            <a:br>
              <a:rPr lang="en-CA" sz="2400" dirty="0"/>
            </a:br>
            <a:endParaRPr lang="en-CA"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3788827"/>
              </p:ext>
            </p:extLst>
          </p:nvPr>
        </p:nvGraphicFramePr>
        <p:xfrm>
          <a:off x="2528712" y="2471624"/>
          <a:ext cx="9307347" cy="3702763"/>
        </p:xfrm>
        <a:graphic>
          <a:graphicData uri="http://schemas.openxmlformats.org/drawingml/2006/table">
            <a:tbl>
              <a:tblPr firstRow="1" firstCol="1" bandRow="1">
                <a:tableStyleId>{5C22544A-7EE6-4342-B048-85BDC9FD1C3A}</a:tableStyleId>
              </a:tblPr>
              <a:tblGrid>
                <a:gridCol w="3948563">
                  <a:extLst>
                    <a:ext uri="{9D8B030D-6E8A-4147-A177-3AD203B41FA5}">
                      <a16:colId xmlns:a16="http://schemas.microsoft.com/office/drawing/2014/main" val="20000"/>
                    </a:ext>
                  </a:extLst>
                </a:gridCol>
                <a:gridCol w="2679392">
                  <a:extLst>
                    <a:ext uri="{9D8B030D-6E8A-4147-A177-3AD203B41FA5}">
                      <a16:colId xmlns:a16="http://schemas.microsoft.com/office/drawing/2014/main" val="20001"/>
                    </a:ext>
                  </a:extLst>
                </a:gridCol>
                <a:gridCol w="2679392">
                  <a:extLst>
                    <a:ext uri="{9D8B030D-6E8A-4147-A177-3AD203B41FA5}">
                      <a16:colId xmlns:a16="http://schemas.microsoft.com/office/drawing/2014/main" val="3233201859"/>
                    </a:ext>
                  </a:extLst>
                </a:gridCol>
              </a:tblGrid>
              <a:tr h="517667">
                <a:tc>
                  <a:txBody>
                    <a:bodyPr/>
                    <a:lstStyle/>
                    <a:p>
                      <a:pPr marL="457200" algn="l">
                        <a:lnSpc>
                          <a:spcPct val="115000"/>
                        </a:lnSpc>
                        <a:spcAft>
                          <a:spcPts val="0"/>
                        </a:spcAft>
                      </a:pPr>
                      <a:r>
                        <a:rPr lang="en-US" sz="2400" dirty="0">
                          <a:effectLst/>
                        </a:rPr>
                        <a:t>Calls for roadside assistance - classes</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15000"/>
                        </a:lnSpc>
                        <a:spcAft>
                          <a:spcPts val="1000"/>
                        </a:spcAft>
                      </a:pPr>
                      <a:r>
                        <a:rPr lang="en-US" sz="2400">
                          <a:effectLst/>
                        </a:rPr>
                        <a:t>Relative frequency</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15000"/>
                        </a:lnSpc>
                        <a:spcAft>
                          <a:spcPts val="1000"/>
                        </a:spcAft>
                      </a:pP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81036">
                <a:tc>
                  <a:txBody>
                    <a:bodyPr/>
                    <a:lstStyle/>
                    <a:p>
                      <a:pPr marL="457200" algn="l">
                        <a:lnSpc>
                          <a:spcPct val="115000"/>
                        </a:lnSpc>
                        <a:spcAft>
                          <a:spcPts val="0"/>
                        </a:spcAft>
                      </a:pPr>
                      <a:r>
                        <a:rPr lang="en-US" sz="2400">
                          <a:effectLst/>
                        </a:rPr>
                        <a:t>20-59</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15000"/>
                        </a:lnSpc>
                        <a:spcAft>
                          <a:spcPts val="1000"/>
                        </a:spcAft>
                      </a:pPr>
                      <a:r>
                        <a:rPr lang="en-US" sz="2400">
                          <a:effectLst/>
                        </a:rPr>
                        <a:t>2/31 = 0.0645</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15000"/>
                        </a:lnSpc>
                        <a:spcAft>
                          <a:spcPts val="1000"/>
                        </a:spcAft>
                      </a:pP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81036">
                <a:tc>
                  <a:txBody>
                    <a:bodyPr/>
                    <a:lstStyle/>
                    <a:p>
                      <a:pPr marL="457200" algn="l">
                        <a:lnSpc>
                          <a:spcPct val="115000"/>
                        </a:lnSpc>
                        <a:spcAft>
                          <a:spcPts val="0"/>
                        </a:spcAft>
                      </a:pPr>
                      <a:r>
                        <a:rPr lang="en-US" sz="2400" dirty="0">
                          <a:effectLst/>
                        </a:rPr>
                        <a:t>60-99</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15000"/>
                        </a:lnSpc>
                        <a:spcAft>
                          <a:spcPts val="1000"/>
                        </a:spcAft>
                      </a:pPr>
                      <a:r>
                        <a:rPr lang="en-US" sz="2400">
                          <a:effectLst/>
                        </a:rPr>
                        <a:t>11/31=0.3549</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15000"/>
                        </a:lnSpc>
                        <a:spcAft>
                          <a:spcPts val="1000"/>
                        </a:spcAft>
                      </a:pP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81036">
                <a:tc>
                  <a:txBody>
                    <a:bodyPr/>
                    <a:lstStyle/>
                    <a:p>
                      <a:pPr marL="457200" algn="l">
                        <a:lnSpc>
                          <a:spcPct val="115000"/>
                        </a:lnSpc>
                        <a:spcAft>
                          <a:spcPts val="0"/>
                        </a:spcAft>
                      </a:pPr>
                      <a:r>
                        <a:rPr lang="en-US" sz="2400">
                          <a:effectLst/>
                        </a:rPr>
                        <a:t>100-139</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15000"/>
                        </a:lnSpc>
                        <a:spcAft>
                          <a:spcPts val="1000"/>
                        </a:spcAft>
                      </a:pPr>
                      <a:r>
                        <a:rPr lang="en-US" sz="2400">
                          <a:effectLst/>
                        </a:rPr>
                        <a:t>11/31=0.3549</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15000"/>
                        </a:lnSpc>
                        <a:spcAft>
                          <a:spcPts val="1000"/>
                        </a:spcAft>
                      </a:pP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81036">
                <a:tc>
                  <a:txBody>
                    <a:bodyPr/>
                    <a:lstStyle/>
                    <a:p>
                      <a:pPr marL="457200" algn="l">
                        <a:lnSpc>
                          <a:spcPct val="115000"/>
                        </a:lnSpc>
                        <a:spcAft>
                          <a:spcPts val="0"/>
                        </a:spcAft>
                      </a:pPr>
                      <a:r>
                        <a:rPr lang="en-US" sz="2400">
                          <a:effectLst/>
                        </a:rPr>
                        <a:t>140-179</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15000"/>
                        </a:lnSpc>
                        <a:spcAft>
                          <a:spcPts val="1000"/>
                        </a:spcAft>
                      </a:pPr>
                      <a:r>
                        <a:rPr lang="en-US" sz="2400">
                          <a:effectLst/>
                        </a:rPr>
                        <a:t>4/31=0.1290</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15000"/>
                        </a:lnSpc>
                        <a:spcAft>
                          <a:spcPts val="1000"/>
                        </a:spcAft>
                      </a:pP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81036">
                <a:tc>
                  <a:txBody>
                    <a:bodyPr/>
                    <a:lstStyle/>
                    <a:p>
                      <a:pPr marL="457200" algn="l">
                        <a:lnSpc>
                          <a:spcPct val="115000"/>
                        </a:lnSpc>
                        <a:spcAft>
                          <a:spcPts val="0"/>
                        </a:spcAft>
                      </a:pPr>
                      <a:r>
                        <a:rPr lang="en-US" sz="2400">
                          <a:effectLst/>
                        </a:rPr>
                        <a:t>180-219</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15000"/>
                        </a:lnSpc>
                        <a:spcAft>
                          <a:spcPts val="1000"/>
                        </a:spcAft>
                      </a:pPr>
                      <a:r>
                        <a:rPr lang="en-US" sz="2400" dirty="0">
                          <a:effectLst/>
                        </a:rPr>
                        <a:t>3/31=0.0967</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15000"/>
                        </a:lnSpc>
                        <a:spcAft>
                          <a:spcPts val="1000"/>
                        </a:spcAft>
                      </a:pP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81036">
                <a:tc>
                  <a:txBody>
                    <a:bodyPr/>
                    <a:lstStyle/>
                    <a:p>
                      <a:pPr marL="457200" algn="l">
                        <a:lnSpc>
                          <a:spcPct val="115000"/>
                        </a:lnSpc>
                        <a:spcAft>
                          <a:spcPts val="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Total</a:t>
                      </a:r>
                    </a:p>
                  </a:txBody>
                  <a:tcPr marL="68580" marR="68580" marT="0" marB="0"/>
                </a:tc>
                <a:tc>
                  <a:txBody>
                    <a:bodyPr/>
                    <a:lstStyle/>
                    <a:p>
                      <a:pPr marL="457200" algn="l">
                        <a:lnSpc>
                          <a:spcPct val="115000"/>
                        </a:lnSpc>
                        <a:spcAft>
                          <a:spcPts val="10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marL="457200" algn="l">
                        <a:lnSpc>
                          <a:spcPct val="115000"/>
                        </a:lnSpc>
                        <a:spcAft>
                          <a:spcPts val="1000"/>
                        </a:spcAft>
                      </a:pP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82388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Cumulative relative frequency</a:t>
            </a:r>
          </a:p>
        </p:txBody>
      </p:sp>
      <p:sp>
        <p:nvSpPr>
          <p:cNvPr id="3" name="Content Placeholder 2"/>
          <p:cNvSpPr>
            <a:spLocks noGrp="1"/>
          </p:cNvSpPr>
          <p:nvPr>
            <p:ph idx="1"/>
          </p:nvPr>
        </p:nvSpPr>
        <p:spPr/>
        <p:txBody>
          <a:bodyPr/>
          <a:lstStyle/>
          <a:p>
            <a:r>
              <a:rPr lang="en-US" dirty="0"/>
              <a:t>The cumulative relative frequency for each class is the sum between the relative frequency of that class and all relative frequencies of the previous classes. This means, the last cumulative frequency should be 1 or 100%.</a:t>
            </a:r>
            <a:endParaRPr lang="en-CA" dirty="0"/>
          </a:p>
          <a:p>
            <a:pPr marL="0" indent="0">
              <a:buNone/>
            </a:pPr>
            <a:endParaRPr lang="en-CA"/>
          </a:p>
          <a:p>
            <a:endParaRPr lang="en-CA" dirty="0"/>
          </a:p>
        </p:txBody>
      </p:sp>
    </p:spTree>
    <p:extLst>
      <p:ext uri="{BB962C8B-B14F-4D97-AF65-F5344CB8AC3E}">
        <p14:creationId xmlns:p14="http://schemas.microsoft.com/office/powerpoint/2010/main" val="740585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mn-lt"/>
              </a:rPr>
              <a:t>Histograms</a:t>
            </a:r>
          </a:p>
        </p:txBody>
      </p:sp>
      <p:sp>
        <p:nvSpPr>
          <p:cNvPr id="4" name="Text Box 47"/>
          <p:cNvSpPr txBox="1">
            <a:spLocks noGrp="1" noChangeArrowheads="1"/>
          </p:cNvSpPr>
          <p:nvPr>
            <p:ph idx="1"/>
          </p:nvPr>
        </p:nvSpPr>
        <p:spPr bwMode="auto">
          <a:xfrm>
            <a:off x="1188671" y="2802370"/>
            <a:ext cx="10515600" cy="2924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a:p>
            <a:pPr marL="0" indent="0" eaLnBrk="1" hangingPunct="1">
              <a:buNone/>
            </a:pPr>
            <a:r>
              <a:rPr lang="en-US" altLang="en-US" sz="2400" dirty="0">
                <a:latin typeface="+mn-lt"/>
              </a:rPr>
              <a:t>4     1    10    5    2    2    1    1    9    1</a:t>
            </a:r>
          </a:p>
          <a:p>
            <a:pPr marL="0" indent="0" eaLnBrk="1" hangingPunct="1">
              <a:buNone/>
            </a:pPr>
            <a:r>
              <a:rPr lang="en-US" altLang="en-US" sz="2400" dirty="0">
                <a:latin typeface="+mn-lt"/>
              </a:rPr>
              <a:t>7     0     2     3     3    1    0    4    8    4</a:t>
            </a:r>
          </a:p>
          <a:p>
            <a:pPr eaLnBrk="1" hangingPunct="1"/>
            <a:r>
              <a:rPr lang="en-US" altLang="en-US" sz="2400" dirty="0">
                <a:latin typeface="+mn-lt"/>
              </a:rPr>
              <a:t>Assume the following data represents the number of goals per game a football player has scored during a season.</a:t>
            </a:r>
          </a:p>
          <a:p>
            <a:pPr eaLnBrk="1" hangingPunct="1"/>
            <a:r>
              <a:rPr lang="en-US" altLang="en-US" sz="2400" dirty="0">
                <a:latin typeface="+mn-lt"/>
              </a:rPr>
              <a:t>Organize and present the data.</a:t>
            </a:r>
          </a:p>
        </p:txBody>
      </p:sp>
    </p:spTree>
    <p:extLst>
      <p:ext uri="{BB962C8B-B14F-4D97-AF65-F5344CB8AC3E}">
        <p14:creationId xmlns:p14="http://schemas.microsoft.com/office/powerpoint/2010/main" val="461643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mn-lt"/>
              </a:rPr>
              <a:t>Class boundaries</a:t>
            </a:r>
          </a:p>
        </p:txBody>
      </p:sp>
      <p:sp>
        <p:nvSpPr>
          <p:cNvPr id="3" name="Content Placeholder 2"/>
          <p:cNvSpPr>
            <a:spLocks noGrp="1"/>
          </p:cNvSpPr>
          <p:nvPr>
            <p:ph idx="1"/>
          </p:nvPr>
        </p:nvSpPr>
        <p:spPr/>
        <p:txBody>
          <a:bodyPr/>
          <a:lstStyle/>
          <a:p>
            <a:r>
              <a:rPr lang="en-CA" dirty="0"/>
              <a:t>A histogram uses class boundaries on the horizontal axis and frequencies on the vertical axis.</a:t>
            </a:r>
          </a:p>
          <a:p>
            <a:r>
              <a:rPr lang="en-CA" dirty="0"/>
              <a:t>In order to determine the class boundaries:</a:t>
            </a:r>
          </a:p>
          <a:p>
            <a:r>
              <a:rPr lang="en-CA" dirty="0"/>
              <a:t>A) Subtract  an upper class limit from  the next lower </a:t>
            </a:r>
            <a:r>
              <a:rPr lang="en-CA"/>
              <a:t>class limit </a:t>
            </a:r>
            <a:r>
              <a:rPr lang="en-CA" dirty="0"/>
              <a:t>and divide the result by 2</a:t>
            </a:r>
          </a:p>
          <a:p>
            <a:r>
              <a:rPr lang="en-CA" dirty="0"/>
              <a:t>B) Add this number to each upper class limit and subtract it from each lower class limit. The results are the class boundaries.</a:t>
            </a:r>
          </a:p>
        </p:txBody>
      </p:sp>
    </p:spTree>
    <p:extLst>
      <p:ext uri="{BB962C8B-B14F-4D97-AF65-F5344CB8AC3E}">
        <p14:creationId xmlns:p14="http://schemas.microsoft.com/office/powerpoint/2010/main" val="3490868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Start with a frequency table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79666978"/>
              </p:ext>
            </p:extLst>
          </p:nvPr>
        </p:nvGraphicFramePr>
        <p:xfrm>
          <a:off x="2933700" y="2334780"/>
          <a:ext cx="8374468" cy="3139440"/>
        </p:xfrm>
        <a:graphic>
          <a:graphicData uri="http://schemas.openxmlformats.org/drawingml/2006/table">
            <a:tbl>
              <a:tblPr firstRow="1" bandRow="1">
                <a:tableStyleId>{5C22544A-7EE6-4342-B048-85BDC9FD1C3A}</a:tableStyleId>
              </a:tblPr>
              <a:tblGrid>
                <a:gridCol w="1877246">
                  <a:extLst>
                    <a:ext uri="{9D8B030D-6E8A-4147-A177-3AD203B41FA5}">
                      <a16:colId xmlns:a16="http://schemas.microsoft.com/office/drawing/2014/main" val="20000"/>
                    </a:ext>
                  </a:extLst>
                </a:gridCol>
                <a:gridCol w="2148878">
                  <a:extLst>
                    <a:ext uri="{9D8B030D-6E8A-4147-A177-3AD203B41FA5}">
                      <a16:colId xmlns:a16="http://schemas.microsoft.com/office/drawing/2014/main" val="20001"/>
                    </a:ext>
                  </a:extLst>
                </a:gridCol>
                <a:gridCol w="2174172">
                  <a:extLst>
                    <a:ext uri="{9D8B030D-6E8A-4147-A177-3AD203B41FA5}">
                      <a16:colId xmlns:a16="http://schemas.microsoft.com/office/drawing/2014/main" val="20002"/>
                    </a:ext>
                  </a:extLst>
                </a:gridCol>
                <a:gridCol w="2174172">
                  <a:extLst>
                    <a:ext uri="{9D8B030D-6E8A-4147-A177-3AD203B41FA5}">
                      <a16:colId xmlns:a16="http://schemas.microsoft.com/office/drawing/2014/main" val="20003"/>
                    </a:ext>
                  </a:extLst>
                </a:gridCol>
              </a:tblGrid>
              <a:tr h="370840">
                <a:tc>
                  <a:txBody>
                    <a:bodyPr/>
                    <a:lstStyle/>
                    <a:p>
                      <a:r>
                        <a:rPr lang="en-CA" dirty="0"/>
                        <a:t>Number of goal per game (classes)</a:t>
                      </a:r>
                    </a:p>
                  </a:txBody>
                  <a:tcPr/>
                </a:tc>
                <a:tc>
                  <a:txBody>
                    <a:bodyPr/>
                    <a:lstStyle/>
                    <a:p>
                      <a:r>
                        <a:rPr lang="en-CA" dirty="0"/>
                        <a:t>Class boundaries</a:t>
                      </a:r>
                    </a:p>
                  </a:txBody>
                  <a:tcPr/>
                </a:tc>
                <a:tc>
                  <a:txBody>
                    <a:bodyPr/>
                    <a:lstStyle/>
                    <a:p>
                      <a:r>
                        <a:rPr lang="en-CA" dirty="0"/>
                        <a:t>Frequency</a:t>
                      </a:r>
                    </a:p>
                  </a:txBody>
                  <a:tcPr/>
                </a:tc>
                <a:tc>
                  <a:txBody>
                    <a:bodyPr/>
                    <a:lstStyle/>
                    <a:p>
                      <a:r>
                        <a:rPr lang="en-CA" dirty="0"/>
                        <a:t>Midpoints</a:t>
                      </a:r>
                    </a:p>
                  </a:txBody>
                  <a:tcPr/>
                </a:tc>
                <a:extLst>
                  <a:ext uri="{0D108BD9-81ED-4DB2-BD59-A6C34878D82A}">
                    <a16:rowId xmlns:a16="http://schemas.microsoft.com/office/drawing/2014/main" val="10000"/>
                  </a:ext>
                </a:extLst>
              </a:tr>
              <a:tr h="370840">
                <a:tc>
                  <a:txBody>
                    <a:bodyPr/>
                    <a:lstStyle/>
                    <a:p>
                      <a:r>
                        <a:rPr lang="en-CA" dirty="0"/>
                        <a:t>0 - 1</a:t>
                      </a:r>
                    </a:p>
                  </a:txBody>
                  <a:tcPr/>
                </a:tc>
                <a:tc>
                  <a:txBody>
                    <a:bodyPr/>
                    <a:lstStyle/>
                    <a:p>
                      <a:r>
                        <a:rPr lang="en-CA" dirty="0"/>
                        <a:t>0 – 1.5</a:t>
                      </a:r>
                    </a:p>
                  </a:txBody>
                  <a:tcPr/>
                </a:tc>
                <a:tc>
                  <a:txBody>
                    <a:bodyPr/>
                    <a:lstStyle/>
                    <a:p>
                      <a:r>
                        <a:rPr lang="en-CA" dirty="0"/>
                        <a:t>7</a:t>
                      </a:r>
                    </a:p>
                  </a:txBody>
                  <a:tcPr/>
                </a:tc>
                <a:tc>
                  <a:txBody>
                    <a:bodyPr/>
                    <a:lstStyle/>
                    <a:p>
                      <a:r>
                        <a:rPr lang="en-CA" dirty="0"/>
                        <a:t>0.5</a:t>
                      </a:r>
                    </a:p>
                  </a:txBody>
                  <a:tcPr/>
                </a:tc>
                <a:extLst>
                  <a:ext uri="{0D108BD9-81ED-4DB2-BD59-A6C34878D82A}">
                    <a16:rowId xmlns:a16="http://schemas.microsoft.com/office/drawing/2014/main" val="10001"/>
                  </a:ext>
                </a:extLst>
              </a:tr>
              <a:tr h="370840">
                <a:tc>
                  <a:txBody>
                    <a:bodyPr/>
                    <a:lstStyle/>
                    <a:p>
                      <a:r>
                        <a:rPr lang="en-CA" dirty="0"/>
                        <a:t>2 - 3</a:t>
                      </a:r>
                    </a:p>
                  </a:txBody>
                  <a:tcPr/>
                </a:tc>
                <a:tc>
                  <a:txBody>
                    <a:bodyPr/>
                    <a:lstStyle/>
                    <a:p>
                      <a:r>
                        <a:rPr lang="en-CA" dirty="0"/>
                        <a:t>1.5 – 3.5</a:t>
                      </a:r>
                    </a:p>
                  </a:txBody>
                  <a:tcPr/>
                </a:tc>
                <a:tc>
                  <a:txBody>
                    <a:bodyPr/>
                    <a:lstStyle/>
                    <a:p>
                      <a:r>
                        <a:rPr lang="en-CA" dirty="0"/>
                        <a:t>5</a:t>
                      </a:r>
                    </a:p>
                  </a:txBody>
                  <a:tcPr/>
                </a:tc>
                <a:tc>
                  <a:txBody>
                    <a:bodyPr/>
                    <a:lstStyle/>
                    <a:p>
                      <a:r>
                        <a:rPr lang="en-CA" dirty="0"/>
                        <a:t>2.5</a:t>
                      </a:r>
                    </a:p>
                  </a:txBody>
                  <a:tcPr/>
                </a:tc>
                <a:extLst>
                  <a:ext uri="{0D108BD9-81ED-4DB2-BD59-A6C34878D82A}">
                    <a16:rowId xmlns:a16="http://schemas.microsoft.com/office/drawing/2014/main" val="10002"/>
                  </a:ext>
                </a:extLst>
              </a:tr>
              <a:tr h="370840">
                <a:tc>
                  <a:txBody>
                    <a:bodyPr/>
                    <a:lstStyle/>
                    <a:p>
                      <a:r>
                        <a:rPr lang="en-CA" dirty="0"/>
                        <a:t>4 - 5</a:t>
                      </a:r>
                    </a:p>
                  </a:txBody>
                  <a:tcPr/>
                </a:tc>
                <a:tc>
                  <a:txBody>
                    <a:bodyPr/>
                    <a:lstStyle/>
                    <a:p>
                      <a:r>
                        <a:rPr lang="en-CA" dirty="0"/>
                        <a:t>3.5 – 5.5</a:t>
                      </a:r>
                    </a:p>
                  </a:txBody>
                  <a:tcPr/>
                </a:tc>
                <a:tc>
                  <a:txBody>
                    <a:bodyPr/>
                    <a:lstStyle/>
                    <a:p>
                      <a:r>
                        <a:rPr lang="en-CA" dirty="0"/>
                        <a:t>4</a:t>
                      </a:r>
                    </a:p>
                  </a:txBody>
                  <a:tcPr/>
                </a:tc>
                <a:tc>
                  <a:txBody>
                    <a:bodyPr/>
                    <a:lstStyle/>
                    <a:p>
                      <a:r>
                        <a:rPr lang="en-CA" dirty="0"/>
                        <a:t>4.5</a:t>
                      </a:r>
                    </a:p>
                  </a:txBody>
                  <a:tcPr/>
                </a:tc>
                <a:extLst>
                  <a:ext uri="{0D108BD9-81ED-4DB2-BD59-A6C34878D82A}">
                    <a16:rowId xmlns:a16="http://schemas.microsoft.com/office/drawing/2014/main" val="10003"/>
                  </a:ext>
                </a:extLst>
              </a:tr>
              <a:tr h="370840">
                <a:tc>
                  <a:txBody>
                    <a:bodyPr/>
                    <a:lstStyle/>
                    <a:p>
                      <a:r>
                        <a:rPr lang="en-CA" dirty="0"/>
                        <a:t>6 - 7</a:t>
                      </a:r>
                    </a:p>
                  </a:txBody>
                  <a:tcPr/>
                </a:tc>
                <a:tc>
                  <a:txBody>
                    <a:bodyPr/>
                    <a:lstStyle/>
                    <a:p>
                      <a:r>
                        <a:rPr lang="en-CA" dirty="0"/>
                        <a:t>5.5 – 7.5</a:t>
                      </a:r>
                    </a:p>
                  </a:txBody>
                  <a:tcPr/>
                </a:tc>
                <a:tc>
                  <a:txBody>
                    <a:bodyPr/>
                    <a:lstStyle/>
                    <a:p>
                      <a:r>
                        <a:rPr lang="en-CA" dirty="0"/>
                        <a:t>1</a:t>
                      </a:r>
                    </a:p>
                  </a:txBody>
                  <a:tcPr/>
                </a:tc>
                <a:tc>
                  <a:txBody>
                    <a:bodyPr/>
                    <a:lstStyle/>
                    <a:p>
                      <a:r>
                        <a:rPr lang="en-CA" dirty="0"/>
                        <a:t>6.5</a:t>
                      </a:r>
                    </a:p>
                  </a:txBody>
                  <a:tcPr/>
                </a:tc>
                <a:extLst>
                  <a:ext uri="{0D108BD9-81ED-4DB2-BD59-A6C34878D82A}">
                    <a16:rowId xmlns:a16="http://schemas.microsoft.com/office/drawing/2014/main" val="10004"/>
                  </a:ext>
                </a:extLst>
              </a:tr>
              <a:tr h="370840">
                <a:tc>
                  <a:txBody>
                    <a:bodyPr/>
                    <a:lstStyle/>
                    <a:p>
                      <a:r>
                        <a:rPr lang="en-CA" dirty="0"/>
                        <a:t>8 - 9</a:t>
                      </a:r>
                    </a:p>
                  </a:txBody>
                  <a:tcPr/>
                </a:tc>
                <a:tc>
                  <a:txBody>
                    <a:bodyPr/>
                    <a:lstStyle/>
                    <a:p>
                      <a:r>
                        <a:rPr lang="en-CA" dirty="0"/>
                        <a:t>7.5 – 9.5</a:t>
                      </a:r>
                    </a:p>
                  </a:txBody>
                  <a:tcPr/>
                </a:tc>
                <a:tc>
                  <a:txBody>
                    <a:bodyPr/>
                    <a:lstStyle/>
                    <a:p>
                      <a:r>
                        <a:rPr lang="en-CA" dirty="0"/>
                        <a:t>2</a:t>
                      </a:r>
                    </a:p>
                  </a:txBody>
                  <a:tcPr/>
                </a:tc>
                <a:tc>
                  <a:txBody>
                    <a:bodyPr/>
                    <a:lstStyle/>
                    <a:p>
                      <a:r>
                        <a:rPr lang="en-CA" dirty="0"/>
                        <a:t>8.5</a:t>
                      </a:r>
                    </a:p>
                  </a:txBody>
                  <a:tcPr/>
                </a:tc>
                <a:extLst>
                  <a:ext uri="{0D108BD9-81ED-4DB2-BD59-A6C34878D82A}">
                    <a16:rowId xmlns:a16="http://schemas.microsoft.com/office/drawing/2014/main" val="10005"/>
                  </a:ext>
                </a:extLst>
              </a:tr>
              <a:tr h="370840">
                <a:tc>
                  <a:txBody>
                    <a:bodyPr/>
                    <a:lstStyle/>
                    <a:p>
                      <a:r>
                        <a:rPr lang="en-CA" dirty="0"/>
                        <a:t>10 - 11</a:t>
                      </a:r>
                    </a:p>
                  </a:txBody>
                  <a:tcPr/>
                </a:tc>
                <a:tc>
                  <a:txBody>
                    <a:bodyPr/>
                    <a:lstStyle/>
                    <a:p>
                      <a:r>
                        <a:rPr lang="en-CA" dirty="0"/>
                        <a:t>9.5 – 11.5</a:t>
                      </a:r>
                    </a:p>
                  </a:txBody>
                  <a:tcPr/>
                </a:tc>
                <a:tc>
                  <a:txBody>
                    <a:bodyPr/>
                    <a:lstStyle/>
                    <a:p>
                      <a:r>
                        <a:rPr lang="en-CA" dirty="0"/>
                        <a:t>1</a:t>
                      </a:r>
                    </a:p>
                  </a:txBody>
                  <a:tcPr/>
                </a:tc>
                <a:tc>
                  <a:txBody>
                    <a:bodyPr/>
                    <a:lstStyle/>
                    <a:p>
                      <a:r>
                        <a:rPr lang="en-CA" dirty="0"/>
                        <a:t>10.5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81584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Present the data with a graph - Histogram</a:t>
            </a:r>
          </a:p>
        </p:txBody>
      </p:sp>
      <p:sp>
        <p:nvSpPr>
          <p:cNvPr id="3" name="Content Placeholder 2"/>
          <p:cNvSpPr>
            <a:spLocks noGrp="1"/>
          </p:cNvSpPr>
          <p:nvPr>
            <p:ph idx="1"/>
          </p:nvPr>
        </p:nvSpPr>
        <p:spPr/>
        <p:txBody>
          <a:bodyPr/>
          <a:lstStyle/>
          <a:p>
            <a:pPr marL="0" indent="0">
              <a:buNone/>
            </a:pPr>
            <a:r>
              <a:rPr lang="en-CA" dirty="0"/>
              <a:t>	Frequency</a:t>
            </a:r>
          </a:p>
        </p:txBody>
      </p:sp>
      <p:sp>
        <p:nvSpPr>
          <p:cNvPr id="17" name="Line 36"/>
          <p:cNvSpPr>
            <a:spLocks noChangeShapeType="1"/>
          </p:cNvSpPr>
          <p:nvPr/>
        </p:nvSpPr>
        <p:spPr bwMode="auto">
          <a:xfrm>
            <a:off x="3048000" y="2611582"/>
            <a:ext cx="0" cy="2286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8" name="Line 37"/>
          <p:cNvSpPr>
            <a:spLocks noChangeShapeType="1"/>
          </p:cNvSpPr>
          <p:nvPr/>
        </p:nvSpPr>
        <p:spPr bwMode="auto">
          <a:xfrm>
            <a:off x="3048000" y="4897582"/>
            <a:ext cx="5029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 name="Line 38"/>
          <p:cNvSpPr>
            <a:spLocks noChangeShapeType="1"/>
          </p:cNvSpPr>
          <p:nvPr/>
        </p:nvSpPr>
        <p:spPr bwMode="auto">
          <a:xfrm>
            <a:off x="2895600" y="4592782"/>
            <a:ext cx="15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0" name="Line 39"/>
          <p:cNvSpPr>
            <a:spLocks noChangeShapeType="1"/>
          </p:cNvSpPr>
          <p:nvPr/>
        </p:nvSpPr>
        <p:spPr bwMode="auto">
          <a:xfrm>
            <a:off x="2895600" y="4287982"/>
            <a:ext cx="15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 name="Line 40"/>
          <p:cNvSpPr>
            <a:spLocks noChangeShapeType="1"/>
          </p:cNvSpPr>
          <p:nvPr/>
        </p:nvSpPr>
        <p:spPr bwMode="auto">
          <a:xfrm>
            <a:off x="2895600" y="3983182"/>
            <a:ext cx="15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2" name="Line 41"/>
          <p:cNvSpPr>
            <a:spLocks noChangeShapeType="1"/>
          </p:cNvSpPr>
          <p:nvPr/>
        </p:nvSpPr>
        <p:spPr bwMode="auto">
          <a:xfrm>
            <a:off x="2895600" y="3678382"/>
            <a:ext cx="15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 name="Line 42"/>
          <p:cNvSpPr>
            <a:spLocks noChangeShapeType="1"/>
          </p:cNvSpPr>
          <p:nvPr/>
        </p:nvSpPr>
        <p:spPr bwMode="auto">
          <a:xfrm>
            <a:off x="2743200" y="3373582"/>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 name="Line 43"/>
          <p:cNvSpPr>
            <a:spLocks noChangeShapeType="1"/>
          </p:cNvSpPr>
          <p:nvPr/>
        </p:nvSpPr>
        <p:spPr bwMode="auto">
          <a:xfrm>
            <a:off x="2895600" y="3068782"/>
            <a:ext cx="15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5" name="Line 44"/>
          <p:cNvSpPr>
            <a:spLocks noChangeShapeType="1"/>
          </p:cNvSpPr>
          <p:nvPr/>
        </p:nvSpPr>
        <p:spPr bwMode="auto">
          <a:xfrm>
            <a:off x="2895600" y="2840182"/>
            <a:ext cx="15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6" name="Text Box 45"/>
          <p:cNvSpPr txBox="1">
            <a:spLocks noChangeArrowheads="1"/>
          </p:cNvSpPr>
          <p:nvPr/>
        </p:nvSpPr>
        <p:spPr bwMode="auto">
          <a:xfrm>
            <a:off x="2438400" y="314498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5</a:t>
            </a:r>
          </a:p>
        </p:txBody>
      </p:sp>
      <p:sp>
        <p:nvSpPr>
          <p:cNvPr id="27" name="Text Box 46"/>
          <p:cNvSpPr txBox="1">
            <a:spLocks noChangeArrowheads="1"/>
          </p:cNvSpPr>
          <p:nvPr/>
        </p:nvSpPr>
        <p:spPr bwMode="auto">
          <a:xfrm>
            <a:off x="2895600" y="4973782"/>
            <a:ext cx="54067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t>  0                1.5             3.5              5.5             7.5              9.5              11.5         		</a:t>
            </a:r>
            <a:r>
              <a:rPr lang="en-US" altLang="en-US" sz="2000" dirty="0"/>
              <a:t>Number of goals per game </a:t>
            </a:r>
          </a:p>
        </p:txBody>
      </p:sp>
      <p:sp>
        <p:nvSpPr>
          <p:cNvPr id="28" name="Rectangle 47"/>
          <p:cNvSpPr>
            <a:spLocks noChangeArrowheads="1"/>
          </p:cNvSpPr>
          <p:nvPr/>
        </p:nvSpPr>
        <p:spPr bwMode="auto">
          <a:xfrm>
            <a:off x="3048000" y="2840182"/>
            <a:ext cx="838200" cy="2057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tLang="en-US"/>
          </a:p>
        </p:txBody>
      </p:sp>
      <p:sp>
        <p:nvSpPr>
          <p:cNvPr id="29" name="Rectangle 48"/>
          <p:cNvSpPr>
            <a:spLocks noChangeArrowheads="1"/>
          </p:cNvSpPr>
          <p:nvPr/>
        </p:nvSpPr>
        <p:spPr bwMode="auto">
          <a:xfrm>
            <a:off x="3886200" y="3373582"/>
            <a:ext cx="838200" cy="1524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tLang="en-US"/>
          </a:p>
        </p:txBody>
      </p:sp>
      <p:sp>
        <p:nvSpPr>
          <p:cNvPr id="30" name="Rectangle 49"/>
          <p:cNvSpPr>
            <a:spLocks noChangeArrowheads="1"/>
          </p:cNvSpPr>
          <p:nvPr/>
        </p:nvSpPr>
        <p:spPr bwMode="auto">
          <a:xfrm>
            <a:off x="4724400" y="3678382"/>
            <a:ext cx="762000" cy="1219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tLang="en-US"/>
          </a:p>
        </p:txBody>
      </p:sp>
      <p:sp>
        <p:nvSpPr>
          <p:cNvPr id="31" name="Rectangle 50"/>
          <p:cNvSpPr>
            <a:spLocks noChangeArrowheads="1"/>
          </p:cNvSpPr>
          <p:nvPr/>
        </p:nvSpPr>
        <p:spPr bwMode="auto">
          <a:xfrm>
            <a:off x="5486400" y="4668982"/>
            <a:ext cx="762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tLang="en-US"/>
          </a:p>
        </p:txBody>
      </p:sp>
      <p:sp>
        <p:nvSpPr>
          <p:cNvPr id="32" name="Rectangle 51"/>
          <p:cNvSpPr>
            <a:spLocks noChangeArrowheads="1"/>
          </p:cNvSpPr>
          <p:nvPr/>
        </p:nvSpPr>
        <p:spPr bwMode="auto">
          <a:xfrm>
            <a:off x="6248400" y="4364182"/>
            <a:ext cx="838200" cy="533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tLang="en-US"/>
          </a:p>
        </p:txBody>
      </p:sp>
      <p:sp>
        <p:nvSpPr>
          <p:cNvPr id="34" name="Text Box 55"/>
          <p:cNvSpPr txBox="1">
            <a:spLocks noChangeArrowheads="1"/>
          </p:cNvSpPr>
          <p:nvPr/>
        </p:nvSpPr>
        <p:spPr bwMode="auto">
          <a:xfrm>
            <a:off x="5775325" y="2495695"/>
            <a:ext cx="27590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a:t>Histogram of frequencies for the number of goals per game for player A</a:t>
            </a:r>
          </a:p>
        </p:txBody>
      </p:sp>
      <p:sp>
        <p:nvSpPr>
          <p:cNvPr id="4" name="Rectangle 3"/>
          <p:cNvSpPr/>
          <p:nvPr/>
        </p:nvSpPr>
        <p:spPr>
          <a:xfrm>
            <a:off x="7086600" y="4668982"/>
            <a:ext cx="834528"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01127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814" y="179184"/>
            <a:ext cx="8770571" cy="1560716"/>
          </a:xfrm>
        </p:spPr>
        <p:txBody>
          <a:bodyPr/>
          <a:lstStyle/>
          <a:p>
            <a:r>
              <a:rPr lang="en-CA" dirty="0">
                <a:latin typeface="+mn-lt"/>
              </a:rPr>
              <a:t>Some common shapes of histograms</a:t>
            </a:r>
          </a:p>
        </p:txBody>
      </p:sp>
      <p:sp>
        <p:nvSpPr>
          <p:cNvPr id="3" name="Content Placeholder 2"/>
          <p:cNvSpPr>
            <a:spLocks noGrp="1"/>
          </p:cNvSpPr>
          <p:nvPr>
            <p:ph idx="1"/>
          </p:nvPr>
        </p:nvSpPr>
        <p:spPr>
          <a:xfrm>
            <a:off x="1329748" y="1783917"/>
            <a:ext cx="10515600" cy="4351338"/>
          </a:xfrm>
        </p:spPr>
        <p:txBody>
          <a:bodyPr>
            <a:normAutofit fontScale="85000" lnSpcReduction="20000"/>
          </a:bodyPr>
          <a:lstStyle/>
          <a:p>
            <a:pPr marL="0" indent="0">
              <a:buNone/>
            </a:pPr>
            <a:r>
              <a:rPr lang="en-CA" dirty="0"/>
              <a:t>Bell shaped (normal)				                                        Skewed to the right</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dirty="0"/>
              <a:t>Skewed to the left			Uniform		                        Bimodal</a:t>
            </a:r>
          </a:p>
          <a:p>
            <a:pPr marL="0" indent="0">
              <a:buNone/>
            </a:pPr>
            <a:endParaRPr lang="en-CA" dirty="0"/>
          </a:p>
          <a:p>
            <a:pPr marL="0" indent="0">
              <a:buNone/>
            </a:pPr>
            <a:endParaRPr lang="en-CA" dirty="0"/>
          </a:p>
          <a:p>
            <a:endParaRPr lang="en-CA" dirty="0"/>
          </a:p>
          <a:p>
            <a:pPr marL="0" indent="0">
              <a:buNone/>
            </a:pPr>
            <a:r>
              <a:rPr lang="en-CA" dirty="0"/>
              <a:t>		   </a:t>
            </a:r>
          </a:p>
        </p:txBody>
      </p:sp>
      <p:pic>
        <p:nvPicPr>
          <p:cNvPr id="1028" name="Picture 4" descr="http://www.pqsystems.com/qualityadvisor/images/bell-curv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748" y="2410114"/>
            <a:ext cx="23622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www.pqsystems.com/qualityadvisor/images/skew-righ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367" y="2283547"/>
            <a:ext cx="23622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qsystems.com/qualityadvisor/images/skew-left.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173" y="4509078"/>
            <a:ext cx="23622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pqsystems.com/qualityadvisor/images/uniform.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14900" y="4509078"/>
            <a:ext cx="23622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pqsystems.com/qualityadvisor/images/bimodal.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38367" y="4699578"/>
            <a:ext cx="23622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57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Population</a:t>
            </a: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r>
              <a:rPr lang="en-US" b="1" i="1" u="sng" dirty="0"/>
              <a:t>Definition</a:t>
            </a:r>
            <a:r>
              <a:rPr lang="en-US" b="1" dirty="0"/>
              <a:t>: </a:t>
            </a:r>
            <a:r>
              <a:rPr lang="en-US" dirty="0"/>
              <a:t>A </a:t>
            </a:r>
            <a:r>
              <a:rPr lang="en-US" i="1" dirty="0"/>
              <a:t>population</a:t>
            </a:r>
            <a:r>
              <a:rPr lang="en-US" dirty="0"/>
              <a:t> is the complete collection of all elements (scores, measurements, people, and so on) to be studied.</a:t>
            </a:r>
            <a:endParaRPr lang="en-CA" dirty="0"/>
          </a:p>
          <a:p>
            <a:r>
              <a:rPr lang="en-US" dirty="0"/>
              <a:t>Ex. 1 A population is a number that can be known or unknown. For example, a</a:t>
            </a:r>
            <a:r>
              <a:rPr lang="en-CA" dirty="0"/>
              <a:t> </a:t>
            </a:r>
            <a:r>
              <a:rPr lang="en-US" dirty="0"/>
              <a:t>population might be the population of cars parked at Centennial College. </a:t>
            </a:r>
            <a:endParaRPr lang="en-CA" dirty="0"/>
          </a:p>
        </p:txBody>
      </p:sp>
    </p:spTree>
    <p:extLst>
      <p:ext uri="{BB962C8B-B14F-4D97-AF65-F5344CB8AC3E}">
        <p14:creationId xmlns:p14="http://schemas.microsoft.com/office/powerpoint/2010/main" val="1724454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Other graphs…</a:t>
            </a:r>
          </a:p>
        </p:txBody>
      </p:sp>
      <p:sp>
        <p:nvSpPr>
          <p:cNvPr id="3" name="Content Placeholder 2"/>
          <p:cNvSpPr>
            <a:spLocks noGrp="1"/>
          </p:cNvSpPr>
          <p:nvPr>
            <p:ph idx="1"/>
          </p:nvPr>
        </p:nvSpPr>
        <p:spPr/>
        <p:txBody>
          <a:bodyPr/>
          <a:lstStyle/>
          <a:p>
            <a:r>
              <a:rPr lang="en-CA" dirty="0"/>
              <a:t>Dot plot</a:t>
            </a:r>
          </a:p>
          <a:p>
            <a:endParaRPr lang="en-CA" dirty="0"/>
          </a:p>
          <a:p>
            <a:endParaRPr lang="en-CA" dirty="0"/>
          </a:p>
          <a:p>
            <a:endParaRPr lang="en-CA" dirty="0"/>
          </a:p>
          <a:p>
            <a:endParaRPr lang="en-CA" dirty="0"/>
          </a:p>
          <a:p>
            <a:endParaRPr lang="en-CA" dirty="0"/>
          </a:p>
        </p:txBody>
      </p:sp>
      <p:sp>
        <p:nvSpPr>
          <p:cNvPr id="4" name="Line 73"/>
          <p:cNvSpPr>
            <a:spLocks noChangeShapeType="1"/>
          </p:cNvSpPr>
          <p:nvPr/>
        </p:nvSpPr>
        <p:spPr bwMode="auto">
          <a:xfrm>
            <a:off x="4229100" y="4191000"/>
            <a:ext cx="71247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 name="Text Box 75"/>
          <p:cNvSpPr txBox="1">
            <a:spLocks noChangeArrowheads="1"/>
          </p:cNvSpPr>
          <p:nvPr/>
        </p:nvSpPr>
        <p:spPr bwMode="auto">
          <a:xfrm>
            <a:off x="4520045" y="4249872"/>
            <a:ext cx="61514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a:t>0    1    2     3      4     5     6    7     8      9      10</a:t>
            </a:r>
          </a:p>
        </p:txBody>
      </p:sp>
      <p:sp>
        <p:nvSpPr>
          <p:cNvPr id="6" name="Text Box 76"/>
          <p:cNvSpPr txBox="1">
            <a:spLocks noChangeArrowheads="1"/>
          </p:cNvSpPr>
          <p:nvPr/>
        </p:nvSpPr>
        <p:spPr bwMode="auto">
          <a:xfrm>
            <a:off x="4953000" y="34290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X</a:t>
            </a:r>
          </a:p>
          <a:p>
            <a:pPr eaLnBrk="1" hangingPunct="1"/>
            <a:r>
              <a:rPr lang="en-US" altLang="en-US" dirty="0"/>
              <a:t>X</a:t>
            </a:r>
          </a:p>
        </p:txBody>
      </p:sp>
      <p:sp>
        <p:nvSpPr>
          <p:cNvPr id="7" name="Text Box 77"/>
          <p:cNvSpPr txBox="1">
            <a:spLocks noChangeArrowheads="1"/>
          </p:cNvSpPr>
          <p:nvPr/>
        </p:nvSpPr>
        <p:spPr bwMode="auto">
          <a:xfrm>
            <a:off x="5334000" y="2885642"/>
            <a:ext cx="3365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a:p>
            <a:pPr eaLnBrk="1" hangingPunct="1"/>
            <a:r>
              <a:rPr lang="en-US" altLang="en-US" dirty="0"/>
              <a:t>X</a:t>
            </a:r>
          </a:p>
          <a:p>
            <a:pPr eaLnBrk="1" hangingPunct="1"/>
            <a:r>
              <a:rPr lang="en-US" altLang="en-US" dirty="0"/>
              <a:t>X</a:t>
            </a:r>
          </a:p>
          <a:p>
            <a:pPr eaLnBrk="1" hangingPunct="1"/>
            <a:r>
              <a:rPr lang="en-US" altLang="en-US" dirty="0"/>
              <a:t>X</a:t>
            </a:r>
          </a:p>
        </p:txBody>
      </p:sp>
      <p:sp>
        <p:nvSpPr>
          <p:cNvPr id="8" name="Text Box 115"/>
          <p:cNvSpPr txBox="1">
            <a:spLocks noChangeArrowheads="1"/>
          </p:cNvSpPr>
          <p:nvPr/>
        </p:nvSpPr>
        <p:spPr bwMode="auto">
          <a:xfrm>
            <a:off x="5866398" y="3456709"/>
            <a:ext cx="338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X</a:t>
            </a:r>
          </a:p>
          <a:p>
            <a:pPr eaLnBrk="1" hangingPunct="1"/>
            <a:r>
              <a:rPr lang="en-US" altLang="en-US" dirty="0"/>
              <a:t>X</a:t>
            </a:r>
          </a:p>
        </p:txBody>
      </p:sp>
      <p:sp>
        <p:nvSpPr>
          <p:cNvPr id="9" name="Text Box 116"/>
          <p:cNvSpPr txBox="1">
            <a:spLocks noChangeArrowheads="1"/>
          </p:cNvSpPr>
          <p:nvPr/>
        </p:nvSpPr>
        <p:spPr bwMode="auto">
          <a:xfrm>
            <a:off x="6400800" y="2895600"/>
            <a:ext cx="3365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a:p>
            <a:pPr eaLnBrk="1" hangingPunct="1"/>
            <a:r>
              <a:rPr lang="en-US" altLang="en-US" dirty="0"/>
              <a:t>X</a:t>
            </a:r>
          </a:p>
          <a:p>
            <a:pPr eaLnBrk="1" hangingPunct="1"/>
            <a:r>
              <a:rPr lang="en-US" altLang="en-US" dirty="0"/>
              <a:t>X</a:t>
            </a:r>
          </a:p>
          <a:p>
            <a:pPr eaLnBrk="1" hangingPunct="1"/>
            <a:r>
              <a:rPr lang="en-US" altLang="en-US" dirty="0"/>
              <a:t>X</a:t>
            </a:r>
          </a:p>
        </p:txBody>
      </p:sp>
      <p:sp>
        <p:nvSpPr>
          <p:cNvPr id="10" name="Text Box 117"/>
          <p:cNvSpPr txBox="1">
            <a:spLocks noChangeArrowheads="1"/>
          </p:cNvSpPr>
          <p:nvPr/>
        </p:nvSpPr>
        <p:spPr bwMode="auto">
          <a:xfrm>
            <a:off x="6895098" y="3456709"/>
            <a:ext cx="338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a:p>
            <a:pPr eaLnBrk="1" hangingPunct="1"/>
            <a:r>
              <a:rPr lang="en-US" altLang="en-US" dirty="0"/>
              <a:t>X</a:t>
            </a:r>
          </a:p>
        </p:txBody>
      </p:sp>
      <p:sp>
        <p:nvSpPr>
          <p:cNvPr id="11" name="Text Box 118"/>
          <p:cNvSpPr txBox="1">
            <a:spLocks noChangeArrowheads="1"/>
          </p:cNvSpPr>
          <p:nvPr/>
        </p:nvSpPr>
        <p:spPr bwMode="auto">
          <a:xfrm>
            <a:off x="7831723" y="3730244"/>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X</a:t>
            </a:r>
          </a:p>
        </p:txBody>
      </p:sp>
      <p:sp>
        <p:nvSpPr>
          <p:cNvPr id="12" name="Text Box 116"/>
          <p:cNvSpPr txBox="1">
            <a:spLocks noChangeArrowheads="1"/>
          </p:cNvSpPr>
          <p:nvPr/>
        </p:nvSpPr>
        <p:spPr bwMode="auto">
          <a:xfrm>
            <a:off x="4968875" y="2290330"/>
            <a:ext cx="3365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a:p>
            <a:pPr eaLnBrk="1" hangingPunct="1"/>
            <a:r>
              <a:rPr lang="en-US" altLang="en-US"/>
              <a:t>X</a:t>
            </a:r>
          </a:p>
          <a:p>
            <a:pPr eaLnBrk="1" hangingPunct="1"/>
            <a:r>
              <a:rPr lang="en-US" altLang="en-US"/>
              <a:t>X</a:t>
            </a:r>
          </a:p>
          <a:p>
            <a:pPr eaLnBrk="1" hangingPunct="1"/>
            <a:r>
              <a:rPr lang="en-US" altLang="en-US"/>
              <a:t>X</a:t>
            </a:r>
          </a:p>
        </p:txBody>
      </p:sp>
      <p:sp>
        <p:nvSpPr>
          <p:cNvPr id="13" name="Text Box 118"/>
          <p:cNvSpPr txBox="1">
            <a:spLocks noChangeArrowheads="1"/>
          </p:cNvSpPr>
          <p:nvPr/>
        </p:nvSpPr>
        <p:spPr bwMode="auto">
          <a:xfrm>
            <a:off x="8290213" y="3749675"/>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X</a:t>
            </a:r>
          </a:p>
        </p:txBody>
      </p:sp>
      <p:sp>
        <p:nvSpPr>
          <p:cNvPr id="14" name="Text Box 118"/>
          <p:cNvSpPr txBox="1">
            <a:spLocks noChangeArrowheads="1"/>
          </p:cNvSpPr>
          <p:nvPr/>
        </p:nvSpPr>
        <p:spPr bwMode="auto">
          <a:xfrm>
            <a:off x="8785895" y="3761343"/>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X</a:t>
            </a:r>
          </a:p>
        </p:txBody>
      </p:sp>
      <p:sp>
        <p:nvSpPr>
          <p:cNvPr id="15" name="Text Box 118"/>
          <p:cNvSpPr txBox="1">
            <a:spLocks noChangeArrowheads="1"/>
          </p:cNvSpPr>
          <p:nvPr/>
        </p:nvSpPr>
        <p:spPr bwMode="auto">
          <a:xfrm>
            <a:off x="9471329" y="3745603"/>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X</a:t>
            </a:r>
          </a:p>
        </p:txBody>
      </p:sp>
      <p:sp>
        <p:nvSpPr>
          <p:cNvPr id="16" name="Text Box 118"/>
          <p:cNvSpPr txBox="1">
            <a:spLocks noChangeArrowheads="1"/>
          </p:cNvSpPr>
          <p:nvPr/>
        </p:nvSpPr>
        <p:spPr bwMode="auto">
          <a:xfrm>
            <a:off x="4491438" y="3701018"/>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X</a:t>
            </a:r>
          </a:p>
        </p:txBody>
      </p:sp>
      <p:sp>
        <p:nvSpPr>
          <p:cNvPr id="17" name="Text Box 118"/>
          <p:cNvSpPr txBox="1">
            <a:spLocks noChangeArrowheads="1"/>
          </p:cNvSpPr>
          <p:nvPr/>
        </p:nvSpPr>
        <p:spPr bwMode="auto">
          <a:xfrm>
            <a:off x="4481598" y="3429000"/>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X</a:t>
            </a:r>
          </a:p>
        </p:txBody>
      </p:sp>
    </p:spTree>
    <p:extLst>
      <p:ext uri="{BB962C8B-B14F-4D97-AF65-F5344CB8AC3E}">
        <p14:creationId xmlns:p14="http://schemas.microsoft.com/office/powerpoint/2010/main" val="1552538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Stem and leaf plot</a:t>
            </a:r>
          </a:p>
        </p:txBody>
      </p:sp>
      <p:sp>
        <p:nvSpPr>
          <p:cNvPr id="3" name="Content Placeholder 2"/>
          <p:cNvSpPr>
            <a:spLocks noGrp="1"/>
          </p:cNvSpPr>
          <p:nvPr>
            <p:ph idx="1"/>
          </p:nvPr>
        </p:nvSpPr>
        <p:spPr/>
        <p:txBody>
          <a:bodyPr/>
          <a:lstStyle/>
          <a:p>
            <a:r>
              <a:rPr lang="en-CA" dirty="0"/>
              <a:t>Given the following data, construct a stem and leaf plot:</a:t>
            </a:r>
          </a:p>
          <a:p>
            <a:endParaRPr lang="en-CA" dirty="0"/>
          </a:p>
          <a:p>
            <a:pPr marL="0" indent="0">
              <a:buNone/>
            </a:pPr>
            <a:r>
              <a:rPr lang="en-US" altLang="en-US" dirty="0">
                <a:latin typeface="Verdana" panose="020B0604030504040204" pitchFamily="34" charset="0"/>
              </a:rPr>
              <a:t>42  36  40  31  29  49  21  28  52  27  22  35  30  46  34  34 		</a:t>
            </a:r>
          </a:p>
          <a:p>
            <a:r>
              <a:rPr lang="en-CA" dirty="0"/>
              <a:t>First order the data to create an ordered stem and leaf plot.</a:t>
            </a:r>
          </a:p>
        </p:txBody>
      </p:sp>
    </p:spTree>
    <p:extLst>
      <p:ext uri="{BB962C8B-B14F-4D97-AF65-F5344CB8AC3E}">
        <p14:creationId xmlns:p14="http://schemas.microsoft.com/office/powerpoint/2010/main" val="2774145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Stem and leaf plot: </a:t>
            </a:r>
            <a:br>
              <a:rPr lang="en-CA" dirty="0"/>
            </a:br>
            <a:endParaRPr lang="en-CA" dirty="0"/>
          </a:p>
        </p:txBody>
      </p:sp>
      <p:sp>
        <p:nvSpPr>
          <p:cNvPr id="3" name="Content Placeholder 2"/>
          <p:cNvSpPr>
            <a:spLocks noGrp="1"/>
          </p:cNvSpPr>
          <p:nvPr>
            <p:ph idx="1"/>
          </p:nvPr>
        </p:nvSpPr>
        <p:spPr/>
        <p:txBody>
          <a:bodyPr/>
          <a:lstStyle/>
          <a:p>
            <a:endParaRPr lang="en-CA"/>
          </a:p>
          <a:p>
            <a:endParaRPr lang="en-CA"/>
          </a:p>
          <a:p>
            <a:pPr marL="3657600" lvl="8" indent="0">
              <a:buNone/>
            </a:pPr>
            <a:r>
              <a:rPr lang="en-CA"/>
              <a:t>                                </a:t>
            </a:r>
          </a:p>
          <a:p>
            <a:pPr lvl="8"/>
            <a:endParaRPr lang="en-CA" dirty="0"/>
          </a:p>
        </p:txBody>
      </p:sp>
      <p:grpSp>
        <p:nvGrpSpPr>
          <p:cNvPr id="4" name="Group 3"/>
          <p:cNvGrpSpPr>
            <a:grpSpLocks/>
          </p:cNvGrpSpPr>
          <p:nvPr/>
        </p:nvGrpSpPr>
        <p:grpSpPr bwMode="auto">
          <a:xfrm>
            <a:off x="2933700" y="2438400"/>
            <a:ext cx="5181600" cy="3260726"/>
            <a:chOff x="912" y="1978"/>
            <a:chExt cx="3264" cy="2054"/>
          </a:xfrm>
        </p:grpSpPr>
        <p:sp>
          <p:nvSpPr>
            <p:cNvPr id="5" name="Text Box 15"/>
            <p:cNvSpPr txBox="1">
              <a:spLocks noChangeArrowheads="1"/>
            </p:cNvSpPr>
            <p:nvPr/>
          </p:nvSpPr>
          <p:spPr bwMode="auto">
            <a:xfrm>
              <a:off x="1584" y="2351"/>
              <a:ext cx="2592"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50000"/>
                </a:spcBef>
              </a:pPr>
              <a:r>
                <a:rPr lang="en-US" altLang="en-US" sz="2400" dirty="0">
                  <a:solidFill>
                    <a:srgbClr val="FF0000"/>
                  </a:solidFill>
                  <a:latin typeface="Verdana" panose="020B0604030504040204" pitchFamily="34" charset="0"/>
                </a:rPr>
                <a:t>2	1  2  7  8  9</a:t>
              </a:r>
            </a:p>
            <a:p>
              <a:pPr eaLnBrk="1" hangingPunct="1">
                <a:spcBef>
                  <a:spcPct val="50000"/>
                </a:spcBef>
              </a:pPr>
              <a:r>
                <a:rPr lang="en-US" altLang="en-US" sz="2400" dirty="0">
                  <a:solidFill>
                    <a:srgbClr val="FF0000"/>
                  </a:solidFill>
                  <a:latin typeface="Verdana" panose="020B0604030504040204" pitchFamily="34" charset="0"/>
                </a:rPr>
                <a:t>3  	0  1  4  4  5  6</a:t>
              </a:r>
            </a:p>
            <a:p>
              <a:pPr eaLnBrk="1" hangingPunct="1">
                <a:spcBef>
                  <a:spcPct val="50000"/>
                </a:spcBef>
              </a:pPr>
              <a:r>
                <a:rPr lang="en-US" altLang="en-US" sz="2400" dirty="0">
                  <a:solidFill>
                    <a:srgbClr val="FF0000"/>
                  </a:solidFill>
                  <a:latin typeface="Verdana" panose="020B0604030504040204" pitchFamily="34" charset="0"/>
                </a:rPr>
                <a:t>4	0  2  6  9</a:t>
              </a:r>
            </a:p>
            <a:p>
              <a:pPr eaLnBrk="1" hangingPunct="1">
                <a:spcBef>
                  <a:spcPct val="50000"/>
                </a:spcBef>
              </a:pPr>
              <a:r>
                <a:rPr lang="en-US" altLang="en-US" sz="2400" dirty="0">
                  <a:solidFill>
                    <a:srgbClr val="FF0000"/>
                  </a:solidFill>
                  <a:latin typeface="Verdana" panose="020B0604030504040204" pitchFamily="34" charset="0"/>
                </a:rPr>
                <a:t>5 	2</a:t>
              </a:r>
            </a:p>
          </p:txBody>
        </p:sp>
        <p:sp>
          <p:nvSpPr>
            <p:cNvPr id="6" name="Line 16"/>
            <p:cNvSpPr>
              <a:spLocks noChangeShapeType="1"/>
            </p:cNvSpPr>
            <p:nvPr/>
          </p:nvSpPr>
          <p:spPr bwMode="auto">
            <a:xfrm>
              <a:off x="1968" y="2016"/>
              <a:ext cx="0" cy="16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CA"/>
            </a:p>
          </p:txBody>
        </p:sp>
        <p:sp>
          <p:nvSpPr>
            <p:cNvPr id="7" name="Line 17"/>
            <p:cNvSpPr>
              <a:spLocks noChangeShapeType="1"/>
            </p:cNvSpPr>
            <p:nvPr/>
          </p:nvSpPr>
          <p:spPr bwMode="auto">
            <a:xfrm>
              <a:off x="912" y="2256"/>
              <a:ext cx="287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CA"/>
            </a:p>
          </p:txBody>
        </p:sp>
        <p:sp>
          <p:nvSpPr>
            <p:cNvPr id="8" name="Text Box 18"/>
            <p:cNvSpPr txBox="1">
              <a:spLocks noChangeArrowheads="1"/>
            </p:cNvSpPr>
            <p:nvPr/>
          </p:nvSpPr>
          <p:spPr bwMode="auto">
            <a:xfrm>
              <a:off x="1152" y="1978"/>
              <a:ext cx="8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50000"/>
                </a:spcBef>
              </a:pPr>
              <a:r>
                <a:rPr lang="en-US" altLang="en-US" sz="2400" b="1" dirty="0">
                  <a:solidFill>
                    <a:srgbClr val="FF0000"/>
                  </a:solidFill>
                  <a:latin typeface="Verdana" panose="020B0604030504040204" pitchFamily="34" charset="0"/>
                </a:rPr>
                <a:t>Stems	</a:t>
              </a:r>
            </a:p>
          </p:txBody>
        </p:sp>
        <p:sp>
          <p:nvSpPr>
            <p:cNvPr id="9" name="Text Box 19"/>
            <p:cNvSpPr txBox="1">
              <a:spLocks noChangeArrowheads="1"/>
            </p:cNvSpPr>
            <p:nvPr/>
          </p:nvSpPr>
          <p:spPr bwMode="auto">
            <a:xfrm>
              <a:off x="2064" y="1978"/>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50000"/>
                </a:spcBef>
              </a:pPr>
              <a:r>
                <a:rPr lang="en-US" altLang="en-US" sz="2400" b="1">
                  <a:solidFill>
                    <a:srgbClr val="FF0000"/>
                  </a:solidFill>
                  <a:latin typeface="Verdana" panose="020B0604030504040204" pitchFamily="34" charset="0"/>
                </a:rPr>
                <a:t>Leaves</a:t>
              </a:r>
            </a:p>
          </p:txBody>
        </p:sp>
        <p:sp>
          <p:nvSpPr>
            <p:cNvPr id="10" name="Text Box 20"/>
            <p:cNvSpPr txBox="1">
              <a:spLocks noChangeArrowheads="1"/>
            </p:cNvSpPr>
            <p:nvPr/>
          </p:nvSpPr>
          <p:spPr bwMode="auto">
            <a:xfrm>
              <a:off x="1200" y="3782"/>
              <a:ext cx="23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50000"/>
                </a:spcBef>
              </a:pPr>
              <a:r>
                <a:rPr lang="en-US" altLang="en-US" sz="2000" i="1">
                  <a:solidFill>
                    <a:srgbClr val="FF0000"/>
                  </a:solidFill>
                  <a:latin typeface="Verdana" panose="020B0604030504040204" pitchFamily="34" charset="0"/>
                </a:rPr>
                <a:t>Key: 3 | 0 means 30</a:t>
              </a:r>
            </a:p>
          </p:txBody>
        </p:sp>
      </p:grpSp>
    </p:spTree>
    <p:extLst>
      <p:ext uri="{BB962C8B-B14F-4D97-AF65-F5344CB8AC3E}">
        <p14:creationId xmlns:p14="http://schemas.microsoft.com/office/powerpoint/2010/main" val="1343885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Comments</a:t>
            </a:r>
          </a:p>
        </p:txBody>
      </p:sp>
      <p:sp>
        <p:nvSpPr>
          <p:cNvPr id="3" name="Content Placeholder 2"/>
          <p:cNvSpPr>
            <a:spLocks noGrp="1"/>
          </p:cNvSpPr>
          <p:nvPr>
            <p:ph idx="1"/>
          </p:nvPr>
        </p:nvSpPr>
        <p:spPr/>
        <p:txBody>
          <a:bodyPr/>
          <a:lstStyle/>
          <a:p>
            <a:r>
              <a:rPr lang="en-CA" dirty="0"/>
              <a:t>Leaves can have only one digit</a:t>
            </a:r>
          </a:p>
          <a:p>
            <a:r>
              <a:rPr lang="en-CA" dirty="0"/>
              <a:t>Stems can have any number of digits</a:t>
            </a:r>
          </a:p>
          <a:p>
            <a:r>
              <a:rPr lang="en-CA" dirty="0"/>
              <a:t>Data can be ordered resulting in an ordered stem and leaf plot</a:t>
            </a:r>
          </a:p>
        </p:txBody>
      </p:sp>
    </p:spTree>
    <p:extLst>
      <p:ext uri="{BB962C8B-B14F-4D97-AF65-F5344CB8AC3E}">
        <p14:creationId xmlns:p14="http://schemas.microsoft.com/office/powerpoint/2010/main" val="3550235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The stem and leaf plot shows the shape of the distribution</a:t>
            </a:r>
          </a:p>
        </p:txBody>
      </p:sp>
      <p:pic>
        <p:nvPicPr>
          <p:cNvPr id="1026" name="Picture 2" descr="Image result for funny images for different distributions normal, skewed"/>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75071" y="1919143"/>
            <a:ext cx="620009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320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009" y="121536"/>
            <a:ext cx="8770571" cy="1560716"/>
          </a:xfrm>
        </p:spPr>
        <p:txBody>
          <a:bodyPr>
            <a:noAutofit/>
          </a:bodyPr>
          <a:lstStyle/>
          <a:p>
            <a:r>
              <a:rPr lang="en-CA" sz="3200" dirty="0">
                <a:latin typeface="+mn-lt"/>
              </a:rPr>
              <a:t>Pie charts</a:t>
            </a:r>
            <a:br>
              <a:rPr lang="en-CA" sz="3200" dirty="0">
                <a:latin typeface="+mn-lt"/>
              </a:rPr>
            </a:br>
            <a:r>
              <a:rPr lang="en-CA" sz="3200" dirty="0">
                <a:latin typeface="+mn-lt"/>
              </a:rPr>
              <a:t>Given the following data, construct a pie chart.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383641"/>
              </p:ext>
            </p:extLst>
          </p:nvPr>
        </p:nvGraphicFramePr>
        <p:xfrm>
          <a:off x="2968336" y="2810497"/>
          <a:ext cx="7838209" cy="2800223"/>
        </p:xfrm>
        <a:graphic>
          <a:graphicData uri="http://schemas.openxmlformats.org/drawingml/2006/table">
            <a:tbl>
              <a:tblPr firstRow="1" firstCol="1" bandRow="1">
                <a:tableStyleId>{5C22544A-7EE6-4342-B048-85BDC9FD1C3A}</a:tableStyleId>
              </a:tblPr>
              <a:tblGrid>
                <a:gridCol w="4170218">
                  <a:extLst>
                    <a:ext uri="{9D8B030D-6E8A-4147-A177-3AD203B41FA5}">
                      <a16:colId xmlns:a16="http://schemas.microsoft.com/office/drawing/2014/main" val="20000"/>
                    </a:ext>
                  </a:extLst>
                </a:gridCol>
                <a:gridCol w="3667991">
                  <a:extLst>
                    <a:ext uri="{9D8B030D-6E8A-4147-A177-3AD203B41FA5}">
                      <a16:colId xmlns:a16="http://schemas.microsoft.com/office/drawing/2014/main" val="20001"/>
                    </a:ext>
                  </a:extLst>
                </a:gridCol>
              </a:tblGrid>
              <a:tr h="0">
                <a:tc>
                  <a:txBody>
                    <a:bodyPr/>
                    <a:lstStyle/>
                    <a:p>
                      <a:pPr>
                        <a:lnSpc>
                          <a:spcPct val="115000"/>
                        </a:lnSpc>
                        <a:spcAft>
                          <a:spcPts val="0"/>
                        </a:spcAft>
                      </a:pPr>
                      <a:r>
                        <a:rPr lang="en-US" sz="2800" dirty="0">
                          <a:effectLst/>
                        </a:rPr>
                        <a:t>Job sources of survey respondents</a:t>
                      </a:r>
                      <a:endParaRPr lang="en-CA"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800">
                          <a:effectLst/>
                        </a:rPr>
                        <a:t>Frequency</a:t>
                      </a:r>
                      <a:endParaRPr lang="en-CA"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US" sz="2800" dirty="0">
                          <a:effectLst/>
                        </a:rPr>
                        <a:t>Help-wanted adds</a:t>
                      </a:r>
                      <a:endParaRPr lang="en-CA"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800" dirty="0">
                          <a:effectLst/>
                        </a:rPr>
                        <a:t>56</a:t>
                      </a:r>
                      <a:endParaRPr lang="en-CA"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US" sz="2800">
                          <a:effectLst/>
                        </a:rPr>
                        <a:t>Executive search firms</a:t>
                      </a:r>
                      <a:endParaRPr lang="en-CA"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800" dirty="0">
                          <a:effectLst/>
                        </a:rPr>
                        <a:t>44</a:t>
                      </a:r>
                      <a:endParaRPr lang="en-CA"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US" sz="2800">
                          <a:effectLst/>
                        </a:rPr>
                        <a:t>Networking</a:t>
                      </a:r>
                      <a:endParaRPr lang="en-CA"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800" dirty="0">
                          <a:effectLst/>
                        </a:rPr>
                        <a:t>280</a:t>
                      </a:r>
                      <a:endParaRPr lang="en-CA"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US" sz="2800" dirty="0">
                          <a:effectLst/>
                        </a:rPr>
                        <a:t>Mass mailing</a:t>
                      </a:r>
                      <a:endParaRPr lang="en-CA"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800" dirty="0">
                          <a:effectLst/>
                        </a:rPr>
                        <a:t>20</a:t>
                      </a:r>
                      <a:endParaRPr lang="en-CA"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19138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noChangeAspect="1"/>
          </p:cNvPicPr>
          <p:nvPr>
            <p:ph idx="1"/>
          </p:nvPr>
        </p:nvPicPr>
        <p:blipFill>
          <a:blip r:embed="rId2" cstate="print"/>
          <a:stretch>
            <a:fillRect/>
          </a:stretch>
        </p:blipFill>
        <p:spPr>
          <a:xfrm>
            <a:off x="3908442" y="2479268"/>
            <a:ext cx="6821454" cy="3569513"/>
          </a:xfrm>
          <a:prstGeom prst="rect">
            <a:avLst/>
          </a:prstGeom>
        </p:spPr>
      </p:pic>
    </p:spTree>
    <p:extLst>
      <p:ext uri="{BB962C8B-B14F-4D97-AF65-F5344CB8AC3E}">
        <p14:creationId xmlns:p14="http://schemas.microsoft.com/office/powerpoint/2010/main" val="809448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Scatterplots</a:t>
            </a:r>
          </a:p>
        </p:txBody>
      </p:sp>
      <p:sp>
        <p:nvSpPr>
          <p:cNvPr id="3" name="Content Placeholder 2"/>
          <p:cNvSpPr>
            <a:spLocks noGrp="1"/>
          </p:cNvSpPr>
          <p:nvPr>
            <p:ph idx="1"/>
          </p:nvPr>
        </p:nvSpPr>
        <p:spPr/>
        <p:txBody>
          <a:bodyPr/>
          <a:lstStyle/>
          <a:p>
            <a:pPr marL="0" indent="0">
              <a:buNone/>
            </a:pPr>
            <a:r>
              <a:rPr lang="en-CA" dirty="0"/>
              <a:t>-     A scatterplot is a graph used to represent a relationship between two variables.</a:t>
            </a:r>
          </a:p>
          <a:p>
            <a:r>
              <a:rPr lang="en-US" dirty="0"/>
              <a:t>Researchers look for positive linear relationships when the data points increase from left to right; negative linear relationships when the data points decrease from left to right; non-linear relationships, or no relationship at all when the scatter shows no pattern, line or curve.  </a:t>
            </a:r>
            <a:endParaRPr lang="en-CA" dirty="0"/>
          </a:p>
          <a:p>
            <a:endParaRPr lang="en-CA" dirty="0"/>
          </a:p>
        </p:txBody>
      </p:sp>
    </p:spTree>
    <p:extLst>
      <p:ext uri="{BB962C8B-B14F-4D97-AF65-F5344CB8AC3E}">
        <p14:creationId xmlns:p14="http://schemas.microsoft.com/office/powerpoint/2010/main" val="2379672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Types of relationships depicted by scatterplots</a:t>
            </a:r>
          </a:p>
        </p:txBody>
      </p:sp>
      <p:pic>
        <p:nvPicPr>
          <p:cNvPr id="4" name="Content Placeholder 3" descr="Four scatter plots illustrating the scatter of pairs of data showing a positive linear relationship, a negative linear relationship, a curvilinear relationship and no relationship. "/>
          <p:cNvPicPr>
            <a:picLocks noGrp="1"/>
          </p:cNvPicPr>
          <p:nvPr>
            <p:ph idx="1"/>
          </p:nvPr>
        </p:nvPicPr>
        <p:blipFill>
          <a:blip r:embed="rId2" cstate="print"/>
          <a:stretch>
            <a:fillRect/>
          </a:stretch>
        </p:blipFill>
        <p:spPr>
          <a:xfrm>
            <a:off x="2933700" y="2940042"/>
            <a:ext cx="4564062" cy="3651250"/>
          </a:xfrm>
          <a:prstGeom prst="rect">
            <a:avLst/>
          </a:prstGeom>
        </p:spPr>
      </p:pic>
    </p:spTree>
    <p:extLst>
      <p:ext uri="{BB962C8B-B14F-4D97-AF65-F5344CB8AC3E}">
        <p14:creationId xmlns:p14="http://schemas.microsoft.com/office/powerpoint/2010/main" val="953943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Construct a scatter plot for the data obtained in a study on the number of absences and the final grades of seven randomly selected students from a statistics class</a:t>
            </a:r>
            <a:r>
              <a:rPr lang="en-US" dirty="0"/>
              <a:t>.</a:t>
            </a:r>
            <a:br>
              <a:rPr lang="en-CA" dirty="0"/>
            </a:b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1711401"/>
              </p:ext>
            </p:extLst>
          </p:nvPr>
        </p:nvGraphicFramePr>
        <p:xfrm>
          <a:off x="2933700" y="2341628"/>
          <a:ext cx="7917914" cy="4324387"/>
        </p:xfrm>
        <a:graphic>
          <a:graphicData uri="http://schemas.openxmlformats.org/drawingml/2006/table">
            <a:tbl>
              <a:tblPr firstRow="1" firstCol="1" bandRow="1">
                <a:tableStyleId>{5C22544A-7EE6-4342-B048-85BDC9FD1C3A}</a:tableStyleId>
              </a:tblPr>
              <a:tblGrid>
                <a:gridCol w="2001858">
                  <a:extLst>
                    <a:ext uri="{9D8B030D-6E8A-4147-A177-3AD203B41FA5}">
                      <a16:colId xmlns:a16="http://schemas.microsoft.com/office/drawing/2014/main" val="20000"/>
                    </a:ext>
                  </a:extLst>
                </a:gridCol>
                <a:gridCol w="3062689">
                  <a:extLst>
                    <a:ext uri="{9D8B030D-6E8A-4147-A177-3AD203B41FA5}">
                      <a16:colId xmlns:a16="http://schemas.microsoft.com/office/drawing/2014/main" val="20001"/>
                    </a:ext>
                  </a:extLst>
                </a:gridCol>
                <a:gridCol w="2853367">
                  <a:extLst>
                    <a:ext uri="{9D8B030D-6E8A-4147-A177-3AD203B41FA5}">
                      <a16:colId xmlns:a16="http://schemas.microsoft.com/office/drawing/2014/main" val="20002"/>
                    </a:ext>
                  </a:extLst>
                </a:gridCol>
              </a:tblGrid>
              <a:tr h="1454695">
                <a:tc>
                  <a:txBody>
                    <a:bodyPr/>
                    <a:lstStyle/>
                    <a:p>
                      <a:pPr marL="914400">
                        <a:lnSpc>
                          <a:spcPct val="150000"/>
                        </a:lnSpc>
                        <a:spcAft>
                          <a:spcPts val="0"/>
                        </a:spcAft>
                      </a:pPr>
                      <a:r>
                        <a:rPr lang="en-US" sz="2000" dirty="0">
                          <a:effectLst/>
                        </a:rPr>
                        <a:t>Student</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tc>
                <a:tc>
                  <a:txBody>
                    <a:bodyPr/>
                    <a:lstStyle/>
                    <a:p>
                      <a:pPr marL="914400">
                        <a:lnSpc>
                          <a:spcPct val="150000"/>
                        </a:lnSpc>
                        <a:spcAft>
                          <a:spcPts val="0"/>
                        </a:spcAft>
                      </a:pPr>
                      <a:r>
                        <a:rPr lang="en-US" sz="2000" dirty="0">
                          <a:effectLst/>
                        </a:rPr>
                        <a:t>Number of absences, 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tc>
                <a:tc>
                  <a:txBody>
                    <a:bodyPr/>
                    <a:lstStyle/>
                    <a:p>
                      <a:pPr marL="914400">
                        <a:lnSpc>
                          <a:spcPct val="150000"/>
                        </a:lnSpc>
                        <a:spcAft>
                          <a:spcPts val="0"/>
                        </a:spcAft>
                      </a:pPr>
                      <a:r>
                        <a:rPr lang="en-US" sz="2000" dirty="0">
                          <a:effectLst/>
                        </a:rPr>
                        <a:t>Final grade, y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tc>
                <a:extLst>
                  <a:ext uri="{0D108BD9-81ED-4DB2-BD59-A6C34878D82A}">
                    <a16:rowId xmlns:a16="http://schemas.microsoft.com/office/drawing/2014/main" val="10000"/>
                  </a:ext>
                </a:extLst>
              </a:tr>
              <a:tr h="291445">
                <a:tc>
                  <a:txBody>
                    <a:bodyPr/>
                    <a:lstStyle/>
                    <a:p>
                      <a:pPr marL="914400" algn="ctr">
                        <a:lnSpc>
                          <a:spcPct val="150000"/>
                        </a:lnSpc>
                        <a:spcAft>
                          <a:spcPts val="0"/>
                        </a:spcAft>
                      </a:pPr>
                      <a:r>
                        <a:rPr lang="en-US" sz="2000">
                          <a:effectLst/>
                        </a:rPr>
                        <a:t>A</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tc>
                  <a:txBody>
                    <a:bodyPr/>
                    <a:lstStyle/>
                    <a:p>
                      <a:pPr marL="914400" algn="ctr">
                        <a:lnSpc>
                          <a:spcPct val="150000"/>
                        </a:lnSpc>
                        <a:spcAft>
                          <a:spcPts val="0"/>
                        </a:spcAft>
                      </a:pPr>
                      <a:r>
                        <a:rPr lang="en-US" sz="2000">
                          <a:effectLst/>
                        </a:rPr>
                        <a:t>  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tc>
                  <a:txBody>
                    <a:bodyPr/>
                    <a:lstStyle/>
                    <a:p>
                      <a:pPr marL="914400" algn="ctr">
                        <a:lnSpc>
                          <a:spcPct val="150000"/>
                        </a:lnSpc>
                        <a:spcAft>
                          <a:spcPts val="0"/>
                        </a:spcAft>
                      </a:pPr>
                      <a:r>
                        <a:rPr lang="en-US" sz="2000" dirty="0">
                          <a:effectLst/>
                        </a:rPr>
                        <a:t>82</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extLst>
                  <a:ext uri="{0D108BD9-81ED-4DB2-BD59-A6C34878D82A}">
                    <a16:rowId xmlns:a16="http://schemas.microsoft.com/office/drawing/2014/main" val="10001"/>
                  </a:ext>
                </a:extLst>
              </a:tr>
              <a:tr h="291445">
                <a:tc>
                  <a:txBody>
                    <a:bodyPr/>
                    <a:lstStyle/>
                    <a:p>
                      <a:pPr marL="914400" algn="ctr">
                        <a:lnSpc>
                          <a:spcPct val="150000"/>
                        </a:lnSpc>
                        <a:spcAft>
                          <a:spcPts val="0"/>
                        </a:spcAft>
                      </a:pPr>
                      <a:r>
                        <a:rPr lang="en-US" sz="2000">
                          <a:effectLst/>
                        </a:rPr>
                        <a:t>B</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tc>
                  <a:txBody>
                    <a:bodyPr/>
                    <a:lstStyle/>
                    <a:p>
                      <a:pPr marL="914400" algn="ctr">
                        <a:lnSpc>
                          <a:spcPct val="150000"/>
                        </a:lnSpc>
                        <a:spcAft>
                          <a:spcPts val="0"/>
                        </a:spcAft>
                      </a:pPr>
                      <a:r>
                        <a:rPr lang="en-US" sz="2000">
                          <a:effectLst/>
                        </a:rPr>
                        <a:t>  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tc>
                  <a:txBody>
                    <a:bodyPr/>
                    <a:lstStyle/>
                    <a:p>
                      <a:pPr marL="914400" algn="ctr">
                        <a:lnSpc>
                          <a:spcPct val="150000"/>
                        </a:lnSpc>
                        <a:spcAft>
                          <a:spcPts val="0"/>
                        </a:spcAft>
                      </a:pPr>
                      <a:r>
                        <a:rPr lang="en-US" sz="2000" dirty="0">
                          <a:effectLst/>
                        </a:rPr>
                        <a:t>86</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extLst>
                  <a:ext uri="{0D108BD9-81ED-4DB2-BD59-A6C34878D82A}">
                    <a16:rowId xmlns:a16="http://schemas.microsoft.com/office/drawing/2014/main" val="10002"/>
                  </a:ext>
                </a:extLst>
              </a:tr>
              <a:tr h="291445">
                <a:tc>
                  <a:txBody>
                    <a:bodyPr/>
                    <a:lstStyle/>
                    <a:p>
                      <a:pPr marL="914400" algn="ctr">
                        <a:lnSpc>
                          <a:spcPct val="150000"/>
                        </a:lnSpc>
                        <a:spcAft>
                          <a:spcPts val="0"/>
                        </a:spcAft>
                      </a:pPr>
                      <a:r>
                        <a:rPr lang="en-US" sz="2000">
                          <a:effectLst/>
                        </a:rPr>
                        <a:t>C</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tc>
                  <a:txBody>
                    <a:bodyPr/>
                    <a:lstStyle/>
                    <a:p>
                      <a:pPr marL="914400" algn="ctr">
                        <a:lnSpc>
                          <a:spcPct val="150000"/>
                        </a:lnSpc>
                        <a:spcAft>
                          <a:spcPts val="0"/>
                        </a:spcAft>
                      </a:pPr>
                      <a:r>
                        <a:rPr lang="en-US" sz="2000">
                          <a:effectLst/>
                        </a:rPr>
                        <a:t>15</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tc>
                  <a:txBody>
                    <a:bodyPr/>
                    <a:lstStyle/>
                    <a:p>
                      <a:pPr marL="914400" algn="ctr">
                        <a:lnSpc>
                          <a:spcPct val="150000"/>
                        </a:lnSpc>
                        <a:spcAft>
                          <a:spcPts val="0"/>
                        </a:spcAft>
                      </a:pPr>
                      <a:r>
                        <a:rPr lang="en-US" sz="2000" dirty="0">
                          <a:effectLst/>
                        </a:rPr>
                        <a:t>43</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extLst>
                  <a:ext uri="{0D108BD9-81ED-4DB2-BD59-A6C34878D82A}">
                    <a16:rowId xmlns:a16="http://schemas.microsoft.com/office/drawing/2014/main" val="10003"/>
                  </a:ext>
                </a:extLst>
              </a:tr>
              <a:tr h="291445">
                <a:tc>
                  <a:txBody>
                    <a:bodyPr/>
                    <a:lstStyle/>
                    <a:p>
                      <a:pPr marL="914400" algn="ctr">
                        <a:lnSpc>
                          <a:spcPct val="150000"/>
                        </a:lnSpc>
                        <a:spcAft>
                          <a:spcPts val="0"/>
                        </a:spcAft>
                      </a:pPr>
                      <a:r>
                        <a:rPr lang="en-US" sz="2000">
                          <a:effectLst/>
                        </a:rPr>
                        <a:t>D</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tc>
                  <a:txBody>
                    <a:bodyPr/>
                    <a:lstStyle/>
                    <a:p>
                      <a:pPr marL="914400" algn="ctr">
                        <a:lnSpc>
                          <a:spcPct val="150000"/>
                        </a:lnSpc>
                        <a:spcAft>
                          <a:spcPts val="0"/>
                        </a:spcAft>
                      </a:pPr>
                      <a:r>
                        <a:rPr lang="en-US" sz="2000">
                          <a:effectLst/>
                        </a:rPr>
                        <a:t>  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tc>
                  <a:txBody>
                    <a:bodyPr/>
                    <a:lstStyle/>
                    <a:p>
                      <a:pPr marL="914400" algn="ctr">
                        <a:lnSpc>
                          <a:spcPct val="150000"/>
                        </a:lnSpc>
                        <a:spcAft>
                          <a:spcPts val="0"/>
                        </a:spcAft>
                      </a:pPr>
                      <a:r>
                        <a:rPr lang="en-US" sz="2000" dirty="0">
                          <a:effectLst/>
                        </a:rPr>
                        <a:t>74</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extLst>
                  <a:ext uri="{0D108BD9-81ED-4DB2-BD59-A6C34878D82A}">
                    <a16:rowId xmlns:a16="http://schemas.microsoft.com/office/drawing/2014/main" val="10004"/>
                  </a:ext>
                </a:extLst>
              </a:tr>
              <a:tr h="291445">
                <a:tc>
                  <a:txBody>
                    <a:bodyPr/>
                    <a:lstStyle/>
                    <a:p>
                      <a:pPr marL="914400" algn="ctr">
                        <a:lnSpc>
                          <a:spcPct val="150000"/>
                        </a:lnSpc>
                        <a:spcAft>
                          <a:spcPts val="0"/>
                        </a:spcAft>
                      </a:pPr>
                      <a:r>
                        <a:rPr lang="en-US" sz="2000">
                          <a:effectLst/>
                        </a:rPr>
                        <a:t>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tc>
                  <a:txBody>
                    <a:bodyPr/>
                    <a:lstStyle/>
                    <a:p>
                      <a:pPr marL="914400" algn="ctr">
                        <a:lnSpc>
                          <a:spcPct val="150000"/>
                        </a:lnSpc>
                        <a:spcAft>
                          <a:spcPts val="0"/>
                        </a:spcAft>
                      </a:pPr>
                      <a:r>
                        <a:rPr lang="en-US" sz="2000">
                          <a:effectLst/>
                        </a:rPr>
                        <a:t>12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tc>
                  <a:txBody>
                    <a:bodyPr/>
                    <a:lstStyle/>
                    <a:p>
                      <a:pPr marL="914400" algn="ctr">
                        <a:lnSpc>
                          <a:spcPct val="150000"/>
                        </a:lnSpc>
                        <a:spcAft>
                          <a:spcPts val="0"/>
                        </a:spcAft>
                      </a:pPr>
                      <a:r>
                        <a:rPr lang="en-US" sz="2000" dirty="0">
                          <a:effectLst/>
                        </a:rPr>
                        <a:t>58</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extLst>
                  <a:ext uri="{0D108BD9-81ED-4DB2-BD59-A6C34878D82A}">
                    <a16:rowId xmlns:a16="http://schemas.microsoft.com/office/drawing/2014/main" val="10005"/>
                  </a:ext>
                </a:extLst>
              </a:tr>
              <a:tr h="291445">
                <a:tc>
                  <a:txBody>
                    <a:bodyPr/>
                    <a:lstStyle/>
                    <a:p>
                      <a:pPr marL="914400" algn="ctr">
                        <a:lnSpc>
                          <a:spcPct val="150000"/>
                        </a:lnSpc>
                        <a:spcAft>
                          <a:spcPts val="0"/>
                        </a:spcAft>
                      </a:pPr>
                      <a:r>
                        <a:rPr lang="en-US" sz="2000">
                          <a:effectLst/>
                        </a:rPr>
                        <a:t>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tc>
                  <a:txBody>
                    <a:bodyPr/>
                    <a:lstStyle/>
                    <a:p>
                      <a:pPr marL="914400" algn="ctr">
                        <a:lnSpc>
                          <a:spcPct val="150000"/>
                        </a:lnSpc>
                        <a:spcAft>
                          <a:spcPts val="0"/>
                        </a:spcAft>
                      </a:pPr>
                      <a:r>
                        <a:rPr lang="en-US" sz="2000">
                          <a:effectLst/>
                        </a:rPr>
                        <a:t>  5</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tc>
                  <a:txBody>
                    <a:bodyPr/>
                    <a:lstStyle/>
                    <a:p>
                      <a:pPr marL="914400" algn="ctr">
                        <a:lnSpc>
                          <a:spcPct val="150000"/>
                        </a:lnSpc>
                        <a:spcAft>
                          <a:spcPts val="0"/>
                        </a:spcAft>
                      </a:pPr>
                      <a:r>
                        <a:rPr lang="en-US" sz="2000" dirty="0">
                          <a:effectLst/>
                        </a:rPr>
                        <a:t>90</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extLst>
                  <a:ext uri="{0D108BD9-81ED-4DB2-BD59-A6C34878D82A}">
                    <a16:rowId xmlns:a16="http://schemas.microsoft.com/office/drawing/2014/main" val="10006"/>
                  </a:ext>
                </a:extLst>
              </a:tr>
              <a:tr h="291445">
                <a:tc>
                  <a:txBody>
                    <a:bodyPr/>
                    <a:lstStyle/>
                    <a:p>
                      <a:pPr marL="914400" algn="ctr">
                        <a:lnSpc>
                          <a:spcPct val="150000"/>
                        </a:lnSpc>
                        <a:spcAft>
                          <a:spcPts val="0"/>
                        </a:spcAft>
                      </a:pPr>
                      <a:r>
                        <a:rPr lang="en-US" sz="2000">
                          <a:effectLst/>
                        </a:rPr>
                        <a:t>G</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tc>
                  <a:txBody>
                    <a:bodyPr/>
                    <a:lstStyle/>
                    <a:p>
                      <a:pPr marL="914400" algn="ctr">
                        <a:lnSpc>
                          <a:spcPct val="150000"/>
                        </a:lnSpc>
                        <a:spcAft>
                          <a:spcPts val="0"/>
                        </a:spcAft>
                      </a:pPr>
                      <a:r>
                        <a:rPr lang="en-US" sz="2000">
                          <a:effectLst/>
                        </a:rPr>
                        <a:t>  8</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tc>
                  <a:txBody>
                    <a:bodyPr/>
                    <a:lstStyle/>
                    <a:p>
                      <a:pPr marL="914400" algn="ctr">
                        <a:lnSpc>
                          <a:spcPct val="150000"/>
                        </a:lnSpc>
                        <a:spcAft>
                          <a:spcPts val="0"/>
                        </a:spcAft>
                      </a:pPr>
                      <a:r>
                        <a:rPr lang="en-US" sz="2000" dirty="0">
                          <a:effectLst/>
                        </a:rPr>
                        <a:t>78</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5201" marR="65201"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7569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Sample</a:t>
            </a: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r>
              <a:rPr lang="en-US" b="1" i="1" u="sng" dirty="0"/>
              <a:t>Definition</a:t>
            </a:r>
            <a:r>
              <a:rPr lang="en-US" b="1" dirty="0"/>
              <a:t>:</a:t>
            </a:r>
            <a:r>
              <a:rPr lang="en-US" dirty="0"/>
              <a:t> A </a:t>
            </a:r>
            <a:r>
              <a:rPr lang="en-US" i="1" dirty="0"/>
              <a:t>sample</a:t>
            </a:r>
            <a:r>
              <a:rPr lang="en-US" dirty="0"/>
              <a:t> is a sub-collection of elements drawn from a population.</a:t>
            </a:r>
          </a:p>
          <a:p>
            <a:r>
              <a:rPr lang="en-US" dirty="0"/>
              <a:t>Ex. 2:</a:t>
            </a:r>
            <a:r>
              <a:rPr lang="en-CA" dirty="0"/>
              <a:t> </a:t>
            </a:r>
            <a:r>
              <a:rPr lang="en-US" dirty="0"/>
              <a:t>A sample could be the cars parked in lot number 4 at Centennial College</a:t>
            </a:r>
            <a:endParaRPr lang="en-CA" dirty="0"/>
          </a:p>
          <a:p>
            <a:endParaRPr lang="en-CA" dirty="0"/>
          </a:p>
        </p:txBody>
      </p:sp>
    </p:spTree>
    <p:extLst>
      <p:ext uri="{BB962C8B-B14F-4D97-AF65-F5344CB8AC3E}">
        <p14:creationId xmlns:p14="http://schemas.microsoft.com/office/powerpoint/2010/main" val="1474249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a:t>Step 1</a:t>
            </a:r>
            <a:r>
              <a:rPr lang="en-US" sz="1600" dirty="0"/>
              <a:t> Draw and label the </a:t>
            </a:r>
            <a:r>
              <a:rPr lang="en-US" sz="1600" i="1" dirty="0"/>
              <a:t>x</a:t>
            </a:r>
            <a:r>
              <a:rPr lang="en-US" sz="1600" dirty="0"/>
              <a:t> and </a:t>
            </a:r>
            <a:r>
              <a:rPr lang="en-US" sz="1600" i="1" dirty="0"/>
              <a:t>y</a:t>
            </a:r>
            <a:r>
              <a:rPr lang="en-US" sz="1600" dirty="0"/>
              <a:t> axes.  Label in relation to size of variables.</a:t>
            </a:r>
            <a:br>
              <a:rPr lang="en-CA" sz="1600" dirty="0"/>
            </a:br>
            <a:r>
              <a:rPr lang="en-US" sz="1600" b="1" dirty="0"/>
              <a:t>Step 2</a:t>
            </a:r>
            <a:r>
              <a:rPr lang="en-US" sz="1600" dirty="0"/>
              <a:t> Plot each point on the graph.</a:t>
            </a:r>
            <a:br>
              <a:rPr lang="en-CA" sz="1600" dirty="0"/>
            </a:br>
            <a:r>
              <a:rPr lang="en-US" sz="1600" b="1" dirty="0"/>
              <a:t>Step 3</a:t>
            </a:r>
            <a:r>
              <a:rPr lang="en-US" sz="1600" dirty="0"/>
              <a:t> Determine the type of relationship, if any, that exists. (Negative </a:t>
            </a:r>
            <a:r>
              <a:rPr lang="en-US" sz="1600"/>
              <a:t>linear relationship)</a:t>
            </a:r>
            <a:br>
              <a:rPr lang="en-CA" sz="1600" dirty="0"/>
            </a:br>
            <a:endParaRPr lang="en-CA" sz="1600" dirty="0"/>
          </a:p>
        </p:txBody>
      </p:sp>
      <p:pic>
        <p:nvPicPr>
          <p:cNvPr id="4" name="Content Placeholder 3" descr="Scatter plot of the points showing number of absences x and final grade y. The ordered pairs of (x, y) are (6 82), (2, 86), (15, 43), (9, 74), 912, 58), (5, 90), and (8,78)."/>
          <p:cNvPicPr>
            <a:picLocks noGrp="1"/>
          </p:cNvPicPr>
          <p:nvPr>
            <p:ph idx="1"/>
          </p:nvPr>
        </p:nvPicPr>
        <p:blipFill>
          <a:blip r:embed="rId2" cstate="print"/>
          <a:stretch>
            <a:fillRect/>
          </a:stretch>
        </p:blipFill>
        <p:spPr>
          <a:xfrm>
            <a:off x="2933700" y="2446249"/>
            <a:ext cx="5524500" cy="3340100"/>
          </a:xfrm>
          <a:prstGeom prst="rect">
            <a:avLst/>
          </a:prstGeom>
        </p:spPr>
      </p:pic>
    </p:spTree>
    <p:extLst>
      <p:ext uri="{BB962C8B-B14F-4D97-AF65-F5344CB8AC3E}">
        <p14:creationId xmlns:p14="http://schemas.microsoft.com/office/powerpoint/2010/main" val="1665001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2700" dirty="0"/>
              <a:t>Practice</a:t>
            </a:r>
            <a:br>
              <a:rPr lang="en-CA" sz="2700" dirty="0"/>
            </a:br>
            <a:br>
              <a:rPr lang="en-CA" sz="2700" dirty="0"/>
            </a:br>
            <a:r>
              <a:rPr lang="en-CA" sz="2700" dirty="0"/>
              <a:t>1. The table below shows a frequency distribution that is incorrectly constructed. State the reasons why it is wrong.</a:t>
            </a:r>
            <a:br>
              <a:rPr lang="en-CA" sz="2700" dirty="0"/>
            </a:br>
            <a:endParaRPr lang="en-CA" sz="2700" dirty="0"/>
          </a:p>
        </p:txBody>
      </p:sp>
      <p:graphicFrame>
        <p:nvGraphicFramePr>
          <p:cNvPr id="4" name="Content Placeholder 3"/>
          <p:cNvGraphicFramePr>
            <a:graphicFrameLocks noGrp="1"/>
          </p:cNvGraphicFramePr>
          <p:nvPr>
            <p:ph idx="1"/>
          </p:nvPr>
        </p:nvGraphicFramePr>
        <p:xfrm>
          <a:off x="3040798" y="2576947"/>
          <a:ext cx="4305575" cy="2493816"/>
        </p:xfrm>
        <a:graphic>
          <a:graphicData uri="http://schemas.openxmlformats.org/drawingml/2006/table">
            <a:tbl>
              <a:tblPr firstRow="1" firstCol="1" bandRow="1">
                <a:tableStyleId>{5C22544A-7EE6-4342-B048-85BDC9FD1C3A}</a:tableStyleId>
              </a:tblPr>
              <a:tblGrid>
                <a:gridCol w="1820744">
                  <a:extLst>
                    <a:ext uri="{9D8B030D-6E8A-4147-A177-3AD203B41FA5}">
                      <a16:colId xmlns:a16="http://schemas.microsoft.com/office/drawing/2014/main" val="20000"/>
                    </a:ext>
                  </a:extLst>
                </a:gridCol>
                <a:gridCol w="2484831">
                  <a:extLst>
                    <a:ext uri="{9D8B030D-6E8A-4147-A177-3AD203B41FA5}">
                      <a16:colId xmlns:a16="http://schemas.microsoft.com/office/drawing/2014/main" val="20001"/>
                    </a:ext>
                  </a:extLst>
                </a:gridCol>
              </a:tblGrid>
              <a:tr h="415636">
                <a:tc>
                  <a:txBody>
                    <a:bodyPr/>
                    <a:lstStyle/>
                    <a:p>
                      <a:pPr>
                        <a:lnSpc>
                          <a:spcPts val="1425"/>
                        </a:lnSpc>
                        <a:spcAft>
                          <a:spcPts val="0"/>
                        </a:spcAft>
                      </a:pPr>
                      <a:endParaRPr lang="en-US" sz="2000" dirty="0">
                        <a:effectLst/>
                      </a:endParaRPr>
                    </a:p>
                    <a:p>
                      <a:pPr>
                        <a:lnSpc>
                          <a:spcPts val="1425"/>
                        </a:lnSpc>
                        <a:spcAft>
                          <a:spcPts val="0"/>
                        </a:spcAft>
                      </a:pPr>
                      <a:r>
                        <a:rPr lang="en-US" sz="2000" dirty="0">
                          <a:effectLst/>
                        </a:rPr>
                        <a:t>Class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ts val="1425"/>
                        </a:lnSpc>
                        <a:spcAft>
                          <a:spcPts val="0"/>
                        </a:spcAft>
                      </a:pPr>
                      <a:endParaRPr lang="en-US" sz="2000" dirty="0">
                        <a:effectLst/>
                      </a:endParaRPr>
                    </a:p>
                    <a:p>
                      <a:pPr algn="r">
                        <a:lnSpc>
                          <a:spcPts val="1425"/>
                        </a:lnSpc>
                        <a:spcAft>
                          <a:spcPts val="0"/>
                        </a:spcAft>
                      </a:pPr>
                      <a:r>
                        <a:rPr lang="en-US" sz="2000" dirty="0">
                          <a:effectLst/>
                        </a:rPr>
                        <a:t>Frequency</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15636">
                <a:tc>
                  <a:txBody>
                    <a:bodyPr/>
                    <a:lstStyle/>
                    <a:p>
                      <a:pPr>
                        <a:lnSpc>
                          <a:spcPts val="1425"/>
                        </a:lnSpc>
                        <a:spcAft>
                          <a:spcPts val="0"/>
                        </a:spcAft>
                      </a:pPr>
                      <a:endParaRPr lang="en-US" sz="2000" dirty="0">
                        <a:effectLst/>
                      </a:endParaRPr>
                    </a:p>
                    <a:p>
                      <a:pPr>
                        <a:lnSpc>
                          <a:spcPts val="1425"/>
                        </a:lnSpc>
                        <a:spcAft>
                          <a:spcPts val="0"/>
                        </a:spcAft>
                      </a:pPr>
                      <a:r>
                        <a:rPr lang="en-US" sz="2000" dirty="0">
                          <a:effectLst/>
                        </a:rPr>
                        <a:t>10–19</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ts val="1425"/>
                        </a:lnSpc>
                        <a:spcAft>
                          <a:spcPts val="0"/>
                        </a:spcAft>
                      </a:pPr>
                      <a:endParaRPr lang="en-US" sz="2000" dirty="0">
                        <a:effectLst/>
                      </a:endParaRPr>
                    </a:p>
                    <a:p>
                      <a:pPr algn="ctr">
                        <a:lnSpc>
                          <a:spcPts val="1425"/>
                        </a:lnSpc>
                        <a:spcAft>
                          <a:spcPts val="0"/>
                        </a:spcAft>
                      </a:pPr>
                      <a:r>
                        <a:rPr lang="en-US" sz="2000" dirty="0">
                          <a:effectLst/>
                        </a:rPr>
                        <a:t>1</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15636">
                <a:tc>
                  <a:txBody>
                    <a:bodyPr/>
                    <a:lstStyle/>
                    <a:p>
                      <a:pPr>
                        <a:lnSpc>
                          <a:spcPts val="1425"/>
                        </a:lnSpc>
                        <a:spcAft>
                          <a:spcPts val="0"/>
                        </a:spcAft>
                      </a:pPr>
                      <a:endParaRPr lang="en-US" sz="2000" dirty="0">
                        <a:effectLst/>
                      </a:endParaRPr>
                    </a:p>
                    <a:p>
                      <a:pPr>
                        <a:lnSpc>
                          <a:spcPts val="1425"/>
                        </a:lnSpc>
                        <a:spcAft>
                          <a:spcPts val="0"/>
                        </a:spcAft>
                      </a:pPr>
                      <a:r>
                        <a:rPr lang="en-US" sz="2000" dirty="0">
                          <a:effectLst/>
                        </a:rPr>
                        <a:t>20–29</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ts val="1425"/>
                        </a:lnSpc>
                        <a:spcAft>
                          <a:spcPts val="0"/>
                        </a:spcAft>
                      </a:pPr>
                      <a:endParaRPr lang="en-US" sz="2000" dirty="0">
                        <a:effectLst/>
                      </a:endParaRPr>
                    </a:p>
                    <a:p>
                      <a:pPr algn="ctr">
                        <a:lnSpc>
                          <a:spcPts val="1425"/>
                        </a:lnSpc>
                        <a:spcAft>
                          <a:spcPts val="0"/>
                        </a:spcAft>
                      </a:pPr>
                      <a:r>
                        <a:rPr lang="en-US" sz="2000" dirty="0">
                          <a:effectLst/>
                        </a:rPr>
                        <a:t>2</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15636">
                <a:tc>
                  <a:txBody>
                    <a:bodyPr/>
                    <a:lstStyle/>
                    <a:p>
                      <a:pPr>
                        <a:lnSpc>
                          <a:spcPts val="1425"/>
                        </a:lnSpc>
                        <a:spcAft>
                          <a:spcPts val="0"/>
                        </a:spcAft>
                      </a:pPr>
                      <a:endParaRPr lang="en-US" sz="2000" dirty="0">
                        <a:effectLst/>
                      </a:endParaRPr>
                    </a:p>
                    <a:p>
                      <a:pPr>
                        <a:lnSpc>
                          <a:spcPts val="1425"/>
                        </a:lnSpc>
                        <a:spcAft>
                          <a:spcPts val="0"/>
                        </a:spcAft>
                      </a:pPr>
                      <a:r>
                        <a:rPr lang="en-US" sz="2000" dirty="0">
                          <a:effectLst/>
                        </a:rPr>
                        <a:t>30–34</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ts val="1425"/>
                        </a:lnSpc>
                        <a:spcAft>
                          <a:spcPts val="0"/>
                        </a:spcAft>
                      </a:pPr>
                      <a:endParaRPr lang="en-US" sz="2000" dirty="0">
                        <a:effectLst/>
                      </a:endParaRPr>
                    </a:p>
                    <a:p>
                      <a:pPr algn="ctr">
                        <a:lnSpc>
                          <a:spcPts val="1425"/>
                        </a:lnSpc>
                        <a:spcAft>
                          <a:spcPts val="0"/>
                        </a:spcAft>
                      </a:pPr>
                      <a:r>
                        <a:rPr lang="en-US" sz="2000" dirty="0">
                          <a:effectLst/>
                        </a:rPr>
                        <a:t>0</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15636">
                <a:tc>
                  <a:txBody>
                    <a:bodyPr/>
                    <a:lstStyle/>
                    <a:p>
                      <a:pPr>
                        <a:lnSpc>
                          <a:spcPts val="1425"/>
                        </a:lnSpc>
                        <a:spcAft>
                          <a:spcPts val="0"/>
                        </a:spcAft>
                      </a:pPr>
                      <a:endParaRPr lang="en-US" sz="2000" dirty="0">
                        <a:effectLst/>
                      </a:endParaRPr>
                    </a:p>
                    <a:p>
                      <a:pPr>
                        <a:lnSpc>
                          <a:spcPts val="1425"/>
                        </a:lnSpc>
                        <a:spcAft>
                          <a:spcPts val="0"/>
                        </a:spcAft>
                      </a:pPr>
                      <a:r>
                        <a:rPr lang="en-US" sz="2000" dirty="0">
                          <a:effectLst/>
                        </a:rPr>
                        <a:t>35–45</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ts val="1425"/>
                        </a:lnSpc>
                        <a:spcAft>
                          <a:spcPts val="0"/>
                        </a:spcAft>
                      </a:pPr>
                      <a:endParaRPr lang="en-US" sz="2000" dirty="0">
                        <a:effectLst/>
                      </a:endParaRPr>
                    </a:p>
                    <a:p>
                      <a:pPr algn="ctr">
                        <a:lnSpc>
                          <a:spcPts val="1425"/>
                        </a:lnSpc>
                        <a:spcAft>
                          <a:spcPts val="0"/>
                        </a:spcAft>
                      </a:pPr>
                      <a:r>
                        <a:rPr lang="en-US" sz="2000" dirty="0">
                          <a:effectLst/>
                        </a:rPr>
                        <a:t>5</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15636">
                <a:tc>
                  <a:txBody>
                    <a:bodyPr/>
                    <a:lstStyle/>
                    <a:p>
                      <a:pPr>
                        <a:lnSpc>
                          <a:spcPts val="1425"/>
                        </a:lnSpc>
                        <a:spcAft>
                          <a:spcPts val="0"/>
                        </a:spcAft>
                      </a:pPr>
                      <a:endParaRPr lang="en-US" sz="2000" dirty="0">
                        <a:effectLst/>
                      </a:endParaRPr>
                    </a:p>
                    <a:p>
                      <a:pPr>
                        <a:lnSpc>
                          <a:spcPts val="1425"/>
                        </a:lnSpc>
                        <a:spcAft>
                          <a:spcPts val="0"/>
                        </a:spcAft>
                      </a:pPr>
                      <a:r>
                        <a:rPr lang="en-US" sz="2000" dirty="0">
                          <a:effectLst/>
                        </a:rPr>
                        <a:t>46–51</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ts val="1425"/>
                        </a:lnSpc>
                        <a:spcAft>
                          <a:spcPts val="0"/>
                        </a:spcAft>
                      </a:pPr>
                      <a:endParaRPr lang="en-US" sz="2000" dirty="0">
                        <a:effectLst/>
                      </a:endParaRPr>
                    </a:p>
                    <a:p>
                      <a:pPr algn="ctr">
                        <a:lnSpc>
                          <a:spcPts val="1425"/>
                        </a:lnSpc>
                        <a:spcAft>
                          <a:spcPts val="0"/>
                        </a:spcAft>
                      </a:pPr>
                      <a:r>
                        <a:rPr lang="en-US" sz="2000" dirty="0">
                          <a:effectLst/>
                        </a:rPr>
                        <a:t>8</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59560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26808"/>
          </a:xfrm>
        </p:spPr>
        <p:txBody>
          <a:bodyPr>
            <a:noAutofit/>
          </a:bodyPr>
          <a:lstStyle/>
          <a:p>
            <a:r>
              <a:rPr lang="en-CA" sz="2000" dirty="0"/>
              <a:t>2. Given the histogram below, where on the horizontal axis, the midpoints are indicated, find:</a:t>
            </a:r>
            <a:br>
              <a:rPr lang="en-CA" sz="2000" dirty="0"/>
            </a:br>
            <a:r>
              <a:rPr lang="en-CA" sz="2000" dirty="0"/>
              <a:t>a) How many values were recorded?; b) What are the class boundaries for the second class? c) What is the relative frequency for the 5</a:t>
            </a:r>
            <a:r>
              <a:rPr lang="en-CA" sz="2000" baseline="30000" dirty="0"/>
              <a:t>th</a:t>
            </a:r>
            <a:r>
              <a:rPr lang="en-CA" sz="2000" dirty="0"/>
              <a:t> class? d) What is the shape (tendency) of data?</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85586" y="2382981"/>
            <a:ext cx="5714435" cy="3778250"/>
          </a:xfrm>
        </p:spPr>
      </p:pic>
    </p:spTree>
    <p:extLst>
      <p:ext uri="{BB962C8B-B14F-4D97-AF65-F5344CB8AC3E}">
        <p14:creationId xmlns:p14="http://schemas.microsoft.com/office/powerpoint/2010/main" val="2216047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32E3-D66F-4880-B0BA-B0BCCA92E57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CBB3D39-E0DC-4070-A75B-71D0D1C1C1A3}"/>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678463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CAC4-A110-4CAD-8925-3CD60272B65B}"/>
              </a:ext>
            </a:extLst>
          </p:cNvPr>
          <p:cNvSpPr>
            <a:spLocks noGrp="1"/>
          </p:cNvSpPr>
          <p:nvPr>
            <p:ph type="title"/>
          </p:nvPr>
        </p:nvSpPr>
        <p:spPr>
          <a:xfrm>
            <a:off x="2606323" y="523190"/>
            <a:ext cx="8770571" cy="1560716"/>
          </a:xfrm>
        </p:spPr>
        <p:txBody>
          <a:bodyPr>
            <a:normAutofit fontScale="90000"/>
          </a:bodyPr>
          <a:lstStyle/>
          <a:p>
            <a:r>
              <a:rPr lang="en-CA" sz="2000" dirty="0"/>
              <a:t>3. Given the histogram below, representing the frequencies for the number of books read by students in an English class, find:</a:t>
            </a:r>
            <a:br>
              <a:rPr lang="en-CA" sz="2000" dirty="0"/>
            </a:br>
            <a:r>
              <a:rPr lang="en-CA" sz="2000" dirty="0"/>
              <a:t>a) the class width</a:t>
            </a:r>
            <a:br>
              <a:rPr lang="en-CA" sz="2000" dirty="0"/>
            </a:br>
            <a:r>
              <a:rPr lang="en-CA" sz="2000" dirty="0"/>
              <a:t>b) The relative frequency of class 6.</a:t>
            </a:r>
            <a:br>
              <a:rPr lang="en-CA" sz="2000" dirty="0"/>
            </a:br>
            <a:r>
              <a:rPr lang="en-CA" sz="2000" dirty="0"/>
              <a:t>c) The cumulative relative frequency of class 2.</a:t>
            </a:r>
          </a:p>
        </p:txBody>
      </p:sp>
      <p:pic>
        <p:nvPicPr>
          <p:cNvPr id="5" name="Content Placeholder 4" descr="Chart, histogram&#10;&#10;Description automatically generated">
            <a:extLst>
              <a:ext uri="{FF2B5EF4-FFF2-40B4-BE49-F238E27FC236}">
                <a16:creationId xmlns:a16="http://schemas.microsoft.com/office/drawing/2014/main" id="{F4959417-A7EC-4AE7-BE8F-16EF438B184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41316" y="2262914"/>
            <a:ext cx="3761136" cy="2466025"/>
          </a:xfrm>
        </p:spPr>
      </p:pic>
    </p:spTree>
    <p:extLst>
      <p:ext uri="{BB962C8B-B14F-4D97-AF65-F5344CB8AC3E}">
        <p14:creationId xmlns:p14="http://schemas.microsoft.com/office/powerpoint/2010/main" val="441292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DCE3BE-B6B6-404C-BA39-FDA974599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90BFA-5DE2-4D0A-B5BC-553E3D6055BA}"/>
              </a:ext>
            </a:extLst>
          </p:cNvPr>
          <p:cNvSpPr>
            <a:spLocks noGrp="1"/>
          </p:cNvSpPr>
          <p:nvPr>
            <p:ph type="title"/>
          </p:nvPr>
        </p:nvSpPr>
        <p:spPr>
          <a:xfrm>
            <a:off x="6400800" y="568345"/>
            <a:ext cx="5303471" cy="1560716"/>
          </a:xfrm>
        </p:spPr>
        <p:txBody>
          <a:bodyPr>
            <a:normAutofit fontScale="90000"/>
          </a:bodyPr>
          <a:lstStyle/>
          <a:p>
            <a:r>
              <a:rPr lang="en-CA" sz="2200" dirty="0"/>
              <a:t>4. The following stem and leaf plot represents the height of wild flowers in a certain area. The key is: 1I2 represents 1.2 inches.</a:t>
            </a:r>
            <a:br>
              <a:rPr lang="en-CA" sz="2200" dirty="0"/>
            </a:br>
            <a:r>
              <a:rPr lang="en-CA" sz="2200" dirty="0"/>
              <a:t>Find:</a:t>
            </a:r>
            <a:br>
              <a:rPr lang="en-CA" sz="2200" dirty="0"/>
            </a:br>
            <a:r>
              <a:rPr lang="en-CA" sz="2400" dirty="0"/>
              <a:t> </a:t>
            </a:r>
          </a:p>
        </p:txBody>
      </p:sp>
      <p:sp>
        <p:nvSpPr>
          <p:cNvPr id="14" name="Rounded Rectangle 13">
            <a:extLst>
              <a:ext uri="{FF2B5EF4-FFF2-40B4-BE49-F238E27FC236}">
                <a16:creationId xmlns:a16="http://schemas.microsoft.com/office/drawing/2014/main" id="{EC774630-A750-4ED9-AC5D-A7139F00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655" y="1534308"/>
            <a:ext cx="5127306" cy="4358546"/>
          </a:xfrm>
          <a:prstGeom prst="roundRect">
            <a:avLst>
              <a:gd name="adj" fmla="val 246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9C4DC3D6-A455-483F-9FE9-BD8DAE786335}"/>
              </a:ext>
            </a:extLst>
          </p:cNvPr>
          <p:cNvPicPr>
            <a:picLocks noChangeAspect="1"/>
          </p:cNvPicPr>
          <p:nvPr/>
        </p:nvPicPr>
        <p:blipFill>
          <a:blip r:embed="rId2" cstate="print"/>
          <a:stretch>
            <a:fillRect/>
          </a:stretch>
        </p:blipFill>
        <p:spPr>
          <a:xfrm>
            <a:off x="987907" y="2446769"/>
            <a:ext cx="4448803" cy="2533623"/>
          </a:xfrm>
          <a:prstGeom prst="rect">
            <a:avLst/>
          </a:prstGeom>
        </p:spPr>
      </p:pic>
      <p:cxnSp>
        <p:nvCxnSpPr>
          <p:cNvPr id="16" name="Straight Connector 15">
            <a:extLst>
              <a:ext uri="{FF2B5EF4-FFF2-40B4-BE49-F238E27FC236}">
                <a16:creationId xmlns:a16="http://schemas.microsoft.com/office/drawing/2014/main" id="{D7B7DF09-3D15-4807-9692-AD13975FDC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00800" y="2176009"/>
            <a:ext cx="53034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308548A-9AF0-4C01-85FD-E920D412BE91}"/>
              </a:ext>
            </a:extLst>
          </p:cNvPr>
          <p:cNvSpPr>
            <a:spLocks noGrp="1"/>
          </p:cNvSpPr>
          <p:nvPr>
            <p:ph idx="1"/>
          </p:nvPr>
        </p:nvSpPr>
        <p:spPr>
          <a:xfrm>
            <a:off x="6400800" y="2438400"/>
            <a:ext cx="5303471" cy="3651504"/>
          </a:xfrm>
        </p:spPr>
        <p:txBody>
          <a:bodyPr>
            <a:normAutofit/>
          </a:bodyPr>
          <a:lstStyle/>
          <a:p>
            <a:r>
              <a:rPr lang="en-US" dirty="0"/>
              <a:t>A) How many heights have been recorded?</a:t>
            </a:r>
          </a:p>
          <a:p>
            <a:r>
              <a:rPr lang="en-US" dirty="0"/>
              <a:t>B) How many flowers have heights equal to or above 3.2 inches?</a:t>
            </a:r>
          </a:p>
          <a:p>
            <a:r>
              <a:rPr lang="en-US" dirty="0"/>
              <a:t>C) What is the shape of </a:t>
            </a:r>
            <a:r>
              <a:rPr lang="en-US"/>
              <a:t>the distribution?</a:t>
            </a:r>
            <a:endParaRPr lang="en-US" dirty="0"/>
          </a:p>
        </p:txBody>
      </p:sp>
    </p:spTree>
    <p:extLst>
      <p:ext uri="{BB962C8B-B14F-4D97-AF65-F5344CB8AC3E}">
        <p14:creationId xmlns:p14="http://schemas.microsoft.com/office/powerpoint/2010/main" val="4267691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CA37-D32A-4279-9A87-A0DC56D9ED5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5496C51-0C1A-4828-A40D-63DE59DAB8E2}"/>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55936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Drawing inferences </a:t>
            </a: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dirty="0"/>
              <a:t>A large part of statistics concerns drawing inference about populations from samples taken from that population.</a:t>
            </a:r>
            <a:endParaRPr lang="en-CA" dirty="0"/>
          </a:p>
          <a:p>
            <a:pPr>
              <a:buNone/>
            </a:pPr>
            <a:endParaRPr lang="en-CA" dirty="0"/>
          </a:p>
          <a:p>
            <a:r>
              <a:rPr lang="en-US" dirty="0"/>
              <a:t>For instance, if we would like to draw a conclusion about number of cars that are 2010 or newer models parked at Centennial College, we can randomly pick a sample of cars from the population of cars parked at the college.</a:t>
            </a:r>
            <a:endParaRPr lang="en-CA" dirty="0"/>
          </a:p>
        </p:txBody>
      </p:sp>
    </p:spTree>
    <p:extLst>
      <p:ext uri="{BB962C8B-B14F-4D97-AF65-F5344CB8AC3E}">
        <p14:creationId xmlns:p14="http://schemas.microsoft.com/office/powerpoint/2010/main" val="411528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2209800" y="1475509"/>
            <a:ext cx="7772400" cy="4620490"/>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0" indent="0">
              <a:buNone/>
              <a:tabLst>
                <a:tab pos="287338" algn="l"/>
              </a:tabLst>
            </a:pPr>
            <a:endParaRPr lang="en-US" altLang="en-US" sz="2400" b="1" dirty="0">
              <a:solidFill>
                <a:schemeClr val="hlink"/>
              </a:solidFill>
            </a:endParaRPr>
          </a:p>
          <a:p>
            <a:pPr marL="0" indent="0">
              <a:buNone/>
              <a:tabLst>
                <a:tab pos="287338" algn="l"/>
              </a:tabLst>
            </a:pPr>
            <a:endParaRPr lang="en-US" altLang="en-US" sz="2400" b="1" dirty="0">
              <a:solidFill>
                <a:schemeClr val="hlink"/>
              </a:solidFill>
            </a:endParaRPr>
          </a:p>
          <a:p>
            <a:pPr marL="0" indent="0">
              <a:buNone/>
              <a:tabLst>
                <a:tab pos="287338" algn="l"/>
              </a:tabLst>
            </a:pPr>
            <a:r>
              <a:rPr lang="en-US" altLang="en-US" sz="2400" b="1" dirty="0">
                <a:solidFill>
                  <a:schemeClr val="hlink"/>
                </a:solidFill>
              </a:rPr>
              <a:t>Biased Sampling Method</a:t>
            </a:r>
            <a:r>
              <a:rPr lang="en-US" altLang="en-US" sz="2400" dirty="0"/>
              <a:t>: A sampling method that produces data which systematically differs from the sampled population.  An </a:t>
            </a:r>
            <a:r>
              <a:rPr lang="en-US" altLang="en-US" sz="2400" b="1" dirty="0">
                <a:solidFill>
                  <a:schemeClr val="hlink"/>
                </a:solidFill>
              </a:rPr>
              <a:t>unbiased sampling method</a:t>
            </a:r>
            <a:r>
              <a:rPr lang="en-US" altLang="en-US" sz="2400" dirty="0"/>
              <a:t> is one that is not biased.</a:t>
            </a:r>
          </a:p>
          <a:p>
            <a:pPr marL="0" indent="0">
              <a:buNone/>
              <a:tabLst>
                <a:tab pos="287338" algn="l"/>
              </a:tabLst>
            </a:pPr>
            <a:endParaRPr lang="en-US" altLang="en-US" sz="2400" dirty="0"/>
          </a:p>
          <a:p>
            <a:pPr marL="0" indent="0">
              <a:spcBef>
                <a:spcPct val="0"/>
              </a:spcBef>
              <a:buNone/>
              <a:tabLst>
                <a:tab pos="287338" algn="l"/>
              </a:tabLst>
            </a:pPr>
            <a:r>
              <a:rPr lang="en-US" altLang="en-US" sz="2400" dirty="0"/>
              <a:t>Sampling methods that often result in biased samples:</a:t>
            </a:r>
          </a:p>
          <a:p>
            <a:pPr marL="0" indent="0">
              <a:spcBef>
                <a:spcPct val="0"/>
              </a:spcBef>
              <a:buNone/>
              <a:tabLst>
                <a:tab pos="287338" algn="l"/>
              </a:tabLst>
            </a:pPr>
            <a:r>
              <a:rPr lang="en-US" altLang="en-US" sz="2400" dirty="0"/>
              <a:t>1.	</a:t>
            </a:r>
            <a:r>
              <a:rPr lang="en-US" altLang="en-US" sz="2400" b="1" dirty="0">
                <a:solidFill>
                  <a:schemeClr val="hlink"/>
                </a:solidFill>
              </a:rPr>
              <a:t>Convenience sample</a:t>
            </a:r>
            <a:r>
              <a:rPr lang="en-US" altLang="en-US" sz="2400" dirty="0"/>
              <a:t>: sample selected from elements of a </a:t>
            </a:r>
          </a:p>
          <a:p>
            <a:pPr marL="0" indent="0">
              <a:spcBef>
                <a:spcPct val="0"/>
              </a:spcBef>
              <a:buNone/>
              <a:tabLst>
                <a:tab pos="287338" algn="l"/>
              </a:tabLst>
            </a:pPr>
            <a:r>
              <a:rPr lang="en-US" altLang="en-US" sz="2400" dirty="0"/>
              <a:t>	population that are easily accessible.</a:t>
            </a:r>
          </a:p>
          <a:p>
            <a:pPr marL="0" indent="0">
              <a:spcBef>
                <a:spcPct val="0"/>
              </a:spcBef>
              <a:buNone/>
              <a:tabLst>
                <a:tab pos="287338" algn="l"/>
              </a:tabLst>
            </a:pPr>
            <a:r>
              <a:rPr lang="en-US" altLang="en-US" sz="2400" dirty="0"/>
              <a:t>2.	</a:t>
            </a:r>
            <a:r>
              <a:rPr lang="en-US" altLang="en-US" sz="2400" b="1" dirty="0">
                <a:solidFill>
                  <a:schemeClr val="hlink"/>
                </a:solidFill>
              </a:rPr>
              <a:t>Volunteer sample</a:t>
            </a:r>
            <a:r>
              <a:rPr lang="en-US" altLang="en-US" sz="2400" dirty="0"/>
              <a:t>: sample collected from those elements </a:t>
            </a:r>
          </a:p>
          <a:p>
            <a:pPr marL="0" indent="0">
              <a:spcBef>
                <a:spcPct val="0"/>
              </a:spcBef>
              <a:buNone/>
              <a:tabLst>
                <a:tab pos="287338" algn="l"/>
              </a:tabLst>
            </a:pPr>
            <a:r>
              <a:rPr lang="en-US" altLang="en-US" sz="2400" dirty="0"/>
              <a:t>	of the population which chose to contribute the needed </a:t>
            </a:r>
          </a:p>
          <a:p>
            <a:pPr marL="0" indent="0">
              <a:spcBef>
                <a:spcPct val="0"/>
              </a:spcBef>
              <a:buNone/>
              <a:tabLst>
                <a:tab pos="287338" algn="l"/>
              </a:tabLst>
            </a:pPr>
            <a:r>
              <a:rPr lang="en-US" altLang="en-US" sz="2400" dirty="0"/>
              <a:t>	information on their own initiative.</a:t>
            </a:r>
          </a:p>
          <a:p>
            <a:pPr marL="0" indent="0">
              <a:buNone/>
              <a:tabLst>
                <a:tab pos="287338" algn="l"/>
              </a:tabLst>
            </a:pPr>
            <a:endParaRPr lang="en-US" altLang="en-US" sz="2400" dirty="0"/>
          </a:p>
        </p:txBody>
      </p:sp>
    </p:spTree>
    <p:extLst>
      <p:ext uri="{BB962C8B-B14F-4D97-AF65-F5344CB8AC3E}">
        <p14:creationId xmlns:p14="http://schemas.microsoft.com/office/powerpoint/2010/main" val="2182529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descr="01f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2900" y="155576"/>
            <a:ext cx="8966200" cy="654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379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PARAMETERS AND STATISTICS</a:t>
            </a: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b="1" i="1" u="sng" dirty="0"/>
              <a:t>Definition.</a:t>
            </a:r>
            <a:r>
              <a:rPr lang="en-US" dirty="0"/>
              <a:t> In statistics, a </a:t>
            </a:r>
            <a:r>
              <a:rPr lang="en-US" i="1" dirty="0"/>
              <a:t>parameter </a:t>
            </a:r>
            <a:r>
              <a:rPr lang="en-US" dirty="0"/>
              <a:t>is a measure pertaining to a population (describing a characteristic of a population).</a:t>
            </a:r>
            <a:endParaRPr lang="en-CA" dirty="0"/>
          </a:p>
          <a:p>
            <a:endParaRPr lang="en-CA" dirty="0"/>
          </a:p>
          <a:p>
            <a:r>
              <a:rPr lang="en-US" b="1" i="1" u="sng" dirty="0"/>
              <a:t>Definition</a:t>
            </a:r>
            <a:r>
              <a:rPr lang="en-US" dirty="0"/>
              <a:t>. A </a:t>
            </a:r>
            <a:r>
              <a:rPr lang="en-US" i="1" dirty="0"/>
              <a:t>statistic</a:t>
            </a:r>
            <a:r>
              <a:rPr lang="en-US" dirty="0"/>
              <a:t> is a measure pertaining to a sample (describing a characteristic of a sample). </a:t>
            </a:r>
            <a:endParaRPr lang="en-CA" dirty="0"/>
          </a:p>
          <a:p>
            <a:endParaRPr lang="en-CA" dirty="0"/>
          </a:p>
        </p:txBody>
      </p:sp>
    </p:spTree>
    <p:extLst>
      <p:ext uri="{BB962C8B-B14F-4D97-AF65-F5344CB8AC3E}">
        <p14:creationId xmlns:p14="http://schemas.microsoft.com/office/powerpoint/2010/main" val="395191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MORE ABOUT PARAMETERS AND STATISTICS</a:t>
            </a: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dirty="0"/>
              <a:t>An example of a characteristic is the mean or the average. The mean of a population represents a parameter while the mean of a sample from that population represents a statistic. We use the mean of the sample to estimate the mean of the population (as we will see later on).</a:t>
            </a:r>
            <a:endParaRPr lang="en-CA" dirty="0"/>
          </a:p>
          <a:p>
            <a:pPr>
              <a:buNone/>
            </a:pPr>
            <a:endParaRPr lang="en-CA" dirty="0"/>
          </a:p>
          <a:p>
            <a:r>
              <a:rPr lang="en-US" dirty="0"/>
              <a:t>Otherwise stated, a sample statistic, such as mean (average), is our best estimate of its associated population parameter.</a:t>
            </a:r>
            <a:endParaRPr lang="en-CA" dirty="0"/>
          </a:p>
          <a:p>
            <a:endParaRPr lang="en-CA" dirty="0"/>
          </a:p>
          <a:p>
            <a:endParaRPr lang="en-CA" dirty="0"/>
          </a:p>
        </p:txBody>
      </p:sp>
    </p:spTree>
    <p:extLst>
      <p:ext uri="{BB962C8B-B14F-4D97-AF65-F5344CB8AC3E}">
        <p14:creationId xmlns:p14="http://schemas.microsoft.com/office/powerpoint/2010/main" val="1318527443"/>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491</TotalTime>
  <Words>2165</Words>
  <Application>Microsoft Office PowerPoint</Application>
  <PresentationFormat>Widescreen</PresentationFormat>
  <Paragraphs>348</Paragraphs>
  <Slides>46</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Arial</vt:lpstr>
      <vt:lpstr>Book Antiqua</vt:lpstr>
      <vt:lpstr>Calibri</vt:lpstr>
      <vt:lpstr>Cambria Math</vt:lpstr>
      <vt:lpstr>Century Schoolbook</vt:lpstr>
      <vt:lpstr>Corbel</vt:lpstr>
      <vt:lpstr>Monotype Sorts</vt:lpstr>
      <vt:lpstr>Verdana</vt:lpstr>
      <vt:lpstr>Feathered</vt:lpstr>
      <vt:lpstr>Worksheet</vt:lpstr>
      <vt:lpstr>Overview. Data. Descriptive Statistics</vt:lpstr>
      <vt:lpstr>1. Overview</vt:lpstr>
      <vt:lpstr>Population</vt:lpstr>
      <vt:lpstr>Sample</vt:lpstr>
      <vt:lpstr>Drawing inferences </vt:lpstr>
      <vt:lpstr>PowerPoint Presentation</vt:lpstr>
      <vt:lpstr>PowerPoint Presentation</vt:lpstr>
      <vt:lpstr>PARAMETERS AND STATISTICS</vt:lpstr>
      <vt:lpstr>MORE ABOUT PARAMETERS AND STATISTICS</vt:lpstr>
      <vt:lpstr> 2. The nature of data. </vt:lpstr>
      <vt:lpstr>Discrete and Continuous Data</vt:lpstr>
      <vt:lpstr>Descriptive Statistics. Frequency tables. Looking at an example</vt:lpstr>
      <vt:lpstr>Data collection - Cost of engine repair </vt:lpstr>
      <vt:lpstr>Data organizing - Frequency table</vt:lpstr>
      <vt:lpstr>What statistical tools have the manager employed?</vt:lpstr>
      <vt:lpstr>Frequency tables</vt:lpstr>
      <vt:lpstr>Frequency tables. Example</vt:lpstr>
      <vt:lpstr> Steps</vt:lpstr>
      <vt:lpstr>PowerPoint Presentation</vt:lpstr>
      <vt:lpstr>PowerPoint Presentation</vt:lpstr>
      <vt:lpstr>Frequency table</vt:lpstr>
      <vt:lpstr>Relative frequency</vt:lpstr>
      <vt:lpstr>Attention! The sum of relative frequencies should be 1 if you work with decimals and 100% if you work in percentages. Using fractions for the values of relative frequencies will ensure accuracy. </vt:lpstr>
      <vt:lpstr>Cumulative relative frequency</vt:lpstr>
      <vt:lpstr>Histograms</vt:lpstr>
      <vt:lpstr>Class boundaries</vt:lpstr>
      <vt:lpstr>Start with a frequency table</vt:lpstr>
      <vt:lpstr>Present the data with a graph - Histogram</vt:lpstr>
      <vt:lpstr>Some common shapes of histograms</vt:lpstr>
      <vt:lpstr>Other graphs…</vt:lpstr>
      <vt:lpstr>Stem and leaf plot</vt:lpstr>
      <vt:lpstr>Stem and leaf plot:  </vt:lpstr>
      <vt:lpstr>Comments</vt:lpstr>
      <vt:lpstr>The stem and leaf plot shows the shape of the distribution</vt:lpstr>
      <vt:lpstr>Pie charts Given the following data, construct a pie chart.</vt:lpstr>
      <vt:lpstr>PowerPoint Presentation</vt:lpstr>
      <vt:lpstr>Scatterplots</vt:lpstr>
      <vt:lpstr>Types of relationships depicted by scatterplots</vt:lpstr>
      <vt:lpstr>Construct a scatter plot for the data obtained in a study on the number of absences and the final grades of seven randomly selected students from a statistics class. </vt:lpstr>
      <vt:lpstr>Step 1 Draw and label the x and y axes.  Label in relation to size of variables. Step 2 Plot each point on the graph. Step 3 Determine the type of relationship, if any, that exists. (Negative linear relationship) </vt:lpstr>
      <vt:lpstr>Practice  1. The table below shows a frequency distribution that is incorrectly constructed. State the reasons why it is wrong. </vt:lpstr>
      <vt:lpstr>2. Given the histogram below, where on the horizontal axis, the midpoints are indicated, find: a) How many values were recorded?; b) What are the class boundaries for the second class? c) What is the relative frequency for the 5th class? d) What is the shape (tendency) of data?</vt:lpstr>
      <vt:lpstr>PowerPoint Presentation</vt:lpstr>
      <vt:lpstr>3. Given the histogram below, representing the frequencies for the number of books read by students in an English class, find: a) the class width b) The relative frequency of class 6. c) The cumulative relative frequency of class 2.</vt:lpstr>
      <vt:lpstr>4. The following stem and leaf plot represents the height of wild flowers in a certain area. The key is: 1I2 represents 1.2 inches. Find: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 Stanescu</dc:creator>
  <cp:lastModifiedBy>Daniela Stanescu</cp:lastModifiedBy>
  <cp:revision>22</cp:revision>
  <dcterms:created xsi:type="dcterms:W3CDTF">2017-08-15T20:27:51Z</dcterms:created>
  <dcterms:modified xsi:type="dcterms:W3CDTF">2024-05-06T14:58:59Z</dcterms:modified>
</cp:coreProperties>
</file>