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9"/>
  </p:notesMasterIdLst>
  <p:sldIdLst>
    <p:sldId id="256" r:id="rId2"/>
    <p:sldId id="291" r:id="rId3"/>
    <p:sldId id="292" r:id="rId4"/>
    <p:sldId id="293" r:id="rId5"/>
    <p:sldId id="297" r:id="rId6"/>
    <p:sldId id="296" r:id="rId7"/>
    <p:sldId id="294" r:id="rId8"/>
    <p:sldId id="257" r:id="rId9"/>
    <p:sldId id="258" r:id="rId10"/>
    <p:sldId id="259" r:id="rId11"/>
    <p:sldId id="269" r:id="rId12"/>
    <p:sldId id="270" r:id="rId13"/>
    <p:sldId id="271" r:id="rId14"/>
    <p:sldId id="272" r:id="rId15"/>
    <p:sldId id="273" r:id="rId16"/>
    <p:sldId id="274" r:id="rId17"/>
    <p:sldId id="275" r:id="rId18"/>
    <p:sldId id="276" r:id="rId19"/>
    <p:sldId id="277" r:id="rId20"/>
    <p:sldId id="278" r:id="rId21"/>
    <p:sldId id="279" r:id="rId22"/>
    <p:sldId id="283" r:id="rId23"/>
    <p:sldId id="284" r:id="rId24"/>
    <p:sldId id="285" r:id="rId25"/>
    <p:sldId id="289" r:id="rId26"/>
    <p:sldId id="260" r:id="rId27"/>
    <p:sldId id="261" r:id="rId28"/>
    <p:sldId id="290" r:id="rId29"/>
    <p:sldId id="263" r:id="rId30"/>
    <p:sldId id="295" r:id="rId31"/>
    <p:sldId id="298" r:id="rId32"/>
    <p:sldId id="300" r:id="rId33"/>
    <p:sldId id="313" r:id="rId34"/>
    <p:sldId id="314" r:id="rId35"/>
    <p:sldId id="315"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27D25-D9B1-46DB-BBC6-B7EBBE26B071}" type="datetimeFigureOut">
              <a:rPr lang="en-US" smtClean="0"/>
              <a:pPr/>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60664-B106-4531-B319-567C02FBE424}" type="slidenum">
              <a:rPr lang="en-US" smtClean="0"/>
              <a:pPr/>
              <a:t>‹#›</a:t>
            </a:fld>
            <a:endParaRPr lang="en-US"/>
          </a:p>
        </p:txBody>
      </p:sp>
    </p:spTree>
    <p:extLst>
      <p:ext uri="{BB962C8B-B14F-4D97-AF65-F5344CB8AC3E}">
        <p14:creationId xmlns="" xmlns:p14="http://schemas.microsoft.com/office/powerpoint/2010/main" val="57078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BA1018-900C-434D-9B51-291E6EE8882D}" type="slidenum">
              <a:rPr lang="en-US" altLang="en-US"/>
              <a:pPr/>
              <a:t>26</a:t>
            </a:fld>
            <a:endParaRPr lang="en-US" altLang="en-US"/>
          </a:p>
        </p:txBody>
      </p:sp>
    </p:spTree>
    <p:extLst>
      <p:ext uri="{BB962C8B-B14F-4D97-AF65-F5344CB8AC3E}">
        <p14:creationId xmlns="" xmlns:p14="http://schemas.microsoft.com/office/powerpoint/2010/main" val="319401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112379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296107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556552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410540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552809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189996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427538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2857892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5767" y="1981200"/>
            <a:ext cx="500591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4885" y="1981200"/>
            <a:ext cx="500591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McClave, Statistics, 11th ed. Chapter 4: Discrete Random Variables</a:t>
            </a:r>
          </a:p>
        </p:txBody>
      </p:sp>
      <p:sp>
        <p:nvSpPr>
          <p:cNvPr id="7" name="Rectangle 8"/>
          <p:cNvSpPr>
            <a:spLocks noGrp="1" noChangeArrowheads="1"/>
          </p:cNvSpPr>
          <p:nvPr>
            <p:ph type="sldNum" sz="quarter" idx="12"/>
          </p:nvPr>
        </p:nvSpPr>
        <p:spPr>
          <a:ln/>
        </p:spPr>
        <p:txBody>
          <a:bodyPr/>
          <a:lstStyle>
            <a:lvl1pPr>
              <a:defRPr/>
            </a:lvl1pPr>
          </a:lstStyle>
          <a:p>
            <a:fld id="{AE1C24BD-523D-4C0B-935C-F70DA4B279B6}" type="slidenum">
              <a:rPr lang="en-US" altLang="en-US"/>
              <a:pPr/>
              <a:t>‹#›</a:t>
            </a:fld>
            <a:endParaRPr lang="en-US" altLang="en-US"/>
          </a:p>
        </p:txBody>
      </p:sp>
    </p:spTree>
    <p:extLst>
      <p:ext uri="{BB962C8B-B14F-4D97-AF65-F5344CB8AC3E}">
        <p14:creationId xmlns="" xmlns:p14="http://schemas.microsoft.com/office/powerpoint/2010/main" val="195872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237476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2405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125985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E55428-BC4A-4C46-A789-DC121CE9A210}" type="datetimeFigureOut">
              <a:rPr lang="en-US" smtClean="0"/>
              <a:pPr/>
              <a:t>5/24/2023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34565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E55428-BC4A-4C46-A789-DC121CE9A210}" type="datetimeFigureOut">
              <a:rPr lang="en-US" smtClean="0"/>
              <a:pPr/>
              <a:t>5/24/2023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405907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55428-BC4A-4C46-A789-DC121CE9A210}" type="datetimeFigureOut">
              <a:rPr lang="en-US" smtClean="0"/>
              <a:pPr/>
              <a:t>5/24/2023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347024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417239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271741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E55428-BC4A-4C46-A789-DC121CE9A210}" type="datetimeFigureOut">
              <a:rPr lang="en-US" smtClean="0"/>
              <a:pPr/>
              <a:t>5/24/2023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1288A2-C8CB-4294-83F0-02910C05949B}" type="slidenum">
              <a:rPr lang="en-US" smtClean="0"/>
              <a:pPr/>
              <a:t>‹#›</a:t>
            </a:fld>
            <a:endParaRPr lang="en-US"/>
          </a:p>
        </p:txBody>
      </p:sp>
    </p:spTree>
    <p:extLst>
      <p:ext uri="{BB962C8B-B14F-4D97-AF65-F5344CB8AC3E}">
        <p14:creationId xmlns="" xmlns:p14="http://schemas.microsoft.com/office/powerpoint/2010/main" val="10128594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3" Type="http://schemas.openxmlformats.org/officeDocument/2006/relationships/hyperlink" Target="http://stattrek.com/Help/Glossary.aspx?Target=Statistical_experiment"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hyperlink" Target="http://stattrek.com/Help/Glossary.aspx?Target=Independen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mlDrawing" Target="../drawings/vmlDrawing19.v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7.xml"/><Relationship Id="rId1" Type="http://schemas.openxmlformats.org/officeDocument/2006/relationships/vmlDrawing" Target="../drawings/vmlDrawing20.v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vmlDrawing" Target="../drawings/vmlDrawing21.v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probability distributions</a:t>
            </a:r>
            <a:endParaRPr lang="en-US" dirty="0"/>
          </a:p>
        </p:txBody>
      </p:sp>
      <p:sp>
        <p:nvSpPr>
          <p:cNvPr id="3" name="Subtitle 2"/>
          <p:cNvSpPr>
            <a:spLocks noGrp="1"/>
          </p:cNvSpPr>
          <p:nvPr>
            <p:ph type="subTitle" idx="1"/>
          </p:nvPr>
        </p:nvSpPr>
        <p:spPr/>
        <p:txBody>
          <a:bodyPr/>
          <a:lstStyle/>
          <a:p>
            <a:r>
              <a:rPr lang="en-US" dirty="0" smtClean="0"/>
              <a:t>Mean, variance and standard deviation for a probability distribution.</a:t>
            </a:r>
          </a:p>
          <a:p>
            <a:r>
              <a:rPr lang="en-US" dirty="0" smtClean="0"/>
              <a:t>Binomial distribution</a:t>
            </a:r>
            <a:endParaRPr lang="en-US" dirty="0"/>
          </a:p>
        </p:txBody>
      </p:sp>
    </p:spTree>
    <p:extLst>
      <p:ext uri="{BB962C8B-B14F-4D97-AF65-F5344CB8AC3E}">
        <p14:creationId xmlns="" xmlns:p14="http://schemas.microsoft.com/office/powerpoint/2010/main" val="1764331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CA" dirty="0"/>
                  <a:t>Find the probability distribution for x = number of correct answers for the experiment of a student guessing at 2 questions true-false quiz.</a:t>
                </a:r>
                <a:endParaRPr lang="en-US" dirty="0"/>
              </a:p>
              <a:p>
                <a:r>
                  <a:rPr lang="en-CA" dirty="0"/>
                  <a:t>The sample space associated with this experiment is:</a:t>
                </a:r>
                <a:endParaRPr lang="en-US" dirty="0"/>
              </a:p>
              <a:p>
                <a14:m>
                  <m:oMath xmlns:m="http://schemas.openxmlformats.org/officeDocument/2006/math">
                    <m:r>
                      <a:rPr lang="en-CA" i="1">
                        <a:latin typeface="Cambria Math" panose="02040503050406030204" pitchFamily="18" charset="0"/>
                      </a:rPr>
                      <m:t>𝑆</m:t>
                    </m:r>
                    <m:r>
                      <a:rPr lang="en-CA" i="1">
                        <a:latin typeface="Cambria Math" panose="02040503050406030204" pitchFamily="18" charset="0"/>
                      </a:rPr>
                      <m:t>= </m:t>
                    </m:r>
                    <m:d>
                      <m:dPr>
                        <m:begChr m:val="{"/>
                        <m:endChr m:val="}"/>
                        <m:ctrlPr>
                          <a:rPr lang="en-US" i="1">
                            <a:latin typeface="Cambria Math" panose="02040503050406030204" pitchFamily="18" charset="0"/>
                          </a:rPr>
                        </m:ctrlPr>
                      </m:dPr>
                      <m:e>
                        <m:r>
                          <a:rPr lang="en-CA" i="1">
                            <a:latin typeface="Cambria Math" panose="02040503050406030204" pitchFamily="18" charset="0"/>
                          </a:rPr>
                          <m:t>𝐶𝑊</m:t>
                        </m:r>
                        <m:r>
                          <a:rPr lang="en-CA" i="1">
                            <a:latin typeface="Cambria Math" panose="02040503050406030204" pitchFamily="18" charset="0"/>
                          </a:rPr>
                          <m:t>, </m:t>
                        </m:r>
                        <m:r>
                          <a:rPr lang="en-CA" i="1">
                            <a:latin typeface="Cambria Math" panose="02040503050406030204" pitchFamily="18" charset="0"/>
                          </a:rPr>
                          <m:t>𝑊𝐶</m:t>
                        </m:r>
                        <m:r>
                          <a:rPr lang="en-CA" i="1">
                            <a:latin typeface="Cambria Math" panose="02040503050406030204" pitchFamily="18" charset="0"/>
                          </a:rPr>
                          <m:t>, </m:t>
                        </m:r>
                        <m:r>
                          <a:rPr lang="en-CA" i="1">
                            <a:latin typeface="Cambria Math" panose="02040503050406030204" pitchFamily="18" charset="0"/>
                          </a:rPr>
                          <m:t>𝑊𝑊</m:t>
                        </m:r>
                        <m:r>
                          <a:rPr lang="en-CA" i="1">
                            <a:latin typeface="Cambria Math" panose="02040503050406030204" pitchFamily="18" charset="0"/>
                          </a:rPr>
                          <m:t>, </m:t>
                        </m:r>
                        <m:r>
                          <a:rPr lang="en-CA" i="1">
                            <a:latin typeface="Cambria Math" panose="02040503050406030204" pitchFamily="18" charset="0"/>
                          </a:rPr>
                          <m:t>𝐶𝐶</m:t>
                        </m:r>
                      </m:e>
                    </m:d>
                  </m:oMath>
                </a14:m>
                <a:endParaRPr lang="en-US" dirty="0"/>
              </a:p>
              <a:p>
                <a:pPr marL="0" indent="0">
                  <a:buNone/>
                </a:pPr>
                <a:r>
                  <a:rPr lang="en-CA" dirty="0"/>
                  <a:t> </a:t>
                </a:r>
                <a:endParaRPr lang="en-US" dirty="0"/>
              </a:p>
              <a:p>
                <a:r>
                  <a:rPr lang="en-CA" dirty="0"/>
                  <a:t>Each of the outcomes in S is equally likely, so each of them has a probability of ¼.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479" t="-806"/>
                </a:stretch>
              </a:blipFill>
            </p:spPr>
            <p:txBody>
              <a:bodyPr/>
              <a:lstStyle/>
              <a:p>
                <a:r>
                  <a:rPr lang="en-CA">
                    <a:noFill/>
                  </a:rPr>
                  <a:t> </a:t>
                </a:r>
              </a:p>
            </p:txBody>
          </p:sp>
        </mc:Fallback>
      </mc:AlternateContent>
    </p:spTree>
    <p:extLst>
      <p:ext uri="{BB962C8B-B14F-4D97-AF65-F5344CB8AC3E}">
        <p14:creationId xmlns="" xmlns:p14="http://schemas.microsoft.com/office/powerpoint/2010/main" val="229092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can be organized in a table:</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809772586"/>
              </p:ext>
            </p:extLst>
          </p:nvPr>
        </p:nvGraphicFramePr>
        <p:xfrm>
          <a:off x="1676400" y="2298699"/>
          <a:ext cx="8572500" cy="3073400"/>
        </p:xfrm>
        <a:graphic>
          <a:graphicData uri="http://schemas.openxmlformats.org/drawingml/2006/table">
            <a:tbl>
              <a:tblPr firstRow="1" firstCol="1" bandRow="1">
                <a:tableStyleId>{5C22544A-7EE6-4342-B048-85BDC9FD1C3A}</a:tableStyleId>
              </a:tblPr>
              <a:tblGrid>
                <a:gridCol w="4286250"/>
                <a:gridCol w="4286250"/>
              </a:tblGrid>
              <a:tr h="614680">
                <a:tc>
                  <a:txBody>
                    <a:bodyPr/>
                    <a:lstStyle/>
                    <a:p>
                      <a:pPr marL="0" marR="0" algn="ctr">
                        <a:lnSpc>
                          <a:spcPct val="115000"/>
                        </a:lnSpc>
                        <a:spcBef>
                          <a:spcPts val="0"/>
                        </a:spcBef>
                        <a:spcAft>
                          <a:spcPts val="0"/>
                        </a:spcAft>
                      </a:pPr>
                      <a:r>
                        <a:rPr lang="en-US" sz="2000" dirty="0">
                          <a:effectLst/>
                        </a:rPr>
                        <a:t>Outcome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4680">
                <a:tc>
                  <a:txBody>
                    <a:bodyPr/>
                    <a:lstStyle/>
                    <a:p>
                      <a:pPr marL="0" marR="0" algn="ctr">
                        <a:lnSpc>
                          <a:spcPct val="115000"/>
                        </a:lnSpc>
                        <a:spcBef>
                          <a:spcPts val="0"/>
                        </a:spcBef>
                        <a:spcAft>
                          <a:spcPts val="0"/>
                        </a:spcAft>
                      </a:pPr>
                      <a:r>
                        <a:rPr lang="en-US" sz="2000">
                          <a:effectLst/>
                        </a:rPr>
                        <a:t>CW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4680">
                <a:tc>
                  <a:txBody>
                    <a:bodyPr/>
                    <a:lstStyle/>
                    <a:p>
                      <a:pPr marL="0" marR="0" algn="ctr">
                        <a:lnSpc>
                          <a:spcPct val="115000"/>
                        </a:lnSpc>
                        <a:spcBef>
                          <a:spcPts val="0"/>
                        </a:spcBef>
                        <a:spcAft>
                          <a:spcPts val="0"/>
                        </a:spcAft>
                      </a:pPr>
                      <a:r>
                        <a:rPr lang="en-US" sz="2000">
                          <a:effectLst/>
                        </a:rPr>
                        <a:t>WC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4680">
                <a:tc>
                  <a:txBody>
                    <a:bodyPr/>
                    <a:lstStyle/>
                    <a:p>
                      <a:pPr marL="0" marR="0" algn="ctr">
                        <a:lnSpc>
                          <a:spcPct val="115000"/>
                        </a:lnSpc>
                        <a:spcBef>
                          <a:spcPts val="0"/>
                        </a:spcBef>
                        <a:spcAft>
                          <a:spcPts val="0"/>
                        </a:spcAft>
                      </a:pPr>
                      <a:r>
                        <a:rPr lang="en-US" sz="2000">
                          <a:effectLst/>
                        </a:rPr>
                        <a:t>WW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4680">
                <a:tc>
                  <a:txBody>
                    <a:bodyPr/>
                    <a:lstStyle/>
                    <a:p>
                      <a:pPr marL="0" marR="0" algn="ctr">
                        <a:lnSpc>
                          <a:spcPct val="115000"/>
                        </a:lnSpc>
                        <a:spcBef>
                          <a:spcPts val="0"/>
                        </a:spcBef>
                        <a:spcAft>
                          <a:spcPts val="0"/>
                        </a:spcAft>
                      </a:pPr>
                      <a:r>
                        <a:rPr lang="en-US" sz="2000">
                          <a:effectLst/>
                        </a:rPr>
                        <a:t>CC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 xmlns:p14="http://schemas.microsoft.com/office/powerpoint/2010/main" val="444331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a:r>
            <a:br>
              <a:rPr lang="en-CA" dirty="0" smtClean="0"/>
            </a:br>
            <a:r>
              <a:rPr lang="en-CA" dirty="0" smtClean="0"/>
              <a:t>We can calculate now the probability of each value of x:</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For </a:t>
            </a:r>
            <a:r>
              <a:rPr lang="en-US" dirty="0"/>
              <a:t>x = 0, the outcome is WW, so:</a:t>
            </a:r>
          </a:p>
          <a:p>
            <a:r>
              <a:rPr lang="en-CA" dirty="0"/>
              <a:t>P(0) = P(WW) = ¼</a:t>
            </a:r>
            <a:endParaRPr lang="en-US" dirty="0"/>
          </a:p>
          <a:p>
            <a:pPr marL="0" indent="0">
              <a:buNone/>
            </a:pPr>
            <a:endParaRPr lang="en-US" dirty="0"/>
          </a:p>
          <a:p>
            <a:pPr lvl="0"/>
            <a:r>
              <a:rPr lang="en-US" dirty="0"/>
              <a:t>For x = 1, the outcomes are CW and WC, so:</a:t>
            </a:r>
          </a:p>
          <a:p>
            <a:r>
              <a:rPr lang="en-CA" dirty="0"/>
              <a:t>P(1) = 2/4 = ½</a:t>
            </a:r>
            <a:endParaRPr lang="en-US" dirty="0"/>
          </a:p>
          <a:p>
            <a:pPr marL="0" indent="0">
              <a:buNone/>
            </a:pPr>
            <a:endParaRPr lang="en-US" dirty="0"/>
          </a:p>
          <a:p>
            <a:pPr lvl="0"/>
            <a:r>
              <a:rPr lang="en-US" dirty="0"/>
              <a:t>For x = 2, the outcome is CC, so:</a:t>
            </a:r>
          </a:p>
          <a:p>
            <a:r>
              <a:rPr lang="en-CA" dirty="0"/>
              <a:t>P(2) = ¼</a:t>
            </a:r>
            <a:endParaRPr lang="en-US" dirty="0"/>
          </a:p>
          <a:p>
            <a:endParaRPr lang="en-US" dirty="0"/>
          </a:p>
        </p:txBody>
      </p:sp>
    </p:spTree>
    <p:extLst>
      <p:ext uri="{BB962C8B-B14F-4D97-AF65-F5344CB8AC3E}">
        <p14:creationId xmlns="" xmlns:p14="http://schemas.microsoft.com/office/powerpoint/2010/main" val="2813731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a:r>
            <a:br>
              <a:rPr lang="en-CA" dirty="0" smtClean="0"/>
            </a:br>
            <a:r>
              <a:rPr lang="en-CA" dirty="0" smtClean="0"/>
              <a:t>The </a:t>
            </a:r>
            <a:r>
              <a:rPr lang="en-CA" dirty="0"/>
              <a:t>values for the probability of the x variable can be organized in the following table:</a:t>
            </a:r>
            <a:r>
              <a:rPr lang="en-US" dirty="0"/>
              <a:t/>
            </a:r>
            <a:br>
              <a:rPr lang="en-US" dirty="0"/>
            </a:br>
            <a:endParaRPr lang="en-US" dirty="0"/>
          </a:p>
        </p:txBody>
      </p:sp>
      <mc:AlternateContent xmlns:mc="http://schemas.openxmlformats.org/markup-compatibility/2006">
        <mc:Choice xmlns=""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910957975"/>
                  </p:ext>
                </p:extLst>
              </p:nvPr>
            </p:nvGraphicFramePr>
            <p:xfrm>
              <a:off x="1578264" y="2836717"/>
              <a:ext cx="9359900" cy="3353956"/>
            </p:xfrm>
            <a:graphic>
              <a:graphicData uri="http://schemas.openxmlformats.org/drawingml/2006/table">
                <a:tbl>
                  <a:tblPr firstRow="1" firstCol="1" bandRow="1">
                    <a:tableStyleId>{5C22544A-7EE6-4342-B048-85BDC9FD1C3A}</a:tableStyleId>
                  </a:tblPr>
                  <a:tblGrid>
                    <a:gridCol w="4679950"/>
                    <a:gridCol w="4679950"/>
                  </a:tblGrid>
                  <a:tr h="838489">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P(x)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489">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CA" sz="2400" b="0" i="1" dirty="0" smtClean="0">
                                    <a:effectLst/>
                                    <a:latin typeface="Cambria Math" panose="02040503050406030204" pitchFamily="18" charset="0"/>
                                  </a:rPr>
                                  <m:t>1/4</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489">
                    <a:tc>
                      <a:txBody>
                        <a:bodyPr/>
                        <a:lstStyle/>
                        <a:p>
                          <a:pPr marL="0" marR="0" algn="ctr">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CA" sz="2400" b="0" i="1" dirty="0" smtClean="0">
                                    <a:effectLst/>
                                    <a:latin typeface="Cambria Math" panose="02040503050406030204" pitchFamily="18" charset="0"/>
                                  </a:rPr>
                                  <m:t>1/2</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489">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 xmlns:p14="http://schemas.microsoft.com/office/powerpoint/2010/main" val="910957975"/>
                  </p:ext>
                </p:extLst>
              </p:nvPr>
            </p:nvGraphicFramePr>
            <p:xfrm>
              <a:off x="1578264" y="2836717"/>
              <a:ext cx="9359900" cy="3353956"/>
            </p:xfrm>
            <a:graphic>
              <a:graphicData uri="http://schemas.openxmlformats.org/drawingml/2006/table">
                <a:tbl>
                  <a:tblPr firstRow="1" firstCol="1" bandRow="1">
                    <a:tableStyleId>{5C22544A-7EE6-4342-B048-85BDC9FD1C3A}</a:tableStyleId>
                  </a:tblPr>
                  <a:tblGrid>
                    <a:gridCol w="4679950"/>
                    <a:gridCol w="4679950"/>
                  </a:tblGrid>
                  <a:tr h="838489">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P(x)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489">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260" t="-107971" r="-521" b="-200725"/>
                          </a:stretch>
                        </a:blipFill>
                      </a:tcPr>
                    </a:tc>
                  </a:tr>
                  <a:tr h="838489">
                    <a:tc>
                      <a:txBody>
                        <a:bodyPr/>
                        <a:lstStyle/>
                        <a:p>
                          <a:pPr marL="0" marR="0" algn="ctr">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260" t="-209489" r="-521" b="-102190"/>
                          </a:stretch>
                        </a:blipFill>
                      </a:tcPr>
                    </a:tc>
                  </a:tr>
                  <a:tr h="838489">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 xmlns:p14="http://schemas.microsoft.com/office/powerpoint/2010/main" val="2335795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of discrete </a:t>
            </a:r>
            <a:r>
              <a:rPr lang="en-US" smtClean="0"/>
              <a:t>probability distribution</a:t>
            </a:r>
            <a:endParaRPr lang="en-US"/>
          </a:p>
        </p:txBody>
      </p:sp>
      <p:sp>
        <p:nvSpPr>
          <p:cNvPr id="3" name="Content Placeholder 2"/>
          <p:cNvSpPr>
            <a:spLocks noGrp="1"/>
          </p:cNvSpPr>
          <p:nvPr>
            <p:ph idx="1"/>
          </p:nvPr>
        </p:nvSpPr>
        <p:spPr>
          <a:xfrm>
            <a:off x="749300" y="1872456"/>
            <a:ext cx="10515600" cy="4351338"/>
          </a:xfrm>
        </p:spPr>
        <p:txBody>
          <a:bodyPr>
            <a:normAutofit/>
          </a:bodyPr>
          <a:lstStyle/>
          <a:p>
            <a:endParaRPr lang="en-CA" dirty="0" smtClean="0"/>
          </a:p>
          <a:p>
            <a:endParaRPr lang="en-CA" dirty="0"/>
          </a:p>
          <a:p>
            <a:endParaRPr lang="en-CA" dirty="0" smtClean="0"/>
          </a:p>
          <a:p>
            <a:endParaRPr lang="en-CA" dirty="0"/>
          </a:p>
          <a:p>
            <a:pPr marL="0" indent="0">
              <a:buNone/>
            </a:pPr>
            <a:r>
              <a:rPr lang="en-CA" sz="2200" dirty="0" smtClean="0"/>
              <a:t>        P(x)</a:t>
            </a:r>
            <a:r>
              <a:rPr lang="en-CA" sz="2200" dirty="0"/>
              <a:t> </a:t>
            </a:r>
            <a:endParaRPr lang="en-CA" sz="2200" dirty="0" smtClean="0"/>
          </a:p>
          <a:p>
            <a:pPr marL="0" indent="0">
              <a:buNone/>
            </a:pPr>
            <a:endParaRPr lang="en-CA" dirty="0"/>
          </a:p>
          <a:p>
            <a:pPr marL="0" indent="0">
              <a:buNone/>
            </a:pPr>
            <a:endParaRPr lang="en-CA" dirty="0" smtClean="0"/>
          </a:p>
          <a:p>
            <a:pPr marL="0" indent="0">
              <a:buNone/>
            </a:pPr>
            <a:r>
              <a:rPr lang="en-CA" dirty="0"/>
              <a:t>	 </a:t>
            </a:r>
            <a:r>
              <a:rPr lang="en-CA" dirty="0" smtClean="0"/>
              <a:t>     </a:t>
            </a:r>
          </a:p>
          <a:p>
            <a:pPr marL="0" indent="0">
              <a:buNone/>
            </a:pPr>
            <a:endParaRPr lang="en-CA" sz="1600" dirty="0"/>
          </a:p>
          <a:p>
            <a:pPr marL="0" indent="0">
              <a:buNone/>
            </a:pPr>
            <a:r>
              <a:rPr lang="en-CA" sz="1600" dirty="0" smtClean="0"/>
              <a:t> 	           	      0         1           2</a:t>
            </a:r>
            <a:r>
              <a:rPr lang="en-CA" sz="1600" dirty="0"/>
              <a:t>	</a:t>
            </a:r>
            <a:r>
              <a:rPr lang="en-CA" sz="1600" dirty="0" smtClean="0"/>
              <a:t>  		 x</a:t>
            </a:r>
            <a:endParaRPr lang="en-US" sz="1600" dirty="0"/>
          </a:p>
          <a:p>
            <a:pPr marL="0" indent="0">
              <a:buNone/>
            </a:pPr>
            <a:endParaRPr lang="en-US" dirty="0"/>
          </a:p>
        </p:txBody>
      </p:sp>
      <p:cxnSp>
        <p:nvCxnSpPr>
          <p:cNvPr id="19" name="AutoShape 2"/>
          <p:cNvCxnSpPr>
            <a:cxnSpLocks noChangeShapeType="1"/>
          </p:cNvCxnSpPr>
          <p:nvPr/>
        </p:nvCxnSpPr>
        <p:spPr bwMode="auto">
          <a:xfrm>
            <a:off x="2252980" y="5601176"/>
            <a:ext cx="2380615" cy="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20" name="AutoShape 4"/>
          <p:cNvCxnSpPr>
            <a:cxnSpLocks noChangeShapeType="1"/>
          </p:cNvCxnSpPr>
          <p:nvPr/>
        </p:nvCxnSpPr>
        <p:spPr bwMode="auto">
          <a:xfrm>
            <a:off x="2252980" y="5212556"/>
            <a:ext cx="638175"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1" name="AutoShape 5"/>
          <p:cNvCxnSpPr>
            <a:cxnSpLocks noChangeShapeType="1"/>
          </p:cNvCxnSpPr>
          <p:nvPr/>
        </p:nvCxnSpPr>
        <p:spPr bwMode="auto">
          <a:xfrm flipV="1">
            <a:off x="2891155" y="4759166"/>
            <a:ext cx="0" cy="83693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2" name="AutoShape 6"/>
          <p:cNvCxnSpPr>
            <a:cxnSpLocks noChangeShapeType="1"/>
          </p:cNvCxnSpPr>
          <p:nvPr/>
        </p:nvCxnSpPr>
        <p:spPr bwMode="auto">
          <a:xfrm>
            <a:off x="2891155" y="4759166"/>
            <a:ext cx="681355"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3" name="AutoShape 7"/>
          <p:cNvCxnSpPr>
            <a:cxnSpLocks noChangeShapeType="1"/>
          </p:cNvCxnSpPr>
          <p:nvPr/>
        </p:nvCxnSpPr>
        <p:spPr bwMode="auto">
          <a:xfrm>
            <a:off x="3572510" y="4759166"/>
            <a:ext cx="0" cy="83693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4" name="AutoShape 8"/>
          <p:cNvCxnSpPr>
            <a:cxnSpLocks noChangeShapeType="1"/>
          </p:cNvCxnSpPr>
          <p:nvPr/>
        </p:nvCxnSpPr>
        <p:spPr bwMode="auto">
          <a:xfrm>
            <a:off x="3572510" y="5212556"/>
            <a:ext cx="578485" cy="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5" name="AutoShape 9"/>
          <p:cNvCxnSpPr>
            <a:cxnSpLocks noChangeShapeType="1"/>
          </p:cNvCxnSpPr>
          <p:nvPr/>
        </p:nvCxnSpPr>
        <p:spPr bwMode="auto">
          <a:xfrm>
            <a:off x="4150995" y="5212556"/>
            <a:ext cx="0" cy="38862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6" name="AutoShape 10"/>
          <p:cNvCxnSpPr>
            <a:cxnSpLocks noChangeShapeType="1"/>
          </p:cNvCxnSpPr>
          <p:nvPr/>
        </p:nvCxnSpPr>
        <p:spPr bwMode="auto">
          <a:xfrm flipV="1">
            <a:off x="2580640" y="5497671"/>
            <a:ext cx="0" cy="10350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7" name="AutoShape 11"/>
          <p:cNvCxnSpPr>
            <a:cxnSpLocks noChangeShapeType="1"/>
          </p:cNvCxnSpPr>
          <p:nvPr/>
        </p:nvCxnSpPr>
        <p:spPr bwMode="auto">
          <a:xfrm flipV="1">
            <a:off x="3227705" y="5497671"/>
            <a:ext cx="0" cy="10350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28" name="AutoShape 12"/>
          <p:cNvCxnSpPr>
            <a:cxnSpLocks noChangeShapeType="1"/>
          </p:cNvCxnSpPr>
          <p:nvPr/>
        </p:nvCxnSpPr>
        <p:spPr bwMode="auto">
          <a:xfrm flipV="1">
            <a:off x="3865880" y="5497671"/>
            <a:ext cx="0" cy="10350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29" name="Rectangle 26"/>
          <p:cNvSpPr>
            <a:spLocks noChangeArrowheads="1"/>
          </p:cNvSpPr>
          <p:nvPr/>
        </p:nvSpPr>
        <p:spPr bwMode="auto">
          <a:xfrm>
            <a:off x="558800" y="565261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27"/>
          <p:cNvSpPr>
            <a:spLocks noChangeArrowheads="1"/>
          </p:cNvSpPr>
          <p:nvPr/>
        </p:nvSpPr>
        <p:spPr bwMode="auto">
          <a:xfrm>
            <a:off x="1651000" y="4869497"/>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1/2</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1651000" y="5406866"/>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1/4</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3" name="Straight Arrow Connector 32"/>
          <p:cNvCxnSpPr/>
          <p:nvPr/>
        </p:nvCxnSpPr>
        <p:spPr>
          <a:xfrm flipV="1">
            <a:off x="2252980" y="3873500"/>
            <a:ext cx="0" cy="1722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577639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Mean, variance and standard deviation for a discrete probability distribution</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pPr marL="0" indent="0">
                  <a:buNone/>
                </a:pPr>
                <a:r>
                  <a:rPr lang="en-CA" b="1" dirty="0" smtClean="0"/>
                  <a:t>1) </a:t>
                </a:r>
                <a:r>
                  <a:rPr lang="en-CA" b="1" u="sng" dirty="0" smtClean="0"/>
                  <a:t>Mean</a:t>
                </a:r>
                <a:r>
                  <a:rPr lang="en-CA" dirty="0"/>
                  <a:t>. </a:t>
                </a:r>
              </a:p>
              <a:p>
                <a:pPr marL="0" indent="0">
                  <a:buNone/>
                </a:pPr>
                <a:r>
                  <a:rPr lang="en-CA" dirty="0"/>
                  <a:t>Definition. Considering a discrete random variable x with a probability distribution P(x), the mean of the probability distribution is:</a:t>
                </a:r>
              </a:p>
              <a:p>
                <a:pPr marL="0" indent="0">
                  <a:buNone/>
                </a:pPr>
                <a:endParaRPr lang="en-CA" i="1" dirty="0" smtClean="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oMath>
                  </m:oMathPara>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217" t="-2241"/>
                </a:stretch>
              </a:blipFill>
            </p:spPr>
            <p:txBody>
              <a:bodyPr/>
              <a:lstStyle/>
              <a:p>
                <a:r>
                  <a:rPr lang="en-CA">
                    <a:noFill/>
                  </a:rPr>
                  <a:t> </a:t>
                </a:r>
              </a:p>
            </p:txBody>
          </p:sp>
        </mc:Fallback>
      </mc:AlternateContent>
    </p:spTree>
    <p:extLst>
      <p:ext uri="{BB962C8B-B14F-4D97-AF65-F5344CB8AC3E}">
        <p14:creationId xmlns="" xmlns:p14="http://schemas.microsoft.com/office/powerpoint/2010/main" val="1614131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b="1" dirty="0" smtClean="0"/>
                  <a:t>2) </a:t>
                </a:r>
                <a:r>
                  <a:rPr lang="en-CA" b="1" u="sng" dirty="0" smtClean="0"/>
                  <a:t>Variance</a:t>
                </a:r>
                <a:endParaRPr lang="en-CA" dirty="0"/>
              </a:p>
              <a:p>
                <a:pPr marL="0" indent="0">
                  <a:buNone/>
                </a:pPr>
                <a:r>
                  <a:rPr lang="en-CA" dirty="0"/>
                  <a:t>Definition.  Considering a discrete random variable x with a probability distribution P(x), the variance of the probability distribution is:</a:t>
                </a:r>
                <a:br>
                  <a:rPr lang="en-CA" dirty="0"/>
                </a:br>
                <a14:m>
                  <m:oMathPara xmlns:m="http://schemas.openxmlformats.org/officeDocument/2006/math">
                    <m:oMathParaPr>
                      <m:jc m:val="centerGroup"/>
                    </m:oMathParaPr>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smtClean="0">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oMath>
                  </m:oMathPara>
                </a14:m>
                <a:endParaRPr lang="en-CA" dirty="0"/>
              </a:p>
              <a:p>
                <a:pPr marL="0" indent="0">
                  <a:buNone/>
                </a:pPr>
                <a:r>
                  <a:rPr lang="en-CA" dirty="0"/>
                  <a:t>An alternative (easier) formula for the variance is:</a:t>
                </a:r>
                <a:br>
                  <a:rPr lang="en-CA" dirty="0"/>
                </a:br>
                <a14:m>
                  <m:oMathPara xmlns:m="http://schemas.openxmlformats.org/officeDocument/2006/math">
                    <m:oMathParaPr>
                      <m:jc m:val="centerGroup"/>
                    </m:oMathParaPr>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a:latin typeface="Cambria Math" panose="02040503050406030204" pitchFamily="18" charset="0"/>
                        </a:rPr>
                        <m:t>= </m:t>
                      </m:r>
                      <m:d>
                        <m:dPr>
                          <m:begChr m:val="["/>
                          <m:endChr m:val="]"/>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2</m:t>
                                  </m:r>
                                </m:sup>
                              </m:sSup>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d>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𝜇</m:t>
                          </m:r>
                        </m:e>
                        <m:sup>
                          <m:r>
                            <a:rPr lang="en-CA" i="1">
                              <a:latin typeface="Cambria Math" panose="02040503050406030204" pitchFamily="18" charset="0"/>
                            </a:rPr>
                            <m:t>2</m:t>
                          </m:r>
                        </m:sup>
                      </m:sSup>
                    </m:oMath>
                  </m:oMathPara>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616" t="-806"/>
                </a:stretch>
              </a:blipFill>
            </p:spPr>
            <p:txBody>
              <a:bodyPr/>
              <a:lstStyle/>
              <a:p>
                <a:r>
                  <a:rPr lang="en-CA">
                    <a:noFill/>
                  </a:rPr>
                  <a:t> </a:t>
                </a:r>
              </a:p>
            </p:txBody>
          </p:sp>
        </mc:Fallback>
      </mc:AlternateContent>
    </p:spTree>
    <p:extLst>
      <p:ext uri="{BB962C8B-B14F-4D97-AF65-F5344CB8AC3E}">
        <p14:creationId xmlns="" xmlns:p14="http://schemas.microsoft.com/office/powerpoint/2010/main" val="4196981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b="1" dirty="0" smtClean="0"/>
                  <a:t>3) </a:t>
                </a:r>
                <a:r>
                  <a:rPr lang="en-CA" b="1" u="sng" dirty="0" smtClean="0"/>
                  <a:t>Standard </a:t>
                </a:r>
                <a:r>
                  <a:rPr lang="en-CA" b="1" u="sng" dirty="0"/>
                  <a:t>deviation</a:t>
                </a:r>
                <a:r>
                  <a:rPr lang="en-CA" dirty="0"/>
                  <a:t>.</a:t>
                </a:r>
              </a:p>
              <a:p>
                <a:pPr marL="0" indent="0">
                  <a:buNone/>
                </a:pPr>
                <a:r>
                  <a:rPr lang="en-CA" dirty="0"/>
                  <a:t>Definition. Considering a discrete random variable x with a probability distribution P(x), the standard deviation of the probability distribution is defined as the square root of the variance.</a:t>
                </a:r>
                <a:br>
                  <a:rPr lang="en-CA" dirty="0"/>
                </a:br>
                <a:endParaRPr lang="en-CA" dirty="0"/>
              </a:p>
              <a:p>
                <a:pPr marL="0" indent="0">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𝜎</m:t>
                      </m:r>
                      <m:r>
                        <a:rPr lang="en-CA" i="1">
                          <a:latin typeface="Cambria Math" panose="02040503050406030204" pitchFamily="18" charset="0"/>
                        </a:rPr>
                        <m:t>= </m:t>
                      </m:r>
                      <m:rad>
                        <m:radPr>
                          <m:degHide m:val="on"/>
                          <m:ctrlPr>
                            <a:rPr lang="en-CA" i="1" smtClean="0">
                              <a:latin typeface="Cambria Math" panose="02040503050406030204" pitchFamily="18" charset="0"/>
                            </a:rPr>
                          </m:ctrlPr>
                        </m:radPr>
                        <m:deg/>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rad>
                    </m:oMath>
                  </m:oMathPara>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616" t="-806" r="-684"/>
                </a:stretch>
              </a:blipFill>
            </p:spPr>
            <p:txBody>
              <a:bodyPr/>
              <a:lstStyle/>
              <a:p>
                <a:r>
                  <a:rPr lang="en-CA">
                    <a:noFill/>
                  </a:rPr>
                  <a:t> </a:t>
                </a:r>
              </a:p>
            </p:txBody>
          </p:sp>
        </mc:Fallback>
      </mc:AlternateContent>
    </p:spTree>
    <p:extLst>
      <p:ext uri="{BB962C8B-B14F-4D97-AF65-F5344CB8AC3E}">
        <p14:creationId xmlns="" xmlns:p14="http://schemas.microsoft.com/office/powerpoint/2010/main" val="1455222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a:t>
            </a:r>
            <a:endParaRPr lang="en-CA" dirty="0"/>
          </a:p>
        </p:txBody>
      </p:sp>
      <p:sp>
        <p:nvSpPr>
          <p:cNvPr id="3" name="Content Placeholder 2"/>
          <p:cNvSpPr>
            <a:spLocks noGrp="1"/>
          </p:cNvSpPr>
          <p:nvPr>
            <p:ph idx="1"/>
          </p:nvPr>
        </p:nvSpPr>
        <p:spPr/>
        <p:txBody>
          <a:bodyPr/>
          <a:lstStyle/>
          <a:p>
            <a:r>
              <a:rPr lang="en-CA" dirty="0"/>
              <a:t>Consider the experiment of selecting a family with one child. If the random variable is the number of girls in that family, calculate the mean, variance and standard deviation for the probability distribution of this variable.</a:t>
            </a:r>
          </a:p>
          <a:p>
            <a:endParaRPr lang="en-CA" dirty="0"/>
          </a:p>
        </p:txBody>
      </p:sp>
    </p:spTree>
    <p:extLst>
      <p:ext uri="{BB962C8B-B14F-4D97-AF65-F5344CB8AC3E}">
        <p14:creationId xmlns="" xmlns:p14="http://schemas.microsoft.com/office/powerpoint/2010/main" val="2045237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1</a:t>
            </a:r>
            <a:endParaRPr lang="en-CA"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493805071"/>
              </p:ext>
            </p:extLst>
          </p:nvPr>
        </p:nvGraphicFramePr>
        <p:xfrm>
          <a:off x="1692965" y="3386600"/>
          <a:ext cx="8082516" cy="1315803"/>
        </p:xfrm>
        <a:graphic>
          <a:graphicData uri="http://schemas.openxmlformats.org/drawingml/2006/table">
            <a:tbl>
              <a:tblPr firstRow="1" firstCol="1" bandRow="1">
                <a:tableStyleId>{5C22544A-7EE6-4342-B048-85BDC9FD1C3A}</a:tableStyleId>
              </a:tblPr>
              <a:tblGrid>
                <a:gridCol w="4041258"/>
                <a:gridCol w="4041258"/>
              </a:tblGrid>
              <a:tr h="438601">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x</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P(x)</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601">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0</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½</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601">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½</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613452" y="1970828"/>
            <a:ext cx="9039447" cy="14157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62013" algn="l"/>
                <a:tab pos="914400" algn="l"/>
                <a:tab pos="1371600" algn="l"/>
                <a:tab pos="1828800" algn="l"/>
                <a:tab pos="2971800" algn="ctr"/>
              </a:tabLst>
            </a:pPr>
            <a:r>
              <a:rPr kumimoji="0" lang="en-CA"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probabilities for the variable can be organized in the following table (assuming the event of a family having a girl or a boy is equally likely):</a:t>
            </a:r>
            <a:endParaRPr kumimoji="0" lang="en-CA"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62013" algn="l"/>
                <a:tab pos="914400" algn="l"/>
                <a:tab pos="1371600" algn="l"/>
                <a:tab pos="1828800" algn="l"/>
                <a:tab pos="2971800" algn="ctr"/>
              </a:tabLst>
            </a:pPr>
            <a:endParaRPr kumimoji="0" lang="en-CA" altLang="en-US" sz="1400" b="0" i="0" u="none" strike="noStrike" cap="none" normalizeH="0" baseline="0" dirty="0" smtClean="0">
              <a:ln>
                <a:noFill/>
              </a:ln>
              <a:solidFill>
                <a:schemeClr val="tx1"/>
              </a:solidFill>
              <a:effectLst/>
            </a:endParaRPr>
          </a:p>
        </p:txBody>
      </p:sp>
    </p:spTree>
    <p:extLst>
      <p:ext uri="{BB962C8B-B14F-4D97-AF65-F5344CB8AC3E}">
        <p14:creationId xmlns="" xmlns:p14="http://schemas.microsoft.com/office/powerpoint/2010/main" val="274903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Events, sample space and probability</a:t>
            </a:r>
            <a:endParaRPr lang="en-CA" dirty="0"/>
          </a:p>
        </p:txBody>
      </p:sp>
      <p:sp>
        <p:nvSpPr>
          <p:cNvPr id="3" name="Content Placeholder 2"/>
          <p:cNvSpPr>
            <a:spLocks noGrp="1"/>
          </p:cNvSpPr>
          <p:nvPr>
            <p:ph idx="1"/>
          </p:nvPr>
        </p:nvSpPr>
        <p:spPr/>
        <p:txBody>
          <a:bodyPr>
            <a:normAutofit/>
          </a:bodyPr>
          <a:lstStyle/>
          <a:p>
            <a:r>
              <a:rPr lang="en-CA" b="1" u="sng" dirty="0" smtClean="0"/>
              <a:t>Events </a:t>
            </a:r>
            <a:r>
              <a:rPr lang="en-CA" b="1" u="sng" dirty="0"/>
              <a:t>and sample space</a:t>
            </a:r>
            <a:r>
              <a:rPr lang="en-CA" dirty="0"/>
              <a:t>.</a:t>
            </a:r>
          </a:p>
          <a:p>
            <a:r>
              <a:rPr lang="en-CA" dirty="0"/>
              <a:t>Definition. An event is a collection of outcomes for an experiment or a procedure.</a:t>
            </a:r>
          </a:p>
          <a:p>
            <a:r>
              <a:rPr lang="en-CA" dirty="0"/>
              <a:t>Definition. A simple event is an event that cannot be broken down to simpler components.</a:t>
            </a:r>
          </a:p>
          <a:p>
            <a:r>
              <a:rPr lang="en-CA" dirty="0"/>
              <a:t>Example. A simple event would be rolling a 6 when using 1 die. An event would be rolling a 7 when you roll 2 dice.</a:t>
            </a:r>
          </a:p>
          <a:p>
            <a:endParaRPr lang="en-CA" dirty="0"/>
          </a:p>
        </p:txBody>
      </p:sp>
    </p:spTree>
    <p:extLst>
      <p:ext uri="{BB962C8B-B14F-4D97-AF65-F5344CB8AC3E}">
        <p14:creationId xmlns="" xmlns:p14="http://schemas.microsoft.com/office/powerpoint/2010/main" val="330889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2. Calculate the mean, variance and standard deviation</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dirty="0" smtClean="0"/>
                  <a:t>1) Mean</a:t>
                </a:r>
                <a:r>
                  <a:rPr lang="en-CA" dirty="0"/>
                  <a:t>: </a:t>
                </a:r>
                <a:br>
                  <a:rPr lang="en-CA" dirty="0"/>
                </a:br>
                <a:endParaRPr lang="en-CA" dirty="0"/>
              </a:p>
              <a:p>
                <a:pPr marL="0" indent="0">
                  <a:buNone/>
                </a:pPr>
                <a14:m>
                  <m:oMath xmlns:m="http://schemas.openxmlformats.org/officeDocument/2006/math">
                    <m:r>
                      <a:rPr lang="en-CA" b="0" i="1" smtClean="0">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oMath>
                </a14:m>
                <a:r>
                  <a:rPr lang="en-CA" dirty="0"/>
                  <a:t> = 0 x P(0) +1 x P(1) = (0) (1/2) + (1) (1/2) = </a:t>
                </a:r>
                <a:r>
                  <a:rPr lang="en-CA" dirty="0" smtClean="0"/>
                  <a:t>½</a:t>
                </a:r>
              </a:p>
              <a:p>
                <a:endParaRPr lang="en-CA" dirty="0"/>
              </a:p>
              <a:p>
                <a:pPr marL="0" indent="0">
                  <a:buNone/>
                </a:pPr>
                <a:r>
                  <a:rPr lang="en-CA" dirty="0" smtClean="0"/>
                  <a:t>2) Variance:</a:t>
                </a:r>
              </a:p>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a:latin typeface="Cambria Math" panose="02040503050406030204" pitchFamily="18" charset="0"/>
                        </a:rPr>
                        <m:t>= </m:t>
                      </m:r>
                      <m:d>
                        <m:dPr>
                          <m:begChr m:val="["/>
                          <m:endChr m:val="]"/>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2</m:t>
                                  </m:r>
                                </m:sup>
                              </m:sSup>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d>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𝜇</m:t>
                          </m:r>
                        </m:e>
                        <m:sup>
                          <m:r>
                            <a:rPr lang="en-CA" i="1">
                              <a:latin typeface="Cambria Math" panose="02040503050406030204" pitchFamily="18" charset="0"/>
                            </a:rPr>
                            <m:t>2</m:t>
                          </m:r>
                        </m:sup>
                      </m:sSup>
                      <m:r>
                        <a:rPr lang="en-CA"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1">
                                  <a:latin typeface="Cambria Math" panose="02040503050406030204" pitchFamily="18" charset="0"/>
                                </a:rPr>
                                <m:t>0</m:t>
                              </m:r>
                            </m:e>
                          </m:d>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0</m:t>
                          </m:r>
                        </m:e>
                      </m:d>
                      <m:r>
                        <a:rPr lang="en-CA" i="1">
                          <a:latin typeface="Cambria Math" panose="02040503050406030204" pitchFamily="18" charset="0"/>
                        </a:rPr>
                        <m:t>+ </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1">
                                  <a:latin typeface="Cambria Math" panose="02040503050406030204" pitchFamily="18" charset="0"/>
                                </a:rPr>
                                <m:t>1</m:t>
                              </m:r>
                            </m:e>
                          </m:d>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1</m:t>
                          </m:r>
                        </m:e>
                      </m:d>
                      <m:r>
                        <a:rPr lang="en-CA" i="1">
                          <a:latin typeface="Cambria Math" panose="02040503050406030204" pitchFamily="18" charset="0"/>
                        </a:rPr>
                        <m:t>− </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e>
                        <m:sup>
                          <m:r>
                            <a:rPr lang="en-CA" i="1">
                              <a:latin typeface="Cambria Math" panose="02040503050406030204" pitchFamily="18" charset="0"/>
                            </a:rPr>
                            <m:t>2</m:t>
                          </m:r>
                        </m:sup>
                      </m:sSup>
                      <m:r>
                        <a:rPr lang="en-CA" i="1" smtClean="0">
                          <a:latin typeface="Cambria Math" panose="02040503050406030204" pitchFamily="18" charset="0"/>
                        </a:rPr>
                        <m:t>=</m:t>
                      </m:r>
                      <m:f>
                        <m:fPr>
                          <m:ctrlPr>
                            <a:rPr lang="en-CA" i="1" smtClean="0">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4</m:t>
                          </m:r>
                        </m:den>
                      </m:f>
                    </m:oMath>
                  </m:oMathPara>
                </a14:m>
                <a:endParaRPr lang="en-CA" dirty="0"/>
              </a:p>
              <a:p>
                <a:pPr marL="0" indent="0">
                  <a:buNone/>
                </a:pPr>
                <a:r>
                  <a:rPr lang="en-CA" dirty="0" smtClean="0"/>
                  <a:t>3) Standard deviation:</a:t>
                </a:r>
              </a:p>
              <a:p>
                <a:pPr marL="0" indent="0">
                  <a:buNone/>
                </a:pPr>
                <a14:m>
                  <m:oMath xmlns:m="http://schemas.openxmlformats.org/officeDocument/2006/math">
                    <m:r>
                      <a:rPr lang="en-CA" b="0" i="1" smtClean="0">
                        <a:latin typeface="Cambria Math" panose="02040503050406030204" pitchFamily="18" charset="0"/>
                      </a:rPr>
                      <m:t>    </m:t>
                    </m:r>
                    <m:r>
                      <a:rPr lang="en-CA" i="1">
                        <a:latin typeface="Cambria Math" panose="02040503050406030204" pitchFamily="18" charset="0"/>
                      </a:rPr>
                      <m:t>𝜎</m:t>
                    </m:r>
                    <m:r>
                      <a:rPr lang="en-CA" i="1">
                        <a:latin typeface="Cambria Math" panose="02040503050406030204" pitchFamily="18" charset="0"/>
                      </a:rPr>
                      <m:t>=1/2</m:t>
                    </m:r>
                  </m:oMath>
                </a14:m>
                <a:r>
                  <a:rPr lang="en-CA" dirty="0"/>
                  <a:t> </a:t>
                </a:r>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616" t="-806"/>
                </a:stretch>
              </a:blipFill>
            </p:spPr>
            <p:txBody>
              <a:bodyPr/>
              <a:lstStyle/>
              <a:p>
                <a:r>
                  <a:rPr lang="en-CA">
                    <a:noFill/>
                  </a:rPr>
                  <a:t> </a:t>
                </a:r>
              </a:p>
            </p:txBody>
          </p:sp>
        </mc:Fallback>
      </mc:AlternateContent>
    </p:spTree>
    <p:extLst>
      <p:ext uri="{BB962C8B-B14F-4D97-AF65-F5344CB8AC3E}">
        <p14:creationId xmlns="" xmlns:p14="http://schemas.microsoft.com/office/powerpoint/2010/main" val="963192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Expected value</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CA" dirty="0"/>
                  <a:t>Definition. For a random variable x, we define the expected value of the random variable, denoted E(x) to be the mean of the random variable, defined by:</a:t>
                </a:r>
              </a:p>
              <a:p>
                <a14:m>
                  <m:oMath xmlns:m="http://schemas.openxmlformats.org/officeDocument/2006/math">
                    <m:r>
                      <a:rPr lang="en-CA" i="1">
                        <a:latin typeface="Cambria Math" panose="02040503050406030204" pitchFamily="18" charset="0"/>
                      </a:rPr>
                      <m:t>𝐸</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r>
                      <a:rPr lang="en-CA" i="1">
                        <a:latin typeface="Cambria Math" panose="02040503050406030204" pitchFamily="18" charset="0"/>
                      </a:rPr>
                      <m:t> </m:t>
                    </m:r>
                  </m:oMath>
                </a14:m>
                <a:r>
                  <a:rPr lang="en-CA" dirty="0"/>
                  <a:t> </a:t>
                </a:r>
              </a:p>
              <a:p>
                <a:pPr marL="0" indent="0">
                  <a:buNone/>
                </a:pPr>
                <a:endParaRPr lang="en-CA" dirty="0"/>
              </a:p>
              <a:p>
                <a:r>
                  <a:rPr lang="en-CA" dirty="0"/>
                  <a:t>It can be noticed that the expected value is actually the mean of the distribution.</a:t>
                </a:r>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479" t="-806"/>
                </a:stretch>
              </a:blipFill>
            </p:spPr>
            <p:txBody>
              <a:bodyPr/>
              <a:lstStyle/>
              <a:p>
                <a:r>
                  <a:rPr lang="en-CA">
                    <a:noFill/>
                  </a:rPr>
                  <a:t> </a:t>
                </a:r>
              </a:p>
            </p:txBody>
          </p:sp>
        </mc:Fallback>
      </mc:AlternateContent>
    </p:spTree>
    <p:extLst>
      <p:ext uri="{BB962C8B-B14F-4D97-AF65-F5344CB8AC3E}">
        <p14:creationId xmlns="" xmlns:p14="http://schemas.microsoft.com/office/powerpoint/2010/main" val="2322414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binomial experiment</a:t>
            </a:r>
            <a:endParaRPr lang="en-CA" dirty="0"/>
          </a:p>
        </p:txBody>
      </p:sp>
      <p:sp>
        <p:nvSpPr>
          <p:cNvPr id="3" name="Content Placeholder 2"/>
          <p:cNvSpPr>
            <a:spLocks noGrp="1"/>
          </p:cNvSpPr>
          <p:nvPr>
            <p:ph idx="1"/>
          </p:nvPr>
        </p:nvSpPr>
        <p:spPr/>
        <p:txBody>
          <a:bodyPr>
            <a:normAutofit/>
          </a:bodyPr>
          <a:lstStyle/>
          <a:p>
            <a:r>
              <a:rPr lang="en-CA" dirty="0"/>
              <a:t>A </a:t>
            </a:r>
            <a:r>
              <a:rPr lang="en-CA" b="1" dirty="0"/>
              <a:t>binomial experiment</a:t>
            </a:r>
            <a:r>
              <a:rPr lang="en-CA" dirty="0"/>
              <a:t> is a </a:t>
            </a:r>
            <a:r>
              <a:rPr lang="en-CA" dirty="0">
                <a:hlinkClick r:id="rId3"/>
              </a:rPr>
              <a:t>statistical experiment</a:t>
            </a:r>
            <a:r>
              <a:rPr lang="en-CA" dirty="0"/>
              <a:t> that has the following properties: </a:t>
            </a:r>
          </a:p>
          <a:p>
            <a:pPr marL="0" indent="0">
              <a:buNone/>
            </a:pPr>
            <a:r>
              <a:rPr lang="en-CA" dirty="0"/>
              <a:t>- The experiment consists of </a:t>
            </a:r>
            <a:r>
              <a:rPr lang="en-CA" i="1" dirty="0"/>
              <a:t>n</a:t>
            </a:r>
            <a:r>
              <a:rPr lang="en-CA" dirty="0"/>
              <a:t> repeated trials;</a:t>
            </a:r>
          </a:p>
          <a:p>
            <a:pPr marL="0" indent="0">
              <a:buNone/>
            </a:pPr>
            <a:r>
              <a:rPr lang="en-CA" dirty="0"/>
              <a:t>- The trials are </a:t>
            </a:r>
            <a:r>
              <a:rPr lang="en-CA" dirty="0">
                <a:hlinkClick r:id="rId4"/>
              </a:rPr>
              <a:t>independent</a:t>
            </a:r>
            <a:r>
              <a:rPr lang="en-CA" dirty="0"/>
              <a:t>; that is, the outcome on one trial does not affect the outcome on other trials;</a:t>
            </a:r>
          </a:p>
          <a:p>
            <a:pPr marL="0" indent="0">
              <a:buNone/>
            </a:pPr>
            <a:r>
              <a:rPr lang="en-CA" dirty="0"/>
              <a:t>- Each trial can result in just two possible outcomes. We call one of these outcomes a success and the other, a failure; </a:t>
            </a:r>
          </a:p>
          <a:p>
            <a:pPr marL="0" indent="0">
              <a:buNone/>
            </a:pPr>
            <a:r>
              <a:rPr lang="en-CA" dirty="0"/>
              <a:t>- The probability of success, denoted by </a:t>
            </a:r>
            <a:r>
              <a:rPr lang="en-CA" b="1" i="1" dirty="0"/>
              <a:t>p</a:t>
            </a:r>
            <a:r>
              <a:rPr lang="en-CA" dirty="0"/>
              <a:t>, is the same on every trial. </a:t>
            </a:r>
          </a:p>
          <a:p>
            <a:endParaRPr lang="en-CA" dirty="0"/>
          </a:p>
        </p:txBody>
      </p:sp>
    </p:spTree>
    <p:extLst>
      <p:ext uri="{BB962C8B-B14F-4D97-AF65-F5344CB8AC3E}">
        <p14:creationId xmlns="" xmlns:p14="http://schemas.microsoft.com/office/powerpoint/2010/main" val="4022080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400" dirty="0" smtClean="0"/>
              <a:t/>
            </a:r>
            <a:br>
              <a:rPr lang="en-CA" sz="2400" dirty="0" smtClean="0"/>
            </a:br>
            <a:r>
              <a:rPr lang="en-CA" sz="2400" dirty="0" smtClean="0"/>
              <a:t>Example: </a:t>
            </a:r>
            <a:r>
              <a:rPr lang="en-CA" sz="2400" dirty="0"/>
              <a:t>Consider the experiment of flipping a coin 2 times and counting the number of times the coin lands on heads. </a:t>
            </a:r>
            <a:br>
              <a:rPr lang="en-CA" sz="2400" dirty="0"/>
            </a:br>
            <a:r>
              <a:rPr lang="en-CA" sz="2400" dirty="0">
                <a:solidFill>
                  <a:srgbClr val="FF0000"/>
                </a:solidFill>
              </a:rPr>
              <a:t>Is this a binomial experiment?</a:t>
            </a:r>
            <a:br>
              <a:rPr lang="en-CA" sz="2400" dirty="0">
                <a:solidFill>
                  <a:srgbClr val="FF0000"/>
                </a:solidFill>
              </a:rPr>
            </a:br>
            <a:endParaRPr lang="en-CA" sz="2400" dirty="0"/>
          </a:p>
        </p:txBody>
      </p:sp>
      <p:sp>
        <p:nvSpPr>
          <p:cNvPr id="3" name="Content Placeholder 2"/>
          <p:cNvSpPr>
            <a:spLocks noGrp="1"/>
          </p:cNvSpPr>
          <p:nvPr>
            <p:ph idx="1"/>
          </p:nvPr>
        </p:nvSpPr>
        <p:spPr>
          <a:xfrm>
            <a:off x="370610" y="2089150"/>
            <a:ext cx="10515600" cy="4351338"/>
          </a:xfrm>
        </p:spPr>
        <p:txBody>
          <a:bodyPr/>
          <a:lstStyle/>
          <a:p>
            <a:endParaRPr lang="en-CA" dirty="0">
              <a:solidFill>
                <a:srgbClr val="FF0000"/>
              </a:solidFill>
            </a:endParaRPr>
          </a:p>
        </p:txBody>
      </p:sp>
      <p:pic>
        <p:nvPicPr>
          <p:cNvPr id="10242" name="Picture 2" descr="Image result for picture of flipping a coin statistic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5877" y="1778794"/>
            <a:ext cx="4514850" cy="4972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49910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YES!</a:t>
            </a:r>
            <a:endParaRPr lang="en-CA" dirty="0">
              <a:solidFill>
                <a:srgbClr val="FF0000"/>
              </a:solidFill>
            </a:endParaRPr>
          </a:p>
        </p:txBody>
      </p:sp>
      <p:sp>
        <p:nvSpPr>
          <p:cNvPr id="3" name="Content Placeholder 2"/>
          <p:cNvSpPr>
            <a:spLocks noGrp="1"/>
          </p:cNvSpPr>
          <p:nvPr>
            <p:ph idx="1"/>
          </p:nvPr>
        </p:nvSpPr>
        <p:spPr/>
        <p:txBody>
          <a:bodyPr/>
          <a:lstStyle/>
          <a:p>
            <a:r>
              <a:rPr lang="en-CA" dirty="0"/>
              <a:t>This is a binomial experiment because: </a:t>
            </a:r>
          </a:p>
          <a:p>
            <a:r>
              <a:rPr lang="en-CA" dirty="0"/>
              <a:t>- The experiment consists of repeated trials. We flip a coin 2 times. </a:t>
            </a:r>
          </a:p>
          <a:p>
            <a:r>
              <a:rPr lang="en-CA" dirty="0"/>
              <a:t>- The trials are independent; that is, getting heads on one trial does not affect whether we get heads on other trials.</a:t>
            </a:r>
          </a:p>
          <a:p>
            <a:r>
              <a:rPr lang="en-CA" dirty="0"/>
              <a:t>- Each trial can result in just two possible outcomes - heads or tails. </a:t>
            </a:r>
          </a:p>
          <a:p>
            <a:r>
              <a:rPr lang="en-CA" dirty="0"/>
              <a:t>- The probability of success is constant - 0.5 on every trial. </a:t>
            </a:r>
          </a:p>
          <a:p>
            <a:endParaRPr lang="en-CA" dirty="0"/>
          </a:p>
        </p:txBody>
      </p:sp>
    </p:spTree>
    <p:extLst>
      <p:ext uri="{BB962C8B-B14F-4D97-AF65-F5344CB8AC3E}">
        <p14:creationId xmlns="" xmlns:p14="http://schemas.microsoft.com/office/powerpoint/2010/main" val="990231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 we use the binomial distribution here?</a:t>
            </a:r>
            <a:endParaRPr lang="en-CA" dirty="0"/>
          </a:p>
        </p:txBody>
      </p:sp>
      <p:pic>
        <p:nvPicPr>
          <p:cNvPr id="9218" name="Picture 2" descr="Image result for funny images for different distributions normal, skewed"/>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06983" y="2763044"/>
            <a:ext cx="3393930" cy="33883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11270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en-US" dirty="0" smtClean="0"/>
              <a:t>The Binomial Distribution</a:t>
            </a:r>
          </a:p>
        </p:txBody>
      </p:sp>
      <p:sp>
        <p:nvSpPr>
          <p:cNvPr id="6148" name="Rectangle 5"/>
          <p:cNvSpPr>
            <a:spLocks noGrp="1" noChangeArrowheads="1"/>
          </p:cNvSpPr>
          <p:nvPr>
            <p:ph type="body" sz="half" idx="1"/>
          </p:nvPr>
        </p:nvSpPr>
        <p:spPr>
          <a:xfrm>
            <a:off x="2473326" y="1981200"/>
            <a:ext cx="7204075" cy="457200"/>
          </a:xfrm>
        </p:spPr>
        <p:txBody>
          <a:bodyPr>
            <a:normAutofit/>
          </a:bodyPr>
          <a:lstStyle/>
          <a:p>
            <a:pPr eaLnBrk="1" hangingPunct="1"/>
            <a:r>
              <a:rPr lang="en-US" altLang="en-US"/>
              <a:t>The Binomial Probability Distribution</a:t>
            </a:r>
          </a:p>
        </p:txBody>
      </p:sp>
      <p:sp>
        <p:nvSpPr>
          <p:cNvPr id="2" name="Content Placeholder 1"/>
          <p:cNvSpPr>
            <a:spLocks noGrp="1"/>
          </p:cNvSpPr>
          <p:nvPr>
            <p:ph sz="half" idx="2"/>
          </p:nvPr>
        </p:nvSpPr>
        <p:spPr/>
        <p:txBody>
          <a:bodyPr/>
          <a:lstStyle/>
          <a:p>
            <a:endParaRPr lang="en-CA" dirty="0"/>
          </a:p>
        </p:txBody>
      </p:sp>
      <p:sp>
        <p:nvSpPr>
          <p:cNvPr id="8" name="Oval Callout 7"/>
          <p:cNvSpPr/>
          <p:nvPr/>
        </p:nvSpPr>
        <p:spPr bwMode="auto">
          <a:xfrm>
            <a:off x="2535923" y="2673927"/>
            <a:ext cx="2590800" cy="1600200"/>
          </a:xfrm>
          <a:prstGeom prst="wedgeEllipseCallout">
            <a:avLst>
              <a:gd name="adj1" fmla="val 87746"/>
              <a:gd name="adj2" fmla="val 85906"/>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accent3"/>
                </a:solidFill>
              </a:rPr>
              <a:t>The number of ways of getting the desired results</a:t>
            </a:r>
          </a:p>
        </p:txBody>
      </p:sp>
      <p:sp>
        <p:nvSpPr>
          <p:cNvPr id="10" name="Oval Callout 9"/>
          <p:cNvSpPr/>
          <p:nvPr/>
        </p:nvSpPr>
        <p:spPr bwMode="auto">
          <a:xfrm>
            <a:off x="4648200" y="2442578"/>
            <a:ext cx="2590800" cy="1447800"/>
          </a:xfrm>
          <a:prstGeom prst="wedgeEllipseCallout">
            <a:avLst>
              <a:gd name="adj1" fmla="val 23839"/>
              <a:gd name="adj2" fmla="val 115056"/>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rgbClr val="00B050"/>
                </a:solidFill>
              </a:rPr>
              <a:t>The probability of  getting the required number of successes</a:t>
            </a:r>
          </a:p>
        </p:txBody>
      </p:sp>
      <p:sp>
        <p:nvSpPr>
          <p:cNvPr id="11" name="Oval Callout 10"/>
          <p:cNvSpPr/>
          <p:nvPr/>
        </p:nvSpPr>
        <p:spPr bwMode="auto">
          <a:xfrm>
            <a:off x="7620000" y="2590800"/>
            <a:ext cx="2590800" cy="1447800"/>
          </a:xfrm>
          <a:prstGeom prst="wedgeEllipseCallout">
            <a:avLst>
              <a:gd name="adj1" fmla="val -59543"/>
              <a:gd name="adj2" fmla="val 109530"/>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rgbClr val="00B050"/>
                </a:solidFill>
              </a:rPr>
              <a:t>The probability of  getting the required number of failures</a:t>
            </a:r>
          </a:p>
        </p:txBody>
      </p:sp>
      <mc:AlternateContent xmlns:mc="http://schemas.openxmlformats.org/markup-compatibility/2006">
        <mc:Choice xmlns="" xmlns:a14="http://schemas.microsoft.com/office/drawing/2010/main" Requires="a14">
          <p:sp>
            <p:nvSpPr>
              <p:cNvPr id="3" name="Rectangle 2"/>
              <p:cNvSpPr/>
              <p:nvPr/>
            </p:nvSpPr>
            <p:spPr>
              <a:xfrm>
                <a:off x="5126723" y="4850021"/>
                <a:ext cx="4224554" cy="392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0">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0">
                                      <a:latin typeface="Cambria Math" panose="02040503050406030204" pitchFamily="18" charset="0"/>
                                    </a:rPr>
                                    <m:t>1−</m:t>
                                  </m:r>
                                  <m:r>
                                    <a:rPr lang="en-CA" i="1">
                                      <a:latin typeface="Cambria Math" panose="02040503050406030204" pitchFamily="18" charset="0"/>
                                    </a:rPr>
                                    <m:t>𝑝</m:t>
                                  </m:r>
                                </m:e>
                              </m:d>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r>
                        <a:rPr lang="en-CA" i="0">
                          <a:latin typeface="Cambria Math" panose="02040503050406030204" pitchFamily="18" charset="0"/>
                        </a:rPr>
                        <m:t>=</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oMath>
                  </m:oMathPara>
                </a14:m>
                <a:endParaRPr lang="en-CA" dirty="0"/>
              </a:p>
            </p:txBody>
          </p:sp>
        </mc:Choice>
        <mc:Fallback>
          <p:sp>
            <p:nvSpPr>
              <p:cNvPr id="3" name="Rectangle 2"/>
              <p:cNvSpPr>
                <a:spLocks noRot="1" noChangeAspect="1" noMove="1" noResize="1" noEditPoints="1" noAdjustHandles="1" noChangeArrowheads="1" noChangeShapeType="1" noTextEdit="1"/>
              </p:cNvSpPr>
              <p:nvPr/>
            </p:nvSpPr>
            <p:spPr>
              <a:xfrm>
                <a:off x="5126723" y="4850021"/>
                <a:ext cx="4224554" cy="392993"/>
              </a:xfrm>
              <a:prstGeom prst="rect">
                <a:avLst/>
              </a:prstGeom>
              <a:blipFill rotWithShape="0">
                <a:blip r:embed="rId4" cstate="print"/>
                <a:stretch>
                  <a:fillRect b="-6250"/>
                </a:stretch>
              </a:blipFill>
            </p:spPr>
            <p:txBody>
              <a:bodyPr/>
              <a:lstStyle/>
              <a:p>
                <a:r>
                  <a:rPr lang="en-CA">
                    <a:noFill/>
                  </a:rPr>
                  <a:t> </a:t>
                </a:r>
              </a:p>
            </p:txBody>
          </p:sp>
        </mc:Fallback>
      </mc:AlternateContent>
    </p:spTree>
    <p:extLst>
      <p:ext uri="{BB962C8B-B14F-4D97-AF65-F5344CB8AC3E}">
        <p14:creationId xmlns="" xmlns:p14="http://schemas.microsoft.com/office/powerpoint/2010/main" val="1294808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altLang="en-US" dirty="0"/>
              <a:t>The Binomial Probability Distribution</a:t>
            </a:r>
          </a:p>
          <a:p>
            <a:pPr lvl="1"/>
            <a:r>
              <a:rPr lang="en-US" altLang="en-US" i="1" dirty="0"/>
              <a:t>p</a:t>
            </a:r>
            <a:r>
              <a:rPr lang="en-US" altLang="en-US" dirty="0"/>
              <a:t> = </a:t>
            </a:r>
            <a:r>
              <a:rPr lang="en-US" altLang="en-US" dirty="0" smtClean="0"/>
              <a:t>P(s) </a:t>
            </a:r>
            <a:r>
              <a:rPr lang="en-US" altLang="en-US" dirty="0"/>
              <a:t>on a single trial</a:t>
            </a:r>
          </a:p>
          <a:p>
            <a:pPr lvl="1"/>
            <a:r>
              <a:rPr lang="en-US" altLang="en-US" i="1" dirty="0"/>
              <a:t>q</a:t>
            </a:r>
            <a:r>
              <a:rPr lang="en-US" altLang="en-US" dirty="0"/>
              <a:t> = 1 – </a:t>
            </a:r>
            <a:r>
              <a:rPr lang="en-US" altLang="en-US" i="1" dirty="0"/>
              <a:t>p</a:t>
            </a:r>
            <a:endParaRPr lang="en-US" altLang="en-US" dirty="0"/>
          </a:p>
          <a:p>
            <a:pPr lvl="1"/>
            <a:r>
              <a:rPr lang="en-US" altLang="en-US" i="1" dirty="0"/>
              <a:t>n</a:t>
            </a:r>
            <a:r>
              <a:rPr lang="en-US" altLang="en-US" dirty="0"/>
              <a:t> = number of trials</a:t>
            </a:r>
          </a:p>
          <a:p>
            <a:pPr lvl="1"/>
            <a:r>
              <a:rPr lang="en-US" altLang="en-US" i="1" dirty="0"/>
              <a:t>x</a:t>
            </a:r>
            <a:r>
              <a:rPr lang="en-US" altLang="en-US" dirty="0"/>
              <a:t> = number of successes</a:t>
            </a:r>
            <a:r>
              <a:rPr lang="en-US" altLang="en-US" i="1" dirty="0"/>
              <a:t> </a:t>
            </a:r>
          </a:p>
          <a:p>
            <a:endParaRPr lang="en-US" dirty="0"/>
          </a:p>
        </p:txBody>
      </p:sp>
      <p:sp>
        <p:nvSpPr>
          <p:cNvPr id="4" name="Content Placeholder 3"/>
          <p:cNvSpPr>
            <a:spLocks noGrp="1"/>
          </p:cNvSpPr>
          <p:nvPr>
            <p:ph sz="half" idx="2"/>
          </p:nvPr>
        </p:nvSpPr>
        <p:spPr/>
        <p:txBody>
          <a:bodyPr/>
          <a:lstStyle/>
          <a:p>
            <a:endParaRPr lang="en-CA"/>
          </a:p>
        </p:txBody>
      </p:sp>
      <mc:AlternateContent xmlns:mc="http://schemas.openxmlformats.org/markup-compatibility/2006">
        <mc:Choice xmlns="" xmlns:a14="http://schemas.microsoft.com/office/drawing/2010/main" Requires="a14">
          <p:sp>
            <p:nvSpPr>
              <p:cNvPr id="6" name="Rectangle 5"/>
              <p:cNvSpPr/>
              <p:nvPr/>
            </p:nvSpPr>
            <p:spPr>
              <a:xfrm>
                <a:off x="6747705" y="3170158"/>
                <a:ext cx="4224554" cy="392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0">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0">
                                      <a:latin typeface="Cambria Math" panose="02040503050406030204" pitchFamily="18" charset="0"/>
                                    </a:rPr>
                                    <m:t>1−</m:t>
                                  </m:r>
                                  <m:r>
                                    <a:rPr lang="en-CA" i="1">
                                      <a:latin typeface="Cambria Math" panose="02040503050406030204" pitchFamily="18" charset="0"/>
                                    </a:rPr>
                                    <m:t>𝑝</m:t>
                                  </m:r>
                                </m:e>
                              </m:d>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r>
                        <a:rPr lang="en-CA" i="0">
                          <a:latin typeface="Cambria Math" panose="02040503050406030204" pitchFamily="18" charset="0"/>
                        </a:rPr>
                        <m:t>=</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oMath>
                  </m:oMathPara>
                </a14:m>
                <a:endParaRPr lang="en-CA" dirty="0"/>
              </a:p>
            </p:txBody>
          </p:sp>
        </mc:Choice>
        <mc:Fallback>
          <p:sp>
            <p:nvSpPr>
              <p:cNvPr id="6" name="Rectangle 5"/>
              <p:cNvSpPr>
                <a:spLocks noRot="1" noChangeAspect="1" noMove="1" noResize="1" noEditPoints="1" noAdjustHandles="1" noChangeArrowheads="1" noChangeShapeType="1" noTextEdit="1"/>
              </p:cNvSpPr>
              <p:nvPr/>
            </p:nvSpPr>
            <p:spPr>
              <a:xfrm>
                <a:off x="6747705" y="3170158"/>
                <a:ext cx="4224554" cy="392993"/>
              </a:xfrm>
              <a:prstGeom prst="rect">
                <a:avLst/>
              </a:prstGeom>
              <a:blipFill rotWithShape="0">
                <a:blip r:embed="rId3" cstate="print"/>
                <a:stretch>
                  <a:fillRect b="-6154"/>
                </a:stretch>
              </a:blipFill>
            </p:spPr>
            <p:txBody>
              <a:bodyPr/>
              <a:lstStyle/>
              <a:p>
                <a:r>
                  <a:rPr lang="en-CA">
                    <a:noFill/>
                  </a:rPr>
                  <a:t> </a:t>
                </a:r>
              </a:p>
            </p:txBody>
          </p:sp>
        </mc:Fallback>
      </mc:AlternateContent>
    </p:spTree>
    <p:extLst>
      <p:ext uri="{BB962C8B-B14F-4D97-AF65-F5344CB8AC3E}">
        <p14:creationId xmlns="" xmlns:p14="http://schemas.microsoft.com/office/powerpoint/2010/main" val="3327723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sz="half" idx="1"/>
          </p:nvPr>
        </p:nvSpPr>
        <p:spPr/>
        <p:txBody>
          <a:bodyPr/>
          <a:lstStyle/>
          <a:p>
            <a:r>
              <a:rPr lang="en-US" dirty="0"/>
              <a:t>In the old days, there was a </a:t>
            </a:r>
            <a:r>
              <a:rPr lang="en-US" dirty="0" smtClean="0"/>
              <a:t>probability of</a:t>
            </a:r>
            <a:r>
              <a:rPr lang="en-US" dirty="0"/>
              <a:t> </a:t>
            </a:r>
            <a:r>
              <a:rPr lang="en-US" dirty="0" smtClean="0"/>
              <a:t>0.8 of success </a:t>
            </a:r>
            <a:r>
              <a:rPr lang="en-US" dirty="0"/>
              <a:t>in any attempt to make a telephone call</a:t>
            </a:r>
            <a:r>
              <a:rPr lang="en-US" dirty="0" smtClean="0"/>
              <a:t>.</a:t>
            </a:r>
          </a:p>
          <a:p>
            <a:r>
              <a:rPr lang="en-US" dirty="0"/>
              <a:t>Calculate the probability of having </a:t>
            </a:r>
            <a:r>
              <a:rPr lang="en-US" dirty="0" smtClean="0"/>
              <a:t>7 successes in 10 attempts.</a:t>
            </a:r>
            <a:endParaRPr lang="en-US" dirty="0"/>
          </a:p>
        </p:txBody>
      </p:sp>
      <mc:AlternateContent xmlns:mc="http://schemas.openxmlformats.org/markup-compatibility/2006">
        <mc:Choice xmlns="" xmlns:a14="http://schemas.microsoft.com/office/drawing/2010/main" Requires="a14">
          <p:sp>
            <p:nvSpPr>
              <p:cNvPr id="4" name="Content Placeholder 3"/>
              <p:cNvSpPr>
                <a:spLocks noGrp="1"/>
              </p:cNvSpPr>
              <p:nvPr>
                <p:ph sz="half" idx="2"/>
              </p:nvPr>
            </p:nvSpPr>
            <p:spPr/>
            <p:txBody>
              <a:bodyPr/>
              <a:lstStyle/>
              <a:p>
                <a14:m>
                  <m:oMath xmlns:m="http://schemas.openxmlformats.org/officeDocument/2006/math">
                    <m:r>
                      <a:rPr lang="en-CA" i="1" smtClean="0">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r>
                          <a:rPr lang="en-US" b="0" i="1" smtClean="0">
                            <a:latin typeface="Cambria Math" panose="02040503050406030204" pitchFamily="18" charset="0"/>
                          </a:rPr>
                          <m:t>=7</m:t>
                        </m:r>
                      </m:e>
                    </m:d>
                    <m:r>
                      <a:rPr lang="en-CA">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a:latin typeface="Cambria Math" panose="02040503050406030204" pitchFamily="18" charset="0"/>
                              </a:rPr>
                              <m:t>−</m:t>
                            </m:r>
                            <m:r>
                              <a:rPr lang="en-CA" i="1">
                                <a:latin typeface="Cambria Math" panose="02040503050406030204" pitchFamily="18" charset="0"/>
                              </a:rPr>
                              <m:t>𝑥</m:t>
                            </m:r>
                          </m:sup>
                        </m:sSup>
                      </m:e>
                    </m:sPre>
                  </m:oMath>
                </a14:m>
                <a:r>
                  <a:rPr lang="en-US" dirty="0" smtClean="0"/>
                  <a:t> </a:t>
                </a:r>
              </a:p>
              <a:p>
                <a:pPr marL="0" indent="0">
                  <a:buNone/>
                </a:pPr>
                <a:r>
                  <a:rPr lang="en-US" dirty="0" smtClean="0"/>
                  <a:t>=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10</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7</m:t>
                            </m:r>
                          </m:sub>
                        </m:sSub>
                      </m:e>
                    </m:sPre>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0.8</m:t>
                        </m:r>
                      </m:e>
                      <m:sup>
                        <m:r>
                          <a:rPr lang="en-US" b="0" i="1" smtClean="0">
                            <a:latin typeface="Cambria Math" panose="02040503050406030204" pitchFamily="18" charset="0"/>
                            <a:ea typeface="Cambria Math" panose="02040503050406030204" pitchFamily="18" charset="0"/>
                          </a:rPr>
                          <m:t>7</m:t>
                        </m:r>
                      </m:sup>
                    </m:s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0.2</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m:rPr>
                        <m:nor/>
                      </m:rPr>
                      <a:rPr lang="en-US"/>
                      <m:t>0.20133</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cstate="print"/>
                <a:stretch>
                  <a:fillRect l="-1827"/>
                </a:stretch>
              </a:blipFill>
            </p:spPr>
            <p:txBody>
              <a:bodyPr/>
              <a:lstStyle/>
              <a:p>
                <a:r>
                  <a:rPr lang="en-US">
                    <a:noFill/>
                  </a:rPr>
                  <a:t> </a:t>
                </a:r>
              </a:p>
            </p:txBody>
          </p:sp>
        </mc:Fallback>
      </mc:AlternateContent>
    </p:spTree>
    <p:extLst>
      <p:ext uri="{BB962C8B-B14F-4D97-AF65-F5344CB8AC3E}">
        <p14:creationId xmlns="" xmlns:p14="http://schemas.microsoft.com/office/powerpoint/2010/main" val="3510394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altLang="en-US" dirty="0" smtClean="0"/>
              <a:t>Mean, variance and standard deviation for the Binomial Distribution</a:t>
            </a:r>
          </a:p>
        </p:txBody>
      </p:sp>
      <mc:AlternateContent xmlns:mc="http://schemas.openxmlformats.org/markup-compatibility/2006">
        <mc:Choice xmlns="" xmlns:a14="http://schemas.microsoft.com/office/drawing/2010/main" Requires="a14">
          <p:sp>
            <p:nvSpPr>
              <p:cNvPr id="8196" name="Text Placeholder 6"/>
              <p:cNvSpPr>
                <a:spLocks noGrp="1"/>
              </p:cNvSpPr>
              <p:nvPr>
                <p:ph sz="half" idx="1"/>
              </p:nvPr>
            </p:nvSpPr>
            <p:spPr>
              <a:xfrm>
                <a:off x="2473325" y="2590800"/>
                <a:ext cx="6016048" cy="3352800"/>
              </a:xfrm>
            </p:spPr>
            <p:txBody>
              <a:bodyPr>
                <a:normAutofit/>
              </a:bodyPr>
              <a:lstStyle/>
              <a:p>
                <a:pPr lvl="1" algn="r" eaLnBrk="1" hangingPunct="1">
                  <a:lnSpc>
                    <a:spcPct val="150000"/>
                  </a:lnSpc>
                  <a:buFont typeface="Wingdings" panose="05000000000000000000" pitchFamily="2" charset="2"/>
                  <a:buNone/>
                </a:pPr>
                <a:r>
                  <a:rPr lang="en-US" altLang="en-US" sz="2400" dirty="0" smtClean="0"/>
                  <a:t>Mean: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𝜇</m:t>
                    </m:r>
                    <m:r>
                      <a:rPr lang="en-CA" altLang="en-US" sz="2400" b="0" i="1" smtClean="0">
                        <a:latin typeface="Cambria Math" panose="02040503050406030204" pitchFamily="18" charset="0"/>
                        <a:ea typeface="Cambria Math" panose="02040503050406030204" pitchFamily="18" charset="0"/>
                      </a:rPr>
                      <m:t>=</m:t>
                    </m:r>
                    <m:r>
                      <a:rPr lang="en-CA" altLang="en-US" sz="2400" b="0" i="1" smtClean="0">
                        <a:latin typeface="Cambria Math" panose="02040503050406030204" pitchFamily="18" charset="0"/>
                        <a:ea typeface="Cambria Math" panose="02040503050406030204" pitchFamily="18" charset="0"/>
                      </a:rPr>
                      <m:t>𝑛</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𝑝</m:t>
                    </m:r>
                  </m:oMath>
                </a14:m>
                <a:endParaRPr lang="en-US" altLang="en-US" sz="2400" dirty="0" smtClean="0"/>
              </a:p>
              <a:p>
                <a:pPr lvl="1" algn="r" eaLnBrk="1" hangingPunct="1">
                  <a:lnSpc>
                    <a:spcPct val="150000"/>
                  </a:lnSpc>
                  <a:buFont typeface="Wingdings" panose="05000000000000000000" pitchFamily="2" charset="2"/>
                  <a:buNone/>
                </a:pPr>
                <a:r>
                  <a:rPr lang="en-US" altLang="en-US" sz="2400" dirty="0" smtClean="0"/>
                  <a:t>Variance: </a:t>
                </a:r>
                <a14:m>
                  <m:oMath xmlns:m="http://schemas.openxmlformats.org/officeDocument/2006/math">
                    <m:sSup>
                      <m:sSupPr>
                        <m:ctrlPr>
                          <a:rPr lang="en-US" altLang="en-US" sz="2400" i="1" smtClean="0">
                            <a:latin typeface="Cambria Math" panose="02040503050406030204" pitchFamily="18" charset="0"/>
                          </a:rPr>
                        </m:ctrlPr>
                      </m:sSupPr>
                      <m:e>
                        <m:r>
                          <a:rPr lang="en-US" altLang="en-US" sz="2400" i="1" smtClean="0">
                            <a:latin typeface="Cambria Math" panose="02040503050406030204" pitchFamily="18" charset="0"/>
                            <a:ea typeface="Cambria Math" panose="02040503050406030204" pitchFamily="18" charset="0"/>
                          </a:rPr>
                          <m:t>𝜎</m:t>
                        </m:r>
                      </m:e>
                      <m:sup>
                        <m:r>
                          <a:rPr lang="en-CA" altLang="en-US" sz="2400" b="0" i="1" smtClean="0">
                            <a:latin typeface="Cambria Math" panose="02040503050406030204" pitchFamily="18" charset="0"/>
                          </a:rPr>
                          <m:t>2</m:t>
                        </m:r>
                      </m:sup>
                    </m:sSup>
                    <m:r>
                      <a:rPr lang="en-CA" altLang="en-US" sz="2400" b="0" i="1" smtClean="0">
                        <a:latin typeface="Cambria Math" panose="02040503050406030204" pitchFamily="18" charset="0"/>
                      </a:rPr>
                      <m:t>=</m:t>
                    </m:r>
                    <m:r>
                      <a:rPr lang="en-CA" altLang="en-US" sz="2400" b="0" i="1" smtClean="0">
                        <a:latin typeface="Cambria Math" panose="02040503050406030204" pitchFamily="18" charset="0"/>
                      </a:rPr>
                      <m:t>𝑛</m:t>
                    </m:r>
                    <m:r>
                      <a:rPr lang="en-CA" altLang="en-US" sz="2400" b="0" i="1" smtClean="0">
                        <a:latin typeface="Cambria Math" panose="02040503050406030204" pitchFamily="18" charset="0"/>
                      </a:rPr>
                      <m:t> </m:t>
                    </m:r>
                    <m:r>
                      <a:rPr lang="en-CA" altLang="en-US" sz="2400" b="0" i="1" smtClean="0">
                        <a:latin typeface="Cambria Math" panose="02040503050406030204" pitchFamily="18" charset="0"/>
                      </a:rPr>
                      <m:t>𝑝</m:t>
                    </m:r>
                    <m:r>
                      <a:rPr lang="en-CA" altLang="en-US" sz="2400" b="0" i="1" smtClean="0">
                        <a:latin typeface="Cambria Math" panose="02040503050406030204" pitchFamily="18" charset="0"/>
                      </a:rPr>
                      <m:t> </m:t>
                    </m:r>
                    <m:r>
                      <a:rPr lang="en-CA" altLang="en-US" sz="2400" b="0" i="1" smtClean="0">
                        <a:latin typeface="Cambria Math" panose="02040503050406030204" pitchFamily="18" charset="0"/>
                      </a:rPr>
                      <m:t>𝑞</m:t>
                    </m:r>
                  </m:oMath>
                </a14:m>
                <a:endParaRPr lang="en-US" altLang="en-US" sz="2400" dirty="0" smtClean="0"/>
              </a:p>
              <a:p>
                <a:pPr lvl="1" algn="r" eaLnBrk="1" hangingPunct="1">
                  <a:lnSpc>
                    <a:spcPct val="150000"/>
                  </a:lnSpc>
                  <a:buFont typeface="Wingdings" panose="05000000000000000000" pitchFamily="2" charset="2"/>
                  <a:buNone/>
                </a:pPr>
                <a:r>
                  <a:rPr lang="en-US" altLang="en-US" sz="2400" dirty="0" smtClean="0"/>
                  <a:t>Standard </a:t>
                </a:r>
                <a:r>
                  <a:rPr lang="en-US" altLang="en-US" sz="2400" dirty="0" smtClean="0"/>
                  <a:t>Deviation: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𝜎</m:t>
                    </m:r>
                    <m:r>
                      <a:rPr lang="en-CA" altLang="en-US" sz="2400" b="0" i="1" smtClean="0">
                        <a:latin typeface="Cambria Math" panose="02040503050406030204" pitchFamily="18" charset="0"/>
                        <a:ea typeface="Cambria Math" panose="02040503050406030204" pitchFamily="18" charset="0"/>
                      </a:rPr>
                      <m:t>=</m:t>
                    </m:r>
                    <m:rad>
                      <m:radPr>
                        <m:degHide m:val="on"/>
                        <m:ctrlPr>
                          <a:rPr lang="en-CA" altLang="en-US" sz="2400" b="0" i="1" smtClean="0">
                            <a:latin typeface="Cambria Math" panose="02040503050406030204" pitchFamily="18" charset="0"/>
                            <a:ea typeface="Cambria Math" panose="02040503050406030204" pitchFamily="18" charset="0"/>
                          </a:rPr>
                        </m:ctrlPr>
                      </m:radPr>
                      <m:deg/>
                      <m:e>
                        <m:r>
                          <a:rPr lang="en-CA" altLang="en-US" sz="2400" b="0" i="1" smtClean="0">
                            <a:latin typeface="Cambria Math" panose="02040503050406030204" pitchFamily="18" charset="0"/>
                            <a:ea typeface="Cambria Math" panose="02040503050406030204" pitchFamily="18" charset="0"/>
                          </a:rPr>
                          <m:t>𝑛</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𝑝</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𝑞</m:t>
                        </m:r>
                      </m:e>
                    </m:rad>
                  </m:oMath>
                </a14:m>
                <a:endParaRPr lang="en-US" altLang="en-US" sz="2400" dirty="0" smtClean="0"/>
              </a:p>
            </p:txBody>
          </p:sp>
        </mc:Choice>
        <mc:Fallback>
          <p:sp>
            <p:nvSpPr>
              <p:cNvPr id="8196" name="Text Placeholder 6"/>
              <p:cNvSpPr>
                <a:spLocks noGrp="1" noRot="1" noChangeAspect="1" noMove="1" noResize="1" noEditPoints="1" noAdjustHandles="1" noChangeArrowheads="1" noChangeShapeType="1" noTextEdit="1"/>
              </p:cNvSpPr>
              <p:nvPr>
                <p:ph sz="half" idx="1"/>
              </p:nvPr>
            </p:nvSpPr>
            <p:spPr>
              <a:xfrm>
                <a:off x="2473325" y="2590800"/>
                <a:ext cx="6016048" cy="3352800"/>
              </a:xfrm>
              <a:blipFill rotWithShape="0">
                <a:blip r:embed="rId2" cstate="print"/>
                <a:stretch>
                  <a:fillRect r="-304"/>
                </a:stretch>
              </a:blipFill>
            </p:spPr>
            <p:txBody>
              <a:bodyPr/>
              <a:lstStyle/>
              <a:p>
                <a:r>
                  <a:rPr lang="en-CA">
                    <a:noFill/>
                  </a:rPr>
                  <a:t> </a:t>
                </a:r>
              </a:p>
            </p:txBody>
          </p:sp>
        </mc:Fallback>
      </mc:AlternateContent>
      <p:sp>
        <p:nvSpPr>
          <p:cNvPr id="8197" name="Content Placeholder 12"/>
          <p:cNvSpPr>
            <a:spLocks noGrp="1"/>
          </p:cNvSpPr>
          <p:nvPr>
            <p:ph sz="half" idx="2"/>
          </p:nvPr>
        </p:nvSpPr>
        <p:spPr>
          <a:xfrm>
            <a:off x="2067140" y="2057400"/>
            <a:ext cx="7543800" cy="533400"/>
          </a:xfrm>
        </p:spPr>
        <p:txBody>
          <a:bodyPr/>
          <a:lstStyle/>
          <a:p>
            <a:pPr eaLnBrk="1" hangingPunct="1"/>
            <a:r>
              <a:rPr lang="en-US" altLang="en-US" sz="2400" dirty="0" smtClean="0"/>
              <a:t>A Binomial Random Variable has:</a:t>
            </a:r>
          </a:p>
          <a:p>
            <a:pPr eaLnBrk="1" hangingPunct="1"/>
            <a:endParaRPr lang="en-US" altLang="en-US" dirty="0" smtClean="0"/>
          </a:p>
        </p:txBody>
      </p:sp>
      <p:sp>
        <p:nvSpPr>
          <p:cNvPr id="819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2F84E0-F3A0-430E-A38B-5C6F2B1811DE}" type="slidenum">
              <a:rPr lang="en-US" altLang="en-US"/>
              <a:pPr eaLnBrk="1" hangingPunct="1"/>
              <a:t>29</a:t>
            </a:fld>
            <a:endParaRPr lang="en-US" altLang="en-US"/>
          </a:p>
        </p:txBody>
      </p:sp>
    </p:spTree>
    <p:extLst>
      <p:ext uri="{BB962C8B-B14F-4D97-AF65-F5344CB8AC3E}">
        <p14:creationId xmlns="" xmlns:p14="http://schemas.microsoft.com/office/powerpoint/2010/main" val="353278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CA" dirty="0"/>
                  <a:t>Definition. A sample space for an event is the collection of all possible outcomes (or simple events</a:t>
                </a:r>
                <a:r>
                  <a:rPr lang="en-CA" dirty="0" smtClean="0"/>
                  <a:t>).</a:t>
                </a:r>
                <a:endParaRPr lang="en-CA" dirty="0"/>
              </a:p>
              <a:p>
                <a:r>
                  <a:rPr lang="en-CA" dirty="0"/>
                  <a:t>Example.</a:t>
                </a:r>
              </a:p>
              <a:p>
                <a:r>
                  <a:rPr lang="en-CA" dirty="0"/>
                  <a:t>1) Find the sample space for rolling 1 die.</a:t>
                </a:r>
              </a:p>
              <a:p>
                <a14:m>
                  <m:oMath xmlns:m="http://schemas.openxmlformats.org/officeDocument/2006/math">
                    <m:r>
                      <a:rPr lang="en-CA" i="1">
                        <a:latin typeface="Cambria Math" panose="02040503050406030204" pitchFamily="18" charset="0"/>
                      </a:rPr>
                      <m:t>𝑆</m:t>
                    </m:r>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1, 2, 3, 4, 5, 6</m:t>
                        </m:r>
                      </m:e>
                    </m:d>
                  </m:oMath>
                </a14:m>
                <a:r>
                  <a:rPr lang="en-CA" dirty="0"/>
                  <a:t> The sample space has 6 outcomes.</a:t>
                </a:r>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521" t="-2144"/>
                </a:stretch>
              </a:blipFill>
            </p:spPr>
            <p:txBody>
              <a:bodyPr/>
              <a:lstStyle/>
              <a:p>
                <a:r>
                  <a:rPr lang="en-CA">
                    <a:noFill/>
                  </a:rPr>
                  <a:t> </a:t>
                </a:r>
              </a:p>
            </p:txBody>
          </p:sp>
        </mc:Fallback>
      </mc:AlternateContent>
    </p:spTree>
    <p:extLst>
      <p:ext uri="{BB962C8B-B14F-4D97-AF65-F5344CB8AC3E}">
        <p14:creationId xmlns="" xmlns:p14="http://schemas.microsoft.com/office/powerpoint/2010/main" val="3934816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Probability of “at least 1”</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sz="half" idx="1"/>
              </p:nvPr>
            </p:nvSpPr>
            <p:spPr/>
            <p:txBody>
              <a:bodyPr/>
              <a:lstStyle/>
              <a:p>
                <a:r>
                  <a:rPr lang="en-CA" dirty="0" smtClean="0"/>
                  <a:t>The probability of at least 1:</a:t>
                </a:r>
              </a:p>
              <a:p>
                <a:r>
                  <a:rPr lang="en-CA" dirty="0" smtClean="0"/>
                  <a:t> P(</a:t>
                </a:r>
                <a14:m>
                  <m:oMath xmlns:m="http://schemas.openxmlformats.org/officeDocument/2006/math">
                    <m:r>
                      <a:rPr lang="en-CA" b="0" i="1" smtClean="0">
                        <a:latin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≥1)=1 −</m:t>
                    </m:r>
                    <m:r>
                      <a:rPr lang="en-CA" b="0" i="1" smtClean="0">
                        <a:latin typeface="Cambria Math" panose="02040503050406030204" pitchFamily="18" charset="0"/>
                        <a:ea typeface="Cambria Math" panose="02040503050406030204" pitchFamily="18" charset="0"/>
                      </a:rPr>
                      <m:t>𝑃</m:t>
                    </m:r>
                    <m:r>
                      <a:rPr lang="en-CA" b="0" i="1" smtClean="0">
                        <a:latin typeface="Cambria Math" panose="02040503050406030204" pitchFamily="18" charset="0"/>
                        <a:ea typeface="Cambria Math" panose="02040503050406030204" pitchFamily="18" charset="0"/>
                      </a:rPr>
                      <m:t>(0)</m:t>
                    </m:r>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3" cstate="print"/>
                <a:stretch>
                  <a:fillRect l="-1868"/>
                </a:stretch>
              </a:blipFill>
            </p:spPr>
            <p:txBody>
              <a:bodyPr/>
              <a:lstStyle/>
              <a:p>
                <a:r>
                  <a:rPr lang="en-CA">
                    <a:noFill/>
                  </a:rPr>
                  <a:t> </a:t>
                </a:r>
              </a:p>
            </p:txBody>
          </p:sp>
        </mc:Fallback>
      </mc:AlternateContent>
      <mc:AlternateContent xmlns:mc="http://schemas.openxmlformats.org/markup-compatibility/2006">
        <mc:Choice xmlns="" xmlns:a14="http://schemas.microsoft.com/office/drawing/2010/main" Requires="a14">
          <p:sp>
            <p:nvSpPr>
              <p:cNvPr id="4" name="Content Placeholder 3"/>
              <p:cNvSpPr>
                <a:spLocks noGrp="1"/>
              </p:cNvSpPr>
              <p:nvPr>
                <p:ph sz="half" idx="2"/>
              </p:nvPr>
            </p:nvSpPr>
            <p:spPr/>
            <p:txBody>
              <a:bodyPr/>
              <a:lstStyle/>
              <a:p>
                <a:r>
                  <a:rPr lang="en-CA" dirty="0" smtClean="0"/>
                  <a:t>Example: </a:t>
                </a:r>
                <a:r>
                  <a:rPr lang="en-US" dirty="0"/>
                  <a:t>In the old days, there was a probability of 0.8 of success in any attempt to make a telephone call.</a:t>
                </a:r>
              </a:p>
              <a:p>
                <a:r>
                  <a:rPr lang="en-US" dirty="0"/>
                  <a:t>Calculate the probability of having </a:t>
                </a:r>
                <a:r>
                  <a:rPr lang="en-US" dirty="0" smtClean="0"/>
                  <a:t>at least 1 success in 3 </a:t>
                </a:r>
                <a:r>
                  <a:rPr lang="en-US" dirty="0"/>
                  <a:t>attempts.</a:t>
                </a:r>
              </a:p>
              <a:p>
                <a:pPr marL="0" indent="0">
                  <a:buNone/>
                </a:pPr>
                <a14:m>
                  <m:oMath xmlns:m="http://schemas.openxmlformats.org/officeDocument/2006/math">
                    <m:r>
                      <a:rPr lang="en-CA" b="0" i="1" smtClean="0">
                        <a:latin typeface="Cambria Math" panose="02040503050406030204" pitchFamily="18" charset="0"/>
                      </a:rPr>
                      <m:t>𝑃</m:t>
                    </m:r>
                    <m:r>
                      <a:rPr lang="en-CA" b="0" i="1" smtClean="0">
                        <a:latin typeface="Cambria Math" panose="02040503050406030204" pitchFamily="18" charset="0"/>
                      </a:rPr>
                      <m:t>(</m:t>
                    </m:r>
                  </m:oMath>
                </a14:m>
                <a:r>
                  <a:rPr lang="en-CA" dirty="0"/>
                  <a:t>(</a:t>
                </a:r>
                <a14:m>
                  <m:oMath xmlns:m="http://schemas.openxmlformats.org/officeDocument/2006/math">
                    <m:r>
                      <a:rPr lang="en-CA" i="1">
                        <a:latin typeface="Cambria Math" panose="02040503050406030204" pitchFamily="18" charset="0"/>
                      </a:rPr>
                      <m:t>𝑥</m:t>
                    </m:r>
                    <m:r>
                      <a:rPr lang="en-CA" i="1">
                        <a:latin typeface="Cambria Math" panose="02040503050406030204" pitchFamily="18" charset="0"/>
                        <a:ea typeface="Cambria Math" panose="02040503050406030204" pitchFamily="18" charset="0"/>
                      </a:rPr>
                      <m:t>≥1)=1 −</m:t>
                    </m:r>
                    <m:r>
                      <a:rPr lang="en-CA" i="1">
                        <a:latin typeface="Cambria Math" panose="02040503050406030204" pitchFamily="18" charset="0"/>
                        <a:ea typeface="Cambria Math" panose="02040503050406030204" pitchFamily="18" charset="0"/>
                      </a:rPr>
                      <m:t>𝑃</m:t>
                    </m:r>
                    <m:r>
                      <a:rPr lang="en-CA" i="1">
                        <a:latin typeface="Cambria Math" panose="02040503050406030204" pitchFamily="18" charset="0"/>
                        <a:ea typeface="Cambria Math" panose="02040503050406030204" pitchFamily="18" charset="0"/>
                      </a:rPr>
                      <m:t>(0)</m:t>
                    </m:r>
                  </m:oMath>
                </a14:m>
                <a:r>
                  <a:rPr lang="en-CA" dirty="0" smtClean="0"/>
                  <a:t> </a:t>
                </a:r>
                <a14:m>
                  <m:oMath xmlns:m="http://schemas.openxmlformats.org/officeDocument/2006/math">
                    <m:r>
                      <a:rPr lang="en-CA" b="0" i="1" dirty="0" smtClean="0">
                        <a:latin typeface="Cambria Math" panose="02040503050406030204" pitchFamily="18" charset="0"/>
                      </a:rPr>
                      <m:t>=1 − </m:t>
                    </m:r>
                    <m:sPre>
                      <m:sPrePr>
                        <m:ctrlPr>
                          <a:rPr lang="en-CA" b="0" i="1" dirty="0" smtClean="0">
                            <a:latin typeface="Cambria Math" panose="02040503050406030204" pitchFamily="18" charset="0"/>
                          </a:rPr>
                        </m:ctrlPr>
                      </m:sPrePr>
                      <m:sub>
                        <m:r>
                          <a:rPr lang="en-CA" b="0" i="1" dirty="0" smtClean="0">
                            <a:latin typeface="Cambria Math" panose="02040503050406030204" pitchFamily="18" charset="0"/>
                          </a:rPr>
                          <m:t>3</m:t>
                        </m:r>
                      </m:sub>
                      <m:sup/>
                      <m:e>
                        <m:sSub>
                          <m:sSubPr>
                            <m:ctrlPr>
                              <a:rPr lang="en-CA"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0</m:t>
                            </m:r>
                          </m:sub>
                        </m:sSub>
                        <m:r>
                          <a:rPr lang="en-CA" i="1" smtClean="0">
                            <a:latin typeface="Cambria Math" panose="02040503050406030204" pitchFamily="18" charset="0"/>
                            <a:ea typeface="Cambria Math" panose="02040503050406030204" pitchFamily="18" charset="0"/>
                          </a:rPr>
                          <m:t>×</m:t>
                        </m:r>
                        <m:sSup>
                          <m:sSupPr>
                            <m:ctrlPr>
                              <a:rPr lang="en-CA"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0.8</m:t>
                            </m:r>
                          </m:e>
                          <m:sup>
                            <m:r>
                              <a:rPr lang="en-CA" b="0" i="1" smtClean="0">
                                <a:latin typeface="Cambria Math" panose="02040503050406030204" pitchFamily="18" charset="0"/>
                                <a:ea typeface="Cambria Math" panose="02040503050406030204" pitchFamily="18" charset="0"/>
                              </a:rPr>
                              <m:t>0</m:t>
                            </m:r>
                          </m:sup>
                        </m:sSup>
                        <m:r>
                          <a:rPr lang="en-CA" i="1" smtClean="0">
                            <a:latin typeface="Cambria Math" panose="02040503050406030204" pitchFamily="18" charset="0"/>
                            <a:ea typeface="Cambria Math" panose="02040503050406030204" pitchFamily="18" charset="0"/>
                          </a:rPr>
                          <m:t>×</m:t>
                        </m:r>
                        <m:sSup>
                          <m:sSupPr>
                            <m:ctrlPr>
                              <a:rPr lang="en-CA"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0.2</m:t>
                            </m:r>
                          </m:e>
                          <m:sup>
                            <m:r>
                              <a:rPr lang="en-CA" b="0" i="1" smtClean="0">
                                <a:latin typeface="Cambria Math" panose="02040503050406030204" pitchFamily="18" charset="0"/>
                                <a:ea typeface="Cambria Math" panose="02040503050406030204" pitchFamily="18" charset="0"/>
                              </a:rPr>
                              <m:t>3</m:t>
                            </m:r>
                          </m:sup>
                        </m:sSup>
                        <m:r>
                          <a:rPr lang="en-CA" b="0" i="1" smtClean="0">
                            <a:latin typeface="Cambria Math" panose="02040503050406030204" pitchFamily="18" charset="0"/>
                            <a:ea typeface="Cambria Math" panose="02040503050406030204" pitchFamily="18" charset="0"/>
                          </a:rPr>
                          <m:t>=0.992</m:t>
                        </m:r>
                      </m:e>
                    </m:sPre>
                  </m:oMath>
                </a14:m>
                <a:endParaRPr lang="en-CA" dirty="0"/>
              </a:p>
              <a:p>
                <a:pPr marL="0" indent="0">
                  <a:buNone/>
                </a:pPr>
                <a:endParaRPr lang="en-CA"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4" cstate="print"/>
                <a:stretch>
                  <a:fillRect l="-1993"/>
                </a:stretch>
              </a:blipFill>
            </p:spPr>
            <p:txBody>
              <a:bodyPr/>
              <a:lstStyle/>
              <a:p>
                <a:r>
                  <a:rPr lang="en-CA">
                    <a:noFill/>
                  </a:rPr>
                  <a:t> </a:t>
                </a:r>
              </a:p>
            </p:txBody>
          </p:sp>
        </mc:Fallback>
      </mc:AlternateContent>
    </p:spTree>
    <p:extLst>
      <p:ext uri="{BB962C8B-B14F-4D97-AF65-F5344CB8AC3E}">
        <p14:creationId xmlns="" xmlns:p14="http://schemas.microsoft.com/office/powerpoint/2010/main" val="106050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Tree>
    <p:extLst>
      <p:ext uri="{BB962C8B-B14F-4D97-AF65-F5344CB8AC3E}">
        <p14:creationId xmlns="" xmlns:p14="http://schemas.microsoft.com/office/powerpoint/2010/main" val="487193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dirty="0" smtClean="0"/>
              <a:t>Practice</a:t>
            </a:r>
            <a:br>
              <a:rPr lang="en-CA" dirty="0" smtClean="0"/>
            </a:br>
            <a:r>
              <a:rPr lang="en-CA" sz="2700" dirty="0" smtClean="0"/>
              <a:t>1. </a:t>
            </a:r>
            <a:r>
              <a:rPr lang="en-CA" sz="2700" dirty="0"/>
              <a:t>Determine the mean, the variance and the standard deviation of the following probability distribution:</a:t>
            </a:r>
            <a:br>
              <a:rPr lang="en-CA" sz="2700" dirty="0"/>
            </a:br>
            <a:endParaRPr lang="en-CA" sz="2700" dirty="0"/>
          </a:p>
        </p:txBody>
      </p:sp>
      <p:sp>
        <p:nvSpPr>
          <p:cNvPr id="3" name="Content Placeholder 2"/>
          <p:cNvSpPr>
            <a:spLocks noGrp="1"/>
          </p:cNvSpPr>
          <p:nvPr>
            <p:ph idx="1"/>
          </p:nvPr>
        </p:nvSpPr>
        <p:spPr/>
        <p:txBody>
          <a:bodyPr/>
          <a:lstStyle/>
          <a:p>
            <a:endParaRPr lang="en-CA" dirty="0"/>
          </a:p>
        </p:txBody>
      </p:sp>
      <mc:AlternateContent xmlns:mc="http://schemas.openxmlformats.org/markup-compatibility/2006">
        <mc:Choice xmlns=""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46846722"/>
                  </p:ext>
                </p:extLst>
              </p:nvPr>
            </p:nvGraphicFramePr>
            <p:xfrm>
              <a:off x="1809965" y="2859578"/>
              <a:ext cx="3104934" cy="2194560"/>
            </p:xfrm>
            <a:graphic>
              <a:graphicData uri="http://schemas.openxmlformats.org/drawingml/2006/table">
                <a:tbl>
                  <a:tblPr firstRow="1" firstCol="1" bandRow="1">
                    <a:tableStyleId>{5C22544A-7EE6-4342-B048-85BDC9FD1C3A}</a:tableStyleId>
                  </a:tblPr>
                  <a:tblGrid>
                    <a:gridCol w="1552467"/>
                    <a:gridCol w="1552467"/>
                  </a:tblGrid>
                  <a:tr h="39433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𝒙</m:t>
                                </m:r>
                              </m:oMath>
                            </m:oMathPara>
                          </a14:m>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𝑷</m:t>
                                </m:r>
                                <m:r>
                                  <a:rPr lang="en-US" sz="2400">
                                    <a:effectLst/>
                                    <a:latin typeface="Cambria Math" panose="02040503050406030204" pitchFamily="18" charset="0"/>
                                  </a:rPr>
                                  <m:t>(</m:t>
                                </m:r>
                                <m:r>
                                  <a:rPr lang="en-US" sz="2400">
                                    <a:effectLst/>
                                    <a:latin typeface="Cambria Math" panose="02040503050406030204" pitchFamily="18" charset="0"/>
                                  </a:rPr>
                                  <m:t>𝒙</m:t>
                                </m:r>
                                <m:r>
                                  <a:rPr lang="en-US" sz="2400">
                                    <a:effectLst/>
                                    <a:latin typeface="Cambria Math" panose="02040503050406030204" pitchFamily="18" charset="0"/>
                                  </a:rPr>
                                  <m:t>)</m:t>
                                </m:r>
                              </m:oMath>
                            </m:oMathPara>
                          </a14:m>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4335">
                    <a:tc>
                      <a:txBody>
                        <a:bodyPr/>
                        <a:lstStyle/>
                        <a:p>
                          <a:pPr algn="ctr">
                            <a:lnSpc>
                              <a:spcPct val="150000"/>
                            </a:lnSpc>
                            <a:spcAft>
                              <a:spcPts val="0"/>
                            </a:spcAf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0.25</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4335">
                    <a:tc>
                      <a:txBody>
                        <a:bodyPr/>
                        <a:lstStyle/>
                        <a:p>
                          <a:pPr algn="ctr">
                            <a:lnSpc>
                              <a:spcPct val="150000"/>
                            </a:lnSpc>
                            <a:spcAft>
                              <a:spcPts val="0"/>
                            </a:spcAft>
                          </a:pPr>
                          <a:r>
                            <a:rPr lang="en-US" sz="2400">
                              <a:effectLst/>
                            </a:rPr>
                            <a:t>2</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0.04</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4335">
                    <a:tc>
                      <a:txBody>
                        <a:bodyPr/>
                        <a:lstStyle/>
                        <a:p>
                          <a:pPr algn="ctr">
                            <a:lnSpc>
                              <a:spcPct val="150000"/>
                            </a:lnSpc>
                            <a:spcAft>
                              <a:spcPts val="0"/>
                            </a:spcAft>
                          </a:pPr>
                          <a:r>
                            <a:rPr lang="en-US" sz="2400">
                              <a:effectLst/>
                            </a:rPr>
                            <a:t>3</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0.71</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p:graphicFrame>
            <p:nvGraphicFramePr>
              <p:cNvPr id="6" name="Table 5"/>
              <p:cNvGraphicFramePr>
                <a:graphicFrameLocks noGrp="1"/>
              </p:cNvGraphicFramePr>
              <p:nvPr>
                <p:extLst>
                  <p:ext uri="{D42A27DB-BD31-4B8C-83A1-F6EECF244321}">
                    <p14:modId xmlns:a14="http://schemas.microsoft.com/office/drawing/2010/main" xmlns="" xmlns:p14="http://schemas.microsoft.com/office/powerpoint/2010/main" val="46846722"/>
                  </p:ext>
                </p:extLst>
              </p:nvPr>
            </p:nvGraphicFramePr>
            <p:xfrm>
              <a:off x="1809965" y="2859578"/>
              <a:ext cx="3104934" cy="2194560"/>
            </p:xfrm>
            <a:graphic>
              <a:graphicData uri="http://schemas.openxmlformats.org/drawingml/2006/table">
                <a:tbl>
                  <a:tblPr firstRow="1" firstCol="1" bandRow="1">
                    <a:tableStyleId>{5C22544A-7EE6-4342-B048-85BDC9FD1C3A}</a:tableStyleId>
                  </a:tblPr>
                  <a:tblGrid>
                    <a:gridCol w="1552467"/>
                    <a:gridCol w="1552467"/>
                  </a:tblGrid>
                  <a:tr h="548640">
                    <a:tc>
                      <a:txBody>
                        <a:bodyPr/>
                        <a:lstStyle/>
                        <a:p>
                          <a:endParaRPr lang="en-US"/>
                        </a:p>
                      </a:txBody>
                      <a:tcPr marL="68580" marR="68580" marT="0" marB="0">
                        <a:blipFill rotWithShape="0">
                          <a:blip r:embed="rId3"/>
                          <a:stretch>
                            <a:fillRect l="-391" t="-1111" r="-101172" b="-303333"/>
                          </a:stretch>
                        </a:blipFill>
                      </a:tcPr>
                    </a:tc>
                    <a:tc>
                      <a:txBody>
                        <a:bodyPr/>
                        <a:lstStyle/>
                        <a:p>
                          <a:endParaRPr lang="en-US"/>
                        </a:p>
                      </a:txBody>
                      <a:tcPr marL="68580" marR="68580" marT="0" marB="0">
                        <a:blipFill rotWithShape="0">
                          <a:blip r:embed="rId3"/>
                          <a:stretch>
                            <a:fillRect l="-100784" t="-1111" r="-1569" b="-303333"/>
                          </a:stretch>
                        </a:blipFill>
                      </a:tcPr>
                    </a:tc>
                  </a:tr>
                  <a:tr h="491935">
                    <a:tc>
                      <a:txBody>
                        <a:bodyPr/>
                        <a:lstStyle/>
                        <a:p>
                          <a:pPr algn="ctr">
                            <a:lnSpc>
                              <a:spcPct val="150000"/>
                            </a:lnSpc>
                            <a:spcAft>
                              <a:spcPts val="0"/>
                            </a:spcAf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0.25</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1935">
                    <a:tc>
                      <a:txBody>
                        <a:bodyPr/>
                        <a:lstStyle/>
                        <a:p>
                          <a:pPr algn="ctr">
                            <a:lnSpc>
                              <a:spcPct val="150000"/>
                            </a:lnSpc>
                            <a:spcAft>
                              <a:spcPts val="0"/>
                            </a:spcAft>
                          </a:pPr>
                          <a:r>
                            <a:rPr lang="en-US" sz="2400">
                              <a:effectLst/>
                            </a:rPr>
                            <a:t>2</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0.04</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1935">
                    <a:tc>
                      <a:txBody>
                        <a:bodyPr/>
                        <a:lstStyle/>
                        <a:p>
                          <a:pPr algn="ctr">
                            <a:lnSpc>
                              <a:spcPct val="150000"/>
                            </a:lnSpc>
                            <a:spcAft>
                              <a:spcPts val="0"/>
                            </a:spcAft>
                          </a:pPr>
                          <a:r>
                            <a:rPr lang="en-US" sz="2400">
                              <a:effectLst/>
                            </a:rPr>
                            <a:t>3</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0.71</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 xmlns:p14="http://schemas.microsoft.com/office/powerpoint/2010/main" val="2237723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44353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smtClean="0"/>
              <a:t>2. A coin is tossed 2 times. Let x be the discrete random variable representing the number of times heads come up. Create a sample space for the experiment and calculate the expected value.</a:t>
            </a:r>
            <a:endParaRPr lang="en-CA" sz="2400"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 xmlns:p14="http://schemas.microsoft.com/office/powerpoint/2010/main" val="1289127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435050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700" dirty="0" smtClean="0"/>
              <a:t>3. A </a:t>
            </a:r>
            <a:r>
              <a:rPr lang="en-CA" sz="2700" dirty="0"/>
              <a:t>factory is producing components packed in boxes of 10. 1% of the components is known to be defective. If a box is chosen at random:</a:t>
            </a:r>
            <a:br>
              <a:rPr lang="en-CA" sz="2700" dirty="0"/>
            </a:br>
            <a:r>
              <a:rPr lang="en-CA" sz="2700" dirty="0"/>
              <a:t>a) Find the probability that the box contains exactly 2 defective components.</a:t>
            </a:r>
            <a:br>
              <a:rPr lang="en-CA" sz="2700" dirty="0"/>
            </a:br>
            <a:r>
              <a:rPr lang="en-CA" sz="2700" dirty="0"/>
              <a:t>b) Find the probability that the box contains at least 2 defective components.</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888473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2696332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smtClean="0"/>
              <a:t>4.The </a:t>
            </a:r>
            <a:r>
              <a:rPr lang="en-CA" sz="2400" dirty="0"/>
              <a:t>manufacturer of a bag of sweets claims that there is a 90% chance that the bag contains some toffees. If 20 bags are chosen. What is the probability that</a:t>
            </a:r>
            <a:br>
              <a:rPr lang="en-CA" sz="2400" dirty="0"/>
            </a:br>
            <a:r>
              <a:rPr lang="en-CA" sz="2400" dirty="0"/>
              <a:t>a) All the bags contain toffees</a:t>
            </a:r>
            <a:br>
              <a:rPr lang="en-CA" sz="2400" dirty="0"/>
            </a:br>
            <a:r>
              <a:rPr lang="en-CA" sz="2400" dirty="0"/>
              <a:t>b) More than 18 bags contain toffees</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2524687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67486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CA" dirty="0"/>
                  <a:t>Find the sample space for rolling 2 dice.</a:t>
                </a:r>
              </a:p>
              <a:p>
                <a14:m>
                  <m:oMath xmlns:m="http://schemas.openxmlformats.org/officeDocument/2006/math">
                    <m:d>
                      <m:dPr>
                        <m:begChr m:val="{"/>
                        <m:endChr m:val="}"/>
                        <m:ctrlPr>
                          <a:rPr lang="en-CA" i="1">
                            <a:latin typeface="Cambria Math" panose="02040503050406030204" pitchFamily="18" charset="0"/>
                          </a:rPr>
                        </m:ctrlPr>
                      </m:dPr>
                      <m:e>
                        <m:eqArr>
                          <m:eqArrPr>
                            <m:ctrlPr>
                              <a:rPr lang="en-CA" i="1">
                                <a:latin typeface="Cambria Math" panose="02040503050406030204" pitchFamily="18" charset="0"/>
                              </a:rPr>
                            </m:ctrlPr>
                          </m:eqArrPr>
                          <m:e>
                            <m:r>
                              <a:rPr lang="en-CA" i="1">
                                <a:latin typeface="Cambria Math" panose="02040503050406030204" pitchFamily="18" charset="0"/>
                              </a:rPr>
                              <m:t>1−1, 1−2, 1−3, 1−4, 1−5, 1−6,</m:t>
                            </m:r>
                          </m:e>
                          <m:e>
                            <m:r>
                              <a:rPr lang="en-CA" i="1">
                                <a:latin typeface="Cambria Math" panose="02040503050406030204" pitchFamily="18" charset="0"/>
                              </a:rPr>
                              <m:t>2−1, 2−2, 2−3, 2−4, 2−5, 2−6,</m:t>
                            </m:r>
                          </m:e>
                          <m:e>
                            <m:r>
                              <a:rPr lang="en-CA" i="1">
                                <a:latin typeface="Cambria Math" panose="02040503050406030204" pitchFamily="18" charset="0"/>
                              </a:rPr>
                              <m:t>…</m:t>
                            </m:r>
                          </m:e>
                          <m:e>
                            <m:r>
                              <a:rPr lang="en-CA" i="1">
                                <a:latin typeface="Cambria Math" panose="02040503050406030204" pitchFamily="18" charset="0"/>
                              </a:rPr>
                              <m:t>…</m:t>
                            </m:r>
                          </m:e>
                          <m:e>
                            <m:r>
                              <a:rPr lang="en-CA" i="1">
                                <a:latin typeface="Cambria Math" panose="02040503050406030204" pitchFamily="18" charset="0"/>
                              </a:rPr>
                              <m:t>…</m:t>
                            </m:r>
                          </m:e>
                          <m:e>
                            <m:r>
                              <a:rPr lang="en-CA" i="1">
                                <a:latin typeface="Cambria Math" panose="02040503050406030204" pitchFamily="18" charset="0"/>
                              </a:rPr>
                              <m:t>6−1, 6−2, 6−3, 6−4, 6−5, 6−6</m:t>
                            </m:r>
                          </m:e>
                        </m:eqArr>
                      </m:e>
                    </m:d>
                  </m:oMath>
                </a14:m>
                <a:r>
                  <a:rPr lang="en-CA" dirty="0"/>
                  <a:t> </a:t>
                </a:r>
              </a:p>
              <a:p>
                <a:r>
                  <a:rPr lang="en-CA" dirty="0"/>
                  <a:t>The sample space has 36 outcomes.</a:t>
                </a:r>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479" t="-806"/>
                </a:stretch>
              </a:blipFill>
            </p:spPr>
            <p:txBody>
              <a:bodyPr/>
              <a:lstStyle/>
              <a:p>
                <a:r>
                  <a:rPr lang="en-CA">
                    <a:noFill/>
                  </a:rPr>
                  <a:t> </a:t>
                </a:r>
              </a:p>
            </p:txBody>
          </p:sp>
        </mc:Fallback>
      </mc:AlternateContent>
    </p:spTree>
    <p:extLst>
      <p:ext uri="{BB962C8B-B14F-4D97-AF65-F5344CB8AC3E}">
        <p14:creationId xmlns="" xmlns:p14="http://schemas.microsoft.com/office/powerpoint/2010/main" val="3345728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smtClean="0"/>
              <a:t>5. In </a:t>
            </a:r>
            <a:r>
              <a:rPr lang="en-CA" sz="2400" dirty="0"/>
              <a:t>clinical trials a certain drug has an 8% success rate of curing a known disease. If 15 people are known to have the disease. What is the probability of at least 2 being cured?</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2421869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23837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smtClean="0"/>
              <a:t>6. Cross-fertilizing </a:t>
            </a:r>
            <a:r>
              <a:rPr lang="en-CA" sz="2400" dirty="0"/>
              <a:t>a red and a white flower produces red flowers 25% of the time. Now we cross-fertilize five pairs of red and white flowers and produce five offspring. </a:t>
            </a:r>
            <a:br>
              <a:rPr lang="en-CA" sz="2400" dirty="0"/>
            </a:br>
            <a:r>
              <a:rPr lang="en-CA" sz="2400" dirty="0"/>
              <a:t>a) Find the probability that there will be no red flowered plants in the five offspring.</a:t>
            </a:r>
            <a:br>
              <a:rPr lang="en-CA" sz="2400" dirty="0"/>
            </a:br>
            <a:r>
              <a:rPr lang="en-CA" sz="2400" dirty="0"/>
              <a:t>b) Find the probability that there would be one or fewer red flowered plants?</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19932610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27156678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CA" sz="2000" dirty="0" smtClean="0"/>
              <a:t/>
            </a:r>
            <a:br>
              <a:rPr lang="en-CA" sz="2000" dirty="0" smtClean="0"/>
            </a:br>
            <a:r>
              <a:rPr lang="en-CA" sz="2000" dirty="0" smtClean="0"/>
              <a:t>7. A </a:t>
            </a:r>
            <a:r>
              <a:rPr lang="en-CA" sz="2000" dirty="0"/>
              <a:t>roulette wheel has 38 slots, 18 are red, 18 are black, and 2 are green. You play five games and always bet on red.</a:t>
            </a:r>
            <a:br>
              <a:rPr lang="en-CA" sz="2000" dirty="0"/>
            </a:br>
            <a:r>
              <a:rPr lang="en-CA" sz="2000" dirty="0"/>
              <a:t>a) How many games can you expect to win?</a:t>
            </a:r>
            <a:br>
              <a:rPr lang="en-CA" sz="2000" dirty="0"/>
            </a:br>
            <a:r>
              <a:rPr lang="en-CA" sz="2000" dirty="0"/>
              <a:t>b) What is the probability that you will win all five games?</a:t>
            </a:r>
            <a:br>
              <a:rPr lang="en-CA" sz="2000" dirty="0"/>
            </a:br>
            <a:r>
              <a:rPr lang="en-CA" sz="2000" dirty="0"/>
              <a:t>c) If you win three or more games, you make a profit. If you win two or fewer games, you lose money. What is the probability that you will win no more than two games?</a:t>
            </a:r>
            <a:br>
              <a:rPr lang="en-CA" sz="2000" dirty="0"/>
            </a:br>
            <a:endParaRPr lang="en-CA" sz="2000" dirty="0"/>
          </a:p>
        </p:txBody>
      </p:sp>
    </p:spTree>
    <p:extLst>
      <p:ext uri="{BB962C8B-B14F-4D97-AF65-F5344CB8AC3E}">
        <p14:creationId xmlns="" xmlns:p14="http://schemas.microsoft.com/office/powerpoint/2010/main" val="4250603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39577646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8</a:t>
            </a:r>
            <a:r>
              <a:rPr lang="en-CA" sz="2400" dirty="0" smtClean="0"/>
              <a:t>. A </a:t>
            </a:r>
            <a:r>
              <a:rPr lang="en-CA" sz="2400" dirty="0"/>
              <a:t>company owns 400 laptops.  Each laptop has an 8% probability of not working.  You randomly select 20 laptops for your salespeople. </a:t>
            </a:r>
            <a:br>
              <a:rPr lang="en-CA" sz="2400" dirty="0"/>
            </a:br>
            <a:r>
              <a:rPr lang="en-CA" sz="2400" dirty="0"/>
              <a:t>a) What is the likelihood that 5 will be broken?         </a:t>
            </a:r>
            <a:br>
              <a:rPr lang="en-CA" sz="2400" dirty="0"/>
            </a:br>
            <a:r>
              <a:rPr lang="en-CA" sz="2400" dirty="0"/>
              <a:t>b) What is the likelihood that </a:t>
            </a:r>
            <a:r>
              <a:rPr lang="en-CA" sz="2400" dirty="0" smtClean="0"/>
              <a:t>at most 2 will be broken?</a:t>
            </a:r>
            <a:r>
              <a:rPr lang="en-CA" sz="2400" dirty="0"/>
              <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14108443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 xmlns:p14="http://schemas.microsoft.com/office/powerpoint/2010/main" val="675829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mc:AlternateContent xmlns:mc="http://schemas.openxmlformats.org/markup-compatibility/2006">
        <mc:Choice xmlns="" xmlns:a14="http://schemas.microsoft.com/office/drawing/2010/main" Requires="a14">
          <p:sp>
            <p:nvSpPr>
              <p:cNvPr id="4" name="Rectangle 3"/>
              <p:cNvSpPr/>
              <p:nvPr/>
            </p:nvSpPr>
            <p:spPr>
              <a:xfrm>
                <a:off x="3016827" y="2820130"/>
                <a:ext cx="6096000" cy="2388346"/>
              </a:xfrm>
              <a:prstGeom prst="rect">
                <a:avLst/>
              </a:prstGeom>
            </p:spPr>
            <p:txBody>
              <a:bodyPr>
                <a:spAutoFit/>
              </a:bodyPr>
              <a:lstStyle/>
              <a:p>
                <a:pPr>
                  <a:lnSpc>
                    <a:spcPct val="115000"/>
                  </a:lnSpc>
                  <a:spcAft>
                    <a:spcPts val="1000"/>
                  </a:spcAft>
                </a:pPr>
                <a:r>
                  <a:rPr lang="en-CA" b="1" u="sng" dirty="0">
                    <a:ea typeface="Times New Roman" panose="02020603050405020304" pitchFamily="18" charset="0"/>
                    <a:cs typeface="Times New Roman" panose="02020603050405020304" pitchFamily="18" charset="0"/>
                  </a:rPr>
                  <a:t>Probability values</a:t>
                </a:r>
                <a:r>
                  <a:rPr lang="en-CA" dirty="0">
                    <a:effectLst/>
                    <a:ea typeface="Times New Roman" panose="02020603050405020304" pitchFamily="18" charset="0"/>
                    <a:cs typeface="Times New Roman" panose="02020603050405020304" pitchFamily="18" charset="0"/>
                  </a:rPr>
                  <a:t>.</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a) The probability of an impossible event is 0.</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b) The probability of an event that is certain to occur is 1.</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c) The probability of any other event is between 0 and 1: </a:t>
                </a:r>
                <a14:m>
                  <m:oMath xmlns:m="http://schemas.openxmlformats.org/officeDocument/2006/math">
                    <m:r>
                      <a:rPr lang="en-CA" i="1">
                        <a:effectLst/>
                        <a:ea typeface="Times New Roman" panose="02020603050405020304" pitchFamily="18" charset="0"/>
                        <a:cs typeface="Times New Roman" panose="02020603050405020304" pitchFamily="18" charset="0"/>
                      </a:rPr>
                      <m:t>0≤</m:t>
                    </m:r>
                    <m:r>
                      <a:rPr lang="en-CA" i="1">
                        <a:effectLst/>
                        <a:ea typeface="Times New Roman" panose="02020603050405020304" pitchFamily="18" charset="0"/>
                        <a:cs typeface="Times New Roman" panose="02020603050405020304" pitchFamily="18" charset="0"/>
                      </a:rPr>
                      <m:t>𝑃</m:t>
                    </m:r>
                    <m:r>
                      <a:rPr lang="en-CA" i="1">
                        <a:effectLst/>
                        <a:ea typeface="Times New Roman" panose="02020603050405020304" pitchFamily="18" charset="0"/>
                        <a:cs typeface="Times New Roman" panose="02020603050405020304" pitchFamily="18" charset="0"/>
                      </a:rPr>
                      <m:t>(</m:t>
                    </m:r>
                    <m:r>
                      <a:rPr lang="en-CA" i="1">
                        <a:effectLst/>
                        <a:ea typeface="Times New Roman" panose="02020603050405020304" pitchFamily="18" charset="0"/>
                        <a:cs typeface="Times New Roman" panose="02020603050405020304" pitchFamily="18" charset="0"/>
                      </a:rPr>
                      <m:t>𝐴</m:t>
                    </m:r>
                    <m:r>
                      <a:rPr lang="en-CA" i="1">
                        <a:effectLst/>
                        <a:ea typeface="Times New Roman" panose="02020603050405020304" pitchFamily="18" charset="0"/>
                        <a:cs typeface="Times New Roman" panose="02020603050405020304" pitchFamily="18" charset="0"/>
                      </a:rPr>
                      <m:t>)≤1</m:t>
                    </m:r>
                  </m:oMath>
                </a14:m>
                <a:r>
                  <a:rPr lang="en-CA" dirty="0">
                    <a:effectLst/>
                    <a:ea typeface="Times New Roman" panose="02020603050405020304" pitchFamily="18" charset="0"/>
                    <a:cs typeface="Times New Roman" panose="02020603050405020304" pitchFamily="18" charset="0"/>
                  </a:rPr>
                  <a:t>.</a:t>
                </a:r>
                <a:endParaRPr lang="en-CA" sz="1600" dirty="0">
                  <a:effectLst/>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3016827" y="2820130"/>
                <a:ext cx="6096000" cy="2388346"/>
              </a:xfrm>
              <a:prstGeom prst="rect">
                <a:avLst/>
              </a:prstGeom>
              <a:blipFill rotWithShape="0">
                <a:blip r:embed="rId2" cstate="print"/>
                <a:stretch>
                  <a:fillRect l="-900" t="-1023" r="-800" b="-2046"/>
                </a:stretch>
              </a:blipFill>
            </p:spPr>
            <p:txBody>
              <a:bodyPr/>
              <a:lstStyle/>
              <a:p>
                <a:r>
                  <a:rPr lang="en-CA">
                    <a:noFill/>
                  </a:rPr>
                  <a:t> </a:t>
                </a:r>
              </a:p>
            </p:txBody>
          </p:sp>
        </mc:Fallback>
      </mc:AlternateContent>
    </p:spTree>
    <p:extLst>
      <p:ext uri="{BB962C8B-B14F-4D97-AF65-F5344CB8AC3E}">
        <p14:creationId xmlns="" xmlns:p14="http://schemas.microsoft.com/office/powerpoint/2010/main" val="3148708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Complementary events</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CA" b="1" u="sng" dirty="0"/>
                  <a:t>Definition</a:t>
                </a:r>
                <a:r>
                  <a:rPr lang="en-CA" dirty="0"/>
                  <a:t>. The complement of an event A, denoted by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𝐴</m:t>
                        </m:r>
                        <m:r>
                          <a:rPr lang="en-CA" i="1">
                            <a:latin typeface="Cambria Math" panose="02040503050406030204" pitchFamily="18" charset="0"/>
                          </a:rPr>
                          <m:t>, </m:t>
                        </m:r>
                      </m:e>
                    </m:acc>
                    <m:r>
                      <a:rPr lang="en-CA" i="1">
                        <a:latin typeface="Cambria Math" panose="02040503050406030204" pitchFamily="18" charset="0"/>
                      </a:rPr>
                      <m:t> </m:t>
                    </m:r>
                  </m:oMath>
                </a14:m>
                <a:r>
                  <a:rPr lang="en-CA" dirty="0"/>
                  <a:t>consists of all outcomes in which event A does not occur.</a:t>
                </a:r>
              </a:p>
              <a:p>
                <a:r>
                  <a:rPr lang="en-CA" dirty="0"/>
                  <a:t>It follows that:</a:t>
                </a:r>
              </a:p>
              <a:p>
                <a14:m>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CA" i="1">
                                <a:latin typeface="Cambria Math" panose="02040503050406030204" pitchFamily="18" charset="0"/>
                              </a:rPr>
                              <m:t>𝐴</m:t>
                            </m:r>
                          </m:e>
                        </m:acc>
                      </m:e>
                    </m:d>
                    <m:r>
                      <a:rPr lang="en-CA" i="1">
                        <a:latin typeface="Cambria Math" panose="02040503050406030204" pitchFamily="18" charset="0"/>
                      </a:rPr>
                      <m:t>=1−</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𝐴</m:t>
                    </m:r>
                    <m:r>
                      <a:rPr lang="en-CA" i="1">
                        <a:latin typeface="Cambria Math" panose="02040503050406030204" pitchFamily="18" charset="0"/>
                      </a:rPr>
                      <m:t>)</m:t>
                    </m:r>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521"/>
                </a:stretch>
              </a:blipFill>
            </p:spPr>
            <p:txBody>
              <a:bodyPr/>
              <a:lstStyle/>
              <a:p>
                <a:r>
                  <a:rPr lang="en-CA">
                    <a:noFill/>
                  </a:rPr>
                  <a:t> </a:t>
                </a:r>
              </a:p>
            </p:txBody>
          </p:sp>
        </mc:Fallback>
      </mc:AlternateContent>
    </p:spTree>
    <p:extLst>
      <p:ext uri="{BB962C8B-B14F-4D97-AF65-F5344CB8AC3E}">
        <p14:creationId xmlns="" xmlns:p14="http://schemas.microsoft.com/office/powerpoint/2010/main" val="1053007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Classical approach to </a:t>
            </a:r>
            <a:r>
              <a:rPr lang="en-CA" dirty="0" smtClean="0"/>
              <a:t>probability</a:t>
            </a:r>
            <a:endParaRPr lang="en-CA"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CA" dirty="0" smtClean="0"/>
                  <a:t>Consists </a:t>
                </a:r>
                <a:r>
                  <a:rPr lang="en-CA" dirty="0"/>
                  <a:t>in assuming that all n possible events of an experiment have an equal chance of occurring. If an event can occur in s ways out of the n ways, then the probability of that event is:</a:t>
                </a:r>
              </a:p>
              <a:p>
                <a14:m>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𝐴</m:t>
                        </m:r>
                      </m:e>
                    </m:d>
                    <m:r>
                      <a:rPr lang="en-CA" i="1">
                        <a:latin typeface="Cambria Math" panose="02040503050406030204" pitchFamily="18" charset="0"/>
                      </a:rPr>
                      <m:t>= </m:t>
                    </m:r>
                    <m:f>
                      <m:fPr>
                        <m:ctrlPr>
                          <a:rPr lang="en-CA" i="1">
                            <a:latin typeface="Cambria Math" panose="02040503050406030204" pitchFamily="18" charset="0"/>
                          </a:rPr>
                        </m:ctrlPr>
                      </m:fPr>
                      <m:num>
                        <m:r>
                          <a:rPr lang="en-CA" i="1">
                            <a:latin typeface="Cambria Math" panose="02040503050406030204" pitchFamily="18" charset="0"/>
                          </a:rPr>
                          <m:t>𝑛𝑢𝑚𝑏𝑒𝑟</m:t>
                        </m:r>
                        <m:r>
                          <a:rPr lang="en-CA" i="1">
                            <a:latin typeface="Cambria Math" panose="02040503050406030204" pitchFamily="18" charset="0"/>
                          </a:rPr>
                          <m:t> </m:t>
                        </m:r>
                        <m:r>
                          <a:rPr lang="en-CA" i="1">
                            <a:latin typeface="Cambria Math" panose="02040503050406030204" pitchFamily="18" charset="0"/>
                          </a:rPr>
                          <m:t>𝑜𝑓</m:t>
                        </m:r>
                        <m:r>
                          <a:rPr lang="en-CA" i="1">
                            <a:latin typeface="Cambria Math" panose="02040503050406030204" pitchFamily="18" charset="0"/>
                          </a:rPr>
                          <m:t> </m:t>
                        </m:r>
                        <m:r>
                          <a:rPr lang="en-CA" i="1">
                            <a:latin typeface="Cambria Math" panose="02040503050406030204" pitchFamily="18" charset="0"/>
                          </a:rPr>
                          <m:t>𝑤𝑎𝑦𝑠</m:t>
                        </m:r>
                        <m:r>
                          <a:rPr lang="en-CA" i="1">
                            <a:latin typeface="Cambria Math" panose="02040503050406030204" pitchFamily="18" charset="0"/>
                          </a:rPr>
                          <m:t> </m:t>
                        </m:r>
                        <m:r>
                          <a:rPr lang="en-CA" i="1">
                            <a:latin typeface="Cambria Math" panose="02040503050406030204" pitchFamily="18" charset="0"/>
                          </a:rPr>
                          <m:t>𝐴</m:t>
                        </m:r>
                        <m:r>
                          <a:rPr lang="en-CA" i="1">
                            <a:latin typeface="Cambria Math" panose="02040503050406030204" pitchFamily="18" charset="0"/>
                          </a:rPr>
                          <m:t> </m:t>
                        </m:r>
                        <m:r>
                          <a:rPr lang="en-CA" i="1">
                            <a:latin typeface="Cambria Math" panose="02040503050406030204" pitchFamily="18" charset="0"/>
                          </a:rPr>
                          <m:t>𝑐𝑎𝑛</m:t>
                        </m:r>
                        <m:r>
                          <a:rPr lang="en-CA" i="1">
                            <a:latin typeface="Cambria Math" panose="02040503050406030204" pitchFamily="18" charset="0"/>
                          </a:rPr>
                          <m:t> </m:t>
                        </m:r>
                        <m:r>
                          <a:rPr lang="en-CA" i="1">
                            <a:latin typeface="Cambria Math" panose="02040503050406030204" pitchFamily="18" charset="0"/>
                          </a:rPr>
                          <m:t>𝑜𝑐𝑐𝑢𝑟</m:t>
                        </m:r>
                      </m:num>
                      <m:den>
                        <m:r>
                          <a:rPr lang="en-CA" i="1">
                            <a:latin typeface="Cambria Math" panose="02040503050406030204" pitchFamily="18" charset="0"/>
                          </a:rPr>
                          <m:t>𝑛𝑢𝑚𝑏𝑒𝑟</m:t>
                        </m:r>
                        <m:r>
                          <a:rPr lang="en-CA" i="1">
                            <a:latin typeface="Cambria Math" panose="02040503050406030204" pitchFamily="18" charset="0"/>
                          </a:rPr>
                          <m:t> </m:t>
                        </m:r>
                        <m:r>
                          <a:rPr lang="en-CA" i="1">
                            <a:latin typeface="Cambria Math" panose="02040503050406030204" pitchFamily="18" charset="0"/>
                          </a:rPr>
                          <m:t>𝑜𝑓</m:t>
                        </m:r>
                        <m:r>
                          <a:rPr lang="en-CA" i="1">
                            <a:latin typeface="Cambria Math" panose="02040503050406030204" pitchFamily="18" charset="0"/>
                          </a:rPr>
                          <m:t> </m:t>
                        </m:r>
                        <m:r>
                          <a:rPr lang="en-CA" i="1">
                            <a:latin typeface="Cambria Math" panose="02040503050406030204" pitchFamily="18" charset="0"/>
                          </a:rPr>
                          <m:t>𝑑𝑖𝑓𝑓𝑒𝑟𝑒𝑛𝑡</m:t>
                        </m:r>
                        <m:r>
                          <a:rPr lang="en-CA" i="1">
                            <a:latin typeface="Cambria Math" panose="02040503050406030204" pitchFamily="18" charset="0"/>
                          </a:rPr>
                          <m:t> </m:t>
                        </m:r>
                        <m:r>
                          <a:rPr lang="en-CA" i="1">
                            <a:latin typeface="Cambria Math" panose="02040503050406030204" pitchFamily="18" charset="0"/>
                          </a:rPr>
                          <m:t>𝑠𝑖𝑚𝑝𝑙𝑒</m:t>
                        </m:r>
                        <m:r>
                          <a:rPr lang="en-CA" i="1">
                            <a:latin typeface="Cambria Math" panose="02040503050406030204" pitchFamily="18" charset="0"/>
                          </a:rPr>
                          <m:t> </m:t>
                        </m:r>
                        <m:r>
                          <a:rPr lang="en-CA" i="1">
                            <a:latin typeface="Cambria Math" panose="02040503050406030204" pitchFamily="18" charset="0"/>
                          </a:rPr>
                          <m:t>𝑒𝑣𝑒𝑛𝑡𝑠</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𝑠</m:t>
                        </m:r>
                      </m:num>
                      <m:den>
                        <m:r>
                          <a:rPr lang="en-CA" i="1">
                            <a:latin typeface="Cambria Math" panose="02040503050406030204" pitchFamily="18" charset="0"/>
                          </a:rPr>
                          <m:t>𝑛</m:t>
                        </m:r>
                      </m:den>
                    </m:f>
                  </m:oMath>
                </a14:m>
                <a:endParaRPr lang="en-CA" dirty="0"/>
              </a:p>
              <a:p>
                <a:r>
                  <a:rPr lang="en-CA" dirty="0"/>
                  <a:t>Ex. Counting the number of ways a 7 can occur (6 ways out of 36 number of simple events)</a:t>
                </a:r>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521" t="-9747"/>
                </a:stretch>
              </a:blipFill>
            </p:spPr>
            <p:txBody>
              <a:bodyPr/>
              <a:lstStyle/>
              <a:p>
                <a:r>
                  <a:rPr lang="en-CA">
                    <a:noFill/>
                  </a:rPr>
                  <a:t> </a:t>
                </a:r>
              </a:p>
            </p:txBody>
          </p:sp>
        </mc:Fallback>
      </mc:AlternateContent>
    </p:spTree>
    <p:extLst>
      <p:ext uri="{BB962C8B-B14F-4D97-AF65-F5344CB8AC3E}">
        <p14:creationId xmlns="" xmlns:p14="http://schemas.microsoft.com/office/powerpoint/2010/main" val="78563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variable and discrete probability distributions</a:t>
            </a:r>
            <a:endParaRPr lang="en-US" dirty="0"/>
          </a:p>
        </p:txBody>
      </p:sp>
      <p:sp>
        <p:nvSpPr>
          <p:cNvPr id="3" name="Content Placeholder 2"/>
          <p:cNvSpPr>
            <a:spLocks noGrp="1"/>
          </p:cNvSpPr>
          <p:nvPr>
            <p:ph idx="1"/>
          </p:nvPr>
        </p:nvSpPr>
        <p:spPr/>
        <p:txBody>
          <a:bodyPr>
            <a:normAutofit/>
          </a:bodyPr>
          <a:lstStyle/>
          <a:p>
            <a:r>
              <a:rPr lang="en-CA" b="1" u="sng" dirty="0"/>
              <a:t>Definition</a:t>
            </a:r>
            <a:r>
              <a:rPr lang="en-CA" dirty="0"/>
              <a:t>. A random variable (x) is a variable that has a single numerical value for each outcome of an experiment.</a:t>
            </a:r>
            <a:endParaRPr lang="en-US" dirty="0"/>
          </a:p>
          <a:p>
            <a:r>
              <a:rPr lang="en-CA" b="1" u="sng" dirty="0"/>
              <a:t>Definition</a:t>
            </a:r>
            <a:r>
              <a:rPr lang="en-CA" dirty="0"/>
              <a:t>. A discrete random variable has a finite number of values or a countable number of values; a continuous random variable has infinitely many values, and can be associated with measurement on a continuous scale, when there are no gaps or interruptions</a:t>
            </a:r>
            <a:r>
              <a:rPr lang="en-CA" dirty="0" smtClean="0"/>
              <a:t>.</a:t>
            </a:r>
            <a:endParaRPr lang="en-US" dirty="0"/>
          </a:p>
          <a:p>
            <a:r>
              <a:rPr lang="en-CA" b="1" u="sng" dirty="0"/>
              <a:t>Definition</a:t>
            </a:r>
            <a:r>
              <a:rPr lang="en-CA" dirty="0"/>
              <a:t>. The specification of the probabilities associated with the various distinct values of a discrete random variable is called a discrete probability distribution. The probability associated with the value x is denoted by the symbol P(x).</a:t>
            </a:r>
            <a:endParaRPr lang="en-US" dirty="0"/>
          </a:p>
          <a:p>
            <a:endParaRPr lang="en-US" dirty="0"/>
          </a:p>
        </p:txBody>
      </p:sp>
    </p:spTree>
    <p:extLst>
      <p:ext uri="{BB962C8B-B14F-4D97-AF65-F5344CB8AC3E}">
        <p14:creationId xmlns="" xmlns:p14="http://schemas.microsoft.com/office/powerpoint/2010/main" val="1206362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smtClean="0"/>
              <a:t>The </a:t>
            </a:r>
            <a:r>
              <a:rPr lang="en-US" altLang="en-US" b="1" dirty="0" smtClean="0"/>
              <a:t>probability distribution </a:t>
            </a:r>
            <a:r>
              <a:rPr lang="en-US" altLang="en-US" dirty="0" smtClean="0"/>
              <a:t>of a</a:t>
            </a:r>
            <a:r>
              <a:rPr lang="en-US" altLang="en-US" b="1" dirty="0" smtClean="0"/>
              <a:t> </a:t>
            </a:r>
            <a:r>
              <a:rPr lang="en-US" altLang="en-US" dirty="0" smtClean="0"/>
              <a:t>discrete random variable is a graph, table or formula that specifies the probability associated with each possible outcome the random variable can assume.</a:t>
            </a:r>
          </a:p>
          <a:p>
            <a:pPr marL="0" indent="0">
              <a:buNone/>
            </a:pPr>
            <a:endParaRPr lang="en-US" altLang="en-US" dirty="0" smtClean="0"/>
          </a:p>
          <a:p>
            <a:pPr lvl="1"/>
            <a:r>
              <a:rPr lang="en-US" altLang="en-US" i="1" dirty="0" smtClean="0"/>
              <a:t>p(x)</a:t>
            </a:r>
            <a:r>
              <a:rPr lang="en-US" altLang="en-US" dirty="0" smtClean="0"/>
              <a:t> </a:t>
            </a:r>
            <a:r>
              <a:rPr lang="en-US" altLang="en-US" dirty="0" smtClean="0">
                <a:cs typeface="Arial" panose="020B0604020202020204" pitchFamily="34" charset="0"/>
              </a:rPr>
              <a:t>≥ 0 for all values of </a:t>
            </a:r>
            <a:r>
              <a:rPr lang="en-US" altLang="en-US" i="1" dirty="0" smtClean="0">
                <a:cs typeface="Arial" panose="020B0604020202020204" pitchFamily="34" charset="0"/>
              </a:rPr>
              <a:t>x</a:t>
            </a:r>
            <a:endParaRPr lang="en-US" altLang="en-US" dirty="0" smtClean="0">
              <a:cs typeface="Arial" panose="020B0604020202020204" pitchFamily="34" charset="0"/>
            </a:endParaRPr>
          </a:p>
          <a:p>
            <a:pPr lvl="1"/>
            <a:r>
              <a:rPr lang="en-US" altLang="en-US" dirty="0" smtClean="0">
                <a:cs typeface="Arial" panose="020B0604020202020204" pitchFamily="34" charset="0"/>
                <a:sym typeface="Symbol" panose="05050102010706020507" pitchFamily="18" charset="2"/>
              </a:rPr>
              <a:t></a:t>
            </a:r>
            <a:r>
              <a:rPr lang="en-US" altLang="en-US" i="1" dirty="0" smtClean="0">
                <a:cs typeface="Arial" panose="020B0604020202020204" pitchFamily="34" charset="0"/>
                <a:sym typeface="Symbol" panose="05050102010706020507" pitchFamily="18" charset="2"/>
              </a:rPr>
              <a:t>p(x)</a:t>
            </a:r>
            <a:r>
              <a:rPr lang="en-US" altLang="en-US" dirty="0" smtClean="0">
                <a:cs typeface="Arial" panose="020B0604020202020204" pitchFamily="34" charset="0"/>
                <a:sym typeface="Symbol" panose="05050102010706020507" pitchFamily="18" charset="2"/>
              </a:rPr>
              <a:t> = 1</a:t>
            </a:r>
            <a:endParaRPr lang="en-US" altLang="en-US" i="1" dirty="0" smtClean="0">
              <a:cs typeface="Arial" panose="020B0604020202020204" pitchFamily="34" charset="0"/>
              <a:sym typeface="Symbol" panose="05050102010706020507" pitchFamily="18" charset="2"/>
            </a:endParaRPr>
          </a:p>
          <a:p>
            <a:endParaRPr lang="en-US" dirty="0"/>
          </a:p>
        </p:txBody>
      </p:sp>
    </p:spTree>
    <p:extLst>
      <p:ext uri="{BB962C8B-B14F-4D97-AF65-F5344CB8AC3E}">
        <p14:creationId xmlns="" xmlns:p14="http://schemas.microsoft.com/office/powerpoint/2010/main" val="3587477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604</TotalTime>
  <Words>938</Words>
  <Application>Microsoft Office PowerPoint</Application>
  <PresentationFormat>Custom</PresentationFormat>
  <Paragraphs>135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Wisp</vt:lpstr>
      <vt:lpstr>Discrete probability distributions</vt:lpstr>
      <vt:lpstr>Introduction. Events, sample space and probability</vt:lpstr>
      <vt:lpstr>Slide 3</vt:lpstr>
      <vt:lpstr>Slide 4</vt:lpstr>
      <vt:lpstr>Slide 5</vt:lpstr>
      <vt:lpstr>Complementary events</vt:lpstr>
      <vt:lpstr>Classical approach to probability</vt:lpstr>
      <vt:lpstr>Random variable and discrete probability distributions</vt:lpstr>
      <vt:lpstr>Slide 9</vt:lpstr>
      <vt:lpstr>Example</vt:lpstr>
      <vt:lpstr>The results can be organized in a table:</vt:lpstr>
      <vt:lpstr> We can calculate now the probability of each value of x: </vt:lpstr>
      <vt:lpstr> The values for the probability of the x variable can be organized in the following table: </vt:lpstr>
      <vt:lpstr>Graphical representation of discrete probability distribution</vt:lpstr>
      <vt:lpstr>Mean, variance and standard deviation for a discrete probability distribution</vt:lpstr>
      <vt:lpstr>Slide 16</vt:lpstr>
      <vt:lpstr>Slide 17</vt:lpstr>
      <vt:lpstr>Example</vt:lpstr>
      <vt:lpstr>Step 1</vt:lpstr>
      <vt:lpstr>Step 2. Calculate the mean, variance and standard deviation</vt:lpstr>
      <vt:lpstr>Expected value</vt:lpstr>
      <vt:lpstr>The binomial experiment</vt:lpstr>
      <vt:lpstr> Example: Consider the experiment of flipping a coin 2 times and counting the number of times the coin lands on heads.  Is this a binomial experiment? </vt:lpstr>
      <vt:lpstr>YES!</vt:lpstr>
      <vt:lpstr>Do we use the binomial distribution here?</vt:lpstr>
      <vt:lpstr>The Binomial Distribution</vt:lpstr>
      <vt:lpstr>Slide 27</vt:lpstr>
      <vt:lpstr>Example</vt:lpstr>
      <vt:lpstr>Mean, variance and standard deviation for the Binomial Distribution</vt:lpstr>
      <vt:lpstr>Probability of “at least 1”</vt:lpstr>
      <vt:lpstr>Slide 31</vt:lpstr>
      <vt:lpstr>Practice 1. Determine the mean, the variance and the standard deviation of the following probability distribution: </vt:lpstr>
      <vt:lpstr>Slide 33</vt:lpstr>
      <vt:lpstr>2. A coin is tossed 2 times. Let x be the discrete random variable representing the number of times heads come up. Create a sample space for the experiment and calculate the expected value.</vt:lpstr>
      <vt:lpstr>Slide 35</vt:lpstr>
      <vt:lpstr>3. A factory is producing components packed in boxes of 10. 1% of the components is known to be defective. If a box is chosen at random: a) Find the probability that the box contains exactly 2 defective components. b) Find the probability that the box contains at least 2 defective components. </vt:lpstr>
      <vt:lpstr>Slide 37</vt:lpstr>
      <vt:lpstr>4.The manufacturer of a bag of sweets claims that there is a 90% chance that the bag contains some toffees. If 20 bags are chosen. What is the probability that a) All the bags contain toffees b) More than 18 bags contain toffees </vt:lpstr>
      <vt:lpstr>Slide 39</vt:lpstr>
      <vt:lpstr>5. In clinical trials a certain drug has an 8% success rate of curing a known disease. If 15 people are known to have the disease. What is the probability of at least 2 being cured? </vt:lpstr>
      <vt:lpstr>Slide 41</vt:lpstr>
      <vt:lpstr>6. Cross-fertilizing a red and a white flower produces red flowers 25% of the time. Now we cross-fertilize five pairs of red and white flowers and produce five offspring.  a) Find the probability that there will be no red flowered plants in the five offspring. b) Find the probability that there would be one or fewer red flowered plants? </vt:lpstr>
      <vt:lpstr>Slide 43</vt:lpstr>
      <vt:lpstr> 7. A roulette wheel has 38 slots, 18 are red, 18 are black, and 2 are green. You play five games and always bet on red. a) How many games can you expect to win? b) What is the probability that you will win all five games? c) If you win three or more games, you make a profit. If you win two or fewer games, you lose money. What is the probability that you will win no more than two games? </vt:lpstr>
      <vt:lpstr>Slide 45</vt:lpstr>
      <vt:lpstr>8. A company owns 400 laptops.  Each laptop has an 8% probability of not working.  You randomly select 20 laptops for your salespeople.  a) What is the likelihood that 5 will be broken?          b) What is the likelihood that at most 2 will be broken? </vt:lpstr>
      <vt:lpstr>Slide 47</vt:lpstr>
    </vt:vector>
  </TitlesOfParts>
  <Company>Centennial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Daniela Stanescu</dc:creator>
  <cp:lastModifiedBy>Daniela</cp:lastModifiedBy>
  <cp:revision>32</cp:revision>
  <dcterms:created xsi:type="dcterms:W3CDTF">2017-09-28T17:39:38Z</dcterms:created>
  <dcterms:modified xsi:type="dcterms:W3CDTF">2023-05-24T14:25:42Z</dcterms:modified>
</cp:coreProperties>
</file>