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47"/>
  </p:notesMasterIdLst>
  <p:sldIdLst>
    <p:sldId id="256" r:id="rId2"/>
    <p:sldId id="291" r:id="rId3"/>
    <p:sldId id="292" r:id="rId4"/>
    <p:sldId id="293" r:id="rId5"/>
    <p:sldId id="297" r:id="rId6"/>
    <p:sldId id="296" r:id="rId7"/>
    <p:sldId id="294" r:id="rId8"/>
    <p:sldId id="257" r:id="rId9"/>
    <p:sldId id="258" r:id="rId10"/>
    <p:sldId id="259" r:id="rId11"/>
    <p:sldId id="269" r:id="rId12"/>
    <p:sldId id="270" r:id="rId13"/>
    <p:sldId id="271" r:id="rId14"/>
    <p:sldId id="272" r:id="rId15"/>
    <p:sldId id="273" r:id="rId16"/>
    <p:sldId id="274" r:id="rId17"/>
    <p:sldId id="275" r:id="rId18"/>
    <p:sldId id="276" r:id="rId19"/>
    <p:sldId id="277" r:id="rId20"/>
    <p:sldId id="278" r:id="rId21"/>
    <p:sldId id="279" r:id="rId22"/>
    <p:sldId id="283" r:id="rId23"/>
    <p:sldId id="289" r:id="rId24"/>
    <p:sldId id="260" r:id="rId25"/>
    <p:sldId id="261" r:id="rId26"/>
    <p:sldId id="290" r:id="rId27"/>
    <p:sldId id="263" r:id="rId28"/>
    <p:sldId id="295" r:id="rId29"/>
    <p:sldId id="298" r:id="rId30"/>
    <p:sldId id="300" r:id="rId31"/>
    <p:sldId id="313" r:id="rId32"/>
    <p:sldId id="314" r:id="rId33"/>
    <p:sldId id="315"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27D25-D9B1-46DB-BBC6-B7EBBE26B071}"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60664-B106-4531-B319-567C02FBE424}" type="slidenum">
              <a:rPr lang="en-US" smtClean="0"/>
              <a:t>‹#›</a:t>
            </a:fld>
            <a:endParaRPr lang="en-US"/>
          </a:p>
        </p:txBody>
      </p:sp>
    </p:spTree>
    <p:extLst>
      <p:ext uri="{BB962C8B-B14F-4D97-AF65-F5344CB8AC3E}">
        <p14:creationId xmlns:p14="http://schemas.microsoft.com/office/powerpoint/2010/main" val="570786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BA1018-900C-434D-9B51-291E6EE8882D}" type="slidenum">
              <a:rPr lang="en-US" altLang="en-US"/>
              <a:pPr/>
              <a:t>24</a:t>
            </a:fld>
            <a:endParaRPr lang="en-US" altLang="en-US"/>
          </a:p>
        </p:txBody>
      </p:sp>
    </p:spTree>
    <p:extLst>
      <p:ext uri="{BB962C8B-B14F-4D97-AF65-F5344CB8AC3E}">
        <p14:creationId xmlns:p14="http://schemas.microsoft.com/office/powerpoint/2010/main" val="319401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E55428-BC4A-4C46-A789-DC121CE9A210}"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1123795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55428-BC4A-4C46-A789-DC121CE9A210}"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296107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55428-BC4A-4C46-A789-DC121CE9A210}"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1288A2-C8CB-4294-83F0-02910C05949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6552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9E55428-BC4A-4C46-A789-DC121CE9A210}"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4105404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9E55428-BC4A-4C46-A789-DC121CE9A210}"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1288A2-C8CB-4294-83F0-02910C05949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2809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9E55428-BC4A-4C46-A789-DC121CE9A210}"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189996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55428-BC4A-4C46-A789-DC121CE9A210}"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4275387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55428-BC4A-4C46-A789-DC121CE9A210}"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2857892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42485" y="96839"/>
            <a:ext cx="9544049" cy="1412875"/>
          </a:xfrm>
        </p:spPr>
        <p:txBody>
          <a:bodyPr/>
          <a:lstStyle/>
          <a:p>
            <a:r>
              <a:rPr lang="en-US"/>
              <a:t>Click to edit Master title style</a:t>
            </a:r>
          </a:p>
        </p:txBody>
      </p:sp>
      <p:sp>
        <p:nvSpPr>
          <p:cNvPr id="3" name="Text Placeholder 2"/>
          <p:cNvSpPr>
            <a:spLocks noGrp="1"/>
          </p:cNvSpPr>
          <p:nvPr>
            <p:ph type="body" sz="half" idx="1"/>
          </p:nvPr>
        </p:nvSpPr>
        <p:spPr>
          <a:xfrm>
            <a:off x="1265767" y="1981200"/>
            <a:ext cx="500591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74885" y="1981200"/>
            <a:ext cx="5005916"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McClave, Statistics, 11th ed. Chapter 4: Discrete Random Variables</a:t>
            </a:r>
          </a:p>
        </p:txBody>
      </p:sp>
      <p:sp>
        <p:nvSpPr>
          <p:cNvPr id="7" name="Rectangle 8"/>
          <p:cNvSpPr>
            <a:spLocks noGrp="1" noChangeArrowheads="1"/>
          </p:cNvSpPr>
          <p:nvPr>
            <p:ph type="sldNum" sz="quarter" idx="12"/>
          </p:nvPr>
        </p:nvSpPr>
        <p:spPr>
          <a:ln/>
        </p:spPr>
        <p:txBody>
          <a:bodyPr/>
          <a:lstStyle>
            <a:lvl1pPr>
              <a:defRPr/>
            </a:lvl1pPr>
          </a:lstStyle>
          <a:p>
            <a:fld id="{AE1C24BD-523D-4C0B-935C-F70DA4B279B6}" type="slidenum">
              <a:rPr lang="en-US" altLang="en-US"/>
              <a:pPr/>
              <a:t>‹#›</a:t>
            </a:fld>
            <a:endParaRPr lang="en-US" altLang="en-US"/>
          </a:p>
        </p:txBody>
      </p:sp>
    </p:spTree>
    <p:extLst>
      <p:ext uri="{BB962C8B-B14F-4D97-AF65-F5344CB8AC3E}">
        <p14:creationId xmlns:p14="http://schemas.microsoft.com/office/powerpoint/2010/main" val="195872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55428-BC4A-4C46-A789-DC121CE9A210}"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237476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55428-BC4A-4C46-A789-DC121CE9A210}"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2405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E55428-BC4A-4C46-A789-DC121CE9A210}"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125985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E55428-BC4A-4C46-A789-DC121CE9A210}"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34565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E55428-BC4A-4C46-A789-DC121CE9A210}"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405907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55428-BC4A-4C46-A789-DC121CE9A210}"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347024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55428-BC4A-4C46-A789-DC121CE9A210}"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417239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55428-BC4A-4C46-A789-DC121CE9A210}"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1288A2-C8CB-4294-83F0-02910C05949B}" type="slidenum">
              <a:rPr lang="en-US" smtClean="0"/>
              <a:t>‹#›</a:t>
            </a:fld>
            <a:endParaRPr lang="en-US"/>
          </a:p>
        </p:txBody>
      </p:sp>
    </p:spTree>
    <p:extLst>
      <p:ext uri="{BB962C8B-B14F-4D97-AF65-F5344CB8AC3E}">
        <p14:creationId xmlns:p14="http://schemas.microsoft.com/office/powerpoint/2010/main" val="271741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E55428-BC4A-4C46-A789-DC121CE9A210}" type="datetimeFigureOut">
              <a:rPr lang="en-US" smtClean="0"/>
              <a:t>5/7/2024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1288A2-C8CB-4294-83F0-02910C05949B}" type="slidenum">
              <a:rPr lang="en-US" smtClean="0"/>
              <a:t>‹#›</a:t>
            </a:fld>
            <a:endParaRPr lang="en-US"/>
          </a:p>
        </p:txBody>
      </p:sp>
    </p:spTree>
    <p:extLst>
      <p:ext uri="{BB962C8B-B14F-4D97-AF65-F5344CB8AC3E}">
        <p14:creationId xmlns:p14="http://schemas.microsoft.com/office/powerpoint/2010/main" val="101285942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attrek.com/Help/Glossary.aspx?Target=Independent" TargetMode="External"/><Relationship Id="rId2" Type="http://schemas.openxmlformats.org/officeDocument/2006/relationships/hyperlink" Target="http://stattrek.com/Help/Glossary.aspx?Target=Statistical_experimen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Discrete probability distributions</a:t>
            </a:r>
          </a:p>
        </p:txBody>
      </p:sp>
      <p:sp>
        <p:nvSpPr>
          <p:cNvPr id="3" name="Subtitle 2"/>
          <p:cNvSpPr>
            <a:spLocks noGrp="1"/>
          </p:cNvSpPr>
          <p:nvPr>
            <p:ph type="subTitle" idx="1"/>
          </p:nvPr>
        </p:nvSpPr>
        <p:spPr/>
        <p:txBody>
          <a:bodyPr/>
          <a:lstStyle/>
          <a:p>
            <a:r>
              <a:rPr lang="en-US" dirty="0"/>
              <a:t>Mean, variance and standard deviation for a probability distribution.</a:t>
            </a:r>
          </a:p>
          <a:p>
            <a:r>
              <a:rPr lang="en-US" dirty="0"/>
              <a:t>Binomial distribution</a:t>
            </a:r>
          </a:p>
        </p:txBody>
      </p:sp>
    </p:spTree>
    <p:extLst>
      <p:ext uri="{BB962C8B-B14F-4D97-AF65-F5344CB8AC3E}">
        <p14:creationId xmlns:p14="http://schemas.microsoft.com/office/powerpoint/2010/main" val="176433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Find the probability distribution for x = number of correct answers for the experiment of a student guessing at 2 questions true-false quiz.</a:t>
                </a:r>
                <a:endParaRPr lang="en-US" dirty="0"/>
              </a:p>
              <a:p>
                <a:r>
                  <a:rPr lang="en-CA" dirty="0"/>
                  <a:t>The sample space associated with this experiment is:</a:t>
                </a:r>
                <a:endParaRPr lang="en-US" dirty="0"/>
              </a:p>
              <a:p>
                <a14:m>
                  <m:oMath xmlns:m="http://schemas.openxmlformats.org/officeDocument/2006/math">
                    <m:r>
                      <a:rPr lang="en-CA" i="1">
                        <a:latin typeface="Cambria Math" panose="02040503050406030204" pitchFamily="18" charset="0"/>
                      </a:rPr>
                      <m:t>𝑆</m:t>
                    </m:r>
                    <m:r>
                      <a:rPr lang="en-CA" i="1">
                        <a:latin typeface="Cambria Math" panose="02040503050406030204" pitchFamily="18" charset="0"/>
                      </a:rPr>
                      <m:t>= </m:t>
                    </m:r>
                    <m:d>
                      <m:dPr>
                        <m:begChr m:val="{"/>
                        <m:endChr m:val="}"/>
                        <m:ctrlPr>
                          <a:rPr lang="en-US" i="1">
                            <a:latin typeface="Cambria Math" panose="02040503050406030204" pitchFamily="18" charset="0"/>
                          </a:rPr>
                        </m:ctrlPr>
                      </m:dPr>
                      <m:e>
                        <m:r>
                          <a:rPr lang="en-CA" i="1">
                            <a:latin typeface="Cambria Math" panose="02040503050406030204" pitchFamily="18" charset="0"/>
                          </a:rPr>
                          <m:t>𝐶𝑊</m:t>
                        </m:r>
                        <m:r>
                          <a:rPr lang="en-CA" i="1">
                            <a:latin typeface="Cambria Math" panose="02040503050406030204" pitchFamily="18" charset="0"/>
                          </a:rPr>
                          <m:t>, </m:t>
                        </m:r>
                        <m:r>
                          <a:rPr lang="en-CA" i="1">
                            <a:latin typeface="Cambria Math" panose="02040503050406030204" pitchFamily="18" charset="0"/>
                          </a:rPr>
                          <m:t>𝑊𝐶</m:t>
                        </m:r>
                        <m:r>
                          <a:rPr lang="en-CA" i="1">
                            <a:latin typeface="Cambria Math" panose="02040503050406030204" pitchFamily="18" charset="0"/>
                          </a:rPr>
                          <m:t>, </m:t>
                        </m:r>
                        <m:r>
                          <a:rPr lang="en-CA" i="1">
                            <a:latin typeface="Cambria Math" panose="02040503050406030204" pitchFamily="18" charset="0"/>
                          </a:rPr>
                          <m:t>𝑊𝑊</m:t>
                        </m:r>
                        <m:r>
                          <a:rPr lang="en-CA" i="1">
                            <a:latin typeface="Cambria Math" panose="02040503050406030204" pitchFamily="18" charset="0"/>
                          </a:rPr>
                          <m:t>, </m:t>
                        </m:r>
                        <m:r>
                          <a:rPr lang="en-CA" i="1">
                            <a:latin typeface="Cambria Math" panose="02040503050406030204" pitchFamily="18" charset="0"/>
                          </a:rPr>
                          <m:t>𝐶𝐶</m:t>
                        </m:r>
                      </m:e>
                    </m:d>
                  </m:oMath>
                </a14:m>
                <a:endParaRPr lang="en-US" dirty="0"/>
              </a:p>
              <a:p>
                <a:pPr marL="0" indent="0">
                  <a:buNone/>
                </a:pPr>
                <a:r>
                  <a:rPr lang="en-CA" dirty="0"/>
                  <a:t> </a:t>
                </a:r>
                <a:endParaRPr lang="en-US" dirty="0"/>
              </a:p>
              <a:p>
                <a:r>
                  <a:rPr lang="en-CA" dirty="0"/>
                  <a:t>Each of the outcomes in S is equally likely, so each of them has a probability of ¼.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CA">
                    <a:noFill/>
                  </a:rPr>
                  <a:t> </a:t>
                </a:r>
              </a:p>
            </p:txBody>
          </p:sp>
        </mc:Fallback>
      </mc:AlternateContent>
    </p:spTree>
    <p:extLst>
      <p:ext uri="{BB962C8B-B14F-4D97-AF65-F5344CB8AC3E}">
        <p14:creationId xmlns:p14="http://schemas.microsoft.com/office/powerpoint/2010/main" val="229092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results can be organized in a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9772586"/>
              </p:ext>
            </p:extLst>
          </p:nvPr>
        </p:nvGraphicFramePr>
        <p:xfrm>
          <a:off x="1676400" y="2298699"/>
          <a:ext cx="8572500" cy="3073400"/>
        </p:xfrm>
        <a:graphic>
          <a:graphicData uri="http://schemas.openxmlformats.org/drawingml/2006/table">
            <a:tbl>
              <a:tblPr firstRow="1" firstCol="1" bandRow="1">
                <a:tableStyleId>{5C22544A-7EE6-4342-B048-85BDC9FD1C3A}</a:tableStyleId>
              </a:tblPr>
              <a:tblGrid>
                <a:gridCol w="4286250">
                  <a:extLst>
                    <a:ext uri="{9D8B030D-6E8A-4147-A177-3AD203B41FA5}">
                      <a16:colId xmlns:a16="http://schemas.microsoft.com/office/drawing/2014/main" val="20000"/>
                    </a:ext>
                  </a:extLst>
                </a:gridCol>
                <a:gridCol w="4286250">
                  <a:extLst>
                    <a:ext uri="{9D8B030D-6E8A-4147-A177-3AD203B41FA5}">
                      <a16:colId xmlns:a16="http://schemas.microsoft.com/office/drawing/2014/main" val="20001"/>
                    </a:ext>
                  </a:extLst>
                </a:gridCol>
              </a:tblGrid>
              <a:tr h="614680">
                <a:tc>
                  <a:txBody>
                    <a:bodyPr/>
                    <a:lstStyle/>
                    <a:p>
                      <a:pPr marL="0" marR="0" algn="ctr">
                        <a:lnSpc>
                          <a:spcPct val="115000"/>
                        </a:lnSpc>
                        <a:spcBef>
                          <a:spcPts val="0"/>
                        </a:spcBef>
                        <a:spcAft>
                          <a:spcPts val="0"/>
                        </a:spcAft>
                      </a:pPr>
                      <a:r>
                        <a:rPr lang="en-US" sz="2000" dirty="0">
                          <a:effectLst/>
                        </a:rPr>
                        <a:t>Outcome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14680">
                <a:tc>
                  <a:txBody>
                    <a:bodyPr/>
                    <a:lstStyle/>
                    <a:p>
                      <a:pPr marL="0" marR="0" algn="ctr">
                        <a:lnSpc>
                          <a:spcPct val="115000"/>
                        </a:lnSpc>
                        <a:spcBef>
                          <a:spcPts val="0"/>
                        </a:spcBef>
                        <a:spcAft>
                          <a:spcPts val="0"/>
                        </a:spcAft>
                      </a:pPr>
                      <a:r>
                        <a:rPr lang="en-US" sz="2000">
                          <a:effectLst/>
                        </a:rPr>
                        <a:t>CW</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14680">
                <a:tc>
                  <a:txBody>
                    <a:bodyPr/>
                    <a:lstStyle/>
                    <a:p>
                      <a:pPr marL="0" marR="0" algn="ctr">
                        <a:lnSpc>
                          <a:spcPct val="115000"/>
                        </a:lnSpc>
                        <a:spcBef>
                          <a:spcPts val="0"/>
                        </a:spcBef>
                        <a:spcAft>
                          <a:spcPts val="0"/>
                        </a:spcAft>
                      </a:pPr>
                      <a:r>
                        <a:rPr lang="en-US" sz="2000">
                          <a:effectLst/>
                        </a:rPr>
                        <a:t>WC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14680">
                <a:tc>
                  <a:txBody>
                    <a:bodyPr/>
                    <a:lstStyle/>
                    <a:p>
                      <a:pPr marL="0" marR="0" algn="ctr">
                        <a:lnSpc>
                          <a:spcPct val="115000"/>
                        </a:lnSpc>
                        <a:spcBef>
                          <a:spcPts val="0"/>
                        </a:spcBef>
                        <a:spcAft>
                          <a:spcPts val="0"/>
                        </a:spcAft>
                      </a:pPr>
                      <a:r>
                        <a:rPr lang="en-US" sz="2000">
                          <a:effectLst/>
                        </a:rPr>
                        <a:t>WW</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14680">
                <a:tc>
                  <a:txBody>
                    <a:bodyPr/>
                    <a:lstStyle/>
                    <a:p>
                      <a:pPr marL="0" marR="0" algn="ctr">
                        <a:lnSpc>
                          <a:spcPct val="115000"/>
                        </a:lnSpc>
                        <a:spcBef>
                          <a:spcPts val="0"/>
                        </a:spcBef>
                        <a:spcAft>
                          <a:spcPts val="0"/>
                        </a:spcAft>
                      </a:pPr>
                      <a:r>
                        <a:rPr lang="en-US" sz="2000">
                          <a:effectLst/>
                        </a:rPr>
                        <a:t>CC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433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dirty="0"/>
            </a:br>
            <a:r>
              <a:rPr lang="en-CA" dirty="0"/>
              <a:t>We can calculate now the probability of each value of x:</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For x = 0, the outcome is WW, so:</a:t>
            </a:r>
          </a:p>
          <a:p>
            <a:r>
              <a:rPr lang="en-CA" dirty="0"/>
              <a:t>P(0) = P(WW) = ¼</a:t>
            </a:r>
            <a:endParaRPr lang="en-US" dirty="0"/>
          </a:p>
          <a:p>
            <a:pPr marL="0" indent="0">
              <a:buNone/>
            </a:pPr>
            <a:endParaRPr lang="en-US" dirty="0"/>
          </a:p>
          <a:p>
            <a:pPr lvl="0"/>
            <a:r>
              <a:rPr lang="en-US" dirty="0"/>
              <a:t>For x = 1, the outcomes are CW and WC, so:</a:t>
            </a:r>
          </a:p>
          <a:p>
            <a:r>
              <a:rPr lang="en-CA" dirty="0"/>
              <a:t>P(1) = 2/4 = ½</a:t>
            </a:r>
            <a:endParaRPr lang="en-US" dirty="0"/>
          </a:p>
          <a:p>
            <a:pPr marL="0" indent="0">
              <a:buNone/>
            </a:pPr>
            <a:endParaRPr lang="en-US" dirty="0"/>
          </a:p>
          <a:p>
            <a:pPr lvl="0"/>
            <a:r>
              <a:rPr lang="en-US" dirty="0"/>
              <a:t>For x = 2, the outcome is CC, so:</a:t>
            </a:r>
          </a:p>
          <a:p>
            <a:r>
              <a:rPr lang="en-CA" dirty="0"/>
              <a:t>P(2) = ¼</a:t>
            </a:r>
            <a:endParaRPr lang="en-US" dirty="0"/>
          </a:p>
          <a:p>
            <a:endParaRPr lang="en-US" dirty="0"/>
          </a:p>
        </p:txBody>
      </p:sp>
    </p:spTree>
    <p:extLst>
      <p:ext uri="{BB962C8B-B14F-4D97-AF65-F5344CB8AC3E}">
        <p14:creationId xmlns:p14="http://schemas.microsoft.com/office/powerpoint/2010/main" val="281373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dirty="0"/>
            </a:br>
            <a:r>
              <a:rPr lang="en-CA" dirty="0"/>
              <a:t>The values for the probability of the x variable can be organized in the following table:</a:t>
            </a:r>
            <a:br>
              <a:rPr lang="en-US" dirty="0"/>
            </a:b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910957975"/>
                  </p:ext>
                </p:extLst>
              </p:nvPr>
            </p:nvGraphicFramePr>
            <p:xfrm>
              <a:off x="1578264" y="2836717"/>
              <a:ext cx="9359900" cy="3353956"/>
            </p:xfrm>
            <a:graphic>
              <a:graphicData uri="http://schemas.openxmlformats.org/drawingml/2006/table">
                <a:tbl>
                  <a:tblPr firstRow="1" firstCol="1" bandRow="1">
                    <a:tableStyleId>{5C22544A-7EE6-4342-B048-85BDC9FD1C3A}</a:tableStyleId>
                  </a:tblPr>
                  <a:tblGrid>
                    <a:gridCol w="4679950">
                      <a:extLst>
                        <a:ext uri="{9D8B030D-6E8A-4147-A177-3AD203B41FA5}">
                          <a16:colId xmlns:a16="http://schemas.microsoft.com/office/drawing/2014/main" val="20000"/>
                        </a:ext>
                      </a:extLst>
                    </a:gridCol>
                    <a:gridCol w="4679950">
                      <a:extLst>
                        <a:ext uri="{9D8B030D-6E8A-4147-A177-3AD203B41FA5}">
                          <a16:colId xmlns:a16="http://schemas.microsoft.com/office/drawing/2014/main" val="20001"/>
                        </a:ext>
                      </a:extLst>
                    </a:gridCol>
                  </a:tblGrid>
                  <a:tr h="838489">
                    <a:tc>
                      <a:txBody>
                        <a:bodyPr/>
                        <a:lstStyle/>
                        <a:p>
                          <a:pPr marL="0" marR="0" algn="ctr">
                            <a:lnSpc>
                              <a:spcPct val="115000"/>
                            </a:lnSpc>
                            <a:spcBef>
                              <a:spcPts val="0"/>
                            </a:spcBef>
                            <a:spcAft>
                              <a:spcPts val="0"/>
                            </a:spcAft>
                          </a:pPr>
                          <a:r>
                            <a:rPr lang="en-US" sz="2000" dirty="0">
                              <a:effectLst/>
                            </a:rPr>
                            <a:t>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P(x)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38489">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CA" sz="2400" b="0" i="1" dirty="0" smtClean="0">
                                    <a:effectLst/>
                                    <a:latin typeface="Cambria Math" panose="02040503050406030204" pitchFamily="18" charset="0"/>
                                  </a:rPr>
                                  <m:t>1/4</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38489">
                    <a:tc>
                      <a:txBody>
                        <a:bodyPr/>
                        <a:lstStyle/>
                        <a:p>
                          <a:pPr marL="0" marR="0" algn="ctr">
                            <a:lnSpc>
                              <a:spcPct val="115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CA" sz="2400" b="0" i="1" dirty="0" smtClean="0">
                                    <a:effectLst/>
                                    <a:latin typeface="Cambria Math" panose="02040503050406030204" pitchFamily="18" charset="0"/>
                                  </a:rPr>
                                  <m:t>1/2</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38489">
                    <a:tc>
                      <a:txBody>
                        <a:bodyPr/>
                        <a:lstStyle/>
                        <a:p>
                          <a:pPr marL="0" marR="0" algn="ctr">
                            <a:lnSpc>
                              <a:spcPct val="115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rPr>
                            <a:t>1/4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910957975"/>
                  </p:ext>
                </p:extLst>
              </p:nvPr>
            </p:nvGraphicFramePr>
            <p:xfrm>
              <a:off x="1578264" y="2836717"/>
              <a:ext cx="9359900" cy="3353956"/>
            </p:xfrm>
            <a:graphic>
              <a:graphicData uri="http://schemas.openxmlformats.org/drawingml/2006/table">
                <a:tbl>
                  <a:tblPr firstRow="1" firstCol="1" bandRow="1">
                    <a:tableStyleId>{5C22544A-7EE6-4342-B048-85BDC9FD1C3A}</a:tableStyleId>
                  </a:tblPr>
                  <a:tblGrid>
                    <a:gridCol w="4679950"/>
                    <a:gridCol w="4679950"/>
                  </a:tblGrid>
                  <a:tr h="838489">
                    <a:tc>
                      <a:txBody>
                        <a:bodyPr/>
                        <a:lstStyle/>
                        <a:p>
                          <a:pPr marL="0" marR="0" algn="ctr">
                            <a:lnSpc>
                              <a:spcPct val="115000"/>
                            </a:lnSpc>
                            <a:spcBef>
                              <a:spcPts val="0"/>
                            </a:spcBef>
                            <a:spcAft>
                              <a:spcPts val="0"/>
                            </a:spcAft>
                          </a:pPr>
                          <a:r>
                            <a:rPr lang="en-US" sz="2000" dirty="0">
                              <a:effectLst/>
                            </a:rPr>
                            <a:t>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000" dirty="0">
                              <a:effectLst/>
                            </a:rPr>
                            <a:t>P(x)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8489">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260" t="-107971" r="-521" b="-200725"/>
                          </a:stretch>
                        </a:blipFill>
                      </a:tcPr>
                    </a:tc>
                  </a:tr>
                  <a:tr h="838489">
                    <a:tc>
                      <a:txBody>
                        <a:bodyPr/>
                        <a:lstStyle/>
                        <a:p>
                          <a:pPr marL="0" marR="0" algn="ctr">
                            <a:lnSpc>
                              <a:spcPct val="115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260" t="-209489" r="-521" b="-102190"/>
                          </a:stretch>
                        </a:blipFill>
                      </a:tcPr>
                    </a:tc>
                  </a:tr>
                  <a:tr h="838489">
                    <a:tc>
                      <a:txBody>
                        <a:bodyPr/>
                        <a:lstStyle/>
                        <a:p>
                          <a:pPr marL="0" marR="0" algn="ctr">
                            <a:lnSpc>
                              <a:spcPct val="115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dirty="0">
                              <a:effectLst/>
                            </a:rPr>
                            <a:t>1/4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Fallback>
      </mc:AlternateContent>
    </p:spTree>
    <p:extLst>
      <p:ext uri="{BB962C8B-B14F-4D97-AF65-F5344CB8AC3E}">
        <p14:creationId xmlns:p14="http://schemas.microsoft.com/office/powerpoint/2010/main" val="233579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representation of discrete </a:t>
            </a:r>
            <a:r>
              <a:rPr lang="en-US"/>
              <a:t>probability distribution</a:t>
            </a:r>
          </a:p>
        </p:txBody>
      </p:sp>
      <p:sp>
        <p:nvSpPr>
          <p:cNvPr id="3" name="Content Placeholder 2"/>
          <p:cNvSpPr>
            <a:spLocks noGrp="1"/>
          </p:cNvSpPr>
          <p:nvPr>
            <p:ph idx="1"/>
          </p:nvPr>
        </p:nvSpPr>
        <p:spPr>
          <a:xfrm>
            <a:off x="749300" y="1872456"/>
            <a:ext cx="10515600" cy="4351338"/>
          </a:xfrm>
        </p:spPr>
        <p:txBody>
          <a:bodyPr>
            <a:normAutofit/>
          </a:bodyPr>
          <a:lstStyle/>
          <a:p>
            <a:endParaRPr lang="en-CA" dirty="0"/>
          </a:p>
          <a:p>
            <a:endParaRPr lang="en-CA" dirty="0"/>
          </a:p>
          <a:p>
            <a:endParaRPr lang="en-CA" dirty="0"/>
          </a:p>
          <a:p>
            <a:endParaRPr lang="en-CA" dirty="0"/>
          </a:p>
          <a:p>
            <a:pPr marL="0" indent="0">
              <a:buNone/>
            </a:pPr>
            <a:r>
              <a:rPr lang="en-CA" sz="2200" dirty="0"/>
              <a:t>        P(x) </a:t>
            </a:r>
          </a:p>
          <a:p>
            <a:pPr marL="0" indent="0">
              <a:buNone/>
            </a:pPr>
            <a:endParaRPr lang="en-CA" dirty="0"/>
          </a:p>
          <a:p>
            <a:pPr marL="0" indent="0">
              <a:buNone/>
            </a:pPr>
            <a:endParaRPr lang="en-CA" dirty="0"/>
          </a:p>
          <a:p>
            <a:pPr marL="0" indent="0">
              <a:buNone/>
            </a:pPr>
            <a:r>
              <a:rPr lang="en-CA" dirty="0"/>
              <a:t>	      </a:t>
            </a:r>
          </a:p>
          <a:p>
            <a:pPr marL="0" indent="0">
              <a:buNone/>
            </a:pPr>
            <a:endParaRPr lang="en-CA" sz="1600" dirty="0"/>
          </a:p>
          <a:p>
            <a:pPr marL="0" indent="0">
              <a:buNone/>
            </a:pPr>
            <a:r>
              <a:rPr lang="en-CA" sz="1600" dirty="0"/>
              <a:t> 	                     </a:t>
            </a:r>
          </a:p>
          <a:p>
            <a:pPr marL="0" indent="0">
              <a:buNone/>
            </a:pPr>
            <a:r>
              <a:rPr lang="en-CA" sz="1600" dirty="0"/>
              <a:t>                               0         1          2	  		 x</a:t>
            </a:r>
            <a:endParaRPr lang="en-US" sz="1600" dirty="0"/>
          </a:p>
          <a:p>
            <a:pPr marL="0" indent="0">
              <a:buNone/>
            </a:pPr>
            <a:endParaRPr lang="en-US" dirty="0"/>
          </a:p>
        </p:txBody>
      </p:sp>
      <p:cxnSp>
        <p:nvCxnSpPr>
          <p:cNvPr id="19" name="AutoShape 2"/>
          <p:cNvCxnSpPr>
            <a:cxnSpLocks noChangeShapeType="1"/>
          </p:cNvCxnSpPr>
          <p:nvPr/>
        </p:nvCxnSpPr>
        <p:spPr bwMode="auto">
          <a:xfrm>
            <a:off x="2252980" y="5601176"/>
            <a:ext cx="23806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AutoShape 4"/>
          <p:cNvCxnSpPr>
            <a:cxnSpLocks noChangeShapeType="1"/>
          </p:cNvCxnSpPr>
          <p:nvPr/>
        </p:nvCxnSpPr>
        <p:spPr bwMode="auto">
          <a:xfrm>
            <a:off x="2252980" y="5212556"/>
            <a:ext cx="63817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5"/>
          <p:cNvCxnSpPr>
            <a:cxnSpLocks noChangeShapeType="1"/>
          </p:cNvCxnSpPr>
          <p:nvPr/>
        </p:nvCxnSpPr>
        <p:spPr bwMode="auto">
          <a:xfrm flipV="1">
            <a:off x="2891155" y="4759166"/>
            <a:ext cx="0" cy="8369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6"/>
          <p:cNvCxnSpPr>
            <a:cxnSpLocks noChangeShapeType="1"/>
          </p:cNvCxnSpPr>
          <p:nvPr/>
        </p:nvCxnSpPr>
        <p:spPr bwMode="auto">
          <a:xfrm>
            <a:off x="2891155" y="4759166"/>
            <a:ext cx="68135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7"/>
          <p:cNvCxnSpPr>
            <a:cxnSpLocks noChangeShapeType="1"/>
          </p:cNvCxnSpPr>
          <p:nvPr/>
        </p:nvCxnSpPr>
        <p:spPr bwMode="auto">
          <a:xfrm>
            <a:off x="3572510" y="4759166"/>
            <a:ext cx="0" cy="8369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8"/>
          <p:cNvCxnSpPr>
            <a:cxnSpLocks noChangeShapeType="1"/>
          </p:cNvCxnSpPr>
          <p:nvPr/>
        </p:nvCxnSpPr>
        <p:spPr bwMode="auto">
          <a:xfrm>
            <a:off x="3572510" y="5212556"/>
            <a:ext cx="57848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9"/>
          <p:cNvCxnSpPr>
            <a:cxnSpLocks noChangeShapeType="1"/>
          </p:cNvCxnSpPr>
          <p:nvPr/>
        </p:nvCxnSpPr>
        <p:spPr bwMode="auto">
          <a:xfrm>
            <a:off x="4150995" y="5212556"/>
            <a:ext cx="0" cy="3886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0"/>
          <p:cNvCxnSpPr>
            <a:cxnSpLocks noChangeShapeType="1"/>
          </p:cNvCxnSpPr>
          <p:nvPr/>
        </p:nvCxnSpPr>
        <p:spPr bwMode="auto">
          <a:xfrm flipV="1">
            <a:off x="2580640" y="5497671"/>
            <a:ext cx="0" cy="1035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1"/>
          <p:cNvCxnSpPr>
            <a:cxnSpLocks noChangeShapeType="1"/>
          </p:cNvCxnSpPr>
          <p:nvPr/>
        </p:nvCxnSpPr>
        <p:spPr bwMode="auto">
          <a:xfrm flipV="1">
            <a:off x="3227705" y="5497671"/>
            <a:ext cx="0" cy="1035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12"/>
          <p:cNvCxnSpPr>
            <a:cxnSpLocks noChangeShapeType="1"/>
          </p:cNvCxnSpPr>
          <p:nvPr/>
        </p:nvCxnSpPr>
        <p:spPr bwMode="auto">
          <a:xfrm flipV="1">
            <a:off x="3865880" y="5497671"/>
            <a:ext cx="0" cy="1035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9" name="Rectangle 26"/>
          <p:cNvSpPr>
            <a:spLocks noChangeArrowheads="1"/>
          </p:cNvSpPr>
          <p:nvPr/>
        </p:nvSpPr>
        <p:spPr bwMode="auto">
          <a:xfrm>
            <a:off x="558800" y="56526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27"/>
          <p:cNvSpPr>
            <a:spLocks noChangeArrowheads="1"/>
          </p:cNvSpPr>
          <p:nvPr/>
        </p:nvSpPr>
        <p:spPr bwMode="auto">
          <a:xfrm>
            <a:off x="1651000" y="48694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1/2</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1651000" y="54068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1/4</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3" name="Straight Arrow Connector 32"/>
          <p:cNvCxnSpPr/>
          <p:nvPr/>
        </p:nvCxnSpPr>
        <p:spPr>
          <a:xfrm flipV="1">
            <a:off x="2252980" y="3873500"/>
            <a:ext cx="0" cy="1722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7639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Mean, variance and standard deviation for a discrete probability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CA" b="1" dirty="0"/>
                  <a:t>1) </a:t>
                </a:r>
                <a:r>
                  <a:rPr lang="en-CA" b="1" u="sng" dirty="0"/>
                  <a:t>Mean</a:t>
                </a:r>
                <a:r>
                  <a:rPr lang="en-CA" dirty="0"/>
                  <a:t>. </a:t>
                </a:r>
              </a:p>
              <a:p>
                <a:pPr marL="0" indent="0">
                  <a:buNone/>
                </a:pPr>
                <a:r>
                  <a:rPr lang="en-CA" dirty="0"/>
                  <a:t>Definition. Considering a discrete random variable x with a probability distribution P(x), the mean of the probability distribution is:</a:t>
                </a:r>
              </a:p>
              <a:p>
                <a:pPr marL="0" indent="0">
                  <a:buNone/>
                </a:pPr>
                <a:endParaRPr lang="en-CA" i="1" dirty="0"/>
              </a:p>
              <a:p>
                <a:pPr marL="0" indent="0">
                  <a:buNone/>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𝜇</m:t>
                      </m:r>
                      <m:r>
                        <a:rPr lang="en-CA" i="1">
                          <a:latin typeface="Cambria Math" panose="02040503050406030204" pitchFamily="18" charset="0"/>
                        </a:rPr>
                        <m:t>= </m:t>
                      </m:r>
                      <m:nary>
                        <m:naryPr>
                          <m:chr m:val="∑"/>
                          <m:limLoc m:val="undOvr"/>
                          <m:subHide m:val="on"/>
                          <m:supHide m:val="on"/>
                          <m:ctrlPr>
                            <a:rPr lang="en-CA" i="1">
                              <a:latin typeface="Cambria Math" panose="02040503050406030204" pitchFamily="18" charset="0"/>
                            </a:rPr>
                          </m:ctrlPr>
                        </m:naryPr>
                        <m:sub/>
                        <m:sup/>
                        <m:e>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e>
                          </m:d>
                          <m:r>
                            <a:rPr lang="en-CA" i="1">
                              <a:latin typeface="Cambria Math" panose="02040503050406030204" pitchFamily="18" charset="0"/>
                            </a:rPr>
                            <m:t>]</m:t>
                          </m:r>
                        </m:e>
                      </m:nary>
                    </m:oMath>
                  </m:oMathPara>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CA">
                    <a:noFill/>
                  </a:rPr>
                  <a:t> </a:t>
                </a:r>
              </a:p>
            </p:txBody>
          </p:sp>
        </mc:Fallback>
      </mc:AlternateContent>
    </p:spTree>
    <p:extLst>
      <p:ext uri="{BB962C8B-B14F-4D97-AF65-F5344CB8AC3E}">
        <p14:creationId xmlns:p14="http://schemas.microsoft.com/office/powerpoint/2010/main" val="161413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CA" b="1" dirty="0"/>
                  <a:t>2) </a:t>
                </a:r>
                <a:r>
                  <a:rPr lang="en-CA" b="1" u="sng" dirty="0"/>
                  <a:t>Variance</a:t>
                </a:r>
                <a:endParaRPr lang="en-CA" dirty="0"/>
              </a:p>
              <a:p>
                <a:pPr marL="0" indent="0">
                  <a:buNone/>
                </a:pPr>
                <a:r>
                  <a:rPr lang="en-CA" dirty="0"/>
                  <a:t>Definition.  Considering a discrete random variable x with a probability distribution P(x), the variance of the probability distribution is:</a:t>
                </a:r>
              </a:p>
              <a:p>
                <a:pPr marL="0" indent="0">
                  <a:buNone/>
                </a:pPr>
                <a:br>
                  <a:rPr lang="en-CA" dirty="0"/>
                </a:br>
                <a:r>
                  <a:rPr lang="en-CA" dirty="0"/>
                  <a:t>							</a:t>
                </a:r>
                <a14:m>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𝜎</m:t>
                        </m:r>
                      </m:e>
                      <m:sup>
                        <m:r>
                          <a:rPr lang="en-CA" i="1">
                            <a:latin typeface="Cambria Math" panose="02040503050406030204" pitchFamily="18" charset="0"/>
                          </a:rPr>
                          <m:t>2</m:t>
                        </m:r>
                      </m:sup>
                    </m:sSup>
                    <m:r>
                      <a:rPr lang="en-CA" i="1" smtClean="0">
                        <a:latin typeface="Cambria Math" panose="02040503050406030204" pitchFamily="18" charset="0"/>
                      </a:rPr>
                      <m:t>= </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 </m:t>
                            </m:r>
                            <m:r>
                              <a:rPr lang="en-CA" i="1">
                                <a:latin typeface="Cambria Math" panose="02040503050406030204" pitchFamily="18" charset="0"/>
                              </a:rPr>
                              <m:t>𝜇</m:t>
                            </m:r>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m:t>
                        </m:r>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e>
                    </m:nary>
                  </m:oMath>
                </a14:m>
                <a:r>
                  <a:rPr lang="en-CA" dirty="0"/>
                  <a:t>] </a:t>
                </a:r>
              </a:p>
              <a:p>
                <a:pPr marL="0" indent="0">
                  <a:buNone/>
                </a:pPr>
                <a:endParaRPr lang="en-CA" dirty="0"/>
              </a:p>
              <a:p>
                <a:pPr marL="0" indent="0">
                  <a:buNone/>
                </a:pPr>
                <a:r>
                  <a:rPr lang="en-CA" dirty="0"/>
                  <a:t>An alternative (easier) formula for the variance is:</a:t>
                </a:r>
                <a:br>
                  <a:rPr lang="en-CA" dirty="0"/>
                </a:br>
                <a14:m>
                  <m:oMathPara xmlns:m="http://schemas.openxmlformats.org/officeDocument/2006/math">
                    <m:oMathParaPr>
                      <m:jc m:val="centerGroup"/>
                    </m:oMathParaPr>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𝜎</m:t>
                          </m:r>
                        </m:e>
                        <m:sup>
                          <m:r>
                            <a:rPr lang="en-CA" i="1">
                              <a:latin typeface="Cambria Math" panose="02040503050406030204" pitchFamily="18" charset="0"/>
                            </a:rPr>
                            <m:t>2</m:t>
                          </m:r>
                        </m:sup>
                      </m:sSup>
                      <m:r>
                        <a:rPr lang="en-CA" i="1">
                          <a:latin typeface="Cambria Math" panose="02040503050406030204" pitchFamily="18" charset="0"/>
                        </a:rPr>
                        <m:t>= </m:t>
                      </m:r>
                      <m:d>
                        <m:dPr>
                          <m:begChr m:val="["/>
                          <m:endChr m:val="]"/>
                          <m:ctrlPr>
                            <a:rPr lang="en-CA" i="1">
                              <a:latin typeface="Cambria Math" panose="02040503050406030204" pitchFamily="18" charset="0"/>
                            </a:rPr>
                          </m:ctrlPr>
                        </m:dPr>
                        <m:e>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CA" i="1">
                                      <a:latin typeface="Cambria Math" panose="02040503050406030204" pitchFamily="18" charset="0"/>
                                    </a:rPr>
                                    <m:t>𝑥</m:t>
                                  </m:r>
                                </m:e>
                                <m:sup>
                                  <m:r>
                                    <a:rPr lang="en-CA" i="1">
                                      <a:latin typeface="Cambria Math" panose="02040503050406030204" pitchFamily="18" charset="0"/>
                                    </a:rPr>
                                    <m:t>2</m:t>
                                  </m:r>
                                </m:sup>
                              </m:sSup>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e>
                          </m:nary>
                        </m:e>
                      </m:d>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𝜇</m:t>
                          </m:r>
                        </m:e>
                        <m:sup>
                          <m:r>
                            <a:rPr lang="en-CA" i="1">
                              <a:latin typeface="Cambria Math" panose="02040503050406030204" pitchFamily="18" charset="0"/>
                            </a:rPr>
                            <m:t>2</m:t>
                          </m:r>
                        </m:sup>
                      </m:sSup>
                    </m:oMath>
                  </m:oMathPara>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6" t="-806"/>
                </a:stretch>
              </a:blipFill>
            </p:spPr>
            <p:txBody>
              <a:bodyPr/>
              <a:lstStyle/>
              <a:p>
                <a:r>
                  <a:rPr lang="en-US">
                    <a:noFill/>
                  </a:rPr>
                  <a:t> </a:t>
                </a:r>
              </a:p>
            </p:txBody>
          </p:sp>
        </mc:Fallback>
      </mc:AlternateContent>
    </p:spTree>
    <p:extLst>
      <p:ext uri="{BB962C8B-B14F-4D97-AF65-F5344CB8AC3E}">
        <p14:creationId xmlns:p14="http://schemas.microsoft.com/office/powerpoint/2010/main" val="419698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CA" b="1" dirty="0"/>
                  <a:t>3) </a:t>
                </a:r>
                <a:r>
                  <a:rPr lang="en-CA" b="1" u="sng" dirty="0"/>
                  <a:t>Standard deviation</a:t>
                </a:r>
                <a:r>
                  <a:rPr lang="en-CA" dirty="0"/>
                  <a:t>.</a:t>
                </a:r>
              </a:p>
              <a:p>
                <a:pPr marL="0" indent="0">
                  <a:buNone/>
                </a:pPr>
                <a:r>
                  <a:rPr lang="en-CA" dirty="0"/>
                  <a:t>Definition. Considering a discrete random variable x with a probability distribution P(x), the standard deviation of the probability distribution is defined as the square root of the variance.</a:t>
                </a:r>
                <a:br>
                  <a:rPr lang="en-CA" dirty="0"/>
                </a:br>
                <a:endParaRPr lang="en-CA" dirty="0"/>
              </a:p>
              <a:p>
                <a:pPr marL="0" indent="0">
                  <a:buNone/>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𝜎</m:t>
                      </m:r>
                      <m:r>
                        <a:rPr lang="en-CA" i="1">
                          <a:latin typeface="Cambria Math" panose="02040503050406030204" pitchFamily="18" charset="0"/>
                        </a:rPr>
                        <m:t>= </m:t>
                      </m:r>
                      <m:rad>
                        <m:radPr>
                          <m:degHide m:val="on"/>
                          <m:ctrlPr>
                            <a:rPr lang="en-CA" i="1" smtClean="0">
                              <a:latin typeface="Cambria Math" panose="02040503050406030204" pitchFamily="18" charset="0"/>
                            </a:rPr>
                          </m:ctrlPr>
                        </m:radPr>
                        <m:deg/>
                        <m:e>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 </m:t>
                                  </m:r>
                                  <m:r>
                                    <a:rPr lang="en-CA" i="1">
                                      <a:latin typeface="Cambria Math" panose="02040503050406030204" pitchFamily="18" charset="0"/>
                                    </a:rPr>
                                    <m:t>𝜇</m:t>
                                  </m:r>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m:t>
                              </m:r>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e>
                          </m:nary>
                        </m:e>
                      </m:rad>
                    </m:oMath>
                  </m:oMathPara>
                </a14:m>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6" t="-806" r="-684"/>
                </a:stretch>
              </a:blipFill>
            </p:spPr>
            <p:txBody>
              <a:bodyPr/>
              <a:lstStyle/>
              <a:p>
                <a:r>
                  <a:rPr lang="en-US">
                    <a:noFill/>
                  </a:rPr>
                  <a:t> </a:t>
                </a:r>
              </a:p>
            </p:txBody>
          </p:sp>
        </mc:Fallback>
      </mc:AlternateContent>
    </p:spTree>
    <p:extLst>
      <p:ext uri="{BB962C8B-B14F-4D97-AF65-F5344CB8AC3E}">
        <p14:creationId xmlns:p14="http://schemas.microsoft.com/office/powerpoint/2010/main" val="145522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r>
              <a:rPr lang="en-CA" dirty="0"/>
              <a:t>Consider the experiment of selecting a family with one child. If the random variable is the number of girls in that family, calculate the mean, variance and standard deviation for the probability distribution of this variable.</a:t>
            </a:r>
          </a:p>
          <a:p>
            <a:endParaRPr lang="en-CA" dirty="0"/>
          </a:p>
        </p:txBody>
      </p:sp>
    </p:spTree>
    <p:extLst>
      <p:ext uri="{BB962C8B-B14F-4D97-AF65-F5344CB8AC3E}">
        <p14:creationId xmlns:p14="http://schemas.microsoft.com/office/powerpoint/2010/main" val="204523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3805071"/>
              </p:ext>
            </p:extLst>
          </p:nvPr>
        </p:nvGraphicFramePr>
        <p:xfrm>
          <a:off x="1692965" y="3386600"/>
          <a:ext cx="8082516" cy="1315803"/>
        </p:xfrm>
        <a:graphic>
          <a:graphicData uri="http://schemas.openxmlformats.org/drawingml/2006/table">
            <a:tbl>
              <a:tblPr firstRow="1" firstCol="1" bandRow="1">
                <a:tableStyleId>{5C22544A-7EE6-4342-B048-85BDC9FD1C3A}</a:tableStyleId>
              </a:tblPr>
              <a:tblGrid>
                <a:gridCol w="4041258">
                  <a:extLst>
                    <a:ext uri="{9D8B030D-6E8A-4147-A177-3AD203B41FA5}">
                      <a16:colId xmlns:a16="http://schemas.microsoft.com/office/drawing/2014/main" val="20000"/>
                    </a:ext>
                  </a:extLst>
                </a:gridCol>
                <a:gridCol w="4041258">
                  <a:extLst>
                    <a:ext uri="{9D8B030D-6E8A-4147-A177-3AD203B41FA5}">
                      <a16:colId xmlns:a16="http://schemas.microsoft.com/office/drawing/2014/main" val="20001"/>
                    </a:ext>
                  </a:extLst>
                </a:gridCol>
              </a:tblGrid>
              <a:tr h="438601">
                <a:tc>
                  <a:txBody>
                    <a:bodyPr/>
                    <a:lstStyle/>
                    <a:p>
                      <a:pPr algn="ctr">
                        <a:lnSpc>
                          <a:spcPct val="115000"/>
                        </a:lnSpc>
                        <a:spcAft>
                          <a:spcPts val="0"/>
                        </a:spcAft>
                        <a:tabLst>
                          <a:tab pos="862330" algn="l"/>
                          <a:tab pos="914400" algn="l"/>
                          <a:tab pos="1371600" algn="l"/>
                          <a:tab pos="1828800" algn="l"/>
                          <a:tab pos="2971800" algn="ctr"/>
                        </a:tabLst>
                      </a:pPr>
                      <a:r>
                        <a:rPr lang="en-US" sz="2400" dirty="0">
                          <a:effectLst/>
                        </a:rPr>
                        <a:t>x</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862330" algn="l"/>
                          <a:tab pos="914400" algn="l"/>
                          <a:tab pos="1371600" algn="l"/>
                          <a:tab pos="1828800" algn="l"/>
                          <a:tab pos="2971800" algn="ctr"/>
                        </a:tabLst>
                      </a:pPr>
                      <a:r>
                        <a:rPr lang="en-US" sz="2400">
                          <a:effectLst/>
                        </a:rPr>
                        <a:t>P(x)</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8601">
                <a:tc>
                  <a:txBody>
                    <a:bodyPr/>
                    <a:lstStyle/>
                    <a:p>
                      <a:pPr algn="ctr">
                        <a:lnSpc>
                          <a:spcPct val="115000"/>
                        </a:lnSpc>
                        <a:spcAft>
                          <a:spcPts val="0"/>
                        </a:spcAft>
                        <a:tabLst>
                          <a:tab pos="862330" algn="l"/>
                          <a:tab pos="914400" algn="l"/>
                          <a:tab pos="1371600" algn="l"/>
                          <a:tab pos="1828800" algn="l"/>
                          <a:tab pos="2971800" algn="ctr"/>
                        </a:tabLst>
                      </a:pPr>
                      <a:r>
                        <a:rPr lang="en-US" sz="2400">
                          <a:effectLst/>
                        </a:rPr>
                        <a:t>0</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862330" algn="l"/>
                          <a:tab pos="914400" algn="l"/>
                          <a:tab pos="1371600" algn="l"/>
                          <a:tab pos="1828800" algn="l"/>
                          <a:tab pos="2971800" algn="ctr"/>
                        </a:tabLst>
                      </a:pPr>
                      <a:r>
                        <a:rPr lang="en-US" sz="2400" dirty="0">
                          <a:effectLst/>
                        </a:rPr>
                        <a:t>½</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8601">
                <a:tc>
                  <a:txBody>
                    <a:bodyPr/>
                    <a:lstStyle/>
                    <a:p>
                      <a:pPr algn="ctr">
                        <a:lnSpc>
                          <a:spcPct val="115000"/>
                        </a:lnSpc>
                        <a:spcAft>
                          <a:spcPts val="0"/>
                        </a:spcAft>
                        <a:tabLst>
                          <a:tab pos="862330" algn="l"/>
                          <a:tab pos="914400" algn="l"/>
                          <a:tab pos="1371600" algn="l"/>
                          <a:tab pos="1828800" algn="l"/>
                          <a:tab pos="2971800" algn="ctr"/>
                        </a:tabLst>
                      </a:pPr>
                      <a:r>
                        <a:rPr lang="en-US" sz="2400">
                          <a:effectLst/>
                        </a:rPr>
                        <a:t>1</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862330" algn="l"/>
                          <a:tab pos="914400" algn="l"/>
                          <a:tab pos="1371600" algn="l"/>
                          <a:tab pos="1828800" algn="l"/>
                          <a:tab pos="2971800" algn="ctr"/>
                        </a:tabLst>
                      </a:pPr>
                      <a:r>
                        <a:rPr lang="en-US" sz="2400" dirty="0">
                          <a:effectLst/>
                        </a:rPr>
                        <a:t>½</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1613452" y="1970828"/>
            <a:ext cx="9039447"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1pPr>
            <a:lvl2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2pPr>
            <a:lvl3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3pPr>
            <a:lvl4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4pPr>
            <a:lvl5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5pPr>
            <a:lvl6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6pPr>
            <a:lvl7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7pPr>
            <a:lvl8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8pPr>
            <a:lvl9pPr eaLnBrk="0" fontAlgn="base" hangingPunct="0">
              <a:spcBef>
                <a:spcPct val="0"/>
              </a:spcBef>
              <a:spcAft>
                <a:spcPct val="0"/>
              </a:spcAft>
              <a:tabLst>
                <a:tab pos="862013" algn="l"/>
                <a:tab pos="914400" algn="l"/>
                <a:tab pos="1371600" algn="l"/>
                <a:tab pos="1828800" algn="l"/>
                <a:tab pos="29718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62013" algn="l"/>
                <a:tab pos="914400" algn="l"/>
                <a:tab pos="1371600" algn="l"/>
                <a:tab pos="1828800" algn="l"/>
                <a:tab pos="2971800" algn="ctr"/>
              </a:tabLst>
            </a:pPr>
            <a:r>
              <a:rPr kumimoji="0" lang="en-CA"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probabilities for the variable can be organized in the following table (assuming the event of a family having a girl or a boy is equally likely):</a:t>
            </a:r>
            <a:endParaRPr kumimoji="0" lang="en-CA"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62013" algn="l"/>
                <a:tab pos="914400" algn="l"/>
                <a:tab pos="1371600" algn="l"/>
                <a:tab pos="1828800" algn="l"/>
                <a:tab pos="2971800" algn="ctr"/>
              </a:tabLst>
            </a:pPr>
            <a:endParaRPr kumimoji="0" lang="en-CA"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4903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Events, sample space and probability</a:t>
            </a:r>
          </a:p>
        </p:txBody>
      </p:sp>
      <p:sp>
        <p:nvSpPr>
          <p:cNvPr id="3" name="Content Placeholder 2"/>
          <p:cNvSpPr>
            <a:spLocks noGrp="1"/>
          </p:cNvSpPr>
          <p:nvPr>
            <p:ph idx="1"/>
          </p:nvPr>
        </p:nvSpPr>
        <p:spPr/>
        <p:txBody>
          <a:bodyPr>
            <a:normAutofit/>
          </a:bodyPr>
          <a:lstStyle/>
          <a:p>
            <a:r>
              <a:rPr lang="en-CA" b="1" u="sng" dirty="0"/>
              <a:t>Events and sample space</a:t>
            </a:r>
            <a:r>
              <a:rPr lang="en-CA" dirty="0"/>
              <a:t>.</a:t>
            </a:r>
          </a:p>
          <a:p>
            <a:r>
              <a:rPr lang="en-CA" dirty="0"/>
              <a:t>Definition. An event is a collection of outcomes for an experiment or a procedure.</a:t>
            </a:r>
          </a:p>
          <a:p>
            <a:r>
              <a:rPr lang="en-CA" dirty="0"/>
              <a:t>Definition. A simple event is an event that cannot be broken down to simpler components.</a:t>
            </a:r>
          </a:p>
          <a:p>
            <a:r>
              <a:rPr lang="en-CA" dirty="0"/>
              <a:t>Example. A simple event would be rolling a 6 when using 1 die. An event would be rolling a 7 when you roll 2 dice.</a:t>
            </a:r>
          </a:p>
          <a:p>
            <a:endParaRPr lang="en-CA" dirty="0"/>
          </a:p>
        </p:txBody>
      </p:sp>
    </p:spTree>
    <p:extLst>
      <p:ext uri="{BB962C8B-B14F-4D97-AF65-F5344CB8AC3E}">
        <p14:creationId xmlns:p14="http://schemas.microsoft.com/office/powerpoint/2010/main" val="33088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 2. Calculate the mean, variance and standard deviation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CA" dirty="0"/>
                  <a:t>1) Mean: </a:t>
                </a:r>
                <a:br>
                  <a:rPr lang="en-CA" dirty="0"/>
                </a:br>
                <a:endParaRPr lang="en-CA" dirty="0"/>
              </a:p>
              <a:p>
                <a:pPr marL="0" indent="0">
                  <a:buNone/>
                </a:pPr>
                <a14:m>
                  <m:oMath xmlns:m="http://schemas.openxmlformats.org/officeDocument/2006/math">
                    <m:r>
                      <a:rPr lang="en-CA" b="0" i="1" smtClean="0">
                        <a:latin typeface="Cambria Math" panose="02040503050406030204" pitchFamily="18" charset="0"/>
                      </a:rPr>
                      <m:t>       </m:t>
                    </m:r>
                    <m:r>
                      <a:rPr lang="en-CA" i="1">
                        <a:latin typeface="Cambria Math" panose="02040503050406030204" pitchFamily="18" charset="0"/>
                      </a:rPr>
                      <m:t>𝜇</m:t>
                    </m:r>
                    <m:r>
                      <a:rPr lang="en-CA" i="1">
                        <a:latin typeface="Cambria Math" panose="02040503050406030204" pitchFamily="18" charset="0"/>
                      </a:rPr>
                      <m:t>= </m:t>
                    </m:r>
                    <m:nary>
                      <m:naryPr>
                        <m:chr m:val="∑"/>
                        <m:limLoc m:val="undOvr"/>
                        <m:subHide m:val="on"/>
                        <m:supHide m:val="on"/>
                        <m:ctrlPr>
                          <a:rPr lang="en-CA" i="1">
                            <a:latin typeface="Cambria Math" panose="02040503050406030204" pitchFamily="18" charset="0"/>
                          </a:rPr>
                        </m:ctrlPr>
                      </m:naryPr>
                      <m:sub/>
                      <m:sup/>
                      <m:e>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e>
                        </m:d>
                        <m:r>
                          <a:rPr lang="en-CA" i="1">
                            <a:latin typeface="Cambria Math" panose="02040503050406030204" pitchFamily="18" charset="0"/>
                          </a:rPr>
                          <m:t>]</m:t>
                        </m:r>
                      </m:e>
                    </m:nary>
                  </m:oMath>
                </a14:m>
                <a:r>
                  <a:rPr lang="en-CA" dirty="0"/>
                  <a:t> = 0 x P(0) +1 x P(1) = (0) (1/2) + (1) (1/2) = ½</a:t>
                </a:r>
              </a:p>
              <a:p>
                <a:endParaRPr lang="en-CA" dirty="0"/>
              </a:p>
              <a:p>
                <a:pPr marL="0" indent="0">
                  <a:buNone/>
                </a:pPr>
                <a:r>
                  <a:rPr lang="en-CA" dirty="0"/>
                  <a:t>2) Variance:</a:t>
                </a:r>
              </a:p>
              <a:p>
                <a:pPr marL="0" indent="0">
                  <a:buNone/>
                </a:pPr>
                <a14:m>
                  <m:oMathPara xmlns:m="http://schemas.openxmlformats.org/officeDocument/2006/math">
                    <m:oMathParaPr>
                      <m:jc m:val="centerGroup"/>
                    </m:oMathParaPr>
                    <m:oMath xmlns:m="http://schemas.openxmlformats.org/officeDocument/2006/math">
                      <m:sSup>
                        <m:sSupPr>
                          <m:ctrlPr>
                            <a:rPr lang="en-CA" i="1" smtClean="0">
                              <a:latin typeface="Cambria Math" panose="02040503050406030204" pitchFamily="18" charset="0"/>
                            </a:rPr>
                          </m:ctrlPr>
                        </m:sSupPr>
                        <m:e>
                          <m:r>
                            <a:rPr lang="en-CA" i="1">
                              <a:latin typeface="Cambria Math" panose="02040503050406030204" pitchFamily="18" charset="0"/>
                            </a:rPr>
                            <m:t>𝜎</m:t>
                          </m:r>
                        </m:e>
                        <m:sup>
                          <m:r>
                            <a:rPr lang="en-CA" i="1">
                              <a:latin typeface="Cambria Math" panose="02040503050406030204" pitchFamily="18" charset="0"/>
                            </a:rPr>
                            <m:t>2</m:t>
                          </m:r>
                        </m:sup>
                      </m:sSup>
                      <m:r>
                        <a:rPr lang="en-CA" i="1">
                          <a:latin typeface="Cambria Math" panose="02040503050406030204" pitchFamily="18" charset="0"/>
                        </a:rPr>
                        <m:t>= </m:t>
                      </m:r>
                      <m:d>
                        <m:dPr>
                          <m:begChr m:val="["/>
                          <m:endChr m:val="]"/>
                          <m:ctrlPr>
                            <a:rPr lang="en-CA" i="1">
                              <a:latin typeface="Cambria Math" panose="02040503050406030204" pitchFamily="18" charset="0"/>
                            </a:rPr>
                          </m:ctrlPr>
                        </m:dPr>
                        <m:e>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CA" i="1">
                                      <a:latin typeface="Cambria Math" panose="02040503050406030204" pitchFamily="18" charset="0"/>
                                    </a:rPr>
                                    <m:t>𝑥</m:t>
                                  </m:r>
                                </m:e>
                                <m:sup>
                                  <m:r>
                                    <a:rPr lang="en-CA" i="1">
                                      <a:latin typeface="Cambria Math" panose="02040503050406030204" pitchFamily="18" charset="0"/>
                                    </a:rPr>
                                    <m:t>2</m:t>
                                  </m:r>
                                </m:sup>
                              </m:sSup>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m:t>
                              </m:r>
                            </m:e>
                          </m:nary>
                        </m:e>
                      </m:d>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𝜇</m:t>
                          </m:r>
                        </m:e>
                        <m:sup>
                          <m:r>
                            <a:rPr lang="en-CA" i="1">
                              <a:latin typeface="Cambria Math" panose="02040503050406030204" pitchFamily="18" charset="0"/>
                            </a:rPr>
                            <m:t>2</m:t>
                          </m:r>
                        </m:sup>
                      </m:sSup>
                      <m:r>
                        <a:rPr lang="en-CA" i="1">
                          <a:latin typeface="Cambria Math" panose="02040503050406030204" pitchFamily="18" charset="0"/>
                        </a:rPr>
                        <m:t>=</m:t>
                      </m:r>
                      <m:sSup>
                        <m:sSupPr>
                          <m:ctrlPr>
                            <a:rPr lang="en-CA" i="1">
                              <a:latin typeface="Cambria Math" panose="02040503050406030204" pitchFamily="18" charset="0"/>
                            </a:rPr>
                          </m:ctrlPr>
                        </m:sSupPr>
                        <m:e>
                          <m:d>
                            <m:dPr>
                              <m:ctrlPr>
                                <a:rPr lang="en-CA" i="1">
                                  <a:latin typeface="Cambria Math" panose="02040503050406030204" pitchFamily="18" charset="0"/>
                                </a:rPr>
                              </m:ctrlPr>
                            </m:dPr>
                            <m:e>
                              <m:r>
                                <a:rPr lang="en-CA" i="1">
                                  <a:latin typeface="Cambria Math" panose="02040503050406030204" pitchFamily="18" charset="0"/>
                                </a:rPr>
                                <m:t>0</m:t>
                              </m:r>
                            </m:e>
                          </m:d>
                        </m:e>
                        <m:sup>
                          <m:r>
                            <a:rPr lang="en-CA" i="1">
                              <a:latin typeface="Cambria Math" panose="02040503050406030204" pitchFamily="18" charset="0"/>
                            </a:rPr>
                            <m:t>2</m:t>
                          </m:r>
                        </m:sup>
                      </m:sSup>
                      <m:r>
                        <a:rPr lang="en-CA" i="1">
                          <a:latin typeface="Cambria Math" panose="02040503050406030204" pitchFamily="18" charset="0"/>
                        </a:rPr>
                        <m:t>∙</m:t>
                      </m:r>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0</m:t>
                          </m:r>
                        </m:e>
                      </m:d>
                      <m:r>
                        <a:rPr lang="en-CA" i="1">
                          <a:latin typeface="Cambria Math" panose="02040503050406030204" pitchFamily="18" charset="0"/>
                        </a:rPr>
                        <m:t>+ </m:t>
                      </m:r>
                      <m:sSup>
                        <m:sSupPr>
                          <m:ctrlPr>
                            <a:rPr lang="en-CA" i="1">
                              <a:latin typeface="Cambria Math" panose="02040503050406030204" pitchFamily="18" charset="0"/>
                            </a:rPr>
                          </m:ctrlPr>
                        </m:sSupPr>
                        <m:e>
                          <m:d>
                            <m:dPr>
                              <m:ctrlPr>
                                <a:rPr lang="en-CA" i="1">
                                  <a:latin typeface="Cambria Math" panose="02040503050406030204" pitchFamily="18" charset="0"/>
                                </a:rPr>
                              </m:ctrlPr>
                            </m:dPr>
                            <m:e>
                              <m:r>
                                <a:rPr lang="en-CA" i="1">
                                  <a:latin typeface="Cambria Math" panose="02040503050406030204" pitchFamily="18" charset="0"/>
                                </a:rPr>
                                <m:t>1</m:t>
                              </m:r>
                            </m:e>
                          </m:d>
                        </m:e>
                        <m:sup>
                          <m:r>
                            <a:rPr lang="en-CA" i="1">
                              <a:latin typeface="Cambria Math" panose="02040503050406030204" pitchFamily="18" charset="0"/>
                            </a:rPr>
                            <m:t>2</m:t>
                          </m:r>
                        </m:sup>
                      </m:sSup>
                      <m:r>
                        <a:rPr lang="en-CA" i="1">
                          <a:latin typeface="Cambria Math" panose="02040503050406030204" pitchFamily="18" charset="0"/>
                        </a:rPr>
                        <m:t>∙</m:t>
                      </m:r>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1</m:t>
                          </m:r>
                        </m:e>
                      </m:d>
                      <m:r>
                        <a:rPr lang="en-CA" i="1">
                          <a:latin typeface="Cambria Math" panose="02040503050406030204" pitchFamily="18" charset="0"/>
                        </a:rPr>
                        <m:t>− </m:t>
                      </m:r>
                      <m:sSup>
                        <m:sSupPr>
                          <m:ctrlPr>
                            <a:rPr lang="en-CA" i="1">
                              <a:latin typeface="Cambria Math" panose="02040503050406030204" pitchFamily="18" charset="0"/>
                            </a:rPr>
                          </m:ctrlPr>
                        </m:sSupPr>
                        <m:e>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2</m:t>
                                  </m:r>
                                </m:den>
                              </m:f>
                            </m:e>
                          </m:d>
                        </m:e>
                        <m:sup>
                          <m:r>
                            <a:rPr lang="en-CA" i="1">
                              <a:latin typeface="Cambria Math" panose="02040503050406030204" pitchFamily="18" charset="0"/>
                            </a:rPr>
                            <m:t>2</m:t>
                          </m:r>
                        </m:sup>
                      </m:sSup>
                      <m:r>
                        <a:rPr lang="en-CA" i="1" smtClean="0">
                          <a:latin typeface="Cambria Math" panose="02040503050406030204" pitchFamily="18" charset="0"/>
                        </a:rPr>
                        <m:t>=</m:t>
                      </m:r>
                      <m:f>
                        <m:fPr>
                          <m:ctrlPr>
                            <a:rPr lang="en-CA" i="1" smtClean="0">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4</m:t>
                          </m:r>
                        </m:den>
                      </m:f>
                    </m:oMath>
                  </m:oMathPara>
                </a14:m>
                <a:endParaRPr lang="en-CA" dirty="0"/>
              </a:p>
              <a:p>
                <a:pPr marL="0" indent="0">
                  <a:buNone/>
                </a:pPr>
                <a:r>
                  <a:rPr lang="en-CA" dirty="0"/>
                  <a:t>3) Standard deviation:</a:t>
                </a:r>
              </a:p>
              <a:p>
                <a:pPr marL="0" indent="0">
                  <a:buNone/>
                </a:pPr>
                <a14:m>
                  <m:oMath xmlns:m="http://schemas.openxmlformats.org/officeDocument/2006/math">
                    <m:r>
                      <a:rPr lang="en-CA" b="0" i="1" smtClean="0">
                        <a:latin typeface="Cambria Math" panose="02040503050406030204" pitchFamily="18" charset="0"/>
                      </a:rPr>
                      <m:t>    </m:t>
                    </m:r>
                    <m:r>
                      <a:rPr lang="en-CA" i="1">
                        <a:latin typeface="Cambria Math" panose="02040503050406030204" pitchFamily="18" charset="0"/>
                      </a:rPr>
                      <m:t>𝜎</m:t>
                    </m:r>
                    <m:r>
                      <a:rPr lang="en-CA" i="1">
                        <a:latin typeface="Cambria Math" panose="02040503050406030204" pitchFamily="18" charset="0"/>
                      </a:rPr>
                      <m:t>=1/2</m:t>
                    </m:r>
                  </m:oMath>
                </a14:m>
                <a:r>
                  <a:rPr lang="en-CA" dirty="0"/>
                  <a:t> </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6" t="-806"/>
                </a:stretch>
              </a:blipFill>
            </p:spPr>
            <p:txBody>
              <a:bodyPr/>
              <a:lstStyle/>
              <a:p>
                <a:r>
                  <a:rPr lang="en-CA">
                    <a:noFill/>
                  </a:rPr>
                  <a:t> </a:t>
                </a:r>
              </a:p>
            </p:txBody>
          </p:sp>
        </mc:Fallback>
      </mc:AlternateContent>
    </p:spTree>
    <p:extLst>
      <p:ext uri="{BB962C8B-B14F-4D97-AF65-F5344CB8AC3E}">
        <p14:creationId xmlns:p14="http://schemas.microsoft.com/office/powerpoint/2010/main" val="96319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Expected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Definition. For a random variable x, we define the expected value of the random variable, denoted E(x) to be the mean of the random variable, defined by:</a:t>
                </a:r>
              </a:p>
              <a:p>
                <a14:m>
                  <m:oMath xmlns:m="http://schemas.openxmlformats.org/officeDocument/2006/math">
                    <m:r>
                      <a:rPr lang="en-CA" i="1">
                        <a:latin typeface="Cambria Math" panose="02040503050406030204" pitchFamily="18" charset="0"/>
                      </a:rPr>
                      <m:t>𝐸</m:t>
                    </m:r>
                    <m:d>
                      <m:dPr>
                        <m:ctrlPr>
                          <a:rPr lang="en-CA" i="1">
                            <a:latin typeface="Cambria Math" panose="02040503050406030204" pitchFamily="18" charset="0"/>
                          </a:rPr>
                        </m:ctrlPr>
                      </m:dPr>
                      <m:e>
                        <m:r>
                          <a:rPr lang="en-CA" i="1">
                            <a:latin typeface="Cambria Math" panose="02040503050406030204" pitchFamily="18" charset="0"/>
                          </a:rPr>
                          <m:t>𝑥</m:t>
                        </m:r>
                      </m:e>
                    </m:d>
                    <m:r>
                      <a:rPr lang="en-CA" i="1">
                        <a:latin typeface="Cambria Math" panose="02040503050406030204" pitchFamily="18" charset="0"/>
                      </a:rPr>
                      <m:t>= </m:t>
                    </m:r>
                    <m:r>
                      <a:rPr lang="en-CA" i="1">
                        <a:latin typeface="Cambria Math" panose="02040503050406030204" pitchFamily="18" charset="0"/>
                      </a:rPr>
                      <m:t>𝜇</m:t>
                    </m:r>
                    <m:r>
                      <a:rPr lang="en-CA" i="1">
                        <a:latin typeface="Cambria Math" panose="02040503050406030204" pitchFamily="18" charset="0"/>
                      </a:rPr>
                      <m:t>= </m:t>
                    </m:r>
                    <m:nary>
                      <m:naryPr>
                        <m:chr m:val="∑"/>
                        <m:limLoc m:val="undOvr"/>
                        <m:subHide m:val="on"/>
                        <m:supHide m:val="on"/>
                        <m:ctrlPr>
                          <a:rPr lang="en-CA" i="1">
                            <a:latin typeface="Cambria Math" panose="02040503050406030204" pitchFamily="18" charset="0"/>
                          </a:rPr>
                        </m:ctrlPr>
                      </m:naryPr>
                      <m:sub/>
                      <m:sup/>
                      <m:e>
                        <m:r>
                          <a:rPr lang="en-CA" i="1">
                            <a:latin typeface="Cambria Math" panose="02040503050406030204" pitchFamily="18" charset="0"/>
                          </a:rPr>
                          <m:t>[</m:t>
                        </m:r>
                        <m:r>
                          <a:rPr lang="en-CA" i="1">
                            <a:latin typeface="Cambria Math" panose="02040503050406030204" pitchFamily="18" charset="0"/>
                          </a:rPr>
                          <m:t>𝑥</m:t>
                        </m:r>
                        <m:r>
                          <a:rPr lang="en-CA" i="1">
                            <a:latin typeface="Cambria Math" panose="02040503050406030204" pitchFamily="18" charset="0"/>
                          </a:rPr>
                          <m:t> </m:t>
                        </m:r>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e>
                        </m:d>
                        <m:r>
                          <a:rPr lang="en-CA" i="1">
                            <a:latin typeface="Cambria Math" panose="02040503050406030204" pitchFamily="18" charset="0"/>
                          </a:rPr>
                          <m:t>]</m:t>
                        </m:r>
                      </m:e>
                    </m:nary>
                    <m:r>
                      <a:rPr lang="en-CA" i="1">
                        <a:latin typeface="Cambria Math" panose="02040503050406030204" pitchFamily="18" charset="0"/>
                      </a:rPr>
                      <m:t> </m:t>
                    </m:r>
                  </m:oMath>
                </a14:m>
                <a:r>
                  <a:rPr lang="en-CA" dirty="0"/>
                  <a:t> </a:t>
                </a:r>
              </a:p>
              <a:p>
                <a:pPr marL="0" indent="0">
                  <a:buNone/>
                </a:pPr>
                <a:endParaRPr lang="en-CA" dirty="0"/>
              </a:p>
              <a:p>
                <a:r>
                  <a:rPr lang="en-CA" dirty="0"/>
                  <a:t>It can be noticed that the expected value is actually the mean of the distribution.</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CA">
                    <a:noFill/>
                  </a:rPr>
                  <a:t> </a:t>
                </a:r>
              </a:p>
            </p:txBody>
          </p:sp>
        </mc:Fallback>
      </mc:AlternateContent>
    </p:spTree>
    <p:extLst>
      <p:ext uri="{BB962C8B-B14F-4D97-AF65-F5344CB8AC3E}">
        <p14:creationId xmlns:p14="http://schemas.microsoft.com/office/powerpoint/2010/main" val="2322414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binomial experiment</a:t>
            </a:r>
          </a:p>
        </p:txBody>
      </p:sp>
      <p:sp>
        <p:nvSpPr>
          <p:cNvPr id="3" name="Content Placeholder 2"/>
          <p:cNvSpPr>
            <a:spLocks noGrp="1"/>
          </p:cNvSpPr>
          <p:nvPr>
            <p:ph idx="1"/>
          </p:nvPr>
        </p:nvSpPr>
        <p:spPr/>
        <p:txBody>
          <a:bodyPr>
            <a:normAutofit/>
          </a:bodyPr>
          <a:lstStyle/>
          <a:p>
            <a:r>
              <a:rPr lang="en-CA" dirty="0"/>
              <a:t>A </a:t>
            </a:r>
            <a:r>
              <a:rPr lang="en-CA" b="1" dirty="0"/>
              <a:t>binomial experiment</a:t>
            </a:r>
            <a:r>
              <a:rPr lang="en-CA" dirty="0"/>
              <a:t> is a </a:t>
            </a:r>
            <a:r>
              <a:rPr lang="en-CA" dirty="0">
                <a:hlinkClick r:id="rId2"/>
              </a:rPr>
              <a:t>statistical experiment</a:t>
            </a:r>
            <a:r>
              <a:rPr lang="en-CA" dirty="0"/>
              <a:t> that has the following properties: </a:t>
            </a:r>
          </a:p>
          <a:p>
            <a:pPr marL="0" indent="0">
              <a:buNone/>
            </a:pPr>
            <a:r>
              <a:rPr lang="en-CA" dirty="0"/>
              <a:t>- The experiment consists of </a:t>
            </a:r>
            <a:r>
              <a:rPr lang="en-CA" i="1" dirty="0"/>
              <a:t>n</a:t>
            </a:r>
            <a:r>
              <a:rPr lang="en-CA" dirty="0"/>
              <a:t> repeated trials;</a:t>
            </a:r>
          </a:p>
          <a:p>
            <a:pPr marL="0" indent="0">
              <a:buNone/>
            </a:pPr>
            <a:r>
              <a:rPr lang="en-CA" dirty="0"/>
              <a:t>- The trials are </a:t>
            </a:r>
            <a:r>
              <a:rPr lang="en-CA" dirty="0">
                <a:hlinkClick r:id="rId3"/>
              </a:rPr>
              <a:t>independent</a:t>
            </a:r>
            <a:r>
              <a:rPr lang="en-CA" dirty="0"/>
              <a:t>; that is, the outcome on one trial does not affect the outcome on other trials;</a:t>
            </a:r>
          </a:p>
          <a:p>
            <a:pPr marL="0" indent="0">
              <a:buNone/>
            </a:pPr>
            <a:r>
              <a:rPr lang="en-CA" dirty="0"/>
              <a:t>- Each trial can result in just two possible outcomes. We call one of these outcomes a success and the other, a failure; </a:t>
            </a:r>
          </a:p>
          <a:p>
            <a:pPr marL="0" indent="0">
              <a:buNone/>
            </a:pPr>
            <a:r>
              <a:rPr lang="en-CA" dirty="0"/>
              <a:t>- The probability of success, denoted by </a:t>
            </a:r>
            <a:r>
              <a:rPr lang="en-CA" b="1" i="1" dirty="0"/>
              <a:t>p</a:t>
            </a:r>
            <a:r>
              <a:rPr lang="en-CA" dirty="0"/>
              <a:t>, is the same on every trial. </a:t>
            </a:r>
          </a:p>
          <a:p>
            <a:endParaRPr lang="en-CA" dirty="0"/>
          </a:p>
        </p:txBody>
      </p:sp>
    </p:spTree>
    <p:extLst>
      <p:ext uri="{BB962C8B-B14F-4D97-AF65-F5344CB8AC3E}">
        <p14:creationId xmlns:p14="http://schemas.microsoft.com/office/powerpoint/2010/main" val="4022080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 we use the binomial distribution here?</a:t>
            </a:r>
          </a:p>
        </p:txBody>
      </p:sp>
      <p:pic>
        <p:nvPicPr>
          <p:cNvPr id="9218" name="Picture 2" descr="Image result for funny images for different distributions normal, skew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6983" y="2763044"/>
            <a:ext cx="3393930" cy="338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70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en-US" dirty="0"/>
              <a:t>The Binomial Distribution</a:t>
            </a:r>
          </a:p>
        </p:txBody>
      </p:sp>
      <p:sp>
        <p:nvSpPr>
          <p:cNvPr id="6148" name="Rectangle 5"/>
          <p:cNvSpPr>
            <a:spLocks noGrp="1" noChangeArrowheads="1"/>
          </p:cNvSpPr>
          <p:nvPr>
            <p:ph type="body" sz="half" idx="1"/>
          </p:nvPr>
        </p:nvSpPr>
        <p:spPr>
          <a:xfrm>
            <a:off x="2473326" y="1981200"/>
            <a:ext cx="7204075" cy="457200"/>
          </a:xfrm>
        </p:spPr>
        <p:txBody>
          <a:bodyPr>
            <a:normAutofit/>
          </a:bodyPr>
          <a:lstStyle/>
          <a:p>
            <a:pPr eaLnBrk="1" hangingPunct="1"/>
            <a:r>
              <a:rPr lang="en-US" altLang="en-US"/>
              <a:t>The Binomial Probability Distribution</a:t>
            </a:r>
          </a:p>
        </p:txBody>
      </p:sp>
      <p:sp>
        <p:nvSpPr>
          <p:cNvPr id="2" name="Content Placeholder 1"/>
          <p:cNvSpPr>
            <a:spLocks noGrp="1"/>
          </p:cNvSpPr>
          <p:nvPr>
            <p:ph sz="half" idx="2"/>
          </p:nvPr>
        </p:nvSpPr>
        <p:spPr/>
        <p:txBody>
          <a:bodyPr/>
          <a:lstStyle/>
          <a:p>
            <a:endParaRPr lang="en-CA" dirty="0"/>
          </a:p>
        </p:txBody>
      </p:sp>
      <p:sp>
        <p:nvSpPr>
          <p:cNvPr id="8" name="Oval Callout 7"/>
          <p:cNvSpPr/>
          <p:nvPr/>
        </p:nvSpPr>
        <p:spPr bwMode="auto">
          <a:xfrm>
            <a:off x="2535923" y="2673927"/>
            <a:ext cx="2590800" cy="1600200"/>
          </a:xfrm>
          <a:prstGeom prst="wedgeEllipseCallout">
            <a:avLst>
              <a:gd name="adj1" fmla="val 87746"/>
              <a:gd name="adj2" fmla="val 85906"/>
            </a:avLst>
          </a:prstGeom>
          <a:solidFill>
            <a:srgbClr val="00B0F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accent3"/>
                </a:solidFill>
              </a:rPr>
              <a:t>The number of ways of getting the desired results</a:t>
            </a:r>
          </a:p>
        </p:txBody>
      </p:sp>
      <p:sp>
        <p:nvSpPr>
          <p:cNvPr id="10" name="Oval Callout 9"/>
          <p:cNvSpPr/>
          <p:nvPr/>
        </p:nvSpPr>
        <p:spPr bwMode="auto">
          <a:xfrm>
            <a:off x="4648200" y="2442578"/>
            <a:ext cx="2590800" cy="1447800"/>
          </a:xfrm>
          <a:prstGeom prst="wedgeEllipseCallout">
            <a:avLst>
              <a:gd name="adj1" fmla="val 23839"/>
              <a:gd name="adj2" fmla="val 115056"/>
            </a:avLst>
          </a:prstGeom>
          <a:solidFill>
            <a:srgbClr val="00B0F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rgbClr val="00B050"/>
                </a:solidFill>
              </a:rPr>
              <a:t>The probability of  getting the required number of successes</a:t>
            </a:r>
          </a:p>
        </p:txBody>
      </p:sp>
      <p:sp>
        <p:nvSpPr>
          <p:cNvPr id="11" name="Oval Callout 10"/>
          <p:cNvSpPr/>
          <p:nvPr/>
        </p:nvSpPr>
        <p:spPr bwMode="auto">
          <a:xfrm>
            <a:off x="7620000" y="2590800"/>
            <a:ext cx="2590800" cy="1447800"/>
          </a:xfrm>
          <a:prstGeom prst="wedgeEllipseCallout">
            <a:avLst>
              <a:gd name="adj1" fmla="val -59543"/>
              <a:gd name="adj2" fmla="val 109530"/>
            </a:avLst>
          </a:prstGeom>
          <a:solidFill>
            <a:srgbClr val="00B0F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rgbClr val="00B050"/>
                </a:solidFill>
              </a:rPr>
              <a:t>The probability of  getting the required number of failures</a:t>
            </a:r>
          </a:p>
        </p:txBody>
      </p:sp>
      <mc:AlternateContent xmlns:mc="http://schemas.openxmlformats.org/markup-compatibility/2006" xmlns:a14="http://schemas.microsoft.com/office/drawing/2010/main">
        <mc:Choice Requires="a14">
          <p:sp>
            <p:nvSpPr>
              <p:cNvPr id="3" name="Rectangle 2"/>
              <p:cNvSpPr/>
              <p:nvPr/>
            </p:nvSpPr>
            <p:spPr>
              <a:xfrm>
                <a:off x="5126723" y="4850021"/>
                <a:ext cx="4224554" cy="392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e>
                      </m:d>
                      <m:r>
                        <a:rPr lang="en-CA" i="0">
                          <a:latin typeface="Cambria Math" panose="02040503050406030204" pitchFamily="18" charset="0"/>
                        </a:rPr>
                        <m:t>= </m:t>
                      </m:r>
                      <m:sPre>
                        <m:sPrePr>
                          <m:ctrlPr>
                            <a:rPr lang="en-CA" i="1">
                              <a:latin typeface="Cambria Math" panose="02040503050406030204" pitchFamily="18" charset="0"/>
                            </a:rPr>
                          </m:ctrlPr>
                        </m:sPrePr>
                        <m:sub>
                          <m:r>
                            <a:rPr lang="en-CA" i="1">
                              <a:latin typeface="Cambria Math" panose="02040503050406030204" pitchFamily="18" charset="0"/>
                            </a:rPr>
                            <m:t>𝑛</m:t>
                          </m:r>
                        </m:sub>
                        <m:sup/>
                        <m:e>
                          <m:sSub>
                            <m:sSubPr>
                              <m:ctrlPr>
                                <a:rPr lang="en-CA" i="1">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𝑥</m:t>
                              </m:r>
                            </m:sub>
                          </m:sSub>
                          <m:sSup>
                            <m:sSupPr>
                              <m:ctrlPr>
                                <a:rPr lang="en-CA" i="1">
                                  <a:latin typeface="Cambria Math" panose="02040503050406030204" pitchFamily="18" charset="0"/>
                                </a:rPr>
                              </m:ctrlPr>
                            </m:sSupPr>
                            <m:e>
                              <m:r>
                                <a:rPr lang="en-CA" i="1">
                                  <a:latin typeface="Cambria Math" panose="02040503050406030204" pitchFamily="18" charset="0"/>
                                </a:rPr>
                                <m:t>𝑝</m:t>
                              </m:r>
                            </m:e>
                            <m:sup>
                              <m:r>
                                <a:rPr lang="en-CA" i="1">
                                  <a:latin typeface="Cambria Math" panose="02040503050406030204" pitchFamily="18" charset="0"/>
                                </a:rPr>
                                <m:t>𝑥</m:t>
                              </m:r>
                            </m:sup>
                          </m:sSup>
                          <m:sSup>
                            <m:sSupPr>
                              <m:ctrlPr>
                                <a:rPr lang="en-CA" i="1">
                                  <a:latin typeface="Cambria Math" panose="02040503050406030204" pitchFamily="18" charset="0"/>
                                </a:rPr>
                              </m:ctrlPr>
                            </m:sSupPr>
                            <m:e>
                              <m:d>
                                <m:dPr>
                                  <m:ctrlPr>
                                    <a:rPr lang="en-CA" i="1">
                                      <a:latin typeface="Cambria Math" panose="02040503050406030204" pitchFamily="18" charset="0"/>
                                    </a:rPr>
                                  </m:ctrlPr>
                                </m:dPr>
                                <m:e>
                                  <m:r>
                                    <a:rPr lang="en-CA" i="0">
                                      <a:latin typeface="Cambria Math" panose="02040503050406030204" pitchFamily="18" charset="0"/>
                                    </a:rPr>
                                    <m:t>1−</m:t>
                                  </m:r>
                                  <m:r>
                                    <a:rPr lang="en-CA" i="1">
                                      <a:latin typeface="Cambria Math" panose="02040503050406030204" pitchFamily="18" charset="0"/>
                                    </a:rPr>
                                    <m:t>𝑝</m:t>
                                  </m:r>
                                </m:e>
                              </m:d>
                            </m:e>
                            <m:sup>
                              <m:r>
                                <a:rPr lang="en-CA" i="1">
                                  <a:latin typeface="Cambria Math" panose="02040503050406030204" pitchFamily="18" charset="0"/>
                                </a:rPr>
                                <m:t>𝑛</m:t>
                              </m:r>
                              <m:r>
                                <a:rPr lang="en-CA" i="0">
                                  <a:latin typeface="Cambria Math" panose="02040503050406030204" pitchFamily="18" charset="0"/>
                                </a:rPr>
                                <m:t>−</m:t>
                              </m:r>
                              <m:r>
                                <a:rPr lang="en-CA" i="1">
                                  <a:latin typeface="Cambria Math" panose="02040503050406030204" pitchFamily="18" charset="0"/>
                                </a:rPr>
                                <m:t>𝑥</m:t>
                              </m:r>
                            </m:sup>
                          </m:sSup>
                        </m:e>
                      </m:sPre>
                      <m:r>
                        <a:rPr lang="en-CA" i="0">
                          <a:latin typeface="Cambria Math" panose="02040503050406030204" pitchFamily="18" charset="0"/>
                        </a:rPr>
                        <m:t>=</m:t>
                      </m:r>
                      <m:sPre>
                        <m:sPrePr>
                          <m:ctrlPr>
                            <a:rPr lang="en-CA" i="1">
                              <a:latin typeface="Cambria Math" panose="02040503050406030204" pitchFamily="18" charset="0"/>
                            </a:rPr>
                          </m:ctrlPr>
                        </m:sPrePr>
                        <m:sub>
                          <m:r>
                            <a:rPr lang="en-CA" i="1">
                              <a:latin typeface="Cambria Math" panose="02040503050406030204" pitchFamily="18" charset="0"/>
                            </a:rPr>
                            <m:t>𝑛</m:t>
                          </m:r>
                        </m:sub>
                        <m:sup/>
                        <m:e>
                          <m:sSub>
                            <m:sSubPr>
                              <m:ctrlPr>
                                <a:rPr lang="en-CA" i="1">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𝑥</m:t>
                              </m:r>
                            </m:sub>
                          </m:sSub>
                          <m:sSup>
                            <m:sSupPr>
                              <m:ctrlPr>
                                <a:rPr lang="en-CA" i="1">
                                  <a:latin typeface="Cambria Math" panose="02040503050406030204" pitchFamily="18" charset="0"/>
                                </a:rPr>
                              </m:ctrlPr>
                            </m:sSupPr>
                            <m:e>
                              <m:r>
                                <a:rPr lang="en-CA" i="1">
                                  <a:latin typeface="Cambria Math" panose="02040503050406030204" pitchFamily="18" charset="0"/>
                                </a:rPr>
                                <m:t>𝑝</m:t>
                              </m:r>
                            </m:e>
                            <m:sup>
                              <m:r>
                                <a:rPr lang="en-CA" i="1">
                                  <a:latin typeface="Cambria Math" panose="02040503050406030204" pitchFamily="18" charset="0"/>
                                </a:rPr>
                                <m:t>𝑥</m:t>
                              </m:r>
                            </m:sup>
                          </m:sSup>
                          <m:sSup>
                            <m:sSupPr>
                              <m:ctrlPr>
                                <a:rPr lang="en-CA" i="1">
                                  <a:latin typeface="Cambria Math" panose="02040503050406030204" pitchFamily="18" charset="0"/>
                                </a:rPr>
                              </m:ctrlPr>
                            </m:sSupPr>
                            <m:e>
                              <m:r>
                                <a:rPr lang="en-CA" i="1">
                                  <a:latin typeface="Cambria Math" panose="02040503050406030204" pitchFamily="18" charset="0"/>
                                </a:rPr>
                                <m:t>𝑞</m:t>
                              </m:r>
                            </m:e>
                            <m:sup>
                              <m:r>
                                <a:rPr lang="en-CA" i="1">
                                  <a:latin typeface="Cambria Math" panose="02040503050406030204" pitchFamily="18" charset="0"/>
                                </a:rPr>
                                <m:t>𝑛</m:t>
                              </m:r>
                              <m:r>
                                <a:rPr lang="en-CA" i="0">
                                  <a:latin typeface="Cambria Math" panose="02040503050406030204" pitchFamily="18" charset="0"/>
                                </a:rPr>
                                <m:t>−</m:t>
                              </m:r>
                              <m:r>
                                <a:rPr lang="en-CA" i="1">
                                  <a:latin typeface="Cambria Math" panose="02040503050406030204" pitchFamily="18" charset="0"/>
                                </a:rPr>
                                <m:t>𝑥</m:t>
                              </m:r>
                            </m:sup>
                          </m:sSup>
                        </m:e>
                      </m:sPre>
                    </m:oMath>
                  </m:oMathPara>
                </a14:m>
                <a:endParaRPr lang="en-CA" dirty="0"/>
              </a:p>
            </p:txBody>
          </p:sp>
        </mc:Choice>
        <mc:Fallback xmlns="">
          <p:sp>
            <p:nvSpPr>
              <p:cNvPr id="3" name="Rectangle 2"/>
              <p:cNvSpPr>
                <a:spLocks noRot="1" noChangeAspect="1" noMove="1" noResize="1" noEditPoints="1" noAdjustHandles="1" noChangeArrowheads="1" noChangeShapeType="1" noTextEdit="1"/>
              </p:cNvSpPr>
              <p:nvPr/>
            </p:nvSpPr>
            <p:spPr>
              <a:xfrm>
                <a:off x="5126723" y="4850021"/>
                <a:ext cx="4224554" cy="392993"/>
              </a:xfrm>
              <a:prstGeom prst="rect">
                <a:avLst/>
              </a:prstGeom>
              <a:blipFill rotWithShape="0">
                <a:blip r:embed="rId3"/>
                <a:stretch>
                  <a:fillRect b="-6250"/>
                </a:stretch>
              </a:blipFill>
            </p:spPr>
            <p:txBody>
              <a:bodyPr/>
              <a:lstStyle/>
              <a:p>
                <a:r>
                  <a:rPr lang="en-CA">
                    <a:noFill/>
                  </a:rPr>
                  <a:t> </a:t>
                </a:r>
              </a:p>
            </p:txBody>
          </p:sp>
        </mc:Fallback>
      </mc:AlternateContent>
    </p:spTree>
    <p:extLst>
      <p:ext uri="{BB962C8B-B14F-4D97-AF65-F5344CB8AC3E}">
        <p14:creationId xmlns:p14="http://schemas.microsoft.com/office/powerpoint/2010/main" val="129480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r>
              <a:rPr lang="en-US" altLang="en-US" dirty="0"/>
              <a:t>The Binomial Probability Distribution</a:t>
            </a:r>
          </a:p>
          <a:p>
            <a:pPr lvl="1"/>
            <a:r>
              <a:rPr lang="en-US" altLang="en-US" i="1" dirty="0"/>
              <a:t>p</a:t>
            </a:r>
            <a:r>
              <a:rPr lang="en-US" altLang="en-US" dirty="0"/>
              <a:t> = probability of success on a single trial</a:t>
            </a:r>
          </a:p>
          <a:p>
            <a:pPr lvl="1"/>
            <a:r>
              <a:rPr lang="en-US" altLang="en-US" i="1" dirty="0"/>
              <a:t>q</a:t>
            </a:r>
            <a:r>
              <a:rPr lang="en-US" altLang="en-US" dirty="0"/>
              <a:t> = 1 – </a:t>
            </a:r>
            <a:r>
              <a:rPr lang="en-US" altLang="en-US" i="1" dirty="0"/>
              <a:t>p = </a:t>
            </a:r>
            <a:r>
              <a:rPr lang="en-US" altLang="en-US" dirty="0"/>
              <a:t>probability of failure on a single trial</a:t>
            </a:r>
          </a:p>
          <a:p>
            <a:pPr lvl="1"/>
            <a:r>
              <a:rPr lang="en-US" altLang="en-US" i="1" dirty="0"/>
              <a:t>n</a:t>
            </a:r>
            <a:r>
              <a:rPr lang="en-US" altLang="en-US" dirty="0"/>
              <a:t> = number of trials</a:t>
            </a:r>
          </a:p>
          <a:p>
            <a:pPr lvl="1"/>
            <a:r>
              <a:rPr lang="en-US" altLang="en-US" i="1" dirty="0"/>
              <a:t>x</a:t>
            </a:r>
            <a:r>
              <a:rPr lang="en-US" altLang="en-US" dirty="0"/>
              <a:t> = number of successes</a:t>
            </a:r>
            <a:r>
              <a:rPr lang="en-US" altLang="en-US" i="1" dirty="0"/>
              <a:t> </a:t>
            </a:r>
          </a:p>
          <a:p>
            <a:endParaRPr lang="en-US" dirty="0"/>
          </a:p>
        </p:txBody>
      </p:sp>
      <p:sp>
        <p:nvSpPr>
          <p:cNvPr id="4" name="Content Placeholder 3"/>
          <p:cNvSpPr>
            <a:spLocks noGrp="1"/>
          </p:cNvSpPr>
          <p:nvPr>
            <p:ph sz="half" idx="2"/>
          </p:nvPr>
        </p:nvSpPr>
        <p:spPr/>
        <p:txBody>
          <a:bodyPr/>
          <a:lstStyle/>
          <a:p>
            <a:endParaRPr lang="en-CA"/>
          </a:p>
        </p:txBody>
      </p:sp>
      <mc:AlternateContent xmlns:mc="http://schemas.openxmlformats.org/markup-compatibility/2006" xmlns:a14="http://schemas.microsoft.com/office/drawing/2010/main">
        <mc:Choice Requires="a14">
          <p:sp>
            <p:nvSpPr>
              <p:cNvPr id="6" name="Rectangle 5"/>
              <p:cNvSpPr/>
              <p:nvPr/>
            </p:nvSpPr>
            <p:spPr>
              <a:xfrm>
                <a:off x="6747705" y="3170158"/>
                <a:ext cx="4224554" cy="392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e>
                      </m:d>
                      <m:r>
                        <a:rPr lang="en-CA" i="0">
                          <a:latin typeface="Cambria Math" panose="02040503050406030204" pitchFamily="18" charset="0"/>
                        </a:rPr>
                        <m:t>= </m:t>
                      </m:r>
                      <m:sPre>
                        <m:sPrePr>
                          <m:ctrlPr>
                            <a:rPr lang="en-CA" i="1">
                              <a:latin typeface="Cambria Math" panose="02040503050406030204" pitchFamily="18" charset="0"/>
                            </a:rPr>
                          </m:ctrlPr>
                        </m:sPrePr>
                        <m:sub>
                          <m:r>
                            <a:rPr lang="en-CA" i="1">
                              <a:latin typeface="Cambria Math" panose="02040503050406030204" pitchFamily="18" charset="0"/>
                            </a:rPr>
                            <m:t>𝑛</m:t>
                          </m:r>
                        </m:sub>
                        <m:sup/>
                        <m:e>
                          <m:sSub>
                            <m:sSubPr>
                              <m:ctrlPr>
                                <a:rPr lang="en-CA" i="1">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𝑥</m:t>
                              </m:r>
                            </m:sub>
                          </m:sSub>
                          <m:sSup>
                            <m:sSupPr>
                              <m:ctrlPr>
                                <a:rPr lang="en-CA" i="1">
                                  <a:latin typeface="Cambria Math" panose="02040503050406030204" pitchFamily="18" charset="0"/>
                                </a:rPr>
                              </m:ctrlPr>
                            </m:sSupPr>
                            <m:e>
                              <m:r>
                                <a:rPr lang="en-CA" i="1">
                                  <a:latin typeface="Cambria Math" panose="02040503050406030204" pitchFamily="18" charset="0"/>
                                </a:rPr>
                                <m:t>𝑝</m:t>
                              </m:r>
                            </m:e>
                            <m:sup>
                              <m:r>
                                <a:rPr lang="en-CA" i="1">
                                  <a:latin typeface="Cambria Math" panose="02040503050406030204" pitchFamily="18" charset="0"/>
                                </a:rPr>
                                <m:t>𝑥</m:t>
                              </m:r>
                            </m:sup>
                          </m:sSup>
                          <m:sSup>
                            <m:sSupPr>
                              <m:ctrlPr>
                                <a:rPr lang="en-CA" i="1">
                                  <a:latin typeface="Cambria Math" panose="02040503050406030204" pitchFamily="18" charset="0"/>
                                </a:rPr>
                              </m:ctrlPr>
                            </m:sSupPr>
                            <m:e>
                              <m:d>
                                <m:dPr>
                                  <m:ctrlPr>
                                    <a:rPr lang="en-CA" i="1">
                                      <a:latin typeface="Cambria Math" panose="02040503050406030204" pitchFamily="18" charset="0"/>
                                    </a:rPr>
                                  </m:ctrlPr>
                                </m:dPr>
                                <m:e>
                                  <m:r>
                                    <a:rPr lang="en-CA" i="0">
                                      <a:latin typeface="Cambria Math" panose="02040503050406030204" pitchFamily="18" charset="0"/>
                                    </a:rPr>
                                    <m:t>1−</m:t>
                                  </m:r>
                                  <m:r>
                                    <a:rPr lang="en-CA" i="1">
                                      <a:latin typeface="Cambria Math" panose="02040503050406030204" pitchFamily="18" charset="0"/>
                                    </a:rPr>
                                    <m:t>𝑝</m:t>
                                  </m:r>
                                </m:e>
                              </m:d>
                            </m:e>
                            <m:sup>
                              <m:r>
                                <a:rPr lang="en-CA" i="1">
                                  <a:latin typeface="Cambria Math" panose="02040503050406030204" pitchFamily="18" charset="0"/>
                                </a:rPr>
                                <m:t>𝑛</m:t>
                              </m:r>
                              <m:r>
                                <a:rPr lang="en-CA" i="0">
                                  <a:latin typeface="Cambria Math" panose="02040503050406030204" pitchFamily="18" charset="0"/>
                                </a:rPr>
                                <m:t>−</m:t>
                              </m:r>
                              <m:r>
                                <a:rPr lang="en-CA" i="1">
                                  <a:latin typeface="Cambria Math" panose="02040503050406030204" pitchFamily="18" charset="0"/>
                                </a:rPr>
                                <m:t>𝑥</m:t>
                              </m:r>
                            </m:sup>
                          </m:sSup>
                        </m:e>
                      </m:sPre>
                      <m:r>
                        <a:rPr lang="en-CA" i="0">
                          <a:latin typeface="Cambria Math" panose="02040503050406030204" pitchFamily="18" charset="0"/>
                        </a:rPr>
                        <m:t>=</m:t>
                      </m:r>
                      <m:sPre>
                        <m:sPrePr>
                          <m:ctrlPr>
                            <a:rPr lang="en-CA" i="1">
                              <a:latin typeface="Cambria Math" panose="02040503050406030204" pitchFamily="18" charset="0"/>
                            </a:rPr>
                          </m:ctrlPr>
                        </m:sPrePr>
                        <m:sub>
                          <m:r>
                            <a:rPr lang="en-CA" i="1">
                              <a:latin typeface="Cambria Math" panose="02040503050406030204" pitchFamily="18" charset="0"/>
                            </a:rPr>
                            <m:t>𝑛</m:t>
                          </m:r>
                        </m:sub>
                        <m:sup/>
                        <m:e>
                          <m:sSub>
                            <m:sSubPr>
                              <m:ctrlPr>
                                <a:rPr lang="en-CA" i="1">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𝑥</m:t>
                              </m:r>
                            </m:sub>
                          </m:sSub>
                          <m:sSup>
                            <m:sSupPr>
                              <m:ctrlPr>
                                <a:rPr lang="en-CA" i="1">
                                  <a:latin typeface="Cambria Math" panose="02040503050406030204" pitchFamily="18" charset="0"/>
                                </a:rPr>
                              </m:ctrlPr>
                            </m:sSupPr>
                            <m:e>
                              <m:r>
                                <a:rPr lang="en-CA" i="1">
                                  <a:latin typeface="Cambria Math" panose="02040503050406030204" pitchFamily="18" charset="0"/>
                                </a:rPr>
                                <m:t>𝑝</m:t>
                              </m:r>
                            </m:e>
                            <m:sup>
                              <m:r>
                                <a:rPr lang="en-CA" i="1">
                                  <a:latin typeface="Cambria Math" panose="02040503050406030204" pitchFamily="18" charset="0"/>
                                </a:rPr>
                                <m:t>𝑥</m:t>
                              </m:r>
                            </m:sup>
                          </m:sSup>
                          <m:sSup>
                            <m:sSupPr>
                              <m:ctrlPr>
                                <a:rPr lang="en-CA" i="1">
                                  <a:latin typeface="Cambria Math" panose="02040503050406030204" pitchFamily="18" charset="0"/>
                                </a:rPr>
                              </m:ctrlPr>
                            </m:sSupPr>
                            <m:e>
                              <m:r>
                                <a:rPr lang="en-CA" i="1">
                                  <a:latin typeface="Cambria Math" panose="02040503050406030204" pitchFamily="18" charset="0"/>
                                </a:rPr>
                                <m:t>𝑞</m:t>
                              </m:r>
                            </m:e>
                            <m:sup>
                              <m:r>
                                <a:rPr lang="en-CA" i="1">
                                  <a:latin typeface="Cambria Math" panose="02040503050406030204" pitchFamily="18" charset="0"/>
                                </a:rPr>
                                <m:t>𝑛</m:t>
                              </m:r>
                              <m:r>
                                <a:rPr lang="en-CA" i="0">
                                  <a:latin typeface="Cambria Math" panose="02040503050406030204" pitchFamily="18" charset="0"/>
                                </a:rPr>
                                <m:t>−</m:t>
                              </m:r>
                              <m:r>
                                <a:rPr lang="en-CA" i="1">
                                  <a:latin typeface="Cambria Math" panose="02040503050406030204" pitchFamily="18" charset="0"/>
                                </a:rPr>
                                <m:t>𝑥</m:t>
                              </m:r>
                            </m:sup>
                          </m:sSup>
                        </m:e>
                      </m:sPre>
                    </m:oMath>
                  </m:oMathPara>
                </a14:m>
                <a:endParaRPr lang="en-CA" dirty="0"/>
              </a:p>
            </p:txBody>
          </p:sp>
        </mc:Choice>
        <mc:Fallback xmlns="">
          <p:sp>
            <p:nvSpPr>
              <p:cNvPr id="6" name="Rectangle 5"/>
              <p:cNvSpPr>
                <a:spLocks noRot="1" noChangeAspect="1" noMove="1" noResize="1" noEditPoints="1" noAdjustHandles="1" noChangeArrowheads="1" noChangeShapeType="1" noTextEdit="1"/>
              </p:cNvSpPr>
              <p:nvPr/>
            </p:nvSpPr>
            <p:spPr>
              <a:xfrm>
                <a:off x="6747705" y="3170158"/>
                <a:ext cx="4224554" cy="392993"/>
              </a:xfrm>
              <a:prstGeom prst="rect">
                <a:avLst/>
              </a:prstGeom>
              <a:blipFill rotWithShape="0">
                <a:blip r:embed="rId2"/>
                <a:stretch>
                  <a:fillRect b="-6154"/>
                </a:stretch>
              </a:blipFill>
            </p:spPr>
            <p:txBody>
              <a:bodyPr/>
              <a:lstStyle/>
              <a:p>
                <a:r>
                  <a:rPr lang="en-CA">
                    <a:noFill/>
                  </a:rPr>
                  <a:t> </a:t>
                </a:r>
              </a:p>
            </p:txBody>
          </p:sp>
        </mc:Fallback>
      </mc:AlternateContent>
    </p:spTree>
    <p:extLst>
      <p:ext uri="{BB962C8B-B14F-4D97-AF65-F5344CB8AC3E}">
        <p14:creationId xmlns:p14="http://schemas.microsoft.com/office/powerpoint/2010/main" val="3327723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sz="half" idx="1"/>
          </p:nvPr>
        </p:nvSpPr>
        <p:spPr/>
        <p:txBody>
          <a:bodyPr/>
          <a:lstStyle/>
          <a:p>
            <a:r>
              <a:rPr lang="en-US" dirty="0"/>
              <a:t>In the old days, there was a probability of 0.8 of success in any attempt to make a telephone call.</a:t>
            </a:r>
          </a:p>
          <a:p>
            <a:r>
              <a:rPr lang="en-US" dirty="0"/>
              <a:t>Calculate the probability of having 7 successes in 10 attempts.</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14:m>
                  <m:oMath xmlns:m="http://schemas.openxmlformats.org/officeDocument/2006/math">
                    <m:r>
                      <a:rPr lang="en-CA" i="1" smtClean="0">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𝑥</m:t>
                        </m:r>
                        <m:r>
                          <a:rPr lang="en-US" b="0" i="1" smtClean="0">
                            <a:latin typeface="Cambria Math" panose="02040503050406030204" pitchFamily="18" charset="0"/>
                          </a:rPr>
                          <m:t>=7</m:t>
                        </m:r>
                      </m:e>
                    </m:d>
                    <m:r>
                      <a:rPr lang="en-CA">
                        <a:latin typeface="Cambria Math" panose="02040503050406030204" pitchFamily="18" charset="0"/>
                      </a:rPr>
                      <m:t>= </m:t>
                    </m:r>
                    <m:sPre>
                      <m:sPrePr>
                        <m:ctrlPr>
                          <a:rPr lang="en-CA" i="1">
                            <a:latin typeface="Cambria Math" panose="02040503050406030204" pitchFamily="18" charset="0"/>
                          </a:rPr>
                        </m:ctrlPr>
                      </m:sPrePr>
                      <m:sub>
                        <m:r>
                          <a:rPr lang="en-CA" i="1">
                            <a:latin typeface="Cambria Math" panose="02040503050406030204" pitchFamily="18" charset="0"/>
                          </a:rPr>
                          <m:t>𝑛</m:t>
                        </m:r>
                      </m:sub>
                      <m:sup/>
                      <m:e>
                        <m:sSub>
                          <m:sSubPr>
                            <m:ctrlPr>
                              <a:rPr lang="en-CA" i="1">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𝑥</m:t>
                            </m:r>
                          </m:sub>
                        </m:sSub>
                        <m:sSup>
                          <m:sSupPr>
                            <m:ctrlPr>
                              <a:rPr lang="en-CA" i="1">
                                <a:latin typeface="Cambria Math" panose="02040503050406030204" pitchFamily="18" charset="0"/>
                              </a:rPr>
                            </m:ctrlPr>
                          </m:sSupPr>
                          <m:e>
                            <m:r>
                              <a:rPr lang="en-CA" i="1">
                                <a:latin typeface="Cambria Math" panose="02040503050406030204" pitchFamily="18" charset="0"/>
                              </a:rPr>
                              <m:t>𝑝</m:t>
                            </m:r>
                          </m:e>
                          <m:sup>
                            <m:r>
                              <a:rPr lang="en-CA" i="1">
                                <a:latin typeface="Cambria Math" panose="02040503050406030204" pitchFamily="18" charset="0"/>
                              </a:rPr>
                              <m:t>𝑥</m:t>
                            </m:r>
                          </m:sup>
                        </m:sSup>
                        <m:sSup>
                          <m:sSupPr>
                            <m:ctrlPr>
                              <a:rPr lang="en-CA" i="1">
                                <a:latin typeface="Cambria Math" panose="02040503050406030204" pitchFamily="18" charset="0"/>
                              </a:rPr>
                            </m:ctrlPr>
                          </m:sSupPr>
                          <m:e>
                            <m:r>
                              <a:rPr lang="en-CA" i="1">
                                <a:latin typeface="Cambria Math" panose="02040503050406030204" pitchFamily="18" charset="0"/>
                              </a:rPr>
                              <m:t>𝑞</m:t>
                            </m:r>
                          </m:e>
                          <m:sup>
                            <m:r>
                              <a:rPr lang="en-CA" i="1">
                                <a:latin typeface="Cambria Math" panose="02040503050406030204" pitchFamily="18" charset="0"/>
                              </a:rPr>
                              <m:t>𝑛</m:t>
                            </m:r>
                            <m:r>
                              <a:rPr lang="en-CA">
                                <a:latin typeface="Cambria Math" panose="02040503050406030204" pitchFamily="18" charset="0"/>
                              </a:rPr>
                              <m:t>−</m:t>
                            </m:r>
                            <m:r>
                              <a:rPr lang="en-CA" i="1">
                                <a:latin typeface="Cambria Math" panose="02040503050406030204" pitchFamily="18" charset="0"/>
                              </a:rPr>
                              <m:t>𝑥</m:t>
                            </m:r>
                          </m:sup>
                        </m:sSup>
                      </m:e>
                    </m:sPre>
                  </m:oMath>
                </a14:m>
                <a:r>
                  <a:rPr lang="en-US" dirty="0"/>
                  <a:t> </a:t>
                </a:r>
              </a:p>
              <a:p>
                <a:pPr marL="0" indent="0">
                  <a:buNone/>
                </a:pPr>
                <a:r>
                  <a:rPr lang="en-US" dirty="0"/>
                  <a:t>=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10</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7</m:t>
                            </m:r>
                          </m:sub>
                        </m:sSub>
                      </m:e>
                    </m:sPre>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0.8</m:t>
                        </m:r>
                      </m:e>
                      <m:sup>
                        <m:r>
                          <a:rPr lang="en-US" b="0" i="1" smtClean="0">
                            <a:latin typeface="Cambria Math" panose="02040503050406030204" pitchFamily="18" charset="0"/>
                            <a:ea typeface="Cambria Math" panose="02040503050406030204" pitchFamily="18" charset="0"/>
                          </a:rPr>
                          <m:t>7</m:t>
                        </m:r>
                      </m:sup>
                    </m:sSup>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0.2</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r>
                      <m:rPr>
                        <m:nor/>
                      </m:rPr>
                      <a:rPr lang="en-US"/>
                      <m:t>0.20133</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2"/>
                <a:stretch>
                  <a:fillRect l="-1827"/>
                </a:stretch>
              </a:blipFill>
            </p:spPr>
            <p:txBody>
              <a:bodyPr/>
              <a:lstStyle/>
              <a:p>
                <a:r>
                  <a:rPr lang="en-US">
                    <a:noFill/>
                  </a:rPr>
                  <a:t> </a:t>
                </a:r>
              </a:p>
            </p:txBody>
          </p:sp>
        </mc:Fallback>
      </mc:AlternateContent>
    </p:spTree>
    <p:extLst>
      <p:ext uri="{BB962C8B-B14F-4D97-AF65-F5344CB8AC3E}">
        <p14:creationId xmlns:p14="http://schemas.microsoft.com/office/powerpoint/2010/main" val="3510394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algn="ctr" eaLnBrk="1" hangingPunct="1"/>
            <a:r>
              <a:rPr lang="en-US" altLang="en-US" dirty="0"/>
              <a:t>Mean, variance and standard deviation for the Binomial Distribution</a:t>
            </a:r>
          </a:p>
        </p:txBody>
      </p:sp>
      <mc:AlternateContent xmlns:mc="http://schemas.openxmlformats.org/markup-compatibility/2006" xmlns:a14="http://schemas.microsoft.com/office/drawing/2010/main">
        <mc:Choice Requires="a14">
          <p:sp>
            <p:nvSpPr>
              <p:cNvPr id="8196" name="Text Placeholder 6"/>
              <p:cNvSpPr>
                <a:spLocks noGrp="1"/>
              </p:cNvSpPr>
              <p:nvPr>
                <p:ph sz="half" idx="1"/>
              </p:nvPr>
            </p:nvSpPr>
            <p:spPr>
              <a:xfrm>
                <a:off x="2473325" y="2590800"/>
                <a:ext cx="6016048" cy="3352800"/>
              </a:xfrm>
            </p:spPr>
            <p:txBody>
              <a:bodyPr>
                <a:normAutofit/>
              </a:bodyPr>
              <a:lstStyle/>
              <a:p>
                <a:pPr lvl="1" algn="r" eaLnBrk="1" hangingPunct="1">
                  <a:lnSpc>
                    <a:spcPct val="150000"/>
                  </a:lnSpc>
                  <a:buFont typeface="Wingdings" panose="05000000000000000000" pitchFamily="2" charset="2"/>
                  <a:buNone/>
                </a:pPr>
                <a:r>
                  <a:rPr lang="en-US" altLang="en-US" sz="2400" dirty="0"/>
                  <a:t>Mean: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𝜇</m:t>
                    </m:r>
                    <m:r>
                      <a:rPr lang="en-CA" altLang="en-US" sz="2400" b="0" i="1" smtClean="0">
                        <a:latin typeface="Cambria Math" panose="02040503050406030204" pitchFamily="18" charset="0"/>
                        <a:ea typeface="Cambria Math" panose="02040503050406030204" pitchFamily="18" charset="0"/>
                      </a:rPr>
                      <m:t>=</m:t>
                    </m:r>
                    <m:r>
                      <a:rPr lang="en-CA" altLang="en-US" sz="2400" b="0" i="1" smtClean="0">
                        <a:latin typeface="Cambria Math" panose="02040503050406030204" pitchFamily="18" charset="0"/>
                        <a:ea typeface="Cambria Math" panose="02040503050406030204" pitchFamily="18" charset="0"/>
                      </a:rPr>
                      <m:t>𝑛</m:t>
                    </m:r>
                    <m:r>
                      <a:rPr lang="en-CA" altLang="en-US" sz="2400" b="0" i="1" smtClean="0">
                        <a:latin typeface="Cambria Math" panose="02040503050406030204" pitchFamily="18" charset="0"/>
                        <a:ea typeface="Cambria Math" panose="02040503050406030204" pitchFamily="18" charset="0"/>
                      </a:rPr>
                      <m:t> </m:t>
                    </m:r>
                    <m:r>
                      <a:rPr lang="en-CA" altLang="en-US" sz="2400" b="0" i="1" smtClean="0">
                        <a:latin typeface="Cambria Math" panose="02040503050406030204" pitchFamily="18" charset="0"/>
                        <a:ea typeface="Cambria Math" panose="02040503050406030204" pitchFamily="18" charset="0"/>
                      </a:rPr>
                      <m:t>𝑝</m:t>
                    </m:r>
                  </m:oMath>
                </a14:m>
                <a:endParaRPr lang="en-US" altLang="en-US" sz="2400" dirty="0"/>
              </a:p>
              <a:p>
                <a:pPr lvl="1" algn="r" eaLnBrk="1" hangingPunct="1">
                  <a:lnSpc>
                    <a:spcPct val="150000"/>
                  </a:lnSpc>
                  <a:buFont typeface="Wingdings" panose="05000000000000000000" pitchFamily="2" charset="2"/>
                  <a:buNone/>
                </a:pPr>
                <a:r>
                  <a:rPr lang="en-US" altLang="en-US" sz="2400" dirty="0"/>
                  <a:t>Variance: </a:t>
                </a:r>
                <a14:m>
                  <m:oMath xmlns:m="http://schemas.openxmlformats.org/officeDocument/2006/math">
                    <m:sSup>
                      <m:sSupPr>
                        <m:ctrlPr>
                          <a:rPr lang="en-US" altLang="en-US" sz="2400" i="1" smtClean="0">
                            <a:latin typeface="Cambria Math" panose="02040503050406030204" pitchFamily="18" charset="0"/>
                          </a:rPr>
                        </m:ctrlPr>
                      </m:sSupPr>
                      <m:e>
                        <m:r>
                          <a:rPr lang="en-US" altLang="en-US" sz="2400" i="1" smtClean="0">
                            <a:latin typeface="Cambria Math" panose="02040503050406030204" pitchFamily="18" charset="0"/>
                            <a:ea typeface="Cambria Math" panose="02040503050406030204" pitchFamily="18" charset="0"/>
                          </a:rPr>
                          <m:t>𝜎</m:t>
                        </m:r>
                      </m:e>
                      <m:sup>
                        <m:r>
                          <a:rPr lang="en-CA" altLang="en-US" sz="2400" b="0" i="1" smtClean="0">
                            <a:latin typeface="Cambria Math" panose="02040503050406030204" pitchFamily="18" charset="0"/>
                          </a:rPr>
                          <m:t>2</m:t>
                        </m:r>
                      </m:sup>
                    </m:sSup>
                    <m:r>
                      <a:rPr lang="en-CA" altLang="en-US" sz="2400" b="0" i="1" smtClean="0">
                        <a:latin typeface="Cambria Math" panose="02040503050406030204" pitchFamily="18" charset="0"/>
                      </a:rPr>
                      <m:t>=</m:t>
                    </m:r>
                    <m:r>
                      <a:rPr lang="en-CA" altLang="en-US" sz="2400" b="0" i="1" smtClean="0">
                        <a:latin typeface="Cambria Math" panose="02040503050406030204" pitchFamily="18" charset="0"/>
                      </a:rPr>
                      <m:t>𝑛</m:t>
                    </m:r>
                    <m:r>
                      <a:rPr lang="en-CA" altLang="en-US" sz="2400" b="0" i="1" smtClean="0">
                        <a:latin typeface="Cambria Math" panose="02040503050406030204" pitchFamily="18" charset="0"/>
                      </a:rPr>
                      <m:t> </m:t>
                    </m:r>
                    <m:r>
                      <a:rPr lang="en-CA" altLang="en-US" sz="2400" b="0" i="1" smtClean="0">
                        <a:latin typeface="Cambria Math" panose="02040503050406030204" pitchFamily="18" charset="0"/>
                      </a:rPr>
                      <m:t>𝑝</m:t>
                    </m:r>
                    <m:r>
                      <a:rPr lang="en-CA" altLang="en-US" sz="2400" b="0" i="1" smtClean="0">
                        <a:latin typeface="Cambria Math" panose="02040503050406030204" pitchFamily="18" charset="0"/>
                      </a:rPr>
                      <m:t> </m:t>
                    </m:r>
                    <m:r>
                      <a:rPr lang="en-CA" altLang="en-US" sz="2400" b="0" i="1" smtClean="0">
                        <a:latin typeface="Cambria Math" panose="02040503050406030204" pitchFamily="18" charset="0"/>
                      </a:rPr>
                      <m:t>𝑞</m:t>
                    </m:r>
                  </m:oMath>
                </a14:m>
                <a:endParaRPr lang="en-US" altLang="en-US" sz="2400" dirty="0"/>
              </a:p>
              <a:p>
                <a:pPr lvl="1" algn="r" eaLnBrk="1" hangingPunct="1">
                  <a:lnSpc>
                    <a:spcPct val="150000"/>
                  </a:lnSpc>
                  <a:buFont typeface="Wingdings" panose="05000000000000000000" pitchFamily="2" charset="2"/>
                  <a:buNone/>
                </a:pPr>
                <a:r>
                  <a:rPr lang="en-US" altLang="en-US" sz="2400" dirty="0"/>
                  <a:t>Standard Deviation: </a:t>
                </a:r>
                <a14:m>
                  <m:oMath xmlns:m="http://schemas.openxmlformats.org/officeDocument/2006/math">
                    <m:r>
                      <a:rPr lang="en-US" altLang="en-US" sz="2400" i="1" smtClean="0">
                        <a:latin typeface="Cambria Math" panose="02040503050406030204" pitchFamily="18" charset="0"/>
                        <a:ea typeface="Cambria Math" panose="02040503050406030204" pitchFamily="18" charset="0"/>
                      </a:rPr>
                      <m:t>𝜎</m:t>
                    </m:r>
                    <m:r>
                      <a:rPr lang="en-CA" altLang="en-US" sz="2400" b="0" i="1" smtClean="0">
                        <a:latin typeface="Cambria Math" panose="02040503050406030204" pitchFamily="18" charset="0"/>
                        <a:ea typeface="Cambria Math" panose="02040503050406030204" pitchFamily="18" charset="0"/>
                      </a:rPr>
                      <m:t>=</m:t>
                    </m:r>
                    <m:rad>
                      <m:radPr>
                        <m:degHide m:val="on"/>
                        <m:ctrlPr>
                          <a:rPr lang="en-CA" altLang="en-US" sz="2400" b="0" i="1" smtClean="0">
                            <a:latin typeface="Cambria Math" panose="02040503050406030204" pitchFamily="18" charset="0"/>
                            <a:ea typeface="Cambria Math" panose="02040503050406030204" pitchFamily="18" charset="0"/>
                          </a:rPr>
                        </m:ctrlPr>
                      </m:radPr>
                      <m:deg/>
                      <m:e>
                        <m:r>
                          <a:rPr lang="en-CA" altLang="en-US" sz="2400" b="0" i="1" smtClean="0">
                            <a:latin typeface="Cambria Math" panose="02040503050406030204" pitchFamily="18" charset="0"/>
                            <a:ea typeface="Cambria Math" panose="02040503050406030204" pitchFamily="18" charset="0"/>
                          </a:rPr>
                          <m:t>𝑛</m:t>
                        </m:r>
                        <m:r>
                          <a:rPr lang="en-CA" altLang="en-US" sz="2400" b="0" i="1" smtClean="0">
                            <a:latin typeface="Cambria Math" panose="02040503050406030204" pitchFamily="18" charset="0"/>
                            <a:ea typeface="Cambria Math" panose="02040503050406030204" pitchFamily="18" charset="0"/>
                          </a:rPr>
                          <m:t> </m:t>
                        </m:r>
                        <m:r>
                          <a:rPr lang="en-CA" altLang="en-US" sz="2400" b="0" i="1" smtClean="0">
                            <a:latin typeface="Cambria Math" panose="02040503050406030204" pitchFamily="18" charset="0"/>
                            <a:ea typeface="Cambria Math" panose="02040503050406030204" pitchFamily="18" charset="0"/>
                          </a:rPr>
                          <m:t>𝑝</m:t>
                        </m:r>
                        <m:r>
                          <a:rPr lang="en-CA" altLang="en-US" sz="2400" b="0" i="1" smtClean="0">
                            <a:latin typeface="Cambria Math" panose="02040503050406030204" pitchFamily="18" charset="0"/>
                            <a:ea typeface="Cambria Math" panose="02040503050406030204" pitchFamily="18" charset="0"/>
                          </a:rPr>
                          <m:t> </m:t>
                        </m:r>
                        <m:r>
                          <a:rPr lang="en-CA" altLang="en-US" sz="2400" b="0" i="1" smtClean="0">
                            <a:latin typeface="Cambria Math" panose="02040503050406030204" pitchFamily="18" charset="0"/>
                            <a:ea typeface="Cambria Math" panose="02040503050406030204" pitchFamily="18" charset="0"/>
                          </a:rPr>
                          <m:t>𝑞</m:t>
                        </m:r>
                      </m:e>
                    </m:rad>
                  </m:oMath>
                </a14:m>
                <a:endParaRPr lang="en-US" altLang="en-US" sz="2400" dirty="0"/>
              </a:p>
            </p:txBody>
          </p:sp>
        </mc:Choice>
        <mc:Fallback xmlns="">
          <p:sp>
            <p:nvSpPr>
              <p:cNvPr id="8196" name="Text Placeholder 6"/>
              <p:cNvSpPr>
                <a:spLocks noGrp="1" noRot="1" noChangeAspect="1" noMove="1" noResize="1" noEditPoints="1" noAdjustHandles="1" noChangeArrowheads="1" noChangeShapeType="1" noTextEdit="1"/>
              </p:cNvSpPr>
              <p:nvPr>
                <p:ph sz="half" idx="1"/>
              </p:nvPr>
            </p:nvSpPr>
            <p:spPr>
              <a:xfrm>
                <a:off x="2473325" y="2590800"/>
                <a:ext cx="6016048" cy="3352800"/>
              </a:xfrm>
              <a:blipFill rotWithShape="0">
                <a:blip r:embed="rId2"/>
                <a:stretch>
                  <a:fillRect r="-304"/>
                </a:stretch>
              </a:blipFill>
            </p:spPr>
            <p:txBody>
              <a:bodyPr/>
              <a:lstStyle/>
              <a:p>
                <a:r>
                  <a:rPr lang="en-CA">
                    <a:noFill/>
                  </a:rPr>
                  <a:t> </a:t>
                </a:r>
              </a:p>
            </p:txBody>
          </p:sp>
        </mc:Fallback>
      </mc:AlternateContent>
      <p:sp>
        <p:nvSpPr>
          <p:cNvPr id="8197" name="Content Placeholder 12"/>
          <p:cNvSpPr>
            <a:spLocks noGrp="1"/>
          </p:cNvSpPr>
          <p:nvPr>
            <p:ph sz="half" idx="2"/>
          </p:nvPr>
        </p:nvSpPr>
        <p:spPr>
          <a:xfrm>
            <a:off x="2067140" y="2057400"/>
            <a:ext cx="7543800" cy="533400"/>
          </a:xfrm>
        </p:spPr>
        <p:txBody>
          <a:bodyPr/>
          <a:lstStyle/>
          <a:p>
            <a:pPr eaLnBrk="1" hangingPunct="1"/>
            <a:r>
              <a:rPr lang="en-US" altLang="en-US" sz="2400" dirty="0"/>
              <a:t>A Binomial Random Variable has:</a:t>
            </a:r>
          </a:p>
          <a:p>
            <a:pPr eaLnBrk="1" hangingPunct="1"/>
            <a:endParaRPr lang="en-US" altLang="en-US" dirty="0"/>
          </a:p>
        </p:txBody>
      </p:sp>
      <p:sp>
        <p:nvSpPr>
          <p:cNvPr id="81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2F84E0-F3A0-430E-A38B-5C6F2B1811DE}" type="slidenum">
              <a:rPr lang="en-US" altLang="en-US"/>
              <a:pPr eaLnBrk="1" hangingPunct="1"/>
              <a:t>27</a:t>
            </a:fld>
            <a:endParaRPr lang="en-US" altLang="en-US"/>
          </a:p>
        </p:txBody>
      </p:sp>
    </p:spTree>
    <p:extLst>
      <p:ext uri="{BB962C8B-B14F-4D97-AF65-F5344CB8AC3E}">
        <p14:creationId xmlns:p14="http://schemas.microsoft.com/office/powerpoint/2010/main" val="353278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Probability of “at least 1”</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CA" dirty="0"/>
                  <a:t>The probability of at least 1:</a:t>
                </a:r>
              </a:p>
              <a:p>
                <a:r>
                  <a:rPr lang="en-CA" dirty="0"/>
                  <a:t> P(</a:t>
                </a:r>
                <a14:m>
                  <m:oMath xmlns:m="http://schemas.openxmlformats.org/officeDocument/2006/math">
                    <m:r>
                      <a:rPr lang="en-CA" b="0" i="1" smtClean="0">
                        <a:latin typeface="Cambria Math" panose="02040503050406030204" pitchFamily="18" charset="0"/>
                      </a:rPr>
                      <m:t>𝑥</m:t>
                    </m:r>
                    <m:r>
                      <a:rPr lang="en-CA" b="0" i="1" smtClean="0">
                        <a:latin typeface="Cambria Math" panose="02040503050406030204" pitchFamily="18" charset="0"/>
                        <a:ea typeface="Cambria Math" panose="02040503050406030204" pitchFamily="18" charset="0"/>
                      </a:rPr>
                      <m:t>≥1)=1 −</m:t>
                    </m:r>
                    <m:r>
                      <a:rPr lang="en-CA" b="0" i="1" smtClean="0">
                        <a:latin typeface="Cambria Math" panose="02040503050406030204" pitchFamily="18" charset="0"/>
                        <a:ea typeface="Cambria Math" panose="02040503050406030204" pitchFamily="18" charset="0"/>
                      </a:rPr>
                      <m:t>𝑃</m:t>
                    </m:r>
                    <m:r>
                      <a:rPr lang="en-CA" b="0" i="1" smtClean="0">
                        <a:latin typeface="Cambria Math" panose="02040503050406030204" pitchFamily="18" charset="0"/>
                        <a:ea typeface="Cambria Math" panose="02040503050406030204" pitchFamily="18" charset="0"/>
                      </a:rPr>
                      <m:t>(0)</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86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en-CA" dirty="0"/>
                  <a:t>Example: </a:t>
                </a:r>
                <a:r>
                  <a:rPr lang="en-US" dirty="0"/>
                  <a:t>In the old days, there was a probability of 0.8 of success in any attempt to make a telephone call.</a:t>
                </a:r>
              </a:p>
              <a:p>
                <a:r>
                  <a:rPr lang="en-US" dirty="0"/>
                  <a:t>Calculate the probability of having at least 1 success in 3 attempts.</a:t>
                </a:r>
              </a:p>
              <a:p>
                <a:pPr marL="0" indent="0">
                  <a:buNone/>
                </a:pPr>
                <a14:m>
                  <m:oMath xmlns:m="http://schemas.openxmlformats.org/officeDocument/2006/math">
                    <m:r>
                      <a:rPr lang="en-CA" b="0" i="1" smtClean="0">
                        <a:latin typeface="Cambria Math" panose="02040503050406030204" pitchFamily="18" charset="0"/>
                      </a:rPr>
                      <m:t>𝑃</m:t>
                    </m:r>
                    <m:r>
                      <a:rPr lang="en-CA" b="0" i="1" smtClean="0">
                        <a:latin typeface="Cambria Math" panose="02040503050406030204" pitchFamily="18" charset="0"/>
                      </a:rPr>
                      <m:t>(</m:t>
                    </m:r>
                  </m:oMath>
                </a14:m>
                <a:r>
                  <a:rPr lang="en-CA" dirty="0"/>
                  <a:t>(</a:t>
                </a:r>
                <a14:m>
                  <m:oMath xmlns:m="http://schemas.openxmlformats.org/officeDocument/2006/math">
                    <m:r>
                      <a:rPr lang="en-CA" i="1">
                        <a:latin typeface="Cambria Math" panose="02040503050406030204" pitchFamily="18" charset="0"/>
                      </a:rPr>
                      <m:t>𝑥</m:t>
                    </m:r>
                    <m:r>
                      <a:rPr lang="en-CA" i="1">
                        <a:latin typeface="Cambria Math" panose="02040503050406030204" pitchFamily="18" charset="0"/>
                        <a:ea typeface="Cambria Math" panose="02040503050406030204" pitchFamily="18" charset="0"/>
                      </a:rPr>
                      <m:t>≥1)=1 −</m:t>
                    </m:r>
                    <m:r>
                      <a:rPr lang="en-CA" i="1">
                        <a:latin typeface="Cambria Math" panose="02040503050406030204" pitchFamily="18" charset="0"/>
                        <a:ea typeface="Cambria Math" panose="02040503050406030204" pitchFamily="18" charset="0"/>
                      </a:rPr>
                      <m:t>𝑃</m:t>
                    </m:r>
                    <m:r>
                      <a:rPr lang="en-CA" i="1">
                        <a:latin typeface="Cambria Math" panose="02040503050406030204" pitchFamily="18" charset="0"/>
                        <a:ea typeface="Cambria Math" panose="02040503050406030204" pitchFamily="18" charset="0"/>
                      </a:rPr>
                      <m:t>(0)</m:t>
                    </m:r>
                  </m:oMath>
                </a14:m>
                <a:r>
                  <a:rPr lang="en-CA" dirty="0"/>
                  <a:t> </a:t>
                </a:r>
                <a14:m>
                  <m:oMath xmlns:m="http://schemas.openxmlformats.org/officeDocument/2006/math">
                    <m:r>
                      <a:rPr lang="en-CA" b="0" i="1" dirty="0" smtClean="0">
                        <a:latin typeface="Cambria Math" panose="02040503050406030204" pitchFamily="18" charset="0"/>
                      </a:rPr>
                      <m:t>=1 − </m:t>
                    </m:r>
                    <m:sPre>
                      <m:sPrePr>
                        <m:ctrlPr>
                          <a:rPr lang="en-CA" b="0" i="1" dirty="0" smtClean="0">
                            <a:latin typeface="Cambria Math" panose="02040503050406030204" pitchFamily="18" charset="0"/>
                          </a:rPr>
                        </m:ctrlPr>
                      </m:sPrePr>
                      <m:sub>
                        <m:r>
                          <a:rPr lang="en-CA" b="0" i="1" dirty="0" smtClean="0">
                            <a:latin typeface="Cambria Math" panose="02040503050406030204" pitchFamily="18" charset="0"/>
                          </a:rPr>
                          <m:t>3</m:t>
                        </m:r>
                      </m:sub>
                      <m:sup/>
                      <m:e>
                        <m:sSub>
                          <m:sSubPr>
                            <m:ctrlPr>
                              <a:rPr lang="en-CA"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0</m:t>
                            </m:r>
                          </m:sub>
                        </m:sSub>
                        <m:r>
                          <a:rPr lang="en-CA" i="1" smtClean="0">
                            <a:latin typeface="Cambria Math" panose="02040503050406030204" pitchFamily="18" charset="0"/>
                            <a:ea typeface="Cambria Math" panose="02040503050406030204" pitchFamily="18" charset="0"/>
                          </a:rPr>
                          <m:t>×</m:t>
                        </m:r>
                        <m:sSup>
                          <m:sSupPr>
                            <m:ctrlPr>
                              <a:rPr lang="en-CA"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0.8</m:t>
                            </m:r>
                          </m:e>
                          <m:sup>
                            <m:r>
                              <a:rPr lang="en-CA" b="0" i="1" smtClean="0">
                                <a:latin typeface="Cambria Math" panose="02040503050406030204" pitchFamily="18" charset="0"/>
                                <a:ea typeface="Cambria Math" panose="02040503050406030204" pitchFamily="18" charset="0"/>
                              </a:rPr>
                              <m:t>0</m:t>
                            </m:r>
                          </m:sup>
                        </m:sSup>
                        <m:r>
                          <a:rPr lang="en-CA" i="1" smtClean="0">
                            <a:latin typeface="Cambria Math" panose="02040503050406030204" pitchFamily="18" charset="0"/>
                            <a:ea typeface="Cambria Math" panose="02040503050406030204" pitchFamily="18" charset="0"/>
                          </a:rPr>
                          <m:t>×</m:t>
                        </m:r>
                        <m:sSup>
                          <m:sSupPr>
                            <m:ctrlPr>
                              <a:rPr lang="en-CA"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0.2</m:t>
                            </m:r>
                          </m:e>
                          <m:sup>
                            <m:r>
                              <a:rPr lang="en-CA" b="0" i="1" smtClean="0">
                                <a:latin typeface="Cambria Math" panose="02040503050406030204" pitchFamily="18" charset="0"/>
                                <a:ea typeface="Cambria Math" panose="02040503050406030204" pitchFamily="18" charset="0"/>
                              </a:rPr>
                              <m:t>3</m:t>
                            </m:r>
                          </m:sup>
                        </m:sSup>
                        <m:r>
                          <a:rPr lang="en-CA" b="0" i="1" smtClean="0">
                            <a:latin typeface="Cambria Math" panose="02040503050406030204" pitchFamily="18" charset="0"/>
                            <a:ea typeface="Cambria Math" panose="02040503050406030204" pitchFamily="18" charset="0"/>
                          </a:rPr>
                          <m:t>=0.992</m:t>
                        </m:r>
                      </m:e>
                    </m:sPre>
                  </m:oMath>
                </a14:m>
                <a:endParaRPr lang="en-CA" dirty="0"/>
              </a:p>
              <a:p>
                <a:pPr marL="0" indent="0">
                  <a:buNone/>
                </a:pPr>
                <a:endParaRPr lang="en-CA"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1993"/>
                </a:stretch>
              </a:blipFill>
            </p:spPr>
            <p:txBody>
              <a:bodyPr/>
              <a:lstStyle/>
              <a:p>
                <a:r>
                  <a:rPr lang="en-CA">
                    <a:noFill/>
                  </a:rPr>
                  <a:t> </a:t>
                </a:r>
              </a:p>
            </p:txBody>
          </p:sp>
        </mc:Fallback>
      </mc:AlternateContent>
    </p:spTree>
    <p:extLst>
      <p:ext uri="{BB962C8B-B14F-4D97-AF65-F5344CB8AC3E}">
        <p14:creationId xmlns:p14="http://schemas.microsoft.com/office/powerpoint/2010/main" val="106050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half" idx="1"/>
          </p:nvPr>
        </p:nvSpPr>
        <p:spPr/>
        <p:txBody>
          <a:bodyPr/>
          <a:lstStyle/>
          <a:p>
            <a:endParaRPr lang="en-CA"/>
          </a:p>
        </p:txBody>
      </p:sp>
      <p:sp>
        <p:nvSpPr>
          <p:cNvPr id="4" name="Content Placeholder 3"/>
          <p:cNvSpPr>
            <a:spLocks noGrp="1"/>
          </p:cNvSpPr>
          <p:nvPr>
            <p:ph sz="half" idx="2"/>
          </p:nvPr>
        </p:nvSpPr>
        <p:spPr/>
        <p:txBody>
          <a:bodyPr/>
          <a:lstStyle/>
          <a:p>
            <a:endParaRPr lang="en-CA"/>
          </a:p>
        </p:txBody>
      </p:sp>
    </p:spTree>
    <p:extLst>
      <p:ext uri="{BB962C8B-B14F-4D97-AF65-F5344CB8AC3E}">
        <p14:creationId xmlns:p14="http://schemas.microsoft.com/office/powerpoint/2010/main" val="48719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Definition. A sample space for an event is the collection of all possible outcomes (or simple events).</a:t>
                </a:r>
              </a:p>
              <a:p>
                <a:r>
                  <a:rPr lang="en-CA" dirty="0"/>
                  <a:t>Example.</a:t>
                </a:r>
              </a:p>
              <a:p>
                <a:r>
                  <a:rPr lang="en-CA" dirty="0"/>
                  <a:t>1) Find the sample space for rolling 1 die.</a:t>
                </a:r>
              </a:p>
              <a:p>
                <a14:m>
                  <m:oMath xmlns:m="http://schemas.openxmlformats.org/officeDocument/2006/math">
                    <m:r>
                      <a:rPr lang="en-CA" i="1">
                        <a:latin typeface="Cambria Math" panose="02040503050406030204" pitchFamily="18" charset="0"/>
                      </a:rPr>
                      <m:t>𝑆</m:t>
                    </m:r>
                    <m:r>
                      <a:rPr lang="en-CA" i="1">
                        <a:latin typeface="Cambria Math" panose="02040503050406030204" pitchFamily="18" charset="0"/>
                      </a:rPr>
                      <m:t>= </m:t>
                    </m:r>
                    <m:d>
                      <m:dPr>
                        <m:begChr m:val="{"/>
                        <m:endChr m:val="}"/>
                        <m:ctrlPr>
                          <a:rPr lang="en-CA" i="1">
                            <a:latin typeface="Cambria Math" panose="02040503050406030204" pitchFamily="18" charset="0"/>
                          </a:rPr>
                        </m:ctrlPr>
                      </m:dPr>
                      <m:e>
                        <m:r>
                          <a:rPr lang="en-CA" i="1">
                            <a:latin typeface="Cambria Math" panose="02040503050406030204" pitchFamily="18" charset="0"/>
                          </a:rPr>
                          <m:t>1, 2, 3, 4, 5, 6</m:t>
                        </m:r>
                      </m:e>
                    </m:d>
                  </m:oMath>
                </a14:m>
                <a:r>
                  <a:rPr lang="en-CA" dirty="0"/>
                  <a:t> The sample space has 6 outcomes.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21" t="-2144"/>
                </a:stretch>
              </a:blipFill>
            </p:spPr>
            <p:txBody>
              <a:bodyPr/>
              <a:lstStyle/>
              <a:p>
                <a:r>
                  <a:rPr lang="en-CA">
                    <a:noFill/>
                  </a:rPr>
                  <a:t> </a:t>
                </a:r>
              </a:p>
            </p:txBody>
          </p:sp>
        </mc:Fallback>
      </mc:AlternateContent>
    </p:spTree>
    <p:extLst>
      <p:ext uri="{BB962C8B-B14F-4D97-AF65-F5344CB8AC3E}">
        <p14:creationId xmlns:p14="http://schemas.microsoft.com/office/powerpoint/2010/main" val="3934816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dirty="0"/>
              <a:t>Practice</a:t>
            </a:r>
            <a:br>
              <a:rPr lang="en-CA" dirty="0"/>
            </a:br>
            <a:r>
              <a:rPr lang="en-CA" sz="2700" dirty="0"/>
              <a:t>1. Determine the mean, the variance and the standard deviation of the following probability distribution:</a:t>
            </a:r>
            <a:br>
              <a:rPr lang="en-CA" sz="2700" dirty="0"/>
            </a:br>
            <a:endParaRPr lang="en-CA" sz="2700" dirty="0"/>
          </a:p>
        </p:txBody>
      </p:sp>
      <p:sp>
        <p:nvSpPr>
          <p:cNvPr id="3" name="Content Placeholder 2"/>
          <p:cNvSpPr>
            <a:spLocks noGrp="1"/>
          </p:cNvSpPr>
          <p:nvPr>
            <p:ph idx="1"/>
          </p:nvPr>
        </p:nvSpPr>
        <p:spPr/>
        <p:txBody>
          <a:bodyPr/>
          <a:lstStyle/>
          <a:p>
            <a:endParaRPr lang="en-CA" dirty="0"/>
          </a:p>
        </p:txBody>
      </p:sp>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1481114065"/>
                  </p:ext>
                </p:extLst>
              </p:nvPr>
            </p:nvGraphicFramePr>
            <p:xfrm>
              <a:off x="2781515" y="2869103"/>
              <a:ext cx="3104934" cy="2016252"/>
            </p:xfrm>
            <a:graphic>
              <a:graphicData uri="http://schemas.openxmlformats.org/drawingml/2006/table">
                <a:tbl>
                  <a:tblPr firstRow="1" firstCol="1" bandRow="1">
                    <a:tableStyleId>{5C22544A-7EE6-4342-B048-85BDC9FD1C3A}</a:tableStyleId>
                  </a:tblPr>
                  <a:tblGrid>
                    <a:gridCol w="1552467">
                      <a:extLst>
                        <a:ext uri="{9D8B030D-6E8A-4147-A177-3AD203B41FA5}">
                          <a16:colId xmlns:a16="http://schemas.microsoft.com/office/drawing/2014/main" val="20000"/>
                        </a:ext>
                      </a:extLst>
                    </a:gridCol>
                    <a:gridCol w="1552467">
                      <a:extLst>
                        <a:ext uri="{9D8B030D-6E8A-4147-A177-3AD203B41FA5}">
                          <a16:colId xmlns:a16="http://schemas.microsoft.com/office/drawing/2014/main" val="20001"/>
                        </a:ext>
                      </a:extLst>
                    </a:gridCol>
                  </a:tblGrid>
                  <a:tr h="394335">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𝒙</m:t>
                                </m:r>
                              </m:oMath>
                            </m:oMathPara>
                          </a14:m>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𝑷</m:t>
                                </m:r>
                                <m:r>
                                  <a:rPr lang="en-US" sz="2400">
                                    <a:effectLst/>
                                    <a:latin typeface="Cambria Math" panose="02040503050406030204" pitchFamily="18" charset="0"/>
                                  </a:rPr>
                                  <m:t>(</m:t>
                                </m:r>
                                <m:r>
                                  <a:rPr lang="en-US" sz="2400">
                                    <a:effectLst/>
                                    <a:latin typeface="Cambria Math" panose="02040503050406030204" pitchFamily="18" charset="0"/>
                                  </a:rPr>
                                  <m:t>𝒙</m:t>
                                </m:r>
                                <m:r>
                                  <a:rPr lang="en-US" sz="2400">
                                    <a:effectLst/>
                                    <a:latin typeface="Cambria Math" panose="02040503050406030204" pitchFamily="18" charset="0"/>
                                  </a:rPr>
                                  <m:t>)</m:t>
                                </m:r>
                              </m:oMath>
                            </m:oMathPara>
                          </a14:m>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94335">
                    <a:tc>
                      <a:txBody>
                        <a:bodyPr/>
                        <a:lstStyle/>
                        <a:p>
                          <a:pPr algn="ctr">
                            <a:lnSpc>
                              <a:spcPct val="150000"/>
                            </a:lnSpc>
                            <a:spcAft>
                              <a:spcPts val="0"/>
                            </a:spcAft>
                          </a:pPr>
                          <a:r>
                            <a:rPr lang="en-US" sz="2400">
                              <a:effectLst/>
                            </a:rPr>
                            <a:t>1</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0.25</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94335">
                    <a:tc>
                      <a:txBody>
                        <a:bodyPr/>
                        <a:lstStyle/>
                        <a:p>
                          <a:pPr algn="ctr">
                            <a:lnSpc>
                              <a:spcPct val="150000"/>
                            </a:lnSpc>
                            <a:spcAft>
                              <a:spcPts val="0"/>
                            </a:spcAft>
                          </a:pPr>
                          <a:r>
                            <a:rPr lang="en-US" sz="2400">
                              <a:effectLst/>
                            </a:rPr>
                            <a:t>2</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0.04</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94335">
                    <a:tc>
                      <a:txBody>
                        <a:bodyPr/>
                        <a:lstStyle/>
                        <a:p>
                          <a:pPr algn="ctr">
                            <a:lnSpc>
                              <a:spcPct val="150000"/>
                            </a:lnSpc>
                            <a:spcAft>
                              <a:spcPts val="0"/>
                            </a:spcAft>
                          </a:pPr>
                          <a:r>
                            <a:rPr lang="en-US" sz="2400">
                              <a:effectLst/>
                            </a:rPr>
                            <a:t>3</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0.71</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1481114065"/>
                  </p:ext>
                </p:extLst>
              </p:nvPr>
            </p:nvGraphicFramePr>
            <p:xfrm>
              <a:off x="2781515" y="2869103"/>
              <a:ext cx="3104934" cy="2016252"/>
            </p:xfrm>
            <a:graphic>
              <a:graphicData uri="http://schemas.openxmlformats.org/drawingml/2006/table">
                <a:tbl>
                  <a:tblPr firstRow="1" firstCol="1" bandRow="1">
                    <a:tableStyleId>{5C22544A-7EE6-4342-B048-85BDC9FD1C3A}</a:tableStyleId>
                  </a:tblPr>
                  <a:tblGrid>
                    <a:gridCol w="1552467">
                      <a:extLst>
                        <a:ext uri="{9D8B030D-6E8A-4147-A177-3AD203B41FA5}">
                          <a16:colId xmlns:a16="http://schemas.microsoft.com/office/drawing/2014/main" val="20000"/>
                        </a:ext>
                      </a:extLst>
                    </a:gridCol>
                    <a:gridCol w="1552467">
                      <a:extLst>
                        <a:ext uri="{9D8B030D-6E8A-4147-A177-3AD203B41FA5}">
                          <a16:colId xmlns:a16="http://schemas.microsoft.com/office/drawing/2014/main" val="20001"/>
                        </a:ext>
                      </a:extLst>
                    </a:gridCol>
                  </a:tblGrid>
                  <a:tr h="548640">
                    <a:tc>
                      <a:txBody>
                        <a:bodyPr/>
                        <a:lstStyle/>
                        <a:p>
                          <a:endParaRPr lang="en-US"/>
                        </a:p>
                      </a:txBody>
                      <a:tcPr marL="68580" marR="68580" marT="0" marB="0">
                        <a:blipFill>
                          <a:blip r:embed="rId2"/>
                          <a:stretch>
                            <a:fillRect l="-392" t="-1111" r="-101569" b="-301111"/>
                          </a:stretch>
                        </a:blipFill>
                      </a:tcPr>
                    </a:tc>
                    <a:tc>
                      <a:txBody>
                        <a:bodyPr/>
                        <a:lstStyle/>
                        <a:p>
                          <a:endParaRPr lang="en-US"/>
                        </a:p>
                      </a:txBody>
                      <a:tcPr marL="68580" marR="68580" marT="0" marB="0">
                        <a:blipFill>
                          <a:blip r:embed="rId2"/>
                          <a:stretch>
                            <a:fillRect l="-100392" t="-1111" r="-1569" b="-301111"/>
                          </a:stretch>
                        </a:blipFill>
                      </a:tcPr>
                    </a:tc>
                    <a:extLst>
                      <a:ext uri="{0D108BD9-81ED-4DB2-BD59-A6C34878D82A}">
                        <a16:rowId xmlns:a16="http://schemas.microsoft.com/office/drawing/2014/main" val="10000"/>
                      </a:ext>
                    </a:extLst>
                  </a:tr>
                  <a:tr h="489204">
                    <a:tc>
                      <a:txBody>
                        <a:bodyPr/>
                        <a:lstStyle/>
                        <a:p>
                          <a:pPr algn="ctr">
                            <a:lnSpc>
                              <a:spcPct val="150000"/>
                            </a:lnSpc>
                            <a:spcAft>
                              <a:spcPts val="0"/>
                            </a:spcAft>
                          </a:pPr>
                          <a:r>
                            <a:rPr lang="en-US" sz="2400">
                              <a:effectLst/>
                            </a:rPr>
                            <a:t>1</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0.25</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89204">
                    <a:tc>
                      <a:txBody>
                        <a:bodyPr/>
                        <a:lstStyle/>
                        <a:p>
                          <a:pPr algn="ctr">
                            <a:lnSpc>
                              <a:spcPct val="150000"/>
                            </a:lnSpc>
                            <a:spcAft>
                              <a:spcPts val="0"/>
                            </a:spcAft>
                          </a:pPr>
                          <a:r>
                            <a:rPr lang="en-US" sz="2400">
                              <a:effectLst/>
                            </a:rPr>
                            <a:t>2</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0.04</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89204">
                    <a:tc>
                      <a:txBody>
                        <a:bodyPr/>
                        <a:lstStyle/>
                        <a:p>
                          <a:pPr algn="ctr">
                            <a:lnSpc>
                              <a:spcPct val="150000"/>
                            </a:lnSpc>
                            <a:spcAft>
                              <a:spcPts val="0"/>
                            </a:spcAft>
                          </a:pPr>
                          <a:r>
                            <a:rPr lang="en-US" sz="2400">
                              <a:effectLst/>
                            </a:rPr>
                            <a:t>3</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0.71</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2237723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443532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400" dirty="0"/>
              <a:t>2. A coin is tossed 2 times. Let x be the discrete random variable representing the number of times heads come up. Create a sample space for the experiment and calculate the expected value.</a:t>
            </a:r>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1289127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435050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700" dirty="0"/>
              <a:t>3. A factory is producing components packed in boxes of 10. 1% of the components is known to be defective. If a box is chosen at random:</a:t>
            </a:r>
            <a:br>
              <a:rPr lang="en-CA" sz="2700" dirty="0"/>
            </a:br>
            <a:r>
              <a:rPr lang="en-CA" sz="2700" dirty="0"/>
              <a:t>a) Find the probability that the box contains exactly 2 defective components.</a:t>
            </a:r>
            <a:br>
              <a:rPr lang="en-CA" sz="2700" dirty="0"/>
            </a:br>
            <a:r>
              <a:rPr lang="en-CA" sz="2700" dirty="0"/>
              <a:t>b) Find the probability that the box contains at least 2 defective components.</a:t>
            </a:r>
            <a:br>
              <a:rPr lang="en-CA" sz="2700" dirty="0"/>
            </a:br>
            <a:endParaRPr lang="en-CA" sz="27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888473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696332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400" dirty="0"/>
              <a:t>4.The manufacturer of a bag of sweets claims that there is a 90% chance that the bag contains some toffees. If 20 bags are chosen. What is the probability that</a:t>
            </a:r>
            <a:br>
              <a:rPr lang="en-CA" sz="2400" dirty="0"/>
            </a:br>
            <a:r>
              <a:rPr lang="en-CA" sz="2400" dirty="0"/>
              <a:t>a) All the bags contain toffees</a:t>
            </a:r>
            <a:br>
              <a:rPr lang="en-CA" sz="2400" dirty="0"/>
            </a:br>
            <a:r>
              <a:rPr lang="en-CA" sz="2400" dirty="0"/>
              <a:t>b) More than 18 bags contain toffees</a:t>
            </a:r>
            <a:br>
              <a:rPr lang="en-CA" sz="2400" dirty="0"/>
            </a:br>
            <a:endParaRPr lang="en-CA" sz="24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524687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674864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400" dirty="0"/>
              <a:t>5. In clinical trials a certain drug has an 8% success rate of curing a known disease. If 15 people are known to have the disease. What is the probability of at least 2 being cured?</a:t>
            </a:r>
            <a:br>
              <a:rPr lang="en-CA" sz="2400" dirty="0"/>
            </a:br>
            <a:endParaRPr lang="en-CA" sz="24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421869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383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Find the sample space for rolling 2 dice.</a:t>
                </a:r>
              </a:p>
              <a:p>
                <a14:m>
                  <m:oMath xmlns:m="http://schemas.openxmlformats.org/officeDocument/2006/math">
                    <m:d>
                      <m:dPr>
                        <m:begChr m:val="{"/>
                        <m:endChr m:val="}"/>
                        <m:ctrlPr>
                          <a:rPr lang="en-CA" i="1">
                            <a:latin typeface="Cambria Math" panose="02040503050406030204" pitchFamily="18" charset="0"/>
                          </a:rPr>
                        </m:ctrlPr>
                      </m:dPr>
                      <m:e>
                        <m:eqArr>
                          <m:eqArrPr>
                            <m:ctrlPr>
                              <a:rPr lang="en-CA" i="1">
                                <a:latin typeface="Cambria Math" panose="02040503050406030204" pitchFamily="18" charset="0"/>
                              </a:rPr>
                            </m:ctrlPr>
                          </m:eqArrPr>
                          <m:e>
                            <m:r>
                              <a:rPr lang="en-CA" i="1">
                                <a:latin typeface="Cambria Math" panose="02040503050406030204" pitchFamily="18" charset="0"/>
                              </a:rPr>
                              <m:t>1−1, 1−2, 1−3, 1−4, 1−5, 1−6,</m:t>
                            </m:r>
                          </m:e>
                          <m:e>
                            <m:r>
                              <a:rPr lang="en-CA" i="1">
                                <a:latin typeface="Cambria Math" panose="02040503050406030204" pitchFamily="18" charset="0"/>
                              </a:rPr>
                              <m:t>2−1, 2−2, 2−3, 2−4, 2−5, 2−6,</m:t>
                            </m:r>
                          </m:e>
                          <m:e>
                            <m:r>
                              <a:rPr lang="en-CA" i="1">
                                <a:latin typeface="Cambria Math" panose="02040503050406030204" pitchFamily="18" charset="0"/>
                              </a:rPr>
                              <m:t>…</m:t>
                            </m:r>
                          </m:e>
                          <m:e>
                            <m:r>
                              <a:rPr lang="en-CA" i="1">
                                <a:latin typeface="Cambria Math" panose="02040503050406030204" pitchFamily="18" charset="0"/>
                              </a:rPr>
                              <m:t>…</m:t>
                            </m:r>
                          </m:e>
                          <m:e>
                            <m:r>
                              <a:rPr lang="en-CA" i="1">
                                <a:latin typeface="Cambria Math" panose="02040503050406030204" pitchFamily="18" charset="0"/>
                              </a:rPr>
                              <m:t>…</m:t>
                            </m:r>
                          </m:e>
                          <m:e>
                            <m:r>
                              <a:rPr lang="en-CA" i="1">
                                <a:latin typeface="Cambria Math" panose="02040503050406030204" pitchFamily="18" charset="0"/>
                              </a:rPr>
                              <m:t>6−1, 6−2, 6−3, 6−4, 6−5, 6−6</m:t>
                            </m:r>
                          </m:e>
                        </m:eqArr>
                      </m:e>
                    </m:d>
                  </m:oMath>
                </a14:m>
                <a:r>
                  <a:rPr lang="en-CA" dirty="0"/>
                  <a:t> </a:t>
                </a:r>
              </a:p>
              <a:p>
                <a:r>
                  <a:rPr lang="en-CA" dirty="0"/>
                  <a:t>The sample space has 36 outcomes.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CA">
                    <a:noFill/>
                  </a:rPr>
                  <a:t> </a:t>
                </a:r>
              </a:p>
            </p:txBody>
          </p:sp>
        </mc:Fallback>
      </mc:AlternateContent>
    </p:spTree>
    <p:extLst>
      <p:ext uri="{BB962C8B-B14F-4D97-AF65-F5344CB8AC3E}">
        <p14:creationId xmlns:p14="http://schemas.microsoft.com/office/powerpoint/2010/main" val="3345728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400" dirty="0"/>
              <a:t>6. Cross-fertilizing a red and a white flower produces red flowers 25% of the time. Now we cross-fertilize five pairs of red and white flowers and produce five offspring. </a:t>
            </a:r>
            <a:br>
              <a:rPr lang="en-CA" sz="2400" dirty="0"/>
            </a:br>
            <a:r>
              <a:rPr lang="en-CA" sz="2400" dirty="0"/>
              <a:t>a) Find the probability that there will be no red flowered plants in the five offspring.</a:t>
            </a:r>
            <a:br>
              <a:rPr lang="en-CA" sz="2400" dirty="0"/>
            </a:br>
            <a:r>
              <a:rPr lang="en-CA" sz="2400" dirty="0"/>
              <a:t>b) Find the probability that there would be one or fewer red flowered plants?</a:t>
            </a:r>
            <a:br>
              <a:rPr lang="en-CA" sz="2400" dirty="0"/>
            </a:br>
            <a:endParaRPr lang="en-CA" sz="24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993261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715667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br>
              <a:rPr lang="en-CA" sz="2000" dirty="0"/>
            </a:br>
            <a:r>
              <a:rPr lang="en-CA" sz="2000" dirty="0"/>
              <a:t>7. A roulette wheel has 38 slots, 18 are red, 18 are black, and 2 are green. You play five games and always bet on red.</a:t>
            </a:r>
            <a:br>
              <a:rPr lang="en-CA" sz="2000" dirty="0"/>
            </a:br>
            <a:r>
              <a:rPr lang="en-CA" sz="2000" dirty="0"/>
              <a:t>a) How many games can you expect to win?</a:t>
            </a:r>
            <a:br>
              <a:rPr lang="en-CA" sz="2000" dirty="0"/>
            </a:br>
            <a:r>
              <a:rPr lang="en-CA" sz="2000" dirty="0"/>
              <a:t>b) What is the probability that you will win all five games?</a:t>
            </a:r>
            <a:br>
              <a:rPr lang="en-CA" sz="2000" dirty="0"/>
            </a:br>
            <a:r>
              <a:rPr lang="en-CA" sz="2000" dirty="0"/>
              <a:t>c) If you win three or more games, you make a profit. If you win two or fewer games, you lose money. What is the probability that you will win no more than two games?</a:t>
            </a:r>
            <a:br>
              <a:rPr lang="en-CA" sz="2000" dirty="0"/>
            </a:br>
            <a:endParaRPr lang="en-CA" sz="2000" dirty="0"/>
          </a:p>
        </p:txBody>
      </p:sp>
    </p:spTree>
    <p:extLst>
      <p:ext uri="{BB962C8B-B14F-4D97-AF65-F5344CB8AC3E}">
        <p14:creationId xmlns:p14="http://schemas.microsoft.com/office/powerpoint/2010/main" val="4250603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957764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CA" sz="2400" dirty="0"/>
              <a:t>8. A company owns 400 laptops.  Each laptop has an 8% probability of not working.  You randomly select 20 laptops for your salespeople. </a:t>
            </a:r>
            <a:br>
              <a:rPr lang="en-CA" sz="2400" dirty="0"/>
            </a:br>
            <a:r>
              <a:rPr lang="en-CA" sz="2400" dirty="0"/>
              <a:t>a) What is the likelihood that 5 will be broken?         </a:t>
            </a:r>
            <a:br>
              <a:rPr lang="en-CA" sz="2400" dirty="0"/>
            </a:br>
            <a:r>
              <a:rPr lang="en-CA" sz="2400" dirty="0"/>
              <a:t>b) What is the likelihood that at most 2 will be broken?</a:t>
            </a:r>
            <a:br>
              <a:rPr lang="en-CA" sz="2400" dirty="0"/>
            </a:br>
            <a:endParaRPr lang="en-CA" sz="24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410844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67582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dirty="0"/>
          </a:p>
        </p:txBody>
      </p:sp>
      <mc:AlternateContent xmlns:mc="http://schemas.openxmlformats.org/markup-compatibility/2006" xmlns:a14="http://schemas.microsoft.com/office/drawing/2010/main">
        <mc:Choice Requires="a14">
          <p:sp>
            <p:nvSpPr>
              <p:cNvPr id="4" name="Rectangle 3"/>
              <p:cNvSpPr/>
              <p:nvPr/>
            </p:nvSpPr>
            <p:spPr>
              <a:xfrm>
                <a:off x="3016827" y="2820130"/>
                <a:ext cx="6096000" cy="2388346"/>
              </a:xfrm>
              <a:prstGeom prst="rect">
                <a:avLst/>
              </a:prstGeom>
            </p:spPr>
            <p:txBody>
              <a:bodyPr>
                <a:spAutoFit/>
              </a:bodyPr>
              <a:lstStyle/>
              <a:p>
                <a:pPr>
                  <a:lnSpc>
                    <a:spcPct val="115000"/>
                  </a:lnSpc>
                  <a:spcAft>
                    <a:spcPts val="1000"/>
                  </a:spcAft>
                </a:pPr>
                <a:r>
                  <a:rPr lang="en-CA" b="1" u="sng" dirty="0">
                    <a:ea typeface="Times New Roman" panose="02020603050405020304" pitchFamily="18" charset="0"/>
                    <a:cs typeface="Times New Roman" panose="02020603050405020304" pitchFamily="18" charset="0"/>
                  </a:rPr>
                  <a:t>Probability values</a:t>
                </a:r>
                <a:r>
                  <a:rPr lang="en-CA" dirty="0">
                    <a:effectLst/>
                    <a:ea typeface="Times New Roman" panose="02020603050405020304" pitchFamily="18" charset="0"/>
                    <a:cs typeface="Times New Roman" panose="02020603050405020304" pitchFamily="18" charset="0"/>
                  </a:rPr>
                  <a:t>.</a:t>
                </a:r>
                <a:endParaRPr lang="en-CA" sz="1600" dirty="0">
                  <a:effectLst/>
                  <a:ea typeface="Calibri" panose="020F0502020204030204" pitchFamily="34" charset="0"/>
                  <a:cs typeface="Times New Roman" panose="02020603050405020304" pitchFamily="18" charset="0"/>
                </a:endParaRPr>
              </a:p>
              <a:p>
                <a:pPr>
                  <a:lnSpc>
                    <a:spcPct val="115000"/>
                  </a:lnSpc>
                  <a:spcAft>
                    <a:spcPts val="1000"/>
                  </a:spcAft>
                </a:pPr>
                <a:r>
                  <a:rPr lang="en-CA" dirty="0">
                    <a:effectLst/>
                    <a:ea typeface="Times New Roman" panose="02020603050405020304" pitchFamily="18" charset="0"/>
                    <a:cs typeface="Times New Roman" panose="02020603050405020304" pitchFamily="18" charset="0"/>
                  </a:rPr>
                  <a:t>a) The probability of an impossible event is 0.</a:t>
                </a:r>
                <a:endParaRPr lang="en-CA" sz="1600" dirty="0">
                  <a:effectLst/>
                  <a:ea typeface="Calibri" panose="020F0502020204030204" pitchFamily="34" charset="0"/>
                  <a:cs typeface="Times New Roman" panose="02020603050405020304" pitchFamily="18" charset="0"/>
                </a:endParaRPr>
              </a:p>
              <a:p>
                <a:pPr>
                  <a:lnSpc>
                    <a:spcPct val="115000"/>
                  </a:lnSpc>
                  <a:spcAft>
                    <a:spcPts val="1000"/>
                  </a:spcAft>
                </a:pPr>
                <a:r>
                  <a:rPr lang="en-CA" dirty="0">
                    <a:effectLst/>
                    <a:ea typeface="Times New Roman" panose="02020603050405020304" pitchFamily="18" charset="0"/>
                    <a:cs typeface="Times New Roman" panose="02020603050405020304" pitchFamily="18" charset="0"/>
                  </a:rPr>
                  <a:t>b) The probability of an event that is certain to occur is 1.</a:t>
                </a:r>
                <a:endParaRPr lang="en-CA" sz="1600" dirty="0">
                  <a:effectLst/>
                  <a:ea typeface="Calibri" panose="020F0502020204030204" pitchFamily="34" charset="0"/>
                  <a:cs typeface="Times New Roman" panose="02020603050405020304" pitchFamily="18" charset="0"/>
                </a:endParaRPr>
              </a:p>
              <a:p>
                <a:pPr>
                  <a:lnSpc>
                    <a:spcPct val="115000"/>
                  </a:lnSpc>
                  <a:spcAft>
                    <a:spcPts val="1000"/>
                  </a:spcAft>
                </a:pPr>
                <a:r>
                  <a:rPr lang="en-CA" dirty="0">
                    <a:effectLst/>
                    <a:ea typeface="Times New Roman" panose="02020603050405020304" pitchFamily="18" charset="0"/>
                    <a:cs typeface="Times New Roman" panose="02020603050405020304" pitchFamily="18" charset="0"/>
                  </a:rPr>
                  <a:t>c) The probability of any other event is between 0 and 1: </a:t>
                </a:r>
                <a14:m>
                  <m:oMath xmlns:m="http://schemas.openxmlformats.org/officeDocument/2006/math">
                    <m:r>
                      <a:rPr lang="en-CA" i="1">
                        <a:effectLst/>
                        <a:latin typeface="Cambria Math" panose="02040503050406030204" pitchFamily="18" charset="0"/>
                        <a:ea typeface="Times New Roman" panose="02020603050405020304" pitchFamily="18" charset="0"/>
                        <a:cs typeface="Times New Roman" panose="02020603050405020304" pitchFamily="18" charset="0"/>
                      </a:rPr>
                      <m:t>0≤</m:t>
                    </m:r>
                    <m:r>
                      <a:rPr lang="en-CA"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CA" i="1">
                        <a:effectLst/>
                        <a:latin typeface="Cambria Math" panose="02040503050406030204" pitchFamily="18" charset="0"/>
                        <a:ea typeface="Times New Roman" panose="02020603050405020304" pitchFamily="18" charset="0"/>
                        <a:cs typeface="Times New Roman" panose="02020603050405020304" pitchFamily="18" charset="0"/>
                      </a:rPr>
                      <m:t>(</m:t>
                    </m:r>
                    <m:r>
                      <a:rPr lang="en-CA" i="1">
                        <a:effectLst/>
                        <a:latin typeface="Cambria Math" panose="02040503050406030204" pitchFamily="18" charset="0"/>
                        <a:ea typeface="Times New Roman" panose="02020603050405020304" pitchFamily="18" charset="0"/>
                        <a:cs typeface="Times New Roman" panose="02020603050405020304" pitchFamily="18" charset="0"/>
                      </a:rPr>
                      <m:t>𝐴</m:t>
                    </m:r>
                    <m:r>
                      <a:rPr lang="en-CA"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CA" dirty="0">
                    <a:effectLst/>
                    <a:ea typeface="Times New Roman" panose="02020603050405020304" pitchFamily="18" charset="0"/>
                    <a:cs typeface="Times New Roman" panose="02020603050405020304" pitchFamily="18" charset="0"/>
                  </a:rPr>
                  <a:t>.</a:t>
                </a:r>
                <a:endParaRPr lang="en-CA" sz="1600" dirty="0">
                  <a:effectLst/>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016827" y="2820130"/>
                <a:ext cx="6096000" cy="2388346"/>
              </a:xfrm>
              <a:prstGeom prst="rect">
                <a:avLst/>
              </a:prstGeom>
              <a:blipFill rotWithShape="0">
                <a:blip r:embed="rId2"/>
                <a:stretch>
                  <a:fillRect l="-900" t="-1023" r="-800" b="-2046"/>
                </a:stretch>
              </a:blipFill>
            </p:spPr>
            <p:txBody>
              <a:bodyPr/>
              <a:lstStyle/>
              <a:p>
                <a:r>
                  <a:rPr lang="en-CA">
                    <a:noFill/>
                  </a:rPr>
                  <a:t> </a:t>
                </a:r>
              </a:p>
            </p:txBody>
          </p:sp>
        </mc:Fallback>
      </mc:AlternateContent>
    </p:spTree>
    <p:extLst>
      <p:ext uri="{BB962C8B-B14F-4D97-AF65-F5344CB8AC3E}">
        <p14:creationId xmlns:p14="http://schemas.microsoft.com/office/powerpoint/2010/main" val="314870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Complementary events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b="1" u="sng" dirty="0"/>
                  <a:t>Definition</a:t>
                </a:r>
                <a:r>
                  <a:rPr lang="en-CA" dirty="0"/>
                  <a:t>. The complement of an event A, denoted by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𝐴</m:t>
                        </m:r>
                        <m:r>
                          <a:rPr lang="en-CA" i="1">
                            <a:latin typeface="Cambria Math" panose="02040503050406030204" pitchFamily="18" charset="0"/>
                          </a:rPr>
                          <m:t>, </m:t>
                        </m:r>
                      </m:e>
                    </m:acc>
                    <m:r>
                      <a:rPr lang="en-CA" i="1">
                        <a:latin typeface="Cambria Math" panose="02040503050406030204" pitchFamily="18" charset="0"/>
                      </a:rPr>
                      <m:t> </m:t>
                    </m:r>
                  </m:oMath>
                </a14:m>
                <a:r>
                  <a:rPr lang="en-CA" dirty="0"/>
                  <a:t>consists of all outcomes in which event A does not occur.</a:t>
                </a:r>
              </a:p>
              <a:p>
                <a:r>
                  <a:rPr lang="en-CA" dirty="0"/>
                  <a:t>It follows that:</a:t>
                </a:r>
              </a:p>
              <a:p>
                <a14:m>
                  <m:oMath xmlns:m="http://schemas.openxmlformats.org/officeDocument/2006/math">
                    <m:r>
                      <a:rPr lang="en-CA" i="1">
                        <a:latin typeface="Cambria Math" panose="02040503050406030204" pitchFamily="18" charset="0"/>
                      </a:rPr>
                      <m:t>𝑃</m:t>
                    </m:r>
                    <m:d>
                      <m:dPr>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CA" i="1">
                                <a:latin typeface="Cambria Math" panose="02040503050406030204" pitchFamily="18" charset="0"/>
                              </a:rPr>
                              <m:t>𝐴</m:t>
                            </m:r>
                          </m:e>
                        </m:acc>
                      </m:e>
                    </m:d>
                    <m:r>
                      <a:rPr lang="en-CA" i="1">
                        <a:latin typeface="Cambria Math" panose="02040503050406030204" pitchFamily="18" charset="0"/>
                      </a:rPr>
                      <m:t>=1−</m:t>
                    </m:r>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𝐴</m:t>
                    </m:r>
                    <m:r>
                      <a:rPr lang="en-CA" i="1">
                        <a:latin typeface="Cambria Math" panose="02040503050406030204" pitchFamily="18" charset="0"/>
                      </a:rPr>
                      <m:t>)</m:t>
                    </m:r>
                  </m:oMath>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21"/>
                </a:stretch>
              </a:blipFill>
            </p:spPr>
            <p:txBody>
              <a:bodyPr/>
              <a:lstStyle/>
              <a:p>
                <a:r>
                  <a:rPr lang="en-CA">
                    <a:noFill/>
                  </a:rPr>
                  <a:t> </a:t>
                </a:r>
              </a:p>
            </p:txBody>
          </p:sp>
        </mc:Fallback>
      </mc:AlternateContent>
    </p:spTree>
    <p:extLst>
      <p:ext uri="{BB962C8B-B14F-4D97-AF65-F5344CB8AC3E}">
        <p14:creationId xmlns:p14="http://schemas.microsoft.com/office/powerpoint/2010/main" val="105300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Classical approach to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Consists in assuming that all n possible events of an experiment have an equal chance of occurring. If an event can occur in s ways out of the n ways, then the probability of that event is:</a:t>
                </a:r>
              </a:p>
              <a:p>
                <a14:m>
                  <m:oMath xmlns:m="http://schemas.openxmlformats.org/officeDocument/2006/math">
                    <m:r>
                      <a:rPr lang="en-CA" i="1">
                        <a:latin typeface="Cambria Math" panose="02040503050406030204" pitchFamily="18" charset="0"/>
                      </a:rPr>
                      <m:t>𝑃</m:t>
                    </m:r>
                    <m:d>
                      <m:dPr>
                        <m:ctrlPr>
                          <a:rPr lang="en-CA" i="1">
                            <a:latin typeface="Cambria Math" panose="02040503050406030204" pitchFamily="18" charset="0"/>
                          </a:rPr>
                        </m:ctrlPr>
                      </m:dPr>
                      <m:e>
                        <m:r>
                          <a:rPr lang="en-CA" i="1">
                            <a:latin typeface="Cambria Math" panose="02040503050406030204" pitchFamily="18" charset="0"/>
                          </a:rPr>
                          <m:t>𝐴</m:t>
                        </m:r>
                      </m:e>
                    </m:d>
                    <m:r>
                      <a:rPr lang="en-CA" i="1">
                        <a:latin typeface="Cambria Math" panose="02040503050406030204" pitchFamily="18" charset="0"/>
                      </a:rPr>
                      <m:t>= </m:t>
                    </m:r>
                    <m:f>
                      <m:fPr>
                        <m:ctrlPr>
                          <a:rPr lang="en-CA" i="1">
                            <a:latin typeface="Cambria Math" panose="02040503050406030204" pitchFamily="18" charset="0"/>
                          </a:rPr>
                        </m:ctrlPr>
                      </m:fPr>
                      <m:num>
                        <m:r>
                          <a:rPr lang="en-CA" i="1">
                            <a:latin typeface="Cambria Math" panose="02040503050406030204" pitchFamily="18" charset="0"/>
                          </a:rPr>
                          <m:t>𝑛𝑢𝑚𝑏𝑒𝑟</m:t>
                        </m:r>
                        <m:r>
                          <a:rPr lang="en-CA" i="1">
                            <a:latin typeface="Cambria Math" panose="02040503050406030204" pitchFamily="18" charset="0"/>
                          </a:rPr>
                          <m:t> </m:t>
                        </m:r>
                        <m:r>
                          <a:rPr lang="en-CA" i="1">
                            <a:latin typeface="Cambria Math" panose="02040503050406030204" pitchFamily="18" charset="0"/>
                          </a:rPr>
                          <m:t>𝑜𝑓</m:t>
                        </m:r>
                        <m:r>
                          <a:rPr lang="en-CA" i="1">
                            <a:latin typeface="Cambria Math" panose="02040503050406030204" pitchFamily="18" charset="0"/>
                          </a:rPr>
                          <m:t> </m:t>
                        </m:r>
                        <m:r>
                          <a:rPr lang="en-CA" i="1">
                            <a:latin typeface="Cambria Math" panose="02040503050406030204" pitchFamily="18" charset="0"/>
                          </a:rPr>
                          <m:t>𝑤𝑎𝑦𝑠</m:t>
                        </m:r>
                        <m:r>
                          <a:rPr lang="en-CA" i="1">
                            <a:latin typeface="Cambria Math" panose="02040503050406030204" pitchFamily="18" charset="0"/>
                          </a:rPr>
                          <m:t> </m:t>
                        </m:r>
                        <m:r>
                          <a:rPr lang="en-CA" i="1">
                            <a:latin typeface="Cambria Math" panose="02040503050406030204" pitchFamily="18" charset="0"/>
                          </a:rPr>
                          <m:t>𝐴</m:t>
                        </m:r>
                        <m:r>
                          <a:rPr lang="en-CA" i="1">
                            <a:latin typeface="Cambria Math" panose="02040503050406030204" pitchFamily="18" charset="0"/>
                          </a:rPr>
                          <m:t> </m:t>
                        </m:r>
                        <m:r>
                          <a:rPr lang="en-CA" i="1">
                            <a:latin typeface="Cambria Math" panose="02040503050406030204" pitchFamily="18" charset="0"/>
                          </a:rPr>
                          <m:t>𝑐𝑎𝑛</m:t>
                        </m:r>
                        <m:r>
                          <a:rPr lang="en-CA" i="1">
                            <a:latin typeface="Cambria Math" panose="02040503050406030204" pitchFamily="18" charset="0"/>
                          </a:rPr>
                          <m:t> </m:t>
                        </m:r>
                        <m:r>
                          <a:rPr lang="en-CA" i="1">
                            <a:latin typeface="Cambria Math" panose="02040503050406030204" pitchFamily="18" charset="0"/>
                          </a:rPr>
                          <m:t>𝑜𝑐𝑐𝑢𝑟</m:t>
                        </m:r>
                      </m:num>
                      <m:den>
                        <m:r>
                          <a:rPr lang="en-CA" i="1">
                            <a:latin typeface="Cambria Math" panose="02040503050406030204" pitchFamily="18" charset="0"/>
                          </a:rPr>
                          <m:t>𝑛𝑢𝑚𝑏𝑒𝑟</m:t>
                        </m:r>
                        <m:r>
                          <a:rPr lang="en-CA" i="1">
                            <a:latin typeface="Cambria Math" panose="02040503050406030204" pitchFamily="18" charset="0"/>
                          </a:rPr>
                          <m:t> </m:t>
                        </m:r>
                        <m:r>
                          <a:rPr lang="en-CA" i="1">
                            <a:latin typeface="Cambria Math" panose="02040503050406030204" pitchFamily="18" charset="0"/>
                          </a:rPr>
                          <m:t>𝑜𝑓</m:t>
                        </m:r>
                        <m:r>
                          <a:rPr lang="en-CA" i="1">
                            <a:latin typeface="Cambria Math" panose="02040503050406030204" pitchFamily="18" charset="0"/>
                          </a:rPr>
                          <m:t> </m:t>
                        </m:r>
                        <m:r>
                          <a:rPr lang="en-CA" i="1">
                            <a:latin typeface="Cambria Math" panose="02040503050406030204" pitchFamily="18" charset="0"/>
                          </a:rPr>
                          <m:t>𝑑𝑖𝑓𝑓𝑒𝑟𝑒𝑛𝑡</m:t>
                        </m:r>
                        <m:r>
                          <a:rPr lang="en-CA" i="1">
                            <a:latin typeface="Cambria Math" panose="02040503050406030204" pitchFamily="18" charset="0"/>
                          </a:rPr>
                          <m:t> </m:t>
                        </m:r>
                        <m:r>
                          <a:rPr lang="en-CA" i="1">
                            <a:latin typeface="Cambria Math" panose="02040503050406030204" pitchFamily="18" charset="0"/>
                          </a:rPr>
                          <m:t>𝑠𝑖𝑚𝑝𝑙𝑒</m:t>
                        </m:r>
                        <m:r>
                          <a:rPr lang="en-CA" i="1">
                            <a:latin typeface="Cambria Math" panose="02040503050406030204" pitchFamily="18" charset="0"/>
                          </a:rPr>
                          <m:t> </m:t>
                        </m:r>
                        <m:r>
                          <a:rPr lang="en-CA" i="1">
                            <a:latin typeface="Cambria Math" panose="02040503050406030204" pitchFamily="18" charset="0"/>
                          </a:rPr>
                          <m:t>𝑒𝑣𝑒𝑛𝑡𝑠</m:t>
                        </m:r>
                      </m:den>
                    </m:f>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𝑠</m:t>
                        </m:r>
                      </m:num>
                      <m:den>
                        <m:r>
                          <a:rPr lang="en-CA" i="1">
                            <a:latin typeface="Cambria Math" panose="02040503050406030204" pitchFamily="18" charset="0"/>
                          </a:rPr>
                          <m:t>𝑛</m:t>
                        </m:r>
                      </m:den>
                    </m:f>
                  </m:oMath>
                </a14:m>
                <a:endParaRPr lang="en-CA" dirty="0"/>
              </a:p>
              <a:p>
                <a:r>
                  <a:rPr lang="en-CA" dirty="0"/>
                  <a:t>Ex. Counting the number of ways a 7 can occur (6 ways out of 36 number of simple events)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21" t="-9747"/>
                </a:stretch>
              </a:blipFill>
            </p:spPr>
            <p:txBody>
              <a:bodyPr/>
              <a:lstStyle/>
              <a:p>
                <a:r>
                  <a:rPr lang="en-CA">
                    <a:noFill/>
                  </a:rPr>
                  <a:t> </a:t>
                </a:r>
              </a:p>
            </p:txBody>
          </p:sp>
        </mc:Fallback>
      </mc:AlternateContent>
    </p:spTree>
    <p:extLst>
      <p:ext uri="{BB962C8B-B14F-4D97-AF65-F5344CB8AC3E}">
        <p14:creationId xmlns:p14="http://schemas.microsoft.com/office/powerpoint/2010/main" val="78563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Random variable and discrete probability distributions</a:t>
            </a:r>
          </a:p>
        </p:txBody>
      </p:sp>
      <p:sp>
        <p:nvSpPr>
          <p:cNvPr id="3" name="Content Placeholder 2"/>
          <p:cNvSpPr>
            <a:spLocks noGrp="1"/>
          </p:cNvSpPr>
          <p:nvPr>
            <p:ph idx="1"/>
          </p:nvPr>
        </p:nvSpPr>
        <p:spPr/>
        <p:txBody>
          <a:bodyPr>
            <a:normAutofit/>
          </a:bodyPr>
          <a:lstStyle/>
          <a:p>
            <a:r>
              <a:rPr lang="en-CA" b="1" u="sng" dirty="0"/>
              <a:t>Definition</a:t>
            </a:r>
            <a:r>
              <a:rPr lang="en-CA" dirty="0"/>
              <a:t>. A random variable (x) is a variable that has a single numerical value for each outcome of an experiment.</a:t>
            </a:r>
            <a:endParaRPr lang="en-US" dirty="0"/>
          </a:p>
          <a:p>
            <a:r>
              <a:rPr lang="en-CA" b="1" u="sng" dirty="0"/>
              <a:t>Definition</a:t>
            </a:r>
            <a:r>
              <a:rPr lang="en-CA" dirty="0"/>
              <a:t>. A discrete random variable has a finite number of values or a countable number of values; a continuous random variable has infinitely many values, and can be associated with measurement on a continuous scale, when there are no gaps or interruptions.</a:t>
            </a:r>
            <a:endParaRPr lang="en-US" dirty="0"/>
          </a:p>
          <a:p>
            <a:r>
              <a:rPr lang="en-CA" b="1" u="sng" dirty="0"/>
              <a:t>Definition</a:t>
            </a:r>
            <a:r>
              <a:rPr lang="en-CA" dirty="0"/>
              <a:t>. The specification of the probabilities associated with the various distinct values of a discrete random variable is called a discrete probability distribution. The probability associated with the value x is denoted by the symbol P(x).</a:t>
            </a:r>
            <a:endParaRPr lang="en-US" dirty="0"/>
          </a:p>
          <a:p>
            <a:endParaRPr lang="en-US" dirty="0"/>
          </a:p>
        </p:txBody>
      </p:sp>
    </p:spTree>
    <p:extLst>
      <p:ext uri="{BB962C8B-B14F-4D97-AF65-F5344CB8AC3E}">
        <p14:creationId xmlns:p14="http://schemas.microsoft.com/office/powerpoint/2010/main" val="120636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The </a:t>
            </a:r>
            <a:r>
              <a:rPr lang="en-US" altLang="en-US" b="1" dirty="0"/>
              <a:t>probability distribution </a:t>
            </a:r>
            <a:r>
              <a:rPr lang="en-US" altLang="en-US" dirty="0"/>
              <a:t>of a</a:t>
            </a:r>
            <a:r>
              <a:rPr lang="en-US" altLang="en-US" b="1" dirty="0"/>
              <a:t> </a:t>
            </a:r>
            <a:r>
              <a:rPr lang="en-US" altLang="en-US" dirty="0"/>
              <a:t>discrete random variable is a graph, table or formula that specifies the probability associated with each possible outcome the random variable can assume.</a:t>
            </a:r>
          </a:p>
          <a:p>
            <a:pPr marL="0" indent="0">
              <a:buNone/>
            </a:pPr>
            <a:endParaRPr lang="en-US" altLang="en-US" dirty="0"/>
          </a:p>
          <a:p>
            <a:pPr lvl="1"/>
            <a:r>
              <a:rPr lang="en-US" altLang="en-US" i="1" dirty="0"/>
              <a:t>p(x)</a:t>
            </a:r>
            <a:r>
              <a:rPr lang="en-US" altLang="en-US" dirty="0"/>
              <a:t> </a:t>
            </a:r>
            <a:r>
              <a:rPr lang="en-US" altLang="en-US" dirty="0">
                <a:cs typeface="Arial" panose="020B0604020202020204" pitchFamily="34" charset="0"/>
              </a:rPr>
              <a:t>≥ 0 for all values of </a:t>
            </a:r>
            <a:r>
              <a:rPr lang="en-US" altLang="en-US" i="1" dirty="0">
                <a:cs typeface="Arial" panose="020B0604020202020204" pitchFamily="34" charset="0"/>
              </a:rPr>
              <a:t>x</a:t>
            </a:r>
            <a:endParaRPr lang="en-US" altLang="en-US" dirty="0">
              <a:cs typeface="Arial" panose="020B0604020202020204" pitchFamily="34" charset="0"/>
            </a:endParaRPr>
          </a:p>
          <a:p>
            <a:pPr lvl="1"/>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p(x)</a:t>
            </a:r>
            <a:r>
              <a:rPr lang="en-US" altLang="en-US" dirty="0">
                <a:cs typeface="Arial" panose="020B0604020202020204" pitchFamily="34" charset="0"/>
                <a:sym typeface="Symbol" panose="05050102010706020507" pitchFamily="18" charset="2"/>
              </a:rPr>
              <a:t> = 1</a:t>
            </a:r>
            <a:endParaRPr lang="en-US" altLang="en-US" i="1" dirty="0">
              <a:cs typeface="Arial" panose="020B0604020202020204" pitchFamily="34" charset="0"/>
              <a:sym typeface="Symbol" panose="05050102010706020507" pitchFamily="18" charset="2"/>
            </a:endParaRPr>
          </a:p>
          <a:p>
            <a:endParaRPr lang="en-US" dirty="0"/>
          </a:p>
        </p:txBody>
      </p:sp>
    </p:spTree>
    <p:extLst>
      <p:ext uri="{BB962C8B-B14F-4D97-AF65-F5344CB8AC3E}">
        <p14:creationId xmlns:p14="http://schemas.microsoft.com/office/powerpoint/2010/main" val="35874772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332</TotalTime>
  <Words>1856</Words>
  <Application>Microsoft Office PowerPoint</Application>
  <PresentationFormat>Widescreen</PresentationFormat>
  <Paragraphs>173</Paragraphs>
  <Slides>45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 Math</vt:lpstr>
      <vt:lpstr>Century Gothic</vt:lpstr>
      <vt:lpstr>Wingdings</vt:lpstr>
      <vt:lpstr>Wingdings 3</vt:lpstr>
      <vt:lpstr>Wisp</vt:lpstr>
      <vt:lpstr>Discrete probability distributions</vt:lpstr>
      <vt:lpstr>Introduction. Events, sample space and probability</vt:lpstr>
      <vt:lpstr>PowerPoint Presentation</vt:lpstr>
      <vt:lpstr>PowerPoint Presentation</vt:lpstr>
      <vt:lpstr>PowerPoint Presentation</vt:lpstr>
      <vt:lpstr>Complementary events</vt:lpstr>
      <vt:lpstr>Classical approach to probability</vt:lpstr>
      <vt:lpstr>Random variable and discrete probability distributions</vt:lpstr>
      <vt:lpstr>PowerPoint Presentation</vt:lpstr>
      <vt:lpstr>Example</vt:lpstr>
      <vt:lpstr>The results can be organized in a table:</vt:lpstr>
      <vt:lpstr> We can calculate now the probability of each value of x: </vt:lpstr>
      <vt:lpstr> The values for the probability of the x variable can be organized in the following table: </vt:lpstr>
      <vt:lpstr>Graphical representation of discrete probability distribution</vt:lpstr>
      <vt:lpstr>Mean, variance and standard deviation for a discrete probability distribution</vt:lpstr>
      <vt:lpstr>PowerPoint Presentation</vt:lpstr>
      <vt:lpstr>PowerPoint Presentation</vt:lpstr>
      <vt:lpstr>Example</vt:lpstr>
      <vt:lpstr>Step 1</vt:lpstr>
      <vt:lpstr>Step 2. Calculate the mean, variance and standard deviation</vt:lpstr>
      <vt:lpstr>Expected value</vt:lpstr>
      <vt:lpstr>The binomial experiment</vt:lpstr>
      <vt:lpstr>Do we use the binomial distribution here?</vt:lpstr>
      <vt:lpstr>The Binomial Distribution</vt:lpstr>
      <vt:lpstr>PowerPoint Presentation</vt:lpstr>
      <vt:lpstr>Example</vt:lpstr>
      <vt:lpstr>Mean, variance and standard deviation for the Binomial Distribution</vt:lpstr>
      <vt:lpstr>Probability of “at least 1”</vt:lpstr>
      <vt:lpstr>PowerPoint Presentation</vt:lpstr>
      <vt:lpstr>Practice 1. Determine the mean, the variance and the standard deviation of the following probability distribution: </vt:lpstr>
      <vt:lpstr>PowerPoint Presentation</vt:lpstr>
      <vt:lpstr>2. A coin is tossed 2 times. Let x be the discrete random variable representing the number of times heads come up. Create a sample space for the experiment and calculate the expected value.</vt:lpstr>
      <vt:lpstr>PowerPoint Presentation</vt:lpstr>
      <vt:lpstr>3. A factory is producing components packed in boxes of 10. 1% of the components is known to be defective. If a box is chosen at random: a) Find the probability that the box contains exactly 2 defective components. b) Find the probability that the box contains at least 2 defective components. </vt:lpstr>
      <vt:lpstr>PowerPoint Presentation</vt:lpstr>
      <vt:lpstr>4.The manufacturer of a bag of sweets claims that there is a 90% chance that the bag contains some toffees. If 20 bags are chosen. What is the probability that a) All the bags contain toffees b) More than 18 bags contain toffees </vt:lpstr>
      <vt:lpstr>PowerPoint Presentation</vt:lpstr>
      <vt:lpstr>5. In clinical trials a certain drug has an 8% success rate of curing a known disease. If 15 people are known to have the disease. What is the probability of at least 2 being cured? </vt:lpstr>
      <vt:lpstr>PowerPoint Presentation</vt:lpstr>
      <vt:lpstr>6. Cross-fertilizing a red and a white flower produces red flowers 25% of the time. Now we cross-fertilize five pairs of red and white flowers and produce five offspring.  a) Find the probability that there will be no red flowered plants in the five offspring. b) Find the probability that there would be one or fewer red flowered plants? </vt:lpstr>
      <vt:lpstr>PowerPoint Presentation</vt:lpstr>
      <vt:lpstr> 7. A roulette wheel has 38 slots, 18 are red, 18 are black, and 2 are green. You play five games and always bet on red. a) How many games can you expect to win? b) What is the probability that you will win all five games? c) If you win three or more games, you make a profit. If you win two or fewer games, you lose money. What is the probability that you will win no more than two games? </vt:lpstr>
      <vt:lpstr>PowerPoint Presentation</vt:lpstr>
      <vt:lpstr>8. A company owns 400 laptops.  Each laptop has an 8% probability of not working.  You randomly select 20 laptops for your salespeople.  a) What is the likelihood that 5 will be broken?          b) What is the likelihood that at most 2 will be broken? </vt:lpstr>
      <vt:lpstr>PowerPoint Presentation</vt:lpstr>
    </vt:vector>
  </TitlesOfParts>
  <Company>Centennial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probability distributions</dc:title>
  <dc:creator>Daniela Stanescu</dc:creator>
  <cp:lastModifiedBy>Daniela Stanescu</cp:lastModifiedBy>
  <cp:revision>31</cp:revision>
  <dcterms:created xsi:type="dcterms:W3CDTF">2017-09-28T17:39:38Z</dcterms:created>
  <dcterms:modified xsi:type="dcterms:W3CDTF">2024-05-07T19:46:09Z</dcterms:modified>
</cp:coreProperties>
</file>