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60" r:id="rId5"/>
    <p:sldId id="261" r:id="rId6"/>
    <p:sldId id="263" r:id="rId7"/>
    <p:sldId id="264" r:id="rId8"/>
    <p:sldId id="265" r:id="rId9"/>
    <p:sldId id="262" r:id="rId10"/>
    <p:sldId id="266" r:id="rId11"/>
    <p:sldId id="267" r:id="rId12"/>
    <p:sldId id="268" r:id="rId13"/>
    <p:sldId id="269" r:id="rId14"/>
    <p:sldId id="270" r:id="rId15"/>
    <p:sldId id="271" r:id="rId16"/>
    <p:sldId id="273" r:id="rId17"/>
    <p:sldId id="275" r:id="rId18"/>
    <p:sldId id="276" r:id="rId19"/>
    <p:sldId id="278" r:id="rId20"/>
    <p:sldId id="280" r:id="rId21"/>
    <p:sldId id="281" r:id="rId22"/>
    <p:sldId id="282" r:id="rId23"/>
    <p:sldId id="283" r:id="rId24"/>
    <p:sldId id="284" r:id="rId25"/>
    <p:sldId id="285" r:id="rId26"/>
    <p:sldId id="289" r:id="rId27"/>
    <p:sldId id="290" r:id="rId28"/>
    <p:sldId id="291" r:id="rId29"/>
    <p:sldId id="292" r:id="rId30"/>
    <p:sldId id="294" r:id="rId31"/>
    <p:sldId id="293" r:id="rId32"/>
    <p:sldId id="295" r:id="rId33"/>
    <p:sldId id="296" r:id="rId34"/>
    <p:sldId id="299" r:id="rId35"/>
    <p:sldId id="297" r:id="rId36"/>
    <p:sldId id="2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7" d="100"/>
          <a:sy n="67" d="100"/>
        </p:scale>
        <p:origin x="5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Sheet1!$A$1:$A$4</c:f>
              <c:numCache>
                <c:formatCode>General</c:formatCode>
                <c:ptCount val="4"/>
                <c:pt idx="0">
                  <c:v>1</c:v>
                </c:pt>
                <c:pt idx="1">
                  <c:v>2</c:v>
                </c:pt>
                <c:pt idx="2">
                  <c:v>3</c:v>
                </c:pt>
                <c:pt idx="3">
                  <c:v>4</c:v>
                </c:pt>
              </c:numCache>
            </c:numRef>
          </c:xVal>
          <c:yVal>
            <c:numRef>
              <c:f>Sheet1!$B$1:$B$4</c:f>
              <c:numCache>
                <c:formatCode>General</c:formatCode>
                <c:ptCount val="4"/>
                <c:pt idx="0">
                  <c:v>2</c:v>
                </c:pt>
                <c:pt idx="1">
                  <c:v>4</c:v>
                </c:pt>
                <c:pt idx="2">
                  <c:v>4</c:v>
                </c:pt>
                <c:pt idx="3">
                  <c:v>6</c:v>
                </c:pt>
              </c:numCache>
            </c:numRef>
          </c:yVal>
          <c:smooth val="0"/>
          <c:extLst>
            <c:ext xmlns:c16="http://schemas.microsoft.com/office/drawing/2014/chart" uri="{C3380CC4-5D6E-409C-BE32-E72D297353CC}">
              <c16:uniqueId val="{00000000-7CE6-4B1E-9E33-5FB924E2E9D6}"/>
            </c:ext>
          </c:extLst>
        </c:ser>
        <c:dLbls>
          <c:showLegendKey val="0"/>
          <c:showVal val="0"/>
          <c:showCatName val="0"/>
          <c:showSerName val="0"/>
          <c:showPercent val="0"/>
          <c:showBubbleSize val="0"/>
        </c:dLbls>
        <c:axId val="353972608"/>
        <c:axId val="353974528"/>
      </c:scatterChart>
      <c:valAx>
        <c:axId val="353972608"/>
        <c:scaling>
          <c:orientation val="minMax"/>
        </c:scaling>
        <c:delete val="0"/>
        <c:axPos val="b"/>
        <c:numFmt formatCode="General" sourceLinked="1"/>
        <c:majorTickMark val="out"/>
        <c:minorTickMark val="none"/>
        <c:tickLblPos val="nextTo"/>
        <c:crossAx val="353974528"/>
        <c:crosses val="autoZero"/>
        <c:crossBetween val="midCat"/>
      </c:valAx>
      <c:valAx>
        <c:axId val="353974528"/>
        <c:scaling>
          <c:orientation val="minMax"/>
        </c:scaling>
        <c:delete val="0"/>
        <c:axPos val="l"/>
        <c:majorGridlines/>
        <c:numFmt formatCode="General" sourceLinked="1"/>
        <c:majorTickMark val="out"/>
        <c:minorTickMark val="none"/>
        <c:tickLblPos val="nextTo"/>
        <c:crossAx val="353972608"/>
        <c:crosses val="autoZero"/>
        <c:crossBetween val="midCat"/>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822362748404431"/>
          <c:y val="0.11980169145523478"/>
          <c:w val="0.5801156598163818"/>
          <c:h val="0.75178568196216855"/>
        </c:manualLayout>
      </c:layout>
      <c:scatterChart>
        <c:scatterStyle val="lineMarker"/>
        <c:varyColors val="0"/>
        <c:ser>
          <c:idx val="0"/>
          <c:order val="0"/>
          <c:spPr>
            <a:ln w="28575">
              <a:noFill/>
            </a:ln>
          </c:spPr>
          <c:trendline>
            <c:trendlineType val="linear"/>
            <c:dispRSqr val="0"/>
            <c:dispEq val="0"/>
          </c:trendline>
          <c:xVal>
            <c:numRef>
              <c:f>Sheet1!$A$1:$A$4</c:f>
              <c:numCache>
                <c:formatCode>General</c:formatCode>
                <c:ptCount val="4"/>
                <c:pt idx="0">
                  <c:v>1</c:v>
                </c:pt>
                <c:pt idx="1">
                  <c:v>2</c:v>
                </c:pt>
                <c:pt idx="2">
                  <c:v>3</c:v>
                </c:pt>
                <c:pt idx="3">
                  <c:v>4</c:v>
                </c:pt>
              </c:numCache>
            </c:numRef>
          </c:xVal>
          <c:yVal>
            <c:numRef>
              <c:f>Sheet1!$B$1:$B$4</c:f>
              <c:numCache>
                <c:formatCode>General</c:formatCode>
                <c:ptCount val="4"/>
                <c:pt idx="0">
                  <c:v>2</c:v>
                </c:pt>
                <c:pt idx="1">
                  <c:v>4</c:v>
                </c:pt>
                <c:pt idx="2">
                  <c:v>4</c:v>
                </c:pt>
                <c:pt idx="3">
                  <c:v>6</c:v>
                </c:pt>
              </c:numCache>
            </c:numRef>
          </c:yVal>
          <c:smooth val="0"/>
          <c:extLst>
            <c:ext xmlns:c16="http://schemas.microsoft.com/office/drawing/2014/chart" uri="{C3380CC4-5D6E-409C-BE32-E72D297353CC}">
              <c16:uniqueId val="{00000001-8593-4AFE-B5FF-D75AC3384C3F}"/>
            </c:ext>
          </c:extLst>
        </c:ser>
        <c:dLbls>
          <c:showLegendKey val="0"/>
          <c:showVal val="0"/>
          <c:showCatName val="0"/>
          <c:showSerName val="0"/>
          <c:showPercent val="0"/>
          <c:showBubbleSize val="0"/>
        </c:dLbls>
        <c:axId val="356573184"/>
        <c:axId val="356575104"/>
      </c:scatterChart>
      <c:valAx>
        <c:axId val="356573184"/>
        <c:scaling>
          <c:orientation val="minMax"/>
        </c:scaling>
        <c:delete val="0"/>
        <c:axPos val="b"/>
        <c:majorGridlines/>
        <c:minorGridlines/>
        <c:title>
          <c:tx>
            <c:rich>
              <a:bodyPr/>
              <a:lstStyle/>
              <a:p>
                <a:pPr>
                  <a:defRPr/>
                </a:pPr>
                <a:r>
                  <a:rPr lang="en-US"/>
                  <a:t>x</a:t>
                </a:r>
              </a:p>
            </c:rich>
          </c:tx>
          <c:overlay val="0"/>
        </c:title>
        <c:numFmt formatCode="General" sourceLinked="1"/>
        <c:majorTickMark val="out"/>
        <c:minorTickMark val="none"/>
        <c:tickLblPos val="nextTo"/>
        <c:crossAx val="356575104"/>
        <c:crosses val="autoZero"/>
        <c:crossBetween val="midCat"/>
      </c:valAx>
      <c:valAx>
        <c:axId val="356575104"/>
        <c:scaling>
          <c:orientation val="minMax"/>
        </c:scaling>
        <c:delete val="0"/>
        <c:axPos val="l"/>
        <c:majorGridlines/>
        <c:minorGridlines/>
        <c:title>
          <c:tx>
            <c:rich>
              <a:bodyPr/>
              <a:lstStyle/>
              <a:p>
                <a:pPr>
                  <a:defRPr/>
                </a:pPr>
                <a:r>
                  <a:rPr lang="en-US"/>
                  <a:t>y</a:t>
                </a:r>
              </a:p>
            </c:rich>
          </c:tx>
          <c:overlay val="0"/>
        </c:title>
        <c:numFmt formatCode="General" sourceLinked="1"/>
        <c:majorTickMark val="out"/>
        <c:minorTickMark val="none"/>
        <c:tickLblPos val="nextTo"/>
        <c:crossAx val="356573184"/>
        <c:crosses val="autoZero"/>
        <c:crossBetween val="midCat"/>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F01BE-30B5-4D8D-8FA5-21A0209C20B7}" type="datetimeFigureOut">
              <a:rPr lang="en-CA" smtClean="0"/>
              <a:pPr/>
              <a:t>2024-05-07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A2D41-EA05-4776-BBB0-D60DA304C4B3}" type="slidenum">
              <a:rPr lang="en-CA" smtClean="0"/>
              <a:pPr/>
              <a:t>‹#›</a:t>
            </a:fld>
            <a:endParaRPr lang="en-CA"/>
          </a:p>
        </p:txBody>
      </p:sp>
    </p:spTree>
    <p:extLst>
      <p:ext uri="{BB962C8B-B14F-4D97-AF65-F5344CB8AC3E}">
        <p14:creationId xmlns:p14="http://schemas.microsoft.com/office/powerpoint/2010/main" val="228540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351D8895-267C-4482-8E15-AF6827B47696}" type="slidenum">
              <a:rPr lang="en-US" altLang="en-US" sz="1200"/>
              <a:pPr/>
              <a:t>6</a:t>
            </a:fld>
            <a:endParaRPr lang="en-US" altLang="en-US"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extLst>
      <p:ext uri="{BB962C8B-B14F-4D97-AF65-F5344CB8AC3E}">
        <p14:creationId xmlns:p14="http://schemas.microsoft.com/office/powerpoint/2010/main" val="3230845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ECD8B5D0-2F4F-4A22-AD15-168E2F7FBBDE}" type="slidenum">
              <a:rPr lang="en-US" altLang="en-US" sz="1200"/>
              <a:pPr/>
              <a:t>7</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extLst>
      <p:ext uri="{BB962C8B-B14F-4D97-AF65-F5344CB8AC3E}">
        <p14:creationId xmlns:p14="http://schemas.microsoft.com/office/powerpoint/2010/main" val="114409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A54D3710-A232-4CD6-9456-77060E42EF82}" type="slidenum">
              <a:rPr lang="en-US" altLang="en-US" sz="1200"/>
              <a:pPr/>
              <a:t>8</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extLst>
      <p:ext uri="{BB962C8B-B14F-4D97-AF65-F5344CB8AC3E}">
        <p14:creationId xmlns:p14="http://schemas.microsoft.com/office/powerpoint/2010/main" val="51140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242150C-9AAE-4A98-87B7-B0D09D5B1C41}"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87827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61687F5-B0E3-47A6-A861-51D438C5FDAC}"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701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B138365-2423-4049-8836-D5A3E4C02791}"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6142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54F20BD-817F-4F99-8053-A580D036D703}" type="datetimeFigureOut">
              <a:rPr lang="en-CA" smtClean="0"/>
              <a:pPr/>
              <a:t>2024-05-07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2D19540-CFD9-4650-94CE-76006C85313B}" type="slidenum">
              <a:rPr lang="en-CA" smtClean="0"/>
              <a:pPr/>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69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F20BD-817F-4F99-8053-A580D036D703}" type="datetimeFigureOut">
              <a:rPr lang="en-CA" smtClean="0"/>
              <a:pPr/>
              <a:t>2024-05-07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p14="http://schemas.microsoft.com/office/powerpoint/2010/main" val="97437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F20BD-817F-4F99-8053-A580D036D703}" type="datetimeFigureOut">
              <a:rPr lang="en-CA" smtClean="0"/>
              <a:pPr/>
              <a:t>2024-05-07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2D19540-CFD9-4650-94CE-76006C85313B}" type="slidenum">
              <a:rPr lang="en-CA" smtClean="0"/>
              <a:pPr/>
              <a:t>‹#›</a:t>
            </a:fld>
            <a:endParaRPr lang="en-C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82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F20BD-817F-4F99-8053-A580D036D703}" type="datetimeFigureOut">
              <a:rPr lang="en-CA" smtClean="0"/>
              <a:pPr/>
              <a:t>2024-05-07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p14="http://schemas.microsoft.com/office/powerpoint/2010/main" val="401736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F20BD-817F-4F99-8053-A580D036D703}" type="datetimeFigureOut">
              <a:rPr lang="en-CA" smtClean="0"/>
              <a:pPr/>
              <a:t>2024-05-07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2D19540-CFD9-4650-94CE-76006C85313B}" type="slidenum">
              <a:rPr lang="en-CA" smtClean="0"/>
              <a:pPr/>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82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4F20BD-817F-4F99-8053-A580D036D703}" type="datetimeFigureOut">
              <a:rPr lang="en-CA" smtClean="0"/>
              <a:pPr/>
              <a:t>2024-05-07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p14="http://schemas.microsoft.com/office/powerpoint/2010/main" val="102190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4F20BD-817F-4F99-8053-A580D036D703}" type="datetimeFigureOut">
              <a:rPr lang="en-CA" smtClean="0"/>
              <a:pPr/>
              <a:t>2024-05-07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p14="http://schemas.microsoft.com/office/powerpoint/2010/main" val="122752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4F20BD-817F-4F99-8053-A580D036D703}" type="datetimeFigureOut">
              <a:rPr lang="en-CA" smtClean="0"/>
              <a:pPr/>
              <a:t>2024-05-07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p14="http://schemas.microsoft.com/office/powerpoint/2010/main" val="178142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F20BD-817F-4F99-8053-A580D036D703}" type="datetimeFigureOut">
              <a:rPr lang="en-CA" smtClean="0"/>
              <a:pPr/>
              <a:t>2024-05-07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p14="http://schemas.microsoft.com/office/powerpoint/2010/main" val="423528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4F20BD-817F-4F99-8053-A580D036D703}" type="datetimeFigureOut">
              <a:rPr lang="en-CA" smtClean="0"/>
              <a:pPr/>
              <a:t>2024-05-07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2D19540-CFD9-4650-94CE-76006C85313B}" type="slidenum">
              <a:rPr lang="en-CA" smtClean="0"/>
              <a:pPr/>
              <a:t>‹#›</a:t>
            </a:fld>
            <a:endParaRPr lang="en-CA"/>
          </a:p>
        </p:txBody>
      </p:sp>
    </p:spTree>
    <p:extLst>
      <p:ext uri="{BB962C8B-B14F-4D97-AF65-F5344CB8AC3E}">
        <p14:creationId xmlns:p14="http://schemas.microsoft.com/office/powerpoint/2010/main" val="1871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F20BD-817F-4F99-8053-A580D036D703}" type="datetimeFigureOut">
              <a:rPr lang="en-CA" smtClean="0"/>
              <a:pPr/>
              <a:t>2024-05-07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2D19540-CFD9-4650-94CE-76006C85313B}" type="slidenum">
              <a:rPr lang="en-CA" smtClean="0"/>
              <a:pPr/>
              <a:t>‹#›</a:t>
            </a:fld>
            <a:endParaRPr lang="en-C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381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54F20BD-817F-4F99-8053-A580D036D703}" type="datetimeFigureOut">
              <a:rPr lang="en-CA" smtClean="0"/>
              <a:pPr/>
              <a:t>2024-05-07</a:t>
            </a:fld>
            <a:endParaRPr lang="en-C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C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D19540-CFD9-4650-94CE-76006C85313B}" type="slidenum">
              <a:rPr lang="en-CA" smtClean="0"/>
              <a:pPr/>
              <a:t>‹#›</a:t>
            </a:fld>
            <a:endParaRPr lang="en-C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808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The line of best fit (regression line)</a:t>
            </a:r>
          </a:p>
        </p:txBody>
      </p:sp>
      <p:sp>
        <p:nvSpPr>
          <p:cNvPr id="3" name="Subtitle 2"/>
          <p:cNvSpPr>
            <a:spLocks noGrp="1"/>
          </p:cNvSpPr>
          <p:nvPr>
            <p:ph type="subTitle" idx="1"/>
          </p:nvPr>
        </p:nvSpPr>
        <p:spPr/>
        <p:txBody>
          <a:bodyPr/>
          <a:lstStyle/>
          <a:p>
            <a:r>
              <a:rPr lang="en-CA" dirty="0"/>
              <a:t>Coefficient of correlation</a:t>
            </a:r>
          </a:p>
        </p:txBody>
      </p:sp>
    </p:spTree>
    <p:extLst>
      <p:ext uri="{BB962C8B-B14F-4D97-AF65-F5344CB8AC3E}">
        <p14:creationId xmlns:p14="http://schemas.microsoft.com/office/powerpoint/2010/main" val="370644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The scatter plot (Step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2255765"/>
              </p:ext>
            </p:extLst>
          </p:nvPr>
        </p:nvGraphicFramePr>
        <p:xfrm>
          <a:off x="838201" y="1825625"/>
          <a:ext cx="5524500" cy="2955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2647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As discussed before…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find the line of best fit we use the least squares criterion which says that the line of best fit or the regression line is the line for which sum of squares for error:</a:t>
                </a:r>
                <a:endParaRPr lang="en-CA" dirty="0"/>
              </a:p>
              <a:p>
                <a:r>
                  <a:rPr lang="en-US" dirty="0"/>
                  <a:t>SSE = </a:t>
                </a:r>
                <a14:m>
                  <m:oMath xmlns:m="http://schemas.openxmlformats.org/officeDocument/2006/math">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i="1">
                            <a:latin typeface="Cambria Math" panose="02040503050406030204" pitchFamily="18" charset="0"/>
                          </a:rPr>
                          <m:t>= </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acc>
                                  <m:accPr>
                                    <m:chr m:val="̂"/>
                                    <m:ctrlPr>
                                      <a:rPr lang="en-CA"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e>
                              <m:sup>
                                <m:r>
                                  <a:rPr lang="en-US" i="1">
                                    <a:latin typeface="Cambria Math" panose="02040503050406030204" pitchFamily="18" charset="0"/>
                                  </a:rPr>
                                  <m:t>2</m:t>
                                </m:r>
                              </m:sup>
                            </m:sSup>
                          </m:e>
                        </m:nary>
                      </m:e>
                    </m:nary>
                  </m:oMath>
                </a14:m>
                <a:r>
                  <a:rPr lang="en-US" dirty="0"/>
                  <a:t> is minimum.</a:t>
                </a:r>
              </a:p>
              <a:p>
                <a:pPr marL="0" indent="0">
                  <a:buNone/>
                </a:pPr>
                <a:endParaRPr lang="en-CA" dirty="0"/>
              </a:p>
              <a:p>
                <a:r>
                  <a:rPr lang="en-US" dirty="0"/>
                  <a:t>In the above expression, y are the real values of the variable and </a:t>
                </a:r>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𝑦</m:t>
                        </m:r>
                      </m:e>
                    </m:acc>
                  </m:oMath>
                </a14:m>
                <a:r>
                  <a:rPr lang="en-US" dirty="0"/>
                  <a:t> are the corresponding values on the line of best fit.</a:t>
                </a: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043" t="-2241" r="-1855"/>
                </a:stretch>
              </a:blipFill>
            </p:spPr>
            <p:txBody>
              <a:bodyPr/>
              <a:lstStyle/>
              <a:p>
                <a:r>
                  <a:rPr lang="en-CA">
                    <a:noFill/>
                  </a:rPr>
                  <a:t> </a:t>
                </a:r>
              </a:p>
            </p:txBody>
          </p:sp>
        </mc:Fallback>
      </mc:AlternateContent>
    </p:spTree>
    <p:extLst>
      <p:ext uri="{BB962C8B-B14F-4D97-AF65-F5344CB8AC3E}">
        <p14:creationId xmlns:p14="http://schemas.microsoft.com/office/powerpoint/2010/main" val="349556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When we deal with a scatter plot diagram with n points, the line of best fit or the regression line has the equation:</a:t>
                </a:r>
                <a:endParaRPr lang="en-CA" dirty="0"/>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𝑚𝑥</m:t>
                    </m:r>
                    <m:r>
                      <a:rPr lang="en-US" i="1">
                        <a:latin typeface="Cambria Math" panose="02040503050406030204" pitchFamily="18" charset="0"/>
                      </a:rPr>
                      <m:t>+</m:t>
                    </m:r>
                    <m:r>
                      <a:rPr lang="en-US" i="1">
                        <a:latin typeface="Cambria Math" panose="02040503050406030204" pitchFamily="18" charset="0"/>
                      </a:rPr>
                      <m:t>𝑏</m:t>
                    </m:r>
                  </m:oMath>
                </a14:m>
                <a:r>
                  <a:rPr lang="en-US" dirty="0"/>
                  <a:t>                  (1)</a:t>
                </a:r>
                <a:endParaRPr lang="en-CA" dirty="0"/>
              </a:p>
              <a:p>
                <a:pPr marL="0" indent="0">
                  <a:buNone/>
                </a:pPr>
                <a:r>
                  <a:rPr lang="en-US" dirty="0"/>
                  <a:t> </a:t>
                </a:r>
                <a:endParaRPr lang="en-CA" dirty="0"/>
              </a:p>
              <a:p>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𝑥𝑦</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𝑦</m:t>
                                    </m:r>
                                    <m:r>
                                      <a:rPr lang="en-US" i="1">
                                        <a:latin typeface="Cambria Math" panose="02040503050406030204" pitchFamily="18" charset="0"/>
                                      </a:rPr>
                                      <m:t>)</m:t>
                                    </m:r>
                                  </m:e>
                                </m:nary>
                              </m:e>
                            </m:nary>
                          </m:e>
                        </m:nary>
                      </m:num>
                      <m:den>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CA" i="1">
                                    <a:latin typeface="Cambria Math" panose="02040503050406030204" pitchFamily="18" charset="0"/>
                                  </a:rPr>
                                </m:ctrlPr>
                              </m:sSupPr>
                              <m:e>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r>
                                      <a:rPr lang="en-US" i="1">
                                        <a:latin typeface="Cambria Math" panose="02040503050406030204" pitchFamily="18" charset="0"/>
                                      </a:rPr>
                                      <m:t>)</m:t>
                                    </m:r>
                                  </m:e>
                                </m:nary>
                              </m:e>
                              <m:sup>
                                <m:r>
                                  <a:rPr lang="en-US" i="1">
                                    <a:latin typeface="Cambria Math" panose="02040503050406030204" pitchFamily="18" charset="0"/>
                                  </a:rPr>
                                  <m:t>2</m:t>
                                </m:r>
                              </m:sup>
                            </m:sSup>
                          </m:e>
                        </m:nary>
                      </m:den>
                    </m:f>
                  </m:oMath>
                </a14:m>
                <a:r>
                  <a:rPr lang="en-US" dirty="0"/>
                  <a:t> (2)</a:t>
                </a:r>
                <a:endParaRPr lang="en-CA" dirty="0"/>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oMath>
                  </m:oMathPara>
                </a14:m>
                <a:endParaRPr lang="en-CA" dirty="0"/>
              </a:p>
              <a:p>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 </m:t>
                    </m:r>
                    <m:acc>
                      <m:accPr>
                        <m:chr m:val="̅"/>
                        <m:ctrlPr>
                          <a:rPr lang="en-CA"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𝑚</m:t>
                    </m:r>
                    <m:acc>
                      <m:accPr>
                        <m:chr m:val="̅"/>
                        <m:ctrlPr>
                          <a:rPr lang="en-CA" i="1">
                            <a:latin typeface="Cambria Math" panose="02040503050406030204" pitchFamily="18" charset="0"/>
                          </a:rPr>
                        </m:ctrlPr>
                      </m:accPr>
                      <m:e>
                        <m:r>
                          <a:rPr lang="en-US" i="1">
                            <a:latin typeface="Cambria Math" panose="02040503050406030204" pitchFamily="18" charset="0"/>
                          </a:rPr>
                          <m:t>𝑥</m:t>
                        </m:r>
                      </m:e>
                    </m:acc>
                  </m:oMath>
                </a14:m>
                <a:r>
                  <a:rPr lang="en-US" dirty="0"/>
                  <a:t>                 (3)</a:t>
                </a: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227606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sz="3100" dirty="0"/>
              <a:t>Step 2. Organize the calculations into the following table:</a:t>
            </a:r>
            <a:br>
              <a:rPr lang="en-CA" sz="3100" dirty="0"/>
            </a:br>
            <a:endParaRPr lang="en-CA" sz="3100"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781355880"/>
                  </p:ext>
                </p:extLst>
              </p:nvPr>
            </p:nvGraphicFramePr>
            <p:xfrm>
              <a:off x="950591" y="2096516"/>
              <a:ext cx="7298058" cy="2847213"/>
            </p:xfrm>
            <a:graphic>
              <a:graphicData uri="http://schemas.openxmlformats.org/drawingml/2006/table">
                <a:tbl>
                  <a:tblPr firstRow="1" firstCol="1" bandRow="1">
                    <a:tableStyleId>{5C22544A-7EE6-4342-B048-85BDC9FD1C3A}</a:tableStyleId>
                  </a:tblPr>
                  <a:tblGrid>
                    <a:gridCol w="1216343">
                      <a:extLst>
                        <a:ext uri="{9D8B030D-6E8A-4147-A177-3AD203B41FA5}">
                          <a16:colId xmlns:a16="http://schemas.microsoft.com/office/drawing/2014/main" val="20000"/>
                        </a:ext>
                      </a:extLst>
                    </a:gridCol>
                    <a:gridCol w="1216343">
                      <a:extLst>
                        <a:ext uri="{9D8B030D-6E8A-4147-A177-3AD203B41FA5}">
                          <a16:colId xmlns:a16="http://schemas.microsoft.com/office/drawing/2014/main" val="20001"/>
                        </a:ext>
                      </a:extLst>
                    </a:gridCol>
                    <a:gridCol w="1216343">
                      <a:extLst>
                        <a:ext uri="{9D8B030D-6E8A-4147-A177-3AD203B41FA5}">
                          <a16:colId xmlns:a16="http://schemas.microsoft.com/office/drawing/2014/main" val="20002"/>
                        </a:ext>
                      </a:extLst>
                    </a:gridCol>
                    <a:gridCol w="1216343">
                      <a:extLst>
                        <a:ext uri="{9D8B030D-6E8A-4147-A177-3AD203B41FA5}">
                          <a16:colId xmlns:a16="http://schemas.microsoft.com/office/drawing/2014/main" val="20003"/>
                        </a:ext>
                      </a:extLst>
                    </a:gridCol>
                    <a:gridCol w="1216343">
                      <a:extLst>
                        <a:ext uri="{9D8B030D-6E8A-4147-A177-3AD203B41FA5}">
                          <a16:colId xmlns:a16="http://schemas.microsoft.com/office/drawing/2014/main" val="20004"/>
                        </a:ext>
                      </a:extLst>
                    </a:gridCol>
                    <a:gridCol w="1216343">
                      <a:extLst>
                        <a:ext uri="{9D8B030D-6E8A-4147-A177-3AD203B41FA5}">
                          <a16:colId xmlns:a16="http://schemas.microsoft.com/office/drawing/2014/main" val="20005"/>
                        </a:ext>
                      </a:extLst>
                    </a:gridCol>
                  </a:tblGrid>
                  <a:tr h="0">
                    <a:tc>
                      <a:txBody>
                        <a:bodyPr/>
                        <a:lstStyle/>
                        <a:p>
                          <a:pP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𝑥</m:t>
                                </m:r>
                              </m:oMath>
                            </m:oMathPara>
                          </a14:m>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𝑦</m:t>
                                </m:r>
                              </m:oMath>
                            </m:oMathPara>
                          </a14:m>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𝑥𝑦</m:t>
                                </m:r>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p>
                                  <m:sSupPr>
                                    <m:ctrlPr>
                                      <a:rPr lang="en-CA" sz="2000" i="1">
                                        <a:effectLst/>
                                        <a:latin typeface="Cambria Math" panose="02040503050406030204" pitchFamily="18" charset="0"/>
                                      </a:rPr>
                                    </m:ctrlPr>
                                  </m:sSupPr>
                                  <m:e>
                                    <m:r>
                                      <a:rPr lang="en-US" sz="2000">
                                        <a:effectLst/>
                                        <a:latin typeface="Cambria Math" panose="02040503050406030204" pitchFamily="18" charset="0"/>
                                      </a:rPr>
                                      <m:t>𝑥</m:t>
                                    </m:r>
                                  </m:e>
                                  <m:sup>
                                    <m:r>
                                      <a:rPr lang="en-US" sz="2000">
                                        <a:effectLst/>
                                        <a:latin typeface="Cambria Math" panose="02040503050406030204" pitchFamily="18" charset="0"/>
                                      </a:rPr>
                                      <m:t>2</m:t>
                                    </m:r>
                                  </m:sup>
                                </m:sSup>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2</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8</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ctr">
                            <a:lnSpc>
                              <a:spcPct val="115000"/>
                            </a:lnSpc>
                            <a:spcAft>
                              <a:spcPts val="0"/>
                            </a:spcAft>
                          </a:pPr>
                          <a:r>
                            <a:rPr lang="en-US" sz="1200">
                              <a:effectLst/>
                            </a:rPr>
                            <a:t>Sum</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r>
                                      <a:rPr lang="en-US" sz="2000">
                                        <a:effectLst/>
                                        <a:latin typeface="Cambria Math" panose="02040503050406030204" pitchFamily="18" charset="0"/>
                                      </a:rPr>
                                      <m:t>𝑥</m:t>
                                    </m:r>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r>
                                      <a:rPr lang="en-US" sz="2000">
                                        <a:effectLst/>
                                        <a:latin typeface="Cambria Math" panose="02040503050406030204" pitchFamily="18" charset="0"/>
                                      </a:rPr>
                                      <m:t>𝑦</m:t>
                                    </m:r>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r>
                                      <a:rPr lang="en-US" sz="2000">
                                        <a:effectLst/>
                                        <a:latin typeface="Cambria Math" panose="02040503050406030204" pitchFamily="18" charset="0"/>
                                      </a:rPr>
                                      <m:t>𝑥𝑦</m:t>
                                    </m:r>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sSup>
                                      <m:sSupPr>
                                        <m:ctrlPr>
                                          <a:rPr lang="en-CA" sz="2000" i="1">
                                            <a:effectLst/>
                                            <a:latin typeface="Cambria Math" panose="02040503050406030204" pitchFamily="18" charset="0"/>
                                          </a:rPr>
                                        </m:ctrlPr>
                                      </m:sSupPr>
                                      <m:e>
                                        <m:r>
                                          <a:rPr lang="en-US" sz="2000">
                                            <a:effectLst/>
                                            <a:latin typeface="Cambria Math" panose="02040503050406030204" pitchFamily="18" charset="0"/>
                                          </a:rPr>
                                          <m:t>𝑥</m:t>
                                        </m:r>
                                      </m:e>
                                      <m:sup>
                                        <m:r>
                                          <a:rPr lang="en-US" sz="2000">
                                            <a:effectLst/>
                                            <a:latin typeface="Cambria Math" panose="02040503050406030204" pitchFamily="18" charset="0"/>
                                          </a:rPr>
                                          <m:t>2</m:t>
                                        </m:r>
                                      </m:sup>
                                    </m:sSup>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𝑛</m:t>
                                </m:r>
                                <m:r>
                                  <a:rPr lang="en-US" sz="2000">
                                    <a:effectLst/>
                                    <a:latin typeface="Cambria Math" panose="02040503050406030204" pitchFamily="18" charset="0"/>
                                  </a:rPr>
                                  <m:t>=4</m:t>
                                </m:r>
                              </m:oMath>
                            </m:oMathPara>
                          </a14:m>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xmlns="" xmlns:a14="http://schemas.microsoft.com/office/drawing/2010/main" val="1781355880"/>
                  </p:ext>
                </p:extLst>
              </p:nvPr>
            </p:nvGraphicFramePr>
            <p:xfrm>
              <a:off x="950591" y="2096516"/>
              <a:ext cx="7298058" cy="2959926"/>
            </p:xfrm>
            <a:graphic>
              <a:graphicData uri="http://schemas.openxmlformats.org/drawingml/2006/table">
                <a:tbl>
                  <a:tblPr firstRow="1" firstCol="1" bandRow="1">
                    <a:tableStyleId>{5C22544A-7EE6-4342-B048-85BDC9FD1C3A}</a:tableStyleId>
                  </a:tblPr>
                  <a:tblGrid>
                    <a:gridCol w="1216343"/>
                    <a:gridCol w="1216343"/>
                    <a:gridCol w="1216343"/>
                    <a:gridCol w="1216343"/>
                    <a:gridCol w="1216343"/>
                    <a:gridCol w="1216343"/>
                  </a:tblGrid>
                  <a:tr h="358458">
                    <a:tc>
                      <a:txBody>
                        <a:bodyPr/>
                        <a:lstStyle/>
                        <a:p>
                          <a:pP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500" t="-1695" r="-401500" b="-728814"/>
                          </a:stretch>
                        </a:blipFill>
                      </a:tcPr>
                    </a:tc>
                    <a:tc>
                      <a:txBody>
                        <a:bodyPr/>
                        <a:lstStyle/>
                        <a:p>
                          <a:endParaRPr lang="en-US"/>
                        </a:p>
                      </a:txBody>
                      <a:tcPr marL="68580" marR="68580" marT="0" marB="0">
                        <a:blipFill rotWithShape="0">
                          <a:blip r:embed="rId2"/>
                          <a:stretch>
                            <a:fillRect l="-200500" t="-1695" r="-301500" b="-728814"/>
                          </a:stretch>
                        </a:blipFill>
                      </a:tcPr>
                    </a:tc>
                    <a:tc>
                      <a:txBody>
                        <a:bodyPr/>
                        <a:lstStyle/>
                        <a:p>
                          <a:endParaRPr lang="en-US"/>
                        </a:p>
                      </a:txBody>
                      <a:tcPr marL="68580" marR="68580" marT="0" marB="0">
                        <a:blipFill rotWithShape="0">
                          <a:blip r:embed="rId2"/>
                          <a:stretch>
                            <a:fillRect l="-302010" t="-1695" r="-203015" b="-728814"/>
                          </a:stretch>
                        </a:blipFill>
                      </a:tcPr>
                    </a:tc>
                    <a:tc>
                      <a:txBody>
                        <a:bodyPr/>
                        <a:lstStyle/>
                        <a:p>
                          <a:endParaRPr lang="en-US"/>
                        </a:p>
                      </a:txBody>
                      <a:tcPr marL="68580" marR="68580" marT="0" marB="0">
                        <a:blipFill rotWithShape="0">
                          <a:blip r:embed="rId2"/>
                          <a:stretch>
                            <a:fillRect l="-400000" t="-1695" r="-102000" b="-728814"/>
                          </a:stretch>
                        </a:blipFill>
                      </a:tcPr>
                    </a:tc>
                    <a:tc>
                      <a:txBody>
                        <a:bodyPr/>
                        <a:lstStyle/>
                        <a:p>
                          <a:pP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2</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8</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0">
                    <a:tc>
                      <a:txBody>
                        <a:bodyPr/>
                        <a:lstStyle/>
                        <a:p>
                          <a:pPr algn="ctr">
                            <a:lnSpc>
                              <a:spcPct val="115000"/>
                            </a:lnSpc>
                            <a:spcAft>
                              <a:spcPts val="0"/>
                            </a:spcAft>
                          </a:pPr>
                          <a:r>
                            <a:rPr lang="en-US" sz="1200">
                              <a:effectLst/>
                            </a:rPr>
                            <a:t>Sum</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48868">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00500" t="-248571" r="-401500" b="-1429"/>
                          </a:stretch>
                        </a:blipFill>
                      </a:tcPr>
                    </a:tc>
                    <a:tc>
                      <a:txBody>
                        <a:bodyPr/>
                        <a:lstStyle/>
                        <a:p>
                          <a:endParaRPr lang="en-US"/>
                        </a:p>
                      </a:txBody>
                      <a:tcPr marL="68580" marR="68580" marT="0" marB="0">
                        <a:blipFill rotWithShape="0">
                          <a:blip r:embed="rId2"/>
                          <a:stretch>
                            <a:fillRect l="-200500" t="-248571" r="-301500" b="-1429"/>
                          </a:stretch>
                        </a:blipFill>
                      </a:tcPr>
                    </a:tc>
                    <a:tc>
                      <a:txBody>
                        <a:bodyPr/>
                        <a:lstStyle/>
                        <a:p>
                          <a:endParaRPr lang="en-US"/>
                        </a:p>
                      </a:txBody>
                      <a:tcPr marL="68580" marR="68580" marT="0" marB="0">
                        <a:blipFill rotWithShape="0">
                          <a:blip r:embed="rId2"/>
                          <a:stretch>
                            <a:fillRect l="-302010" t="-248571" r="-203015" b="-1429"/>
                          </a:stretch>
                        </a:blipFill>
                      </a:tcPr>
                    </a:tc>
                    <a:tc>
                      <a:txBody>
                        <a:bodyPr/>
                        <a:lstStyle/>
                        <a:p>
                          <a:endParaRPr lang="en-US"/>
                        </a:p>
                      </a:txBody>
                      <a:tcPr marL="68580" marR="68580" marT="0" marB="0">
                        <a:blipFill rotWithShape="0">
                          <a:blip r:embed="rId2"/>
                          <a:stretch>
                            <a:fillRect l="-400000" t="-248571" r="-102000" b="-1429"/>
                          </a:stretch>
                        </a:blipFill>
                      </a:tcPr>
                    </a:tc>
                    <a:tc>
                      <a:txBody>
                        <a:bodyPr/>
                        <a:lstStyle/>
                        <a:p>
                          <a:endParaRPr lang="en-US"/>
                        </a:p>
                      </a:txBody>
                      <a:tcPr marL="68580" marR="68580" marT="0" marB="0">
                        <a:blipFill rotWithShape="0">
                          <a:blip r:embed="rId2"/>
                          <a:stretch>
                            <a:fillRect l="-500000" t="-248571" r="-2000" b="-1429"/>
                          </a:stretch>
                        </a:blipFill>
                      </a:tcPr>
                    </a:tc>
                  </a:tr>
                </a:tbl>
              </a:graphicData>
            </a:graphic>
          </p:graphicFrame>
        </mc:Fallback>
      </mc:AlternateContent>
    </p:spTree>
    <p:extLst>
      <p:ext uri="{BB962C8B-B14F-4D97-AF65-F5344CB8AC3E}">
        <p14:creationId xmlns:p14="http://schemas.microsoft.com/office/powerpoint/2010/main" val="123069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2800" dirty="0"/>
            </a:br>
            <a:r>
              <a:rPr lang="en-US" sz="2800" dirty="0"/>
              <a:t>Step 3. Using the values from the table, find the slope m and the y – intercept b and write the equation of the line of best fit.</a:t>
            </a:r>
            <a:br>
              <a:rPr lang="en-CA" sz="2800" dirty="0"/>
            </a:br>
            <a:endParaRPr lang="en-CA"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𝑥𝑦</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𝑦</m:t>
                                    </m:r>
                                    <m:r>
                                      <a:rPr lang="en-US" i="1">
                                        <a:latin typeface="Cambria Math" panose="02040503050406030204" pitchFamily="18" charset="0"/>
                                      </a:rPr>
                                      <m:t>)</m:t>
                                    </m:r>
                                  </m:e>
                                </m:nary>
                              </m:e>
                            </m:nary>
                          </m:e>
                        </m:nary>
                      </m:num>
                      <m:den>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CA" i="1">
                                    <a:latin typeface="Cambria Math" panose="02040503050406030204" pitchFamily="18" charset="0"/>
                                  </a:rPr>
                                </m:ctrlPr>
                              </m:sSupPr>
                              <m:e>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r>
                                      <a:rPr lang="en-US" i="1">
                                        <a:latin typeface="Cambria Math" panose="02040503050406030204" pitchFamily="18" charset="0"/>
                                      </a:rPr>
                                      <m:t>)</m:t>
                                    </m:r>
                                  </m:e>
                                </m:nary>
                              </m:e>
                              <m:sup>
                                <m:r>
                                  <a:rPr lang="en-US" i="1">
                                    <a:latin typeface="Cambria Math" panose="02040503050406030204" pitchFamily="18" charset="0"/>
                                  </a:rPr>
                                  <m:t>2</m:t>
                                </m:r>
                              </m:sup>
                            </m:sSup>
                          </m:e>
                        </m:nary>
                      </m:den>
                    </m:f>
                    <m:r>
                      <a:rPr lang="en-US" i="1">
                        <a:latin typeface="Cambria Math" panose="02040503050406030204" pitchFamily="18" charset="0"/>
                      </a:rPr>
                      <m:t>= </m:t>
                    </m:r>
                    <m:f>
                      <m:fPr>
                        <m:ctrlPr>
                          <a:rPr lang="en-CA" i="1">
                            <a:latin typeface="Cambria Math" panose="02040503050406030204" pitchFamily="18" charset="0"/>
                          </a:rPr>
                        </m:ctrlPr>
                      </m:fPr>
                      <m:num>
                        <m:d>
                          <m:dPr>
                            <m:ctrlPr>
                              <a:rPr lang="en-CA" i="1">
                                <a:latin typeface="Cambria Math" panose="02040503050406030204" pitchFamily="18" charset="0"/>
                              </a:rPr>
                            </m:ctrlPr>
                          </m:dPr>
                          <m:e>
                            <m:r>
                              <a:rPr lang="en-US" i="1">
                                <a:latin typeface="Cambria Math" panose="02040503050406030204" pitchFamily="18" charset="0"/>
                              </a:rPr>
                              <m:t>4</m:t>
                            </m:r>
                          </m:e>
                        </m:d>
                        <m:d>
                          <m:dPr>
                            <m:ctrlPr>
                              <a:rPr lang="en-CA" i="1">
                                <a:latin typeface="Cambria Math" panose="02040503050406030204" pitchFamily="18" charset="0"/>
                              </a:rPr>
                            </m:ctrlPr>
                          </m:dPr>
                          <m:e>
                            <m:r>
                              <a:rPr lang="en-US" i="1">
                                <a:latin typeface="Cambria Math" panose="02040503050406030204" pitchFamily="18" charset="0"/>
                              </a:rPr>
                              <m:t>46</m:t>
                            </m:r>
                          </m:e>
                        </m:d>
                        <m:r>
                          <a:rPr lang="en-US" i="1">
                            <a:latin typeface="Cambria Math" panose="02040503050406030204" pitchFamily="18" charset="0"/>
                          </a:rPr>
                          <m:t>− (10)(16)</m:t>
                        </m:r>
                      </m:num>
                      <m:den>
                        <m:r>
                          <a:rPr lang="en-US" i="1">
                            <a:latin typeface="Cambria Math" panose="02040503050406030204" pitchFamily="18" charset="0"/>
                          </a:rPr>
                          <m:t>4</m:t>
                        </m:r>
                        <m:d>
                          <m:dPr>
                            <m:ctrlPr>
                              <a:rPr lang="en-CA" i="1">
                                <a:latin typeface="Cambria Math" panose="02040503050406030204" pitchFamily="18" charset="0"/>
                              </a:rPr>
                            </m:ctrlPr>
                          </m:dPr>
                          <m:e>
                            <m:r>
                              <a:rPr lang="en-US" i="1">
                                <a:latin typeface="Cambria Math" panose="02040503050406030204" pitchFamily="18" charset="0"/>
                              </a:rPr>
                              <m:t>30</m:t>
                            </m:r>
                          </m:e>
                        </m:d>
                        <m:r>
                          <a:rPr lang="en-US" i="1">
                            <a:latin typeface="Cambria Math" panose="02040503050406030204" pitchFamily="18" charset="0"/>
                          </a:rPr>
                          <m:t>−</m:t>
                        </m:r>
                        <m:sSup>
                          <m:sSupPr>
                            <m:ctrlPr>
                              <a:rPr lang="en-CA"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2</m:t>
                            </m:r>
                          </m:sup>
                        </m:sSup>
                      </m:den>
                    </m:f>
                    <m:r>
                      <a:rPr lang="en-US" i="1">
                        <a:latin typeface="Cambria Math" panose="02040503050406030204" pitchFamily="18" charset="0"/>
                      </a:rPr>
                      <m:t>=1.2</m:t>
                    </m:r>
                  </m:oMath>
                </a14:m>
                <a:endParaRPr lang="en-CA" dirty="0"/>
              </a:p>
              <a:p>
                <a:pPr marL="0" indent="0">
                  <a:buNone/>
                </a:pPr>
                <a:endParaRPr lang="en-US" dirty="0"/>
              </a:p>
              <a:p>
                <a:pPr marL="0" indent="0">
                  <a:buNone/>
                </a:pPr>
                <a:r>
                  <a:rPr lang="en-US" dirty="0"/>
                  <a:t> </a:t>
                </a:r>
                <a:endParaRPr lang="en-CA" dirty="0"/>
              </a:p>
              <a:p>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 </m:t>
                    </m:r>
                    <m:acc>
                      <m:accPr>
                        <m:chr m:val="̅"/>
                        <m:ctrlPr>
                          <a:rPr lang="en-CA"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𝑚</m:t>
                    </m:r>
                    <m:acc>
                      <m:accPr>
                        <m:chr m:val="̅"/>
                        <m:ctrlPr>
                          <a:rPr lang="en-CA"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16</m:t>
                        </m:r>
                      </m:num>
                      <m:den>
                        <m:r>
                          <a:rPr lang="en-US" i="1">
                            <a:latin typeface="Cambria Math" panose="02040503050406030204" pitchFamily="18" charset="0"/>
                          </a:rPr>
                          <m:t>4</m:t>
                        </m:r>
                      </m:den>
                    </m:f>
                    <m:r>
                      <a:rPr lang="en-US" i="1">
                        <a:latin typeface="Cambria Math" panose="02040503050406030204" pitchFamily="18" charset="0"/>
                      </a:rPr>
                      <m:t>− </m:t>
                    </m:r>
                    <m:d>
                      <m:dPr>
                        <m:ctrlPr>
                          <a:rPr lang="en-CA" i="1">
                            <a:latin typeface="Cambria Math" panose="02040503050406030204" pitchFamily="18" charset="0"/>
                          </a:rPr>
                        </m:ctrlPr>
                      </m:dPr>
                      <m:e>
                        <m:r>
                          <a:rPr lang="en-US" i="1">
                            <a:latin typeface="Cambria Math" panose="02040503050406030204" pitchFamily="18" charset="0"/>
                          </a:rPr>
                          <m:t>1.2</m:t>
                        </m:r>
                      </m:e>
                    </m:d>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US" i="1">
                                <a:latin typeface="Cambria Math" panose="02040503050406030204" pitchFamily="18" charset="0"/>
                              </a:rPr>
                              <m:t>10</m:t>
                            </m:r>
                          </m:num>
                          <m:den>
                            <m:r>
                              <a:rPr lang="en-US" i="1">
                                <a:latin typeface="Cambria Math" panose="02040503050406030204" pitchFamily="18" charset="0"/>
                              </a:rPr>
                              <m:t>4</m:t>
                            </m:r>
                          </m:den>
                        </m:f>
                      </m:e>
                    </m:d>
                    <m:r>
                      <a:rPr lang="en-US" i="1">
                        <a:latin typeface="Cambria Math" panose="02040503050406030204" pitchFamily="18" charset="0"/>
                      </a:rPr>
                      <m:t>= 1</m:t>
                    </m:r>
                  </m:oMath>
                </a14:m>
                <a:endParaRPr lang="en-CA" dirty="0"/>
              </a:p>
              <a:p>
                <a:r>
                  <a:rPr lang="en-US" dirty="0"/>
                  <a:t>Therefore, the equation of the line of best fit is:</a:t>
                </a:r>
                <a:endParaRPr lang="en-CA" dirty="0"/>
              </a:p>
              <a:p>
                <a:pPr marL="0" indent="0">
                  <a:buNone/>
                </a:pPr>
                <a:r>
                  <a:rPr lang="en-US" dirty="0"/>
                  <a:t> </a:t>
                </a:r>
                <a:endParaRPr lang="en-CA" dirty="0"/>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𝑚𝑥</m:t>
                    </m:r>
                    <m:r>
                      <a:rPr lang="en-US" i="1">
                        <a:latin typeface="Cambria Math" panose="02040503050406030204" pitchFamily="18" charset="0"/>
                      </a:rPr>
                      <m:t>+</m:t>
                    </m:r>
                    <m:r>
                      <a:rPr lang="en-US" i="1">
                        <a:latin typeface="Cambria Math" panose="02040503050406030204" pitchFamily="18" charset="0"/>
                      </a:rPr>
                      <m:t>𝑏</m:t>
                    </m:r>
                  </m:oMath>
                </a14:m>
                <a:r>
                  <a:rPr lang="en-US" dirty="0"/>
                  <a:t> = </a:t>
                </a:r>
                <a14:m>
                  <m:oMath xmlns:m="http://schemas.openxmlformats.org/officeDocument/2006/math">
                    <m:r>
                      <a:rPr lang="en-US" i="1">
                        <a:latin typeface="Cambria Math" panose="02040503050406030204" pitchFamily="18" charset="0"/>
                      </a:rPr>
                      <m:t>1.2 </m:t>
                    </m:r>
                    <m:r>
                      <a:rPr lang="en-US" i="1">
                        <a:latin typeface="Cambria Math" panose="02040503050406030204" pitchFamily="18" charset="0"/>
                      </a:rPr>
                      <m:t>𝑥</m:t>
                    </m:r>
                    <m:r>
                      <a:rPr lang="en-US" i="1">
                        <a:latin typeface="Cambria Math" panose="02040503050406030204" pitchFamily="18" charset="0"/>
                      </a:rPr>
                      <m:t> +1</m:t>
                    </m:r>
                  </m:oMath>
                </a14:m>
                <a:endParaRPr lang="en-CA" dirty="0"/>
              </a:p>
              <a:p>
                <a:endParaRPr lang="en-CA" dirty="0"/>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043"/>
                </a:stretch>
              </a:blipFill>
            </p:spPr>
            <p:txBody>
              <a:bodyPr/>
              <a:lstStyle/>
              <a:p>
                <a:r>
                  <a:rPr lang="en-CA">
                    <a:noFill/>
                  </a:rPr>
                  <a:t> </a:t>
                </a:r>
              </a:p>
            </p:txBody>
          </p:sp>
        </mc:Fallback>
      </mc:AlternateContent>
    </p:spTree>
    <p:extLst>
      <p:ext uri="{BB962C8B-B14F-4D97-AF65-F5344CB8AC3E}">
        <p14:creationId xmlns:p14="http://schemas.microsoft.com/office/powerpoint/2010/main" val="2579829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Step 4. </a:t>
            </a:r>
            <a:r>
              <a:rPr lang="en-US" sz="2800" dirty="0"/>
              <a:t>Sketch the line of best fit by using the coordinates of two chosen points. </a:t>
            </a:r>
            <a:endParaRPr lang="en-CA" sz="2800" dirty="0"/>
          </a:p>
        </p:txBody>
      </p:sp>
      <p:sp>
        <p:nvSpPr>
          <p:cNvPr id="3" name="Content Placeholder 2"/>
          <p:cNvSpPr>
            <a:spLocks noGrp="1"/>
          </p:cNvSpPr>
          <p:nvPr>
            <p:ph idx="1"/>
          </p:nvPr>
        </p:nvSpPr>
        <p:spPr/>
        <p:txBody>
          <a:bodyPr>
            <a:normAutofit fontScale="77500" lnSpcReduction="20000"/>
          </a:bodyPr>
          <a:lstStyle/>
          <a:p>
            <a:r>
              <a:rPr lang="en-US" sz="2400" dirty="0"/>
              <a:t>For instance, we can choose x = 2.5 and y =4 and x=3.5, y = 5.2.</a:t>
            </a:r>
            <a:endParaRPr lang="en-CA" sz="2400" dirty="0"/>
          </a:p>
          <a:p>
            <a:r>
              <a:rPr lang="en-US" sz="2400" dirty="0"/>
              <a:t>Mark the points on the scatter plot graph and connect them using a ruler.  </a:t>
            </a:r>
            <a:endParaRPr lang="en-CA" sz="2400" dirty="0"/>
          </a:p>
          <a:p>
            <a:r>
              <a:rPr lang="en-US" sz="2400" dirty="0"/>
              <a:t>The line of best fit will look like in the diagram below:</a:t>
            </a:r>
          </a:p>
          <a:p>
            <a:endParaRPr lang="en-CA" sz="2400" dirty="0"/>
          </a:p>
          <a:p>
            <a:endParaRPr lang="en-US" sz="2400" dirty="0"/>
          </a:p>
          <a:p>
            <a:pPr marL="0" indent="0">
              <a:buNone/>
            </a:pPr>
            <a:endParaRPr lang="en-US" sz="2400" dirty="0"/>
          </a:p>
          <a:p>
            <a:endParaRPr lang="en-US" sz="2400" dirty="0"/>
          </a:p>
          <a:p>
            <a:pPr marL="0" indent="0">
              <a:buNone/>
            </a:pPr>
            <a:endParaRPr lang="en-US" sz="2400" dirty="0"/>
          </a:p>
          <a:p>
            <a:pPr marL="0" indent="0">
              <a:buNone/>
            </a:pPr>
            <a:endParaRPr lang="en-US" sz="2400" dirty="0"/>
          </a:p>
          <a:p>
            <a:r>
              <a:rPr lang="en-US" sz="2400" dirty="0"/>
              <a:t>From this diagram, we can approximate values of y for any given x. For instance, when x=1.8, y will have the value of y = 3.2.</a:t>
            </a:r>
            <a:endParaRPr lang="en-CA" sz="2400" dirty="0"/>
          </a:p>
          <a:p>
            <a:endParaRPr lang="en-CA" dirty="0"/>
          </a:p>
        </p:txBody>
      </p:sp>
      <p:graphicFrame>
        <p:nvGraphicFramePr>
          <p:cNvPr id="4" name="Chart 3"/>
          <p:cNvGraphicFramePr/>
          <p:nvPr>
            <p:extLst>
              <p:ext uri="{D42A27DB-BD31-4B8C-83A1-F6EECF244321}">
                <p14:modId xmlns:p14="http://schemas.microsoft.com/office/powerpoint/2010/main" val="2616201400"/>
              </p:ext>
            </p:extLst>
          </p:nvPr>
        </p:nvGraphicFramePr>
        <p:xfrm>
          <a:off x="6648449" y="3248024"/>
          <a:ext cx="3686175" cy="23831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9349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altLang="en-US" sz="2800" dirty="0">
                <a:latin typeface="+mn-lt"/>
              </a:rPr>
              <a:t>Appropriateness of linear regression</a:t>
            </a:r>
            <a:endParaRPr lang="en-US" altLang="en-US" sz="2800" i="1" dirty="0">
              <a:latin typeface="+mn-lt"/>
            </a:endParaRPr>
          </a:p>
        </p:txBody>
      </p:sp>
      <p:sp>
        <p:nvSpPr>
          <p:cNvPr id="11272" name="Rectangle 8"/>
          <p:cNvSpPr>
            <a:spLocks noChangeArrowheads="1"/>
          </p:cNvSpPr>
          <p:nvPr/>
        </p:nvSpPr>
        <p:spPr bwMode="auto">
          <a:xfrm>
            <a:off x="838201" y="2438400"/>
            <a:ext cx="447516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latin typeface="Times" panose="02020603050405020304" pitchFamily="18" charset="0"/>
              </a:rPr>
              <a:t>In this scatter plot, </a:t>
            </a:r>
            <a:r>
              <a:rPr lang="en-US" altLang="en-US" sz="2000" b="1" i="1" dirty="0">
                <a:latin typeface="Times" panose="02020603050405020304" pitchFamily="18" charset="0"/>
              </a:rPr>
              <a:t>x</a:t>
            </a:r>
            <a:r>
              <a:rPr lang="en-US" altLang="en-US" sz="2000" dirty="0">
                <a:latin typeface="Times" panose="02020603050405020304" pitchFamily="18" charset="0"/>
              </a:rPr>
              <a:t> and </a:t>
            </a:r>
            <a:r>
              <a:rPr lang="en-US" altLang="en-US" sz="2000" b="1" i="1" dirty="0">
                <a:latin typeface="Times" panose="02020603050405020304" pitchFamily="18" charset="0"/>
              </a:rPr>
              <a:t>y</a:t>
            </a:r>
            <a:r>
              <a:rPr lang="en-US" altLang="en-US" sz="2000" dirty="0">
                <a:latin typeface="Times" panose="02020603050405020304" pitchFamily="18" charset="0"/>
              </a:rPr>
              <a:t> </a:t>
            </a:r>
            <a:br>
              <a:rPr lang="en-US" altLang="en-US" sz="2000" dirty="0">
                <a:latin typeface="Times" panose="02020603050405020304" pitchFamily="18" charset="0"/>
              </a:rPr>
            </a:br>
            <a:r>
              <a:rPr lang="en-US" altLang="en-US" sz="2000" dirty="0">
                <a:latin typeface="Times" panose="02020603050405020304" pitchFamily="18" charset="0"/>
              </a:rPr>
              <a:t>have a </a:t>
            </a:r>
            <a:r>
              <a:rPr lang="en-US" altLang="en-US" sz="2000" b="1" dirty="0">
                <a:solidFill>
                  <a:schemeClr val="hlink"/>
                </a:solidFill>
                <a:latin typeface="Times" panose="02020603050405020304" pitchFamily="18" charset="0"/>
              </a:rPr>
              <a:t>positive correlation</a:t>
            </a:r>
            <a:r>
              <a:rPr lang="en-US" altLang="en-US" sz="2000" dirty="0">
                <a:latin typeface="Times" panose="02020603050405020304" pitchFamily="18" charset="0"/>
              </a:rPr>
              <a:t>, which means that the points can be approximated by a line with a </a:t>
            </a:r>
            <a:r>
              <a:rPr lang="en-US" altLang="en-US" sz="2200" b="1" i="1" dirty="0">
                <a:solidFill>
                  <a:schemeClr val="hlink"/>
                </a:solidFill>
                <a:latin typeface="Times" panose="02020603050405020304" pitchFamily="18" charset="0"/>
              </a:rPr>
              <a:t>positive slope</a:t>
            </a:r>
            <a:r>
              <a:rPr lang="en-US" altLang="en-US" sz="2000" dirty="0">
                <a:solidFill>
                  <a:schemeClr val="hlink"/>
                </a:solidFill>
                <a:latin typeface="Times" panose="02020603050405020304" pitchFamily="18" charset="0"/>
              </a:rPr>
              <a:t>.</a:t>
            </a:r>
          </a:p>
        </p:txBody>
      </p:sp>
      <p:grpSp>
        <p:nvGrpSpPr>
          <p:cNvPr id="2" name="Group 9"/>
          <p:cNvGrpSpPr>
            <a:grpSpLocks/>
          </p:cNvGrpSpPr>
          <p:nvPr/>
        </p:nvGrpSpPr>
        <p:grpSpPr bwMode="auto">
          <a:xfrm>
            <a:off x="5448300" y="1981200"/>
            <a:ext cx="4800600" cy="4572000"/>
            <a:chOff x="2592" y="960"/>
            <a:chExt cx="3024" cy="2880"/>
          </a:xfrm>
        </p:grpSpPr>
        <p:sp>
          <p:nvSpPr>
            <p:cNvPr id="6169" name="Rectangle 10"/>
            <p:cNvSpPr>
              <a:spLocks noChangeArrowheads="1"/>
            </p:cNvSpPr>
            <p:nvPr/>
          </p:nvSpPr>
          <p:spPr bwMode="auto">
            <a:xfrm>
              <a:off x="2592" y="960"/>
              <a:ext cx="3024" cy="2880"/>
            </a:xfrm>
            <a:prstGeom prst="rect">
              <a:avLst/>
            </a:prstGeom>
            <a:solidFill>
              <a:srgbClr val="F9ED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70" name="Line 11"/>
            <p:cNvSpPr>
              <a:spLocks noChangeShapeType="1"/>
            </p:cNvSpPr>
            <p:nvPr/>
          </p:nvSpPr>
          <p:spPr bwMode="auto">
            <a:xfrm>
              <a:off x="4109" y="960"/>
              <a:ext cx="0" cy="288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6171" name="Line 12"/>
            <p:cNvSpPr>
              <a:spLocks noChangeShapeType="1"/>
            </p:cNvSpPr>
            <p:nvPr/>
          </p:nvSpPr>
          <p:spPr bwMode="auto">
            <a:xfrm>
              <a:off x="2592" y="2400"/>
              <a:ext cx="3024"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3" name="Group 13"/>
          <p:cNvGrpSpPr>
            <a:grpSpLocks/>
          </p:cNvGrpSpPr>
          <p:nvPr/>
        </p:nvGrpSpPr>
        <p:grpSpPr bwMode="auto">
          <a:xfrm>
            <a:off x="5676900" y="2438400"/>
            <a:ext cx="4114800" cy="3048000"/>
            <a:chOff x="2736" y="1296"/>
            <a:chExt cx="2592" cy="1920"/>
          </a:xfrm>
        </p:grpSpPr>
        <p:sp>
          <p:nvSpPr>
            <p:cNvPr id="6151" name="Oval 14"/>
            <p:cNvSpPr>
              <a:spLocks noChangeArrowheads="1"/>
            </p:cNvSpPr>
            <p:nvPr/>
          </p:nvSpPr>
          <p:spPr bwMode="auto">
            <a:xfrm>
              <a:off x="2832" y="316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2" name="Oval 15"/>
            <p:cNvSpPr>
              <a:spLocks noChangeArrowheads="1"/>
            </p:cNvSpPr>
            <p:nvPr/>
          </p:nvSpPr>
          <p:spPr bwMode="auto">
            <a:xfrm>
              <a:off x="5184" y="1344"/>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3" name="Oval 16"/>
            <p:cNvSpPr>
              <a:spLocks noChangeArrowheads="1"/>
            </p:cNvSpPr>
            <p:nvPr/>
          </p:nvSpPr>
          <p:spPr bwMode="auto">
            <a:xfrm>
              <a:off x="5136" y="1344"/>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4" name="Oval 17"/>
            <p:cNvSpPr>
              <a:spLocks noChangeArrowheads="1"/>
            </p:cNvSpPr>
            <p:nvPr/>
          </p:nvSpPr>
          <p:spPr bwMode="auto">
            <a:xfrm>
              <a:off x="4944" y="153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5" name="Oval 18"/>
            <p:cNvSpPr>
              <a:spLocks noChangeArrowheads="1"/>
            </p:cNvSpPr>
            <p:nvPr/>
          </p:nvSpPr>
          <p:spPr bwMode="auto">
            <a:xfrm>
              <a:off x="4848" y="153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6" name="Oval 19"/>
            <p:cNvSpPr>
              <a:spLocks noChangeArrowheads="1"/>
            </p:cNvSpPr>
            <p:nvPr/>
          </p:nvSpPr>
          <p:spPr bwMode="auto">
            <a:xfrm>
              <a:off x="4608" y="177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7" name="Oval 20"/>
            <p:cNvSpPr>
              <a:spLocks noChangeArrowheads="1"/>
            </p:cNvSpPr>
            <p:nvPr/>
          </p:nvSpPr>
          <p:spPr bwMode="auto">
            <a:xfrm>
              <a:off x="4512" y="196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8" name="Oval 21"/>
            <p:cNvSpPr>
              <a:spLocks noChangeArrowheads="1"/>
            </p:cNvSpPr>
            <p:nvPr/>
          </p:nvSpPr>
          <p:spPr bwMode="auto">
            <a:xfrm>
              <a:off x="4416" y="1872"/>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9" name="Oval 22"/>
            <p:cNvSpPr>
              <a:spLocks noChangeArrowheads="1"/>
            </p:cNvSpPr>
            <p:nvPr/>
          </p:nvSpPr>
          <p:spPr bwMode="auto">
            <a:xfrm>
              <a:off x="4368" y="201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0" name="Oval 23"/>
            <p:cNvSpPr>
              <a:spLocks noChangeArrowheads="1"/>
            </p:cNvSpPr>
            <p:nvPr/>
          </p:nvSpPr>
          <p:spPr bwMode="auto">
            <a:xfrm>
              <a:off x="4224" y="216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1" name="Oval 24"/>
            <p:cNvSpPr>
              <a:spLocks noChangeArrowheads="1"/>
            </p:cNvSpPr>
            <p:nvPr/>
          </p:nvSpPr>
          <p:spPr bwMode="auto">
            <a:xfrm>
              <a:off x="4032" y="216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2" name="Oval 25"/>
            <p:cNvSpPr>
              <a:spLocks noChangeArrowheads="1"/>
            </p:cNvSpPr>
            <p:nvPr/>
          </p:nvSpPr>
          <p:spPr bwMode="auto">
            <a:xfrm>
              <a:off x="3552" y="264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3" name="Oval 26"/>
            <p:cNvSpPr>
              <a:spLocks noChangeArrowheads="1"/>
            </p:cNvSpPr>
            <p:nvPr/>
          </p:nvSpPr>
          <p:spPr bwMode="auto">
            <a:xfrm>
              <a:off x="5280" y="129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4" name="Oval 27"/>
            <p:cNvSpPr>
              <a:spLocks noChangeArrowheads="1"/>
            </p:cNvSpPr>
            <p:nvPr/>
          </p:nvSpPr>
          <p:spPr bwMode="auto">
            <a:xfrm>
              <a:off x="3360" y="268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5" name="Oval 28"/>
            <p:cNvSpPr>
              <a:spLocks noChangeArrowheads="1"/>
            </p:cNvSpPr>
            <p:nvPr/>
          </p:nvSpPr>
          <p:spPr bwMode="auto">
            <a:xfrm>
              <a:off x="3264" y="288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6" name="Oval 29"/>
            <p:cNvSpPr>
              <a:spLocks noChangeArrowheads="1"/>
            </p:cNvSpPr>
            <p:nvPr/>
          </p:nvSpPr>
          <p:spPr bwMode="auto">
            <a:xfrm>
              <a:off x="3120" y="292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7" name="Oval 30"/>
            <p:cNvSpPr>
              <a:spLocks noChangeArrowheads="1"/>
            </p:cNvSpPr>
            <p:nvPr/>
          </p:nvSpPr>
          <p:spPr bwMode="auto">
            <a:xfrm>
              <a:off x="3024" y="297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8" name="Oval 31"/>
            <p:cNvSpPr>
              <a:spLocks noChangeArrowheads="1"/>
            </p:cNvSpPr>
            <p:nvPr/>
          </p:nvSpPr>
          <p:spPr bwMode="auto">
            <a:xfrm>
              <a:off x="2736" y="312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11296" name="Line 32"/>
          <p:cNvSpPr>
            <a:spLocks noChangeShapeType="1"/>
          </p:cNvSpPr>
          <p:nvPr/>
        </p:nvSpPr>
        <p:spPr bwMode="auto">
          <a:xfrm flipV="1">
            <a:off x="5638800" y="2286000"/>
            <a:ext cx="4343400" cy="3276600"/>
          </a:xfrm>
          <a:prstGeom prst="line">
            <a:avLst/>
          </a:prstGeom>
          <a:noFill/>
          <a:ln w="28575">
            <a:solidFill>
              <a:srgbClr val="0A50B7"/>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Tree>
    <p:extLst>
      <p:ext uri="{BB962C8B-B14F-4D97-AF65-F5344CB8AC3E}">
        <p14:creationId xmlns:p14="http://schemas.microsoft.com/office/powerpoint/2010/main" val="1557527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checkerboard(down)">
                                      <p:cBhvr>
                                        <p:cTn id="7" dur="500"/>
                                        <p:tgtEl>
                                          <p:spTgt spid="11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296"/>
                                        </p:tgtEl>
                                        <p:attrNameLst>
                                          <p:attrName>style.visibility</p:attrName>
                                        </p:attrNameLst>
                                      </p:cBhvr>
                                      <p:to>
                                        <p:strVal val="visible"/>
                                      </p:to>
                                    </p:set>
                                    <p:animEffect transition="in" filter="box(out)">
                                      <p:cBhvr>
                                        <p:cTn id="22" dur="500"/>
                                        <p:tgtEl>
                                          <p:spTgt spid="11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utoUpdateAnimBg="0"/>
      <p:bldP spid="112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en-US" altLang="en-US" sz="3200" b="1" i="1" dirty="0"/>
          </a:p>
        </p:txBody>
      </p:sp>
      <p:grpSp>
        <p:nvGrpSpPr>
          <p:cNvPr id="2" name="Group 4"/>
          <p:cNvGrpSpPr>
            <a:grpSpLocks/>
          </p:cNvGrpSpPr>
          <p:nvPr/>
        </p:nvGrpSpPr>
        <p:grpSpPr bwMode="auto">
          <a:xfrm>
            <a:off x="5597525" y="1981200"/>
            <a:ext cx="4800600" cy="4572000"/>
            <a:chOff x="2592" y="960"/>
            <a:chExt cx="3024" cy="2880"/>
          </a:xfrm>
        </p:grpSpPr>
        <p:sp>
          <p:nvSpPr>
            <p:cNvPr id="8217" name="Rectangle 5"/>
            <p:cNvSpPr>
              <a:spLocks noChangeArrowheads="1"/>
            </p:cNvSpPr>
            <p:nvPr/>
          </p:nvSpPr>
          <p:spPr bwMode="auto">
            <a:xfrm>
              <a:off x="2592" y="960"/>
              <a:ext cx="3024" cy="2880"/>
            </a:xfrm>
            <a:prstGeom prst="rect">
              <a:avLst/>
            </a:prstGeom>
            <a:solidFill>
              <a:srgbClr val="F9ED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8" name="Line 6"/>
            <p:cNvSpPr>
              <a:spLocks noChangeShapeType="1"/>
            </p:cNvSpPr>
            <p:nvPr/>
          </p:nvSpPr>
          <p:spPr bwMode="auto">
            <a:xfrm>
              <a:off x="4109" y="960"/>
              <a:ext cx="0" cy="288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8219" name="Line 7"/>
            <p:cNvSpPr>
              <a:spLocks noChangeShapeType="1"/>
            </p:cNvSpPr>
            <p:nvPr/>
          </p:nvSpPr>
          <p:spPr bwMode="auto">
            <a:xfrm>
              <a:off x="2592" y="2400"/>
              <a:ext cx="3024"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3" name="Group 8"/>
          <p:cNvGrpSpPr>
            <a:grpSpLocks/>
          </p:cNvGrpSpPr>
          <p:nvPr/>
        </p:nvGrpSpPr>
        <p:grpSpPr bwMode="auto">
          <a:xfrm rot="-5400000">
            <a:off x="5702300" y="2735263"/>
            <a:ext cx="4114800" cy="3048000"/>
            <a:chOff x="2736" y="1296"/>
            <a:chExt cx="2592" cy="1920"/>
          </a:xfrm>
        </p:grpSpPr>
        <p:sp>
          <p:nvSpPr>
            <p:cNvPr id="8199" name="Oval 9"/>
            <p:cNvSpPr>
              <a:spLocks noChangeArrowheads="1"/>
            </p:cNvSpPr>
            <p:nvPr/>
          </p:nvSpPr>
          <p:spPr bwMode="auto">
            <a:xfrm>
              <a:off x="2832" y="316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0" name="Oval 10"/>
            <p:cNvSpPr>
              <a:spLocks noChangeArrowheads="1"/>
            </p:cNvSpPr>
            <p:nvPr/>
          </p:nvSpPr>
          <p:spPr bwMode="auto">
            <a:xfrm>
              <a:off x="5184" y="1344"/>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1" name="Oval 11"/>
            <p:cNvSpPr>
              <a:spLocks noChangeArrowheads="1"/>
            </p:cNvSpPr>
            <p:nvPr/>
          </p:nvSpPr>
          <p:spPr bwMode="auto">
            <a:xfrm>
              <a:off x="5136" y="1344"/>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2" name="Oval 12"/>
            <p:cNvSpPr>
              <a:spLocks noChangeArrowheads="1"/>
            </p:cNvSpPr>
            <p:nvPr/>
          </p:nvSpPr>
          <p:spPr bwMode="auto">
            <a:xfrm>
              <a:off x="4944" y="153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3" name="Oval 13"/>
            <p:cNvSpPr>
              <a:spLocks noChangeArrowheads="1"/>
            </p:cNvSpPr>
            <p:nvPr/>
          </p:nvSpPr>
          <p:spPr bwMode="auto">
            <a:xfrm>
              <a:off x="4848" y="153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4" name="Oval 14"/>
            <p:cNvSpPr>
              <a:spLocks noChangeArrowheads="1"/>
            </p:cNvSpPr>
            <p:nvPr/>
          </p:nvSpPr>
          <p:spPr bwMode="auto">
            <a:xfrm>
              <a:off x="4608" y="177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5" name="Oval 15"/>
            <p:cNvSpPr>
              <a:spLocks noChangeArrowheads="1"/>
            </p:cNvSpPr>
            <p:nvPr/>
          </p:nvSpPr>
          <p:spPr bwMode="auto">
            <a:xfrm>
              <a:off x="4512" y="196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6" name="Oval 16"/>
            <p:cNvSpPr>
              <a:spLocks noChangeArrowheads="1"/>
            </p:cNvSpPr>
            <p:nvPr/>
          </p:nvSpPr>
          <p:spPr bwMode="auto">
            <a:xfrm>
              <a:off x="4416" y="1872"/>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7" name="Oval 17"/>
            <p:cNvSpPr>
              <a:spLocks noChangeArrowheads="1"/>
            </p:cNvSpPr>
            <p:nvPr/>
          </p:nvSpPr>
          <p:spPr bwMode="auto">
            <a:xfrm>
              <a:off x="4368" y="201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8" name="Oval 18"/>
            <p:cNvSpPr>
              <a:spLocks noChangeArrowheads="1"/>
            </p:cNvSpPr>
            <p:nvPr/>
          </p:nvSpPr>
          <p:spPr bwMode="auto">
            <a:xfrm>
              <a:off x="4224" y="216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09" name="Oval 19"/>
            <p:cNvSpPr>
              <a:spLocks noChangeArrowheads="1"/>
            </p:cNvSpPr>
            <p:nvPr/>
          </p:nvSpPr>
          <p:spPr bwMode="auto">
            <a:xfrm>
              <a:off x="4032" y="216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0" name="Oval 20"/>
            <p:cNvSpPr>
              <a:spLocks noChangeArrowheads="1"/>
            </p:cNvSpPr>
            <p:nvPr/>
          </p:nvSpPr>
          <p:spPr bwMode="auto">
            <a:xfrm>
              <a:off x="3552" y="264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1" name="Oval 21"/>
            <p:cNvSpPr>
              <a:spLocks noChangeArrowheads="1"/>
            </p:cNvSpPr>
            <p:nvPr/>
          </p:nvSpPr>
          <p:spPr bwMode="auto">
            <a:xfrm>
              <a:off x="5280" y="129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2" name="Oval 22"/>
            <p:cNvSpPr>
              <a:spLocks noChangeArrowheads="1"/>
            </p:cNvSpPr>
            <p:nvPr/>
          </p:nvSpPr>
          <p:spPr bwMode="auto">
            <a:xfrm>
              <a:off x="3360" y="268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3" name="Oval 23"/>
            <p:cNvSpPr>
              <a:spLocks noChangeArrowheads="1"/>
            </p:cNvSpPr>
            <p:nvPr/>
          </p:nvSpPr>
          <p:spPr bwMode="auto">
            <a:xfrm>
              <a:off x="3264" y="288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4" name="Oval 24"/>
            <p:cNvSpPr>
              <a:spLocks noChangeArrowheads="1"/>
            </p:cNvSpPr>
            <p:nvPr/>
          </p:nvSpPr>
          <p:spPr bwMode="auto">
            <a:xfrm>
              <a:off x="3120" y="292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5" name="Oval 25"/>
            <p:cNvSpPr>
              <a:spLocks noChangeArrowheads="1"/>
            </p:cNvSpPr>
            <p:nvPr/>
          </p:nvSpPr>
          <p:spPr bwMode="auto">
            <a:xfrm>
              <a:off x="3024" y="297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8216" name="Oval 26"/>
            <p:cNvSpPr>
              <a:spLocks noChangeArrowheads="1"/>
            </p:cNvSpPr>
            <p:nvPr/>
          </p:nvSpPr>
          <p:spPr bwMode="auto">
            <a:xfrm>
              <a:off x="2736" y="312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13339" name="Line 27"/>
          <p:cNvSpPr>
            <a:spLocks noChangeShapeType="1"/>
          </p:cNvSpPr>
          <p:nvPr/>
        </p:nvSpPr>
        <p:spPr bwMode="auto">
          <a:xfrm rot="16200000" flipV="1">
            <a:off x="5597525" y="2608263"/>
            <a:ext cx="4343400" cy="3276600"/>
          </a:xfrm>
          <a:prstGeom prst="line">
            <a:avLst/>
          </a:prstGeom>
          <a:noFill/>
          <a:ln w="28575">
            <a:solidFill>
              <a:srgbClr val="0A50B7"/>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3340" name="Rectangle 28"/>
          <p:cNvSpPr>
            <a:spLocks noChangeArrowheads="1"/>
          </p:cNvSpPr>
          <p:nvPr/>
        </p:nvSpPr>
        <p:spPr bwMode="auto">
          <a:xfrm>
            <a:off x="838200" y="2316164"/>
            <a:ext cx="4351339"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latin typeface="Times" panose="02020603050405020304" pitchFamily="18" charset="0"/>
              </a:rPr>
              <a:t>In this scatter plot, </a:t>
            </a:r>
            <a:r>
              <a:rPr lang="en-US" altLang="en-US" sz="2000" b="1" i="1" dirty="0">
                <a:latin typeface="Times" panose="02020603050405020304" pitchFamily="18" charset="0"/>
              </a:rPr>
              <a:t>x</a:t>
            </a:r>
            <a:r>
              <a:rPr lang="en-US" altLang="en-US" sz="2000" dirty="0">
                <a:latin typeface="Times" panose="02020603050405020304" pitchFamily="18" charset="0"/>
              </a:rPr>
              <a:t> and </a:t>
            </a:r>
            <a:r>
              <a:rPr lang="en-US" altLang="en-US" sz="2000" b="1" i="1" dirty="0">
                <a:latin typeface="Times" panose="02020603050405020304" pitchFamily="18" charset="0"/>
              </a:rPr>
              <a:t>y</a:t>
            </a:r>
            <a:r>
              <a:rPr lang="en-US" altLang="en-US" sz="2000" dirty="0">
                <a:latin typeface="Times" panose="02020603050405020304" pitchFamily="18" charset="0"/>
              </a:rPr>
              <a:t> have a </a:t>
            </a:r>
            <a:r>
              <a:rPr lang="en-US" altLang="en-US" sz="2000" b="1" dirty="0">
                <a:solidFill>
                  <a:schemeClr val="hlink"/>
                </a:solidFill>
                <a:latin typeface="Times" panose="02020603050405020304" pitchFamily="18" charset="0"/>
              </a:rPr>
              <a:t>negative correlation</a:t>
            </a:r>
            <a:r>
              <a:rPr lang="en-US" altLang="en-US" sz="2000" dirty="0">
                <a:latin typeface="Times" panose="02020603050405020304" pitchFamily="18" charset="0"/>
              </a:rPr>
              <a:t>, which means that the points can be approximated by a line with a </a:t>
            </a:r>
            <a:r>
              <a:rPr lang="en-US" altLang="en-US" sz="2200" b="1" i="1" dirty="0">
                <a:solidFill>
                  <a:schemeClr val="hlink"/>
                </a:solidFill>
                <a:latin typeface="Times" panose="02020603050405020304" pitchFamily="18" charset="0"/>
              </a:rPr>
              <a:t>negative slope</a:t>
            </a:r>
            <a:r>
              <a:rPr lang="en-US" altLang="en-US" sz="2000" dirty="0">
                <a:solidFill>
                  <a:schemeClr val="hlink"/>
                </a:solidFill>
                <a:latin typeface="Times" panose="02020603050405020304" pitchFamily="18" charset="0"/>
              </a:rPr>
              <a:t>.</a:t>
            </a:r>
            <a:endParaRPr lang="en-US" altLang="en-US" sz="2800" b="1" dirty="0">
              <a:solidFill>
                <a:schemeClr val="hlink"/>
              </a:solidFill>
              <a:latin typeface="Times" panose="02020603050405020304" pitchFamily="18" charset="0"/>
            </a:endParaRPr>
          </a:p>
        </p:txBody>
      </p:sp>
    </p:spTree>
    <p:extLst>
      <p:ext uri="{BB962C8B-B14F-4D97-AF65-F5344CB8AC3E}">
        <p14:creationId xmlns:p14="http://schemas.microsoft.com/office/powerpoint/2010/main" val="1183267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3340"/>
                                        </p:tgtEl>
                                        <p:attrNameLst>
                                          <p:attrName>style.visibility</p:attrName>
                                        </p:attrNameLst>
                                      </p:cBhvr>
                                      <p:to>
                                        <p:strVal val="visible"/>
                                      </p:to>
                                    </p:set>
                                    <p:animEffect transition="in" filter="checkerboard(down)">
                                      <p:cBhvr>
                                        <p:cTn id="17" dur="500"/>
                                        <p:tgtEl>
                                          <p:spTgt spid="133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339"/>
                                        </p:tgtEl>
                                        <p:attrNameLst>
                                          <p:attrName>style.visibility</p:attrName>
                                        </p:attrNameLst>
                                      </p:cBhvr>
                                      <p:to>
                                        <p:strVal val="visible"/>
                                      </p:to>
                                    </p:set>
                                    <p:animEffect transition="in" filter="box(out)">
                                      <p:cBhvr>
                                        <p:cTn id="22" dur="500"/>
                                        <p:tgtEl>
                                          <p:spTgt spid="1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9" grpId="0" animBg="1"/>
      <p:bldP spid="1334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altLang="en-US" sz="3200" b="1" i="1" dirty="0"/>
          </a:p>
        </p:txBody>
      </p:sp>
      <p:grpSp>
        <p:nvGrpSpPr>
          <p:cNvPr id="2" name="Group 4"/>
          <p:cNvGrpSpPr>
            <a:grpSpLocks/>
          </p:cNvGrpSpPr>
          <p:nvPr/>
        </p:nvGrpSpPr>
        <p:grpSpPr bwMode="auto">
          <a:xfrm>
            <a:off x="5597525" y="1981200"/>
            <a:ext cx="4800600" cy="4572000"/>
            <a:chOff x="2592" y="960"/>
            <a:chExt cx="3024" cy="2880"/>
          </a:xfrm>
        </p:grpSpPr>
        <p:sp>
          <p:nvSpPr>
            <p:cNvPr id="10264" name="Rectangle 5"/>
            <p:cNvSpPr>
              <a:spLocks noChangeArrowheads="1"/>
            </p:cNvSpPr>
            <p:nvPr/>
          </p:nvSpPr>
          <p:spPr bwMode="auto">
            <a:xfrm>
              <a:off x="2592" y="960"/>
              <a:ext cx="3024" cy="2880"/>
            </a:xfrm>
            <a:prstGeom prst="rect">
              <a:avLst/>
            </a:prstGeom>
            <a:solidFill>
              <a:srgbClr val="F9ED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65" name="Line 6"/>
            <p:cNvSpPr>
              <a:spLocks noChangeShapeType="1"/>
            </p:cNvSpPr>
            <p:nvPr/>
          </p:nvSpPr>
          <p:spPr bwMode="auto">
            <a:xfrm>
              <a:off x="4109" y="960"/>
              <a:ext cx="0" cy="288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0266" name="Line 7"/>
            <p:cNvSpPr>
              <a:spLocks noChangeShapeType="1"/>
            </p:cNvSpPr>
            <p:nvPr/>
          </p:nvSpPr>
          <p:spPr bwMode="auto">
            <a:xfrm>
              <a:off x="2592" y="2400"/>
              <a:ext cx="3024"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grpSp>
      <p:grpSp>
        <p:nvGrpSpPr>
          <p:cNvPr id="3" name="Group 8"/>
          <p:cNvGrpSpPr>
            <a:grpSpLocks/>
          </p:cNvGrpSpPr>
          <p:nvPr/>
        </p:nvGrpSpPr>
        <p:grpSpPr bwMode="auto">
          <a:xfrm>
            <a:off x="6272214" y="2060575"/>
            <a:ext cx="3582987" cy="4421188"/>
            <a:chOff x="2927" y="959"/>
            <a:chExt cx="2257" cy="2785"/>
          </a:xfrm>
        </p:grpSpPr>
        <p:sp>
          <p:nvSpPr>
            <p:cNvPr id="10246" name="Oval 9"/>
            <p:cNvSpPr>
              <a:spLocks noChangeArrowheads="1"/>
            </p:cNvSpPr>
            <p:nvPr/>
          </p:nvSpPr>
          <p:spPr bwMode="auto">
            <a:xfrm rot="-5400000">
              <a:off x="4800" y="3407"/>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47" name="Oval 10"/>
            <p:cNvSpPr>
              <a:spLocks noChangeArrowheads="1"/>
            </p:cNvSpPr>
            <p:nvPr/>
          </p:nvSpPr>
          <p:spPr bwMode="auto">
            <a:xfrm rot="-5400000">
              <a:off x="4176" y="148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48" name="Oval 11"/>
            <p:cNvSpPr>
              <a:spLocks noChangeArrowheads="1"/>
            </p:cNvSpPr>
            <p:nvPr/>
          </p:nvSpPr>
          <p:spPr bwMode="auto">
            <a:xfrm rot="-5400000">
              <a:off x="3408" y="1103"/>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49" name="Oval 12"/>
            <p:cNvSpPr>
              <a:spLocks noChangeArrowheads="1"/>
            </p:cNvSpPr>
            <p:nvPr/>
          </p:nvSpPr>
          <p:spPr bwMode="auto">
            <a:xfrm rot="-5400000">
              <a:off x="3024" y="297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0" name="Oval 13"/>
            <p:cNvSpPr>
              <a:spLocks noChangeArrowheads="1"/>
            </p:cNvSpPr>
            <p:nvPr/>
          </p:nvSpPr>
          <p:spPr bwMode="auto">
            <a:xfrm rot="-5400000">
              <a:off x="3216" y="2112"/>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1" name="Oval 14"/>
            <p:cNvSpPr>
              <a:spLocks noChangeArrowheads="1"/>
            </p:cNvSpPr>
            <p:nvPr/>
          </p:nvSpPr>
          <p:spPr bwMode="auto">
            <a:xfrm rot="-5400000">
              <a:off x="5136" y="2112"/>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2" name="Oval 15"/>
            <p:cNvSpPr>
              <a:spLocks noChangeArrowheads="1"/>
            </p:cNvSpPr>
            <p:nvPr/>
          </p:nvSpPr>
          <p:spPr bwMode="auto">
            <a:xfrm rot="-5400000">
              <a:off x="3599" y="1727"/>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3" name="Oval 16"/>
            <p:cNvSpPr>
              <a:spLocks noChangeArrowheads="1"/>
            </p:cNvSpPr>
            <p:nvPr/>
          </p:nvSpPr>
          <p:spPr bwMode="auto">
            <a:xfrm rot="-5400000">
              <a:off x="3936" y="3696"/>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4" name="Oval 17"/>
            <p:cNvSpPr>
              <a:spLocks noChangeArrowheads="1"/>
            </p:cNvSpPr>
            <p:nvPr/>
          </p:nvSpPr>
          <p:spPr bwMode="auto">
            <a:xfrm rot="-5400000">
              <a:off x="4320" y="1871"/>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5" name="Oval 18"/>
            <p:cNvSpPr>
              <a:spLocks noChangeArrowheads="1"/>
            </p:cNvSpPr>
            <p:nvPr/>
          </p:nvSpPr>
          <p:spPr bwMode="auto">
            <a:xfrm rot="-5400000">
              <a:off x="3791" y="2015"/>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6" name="Oval 19"/>
            <p:cNvSpPr>
              <a:spLocks noChangeArrowheads="1"/>
            </p:cNvSpPr>
            <p:nvPr/>
          </p:nvSpPr>
          <p:spPr bwMode="auto">
            <a:xfrm rot="-5400000">
              <a:off x="3791" y="2207"/>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7" name="Oval 20"/>
            <p:cNvSpPr>
              <a:spLocks noChangeArrowheads="1"/>
            </p:cNvSpPr>
            <p:nvPr/>
          </p:nvSpPr>
          <p:spPr bwMode="auto">
            <a:xfrm rot="-5400000">
              <a:off x="4848" y="148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8" name="Oval 21"/>
            <p:cNvSpPr>
              <a:spLocks noChangeArrowheads="1"/>
            </p:cNvSpPr>
            <p:nvPr/>
          </p:nvSpPr>
          <p:spPr bwMode="auto">
            <a:xfrm rot="-5400000">
              <a:off x="2927" y="959"/>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59" name="Oval 22"/>
            <p:cNvSpPr>
              <a:spLocks noChangeArrowheads="1"/>
            </p:cNvSpPr>
            <p:nvPr/>
          </p:nvSpPr>
          <p:spPr bwMode="auto">
            <a:xfrm rot="-5400000">
              <a:off x="4319" y="2879"/>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60" name="Oval 23"/>
            <p:cNvSpPr>
              <a:spLocks noChangeArrowheads="1"/>
            </p:cNvSpPr>
            <p:nvPr/>
          </p:nvSpPr>
          <p:spPr bwMode="auto">
            <a:xfrm rot="-5400000">
              <a:off x="3168" y="2784"/>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61" name="Oval 24"/>
            <p:cNvSpPr>
              <a:spLocks noChangeArrowheads="1"/>
            </p:cNvSpPr>
            <p:nvPr/>
          </p:nvSpPr>
          <p:spPr bwMode="auto">
            <a:xfrm rot="-5400000">
              <a:off x="4559" y="3119"/>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62" name="Oval 25"/>
            <p:cNvSpPr>
              <a:spLocks noChangeArrowheads="1"/>
            </p:cNvSpPr>
            <p:nvPr/>
          </p:nvSpPr>
          <p:spPr bwMode="auto">
            <a:xfrm rot="-5400000">
              <a:off x="4704" y="2640"/>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0263" name="Oval 26"/>
            <p:cNvSpPr>
              <a:spLocks noChangeArrowheads="1"/>
            </p:cNvSpPr>
            <p:nvPr/>
          </p:nvSpPr>
          <p:spPr bwMode="auto">
            <a:xfrm rot="-5400000">
              <a:off x="3648" y="2928"/>
              <a:ext cx="48" cy="48"/>
            </a:xfrm>
            <a:prstGeom prst="ellipse">
              <a:avLst/>
            </a:prstGeom>
            <a:solidFill>
              <a:srgbClr val="FF00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15387" name="Rectangle 27"/>
          <p:cNvSpPr>
            <a:spLocks noChangeArrowheads="1"/>
          </p:cNvSpPr>
          <p:nvPr/>
        </p:nvSpPr>
        <p:spPr bwMode="auto">
          <a:xfrm>
            <a:off x="838200" y="2538374"/>
            <a:ext cx="4543425"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latin typeface="Times" panose="02020603050405020304" pitchFamily="18" charset="0"/>
              </a:rPr>
              <a:t>In this scatter plot, </a:t>
            </a:r>
            <a:r>
              <a:rPr lang="en-US" altLang="en-US" sz="2000" b="1" i="1" dirty="0">
                <a:latin typeface="Times" panose="02020603050405020304" pitchFamily="18" charset="0"/>
              </a:rPr>
              <a:t>x</a:t>
            </a:r>
            <a:r>
              <a:rPr lang="en-US" altLang="en-US" sz="2000" dirty="0">
                <a:latin typeface="Times" panose="02020603050405020304" pitchFamily="18" charset="0"/>
              </a:rPr>
              <a:t> and </a:t>
            </a:r>
            <a:r>
              <a:rPr lang="en-US" altLang="en-US" sz="2000" b="1" i="1" dirty="0">
                <a:latin typeface="Times" panose="02020603050405020304" pitchFamily="18" charset="0"/>
              </a:rPr>
              <a:t>y</a:t>
            </a:r>
            <a:r>
              <a:rPr lang="en-US" altLang="en-US" sz="2000" dirty="0">
                <a:latin typeface="Times" panose="02020603050405020304" pitchFamily="18" charset="0"/>
              </a:rPr>
              <a:t> have relatively </a:t>
            </a:r>
            <a:r>
              <a:rPr lang="en-US" altLang="en-US" sz="2000" b="1" dirty="0">
                <a:solidFill>
                  <a:schemeClr val="hlink"/>
                </a:solidFill>
                <a:latin typeface="Times" panose="02020603050405020304" pitchFamily="18" charset="0"/>
              </a:rPr>
              <a:t>no correlation</a:t>
            </a:r>
            <a:r>
              <a:rPr lang="en-US" altLang="en-US" sz="2000" dirty="0">
                <a:latin typeface="Times" panose="02020603050405020304" pitchFamily="18" charset="0"/>
              </a:rPr>
              <a:t>, which means that the points </a:t>
            </a:r>
            <a:r>
              <a:rPr lang="en-US" altLang="en-US" sz="2200" b="1" i="1" dirty="0">
                <a:solidFill>
                  <a:schemeClr val="hlink"/>
                </a:solidFill>
                <a:latin typeface="Times" panose="02020603050405020304" pitchFamily="18" charset="0"/>
              </a:rPr>
              <a:t>cannot</a:t>
            </a:r>
            <a:r>
              <a:rPr lang="en-US" altLang="en-US" sz="2000" dirty="0">
                <a:latin typeface="Times" panose="02020603050405020304" pitchFamily="18" charset="0"/>
              </a:rPr>
              <a:t>  </a:t>
            </a:r>
            <a:r>
              <a:rPr lang="en-US" altLang="en-US" sz="2000" dirty="0">
                <a:solidFill>
                  <a:schemeClr val="hlink"/>
                </a:solidFill>
                <a:latin typeface="Times" panose="02020603050405020304" pitchFamily="18" charset="0"/>
              </a:rPr>
              <a:t>be approximated by </a:t>
            </a:r>
            <a:br>
              <a:rPr lang="en-US" altLang="en-US" sz="2000" dirty="0">
                <a:solidFill>
                  <a:schemeClr val="hlink"/>
                </a:solidFill>
                <a:latin typeface="Times" panose="02020603050405020304" pitchFamily="18" charset="0"/>
              </a:rPr>
            </a:br>
            <a:r>
              <a:rPr lang="en-US" altLang="en-US" sz="2000" dirty="0">
                <a:solidFill>
                  <a:schemeClr val="hlink"/>
                </a:solidFill>
                <a:latin typeface="Times" panose="02020603050405020304" pitchFamily="18" charset="0"/>
              </a:rPr>
              <a:t>a line.</a:t>
            </a:r>
            <a:endParaRPr lang="en-US" altLang="en-US" sz="2800" b="1" dirty="0">
              <a:solidFill>
                <a:schemeClr val="hlink"/>
              </a:solidFill>
              <a:latin typeface="Times" panose="02020603050405020304" pitchFamily="18" charset="0"/>
            </a:endParaRPr>
          </a:p>
        </p:txBody>
      </p:sp>
    </p:spTree>
    <p:extLst>
      <p:ext uri="{BB962C8B-B14F-4D97-AF65-F5344CB8AC3E}">
        <p14:creationId xmlns:p14="http://schemas.microsoft.com/office/powerpoint/2010/main" val="594703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7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2/3*#ppt_w"/>
                                          </p:val>
                                        </p:tav>
                                        <p:tav tm="100000">
                                          <p:val>
                                            <p:strVal val="#ppt_w"/>
                                          </p:val>
                                        </p:tav>
                                      </p:tavLst>
                                    </p:anim>
                                    <p:anim calcmode="lin" valueType="num">
                                      <p:cBhvr>
                                        <p:cTn id="13"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5387"/>
                                        </p:tgtEl>
                                        <p:attrNameLst>
                                          <p:attrName>style.visibility</p:attrName>
                                        </p:attrNameLst>
                                      </p:cBhvr>
                                      <p:to>
                                        <p:strVal val="visible"/>
                                      </p:to>
                                    </p:set>
                                    <p:animEffect transition="in" filter="checkerboard(down)">
                                      <p:cBhvr>
                                        <p:cTn id="18" dur="500"/>
                                        <p:tgtEl>
                                          <p:spTgt spid="15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Linear Correlation Coefficient</a:t>
            </a:r>
          </a:p>
        </p:txBody>
      </p:sp>
      <p:sp>
        <p:nvSpPr>
          <p:cNvPr id="3" name="Content Placeholder 2"/>
          <p:cNvSpPr>
            <a:spLocks noGrp="1"/>
          </p:cNvSpPr>
          <p:nvPr>
            <p:ph idx="1"/>
          </p:nvPr>
        </p:nvSpPr>
        <p:spPr/>
        <p:txBody>
          <a:bodyPr/>
          <a:lstStyle/>
          <a:p>
            <a:r>
              <a:rPr lang="en-US" dirty="0"/>
              <a:t>The regression line is a useful tool when the points on the scatter diagram show some sort of a linear tendency, meaning they are clustering about a non-horizontal line.</a:t>
            </a:r>
            <a:endParaRPr lang="en-CA" dirty="0"/>
          </a:p>
          <a:p>
            <a:r>
              <a:rPr lang="en-US" dirty="0"/>
              <a:t>The closer the points are to the regression line, the stronger the degree of linearity.</a:t>
            </a:r>
            <a:endParaRPr lang="en-CA" dirty="0"/>
          </a:p>
          <a:p>
            <a:r>
              <a:rPr lang="en-US" dirty="0"/>
              <a:t>We define the linear correlation coefficient as being the number r that measures the degree of linearity between x and y. The linear correlation coefficient is used to determine if there is some degree of linearity, so that we know if finding the regression line would be useful.</a:t>
            </a:r>
            <a:endParaRPr lang="en-CA" dirty="0"/>
          </a:p>
          <a:p>
            <a:endParaRPr lang="en-CA" dirty="0"/>
          </a:p>
        </p:txBody>
      </p:sp>
    </p:spTree>
    <p:extLst>
      <p:ext uri="{BB962C8B-B14F-4D97-AF65-F5344CB8AC3E}">
        <p14:creationId xmlns:p14="http://schemas.microsoft.com/office/powerpoint/2010/main" val="288430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linear relationship between 2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simplest relationship between two variables is the linear one and can be represented by the following equation:</a:t>
                </a:r>
                <a:endParaRPr lang="en-CA" dirty="0"/>
              </a:p>
              <a:p>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𝑚𝑥</m:t>
                    </m:r>
                    <m:r>
                      <a:rPr lang="en-US" i="1">
                        <a:latin typeface="Cambria Math" panose="02040503050406030204" pitchFamily="18" charset="0"/>
                      </a:rPr>
                      <m:t>+</m:t>
                    </m:r>
                    <m:r>
                      <a:rPr lang="en-US" i="1">
                        <a:latin typeface="Cambria Math" panose="02040503050406030204" pitchFamily="18" charset="0"/>
                      </a:rPr>
                      <m:t>𝑏</m:t>
                    </m:r>
                  </m:oMath>
                </a14:m>
                <a:r>
                  <a:rPr lang="en-US" dirty="0"/>
                  <a:t> 	(1)</a:t>
                </a:r>
                <a:endParaRPr lang="en-CA" dirty="0"/>
              </a:p>
              <a:p>
                <a:r>
                  <a:rPr lang="en-US" dirty="0"/>
                  <a:t>where m represents the slope of the line and b represents the y – intercept.</a:t>
                </a:r>
                <a:endParaRPr lang="en-CA" dirty="0"/>
              </a:p>
              <a:p>
                <a:r>
                  <a:rPr lang="en-US" dirty="0"/>
                  <a:t>In the above equation, x is the independent variable and y is the dependent variable.</a:t>
                </a: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043" t="-2241" r="-928"/>
                </a:stretch>
              </a:blipFill>
            </p:spPr>
            <p:txBody>
              <a:bodyPr/>
              <a:lstStyle/>
              <a:p>
                <a:r>
                  <a:rPr lang="en-CA">
                    <a:noFill/>
                  </a:rPr>
                  <a:t> </a:t>
                </a:r>
              </a:p>
            </p:txBody>
          </p:sp>
        </mc:Fallback>
      </mc:AlternateContent>
    </p:spTree>
    <p:extLst>
      <p:ext uri="{BB962C8B-B14F-4D97-AF65-F5344CB8AC3E}">
        <p14:creationId xmlns:p14="http://schemas.microsoft.com/office/powerpoint/2010/main" val="319709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Definition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400" dirty="0"/>
                  <a:t>The linear correlation coefficient r for a collection of n pairs of data values is:</a:t>
                </a:r>
                <a:endParaRPr lang="en-CA" sz="2400" dirty="0"/>
              </a:p>
              <a:p>
                <a:endParaRPr lang="en-CA" dirty="0"/>
              </a:p>
              <a:p>
                <a:pPr marL="0" indent="0">
                  <a:buNone/>
                </a:pPr>
                <a:r>
                  <a:rPr lang="en-US" dirty="0"/>
                  <a:t> </a:t>
                </a:r>
                <a:endParaRPr lang="en-CA" dirty="0"/>
              </a:p>
              <a:p>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𝑥𝑦</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𝑦</m:t>
                                    </m:r>
                                    <m:r>
                                      <a:rPr lang="en-US" i="1">
                                        <a:latin typeface="Cambria Math" panose="02040503050406030204" pitchFamily="18" charset="0"/>
                                      </a:rPr>
                                      <m:t>)</m:t>
                                    </m:r>
                                  </m:e>
                                </m:nary>
                              </m:e>
                            </m:nary>
                          </m:e>
                        </m:nary>
                      </m:num>
                      <m:den>
                        <m:rad>
                          <m:radPr>
                            <m:degHide m:val="on"/>
                            <m:ctrlPr>
                              <a:rPr lang="en-CA" i="1">
                                <a:latin typeface="Cambria Math" panose="02040503050406030204" pitchFamily="18" charset="0"/>
                              </a:rPr>
                            </m:ctrlPr>
                          </m:radPr>
                          <m:deg/>
                          <m:e>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CA" i="1">
                                        <a:latin typeface="Cambria Math" panose="02040503050406030204" pitchFamily="18" charset="0"/>
                                      </a:rPr>
                                    </m:ctrlPr>
                                  </m:sSupPr>
                                  <m:e>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e>
                                    </m:nary>
                                    <m:r>
                                      <a:rPr lang="en-US" i="1">
                                        <a:latin typeface="Cambria Math" panose="02040503050406030204" pitchFamily="18" charset="0"/>
                                      </a:rPr>
                                      <m:t>)</m:t>
                                    </m:r>
                                  </m:e>
                                  <m:sup>
                                    <m:r>
                                      <a:rPr lang="en-US" i="1">
                                        <a:latin typeface="Cambria Math" panose="02040503050406030204" pitchFamily="18" charset="0"/>
                                      </a:rPr>
                                      <m:t>2</m:t>
                                    </m:r>
                                  </m:sup>
                                </m:sSup>
                              </m:e>
                            </m:nary>
                          </m:e>
                        </m:rad>
                        <m:r>
                          <a:rPr lang="en-US" i="1">
                            <a:latin typeface="Cambria Math" panose="02040503050406030204" pitchFamily="18" charset="0"/>
                          </a:rPr>
                          <m:t>×</m:t>
                        </m:r>
                        <m:rad>
                          <m:radPr>
                            <m:degHide m:val="on"/>
                            <m:ctrlPr>
                              <a:rPr lang="en-CA" i="1">
                                <a:latin typeface="Cambria Math" panose="02040503050406030204" pitchFamily="18" charset="0"/>
                              </a:rPr>
                            </m:ctrlPr>
                          </m:radPr>
                          <m:deg/>
                          <m:e>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CA" i="1">
                                        <a:latin typeface="Cambria Math" panose="02040503050406030204" pitchFamily="18" charset="0"/>
                                      </a:rPr>
                                    </m:ctrlPr>
                                  </m:sSupPr>
                                  <m:e>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𝑦</m:t>
                                        </m:r>
                                      </m:e>
                                    </m:nary>
                                    <m:r>
                                      <a:rPr lang="en-US" i="1">
                                        <a:latin typeface="Cambria Math" panose="02040503050406030204" pitchFamily="18" charset="0"/>
                                      </a:rPr>
                                      <m:t>)</m:t>
                                    </m:r>
                                  </m:e>
                                  <m:sup>
                                    <m:r>
                                      <a:rPr lang="en-US" i="1">
                                        <a:latin typeface="Cambria Math" panose="02040503050406030204" pitchFamily="18" charset="0"/>
                                      </a:rPr>
                                      <m:t>2</m:t>
                                    </m:r>
                                  </m:sup>
                                </m:sSup>
                              </m:e>
                            </m:nary>
                          </m:e>
                        </m:rad>
                      </m:den>
                    </m:f>
                  </m:oMath>
                </a14:m>
                <a:r>
                  <a:rPr lang="en-US" dirty="0"/>
                  <a:t> (1)</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02" t="-2121"/>
                </a:stretch>
              </a:blipFill>
            </p:spPr>
            <p:txBody>
              <a:bodyPr/>
              <a:lstStyle/>
              <a:p>
                <a:r>
                  <a:rPr lang="en-US">
                    <a:noFill/>
                  </a:rPr>
                  <a:t> </a:t>
                </a:r>
              </a:p>
            </p:txBody>
          </p:sp>
        </mc:Fallback>
      </mc:AlternateContent>
    </p:spTree>
    <p:extLst>
      <p:ext uri="{BB962C8B-B14F-4D97-AF65-F5344CB8AC3E}">
        <p14:creationId xmlns:p14="http://schemas.microsoft.com/office/powerpoint/2010/main" val="275983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Properties of the coefficient of correlation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The value of r is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≤1</m:t>
                    </m:r>
                  </m:oMath>
                </a14:m>
                <a:r>
                  <a:rPr lang="en-US" dirty="0"/>
                  <a:t>.</a:t>
                </a:r>
                <a:endParaRPr lang="en-CA" dirty="0"/>
              </a:p>
              <a:p>
                <a:pPr lvl="0"/>
                <a:r>
                  <a:rPr lang="en-US" dirty="0"/>
                  <a:t>r = 1 means all the points from the scatter diagram are exactly on the line and the line has a positive slope; r = -1 means all the points from the scatter diagram are on the line and the line has a negative slope.</a:t>
                </a:r>
                <a:endParaRPr lang="en-CA" dirty="0"/>
              </a:p>
              <a:p>
                <a:pPr lvl="0"/>
                <a:r>
                  <a:rPr lang="en-US" dirty="0"/>
                  <a:t>The closer the value of r is to 1 or -1 the stronger the linear correlation.</a:t>
                </a:r>
                <a:endParaRPr lang="en-CA" dirty="0"/>
              </a:p>
              <a:p>
                <a:pPr lvl="0"/>
                <a:r>
                  <a:rPr lang="en-US" dirty="0"/>
                  <a:t>If r is close to 0, there is little or no linear correlation between x and y values. If r = 0, there is no linear correlation whatsoever. In this case it can be shown that the line of best fit is a horizontal line.</a:t>
                </a: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313" t="-1818" r="-815"/>
                </a:stretch>
              </a:blipFill>
            </p:spPr>
            <p:txBody>
              <a:bodyPr/>
              <a:lstStyle/>
              <a:p>
                <a:r>
                  <a:rPr lang="en-CA">
                    <a:noFill/>
                  </a:rPr>
                  <a:t> </a:t>
                </a:r>
              </a:p>
            </p:txBody>
          </p:sp>
        </mc:Fallback>
      </mc:AlternateContent>
    </p:spTree>
    <p:extLst>
      <p:ext uri="{BB962C8B-B14F-4D97-AF65-F5344CB8AC3E}">
        <p14:creationId xmlns:p14="http://schemas.microsoft.com/office/powerpoint/2010/main" val="2276009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Interpretation</a:t>
            </a:r>
          </a:p>
        </p:txBody>
      </p:sp>
      <p:sp>
        <p:nvSpPr>
          <p:cNvPr id="3" name="Content Placeholder 2"/>
          <p:cNvSpPr>
            <a:spLocks noGrp="1"/>
          </p:cNvSpPr>
          <p:nvPr>
            <p:ph idx="1"/>
          </p:nvPr>
        </p:nvSpPr>
        <p:spPr/>
        <p:txBody>
          <a:bodyPr/>
          <a:lstStyle/>
          <a:p>
            <a:r>
              <a:rPr lang="en-US" dirty="0"/>
              <a:t>When we say that there is no linear correlation between x and y, that does not mean there is no other type of correlation between them (i.e. quadratic, exponential, etc.). </a:t>
            </a:r>
          </a:p>
          <a:p>
            <a:endParaRPr lang="en-US" dirty="0"/>
          </a:p>
          <a:p>
            <a:r>
              <a:rPr lang="en-US" dirty="0"/>
              <a:t>The important idea is that the closer r is to 0, the weaker the linear correlation is; this also means that finding the regression line will not be helpful in predicting the y values (will not provide accurate enough prediction values for y). </a:t>
            </a:r>
            <a:endParaRPr lang="en-CA" dirty="0"/>
          </a:p>
          <a:p>
            <a:endParaRPr lang="en-CA" dirty="0"/>
          </a:p>
        </p:txBody>
      </p:sp>
    </p:spTree>
    <p:extLst>
      <p:ext uri="{BB962C8B-B14F-4D97-AF65-F5344CB8AC3E}">
        <p14:creationId xmlns:p14="http://schemas.microsoft.com/office/powerpoint/2010/main" val="294453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Example. Find the coefficient of correlation for the line of best fit from the previous example</a:t>
            </a:r>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367732237"/>
                  </p:ext>
                </p:extLst>
              </p:nvPr>
            </p:nvGraphicFramePr>
            <p:xfrm>
              <a:off x="1112518" y="2868041"/>
              <a:ext cx="7964806" cy="2847213"/>
            </p:xfrm>
            <a:graphic>
              <a:graphicData uri="http://schemas.openxmlformats.org/drawingml/2006/table">
                <a:tbl>
                  <a:tblPr firstRow="1" firstCol="1" bandRow="1">
                    <a:tableStyleId>{5C22544A-7EE6-4342-B048-85BDC9FD1C3A}</a:tableStyleId>
                  </a:tblPr>
                  <a:tblGrid>
                    <a:gridCol w="1138661">
                      <a:extLst>
                        <a:ext uri="{9D8B030D-6E8A-4147-A177-3AD203B41FA5}">
                          <a16:colId xmlns:a16="http://schemas.microsoft.com/office/drawing/2014/main" val="20000"/>
                        </a:ext>
                      </a:extLst>
                    </a:gridCol>
                    <a:gridCol w="1149474">
                      <a:extLst>
                        <a:ext uri="{9D8B030D-6E8A-4147-A177-3AD203B41FA5}">
                          <a16:colId xmlns:a16="http://schemas.microsoft.com/office/drawing/2014/main" val="20001"/>
                        </a:ext>
                      </a:extLst>
                    </a:gridCol>
                    <a:gridCol w="1150305">
                      <a:extLst>
                        <a:ext uri="{9D8B030D-6E8A-4147-A177-3AD203B41FA5}">
                          <a16:colId xmlns:a16="http://schemas.microsoft.com/office/drawing/2014/main" val="20002"/>
                        </a:ext>
                      </a:extLst>
                    </a:gridCol>
                    <a:gridCol w="1176090">
                      <a:extLst>
                        <a:ext uri="{9D8B030D-6E8A-4147-A177-3AD203B41FA5}">
                          <a16:colId xmlns:a16="http://schemas.microsoft.com/office/drawing/2014/main" val="20003"/>
                        </a:ext>
                      </a:extLst>
                    </a:gridCol>
                    <a:gridCol w="1172763">
                      <a:extLst>
                        <a:ext uri="{9D8B030D-6E8A-4147-A177-3AD203B41FA5}">
                          <a16:colId xmlns:a16="http://schemas.microsoft.com/office/drawing/2014/main" val="20004"/>
                        </a:ext>
                      </a:extLst>
                    </a:gridCol>
                    <a:gridCol w="1051328">
                      <a:extLst>
                        <a:ext uri="{9D8B030D-6E8A-4147-A177-3AD203B41FA5}">
                          <a16:colId xmlns:a16="http://schemas.microsoft.com/office/drawing/2014/main" val="20005"/>
                        </a:ext>
                      </a:extLst>
                    </a:gridCol>
                    <a:gridCol w="1126185">
                      <a:extLst>
                        <a:ext uri="{9D8B030D-6E8A-4147-A177-3AD203B41FA5}">
                          <a16:colId xmlns:a16="http://schemas.microsoft.com/office/drawing/2014/main" val="20006"/>
                        </a:ext>
                      </a:extLst>
                    </a:gridCol>
                  </a:tblGrid>
                  <a:tr h="0">
                    <a:tc>
                      <a:txBody>
                        <a:bodyPr/>
                        <a:lstStyle/>
                        <a:p>
                          <a:pPr>
                            <a:lnSpc>
                              <a:spcPct val="115000"/>
                            </a:lnSpc>
                            <a:spcAft>
                              <a:spcPts val="0"/>
                            </a:spcAft>
                          </a:pPr>
                          <a:r>
                            <a:rPr lang="en-US" sz="1200" dirty="0">
                              <a:effectLst/>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𝑥</m:t>
                                </m:r>
                              </m:oMath>
                            </m:oMathPara>
                          </a14:m>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𝑦</m:t>
                                </m:r>
                              </m:oMath>
                            </m:oMathPara>
                          </a14:m>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𝑥𝑦</m:t>
                                </m:r>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p>
                                  <m:sSupPr>
                                    <m:ctrlPr>
                                      <a:rPr lang="en-CA" sz="2000" i="1">
                                        <a:effectLst/>
                                        <a:latin typeface="Cambria Math" panose="02040503050406030204" pitchFamily="18" charset="0"/>
                                      </a:rPr>
                                    </m:ctrlPr>
                                  </m:sSupPr>
                                  <m:e>
                                    <m:r>
                                      <a:rPr lang="en-US" sz="2000">
                                        <a:effectLst/>
                                        <a:latin typeface="Cambria Math" panose="02040503050406030204" pitchFamily="18" charset="0"/>
                                      </a:rPr>
                                      <m:t>𝑥</m:t>
                                    </m:r>
                                  </m:e>
                                  <m:sup>
                                    <m:r>
                                      <a:rPr lang="en-US" sz="2000">
                                        <a:effectLst/>
                                        <a:latin typeface="Cambria Math" panose="02040503050406030204" pitchFamily="18" charset="0"/>
                                      </a:rPr>
                                      <m:t>2</m:t>
                                    </m:r>
                                  </m:sup>
                                </m:sSup>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p>
                                  <m:sSupPr>
                                    <m:ctrlPr>
                                      <a:rPr lang="en-CA" sz="2000" i="1">
                                        <a:effectLst/>
                                        <a:latin typeface="Cambria Math" panose="02040503050406030204" pitchFamily="18" charset="0"/>
                                      </a:rPr>
                                    </m:ctrlPr>
                                  </m:sSupPr>
                                  <m:e>
                                    <m:r>
                                      <a:rPr lang="en-US" sz="2000">
                                        <a:effectLst/>
                                        <a:latin typeface="Cambria Math" panose="02040503050406030204" pitchFamily="18" charset="0"/>
                                      </a:rPr>
                                      <m:t>𝑦</m:t>
                                    </m:r>
                                  </m:e>
                                  <m:sup>
                                    <m:r>
                                      <a:rPr lang="en-US" sz="2000">
                                        <a:effectLst/>
                                        <a:latin typeface="Cambria Math" panose="02040503050406030204" pitchFamily="18" charset="0"/>
                                      </a:rPr>
                                      <m:t>2</m:t>
                                    </m:r>
                                  </m:sup>
                                </m:sSup>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8</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16</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36</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ctr">
                            <a:lnSpc>
                              <a:spcPct val="115000"/>
                            </a:lnSpc>
                            <a:spcAft>
                              <a:spcPts val="0"/>
                            </a:spcAft>
                          </a:pPr>
                          <a:r>
                            <a:rPr lang="en-US" sz="1200">
                              <a:effectLst/>
                            </a:rPr>
                            <a:t>Sum</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72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r>
                                      <a:rPr lang="en-US" sz="2000">
                                        <a:effectLst/>
                                        <a:latin typeface="Cambria Math" panose="02040503050406030204" pitchFamily="18" charset="0"/>
                                      </a:rPr>
                                      <m:t>𝑥</m:t>
                                    </m:r>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r>
                                      <a:rPr lang="en-US" sz="2000">
                                        <a:effectLst/>
                                        <a:latin typeface="Cambria Math" panose="02040503050406030204" pitchFamily="18" charset="0"/>
                                      </a:rPr>
                                      <m:t>𝑦</m:t>
                                    </m:r>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r>
                                      <a:rPr lang="en-US" sz="2000">
                                        <a:effectLst/>
                                        <a:latin typeface="Cambria Math" panose="02040503050406030204" pitchFamily="18" charset="0"/>
                                      </a:rPr>
                                      <m:t>𝑥𝑦</m:t>
                                    </m:r>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sSup>
                                      <m:sSupPr>
                                        <m:ctrlPr>
                                          <a:rPr lang="en-CA" sz="2000" i="1">
                                            <a:effectLst/>
                                            <a:latin typeface="Cambria Math" panose="02040503050406030204" pitchFamily="18" charset="0"/>
                                          </a:rPr>
                                        </m:ctrlPr>
                                      </m:sSupPr>
                                      <m:e>
                                        <m:r>
                                          <a:rPr lang="en-US" sz="2000">
                                            <a:effectLst/>
                                            <a:latin typeface="Cambria Math" panose="02040503050406030204" pitchFamily="18" charset="0"/>
                                          </a:rPr>
                                          <m:t>𝑥</m:t>
                                        </m:r>
                                      </m:e>
                                      <m:sup>
                                        <m:r>
                                          <a:rPr lang="en-US" sz="2000">
                                            <a:effectLst/>
                                            <a:latin typeface="Cambria Math" panose="02040503050406030204" pitchFamily="18" charset="0"/>
                                          </a:rPr>
                                          <m:t>2</m:t>
                                        </m:r>
                                      </m:sup>
                                    </m:sSup>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2000" i="1">
                                        <a:effectLst/>
                                        <a:latin typeface="Cambria Math" panose="02040503050406030204" pitchFamily="18" charset="0"/>
                                      </a:rPr>
                                    </m:ctrlPr>
                                  </m:naryPr>
                                  <m:sub/>
                                  <m:sup/>
                                  <m:e>
                                    <m:sSup>
                                      <m:sSupPr>
                                        <m:ctrlPr>
                                          <a:rPr lang="en-CA" sz="2000" i="1">
                                            <a:effectLst/>
                                            <a:latin typeface="Cambria Math" panose="02040503050406030204" pitchFamily="18" charset="0"/>
                                          </a:rPr>
                                        </m:ctrlPr>
                                      </m:sSupPr>
                                      <m:e>
                                        <m:r>
                                          <a:rPr lang="en-US" sz="2000">
                                            <a:effectLst/>
                                            <a:latin typeface="Cambria Math" panose="02040503050406030204" pitchFamily="18" charset="0"/>
                                          </a:rPr>
                                          <m:t>𝑦</m:t>
                                        </m:r>
                                      </m:e>
                                      <m:sup>
                                        <m:r>
                                          <a:rPr lang="en-US" sz="2000">
                                            <a:effectLst/>
                                            <a:latin typeface="Cambria Math" panose="02040503050406030204" pitchFamily="18" charset="0"/>
                                          </a:rPr>
                                          <m:t>2</m:t>
                                        </m:r>
                                      </m:sup>
                                    </m:sSup>
                                  </m:e>
                                </m:nary>
                              </m:oMath>
                            </m:oMathPara>
                          </a14:m>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𝑛</m:t>
                                </m:r>
                                <m:r>
                                  <a:rPr lang="en-US" sz="2000">
                                    <a:effectLst/>
                                    <a:latin typeface="Cambria Math" panose="02040503050406030204" pitchFamily="18" charset="0"/>
                                  </a:rPr>
                                  <m:t>=4</m:t>
                                </m:r>
                              </m:oMath>
                            </m:oMathPara>
                          </a14:m>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xmlns="" xmlns:a14="http://schemas.microsoft.com/office/drawing/2010/main" val="367732237"/>
                  </p:ext>
                </p:extLst>
              </p:nvPr>
            </p:nvGraphicFramePr>
            <p:xfrm>
              <a:off x="1112518" y="2868041"/>
              <a:ext cx="7964806" cy="2959926"/>
            </p:xfrm>
            <a:graphic>
              <a:graphicData uri="http://schemas.openxmlformats.org/drawingml/2006/table">
                <a:tbl>
                  <a:tblPr firstRow="1" firstCol="1" bandRow="1">
                    <a:tableStyleId>{5C22544A-7EE6-4342-B048-85BDC9FD1C3A}</a:tableStyleId>
                  </a:tblPr>
                  <a:tblGrid>
                    <a:gridCol w="1138661"/>
                    <a:gridCol w="1149474"/>
                    <a:gridCol w="1150305"/>
                    <a:gridCol w="1176090"/>
                    <a:gridCol w="1172763"/>
                    <a:gridCol w="1051328"/>
                    <a:gridCol w="1126185"/>
                  </a:tblGrid>
                  <a:tr h="358458">
                    <a:tc>
                      <a:txBody>
                        <a:bodyPr/>
                        <a:lstStyle/>
                        <a:p>
                          <a:pPr>
                            <a:lnSpc>
                              <a:spcPct val="115000"/>
                            </a:lnSpc>
                            <a:spcAft>
                              <a:spcPts val="0"/>
                            </a:spcAft>
                          </a:pPr>
                          <a:r>
                            <a:rPr lang="en-US" sz="1200" dirty="0">
                              <a:effectLst/>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99471" t="-1695" r="-495238" b="-698305"/>
                          </a:stretch>
                        </a:blipFill>
                      </a:tcPr>
                    </a:tc>
                    <a:tc>
                      <a:txBody>
                        <a:bodyPr/>
                        <a:lstStyle/>
                        <a:p>
                          <a:endParaRPr lang="en-US"/>
                        </a:p>
                      </a:txBody>
                      <a:tcPr marL="68580" marR="68580" marT="0" marB="0">
                        <a:blipFill rotWithShape="0">
                          <a:blip r:embed="rId2"/>
                          <a:stretch>
                            <a:fillRect l="-199471" t="-1695" r="-395238" b="-698305"/>
                          </a:stretch>
                        </a:blipFill>
                      </a:tcPr>
                    </a:tc>
                    <a:tc>
                      <a:txBody>
                        <a:bodyPr/>
                        <a:lstStyle/>
                        <a:p>
                          <a:endParaRPr lang="en-US"/>
                        </a:p>
                      </a:txBody>
                      <a:tcPr marL="68580" marR="68580" marT="0" marB="0">
                        <a:blipFill rotWithShape="0">
                          <a:blip r:embed="rId2"/>
                          <a:stretch>
                            <a:fillRect l="-293264" t="-1695" r="-287047" b="-698305"/>
                          </a:stretch>
                        </a:blipFill>
                      </a:tcPr>
                    </a:tc>
                    <a:tc>
                      <a:txBody>
                        <a:bodyPr/>
                        <a:lstStyle/>
                        <a:p>
                          <a:endParaRPr lang="en-US"/>
                        </a:p>
                      </a:txBody>
                      <a:tcPr marL="68580" marR="68580" marT="0" marB="0">
                        <a:blipFill rotWithShape="0">
                          <a:blip r:embed="rId2"/>
                          <a:stretch>
                            <a:fillRect l="-395313" t="-1695" r="-188542" b="-698305"/>
                          </a:stretch>
                        </a:blipFill>
                      </a:tcPr>
                    </a:tc>
                    <a:tc>
                      <a:txBody>
                        <a:bodyPr/>
                        <a:lstStyle/>
                        <a:p>
                          <a:endParaRPr lang="en-US"/>
                        </a:p>
                      </a:txBody>
                      <a:tcPr marL="68580" marR="68580" marT="0" marB="0">
                        <a:blipFill rotWithShape="0">
                          <a:blip r:embed="rId2"/>
                          <a:stretch>
                            <a:fillRect l="-549711" t="-1695" r="-109249" b="-698305"/>
                          </a:stretch>
                        </a:blipFill>
                      </a:tcPr>
                    </a:tc>
                    <a:tc>
                      <a:txBody>
                        <a:bodyPr/>
                        <a:lstStyle/>
                        <a:p>
                          <a:pP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565">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565">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8</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16</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565">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9</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565">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36</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9565">
                    <a:tc>
                      <a:txBody>
                        <a:bodyPr/>
                        <a:lstStyle/>
                        <a:p>
                          <a:pPr algn="ctr">
                            <a:lnSpc>
                              <a:spcPct val="115000"/>
                            </a:lnSpc>
                            <a:spcAft>
                              <a:spcPts val="0"/>
                            </a:spcAft>
                          </a:pPr>
                          <a:r>
                            <a:rPr lang="en-US" sz="1200">
                              <a:effectLst/>
                            </a:rPr>
                            <a:t>Sum</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72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48868">
                    <a:tc>
                      <a:txBody>
                        <a:bodyPr/>
                        <a:lstStyle/>
                        <a:p>
                          <a:pPr algn="ctr">
                            <a:lnSpc>
                              <a:spcPct val="115000"/>
                            </a:lnSpc>
                            <a:spcAft>
                              <a:spcPts val="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99471" t="-238129" r="-495238" b="-1439"/>
                          </a:stretch>
                        </a:blipFill>
                      </a:tcPr>
                    </a:tc>
                    <a:tc>
                      <a:txBody>
                        <a:bodyPr/>
                        <a:lstStyle/>
                        <a:p>
                          <a:endParaRPr lang="en-US"/>
                        </a:p>
                      </a:txBody>
                      <a:tcPr marL="68580" marR="68580" marT="0" marB="0">
                        <a:blipFill rotWithShape="0">
                          <a:blip r:embed="rId2"/>
                          <a:stretch>
                            <a:fillRect l="-199471" t="-238129" r="-395238" b="-1439"/>
                          </a:stretch>
                        </a:blipFill>
                      </a:tcPr>
                    </a:tc>
                    <a:tc>
                      <a:txBody>
                        <a:bodyPr/>
                        <a:lstStyle/>
                        <a:p>
                          <a:endParaRPr lang="en-US"/>
                        </a:p>
                      </a:txBody>
                      <a:tcPr marL="68580" marR="68580" marT="0" marB="0">
                        <a:blipFill rotWithShape="0">
                          <a:blip r:embed="rId2"/>
                          <a:stretch>
                            <a:fillRect l="-293264" t="-238129" r="-287047" b="-1439"/>
                          </a:stretch>
                        </a:blipFill>
                      </a:tcPr>
                    </a:tc>
                    <a:tc>
                      <a:txBody>
                        <a:bodyPr/>
                        <a:lstStyle/>
                        <a:p>
                          <a:endParaRPr lang="en-US"/>
                        </a:p>
                      </a:txBody>
                      <a:tcPr marL="68580" marR="68580" marT="0" marB="0">
                        <a:blipFill rotWithShape="0">
                          <a:blip r:embed="rId2"/>
                          <a:stretch>
                            <a:fillRect l="-395313" t="-238129" r="-188542" b="-1439"/>
                          </a:stretch>
                        </a:blipFill>
                      </a:tcPr>
                    </a:tc>
                    <a:tc>
                      <a:txBody>
                        <a:bodyPr/>
                        <a:lstStyle/>
                        <a:p>
                          <a:endParaRPr lang="en-US"/>
                        </a:p>
                      </a:txBody>
                      <a:tcPr marL="68580" marR="68580" marT="0" marB="0">
                        <a:blipFill rotWithShape="0">
                          <a:blip r:embed="rId2"/>
                          <a:stretch>
                            <a:fillRect l="-549711" t="-238129" r="-109249" b="-1439"/>
                          </a:stretch>
                        </a:blipFill>
                      </a:tcPr>
                    </a:tc>
                    <a:tc>
                      <a:txBody>
                        <a:bodyPr/>
                        <a:lstStyle/>
                        <a:p>
                          <a:endParaRPr lang="en-US"/>
                        </a:p>
                      </a:txBody>
                      <a:tcPr marL="68580" marR="68580" marT="0" marB="0">
                        <a:blipFill rotWithShape="0">
                          <a:blip r:embed="rId2"/>
                          <a:stretch>
                            <a:fillRect l="-607568" t="-238129" r="-2162" b="-1439"/>
                          </a:stretch>
                        </a:blipFill>
                      </a:tcPr>
                    </a:tc>
                  </a:tr>
                </a:tbl>
              </a:graphicData>
            </a:graphic>
          </p:graphicFrame>
        </mc:Fallback>
      </mc:AlternateContent>
      <p:sp>
        <p:nvSpPr>
          <p:cNvPr id="8" name="Rectangle 7"/>
          <p:cNvSpPr/>
          <p:nvPr/>
        </p:nvSpPr>
        <p:spPr>
          <a:xfrm>
            <a:off x="998220" y="2335861"/>
            <a:ext cx="5788764" cy="410882"/>
          </a:xfrm>
          <a:prstGeom prst="rect">
            <a:avLst/>
          </a:prstGeom>
        </p:spPr>
        <p:txBody>
          <a:bodyPr wrap="none">
            <a:spAutoFit/>
          </a:bodyPr>
          <a:lstStyle/>
          <a:p>
            <a:pPr>
              <a:lnSpc>
                <a:spcPct val="115000"/>
              </a:lnSpc>
              <a:spcAft>
                <a:spcPts val="1000"/>
              </a:spcAft>
            </a:pPr>
            <a:r>
              <a:rPr lang="en-US" dirty="0">
                <a:latin typeface="Arial" panose="020B0604020202020204" pitchFamily="34" charset="0"/>
                <a:ea typeface="Times New Roman" panose="02020603050405020304" pitchFamily="18" charset="0"/>
                <a:cs typeface="Times New Roman" panose="02020603050405020304" pitchFamily="18" charset="0"/>
              </a:rPr>
              <a:t>Step 1. Organize the calculations in the following table.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9503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Step 2. Use the formula for the linear correlation coefficient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𝑥𝑦</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𝑦</m:t>
                                    </m:r>
                                    <m:r>
                                      <a:rPr lang="en-US" i="1">
                                        <a:latin typeface="Cambria Math" panose="02040503050406030204" pitchFamily="18" charset="0"/>
                                      </a:rPr>
                                      <m:t>)</m:t>
                                    </m:r>
                                  </m:e>
                                </m:nary>
                              </m:e>
                            </m:nary>
                          </m:e>
                        </m:nary>
                      </m:num>
                      <m:den>
                        <m:rad>
                          <m:radPr>
                            <m:degHide m:val="on"/>
                            <m:ctrlPr>
                              <a:rPr lang="en-CA" i="1">
                                <a:latin typeface="Cambria Math" panose="02040503050406030204" pitchFamily="18" charset="0"/>
                              </a:rPr>
                            </m:ctrlPr>
                          </m:radPr>
                          <m:deg/>
                          <m:e>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CA" i="1">
                                        <a:latin typeface="Cambria Math" panose="02040503050406030204" pitchFamily="18" charset="0"/>
                                      </a:rPr>
                                    </m:ctrlPr>
                                  </m:sSupPr>
                                  <m:e>
                                    <m:d>
                                      <m:dPr>
                                        <m:ctrlPr>
                                          <a:rPr lang="en-CA" i="1">
                                            <a:latin typeface="Cambria Math" panose="02040503050406030204" pitchFamily="18" charset="0"/>
                                          </a:rPr>
                                        </m:ctrlPr>
                                      </m:dPr>
                                      <m:e>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𝑥</m:t>
                                            </m:r>
                                          </m:e>
                                        </m:nary>
                                      </m:e>
                                    </m:d>
                                  </m:e>
                                  <m:sup>
                                    <m:r>
                                      <a:rPr lang="en-US" i="1">
                                        <a:latin typeface="Cambria Math" panose="02040503050406030204" pitchFamily="18" charset="0"/>
                                      </a:rPr>
                                      <m:t>2</m:t>
                                    </m:r>
                                  </m:sup>
                                </m:sSup>
                              </m:e>
                            </m:nary>
                          </m:e>
                        </m:rad>
                        <m:r>
                          <a:rPr lang="en-US" i="1">
                            <a:latin typeface="Cambria Math" panose="02040503050406030204" pitchFamily="18" charset="0"/>
                          </a:rPr>
                          <m:t>×</m:t>
                        </m:r>
                        <m:rad>
                          <m:radPr>
                            <m:degHide m:val="on"/>
                            <m:ctrlPr>
                              <a:rPr lang="en-CA" i="1">
                                <a:latin typeface="Cambria Math" panose="02040503050406030204" pitchFamily="18" charset="0"/>
                              </a:rPr>
                            </m:ctrlPr>
                          </m:radPr>
                          <m:deg/>
                          <m:e>
                            <m:r>
                              <a:rPr lang="en-US" i="1">
                                <a:latin typeface="Cambria Math" panose="02040503050406030204" pitchFamily="18" charset="0"/>
                              </a:rPr>
                              <m:t>𝑛</m:t>
                            </m:r>
                            <m:r>
                              <a:rPr lang="en-US" i="1">
                                <a:latin typeface="Cambria Math" panose="02040503050406030204" pitchFamily="18" charset="0"/>
                              </a:rPr>
                              <m:t>(</m:t>
                            </m:r>
                            <m:nary>
                              <m:naryPr>
                                <m:chr m:val="∑"/>
                                <m:limLoc m:val="undOvr"/>
                                <m:subHide m:val="on"/>
                                <m:supHide m:val="on"/>
                                <m:ctrlPr>
                                  <a:rPr lang="en-CA" i="1">
                                    <a:latin typeface="Cambria Math" panose="02040503050406030204" pitchFamily="18" charset="0"/>
                                  </a:rPr>
                                </m:ctrlPr>
                              </m:naryPr>
                              <m:sub/>
                              <m:sup/>
                              <m:e>
                                <m:sSup>
                                  <m:sSupPr>
                                    <m:ctrlPr>
                                      <a:rPr lang="en-CA"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CA" i="1">
                                        <a:latin typeface="Cambria Math" panose="02040503050406030204" pitchFamily="18" charset="0"/>
                                      </a:rPr>
                                    </m:ctrlPr>
                                  </m:sSupPr>
                                  <m:e>
                                    <m:d>
                                      <m:dPr>
                                        <m:ctrlPr>
                                          <a:rPr lang="en-CA" i="1">
                                            <a:latin typeface="Cambria Math" panose="02040503050406030204" pitchFamily="18" charset="0"/>
                                          </a:rPr>
                                        </m:ctrlPr>
                                      </m:dPr>
                                      <m:e>
                                        <m:nary>
                                          <m:naryPr>
                                            <m:chr m:val="∑"/>
                                            <m:limLoc m:val="undOvr"/>
                                            <m:subHide m:val="on"/>
                                            <m:supHide m:val="on"/>
                                            <m:ctrlPr>
                                              <a:rPr lang="en-CA" i="1">
                                                <a:latin typeface="Cambria Math" panose="02040503050406030204" pitchFamily="18" charset="0"/>
                                              </a:rPr>
                                            </m:ctrlPr>
                                          </m:naryPr>
                                          <m:sub/>
                                          <m:sup/>
                                          <m:e>
                                            <m:r>
                                              <a:rPr lang="en-US" i="1">
                                                <a:latin typeface="Cambria Math" panose="02040503050406030204" pitchFamily="18" charset="0"/>
                                              </a:rPr>
                                              <m:t>𝑦</m:t>
                                            </m:r>
                                          </m:e>
                                        </m:nary>
                                      </m:e>
                                    </m:d>
                                  </m:e>
                                  <m:sup>
                                    <m:r>
                                      <a:rPr lang="en-US" i="1">
                                        <a:latin typeface="Cambria Math" panose="02040503050406030204" pitchFamily="18" charset="0"/>
                                      </a:rPr>
                                      <m:t>2</m:t>
                                    </m:r>
                                  </m:sup>
                                </m:sSup>
                              </m:e>
                            </m:nary>
                          </m:e>
                        </m:rad>
                      </m:den>
                    </m:f>
                  </m:oMath>
                </a14:m>
                <a:endParaRPr lang="en-CA" dirty="0"/>
              </a:p>
              <a:p>
                <a:endParaRPr lang="en-CA" dirty="0"/>
              </a:p>
              <a:p>
                <a:pPr marL="0" indent="0">
                  <a:buNone/>
                </a:pPr>
                <a:endParaRPr lang="en-CA" dirty="0"/>
              </a:p>
              <a:p>
                <a14:m>
                  <m:oMath xmlns:m="http://schemas.openxmlformats.org/officeDocument/2006/math">
                    <m:f>
                      <m:fPr>
                        <m:ctrlPr>
                          <a:rPr lang="en-CA" i="1">
                            <a:latin typeface="Cambria Math" panose="02040503050406030204" pitchFamily="18" charset="0"/>
                          </a:rPr>
                        </m:ctrlPr>
                      </m:fPr>
                      <m:num>
                        <m:d>
                          <m:dPr>
                            <m:ctrlPr>
                              <a:rPr lang="en-CA" i="1">
                                <a:latin typeface="Cambria Math" panose="02040503050406030204" pitchFamily="18" charset="0"/>
                              </a:rPr>
                            </m:ctrlPr>
                          </m:dPr>
                          <m:e>
                            <m:r>
                              <a:rPr lang="en-US" i="1">
                                <a:latin typeface="Cambria Math" panose="02040503050406030204" pitchFamily="18" charset="0"/>
                              </a:rPr>
                              <m:t>4</m:t>
                            </m:r>
                          </m:e>
                        </m:d>
                        <m:d>
                          <m:dPr>
                            <m:ctrlPr>
                              <a:rPr lang="en-CA" i="1">
                                <a:latin typeface="Cambria Math" panose="02040503050406030204" pitchFamily="18" charset="0"/>
                              </a:rPr>
                            </m:ctrlPr>
                          </m:dPr>
                          <m:e>
                            <m:r>
                              <a:rPr lang="en-US" i="1">
                                <a:latin typeface="Cambria Math" panose="02040503050406030204" pitchFamily="18" charset="0"/>
                              </a:rPr>
                              <m:t>46</m:t>
                            </m:r>
                          </m:e>
                        </m:d>
                        <m:r>
                          <a:rPr lang="en-US" i="1">
                            <a:latin typeface="Cambria Math" panose="02040503050406030204" pitchFamily="18" charset="0"/>
                          </a:rPr>
                          <m:t>− </m:t>
                        </m:r>
                        <m:d>
                          <m:dPr>
                            <m:ctrlPr>
                              <a:rPr lang="en-CA" i="1">
                                <a:latin typeface="Cambria Math" panose="02040503050406030204" pitchFamily="18" charset="0"/>
                              </a:rPr>
                            </m:ctrlPr>
                          </m:dPr>
                          <m:e>
                            <m:r>
                              <a:rPr lang="en-US" i="1">
                                <a:latin typeface="Cambria Math" panose="02040503050406030204" pitchFamily="18" charset="0"/>
                              </a:rPr>
                              <m:t>10</m:t>
                            </m:r>
                          </m:e>
                        </m:d>
                        <m:r>
                          <a:rPr lang="en-US" i="1">
                            <a:latin typeface="Cambria Math" panose="02040503050406030204" pitchFamily="18" charset="0"/>
                          </a:rPr>
                          <m:t>(16)</m:t>
                        </m:r>
                      </m:num>
                      <m:den>
                        <m:rad>
                          <m:radPr>
                            <m:degHide m:val="on"/>
                            <m:ctrlPr>
                              <a:rPr lang="en-CA" i="1">
                                <a:latin typeface="Cambria Math" panose="02040503050406030204" pitchFamily="18" charset="0"/>
                              </a:rPr>
                            </m:ctrlPr>
                          </m:radPr>
                          <m:deg/>
                          <m:e>
                            <m:d>
                              <m:dPr>
                                <m:ctrlPr>
                                  <a:rPr lang="en-CA" i="1">
                                    <a:latin typeface="Cambria Math" panose="02040503050406030204" pitchFamily="18" charset="0"/>
                                  </a:rPr>
                                </m:ctrlPr>
                              </m:dPr>
                              <m:e>
                                <m:r>
                                  <a:rPr lang="en-US" i="1">
                                    <a:latin typeface="Cambria Math" panose="02040503050406030204" pitchFamily="18" charset="0"/>
                                  </a:rPr>
                                  <m:t>4</m:t>
                                </m:r>
                              </m:e>
                            </m:d>
                            <m:d>
                              <m:dPr>
                                <m:ctrlPr>
                                  <a:rPr lang="en-CA" i="1">
                                    <a:latin typeface="Cambria Math" panose="02040503050406030204" pitchFamily="18" charset="0"/>
                                  </a:rPr>
                                </m:ctrlPr>
                              </m:dPr>
                              <m:e>
                                <m:r>
                                  <a:rPr lang="en-US" i="1">
                                    <a:latin typeface="Cambria Math" panose="02040503050406030204" pitchFamily="18" charset="0"/>
                                  </a:rPr>
                                  <m:t>30</m:t>
                                </m:r>
                              </m:e>
                            </m:d>
                            <m:r>
                              <a:rPr lang="en-US" i="1">
                                <a:latin typeface="Cambria Math" panose="02040503050406030204" pitchFamily="18" charset="0"/>
                              </a:rPr>
                              <m:t>− </m:t>
                            </m:r>
                            <m:sSup>
                              <m:sSupPr>
                                <m:ctrlPr>
                                  <a:rPr lang="en-CA"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2</m:t>
                                </m:r>
                              </m:sup>
                            </m:sSup>
                          </m:e>
                        </m:rad>
                        <m:r>
                          <a:rPr lang="en-US" i="1">
                            <a:latin typeface="Cambria Math" panose="02040503050406030204" pitchFamily="18" charset="0"/>
                          </a:rPr>
                          <m:t>×</m:t>
                        </m:r>
                        <m:rad>
                          <m:radPr>
                            <m:degHide m:val="on"/>
                            <m:ctrlPr>
                              <a:rPr lang="en-CA" i="1">
                                <a:latin typeface="Cambria Math" panose="02040503050406030204" pitchFamily="18" charset="0"/>
                              </a:rPr>
                            </m:ctrlPr>
                          </m:radPr>
                          <m:deg/>
                          <m:e>
                            <m:d>
                              <m:dPr>
                                <m:ctrlPr>
                                  <a:rPr lang="en-CA" i="1">
                                    <a:latin typeface="Cambria Math" panose="02040503050406030204" pitchFamily="18" charset="0"/>
                                  </a:rPr>
                                </m:ctrlPr>
                              </m:dPr>
                              <m:e>
                                <m:r>
                                  <a:rPr lang="en-US" i="1">
                                    <a:latin typeface="Cambria Math" panose="02040503050406030204" pitchFamily="18" charset="0"/>
                                  </a:rPr>
                                  <m:t>4</m:t>
                                </m:r>
                              </m:e>
                            </m:d>
                            <m:d>
                              <m:dPr>
                                <m:ctrlPr>
                                  <a:rPr lang="en-CA" i="1">
                                    <a:latin typeface="Cambria Math" panose="02040503050406030204" pitchFamily="18" charset="0"/>
                                  </a:rPr>
                                </m:ctrlPr>
                              </m:dPr>
                              <m:e>
                                <m:r>
                                  <a:rPr lang="en-US" i="1">
                                    <a:latin typeface="Cambria Math" panose="02040503050406030204" pitchFamily="18" charset="0"/>
                                  </a:rPr>
                                  <m:t>72</m:t>
                                </m:r>
                              </m:e>
                            </m:d>
                            <m:r>
                              <a:rPr lang="en-US" i="1">
                                <a:latin typeface="Cambria Math" panose="02040503050406030204" pitchFamily="18" charset="0"/>
                              </a:rPr>
                              <m:t>− </m:t>
                            </m:r>
                            <m:sSup>
                              <m:sSupPr>
                                <m:ctrlPr>
                                  <a:rPr lang="en-CA" i="1">
                                    <a:latin typeface="Cambria Math" panose="02040503050406030204" pitchFamily="18" charset="0"/>
                                  </a:rPr>
                                </m:ctrlPr>
                              </m:sSupPr>
                              <m:e>
                                <m:r>
                                  <a:rPr lang="en-US" i="1">
                                    <a:latin typeface="Cambria Math" panose="02040503050406030204" pitchFamily="18" charset="0"/>
                                  </a:rPr>
                                  <m:t>16</m:t>
                                </m:r>
                              </m:e>
                              <m:sup>
                                <m:r>
                                  <a:rPr lang="en-US" i="1">
                                    <a:latin typeface="Cambria Math" panose="02040503050406030204" pitchFamily="18" charset="0"/>
                                  </a:rPr>
                                  <m:t>2</m:t>
                                </m:r>
                              </m:sup>
                            </m:sSup>
                          </m:e>
                        </m:rad>
                      </m:den>
                    </m:f>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24</m:t>
                        </m:r>
                      </m:num>
                      <m:den>
                        <m:rad>
                          <m:radPr>
                            <m:degHide m:val="on"/>
                            <m:ctrlPr>
                              <a:rPr lang="en-CA" i="1">
                                <a:latin typeface="Cambria Math" panose="02040503050406030204" pitchFamily="18" charset="0"/>
                              </a:rPr>
                            </m:ctrlPr>
                          </m:radPr>
                          <m:deg/>
                          <m:e>
                            <m:r>
                              <a:rPr lang="en-US" i="1">
                                <a:latin typeface="Cambria Math" panose="02040503050406030204" pitchFamily="18" charset="0"/>
                              </a:rPr>
                              <m:t>20</m:t>
                            </m:r>
                          </m:e>
                        </m:rad>
                        <m:rad>
                          <m:radPr>
                            <m:degHide m:val="on"/>
                            <m:ctrlPr>
                              <a:rPr lang="en-CA" i="1">
                                <a:latin typeface="Cambria Math" panose="02040503050406030204" pitchFamily="18" charset="0"/>
                              </a:rPr>
                            </m:ctrlPr>
                          </m:radPr>
                          <m:deg/>
                          <m:e>
                            <m:r>
                              <a:rPr lang="en-US" i="1">
                                <a:latin typeface="Cambria Math" panose="02040503050406030204" pitchFamily="18" charset="0"/>
                              </a:rPr>
                              <m:t>32</m:t>
                            </m:r>
                          </m:e>
                        </m:rad>
                      </m:den>
                    </m:f>
                    <m:r>
                      <a:rPr lang="en-US" i="1">
                        <a:latin typeface="Cambria Math" panose="02040503050406030204" pitchFamily="18" charset="0"/>
                      </a:rPr>
                      <m:t>=0.9486833 ≅0.95</m:t>
                    </m:r>
                  </m:oMath>
                </a14:m>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691237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Step 3. Interpret the results</a:t>
            </a:r>
          </a:p>
        </p:txBody>
      </p:sp>
      <p:sp>
        <p:nvSpPr>
          <p:cNvPr id="3" name="Content Placeholder 2"/>
          <p:cNvSpPr>
            <a:spLocks noGrp="1"/>
          </p:cNvSpPr>
          <p:nvPr>
            <p:ph idx="1"/>
          </p:nvPr>
        </p:nvSpPr>
        <p:spPr/>
        <p:txBody>
          <a:bodyPr>
            <a:normAutofit/>
          </a:bodyPr>
          <a:lstStyle/>
          <a:p>
            <a:r>
              <a:rPr lang="en-US" dirty="0"/>
              <a:t>For this value of r we can conclude that there is a strong linear correlation between the x and the y values in the set of data.</a:t>
            </a:r>
          </a:p>
          <a:p>
            <a:pPr marL="0" indent="0">
              <a:buNone/>
            </a:pPr>
            <a:endParaRPr lang="en-CA" dirty="0"/>
          </a:p>
          <a:p>
            <a:r>
              <a:rPr lang="en-US" dirty="0"/>
              <a:t>When r is calculated, we can say that for r = 0.95 we have a pretty strong linear relationship; nonetheless, if r has a value of 0.70, it is hard to decide if the linearity of the relationship is strong enough. This question led to the introduction of a new coefficient called the coefficient of determination.</a:t>
            </a:r>
          </a:p>
          <a:p>
            <a:pPr marL="0" indent="0">
              <a:buNone/>
            </a:pPr>
            <a:endParaRPr lang="en-CA" dirty="0"/>
          </a:p>
          <a:p>
            <a:r>
              <a:rPr lang="en-US" dirty="0"/>
              <a:t>The coefficient of determination is used to interpret the degree of linearity in more familiar terms.</a:t>
            </a:r>
            <a:endParaRPr lang="en-CA" dirty="0"/>
          </a:p>
          <a:p>
            <a:pPr marL="0" indent="0">
              <a:buNone/>
            </a:pPr>
            <a:endParaRPr lang="en-CA" dirty="0"/>
          </a:p>
        </p:txBody>
      </p:sp>
    </p:spTree>
    <p:extLst>
      <p:ext uri="{BB962C8B-B14F-4D97-AF65-F5344CB8AC3E}">
        <p14:creationId xmlns:p14="http://schemas.microsoft.com/office/powerpoint/2010/main" val="2314173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Coefficient of determination continued…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coefficient of determination is a better measure when we decide about the linearity of a relationship. It represents the proportion of variation in the y values that is explained by x.</a:t>
                </a:r>
              </a:p>
              <a:p>
                <a:r>
                  <a:rPr lang="en-CA" dirty="0"/>
                  <a:t>An </a:t>
                </a:r>
                <a14:m>
                  <m:oMath xmlns:m="http://schemas.openxmlformats.org/officeDocument/2006/math">
                    <m:sSup>
                      <m:sSupPr>
                        <m:ctrlPr>
                          <a:rPr lang="en-CA" i="1" smtClean="0">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r>
                      <a:rPr lang="en-US" i="1">
                        <a:latin typeface="Cambria Math" panose="02040503050406030204" pitchFamily="18" charset="0"/>
                      </a:rPr>
                      <m:t> </m:t>
                    </m:r>
                  </m:oMath>
                </a14:m>
                <a:r>
                  <a:rPr lang="en-CA" dirty="0"/>
                  <a:t>between 0 and 1 indicates the extent to which the dependent variable is predictable. An </a:t>
                </a:r>
                <a14:m>
                  <m:oMath xmlns:m="http://schemas.openxmlformats.org/officeDocument/2006/math">
                    <m:sSup>
                      <m:sSupPr>
                        <m:ctrlPr>
                          <a:rPr lang="en-CA"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oMath>
                </a14:m>
                <a:r>
                  <a:rPr lang="en-CA" dirty="0"/>
                  <a:t> of 0.10 means that 10 percent of the variance in </a:t>
                </a:r>
                <a:r>
                  <a:rPr lang="en-CA" i="1" dirty="0"/>
                  <a:t>y</a:t>
                </a:r>
                <a:r>
                  <a:rPr lang="en-CA" dirty="0"/>
                  <a:t> is predictable from x; an </a:t>
                </a:r>
                <a14:m>
                  <m:oMath xmlns:m="http://schemas.openxmlformats.org/officeDocument/2006/math">
                    <m:sSup>
                      <m:sSupPr>
                        <m:ctrlPr>
                          <a:rPr lang="en-CA"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oMath>
                </a14:m>
                <a:r>
                  <a:rPr lang="en-CA" dirty="0"/>
                  <a:t> of 0.20 means that 20 percent is predictable; and so </a:t>
                </a:r>
                <a:r>
                  <a:rPr lang="en-CA"/>
                  <a:t>on.</a:t>
                </a:r>
                <a:endParaRPr lang="en-CA" dirty="0"/>
              </a:p>
              <a:p>
                <a:r>
                  <a:rPr lang="en-US" dirty="0"/>
                  <a:t>To calculate the coefficient of determination, simply calculate r then square the found value. For the previous example, r was 0.95. Therefore, the coefficient of determination for this set of data will be: </a:t>
                </a:r>
                <a14:m>
                  <m:oMath xmlns:m="http://schemas.openxmlformats.org/officeDocument/2006/math">
                    <m:sSup>
                      <m:sSupPr>
                        <m:ctrlPr>
                          <a:rPr lang="en-CA"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r>
                      <a:rPr lang="en-US" i="1">
                        <a:latin typeface="Cambria Math" panose="02040503050406030204" pitchFamily="18" charset="0"/>
                      </a:rPr>
                      <m:t>=0.90</m:t>
                    </m:r>
                  </m:oMath>
                </a14:m>
                <a:r>
                  <a:rPr lang="en-US" dirty="0"/>
                  <a:t>.</a:t>
                </a: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cstate="print"/>
                <a:stretch>
                  <a:fillRect l="-313" t="-1818" r="-1944"/>
                </a:stretch>
              </a:blipFill>
            </p:spPr>
            <p:txBody>
              <a:bodyPr/>
              <a:lstStyle/>
              <a:p>
                <a:r>
                  <a:rPr lang="en-CA">
                    <a:noFill/>
                  </a:rPr>
                  <a:t> </a:t>
                </a:r>
              </a:p>
            </p:txBody>
          </p:sp>
        </mc:Fallback>
      </mc:AlternateContent>
    </p:spTree>
    <p:extLst>
      <p:ext uri="{BB962C8B-B14F-4D97-AF65-F5344CB8AC3E}">
        <p14:creationId xmlns:p14="http://schemas.microsoft.com/office/powerpoint/2010/main" val="583150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Practice</a:t>
            </a:r>
          </a:p>
        </p:txBody>
      </p:sp>
      <p:sp>
        <p:nvSpPr>
          <p:cNvPr id="3" name="Content Placeholder 2"/>
          <p:cNvSpPr>
            <a:spLocks noGrp="1"/>
          </p:cNvSpPr>
          <p:nvPr>
            <p:ph idx="1"/>
          </p:nvPr>
        </p:nvSpPr>
        <p:spPr/>
        <p:txBody>
          <a:bodyPr/>
          <a:lstStyle/>
          <a:p>
            <a:r>
              <a:rPr lang="en-CA" dirty="0"/>
              <a:t>1. A town assessor was trying to determine the relationship between the size of a parcel of land (x) and the selling price (y).</a:t>
            </a:r>
          </a:p>
          <a:p>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183293952"/>
              </p:ext>
            </p:extLst>
          </p:nvPr>
        </p:nvGraphicFramePr>
        <p:xfrm>
          <a:off x="1274660" y="3414960"/>
          <a:ext cx="7173148" cy="2300039"/>
        </p:xfrm>
        <a:graphic>
          <a:graphicData uri="http://schemas.openxmlformats.org/drawingml/2006/table">
            <a:tbl>
              <a:tblPr firstRow="1" firstCol="1" bandRow="1">
                <a:tableStyleId>{5C22544A-7EE6-4342-B048-85BDC9FD1C3A}</a:tableStyleId>
              </a:tblPr>
              <a:tblGrid>
                <a:gridCol w="3586574">
                  <a:extLst>
                    <a:ext uri="{9D8B030D-6E8A-4147-A177-3AD203B41FA5}">
                      <a16:colId xmlns:a16="http://schemas.microsoft.com/office/drawing/2014/main" val="20000"/>
                    </a:ext>
                  </a:extLst>
                </a:gridCol>
                <a:gridCol w="3586574">
                  <a:extLst>
                    <a:ext uri="{9D8B030D-6E8A-4147-A177-3AD203B41FA5}">
                      <a16:colId xmlns:a16="http://schemas.microsoft.com/office/drawing/2014/main" val="20001"/>
                    </a:ext>
                  </a:extLst>
                </a:gridCol>
              </a:tblGrid>
              <a:tr h="328577">
                <a:tc>
                  <a:txBody>
                    <a:bodyPr/>
                    <a:lstStyle/>
                    <a:p>
                      <a:pPr algn="ctr">
                        <a:lnSpc>
                          <a:spcPct val="107000"/>
                        </a:lnSpc>
                        <a:spcAft>
                          <a:spcPts val="0"/>
                        </a:spcAft>
                      </a:pPr>
                      <a:r>
                        <a:rPr lang="en-CA" sz="1200">
                          <a:effectLst/>
                        </a:rPr>
                        <a:t>Size in acres (x)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a:effectLst/>
                        </a:rPr>
                        <a:t>Selling price in thousands of dollars (y)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28577">
                <a:tc>
                  <a:txBody>
                    <a:bodyPr/>
                    <a:lstStyle/>
                    <a:p>
                      <a:pPr algn="ctr">
                        <a:lnSpc>
                          <a:spcPct val="107000"/>
                        </a:lnSpc>
                        <a:spcAft>
                          <a:spcPts val="0"/>
                        </a:spcAft>
                      </a:pPr>
                      <a:r>
                        <a:rPr lang="en-CA" sz="1200">
                          <a:effectLst/>
                        </a:rPr>
                        <a:t>0.5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a:effectLst/>
                        </a:rPr>
                        <a:t>25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28577">
                <a:tc>
                  <a:txBody>
                    <a:bodyPr/>
                    <a:lstStyle/>
                    <a:p>
                      <a:pPr algn="ctr">
                        <a:lnSpc>
                          <a:spcPct val="107000"/>
                        </a:lnSpc>
                        <a:spcAft>
                          <a:spcPts val="0"/>
                        </a:spcAft>
                      </a:pPr>
                      <a:r>
                        <a:rPr lang="en-CA" sz="1200">
                          <a:effectLst/>
                        </a:rPr>
                        <a:t>1.0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a:effectLst/>
                        </a:rPr>
                        <a:t>40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28577">
                <a:tc>
                  <a:txBody>
                    <a:bodyPr/>
                    <a:lstStyle/>
                    <a:p>
                      <a:pPr algn="ctr">
                        <a:lnSpc>
                          <a:spcPct val="107000"/>
                        </a:lnSpc>
                        <a:spcAft>
                          <a:spcPts val="0"/>
                        </a:spcAft>
                      </a:pPr>
                      <a:r>
                        <a:rPr lang="en-CA" sz="1200">
                          <a:effectLst/>
                        </a:rPr>
                        <a:t>1.5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a:effectLst/>
                        </a:rPr>
                        <a:t>55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28577">
                <a:tc>
                  <a:txBody>
                    <a:bodyPr/>
                    <a:lstStyle/>
                    <a:p>
                      <a:pPr algn="ctr">
                        <a:lnSpc>
                          <a:spcPct val="107000"/>
                        </a:lnSpc>
                        <a:spcAft>
                          <a:spcPts val="0"/>
                        </a:spcAft>
                      </a:pPr>
                      <a:r>
                        <a:rPr lang="en-CA" sz="1200">
                          <a:effectLst/>
                        </a:rPr>
                        <a:t>2.0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a:effectLst/>
                        </a:rPr>
                        <a:t>65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28577">
                <a:tc>
                  <a:txBody>
                    <a:bodyPr/>
                    <a:lstStyle/>
                    <a:p>
                      <a:pPr algn="ctr">
                        <a:lnSpc>
                          <a:spcPct val="107000"/>
                        </a:lnSpc>
                        <a:spcAft>
                          <a:spcPts val="0"/>
                        </a:spcAft>
                      </a:pPr>
                      <a:r>
                        <a:rPr lang="en-CA" sz="1200">
                          <a:effectLst/>
                        </a:rPr>
                        <a:t>2.5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a:effectLst/>
                        </a:rPr>
                        <a:t>75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28577">
                <a:tc>
                  <a:txBody>
                    <a:bodyPr/>
                    <a:lstStyle/>
                    <a:p>
                      <a:pPr algn="ctr">
                        <a:lnSpc>
                          <a:spcPct val="107000"/>
                        </a:lnSpc>
                        <a:spcAft>
                          <a:spcPts val="0"/>
                        </a:spcAft>
                      </a:pPr>
                      <a:r>
                        <a:rPr lang="en-CA" sz="1200">
                          <a:effectLst/>
                        </a:rPr>
                        <a:t>3.0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CA" sz="1200" dirty="0">
                          <a:effectLst/>
                        </a:rPr>
                        <a:t>80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57184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CA" dirty="0"/>
            </a:br>
            <a:br>
              <a:rPr lang="en-CA" dirty="0"/>
            </a:br>
            <a:r>
              <a:rPr lang="en-CA" sz="2700" dirty="0"/>
              <a:t>a)</a:t>
            </a:r>
            <a:r>
              <a:rPr lang="en-CA" dirty="0"/>
              <a:t> </a:t>
            </a:r>
            <a:r>
              <a:rPr lang="en-CA" sz="2700" dirty="0"/>
              <a:t>Draw a scatter diagram. Does the selling price appear to increase as the acreage increases?</a:t>
            </a:r>
            <a:br>
              <a:rPr lang="en-CA" sz="2700" dirty="0"/>
            </a:br>
            <a:r>
              <a:rPr lang="en-CA" dirty="0"/>
              <a:t> </a:t>
            </a:r>
            <a:br>
              <a:rPr lang="en-CA" dirty="0"/>
            </a:br>
            <a:endParaRPr lang="en-CA" dirty="0"/>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val="2369046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dirty="0"/>
            </a:br>
            <a:r>
              <a:rPr lang="en-CA" sz="2700" dirty="0"/>
              <a:t>b) Find the line of best fit. Sketch the line on the same diagram as the scatter plot one.</a:t>
            </a:r>
            <a:br>
              <a:rPr lang="en-CA" sz="2700" dirty="0"/>
            </a:br>
            <a:endParaRPr lang="en-CA" sz="2700"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659012346"/>
                  </p:ext>
                </p:extLst>
              </p:nvPr>
            </p:nvGraphicFramePr>
            <p:xfrm>
              <a:off x="1024128" y="2496664"/>
              <a:ext cx="7579544" cy="3187163"/>
            </p:xfrm>
            <a:graphic>
              <a:graphicData uri="http://schemas.openxmlformats.org/drawingml/2006/table">
                <a:tbl>
                  <a:tblPr firstRow="1" firstCol="1" bandRow="1">
                    <a:tableStyleId>{5C22544A-7EE6-4342-B048-85BDC9FD1C3A}</a:tableStyleId>
                  </a:tblPr>
                  <a:tblGrid>
                    <a:gridCol w="1504082">
                      <a:extLst>
                        <a:ext uri="{9D8B030D-6E8A-4147-A177-3AD203B41FA5}">
                          <a16:colId xmlns:a16="http://schemas.microsoft.com/office/drawing/2014/main" val="20000"/>
                        </a:ext>
                      </a:extLst>
                    </a:gridCol>
                    <a:gridCol w="1440401">
                      <a:extLst>
                        <a:ext uri="{9D8B030D-6E8A-4147-A177-3AD203B41FA5}">
                          <a16:colId xmlns:a16="http://schemas.microsoft.com/office/drawing/2014/main" val="20001"/>
                        </a:ext>
                      </a:extLst>
                    </a:gridCol>
                    <a:gridCol w="1754259">
                      <a:extLst>
                        <a:ext uri="{9D8B030D-6E8A-4147-A177-3AD203B41FA5}">
                          <a16:colId xmlns:a16="http://schemas.microsoft.com/office/drawing/2014/main" val="20002"/>
                        </a:ext>
                      </a:extLst>
                    </a:gridCol>
                    <a:gridCol w="1440401">
                      <a:extLst>
                        <a:ext uri="{9D8B030D-6E8A-4147-A177-3AD203B41FA5}">
                          <a16:colId xmlns:a16="http://schemas.microsoft.com/office/drawing/2014/main" val="20003"/>
                        </a:ext>
                      </a:extLst>
                    </a:gridCol>
                    <a:gridCol w="1440401">
                      <a:extLst>
                        <a:ext uri="{9D8B030D-6E8A-4147-A177-3AD203B41FA5}">
                          <a16:colId xmlns:a16="http://schemas.microsoft.com/office/drawing/2014/main" val="20004"/>
                        </a:ext>
                      </a:extLst>
                    </a:gridCol>
                  </a:tblGrid>
                  <a:tr h="518144">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𝒙</m:t>
                                </m:r>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𝒚</m:t>
                                </m:r>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𝑥</m:t>
                                </m:r>
                                <m:r>
                                  <a:rPr lang="en-US" sz="1200">
                                    <a:effectLst/>
                                    <a:latin typeface="Cambria Math" panose="02040503050406030204" pitchFamily="18" charset="0"/>
                                  </a:rPr>
                                  <m:t>×</m:t>
                                </m:r>
                                <m:r>
                                  <a:rPr lang="en-US" sz="1200">
                                    <a:effectLst/>
                                    <a:latin typeface="Cambria Math" panose="02040503050406030204" pitchFamily="18" charset="0"/>
                                  </a:rPr>
                                  <m:t>𝑦</m:t>
                                </m:r>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CA" sz="1200" i="1">
                                        <a:effectLst/>
                                        <a:latin typeface="Cambria Math" panose="02040503050406030204" pitchFamily="18" charset="0"/>
                                      </a:rPr>
                                    </m:ctrlPr>
                                  </m:sSupPr>
                                  <m:e>
                                    <m:r>
                                      <a:rPr lang="en-US" sz="1200">
                                        <a:effectLst/>
                                        <a:latin typeface="Cambria Math" panose="02040503050406030204" pitchFamily="18" charset="0"/>
                                      </a:rPr>
                                      <m:t>𝒙</m:t>
                                    </m:r>
                                  </m:e>
                                  <m:sup>
                                    <m:r>
                                      <a:rPr lang="en-US" sz="1200">
                                        <a:effectLst/>
                                        <a:latin typeface="Cambria Math" panose="02040503050406030204" pitchFamily="18" charset="0"/>
                                      </a:rPr>
                                      <m:t>𝟐</m:t>
                                    </m:r>
                                  </m:sup>
                                </m:sSup>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CA" sz="1200" i="1">
                                        <a:effectLst/>
                                        <a:latin typeface="Cambria Math" panose="02040503050406030204" pitchFamily="18" charset="0"/>
                                      </a:rPr>
                                    </m:ctrlPr>
                                  </m:sSupPr>
                                  <m:e>
                                    <m:r>
                                      <a:rPr lang="en-US" sz="1200">
                                        <a:effectLst/>
                                        <a:latin typeface="Cambria Math" panose="02040503050406030204" pitchFamily="18" charset="0"/>
                                      </a:rPr>
                                      <m:t>𝒚</m:t>
                                    </m:r>
                                  </m:e>
                                  <m:sup>
                                    <m:r>
                                      <a:rPr lang="en-US" sz="1200">
                                        <a:effectLst/>
                                        <a:latin typeface="Cambria Math" panose="02040503050406030204" pitchFamily="18" charset="0"/>
                                      </a:rPr>
                                      <m:t>𝟐</m:t>
                                    </m:r>
                                  </m:sup>
                                </m:sSup>
                              </m:oMath>
                            </m:oMathPara>
                          </a14:m>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r h="98840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1200" i="1">
                                        <a:effectLst/>
                                        <a:latin typeface="Cambria Math" panose="02040503050406030204" pitchFamily="18" charset="0"/>
                                      </a:rPr>
                                    </m:ctrlPr>
                                  </m:naryPr>
                                  <m:sub/>
                                  <m:sup/>
                                  <m:e>
                                    <m:r>
                                      <a:rPr lang="en-US" sz="1200">
                                        <a:effectLst/>
                                        <a:latin typeface="Cambria Math" panose="02040503050406030204" pitchFamily="18" charset="0"/>
                                      </a:rPr>
                                      <m:t>𝑥</m:t>
                                    </m:r>
                                  </m:e>
                                </m:nary>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1200" i="1">
                                        <a:effectLst/>
                                        <a:latin typeface="Cambria Math" panose="02040503050406030204" pitchFamily="18" charset="0"/>
                                      </a:rPr>
                                    </m:ctrlPr>
                                  </m:naryPr>
                                  <m:sub/>
                                  <m:sup/>
                                  <m:e>
                                    <m:r>
                                      <a:rPr lang="en-US" sz="1200">
                                        <a:effectLst/>
                                        <a:latin typeface="Cambria Math" panose="02040503050406030204" pitchFamily="18" charset="0"/>
                                      </a:rPr>
                                      <m:t>𝑦</m:t>
                                    </m:r>
                                  </m:e>
                                </m:nary>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1200" i="1">
                                        <a:effectLst/>
                                        <a:latin typeface="Cambria Math" panose="02040503050406030204" pitchFamily="18" charset="0"/>
                                      </a:rPr>
                                    </m:ctrlPr>
                                  </m:naryPr>
                                  <m:sub/>
                                  <m:sup/>
                                  <m:e>
                                    <m:r>
                                      <a:rPr lang="en-US" sz="1200">
                                        <a:effectLst/>
                                        <a:latin typeface="Cambria Math" panose="02040503050406030204" pitchFamily="18" charset="0"/>
                                      </a:rPr>
                                      <m:t>(</m:t>
                                    </m:r>
                                    <m:r>
                                      <a:rPr lang="en-US" sz="1200">
                                        <a:effectLst/>
                                        <a:latin typeface="Cambria Math" panose="02040503050406030204" pitchFamily="18" charset="0"/>
                                      </a:rPr>
                                      <m:t>𝑥</m:t>
                                    </m:r>
                                    <m:r>
                                      <a:rPr lang="en-US" sz="1200">
                                        <a:effectLst/>
                                        <a:latin typeface="Cambria Math" panose="02040503050406030204" pitchFamily="18" charset="0"/>
                                      </a:rPr>
                                      <m:t>×</m:t>
                                    </m:r>
                                    <m:r>
                                      <a:rPr lang="en-US" sz="1200">
                                        <a:effectLst/>
                                        <a:latin typeface="Cambria Math" panose="02040503050406030204" pitchFamily="18" charset="0"/>
                                      </a:rPr>
                                      <m:t>𝑦</m:t>
                                    </m:r>
                                    <m:r>
                                      <a:rPr lang="en-US" sz="1200">
                                        <a:effectLst/>
                                        <a:latin typeface="Cambria Math" panose="02040503050406030204" pitchFamily="18" charset="0"/>
                                      </a:rPr>
                                      <m:t>)</m:t>
                                    </m:r>
                                  </m:e>
                                </m:nary>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1200" i="1">
                                        <a:effectLst/>
                                        <a:latin typeface="Cambria Math" panose="02040503050406030204" pitchFamily="18" charset="0"/>
                                      </a:rPr>
                                    </m:ctrlPr>
                                  </m:naryPr>
                                  <m:sub/>
                                  <m:sup/>
                                  <m:e>
                                    <m:sSup>
                                      <m:sSupPr>
                                        <m:ctrlPr>
                                          <a:rPr lang="en-CA" sz="1200" i="1">
                                            <a:effectLst/>
                                            <a:latin typeface="Cambria Math" panose="02040503050406030204" pitchFamily="18" charset="0"/>
                                          </a:rPr>
                                        </m:ctrlPr>
                                      </m:sSupPr>
                                      <m:e>
                                        <m:r>
                                          <a:rPr lang="en-US" sz="1200">
                                            <a:effectLst/>
                                            <a:latin typeface="Cambria Math" panose="02040503050406030204" pitchFamily="18" charset="0"/>
                                          </a:rPr>
                                          <m:t>𝑥</m:t>
                                        </m:r>
                                      </m:e>
                                      <m:sup>
                                        <m:r>
                                          <a:rPr lang="en-US" sz="1200">
                                            <a:effectLst/>
                                            <a:latin typeface="Cambria Math" panose="02040503050406030204" pitchFamily="18" charset="0"/>
                                          </a:rPr>
                                          <m:t>2</m:t>
                                        </m:r>
                                      </m:sup>
                                    </m:sSup>
                                  </m:e>
                                </m:nary>
                              </m:oMath>
                            </m:oMathPara>
                          </a14:m>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endParaRPr lang="en-CA" sz="1200" dirty="0">
                            <a:effectLst/>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CA" sz="1200" i="1">
                                        <a:effectLst/>
                                        <a:latin typeface="Cambria Math" panose="02040503050406030204" pitchFamily="18" charset="0"/>
                                      </a:rPr>
                                    </m:ctrlPr>
                                  </m:naryPr>
                                  <m:sub/>
                                  <m:sup/>
                                  <m:e>
                                    <m:sSup>
                                      <m:sSupPr>
                                        <m:ctrlPr>
                                          <a:rPr lang="en-CA" sz="1200" i="1">
                                            <a:effectLst/>
                                            <a:latin typeface="Cambria Math" panose="02040503050406030204" pitchFamily="18" charset="0"/>
                                          </a:rPr>
                                        </m:ctrlPr>
                                      </m:sSupPr>
                                      <m:e>
                                        <m:r>
                                          <a:rPr lang="en-US" sz="1200">
                                            <a:effectLst/>
                                            <a:latin typeface="Cambria Math" panose="02040503050406030204" pitchFamily="18" charset="0"/>
                                          </a:rPr>
                                          <m:t>𝑦</m:t>
                                        </m:r>
                                      </m:e>
                                      <m:sup>
                                        <m:r>
                                          <a:rPr lang="en-US" sz="1200">
                                            <a:effectLst/>
                                            <a:latin typeface="Cambria Math" panose="02040503050406030204" pitchFamily="18" charset="0"/>
                                          </a:rPr>
                                          <m:t>2</m:t>
                                        </m:r>
                                      </m:sup>
                                    </m:sSup>
                                  </m:e>
                                </m:nary>
                              </m:oMath>
                            </m:oMathPara>
                          </a14:m>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6"/>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xmlns="" xmlns:a14="http://schemas.microsoft.com/office/drawing/2010/main" val="3659012346"/>
                  </p:ext>
                </p:extLst>
              </p:nvPr>
            </p:nvGraphicFramePr>
            <p:xfrm>
              <a:off x="1024128" y="2496664"/>
              <a:ext cx="7579544" cy="3187163"/>
            </p:xfrm>
            <a:graphic>
              <a:graphicData uri="http://schemas.openxmlformats.org/drawingml/2006/table">
                <a:tbl>
                  <a:tblPr firstRow="1" firstCol="1" bandRow="1">
                    <a:tableStyleId>{5C22544A-7EE6-4342-B048-85BDC9FD1C3A}</a:tableStyleId>
                  </a:tblPr>
                  <a:tblGrid>
                    <a:gridCol w="1504082"/>
                    <a:gridCol w="1440401"/>
                    <a:gridCol w="1754259"/>
                    <a:gridCol w="1440401"/>
                    <a:gridCol w="1440401"/>
                  </a:tblGrid>
                  <a:tr h="518144">
                    <a:tc>
                      <a:txBody>
                        <a:bodyPr/>
                        <a:lstStyle/>
                        <a:p>
                          <a:endParaRPr lang="en-US"/>
                        </a:p>
                      </a:txBody>
                      <a:tcPr marL="0" marR="0" marT="0" marB="0" anchor="ctr">
                        <a:blipFill rotWithShape="0">
                          <a:blip r:embed="rId2"/>
                          <a:stretch>
                            <a:fillRect l="-810" t="-1176" r="-405263" b="-518824"/>
                          </a:stretch>
                        </a:blipFill>
                      </a:tcPr>
                    </a:tc>
                    <a:tc>
                      <a:txBody>
                        <a:bodyPr/>
                        <a:lstStyle/>
                        <a:p>
                          <a:endParaRPr lang="en-US"/>
                        </a:p>
                      </a:txBody>
                      <a:tcPr marL="0" marR="0" marT="0" marB="0" anchor="ctr">
                        <a:blipFill rotWithShape="0">
                          <a:blip r:embed="rId2"/>
                          <a:stretch>
                            <a:fillRect l="-105508" t="-1176" r="-324153" b="-518824"/>
                          </a:stretch>
                        </a:blipFill>
                      </a:tcPr>
                    </a:tc>
                    <a:tc>
                      <a:txBody>
                        <a:bodyPr/>
                        <a:lstStyle/>
                        <a:p>
                          <a:endParaRPr lang="en-US"/>
                        </a:p>
                      </a:txBody>
                      <a:tcPr marL="0" marR="0" marT="0" marB="0" anchor="ctr">
                        <a:blipFill rotWithShape="0">
                          <a:blip r:embed="rId2"/>
                          <a:stretch>
                            <a:fillRect l="-168403" t="-1176" r="-165625" b="-518824"/>
                          </a:stretch>
                        </a:blipFill>
                      </a:tcPr>
                    </a:tc>
                    <a:tc>
                      <a:txBody>
                        <a:bodyPr/>
                        <a:lstStyle/>
                        <a:p>
                          <a:endParaRPr lang="en-US"/>
                        </a:p>
                      </a:txBody>
                      <a:tcPr marL="0" marR="0" marT="0" marB="0" anchor="ctr">
                        <a:blipFill rotWithShape="0">
                          <a:blip r:embed="rId2"/>
                          <a:stretch>
                            <a:fillRect l="-326160" t="-1176" r="-101266" b="-518824"/>
                          </a:stretch>
                        </a:blipFill>
                      </a:tcPr>
                    </a:tc>
                    <a:tc>
                      <a:txBody>
                        <a:bodyPr/>
                        <a:lstStyle/>
                        <a:p>
                          <a:endParaRPr lang="en-US"/>
                        </a:p>
                      </a:txBody>
                      <a:tcPr marL="0" marR="0" marT="0" marB="0">
                        <a:blipFill rotWithShape="0">
                          <a:blip r:embed="rId2"/>
                          <a:stretch>
                            <a:fillRect l="-427966" t="-1176" r="-1695" b="-518824"/>
                          </a:stretch>
                        </a:blipFill>
                      </a:tcPr>
                    </a:tc>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36122">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988409">
                    <a:tc>
                      <a:txBody>
                        <a:bodyPr/>
                        <a:lstStyle/>
                        <a:p>
                          <a:endParaRPr lang="en-US"/>
                        </a:p>
                      </a:txBody>
                      <a:tcPr marL="0" marR="0" marT="0" marB="0" anchor="ctr">
                        <a:blipFill rotWithShape="0">
                          <a:blip r:embed="rId2"/>
                          <a:stretch>
                            <a:fillRect l="-810" t="-222086" r="-405263" b="-1227"/>
                          </a:stretch>
                        </a:blipFill>
                      </a:tcPr>
                    </a:tc>
                    <a:tc>
                      <a:txBody>
                        <a:bodyPr/>
                        <a:lstStyle/>
                        <a:p>
                          <a:endParaRPr lang="en-US"/>
                        </a:p>
                      </a:txBody>
                      <a:tcPr marL="0" marR="0" marT="0" marB="0" anchor="ctr">
                        <a:blipFill rotWithShape="0">
                          <a:blip r:embed="rId2"/>
                          <a:stretch>
                            <a:fillRect l="-105508" t="-222086" r="-324153" b="-1227"/>
                          </a:stretch>
                        </a:blipFill>
                      </a:tcPr>
                    </a:tc>
                    <a:tc>
                      <a:txBody>
                        <a:bodyPr/>
                        <a:lstStyle/>
                        <a:p>
                          <a:endParaRPr lang="en-US"/>
                        </a:p>
                      </a:txBody>
                      <a:tcPr marL="0" marR="0" marT="0" marB="0" anchor="ctr">
                        <a:blipFill rotWithShape="0">
                          <a:blip r:embed="rId2"/>
                          <a:stretch>
                            <a:fillRect l="-168403" t="-222086" r="-165625" b="-1227"/>
                          </a:stretch>
                        </a:blipFill>
                      </a:tcPr>
                    </a:tc>
                    <a:tc>
                      <a:txBody>
                        <a:bodyPr/>
                        <a:lstStyle/>
                        <a:p>
                          <a:endParaRPr lang="en-US"/>
                        </a:p>
                      </a:txBody>
                      <a:tcPr marL="0" marR="0" marT="0" marB="0" anchor="ctr">
                        <a:blipFill rotWithShape="0">
                          <a:blip r:embed="rId2"/>
                          <a:stretch>
                            <a:fillRect l="-326160" t="-222086" r="-101266" b="-1227"/>
                          </a:stretch>
                        </a:blipFill>
                      </a:tcPr>
                    </a:tc>
                    <a:tc>
                      <a:txBody>
                        <a:bodyPr/>
                        <a:lstStyle/>
                        <a:p>
                          <a:endParaRPr lang="en-US"/>
                        </a:p>
                      </a:txBody>
                      <a:tcPr marL="0" marR="0" marT="0" marB="0">
                        <a:blipFill rotWithShape="0">
                          <a:blip r:embed="rId2"/>
                          <a:stretch>
                            <a:fillRect l="-427966" t="-222086" r="-1695" b="-1227"/>
                          </a:stretch>
                        </a:blipFill>
                      </a:tcPr>
                    </a:tc>
                  </a:tr>
                </a:tbl>
              </a:graphicData>
            </a:graphic>
          </p:graphicFrame>
        </mc:Fallback>
      </mc:AlternateContent>
    </p:spTree>
    <p:extLst>
      <p:ext uri="{BB962C8B-B14F-4D97-AF65-F5344CB8AC3E}">
        <p14:creationId xmlns:p14="http://schemas.microsoft.com/office/powerpoint/2010/main" val="25190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US" dirty="0"/>
              <a:t>The slope, m, indicates how steep the line will look when drawn on a Cartesian plane; when m = 0, the line will be horizontal, meaning y will have only one value for any values of x. For vertical lines, the slope is not defined.</a:t>
            </a:r>
          </a:p>
          <a:p>
            <a:pPr marL="0" indent="0">
              <a:buNone/>
            </a:pPr>
            <a:endParaRPr lang="en-CA" dirty="0"/>
          </a:p>
          <a:p>
            <a:r>
              <a:rPr lang="en-US" dirty="0"/>
              <a:t>The y – intercept represents the value of y for which x = 0, or, in other words, the point where the line intersects the y axis.</a:t>
            </a:r>
            <a:endParaRPr lang="en-CA" dirty="0"/>
          </a:p>
          <a:p>
            <a:endParaRPr lang="en-CA" dirty="0"/>
          </a:p>
        </p:txBody>
      </p:sp>
    </p:spTree>
    <p:extLst>
      <p:ext uri="{BB962C8B-B14F-4D97-AF65-F5344CB8AC3E}">
        <p14:creationId xmlns:p14="http://schemas.microsoft.com/office/powerpoint/2010/main" val="655645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35875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CA" dirty="0"/>
            </a:br>
            <a:r>
              <a:rPr lang="en-CA" sz="2700" dirty="0"/>
              <a:t>c) Estimate the selling price for a 1.7 –acre piece of land.</a:t>
            </a:r>
            <a:br>
              <a:rPr lang="en-CA" sz="2700" dirty="0"/>
            </a:br>
            <a:endParaRPr lang="en-CA" sz="27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483995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a:t>d) Calculate the linear correlation coefficient</a:t>
            </a:r>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003384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CA" dirty="0"/>
            </a:br>
            <a:r>
              <a:rPr lang="en-CA" sz="2700" dirty="0"/>
              <a:t>e) Find the coefficient of determination.</a:t>
            </a:r>
            <a:br>
              <a:rPr lang="en-CA" sz="2700" dirty="0"/>
            </a:br>
            <a:r>
              <a:rPr lang="en-CA" sz="2700" dirty="0"/>
              <a:t>f) Draw a conclusion about the linearity of the data.</a:t>
            </a:r>
            <a:br>
              <a:rPr lang="en-CA" sz="2700" dirty="0"/>
            </a:br>
            <a:endParaRPr lang="en-CA" sz="27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589175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3241235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5481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US" dirty="0"/>
              <a:t>In most real situations, the points representing the data are not exactly on the line, but tend to cluster around the line. </a:t>
            </a:r>
          </a:p>
          <a:p>
            <a:endParaRPr lang="en-US" dirty="0"/>
          </a:p>
          <a:p>
            <a:r>
              <a:rPr lang="en-US" dirty="0"/>
              <a:t>In these situations, finding the line that is the closest approximation of the data will help us predict the approximate values of the dependent variable for a certain value of the independent variable.</a:t>
            </a:r>
            <a:endParaRPr lang="en-CA" dirty="0"/>
          </a:p>
          <a:p>
            <a:endParaRPr lang="en-CA" dirty="0"/>
          </a:p>
        </p:txBody>
      </p:sp>
    </p:spTree>
    <p:extLst>
      <p:ext uri="{BB962C8B-B14F-4D97-AF65-F5344CB8AC3E}">
        <p14:creationId xmlns:p14="http://schemas.microsoft.com/office/powerpoint/2010/main" val="406063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Given the data below, construct a scatter plot graph to represent the data</a:t>
            </a:r>
          </a:p>
        </p:txBody>
      </p:sp>
      <p:sp>
        <p:nvSpPr>
          <p:cNvPr id="4" name="Text Box 11"/>
          <p:cNvSpPr txBox="1">
            <a:spLocks noGrp="1" noChangeArrowheads="1"/>
          </p:cNvSpPr>
          <p:nvPr>
            <p:ph idx="1"/>
          </p:nvPr>
        </p:nvSpPr>
        <p:spPr bwMode="auto">
          <a:xfrm>
            <a:off x="752475" y="2084832"/>
            <a:ext cx="11048999" cy="967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marL="0" indent="0">
              <a:spcBef>
                <a:spcPct val="50000"/>
              </a:spcBef>
              <a:buNone/>
            </a:pPr>
            <a:r>
              <a:rPr lang="en-US" altLang="en-US" dirty="0"/>
              <a:t>(1.2,1), (1.3,1.6), (1.7,2.7), (2,2), (3,1.8), (3,3), (3.8,3.3), (4,4.2).  </a:t>
            </a:r>
          </a:p>
          <a:p>
            <a:pPr marL="0" indent="0">
              <a:spcBef>
                <a:spcPct val="50000"/>
              </a:spcBef>
              <a:buNone/>
            </a:pPr>
            <a:r>
              <a:rPr lang="en-US" altLang="en-US" dirty="0"/>
              <a:t>The first step in finding the line of best fit is to draw the scatter plot representing the data.</a:t>
            </a:r>
          </a:p>
        </p:txBody>
      </p:sp>
      <p:pic>
        <p:nvPicPr>
          <p:cNvPr id="5"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6550" y="3200400"/>
            <a:ext cx="397192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635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981200" y="2057400"/>
            <a:ext cx="4838700" cy="4572000"/>
            <a:chOff x="457200" y="2057400"/>
            <a:chExt cx="4838700" cy="4572000"/>
          </a:xfrm>
        </p:grpSpPr>
        <p:pic>
          <p:nvPicPr>
            <p:cNvPr id="819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57400"/>
              <a:ext cx="48387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98" name="Straight Connector 7"/>
            <p:cNvCxnSpPr>
              <a:cxnSpLocks noChangeShapeType="1"/>
            </p:cNvCxnSpPr>
            <p:nvPr/>
          </p:nvCxnSpPr>
          <p:spPr bwMode="auto">
            <a:xfrm flipV="1">
              <a:off x="1103868" y="2445258"/>
              <a:ext cx="3097951" cy="24096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7174" name="Text Box 6"/>
          <p:cNvSpPr txBox="1">
            <a:spLocks noChangeArrowheads="1"/>
          </p:cNvSpPr>
          <p:nvPr/>
        </p:nvSpPr>
        <p:spPr bwMode="auto">
          <a:xfrm>
            <a:off x="866775" y="381000"/>
            <a:ext cx="10363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dirty="0"/>
              <a:t>If we draw a line, not the best line, necessarily, but a line, as shown, we can begin to consider how well it fits the data.  From each data point, we construct a vertical line segment to the line.  This distance gives us an indication of the error, the difference between the predicted and actual </a:t>
            </a:r>
            <a:r>
              <a:rPr lang="en-US" altLang="en-US" i="1" dirty="0"/>
              <a:t>y</a:t>
            </a:r>
            <a:r>
              <a:rPr lang="en-US" altLang="en-US" dirty="0"/>
              <a:t> values. </a:t>
            </a:r>
          </a:p>
        </p:txBody>
      </p:sp>
      <p:sp>
        <p:nvSpPr>
          <p:cNvPr id="7175" name="Text Box 7"/>
          <p:cNvSpPr txBox="1">
            <a:spLocks noChangeArrowheads="1"/>
          </p:cNvSpPr>
          <p:nvPr/>
        </p:nvSpPr>
        <p:spPr bwMode="auto">
          <a:xfrm>
            <a:off x="6858000" y="2438400"/>
            <a:ext cx="45910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dirty="0"/>
              <a:t>Squaring this error, which may be positive or negative, gives all positive values, an advantage in finding a total. The sum of the squares gives us a measure of the scatter of data away from the line.  </a:t>
            </a:r>
          </a:p>
        </p:txBody>
      </p:sp>
    </p:spTree>
    <p:extLst>
      <p:ext uri="{BB962C8B-B14F-4D97-AF65-F5344CB8AC3E}">
        <p14:creationId xmlns:p14="http://schemas.microsoft.com/office/powerpoint/2010/main" val="707028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P spid="71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7"/>
          <p:cNvSpPr txBox="1">
            <a:spLocks noChangeArrowheads="1"/>
          </p:cNvSpPr>
          <p:nvPr/>
        </p:nvSpPr>
        <p:spPr bwMode="auto">
          <a:xfrm>
            <a:off x="1057275" y="457201"/>
            <a:ext cx="10325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dirty="0"/>
              <a:t>We try drawing another line, this time a horizontal line is shown.  The squares are still fairly large.</a:t>
            </a:r>
          </a:p>
        </p:txBody>
      </p:sp>
      <p:grpSp>
        <p:nvGrpSpPr>
          <p:cNvPr id="2" name="Group 8"/>
          <p:cNvGrpSpPr>
            <a:grpSpLocks/>
          </p:cNvGrpSpPr>
          <p:nvPr/>
        </p:nvGrpSpPr>
        <p:grpSpPr bwMode="auto">
          <a:xfrm>
            <a:off x="2247900" y="1695450"/>
            <a:ext cx="4838700" cy="4572000"/>
            <a:chOff x="2514600" y="1905000"/>
            <a:chExt cx="4838700" cy="4572000"/>
          </a:xfrm>
        </p:grpSpPr>
        <p:pic>
          <p:nvPicPr>
            <p:cNvPr id="1024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905000"/>
              <a:ext cx="48387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45" name="Straight Connector 6"/>
            <p:cNvCxnSpPr>
              <a:cxnSpLocks noChangeShapeType="1"/>
            </p:cNvCxnSpPr>
            <p:nvPr/>
          </p:nvCxnSpPr>
          <p:spPr bwMode="auto">
            <a:xfrm>
              <a:off x="2884299" y="4154565"/>
              <a:ext cx="434425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90885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5"/>
          <p:cNvSpPr txBox="1">
            <a:spLocks noChangeArrowheads="1"/>
          </p:cNvSpPr>
          <p:nvPr/>
        </p:nvSpPr>
        <p:spPr bwMode="auto">
          <a:xfrm>
            <a:off x="904875" y="533401"/>
            <a:ext cx="1044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spcBef>
                <a:spcPct val="50000"/>
              </a:spcBef>
            </a:pPr>
            <a:r>
              <a:rPr lang="en-US" altLang="en-US" dirty="0"/>
              <a:t>This line seems like a better fit.  It has a positive slope and an intercept that seems reasonable.  The total sum of the squares is less than that for the two previous lines.</a:t>
            </a:r>
          </a:p>
        </p:txBody>
      </p:sp>
      <p:grpSp>
        <p:nvGrpSpPr>
          <p:cNvPr id="2" name="Group 7"/>
          <p:cNvGrpSpPr>
            <a:grpSpLocks/>
          </p:cNvGrpSpPr>
          <p:nvPr/>
        </p:nvGrpSpPr>
        <p:grpSpPr bwMode="auto">
          <a:xfrm>
            <a:off x="2400300" y="1676400"/>
            <a:ext cx="4838700" cy="4572000"/>
            <a:chOff x="2667000" y="1981200"/>
            <a:chExt cx="4838700" cy="4572000"/>
          </a:xfrm>
        </p:grpSpPr>
        <p:pic>
          <p:nvPicPr>
            <p:cNvPr id="1229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981200"/>
              <a:ext cx="48387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293" name="Straight Connector 6"/>
            <p:cNvCxnSpPr>
              <a:cxnSpLocks noChangeShapeType="1"/>
            </p:cNvCxnSpPr>
            <p:nvPr/>
          </p:nvCxnSpPr>
          <p:spPr bwMode="auto">
            <a:xfrm flipV="1">
              <a:off x="3465907" y="2908196"/>
              <a:ext cx="3584602" cy="2136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973896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Finding the line of best fit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5249465"/>
              </p:ext>
            </p:extLst>
          </p:nvPr>
        </p:nvGraphicFramePr>
        <p:xfrm>
          <a:off x="838200" y="2199164"/>
          <a:ext cx="6080760" cy="1647825"/>
        </p:xfrm>
        <a:graphic>
          <a:graphicData uri="http://schemas.openxmlformats.org/drawingml/2006/table">
            <a:tbl>
              <a:tblPr firstRow="1" firstCol="1" bandRow="1">
                <a:tableStyleId>{5C22544A-7EE6-4342-B048-85BDC9FD1C3A}</a:tableStyleId>
              </a:tblPr>
              <a:tblGrid>
                <a:gridCol w="3040380">
                  <a:extLst>
                    <a:ext uri="{9D8B030D-6E8A-4147-A177-3AD203B41FA5}">
                      <a16:colId xmlns:a16="http://schemas.microsoft.com/office/drawing/2014/main" val="20000"/>
                    </a:ext>
                  </a:extLst>
                </a:gridCol>
                <a:gridCol w="3040380">
                  <a:extLst>
                    <a:ext uri="{9D8B030D-6E8A-4147-A177-3AD203B41FA5}">
                      <a16:colId xmlns:a16="http://schemas.microsoft.com/office/drawing/2014/main" val="20001"/>
                    </a:ext>
                  </a:extLst>
                </a:gridCol>
              </a:tblGrid>
              <a:tr h="0">
                <a:tc>
                  <a:txBody>
                    <a:bodyPr/>
                    <a:lstStyle/>
                    <a:p>
                      <a:pPr>
                        <a:lnSpc>
                          <a:spcPct val="115000"/>
                        </a:lnSpc>
                        <a:spcAft>
                          <a:spcPts val="0"/>
                        </a:spcAft>
                      </a:pPr>
                      <a:r>
                        <a:rPr lang="en-US" sz="2000" dirty="0">
                          <a:effectLst/>
                        </a:rPr>
                        <a:t>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a:effectLst/>
                        </a:rPr>
                        <a:t>y</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US" sz="2000" dirty="0">
                          <a:effectLst/>
                        </a:rPr>
                        <a:t>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2</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4</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2000" dirty="0">
                          <a:effectLst/>
                        </a:rPr>
                        <a:t>6</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4"/>
          <p:cNvSpPr/>
          <p:nvPr/>
        </p:nvSpPr>
        <p:spPr>
          <a:xfrm>
            <a:off x="822960" y="4243716"/>
            <a:ext cx="6096000" cy="1494768"/>
          </a:xfrm>
          <a:prstGeom prst="rect">
            <a:avLst/>
          </a:prstGeom>
        </p:spPr>
        <p:txBody>
          <a:bodyPr>
            <a:spAutoFit/>
          </a:bodyPr>
          <a:lstStyle/>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Step 1. Draw the scatter diagram representing the data.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Calibri" panose="020F0502020204030204" pitchFamily="34" charset="0"/>
                <a:cs typeface="Times New Roman" panose="02020603050405020304" pitchFamily="18" charset="0"/>
              </a:rPr>
              <a:t>The scatter diagram is a diagram where the points of coordinates (x, y) are drawn without being connected to each other as shown below.</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1004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110</TotalTime>
  <Words>1846</Words>
  <Application>Microsoft Office PowerPoint</Application>
  <PresentationFormat>Widescreen</PresentationFormat>
  <Paragraphs>261</Paragraphs>
  <Slides>36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Cambria Math</vt:lpstr>
      <vt:lpstr>Tahoma</vt:lpstr>
      <vt:lpstr>Times</vt:lpstr>
      <vt:lpstr>Tw Cen MT</vt:lpstr>
      <vt:lpstr>Tw Cen MT Condensed</vt:lpstr>
      <vt:lpstr>Wingdings 3</vt:lpstr>
      <vt:lpstr>Integral</vt:lpstr>
      <vt:lpstr>The line of best fit (regression line)</vt:lpstr>
      <vt:lpstr>The linear relationship between 2 variables</vt:lpstr>
      <vt:lpstr>PowerPoint Presentation</vt:lpstr>
      <vt:lpstr>PowerPoint Presentation</vt:lpstr>
      <vt:lpstr>Example. Given the data below, construct a scatter plot graph to represent the data</vt:lpstr>
      <vt:lpstr>PowerPoint Presentation</vt:lpstr>
      <vt:lpstr>PowerPoint Presentation</vt:lpstr>
      <vt:lpstr>PowerPoint Presentation</vt:lpstr>
      <vt:lpstr>Finding the line of best fit</vt:lpstr>
      <vt:lpstr>The scatter plot (Step 1)</vt:lpstr>
      <vt:lpstr>As discussed before…</vt:lpstr>
      <vt:lpstr>PowerPoint Presentation</vt:lpstr>
      <vt:lpstr> Step 2. Organize the calculations into the following table: </vt:lpstr>
      <vt:lpstr> Step 3. Using the values from the table, find the slope m and the y – intercept b and write the equation of the line of best fit. </vt:lpstr>
      <vt:lpstr>Step 4. Sketch the line of best fit by using the coordinates of two chosen points. </vt:lpstr>
      <vt:lpstr>Appropriateness of linear regression</vt:lpstr>
      <vt:lpstr>PowerPoint Presentation</vt:lpstr>
      <vt:lpstr>PowerPoint Presentation</vt:lpstr>
      <vt:lpstr>The Linear Correlation Coefficient</vt:lpstr>
      <vt:lpstr>Definition</vt:lpstr>
      <vt:lpstr>Properties of the coefficient of correlation</vt:lpstr>
      <vt:lpstr>Interpretation</vt:lpstr>
      <vt:lpstr>Example. Find the coefficient of correlation for the line of best fit from the previous example</vt:lpstr>
      <vt:lpstr>Step 2. Use the formula for the linear correlation coefficient</vt:lpstr>
      <vt:lpstr>Step 3. Interpret the results</vt:lpstr>
      <vt:lpstr>Coefficient of determination continued…</vt:lpstr>
      <vt:lpstr>Practice</vt:lpstr>
      <vt:lpstr>  a) Draw a scatter diagram. Does the selling price appear to increase as the acreage increases?   </vt:lpstr>
      <vt:lpstr> b) Find the line of best fit. Sketch the line on the same diagram as the scatter plot one. </vt:lpstr>
      <vt:lpstr>PowerPoint Presentation</vt:lpstr>
      <vt:lpstr> c) Estimate the selling price for a 1.7 –acre piece of land. </vt:lpstr>
      <vt:lpstr>d) Calculate the linear correlation coefficient</vt:lpstr>
      <vt:lpstr> e) Find the coefficient of determination. f) Draw a conclusion about the linearity of the data.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line of best fit (regression line)</dc:title>
  <dc:creator>Daniela Stanescu</dc:creator>
  <cp:lastModifiedBy>Daniela Stanescu</cp:lastModifiedBy>
  <cp:revision>17</cp:revision>
  <dcterms:created xsi:type="dcterms:W3CDTF">2018-03-24T23:36:36Z</dcterms:created>
  <dcterms:modified xsi:type="dcterms:W3CDTF">2024-05-07T19:38:51Z</dcterms:modified>
</cp:coreProperties>
</file>