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82" r:id="rId4"/>
    <p:sldId id="258" r:id="rId5"/>
    <p:sldId id="283" r:id="rId6"/>
    <p:sldId id="259" r:id="rId7"/>
    <p:sldId id="260" r:id="rId8"/>
    <p:sldId id="261" r:id="rId9"/>
    <p:sldId id="284" r:id="rId10"/>
    <p:sldId id="262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56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32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31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53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170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323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6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1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4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6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89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27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85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B657-10AF-493C-A0F2-434676B5DE79}" type="datetimeFigureOut">
              <a:rPr lang="en-CA" smtClean="0"/>
              <a:t>2023-03-14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D49AF1-DFF6-4D59-B306-365E8E41BF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0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Algebraic properties of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6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CA" sz="2400" dirty="0"/>
              <a:t>Check the zero product property:</a:t>
            </a:r>
            <a:br>
              <a:rPr lang="en-CA" sz="2400" dirty="0"/>
            </a:br>
            <a:r>
              <a:rPr lang="en-US" sz="2400" dirty="0"/>
              <a:t>Sometimes, the product of two non-zero matrices can result in a zero product.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Here is an example: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It can be observed that the product of A and B is a zero matrix: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𝑎𝑙𝑡h𝑜𝑢𝑔h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3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7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/>
                  <a:t>Definition</a:t>
                </a:r>
                <a:r>
                  <a:rPr lang="en-US" dirty="0"/>
                  <a:t>. If A is a square matrix and if a matrix B can be found such that AB= I, then matrix A is said to be </a:t>
                </a:r>
                <a:r>
                  <a:rPr lang="en-US" i="1" u="sng" dirty="0"/>
                  <a:t>invertible</a:t>
                </a:r>
                <a:r>
                  <a:rPr lang="en-US" dirty="0"/>
                  <a:t> (or non-singular) and matrix B is called the </a:t>
                </a:r>
                <a:r>
                  <a:rPr lang="en-US" i="1" u="sng" dirty="0"/>
                  <a:t>inverse</a:t>
                </a:r>
                <a:r>
                  <a:rPr lang="en-US" dirty="0"/>
                  <a:t> of A. If no such matrix B can be found, then A is said to be </a:t>
                </a:r>
                <a:r>
                  <a:rPr lang="en-US" i="1" u="sng" dirty="0"/>
                  <a:t>singular</a:t>
                </a:r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Properties and theorems of the inverse of a matrix:</a:t>
                </a:r>
                <a:endParaRPr lang="en-CA" dirty="0"/>
              </a:p>
              <a:p>
                <a:pPr lvl="0"/>
                <a:r>
                  <a:rPr lang="en-US" dirty="0"/>
                  <a:t>A matrix with a zero row or column is singular (has no inverse).</a:t>
                </a:r>
                <a:endParaRPr lang="en-CA" dirty="0"/>
              </a:p>
              <a:p>
                <a:pPr lvl="0"/>
                <a:r>
                  <a:rPr lang="en-US" dirty="0"/>
                  <a:t>Theorem. If B and C are both inverses of the matrix A, then B=C.</a:t>
                </a:r>
                <a:endParaRPr lang="en-CA" dirty="0"/>
              </a:p>
              <a:p>
                <a:pPr lvl="0"/>
                <a:r>
                  <a:rPr lang="en-US" dirty="0"/>
                  <a:t> If we denote the inverse of 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then the following statement is true: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 r="-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1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similarity between the inverse of a matrix and the reciprocal of a number in algebra is evident.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 r="-9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90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Theorem. The inverse of a 2 x 2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matrix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is invertible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in which case the inverse is given by the formula 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5" t="-3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0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inverse of a product</a:t>
            </a:r>
            <a:br>
              <a:rPr lang="en-CA" sz="2400" dirty="0"/>
            </a:b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Theorem. If A and B are invertible matrices with the same size, then AB is invertible and 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sz="2400" dirty="0"/>
              </a:p>
              <a:p>
                <a:endParaRPr lang="en-CA" sz="2400" dirty="0"/>
              </a:p>
              <a:p>
                <a:endParaRPr lang="en-CA" sz="2400" dirty="0"/>
              </a:p>
              <a:p>
                <a:r>
                  <a:rPr lang="en-US" sz="2400" dirty="0"/>
                  <a:t>The property can be extended to more than 2 matrices. That is to say that if a product of any number of matrices is invertible then the inverse of the product equals the product of the inverse matrices in reverse order.</a:t>
                </a:r>
                <a:endParaRPr lang="en-CA" sz="2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2097" r="-752"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invertible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non-negative integer, then:</a:t>
                </a:r>
                <a:endParaRPr lang="en-CA" dirty="0"/>
              </a:p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/>
              </a:p>
              <a:p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𝑖𝑛𝑣𝑒𝑟𝑡𝑖𝑏𝑙</m:t>
                    </m:r>
                  </m:oMath>
                </a14:m>
                <a:r>
                  <a:rPr lang="en-US" dirty="0"/>
                  <a:t>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US" dirty="0"/>
                  <a:t>c) kA is invertible for any scalar k different than zero,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transposes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3925" y="145335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matrices whose sizes are such that the given operations are defined and </a:t>
                </a:r>
                <a:r>
                  <a:rPr lang="en-US" i="1" dirty="0"/>
                  <a:t>c</a:t>
                </a:r>
                <a:r>
                  <a:rPr lang="en-US" dirty="0"/>
                  <a:t> is any scalar then: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= 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±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453356"/>
                <a:ext cx="10515600" cy="4351338"/>
              </a:xfrm>
              <a:blipFill rotWithShape="0">
                <a:blip r:embed="rId2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eq0052ph2" descr="http://tutorial.math.lamar.edu/Classes/LinAlg/PropsOfMatrixArith_files/emp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609850"/>
            <a:ext cx="95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eq0053ph2" descr="http://tutorial.math.lamar.edu/Classes/LinAlg/PropsOfMatrixArith_files/emp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33725"/>
            <a:ext cx="95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eq0054ph2" descr="http://tutorial.math.lamar.edu/Classes/LinAlg/PropsOfMatrixArith_files/emp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629025"/>
            <a:ext cx="95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eq0055ph2" descr="http://tutorial.math.lamar.edu/Classes/LinAlg/PropsOfMatrixArith_files/emp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124325"/>
            <a:ext cx="95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71575" y="2371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71575" y="260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171575" y="2924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71575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171575" y="3419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71575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171575" y="391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171575" y="4124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171575" y="4410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an invertible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invertible matrix and </a:t>
                </a:r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8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00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Assuming that the sizes of the matrices are such that the indicated operations can be performed, the following rules of matrix arithmetic are valid: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CA" sz="12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A+ B = B+ A			     (commutative law for addition)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A+ (B + C) = (A +B) +C (associative law for addition)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A( B C) = (A B) C		(associative law for multiplication)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 (B + C) = AB +AC		(left distributive law)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(B+ C) A = BA + CA		(right distributive law)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 (B – C) = AB – AC </a:t>
            </a:r>
            <a:endParaRPr lang="en-CA" sz="24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2255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information, find A:</a:t>
                </a:r>
              </a:p>
              <a:p>
                <a:r>
                  <a:rPr lang="en-US" dirty="0"/>
                  <a:t>1. </a:t>
                </a:r>
                <a:r>
                  <a:rPr lang="en-CA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3    1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  <a:endParaRPr lang="en-US" dirty="0"/>
              </a:p>
              <a:p>
                <a:r>
                  <a:rPr lang="en-CA" dirty="0"/>
                  <a:t>b) ¼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5    8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17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3    1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4    2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  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CA" dirty="0"/>
                  <a:t>e)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−3     0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1     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14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Simplify the following expressions:</a:t>
            </a:r>
            <a:br>
              <a:rPr lang="en-US" dirty="0"/>
            </a:br>
            <a:r>
              <a:rPr lang="en-CA" dirty="0"/>
              <a:t> 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2400" dirty="0"/>
                  <a:t>a)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CA" dirty="0"/>
                  <a:t> </a:t>
                </a:r>
                <a:br>
                  <a:rPr lang="en-US" dirty="0"/>
                </a:br>
                <a:r>
                  <a:rPr lang="en-CA" dirty="0"/>
                  <a:t> 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 t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50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042" t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Find p(A) for the following polynomial: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CA" dirty="0"/>
                  <a:t> </a:t>
                </a:r>
                <a:endParaRPr lang="en-US" dirty="0"/>
              </a:p>
              <a:p>
                <a:r>
                  <a:rPr lang="en-CA" dirty="0"/>
                  <a:t>where: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−3   0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1      5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42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Find all values of k for which: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2   2   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1   2   0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2    0    3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0    3   1</m:t>
                            </m:r>
                          </m:e>
                        </m:eqAr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6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arenR"/>
            </a:pPr>
            <a:r>
              <a:rPr lang="en-US" sz="2400" dirty="0"/>
              <a:t>(B – C) A = BA – CA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a(B +C) = </a:t>
            </a:r>
            <a:r>
              <a:rPr lang="en-US" sz="2400" dirty="0" err="1"/>
              <a:t>aB</a:t>
            </a:r>
            <a:r>
              <a:rPr lang="en-US" sz="2400" dirty="0"/>
              <a:t> + </a:t>
            </a:r>
            <a:r>
              <a:rPr lang="en-US" sz="2400" dirty="0" err="1"/>
              <a:t>aC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a(B – C) = </a:t>
            </a:r>
            <a:r>
              <a:rPr lang="en-US" sz="2400" dirty="0" err="1"/>
              <a:t>aB</a:t>
            </a:r>
            <a:r>
              <a:rPr lang="en-US" sz="2400" dirty="0"/>
              <a:t> – </a:t>
            </a:r>
            <a:r>
              <a:rPr lang="en-US" sz="2400" dirty="0" err="1"/>
              <a:t>aC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 C = </a:t>
            </a:r>
            <a:r>
              <a:rPr lang="en-US" sz="2400" dirty="0" err="1"/>
              <a:t>aC</a:t>
            </a:r>
            <a:r>
              <a:rPr lang="en-US" sz="2400" dirty="0"/>
              <a:t> + </a:t>
            </a:r>
            <a:r>
              <a:rPr lang="en-US" sz="2400" dirty="0" err="1"/>
              <a:t>bC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(a-b) C = </a:t>
            </a:r>
            <a:r>
              <a:rPr lang="en-US" sz="2400" dirty="0" err="1"/>
              <a:t>aC</a:t>
            </a:r>
            <a:r>
              <a:rPr lang="en-US" sz="2400" dirty="0"/>
              <a:t> – </a:t>
            </a:r>
            <a:r>
              <a:rPr lang="en-US" sz="2400" dirty="0" err="1"/>
              <a:t>bC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a(</a:t>
            </a:r>
            <a:r>
              <a:rPr lang="en-US" sz="2400" dirty="0" err="1"/>
              <a:t>bC</a:t>
            </a:r>
            <a:r>
              <a:rPr lang="en-US" sz="2400" dirty="0"/>
              <a:t>) = (ab) C</a:t>
            </a:r>
            <a:endParaRPr lang="en-CA" sz="2400" dirty="0"/>
          </a:p>
          <a:p>
            <a:pPr lvl="0">
              <a:buFont typeface="+mj-lt"/>
              <a:buAutoNum type="arabicParenR"/>
            </a:pPr>
            <a:r>
              <a:rPr lang="en-US" sz="2400" dirty="0"/>
              <a:t>a(B C) = B (</a:t>
            </a:r>
            <a:r>
              <a:rPr lang="en-US" sz="2400" dirty="0" err="1"/>
              <a:t>aC</a:t>
            </a:r>
            <a:r>
              <a:rPr lang="en-US" sz="2400" dirty="0"/>
              <a:t>)</a:t>
            </a:r>
            <a:endParaRPr lang="en-CA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6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Find matrix A, given the following information: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−5 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  −1     0</m:t>
                                  </m:r>
                                </m:e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1       2      4</m:t>
                                  </m:r>
                                </m:e>
                              </m:eqAr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2    1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0    5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3    8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74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Find x and y 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−2     1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0        3</m:t>
                            </m:r>
                          </m:e>
                        </m:eqAr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 2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  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7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A and B be these matrices:</a:t>
                </a:r>
              </a:p>
              <a:p>
                <a:endParaRPr lang="en-US" dirty="0"/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3     5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1     2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;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    −5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−1       3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Are A and B inverses of each other?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9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6    1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4    3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what are the values of x1 and x2?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21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     −2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−2        5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A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     2    −1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   −9       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matrix B.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5D27-626B-3536-2207-4348CE9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1051-A862-BCA9-FE71-5C3D35BC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410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BA9-57DA-EB74-1530-A3F1D17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CE95-0C66-3A1E-FA24-C1F07BE4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Solve the equation A B = B C for A, assuming that A , B and C are square matrices and B is invertible.</a:t>
            </a:r>
          </a:p>
        </p:txBody>
      </p:sp>
    </p:spTree>
    <p:extLst>
      <p:ext uri="{BB962C8B-B14F-4D97-AF65-F5344CB8AC3E}">
        <p14:creationId xmlns:p14="http://schemas.microsoft.com/office/powerpoint/2010/main" val="202163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A195-D9D0-0325-D870-3155E51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6EF6E-5801-C9E9-6983-AF044A807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Suppose P is invertible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. Solve for B in terms of 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6EF6E-5801-C9E9-6983-AF044A807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29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7CDE-0972-8B5C-4F15-F4631511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5CFE0-873F-DEE1-943B-EEC17D57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matrix A,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    −5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2         1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5CFE0-873F-DEE1-943B-EEC17D57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9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Important Note</a:t>
            </a:r>
            <a:r>
              <a:rPr lang="en-US" sz="2400" dirty="0"/>
              <a:t>: Not all properties of arithmetic are true for matrices. 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1) For instance, the commutative law for matrix product is not valid.</a:t>
                </a:r>
              </a:p>
              <a:p>
                <a:r>
                  <a:rPr lang="en-US" sz="2400" dirty="0"/>
                  <a:t>In the following example we will show that whenever multiplying matrices, the order matters, and usually AB does not equal BA.</a:t>
                </a:r>
                <a:endParaRPr lang="en-CA" sz="2400" dirty="0"/>
              </a:p>
              <a:p>
                <a:r>
                  <a:rPr lang="en-US" sz="2400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−1   0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2      3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;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1    2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3    0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 </a:t>
                </a:r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 t="-10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19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D07-8BDD-0FB0-001F-1A1B2B4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2A3-8DB4-C8B0-C4DD-34E9DB3D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18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 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11      4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r>
                  <a:rPr lang="en-US" dirty="0"/>
                  <a:t>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3        6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−3     0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US" dirty="0"/>
                  <a:t>It can be observed that AB does not equal BA, although the matrices have the same size. 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2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Zero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600" dirty="0"/>
                  <a:t>A zero matrix is any type/size of matrix that has all zero entries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2600" dirty="0"/>
              </a:p>
              <a:p>
                <a:r>
                  <a:rPr lang="en-US" sz="2600" b="1" u="sng" dirty="0"/>
                  <a:t>Properties of Zero Matrices</a:t>
                </a:r>
                <a:r>
                  <a:rPr lang="en-US" sz="2600" dirty="0"/>
                  <a:t>.</a:t>
                </a:r>
                <a:endParaRPr lang="en-CA" sz="2600" dirty="0"/>
              </a:p>
              <a:p>
                <a:r>
                  <a:rPr lang="en-US" sz="2600" dirty="0"/>
                  <a:t>If c is a scalar, and the sizes of matrices are such that the operations can be performed, then the following properties are true:</a:t>
                </a:r>
                <a:endParaRPr lang="en-CA" sz="260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sz="2600" dirty="0"/>
                  <a:t>A+ 0 = 0 + A = A</a:t>
                </a:r>
                <a:endParaRPr lang="en-CA" sz="2600" dirty="0"/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sz="2600" dirty="0"/>
                  <a:t>A- 0 = A</a:t>
                </a:r>
                <a:endParaRPr lang="en-CA" sz="2600" dirty="0"/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sz="2600" dirty="0"/>
                  <a:t>A – (A) = A + (-A) = 0</a:t>
                </a:r>
                <a:endParaRPr lang="en-CA" sz="2600" dirty="0"/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sz="2600" dirty="0"/>
                  <a:t>0A = 0</a:t>
                </a:r>
                <a:endParaRPr lang="en-CA" sz="2600" dirty="0"/>
              </a:p>
              <a:p>
                <a:pPr marL="514350" lvl="0" indent="-514350">
                  <a:buFont typeface="+mj-lt"/>
                  <a:buAutoNum type="arabicParenR"/>
                </a:pPr>
                <a:r>
                  <a:rPr lang="en-US" sz="2600" dirty="0"/>
                  <a:t>If </a:t>
                </a:r>
                <a:r>
                  <a:rPr lang="en-US" sz="2600" dirty="0" err="1"/>
                  <a:t>cA</a:t>
                </a:r>
                <a:r>
                  <a:rPr lang="en-US" sz="2600" dirty="0"/>
                  <a:t> = 0, then c=0 or A = 0.</a:t>
                </a:r>
                <a:endParaRPr lang="en-CA" sz="26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3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0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TRUE for matrices -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u="sng" dirty="0"/>
                  <a:t>2) The cancellation law</a:t>
                </a:r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Recall:</a:t>
                </a:r>
                <a:endParaRPr lang="en-CA" dirty="0"/>
              </a:p>
              <a:p>
                <a:r>
                  <a:rPr lang="en-US" dirty="0"/>
                  <a:t>We know that in algebra, the following is true:</a:t>
                </a:r>
                <a:endParaRPr lang="en-CA" dirty="0"/>
              </a:p>
              <a:p>
                <a:pPr lvl="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/>
                  <a:t> and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a=c.</a:t>
                </a:r>
              </a:p>
              <a:p>
                <a:pPr lvl="0"/>
                <a:r>
                  <a:rPr lang="en-US" b="1" u="sng" dirty="0"/>
                  <a:t>3) The zero product property</a:t>
                </a:r>
                <a:endParaRPr lang="en-CA" b="1" u="sng" dirty="0"/>
              </a:p>
              <a:p>
                <a:pPr lvl="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either a=0 or b=0 (also called the property of the zero product).</a:t>
                </a:r>
                <a:endParaRPr lang="en-CA" dirty="0"/>
              </a:p>
              <a:p>
                <a:r>
                  <a:rPr lang="en-US" dirty="0"/>
                  <a:t>Let’s check the validity of the above law for matrix operations.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4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Check the cancellation law:</a:t>
                </a:r>
                <a:br>
                  <a:rPr lang="en-US" sz="2400" dirty="0"/>
                </a:br>
                <a:r>
                  <a:rPr lang="en-US" sz="2400" dirty="0"/>
                  <a:t>Given the following matrices, check if AB = AC</a:t>
                </a:r>
                <a:br>
                  <a:rPr lang="en-CA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0   1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0   2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1   1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3   4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2   5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3   4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89" t="-2844" b="-37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52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AB: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6   8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Calculate AC: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3   4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6   8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It can be observed that AB=AC, but if we cancel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 result is true anymore, since B does not equal C.</a:t>
                </a:r>
                <a:endParaRPr lang="en-CA" dirty="0"/>
              </a:p>
              <a:p>
                <a:r>
                  <a:rPr lang="en-US" dirty="0"/>
                  <a:t>Therefore, </a:t>
                </a:r>
                <a:r>
                  <a:rPr lang="en-US" i="1" u="sng" dirty="0"/>
                  <a:t>the cancellation law does not apply for matrix operations</a:t>
                </a:r>
                <a:r>
                  <a:rPr lang="en-US" dirty="0"/>
                  <a:t>. 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229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1247</Words>
  <Application>Microsoft Office PowerPoint</Application>
  <PresentationFormat>Widescreen</PresentationFormat>
  <Paragraphs>128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Century Gothic</vt:lpstr>
      <vt:lpstr>Wingdings 3</vt:lpstr>
      <vt:lpstr>Wisp</vt:lpstr>
      <vt:lpstr>Algebraic properties of matrices</vt:lpstr>
      <vt:lpstr>Assuming that the sizes of the matrices are such that the indicated operations can be performed, the following rules of matrix arithmetic are valid: </vt:lpstr>
      <vt:lpstr>PowerPoint Presentation</vt:lpstr>
      <vt:lpstr>Important Note: Not all properties of arithmetic are true for matrices. </vt:lpstr>
      <vt:lpstr>PowerPoint Presentation</vt:lpstr>
      <vt:lpstr>Zero matrices</vt:lpstr>
      <vt:lpstr>NOT TRUE for matrices - Continued</vt:lpstr>
      <vt:lpstr>Check the cancellation law: Given the following matrices, check if AB = AC A=[█(0   1@0   2)] ; B=[█(1   1@3   4)]; C=[█(2   5@3   4)]</vt:lpstr>
      <vt:lpstr>PowerPoint Presentation</vt:lpstr>
      <vt:lpstr>Check the zero product property: Sometimes, the product of two non-zero matrices can result in a zero product.</vt:lpstr>
      <vt:lpstr>The inverse of a matrix</vt:lpstr>
      <vt:lpstr>PowerPoint Presentation</vt:lpstr>
      <vt:lpstr>Theorem. The inverse of a 2 x 2 matrix</vt:lpstr>
      <vt:lpstr>The inverse of a product </vt:lpstr>
      <vt:lpstr>Theorem</vt:lpstr>
      <vt:lpstr>Properties of transposes</vt:lpstr>
      <vt:lpstr>Theorem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Simplify the following expressions:   </vt:lpstr>
      <vt:lpstr>b) 〖(A^(-1) B^(-1))〗^(-1) A^(-1) 〖(C^T D^T)〗^T C^(-1)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properties of matrices</dc:title>
  <dc:creator>Daniela Stanescu</dc:creator>
  <cp:lastModifiedBy>Daniela Stanescu</cp:lastModifiedBy>
  <cp:revision>17</cp:revision>
  <dcterms:created xsi:type="dcterms:W3CDTF">2018-01-28T02:51:59Z</dcterms:created>
  <dcterms:modified xsi:type="dcterms:W3CDTF">2023-03-14T22:32:09Z</dcterms:modified>
</cp:coreProperties>
</file>