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85" r:id="rId13"/>
    <p:sldId id="286" r:id="rId14"/>
    <p:sldId id="278" r:id="rId15"/>
    <p:sldId id="279" r:id="rId16"/>
    <p:sldId id="280" r:id="rId17"/>
    <p:sldId id="281" r:id="rId18"/>
    <p:sldId id="282" r:id="rId19"/>
    <p:sldId id="266" r:id="rId20"/>
    <p:sldId id="267" r:id="rId21"/>
    <p:sldId id="270" r:id="rId22"/>
    <p:sldId id="290" r:id="rId23"/>
    <p:sldId id="291" r:id="rId24"/>
    <p:sldId id="292" r:id="rId25"/>
    <p:sldId id="271" r:id="rId26"/>
    <p:sldId id="276" r:id="rId27"/>
    <p:sldId id="277" r:id="rId28"/>
    <p:sldId id="293" r:id="rId29"/>
    <p:sldId id="294" r:id="rId30"/>
    <p:sldId id="287" r:id="rId31"/>
    <p:sldId id="288" r:id="rId32"/>
    <p:sldId id="289" r:id="rId33"/>
    <p:sldId id="313" r:id="rId34"/>
    <p:sldId id="314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295" r:id="rId51"/>
    <p:sldId id="296" r:id="rId52"/>
    <p:sldId id="29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CF54-9E3B-4F32-A01E-21FBD2D6C174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D3E8-7637-4894-AA6E-A449128DB47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377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F211E2-BEE5-4D32-A890-6906F81EE156}" type="slidenum">
              <a:rPr lang="en-US" altLang="en-US" b="0"/>
              <a:pPr/>
              <a:t>2</a:t>
            </a:fld>
            <a:endParaRPr lang="en-US" altLang="en-US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61099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2D83FD-439F-4A42-AD58-A4A5AD83A722}" type="slidenum">
              <a:rPr lang="en-US" altLang="en-US" b="0"/>
              <a:pPr/>
              <a:t>11</a:t>
            </a:fld>
            <a:endParaRPr lang="en-US" altLang="en-US" b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0087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C2E392-7D11-4DF2-BC9F-AF910A77FC23}" type="slidenum">
              <a:rPr lang="en-US" altLang="en-US" b="0"/>
              <a:pPr/>
              <a:t>12</a:t>
            </a:fld>
            <a:endParaRPr lang="en-US" altLang="en-US" b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9469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2A3FEA-E4DE-452D-AFB3-C87ACBF5EE05}" type="slidenum">
              <a:rPr lang="en-US" altLang="en-US" b="0"/>
              <a:pPr/>
              <a:t>13</a:t>
            </a:fld>
            <a:endParaRPr lang="en-US" altLang="en-US" b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35232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B34AD7-227A-4A19-8596-F6366D87DD5D}" type="slidenum">
              <a:rPr lang="en-US" altLang="en-US" b="0"/>
              <a:pPr/>
              <a:t>19</a:t>
            </a:fld>
            <a:endParaRPr lang="en-US" altLang="en-US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2583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076790-2C3D-4300-9EA5-90BA21F4DF84}" type="slidenum">
              <a:rPr lang="en-US" altLang="en-US" b="0"/>
              <a:pPr/>
              <a:t>20</a:t>
            </a:fld>
            <a:endParaRPr lang="en-US" altLang="en-US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2269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2986E9-5D9F-4340-B60D-DC913629C5C3}" type="slidenum">
              <a:rPr lang="en-US" altLang="en-US" b="0"/>
              <a:pPr/>
              <a:t>25</a:t>
            </a:fld>
            <a:endParaRPr lang="en-US" altLang="en-US" b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97864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6DFCDB-4317-4DB1-BF6D-3CF92F853F38}" type="slidenum">
              <a:rPr lang="en-US" altLang="en-US" b="0"/>
              <a:pPr/>
              <a:t>26</a:t>
            </a:fld>
            <a:endParaRPr lang="en-US" altLang="en-US" b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2242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6F2255-CB20-4041-935E-56A64AE02C11}" type="slidenum">
              <a:rPr lang="en-US" altLang="en-US" b="0"/>
              <a:pPr/>
              <a:t>3</a:t>
            </a:fld>
            <a:endParaRPr lang="en-US" altLang="en-US" b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5097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4FF785-ABFB-43B4-81DE-6BC293E39953}" type="slidenum">
              <a:rPr lang="en-US" altLang="en-US" b="0"/>
              <a:pPr/>
              <a:t>4</a:t>
            </a:fld>
            <a:endParaRPr lang="en-US" altLang="en-US" b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3185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745872-4F24-4407-A0C8-2847C930C5B9}" type="slidenum">
              <a:rPr lang="en-US" altLang="en-US" b="0"/>
              <a:pPr/>
              <a:t>5</a:t>
            </a:fld>
            <a:endParaRPr lang="en-US" altLang="en-US" b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3399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8528F4-8FF6-40A2-880C-795DCF8E2750}" type="slidenum">
              <a:rPr lang="en-US" altLang="en-US" b="0"/>
              <a:pPr/>
              <a:t>6</a:t>
            </a:fld>
            <a:endParaRPr lang="en-US" altLang="en-US" b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9012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36E19B-D571-4A35-B695-0CAA53C765B4}" type="slidenum">
              <a:rPr lang="en-US" altLang="en-US" b="0"/>
              <a:pPr/>
              <a:t>7</a:t>
            </a:fld>
            <a:endParaRPr lang="en-US" altLang="en-US" b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0383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B97529-514C-4185-9F5E-6E40B6FD4C64}" type="slidenum">
              <a:rPr lang="en-US" altLang="en-US" b="0"/>
              <a:pPr/>
              <a:t>8</a:t>
            </a:fld>
            <a:endParaRPr lang="en-US" altLang="en-US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8251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F70595-3573-4065-A140-2F8883A7D6EC}" type="slidenum">
              <a:rPr lang="en-US" altLang="en-US" b="0"/>
              <a:pPr/>
              <a:t>9</a:t>
            </a:fld>
            <a:endParaRPr lang="en-US" altLang="en-US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16462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59A14D-EA6E-413E-ABF3-6848F360AB5D}" type="slidenum">
              <a:rPr lang="en-US" altLang="en-US" b="0"/>
              <a:pPr/>
              <a:t>10</a:t>
            </a:fld>
            <a:endParaRPr lang="en-US" altLang="en-US" b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2397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428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932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3412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04800"/>
            <a:ext cx="9245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81051" y="923926"/>
            <a:ext cx="5537200" cy="5857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51" y="923926"/>
            <a:ext cx="5537200" cy="5857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85224453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1067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1153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680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722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8160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659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5D78B2-4F51-40B8-BE0B-D69E78ADEB3B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E3DB2-E4C7-47A0-B06E-1F9A9E3183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6625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8B2-4F51-40B8-BE0B-D69E78ADEB3B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3DB2-E4C7-47A0-B06E-1F9A9E3183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925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5D78B2-4F51-40B8-BE0B-D69E78ADEB3B}" type="datetimeFigureOut">
              <a:rPr lang="en-CA" smtClean="0"/>
              <a:pPr/>
              <a:t>06/03/2023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FE3DB2-E4C7-47A0-B06E-1F9A9E31834B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713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Solving systems of linear equations. Gauss and Jordan-Gauss elimination.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Matrices in row-echelon and reduced row-echelon form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438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905" y="714375"/>
            <a:ext cx="10058400" cy="80391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Expressing in Row-Echelon Form—Step 4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958850" y="1604964"/>
            <a:ext cx="8553450" cy="5857875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Continue this process until you arrive </a:t>
            </a:r>
            <a:br>
              <a:rPr lang="en-US" altLang="en-US" sz="3400" dirty="0"/>
            </a:br>
            <a:r>
              <a:rPr lang="en-US" altLang="en-US" sz="3400" dirty="0"/>
              <a:t>at a matrix in row-echelon form.</a:t>
            </a:r>
            <a:endParaRPr lang="en-US" altLang="en-US" dirty="0" smtClean="0"/>
          </a:p>
        </p:txBody>
      </p:sp>
      <p:graphicFrame>
        <p:nvGraphicFramePr>
          <p:cNvPr id="747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8519152"/>
              </p:ext>
            </p:extLst>
          </p:nvPr>
        </p:nvGraphicFramePr>
        <p:xfrm>
          <a:off x="1257300" y="3052763"/>
          <a:ext cx="8458200" cy="1947862"/>
        </p:xfrm>
        <a:graphic>
          <a:graphicData uri="http://schemas.openxmlformats.org/presentationml/2006/ole">
            <p:oleObj spid="_x0000_s5131" name="Equation" r:id="rId4" imgW="3086100" imgH="711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1608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175" y="971550"/>
            <a:ext cx="81534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 smtClean="0"/>
              <a:t>Expressing in Reduced Row-Echelon Form—Step 1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844675" y="198278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Use the elementary row operations to put the matrix in row-echelon form.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>
            <p:extLst/>
          </p:nvPr>
        </p:nvGraphicFramePr>
        <p:xfrm>
          <a:off x="1965325" y="3265489"/>
          <a:ext cx="2921000" cy="2270125"/>
        </p:xfrm>
        <a:graphic>
          <a:graphicData uri="http://schemas.openxmlformats.org/presentationml/2006/ole">
            <p:oleObj spid="_x0000_s9223" name="Equation" r:id="rId4" imgW="914400" imgH="711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4558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004889"/>
            <a:ext cx="8153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Expressing in Reduced Row-Echelon Form—Step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966914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Obtain zeros above each leading entry </a:t>
            </a:r>
            <a:br>
              <a:rPr lang="en-US" altLang="en-US" sz="3400" dirty="0"/>
            </a:br>
            <a:r>
              <a:rPr lang="en-US" altLang="en-US" sz="3400" dirty="0"/>
              <a:t>by adding multiples of the row containing that entry to the rows above it.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3529014"/>
          <a:ext cx="5943600" cy="2092325"/>
        </p:xfrm>
        <a:graphic>
          <a:graphicData uri="http://schemas.openxmlformats.org/presentationml/2006/ole">
            <p:oleObj spid="_x0000_s10247" name="Equation" r:id="rId4" imgW="2019300" imgH="711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8101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1128714"/>
            <a:ext cx="8153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Expressing in Reduced Row-Echelon Form—Step 2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190750" y="197643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Begin with the last leading entry and </a:t>
            </a:r>
            <a:br>
              <a:rPr lang="en-US" altLang="en-US" sz="3400" dirty="0"/>
            </a:br>
            <a:r>
              <a:rPr lang="en-US" altLang="en-US" sz="3400" dirty="0"/>
              <a:t>work up.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>
            <p:extLst/>
          </p:nvPr>
        </p:nvGraphicFramePr>
        <p:xfrm>
          <a:off x="2266950" y="3475039"/>
          <a:ext cx="8458200" cy="1931987"/>
        </p:xfrm>
        <a:graphic>
          <a:graphicData uri="http://schemas.openxmlformats.org/presentationml/2006/ole">
            <p:oleObj spid="_x0000_s11271" name="Equation" r:id="rId4" imgW="3111500" imgH="711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2488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Solving a system with unique solution by using the reduced row echelon matrix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Ex. Let’s assume that a linear system with 4 variables has been reduced to the following matrix</a:t>
                </a:r>
                <a:endParaRPr lang="en-CA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1  0  0  0   2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0  1  0  0   5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  0  1  0−1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0  0  0  1    7</m:t>
                            </m:r>
                          </m:e>
                        </m:eqArr>
                      </m:e>
                    </m:d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Then, the solution can be found in the last column of the matrix, as follows: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r>
                  <a:rPr lang="en-US" dirty="0"/>
                  <a:t>The system has a unique solution.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82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633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a system with no solutions by using the reduced row echelon matrix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Solve </a:t>
                </a:r>
                <a:r>
                  <a:rPr lang="en-US" dirty="0"/>
                  <a:t>the system:</a:t>
                </a:r>
                <a:endParaRPr lang="en-CA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1  0  0  0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0  1  7  0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0  0  0  1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r>
                  <a:rPr lang="en-US" dirty="0"/>
                  <a:t>Inspection of the matrix leads to the following observation regarding the last row: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r>
                  <a:rPr lang="en-US" dirty="0"/>
                  <a:t>which is not true for any values of x, y and z. </a:t>
                </a:r>
                <a:endParaRPr lang="en-CA" dirty="0"/>
              </a:p>
              <a:p>
                <a:r>
                  <a:rPr lang="en-US" dirty="0"/>
                  <a:t>Therefore the system is </a:t>
                </a:r>
                <a:r>
                  <a:rPr lang="en-US" i="1" dirty="0"/>
                  <a:t>inconsistent</a:t>
                </a:r>
                <a:r>
                  <a:rPr lang="en-US" dirty="0"/>
                  <a:t> (has </a:t>
                </a:r>
                <a:r>
                  <a:rPr lang="en-US" b="1" u="sng" dirty="0"/>
                  <a:t>no solutions</a:t>
                </a:r>
                <a:r>
                  <a:rPr lang="en-US" dirty="0"/>
                  <a:t>).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800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a system with infinitely many solutions using the row echelon matrix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Solve the system:</a:t>
                </a:r>
                <a:endParaRPr lang="en-CA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1  0      2  5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  1 −1  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  0     0   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r>
                  <a:rPr lang="en-US" dirty="0"/>
                  <a:t>We can transpose the matrix into the following linear system: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The last equation can be ignored, since it is just stating the obvious 0=0.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 t="-1667" b="-18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779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Continued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Since x and y are the variables corresponding to the leading 1’s, we call them </a:t>
                </a:r>
                <a:r>
                  <a:rPr lang="en-US" b="1" u="sng" dirty="0"/>
                  <a:t>leading variables</a:t>
                </a:r>
                <a:r>
                  <a:rPr lang="en-US" dirty="0"/>
                  <a:t>. z will be the </a:t>
                </a:r>
                <a:r>
                  <a:rPr lang="en-US" b="1" u="sng" dirty="0"/>
                  <a:t>free variable</a:t>
                </a:r>
                <a:r>
                  <a:rPr lang="en-US" dirty="0"/>
                  <a:t>.</a:t>
                </a:r>
                <a:endParaRPr lang="en-CA" dirty="0"/>
              </a:p>
              <a:p>
                <a:r>
                  <a:rPr lang="en-US" dirty="0"/>
                  <a:t>The free variable can be treated as a parameter; if we let z=t, then the solution of the system can be expressed as follows: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/>
                  <a:t>For different values of t we will get different solutions for the system.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455" t="-1515" r="-788" b="-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651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Solve the system:</a:t>
                </a:r>
              </a:p>
              <a:p>
                <a:pPr marL="0" indent="0">
                  <a:buNone/>
                </a:pPr>
                <a:endParaRPr lang="en-CA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3 −2  4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   0     0 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   0    0    0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121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Gaussian Elimination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690688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Once an augmented matrix is in row-echelon  form, we can solve the corresponding linear system using back-substitution. 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sz="2800" dirty="0"/>
              <a:t>This technique is called Gaussian elimination, </a:t>
            </a:r>
            <a:br>
              <a:rPr lang="en-US" altLang="en-US" sz="2800" dirty="0"/>
            </a:br>
            <a:r>
              <a:rPr lang="en-US" altLang="en-US" sz="2800" dirty="0"/>
              <a:t>in honor of its inventor, the German </a:t>
            </a:r>
            <a:br>
              <a:rPr lang="en-US" altLang="en-US" sz="2800" dirty="0"/>
            </a:br>
            <a:r>
              <a:rPr lang="en-US" altLang="en-US" sz="2800" dirty="0"/>
              <a:t>mathematician C. F. Gauss.</a:t>
            </a:r>
          </a:p>
        </p:txBody>
      </p:sp>
    </p:spTree>
    <p:extLst>
      <p:ext uri="{BB962C8B-B14F-4D97-AF65-F5344CB8AC3E}">
        <p14:creationId xmlns:p14="http://schemas.microsoft.com/office/powerpoint/2010/main" xmlns="" val="260562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Gaussian Elimination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2073276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general, to solve a system of linear equations using its augmented matrix, </a:t>
            </a:r>
            <a:br>
              <a:rPr lang="en-US" altLang="en-US" dirty="0" smtClean="0"/>
            </a:br>
            <a:r>
              <a:rPr lang="en-US" altLang="en-US" dirty="0" smtClean="0"/>
              <a:t>we use elementary row operations to arrive </a:t>
            </a:r>
            <a:br>
              <a:rPr lang="en-US" altLang="en-US" dirty="0" smtClean="0"/>
            </a:br>
            <a:r>
              <a:rPr lang="en-US" altLang="en-US" dirty="0" smtClean="0"/>
              <a:t>at a matrix in a certain form. 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sz="2800" dirty="0"/>
              <a:t>This form is described as follows.</a:t>
            </a:r>
          </a:p>
        </p:txBody>
      </p:sp>
    </p:spTree>
    <p:extLst>
      <p:ext uri="{BB962C8B-B14F-4D97-AF65-F5344CB8AC3E}">
        <p14:creationId xmlns:p14="http://schemas.microsoft.com/office/powerpoint/2010/main" xmlns="" val="1142218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a System Using Gaussian Elimination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609726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To solve a system using Gaussian elimination, we use:</a:t>
            </a:r>
          </a:p>
          <a:p>
            <a:pPr marL="977900" lvl="1" indent="-609600">
              <a:buFontTx/>
              <a:buAutoNum type="arabicPeriod"/>
            </a:pPr>
            <a:endParaRPr lang="en-US" altLang="en-US" sz="3800" dirty="0"/>
          </a:p>
          <a:p>
            <a:pPr marL="977900" lvl="1" indent="-609600">
              <a:buFontTx/>
              <a:buAutoNum type="arabicPeriod"/>
            </a:pPr>
            <a:r>
              <a:rPr lang="en-US" altLang="en-US" sz="3000" dirty="0"/>
              <a:t>Augmented matrix</a:t>
            </a:r>
          </a:p>
          <a:p>
            <a:pPr marL="977900" lvl="1" indent="-609600">
              <a:buFontTx/>
              <a:buAutoNum type="arabicPeriod"/>
            </a:pPr>
            <a:endParaRPr lang="en-US" altLang="en-US" sz="3000" dirty="0"/>
          </a:p>
          <a:p>
            <a:pPr marL="977900" lvl="1" indent="-609600">
              <a:buFontTx/>
              <a:buAutoNum type="arabicPeriod"/>
            </a:pPr>
            <a:r>
              <a:rPr lang="en-US" altLang="en-US" sz="3000" dirty="0"/>
              <a:t>Row-echelon form</a:t>
            </a:r>
          </a:p>
          <a:p>
            <a:pPr marL="977900" lvl="1" indent="-609600">
              <a:buFontTx/>
              <a:buAutoNum type="arabicPeriod"/>
            </a:pPr>
            <a:endParaRPr lang="en-US" altLang="en-US" sz="3000" dirty="0"/>
          </a:p>
          <a:p>
            <a:pPr marL="977900" lvl="1" indent="-609600">
              <a:buFontTx/>
              <a:buAutoNum type="arabicPeriod"/>
            </a:pPr>
            <a:r>
              <a:rPr lang="en-US" altLang="en-US" sz="3000" dirty="0"/>
              <a:t>Back-substitution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1604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 the following system using Gaussian elimination.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−7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216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220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1772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1188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28988" y="3048001"/>
            <a:ext cx="7339012" cy="962025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B94A37"/>
                </a:solidFill>
              </a:rPr>
              <a:t>Gauss-Jordan Elimination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47161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Gauss-Jordan Elimination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985838" y="1936751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Using the reduced row-echelon form to solve a system is called Gauss-Jordan elimination. </a:t>
            </a:r>
          </a:p>
          <a:p>
            <a:pPr eaLnBrk="1" hangingPunct="1"/>
            <a:endParaRPr lang="en-US" altLang="en-US" sz="3600" dirty="0"/>
          </a:p>
          <a:p>
            <a:pPr lvl="1" eaLnBrk="1" hangingPunct="1"/>
            <a:r>
              <a:rPr lang="en-US" altLang="en-US" sz="2800" dirty="0" smtClean="0"/>
              <a:t>Use this process to solve the next linear system.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2678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Solve the system used in the previous example by using Gauss-Jordan elimination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−7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567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7803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90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Row-Echelon Form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98538" y="152558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 matrix is in row-echelon form</a:t>
            </a:r>
            <a:r>
              <a:rPr lang="en-US" altLang="en-US" sz="3600" b="1" dirty="0"/>
              <a:t> </a:t>
            </a:r>
            <a:r>
              <a:rPr lang="en-US" altLang="en-US" sz="3600" dirty="0"/>
              <a:t>if </a:t>
            </a:r>
            <a:br>
              <a:rPr lang="en-US" altLang="en-US" sz="3600" dirty="0"/>
            </a:br>
            <a:r>
              <a:rPr lang="en-US" altLang="en-US" sz="3600" dirty="0"/>
              <a:t>it satisfies the following conditions.</a:t>
            </a:r>
          </a:p>
          <a:p>
            <a:pPr marL="855663" lvl="1" indent="-398463">
              <a:buFontTx/>
              <a:buAutoNum type="arabicPeriod"/>
            </a:pPr>
            <a:endParaRPr lang="en-US" altLang="en-US" sz="3600" dirty="0"/>
          </a:p>
          <a:p>
            <a:pPr marL="855663" lvl="1" indent="-398463">
              <a:buFontTx/>
              <a:buAutoNum type="arabicPeriod"/>
            </a:pPr>
            <a:r>
              <a:rPr lang="en-US" altLang="en-US" dirty="0" smtClean="0"/>
              <a:t>The first nonzero number in each row </a:t>
            </a:r>
            <a:br>
              <a:rPr lang="en-US" altLang="en-US" dirty="0" smtClean="0"/>
            </a:br>
            <a:r>
              <a:rPr lang="en-US" altLang="en-US" dirty="0" smtClean="0"/>
              <a:t>(reading from left to right) is 1. </a:t>
            </a:r>
            <a:br>
              <a:rPr lang="en-US" altLang="en-US" dirty="0" smtClean="0"/>
            </a:br>
            <a:r>
              <a:rPr lang="en-US" altLang="en-US" dirty="0" smtClean="0"/>
              <a:t>This is called the leading entry.</a:t>
            </a:r>
          </a:p>
          <a:p>
            <a:pPr marL="855663" lvl="1" indent="-398463">
              <a:buFontTx/>
              <a:buAutoNum type="arabicPeriod"/>
            </a:pPr>
            <a:r>
              <a:rPr lang="en-US" altLang="en-US" dirty="0" smtClean="0"/>
              <a:t>The leading entry in each row is to the right of </a:t>
            </a:r>
            <a:br>
              <a:rPr lang="en-US" altLang="en-US" dirty="0" smtClean="0"/>
            </a:br>
            <a:r>
              <a:rPr lang="en-US" altLang="en-US" dirty="0" smtClean="0"/>
              <a:t>the leading entry in the row immediately above it.</a:t>
            </a:r>
          </a:p>
          <a:p>
            <a:pPr marL="855663" lvl="1" indent="-398463">
              <a:buFontTx/>
              <a:buAutoNum type="arabicPeriod"/>
            </a:pPr>
            <a:r>
              <a:rPr lang="en-US" altLang="en-US" dirty="0" smtClean="0"/>
              <a:t>All rows consisting entirely of zeros are at </a:t>
            </a:r>
            <a:br>
              <a:rPr lang="en-US" altLang="en-US" dirty="0" smtClean="0"/>
            </a:br>
            <a:r>
              <a:rPr lang="en-US" altLang="en-US" dirty="0" smtClean="0"/>
              <a:t>the bottom of the matrix.</a:t>
            </a:r>
          </a:p>
        </p:txBody>
      </p:sp>
    </p:spTree>
    <p:extLst>
      <p:ext uri="{BB962C8B-B14F-4D97-AF65-F5344CB8AC3E}">
        <p14:creationId xmlns:p14="http://schemas.microsoft.com/office/powerpoint/2010/main" xmlns="" val="200547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systems of homogeneous linear equations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homogenous linear system is of the form: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/>
                  <a:t>The homogenous system has always two possibilities for solutions:</a:t>
                </a:r>
                <a:endParaRPr lang="en-CA" dirty="0"/>
              </a:p>
              <a:p>
                <a:pPr lvl="0"/>
                <a:r>
                  <a:rPr lang="en-US" dirty="0" smtClean="0"/>
                  <a:t>A) One </a:t>
                </a:r>
                <a:r>
                  <a:rPr lang="en-US" dirty="0"/>
                  <a:t>solution that is called the </a:t>
                </a:r>
                <a:r>
                  <a:rPr lang="en-US" b="1" u="sng" dirty="0"/>
                  <a:t>trivial solution</a:t>
                </a:r>
                <a:r>
                  <a:rPr lang="en-US" dirty="0"/>
                  <a:t> (all variables have a value of 0). Ex.: for a system of 2 equations, the lines will intersect in the origin of the </a:t>
                </a:r>
                <a:r>
                  <a:rPr lang="en-US" dirty="0" smtClean="0"/>
                  <a:t>x-y </a:t>
                </a:r>
                <a:r>
                  <a:rPr lang="en-US" dirty="0"/>
                  <a:t>axis of coordinates.</a:t>
                </a:r>
                <a:endParaRPr lang="en-CA" dirty="0"/>
              </a:p>
              <a:p>
                <a:pPr lvl="0"/>
                <a:r>
                  <a:rPr lang="en-US" dirty="0" smtClean="0"/>
                  <a:t>B) Infinitely </a:t>
                </a:r>
                <a:r>
                  <a:rPr lang="en-US" dirty="0"/>
                  <a:t>many solutions called </a:t>
                </a:r>
                <a:r>
                  <a:rPr lang="en-US" b="1" u="sng" dirty="0"/>
                  <a:t>non-trivial solutions</a:t>
                </a:r>
                <a:r>
                  <a:rPr lang="en-US" dirty="0"/>
                  <a:t> in addition to the trivial solution.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 t="-1667" r="-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543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Theorem 1</a:t>
            </a:r>
            <a:r>
              <a:rPr lang="en-US" dirty="0"/>
              <a:t>. A homogenous linear system with more unknowns than equations will have infinitely many solutions. </a:t>
            </a:r>
            <a:endParaRPr lang="en-CA" dirty="0"/>
          </a:p>
          <a:p>
            <a:r>
              <a:rPr lang="en-US" u="sng" dirty="0"/>
              <a:t>Observation</a:t>
            </a:r>
            <a:r>
              <a:rPr lang="en-US" dirty="0"/>
              <a:t>. These solutions will be expressed in terms of parameters.</a:t>
            </a:r>
            <a:endParaRPr lang="en-CA" dirty="0"/>
          </a:p>
          <a:p>
            <a:r>
              <a:rPr lang="en-US" dirty="0"/>
              <a:t> </a:t>
            </a:r>
            <a:endParaRPr lang="en-CA" dirty="0"/>
          </a:p>
          <a:p>
            <a:r>
              <a:rPr lang="en-US" b="1" u="sng" dirty="0"/>
              <a:t>Theorem 2. Free Variable theorem for homogenous systems</a:t>
            </a:r>
            <a:r>
              <a:rPr lang="en-US" dirty="0"/>
              <a:t>.</a:t>
            </a:r>
            <a:endParaRPr lang="en-CA" dirty="0"/>
          </a:p>
          <a:p>
            <a:r>
              <a:rPr lang="en-US" dirty="0"/>
              <a:t>If a homogenous linear system has n unknowns, and if the reduced echelon form of its augmented matrix has r non-zero rows, then the system has n-r free variables.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878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</a:t>
            </a:r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/>
                  <a:t>Determine if the following homogenous system has nontrivial solution by inspection (no calculations</a:t>
                </a:r>
                <a:r>
                  <a:rPr lang="en-US" dirty="0" smtClean="0"/>
                  <a:t>). If the system has non-trivial solutions, solve the system.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/>
                  <a:t>The system has nontrivial solutions because the number of the unknowns is bigger than the number of the equations.</a:t>
                </a:r>
                <a:endParaRPr lang="en-CA" dirty="0"/>
              </a:p>
              <a:p>
                <a:r>
                  <a:rPr lang="en-US" dirty="0"/>
                  <a:t> </a:t>
                </a:r>
                <a:endParaRPr lang="en-CA" dirty="0"/>
              </a:p>
              <a:p>
                <a:pPr lvl="0"/>
                <a:r>
                  <a:rPr lang="en-US" dirty="0"/>
                  <a:t>How many free variables does the system have?</a:t>
                </a:r>
                <a:endParaRPr lang="en-CA" dirty="0"/>
              </a:p>
              <a:p>
                <a:r>
                  <a:rPr lang="en-US" dirty="0"/>
                  <a:t>n=3, and r=2, therefore the number of free variables will be 3-2=1.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837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1. Solve by Jordan - Gauss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824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519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475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16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2.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−1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035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Reduced Row-Echelon Form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11314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 matrix is in reduced row-echelon form</a:t>
            </a:r>
            <a:r>
              <a:rPr lang="en-US" altLang="en-US" sz="3600" b="1" dirty="0"/>
              <a:t> </a:t>
            </a:r>
            <a:r>
              <a:rPr lang="en-US" altLang="en-US" sz="3600" dirty="0"/>
              <a:t>if it is in row-echelon form and also satisfies the following condition.</a:t>
            </a:r>
          </a:p>
          <a:p>
            <a:pPr eaLnBrk="1" hangingPunct="1"/>
            <a:endParaRPr lang="en-US" altLang="en-US" sz="3600" dirty="0"/>
          </a:p>
          <a:p>
            <a:pPr marL="973138" lvl="1" indent="-457200">
              <a:buNone/>
            </a:pPr>
            <a:r>
              <a:rPr lang="en-US" altLang="en-US" sz="3000" dirty="0"/>
              <a:t>4. Every number above and below </a:t>
            </a:r>
            <a:br>
              <a:rPr lang="en-US" altLang="en-US" sz="3000" dirty="0"/>
            </a:br>
            <a:r>
              <a:rPr lang="en-US" altLang="en-US" sz="3000" dirty="0"/>
              <a:t>each leading entry is a 0.</a:t>
            </a:r>
          </a:p>
        </p:txBody>
      </p:sp>
    </p:spTree>
    <p:extLst>
      <p:ext uri="{BB962C8B-B14F-4D97-AF65-F5344CB8AC3E}">
        <p14:creationId xmlns:p14="http://schemas.microsoft.com/office/powerpoint/2010/main" xmlns="" val="88910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86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312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47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3.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r>
                  <a:rPr lang="en-US" dirty="0"/>
                  <a:t> 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798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020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1078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4. </a:t>
                </a:r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+9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CA" b="0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−8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CA" b="0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+15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endParaRPr lang="en-CA" b="0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720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066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848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3006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Is the following matrix in row-echelon form?</a:t>
            </a:r>
          </a:p>
        </p:txBody>
      </p:sp>
      <p:graphicFrame>
        <p:nvGraphicFramePr>
          <p:cNvPr id="6451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58908079"/>
              </p:ext>
            </p:extLst>
          </p:nvPr>
        </p:nvGraphicFramePr>
        <p:xfrm>
          <a:off x="2905125" y="1644650"/>
          <a:ext cx="3921125" cy="4419600"/>
        </p:xfrm>
        <a:graphic>
          <a:graphicData uri="http://schemas.openxmlformats.org/presentationml/2006/ole">
            <p:oleObj spid="_x0000_s1036" name="Equation" r:id="rId4" imgW="1397000" imgH="1574800" progId="">
              <p:embed/>
            </p:oleObj>
          </a:graphicData>
        </a:graphic>
      </p:graphicFrame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1595438" y="925514"/>
            <a:ext cx="84582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3200">
                <a:solidFill>
                  <a:srgbClr val="61271D"/>
                </a:solidFill>
                <a:latin typeface="Arial" panose="020B0604020202020204" pitchFamily="34" charset="0"/>
              </a:defRPr>
            </a:lvl1pPr>
            <a:lvl2pPr marL="742950" indent="-279400">
              <a:spcBef>
                <a:spcPct val="20000"/>
              </a:spcBef>
              <a:buClr>
                <a:srgbClr val="B94A37"/>
              </a:buClr>
              <a:buChar char="•"/>
              <a:defRPr sz="2600">
                <a:solidFill>
                  <a:srgbClr val="B94A37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A2742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3600" dirty="0"/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2401889" y="1338263"/>
            <a:ext cx="4676775" cy="4805362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129567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212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994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356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dirty="0" smtClean="0"/>
              <a:t>Row-Echelon &amp; Reduced Row-Echelon Forms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 </a:t>
            </a:r>
          </a:p>
        </p:txBody>
      </p:sp>
      <p:graphicFrame>
        <p:nvGraphicFramePr>
          <p:cNvPr id="3502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8861909"/>
              </p:ext>
            </p:extLst>
          </p:nvPr>
        </p:nvGraphicFramePr>
        <p:xfrm>
          <a:off x="1704975" y="1017588"/>
          <a:ext cx="8229600" cy="5033962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3922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Row-Echelon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Reduced </a:t>
                      </a:r>
                      <a:b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Row-Echelon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172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5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0820730"/>
              </p:ext>
            </p:extLst>
          </p:nvPr>
        </p:nvGraphicFramePr>
        <p:xfrm>
          <a:off x="2209800" y="2440834"/>
          <a:ext cx="6807200" cy="3519488"/>
        </p:xfrm>
        <a:graphic>
          <a:graphicData uri="http://schemas.openxmlformats.org/presentationml/2006/ole">
            <p:oleObj spid="_x0000_s2060" name="Equation" r:id="rId4" imgW="3048000" imgH="1574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6251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Expressing in Row-Echelon Form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92314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We now discuss a systematic way </a:t>
            </a:r>
            <a:br>
              <a:rPr lang="en-US" altLang="en-US" sz="3600" dirty="0"/>
            </a:br>
            <a:r>
              <a:rPr lang="en-US" altLang="en-US" sz="3600" dirty="0"/>
              <a:t>to put a matrix in row-echelon form </a:t>
            </a:r>
            <a:br>
              <a:rPr lang="en-US" altLang="en-US" sz="3600" dirty="0"/>
            </a:br>
            <a:r>
              <a:rPr lang="en-US" altLang="en-US" sz="3600" dirty="0"/>
              <a:t>using elementary row operations.</a:t>
            </a:r>
          </a:p>
          <a:p>
            <a:pPr lvl="1" eaLnBrk="1" hangingPunct="1"/>
            <a:endParaRPr lang="en-US" altLang="en-US" sz="2800" dirty="0"/>
          </a:p>
          <a:p>
            <a:pPr lvl="1" eaLnBrk="1" hangingPunct="1"/>
            <a:r>
              <a:rPr lang="en-US" altLang="en-US" sz="3000" dirty="0"/>
              <a:t>We see how the process might work </a:t>
            </a:r>
            <a:br>
              <a:rPr lang="en-US" altLang="en-US" sz="3000" dirty="0"/>
            </a:br>
            <a:r>
              <a:rPr lang="en-US" altLang="en-US" sz="3000" dirty="0"/>
              <a:t>for a 3 x 4 matrix.</a:t>
            </a:r>
          </a:p>
        </p:txBody>
      </p:sp>
    </p:spTree>
    <p:extLst>
      <p:ext uri="{BB962C8B-B14F-4D97-AF65-F5344CB8AC3E}">
        <p14:creationId xmlns:p14="http://schemas.microsoft.com/office/powerpoint/2010/main" xmlns="" val="429125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Putting in Row-Echelon Form—Step 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095500" y="909639"/>
            <a:ext cx="8458200" cy="5857875"/>
          </a:xfrm>
        </p:spPr>
        <p:txBody>
          <a:bodyPr/>
          <a:lstStyle/>
          <a:p>
            <a:pPr eaLnBrk="1" hangingPunct="1"/>
            <a:r>
              <a:rPr lang="en-US" altLang="en-US" sz="3300"/>
              <a:t>Start by obtaining 1 in the top left corner.</a:t>
            </a:r>
          </a:p>
          <a:p>
            <a:pPr eaLnBrk="1" hangingPunct="1"/>
            <a:endParaRPr lang="en-US" altLang="en-US" sz="3300"/>
          </a:p>
          <a:p>
            <a:pPr eaLnBrk="1" hangingPunct="1"/>
            <a:r>
              <a:rPr lang="en-US" altLang="en-US" sz="3300"/>
              <a:t>Then, obtain zeros below that 1 by adding appropriate multiples of the first row to </a:t>
            </a:r>
            <a:br>
              <a:rPr lang="en-US" altLang="en-US" sz="3300"/>
            </a:br>
            <a:r>
              <a:rPr lang="en-US" altLang="en-US" sz="3300"/>
              <a:t>the rows below it.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2186722"/>
              </p:ext>
            </p:extLst>
          </p:nvPr>
        </p:nvGraphicFramePr>
        <p:xfrm>
          <a:off x="6203156" y="3290889"/>
          <a:ext cx="2509838" cy="1976438"/>
        </p:xfrm>
        <a:graphic>
          <a:graphicData uri="http://schemas.openxmlformats.org/presentationml/2006/ole">
            <p:oleObj spid="_x0000_s3083" name="Equation" r:id="rId4" imgW="901309" imgH="710891" progId="">
              <p:embed/>
            </p:oleObj>
          </a:graphicData>
        </a:graphic>
      </p:graphicFrame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857875" y="3152777"/>
            <a:ext cx="3200400" cy="2590800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41649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Putting in Row-Echelon Form—Steps 2 &amp; 3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24039"/>
            <a:ext cx="8572500" cy="5857875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Next, obtain a leading 1 in the next row.</a:t>
            </a:r>
          </a:p>
          <a:p>
            <a:pPr eaLnBrk="1" hangingPunct="1"/>
            <a:r>
              <a:rPr lang="en-US" altLang="en-US" sz="3400" dirty="0"/>
              <a:t>Then, obtain zeros below that 1.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At each stage, make sure every leading entry is </a:t>
            </a:r>
            <a:br>
              <a:rPr lang="en-US" altLang="en-US" dirty="0" smtClean="0"/>
            </a:br>
            <a:r>
              <a:rPr lang="en-US" altLang="en-US" dirty="0" smtClean="0"/>
              <a:t>to the right of the leading entry in the row above it.</a:t>
            </a:r>
          </a:p>
          <a:p>
            <a:pPr lvl="1" eaLnBrk="1" hangingPunct="1"/>
            <a:r>
              <a:rPr lang="en-US" altLang="en-US" dirty="0" smtClean="0"/>
              <a:t>Rearrange the rows if necessary.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3566724"/>
              </p:ext>
            </p:extLst>
          </p:nvPr>
        </p:nvGraphicFramePr>
        <p:xfrm>
          <a:off x="4956175" y="4014789"/>
          <a:ext cx="5746750" cy="2047875"/>
        </p:xfrm>
        <a:graphic>
          <a:graphicData uri="http://schemas.openxmlformats.org/presentationml/2006/ole">
            <p:oleObj spid="_x0000_s4107" name="Equation" r:id="rId4" imgW="1993900" imgH="711200" progId="">
              <p:embed/>
            </p:oleObj>
          </a:graphicData>
        </a:graphic>
      </p:graphicFrame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819650" y="3933825"/>
            <a:ext cx="6019800" cy="2362200"/>
          </a:xfrm>
          <a:prstGeom prst="rect">
            <a:avLst/>
          </a:prstGeom>
          <a:noFill/>
          <a:ln w="22225">
            <a:solidFill>
              <a:srgbClr val="CD963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6502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1281</TotalTime>
  <Words>396</Words>
  <Application>Microsoft Office PowerPoint</Application>
  <PresentationFormat>Custom</PresentationFormat>
  <Paragraphs>104</Paragraphs>
  <Slides>52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Retrospect</vt:lpstr>
      <vt:lpstr>Equation</vt:lpstr>
      <vt:lpstr>Solving systems of linear equations. Gauss and Jordan-Gauss elimination. </vt:lpstr>
      <vt:lpstr>Gaussian Elimination</vt:lpstr>
      <vt:lpstr>Row-Echelon Form</vt:lpstr>
      <vt:lpstr>Reduced Row-Echelon Form</vt:lpstr>
      <vt:lpstr>Is the following matrix in row-echelon form?</vt:lpstr>
      <vt:lpstr>  Row-Echelon &amp; Reduced Row-Echelon Forms</vt:lpstr>
      <vt:lpstr>Expressing in Row-Echelon Form</vt:lpstr>
      <vt:lpstr>Putting in Row-Echelon Form—Step 1</vt:lpstr>
      <vt:lpstr>Putting in Row-Echelon Form—Steps 2 &amp; 3</vt:lpstr>
      <vt:lpstr>Expressing in Row-Echelon Form—Step 4</vt:lpstr>
      <vt:lpstr>  Expressing in Reduced Row-Echelon Form—Step 1</vt:lpstr>
      <vt:lpstr>Expressing in Reduced Row-Echelon Form—Step 2</vt:lpstr>
      <vt:lpstr>Expressing in Reduced Row-Echelon Form—Step 2</vt:lpstr>
      <vt:lpstr>Solving a system with unique solution by using the reduced row echelon matrix</vt:lpstr>
      <vt:lpstr>Solving a system with no solutions by using the reduced row echelon matrix</vt:lpstr>
      <vt:lpstr>Solving a system with infinitely many solutions using the row echelon matrix</vt:lpstr>
      <vt:lpstr>Continued</vt:lpstr>
      <vt:lpstr>Practice</vt:lpstr>
      <vt:lpstr>Gaussian Elimination</vt:lpstr>
      <vt:lpstr>Solving a System Using Gaussian Elimination</vt:lpstr>
      <vt:lpstr> Solve the following system using Gaussian elimination. </vt:lpstr>
      <vt:lpstr>Slide 22</vt:lpstr>
      <vt:lpstr>Slide 23</vt:lpstr>
      <vt:lpstr>Slide 24</vt:lpstr>
      <vt:lpstr>Slide 25</vt:lpstr>
      <vt:lpstr>Gauss-Jordan Elimination</vt:lpstr>
      <vt:lpstr>Solve the system used in the previous example by using Gauss-Jordan elimination</vt:lpstr>
      <vt:lpstr>Slide 28</vt:lpstr>
      <vt:lpstr>Slide 29</vt:lpstr>
      <vt:lpstr>Solving systems of homogeneous linear equations</vt:lpstr>
      <vt:lpstr>Slide 31</vt:lpstr>
      <vt:lpstr>Example</vt:lpstr>
      <vt:lpstr>Slide 33</vt:lpstr>
      <vt:lpstr>Slide 34</vt:lpstr>
      <vt:lpstr>Practice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systems of linear equations. Gauss and Jordan-Gauss elimination.</dc:title>
  <dc:creator>Daniela Stanescu</dc:creator>
  <cp:lastModifiedBy>Daniela</cp:lastModifiedBy>
  <cp:revision>11</cp:revision>
  <dcterms:created xsi:type="dcterms:W3CDTF">2018-01-22T15:41:20Z</dcterms:created>
  <dcterms:modified xsi:type="dcterms:W3CDTF">2023-03-07T17:24:47Z</dcterms:modified>
</cp:coreProperties>
</file>