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8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4" r:id="rId11"/>
    <p:sldId id="262" r:id="rId12"/>
    <p:sldId id="261" r:id="rId13"/>
    <p:sldId id="263" r:id="rId14"/>
    <p:sldId id="272" r:id="rId15"/>
    <p:sldId id="275" r:id="rId16"/>
    <p:sldId id="276" r:id="rId17"/>
    <p:sldId id="277" r:id="rId18"/>
    <p:sldId id="279" r:id="rId19"/>
    <p:sldId id="281" r:id="rId20"/>
    <p:sldId id="282" r:id="rId21"/>
    <p:sldId id="280" r:id="rId22"/>
    <p:sldId id="283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62385-8C9B-44A7-9D45-F834C5998B40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E268E-B30C-4961-B2BC-5D03E18D4AA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4709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845D1511-EC9A-437C-B6F6-F969528EBBF7}" type="slidenum">
              <a:rPr lang="en-US" altLang="en-US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031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960D2-7F67-4430-A273-0EB94B7469C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3340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FD121-A19E-4E44-8413-609AD1CDA78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18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2EDC3-3361-4638-9954-D13D5F77ECF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58163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B004D-5A4A-4A43-B732-1D4CF21AE37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2031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F74B4F-9F39-4A34-8FEA-F307EE904DE5}" type="slidenum">
              <a:rPr lang="en-US" altLang="en-US" b="0"/>
              <a:pPr/>
              <a:t>19</a:t>
            </a:fld>
            <a:endParaRPr lang="en-US" altLang="en-US" b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0916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07630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229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2100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263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29635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90258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41452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79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98478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54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76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83272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86713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118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7140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818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F6D8E-F4C3-41AD-815F-3169D4B802D1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BC061D-93FB-481D-8973-EBFE1E143E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94501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Introduction to simple linear equations. Systems of Linear equations.</a:t>
            </a:r>
            <a:r>
              <a:rPr lang="en-CA" sz="3600" dirty="0"/>
              <a:t/>
            </a:r>
            <a:br>
              <a:rPr lang="en-CA" sz="3600" dirty="0"/>
            </a:br>
            <a:r>
              <a:rPr lang="en-CA" sz="3600" dirty="0"/>
              <a:t/>
            </a:r>
            <a:br>
              <a:rPr lang="en-CA" sz="3600" dirty="0"/>
            </a:br>
            <a:endParaRPr lang="en-C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Lesson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319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Types of Solutions for systems of linear equations with 2 variables</a:t>
            </a:r>
            <a:endParaRPr lang="en-CA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u="sng" dirty="0" smtClean="0"/>
          </a:p>
          <a:p>
            <a:pPr marL="0" indent="0">
              <a:buNone/>
            </a:pPr>
            <a:r>
              <a:rPr lang="en-US" altLang="en-US" u="sng" dirty="0" smtClean="0"/>
              <a:t>A </a:t>
            </a:r>
            <a:r>
              <a:rPr lang="en-US" altLang="en-US" u="sng" dirty="0"/>
              <a:t>solution</a:t>
            </a:r>
            <a:r>
              <a:rPr lang="en-US" altLang="en-US" dirty="0"/>
              <a:t> to a system of equations is an </a:t>
            </a:r>
            <a:r>
              <a:rPr lang="en-US" altLang="en-US" b="1" i="1" dirty="0"/>
              <a:t>ordered pair </a:t>
            </a:r>
            <a:r>
              <a:rPr lang="en-US" altLang="en-US" dirty="0"/>
              <a:t> that satisfy all the equations in the system.</a:t>
            </a:r>
          </a:p>
          <a:p>
            <a:pPr marL="0" indent="0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system of linear equations can have: </a:t>
            </a:r>
          </a:p>
          <a:p>
            <a:pPr marL="571500" lvl="2"/>
            <a:r>
              <a:rPr lang="en-US" altLang="en-US" sz="2800" dirty="0"/>
              <a:t>1.  Exactly one solution</a:t>
            </a:r>
          </a:p>
          <a:p>
            <a:pPr marL="571500" lvl="2"/>
            <a:r>
              <a:rPr lang="en-US" altLang="en-US" sz="2800" dirty="0"/>
              <a:t>2.  No solutions</a:t>
            </a:r>
          </a:p>
          <a:p>
            <a:pPr marL="571500" lvl="2"/>
            <a:r>
              <a:rPr lang="en-US" altLang="en-US" sz="2800" dirty="0"/>
              <a:t>3.  Infinitely many solutions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1796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Graphic representation of solutions for Linear Systems of 2 equations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828800" y="1600200"/>
            <a:ext cx="8534400" cy="4954588"/>
            <a:chOff x="192" y="1008"/>
            <a:chExt cx="5376" cy="3121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92" y="1008"/>
              <a:ext cx="5376" cy="1968"/>
              <a:chOff x="192" y="1008"/>
              <a:chExt cx="5376" cy="1968"/>
            </a:xfrm>
          </p:grpSpPr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192" y="1344"/>
                <a:ext cx="5376" cy="1632"/>
                <a:chOff x="192" y="1968"/>
                <a:chExt cx="5376" cy="1632"/>
              </a:xfrm>
            </p:grpSpPr>
            <p:grpSp>
              <p:nvGrpSpPr>
                <p:cNvPr id="13" name="Group 12"/>
                <p:cNvGrpSpPr>
                  <a:grpSpLocks/>
                </p:cNvGrpSpPr>
                <p:nvPr/>
              </p:nvGrpSpPr>
              <p:grpSpPr bwMode="auto">
                <a:xfrm>
                  <a:off x="192" y="1968"/>
                  <a:ext cx="5376" cy="1632"/>
                  <a:chOff x="192" y="1968"/>
                  <a:chExt cx="5376" cy="1632"/>
                </a:xfrm>
              </p:grpSpPr>
              <p:grpSp>
                <p:nvGrpSpPr>
                  <p:cNvPr id="20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192" y="1968"/>
                    <a:ext cx="1680" cy="1632"/>
                    <a:chOff x="288" y="2064"/>
                    <a:chExt cx="1680" cy="1632"/>
                  </a:xfrm>
                </p:grpSpPr>
                <p:sp>
                  <p:nvSpPr>
                    <p:cNvPr id="27" name="Line 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4" y="2064"/>
                      <a:ext cx="0" cy="16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28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" y="3120"/>
                      <a:ext cx="16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</p:grpSp>
              <p:grpSp>
                <p:nvGrpSpPr>
                  <p:cNvPr id="21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064" y="1968"/>
                    <a:ext cx="1680" cy="1632"/>
                    <a:chOff x="288" y="2064"/>
                    <a:chExt cx="1680" cy="1632"/>
                  </a:xfrm>
                </p:grpSpPr>
                <p:sp>
                  <p:nvSpPr>
                    <p:cNvPr id="25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4" y="2064"/>
                      <a:ext cx="0" cy="16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26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" y="3120"/>
                      <a:ext cx="16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</p:grpSp>
              <p:grpSp>
                <p:nvGrpSpPr>
                  <p:cNvPr id="22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888" y="1968"/>
                    <a:ext cx="1680" cy="1632"/>
                    <a:chOff x="288" y="2064"/>
                    <a:chExt cx="1680" cy="1632"/>
                  </a:xfrm>
                </p:grpSpPr>
                <p:sp>
                  <p:nvSpPr>
                    <p:cNvPr id="23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4" y="2064"/>
                      <a:ext cx="0" cy="16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24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" y="3120"/>
                      <a:ext cx="16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</p:grpSp>
            </p:grpSp>
            <p:sp>
              <p:nvSpPr>
                <p:cNvPr id="14" name="Line 13"/>
                <p:cNvSpPr>
                  <a:spLocks noChangeShapeType="1"/>
                </p:cNvSpPr>
                <p:nvPr/>
              </p:nvSpPr>
              <p:spPr bwMode="auto">
                <a:xfrm>
                  <a:off x="480" y="2256"/>
                  <a:ext cx="1200" cy="120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624" y="2496"/>
                  <a:ext cx="960" cy="76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6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160" y="2208"/>
                  <a:ext cx="1200" cy="91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400" y="2496"/>
                  <a:ext cx="1152" cy="86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936" y="2160"/>
                  <a:ext cx="1104" cy="13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214" y="2640"/>
                  <a:ext cx="432" cy="52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0" name="Text Box 24"/>
              <p:cNvSpPr txBox="1">
                <a:spLocks noChangeArrowheads="1"/>
              </p:cNvSpPr>
              <p:nvPr/>
            </p:nvSpPr>
            <p:spPr bwMode="auto">
              <a:xfrm>
                <a:off x="288" y="1008"/>
                <a:ext cx="1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dirty="0">
                    <a:latin typeface="Arial" panose="020B0604020202020204" pitchFamily="34" charset="0"/>
                  </a:rPr>
                  <a:t>Consistent</a:t>
                </a:r>
              </a:p>
            </p:txBody>
          </p:sp>
          <p:sp>
            <p:nvSpPr>
              <p:cNvPr id="11" name="Text Box 25"/>
              <p:cNvSpPr txBox="1">
                <a:spLocks noChangeArrowheads="1"/>
              </p:cNvSpPr>
              <p:nvPr/>
            </p:nvSpPr>
            <p:spPr bwMode="auto">
              <a:xfrm>
                <a:off x="3984" y="1008"/>
                <a:ext cx="1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>
                    <a:latin typeface="Arial" panose="020B0604020202020204" pitchFamily="34" charset="0"/>
                  </a:rPr>
                  <a:t>Dependent</a:t>
                </a:r>
              </a:p>
            </p:txBody>
          </p:sp>
          <p:sp>
            <p:nvSpPr>
              <p:cNvPr id="12" name="Text Box 26"/>
              <p:cNvSpPr txBox="1">
                <a:spLocks noChangeArrowheads="1"/>
              </p:cNvSpPr>
              <p:nvPr/>
            </p:nvSpPr>
            <p:spPr bwMode="auto">
              <a:xfrm>
                <a:off x="2208" y="1008"/>
                <a:ext cx="1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>
                    <a:latin typeface="Arial" panose="020B0604020202020204" pitchFamily="34" charset="0"/>
                  </a:rPr>
                  <a:t>Inconsistent</a:t>
                </a:r>
              </a:p>
            </p:txBody>
          </p:sp>
        </p:grpSp>
        <p:sp>
          <p:nvSpPr>
            <p:cNvPr id="6" name="Text Box 28"/>
            <p:cNvSpPr txBox="1">
              <a:spLocks noChangeArrowheads="1"/>
            </p:cNvSpPr>
            <p:nvPr/>
          </p:nvSpPr>
          <p:spPr bwMode="auto">
            <a:xfrm>
              <a:off x="240" y="3024"/>
              <a:ext cx="163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One solution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Lines intersect</a:t>
              </a:r>
            </a:p>
          </p:txBody>
        </p:sp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2064" y="3024"/>
              <a:ext cx="163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No solution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Lines are parallel</a:t>
              </a: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3936" y="3024"/>
              <a:ext cx="1632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Infinite number of solutions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Coincide-Same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452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1" y="20638"/>
            <a:ext cx="7510463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en-US" altLang="en-US" sz="3200" dirty="0"/>
              <a:t>	Linear System in Two </a:t>
            </a:r>
            <a:r>
              <a:rPr lang="en-US" altLang="en-US" sz="3200" dirty="0" smtClean="0"/>
              <a:t>Variables - Examples</a:t>
            </a:r>
            <a:endParaRPr lang="en-US" altLang="en-US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87550" y="1565276"/>
            <a:ext cx="8229600" cy="5292725"/>
          </a:xfrm>
        </p:spPr>
        <p:txBody>
          <a:bodyPr/>
          <a:lstStyle/>
          <a:p>
            <a:pPr marL="609600" indent="-609600">
              <a:defRPr/>
            </a:pPr>
            <a:endParaRPr lang="en-US" dirty="0"/>
          </a:p>
          <a:p>
            <a:pPr marL="609600" indent="-609600">
              <a:defRPr/>
            </a:pPr>
            <a:endParaRPr lang="en-US" dirty="0"/>
          </a:p>
          <a:p>
            <a:pPr marL="609600" indent="-609600">
              <a:defRPr/>
            </a:pPr>
            <a:endParaRPr lang="en-US" dirty="0"/>
          </a:p>
          <a:p>
            <a:pPr marL="609600" indent="-609600">
              <a:defRPr/>
            </a:pPr>
            <a:endParaRPr lang="en-US" dirty="0"/>
          </a:p>
          <a:p>
            <a:pPr marL="609600" indent="-609600">
              <a:defRPr/>
            </a:pPr>
            <a:endParaRPr lang="en-US" dirty="0"/>
          </a:p>
          <a:p>
            <a:pPr marL="609600" indent="-609600">
              <a:defRPr/>
            </a:pPr>
            <a:endParaRPr lang="en-US" dirty="0" smtClean="0"/>
          </a:p>
          <a:p>
            <a:pPr marL="609600" indent="-609600">
              <a:defRPr/>
            </a:pPr>
            <a:r>
              <a:rPr lang="en-US" dirty="0" smtClean="0"/>
              <a:t>Three </a:t>
            </a:r>
            <a:r>
              <a:rPr lang="en-US" dirty="0"/>
              <a:t>possible solutions to a linear system in two variables:</a:t>
            </a:r>
          </a:p>
          <a:p>
            <a:pPr marL="892175" indent="0">
              <a:defRPr/>
            </a:pPr>
            <a:r>
              <a:rPr lang="en-US" dirty="0"/>
              <a:t>One solution: coordinates of a point</a:t>
            </a:r>
          </a:p>
          <a:p>
            <a:pPr marL="892175" indent="0">
              <a:defRPr/>
            </a:pPr>
            <a:r>
              <a:rPr lang="en-US" dirty="0"/>
              <a:t>No solutions: </a:t>
            </a:r>
            <a:r>
              <a:rPr lang="en-US" b="1" dirty="0"/>
              <a:t>inconsistent</a:t>
            </a:r>
            <a:r>
              <a:rPr lang="en-US" dirty="0"/>
              <a:t> case</a:t>
            </a:r>
            <a:endParaRPr lang="en-US" b="1" dirty="0"/>
          </a:p>
          <a:p>
            <a:pPr marL="892175" indent="0">
              <a:defRPr/>
            </a:pPr>
            <a:r>
              <a:rPr lang="en-US" dirty="0"/>
              <a:t>Infinitely many solutions: </a:t>
            </a:r>
            <a:r>
              <a:rPr lang="en-US" b="1" dirty="0"/>
              <a:t>dependent</a:t>
            </a:r>
            <a:r>
              <a:rPr lang="en-US" dirty="0"/>
              <a:t> case</a:t>
            </a:r>
          </a:p>
        </p:txBody>
      </p:sp>
      <p:pic>
        <p:nvPicPr>
          <p:cNvPr id="8196" name="Picture 62" descr="07_01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9351" y="504825"/>
            <a:ext cx="2513013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3" descr="07_01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401" y="469901"/>
            <a:ext cx="2513013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4" descr="07_01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5163" y="554038"/>
            <a:ext cx="25717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778148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200" dirty="0" smtClean="0"/>
              <a:t>Graphic representation for types of solutions of Linear Systems </a:t>
            </a:r>
            <a:br>
              <a:rPr lang="en-US" sz="3200" dirty="0" smtClean="0"/>
            </a:br>
            <a:r>
              <a:rPr lang="en-US" sz="3200" dirty="0" smtClean="0"/>
              <a:t>in Three Variables</a:t>
            </a:r>
            <a:endParaRPr lang="en-US" sz="3200" dirty="0"/>
          </a:p>
        </p:txBody>
      </p:sp>
      <p:pic>
        <p:nvPicPr>
          <p:cNvPr id="9219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853046" y="2022764"/>
            <a:ext cx="7589838" cy="3897745"/>
          </a:xfrm>
        </p:spPr>
      </p:pic>
    </p:spTree>
    <p:extLst>
      <p:ext uri="{BB962C8B-B14F-4D97-AF65-F5344CB8AC3E}">
        <p14:creationId xmlns:p14="http://schemas.microsoft.com/office/powerpoint/2010/main" xmlns="" val="25122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systems with n variables…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can be proved that any linear system (of any number of variables) has zero, </a:t>
            </a:r>
            <a:r>
              <a:rPr lang="en-US" dirty="0" smtClean="0"/>
              <a:t>one, </a:t>
            </a:r>
            <a:r>
              <a:rPr lang="en-US" dirty="0"/>
              <a:t>or infinitely many solutions. There is no other possibility. 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334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Augmented Matrix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2147312"/>
            <a:ext cx="8458200" cy="5857875"/>
          </a:xfrm>
        </p:spPr>
        <p:txBody>
          <a:bodyPr/>
          <a:lstStyle/>
          <a:p>
            <a:r>
              <a:rPr lang="en-US" altLang="en-US" sz="2800" dirty="0"/>
              <a:t>We can write a system of linear </a:t>
            </a:r>
            <a:br>
              <a:rPr lang="en-US" altLang="en-US" sz="2800" dirty="0"/>
            </a:br>
            <a:r>
              <a:rPr lang="en-US" altLang="en-US" sz="2800" dirty="0"/>
              <a:t>equations as a matrix by writing only </a:t>
            </a:r>
            <a:br>
              <a:rPr lang="en-US" altLang="en-US" sz="2800" dirty="0"/>
            </a:br>
            <a:r>
              <a:rPr lang="en-US" altLang="en-US" sz="2800" dirty="0"/>
              <a:t>the coefficients and constants that appear in the equations.</a:t>
            </a:r>
          </a:p>
          <a:p>
            <a:pPr marL="457200" lvl="1" indent="0">
              <a:buNone/>
            </a:pPr>
            <a:endParaRPr lang="en-US" altLang="en-US" sz="2800" dirty="0" smtClean="0"/>
          </a:p>
          <a:p>
            <a:pPr marL="457200" lvl="1" indent="0">
              <a:buNone/>
            </a:pPr>
            <a:endParaRPr lang="en-US" altLang="en-US" sz="2800" dirty="0"/>
          </a:p>
          <a:p>
            <a:pPr lvl="1"/>
            <a:r>
              <a:rPr lang="en-US" altLang="en-US" sz="2800" dirty="0"/>
              <a:t>This is called the augmented matrix</a:t>
            </a:r>
            <a:r>
              <a:rPr lang="en-US" altLang="en-US" sz="2800" b="1" dirty="0"/>
              <a:t> </a:t>
            </a:r>
            <a:br>
              <a:rPr lang="en-US" altLang="en-US" sz="2800" b="1" dirty="0"/>
            </a:br>
            <a:r>
              <a:rPr lang="en-US" altLang="en-US" sz="2800" dirty="0"/>
              <a:t>of the system.</a:t>
            </a:r>
          </a:p>
        </p:txBody>
      </p:sp>
    </p:spTree>
    <p:extLst>
      <p:ext uri="{BB962C8B-B14F-4D97-AF65-F5344CB8AC3E}">
        <p14:creationId xmlns:p14="http://schemas.microsoft.com/office/powerpoint/2010/main" xmlns="" val="186333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Augmented Matrix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704994" y="1443760"/>
            <a:ext cx="10648805" cy="5857875"/>
          </a:xfrm>
        </p:spPr>
        <p:txBody>
          <a:bodyPr/>
          <a:lstStyle/>
          <a:p>
            <a:pPr marL="0" indent="0">
              <a:buNone/>
            </a:pPr>
            <a:endParaRPr lang="en-US" altLang="en-US" sz="3600" dirty="0"/>
          </a:p>
          <a:p>
            <a:endParaRPr lang="en-US" altLang="en-US" sz="3400" dirty="0"/>
          </a:p>
          <a:p>
            <a:endParaRPr lang="en-US" altLang="en-US" sz="3400" dirty="0"/>
          </a:p>
          <a:p>
            <a:endParaRPr lang="en-US" altLang="en-US" sz="34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Notice </a:t>
            </a:r>
            <a:r>
              <a:rPr lang="en-US" altLang="en-US" dirty="0"/>
              <a:t>that a missing variable in an equation corresponds to a 0 entry in the augmented matrix.</a:t>
            </a:r>
          </a:p>
        </p:txBody>
      </p:sp>
      <p:graphicFrame>
        <p:nvGraphicFramePr>
          <p:cNvPr id="324641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341875"/>
              </p:ext>
            </p:extLst>
          </p:nvPr>
        </p:nvGraphicFramePr>
        <p:xfrm>
          <a:off x="1134341" y="2033588"/>
          <a:ext cx="8001000" cy="3022600"/>
        </p:xfrm>
        <a:graphic>
          <a:graphicData uri="http://schemas.openxmlformats.org/drawingml/2006/table">
            <a:tbl>
              <a:tblPr/>
              <a:tblGrid>
                <a:gridCol w="3778250"/>
                <a:gridCol w="4222750"/>
              </a:tblGrid>
              <a:tr h="838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Linear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Augmented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4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6079604"/>
              </p:ext>
            </p:extLst>
          </p:nvPr>
        </p:nvGraphicFramePr>
        <p:xfrm>
          <a:off x="1406238" y="2897189"/>
          <a:ext cx="2900363" cy="1868487"/>
        </p:xfrm>
        <a:graphic>
          <a:graphicData uri="http://schemas.openxmlformats.org/presentationml/2006/ole">
            <p:oleObj spid="_x0000_s9230" name="Equation" r:id="rId4" imgW="1104900" imgH="711200" progId="">
              <p:embed/>
            </p:oleObj>
          </a:graphicData>
        </a:graphic>
      </p:graphicFrame>
      <p:graphicFrame>
        <p:nvGraphicFramePr>
          <p:cNvPr id="3246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8474458"/>
              </p:ext>
            </p:extLst>
          </p:nvPr>
        </p:nvGraphicFramePr>
        <p:xfrm>
          <a:off x="5134841" y="2897189"/>
          <a:ext cx="3090863" cy="1822450"/>
        </p:xfrm>
        <a:graphic>
          <a:graphicData uri="http://schemas.openxmlformats.org/presentationml/2006/ole">
            <p:oleObj spid="_x0000_s9231" name="Equation" r:id="rId5" imgW="1206500" imgH="711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5584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433" y="598775"/>
            <a:ext cx="8382000" cy="533400"/>
          </a:xfrm>
        </p:spPr>
        <p:txBody>
          <a:bodyPr>
            <a:noAutofit/>
          </a:bodyPr>
          <a:lstStyle/>
          <a:p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Example—Finding </a:t>
            </a:r>
            <a:r>
              <a:rPr lang="en-US" altLang="en-US" sz="3200" dirty="0"/>
              <a:t>Augmented Matrix of Linear System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940233" y="1218624"/>
            <a:ext cx="8458200" cy="5857875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Write the augmented matrix of </a:t>
            </a:r>
            <a:r>
              <a:rPr lang="en-US" altLang="en-US" sz="2800" dirty="0" smtClean="0"/>
              <a:t>the </a:t>
            </a:r>
            <a:r>
              <a:rPr lang="en-US" altLang="en-US" sz="2800" dirty="0"/>
              <a:t>system of equations.</a:t>
            </a:r>
          </a:p>
        </p:txBody>
      </p:sp>
      <p:graphicFrame>
        <p:nvGraphicFramePr>
          <p:cNvPr id="325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1395288"/>
              </p:ext>
            </p:extLst>
          </p:nvPr>
        </p:nvGraphicFramePr>
        <p:xfrm>
          <a:off x="940233" y="3676795"/>
          <a:ext cx="3933825" cy="2271712"/>
        </p:xfrm>
        <a:graphic>
          <a:graphicData uri="http://schemas.openxmlformats.org/presentationml/2006/ole">
            <p:oleObj spid="_x0000_s10248" name="Equation" r:id="rId4" imgW="1231366" imgH="71089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1893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Elementary Row Operations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963613" y="1613334"/>
            <a:ext cx="8458200" cy="5857875"/>
          </a:xfrm>
        </p:spPr>
        <p:txBody>
          <a:bodyPr/>
          <a:lstStyle/>
          <a:p>
            <a:pPr marL="463550" lvl="1" indent="0">
              <a:buNone/>
            </a:pPr>
            <a:endParaRPr lang="en-US" altLang="en-US" sz="3600" dirty="0"/>
          </a:p>
          <a:p>
            <a:pPr marL="958850" lvl="1" indent="-495300">
              <a:buFontTx/>
              <a:buAutoNum type="arabicPeriod"/>
            </a:pPr>
            <a:r>
              <a:rPr lang="en-US" altLang="en-US" sz="2800" dirty="0"/>
              <a:t>Interchange two rows.</a:t>
            </a:r>
          </a:p>
          <a:p>
            <a:pPr marL="958850" lvl="1" indent="-495300">
              <a:buFontTx/>
              <a:buAutoNum type="arabicPeriod"/>
            </a:pPr>
            <a:r>
              <a:rPr lang="en-US" altLang="en-US" sz="2800" dirty="0" smtClean="0"/>
              <a:t>Multiply/divide </a:t>
            </a:r>
            <a:r>
              <a:rPr lang="en-US" altLang="en-US" sz="2800" dirty="0"/>
              <a:t>a row by a nonzero constant.</a:t>
            </a:r>
          </a:p>
          <a:p>
            <a:pPr marL="958850" lvl="1" indent="-495300">
              <a:buFontTx/>
              <a:buAutoNum type="arabicPeriod"/>
            </a:pPr>
            <a:r>
              <a:rPr lang="en-US" altLang="en-US" sz="2800" dirty="0" smtClean="0"/>
              <a:t>Add/subtract 2 rows.</a:t>
            </a:r>
          </a:p>
          <a:p>
            <a:pPr marL="463550" lvl="1" indent="0">
              <a:buNone/>
            </a:pPr>
            <a:endParaRPr lang="en-US" altLang="en-US" sz="2800" dirty="0"/>
          </a:p>
          <a:p>
            <a:pPr marL="958850" lvl="1" indent="-495300"/>
            <a:r>
              <a:rPr lang="en-US" altLang="en-US" sz="2800" dirty="0"/>
              <a:t>Note that performing any of these operations on the augmented matrix of a system does not change its solution.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09084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 smtClean="0"/>
              <a:t>Example: Solving a system of 2 linear equations using the augmented matrix and row operations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902115"/>
            <a:ext cx="8458200" cy="58578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altLang="en-US" sz="3400" dirty="0"/>
          </a:p>
          <a:p>
            <a:pPr eaLnBrk="1" hangingPunct="1">
              <a:lnSpc>
                <a:spcPct val="100000"/>
              </a:lnSpc>
            </a:pPr>
            <a:endParaRPr lang="en-US" altLang="en-US" sz="3400" dirty="0"/>
          </a:p>
          <a:p>
            <a:pPr eaLnBrk="1" hangingPunct="1">
              <a:lnSpc>
                <a:spcPct val="100000"/>
              </a:lnSpc>
            </a:pPr>
            <a:endParaRPr lang="en-US" altLang="en-US" sz="3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This matrix is called the augmented matrix of the system.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The augmented matrix contains the same information as the system, but in a simpler form.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The operations we learned for solving systems of equations can now be performed on the augmented matrix.</a:t>
            </a:r>
          </a:p>
        </p:txBody>
      </p:sp>
      <p:pic>
        <p:nvPicPr>
          <p:cNvPr id="11268" name="Picture 4" descr="SRW CA5 ch07_Page_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8517" y="2176032"/>
            <a:ext cx="4572000" cy="1546225"/>
          </a:xfrm>
          <a:prstGeom prst="rect">
            <a:avLst/>
          </a:prstGeom>
          <a:noFill/>
          <a:ln w="50800">
            <a:solidFill>
              <a:srgbClr val="CD963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8580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81325" y="101600"/>
            <a:ext cx="7481888" cy="736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altLang="en-US" sz="4000"/>
              <a:t>	Systems of Equations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066800"/>
            <a:ext cx="8077200" cy="5245100"/>
          </a:xfrm>
        </p:spPr>
        <p:txBody>
          <a:bodyPr/>
          <a:lstStyle/>
          <a:p>
            <a:pPr defTabSz="339725">
              <a:tabLst>
                <a:tab pos="1544638" algn="l"/>
              </a:tabLst>
            </a:pPr>
            <a:endParaRPr lang="en-US" altLang="en-US" dirty="0" smtClean="0"/>
          </a:p>
          <a:p>
            <a:pPr defTabSz="339725">
              <a:tabLst>
                <a:tab pos="1544638" algn="l"/>
              </a:tabLst>
            </a:pPr>
            <a:endParaRPr lang="en-US" altLang="en-US" dirty="0"/>
          </a:p>
          <a:p>
            <a:pPr defTabSz="339725">
              <a:tabLst>
                <a:tab pos="1544638" algn="l"/>
              </a:tabLst>
            </a:pPr>
            <a:r>
              <a:rPr lang="en-US" altLang="en-US" dirty="0" smtClean="0"/>
              <a:t>A </a:t>
            </a:r>
            <a:r>
              <a:rPr lang="en-US" altLang="en-US" dirty="0"/>
              <a:t>set of equations is called a </a:t>
            </a:r>
            <a:r>
              <a:rPr lang="en-US" altLang="en-US" b="1" dirty="0"/>
              <a:t>system of equations</a:t>
            </a:r>
            <a:r>
              <a:rPr lang="en-US" altLang="en-US" dirty="0"/>
              <a:t>.</a:t>
            </a:r>
          </a:p>
          <a:p>
            <a:pPr defTabSz="339725">
              <a:spcBef>
                <a:spcPct val="50000"/>
              </a:spcBef>
              <a:tabLst>
                <a:tab pos="1544638" algn="l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solutions</a:t>
            </a:r>
            <a:r>
              <a:rPr lang="en-US" altLang="en-US" dirty="0"/>
              <a:t> must satisfy each equation in the system.</a:t>
            </a:r>
          </a:p>
          <a:p>
            <a:pPr defTabSz="339725">
              <a:spcBef>
                <a:spcPct val="50000"/>
              </a:spcBef>
              <a:tabLst>
                <a:tab pos="1544638" algn="l"/>
              </a:tabLst>
            </a:pPr>
            <a:r>
              <a:rPr lang="en-US" altLang="en-US" dirty="0"/>
              <a:t>If all equations in a system are linear, the system is a </a:t>
            </a:r>
            <a:r>
              <a:rPr lang="en-US" altLang="en-US" b="1" dirty="0"/>
              <a:t>system of linear equations</a:t>
            </a:r>
            <a:r>
              <a:rPr lang="en-US" altLang="en-US" dirty="0"/>
              <a:t>, or a </a:t>
            </a:r>
            <a:r>
              <a:rPr lang="en-US" altLang="en-US" b="1" dirty="0"/>
              <a:t>linear system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8202785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10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 row operations to solve the following system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					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2    9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−3  1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−5  0</m:t>
                          </m:r>
                        </m:e>
                      </m:mr>
                    </m:m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330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918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8410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514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833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27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form of a linear equation depends on the number of dimensions of the space it belongs to. 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endParaRPr lang="en-US" dirty="0" smtClean="0"/>
              </a:p>
              <a:p>
                <a:pPr lvl="0"/>
                <a:r>
                  <a:rPr lang="en-US" dirty="0" smtClean="0"/>
                  <a:t>For </a:t>
                </a:r>
                <a:r>
                  <a:rPr lang="en-US" dirty="0"/>
                  <a:t>instance, in a 2 dimensional space (i.e. a rectangular </a:t>
                </a:r>
                <a:r>
                  <a:rPr lang="en-US" dirty="0" err="1"/>
                  <a:t>xy</a:t>
                </a:r>
                <a:r>
                  <a:rPr lang="en-US" dirty="0"/>
                  <a:t> – coordinate system) the equation of a line is usually written as: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0)</m:t>
                    </m:r>
                  </m:oMath>
                </a14:m>
                <a:r>
                  <a:rPr lang="en-US" dirty="0"/>
                  <a:t> (1</a:t>
                </a:r>
                <a:r>
                  <a:rPr lang="en-US" dirty="0" smtClean="0"/>
                  <a:t>)</a:t>
                </a:r>
                <a:endParaRPr lang="en-CA" dirty="0"/>
              </a:p>
              <a:p>
                <a:pPr lvl="0"/>
                <a:r>
                  <a:rPr lang="en-US" dirty="0"/>
                  <a:t>In a 3 dimensional space (i.e. in a rectangular xyz – coordinate system), the equation of a plane is usually written as: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0)</m:t>
                    </m:r>
                  </m:oMath>
                </a14:m>
                <a:r>
                  <a:rPr lang="en-US" dirty="0"/>
                  <a:t> (2</a:t>
                </a:r>
                <a:r>
                  <a:rPr lang="en-US" dirty="0" smtClean="0"/>
                  <a:t>)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515" r="-1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6477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 n- dimensional space…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 smtClean="0"/>
                  <a:t>Generalizing from the above two examples, we can conclude that the general form of a equation in a “n” dimensional space can be written as:</a:t>
                </a:r>
              </a:p>
              <a:p>
                <a:pPr marL="0" lv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𝑐𝑜𝑒𝑓𝑓𝑖𝑐𝑖𝑒𝑛𝑡𝑠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dirty="0"/>
                  <a:t> (3)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366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Special case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equation (3) is called a </a:t>
                </a:r>
                <a:r>
                  <a:rPr lang="en-US" i="1" u="sng" dirty="0"/>
                  <a:t>homogeneous linear equation, </a:t>
                </a:r>
                <a:r>
                  <a:rPr lang="en-US" dirty="0"/>
                  <a:t>and can be written as follows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(4)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26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Examples of linear equations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following equations are linear equations. We recognize and identify them as linear because they:</a:t>
                </a:r>
                <a:endParaRPr lang="en-CA" dirty="0"/>
              </a:p>
              <a:p>
                <a:pPr lvl="0"/>
                <a:r>
                  <a:rPr lang="en-US" dirty="0"/>
                  <a:t>Do not contain any products or roots of the variables;</a:t>
                </a:r>
                <a:endParaRPr lang="en-CA" dirty="0"/>
              </a:p>
              <a:p>
                <a:pPr lvl="0"/>
                <a:r>
                  <a:rPr lang="en-US" dirty="0"/>
                  <a:t>Variables do not contain any powers bigger than 1 ;</a:t>
                </a:r>
                <a:endParaRPr lang="en-CA" dirty="0"/>
              </a:p>
              <a:p>
                <a:pPr lvl="0"/>
                <a:r>
                  <a:rPr lang="en-US" dirty="0"/>
                  <a:t>Variables do not appear as the arguments of a trigonometric, logarithmic or exponential function.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  </a:t>
                </a:r>
                <a:endParaRPr lang="en-CA" dirty="0"/>
              </a:p>
              <a:p>
                <a:r>
                  <a:rPr lang="en-US" dirty="0"/>
                  <a:t>1/3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=5/7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659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Are these linear equations?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515" t="-18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465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General form of a system of m equations with n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linear equations is called a system of linear equations or a linear system.</a:t>
            </a:r>
            <a:endParaRPr lang="en-CA" dirty="0"/>
          </a:p>
          <a:p>
            <a:r>
              <a:rPr lang="en-US" dirty="0"/>
              <a:t>A general system of </a:t>
            </a:r>
            <a:r>
              <a:rPr lang="en-US" i="1" dirty="0"/>
              <a:t>m</a:t>
            </a:r>
            <a:r>
              <a:rPr lang="en-US" dirty="0"/>
              <a:t> linear equations with </a:t>
            </a:r>
            <a:r>
              <a:rPr lang="en-US" i="1" dirty="0"/>
              <a:t>n</a:t>
            </a:r>
            <a:r>
              <a:rPr lang="en-US" dirty="0"/>
              <a:t> unknowns (or variables) can be written as:</a:t>
            </a:r>
            <a:endParaRPr lang="en-CA" dirty="0"/>
          </a:p>
          <a:p>
            <a:endParaRPr lang="en-CA" dirty="0"/>
          </a:p>
        </p:txBody>
      </p:sp>
      <p:pic>
        <p:nvPicPr>
          <p:cNvPr id="13" name="Picture 12" descr="\begin{alignat}{7}&#10;a_{11} x_1 &amp;&amp;\; + \;&amp;&amp; a_{12} x_2 &amp;&amp;\; + \cdots + \;&amp;&amp; a_{1n} x_n &amp;&amp;\; = \;&amp;&amp;&amp; b_1      \\&#10;a_{21} x_1 &amp;&amp;\; + \;&amp;&amp; a_{22} x_2 &amp;&amp;\; + \cdots + \;&amp;&amp; a_{2n} x_n &amp;&amp;\; = \;&amp;&amp;&amp; b_2      \\&#10;\vdots\;\;\; &amp;&amp;     &amp;&amp; \vdots\;\;\; &amp;&amp;              &amp;&amp; \vdots\;\;\; &amp;&amp;     &amp;&amp;&amp; \;\vdots \\&#10;a_{m1} x_1 &amp;&amp;\; + \;&amp;&amp; a_{m2} x_2 &amp;&amp;\; + \cdots + \;&amp;&amp; a_{mn} x_n &amp;&amp;\; = \;&amp;&amp;&amp; b_m      \\&#10;\end{alignat}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9140" y="3682591"/>
            <a:ext cx="3189747" cy="132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59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solutions can be written as:</a:t>
                </a:r>
                <a:endParaRPr lang="en-CA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…etc.</a:t>
                </a:r>
                <a:endParaRPr lang="en-CA" dirty="0"/>
              </a:p>
              <a:p>
                <a:r>
                  <a:rPr lang="en-US" dirty="0"/>
                  <a:t>or</a:t>
                </a:r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380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1269</TotalTime>
  <Words>453</Words>
  <Application>Microsoft Office PowerPoint</Application>
  <PresentationFormat>Custom</PresentationFormat>
  <Paragraphs>97</Paragraphs>
  <Slides>26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Wisp</vt:lpstr>
      <vt:lpstr>Equation</vt:lpstr>
      <vt:lpstr>Introduction to simple linear equations. Systems of Linear equations.  </vt:lpstr>
      <vt:lpstr> Systems of Equations</vt:lpstr>
      <vt:lpstr>The form of a linear equation depends on the number of dimensions of the space it belongs to.  </vt:lpstr>
      <vt:lpstr>In n- dimensional space…</vt:lpstr>
      <vt:lpstr>Special case</vt:lpstr>
      <vt:lpstr>Examples of linear equations</vt:lpstr>
      <vt:lpstr>Are these linear equations?</vt:lpstr>
      <vt:lpstr>General form of a system of m equations with n variables</vt:lpstr>
      <vt:lpstr>Slide 9</vt:lpstr>
      <vt:lpstr>Types of Solutions for systems of linear equations with 2 variables</vt:lpstr>
      <vt:lpstr>Graphic representation of solutions for Linear Systems of 2 equations</vt:lpstr>
      <vt:lpstr> Linear System in Two Variables - Examples</vt:lpstr>
      <vt:lpstr>Graphic representation for types of solutions of Linear Systems  in Three Variables</vt:lpstr>
      <vt:lpstr>For systems with n variables…</vt:lpstr>
      <vt:lpstr>Augmented Matrix</vt:lpstr>
      <vt:lpstr>Augmented Matrix</vt:lpstr>
      <vt:lpstr>    Example—Finding Augmented Matrix of Linear System</vt:lpstr>
      <vt:lpstr>Elementary Row Operations</vt:lpstr>
      <vt:lpstr>Example: Solving a system of 2 linear equations using the augmented matrix and row operations</vt:lpstr>
      <vt:lpstr>Slide 20</vt:lpstr>
      <vt:lpstr>Practice row operations to solve the following system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simple linear equations. Systems of Linear equations.</dc:title>
  <dc:creator>Daniela Stanescu</dc:creator>
  <cp:lastModifiedBy>Daniela</cp:lastModifiedBy>
  <cp:revision>14</cp:revision>
  <dcterms:created xsi:type="dcterms:W3CDTF">2018-01-21T14:53:16Z</dcterms:created>
  <dcterms:modified xsi:type="dcterms:W3CDTF">2023-03-07T17:23:37Z</dcterms:modified>
</cp:coreProperties>
</file>