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316" r:id="rId6"/>
    <p:sldId id="317" r:id="rId7"/>
    <p:sldId id="319" r:id="rId8"/>
    <p:sldId id="320" r:id="rId9"/>
    <p:sldId id="321" r:id="rId10"/>
    <p:sldId id="257" r:id="rId11"/>
    <p:sldId id="308" r:id="rId12"/>
    <p:sldId id="258" r:id="rId13"/>
    <p:sldId id="259" r:id="rId14"/>
    <p:sldId id="322" r:id="rId15"/>
    <p:sldId id="260" r:id="rId16"/>
    <p:sldId id="261" r:id="rId17"/>
    <p:sldId id="273" r:id="rId18"/>
    <p:sldId id="262" r:id="rId19"/>
    <p:sldId id="263" r:id="rId20"/>
    <p:sldId id="264" r:id="rId21"/>
    <p:sldId id="265" r:id="rId22"/>
    <p:sldId id="274" r:id="rId23"/>
    <p:sldId id="275" r:id="rId24"/>
    <p:sldId id="277" r:id="rId25"/>
    <p:sldId id="278" r:id="rId26"/>
    <p:sldId id="299" r:id="rId27"/>
    <p:sldId id="300" r:id="rId28"/>
    <p:sldId id="305" r:id="rId29"/>
    <p:sldId id="287" r:id="rId30"/>
    <p:sldId id="288" r:id="rId31"/>
    <p:sldId id="289" r:id="rId32"/>
    <p:sldId id="290" r:id="rId33"/>
    <p:sldId id="301" r:id="rId34"/>
    <p:sldId id="312" r:id="rId35"/>
    <p:sldId id="310" r:id="rId36"/>
    <p:sldId id="313" r:id="rId37"/>
    <p:sldId id="311" r:id="rId38"/>
    <p:sldId id="323" r:id="rId39"/>
    <p:sldId id="324" r:id="rId40"/>
    <p:sldId id="325" r:id="rId41"/>
    <p:sldId id="326" r:id="rId42"/>
    <p:sldId id="295" r:id="rId43"/>
    <p:sldId id="307" r:id="rId44"/>
    <p:sldId id="327" r:id="rId45"/>
    <p:sldId id="294" r:id="rId46"/>
    <p:sldId id="309" r:id="rId47"/>
    <p:sldId id="318" r:id="rId48"/>
    <p:sldId id="32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13E64A-ABB8-404D-890A-6F365E4DAE8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B846FDD-BC1C-4C12-B636-A55C040956E6}">
      <dgm:prSet/>
      <dgm:spPr/>
      <dgm:t>
        <a:bodyPr/>
        <a:lstStyle/>
        <a:p>
          <a:r>
            <a:rPr lang="en-CA" dirty="0">
              <a:latin typeface="Century Gothic" panose="020B0502020202020204" pitchFamily="34" charset="0"/>
            </a:rPr>
            <a:t>3. A survey found that  20% of people believe that they have seen a UFO. Choose a sample of 10 people at random. Find the probability of the following. Round intermediate calculations and final answers to at least three decimal places.</a:t>
          </a:r>
          <a:endParaRPr lang="en-US" dirty="0">
            <a:latin typeface="Century Gothic" panose="020B0502020202020204" pitchFamily="34" charset="0"/>
          </a:endParaRPr>
        </a:p>
      </dgm:t>
    </dgm:pt>
    <dgm:pt modelId="{02E2CFE6-75FB-4165-97A0-2DEDECC7EF83}" type="parTrans" cxnId="{DDE23F7E-7EBC-4FD9-87C2-0C4393A9C8BB}">
      <dgm:prSet/>
      <dgm:spPr/>
      <dgm:t>
        <a:bodyPr/>
        <a:lstStyle/>
        <a:p>
          <a:endParaRPr lang="en-US"/>
        </a:p>
      </dgm:t>
    </dgm:pt>
    <dgm:pt modelId="{683D90CC-ADED-4B10-BA95-F75B8CCA33E4}" type="sibTrans" cxnId="{DDE23F7E-7EBC-4FD9-87C2-0C4393A9C8BB}">
      <dgm:prSet/>
      <dgm:spPr/>
      <dgm:t>
        <a:bodyPr/>
        <a:lstStyle/>
        <a:p>
          <a:endParaRPr lang="en-US"/>
        </a:p>
      </dgm:t>
    </dgm:pt>
    <dgm:pt modelId="{C2211B08-6BAA-4053-9FC4-76B193EF5A7F}">
      <dgm:prSet/>
      <dgm:spPr/>
      <dgm:t>
        <a:bodyPr/>
        <a:lstStyle/>
        <a:p>
          <a:r>
            <a:rPr lang="en-CA" dirty="0"/>
            <a:t>(a</a:t>
          </a:r>
          <a:r>
            <a:rPr lang="en-CA" dirty="0">
              <a:latin typeface="Century Gothic" panose="020B0502020202020204" pitchFamily="34" charset="0"/>
            </a:rPr>
            <a:t>) At least 3 people believe that they have seen a UFO</a:t>
          </a:r>
          <a:endParaRPr lang="en-US" dirty="0">
            <a:latin typeface="Century Gothic" panose="020B0502020202020204" pitchFamily="34" charset="0"/>
          </a:endParaRPr>
        </a:p>
      </dgm:t>
    </dgm:pt>
    <dgm:pt modelId="{26F3A4A9-4545-4C0C-B0C7-BEF66EB041ED}" type="parTrans" cxnId="{568B5EF1-C928-47E2-A008-B593605F3CB2}">
      <dgm:prSet/>
      <dgm:spPr/>
      <dgm:t>
        <a:bodyPr/>
        <a:lstStyle/>
        <a:p>
          <a:endParaRPr lang="en-US"/>
        </a:p>
      </dgm:t>
    </dgm:pt>
    <dgm:pt modelId="{F3141349-3A3B-4ACF-AF5B-67D68E80397A}" type="sibTrans" cxnId="{568B5EF1-C928-47E2-A008-B593605F3CB2}">
      <dgm:prSet/>
      <dgm:spPr/>
      <dgm:t>
        <a:bodyPr/>
        <a:lstStyle/>
        <a:p>
          <a:endParaRPr lang="en-US"/>
        </a:p>
      </dgm:t>
    </dgm:pt>
    <dgm:pt modelId="{7A851DFE-235C-4F70-94C5-36EEB1379329}" type="pres">
      <dgm:prSet presAssocID="{B913E64A-ABB8-404D-890A-6F365E4DAE83}" presName="linear" presStyleCnt="0">
        <dgm:presLayoutVars>
          <dgm:animLvl val="lvl"/>
          <dgm:resizeHandles val="exact"/>
        </dgm:presLayoutVars>
      </dgm:prSet>
      <dgm:spPr/>
      <dgm:t>
        <a:bodyPr/>
        <a:lstStyle/>
        <a:p>
          <a:endParaRPr lang="en-CA"/>
        </a:p>
      </dgm:t>
    </dgm:pt>
    <dgm:pt modelId="{20309F96-96D0-4BBD-BD25-FED307ED43E7}" type="pres">
      <dgm:prSet presAssocID="{6B846FDD-BC1C-4C12-B636-A55C040956E6}" presName="parentText" presStyleLbl="node1" presStyleIdx="0" presStyleCnt="2">
        <dgm:presLayoutVars>
          <dgm:chMax val="0"/>
          <dgm:bulletEnabled val="1"/>
        </dgm:presLayoutVars>
      </dgm:prSet>
      <dgm:spPr/>
      <dgm:t>
        <a:bodyPr/>
        <a:lstStyle/>
        <a:p>
          <a:endParaRPr lang="en-CA"/>
        </a:p>
      </dgm:t>
    </dgm:pt>
    <dgm:pt modelId="{19625FFF-A088-455A-8F60-68715A412245}" type="pres">
      <dgm:prSet presAssocID="{683D90CC-ADED-4B10-BA95-F75B8CCA33E4}" presName="spacer" presStyleCnt="0"/>
      <dgm:spPr/>
    </dgm:pt>
    <dgm:pt modelId="{AEAF8987-A553-40E2-8146-9DABBA7D4B14}" type="pres">
      <dgm:prSet presAssocID="{C2211B08-6BAA-4053-9FC4-76B193EF5A7F}" presName="parentText" presStyleLbl="node1" presStyleIdx="1" presStyleCnt="2">
        <dgm:presLayoutVars>
          <dgm:chMax val="0"/>
          <dgm:bulletEnabled val="1"/>
        </dgm:presLayoutVars>
      </dgm:prSet>
      <dgm:spPr/>
      <dgm:t>
        <a:bodyPr/>
        <a:lstStyle/>
        <a:p>
          <a:endParaRPr lang="en-CA"/>
        </a:p>
      </dgm:t>
    </dgm:pt>
  </dgm:ptLst>
  <dgm:cxnLst>
    <dgm:cxn modelId="{02A73018-B4E0-4577-B59D-66113E9CA83A}" type="presOf" srcId="{6B846FDD-BC1C-4C12-B636-A55C040956E6}" destId="{20309F96-96D0-4BBD-BD25-FED307ED43E7}" srcOrd="0" destOrd="0" presId="urn:microsoft.com/office/officeart/2005/8/layout/vList2"/>
    <dgm:cxn modelId="{568B5EF1-C928-47E2-A008-B593605F3CB2}" srcId="{B913E64A-ABB8-404D-890A-6F365E4DAE83}" destId="{C2211B08-6BAA-4053-9FC4-76B193EF5A7F}" srcOrd="1" destOrd="0" parTransId="{26F3A4A9-4545-4C0C-B0C7-BEF66EB041ED}" sibTransId="{F3141349-3A3B-4ACF-AF5B-67D68E80397A}"/>
    <dgm:cxn modelId="{DDE23F7E-7EBC-4FD9-87C2-0C4393A9C8BB}" srcId="{B913E64A-ABB8-404D-890A-6F365E4DAE83}" destId="{6B846FDD-BC1C-4C12-B636-A55C040956E6}" srcOrd="0" destOrd="0" parTransId="{02E2CFE6-75FB-4165-97A0-2DEDECC7EF83}" sibTransId="{683D90CC-ADED-4B10-BA95-F75B8CCA33E4}"/>
    <dgm:cxn modelId="{4E4B1ECB-7EF8-4627-B918-DECFA06A7F85}" type="presOf" srcId="{C2211B08-6BAA-4053-9FC4-76B193EF5A7F}" destId="{AEAF8987-A553-40E2-8146-9DABBA7D4B14}" srcOrd="0" destOrd="0" presId="urn:microsoft.com/office/officeart/2005/8/layout/vList2"/>
    <dgm:cxn modelId="{E906E72C-23D3-4913-90A1-F098A96FCED1}" type="presOf" srcId="{B913E64A-ABB8-404D-890A-6F365E4DAE83}" destId="{7A851DFE-235C-4F70-94C5-36EEB1379329}" srcOrd="0" destOrd="0" presId="urn:microsoft.com/office/officeart/2005/8/layout/vList2"/>
    <dgm:cxn modelId="{2C624B39-14E6-4F3A-B670-990FBCA47B7D}" type="presParOf" srcId="{7A851DFE-235C-4F70-94C5-36EEB1379329}" destId="{20309F96-96D0-4BBD-BD25-FED307ED43E7}" srcOrd="0" destOrd="0" presId="urn:microsoft.com/office/officeart/2005/8/layout/vList2"/>
    <dgm:cxn modelId="{F9DC2D23-998F-412F-BA93-773A50962902}" type="presParOf" srcId="{7A851DFE-235C-4F70-94C5-36EEB1379329}" destId="{19625FFF-A088-455A-8F60-68715A412245}" srcOrd="1" destOrd="0" presId="urn:microsoft.com/office/officeart/2005/8/layout/vList2"/>
    <dgm:cxn modelId="{970FAAC9-F94C-455E-8C92-BD883C34B97E}" type="presParOf" srcId="{7A851DFE-235C-4F70-94C5-36EEB1379329}" destId="{AEAF8987-A553-40E2-8146-9DABBA7D4B14}"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D3FB14-E4DF-4DE9-AA4A-6DFF70937E8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6A860FD-9740-42AA-9CDD-B00554AC9BD2}">
      <dgm:prSet custT="1"/>
      <dgm:spPr/>
      <dgm:t>
        <a:bodyPr/>
        <a:lstStyle/>
        <a:p>
          <a:r>
            <a:rPr lang="en-CA" sz="1600" dirty="0">
              <a:latin typeface="Century Gothic" panose="020B0502020202020204" pitchFamily="34" charset="0"/>
            </a:rPr>
            <a:t>4. a) In the standard normal distribution, find the z  value that corresponds to the 78th percentile. Use Cumulative Normal Distribution Table and enter the answer to 2 decimal places.</a:t>
          </a:r>
          <a:endParaRPr lang="en-US" sz="1600" dirty="0">
            <a:latin typeface="Century Gothic" panose="020B0502020202020204" pitchFamily="34" charset="0"/>
          </a:endParaRPr>
        </a:p>
      </dgm:t>
    </dgm:pt>
    <dgm:pt modelId="{ED1199E5-26FF-4E47-99D5-1545529FB452}" type="parTrans" cxnId="{5904AF4E-C99D-4A18-AA64-E276AB690A56}">
      <dgm:prSet/>
      <dgm:spPr/>
      <dgm:t>
        <a:bodyPr/>
        <a:lstStyle/>
        <a:p>
          <a:endParaRPr lang="en-US"/>
        </a:p>
      </dgm:t>
    </dgm:pt>
    <dgm:pt modelId="{5E34D0A3-84AF-42FE-8B9A-3AA942C1BBED}" type="sibTrans" cxnId="{5904AF4E-C99D-4A18-AA64-E276AB690A56}">
      <dgm:prSet/>
      <dgm:spPr/>
      <dgm:t>
        <a:bodyPr/>
        <a:lstStyle/>
        <a:p>
          <a:endParaRPr lang="en-US"/>
        </a:p>
      </dgm:t>
    </dgm:pt>
    <dgm:pt modelId="{381F2AA9-2320-40B5-A666-700CB28C8581}">
      <dgm:prSet custT="1"/>
      <dgm:spPr/>
      <dgm:t>
        <a:bodyPr/>
        <a:lstStyle/>
        <a:p>
          <a:r>
            <a:rPr lang="en-CA" sz="1600" dirty="0">
              <a:latin typeface="Century Gothic" panose="020B0502020202020204" pitchFamily="34" charset="0"/>
            </a:rPr>
            <a:t>b) In order for a student to be accepted to a postgraduate program, she needs to achieve an entrance exam mark that is at least at the 40% level of all marks. If the mean of marks for the entrance exam is known to be 82, with a standard deviation of 8, what is the minimum mark that she needs to acquire?</a:t>
          </a:r>
          <a:endParaRPr lang="en-US" sz="1600" dirty="0">
            <a:latin typeface="Century Gothic" panose="020B0502020202020204" pitchFamily="34" charset="0"/>
          </a:endParaRPr>
        </a:p>
      </dgm:t>
    </dgm:pt>
    <dgm:pt modelId="{1598489D-D875-4650-9034-BE23CC755245}" type="parTrans" cxnId="{85FDCE58-BA29-41C9-A51B-11050DDED193}">
      <dgm:prSet/>
      <dgm:spPr/>
      <dgm:t>
        <a:bodyPr/>
        <a:lstStyle/>
        <a:p>
          <a:endParaRPr lang="en-US"/>
        </a:p>
      </dgm:t>
    </dgm:pt>
    <dgm:pt modelId="{4B73E161-D0C6-46E7-9ADD-C67C566D1EBE}" type="sibTrans" cxnId="{85FDCE58-BA29-41C9-A51B-11050DDED193}">
      <dgm:prSet/>
      <dgm:spPr/>
      <dgm:t>
        <a:bodyPr/>
        <a:lstStyle/>
        <a:p>
          <a:endParaRPr lang="en-US"/>
        </a:p>
      </dgm:t>
    </dgm:pt>
    <dgm:pt modelId="{D3879F17-AB01-4D4A-84F9-3D4EFE8C4930}" type="pres">
      <dgm:prSet presAssocID="{08D3FB14-E4DF-4DE9-AA4A-6DFF70937E8C}" presName="linear" presStyleCnt="0">
        <dgm:presLayoutVars>
          <dgm:animLvl val="lvl"/>
          <dgm:resizeHandles val="exact"/>
        </dgm:presLayoutVars>
      </dgm:prSet>
      <dgm:spPr/>
      <dgm:t>
        <a:bodyPr/>
        <a:lstStyle/>
        <a:p>
          <a:endParaRPr lang="en-CA"/>
        </a:p>
      </dgm:t>
    </dgm:pt>
    <dgm:pt modelId="{E00FF19F-7CAB-4FA9-BA7A-25F11C732DA8}" type="pres">
      <dgm:prSet presAssocID="{A6A860FD-9740-42AA-9CDD-B00554AC9BD2}" presName="parentText" presStyleLbl="node1" presStyleIdx="0" presStyleCnt="2">
        <dgm:presLayoutVars>
          <dgm:chMax val="0"/>
          <dgm:bulletEnabled val="1"/>
        </dgm:presLayoutVars>
      </dgm:prSet>
      <dgm:spPr/>
      <dgm:t>
        <a:bodyPr/>
        <a:lstStyle/>
        <a:p>
          <a:endParaRPr lang="en-CA"/>
        </a:p>
      </dgm:t>
    </dgm:pt>
    <dgm:pt modelId="{1351199F-9FE8-4B6A-97F4-7BA32F006395}" type="pres">
      <dgm:prSet presAssocID="{5E34D0A3-84AF-42FE-8B9A-3AA942C1BBED}" presName="spacer" presStyleCnt="0"/>
      <dgm:spPr/>
    </dgm:pt>
    <dgm:pt modelId="{6CAC6EED-1B80-4E4D-90A1-22F034AFEE29}" type="pres">
      <dgm:prSet presAssocID="{381F2AA9-2320-40B5-A666-700CB28C8581}" presName="parentText" presStyleLbl="node1" presStyleIdx="1" presStyleCnt="2" custScaleY="154406" custLinFactY="54848" custLinFactNeighborY="100000">
        <dgm:presLayoutVars>
          <dgm:chMax val="0"/>
          <dgm:bulletEnabled val="1"/>
        </dgm:presLayoutVars>
      </dgm:prSet>
      <dgm:spPr/>
      <dgm:t>
        <a:bodyPr/>
        <a:lstStyle/>
        <a:p>
          <a:endParaRPr lang="en-CA"/>
        </a:p>
      </dgm:t>
    </dgm:pt>
  </dgm:ptLst>
  <dgm:cxnLst>
    <dgm:cxn modelId="{E1316769-D1E1-4CC1-8C04-CC63DB6E57BC}" type="presOf" srcId="{A6A860FD-9740-42AA-9CDD-B00554AC9BD2}" destId="{E00FF19F-7CAB-4FA9-BA7A-25F11C732DA8}" srcOrd="0" destOrd="0" presId="urn:microsoft.com/office/officeart/2005/8/layout/vList2"/>
    <dgm:cxn modelId="{EFA921B4-DF3C-4F13-B3BA-FE8B36BFEAA0}" type="presOf" srcId="{381F2AA9-2320-40B5-A666-700CB28C8581}" destId="{6CAC6EED-1B80-4E4D-90A1-22F034AFEE29}" srcOrd="0" destOrd="0" presId="urn:microsoft.com/office/officeart/2005/8/layout/vList2"/>
    <dgm:cxn modelId="{5904AF4E-C99D-4A18-AA64-E276AB690A56}" srcId="{08D3FB14-E4DF-4DE9-AA4A-6DFF70937E8C}" destId="{A6A860FD-9740-42AA-9CDD-B00554AC9BD2}" srcOrd="0" destOrd="0" parTransId="{ED1199E5-26FF-4E47-99D5-1545529FB452}" sibTransId="{5E34D0A3-84AF-42FE-8B9A-3AA942C1BBED}"/>
    <dgm:cxn modelId="{530D9526-5561-49C0-8F10-E801CE1DBF3C}" type="presOf" srcId="{08D3FB14-E4DF-4DE9-AA4A-6DFF70937E8C}" destId="{D3879F17-AB01-4D4A-84F9-3D4EFE8C4930}" srcOrd="0" destOrd="0" presId="urn:microsoft.com/office/officeart/2005/8/layout/vList2"/>
    <dgm:cxn modelId="{85FDCE58-BA29-41C9-A51B-11050DDED193}" srcId="{08D3FB14-E4DF-4DE9-AA4A-6DFF70937E8C}" destId="{381F2AA9-2320-40B5-A666-700CB28C8581}" srcOrd="1" destOrd="0" parTransId="{1598489D-D875-4650-9034-BE23CC755245}" sibTransId="{4B73E161-D0C6-46E7-9ADD-C67C566D1EBE}"/>
    <dgm:cxn modelId="{C5D94858-1DA3-43F8-9F90-5867F7FD8026}" type="presParOf" srcId="{D3879F17-AB01-4D4A-84F9-3D4EFE8C4930}" destId="{E00FF19F-7CAB-4FA9-BA7A-25F11C732DA8}" srcOrd="0" destOrd="0" presId="urn:microsoft.com/office/officeart/2005/8/layout/vList2"/>
    <dgm:cxn modelId="{96EF21D1-DFCE-465B-A393-BBA8EAED2438}" type="presParOf" srcId="{D3879F17-AB01-4D4A-84F9-3D4EFE8C4930}" destId="{1351199F-9FE8-4B6A-97F4-7BA32F006395}" srcOrd="1" destOrd="0" presId="urn:microsoft.com/office/officeart/2005/8/layout/vList2"/>
    <dgm:cxn modelId="{913C9651-7083-47E0-85CA-48840F6FC0C3}" type="presParOf" srcId="{D3879F17-AB01-4D4A-84F9-3D4EFE8C4930}" destId="{6CAC6EED-1B80-4E4D-90A1-22F034AFEE29}"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0309F96-96D0-4BBD-BD25-FED307ED43E7}">
      <dsp:nvSpPr>
        <dsp:cNvPr id="0" name=""/>
        <dsp:cNvSpPr/>
      </dsp:nvSpPr>
      <dsp:spPr>
        <a:xfrm>
          <a:off x="0" y="78031"/>
          <a:ext cx="6578523" cy="23680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CA" sz="2300" kern="1200" dirty="0">
              <a:latin typeface="Century Gothic" panose="020B0502020202020204" pitchFamily="34" charset="0"/>
            </a:rPr>
            <a:t>3. A survey found that  20% of people believe that they have seen a UFO. Choose a sample of 10 people at random. Find the probability of the following. Round intermediate calculations and final answers to at least three decimal places.</a:t>
          </a:r>
          <a:endParaRPr lang="en-US" sz="2300" kern="1200" dirty="0">
            <a:latin typeface="Century Gothic" panose="020B0502020202020204" pitchFamily="34" charset="0"/>
          </a:endParaRPr>
        </a:p>
      </dsp:txBody>
      <dsp:txXfrm>
        <a:off x="0" y="78031"/>
        <a:ext cx="6578523" cy="2368080"/>
      </dsp:txXfrm>
    </dsp:sp>
    <dsp:sp modelId="{AEAF8987-A553-40E2-8146-9DABBA7D4B14}">
      <dsp:nvSpPr>
        <dsp:cNvPr id="0" name=""/>
        <dsp:cNvSpPr/>
      </dsp:nvSpPr>
      <dsp:spPr>
        <a:xfrm>
          <a:off x="0" y="2512351"/>
          <a:ext cx="6578523" cy="2368080"/>
        </a:xfrm>
        <a:prstGeom prst="roundRect">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CA" sz="2300" kern="1200" dirty="0"/>
            <a:t>(a</a:t>
          </a:r>
          <a:r>
            <a:rPr lang="en-CA" sz="2300" kern="1200" dirty="0">
              <a:latin typeface="Century Gothic" panose="020B0502020202020204" pitchFamily="34" charset="0"/>
            </a:rPr>
            <a:t>) At least 3 people believe that they have seen a UFO</a:t>
          </a:r>
          <a:endParaRPr lang="en-US" sz="2300" kern="1200" dirty="0">
            <a:latin typeface="Century Gothic" panose="020B0502020202020204" pitchFamily="34" charset="0"/>
          </a:endParaRPr>
        </a:p>
      </dsp:txBody>
      <dsp:txXfrm>
        <a:off x="0" y="2512351"/>
        <a:ext cx="6578523" cy="236808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00FF19F-7CAB-4FA9-BA7A-25F11C732DA8}">
      <dsp:nvSpPr>
        <dsp:cNvPr id="0" name=""/>
        <dsp:cNvSpPr/>
      </dsp:nvSpPr>
      <dsp:spPr>
        <a:xfrm>
          <a:off x="0" y="595980"/>
          <a:ext cx="6578523" cy="140692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CA" sz="1600" kern="1200" dirty="0">
              <a:latin typeface="Century Gothic" panose="020B0502020202020204" pitchFamily="34" charset="0"/>
            </a:rPr>
            <a:t>4. a) In the standard normal distribution, find the z  value that corresponds to the 78th percentile. Use Cumulative Normal Distribution Table and enter the answer to 2 decimal places.</a:t>
          </a:r>
          <a:endParaRPr lang="en-US" sz="1600" kern="1200" dirty="0">
            <a:latin typeface="Century Gothic" panose="020B0502020202020204" pitchFamily="34" charset="0"/>
          </a:endParaRPr>
        </a:p>
      </dsp:txBody>
      <dsp:txXfrm>
        <a:off x="0" y="595980"/>
        <a:ext cx="6578523" cy="1406924"/>
      </dsp:txXfrm>
    </dsp:sp>
    <dsp:sp modelId="{6CAC6EED-1B80-4E4D-90A1-22F034AFEE29}">
      <dsp:nvSpPr>
        <dsp:cNvPr id="0" name=""/>
        <dsp:cNvSpPr/>
      </dsp:nvSpPr>
      <dsp:spPr>
        <a:xfrm>
          <a:off x="0" y="2786086"/>
          <a:ext cx="6578523" cy="2172376"/>
        </a:xfrm>
        <a:prstGeom prst="roundRect">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CA" sz="1600" kern="1200" dirty="0">
              <a:latin typeface="Century Gothic" panose="020B0502020202020204" pitchFamily="34" charset="0"/>
            </a:rPr>
            <a:t>b) In order for a student to be accepted to a postgraduate program, she needs to achieve an entrance exam mark that is at least at the 40% level of all marks. If the mean of marks for the entrance exam is known to be 82, with a standard deviation of 8, what is the minimum mark that she needs to acquire?</a:t>
          </a:r>
          <a:endParaRPr lang="en-US" sz="1600" kern="1200" dirty="0">
            <a:latin typeface="Century Gothic" panose="020B0502020202020204" pitchFamily="34" charset="0"/>
          </a:endParaRPr>
        </a:p>
      </dsp:txBody>
      <dsp:txXfrm>
        <a:off x="0" y="2786086"/>
        <a:ext cx="6578523" cy="21723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9F06582C-F5CE-4B43-90A3-1668E700BF1E}" type="datetimeFigureOut">
              <a:rPr lang="en-CA" smtClean="0"/>
              <a:pPr/>
              <a:t>17/06/2024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C9A9DAC-EF64-4C57-AF98-AF0C753030E4}" type="slidenum">
              <a:rPr lang="en-CA" smtClean="0"/>
              <a:pPr/>
              <a:t>‹#›</a:t>
            </a:fld>
            <a:endParaRPr lang="en-CA"/>
          </a:p>
        </p:txBody>
      </p:sp>
    </p:spTree>
    <p:extLst>
      <p:ext uri="{BB962C8B-B14F-4D97-AF65-F5344CB8AC3E}">
        <p14:creationId xmlns:p14="http://schemas.microsoft.com/office/powerpoint/2010/main" xmlns="" val="174151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9F06582C-F5CE-4B43-90A3-1668E700BF1E}" type="datetimeFigureOut">
              <a:rPr lang="en-CA" smtClean="0"/>
              <a:pPr/>
              <a:t>17/06/2024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C9A9DAC-EF64-4C57-AF98-AF0C753030E4}" type="slidenum">
              <a:rPr lang="en-CA" smtClean="0"/>
              <a:pPr/>
              <a:t>‹#›</a:t>
            </a:fld>
            <a:endParaRPr lang="en-CA"/>
          </a:p>
        </p:txBody>
      </p:sp>
    </p:spTree>
    <p:extLst>
      <p:ext uri="{BB962C8B-B14F-4D97-AF65-F5344CB8AC3E}">
        <p14:creationId xmlns:p14="http://schemas.microsoft.com/office/powerpoint/2010/main" xmlns="" val="1092062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9F06582C-F5CE-4B43-90A3-1668E700BF1E}" type="datetimeFigureOut">
              <a:rPr lang="en-CA" smtClean="0"/>
              <a:pPr/>
              <a:t>17/06/2024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C9A9DAC-EF64-4C57-AF98-AF0C753030E4}" type="slidenum">
              <a:rPr lang="en-CA" smtClean="0"/>
              <a:pPr/>
              <a:t>‹#›</a:t>
            </a:fld>
            <a:endParaRPr lang="en-CA"/>
          </a:p>
        </p:txBody>
      </p:sp>
    </p:spTree>
    <p:extLst>
      <p:ext uri="{BB962C8B-B14F-4D97-AF65-F5344CB8AC3E}">
        <p14:creationId xmlns:p14="http://schemas.microsoft.com/office/powerpoint/2010/main" xmlns="" val="2861745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9F06582C-F5CE-4B43-90A3-1668E700BF1E}" type="datetimeFigureOut">
              <a:rPr lang="en-CA" smtClean="0"/>
              <a:pPr/>
              <a:t>17/06/2024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C9A9DAC-EF64-4C57-AF98-AF0C753030E4}" type="slidenum">
              <a:rPr lang="en-CA" smtClean="0"/>
              <a:pPr/>
              <a:t>‹#›</a:t>
            </a:fld>
            <a:endParaRPr lang="en-CA"/>
          </a:p>
        </p:txBody>
      </p:sp>
    </p:spTree>
    <p:extLst>
      <p:ext uri="{BB962C8B-B14F-4D97-AF65-F5344CB8AC3E}">
        <p14:creationId xmlns:p14="http://schemas.microsoft.com/office/powerpoint/2010/main" xmlns="" val="2958582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06582C-F5CE-4B43-90A3-1668E700BF1E}" type="datetimeFigureOut">
              <a:rPr lang="en-CA" smtClean="0"/>
              <a:pPr/>
              <a:t>17/06/2024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C9A9DAC-EF64-4C57-AF98-AF0C753030E4}" type="slidenum">
              <a:rPr lang="en-CA" smtClean="0"/>
              <a:pPr/>
              <a:t>‹#›</a:t>
            </a:fld>
            <a:endParaRPr lang="en-CA"/>
          </a:p>
        </p:txBody>
      </p:sp>
    </p:spTree>
    <p:extLst>
      <p:ext uri="{BB962C8B-B14F-4D97-AF65-F5344CB8AC3E}">
        <p14:creationId xmlns:p14="http://schemas.microsoft.com/office/powerpoint/2010/main" xmlns="" val="1040866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9F06582C-F5CE-4B43-90A3-1668E700BF1E}" type="datetimeFigureOut">
              <a:rPr lang="en-CA" smtClean="0"/>
              <a:pPr/>
              <a:t>17/06/2024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C9A9DAC-EF64-4C57-AF98-AF0C753030E4}" type="slidenum">
              <a:rPr lang="en-CA" smtClean="0"/>
              <a:pPr/>
              <a:t>‹#›</a:t>
            </a:fld>
            <a:endParaRPr lang="en-CA"/>
          </a:p>
        </p:txBody>
      </p:sp>
    </p:spTree>
    <p:extLst>
      <p:ext uri="{BB962C8B-B14F-4D97-AF65-F5344CB8AC3E}">
        <p14:creationId xmlns:p14="http://schemas.microsoft.com/office/powerpoint/2010/main" xmlns="" val="327880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9F06582C-F5CE-4B43-90A3-1668E700BF1E}" type="datetimeFigureOut">
              <a:rPr lang="en-CA" smtClean="0"/>
              <a:pPr/>
              <a:t>17/06/2024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C9A9DAC-EF64-4C57-AF98-AF0C753030E4}" type="slidenum">
              <a:rPr lang="en-CA" smtClean="0"/>
              <a:pPr/>
              <a:t>‹#›</a:t>
            </a:fld>
            <a:endParaRPr lang="en-CA"/>
          </a:p>
        </p:txBody>
      </p:sp>
    </p:spTree>
    <p:extLst>
      <p:ext uri="{BB962C8B-B14F-4D97-AF65-F5344CB8AC3E}">
        <p14:creationId xmlns:p14="http://schemas.microsoft.com/office/powerpoint/2010/main" xmlns="" val="2044297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9F06582C-F5CE-4B43-90A3-1668E700BF1E}" type="datetimeFigureOut">
              <a:rPr lang="en-CA" smtClean="0"/>
              <a:pPr/>
              <a:t>17/06/2024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C9A9DAC-EF64-4C57-AF98-AF0C753030E4}" type="slidenum">
              <a:rPr lang="en-CA" smtClean="0"/>
              <a:pPr/>
              <a:t>‹#›</a:t>
            </a:fld>
            <a:endParaRPr lang="en-CA"/>
          </a:p>
        </p:txBody>
      </p:sp>
    </p:spTree>
    <p:extLst>
      <p:ext uri="{BB962C8B-B14F-4D97-AF65-F5344CB8AC3E}">
        <p14:creationId xmlns:p14="http://schemas.microsoft.com/office/powerpoint/2010/main" xmlns="" val="1752569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06582C-F5CE-4B43-90A3-1668E700BF1E}" type="datetimeFigureOut">
              <a:rPr lang="en-CA" smtClean="0"/>
              <a:pPr/>
              <a:t>17/06/2024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C9A9DAC-EF64-4C57-AF98-AF0C753030E4}" type="slidenum">
              <a:rPr lang="en-CA" smtClean="0"/>
              <a:pPr/>
              <a:t>‹#›</a:t>
            </a:fld>
            <a:endParaRPr lang="en-CA"/>
          </a:p>
        </p:txBody>
      </p:sp>
    </p:spTree>
    <p:extLst>
      <p:ext uri="{BB962C8B-B14F-4D97-AF65-F5344CB8AC3E}">
        <p14:creationId xmlns:p14="http://schemas.microsoft.com/office/powerpoint/2010/main" xmlns="" val="671344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06582C-F5CE-4B43-90A3-1668E700BF1E}" type="datetimeFigureOut">
              <a:rPr lang="en-CA" smtClean="0"/>
              <a:pPr/>
              <a:t>17/06/2024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C9A9DAC-EF64-4C57-AF98-AF0C753030E4}" type="slidenum">
              <a:rPr lang="en-CA" smtClean="0"/>
              <a:pPr/>
              <a:t>‹#›</a:t>
            </a:fld>
            <a:endParaRPr lang="en-CA"/>
          </a:p>
        </p:txBody>
      </p:sp>
    </p:spTree>
    <p:extLst>
      <p:ext uri="{BB962C8B-B14F-4D97-AF65-F5344CB8AC3E}">
        <p14:creationId xmlns:p14="http://schemas.microsoft.com/office/powerpoint/2010/main" xmlns="" val="4075957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06582C-F5CE-4B43-90A3-1668E700BF1E}" type="datetimeFigureOut">
              <a:rPr lang="en-CA" smtClean="0"/>
              <a:pPr/>
              <a:t>17/06/2024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C9A9DAC-EF64-4C57-AF98-AF0C753030E4}" type="slidenum">
              <a:rPr lang="en-CA" smtClean="0"/>
              <a:pPr/>
              <a:t>‹#›</a:t>
            </a:fld>
            <a:endParaRPr lang="en-CA"/>
          </a:p>
        </p:txBody>
      </p:sp>
    </p:spTree>
    <p:extLst>
      <p:ext uri="{BB962C8B-B14F-4D97-AF65-F5344CB8AC3E}">
        <p14:creationId xmlns:p14="http://schemas.microsoft.com/office/powerpoint/2010/main" xmlns="" val="2945474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06582C-F5CE-4B43-90A3-1668E700BF1E}" type="datetimeFigureOut">
              <a:rPr lang="en-CA" smtClean="0"/>
              <a:pPr/>
              <a:t>17/06/2024</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9A9DAC-EF64-4C57-AF98-AF0C753030E4}" type="slidenum">
              <a:rPr lang="en-CA" smtClean="0"/>
              <a:pPr/>
              <a:t>‹#›</a:t>
            </a:fld>
            <a:endParaRPr lang="en-CA"/>
          </a:p>
        </p:txBody>
      </p:sp>
    </p:spTree>
    <p:extLst>
      <p:ext uri="{BB962C8B-B14F-4D97-AF65-F5344CB8AC3E}">
        <p14:creationId xmlns:p14="http://schemas.microsoft.com/office/powerpoint/2010/main" xmlns="" val="853574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Math 210</a:t>
            </a:r>
          </a:p>
        </p:txBody>
      </p:sp>
      <p:sp>
        <p:nvSpPr>
          <p:cNvPr id="3" name="Subtitle 2"/>
          <p:cNvSpPr>
            <a:spLocks noGrp="1"/>
          </p:cNvSpPr>
          <p:nvPr>
            <p:ph type="subTitle" idx="1"/>
          </p:nvPr>
        </p:nvSpPr>
        <p:spPr/>
        <p:txBody>
          <a:bodyPr/>
          <a:lstStyle/>
          <a:p>
            <a:r>
              <a:rPr lang="en-CA" dirty="0"/>
              <a:t>Review for Statistics Test</a:t>
            </a:r>
          </a:p>
        </p:txBody>
      </p:sp>
    </p:spTree>
    <p:extLst>
      <p:ext uri="{BB962C8B-B14F-4D97-AF65-F5344CB8AC3E}">
        <p14:creationId xmlns:p14="http://schemas.microsoft.com/office/powerpoint/2010/main" xmlns="" val="4235520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D6FD3B99-32DA-4048-B3C2-EC01E6D0FE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xmlns="" id="{8C74482E-2E7A-40CD-99C9-7892C8AF9E5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415165" cy="6858000"/>
          </a:xfrm>
          <a:custGeom>
            <a:avLst/>
            <a:gdLst>
              <a:gd name="connsiteX0" fmla="*/ 0 w 9415165"/>
              <a:gd name="connsiteY0" fmla="*/ 5940102 h 6858000"/>
              <a:gd name="connsiteX1" fmla="*/ 201903 w 9415165"/>
              <a:gd name="connsiteY1" fmla="*/ 5940608 h 6858000"/>
              <a:gd name="connsiteX2" fmla="*/ 1461907 w 9415165"/>
              <a:gd name="connsiteY2" fmla="*/ 5943766 h 6858000"/>
              <a:gd name="connsiteX3" fmla="*/ 1951874 w 9415165"/>
              <a:gd name="connsiteY3" fmla="*/ 6220822 h 6858000"/>
              <a:gd name="connsiteX4" fmla="*/ 2282833 w 9415165"/>
              <a:gd name="connsiteY4" fmla="*/ 6794059 h 6858000"/>
              <a:gd name="connsiteX5" fmla="*/ 2319750 w 9415165"/>
              <a:gd name="connsiteY5" fmla="*/ 6858000 h 6858000"/>
              <a:gd name="connsiteX6" fmla="*/ 0 w 9415165"/>
              <a:gd name="connsiteY6" fmla="*/ 6858000 h 6858000"/>
              <a:gd name="connsiteX7" fmla="*/ 751947 w 9415165"/>
              <a:gd name="connsiteY7" fmla="*/ 3830686 h 6858000"/>
              <a:gd name="connsiteX8" fmla="*/ 1719258 w 9415165"/>
              <a:gd name="connsiteY8" fmla="*/ 3833112 h 6858000"/>
              <a:gd name="connsiteX9" fmla="*/ 1869462 w 9415165"/>
              <a:gd name="connsiteY9" fmla="*/ 3918046 h 6858000"/>
              <a:gd name="connsiteX10" fmla="*/ 2354170 w 9415165"/>
              <a:gd name="connsiteY10" fmla="*/ 4757586 h 6858000"/>
              <a:gd name="connsiteX11" fmla="*/ 2353672 w 9415165"/>
              <a:gd name="connsiteY11" fmla="*/ 4931947 h 6858000"/>
              <a:gd name="connsiteX12" fmla="*/ 1871068 w 9415165"/>
              <a:gd name="connsiteY12" fmla="*/ 5769061 h 6858000"/>
              <a:gd name="connsiteX13" fmla="*/ 1722931 w 9415165"/>
              <a:gd name="connsiteY13" fmla="*/ 5854589 h 6858000"/>
              <a:gd name="connsiteX14" fmla="*/ 756668 w 9415165"/>
              <a:gd name="connsiteY14" fmla="*/ 5853977 h 6858000"/>
              <a:gd name="connsiteX15" fmla="*/ 605416 w 9415165"/>
              <a:gd name="connsiteY15" fmla="*/ 5767228 h 6858000"/>
              <a:gd name="connsiteX16" fmla="*/ 120708 w 9415165"/>
              <a:gd name="connsiteY16" fmla="*/ 4927690 h 6858000"/>
              <a:gd name="connsiteX17" fmla="*/ 122255 w 9415165"/>
              <a:gd name="connsiteY17" fmla="*/ 4755141 h 6858000"/>
              <a:gd name="connsiteX18" fmla="*/ 603810 w 9415165"/>
              <a:gd name="connsiteY18" fmla="*/ 3916214 h 6858000"/>
              <a:gd name="connsiteX19" fmla="*/ 751947 w 9415165"/>
              <a:gd name="connsiteY19" fmla="*/ 3830686 h 6858000"/>
              <a:gd name="connsiteX20" fmla="*/ 2140871 w 9415165"/>
              <a:gd name="connsiteY20" fmla="*/ 3416093 h 6858000"/>
              <a:gd name="connsiteX21" fmla="*/ 2485012 w 9415165"/>
              <a:gd name="connsiteY21" fmla="*/ 3416957 h 6858000"/>
              <a:gd name="connsiteX22" fmla="*/ 2538451 w 9415165"/>
              <a:gd name="connsiteY22" fmla="*/ 3447174 h 6858000"/>
              <a:gd name="connsiteX23" fmla="*/ 2710898 w 9415165"/>
              <a:gd name="connsiteY23" fmla="*/ 3745860 h 6858000"/>
              <a:gd name="connsiteX24" fmla="*/ 2710720 w 9415165"/>
              <a:gd name="connsiteY24" fmla="*/ 3807893 h 6858000"/>
              <a:gd name="connsiteX25" fmla="*/ 2539024 w 9415165"/>
              <a:gd name="connsiteY25" fmla="*/ 4105714 h 6858000"/>
              <a:gd name="connsiteX26" fmla="*/ 2486319 w 9415165"/>
              <a:gd name="connsiteY26" fmla="*/ 4136144 h 6858000"/>
              <a:gd name="connsiteX27" fmla="*/ 2142549 w 9415165"/>
              <a:gd name="connsiteY27" fmla="*/ 4135926 h 6858000"/>
              <a:gd name="connsiteX28" fmla="*/ 2088738 w 9415165"/>
              <a:gd name="connsiteY28" fmla="*/ 4105063 h 6858000"/>
              <a:gd name="connsiteX29" fmla="*/ 1916292 w 9415165"/>
              <a:gd name="connsiteY29" fmla="*/ 3806378 h 6858000"/>
              <a:gd name="connsiteX30" fmla="*/ 1916843 w 9415165"/>
              <a:gd name="connsiteY30" fmla="*/ 3744990 h 6858000"/>
              <a:gd name="connsiteX31" fmla="*/ 2088166 w 9415165"/>
              <a:gd name="connsiteY31" fmla="*/ 3446523 h 6858000"/>
              <a:gd name="connsiteX32" fmla="*/ 2140871 w 9415165"/>
              <a:gd name="connsiteY32" fmla="*/ 3416093 h 6858000"/>
              <a:gd name="connsiteX33" fmla="*/ 2309207 w 9415165"/>
              <a:gd name="connsiteY33" fmla="*/ 2943824 h 6858000"/>
              <a:gd name="connsiteX34" fmla="*/ 2490927 w 9415165"/>
              <a:gd name="connsiteY34" fmla="*/ 2944279 h 6858000"/>
              <a:gd name="connsiteX35" fmla="*/ 2519144 w 9415165"/>
              <a:gd name="connsiteY35" fmla="*/ 2960236 h 6858000"/>
              <a:gd name="connsiteX36" fmla="*/ 2610202 w 9415165"/>
              <a:gd name="connsiteY36" fmla="*/ 3117952 h 6858000"/>
              <a:gd name="connsiteX37" fmla="*/ 2610107 w 9415165"/>
              <a:gd name="connsiteY37" fmla="*/ 3150708 h 6858000"/>
              <a:gd name="connsiteX38" fmla="*/ 2519446 w 9415165"/>
              <a:gd name="connsiteY38" fmla="*/ 3307968 h 6858000"/>
              <a:gd name="connsiteX39" fmla="*/ 2491617 w 9415165"/>
              <a:gd name="connsiteY39" fmla="*/ 3324035 h 6858000"/>
              <a:gd name="connsiteX40" fmla="*/ 2310094 w 9415165"/>
              <a:gd name="connsiteY40" fmla="*/ 3323920 h 6858000"/>
              <a:gd name="connsiteX41" fmla="*/ 2281679 w 9415165"/>
              <a:gd name="connsiteY41" fmla="*/ 3307623 h 6858000"/>
              <a:gd name="connsiteX42" fmla="*/ 2190623 w 9415165"/>
              <a:gd name="connsiteY42" fmla="*/ 3149908 h 6858000"/>
              <a:gd name="connsiteX43" fmla="*/ 2190913 w 9415165"/>
              <a:gd name="connsiteY43" fmla="*/ 3117492 h 6858000"/>
              <a:gd name="connsiteX44" fmla="*/ 2281378 w 9415165"/>
              <a:gd name="connsiteY44" fmla="*/ 2959891 h 6858000"/>
              <a:gd name="connsiteX45" fmla="*/ 2309207 w 9415165"/>
              <a:gd name="connsiteY45" fmla="*/ 2943824 h 6858000"/>
              <a:gd name="connsiteX46" fmla="*/ 4112874 w 9415165"/>
              <a:gd name="connsiteY46" fmla="*/ 2635904 h 6858000"/>
              <a:gd name="connsiteX47" fmla="*/ 7268230 w 9415165"/>
              <a:gd name="connsiteY47" fmla="*/ 2643815 h 6858000"/>
              <a:gd name="connsiteX48" fmla="*/ 7758196 w 9415165"/>
              <a:gd name="connsiteY48" fmla="*/ 2920870 h 6858000"/>
              <a:gd name="connsiteX49" fmla="*/ 9339309 w 9415165"/>
              <a:gd name="connsiteY49" fmla="*/ 5659439 h 6858000"/>
              <a:gd name="connsiteX50" fmla="*/ 9337678 w 9415165"/>
              <a:gd name="connsiteY50" fmla="*/ 6228205 h 6858000"/>
              <a:gd name="connsiteX51" fmla="*/ 9008157 w 9415165"/>
              <a:gd name="connsiteY51" fmla="*/ 6799787 h 6858000"/>
              <a:gd name="connsiteX52" fmla="*/ 8974598 w 9415165"/>
              <a:gd name="connsiteY52" fmla="*/ 6858000 h 6858000"/>
              <a:gd name="connsiteX53" fmla="*/ 2425403 w 9415165"/>
              <a:gd name="connsiteY53" fmla="*/ 6858000 h 6858000"/>
              <a:gd name="connsiteX54" fmla="*/ 2332089 w 9415165"/>
              <a:gd name="connsiteY54" fmla="*/ 6696379 h 6858000"/>
              <a:gd name="connsiteX55" fmla="*/ 2053773 w 9415165"/>
              <a:gd name="connsiteY55" fmla="*/ 6214321 h 6858000"/>
              <a:gd name="connsiteX56" fmla="*/ 2058819 w 9415165"/>
              <a:gd name="connsiteY56" fmla="*/ 5651469 h 6858000"/>
              <a:gd name="connsiteX57" fmla="*/ 3629647 w 9415165"/>
              <a:gd name="connsiteY57" fmla="*/ 2914896 h 6858000"/>
              <a:gd name="connsiteX58" fmla="*/ 4112874 w 9415165"/>
              <a:gd name="connsiteY58" fmla="*/ 2635904 h 6858000"/>
              <a:gd name="connsiteX59" fmla="*/ 688133 w 9415165"/>
              <a:gd name="connsiteY59" fmla="*/ 2474638 h 6858000"/>
              <a:gd name="connsiteX60" fmla="*/ 1287544 w 9415165"/>
              <a:gd name="connsiteY60" fmla="*/ 2476142 h 6858000"/>
              <a:gd name="connsiteX61" fmla="*/ 1380621 w 9415165"/>
              <a:gd name="connsiteY61" fmla="*/ 2528772 h 6858000"/>
              <a:gd name="connsiteX62" fmla="*/ 1680979 w 9415165"/>
              <a:gd name="connsiteY62" fmla="*/ 3049008 h 6858000"/>
              <a:gd name="connsiteX63" fmla="*/ 1680670 w 9415165"/>
              <a:gd name="connsiteY63" fmla="*/ 3157054 h 6858000"/>
              <a:gd name="connsiteX64" fmla="*/ 1381617 w 9415165"/>
              <a:gd name="connsiteY64" fmla="*/ 3675787 h 6858000"/>
              <a:gd name="connsiteX65" fmla="*/ 1289821 w 9415165"/>
              <a:gd name="connsiteY65" fmla="*/ 3728785 h 6858000"/>
              <a:gd name="connsiteX66" fmla="*/ 691058 w 9415165"/>
              <a:gd name="connsiteY66" fmla="*/ 3728407 h 6858000"/>
              <a:gd name="connsiteX67" fmla="*/ 597332 w 9415165"/>
              <a:gd name="connsiteY67" fmla="*/ 3674651 h 6858000"/>
              <a:gd name="connsiteX68" fmla="*/ 296974 w 9415165"/>
              <a:gd name="connsiteY68" fmla="*/ 3154416 h 6858000"/>
              <a:gd name="connsiteX69" fmla="*/ 297933 w 9415165"/>
              <a:gd name="connsiteY69" fmla="*/ 3047494 h 6858000"/>
              <a:gd name="connsiteX70" fmla="*/ 596337 w 9415165"/>
              <a:gd name="connsiteY70" fmla="*/ 2527637 h 6858000"/>
              <a:gd name="connsiteX71" fmla="*/ 688133 w 9415165"/>
              <a:gd name="connsiteY71" fmla="*/ 2474638 h 6858000"/>
              <a:gd name="connsiteX72" fmla="*/ 2732571 w 9415165"/>
              <a:gd name="connsiteY72" fmla="*/ 2020011 h 6858000"/>
              <a:gd name="connsiteX73" fmla="*/ 3236024 w 9415165"/>
              <a:gd name="connsiteY73" fmla="*/ 2021272 h 6858000"/>
              <a:gd name="connsiteX74" fmla="*/ 3314200 w 9415165"/>
              <a:gd name="connsiteY74" fmla="*/ 2065479 h 6858000"/>
              <a:gd name="connsiteX75" fmla="*/ 3566473 w 9415165"/>
              <a:gd name="connsiteY75" fmla="*/ 2502430 h 6858000"/>
              <a:gd name="connsiteX76" fmla="*/ 3566214 w 9415165"/>
              <a:gd name="connsiteY76" fmla="*/ 2593179 h 6858000"/>
              <a:gd name="connsiteX77" fmla="*/ 3315036 w 9415165"/>
              <a:gd name="connsiteY77" fmla="*/ 3028868 h 6858000"/>
              <a:gd name="connsiteX78" fmla="*/ 3237935 w 9415165"/>
              <a:gd name="connsiteY78" fmla="*/ 3073382 h 6858000"/>
              <a:gd name="connsiteX79" fmla="*/ 2735028 w 9415165"/>
              <a:gd name="connsiteY79" fmla="*/ 3073064 h 6858000"/>
              <a:gd name="connsiteX80" fmla="*/ 2656307 w 9415165"/>
              <a:gd name="connsiteY80" fmla="*/ 3027915 h 6858000"/>
              <a:gd name="connsiteX81" fmla="*/ 2404033 w 9415165"/>
              <a:gd name="connsiteY81" fmla="*/ 2590963 h 6858000"/>
              <a:gd name="connsiteX82" fmla="*/ 2404839 w 9415165"/>
              <a:gd name="connsiteY82" fmla="*/ 2501157 h 6858000"/>
              <a:gd name="connsiteX83" fmla="*/ 2655471 w 9415165"/>
              <a:gd name="connsiteY83" fmla="*/ 2064525 h 6858000"/>
              <a:gd name="connsiteX84" fmla="*/ 2732571 w 9415165"/>
              <a:gd name="connsiteY84" fmla="*/ 2020011 h 6858000"/>
              <a:gd name="connsiteX85" fmla="*/ 3662925 w 9415165"/>
              <a:gd name="connsiteY85" fmla="*/ 0 h 6858000"/>
              <a:gd name="connsiteX86" fmla="*/ 5336547 w 9415165"/>
              <a:gd name="connsiteY86" fmla="*/ 0 h 6858000"/>
              <a:gd name="connsiteX87" fmla="*/ 5342959 w 9415165"/>
              <a:gd name="connsiteY87" fmla="*/ 11106 h 6858000"/>
              <a:gd name="connsiteX88" fmla="*/ 5970700 w 9415165"/>
              <a:gd name="connsiteY88" fmla="*/ 1098387 h 6858000"/>
              <a:gd name="connsiteX89" fmla="*/ 5970044 w 9415165"/>
              <a:gd name="connsiteY89" fmla="*/ 1327785 h 6858000"/>
              <a:gd name="connsiteX90" fmla="*/ 5335110 w 9415165"/>
              <a:gd name="connsiteY90" fmla="*/ 2429135 h 6858000"/>
              <a:gd name="connsiteX91" fmla="*/ 5140211 w 9415165"/>
              <a:gd name="connsiteY91" fmla="*/ 2541659 h 6858000"/>
              <a:gd name="connsiteX92" fmla="*/ 3868947 w 9415165"/>
              <a:gd name="connsiteY92" fmla="*/ 2540855 h 6858000"/>
              <a:gd name="connsiteX93" fmla="*/ 3669952 w 9415165"/>
              <a:gd name="connsiteY93" fmla="*/ 2426726 h 6858000"/>
              <a:gd name="connsiteX94" fmla="*/ 3032246 w 9415165"/>
              <a:gd name="connsiteY94" fmla="*/ 1322186 h 6858000"/>
              <a:gd name="connsiteX95" fmla="*/ 3034282 w 9415165"/>
              <a:gd name="connsiteY95" fmla="*/ 1095172 h 6858000"/>
              <a:gd name="connsiteX96" fmla="*/ 3556318 w 9415165"/>
              <a:gd name="connsiteY96" fmla="*/ 1857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9415165" h="6858000">
                <a:moveTo>
                  <a:pt x="0" y="5940102"/>
                </a:moveTo>
                <a:lnTo>
                  <a:pt x="201903" y="5940608"/>
                </a:lnTo>
                <a:cubicBezTo>
                  <a:pt x="552894" y="5941488"/>
                  <a:pt x="968883" y="5942531"/>
                  <a:pt x="1461907" y="5943766"/>
                </a:cubicBezTo>
                <a:cubicBezTo>
                  <a:pt x="1662934" y="5938113"/>
                  <a:pt x="1852841" y="6049291"/>
                  <a:pt x="1951874" y="6220822"/>
                </a:cubicBezTo>
                <a:cubicBezTo>
                  <a:pt x="1951874" y="6220822"/>
                  <a:pt x="1951874" y="6220822"/>
                  <a:pt x="2282833" y="6794059"/>
                </a:cubicBezTo>
                <a:lnTo>
                  <a:pt x="2319750" y="6858000"/>
                </a:lnTo>
                <a:lnTo>
                  <a:pt x="0" y="6858000"/>
                </a:lnTo>
                <a:close/>
                <a:moveTo>
                  <a:pt x="751947" y="3830686"/>
                </a:moveTo>
                <a:cubicBezTo>
                  <a:pt x="751947" y="3830686"/>
                  <a:pt x="751947" y="3830686"/>
                  <a:pt x="1719258" y="3833112"/>
                </a:cubicBezTo>
                <a:cubicBezTo>
                  <a:pt x="1780885" y="3831380"/>
                  <a:pt x="1839102" y="3865462"/>
                  <a:pt x="1869462" y="3918046"/>
                </a:cubicBezTo>
                <a:cubicBezTo>
                  <a:pt x="1869462" y="3918046"/>
                  <a:pt x="1869462" y="3918046"/>
                  <a:pt x="2354170" y="4757586"/>
                </a:cubicBezTo>
                <a:cubicBezTo>
                  <a:pt x="2385577" y="4811983"/>
                  <a:pt x="2384937" y="4877630"/>
                  <a:pt x="2353672" y="4931947"/>
                </a:cubicBezTo>
                <a:cubicBezTo>
                  <a:pt x="2353672" y="4931947"/>
                  <a:pt x="2353672" y="4931947"/>
                  <a:pt x="1871068" y="5769061"/>
                </a:cubicBezTo>
                <a:cubicBezTo>
                  <a:pt x="1841608" y="5822336"/>
                  <a:pt x="1783799" y="5855711"/>
                  <a:pt x="1722931" y="5854589"/>
                </a:cubicBezTo>
                <a:cubicBezTo>
                  <a:pt x="1722931" y="5854589"/>
                  <a:pt x="1722931" y="5854589"/>
                  <a:pt x="756668" y="5853977"/>
                </a:cubicBezTo>
                <a:cubicBezTo>
                  <a:pt x="693994" y="5853896"/>
                  <a:pt x="636823" y="5821628"/>
                  <a:pt x="605416" y="5767228"/>
                </a:cubicBezTo>
                <a:cubicBezTo>
                  <a:pt x="605416" y="5767228"/>
                  <a:pt x="605416" y="5767228"/>
                  <a:pt x="120708" y="4927690"/>
                </a:cubicBezTo>
                <a:cubicBezTo>
                  <a:pt x="90348" y="4875106"/>
                  <a:pt x="89942" y="4807646"/>
                  <a:pt x="122255" y="4755141"/>
                </a:cubicBezTo>
                <a:cubicBezTo>
                  <a:pt x="122255" y="4755141"/>
                  <a:pt x="122255" y="4755141"/>
                  <a:pt x="603810" y="3916214"/>
                </a:cubicBezTo>
                <a:cubicBezTo>
                  <a:pt x="633271" y="3862939"/>
                  <a:pt x="691080" y="3829563"/>
                  <a:pt x="751947" y="3830686"/>
                </a:cubicBezTo>
                <a:close/>
                <a:moveTo>
                  <a:pt x="2140871" y="3416093"/>
                </a:moveTo>
                <a:cubicBezTo>
                  <a:pt x="2140871" y="3416093"/>
                  <a:pt x="2140871" y="3416093"/>
                  <a:pt x="2485012" y="3416957"/>
                </a:cubicBezTo>
                <a:cubicBezTo>
                  <a:pt x="2506938" y="3416340"/>
                  <a:pt x="2527650" y="3428466"/>
                  <a:pt x="2538451" y="3447174"/>
                </a:cubicBezTo>
                <a:cubicBezTo>
                  <a:pt x="2538451" y="3447174"/>
                  <a:pt x="2538451" y="3447174"/>
                  <a:pt x="2710898" y="3745860"/>
                </a:cubicBezTo>
                <a:cubicBezTo>
                  <a:pt x="2722072" y="3765213"/>
                  <a:pt x="2721844" y="3788568"/>
                  <a:pt x="2710720" y="3807893"/>
                </a:cubicBezTo>
                <a:cubicBezTo>
                  <a:pt x="2710720" y="3807893"/>
                  <a:pt x="2710720" y="3807893"/>
                  <a:pt x="2539024" y="4105714"/>
                </a:cubicBezTo>
                <a:cubicBezTo>
                  <a:pt x="2528542" y="4124669"/>
                  <a:pt x="2507974" y="4136543"/>
                  <a:pt x="2486319" y="4136144"/>
                </a:cubicBezTo>
                <a:cubicBezTo>
                  <a:pt x="2486319" y="4136144"/>
                  <a:pt x="2486319" y="4136144"/>
                  <a:pt x="2142549" y="4135926"/>
                </a:cubicBezTo>
                <a:cubicBezTo>
                  <a:pt x="2120252" y="4135898"/>
                  <a:pt x="2099911" y="4124417"/>
                  <a:pt x="2088738" y="4105063"/>
                </a:cubicBezTo>
                <a:cubicBezTo>
                  <a:pt x="2088738" y="4105063"/>
                  <a:pt x="2088738" y="4105063"/>
                  <a:pt x="1916292" y="3806378"/>
                </a:cubicBezTo>
                <a:cubicBezTo>
                  <a:pt x="1905490" y="3787669"/>
                  <a:pt x="1905346" y="3763670"/>
                  <a:pt x="1916843" y="3744990"/>
                </a:cubicBezTo>
                <a:cubicBezTo>
                  <a:pt x="1916843" y="3744990"/>
                  <a:pt x="1916843" y="3744990"/>
                  <a:pt x="2088166" y="3446523"/>
                </a:cubicBezTo>
                <a:cubicBezTo>
                  <a:pt x="2098648" y="3427568"/>
                  <a:pt x="2119216" y="3415695"/>
                  <a:pt x="2140871" y="3416093"/>
                </a:cubicBezTo>
                <a:close/>
                <a:moveTo>
                  <a:pt x="2309207" y="2943824"/>
                </a:moveTo>
                <a:cubicBezTo>
                  <a:pt x="2309207" y="2943824"/>
                  <a:pt x="2309207" y="2943824"/>
                  <a:pt x="2490927" y="2944279"/>
                </a:cubicBezTo>
                <a:cubicBezTo>
                  <a:pt x="2502505" y="2943955"/>
                  <a:pt x="2513441" y="2950357"/>
                  <a:pt x="2519144" y="2960236"/>
                </a:cubicBezTo>
                <a:cubicBezTo>
                  <a:pt x="2519144" y="2960236"/>
                  <a:pt x="2519144" y="2960236"/>
                  <a:pt x="2610202" y="3117952"/>
                </a:cubicBezTo>
                <a:cubicBezTo>
                  <a:pt x="2616102" y="3128172"/>
                  <a:pt x="2615982" y="3140504"/>
                  <a:pt x="2610107" y="3150708"/>
                </a:cubicBezTo>
                <a:cubicBezTo>
                  <a:pt x="2610107" y="3150708"/>
                  <a:pt x="2610107" y="3150708"/>
                  <a:pt x="2519446" y="3307968"/>
                </a:cubicBezTo>
                <a:cubicBezTo>
                  <a:pt x="2513912" y="3317976"/>
                  <a:pt x="2503051" y="3324246"/>
                  <a:pt x="2491617" y="3324035"/>
                </a:cubicBezTo>
                <a:cubicBezTo>
                  <a:pt x="2491617" y="3324035"/>
                  <a:pt x="2491617" y="3324035"/>
                  <a:pt x="2310094" y="3323920"/>
                </a:cubicBezTo>
                <a:cubicBezTo>
                  <a:pt x="2298321" y="3323905"/>
                  <a:pt x="2287579" y="3317843"/>
                  <a:pt x="2281679" y="3307623"/>
                </a:cubicBezTo>
                <a:cubicBezTo>
                  <a:pt x="2281679" y="3307623"/>
                  <a:pt x="2281679" y="3307623"/>
                  <a:pt x="2190623" y="3149908"/>
                </a:cubicBezTo>
                <a:cubicBezTo>
                  <a:pt x="2184919" y="3140029"/>
                  <a:pt x="2184843" y="3127357"/>
                  <a:pt x="2190913" y="3117492"/>
                </a:cubicBezTo>
                <a:cubicBezTo>
                  <a:pt x="2190913" y="3117492"/>
                  <a:pt x="2190913" y="3117492"/>
                  <a:pt x="2281378" y="2959891"/>
                </a:cubicBezTo>
                <a:cubicBezTo>
                  <a:pt x="2286913" y="2949884"/>
                  <a:pt x="2297773" y="2943613"/>
                  <a:pt x="2309207" y="2943824"/>
                </a:cubicBezTo>
                <a:close/>
                <a:moveTo>
                  <a:pt x="4112874" y="2635904"/>
                </a:moveTo>
                <a:cubicBezTo>
                  <a:pt x="4112874" y="2635904"/>
                  <a:pt x="4112874" y="2635904"/>
                  <a:pt x="7268230" y="2643815"/>
                </a:cubicBezTo>
                <a:cubicBezTo>
                  <a:pt x="7469258" y="2638162"/>
                  <a:pt x="7659163" y="2749340"/>
                  <a:pt x="7758196" y="2920870"/>
                </a:cubicBezTo>
                <a:cubicBezTo>
                  <a:pt x="7758196" y="2920870"/>
                  <a:pt x="7758196" y="2920870"/>
                  <a:pt x="9339309" y="5659439"/>
                </a:cubicBezTo>
                <a:cubicBezTo>
                  <a:pt x="9441758" y="5836884"/>
                  <a:pt x="9439672" y="6051021"/>
                  <a:pt x="9337678" y="6228205"/>
                </a:cubicBezTo>
                <a:cubicBezTo>
                  <a:pt x="9337678" y="6228205"/>
                  <a:pt x="9337678" y="6228205"/>
                  <a:pt x="9008157" y="6799787"/>
                </a:cubicBezTo>
                <a:lnTo>
                  <a:pt x="8974598" y="6858000"/>
                </a:lnTo>
                <a:lnTo>
                  <a:pt x="2425403" y="6858000"/>
                </a:lnTo>
                <a:lnTo>
                  <a:pt x="2332089" y="6696379"/>
                </a:lnTo>
                <a:cubicBezTo>
                  <a:pt x="2245236" y="6545945"/>
                  <a:pt x="2152593" y="6385482"/>
                  <a:pt x="2053773" y="6214321"/>
                </a:cubicBezTo>
                <a:cubicBezTo>
                  <a:pt x="1954740" y="6042790"/>
                  <a:pt x="1953410" y="5822737"/>
                  <a:pt x="2058819" y="5651469"/>
                </a:cubicBezTo>
                <a:cubicBezTo>
                  <a:pt x="2058819" y="5651469"/>
                  <a:pt x="2058819" y="5651469"/>
                  <a:pt x="3629647" y="2914896"/>
                </a:cubicBezTo>
                <a:cubicBezTo>
                  <a:pt x="3725749" y="2741114"/>
                  <a:pt x="3914325" y="2632240"/>
                  <a:pt x="4112874" y="2635904"/>
                </a:cubicBezTo>
                <a:close/>
                <a:moveTo>
                  <a:pt x="688133" y="2474638"/>
                </a:moveTo>
                <a:cubicBezTo>
                  <a:pt x="688133" y="2474638"/>
                  <a:pt x="688133" y="2474638"/>
                  <a:pt x="1287544" y="2476142"/>
                </a:cubicBezTo>
                <a:cubicBezTo>
                  <a:pt x="1325733" y="2475067"/>
                  <a:pt x="1361809" y="2496187"/>
                  <a:pt x="1380621" y="2528772"/>
                </a:cubicBezTo>
                <a:cubicBezTo>
                  <a:pt x="1380621" y="2528772"/>
                  <a:pt x="1380621" y="2528772"/>
                  <a:pt x="1680979" y="3049008"/>
                </a:cubicBezTo>
                <a:cubicBezTo>
                  <a:pt x="1700441" y="3082716"/>
                  <a:pt x="1700045" y="3123395"/>
                  <a:pt x="1680670" y="3157054"/>
                </a:cubicBezTo>
                <a:cubicBezTo>
                  <a:pt x="1680670" y="3157054"/>
                  <a:pt x="1680670" y="3157054"/>
                  <a:pt x="1381617" y="3675787"/>
                </a:cubicBezTo>
                <a:cubicBezTo>
                  <a:pt x="1363361" y="3708799"/>
                  <a:pt x="1327537" y="3729482"/>
                  <a:pt x="1289821" y="3728785"/>
                </a:cubicBezTo>
                <a:cubicBezTo>
                  <a:pt x="1289821" y="3728785"/>
                  <a:pt x="1289821" y="3728785"/>
                  <a:pt x="691058" y="3728407"/>
                </a:cubicBezTo>
                <a:cubicBezTo>
                  <a:pt x="652221" y="3728357"/>
                  <a:pt x="616793" y="3708360"/>
                  <a:pt x="597332" y="3674651"/>
                </a:cubicBezTo>
                <a:cubicBezTo>
                  <a:pt x="597332" y="3674651"/>
                  <a:pt x="597332" y="3674651"/>
                  <a:pt x="296974" y="3154416"/>
                </a:cubicBezTo>
                <a:cubicBezTo>
                  <a:pt x="278161" y="3121831"/>
                  <a:pt x="277908" y="3080029"/>
                  <a:pt x="297933" y="3047494"/>
                </a:cubicBezTo>
                <a:cubicBezTo>
                  <a:pt x="297933" y="3047494"/>
                  <a:pt x="297933" y="3047494"/>
                  <a:pt x="596337" y="2527637"/>
                </a:cubicBezTo>
                <a:cubicBezTo>
                  <a:pt x="614593" y="2494625"/>
                  <a:pt x="650416" y="2473943"/>
                  <a:pt x="688133" y="2474638"/>
                </a:cubicBezTo>
                <a:close/>
                <a:moveTo>
                  <a:pt x="2732571" y="2020011"/>
                </a:moveTo>
                <a:cubicBezTo>
                  <a:pt x="2732571" y="2020011"/>
                  <a:pt x="2732571" y="2020011"/>
                  <a:pt x="3236024" y="2021272"/>
                </a:cubicBezTo>
                <a:cubicBezTo>
                  <a:pt x="3268098" y="2020370"/>
                  <a:pt x="3298399" y="2038110"/>
                  <a:pt x="3314200" y="2065479"/>
                </a:cubicBezTo>
                <a:cubicBezTo>
                  <a:pt x="3314200" y="2065479"/>
                  <a:pt x="3314200" y="2065479"/>
                  <a:pt x="3566473" y="2502430"/>
                </a:cubicBezTo>
                <a:cubicBezTo>
                  <a:pt x="3582820" y="2530741"/>
                  <a:pt x="3582487" y="2564907"/>
                  <a:pt x="3566214" y="2593179"/>
                </a:cubicBezTo>
                <a:cubicBezTo>
                  <a:pt x="3566214" y="2593179"/>
                  <a:pt x="3566214" y="2593179"/>
                  <a:pt x="3315036" y="3028868"/>
                </a:cubicBezTo>
                <a:cubicBezTo>
                  <a:pt x="3299702" y="3056596"/>
                  <a:pt x="3269615" y="3073966"/>
                  <a:pt x="3237935" y="3073382"/>
                </a:cubicBezTo>
                <a:cubicBezTo>
                  <a:pt x="3237935" y="3073382"/>
                  <a:pt x="3237935" y="3073382"/>
                  <a:pt x="2735028" y="3073064"/>
                </a:cubicBezTo>
                <a:cubicBezTo>
                  <a:pt x="2702409" y="3073021"/>
                  <a:pt x="2672652" y="3056226"/>
                  <a:pt x="2656307" y="3027915"/>
                </a:cubicBezTo>
                <a:cubicBezTo>
                  <a:pt x="2656307" y="3027915"/>
                  <a:pt x="2656307" y="3027915"/>
                  <a:pt x="2404033" y="2590963"/>
                </a:cubicBezTo>
                <a:cubicBezTo>
                  <a:pt x="2388231" y="2563595"/>
                  <a:pt x="2388020" y="2528484"/>
                  <a:pt x="2404839" y="2501157"/>
                </a:cubicBezTo>
                <a:cubicBezTo>
                  <a:pt x="2404839" y="2501157"/>
                  <a:pt x="2404839" y="2501157"/>
                  <a:pt x="2655471" y="2064525"/>
                </a:cubicBezTo>
                <a:cubicBezTo>
                  <a:pt x="2670804" y="2036797"/>
                  <a:pt x="2700892" y="2019426"/>
                  <a:pt x="2732571" y="2020011"/>
                </a:cubicBezTo>
                <a:close/>
                <a:moveTo>
                  <a:pt x="3662925" y="0"/>
                </a:moveTo>
                <a:lnTo>
                  <a:pt x="5336547" y="0"/>
                </a:lnTo>
                <a:lnTo>
                  <a:pt x="5342959" y="11106"/>
                </a:lnTo>
                <a:cubicBezTo>
                  <a:pt x="5372852" y="62881"/>
                  <a:pt x="5492421" y="269982"/>
                  <a:pt x="5970700" y="1098387"/>
                </a:cubicBezTo>
                <a:cubicBezTo>
                  <a:pt x="6012021" y="1169956"/>
                  <a:pt x="6011183" y="1256322"/>
                  <a:pt x="5970044" y="1327785"/>
                </a:cubicBezTo>
                <a:cubicBezTo>
                  <a:pt x="5970044" y="1327785"/>
                  <a:pt x="5970044" y="1327785"/>
                  <a:pt x="5335110" y="2429135"/>
                </a:cubicBezTo>
                <a:cubicBezTo>
                  <a:pt x="5296350" y="2499226"/>
                  <a:pt x="5220291" y="2543137"/>
                  <a:pt x="5140211" y="2541659"/>
                </a:cubicBezTo>
                <a:cubicBezTo>
                  <a:pt x="5140211" y="2541659"/>
                  <a:pt x="5140211" y="2541659"/>
                  <a:pt x="3868947" y="2540855"/>
                </a:cubicBezTo>
                <a:cubicBezTo>
                  <a:pt x="3786490" y="2540750"/>
                  <a:pt x="3711273" y="2498294"/>
                  <a:pt x="3669952" y="2426726"/>
                </a:cubicBezTo>
                <a:cubicBezTo>
                  <a:pt x="3669952" y="2426726"/>
                  <a:pt x="3669952" y="2426726"/>
                  <a:pt x="3032246" y="1322186"/>
                </a:cubicBezTo>
                <a:cubicBezTo>
                  <a:pt x="2992303" y="1253003"/>
                  <a:pt x="2991768" y="1164250"/>
                  <a:pt x="3034282" y="1095172"/>
                </a:cubicBezTo>
                <a:cubicBezTo>
                  <a:pt x="3034282" y="1095172"/>
                  <a:pt x="3034282" y="1095172"/>
                  <a:pt x="3556318" y="185723"/>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5" name="Group 24">
            <a:extLst>
              <a:ext uri="{FF2B5EF4-FFF2-40B4-BE49-F238E27FC236}">
                <a16:creationId xmlns:a16="http://schemas.microsoft.com/office/drawing/2014/main" xmlns="" id="{FBB1362E-4699-426B-8D02-4F7CE6DA935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69039" y="1090549"/>
            <a:ext cx="5581001" cy="4278755"/>
            <a:chOff x="6169039" y="142050"/>
            <a:chExt cx="5581001" cy="4278755"/>
          </a:xfrm>
        </p:grpSpPr>
        <p:sp>
          <p:nvSpPr>
            <p:cNvPr id="26" name="Freeform: Shape 25">
              <a:extLst>
                <a:ext uri="{FF2B5EF4-FFF2-40B4-BE49-F238E27FC236}">
                  <a16:creationId xmlns:a16="http://schemas.microsoft.com/office/drawing/2014/main" xmlns="" id="{BEFB93E7-8C93-4FE1-953B-9F55FCCEAF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6820162" y="-509073"/>
              <a:ext cx="4278755" cy="5581001"/>
            </a:xfrm>
            <a:custGeom>
              <a:avLst/>
              <a:gdLst>
                <a:gd name="connsiteX0" fmla="*/ 4278755 w 4278755"/>
                <a:gd name="connsiteY0" fmla="*/ 309054 h 5581001"/>
                <a:gd name="connsiteX1" fmla="*/ 4278755 w 4278755"/>
                <a:gd name="connsiteY1" fmla="*/ 1005863 h 5581001"/>
                <a:gd name="connsiteX2" fmla="*/ 4278755 w 4278755"/>
                <a:gd name="connsiteY2" fmla="*/ 4575137 h 5581001"/>
                <a:gd name="connsiteX3" fmla="*/ 4278755 w 4278755"/>
                <a:gd name="connsiteY3" fmla="*/ 5271947 h 5581001"/>
                <a:gd name="connsiteX4" fmla="*/ 3969701 w 4278755"/>
                <a:gd name="connsiteY4" fmla="*/ 5581001 h 5581001"/>
                <a:gd name="connsiteX5" fmla="*/ 309054 w 4278755"/>
                <a:gd name="connsiteY5" fmla="*/ 5581001 h 5581001"/>
                <a:gd name="connsiteX6" fmla="*/ 0 w 4278755"/>
                <a:gd name="connsiteY6" fmla="*/ 5271946 h 5581001"/>
                <a:gd name="connsiteX7" fmla="*/ 0 w 4278755"/>
                <a:gd name="connsiteY7" fmla="*/ 4575136 h 5581001"/>
                <a:gd name="connsiteX8" fmla="*/ 0 w 4278755"/>
                <a:gd name="connsiteY8" fmla="*/ 1005863 h 5581001"/>
                <a:gd name="connsiteX9" fmla="*/ 0 w 4278755"/>
                <a:gd name="connsiteY9" fmla="*/ 309054 h 5581001"/>
                <a:gd name="connsiteX10" fmla="*/ 309054 w 4278755"/>
                <a:gd name="connsiteY10" fmla="*/ 0 h 5581001"/>
                <a:gd name="connsiteX11" fmla="*/ 3969701 w 4278755"/>
                <a:gd name="connsiteY11" fmla="*/ 0 h 558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78755" h="5581001">
                  <a:moveTo>
                    <a:pt x="4278755" y="309054"/>
                  </a:moveTo>
                  <a:lnTo>
                    <a:pt x="4278755" y="1005863"/>
                  </a:lnTo>
                  <a:lnTo>
                    <a:pt x="4278755" y="4575137"/>
                  </a:lnTo>
                  <a:lnTo>
                    <a:pt x="4278755" y="5271947"/>
                  </a:lnTo>
                  <a:lnTo>
                    <a:pt x="3969701" y="5581001"/>
                  </a:lnTo>
                  <a:lnTo>
                    <a:pt x="309054" y="5581001"/>
                  </a:lnTo>
                  <a:lnTo>
                    <a:pt x="0" y="5271946"/>
                  </a:lnTo>
                  <a:lnTo>
                    <a:pt x="0" y="4575136"/>
                  </a:lnTo>
                  <a:lnTo>
                    <a:pt x="0" y="1005863"/>
                  </a:lnTo>
                  <a:lnTo>
                    <a:pt x="0" y="309054"/>
                  </a:lnTo>
                  <a:lnTo>
                    <a:pt x="309054" y="0"/>
                  </a:lnTo>
                  <a:lnTo>
                    <a:pt x="396970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xmlns="" id="{3B60422C-70D6-488F-8CE4-C3299AD795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6902139" y="-425197"/>
              <a:ext cx="4114800" cy="5413248"/>
            </a:xfrm>
            <a:custGeom>
              <a:avLst/>
              <a:gdLst>
                <a:gd name="connsiteX0" fmla="*/ 4278755 w 4278755"/>
                <a:gd name="connsiteY0" fmla="*/ 309054 h 5581001"/>
                <a:gd name="connsiteX1" fmla="*/ 4278755 w 4278755"/>
                <a:gd name="connsiteY1" fmla="*/ 1005863 h 5581001"/>
                <a:gd name="connsiteX2" fmla="*/ 4278755 w 4278755"/>
                <a:gd name="connsiteY2" fmla="*/ 4575137 h 5581001"/>
                <a:gd name="connsiteX3" fmla="*/ 4278755 w 4278755"/>
                <a:gd name="connsiteY3" fmla="*/ 5271947 h 5581001"/>
                <a:gd name="connsiteX4" fmla="*/ 3969701 w 4278755"/>
                <a:gd name="connsiteY4" fmla="*/ 5581001 h 5581001"/>
                <a:gd name="connsiteX5" fmla="*/ 309054 w 4278755"/>
                <a:gd name="connsiteY5" fmla="*/ 5581001 h 5581001"/>
                <a:gd name="connsiteX6" fmla="*/ 0 w 4278755"/>
                <a:gd name="connsiteY6" fmla="*/ 5271946 h 5581001"/>
                <a:gd name="connsiteX7" fmla="*/ 0 w 4278755"/>
                <a:gd name="connsiteY7" fmla="*/ 4575136 h 5581001"/>
                <a:gd name="connsiteX8" fmla="*/ 0 w 4278755"/>
                <a:gd name="connsiteY8" fmla="*/ 1005863 h 5581001"/>
                <a:gd name="connsiteX9" fmla="*/ 0 w 4278755"/>
                <a:gd name="connsiteY9" fmla="*/ 309054 h 5581001"/>
                <a:gd name="connsiteX10" fmla="*/ 309054 w 4278755"/>
                <a:gd name="connsiteY10" fmla="*/ 0 h 5581001"/>
                <a:gd name="connsiteX11" fmla="*/ 3969701 w 4278755"/>
                <a:gd name="connsiteY11" fmla="*/ 0 h 558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78755" h="5581001">
                  <a:moveTo>
                    <a:pt x="4278755" y="309054"/>
                  </a:moveTo>
                  <a:lnTo>
                    <a:pt x="4278755" y="1005863"/>
                  </a:lnTo>
                  <a:lnTo>
                    <a:pt x="4278755" y="4575137"/>
                  </a:lnTo>
                  <a:lnTo>
                    <a:pt x="4278755" y="5271947"/>
                  </a:lnTo>
                  <a:lnTo>
                    <a:pt x="3969701" y="5581001"/>
                  </a:lnTo>
                  <a:lnTo>
                    <a:pt x="309054" y="5581001"/>
                  </a:lnTo>
                  <a:lnTo>
                    <a:pt x="0" y="5271946"/>
                  </a:lnTo>
                  <a:lnTo>
                    <a:pt x="0" y="4575136"/>
                  </a:lnTo>
                  <a:lnTo>
                    <a:pt x="0" y="1005863"/>
                  </a:lnTo>
                  <a:lnTo>
                    <a:pt x="0" y="309054"/>
                  </a:lnTo>
                  <a:lnTo>
                    <a:pt x="309054" y="0"/>
                  </a:lnTo>
                  <a:lnTo>
                    <a:pt x="3969701"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title"/>
          </p:nvPr>
        </p:nvSpPr>
        <p:spPr>
          <a:xfrm>
            <a:off x="6558184" y="1432731"/>
            <a:ext cx="4779647" cy="1240208"/>
          </a:xfrm>
        </p:spPr>
        <p:txBody>
          <a:bodyPr>
            <a:normAutofit/>
          </a:bodyPr>
          <a:lstStyle/>
          <a:p>
            <a:endParaRPr lang="en-CA" sz="4000">
              <a:solidFill>
                <a:schemeClr val="bg1"/>
              </a:solidFill>
            </a:endParaRPr>
          </a:p>
        </p:txBody>
      </p:sp>
      <p:sp>
        <p:nvSpPr>
          <p:cNvPr id="3" name="Content Placeholder 2"/>
          <p:cNvSpPr>
            <a:spLocks noGrp="1"/>
          </p:cNvSpPr>
          <p:nvPr>
            <p:ph idx="1"/>
          </p:nvPr>
        </p:nvSpPr>
        <p:spPr>
          <a:xfrm>
            <a:off x="6559826" y="2754916"/>
            <a:ext cx="4778006" cy="2261936"/>
          </a:xfrm>
        </p:spPr>
        <p:txBody>
          <a:bodyPr>
            <a:normAutofit/>
          </a:bodyPr>
          <a:lstStyle/>
          <a:p>
            <a:pPr marL="0" indent="0">
              <a:buNone/>
            </a:pPr>
            <a:r>
              <a:rPr lang="en-CA" sz="2400" dirty="0">
                <a:solidFill>
                  <a:schemeClr val="bg1"/>
                </a:solidFill>
                <a:latin typeface="Century Gothic" panose="020B0502020202020204" pitchFamily="34" charset="0"/>
              </a:rPr>
              <a:t>(c) At most 2 people believe that they have seen a UFO</a:t>
            </a:r>
          </a:p>
          <a:p>
            <a:endParaRPr lang="en-CA" sz="2000" dirty="0">
              <a:solidFill>
                <a:schemeClr val="bg1"/>
              </a:solidFill>
            </a:endParaRPr>
          </a:p>
        </p:txBody>
      </p:sp>
    </p:spTree>
    <p:extLst>
      <p:ext uri="{BB962C8B-B14F-4D97-AF65-F5344CB8AC3E}">
        <p14:creationId xmlns:p14="http://schemas.microsoft.com/office/powerpoint/2010/main" xmlns="" val="1924780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83EC82-59BF-7B39-714A-D0F628D4F28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39ECA54F-D062-35AB-E84E-F44933FAE93C}"/>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548416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33CD251C-A887-4D2F-925B-FC09719853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B19D093C-27FB-4032-B282-42C4563F2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7290" y="1780661"/>
            <a:ext cx="3582073" cy="3196856"/>
          </a:xfrm>
        </p:spPr>
        <p:txBody>
          <a:bodyPr anchor="t">
            <a:normAutofit/>
          </a:bodyPr>
          <a:lstStyle/>
          <a:p>
            <a:r>
              <a:rPr lang="en-CA" sz="4800" dirty="0">
                <a:solidFill>
                  <a:schemeClr val="bg1"/>
                </a:solidFill>
              </a:rPr>
              <a:t>Question 4</a:t>
            </a:r>
          </a:p>
        </p:txBody>
      </p:sp>
      <p:grpSp>
        <p:nvGrpSpPr>
          <p:cNvPr id="26" name="Group 25">
            <a:extLst>
              <a:ext uri="{FF2B5EF4-FFF2-40B4-BE49-F238E27FC236}">
                <a16:creationId xmlns:a16="http://schemas.microsoft.com/office/drawing/2014/main" xmlns="" id="{35EE815E-1BD3-4777-B652-6D98825BF6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67290" y="681628"/>
            <a:ext cx="1128382" cy="847206"/>
            <a:chOff x="668003" y="1684057"/>
            <a:chExt cx="1128382" cy="847206"/>
          </a:xfrm>
        </p:grpSpPr>
        <p:sp>
          <p:nvSpPr>
            <p:cNvPr id="27" name="Freeform 5">
              <a:extLst>
                <a:ext uri="{FF2B5EF4-FFF2-40B4-BE49-F238E27FC236}">
                  <a16:creationId xmlns:a16="http://schemas.microsoft.com/office/drawing/2014/main" xmlns="" id="{E6692982-4A7D-4392-87CD-F0CD4B027DD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8" name="Freeform 5">
              <a:extLst>
                <a:ext uri="{FF2B5EF4-FFF2-40B4-BE49-F238E27FC236}">
                  <a16:creationId xmlns:a16="http://schemas.microsoft.com/office/drawing/2014/main" xmlns="" id="{196485F7-F277-4123-AC53-98EA4C85877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7" name="Content Placeholder 2">
            <a:extLst>
              <a:ext uri="{FF2B5EF4-FFF2-40B4-BE49-F238E27FC236}">
                <a16:creationId xmlns:a16="http://schemas.microsoft.com/office/drawing/2014/main" xmlns="" id="{7403F9D4-CA68-B2B9-C4B9-E952F02CBBF0}"/>
              </a:ext>
            </a:extLst>
          </p:cNvPr>
          <p:cNvGraphicFramePr>
            <a:graphicFrameLocks noGrp="1"/>
          </p:cNvGraphicFramePr>
          <p:nvPr>
            <p:ph idx="1"/>
            <p:extLst>
              <p:ext uri="{D42A27DB-BD31-4B8C-83A1-F6EECF244321}">
                <p14:modId xmlns:p14="http://schemas.microsoft.com/office/powerpoint/2010/main" xmlns="" val="201899514"/>
              </p:ext>
            </p:extLst>
          </p:nvPr>
        </p:nvGraphicFramePr>
        <p:xfrm>
          <a:off x="5116653" y="933454"/>
          <a:ext cx="6578523" cy="4958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311794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dirty="0"/>
          </a:p>
        </p:txBody>
      </p:sp>
    </p:spTree>
    <p:extLst>
      <p:ext uri="{BB962C8B-B14F-4D97-AF65-F5344CB8AC3E}">
        <p14:creationId xmlns:p14="http://schemas.microsoft.com/office/powerpoint/2010/main" xmlns="" val="722788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xmlns="" val="3132731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CA" sz="4000" dirty="0">
                <a:solidFill>
                  <a:srgbClr val="FFFFFF"/>
                </a:solidFill>
              </a:rPr>
              <a:t>Question 5</a:t>
            </a:r>
          </a:p>
        </p:txBody>
      </p:sp>
      <p:sp>
        <p:nvSpPr>
          <p:cNvPr id="3" name="Content Placeholder 2"/>
          <p:cNvSpPr>
            <a:spLocks noGrp="1"/>
          </p:cNvSpPr>
          <p:nvPr>
            <p:ph idx="1"/>
          </p:nvPr>
        </p:nvSpPr>
        <p:spPr>
          <a:xfrm>
            <a:off x="1371599" y="2318197"/>
            <a:ext cx="9724031" cy="3683358"/>
          </a:xfrm>
        </p:spPr>
        <p:txBody>
          <a:bodyPr anchor="ctr">
            <a:normAutofit/>
          </a:bodyPr>
          <a:lstStyle/>
          <a:p>
            <a:pPr marL="0" indent="0">
              <a:buNone/>
            </a:pPr>
            <a:r>
              <a:rPr lang="en-CA" sz="2000" dirty="0">
                <a:latin typeface="Century Gothic" panose="020B0502020202020204" pitchFamily="34" charset="0"/>
              </a:rPr>
              <a:t>5. An airline knows from experience that the distribution of the number of suitcases that get lost a day on a certain route is approximately normal with a mean of </a:t>
            </a:r>
            <a:r>
              <a:rPr lang="el-GR" sz="2000" dirty="0">
                <a:latin typeface="Century Gothic" panose="020B0502020202020204" pitchFamily="34" charset="0"/>
              </a:rPr>
              <a:t>15.7</a:t>
            </a:r>
            <a:r>
              <a:rPr lang="en-CA" sz="2000" dirty="0">
                <a:latin typeface="Century Gothic" panose="020B0502020202020204" pitchFamily="34" charset="0"/>
              </a:rPr>
              <a:t> and a standard deviation of </a:t>
            </a:r>
            <a:r>
              <a:rPr lang="el-GR" sz="2000" dirty="0">
                <a:latin typeface="Century Gothic" panose="020B0502020202020204" pitchFamily="34" charset="0"/>
              </a:rPr>
              <a:t>3.6</a:t>
            </a:r>
            <a:r>
              <a:rPr lang="en-CA" sz="2000" dirty="0">
                <a:latin typeface="Century Gothic" panose="020B0502020202020204" pitchFamily="34" charset="0"/>
              </a:rPr>
              <a:t> . What is the probability that during a randomly selected day the airline will lose less than 20 suitcases?</a:t>
            </a:r>
          </a:p>
        </p:txBody>
      </p:sp>
    </p:spTree>
    <p:extLst>
      <p:ext uri="{BB962C8B-B14F-4D97-AF65-F5344CB8AC3E}">
        <p14:creationId xmlns:p14="http://schemas.microsoft.com/office/powerpoint/2010/main" xmlns="" val="1110488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xmlns="" val="1064488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CA" sz="4000" dirty="0">
                <a:solidFill>
                  <a:srgbClr val="FFFFFF"/>
                </a:solidFill>
              </a:rPr>
              <a:t>Question 6</a:t>
            </a:r>
          </a:p>
        </p:txBody>
      </p:sp>
      <p:sp>
        <p:nvSpPr>
          <p:cNvPr id="3" name="Content Placeholder 2"/>
          <p:cNvSpPr>
            <a:spLocks noGrp="1"/>
          </p:cNvSpPr>
          <p:nvPr>
            <p:ph idx="1"/>
          </p:nvPr>
        </p:nvSpPr>
        <p:spPr>
          <a:xfrm>
            <a:off x="1233982" y="2594644"/>
            <a:ext cx="9724031" cy="3683358"/>
          </a:xfrm>
        </p:spPr>
        <p:txBody>
          <a:bodyPr anchor="ctr">
            <a:normAutofit/>
          </a:bodyPr>
          <a:lstStyle/>
          <a:p>
            <a:pPr marL="0" indent="0">
              <a:buNone/>
            </a:pPr>
            <a:r>
              <a:rPr lang="en-CA" sz="2000" dirty="0"/>
              <a:t>6</a:t>
            </a:r>
            <a:r>
              <a:rPr lang="en-CA" sz="2000" dirty="0">
                <a:latin typeface="Century Gothic" panose="020B0502020202020204" pitchFamily="34" charset="0"/>
              </a:rPr>
              <a:t>. A survey found that the American family generates an average of 17.2 pounds of glass garbage each year. Assume the standard deviation of the distribution is 2.5 pounds. Find the probability that the mean of a sample of 33 families will be between 17.3 and 18.3 pounds. </a:t>
            </a:r>
          </a:p>
        </p:txBody>
      </p:sp>
    </p:spTree>
    <p:extLst>
      <p:ext uri="{BB962C8B-B14F-4D97-AF65-F5344CB8AC3E}">
        <p14:creationId xmlns:p14="http://schemas.microsoft.com/office/powerpoint/2010/main" xmlns="" val="147365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xmlns="" val="2878661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CA" sz="4000" dirty="0">
                <a:solidFill>
                  <a:srgbClr val="FFFFFF"/>
                </a:solidFill>
              </a:rPr>
              <a:t>Question 7</a:t>
            </a:r>
          </a:p>
        </p:txBody>
      </p:sp>
      <p:sp>
        <p:nvSpPr>
          <p:cNvPr id="3" name="Content Placeholder 2"/>
          <p:cNvSpPr>
            <a:spLocks noGrp="1"/>
          </p:cNvSpPr>
          <p:nvPr>
            <p:ph idx="1"/>
          </p:nvPr>
        </p:nvSpPr>
        <p:spPr>
          <a:xfrm>
            <a:off x="1371599" y="2318197"/>
            <a:ext cx="9724031" cy="3683358"/>
          </a:xfrm>
        </p:spPr>
        <p:txBody>
          <a:bodyPr anchor="ctr">
            <a:normAutofit/>
          </a:bodyPr>
          <a:lstStyle/>
          <a:p>
            <a:pPr marL="0" indent="0">
              <a:buNone/>
            </a:pPr>
            <a:r>
              <a:rPr lang="en-CA" sz="2000" dirty="0">
                <a:latin typeface="Century Gothic" panose="020B0502020202020204" pitchFamily="34" charset="0"/>
              </a:rPr>
              <a:t> For a random sample of  50 overweight men, the mean of the number of pounds that they were overweight was 31 lbs. The standard deviation of the population is 6 pounds.</a:t>
            </a:r>
          </a:p>
          <a:p>
            <a:r>
              <a:rPr lang="en-CA" sz="2000" dirty="0">
                <a:latin typeface="Century Gothic" panose="020B0502020202020204" pitchFamily="34" charset="0"/>
              </a:rPr>
              <a:t>(a) Find the best point estimate of the mean. </a:t>
            </a:r>
          </a:p>
          <a:p>
            <a:r>
              <a:rPr lang="en-CA" sz="2000" dirty="0">
                <a:latin typeface="Century Gothic" panose="020B0502020202020204" pitchFamily="34" charset="0"/>
              </a:rPr>
              <a:t>(b) Find the 84% confidence interval of the mean of these pounds. </a:t>
            </a:r>
          </a:p>
        </p:txBody>
      </p:sp>
    </p:spTree>
    <p:extLst>
      <p:ext uri="{BB962C8B-B14F-4D97-AF65-F5344CB8AC3E}">
        <p14:creationId xmlns:p14="http://schemas.microsoft.com/office/powerpoint/2010/main" xmlns="" val="1308245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0523E58F-03DF-48BC-B6DA-7E9C7C590684}"/>
              </a:ext>
            </a:extLst>
          </p:cNvPr>
          <p:cNvSpPr>
            <a:spLocks noGrp="1"/>
          </p:cNvSpPr>
          <p:nvPr>
            <p:ph type="title"/>
          </p:nvPr>
        </p:nvSpPr>
        <p:spPr>
          <a:xfrm>
            <a:off x="1383564" y="348865"/>
            <a:ext cx="9718111" cy="1576446"/>
          </a:xfrm>
        </p:spPr>
        <p:txBody>
          <a:bodyPr anchor="ctr">
            <a:normAutofit fontScale="90000"/>
          </a:bodyPr>
          <a:lstStyle/>
          <a:p>
            <a:r>
              <a:rPr lang="en-US" sz="3100" dirty="0">
                <a:solidFill>
                  <a:srgbClr val="FFFFFF"/>
                </a:solidFill>
              </a:rPr>
              <a:t>1</a:t>
            </a:r>
            <a:r>
              <a:rPr lang="en-US" sz="3100" dirty="0">
                <a:solidFill>
                  <a:srgbClr val="FFFFFF"/>
                </a:solidFill>
                <a:latin typeface="Century Gothic" panose="020B0502020202020204" pitchFamily="34" charset="0"/>
              </a:rPr>
              <a:t>. Consider the following stem and leaf plot. Find:</a:t>
            </a:r>
            <a:br>
              <a:rPr lang="en-US" sz="3100" dirty="0">
                <a:solidFill>
                  <a:srgbClr val="FFFFFF"/>
                </a:solidFill>
                <a:latin typeface="Century Gothic" panose="020B0502020202020204" pitchFamily="34" charset="0"/>
              </a:rPr>
            </a:br>
            <a:r>
              <a:rPr lang="en-US" sz="3100" dirty="0">
                <a:solidFill>
                  <a:srgbClr val="FFFFFF"/>
                </a:solidFill>
                <a:latin typeface="Century Gothic" panose="020B0502020202020204" pitchFamily="34" charset="0"/>
              </a:rPr>
              <a:t>a) The 35</a:t>
            </a:r>
            <a:r>
              <a:rPr lang="en-US" sz="3100" baseline="30000" dirty="0">
                <a:solidFill>
                  <a:srgbClr val="FFFFFF"/>
                </a:solidFill>
                <a:latin typeface="Century Gothic" panose="020B0502020202020204" pitchFamily="34" charset="0"/>
              </a:rPr>
              <a:t>th</a:t>
            </a:r>
            <a:r>
              <a:rPr lang="en-US" sz="3100" dirty="0">
                <a:solidFill>
                  <a:srgbClr val="FFFFFF"/>
                </a:solidFill>
                <a:latin typeface="Century Gothic" panose="020B0502020202020204" pitchFamily="34" charset="0"/>
              </a:rPr>
              <a:t> percentile</a:t>
            </a:r>
            <a:br>
              <a:rPr lang="en-US" sz="3100" dirty="0">
                <a:solidFill>
                  <a:srgbClr val="FFFFFF"/>
                </a:solidFill>
                <a:latin typeface="Century Gothic" panose="020B0502020202020204" pitchFamily="34" charset="0"/>
              </a:rPr>
            </a:br>
            <a:r>
              <a:rPr lang="en-US" sz="3100" dirty="0">
                <a:solidFill>
                  <a:srgbClr val="FFFFFF"/>
                </a:solidFill>
                <a:latin typeface="Century Gothic" panose="020B0502020202020204" pitchFamily="34" charset="0"/>
              </a:rPr>
              <a:t>b) The median</a:t>
            </a:r>
            <a:br>
              <a:rPr lang="en-US" sz="3100" dirty="0">
                <a:solidFill>
                  <a:srgbClr val="FFFFFF"/>
                </a:solidFill>
                <a:latin typeface="Century Gothic" panose="020B0502020202020204" pitchFamily="34" charset="0"/>
              </a:rPr>
            </a:br>
            <a:r>
              <a:rPr lang="en-US" sz="3100" dirty="0">
                <a:solidFill>
                  <a:srgbClr val="FFFFFF"/>
                </a:solidFill>
                <a:latin typeface="Century Gothic" panose="020B0502020202020204" pitchFamily="34" charset="0"/>
              </a:rPr>
              <a:t>Key 1I4 means 14 days</a:t>
            </a:r>
          </a:p>
        </p:txBody>
      </p:sp>
      <p:sp>
        <p:nvSpPr>
          <p:cNvPr id="5" name="Rectangle 1">
            <a:extLst>
              <a:ext uri="{FF2B5EF4-FFF2-40B4-BE49-F238E27FC236}">
                <a16:creationId xmlns:a16="http://schemas.microsoft.com/office/drawing/2014/main" xmlns="" id="{74163D4D-05A5-4DDB-AD75-47E74FC5236F}"/>
              </a:ext>
            </a:extLst>
          </p:cNvPr>
          <p:cNvSpPr>
            <a:spLocks noChangeArrowheads="1"/>
          </p:cNvSpPr>
          <p:nvPr/>
        </p:nvSpPr>
        <p:spPr bwMode="auto">
          <a:xfrm>
            <a:off x="-3582185" y="-1001895"/>
            <a:ext cx="18473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1"/>
                </a:solidFill>
                <a:effectLst/>
                <a:latin typeface="Arial" panose="020B0604020202020204" pitchFamily="34" charset="0"/>
              </a:rPr>
              <a:t/>
            </a: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7" name="Content Placeholder 6">
            <a:extLst>
              <a:ext uri="{FF2B5EF4-FFF2-40B4-BE49-F238E27FC236}">
                <a16:creationId xmlns:a16="http://schemas.microsoft.com/office/drawing/2014/main" xmlns="" id="{4023690D-C587-43FB-9D67-44EBB71CC7F6}"/>
              </a:ext>
            </a:extLst>
          </p:cNvPr>
          <p:cNvSpPr>
            <a:spLocks/>
          </p:cNvSpPr>
          <p:nvPr/>
        </p:nvSpPr>
        <p:spPr>
          <a:xfrm>
            <a:off x="849157" y="2819730"/>
            <a:ext cx="8915949" cy="3689405"/>
          </a:xfrm>
          <a:prstGeom prst="rect">
            <a:avLst/>
          </a:prstGeom>
        </p:spPr>
        <p:txBody>
          <a:bodyPr/>
          <a:lstStyle/>
          <a:p>
            <a:pPr defTabSz="768096">
              <a:spcAft>
                <a:spcPts val="600"/>
              </a:spcAft>
            </a:pPr>
            <a:endParaRPr lang="en-US" sz="1512" kern="1200">
              <a:solidFill>
                <a:schemeClr val="tx1"/>
              </a:solidFill>
              <a:latin typeface="+mn-lt"/>
              <a:ea typeface="+mn-ea"/>
              <a:cs typeface="+mn-cs"/>
            </a:endParaRPr>
          </a:p>
          <a:p>
            <a:pPr defTabSz="768096">
              <a:spcAft>
                <a:spcPts val="600"/>
              </a:spcAft>
            </a:pPr>
            <a:endParaRPr lang="en-US" sz="1512" kern="1200">
              <a:solidFill>
                <a:schemeClr val="tx1"/>
              </a:solidFill>
              <a:latin typeface="+mn-lt"/>
              <a:ea typeface="+mn-ea"/>
              <a:cs typeface="+mn-cs"/>
            </a:endParaRPr>
          </a:p>
          <a:p>
            <a:pPr defTabSz="768096">
              <a:spcAft>
                <a:spcPts val="600"/>
              </a:spcAft>
            </a:pPr>
            <a:endParaRPr lang="en-US" sz="1512" kern="1200">
              <a:solidFill>
                <a:schemeClr val="tx1"/>
              </a:solidFill>
              <a:latin typeface="+mn-lt"/>
              <a:ea typeface="+mn-ea"/>
              <a:cs typeface="+mn-cs"/>
            </a:endParaRPr>
          </a:p>
          <a:p>
            <a:pPr defTabSz="768096">
              <a:spcAft>
                <a:spcPts val="600"/>
              </a:spcAft>
            </a:pPr>
            <a:endParaRPr lang="en-US" sz="1512" kern="1200">
              <a:solidFill>
                <a:schemeClr val="tx1"/>
              </a:solidFill>
              <a:latin typeface="+mn-lt"/>
              <a:ea typeface="+mn-ea"/>
              <a:cs typeface="+mn-cs"/>
            </a:endParaRPr>
          </a:p>
          <a:p>
            <a:pPr defTabSz="768096">
              <a:spcAft>
                <a:spcPts val="600"/>
              </a:spcAft>
            </a:pPr>
            <a:endParaRPr lang="en-US" sz="1512" kern="1200">
              <a:solidFill>
                <a:schemeClr val="tx1"/>
              </a:solidFill>
              <a:latin typeface="+mn-lt"/>
              <a:ea typeface="+mn-ea"/>
              <a:cs typeface="+mn-cs"/>
            </a:endParaRPr>
          </a:p>
          <a:p>
            <a:pPr defTabSz="768096">
              <a:spcAft>
                <a:spcPts val="600"/>
              </a:spcAft>
            </a:pPr>
            <a:r>
              <a:rPr lang="en-US" sz="2016" kern="1200">
                <a:solidFill>
                  <a:schemeClr val="tx1"/>
                </a:solidFill>
                <a:latin typeface="+mn-lt"/>
                <a:ea typeface="+mn-ea"/>
                <a:cs typeface="+mn-cs"/>
              </a:rPr>
              <a:t> Key: 2I3 means 2.3 kg</a:t>
            </a:r>
            <a:endParaRPr lang="en-US" sz="2400"/>
          </a:p>
        </p:txBody>
      </p:sp>
      <p:graphicFrame>
        <p:nvGraphicFramePr>
          <p:cNvPr id="8" name="Table 7">
            <a:extLst>
              <a:ext uri="{FF2B5EF4-FFF2-40B4-BE49-F238E27FC236}">
                <a16:creationId xmlns:a16="http://schemas.microsoft.com/office/drawing/2014/main" xmlns="" id="{33014CA2-85B7-4F69-AD36-3EC7F6A65DC7}"/>
              </a:ext>
            </a:extLst>
          </p:cNvPr>
          <p:cNvGraphicFramePr>
            <a:graphicFrameLocks noGrp="1"/>
          </p:cNvGraphicFramePr>
          <p:nvPr>
            <p:extLst>
              <p:ext uri="{D42A27DB-BD31-4B8C-83A1-F6EECF244321}">
                <p14:modId xmlns:p14="http://schemas.microsoft.com/office/powerpoint/2010/main" xmlns="" val="3713328239"/>
              </p:ext>
            </p:extLst>
          </p:nvPr>
        </p:nvGraphicFramePr>
        <p:xfrm>
          <a:off x="1018435" y="2832861"/>
          <a:ext cx="3073400" cy="2133600"/>
        </p:xfrm>
        <a:graphic>
          <a:graphicData uri="http://schemas.openxmlformats.org/drawingml/2006/table">
            <a:tbl>
              <a:tblPr/>
              <a:tblGrid>
                <a:gridCol w="1536700">
                  <a:extLst>
                    <a:ext uri="{9D8B030D-6E8A-4147-A177-3AD203B41FA5}">
                      <a16:colId xmlns:a16="http://schemas.microsoft.com/office/drawing/2014/main" xmlns="" val="2221641789"/>
                    </a:ext>
                  </a:extLst>
                </a:gridCol>
                <a:gridCol w="1536700">
                  <a:extLst>
                    <a:ext uri="{9D8B030D-6E8A-4147-A177-3AD203B41FA5}">
                      <a16:colId xmlns:a16="http://schemas.microsoft.com/office/drawing/2014/main" xmlns="" val="1598637526"/>
                    </a:ext>
                  </a:extLst>
                </a:gridCol>
              </a:tblGrid>
              <a:tr h="0">
                <a:tc>
                  <a:txBody>
                    <a:bodyPr/>
                    <a:lstStyle/>
                    <a:p>
                      <a:pPr algn="l"/>
                      <a:r>
                        <a:rPr lang="en-US" b="1">
                          <a:effectLst/>
                          <a:latin typeface="Untitled Sans"/>
                        </a:rPr>
                        <a:t>Stem</a:t>
                      </a:r>
                      <a:endParaRPr lang="en-US">
                        <a:effectLst/>
                        <a:latin typeface="Untitled Sans"/>
                      </a:endParaRPr>
                    </a:p>
                  </a:txBody>
                  <a:tcPr marL="95250" marR="57150" marT="76200" marB="76200" anchor="ctr">
                    <a:lnL>
                      <a:noFill/>
                    </a:lnL>
                    <a:lnR>
                      <a:noFill/>
                    </a:lnR>
                    <a:lnT>
                      <a:noFill/>
                    </a:lnT>
                    <a:lnB>
                      <a:noFill/>
                    </a:lnB>
                    <a:solidFill>
                      <a:srgbClr val="FFF7DB"/>
                    </a:solidFill>
                  </a:tcPr>
                </a:tc>
                <a:tc>
                  <a:txBody>
                    <a:bodyPr/>
                    <a:lstStyle/>
                    <a:p>
                      <a:pPr algn="l"/>
                      <a:r>
                        <a:rPr lang="en-US" b="1">
                          <a:effectLst/>
                          <a:latin typeface="Untitled Sans"/>
                        </a:rPr>
                        <a:t>Leaf</a:t>
                      </a:r>
                      <a:endParaRPr lang="en-US">
                        <a:effectLst/>
                        <a:latin typeface="Untitled Sans"/>
                      </a:endParaRPr>
                    </a:p>
                  </a:txBody>
                  <a:tcPr marL="95250" marR="57150" marT="76200" marB="76200" anchor="ctr">
                    <a:lnL>
                      <a:noFill/>
                    </a:lnL>
                    <a:lnR>
                      <a:noFill/>
                    </a:lnR>
                    <a:lnT>
                      <a:noFill/>
                    </a:lnT>
                    <a:lnB>
                      <a:noFill/>
                    </a:lnB>
                    <a:solidFill>
                      <a:srgbClr val="FFF7DB"/>
                    </a:solidFill>
                  </a:tcPr>
                </a:tc>
                <a:extLst>
                  <a:ext uri="{0D108BD9-81ED-4DB2-BD59-A6C34878D82A}">
                    <a16:rowId xmlns:a16="http://schemas.microsoft.com/office/drawing/2014/main" xmlns="" val="2692516364"/>
                  </a:ext>
                </a:extLst>
              </a:tr>
              <a:tr h="0">
                <a:tc>
                  <a:txBody>
                    <a:bodyPr/>
                    <a:lstStyle/>
                    <a:p>
                      <a:pPr algn="l"/>
                      <a:r>
                        <a:rPr lang="en-US">
                          <a:effectLst/>
                          <a:latin typeface="Untitled Sans"/>
                        </a:rPr>
                        <a:t>1</a:t>
                      </a:r>
                    </a:p>
                  </a:txBody>
                  <a:tcPr marL="95250" marR="57150" marT="76200" marB="76200" anchor="ctr">
                    <a:lnL>
                      <a:noFill/>
                    </a:lnL>
                    <a:lnR>
                      <a:noFill/>
                    </a:lnR>
                    <a:lnT>
                      <a:noFill/>
                    </a:lnT>
                    <a:lnB>
                      <a:noFill/>
                    </a:lnB>
                    <a:solidFill>
                      <a:srgbClr val="FFF7DB"/>
                    </a:solidFill>
                  </a:tcPr>
                </a:tc>
                <a:tc>
                  <a:txBody>
                    <a:bodyPr/>
                    <a:lstStyle/>
                    <a:p>
                      <a:pPr algn="l"/>
                      <a:r>
                        <a:rPr lang="en-US" dirty="0">
                          <a:effectLst/>
                          <a:latin typeface="Untitled Sans"/>
                        </a:rPr>
                        <a:t>4 4 6</a:t>
                      </a:r>
                    </a:p>
                  </a:txBody>
                  <a:tcPr marL="95250" marR="57150" marT="76200" marB="76200" anchor="ctr">
                    <a:lnL>
                      <a:noFill/>
                    </a:lnL>
                    <a:lnR>
                      <a:noFill/>
                    </a:lnR>
                    <a:lnT>
                      <a:noFill/>
                    </a:lnT>
                    <a:lnB>
                      <a:noFill/>
                    </a:lnB>
                    <a:solidFill>
                      <a:srgbClr val="FFF7DB"/>
                    </a:solidFill>
                  </a:tcPr>
                </a:tc>
                <a:extLst>
                  <a:ext uri="{0D108BD9-81ED-4DB2-BD59-A6C34878D82A}">
                    <a16:rowId xmlns:a16="http://schemas.microsoft.com/office/drawing/2014/main" xmlns="" val="1909487748"/>
                  </a:ext>
                </a:extLst>
              </a:tr>
              <a:tr h="0">
                <a:tc>
                  <a:txBody>
                    <a:bodyPr/>
                    <a:lstStyle/>
                    <a:p>
                      <a:pPr algn="l"/>
                      <a:r>
                        <a:rPr lang="en-US">
                          <a:effectLst/>
                          <a:latin typeface="Untitled Sans"/>
                        </a:rPr>
                        <a:t>2</a:t>
                      </a:r>
                    </a:p>
                  </a:txBody>
                  <a:tcPr marL="95250" marR="57150" marT="76200" marB="76200" anchor="ctr">
                    <a:lnL>
                      <a:noFill/>
                    </a:lnL>
                    <a:lnR>
                      <a:noFill/>
                    </a:lnR>
                    <a:lnT>
                      <a:noFill/>
                    </a:lnT>
                    <a:lnB>
                      <a:noFill/>
                    </a:lnB>
                    <a:solidFill>
                      <a:srgbClr val="FFF7DB"/>
                    </a:solidFill>
                  </a:tcPr>
                </a:tc>
                <a:tc>
                  <a:txBody>
                    <a:bodyPr/>
                    <a:lstStyle/>
                    <a:p>
                      <a:pPr algn="l"/>
                      <a:r>
                        <a:rPr lang="en-US">
                          <a:effectLst/>
                          <a:latin typeface="Untitled Sans"/>
                        </a:rPr>
                        <a:t>3 8</a:t>
                      </a:r>
                    </a:p>
                  </a:txBody>
                  <a:tcPr marL="95250" marR="57150" marT="76200" marB="76200" anchor="ctr">
                    <a:lnL>
                      <a:noFill/>
                    </a:lnL>
                    <a:lnR>
                      <a:noFill/>
                    </a:lnR>
                    <a:lnT>
                      <a:noFill/>
                    </a:lnT>
                    <a:lnB>
                      <a:noFill/>
                    </a:lnB>
                    <a:solidFill>
                      <a:srgbClr val="FFF7DB"/>
                    </a:solidFill>
                  </a:tcPr>
                </a:tc>
                <a:extLst>
                  <a:ext uri="{0D108BD9-81ED-4DB2-BD59-A6C34878D82A}">
                    <a16:rowId xmlns:a16="http://schemas.microsoft.com/office/drawing/2014/main" xmlns="" val="399745648"/>
                  </a:ext>
                </a:extLst>
              </a:tr>
              <a:tr h="0">
                <a:tc>
                  <a:txBody>
                    <a:bodyPr/>
                    <a:lstStyle/>
                    <a:p>
                      <a:pPr algn="l"/>
                      <a:r>
                        <a:rPr lang="en-US">
                          <a:effectLst/>
                          <a:latin typeface="Untitled Sans"/>
                        </a:rPr>
                        <a:t>3</a:t>
                      </a:r>
                    </a:p>
                  </a:txBody>
                  <a:tcPr marL="95250" marR="57150" marT="76200" marB="76200" anchor="ctr">
                    <a:lnL>
                      <a:noFill/>
                    </a:lnL>
                    <a:lnR>
                      <a:noFill/>
                    </a:lnR>
                    <a:lnT>
                      <a:noFill/>
                    </a:lnT>
                    <a:lnB>
                      <a:noFill/>
                    </a:lnB>
                    <a:solidFill>
                      <a:srgbClr val="FFF7DB"/>
                    </a:solidFill>
                  </a:tcPr>
                </a:tc>
                <a:tc>
                  <a:txBody>
                    <a:bodyPr/>
                    <a:lstStyle/>
                    <a:p>
                      <a:pPr algn="l"/>
                      <a:r>
                        <a:rPr lang="en-US">
                          <a:effectLst/>
                          <a:latin typeface="Untitled Sans"/>
                        </a:rPr>
                        <a:t>2</a:t>
                      </a:r>
                    </a:p>
                  </a:txBody>
                  <a:tcPr marL="95250" marR="57150" marT="76200" marB="76200" anchor="ctr">
                    <a:lnL>
                      <a:noFill/>
                    </a:lnL>
                    <a:lnR>
                      <a:noFill/>
                    </a:lnR>
                    <a:lnT>
                      <a:noFill/>
                    </a:lnT>
                    <a:lnB>
                      <a:noFill/>
                    </a:lnB>
                    <a:solidFill>
                      <a:srgbClr val="FFF7DB"/>
                    </a:solidFill>
                  </a:tcPr>
                </a:tc>
                <a:extLst>
                  <a:ext uri="{0D108BD9-81ED-4DB2-BD59-A6C34878D82A}">
                    <a16:rowId xmlns:a16="http://schemas.microsoft.com/office/drawing/2014/main" xmlns="" val="1785100204"/>
                  </a:ext>
                </a:extLst>
              </a:tr>
              <a:tr h="0">
                <a:tc>
                  <a:txBody>
                    <a:bodyPr/>
                    <a:lstStyle/>
                    <a:p>
                      <a:pPr algn="l"/>
                      <a:r>
                        <a:rPr lang="en-US">
                          <a:effectLst/>
                          <a:latin typeface="Untitled Sans"/>
                        </a:rPr>
                        <a:t>4</a:t>
                      </a:r>
                    </a:p>
                  </a:txBody>
                  <a:tcPr marL="95250" marR="57150" marT="76200" marB="76200" anchor="ctr">
                    <a:lnL>
                      <a:noFill/>
                    </a:lnL>
                    <a:lnR>
                      <a:noFill/>
                    </a:lnR>
                    <a:lnT>
                      <a:noFill/>
                    </a:lnT>
                    <a:lnB>
                      <a:noFill/>
                    </a:lnB>
                    <a:solidFill>
                      <a:srgbClr val="FFF7DB"/>
                    </a:solidFill>
                  </a:tcPr>
                </a:tc>
                <a:tc>
                  <a:txBody>
                    <a:bodyPr/>
                    <a:lstStyle/>
                    <a:p>
                      <a:pPr algn="l"/>
                      <a:r>
                        <a:rPr lang="en-US" dirty="0">
                          <a:effectLst/>
                          <a:latin typeface="Untitled Sans"/>
                        </a:rPr>
                        <a:t>0 1</a:t>
                      </a:r>
                    </a:p>
                  </a:txBody>
                  <a:tcPr marL="95250" marR="57150" marT="76200" marB="76200" anchor="ctr">
                    <a:lnL>
                      <a:noFill/>
                    </a:lnL>
                    <a:lnR>
                      <a:noFill/>
                    </a:lnR>
                    <a:lnT>
                      <a:noFill/>
                    </a:lnT>
                    <a:lnB>
                      <a:noFill/>
                    </a:lnB>
                    <a:solidFill>
                      <a:srgbClr val="FFF7DB"/>
                    </a:solidFill>
                  </a:tcPr>
                </a:tc>
                <a:extLst>
                  <a:ext uri="{0D108BD9-81ED-4DB2-BD59-A6C34878D82A}">
                    <a16:rowId xmlns:a16="http://schemas.microsoft.com/office/drawing/2014/main" xmlns="" val="840388322"/>
                  </a:ext>
                </a:extLst>
              </a:tr>
            </a:tbl>
          </a:graphicData>
        </a:graphic>
      </p:graphicFrame>
      <p:sp>
        <p:nvSpPr>
          <p:cNvPr id="9" name="Rectangle 2">
            <a:extLst>
              <a:ext uri="{FF2B5EF4-FFF2-40B4-BE49-F238E27FC236}">
                <a16:creationId xmlns:a16="http://schemas.microsoft.com/office/drawing/2014/main" xmlns="" id="{290C6E5C-4BE7-4AB1-B34B-C4E1F97AC29B}"/>
              </a:ext>
            </a:extLst>
          </p:cNvPr>
          <p:cNvSpPr>
            <a:spLocks noChangeArrowheads="1"/>
          </p:cNvSpPr>
          <p:nvPr/>
        </p:nvSpPr>
        <p:spPr bwMode="auto">
          <a:xfrm>
            <a:off x="1018435" y="2532522"/>
            <a:ext cx="184731" cy="6020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768096" eaLnBrk="0" fontAlgn="base" hangingPunct="0">
              <a:spcBef>
                <a:spcPct val="0"/>
              </a:spcBef>
              <a:spcAft>
                <a:spcPts val="600"/>
              </a:spcAft>
            </a:pPr>
            <a:r>
              <a:rPr lang="en-US" altLang="en-US" sz="1512" kern="1200">
                <a:solidFill>
                  <a:schemeClr val="tx1"/>
                </a:solidFill>
                <a:latin typeface="Arial" panose="020B0604020202020204" pitchFamily="34" charset="0"/>
                <a:ea typeface="+mn-ea"/>
                <a:cs typeface="+mn-cs"/>
              </a:rPr>
              <a:t/>
            </a:r>
            <a:br>
              <a:rPr lang="en-US" altLang="en-US" sz="1512" kern="1200">
                <a:solidFill>
                  <a:schemeClr val="tx1"/>
                </a:solidFill>
                <a:latin typeface="Arial" panose="020B0604020202020204" pitchFamily="34" charset="0"/>
                <a:ea typeface="+mn-ea"/>
                <a:cs typeface="+mn-cs"/>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734541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xmlns="" val="184344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xmlns=""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xmlns=""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xmlns=""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294538"/>
            <a:ext cx="9895951" cy="1033669"/>
          </a:xfrm>
        </p:spPr>
        <p:txBody>
          <a:bodyPr>
            <a:normAutofit/>
          </a:bodyPr>
          <a:lstStyle/>
          <a:p>
            <a:r>
              <a:rPr lang="en-CA" sz="4000" dirty="0">
                <a:solidFill>
                  <a:srgbClr val="FFFFFF"/>
                </a:solidFill>
              </a:rPr>
              <a:t>Question 8</a:t>
            </a:r>
          </a:p>
        </p:txBody>
      </p:sp>
      <p:sp>
        <p:nvSpPr>
          <p:cNvPr id="3" name="Content Placeholder 2"/>
          <p:cNvSpPr>
            <a:spLocks noGrp="1"/>
          </p:cNvSpPr>
          <p:nvPr>
            <p:ph idx="1"/>
          </p:nvPr>
        </p:nvSpPr>
        <p:spPr>
          <a:xfrm>
            <a:off x="1371599" y="2318197"/>
            <a:ext cx="9724031" cy="3683358"/>
          </a:xfrm>
        </p:spPr>
        <p:txBody>
          <a:bodyPr anchor="ctr">
            <a:normAutofit/>
          </a:bodyPr>
          <a:lstStyle/>
          <a:p>
            <a:pPr marL="0" indent="0">
              <a:buNone/>
            </a:pPr>
            <a:r>
              <a:rPr lang="en-CA" sz="2400" dirty="0">
                <a:latin typeface="Century Gothic" panose="020B0502020202020204" pitchFamily="34" charset="0"/>
              </a:rPr>
              <a:t> A sample of 8 adult elephants had an average weight of 11,845 pounds with a standard deviation of 20 pounds. Find the  99 % confidence interval of the population mean for the weights of adult elephants. Assume the variable is normally distributed.</a:t>
            </a:r>
          </a:p>
        </p:txBody>
      </p:sp>
    </p:spTree>
    <p:extLst>
      <p:ext uri="{BB962C8B-B14F-4D97-AF65-F5344CB8AC3E}">
        <p14:creationId xmlns:p14="http://schemas.microsoft.com/office/powerpoint/2010/main" xmlns="" val="2567422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xmlns="" val="3139553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AD21898E-86C0-4C8A-A76C-DF33E844C8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5C8F04BD-D093-45D0-B54C-50FDB308B4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F8289BC5-8418-4B61-BD68-67664FD31C4B}"/>
              </a:ext>
            </a:extLst>
          </p:cNvPr>
          <p:cNvSpPr>
            <a:spLocks noGrp="1"/>
          </p:cNvSpPr>
          <p:nvPr>
            <p:ph type="title"/>
          </p:nvPr>
        </p:nvSpPr>
        <p:spPr>
          <a:xfrm>
            <a:off x="2311147" y="365760"/>
            <a:ext cx="7569706" cy="1288238"/>
          </a:xfrm>
        </p:spPr>
        <p:txBody>
          <a:bodyPr anchor="ctr">
            <a:normAutofit/>
          </a:bodyPr>
          <a:lstStyle/>
          <a:p>
            <a:pPr algn="ctr"/>
            <a:r>
              <a:rPr lang="en-CA" dirty="0"/>
              <a:t>Question 9</a:t>
            </a:r>
          </a:p>
        </p:txBody>
      </p:sp>
      <p:sp>
        <p:nvSpPr>
          <p:cNvPr id="3" name="Content Placeholder 2">
            <a:extLst>
              <a:ext uri="{FF2B5EF4-FFF2-40B4-BE49-F238E27FC236}">
                <a16:creationId xmlns:a16="http://schemas.microsoft.com/office/drawing/2014/main" xmlns="" id="{0C1674F3-BA3E-4544-B3EA-CD4144096EB4}"/>
              </a:ext>
            </a:extLst>
          </p:cNvPr>
          <p:cNvSpPr>
            <a:spLocks noGrp="1"/>
          </p:cNvSpPr>
          <p:nvPr>
            <p:ph idx="1"/>
          </p:nvPr>
        </p:nvSpPr>
        <p:spPr>
          <a:xfrm>
            <a:off x="2165569" y="1956816"/>
            <a:ext cx="7860863" cy="4024884"/>
          </a:xfrm>
        </p:spPr>
        <p:txBody>
          <a:bodyPr anchor="t">
            <a:normAutofit/>
          </a:bodyPr>
          <a:lstStyle/>
          <a:p>
            <a:pPr marL="0" indent="0">
              <a:buNone/>
            </a:pPr>
            <a:r>
              <a:rPr lang="en-CA" sz="2400" dirty="0">
                <a:latin typeface="Century Gothic" panose="020B0502020202020204" pitchFamily="34" charset="0"/>
              </a:rPr>
              <a:t>A sample100 patients free of diabetes have their body mass index (BMI) measured. 32% of these patients have BMI ≥30 and meet the criteria for obesity. Generate a 95% confidence interval for the proportion of patients free of diabetes who are obese. </a:t>
            </a:r>
          </a:p>
          <a:p>
            <a:pPr marL="0" indent="0">
              <a:buNone/>
            </a:pPr>
            <a:endParaRPr lang="en-CA" sz="2400" dirty="0"/>
          </a:p>
        </p:txBody>
      </p:sp>
    </p:spTree>
    <p:extLst>
      <p:ext uri="{BB962C8B-B14F-4D97-AF65-F5344CB8AC3E}">
        <p14:creationId xmlns:p14="http://schemas.microsoft.com/office/powerpoint/2010/main" xmlns="" val="30398287"/>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2A69BF-F6EC-41BA-A14A-F43E9883C839}"/>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B913E6F7-EB7F-4206-846D-876D932AA7BA}"/>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464688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FE9295-E20F-48F3-8C9B-EC33F682357C}"/>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1B6D307B-6865-467E-B17D-45E864F98A34}"/>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3566232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4673" y="1445494"/>
            <a:ext cx="3616856" cy="4376572"/>
          </a:xfrm>
        </p:spPr>
        <p:txBody>
          <a:bodyPr anchor="ctr">
            <a:normAutofit/>
          </a:bodyPr>
          <a:lstStyle/>
          <a:p>
            <a:r>
              <a:rPr lang="en-CA" sz="4800" dirty="0"/>
              <a:t>Question 10</a:t>
            </a:r>
          </a:p>
        </p:txBody>
      </p:sp>
      <p:sp>
        <p:nvSpPr>
          <p:cNvPr id="13" name="Freeform: Shape 12">
            <a:extLst>
              <a:ext uri="{FF2B5EF4-FFF2-40B4-BE49-F238E27FC236}">
                <a16:creationId xmlns:a16="http://schemas.microsoft.com/office/drawing/2014/main" xmlns="" id="{DFF2AC85-FAA0-4844-813F-83C04D7382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xmlns="" id="{89CC0F1E-BAA2-47B1-8F83-7ECB9FD9E0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0" y="1399032"/>
            <a:ext cx="5501834" cy="4471416"/>
          </a:xfrm>
        </p:spPr>
        <p:txBody>
          <a:bodyPr anchor="ctr">
            <a:normAutofit fontScale="62500" lnSpcReduction="20000"/>
          </a:bodyPr>
          <a:lstStyle/>
          <a:p>
            <a:pPr marL="0" indent="0">
              <a:lnSpc>
                <a:spcPct val="120000"/>
              </a:lnSpc>
              <a:buNone/>
            </a:pPr>
            <a:r>
              <a:rPr lang="en-CA" sz="2400" dirty="0">
                <a:solidFill>
                  <a:schemeClr val="bg1"/>
                </a:solidFill>
                <a:latin typeface="Century Gothic" panose="020B0502020202020204" pitchFamily="34" charset="0"/>
              </a:rPr>
              <a:t>10. A researcher found that a cigarette smoker smokes on average of 29 cigarettes a day. She feels that the average is different. She selected a random sample of 12 smokers and found that the mean number of cigarettes they smoked per day was 27, with a standard deviation of 2.7. </a:t>
            </a:r>
          </a:p>
          <a:p>
            <a:pPr marL="0" indent="0">
              <a:lnSpc>
                <a:spcPct val="120000"/>
              </a:lnSpc>
              <a:buNone/>
            </a:pPr>
            <a:r>
              <a:rPr lang="en-CA" sz="2400" dirty="0">
                <a:solidFill>
                  <a:schemeClr val="bg1"/>
                </a:solidFill>
                <a:latin typeface="Century Gothic" panose="020B0502020202020204" pitchFamily="34" charset="0"/>
              </a:rPr>
              <a:t>At 0.10 level of significance, is there enough evidence to support her claim? Assume that the population is approximately normally distributed. Use the critical value method and tables.</a:t>
            </a:r>
          </a:p>
          <a:p>
            <a:pPr>
              <a:lnSpc>
                <a:spcPct val="120000"/>
              </a:lnSpc>
            </a:pPr>
            <a:r>
              <a:rPr lang="en-CA" sz="2400" dirty="0">
                <a:solidFill>
                  <a:schemeClr val="bg1"/>
                </a:solidFill>
                <a:latin typeface="Century Gothic" panose="020B0502020202020204" pitchFamily="34" charset="0"/>
              </a:rPr>
              <a:t>(a) State the hypotheses and identify the claim.</a:t>
            </a:r>
          </a:p>
          <a:p>
            <a:pPr>
              <a:lnSpc>
                <a:spcPct val="120000"/>
              </a:lnSpc>
            </a:pPr>
            <a:r>
              <a:rPr lang="en-CA" sz="2400" dirty="0">
                <a:solidFill>
                  <a:schemeClr val="bg1"/>
                </a:solidFill>
                <a:latin typeface="Century Gothic" panose="020B0502020202020204" pitchFamily="34" charset="0"/>
              </a:rPr>
              <a:t>(b) Find the critical value.</a:t>
            </a:r>
          </a:p>
          <a:p>
            <a:pPr>
              <a:lnSpc>
                <a:spcPct val="120000"/>
              </a:lnSpc>
            </a:pPr>
            <a:r>
              <a:rPr lang="en-CA" sz="2400" dirty="0">
                <a:solidFill>
                  <a:schemeClr val="bg1"/>
                </a:solidFill>
                <a:latin typeface="Century Gothic" panose="020B0502020202020204" pitchFamily="34" charset="0"/>
              </a:rPr>
              <a:t>(c) Compute the test value.</a:t>
            </a:r>
          </a:p>
          <a:p>
            <a:pPr>
              <a:lnSpc>
                <a:spcPct val="120000"/>
              </a:lnSpc>
            </a:pPr>
            <a:r>
              <a:rPr lang="en-CA" sz="2400" dirty="0">
                <a:solidFill>
                  <a:schemeClr val="bg1"/>
                </a:solidFill>
                <a:latin typeface="Century Gothic" panose="020B0502020202020204" pitchFamily="34" charset="0"/>
              </a:rPr>
              <a:t>(d) Make the decision.</a:t>
            </a:r>
          </a:p>
          <a:p>
            <a:pPr>
              <a:lnSpc>
                <a:spcPct val="120000"/>
              </a:lnSpc>
            </a:pPr>
            <a:r>
              <a:rPr lang="en-CA" sz="2400" dirty="0">
                <a:solidFill>
                  <a:schemeClr val="bg1"/>
                </a:solidFill>
                <a:latin typeface="Century Gothic" panose="020B0502020202020204" pitchFamily="34" charset="0"/>
              </a:rPr>
              <a:t>(e) Summarize the results.</a:t>
            </a:r>
          </a:p>
          <a:p>
            <a:endParaRPr lang="en-CA" sz="1700" dirty="0">
              <a:solidFill>
                <a:schemeClr val="bg1"/>
              </a:solidFill>
            </a:endParaRPr>
          </a:p>
        </p:txBody>
      </p:sp>
    </p:spTree>
    <p:extLst>
      <p:ext uri="{BB962C8B-B14F-4D97-AF65-F5344CB8AC3E}">
        <p14:creationId xmlns:p14="http://schemas.microsoft.com/office/powerpoint/2010/main" xmlns="" val="4238756563"/>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xmlns="" val="2141711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spTree>
    <p:extLst>
      <p:ext uri="{BB962C8B-B14F-4D97-AF65-F5344CB8AC3E}">
        <p14:creationId xmlns:p14="http://schemas.microsoft.com/office/powerpoint/2010/main" xmlns="" val="3148221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4673" y="1445494"/>
            <a:ext cx="3616856" cy="4376572"/>
          </a:xfrm>
        </p:spPr>
        <p:txBody>
          <a:bodyPr anchor="ctr">
            <a:normAutofit/>
          </a:bodyPr>
          <a:lstStyle/>
          <a:p>
            <a:r>
              <a:rPr lang="en-CA" sz="4800" dirty="0"/>
              <a:t>Question 11</a:t>
            </a:r>
          </a:p>
        </p:txBody>
      </p:sp>
      <p:sp>
        <p:nvSpPr>
          <p:cNvPr id="8" name="Freeform: Shape 7">
            <a:extLst>
              <a:ext uri="{FF2B5EF4-FFF2-40B4-BE49-F238E27FC236}">
                <a16:creationId xmlns:a16="http://schemas.microsoft.com/office/drawing/2014/main" xmlns="" id="{DFF2AC85-FAA0-4844-813F-83C04D7382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89CC0F1E-BAA2-47B1-8F83-7ECB9FD9E0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0" y="988828"/>
            <a:ext cx="5501834" cy="4881620"/>
          </a:xfrm>
        </p:spPr>
        <p:txBody>
          <a:bodyPr anchor="ctr">
            <a:normAutofit lnSpcReduction="10000"/>
          </a:bodyPr>
          <a:lstStyle/>
          <a:p>
            <a:pPr marL="0" indent="0">
              <a:buNone/>
            </a:pPr>
            <a:r>
              <a:rPr lang="en-CA" sz="1900" dirty="0">
                <a:solidFill>
                  <a:schemeClr val="bg1"/>
                </a:solidFill>
                <a:latin typeface="Century Gothic" panose="020B0502020202020204" pitchFamily="34" charset="0"/>
              </a:rPr>
              <a:t>1. It is known that the average of cats’ weight is 8.7 lbs with a population standard deviation of 1.8 lbs.</a:t>
            </a:r>
          </a:p>
          <a:p>
            <a:pPr marL="0" indent="0">
              <a:buNone/>
            </a:pPr>
            <a:r>
              <a:rPr lang="en-CA" sz="1900" dirty="0">
                <a:solidFill>
                  <a:schemeClr val="bg1"/>
                </a:solidFill>
                <a:latin typeface="Century Gothic" panose="020B0502020202020204" pitchFamily="34" charset="0"/>
              </a:rPr>
              <a:t>A researcher thinks the weight of cats is lower than formerly thought. She tests a sample of 42 cats and finds a mean of 8.4 lbs.</a:t>
            </a:r>
          </a:p>
          <a:p>
            <a:pPr marL="0" indent="0">
              <a:buNone/>
            </a:pPr>
            <a:r>
              <a:rPr lang="en-CA" sz="1900" dirty="0">
                <a:solidFill>
                  <a:schemeClr val="bg1"/>
                </a:solidFill>
                <a:latin typeface="Century Gothic" panose="020B0502020202020204" pitchFamily="34" charset="0"/>
              </a:rPr>
              <a:t>At 0.08 level of significance, is there enough evidence to support her claim? Use the critical value method and tables.</a:t>
            </a:r>
          </a:p>
          <a:p>
            <a:r>
              <a:rPr lang="en-CA" sz="1900" dirty="0">
                <a:solidFill>
                  <a:schemeClr val="bg1"/>
                </a:solidFill>
                <a:latin typeface="Century Gothic" panose="020B0502020202020204" pitchFamily="34" charset="0"/>
              </a:rPr>
              <a:t>(a) State the hypotheses and identify the claim.</a:t>
            </a:r>
          </a:p>
          <a:p>
            <a:r>
              <a:rPr lang="en-CA" sz="1900" dirty="0">
                <a:solidFill>
                  <a:schemeClr val="bg1"/>
                </a:solidFill>
                <a:latin typeface="Century Gothic" panose="020B0502020202020204" pitchFamily="34" charset="0"/>
              </a:rPr>
              <a:t>(b) Find the critical value.</a:t>
            </a:r>
          </a:p>
          <a:p>
            <a:r>
              <a:rPr lang="en-CA" sz="1900" dirty="0">
                <a:solidFill>
                  <a:schemeClr val="bg1"/>
                </a:solidFill>
                <a:latin typeface="Century Gothic" panose="020B0502020202020204" pitchFamily="34" charset="0"/>
              </a:rPr>
              <a:t>(c) Compute the test value.</a:t>
            </a:r>
          </a:p>
          <a:p>
            <a:r>
              <a:rPr lang="en-CA" sz="1900" dirty="0">
                <a:solidFill>
                  <a:schemeClr val="bg1"/>
                </a:solidFill>
                <a:latin typeface="Century Gothic" panose="020B0502020202020204" pitchFamily="34" charset="0"/>
              </a:rPr>
              <a:t>(d) Make the decision.</a:t>
            </a:r>
          </a:p>
          <a:p>
            <a:r>
              <a:rPr lang="en-CA" sz="1900" dirty="0">
                <a:solidFill>
                  <a:schemeClr val="bg1"/>
                </a:solidFill>
                <a:latin typeface="Century Gothic" panose="020B0502020202020204" pitchFamily="34" charset="0"/>
              </a:rPr>
              <a:t>(e) Draw a conclusion.</a:t>
            </a:r>
          </a:p>
          <a:p>
            <a:endParaRPr lang="en-CA" sz="1900" dirty="0">
              <a:solidFill>
                <a:schemeClr val="bg1"/>
              </a:solidFill>
            </a:endParaRPr>
          </a:p>
        </p:txBody>
      </p:sp>
    </p:spTree>
    <p:extLst>
      <p:ext uri="{BB962C8B-B14F-4D97-AF65-F5344CB8AC3E}">
        <p14:creationId xmlns:p14="http://schemas.microsoft.com/office/powerpoint/2010/main" xmlns="" val="181911719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585E36-F556-4190-AEF0-CD2948F4B4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869BB4E7-1056-4CFA-9E1E-E9E7F5FFB8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xmlns="" val="4081298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3D1E19-280B-4C9E-8DD3-A3E675C1A3C1}"/>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B83E65E6-A9EB-479C-B00F-B007AA857ABC}"/>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1993687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F96FA4-E767-4739-B437-E3DC2083584F}"/>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01C65F27-5327-4E43-B793-DB8346EF71EA}"/>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25702718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0BABA91-047B-433F-B919-191C3FFDDF04}"/>
              </a:ext>
            </a:extLst>
          </p:cNvPr>
          <p:cNvSpPr>
            <a:spLocks noGrp="1"/>
          </p:cNvSpPr>
          <p:nvPr>
            <p:ph type="title"/>
          </p:nvPr>
        </p:nvSpPr>
        <p:spPr>
          <a:xfrm>
            <a:off x="686834" y="1153572"/>
            <a:ext cx="3200400" cy="4461163"/>
          </a:xfrm>
        </p:spPr>
        <p:txBody>
          <a:bodyPr>
            <a:normAutofit/>
          </a:bodyPr>
          <a:lstStyle/>
          <a:p>
            <a:r>
              <a:rPr lang="en-CA" dirty="0">
                <a:solidFill>
                  <a:srgbClr val="FFFFFF"/>
                </a:solidFill>
              </a:rPr>
              <a:t>Question 12</a:t>
            </a:r>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96D186CF-B25E-4EE6-9612-3A4B6F36FCF1}"/>
              </a:ext>
            </a:extLst>
          </p:cNvPr>
          <p:cNvSpPr>
            <a:spLocks noGrp="1"/>
          </p:cNvSpPr>
          <p:nvPr>
            <p:ph idx="1"/>
          </p:nvPr>
        </p:nvSpPr>
        <p:spPr>
          <a:xfrm>
            <a:off x="4447308" y="591344"/>
            <a:ext cx="6906491" cy="5585619"/>
          </a:xfrm>
        </p:spPr>
        <p:txBody>
          <a:bodyPr anchor="ctr">
            <a:normAutofit/>
          </a:bodyPr>
          <a:lstStyle/>
          <a:p>
            <a:pPr marL="0" indent="0">
              <a:buNone/>
            </a:pPr>
            <a:r>
              <a:rPr lang="en-CA" sz="2000" dirty="0">
                <a:latin typeface="Century Gothic" panose="020B0502020202020204" pitchFamily="34" charset="0"/>
              </a:rPr>
              <a:t>A teacher believes that 85% of students in the class will want to go on a field trip to the local zoo. She performs a hypothesis test to determine if the percentage is different . The teacher samples 50 students and 39 reply that they would want to go to the zoo. For the hypothesis test, use a 1% level of significance.</a:t>
            </a:r>
          </a:p>
        </p:txBody>
      </p:sp>
    </p:spTree>
    <p:extLst>
      <p:ext uri="{BB962C8B-B14F-4D97-AF65-F5344CB8AC3E}">
        <p14:creationId xmlns:p14="http://schemas.microsoft.com/office/powerpoint/2010/main" xmlns="" val="11481129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92D3C0-D36F-4B1F-B142-2B43456654B7}"/>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D287BED7-17D0-4CE1-8102-AF0D315D9A59}"/>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1764063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AC70BD-E404-409A-8DC7-4D60FCA7977C}"/>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2B048BCE-D5A1-4FFF-87F3-D29ED8CB89EB}"/>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xmlns="" val="17413666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xmlns=""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xmlns=""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xmlns=""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B850E5D-D9D0-0205-921E-048211E28309}"/>
              </a:ext>
            </a:extLst>
          </p:cNvPr>
          <p:cNvSpPr>
            <a:spLocks noGrp="1"/>
          </p:cNvSpPr>
          <p:nvPr>
            <p:ph type="title"/>
          </p:nvPr>
        </p:nvSpPr>
        <p:spPr>
          <a:xfrm>
            <a:off x="466722" y="586855"/>
            <a:ext cx="3201366" cy="3387497"/>
          </a:xfrm>
        </p:spPr>
        <p:txBody>
          <a:bodyPr anchor="b">
            <a:normAutofit/>
          </a:bodyPr>
          <a:lstStyle/>
          <a:p>
            <a:pPr algn="r"/>
            <a:r>
              <a:rPr lang="en-CA" sz="4000" dirty="0">
                <a:solidFill>
                  <a:srgbClr val="FFFFFF"/>
                </a:solidFill>
              </a:rPr>
              <a:t>Question 13</a:t>
            </a:r>
          </a:p>
        </p:txBody>
      </p:sp>
      <p:sp>
        <p:nvSpPr>
          <p:cNvPr id="3" name="Content Placeholder 2">
            <a:extLst>
              <a:ext uri="{FF2B5EF4-FFF2-40B4-BE49-F238E27FC236}">
                <a16:creationId xmlns:a16="http://schemas.microsoft.com/office/drawing/2014/main" xmlns="" id="{59BFB1E6-86B0-5282-E8D8-9BF7AF12EB06}"/>
              </a:ext>
            </a:extLst>
          </p:cNvPr>
          <p:cNvSpPr>
            <a:spLocks noGrp="1"/>
          </p:cNvSpPr>
          <p:nvPr>
            <p:ph idx="1"/>
          </p:nvPr>
        </p:nvSpPr>
        <p:spPr>
          <a:xfrm>
            <a:off x="4810259" y="649480"/>
            <a:ext cx="6555347" cy="5546047"/>
          </a:xfrm>
        </p:spPr>
        <p:txBody>
          <a:bodyPr anchor="ctr">
            <a:normAutofit/>
          </a:bodyPr>
          <a:lstStyle/>
          <a:p>
            <a:pPr marL="0" indent="0">
              <a:buNone/>
            </a:pPr>
            <a:r>
              <a:rPr lang="en-CA" sz="2000" dirty="0">
                <a:latin typeface="Century Gothic" panose="020B0502020202020204" pitchFamily="34" charset="0"/>
              </a:rPr>
              <a:t>A manufacturing company produces shampoo bottle with a mean weight of 330 g. Due to problems with the machines on the production line, the quality control department wishes to test if the weight has increased (the shampoo bottles are overfilled). The collect a sample of 22 bottles and finds a mean weight of 350 g with a standard deviation of 27 g. Test the hypothesis at 5% level of significance</a:t>
            </a:r>
            <a:r>
              <a:rPr lang="en-CA" sz="2000" dirty="0"/>
              <a:t>.</a:t>
            </a:r>
          </a:p>
        </p:txBody>
      </p:sp>
    </p:spTree>
    <p:extLst>
      <p:ext uri="{BB962C8B-B14F-4D97-AF65-F5344CB8AC3E}">
        <p14:creationId xmlns:p14="http://schemas.microsoft.com/office/powerpoint/2010/main" xmlns="" val="3005627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8DF532-EF64-606E-8F0E-DD366866D1BA}"/>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7C3C0CE2-A167-DA87-3F0A-AA8FAC40D108}"/>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4080366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649E3-0C77-DB3E-EE7D-EF5F67016DC6}"/>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C462C89A-738A-4944-153E-AF478EB4EA21}"/>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34001423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E27F58-7C42-DCF7-E4E1-7BCF3B87CA28}"/>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750866F0-7B1F-6CFD-23F4-C38F057FC665}"/>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6620528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3CD251C-A887-4D2F-925B-FC09719853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B19D093C-27FB-4032-B282-42C4563F2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1">
            <a:extLst>
              <a:ext uri="{FF2B5EF4-FFF2-40B4-BE49-F238E27FC236}">
                <a16:creationId xmlns:a16="http://schemas.microsoft.com/office/drawing/2014/main" xmlns="" id="{35EE815E-1BD3-4777-B652-6D98825BF6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67290" y="681628"/>
            <a:ext cx="1128382" cy="847206"/>
            <a:chOff x="668003" y="1684057"/>
            <a:chExt cx="1128382" cy="847206"/>
          </a:xfrm>
        </p:grpSpPr>
        <p:sp>
          <p:nvSpPr>
            <p:cNvPr id="16" name="Freeform 5">
              <a:extLst>
                <a:ext uri="{FF2B5EF4-FFF2-40B4-BE49-F238E27FC236}">
                  <a16:creationId xmlns:a16="http://schemas.microsoft.com/office/drawing/2014/main" xmlns="" id="{E6692982-4A7D-4392-87CD-F0CD4B027DD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xmlns="" id="{196485F7-F277-4123-AC53-98EA4C85877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767290" y="1166932"/>
            <a:ext cx="3582073" cy="4279709"/>
          </a:xfrm>
        </p:spPr>
        <p:txBody>
          <a:bodyPr anchor="ctr">
            <a:normAutofit/>
          </a:bodyPr>
          <a:lstStyle/>
          <a:p>
            <a:r>
              <a:rPr lang="en-CA" sz="1900" dirty="0">
                <a:solidFill>
                  <a:schemeClr val="bg1"/>
                </a:solidFill>
                <a:latin typeface="Century Gothic" panose="020B0502020202020204" pitchFamily="34" charset="0"/>
              </a:rPr>
              <a:t>14. Given the following sums for a bivariate set of data, where x represents the practice questions solved by 5 students for test preparation and y represents the grade received by the students on the test, find:</a:t>
            </a:r>
            <a:r>
              <a:rPr lang="en-CA" sz="1900" dirty="0">
                <a:solidFill>
                  <a:schemeClr val="bg1"/>
                </a:solidFill>
                <a:latin typeface="+mn-lt"/>
              </a:rPr>
              <a:t/>
            </a:r>
            <a:br>
              <a:rPr lang="en-CA" sz="1900" dirty="0">
                <a:solidFill>
                  <a:schemeClr val="bg1"/>
                </a:solidFill>
                <a:latin typeface="+mn-lt"/>
              </a:rPr>
            </a:br>
            <a:r>
              <a:rPr lang="en-CA" sz="1900" dirty="0">
                <a:solidFill>
                  <a:schemeClr val="bg1"/>
                </a:solidFill>
                <a:latin typeface="+mn-lt"/>
              </a:rPr>
              <a:t/>
            </a:r>
            <a:br>
              <a:rPr lang="en-CA" sz="1900" dirty="0">
                <a:solidFill>
                  <a:schemeClr val="bg1"/>
                </a:solidFill>
                <a:latin typeface="+mn-lt"/>
              </a:rPr>
            </a:br>
            <a:endParaRPr lang="en-CA" sz="1900" dirty="0">
              <a:solidFill>
                <a:schemeClr val="bg1"/>
              </a:solidFill>
              <a:latin typeface="+mn-lt"/>
            </a:endParaRPr>
          </a:p>
        </p:txBody>
      </p:sp>
      <p:sp>
        <p:nvSpPr>
          <p:cNvPr id="3" name="Content Placeholder 2"/>
          <p:cNvSpPr>
            <a:spLocks noGrp="1"/>
          </p:cNvSpPr>
          <p:nvPr>
            <p:ph idx="1"/>
          </p:nvPr>
        </p:nvSpPr>
        <p:spPr>
          <a:xfrm>
            <a:off x="5573864" y="1166933"/>
            <a:ext cx="5716988" cy="4279709"/>
          </a:xfrm>
        </p:spPr>
        <p:txBody>
          <a:bodyPr anchor="ctr">
            <a:normAutofit/>
          </a:bodyPr>
          <a:lstStyle/>
          <a:p>
            <a:r>
              <a:rPr lang="en-CA" sz="2400" dirty="0">
                <a:latin typeface="Century Gothic" panose="020B0502020202020204" pitchFamily="34" charset="0"/>
              </a:rPr>
              <a:t>A) The slope and the y intercept</a:t>
            </a:r>
          </a:p>
          <a:p>
            <a:r>
              <a:rPr lang="en-CA" sz="2400" dirty="0">
                <a:latin typeface="Century Gothic" panose="020B0502020202020204" pitchFamily="34" charset="0"/>
              </a:rPr>
              <a:t>B) Estimate the grade obtained by a student who practiced on 10 questions.</a:t>
            </a:r>
          </a:p>
        </p:txBody>
      </p:sp>
      <mc:AlternateContent xmlns:mc="http://schemas.openxmlformats.org/markup-compatibility/2006">
        <mc:Choice xmlns:a14="http://schemas.microsoft.com/office/drawing/2010/main" xmlns="" Requires="a14">
          <p:graphicFrame>
            <p:nvGraphicFramePr>
              <p:cNvPr id="6" name="Table 5">
                <a:extLst>
                  <a:ext uri="{FF2B5EF4-FFF2-40B4-BE49-F238E27FC236}">
                    <a16:creationId xmlns:a16="http://schemas.microsoft.com/office/drawing/2014/main" id="{73CCD390-6B38-6B7E-2C26-BA7BE21BA414}"/>
                  </a:ext>
                </a:extLst>
              </p:cNvPr>
              <p:cNvGraphicFramePr>
                <a:graphicFrameLocks noGrp="1"/>
              </p:cNvGraphicFramePr>
              <p:nvPr>
                <p:extLst>
                  <p:ext uri="{D42A27DB-BD31-4B8C-83A1-F6EECF244321}">
                    <p14:modId xmlns:p14="http://schemas.microsoft.com/office/powerpoint/2010/main" val="2728787305"/>
                  </p:ext>
                </p:extLst>
              </p:nvPr>
            </p:nvGraphicFramePr>
            <p:xfrm>
              <a:off x="5573864" y="4704961"/>
              <a:ext cx="6218864" cy="1126554"/>
            </p:xfrm>
            <a:graphic>
              <a:graphicData uri="http://schemas.openxmlformats.org/drawingml/2006/table">
                <a:tbl>
                  <a:tblPr firstRow="1" bandRow="1">
                    <a:tableStyleId>{5C22544A-7EE6-4342-B048-85BDC9FD1C3A}</a:tableStyleId>
                  </a:tblPr>
                  <a:tblGrid>
                    <a:gridCol w="1554716">
                      <a:extLst>
                        <a:ext uri="{9D8B030D-6E8A-4147-A177-3AD203B41FA5}">
                          <a16:colId xmlns:a16="http://schemas.microsoft.com/office/drawing/2014/main" val="3585775127"/>
                        </a:ext>
                      </a:extLst>
                    </a:gridCol>
                    <a:gridCol w="1554716">
                      <a:extLst>
                        <a:ext uri="{9D8B030D-6E8A-4147-A177-3AD203B41FA5}">
                          <a16:colId xmlns:a16="http://schemas.microsoft.com/office/drawing/2014/main" val="3727030466"/>
                        </a:ext>
                      </a:extLst>
                    </a:gridCol>
                    <a:gridCol w="1554716">
                      <a:extLst>
                        <a:ext uri="{9D8B030D-6E8A-4147-A177-3AD203B41FA5}">
                          <a16:colId xmlns:a16="http://schemas.microsoft.com/office/drawing/2014/main" val="184095304"/>
                        </a:ext>
                      </a:extLst>
                    </a:gridCol>
                    <a:gridCol w="1554716">
                      <a:extLst>
                        <a:ext uri="{9D8B030D-6E8A-4147-A177-3AD203B41FA5}">
                          <a16:colId xmlns:a16="http://schemas.microsoft.com/office/drawing/2014/main" val="3599092550"/>
                        </a:ext>
                      </a:extLst>
                    </a:gridCol>
                  </a:tblGrid>
                  <a:tr h="370840">
                    <a:tc>
                      <a:txBody>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CA" i="1" smtClean="0">
                                        <a:latin typeface="Cambria Math" panose="02040503050406030204" pitchFamily="18" charset="0"/>
                                      </a:rPr>
                                    </m:ctrlPr>
                                  </m:naryPr>
                                  <m:sub/>
                                  <m:sup/>
                                  <m:e>
                                    <m:r>
                                      <a:rPr lang="en-CA" b="1" i="1" smtClean="0">
                                        <a:latin typeface="Cambria Math" panose="02040503050406030204" pitchFamily="18" charset="0"/>
                                      </a:rPr>
                                      <m:t>𝒙</m:t>
                                    </m:r>
                                  </m:e>
                                </m:nary>
                              </m:oMath>
                            </m:oMathPara>
                          </a14:m>
                          <a:endParaRPr lang="en-CA" dirty="0"/>
                        </a:p>
                      </a:txBody>
                      <a:tcPr/>
                    </a:tc>
                    <a:tc>
                      <a:txBody>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CA" i="1" smtClean="0">
                                        <a:latin typeface="Cambria Math" panose="02040503050406030204" pitchFamily="18" charset="0"/>
                                      </a:rPr>
                                    </m:ctrlPr>
                                  </m:naryPr>
                                  <m:sub/>
                                  <m:sup/>
                                  <m:e>
                                    <m:r>
                                      <a:rPr lang="en-CA" b="1" i="1" smtClean="0">
                                        <a:latin typeface="Cambria Math" panose="02040503050406030204" pitchFamily="18" charset="0"/>
                                      </a:rPr>
                                      <m:t>𝒚</m:t>
                                    </m:r>
                                  </m:e>
                                </m:nary>
                              </m:oMath>
                            </m:oMathPara>
                          </a14:m>
                          <a:endParaRPr lang="en-CA" dirty="0"/>
                        </a:p>
                      </a:txBody>
                      <a:tcPr/>
                    </a:tc>
                    <a:tc>
                      <a:txBody>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CA" i="1" smtClean="0">
                                        <a:latin typeface="Cambria Math" panose="02040503050406030204" pitchFamily="18" charset="0"/>
                                      </a:rPr>
                                    </m:ctrlPr>
                                  </m:naryPr>
                                  <m:sub/>
                                  <m:sup/>
                                  <m:e>
                                    <m:r>
                                      <a:rPr lang="en-CA" b="1" i="1" smtClean="0">
                                        <a:latin typeface="Cambria Math" panose="02040503050406030204" pitchFamily="18" charset="0"/>
                                      </a:rPr>
                                      <m:t>(</m:t>
                                    </m:r>
                                    <m:r>
                                      <a:rPr lang="en-CA" b="1" i="1" smtClean="0">
                                        <a:latin typeface="Cambria Math" panose="02040503050406030204" pitchFamily="18" charset="0"/>
                                      </a:rPr>
                                      <m:t>𝒙</m:t>
                                    </m:r>
                                    <m:r>
                                      <a:rPr lang="en-CA" b="1" i="1" smtClean="0">
                                        <a:latin typeface="Cambria Math" panose="02040503050406030204" pitchFamily="18" charset="0"/>
                                        <a:ea typeface="Cambria Math" panose="02040503050406030204" pitchFamily="18" charset="0"/>
                                      </a:rPr>
                                      <m:t>×</m:t>
                                    </m:r>
                                    <m:r>
                                      <a:rPr lang="en-CA" b="1" i="1" smtClean="0">
                                        <a:latin typeface="Cambria Math" panose="02040503050406030204" pitchFamily="18" charset="0"/>
                                        <a:ea typeface="Cambria Math" panose="02040503050406030204" pitchFamily="18" charset="0"/>
                                      </a:rPr>
                                      <m:t>𝒚</m:t>
                                    </m:r>
                                    <m:r>
                                      <a:rPr lang="en-CA" b="1" i="1" smtClean="0">
                                        <a:latin typeface="Cambria Math" panose="02040503050406030204" pitchFamily="18" charset="0"/>
                                        <a:ea typeface="Cambria Math" panose="02040503050406030204" pitchFamily="18" charset="0"/>
                                      </a:rPr>
                                      <m:t>)</m:t>
                                    </m:r>
                                  </m:e>
                                </m:nary>
                              </m:oMath>
                            </m:oMathPara>
                          </a14:m>
                          <a:endParaRPr lang="en-CA" dirty="0"/>
                        </a:p>
                      </a:txBody>
                      <a:tcPr/>
                    </a:tc>
                    <a:tc>
                      <a:txBody>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CA" i="1" smtClean="0">
                                        <a:latin typeface="Cambria Math" panose="02040503050406030204" pitchFamily="18" charset="0"/>
                                      </a:rPr>
                                    </m:ctrlPr>
                                  </m:naryPr>
                                  <m:sub/>
                                  <m:sup/>
                                  <m:e>
                                    <m:sSup>
                                      <m:sSupPr>
                                        <m:ctrlPr>
                                          <a:rPr lang="en-CA" i="1" smtClean="0">
                                            <a:latin typeface="Cambria Math" panose="02040503050406030204" pitchFamily="18" charset="0"/>
                                          </a:rPr>
                                        </m:ctrlPr>
                                      </m:sSupPr>
                                      <m:e>
                                        <m:r>
                                          <a:rPr lang="en-CA" b="1" i="1" smtClean="0">
                                            <a:latin typeface="Cambria Math" panose="02040503050406030204" pitchFamily="18" charset="0"/>
                                          </a:rPr>
                                          <m:t>𝒙</m:t>
                                        </m:r>
                                      </m:e>
                                      <m:sup>
                                        <m:r>
                                          <a:rPr lang="en-CA" b="1" i="1" smtClean="0">
                                            <a:latin typeface="Cambria Math" panose="02040503050406030204" pitchFamily="18" charset="0"/>
                                          </a:rPr>
                                          <m:t>𝟐</m:t>
                                        </m:r>
                                      </m:sup>
                                    </m:sSup>
                                  </m:e>
                                </m:nary>
                              </m:oMath>
                            </m:oMathPara>
                          </a14:m>
                          <a:endParaRPr lang="en-CA" dirty="0"/>
                        </a:p>
                      </a:txBody>
                      <a:tcPr/>
                    </a:tc>
                    <a:extLst>
                      <a:ext uri="{0D108BD9-81ED-4DB2-BD59-A6C34878D82A}">
                        <a16:rowId xmlns:a16="http://schemas.microsoft.com/office/drawing/2014/main" val="3802636325"/>
                      </a:ext>
                    </a:extLst>
                  </a:tr>
                  <a:tr h="370840">
                    <a:tc>
                      <a:txBody>
                        <a:bodyPr/>
                        <a:lstStyle/>
                        <a:p>
                          <a:r>
                            <a:rPr lang="en-CA" dirty="0"/>
                            <a:t>65</a:t>
                          </a:r>
                        </a:p>
                      </a:txBody>
                      <a:tcPr/>
                    </a:tc>
                    <a:tc>
                      <a:txBody>
                        <a:bodyPr/>
                        <a:lstStyle/>
                        <a:p>
                          <a:r>
                            <a:rPr lang="en-CA" dirty="0"/>
                            <a:t>400</a:t>
                          </a:r>
                        </a:p>
                      </a:txBody>
                      <a:tcPr/>
                    </a:tc>
                    <a:tc>
                      <a:txBody>
                        <a:bodyPr/>
                        <a:lstStyle/>
                        <a:p>
                          <a:r>
                            <a:rPr lang="en-CA" dirty="0"/>
                            <a:t>5538</a:t>
                          </a:r>
                        </a:p>
                      </a:txBody>
                      <a:tcPr/>
                    </a:tc>
                    <a:tc>
                      <a:txBody>
                        <a:bodyPr/>
                        <a:lstStyle/>
                        <a:p>
                          <a:r>
                            <a:rPr lang="en-CA" dirty="0"/>
                            <a:t>1071</a:t>
                          </a:r>
                        </a:p>
                      </a:txBody>
                      <a:tcPr/>
                    </a:tc>
                    <a:extLst>
                      <a:ext uri="{0D108BD9-81ED-4DB2-BD59-A6C34878D82A}">
                        <a16:rowId xmlns:a16="http://schemas.microsoft.com/office/drawing/2014/main" val="2776487163"/>
                      </a:ext>
                    </a:extLst>
                  </a:tr>
                </a:tbl>
              </a:graphicData>
            </a:graphic>
          </p:graphicFrame>
        </mc:Choice>
        <mc:Fallback>
          <p:graphicFrame>
            <p:nvGraphicFramePr>
              <p:cNvPr id="6" name="Table 5">
                <a:extLst>
                  <a:ext uri="{FF2B5EF4-FFF2-40B4-BE49-F238E27FC236}">
                    <a16:creationId xmlns:a16="http://schemas.microsoft.com/office/drawing/2014/main" xmlns="" xmlns:a14="http://schemas.microsoft.com/office/drawing/2010/main" id="{73CCD390-6B38-6B7E-2C26-BA7BE21BA414}"/>
                  </a:ext>
                </a:extLst>
              </p:cNvPr>
              <p:cNvGraphicFramePr>
                <a:graphicFrameLocks noGrp="1"/>
              </p:cNvGraphicFramePr>
              <p:nvPr>
                <p:extLst>
                  <p:ext uri="{D42A27DB-BD31-4B8C-83A1-F6EECF244321}">
                    <p14:modId xmlns:p14="http://schemas.microsoft.com/office/powerpoint/2010/main" xmlns="" xmlns:a14="http://schemas.microsoft.com/office/drawing/2010/main" val="2728787305"/>
                  </p:ext>
                </p:extLst>
              </p:nvPr>
            </p:nvGraphicFramePr>
            <p:xfrm>
              <a:off x="5573864" y="4704961"/>
              <a:ext cx="6218864" cy="1126554"/>
            </p:xfrm>
            <a:graphic>
              <a:graphicData uri="http://schemas.openxmlformats.org/drawingml/2006/table">
                <a:tbl>
                  <a:tblPr firstRow="1" bandRow="1">
                    <a:tableStyleId>{5C22544A-7EE6-4342-B048-85BDC9FD1C3A}</a:tableStyleId>
                  </a:tblPr>
                  <a:tblGrid>
                    <a:gridCol w="1554716">
                      <a:extLst>
                        <a:ext uri="{9D8B030D-6E8A-4147-A177-3AD203B41FA5}">
                          <a16:colId xmlns:a16="http://schemas.microsoft.com/office/drawing/2014/main" xmlns="" xmlns:a14="http://schemas.microsoft.com/office/drawing/2010/main" val="3585775127"/>
                        </a:ext>
                      </a:extLst>
                    </a:gridCol>
                    <a:gridCol w="1554716">
                      <a:extLst>
                        <a:ext uri="{9D8B030D-6E8A-4147-A177-3AD203B41FA5}">
                          <a16:colId xmlns:a16="http://schemas.microsoft.com/office/drawing/2014/main" xmlns="" xmlns:a14="http://schemas.microsoft.com/office/drawing/2010/main" val="3727030466"/>
                        </a:ext>
                      </a:extLst>
                    </a:gridCol>
                    <a:gridCol w="1554716">
                      <a:extLst>
                        <a:ext uri="{9D8B030D-6E8A-4147-A177-3AD203B41FA5}">
                          <a16:colId xmlns:a16="http://schemas.microsoft.com/office/drawing/2014/main" xmlns="" xmlns:a14="http://schemas.microsoft.com/office/drawing/2010/main" val="184095304"/>
                        </a:ext>
                      </a:extLst>
                    </a:gridCol>
                    <a:gridCol w="1554716">
                      <a:extLst>
                        <a:ext uri="{9D8B030D-6E8A-4147-A177-3AD203B41FA5}">
                          <a16:colId xmlns:a16="http://schemas.microsoft.com/office/drawing/2014/main" xmlns="" xmlns:a14="http://schemas.microsoft.com/office/drawing/2010/main" val="3599092550"/>
                        </a:ext>
                      </a:extLst>
                    </a:gridCol>
                  </a:tblGrid>
                  <a:tr h="755714">
                    <a:tc>
                      <a:txBody>
                        <a:bodyPr/>
                        <a:lstStyle/>
                        <a:p>
                          <a:endParaRPr lang="en-US"/>
                        </a:p>
                      </a:txBody>
                      <a:tcPr>
                        <a:blipFill>
                          <a:blip r:embed="rId2"/>
                          <a:stretch>
                            <a:fillRect l="-392" t="-800" r="-301961" b="-60800"/>
                          </a:stretch>
                        </a:blipFill>
                      </a:tcPr>
                    </a:tc>
                    <a:tc>
                      <a:txBody>
                        <a:bodyPr/>
                        <a:lstStyle/>
                        <a:p>
                          <a:endParaRPr lang="en-US"/>
                        </a:p>
                      </a:txBody>
                      <a:tcPr>
                        <a:blipFill>
                          <a:blip r:embed="rId2"/>
                          <a:stretch>
                            <a:fillRect l="-100000" t="-800" r="-200781" b="-60800"/>
                          </a:stretch>
                        </a:blipFill>
                      </a:tcPr>
                    </a:tc>
                    <a:tc>
                      <a:txBody>
                        <a:bodyPr/>
                        <a:lstStyle/>
                        <a:p>
                          <a:endParaRPr lang="en-US"/>
                        </a:p>
                      </a:txBody>
                      <a:tcPr>
                        <a:blipFill>
                          <a:blip r:embed="rId2"/>
                          <a:stretch>
                            <a:fillRect l="-200784" t="-800" r="-101569" b="-60800"/>
                          </a:stretch>
                        </a:blipFill>
                      </a:tcPr>
                    </a:tc>
                    <a:tc>
                      <a:txBody>
                        <a:bodyPr/>
                        <a:lstStyle/>
                        <a:p>
                          <a:endParaRPr lang="en-US"/>
                        </a:p>
                      </a:txBody>
                      <a:tcPr>
                        <a:blipFill>
                          <a:blip r:embed="rId2"/>
                          <a:stretch>
                            <a:fillRect l="-300784" t="-800" r="-1569" b="-60800"/>
                          </a:stretch>
                        </a:blipFill>
                      </a:tcPr>
                    </a:tc>
                    <a:extLst>
                      <a:ext uri="{0D108BD9-81ED-4DB2-BD59-A6C34878D82A}">
                        <a16:rowId xmlns:a16="http://schemas.microsoft.com/office/drawing/2014/main" xmlns="" xmlns:a14="http://schemas.microsoft.com/office/drawing/2010/main" val="3802636325"/>
                      </a:ext>
                    </a:extLst>
                  </a:tr>
                  <a:tr h="370840">
                    <a:tc>
                      <a:txBody>
                        <a:bodyPr/>
                        <a:lstStyle/>
                        <a:p>
                          <a:r>
                            <a:rPr lang="en-CA" dirty="0"/>
                            <a:t>65</a:t>
                          </a:r>
                        </a:p>
                      </a:txBody>
                      <a:tcPr/>
                    </a:tc>
                    <a:tc>
                      <a:txBody>
                        <a:bodyPr/>
                        <a:lstStyle/>
                        <a:p>
                          <a:r>
                            <a:rPr lang="en-CA" dirty="0"/>
                            <a:t>400</a:t>
                          </a:r>
                        </a:p>
                      </a:txBody>
                      <a:tcPr/>
                    </a:tc>
                    <a:tc>
                      <a:txBody>
                        <a:bodyPr/>
                        <a:lstStyle/>
                        <a:p>
                          <a:r>
                            <a:rPr lang="en-CA" dirty="0"/>
                            <a:t>5538</a:t>
                          </a:r>
                        </a:p>
                      </a:txBody>
                      <a:tcPr/>
                    </a:tc>
                    <a:tc>
                      <a:txBody>
                        <a:bodyPr/>
                        <a:lstStyle/>
                        <a:p>
                          <a:r>
                            <a:rPr lang="en-CA" dirty="0"/>
                            <a:t>1071</a:t>
                          </a:r>
                        </a:p>
                      </a:txBody>
                      <a:tcPr/>
                    </a:tc>
                    <a:extLst>
                      <a:ext uri="{0D108BD9-81ED-4DB2-BD59-A6C34878D82A}">
                        <a16:rowId xmlns:a16="http://schemas.microsoft.com/office/drawing/2014/main" xmlns="" xmlns:a14="http://schemas.microsoft.com/office/drawing/2010/main" val="2776487163"/>
                      </a:ext>
                    </a:extLst>
                  </a:tr>
                </a:tbl>
              </a:graphicData>
            </a:graphic>
          </p:graphicFrame>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D25F302-27C5-414F-97F8-6EA0A6C028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xmlns="" id="{830A36F8-48C2-4842-A87B-8CE8DF4E7F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8F451A30-466B-4996-9BA5-CD6ABCC6D5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2D6928A-21E7-E478-9678-AC03685F02A6}"/>
              </a:ext>
            </a:extLst>
          </p:cNvPr>
          <p:cNvSpPr>
            <a:spLocks noGrp="1"/>
          </p:cNvSpPr>
          <p:nvPr>
            <p:ph type="title"/>
          </p:nvPr>
        </p:nvSpPr>
        <p:spPr>
          <a:xfrm>
            <a:off x="1289305" y="3415754"/>
            <a:ext cx="9471956" cy="1137111"/>
          </a:xfrm>
        </p:spPr>
        <p:txBody>
          <a:bodyPr>
            <a:normAutofit/>
          </a:bodyPr>
          <a:lstStyle/>
          <a:p>
            <a:r>
              <a:rPr lang="en-CA" sz="5400" dirty="0"/>
              <a:t>Question 2</a:t>
            </a:r>
          </a:p>
        </p:txBody>
      </p:sp>
      <p:pic>
        <p:nvPicPr>
          <p:cNvPr id="5" name="Picture 4" descr="A line with numbers and dots&#10;&#10;Description automatically generated">
            <a:extLst>
              <a:ext uri="{FF2B5EF4-FFF2-40B4-BE49-F238E27FC236}">
                <a16:creationId xmlns:a16="http://schemas.microsoft.com/office/drawing/2014/main" xmlns="" id="{5B29350B-B0EE-3151-320C-654F2D1EB6F6}"/>
              </a:ext>
            </a:extLst>
          </p:cNvPr>
          <p:cNvPicPr>
            <a:picLocks noChangeAspect="1"/>
          </p:cNvPicPr>
          <p:nvPr/>
        </p:nvPicPr>
        <p:blipFill>
          <a:blip r:embed="rId2" cstate="print"/>
          <a:stretch>
            <a:fillRect/>
          </a:stretch>
        </p:blipFill>
        <p:spPr>
          <a:xfrm>
            <a:off x="1289304" y="1450391"/>
            <a:ext cx="7745969" cy="1512624"/>
          </a:xfrm>
          <a:prstGeom prst="rect">
            <a:avLst/>
          </a:prstGeom>
        </p:spPr>
      </p:pic>
      <p:sp>
        <p:nvSpPr>
          <p:cNvPr id="3" name="Content Placeholder 2">
            <a:extLst>
              <a:ext uri="{FF2B5EF4-FFF2-40B4-BE49-F238E27FC236}">
                <a16:creationId xmlns:a16="http://schemas.microsoft.com/office/drawing/2014/main" xmlns="" id="{647DA2FD-5519-0D30-3214-56C724129A87}"/>
              </a:ext>
            </a:extLst>
          </p:cNvPr>
          <p:cNvSpPr>
            <a:spLocks noGrp="1"/>
          </p:cNvSpPr>
          <p:nvPr>
            <p:ph idx="1"/>
          </p:nvPr>
        </p:nvSpPr>
        <p:spPr>
          <a:xfrm>
            <a:off x="1289304" y="4612943"/>
            <a:ext cx="7745969" cy="1408222"/>
          </a:xfrm>
        </p:spPr>
        <p:txBody>
          <a:bodyPr anchor="t">
            <a:normAutofit/>
          </a:bodyPr>
          <a:lstStyle/>
          <a:p>
            <a:pPr marL="0" indent="0">
              <a:buNone/>
            </a:pPr>
            <a:r>
              <a:rPr lang="en-CA" sz="1300" dirty="0">
                <a:latin typeface="Century Gothic" panose="020B0502020202020204" pitchFamily="34" charset="0"/>
              </a:rPr>
              <a:t>The following dot plot represents number of books college students read over a semester. Find the following:</a:t>
            </a:r>
          </a:p>
          <a:p>
            <a:pPr marL="457200" indent="-457200">
              <a:buAutoNum type="alphaLcParenR"/>
            </a:pPr>
            <a:r>
              <a:rPr lang="en-CA" sz="1300" dirty="0">
                <a:latin typeface="Century Gothic" panose="020B0502020202020204" pitchFamily="34" charset="0"/>
              </a:rPr>
              <a:t>The mean</a:t>
            </a:r>
          </a:p>
          <a:p>
            <a:pPr marL="457200" indent="-457200">
              <a:buAutoNum type="alphaLcParenR"/>
            </a:pPr>
            <a:r>
              <a:rPr lang="en-CA" sz="1300" dirty="0">
                <a:latin typeface="Century Gothic" panose="020B0502020202020204" pitchFamily="34" charset="0"/>
              </a:rPr>
              <a:t>The standard deviation</a:t>
            </a:r>
          </a:p>
          <a:p>
            <a:pPr marL="457200" indent="-457200">
              <a:buAutoNum type="alphaLcParenR"/>
            </a:pPr>
            <a:r>
              <a:rPr lang="en-CA" sz="1300" dirty="0">
                <a:latin typeface="Century Gothic" panose="020B0502020202020204" pitchFamily="34" charset="0"/>
              </a:rPr>
              <a:t>The interquartile range</a:t>
            </a:r>
          </a:p>
          <a:p>
            <a:pPr marL="457200" indent="-457200">
              <a:buAutoNum type="alphaLcParenR"/>
            </a:pPr>
            <a:endParaRPr lang="en-CA" sz="1300" dirty="0">
              <a:latin typeface="Century Gothic" panose="020B0502020202020204" pitchFamily="34" charset="0"/>
            </a:endParaRPr>
          </a:p>
        </p:txBody>
      </p:sp>
    </p:spTree>
    <p:extLst>
      <p:ext uri="{BB962C8B-B14F-4D97-AF65-F5344CB8AC3E}">
        <p14:creationId xmlns:p14="http://schemas.microsoft.com/office/powerpoint/2010/main" xmlns="" val="23269547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33266F-EB9C-4B39-BB45-88DE1FE073B2}"/>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2AE80668-1EA3-4484-AF6D-7E46CEF22F61}"/>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4250287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2C9150-DBE4-7BBD-FC91-979CF4ED1501}"/>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069A4549-286B-340B-7010-274005A6FC73}"/>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35607465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Question 15</a:t>
            </a:r>
            <a:endParaRPr lang="en-CA" dirty="0"/>
          </a:p>
        </p:txBody>
      </p:sp>
      <p:sp>
        <p:nvSpPr>
          <p:cNvPr id="3" name="Content Placeholder 2"/>
          <p:cNvSpPr>
            <a:spLocks noGrp="1"/>
          </p:cNvSpPr>
          <p:nvPr>
            <p:ph idx="1"/>
          </p:nvPr>
        </p:nvSpPr>
        <p:spPr/>
        <p:txBody>
          <a:bodyPr/>
          <a:lstStyle/>
          <a:p>
            <a:pPr marL="0" indent="0">
              <a:buNone/>
            </a:pPr>
            <a:r>
              <a:rPr lang="en-CA" dirty="0" smtClean="0">
                <a:latin typeface="Century Gothic" panose="020B0502020202020204" pitchFamily="34" charset="0"/>
              </a:rPr>
              <a:t>Consider the probability distribution shown in the table below:</a:t>
            </a:r>
          </a:p>
          <a:p>
            <a:pPr marL="514350" indent="-514350">
              <a:buAutoNum type="alphaLcParenR"/>
            </a:pPr>
            <a:r>
              <a:rPr lang="en-CA" dirty="0" smtClean="0">
                <a:latin typeface="Century Gothic" panose="020B0502020202020204" pitchFamily="34" charset="0"/>
              </a:rPr>
              <a:t>Find the mean</a:t>
            </a:r>
          </a:p>
          <a:p>
            <a:pPr marL="514350" indent="-514350">
              <a:buAutoNum type="alphaLcParenR"/>
            </a:pPr>
            <a:r>
              <a:rPr lang="en-CA" dirty="0" smtClean="0">
                <a:latin typeface="Century Gothic" panose="020B0502020202020204" pitchFamily="34" charset="0"/>
              </a:rPr>
              <a:t>Find the standard deviation</a:t>
            </a:r>
          </a:p>
          <a:p>
            <a:endParaRPr lang="en-CA"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8C226-EAB7-4834-8DE2-4FD6C76734FB}"/>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92A65954-1E50-43A4-BD62-87FE28F3DB12}"/>
              </a:ext>
            </a:extLst>
          </p:cNvPr>
          <p:cNvSpPr>
            <a:spLocks noGrp="1"/>
          </p:cNvSpPr>
          <p:nvPr>
            <p:ph idx="1"/>
          </p:nvPr>
        </p:nvSpPr>
        <p:spPr/>
        <p:txBody>
          <a:bodyPr>
            <a:normAutofit/>
          </a:bodyPr>
          <a:lstStyle/>
          <a:p>
            <a:pPr>
              <a:buNone/>
            </a:pPr>
            <a:endParaRPr lang="en-CA" dirty="0"/>
          </a:p>
        </p:txBody>
      </p:sp>
      <p:graphicFrame>
        <p:nvGraphicFramePr>
          <p:cNvPr id="4" name="Table 3"/>
          <p:cNvGraphicFramePr>
            <a:graphicFrameLocks noGrp="1"/>
          </p:cNvGraphicFramePr>
          <p:nvPr/>
        </p:nvGraphicFramePr>
        <p:xfrm>
          <a:off x="947783" y="2561529"/>
          <a:ext cx="8128000" cy="1854200"/>
        </p:xfrm>
        <a:graphic>
          <a:graphicData uri="http://schemas.openxmlformats.org/drawingml/2006/table">
            <a:tbl>
              <a:tblPr firstRow="1" bandRow="1">
                <a:tableStyleId>{5940675A-B579-460E-94D1-54222C63F5DA}</a:tableStyleId>
              </a:tblPr>
              <a:tblGrid>
                <a:gridCol w="4064000"/>
                <a:gridCol w="4064000"/>
              </a:tblGrid>
              <a:tr h="370840">
                <a:tc>
                  <a:txBody>
                    <a:bodyPr/>
                    <a:lstStyle/>
                    <a:p>
                      <a:r>
                        <a:rPr lang="en-CA" dirty="0" smtClean="0"/>
                        <a:t>X</a:t>
                      </a:r>
                      <a:endParaRPr lang="en-CA" dirty="0"/>
                    </a:p>
                  </a:txBody>
                  <a:tcPr/>
                </a:tc>
                <a:tc>
                  <a:txBody>
                    <a:bodyPr/>
                    <a:lstStyle/>
                    <a:p>
                      <a:r>
                        <a:rPr lang="en-CA" dirty="0" smtClean="0"/>
                        <a:t>P(x)</a:t>
                      </a:r>
                      <a:endParaRPr lang="en-CA" dirty="0"/>
                    </a:p>
                  </a:txBody>
                  <a:tcPr/>
                </a:tc>
              </a:tr>
              <a:tr h="370840">
                <a:tc>
                  <a:txBody>
                    <a:bodyPr/>
                    <a:lstStyle/>
                    <a:p>
                      <a:r>
                        <a:rPr lang="en-CA" dirty="0" smtClean="0"/>
                        <a:t>0</a:t>
                      </a:r>
                      <a:endParaRPr lang="en-CA" dirty="0"/>
                    </a:p>
                  </a:txBody>
                  <a:tcPr/>
                </a:tc>
                <a:tc>
                  <a:txBody>
                    <a:bodyPr/>
                    <a:lstStyle/>
                    <a:p>
                      <a:r>
                        <a:rPr lang="en-CA" dirty="0" smtClean="0"/>
                        <a:t>0.20</a:t>
                      </a:r>
                      <a:endParaRPr lang="en-CA" dirty="0"/>
                    </a:p>
                  </a:txBody>
                  <a:tcPr/>
                </a:tc>
              </a:tr>
              <a:tr h="370840">
                <a:tc>
                  <a:txBody>
                    <a:bodyPr/>
                    <a:lstStyle/>
                    <a:p>
                      <a:r>
                        <a:rPr lang="en-CA" dirty="0" smtClean="0"/>
                        <a:t>1</a:t>
                      </a:r>
                      <a:endParaRPr lang="en-CA" dirty="0"/>
                    </a:p>
                  </a:txBody>
                  <a:tcPr/>
                </a:tc>
                <a:tc>
                  <a:txBody>
                    <a:bodyPr/>
                    <a:lstStyle/>
                    <a:p>
                      <a:r>
                        <a:rPr lang="en-CA" dirty="0" smtClean="0"/>
                        <a:t>0.15</a:t>
                      </a:r>
                      <a:endParaRPr lang="en-CA" dirty="0"/>
                    </a:p>
                  </a:txBody>
                  <a:tcPr/>
                </a:tc>
              </a:tr>
              <a:tr h="370840">
                <a:tc>
                  <a:txBody>
                    <a:bodyPr/>
                    <a:lstStyle/>
                    <a:p>
                      <a:r>
                        <a:rPr lang="en-CA" dirty="0" smtClean="0"/>
                        <a:t>2</a:t>
                      </a:r>
                      <a:endParaRPr lang="en-CA" dirty="0"/>
                    </a:p>
                  </a:txBody>
                  <a:tcPr/>
                </a:tc>
                <a:tc>
                  <a:txBody>
                    <a:bodyPr/>
                    <a:lstStyle/>
                    <a:p>
                      <a:r>
                        <a:rPr lang="en-CA" dirty="0" smtClean="0"/>
                        <a:t>0.35</a:t>
                      </a:r>
                      <a:endParaRPr lang="en-CA" dirty="0"/>
                    </a:p>
                  </a:txBody>
                  <a:tcPr/>
                </a:tc>
              </a:tr>
              <a:tr h="370840">
                <a:tc>
                  <a:txBody>
                    <a:bodyPr/>
                    <a:lstStyle/>
                    <a:p>
                      <a:r>
                        <a:rPr lang="en-CA" dirty="0" smtClean="0"/>
                        <a:t>3</a:t>
                      </a:r>
                      <a:endParaRPr lang="en-CA" dirty="0"/>
                    </a:p>
                  </a:txBody>
                  <a:tcPr/>
                </a:tc>
                <a:tc>
                  <a:txBody>
                    <a:bodyPr/>
                    <a:lstStyle/>
                    <a:p>
                      <a:r>
                        <a:rPr lang="en-CA" dirty="0" smtClean="0"/>
                        <a:t>0.30</a:t>
                      </a:r>
                      <a:endParaRPr lang="en-CA" dirty="0"/>
                    </a:p>
                  </a:txBody>
                  <a:tcPr/>
                </a:tc>
              </a:tr>
            </a:tbl>
          </a:graphicData>
        </a:graphic>
      </p:graphicFrame>
    </p:spTree>
    <p:extLst>
      <p:ext uri="{BB962C8B-B14F-4D97-AF65-F5344CB8AC3E}">
        <p14:creationId xmlns:p14="http://schemas.microsoft.com/office/powerpoint/2010/main" xmlns="" val="21005733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BDA93-8097-4588-AF0C-E630128DBB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3A0F08B5-DEB0-473D-8350-BEA8BF1F1F6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xmlns="" val="7817567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B07CFE-DB1A-4DCE-423A-8BB8E9D429D2}"/>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5091773B-B6FE-2984-3E5D-1248A2461AD0}"/>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1231499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B3B646-A2F0-6617-E252-80DBBDCEE3B2}"/>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B899229E-3778-A547-CC8E-7C972024B599}"/>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2936523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9CBBA9-D7C4-E7A5-9111-E20761E1FC95}"/>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53DB3D41-3E4F-94F8-3A64-72D9A2063DA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157794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33CD251C-A887-4D2F-925B-FC09719853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19D093C-27FB-4032-B282-42C4563F2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7290" y="1780661"/>
            <a:ext cx="3582073" cy="3196856"/>
          </a:xfrm>
        </p:spPr>
        <p:txBody>
          <a:bodyPr anchor="t">
            <a:normAutofit/>
          </a:bodyPr>
          <a:lstStyle/>
          <a:p>
            <a:r>
              <a:rPr lang="en-CA" sz="4800" dirty="0">
                <a:solidFill>
                  <a:schemeClr val="bg1"/>
                </a:solidFill>
              </a:rPr>
              <a:t>Question 3</a:t>
            </a:r>
          </a:p>
        </p:txBody>
      </p:sp>
      <p:grpSp>
        <p:nvGrpSpPr>
          <p:cNvPr id="14" name="Group 13">
            <a:extLst>
              <a:ext uri="{FF2B5EF4-FFF2-40B4-BE49-F238E27FC236}">
                <a16:creationId xmlns:a16="http://schemas.microsoft.com/office/drawing/2014/main" xmlns="" id="{35EE815E-1BD3-4777-B652-6D98825BF6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67290" y="681628"/>
            <a:ext cx="1128382" cy="847206"/>
            <a:chOff x="668003" y="1684057"/>
            <a:chExt cx="1128382" cy="847206"/>
          </a:xfrm>
        </p:grpSpPr>
        <p:sp>
          <p:nvSpPr>
            <p:cNvPr id="15" name="Freeform 5">
              <a:extLst>
                <a:ext uri="{FF2B5EF4-FFF2-40B4-BE49-F238E27FC236}">
                  <a16:creationId xmlns:a16="http://schemas.microsoft.com/office/drawing/2014/main" xmlns="" id="{E6692982-4A7D-4392-87CD-F0CD4B027DD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xmlns="" id="{196485F7-F277-4123-AC53-98EA4C85877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5" name="Content Placeholder 2">
            <a:extLst>
              <a:ext uri="{FF2B5EF4-FFF2-40B4-BE49-F238E27FC236}">
                <a16:creationId xmlns:a16="http://schemas.microsoft.com/office/drawing/2014/main" xmlns="" id="{8CB33D28-16B4-9ECE-7549-327A69BEDBB4}"/>
              </a:ext>
            </a:extLst>
          </p:cNvPr>
          <p:cNvGraphicFramePr>
            <a:graphicFrameLocks noGrp="1"/>
          </p:cNvGraphicFramePr>
          <p:nvPr>
            <p:ph idx="1"/>
            <p:extLst>
              <p:ext uri="{D42A27DB-BD31-4B8C-83A1-F6EECF244321}">
                <p14:modId xmlns:p14="http://schemas.microsoft.com/office/powerpoint/2010/main" xmlns="" val="3953762867"/>
              </p:ext>
            </p:extLst>
          </p:nvPr>
        </p:nvGraphicFramePr>
        <p:xfrm>
          <a:off x="5116653" y="933454"/>
          <a:ext cx="6578523" cy="4958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618887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B76B60-17C5-40BD-AA1C-D587D0C86B0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16B19796-32EA-43F5-8DD3-44E26F3F5728}"/>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xmlns="" val="3831948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33CD251C-A887-4D2F-925B-FC09719853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B19D093C-27FB-4032-B282-42C4563F2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xmlns="" id="{35EE815E-1BD3-4777-B652-6D98825BF66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67290" y="681628"/>
            <a:ext cx="1128382" cy="847206"/>
            <a:chOff x="668003" y="1684057"/>
            <a:chExt cx="1128382" cy="847206"/>
          </a:xfrm>
        </p:grpSpPr>
        <p:sp>
          <p:nvSpPr>
            <p:cNvPr id="22" name="Freeform 5">
              <a:extLst>
                <a:ext uri="{FF2B5EF4-FFF2-40B4-BE49-F238E27FC236}">
                  <a16:creationId xmlns:a16="http://schemas.microsoft.com/office/drawing/2014/main" xmlns="" id="{E6692982-4A7D-4392-87CD-F0CD4B027DDE}"/>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3" name="Freeform 5">
              <a:extLst>
                <a:ext uri="{FF2B5EF4-FFF2-40B4-BE49-F238E27FC236}">
                  <a16:creationId xmlns:a16="http://schemas.microsoft.com/office/drawing/2014/main" xmlns="" id="{196485F7-F277-4123-AC53-98EA4C858774}"/>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xmlns=""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767290" y="1166932"/>
            <a:ext cx="3582073" cy="4279709"/>
          </a:xfrm>
        </p:spPr>
        <p:txBody>
          <a:bodyPr anchor="ctr">
            <a:normAutofit/>
          </a:bodyPr>
          <a:lstStyle/>
          <a:p>
            <a:endParaRPr lang="en-CA" sz="4800">
              <a:solidFill>
                <a:schemeClr val="bg1"/>
              </a:solidFill>
            </a:endParaRPr>
          </a:p>
        </p:txBody>
      </p:sp>
      <p:sp>
        <p:nvSpPr>
          <p:cNvPr id="3" name="Content Placeholder 2"/>
          <p:cNvSpPr>
            <a:spLocks noGrp="1"/>
          </p:cNvSpPr>
          <p:nvPr>
            <p:ph idx="1"/>
          </p:nvPr>
        </p:nvSpPr>
        <p:spPr>
          <a:xfrm>
            <a:off x="5573864" y="1166933"/>
            <a:ext cx="5716988" cy="4279709"/>
          </a:xfrm>
        </p:spPr>
        <p:txBody>
          <a:bodyPr anchor="ctr">
            <a:normAutofit/>
          </a:bodyPr>
          <a:lstStyle/>
          <a:p>
            <a:pPr marL="0" indent="0">
              <a:buNone/>
            </a:pPr>
            <a:r>
              <a:rPr lang="en-CA" sz="2400" dirty="0"/>
              <a:t>(b</a:t>
            </a:r>
            <a:r>
              <a:rPr lang="en-CA" sz="2400" dirty="0">
                <a:latin typeface="Century Gothic" panose="020B0502020202020204" pitchFamily="34" charset="0"/>
              </a:rPr>
              <a:t>)  Exactly 2 people think they have seen an UFO</a:t>
            </a:r>
          </a:p>
          <a:p>
            <a:endParaRPr lang="en-CA" sz="2400" dirty="0"/>
          </a:p>
        </p:txBody>
      </p:sp>
    </p:spTree>
    <p:extLst>
      <p:ext uri="{BB962C8B-B14F-4D97-AF65-F5344CB8AC3E}">
        <p14:creationId xmlns:p14="http://schemas.microsoft.com/office/powerpoint/2010/main" xmlns="" val="3943914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0C2E309BFC9D40AC1550145DBF6597" ma:contentTypeVersion="7" ma:contentTypeDescription="Create a new document." ma:contentTypeScope="" ma:versionID="222ba7ec12a8f5d5cb86801799b7ac67">
  <xsd:schema xmlns:xsd="http://www.w3.org/2001/XMLSchema" xmlns:xs="http://www.w3.org/2001/XMLSchema" xmlns:p="http://schemas.microsoft.com/office/2006/metadata/properties" xmlns:ns3="33b183bc-7954-480b-a7a9-ea2b782da62a" targetNamespace="http://schemas.microsoft.com/office/2006/metadata/properties" ma:root="true" ma:fieldsID="8142677e1fd2445b87da676a46dc0cc0" ns3:_="">
    <xsd:import namespace="33b183bc-7954-480b-a7a9-ea2b782da62a"/>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b183bc-7954-480b-a7a9-ea2b782da6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2C6B96-20A4-4014-BF24-6EE164B229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b183bc-7954-480b-a7a9-ea2b782da6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1143E75-C4FF-4E59-A40F-5C3DCC7CC1C6}">
  <ds:schemaRefs>
    <ds:schemaRef ds:uri="http://purl.org/dc/dcmitype/"/>
    <ds:schemaRef ds:uri="33b183bc-7954-480b-a7a9-ea2b782da62a"/>
    <ds:schemaRef ds:uri="http://purl.org/dc/term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1DAF2A8C-97B6-489D-B29B-64627CE5F7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8181</TotalTime>
  <Words>1038</Words>
  <Application>Microsoft Office PowerPoint</Application>
  <PresentationFormat>Custom</PresentationFormat>
  <Paragraphs>88</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Math 210</vt:lpstr>
      <vt:lpstr>1. Consider the following stem and leaf plot. Find: a) The 35th percentile b) The median Key 1I4 means 14 days</vt:lpstr>
      <vt:lpstr>Slide 3</vt:lpstr>
      <vt:lpstr>Question 2</vt:lpstr>
      <vt:lpstr>Slide 5</vt:lpstr>
      <vt:lpstr>Slide 6</vt:lpstr>
      <vt:lpstr>Question 3</vt:lpstr>
      <vt:lpstr>Slide 8</vt:lpstr>
      <vt:lpstr>Slide 9</vt:lpstr>
      <vt:lpstr>Slide 10</vt:lpstr>
      <vt:lpstr>Slide 11</vt:lpstr>
      <vt:lpstr>Question 4</vt:lpstr>
      <vt:lpstr>Slide 13</vt:lpstr>
      <vt:lpstr>Slide 14</vt:lpstr>
      <vt:lpstr>Question 5</vt:lpstr>
      <vt:lpstr>Slide 16</vt:lpstr>
      <vt:lpstr>Question 6</vt:lpstr>
      <vt:lpstr>Slide 18</vt:lpstr>
      <vt:lpstr>Question 7</vt:lpstr>
      <vt:lpstr>Slide 20</vt:lpstr>
      <vt:lpstr>Question 8</vt:lpstr>
      <vt:lpstr>Slide 22</vt:lpstr>
      <vt:lpstr>Question 9</vt:lpstr>
      <vt:lpstr>Slide 24</vt:lpstr>
      <vt:lpstr>Slide 25</vt:lpstr>
      <vt:lpstr>Question 10</vt:lpstr>
      <vt:lpstr>Slide 27</vt:lpstr>
      <vt:lpstr>Slide 28</vt:lpstr>
      <vt:lpstr>Question 11</vt:lpstr>
      <vt:lpstr>Slide 30</vt:lpstr>
      <vt:lpstr>Slide 31</vt:lpstr>
      <vt:lpstr>Question 12</vt:lpstr>
      <vt:lpstr>Slide 33</vt:lpstr>
      <vt:lpstr>Slide 34</vt:lpstr>
      <vt:lpstr>Question 13</vt:lpstr>
      <vt:lpstr>Slide 36</vt:lpstr>
      <vt:lpstr>Slide 37</vt:lpstr>
      <vt:lpstr>Slide 38</vt:lpstr>
      <vt:lpstr>14. Given the following sums for a bivariate set of data, where x represents the practice questions solved by 5 students for test preparation and y represents the grade received by the students on the test, find:  </vt:lpstr>
      <vt:lpstr>Slide 40</vt:lpstr>
      <vt:lpstr>Slide 41</vt:lpstr>
      <vt:lpstr>Question 15</vt:lpstr>
      <vt:lpstr>Slide 43</vt:lpstr>
      <vt:lpstr>Slide 44</vt:lpstr>
      <vt:lpstr>Slide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Daniela Stanescu</dc:creator>
  <cp:lastModifiedBy>Daniela</cp:lastModifiedBy>
  <cp:revision>32</cp:revision>
  <dcterms:created xsi:type="dcterms:W3CDTF">2020-04-06T14:25:47Z</dcterms:created>
  <dcterms:modified xsi:type="dcterms:W3CDTF">2024-06-17T18:16:47Z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0x010100270C2E309BFC9D40AC1550145DBF6597</vt:lpwstr>
  </property>
</Properties>
</file>