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70" r:id="rId4"/>
    <p:sldId id="272" r:id="rId5"/>
    <p:sldId id="274" r:id="rId6"/>
    <p:sldId id="261" r:id="rId7"/>
    <p:sldId id="262" r:id="rId8"/>
    <p:sldId id="264" r:id="rId9"/>
    <p:sldId id="267" r:id="rId10"/>
    <p:sldId id="268" r:id="rId11"/>
    <p:sldId id="265" r:id="rId12"/>
    <p:sldId id="266" r:id="rId13"/>
    <p:sldId id="263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01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4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20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21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42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85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10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34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53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1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15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4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6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6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E5A2-D98D-4AD3-BC4E-C76CBB1717CD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F0F4C1-7714-4DA7-A04A-4FCEC49DC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8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howto.com/simple-random-samp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mean" TargetMode="External"/><Relationship Id="rId2" Type="http://schemas.openxmlformats.org/officeDocument/2006/relationships/hyperlink" Target="http://www.statisticshowto.com/what-is-a-popul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icshowto.com/probability-and-statistics/standard-deviatio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probability-and-statistics/probability-main-index/" TargetMode="External"/><Relationship Id="rId2" Type="http://schemas.openxmlformats.org/officeDocument/2006/relationships/hyperlink" Target="http://www.statisticshowto.com/probability-and-statistics/standard-devi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7508933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Central limit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62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113" y="2572326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CA" sz="3200" dirty="0"/>
              <a:t>Central Limit Theorem – Why?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Image result for funny images for different distributions normal, skew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40" y="3284392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						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A certain brand of tires has a mean life of 25,000 miles with a standard deviation of 1600 miles. </a:t>
            </a:r>
          </a:p>
          <a:p>
            <a:pPr marL="0" indent="0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What is the probability that the mean life of 64 tires is less than 24,600 miles?</a:t>
            </a:r>
          </a:p>
          <a:p>
            <a:endParaRPr lang="en-CA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50" y="535062"/>
            <a:ext cx="146231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99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						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The sampling distribution of the means has a mean of 25,000 miles (the population mean)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>
                <a:latin typeface="Symbol" panose="05050102010706020507" pitchFamily="18" charset="2"/>
              </a:rPr>
              <a:t>	m</a:t>
            </a:r>
            <a:r>
              <a:rPr lang="en-US" altLang="en-US" dirty="0"/>
              <a:t> = 25000 mi.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and a standard deviation (i.e.. standard error) of: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	1600/8 = 200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941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Convert 24,600 mi. to a z-score and use the z – table to determine the required probability.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z = (24600-25000)/200 = -2</a:t>
            </a:r>
          </a:p>
          <a:p>
            <a:pPr marL="0" indent="0">
              <a:buNone/>
            </a:pPr>
            <a:r>
              <a:rPr lang="en-US" altLang="en-US" dirty="0"/>
              <a:t>	P(z&lt; -2) = 0.0228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or 2.28% of the sample means will be less than 24,600 mi.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7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A certain group of EI recipients receives benefits averaging $340 per week with a standard deviation of $60. Consider the population to be normally distributed. If a </a:t>
            </a:r>
            <a:r>
              <a:rPr lang="en-CA" dirty="0">
                <a:hlinkClick r:id="rId2"/>
              </a:rPr>
              <a:t>random sample</a:t>
            </a:r>
            <a:r>
              <a:rPr lang="en-CA" dirty="0"/>
              <a:t> of 25 people is taken, what is the probability their mean benefit will be greater than $ 370 per week?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17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54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 A </a:t>
            </a:r>
            <a:r>
              <a:rPr lang="en-CA" dirty="0">
                <a:hlinkClick r:id="rId2"/>
              </a:rPr>
              <a:t>population</a:t>
            </a:r>
            <a:r>
              <a:rPr lang="en-CA" dirty="0"/>
              <a:t> of 31 year-old males has a </a:t>
            </a:r>
            <a:r>
              <a:rPr lang="en-CA" dirty="0">
                <a:hlinkClick r:id="rId3"/>
              </a:rPr>
              <a:t>mean </a:t>
            </a:r>
            <a:r>
              <a:rPr lang="en-CA" dirty="0"/>
              <a:t>salary of $59,321 with a </a:t>
            </a:r>
            <a:r>
              <a:rPr lang="en-CA" dirty="0">
                <a:hlinkClick r:id="rId4"/>
              </a:rPr>
              <a:t>standard deviation</a:t>
            </a:r>
            <a:r>
              <a:rPr lang="en-CA" dirty="0"/>
              <a:t> of $4,120. If a sample of 100 men is taken, what is the probability their </a:t>
            </a:r>
            <a:r>
              <a:rPr lang="en-CA" dirty="0">
                <a:hlinkClick r:id="rId3"/>
              </a:rPr>
              <a:t>mean </a:t>
            </a:r>
            <a:r>
              <a:rPr lang="en-CA" dirty="0"/>
              <a:t>salaries will be less than $58,000?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73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53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220 dogs at a dog show who weigh an average of 11 pounds, with a </a:t>
            </a:r>
            <a:r>
              <a:rPr lang="en-CA" dirty="0">
                <a:hlinkClick r:id="rId2"/>
              </a:rPr>
              <a:t>standard deviation</a:t>
            </a:r>
            <a:r>
              <a:rPr lang="en-CA" dirty="0"/>
              <a:t> of 7 pounds. Consider the weights of dogs to be normally distributed.</a:t>
            </a:r>
          </a:p>
          <a:p>
            <a:r>
              <a:rPr lang="en-CA" dirty="0"/>
              <a:t>a) If a dog is chosen at random, what is the </a:t>
            </a:r>
            <a:r>
              <a:rPr lang="en-CA" dirty="0">
                <a:hlinkClick r:id="rId3"/>
              </a:rPr>
              <a:t>probability</a:t>
            </a:r>
            <a:r>
              <a:rPr lang="en-CA" dirty="0"/>
              <a:t> it has an average weight of greater than 7 pounds and less than 15 pounds?</a:t>
            </a:r>
          </a:p>
          <a:p>
            <a:r>
              <a:rPr lang="en-CA" dirty="0"/>
              <a:t>b) If 50 dogs are chosen, what is the probability that their mean weight is less than 8 pounds?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860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3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426835"/>
            <a:ext cx="8534400" cy="195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5654" y="2377555"/>
            <a:ext cx="4953000" cy="421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015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96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 of the distribution of sample means (SRS – simple random sample)</a:t>
            </a:r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7074" y="2603499"/>
            <a:ext cx="7595754" cy="3994727"/>
          </a:xfrm>
          <a:noFill/>
        </p:spPr>
      </p:pic>
    </p:spTree>
    <p:extLst>
      <p:ext uri="{BB962C8B-B14F-4D97-AF65-F5344CB8AC3E}">
        <p14:creationId xmlns:p14="http://schemas.microsoft.com/office/powerpoint/2010/main" val="726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standard deviation of the distribution of sample means</a:t>
            </a:r>
          </a:p>
        </p:txBody>
      </p:sp>
      <p:pic>
        <p:nvPicPr>
          <p:cNvPr id="4" name="Picture 103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4" y="2603500"/>
            <a:ext cx="6172199" cy="39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0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sz="2400" dirty="0"/>
            </a:br>
            <a:r>
              <a:rPr lang="en-US" altLang="en-US" sz="2400" dirty="0"/>
              <a:t>These figures illustrate the sampling distributions of sample means based on different sample sizes:</a:t>
            </a:r>
            <a:br>
              <a:rPr lang="en-US" altLang="en-US" sz="2400" dirty="0"/>
            </a:br>
            <a:endParaRPr lang="en-CA" sz="2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dirty="0"/>
              <a:t>(a) n</a:t>
            </a:r>
            <a:r>
              <a:rPr lang="en-US" altLang="en-US" sz="2800" dirty="0"/>
              <a:t> 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(b) </a:t>
            </a:r>
            <a:r>
              <a:rPr lang="en-US" altLang="en-US" sz="2800" i="1" dirty="0"/>
              <a:t>n </a:t>
            </a:r>
            <a:r>
              <a:rPr lang="en-US" altLang="en-US" sz="2800" dirty="0"/>
              <a:t>= 10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(c) </a:t>
            </a:r>
            <a:r>
              <a:rPr lang="en-US" altLang="en-US" sz="2800" i="1" dirty="0"/>
              <a:t>n </a:t>
            </a:r>
            <a:r>
              <a:rPr lang="en-US" altLang="en-US" sz="2800" dirty="0"/>
              <a:t>= 20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(d) </a:t>
            </a:r>
            <a:r>
              <a:rPr lang="en-US" altLang="en-US" sz="2800" i="1" dirty="0"/>
              <a:t>n </a:t>
            </a:r>
            <a:r>
              <a:rPr lang="en-US" altLang="en-US" sz="2800" dirty="0"/>
              <a:t>= 70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7139" y="1905000"/>
            <a:ext cx="5171233" cy="2990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4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Central Limit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2338" indent="-922338"/>
            <a:r>
              <a:rPr lang="en-US" altLang="en-US" dirty="0"/>
              <a:t>specifies a  theoretical distribution </a:t>
            </a:r>
          </a:p>
          <a:p>
            <a:pPr marL="922338" indent="-922338"/>
            <a:r>
              <a:rPr lang="en-US" altLang="en-US" dirty="0"/>
              <a:t>formulated by the selection of all possible random samples  of a fixed size n </a:t>
            </a:r>
          </a:p>
          <a:p>
            <a:pPr marL="922338" indent="-922338"/>
            <a:r>
              <a:rPr lang="en-US" altLang="en-US" dirty="0"/>
              <a:t>a sample mean is calculated for each sample and the distribution of sample means is considered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591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 and standard deviation of the samples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60425" indent="-860425">
                  <a:buSzPct val="120000"/>
                </a:pPr>
                <a:r>
                  <a:rPr lang="en-US" altLang="en-US" dirty="0"/>
                  <a:t>The mean of the sample means is equal to the mean of the population from which the samples were drawn. </a:t>
                </a:r>
              </a:p>
              <a:p>
                <a:pPr marL="0" indent="0">
                  <a:buSzPct val="120000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en-US" dirty="0"/>
              </a:p>
              <a:p>
                <a:pPr marL="860425" indent="-860425">
                  <a:buSzPct val="120000"/>
                </a:pPr>
                <a:r>
                  <a:rPr lang="en-US" altLang="en-US" dirty="0"/>
                  <a:t>The standard deviation of the samples means is </a:t>
                </a:r>
                <a:r>
                  <a:rPr lang="en-US" altLang="en-US" dirty="0">
                    <a:latin typeface="Symbol" panose="05050102010706020507" pitchFamily="18" charset="2"/>
                  </a:rPr>
                  <a:t>s</a:t>
                </a:r>
                <a:r>
                  <a:rPr lang="en-US" altLang="en-US" dirty="0"/>
                  <a:t> divided by the square root of n. </a:t>
                </a:r>
              </a:p>
              <a:p>
                <a:pPr marL="0" indent="0">
                  <a:buSzPct val="120000"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CA" dirty="0"/>
              </a:p>
              <a:p>
                <a:pPr marL="0" indent="0">
                  <a:buSzPct val="120000"/>
                  <a:buNone/>
                </a:pPr>
                <a:r>
                  <a:rPr lang="en-CA" dirty="0"/>
                  <a:t>		</a:t>
                </a:r>
              </a:p>
              <a:p>
                <a:pPr marL="0" indent="0">
                  <a:buSzPct val="120000"/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2" t="-1774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0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Implications of the CLT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>
                <a:latin typeface="Century Gothic" panose="020B0502020202020204" pitchFamily="34" charset="0"/>
              </a:rPr>
              <a:t>If the sampled population is </a:t>
            </a:r>
            <a:r>
              <a:rPr kumimoji="1"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normal</a:t>
            </a:r>
            <a:r>
              <a:rPr kumimoji="1" lang="en-US" altLang="en-US" dirty="0">
                <a:latin typeface="Century Gothic" panose="020B0502020202020204" pitchFamily="34" charset="0"/>
              </a:rPr>
              <a:t>, then the sampling distribution of the means will also be normal, no matter the sample size.</a:t>
            </a:r>
          </a:p>
          <a:p>
            <a:r>
              <a:rPr kumimoji="1" lang="en-US" altLang="en-US" dirty="0">
                <a:latin typeface="Century Gothic" panose="020B0502020202020204" pitchFamily="34" charset="0"/>
              </a:rPr>
              <a:t>When the sampled population is approximately </a:t>
            </a:r>
            <a:r>
              <a:rPr kumimoji="1"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symmetric</a:t>
            </a:r>
            <a:r>
              <a:rPr kumimoji="1" lang="en-US" altLang="en-US" dirty="0">
                <a:latin typeface="Century Gothic" panose="020B0502020202020204" pitchFamily="34" charset="0"/>
              </a:rPr>
              <a:t>, the distribution becomes approximately normal for relatively small values of </a:t>
            </a:r>
            <a:r>
              <a:rPr kumimoji="1" lang="en-US" altLang="en-US" i="1" dirty="0">
                <a:latin typeface="Century Gothic" panose="020B0502020202020204" pitchFamily="34" charset="0"/>
              </a:rPr>
              <a:t>n (as small as 15).</a:t>
            </a:r>
            <a:endParaRPr kumimoji="1" lang="en-US" altLang="en-US" dirty="0">
              <a:latin typeface="Century Gothic" panose="020B0502020202020204" pitchFamily="34" charset="0"/>
            </a:endParaRPr>
          </a:p>
          <a:p>
            <a:r>
              <a:rPr kumimoji="1" lang="en-US" altLang="en-US" dirty="0">
                <a:latin typeface="Century Gothic" panose="020B0502020202020204" pitchFamily="34" charset="0"/>
              </a:rPr>
              <a:t>When the sampled population is </a:t>
            </a:r>
            <a:r>
              <a:rPr kumimoji="1"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skewed</a:t>
            </a:r>
            <a:r>
              <a:rPr kumimoji="1" lang="en-US" altLang="en-US" dirty="0">
                <a:latin typeface="Century Gothic" panose="020B0502020202020204" pitchFamily="34" charset="0"/>
              </a:rPr>
              <a:t>, the sample size must be larger (i.e., 30 or more) before the sampling distribution of  means becomes approximately normal.</a:t>
            </a:r>
            <a:endParaRPr lang="en-US" altLang="en-US" b="1" dirty="0">
              <a:latin typeface="Century Gothic" panose="020B0502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279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visualize CLT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https://vimeo.com/75089338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131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</TotalTime>
  <Words>602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Century Gothic</vt:lpstr>
      <vt:lpstr>Symbol</vt:lpstr>
      <vt:lpstr>Wingdings</vt:lpstr>
      <vt:lpstr>Wingdings 3</vt:lpstr>
      <vt:lpstr>Wisp</vt:lpstr>
      <vt:lpstr>Central limit theorem</vt:lpstr>
      <vt:lpstr>PowerPoint Presentation</vt:lpstr>
      <vt:lpstr>The mean of the distribution of sample means (SRS – simple random sample)</vt:lpstr>
      <vt:lpstr>The standard deviation of the distribution of sample means</vt:lpstr>
      <vt:lpstr> These figures illustrate the sampling distributions of sample means based on different sample sizes: </vt:lpstr>
      <vt:lpstr>Central Limit Theorem </vt:lpstr>
      <vt:lpstr>The mean and standard deviation of the samples means</vt:lpstr>
      <vt:lpstr>Implications of the CLT</vt:lpstr>
      <vt:lpstr>Let’s visualize CLT</vt:lpstr>
      <vt:lpstr>Question </vt:lpstr>
      <vt:lpstr>       Example</vt:lpstr>
      <vt:lpstr>       Solution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</dc:title>
  <dc:creator>Daniela Stanescu</dc:creator>
  <cp:lastModifiedBy>Daniela Stanescu</cp:lastModifiedBy>
  <cp:revision>22</cp:revision>
  <dcterms:created xsi:type="dcterms:W3CDTF">2017-11-01T22:06:46Z</dcterms:created>
  <dcterms:modified xsi:type="dcterms:W3CDTF">2024-05-28T19:47:15Z</dcterms:modified>
</cp:coreProperties>
</file>