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4" r:id="rId3"/>
    <p:sldId id="265" r:id="rId4"/>
    <p:sldId id="267" r:id="rId5"/>
    <p:sldId id="268" r:id="rId6"/>
    <p:sldId id="269" r:id="rId7"/>
    <p:sldId id="281" r:id="rId8"/>
    <p:sldId id="278" r:id="rId9"/>
    <p:sldId id="270" r:id="rId10"/>
    <p:sldId id="271" r:id="rId11"/>
    <p:sldId id="272" r:id="rId12"/>
    <p:sldId id="273" r:id="rId13"/>
    <p:sldId id="284" r:id="rId14"/>
    <p:sldId id="274" r:id="rId15"/>
    <p:sldId id="285" r:id="rId16"/>
    <p:sldId id="275" r:id="rId17"/>
    <p:sldId id="286" r:id="rId18"/>
    <p:sldId id="276" r:id="rId19"/>
    <p:sldId id="282" r:id="rId20"/>
    <p:sldId id="287" r:id="rId21"/>
    <p:sldId id="283" r:id="rId22"/>
    <p:sldId id="288" r:id="rId23"/>
    <p:sldId id="279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6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AFE329-C477-4B48-AB63-D7B7547A1E3C}" type="datetimeFigureOut">
              <a:rPr lang="en-CA" smtClean="0"/>
              <a:pPr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8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4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22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70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15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2021-05-07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86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2021-05-07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35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2021-05-07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57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2021-05-07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09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2021-05-07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3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2021-05-07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7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AFE329-C477-4B48-AB63-D7B7547A1E3C}" type="datetimeFigureOut">
              <a:rPr lang="en-CA" smtClean="0"/>
              <a:pPr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9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Continuous probability distributions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 Normal distribution</a:t>
            </a:r>
          </a:p>
          <a:p>
            <a:r>
              <a:rPr lang="en-CA" dirty="0" smtClean="0"/>
              <a:t>Standard normal distribution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4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479425"/>
            <a:ext cx="4966853" cy="6056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4292" y="501650"/>
            <a:ext cx="4570269" cy="55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Consider a normally distributed variable z and find the probability for this variable to be between 0 and 1.43.</a:t>
            </a:r>
            <a:r>
              <a:rPr lang="en-CA" sz="3200" dirty="0"/>
              <a:t/>
            </a:r>
            <a:br>
              <a:rPr lang="en-CA" sz="3200" dirty="0"/>
            </a:b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&lt;1.43</m:t>
                        </m:r>
                      </m:e>
                    </m:d>
                  </m:oMath>
                </a14:m>
                <a:r>
                  <a:rPr lang="en-CA" sz="2400" dirty="0" smtClean="0"/>
                  <a:t> = ?</a:t>
                </a:r>
              </a:p>
              <a:p>
                <a:pPr marL="0" indent="0">
                  <a:buNone/>
                </a:pPr>
                <a:endParaRPr lang="en-CA" sz="2400" dirty="0" smtClean="0"/>
              </a:p>
              <a:p>
                <a:pPr marL="0" indent="0">
                  <a:buNone/>
                </a:pPr>
                <a:r>
                  <a:rPr lang="en-CA" sz="2400" dirty="0" smtClean="0"/>
                  <a:t>Area to the left of 0 = 0.5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 smtClean="0"/>
                  <a:t>Area to the left of 1.43 = 0.9236</a:t>
                </a:r>
              </a:p>
              <a:p>
                <a:pPr marL="0" indent="0">
                  <a:buNone/>
                </a:pPr>
                <a:endParaRPr lang="en-CA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&lt;1.43</m:t>
                        </m:r>
                      </m:e>
                    </m:d>
                  </m:oMath>
                </a14:m>
                <a:r>
                  <a:rPr lang="en-CA" sz="2400" dirty="0" smtClean="0"/>
                  <a:t> = 0.9236 – 0.5 </a:t>
                </a:r>
              </a:p>
              <a:p>
                <a:pPr marL="0" indent="0">
                  <a:buNone/>
                </a:pPr>
                <a:r>
                  <a:rPr lang="en-CA" sz="2400" dirty="0" smtClean="0"/>
                  <a:t>= 0.4236</a:t>
                </a:r>
                <a:endParaRPr lang="en-CA" sz="2400" dirty="0"/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442" t="-2121" b="-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0103" y="1690688"/>
            <a:ext cx="5299797" cy="31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Find the probability:</a:t>
            </a:r>
            <a:br>
              <a:rPr lang="en-CA" dirty="0" smtClean="0"/>
            </a:br>
            <a:r>
              <a:rPr lang="en-CA" dirty="0" smtClean="0"/>
              <a:t>a) Less than…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472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35668"/>
              </p:ext>
            </p:extLst>
          </p:nvPr>
        </p:nvGraphicFramePr>
        <p:xfrm>
          <a:off x="1339850" y="2424114"/>
          <a:ext cx="2339521" cy="41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3" imgW="939600" imgH="203040" progId="Equation.3">
                  <p:embed/>
                </p:oleObj>
              </mc:Choice>
              <mc:Fallback>
                <p:oleObj name="Equation" r:id="rId3" imgW="939600" imgH="20304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424114"/>
                        <a:ext cx="2339521" cy="4170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4890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445673"/>
              </p:ext>
            </p:extLst>
          </p:nvPr>
        </p:nvGraphicFramePr>
        <p:xfrm>
          <a:off x="1339850" y="4789022"/>
          <a:ext cx="2524219" cy="436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4789022"/>
                        <a:ext cx="2524219" cy="436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9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4" y="45434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 smtClean="0"/>
              <a:t>Find the probability</a:t>
            </a:r>
            <a:br>
              <a:rPr lang="en-CA" dirty="0" smtClean="0"/>
            </a:br>
            <a:r>
              <a:rPr lang="en-CA" dirty="0" smtClean="0"/>
              <a:t>b) Greater than…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060" y="2074408"/>
                <a:ext cx="11592140" cy="11129962"/>
              </a:xfrm>
            </p:spPr>
            <p:txBody>
              <a:bodyPr/>
              <a:lstStyle/>
              <a:p>
                <a:endParaRPr lang="en-CA" dirty="0" smtClean="0"/>
              </a:p>
              <a:p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&gt;0.84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CA" sz="2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060" y="2074408"/>
                <a:ext cx="11592140" cy="11129962"/>
              </a:xfr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0783" y="0"/>
            <a:ext cx="122468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680358" y="248782"/>
            <a:ext cx="133799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932264"/>
              </p:ext>
            </p:extLst>
          </p:nvPr>
        </p:nvGraphicFramePr>
        <p:xfrm>
          <a:off x="1072244" y="5038497"/>
          <a:ext cx="2291443" cy="40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4" imgW="965200" imgH="203200" progId="Equation.3">
                  <p:embed/>
                </p:oleObj>
              </mc:Choice>
              <mc:Fallback>
                <p:oleObj name="Equation" r:id="rId4" imgW="965200" imgH="203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244" y="5038497"/>
                        <a:ext cx="2291443" cy="40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8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8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09" y="488373"/>
            <a:ext cx="10515600" cy="1460500"/>
          </a:xfrm>
        </p:spPr>
        <p:txBody>
          <a:bodyPr>
            <a:noAutofit/>
          </a:bodyPr>
          <a:lstStyle/>
          <a:p>
            <a:r>
              <a:rPr lang="en-CA" sz="3600" dirty="0" smtClean="0"/>
              <a:t>Find the probability</a:t>
            </a:r>
            <a:br>
              <a:rPr lang="en-CA" sz="3600" dirty="0" smtClean="0"/>
            </a:br>
            <a:r>
              <a:rPr lang="en-CA" sz="3600" dirty="0" smtClean="0"/>
              <a:t>c) </a:t>
            </a:r>
            <a:r>
              <a:rPr lang="en-CA" sz="3600" dirty="0"/>
              <a:t>Between </a:t>
            </a:r>
            <a:r>
              <a:rPr lang="en-CA" sz="3600" i="1" dirty="0" smtClean="0"/>
              <a:t>z</a:t>
            </a:r>
            <a:r>
              <a:rPr lang="en-CA" sz="3600" baseline="-25000" dirty="0" smtClean="0"/>
              <a:t>1</a:t>
            </a:r>
            <a:r>
              <a:rPr lang="en-CA" sz="3600" dirty="0" smtClean="0"/>
              <a:t> </a:t>
            </a:r>
            <a:r>
              <a:rPr lang="en-CA" sz="3600" dirty="0"/>
              <a:t>and </a:t>
            </a:r>
            <a:r>
              <a:rPr lang="en-CA" sz="3600" dirty="0" smtClean="0"/>
              <a:t>z</a:t>
            </a:r>
            <a:r>
              <a:rPr lang="en-CA" sz="3600" baseline="-25000" dirty="0" smtClean="0"/>
              <a:t>2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90736"/>
            <a:ext cx="11027500" cy="4856813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265111"/>
            <a:ext cx="127855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26580"/>
              </p:ext>
            </p:extLst>
          </p:nvPr>
        </p:nvGraphicFramePr>
        <p:xfrm>
          <a:off x="1063336" y="2518496"/>
          <a:ext cx="2701637" cy="38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3" imgW="1473200" imgH="203200" progId="Equation.3">
                  <p:embed/>
                </p:oleObj>
              </mc:Choice>
              <mc:Fallback>
                <p:oleObj name="Equation" r:id="rId3" imgW="1473200" imgH="2032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336" y="2518496"/>
                        <a:ext cx="2701637" cy="389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559993"/>
              </p:ext>
            </p:extLst>
          </p:nvPr>
        </p:nvGraphicFramePr>
        <p:xfrm>
          <a:off x="1063336" y="5277184"/>
          <a:ext cx="2701637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5" imgW="1371600" imgH="203200" progId="Equation.3">
                  <p:embed/>
                </p:oleObj>
              </mc:Choice>
              <mc:Fallback>
                <p:oleObj name="Equation" r:id="rId5" imgW="1371600" imgH="2032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336" y="5277184"/>
                        <a:ext cx="2701637" cy="374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0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Finding z- scores when given </a:t>
            </a:r>
            <a:r>
              <a:rPr lang="en-CA" sz="3600" dirty="0" smtClean="0"/>
              <a:t>probabilities</a:t>
            </a:r>
            <a:r>
              <a:rPr lang="en-CA" sz="3600" dirty="0"/>
              <a:t/>
            </a:r>
            <a:br>
              <a:rPr lang="en-CA" sz="3600" dirty="0"/>
            </a:b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Draw a bell-shaped curve, draw the centre line, and identify the region under the curve that corresponds to the given probability</a:t>
            </a:r>
            <a:r>
              <a:rPr lang="en-CA" dirty="0" smtClean="0"/>
              <a:t>.</a:t>
            </a:r>
          </a:p>
          <a:p>
            <a:r>
              <a:rPr lang="en-CA" dirty="0" smtClean="0"/>
              <a:t>Locate </a:t>
            </a:r>
            <a:r>
              <a:rPr lang="en-CA" dirty="0"/>
              <a:t>inside the body of the table the probability that is closest to the given one</a:t>
            </a:r>
            <a:r>
              <a:rPr lang="en-CA" dirty="0" smtClean="0"/>
              <a:t>.</a:t>
            </a:r>
          </a:p>
          <a:p>
            <a:r>
              <a:rPr lang="en-CA" dirty="0"/>
              <a:t>Read the z - score</a:t>
            </a:r>
            <a:r>
              <a:rPr lang="en-CA" dirty="0" smtClean="0"/>
              <a:t>.</a:t>
            </a:r>
          </a:p>
          <a:p>
            <a:r>
              <a:rPr lang="en-CA" dirty="0" smtClean="0"/>
              <a:t>Example:</a:t>
            </a:r>
          </a:p>
          <a:p>
            <a:r>
              <a:rPr lang="en-CA" dirty="0" smtClean="0"/>
              <a:t>Find the z- scores that bound the middle 95% of a normal distribution.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49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Determine percentiles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CA" dirty="0" smtClean="0"/>
              <a:t>Find the 33</a:t>
            </a:r>
            <a:r>
              <a:rPr lang="en-CA" baseline="30000" dirty="0" smtClean="0"/>
              <a:t>rd</a:t>
            </a:r>
            <a:r>
              <a:rPr lang="en-CA" dirty="0" smtClean="0"/>
              <a:t> percentile for the IQ scores with a mean of 100 and a standard deviation of 16.</a:t>
            </a:r>
          </a:p>
          <a:p>
            <a:pPr marL="514350" indent="-514350">
              <a:buAutoNum type="arabicParenR"/>
            </a:pPr>
            <a:endParaRPr lang="en-CA" dirty="0"/>
          </a:p>
          <a:p>
            <a:pPr marL="514350" indent="-514350">
              <a:buAutoNum type="arabicParenR"/>
            </a:pPr>
            <a:r>
              <a:rPr lang="en-CA" dirty="0" smtClean="0"/>
              <a:t>Find the score representing the 90 </a:t>
            </a:r>
            <a:r>
              <a:rPr lang="en-CA" dirty="0" err="1" smtClean="0"/>
              <a:t>th</a:t>
            </a:r>
            <a:r>
              <a:rPr lang="en-CA" dirty="0" smtClean="0"/>
              <a:t> percentile for the IQ scores from question 1.</a:t>
            </a:r>
          </a:p>
        </p:txBody>
      </p:sp>
    </p:spTree>
    <p:extLst>
      <p:ext uri="{BB962C8B-B14F-4D97-AF65-F5344CB8AC3E}">
        <p14:creationId xmlns:p14="http://schemas.microsoft.com/office/powerpoint/2010/main" val="18370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 Normal distribution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en-US" dirty="0" smtClean="0"/>
              </a:p>
              <a:p>
                <a:r>
                  <a:rPr lang="en-CA" dirty="0"/>
                  <a:t>A continuous random variable has a normal </a:t>
                </a:r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distribution </a:t>
                </a:r>
                <a:r>
                  <a:rPr lang="en-CA" dirty="0"/>
                  <a:t>if that graph is symmetric and </a:t>
                </a:r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bell-shaped</a:t>
                </a:r>
                <a:r>
                  <a:rPr lang="en-CA" dirty="0"/>
                  <a:t>. Normal distribution is </a:t>
                </a:r>
                <a:r>
                  <a:rPr lang="en-CA" dirty="0" smtClean="0"/>
                  <a:t>described</a:t>
                </a:r>
              </a:p>
              <a:p>
                <a:pPr marL="0" indent="0">
                  <a:buNone/>
                </a:pPr>
                <a:r>
                  <a:rPr lang="en-CA" dirty="0" smtClean="0"/>
                  <a:t> </a:t>
                </a:r>
                <a:r>
                  <a:rPr lang="en-CA" dirty="0"/>
                  <a:t>by the following formula</a:t>
                </a:r>
                <a:r>
                  <a:rPr lang="en-CA" dirty="0" smtClean="0"/>
                  <a:t>:</a:t>
                </a:r>
                <a:r>
                  <a:rPr lang="en-CA" dirty="0"/>
                  <a:t> 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All normal distributions look like a symmetric</a:t>
                </a:r>
                <a:r>
                  <a:rPr lang="en-CA" dirty="0" smtClean="0"/>
                  <a:t>,</a:t>
                </a:r>
              </a:p>
              <a:p>
                <a:pPr marL="0" indent="0">
                  <a:buNone/>
                </a:pPr>
                <a:r>
                  <a:rPr lang="en-CA" dirty="0" smtClean="0"/>
                  <a:t> </a:t>
                </a:r>
                <a:r>
                  <a:rPr lang="en-CA" dirty="0"/>
                  <a:t>bell-shaped curve, as </a:t>
                </a:r>
                <a:r>
                  <a:rPr lang="en-CA" dirty="0" smtClean="0"/>
                  <a:t>shown in the figure…</a:t>
                </a:r>
                <a:endParaRPr lang="en-CA" dirty="0"/>
              </a:p>
              <a:p>
                <a:pPr marL="0" indent="0">
                  <a:buNone/>
                </a:pPr>
                <a:endParaRPr lang="en-US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result for funny pictures for statistics concep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0869" y="976539"/>
            <a:ext cx="32635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0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 data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the data value that corresponds to the 80</a:t>
            </a:r>
            <a:r>
              <a:rPr lang="en-CA" baseline="30000" dirty="0" smtClean="0"/>
              <a:t>th</a:t>
            </a:r>
            <a:r>
              <a:rPr lang="en-CA" dirty="0" smtClean="0"/>
              <a:t> percentile for a normal distribution with a mean of 72 and a </a:t>
            </a:r>
            <a:r>
              <a:rPr lang="en-CA" smtClean="0"/>
              <a:t>standard deviation of 13.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8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3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				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It was found that the mean length of 100 parts was 20.05 with a standard deviation of 0.02 . </a:t>
            </a:r>
          </a:p>
          <a:p>
            <a:pPr marL="0" indent="0">
              <a:buNone/>
            </a:pPr>
            <a:r>
              <a:rPr lang="en-CA" dirty="0" smtClean="0"/>
              <a:t>Find the probability that a part selected at random would have a length</a:t>
            </a:r>
          </a:p>
          <a:p>
            <a:pPr marL="0" indent="0">
              <a:buNone/>
            </a:pPr>
            <a:r>
              <a:rPr lang="en-CA" dirty="0" smtClean="0"/>
              <a:t>(a) between 20.03 mm and 20.08 mm</a:t>
            </a:r>
          </a:p>
          <a:p>
            <a:pPr marL="0" indent="0">
              <a:buNone/>
            </a:pPr>
            <a:r>
              <a:rPr lang="en-CA" dirty="0" smtClean="0"/>
              <a:t>(b) between 20.06 and 20.07 </a:t>
            </a:r>
          </a:p>
          <a:p>
            <a:pPr marL="0" indent="0">
              <a:buNone/>
            </a:pPr>
            <a:r>
              <a:rPr lang="en-CA" dirty="0" smtClean="0"/>
              <a:t>(c) less than 20.01 mm</a:t>
            </a:r>
          </a:p>
          <a:p>
            <a:pPr marL="0" indent="0">
              <a:buNone/>
            </a:pPr>
            <a:r>
              <a:rPr lang="en-CA" dirty="0" smtClean="0"/>
              <a:t>(d) greater than 20.09 mm</a:t>
            </a:r>
          </a:p>
          <a:p>
            <a:endParaRPr lang="en-CA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8026"/>
            <a:ext cx="146231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4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5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9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1. </a:t>
            </a:r>
            <a:r>
              <a:rPr lang="en-CA" dirty="0"/>
              <a:t>The length of life of an instrument produced by a machine has a normal distribution with a mean of 12 months and standard deviation of 2 months. Find the probability that an instrument produced by this machine will last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a) Less than 7 months.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b) Between 7 and 12 months.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34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0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2. </a:t>
            </a:r>
            <a:r>
              <a:rPr lang="en-CA" dirty="0"/>
              <a:t>A radar unit is used to measure speeds of cars on a motorway. The speeds are normally distributed with a mean of 90 </a:t>
            </a:r>
            <a:r>
              <a:rPr lang="en-CA" dirty="0" smtClean="0"/>
              <a:t>km/h </a:t>
            </a:r>
            <a:r>
              <a:rPr lang="en-CA" dirty="0"/>
              <a:t>and a standard deviation of 10 km/h. What is the probability that a car picked at random is travelling at more than 100 km/h?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67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7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Characteristics of normal distribution</a:t>
            </a:r>
            <a:endParaRPr lang="en-CA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altLang="en-US" sz="2600" dirty="0"/>
              <a:t>Continuous distribution</a:t>
            </a:r>
          </a:p>
          <a:p>
            <a:r>
              <a:rPr lang="en-US" altLang="en-US" sz="2600" dirty="0"/>
              <a:t>Symmetrical distribution</a:t>
            </a:r>
          </a:p>
          <a:p>
            <a:r>
              <a:rPr lang="en-US" altLang="en-US" sz="2600" dirty="0"/>
              <a:t>Asymptotic to the horizontal axis</a:t>
            </a:r>
          </a:p>
          <a:p>
            <a:r>
              <a:rPr lang="en-US" altLang="en-US" sz="2600" dirty="0"/>
              <a:t>Unimodal</a:t>
            </a:r>
          </a:p>
          <a:p>
            <a:r>
              <a:rPr lang="en-US" altLang="en-US" sz="2600" dirty="0" smtClean="0"/>
              <a:t>Total </a:t>
            </a:r>
            <a:r>
              <a:rPr lang="en-US" altLang="en-US" sz="2600" dirty="0"/>
              <a:t>area under the </a:t>
            </a:r>
          </a:p>
          <a:p>
            <a:pPr>
              <a:buFontTx/>
              <a:buNone/>
            </a:pPr>
            <a:r>
              <a:rPr lang="en-US" altLang="en-US" sz="2600" dirty="0"/>
              <a:t>	curve sums to 1.</a:t>
            </a:r>
          </a:p>
          <a:p>
            <a:r>
              <a:rPr lang="en-US" altLang="en-US" sz="2600" dirty="0"/>
              <a:t>Area to right of mean </a:t>
            </a:r>
          </a:p>
          <a:p>
            <a:pPr>
              <a:buFontTx/>
              <a:buNone/>
            </a:pPr>
            <a:r>
              <a:rPr lang="en-US" altLang="en-US" sz="2600" dirty="0"/>
              <a:t>	is 1/2.</a:t>
            </a:r>
          </a:p>
          <a:p>
            <a:r>
              <a:rPr lang="en-US" altLang="en-US" sz="2600" dirty="0"/>
              <a:t>Area to left of mean is 1/2.</a:t>
            </a: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6018521" y="2843212"/>
            <a:ext cx="4494213" cy="2316163"/>
            <a:chOff x="2641" y="1181"/>
            <a:chExt cx="2922" cy="1678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641" y="1181"/>
              <a:ext cx="2922" cy="1678"/>
              <a:chOff x="2641" y="1181"/>
              <a:chExt cx="2922" cy="1678"/>
            </a:xfrm>
          </p:grpSpPr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41" y="1181"/>
                <a:ext cx="2922" cy="1678"/>
              </a:xfrm>
              <a:prstGeom prst="rect">
                <a:avLst/>
              </a:prstGeom>
              <a:solidFill>
                <a:srgbClr val="FFFFCC"/>
              </a:solidFill>
              <a:ln w="76200">
                <a:solidFill>
                  <a:srgbClr val="F6BF6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grpSp>
            <p:nvGrpSpPr>
              <p:cNvPr id="14" name="Group 16"/>
              <p:cNvGrpSpPr>
                <a:grpSpLocks/>
              </p:cNvGrpSpPr>
              <p:nvPr/>
            </p:nvGrpSpPr>
            <p:grpSpPr bwMode="auto">
              <a:xfrm>
                <a:off x="2713" y="1296"/>
                <a:ext cx="2777" cy="1536"/>
                <a:chOff x="2713" y="1296"/>
                <a:chExt cx="2777" cy="1536"/>
              </a:xfrm>
            </p:grpSpPr>
            <p:graphicFrame>
              <p:nvGraphicFramePr>
                <p:cNvPr id="16" name="Object 8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4027" y="2629"/>
                <a:ext cx="197" cy="2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8" name="Equation" r:id="rId3" imgW="111305" imgH="136039" progId="Equation.2">
                        <p:embed/>
                      </p:oleObj>
                    </mc:Choice>
                    <mc:Fallback>
                      <p:oleObj name="Equation" r:id="rId3" imgW="111305" imgH="136039" progId="Equation.2">
                        <p:embed/>
                        <p:pic>
                          <p:nvPicPr>
                            <p:cNvPr id="0" name="Picture 6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7" y="2629"/>
                              <a:ext cx="197" cy="203"/>
                            </a:xfrm>
                            <a:prstGeom prst="rect">
                              <a:avLst/>
                            </a:prstGeom>
                            <a:solidFill>
                              <a:srgbClr val="FFFFCC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7" name="Group 15"/>
                <p:cNvGrpSpPr>
                  <a:grpSpLocks/>
                </p:cNvGrpSpPr>
                <p:nvPr/>
              </p:nvGrpSpPr>
              <p:grpSpPr bwMode="auto">
                <a:xfrm>
                  <a:off x="2713" y="1296"/>
                  <a:ext cx="2777" cy="1288"/>
                  <a:chOff x="2713" y="1296"/>
                  <a:chExt cx="2777" cy="1288"/>
                </a:xfrm>
              </p:grpSpPr>
              <p:grpSp>
                <p:nvGrpSpPr>
                  <p:cNvPr id="18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713" y="1296"/>
                    <a:ext cx="2777" cy="1288"/>
                    <a:chOff x="2713" y="1296"/>
                    <a:chExt cx="2777" cy="1288"/>
                  </a:xfrm>
                </p:grpSpPr>
                <p:sp>
                  <p:nvSpPr>
                    <p:cNvPr id="22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2713" y="1302"/>
                      <a:ext cx="2771" cy="1282"/>
                    </a:xfrm>
                    <a:custGeom>
                      <a:avLst/>
                      <a:gdLst>
                        <a:gd name="T0" fmla="*/ 46 w 2771"/>
                        <a:gd name="T1" fmla="*/ 1281 h 1282"/>
                        <a:gd name="T2" fmla="*/ 139 w 2771"/>
                        <a:gd name="T3" fmla="*/ 1281 h 1282"/>
                        <a:gd name="T4" fmla="*/ 231 w 2771"/>
                        <a:gd name="T5" fmla="*/ 1281 h 1282"/>
                        <a:gd name="T6" fmla="*/ 323 w 2771"/>
                        <a:gd name="T7" fmla="*/ 1281 h 1282"/>
                        <a:gd name="T8" fmla="*/ 415 w 2771"/>
                        <a:gd name="T9" fmla="*/ 1281 h 1282"/>
                        <a:gd name="T10" fmla="*/ 508 w 2771"/>
                        <a:gd name="T11" fmla="*/ 1281 h 1282"/>
                        <a:gd name="T12" fmla="*/ 601 w 2771"/>
                        <a:gd name="T13" fmla="*/ 1281 h 1282"/>
                        <a:gd name="T14" fmla="*/ 693 w 2771"/>
                        <a:gd name="T15" fmla="*/ 1281 h 1282"/>
                        <a:gd name="T16" fmla="*/ 784 w 2771"/>
                        <a:gd name="T17" fmla="*/ 1281 h 1282"/>
                        <a:gd name="T18" fmla="*/ 877 w 2771"/>
                        <a:gd name="T19" fmla="*/ 1281 h 1282"/>
                        <a:gd name="T20" fmla="*/ 970 w 2771"/>
                        <a:gd name="T21" fmla="*/ 1281 h 1282"/>
                        <a:gd name="T22" fmla="*/ 1062 w 2771"/>
                        <a:gd name="T23" fmla="*/ 1281 h 1282"/>
                        <a:gd name="T24" fmla="*/ 1154 w 2771"/>
                        <a:gd name="T25" fmla="*/ 1281 h 1282"/>
                        <a:gd name="T26" fmla="*/ 1246 w 2771"/>
                        <a:gd name="T27" fmla="*/ 1281 h 1282"/>
                        <a:gd name="T28" fmla="*/ 1339 w 2771"/>
                        <a:gd name="T29" fmla="*/ 1281 h 1282"/>
                        <a:gd name="T30" fmla="*/ 1431 w 2771"/>
                        <a:gd name="T31" fmla="*/ 6 h 1282"/>
                        <a:gd name="T32" fmla="*/ 1524 w 2771"/>
                        <a:gd name="T33" fmla="*/ 56 h 1282"/>
                        <a:gd name="T34" fmla="*/ 1616 w 2771"/>
                        <a:gd name="T35" fmla="*/ 150 h 1282"/>
                        <a:gd name="T36" fmla="*/ 1708 w 2771"/>
                        <a:gd name="T37" fmla="*/ 278 h 1282"/>
                        <a:gd name="T38" fmla="*/ 1800 w 2771"/>
                        <a:gd name="T39" fmla="*/ 426 h 1282"/>
                        <a:gd name="T40" fmla="*/ 1893 w 2771"/>
                        <a:gd name="T41" fmla="*/ 581 h 1282"/>
                        <a:gd name="T42" fmla="*/ 1986 w 2771"/>
                        <a:gd name="T43" fmla="*/ 731 h 1282"/>
                        <a:gd name="T44" fmla="*/ 2078 w 2771"/>
                        <a:gd name="T45" fmla="*/ 865 h 1282"/>
                        <a:gd name="T46" fmla="*/ 2169 w 2771"/>
                        <a:gd name="T47" fmla="*/ 979 h 1282"/>
                        <a:gd name="T48" fmla="*/ 2262 w 2771"/>
                        <a:gd name="T49" fmla="*/ 1070 h 1282"/>
                        <a:gd name="T50" fmla="*/ 2355 w 2771"/>
                        <a:gd name="T51" fmla="*/ 1140 h 1282"/>
                        <a:gd name="T52" fmla="*/ 2447 w 2771"/>
                        <a:gd name="T53" fmla="*/ 1190 h 1282"/>
                        <a:gd name="T54" fmla="*/ 2539 w 2771"/>
                        <a:gd name="T55" fmla="*/ 1225 h 1282"/>
                        <a:gd name="T56" fmla="*/ 2631 w 2771"/>
                        <a:gd name="T57" fmla="*/ 1247 h 1282"/>
                        <a:gd name="T58" fmla="*/ 2724 w 2771"/>
                        <a:gd name="T59" fmla="*/ 1262 h 1282"/>
                        <a:gd name="T60" fmla="*/ 2770 w 2771"/>
                        <a:gd name="T61" fmla="*/ 1281 h 1282"/>
                        <a:gd name="T62" fmla="*/ 2677 w 2771"/>
                        <a:gd name="T63" fmla="*/ 1281 h 1282"/>
                        <a:gd name="T64" fmla="*/ 2585 w 2771"/>
                        <a:gd name="T65" fmla="*/ 1281 h 1282"/>
                        <a:gd name="T66" fmla="*/ 2494 w 2771"/>
                        <a:gd name="T67" fmla="*/ 1281 h 1282"/>
                        <a:gd name="T68" fmla="*/ 2401 w 2771"/>
                        <a:gd name="T69" fmla="*/ 1281 h 1282"/>
                        <a:gd name="T70" fmla="*/ 2308 w 2771"/>
                        <a:gd name="T71" fmla="*/ 1281 h 1282"/>
                        <a:gd name="T72" fmla="*/ 2216 w 2771"/>
                        <a:gd name="T73" fmla="*/ 1281 h 1282"/>
                        <a:gd name="T74" fmla="*/ 2123 w 2771"/>
                        <a:gd name="T75" fmla="*/ 1281 h 1282"/>
                        <a:gd name="T76" fmla="*/ 2032 w 2771"/>
                        <a:gd name="T77" fmla="*/ 1281 h 1282"/>
                        <a:gd name="T78" fmla="*/ 1939 w 2771"/>
                        <a:gd name="T79" fmla="*/ 1281 h 1282"/>
                        <a:gd name="T80" fmla="*/ 1847 w 2771"/>
                        <a:gd name="T81" fmla="*/ 1281 h 1282"/>
                        <a:gd name="T82" fmla="*/ 1754 w 2771"/>
                        <a:gd name="T83" fmla="*/ 1281 h 1282"/>
                        <a:gd name="T84" fmla="*/ 1661 w 2771"/>
                        <a:gd name="T85" fmla="*/ 1281 h 1282"/>
                        <a:gd name="T86" fmla="*/ 1570 w 2771"/>
                        <a:gd name="T87" fmla="*/ 1281 h 1282"/>
                        <a:gd name="T88" fmla="*/ 1478 w 2771"/>
                        <a:gd name="T89" fmla="*/ 1281 h 1282"/>
                        <a:gd name="T90" fmla="*/ 1385 w 2771"/>
                        <a:gd name="T91" fmla="*/ 1281 h 1282"/>
                        <a:gd name="T92" fmla="*/ 1292 w 2771"/>
                        <a:gd name="T93" fmla="*/ 1281 h 1282"/>
                        <a:gd name="T94" fmla="*/ 1200 w 2771"/>
                        <a:gd name="T95" fmla="*/ 1281 h 1282"/>
                        <a:gd name="T96" fmla="*/ 1109 w 2771"/>
                        <a:gd name="T97" fmla="*/ 1281 h 1282"/>
                        <a:gd name="T98" fmla="*/ 1016 w 2771"/>
                        <a:gd name="T99" fmla="*/ 1281 h 1282"/>
                        <a:gd name="T100" fmla="*/ 923 w 2771"/>
                        <a:gd name="T101" fmla="*/ 1281 h 1282"/>
                        <a:gd name="T102" fmla="*/ 831 w 2771"/>
                        <a:gd name="T103" fmla="*/ 1281 h 1282"/>
                        <a:gd name="T104" fmla="*/ 738 w 2771"/>
                        <a:gd name="T105" fmla="*/ 1281 h 1282"/>
                        <a:gd name="T106" fmla="*/ 647 w 2771"/>
                        <a:gd name="T107" fmla="*/ 1281 h 1282"/>
                        <a:gd name="T108" fmla="*/ 554 w 2771"/>
                        <a:gd name="T109" fmla="*/ 1281 h 1282"/>
                        <a:gd name="T110" fmla="*/ 462 w 2771"/>
                        <a:gd name="T111" fmla="*/ 1281 h 1282"/>
                        <a:gd name="T112" fmla="*/ 369 w 2771"/>
                        <a:gd name="T113" fmla="*/ 1281 h 1282"/>
                        <a:gd name="T114" fmla="*/ 276 w 2771"/>
                        <a:gd name="T115" fmla="*/ 1281 h 1282"/>
                        <a:gd name="T116" fmla="*/ 185 w 2771"/>
                        <a:gd name="T117" fmla="*/ 1281 h 1282"/>
                        <a:gd name="T118" fmla="*/ 93 w 2771"/>
                        <a:gd name="T119" fmla="*/ 1281 h 1282"/>
                        <a:gd name="T120" fmla="*/ 0 w 2771"/>
                        <a:gd name="T121" fmla="*/ 1281 h 1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2771" h="1282">
                          <a:moveTo>
                            <a:pt x="0" y="1281"/>
                          </a:moveTo>
                          <a:lnTo>
                            <a:pt x="46" y="1281"/>
                          </a:lnTo>
                          <a:lnTo>
                            <a:pt x="93" y="1281"/>
                          </a:lnTo>
                          <a:lnTo>
                            <a:pt x="139" y="1281"/>
                          </a:lnTo>
                          <a:lnTo>
                            <a:pt x="185" y="1281"/>
                          </a:lnTo>
                          <a:lnTo>
                            <a:pt x="231" y="1281"/>
                          </a:lnTo>
                          <a:lnTo>
                            <a:pt x="276" y="1281"/>
                          </a:lnTo>
                          <a:lnTo>
                            <a:pt x="323" y="1281"/>
                          </a:lnTo>
                          <a:lnTo>
                            <a:pt x="369" y="1281"/>
                          </a:lnTo>
                          <a:lnTo>
                            <a:pt x="415" y="1281"/>
                          </a:lnTo>
                          <a:lnTo>
                            <a:pt x="462" y="1281"/>
                          </a:lnTo>
                          <a:lnTo>
                            <a:pt x="508" y="1281"/>
                          </a:lnTo>
                          <a:lnTo>
                            <a:pt x="554" y="1281"/>
                          </a:lnTo>
                          <a:lnTo>
                            <a:pt x="601" y="1281"/>
                          </a:lnTo>
                          <a:lnTo>
                            <a:pt x="647" y="1281"/>
                          </a:lnTo>
                          <a:lnTo>
                            <a:pt x="693" y="1281"/>
                          </a:lnTo>
                          <a:lnTo>
                            <a:pt x="738" y="1281"/>
                          </a:lnTo>
                          <a:lnTo>
                            <a:pt x="784" y="1281"/>
                          </a:lnTo>
                          <a:lnTo>
                            <a:pt x="831" y="1281"/>
                          </a:lnTo>
                          <a:lnTo>
                            <a:pt x="877" y="1281"/>
                          </a:lnTo>
                          <a:lnTo>
                            <a:pt x="923" y="1281"/>
                          </a:lnTo>
                          <a:lnTo>
                            <a:pt x="970" y="1281"/>
                          </a:lnTo>
                          <a:lnTo>
                            <a:pt x="1016" y="1281"/>
                          </a:lnTo>
                          <a:lnTo>
                            <a:pt x="1062" y="1281"/>
                          </a:lnTo>
                          <a:lnTo>
                            <a:pt x="1109" y="1281"/>
                          </a:lnTo>
                          <a:lnTo>
                            <a:pt x="1154" y="1281"/>
                          </a:lnTo>
                          <a:lnTo>
                            <a:pt x="1200" y="1281"/>
                          </a:lnTo>
                          <a:lnTo>
                            <a:pt x="1246" y="1281"/>
                          </a:lnTo>
                          <a:lnTo>
                            <a:pt x="1292" y="1281"/>
                          </a:lnTo>
                          <a:lnTo>
                            <a:pt x="1339" y="1281"/>
                          </a:lnTo>
                          <a:lnTo>
                            <a:pt x="1385" y="0"/>
                          </a:lnTo>
                          <a:lnTo>
                            <a:pt x="1431" y="6"/>
                          </a:lnTo>
                          <a:lnTo>
                            <a:pt x="1478" y="25"/>
                          </a:lnTo>
                          <a:lnTo>
                            <a:pt x="1524" y="56"/>
                          </a:lnTo>
                          <a:lnTo>
                            <a:pt x="1570" y="99"/>
                          </a:lnTo>
                          <a:lnTo>
                            <a:pt x="1616" y="150"/>
                          </a:lnTo>
                          <a:lnTo>
                            <a:pt x="1661" y="210"/>
                          </a:lnTo>
                          <a:lnTo>
                            <a:pt x="1708" y="278"/>
                          </a:lnTo>
                          <a:lnTo>
                            <a:pt x="1754" y="350"/>
                          </a:lnTo>
                          <a:lnTo>
                            <a:pt x="1800" y="426"/>
                          </a:lnTo>
                          <a:lnTo>
                            <a:pt x="1847" y="504"/>
                          </a:lnTo>
                          <a:lnTo>
                            <a:pt x="1893" y="581"/>
                          </a:lnTo>
                          <a:lnTo>
                            <a:pt x="1939" y="658"/>
                          </a:lnTo>
                          <a:lnTo>
                            <a:pt x="1986" y="731"/>
                          </a:lnTo>
                          <a:lnTo>
                            <a:pt x="2032" y="800"/>
                          </a:lnTo>
                          <a:lnTo>
                            <a:pt x="2078" y="865"/>
                          </a:lnTo>
                          <a:lnTo>
                            <a:pt x="2123" y="925"/>
                          </a:lnTo>
                          <a:lnTo>
                            <a:pt x="2169" y="979"/>
                          </a:lnTo>
                          <a:lnTo>
                            <a:pt x="2216" y="1027"/>
                          </a:lnTo>
                          <a:lnTo>
                            <a:pt x="2262" y="1070"/>
                          </a:lnTo>
                          <a:lnTo>
                            <a:pt x="2308" y="1108"/>
                          </a:lnTo>
                          <a:lnTo>
                            <a:pt x="2355" y="1140"/>
                          </a:lnTo>
                          <a:lnTo>
                            <a:pt x="2401" y="1168"/>
                          </a:lnTo>
                          <a:lnTo>
                            <a:pt x="2447" y="1190"/>
                          </a:lnTo>
                          <a:lnTo>
                            <a:pt x="2494" y="1209"/>
                          </a:lnTo>
                          <a:lnTo>
                            <a:pt x="2539" y="1225"/>
                          </a:lnTo>
                          <a:lnTo>
                            <a:pt x="2585" y="1237"/>
                          </a:lnTo>
                          <a:lnTo>
                            <a:pt x="2631" y="1247"/>
                          </a:lnTo>
                          <a:lnTo>
                            <a:pt x="2677" y="1255"/>
                          </a:lnTo>
                          <a:lnTo>
                            <a:pt x="2724" y="1262"/>
                          </a:lnTo>
                          <a:lnTo>
                            <a:pt x="2770" y="1267"/>
                          </a:lnTo>
                          <a:lnTo>
                            <a:pt x="2770" y="1281"/>
                          </a:lnTo>
                          <a:lnTo>
                            <a:pt x="2724" y="1281"/>
                          </a:lnTo>
                          <a:lnTo>
                            <a:pt x="2677" y="1281"/>
                          </a:lnTo>
                          <a:lnTo>
                            <a:pt x="2631" y="1281"/>
                          </a:lnTo>
                          <a:lnTo>
                            <a:pt x="2585" y="1281"/>
                          </a:lnTo>
                          <a:lnTo>
                            <a:pt x="2539" y="1281"/>
                          </a:lnTo>
                          <a:lnTo>
                            <a:pt x="2494" y="1281"/>
                          </a:lnTo>
                          <a:lnTo>
                            <a:pt x="2447" y="1281"/>
                          </a:lnTo>
                          <a:lnTo>
                            <a:pt x="2401" y="1281"/>
                          </a:lnTo>
                          <a:lnTo>
                            <a:pt x="2355" y="1281"/>
                          </a:lnTo>
                          <a:lnTo>
                            <a:pt x="2308" y="1281"/>
                          </a:lnTo>
                          <a:lnTo>
                            <a:pt x="2262" y="1281"/>
                          </a:lnTo>
                          <a:lnTo>
                            <a:pt x="2216" y="1281"/>
                          </a:lnTo>
                          <a:lnTo>
                            <a:pt x="2169" y="1281"/>
                          </a:lnTo>
                          <a:lnTo>
                            <a:pt x="2123" y="1281"/>
                          </a:lnTo>
                          <a:lnTo>
                            <a:pt x="2078" y="1281"/>
                          </a:lnTo>
                          <a:lnTo>
                            <a:pt x="2032" y="1281"/>
                          </a:lnTo>
                          <a:lnTo>
                            <a:pt x="1986" y="1281"/>
                          </a:lnTo>
                          <a:lnTo>
                            <a:pt x="1939" y="1281"/>
                          </a:lnTo>
                          <a:lnTo>
                            <a:pt x="1893" y="1281"/>
                          </a:lnTo>
                          <a:lnTo>
                            <a:pt x="1847" y="1281"/>
                          </a:lnTo>
                          <a:lnTo>
                            <a:pt x="1800" y="1281"/>
                          </a:lnTo>
                          <a:lnTo>
                            <a:pt x="1754" y="1281"/>
                          </a:lnTo>
                          <a:lnTo>
                            <a:pt x="1708" y="1281"/>
                          </a:lnTo>
                          <a:lnTo>
                            <a:pt x="1661" y="1281"/>
                          </a:lnTo>
                          <a:lnTo>
                            <a:pt x="1616" y="1281"/>
                          </a:lnTo>
                          <a:lnTo>
                            <a:pt x="1570" y="1281"/>
                          </a:lnTo>
                          <a:lnTo>
                            <a:pt x="1524" y="1281"/>
                          </a:lnTo>
                          <a:lnTo>
                            <a:pt x="1478" y="1281"/>
                          </a:lnTo>
                          <a:lnTo>
                            <a:pt x="1431" y="1281"/>
                          </a:lnTo>
                          <a:lnTo>
                            <a:pt x="1385" y="1281"/>
                          </a:lnTo>
                          <a:lnTo>
                            <a:pt x="1339" y="1281"/>
                          </a:lnTo>
                          <a:lnTo>
                            <a:pt x="1292" y="1281"/>
                          </a:lnTo>
                          <a:lnTo>
                            <a:pt x="1246" y="1281"/>
                          </a:lnTo>
                          <a:lnTo>
                            <a:pt x="1200" y="1281"/>
                          </a:lnTo>
                          <a:lnTo>
                            <a:pt x="1154" y="1281"/>
                          </a:lnTo>
                          <a:lnTo>
                            <a:pt x="1109" y="1281"/>
                          </a:lnTo>
                          <a:lnTo>
                            <a:pt x="1062" y="1281"/>
                          </a:lnTo>
                          <a:lnTo>
                            <a:pt x="1016" y="1281"/>
                          </a:lnTo>
                          <a:lnTo>
                            <a:pt x="970" y="1281"/>
                          </a:lnTo>
                          <a:lnTo>
                            <a:pt x="923" y="1281"/>
                          </a:lnTo>
                          <a:lnTo>
                            <a:pt x="877" y="1281"/>
                          </a:lnTo>
                          <a:lnTo>
                            <a:pt x="831" y="1281"/>
                          </a:lnTo>
                          <a:lnTo>
                            <a:pt x="784" y="1281"/>
                          </a:lnTo>
                          <a:lnTo>
                            <a:pt x="738" y="1281"/>
                          </a:lnTo>
                          <a:lnTo>
                            <a:pt x="693" y="1281"/>
                          </a:lnTo>
                          <a:lnTo>
                            <a:pt x="647" y="1281"/>
                          </a:lnTo>
                          <a:lnTo>
                            <a:pt x="601" y="1281"/>
                          </a:lnTo>
                          <a:lnTo>
                            <a:pt x="554" y="1281"/>
                          </a:lnTo>
                          <a:lnTo>
                            <a:pt x="508" y="1281"/>
                          </a:lnTo>
                          <a:lnTo>
                            <a:pt x="462" y="1281"/>
                          </a:lnTo>
                          <a:lnTo>
                            <a:pt x="415" y="1281"/>
                          </a:lnTo>
                          <a:lnTo>
                            <a:pt x="369" y="1281"/>
                          </a:lnTo>
                          <a:lnTo>
                            <a:pt x="323" y="1281"/>
                          </a:lnTo>
                          <a:lnTo>
                            <a:pt x="276" y="1281"/>
                          </a:lnTo>
                          <a:lnTo>
                            <a:pt x="231" y="1281"/>
                          </a:lnTo>
                          <a:lnTo>
                            <a:pt x="185" y="1281"/>
                          </a:lnTo>
                          <a:lnTo>
                            <a:pt x="139" y="1281"/>
                          </a:lnTo>
                          <a:lnTo>
                            <a:pt x="93" y="1281"/>
                          </a:lnTo>
                          <a:lnTo>
                            <a:pt x="46" y="1281"/>
                          </a:lnTo>
                          <a:lnTo>
                            <a:pt x="0" y="1281"/>
                          </a:lnTo>
                        </a:path>
                      </a:pathLst>
                    </a:custGeom>
                    <a:solidFill>
                      <a:srgbClr val="FFFFCC"/>
                    </a:solidFill>
                    <a:ln w="254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23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713" y="1296"/>
                      <a:ext cx="2777" cy="1288"/>
                    </a:xfrm>
                    <a:custGeom>
                      <a:avLst/>
                      <a:gdLst>
                        <a:gd name="T0" fmla="*/ 46 w 2777"/>
                        <a:gd name="T1" fmla="*/ 1268 h 1288"/>
                        <a:gd name="T2" fmla="*/ 139 w 2777"/>
                        <a:gd name="T3" fmla="*/ 1253 h 1288"/>
                        <a:gd name="T4" fmla="*/ 232 w 2777"/>
                        <a:gd name="T5" fmla="*/ 1231 h 1288"/>
                        <a:gd name="T6" fmla="*/ 324 w 2777"/>
                        <a:gd name="T7" fmla="*/ 1196 h 1288"/>
                        <a:gd name="T8" fmla="*/ 416 w 2777"/>
                        <a:gd name="T9" fmla="*/ 1145 h 1288"/>
                        <a:gd name="T10" fmla="*/ 509 w 2777"/>
                        <a:gd name="T11" fmla="*/ 1075 h 1288"/>
                        <a:gd name="T12" fmla="*/ 602 w 2777"/>
                        <a:gd name="T13" fmla="*/ 984 h 1288"/>
                        <a:gd name="T14" fmla="*/ 694 w 2777"/>
                        <a:gd name="T15" fmla="*/ 869 h 1288"/>
                        <a:gd name="T16" fmla="*/ 786 w 2777"/>
                        <a:gd name="T17" fmla="*/ 734 h 1288"/>
                        <a:gd name="T18" fmla="*/ 879 w 2777"/>
                        <a:gd name="T19" fmla="*/ 584 h 1288"/>
                        <a:gd name="T20" fmla="*/ 972 w 2777"/>
                        <a:gd name="T21" fmla="*/ 428 h 1288"/>
                        <a:gd name="T22" fmla="*/ 1064 w 2777"/>
                        <a:gd name="T23" fmla="*/ 279 h 1288"/>
                        <a:gd name="T24" fmla="*/ 1157 w 2777"/>
                        <a:gd name="T25" fmla="*/ 151 h 1288"/>
                        <a:gd name="T26" fmla="*/ 1249 w 2777"/>
                        <a:gd name="T27" fmla="*/ 56 h 1288"/>
                        <a:gd name="T28" fmla="*/ 1342 w 2777"/>
                        <a:gd name="T29" fmla="*/ 6 h 1288"/>
                        <a:gd name="T30" fmla="*/ 1434 w 2777"/>
                        <a:gd name="T31" fmla="*/ 1287 h 1288"/>
                        <a:gd name="T32" fmla="*/ 1527 w 2777"/>
                        <a:gd name="T33" fmla="*/ 1287 h 1288"/>
                        <a:gd name="T34" fmla="*/ 1620 w 2777"/>
                        <a:gd name="T35" fmla="*/ 1287 h 1288"/>
                        <a:gd name="T36" fmla="*/ 1712 w 2777"/>
                        <a:gd name="T37" fmla="*/ 1287 h 1288"/>
                        <a:gd name="T38" fmla="*/ 1804 w 2777"/>
                        <a:gd name="T39" fmla="*/ 1287 h 1288"/>
                        <a:gd name="T40" fmla="*/ 1897 w 2777"/>
                        <a:gd name="T41" fmla="*/ 1287 h 1288"/>
                        <a:gd name="T42" fmla="*/ 1990 w 2777"/>
                        <a:gd name="T43" fmla="*/ 1287 h 1288"/>
                        <a:gd name="T44" fmla="*/ 2082 w 2777"/>
                        <a:gd name="T45" fmla="*/ 1287 h 1288"/>
                        <a:gd name="T46" fmla="*/ 2174 w 2777"/>
                        <a:gd name="T47" fmla="*/ 1287 h 1288"/>
                        <a:gd name="T48" fmla="*/ 2267 w 2777"/>
                        <a:gd name="T49" fmla="*/ 1287 h 1288"/>
                        <a:gd name="T50" fmla="*/ 2360 w 2777"/>
                        <a:gd name="T51" fmla="*/ 1287 h 1288"/>
                        <a:gd name="T52" fmla="*/ 2452 w 2777"/>
                        <a:gd name="T53" fmla="*/ 1287 h 1288"/>
                        <a:gd name="T54" fmla="*/ 2545 w 2777"/>
                        <a:gd name="T55" fmla="*/ 1287 h 1288"/>
                        <a:gd name="T56" fmla="*/ 2637 w 2777"/>
                        <a:gd name="T57" fmla="*/ 1287 h 1288"/>
                        <a:gd name="T58" fmla="*/ 2730 w 2777"/>
                        <a:gd name="T59" fmla="*/ 1287 h 1288"/>
                        <a:gd name="T60" fmla="*/ 2730 w 2777"/>
                        <a:gd name="T61" fmla="*/ 1287 h 1288"/>
                        <a:gd name="T62" fmla="*/ 2637 w 2777"/>
                        <a:gd name="T63" fmla="*/ 1287 h 1288"/>
                        <a:gd name="T64" fmla="*/ 2545 w 2777"/>
                        <a:gd name="T65" fmla="*/ 1287 h 1288"/>
                        <a:gd name="T66" fmla="*/ 2452 w 2777"/>
                        <a:gd name="T67" fmla="*/ 1287 h 1288"/>
                        <a:gd name="T68" fmla="*/ 2360 w 2777"/>
                        <a:gd name="T69" fmla="*/ 1287 h 1288"/>
                        <a:gd name="T70" fmla="*/ 2267 w 2777"/>
                        <a:gd name="T71" fmla="*/ 1287 h 1288"/>
                        <a:gd name="T72" fmla="*/ 2174 w 2777"/>
                        <a:gd name="T73" fmla="*/ 1287 h 1288"/>
                        <a:gd name="T74" fmla="*/ 2082 w 2777"/>
                        <a:gd name="T75" fmla="*/ 1287 h 1288"/>
                        <a:gd name="T76" fmla="*/ 1990 w 2777"/>
                        <a:gd name="T77" fmla="*/ 1287 h 1288"/>
                        <a:gd name="T78" fmla="*/ 1897 w 2777"/>
                        <a:gd name="T79" fmla="*/ 1287 h 1288"/>
                        <a:gd name="T80" fmla="*/ 1804 w 2777"/>
                        <a:gd name="T81" fmla="*/ 1287 h 1288"/>
                        <a:gd name="T82" fmla="*/ 1712 w 2777"/>
                        <a:gd name="T83" fmla="*/ 1287 h 1288"/>
                        <a:gd name="T84" fmla="*/ 1620 w 2777"/>
                        <a:gd name="T85" fmla="*/ 1287 h 1288"/>
                        <a:gd name="T86" fmla="*/ 1527 w 2777"/>
                        <a:gd name="T87" fmla="*/ 1287 h 1288"/>
                        <a:gd name="T88" fmla="*/ 1434 w 2777"/>
                        <a:gd name="T89" fmla="*/ 1287 h 1288"/>
                        <a:gd name="T90" fmla="*/ 1342 w 2777"/>
                        <a:gd name="T91" fmla="*/ 1287 h 1288"/>
                        <a:gd name="T92" fmla="*/ 1249 w 2777"/>
                        <a:gd name="T93" fmla="*/ 1287 h 1288"/>
                        <a:gd name="T94" fmla="*/ 1157 w 2777"/>
                        <a:gd name="T95" fmla="*/ 1287 h 1288"/>
                        <a:gd name="T96" fmla="*/ 1064 w 2777"/>
                        <a:gd name="T97" fmla="*/ 1287 h 1288"/>
                        <a:gd name="T98" fmla="*/ 972 w 2777"/>
                        <a:gd name="T99" fmla="*/ 1287 h 1288"/>
                        <a:gd name="T100" fmla="*/ 879 w 2777"/>
                        <a:gd name="T101" fmla="*/ 1287 h 1288"/>
                        <a:gd name="T102" fmla="*/ 786 w 2777"/>
                        <a:gd name="T103" fmla="*/ 1287 h 1288"/>
                        <a:gd name="T104" fmla="*/ 694 w 2777"/>
                        <a:gd name="T105" fmla="*/ 1287 h 1288"/>
                        <a:gd name="T106" fmla="*/ 602 w 2777"/>
                        <a:gd name="T107" fmla="*/ 1287 h 1288"/>
                        <a:gd name="T108" fmla="*/ 509 w 2777"/>
                        <a:gd name="T109" fmla="*/ 1287 h 1288"/>
                        <a:gd name="T110" fmla="*/ 416 w 2777"/>
                        <a:gd name="T111" fmla="*/ 1287 h 1288"/>
                        <a:gd name="T112" fmla="*/ 324 w 2777"/>
                        <a:gd name="T113" fmla="*/ 1287 h 1288"/>
                        <a:gd name="T114" fmla="*/ 232 w 2777"/>
                        <a:gd name="T115" fmla="*/ 1287 h 1288"/>
                        <a:gd name="T116" fmla="*/ 139 w 2777"/>
                        <a:gd name="T117" fmla="*/ 1287 h 1288"/>
                        <a:gd name="T118" fmla="*/ 46 w 2777"/>
                        <a:gd name="T119" fmla="*/ 1287 h 1288"/>
                        <a:gd name="T120" fmla="*/ 0 w 2777"/>
                        <a:gd name="T121" fmla="*/ 1273 h 1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2777" h="1288">
                          <a:moveTo>
                            <a:pt x="0" y="1273"/>
                          </a:moveTo>
                          <a:lnTo>
                            <a:pt x="46" y="1268"/>
                          </a:lnTo>
                          <a:lnTo>
                            <a:pt x="93" y="1261"/>
                          </a:lnTo>
                          <a:lnTo>
                            <a:pt x="139" y="1253"/>
                          </a:lnTo>
                          <a:lnTo>
                            <a:pt x="185" y="1243"/>
                          </a:lnTo>
                          <a:lnTo>
                            <a:pt x="232" y="1231"/>
                          </a:lnTo>
                          <a:lnTo>
                            <a:pt x="277" y="1215"/>
                          </a:lnTo>
                          <a:lnTo>
                            <a:pt x="324" y="1196"/>
                          </a:lnTo>
                          <a:lnTo>
                            <a:pt x="370" y="1173"/>
                          </a:lnTo>
                          <a:lnTo>
                            <a:pt x="416" y="1145"/>
                          </a:lnTo>
                          <a:lnTo>
                            <a:pt x="463" y="1113"/>
                          </a:lnTo>
                          <a:lnTo>
                            <a:pt x="509" y="1075"/>
                          </a:lnTo>
                          <a:lnTo>
                            <a:pt x="555" y="1032"/>
                          </a:lnTo>
                          <a:lnTo>
                            <a:pt x="602" y="984"/>
                          </a:lnTo>
                          <a:lnTo>
                            <a:pt x="648" y="929"/>
                          </a:lnTo>
                          <a:lnTo>
                            <a:pt x="694" y="869"/>
                          </a:lnTo>
                          <a:lnTo>
                            <a:pt x="740" y="804"/>
                          </a:lnTo>
                          <a:lnTo>
                            <a:pt x="786" y="734"/>
                          </a:lnTo>
                          <a:lnTo>
                            <a:pt x="833" y="661"/>
                          </a:lnTo>
                          <a:lnTo>
                            <a:pt x="879" y="584"/>
                          </a:lnTo>
                          <a:lnTo>
                            <a:pt x="925" y="506"/>
                          </a:lnTo>
                          <a:lnTo>
                            <a:pt x="972" y="428"/>
                          </a:lnTo>
                          <a:lnTo>
                            <a:pt x="1018" y="352"/>
                          </a:lnTo>
                          <a:lnTo>
                            <a:pt x="1064" y="279"/>
                          </a:lnTo>
                          <a:lnTo>
                            <a:pt x="1111" y="211"/>
                          </a:lnTo>
                          <a:lnTo>
                            <a:pt x="1157" y="151"/>
                          </a:lnTo>
                          <a:lnTo>
                            <a:pt x="1203" y="99"/>
                          </a:lnTo>
                          <a:lnTo>
                            <a:pt x="1249" y="56"/>
                          </a:lnTo>
                          <a:lnTo>
                            <a:pt x="1295" y="25"/>
                          </a:lnTo>
                          <a:lnTo>
                            <a:pt x="1342" y="6"/>
                          </a:lnTo>
                          <a:lnTo>
                            <a:pt x="1388" y="0"/>
                          </a:lnTo>
                          <a:lnTo>
                            <a:pt x="1434" y="1287"/>
                          </a:lnTo>
                          <a:lnTo>
                            <a:pt x="1481" y="1287"/>
                          </a:lnTo>
                          <a:lnTo>
                            <a:pt x="1527" y="1287"/>
                          </a:lnTo>
                          <a:lnTo>
                            <a:pt x="1573" y="1287"/>
                          </a:lnTo>
                          <a:lnTo>
                            <a:pt x="1620" y="1287"/>
                          </a:lnTo>
                          <a:lnTo>
                            <a:pt x="1665" y="1287"/>
                          </a:lnTo>
                          <a:lnTo>
                            <a:pt x="1712" y="1287"/>
                          </a:lnTo>
                          <a:lnTo>
                            <a:pt x="1758" y="1287"/>
                          </a:lnTo>
                          <a:lnTo>
                            <a:pt x="1804" y="1287"/>
                          </a:lnTo>
                          <a:lnTo>
                            <a:pt x="1851" y="1287"/>
                          </a:lnTo>
                          <a:lnTo>
                            <a:pt x="1897" y="1287"/>
                          </a:lnTo>
                          <a:lnTo>
                            <a:pt x="1943" y="1287"/>
                          </a:lnTo>
                          <a:lnTo>
                            <a:pt x="1990" y="1287"/>
                          </a:lnTo>
                          <a:lnTo>
                            <a:pt x="2036" y="1287"/>
                          </a:lnTo>
                          <a:lnTo>
                            <a:pt x="2082" y="1287"/>
                          </a:lnTo>
                          <a:lnTo>
                            <a:pt x="2128" y="1287"/>
                          </a:lnTo>
                          <a:lnTo>
                            <a:pt x="2174" y="1287"/>
                          </a:lnTo>
                          <a:lnTo>
                            <a:pt x="2221" y="1287"/>
                          </a:lnTo>
                          <a:lnTo>
                            <a:pt x="2267" y="1287"/>
                          </a:lnTo>
                          <a:lnTo>
                            <a:pt x="2313" y="1287"/>
                          </a:lnTo>
                          <a:lnTo>
                            <a:pt x="2360" y="1287"/>
                          </a:lnTo>
                          <a:lnTo>
                            <a:pt x="2406" y="1287"/>
                          </a:lnTo>
                          <a:lnTo>
                            <a:pt x="2452" y="1287"/>
                          </a:lnTo>
                          <a:lnTo>
                            <a:pt x="2499" y="1287"/>
                          </a:lnTo>
                          <a:lnTo>
                            <a:pt x="2545" y="1287"/>
                          </a:lnTo>
                          <a:lnTo>
                            <a:pt x="2591" y="1287"/>
                          </a:lnTo>
                          <a:lnTo>
                            <a:pt x="2637" y="1287"/>
                          </a:lnTo>
                          <a:lnTo>
                            <a:pt x="2683" y="1287"/>
                          </a:lnTo>
                          <a:lnTo>
                            <a:pt x="2730" y="1287"/>
                          </a:lnTo>
                          <a:lnTo>
                            <a:pt x="2776" y="1287"/>
                          </a:lnTo>
                          <a:lnTo>
                            <a:pt x="2730" y="1287"/>
                          </a:lnTo>
                          <a:lnTo>
                            <a:pt x="2683" y="1287"/>
                          </a:lnTo>
                          <a:lnTo>
                            <a:pt x="2637" y="1287"/>
                          </a:lnTo>
                          <a:lnTo>
                            <a:pt x="2591" y="1287"/>
                          </a:lnTo>
                          <a:lnTo>
                            <a:pt x="2545" y="1287"/>
                          </a:lnTo>
                          <a:lnTo>
                            <a:pt x="2499" y="1287"/>
                          </a:lnTo>
                          <a:lnTo>
                            <a:pt x="2452" y="1287"/>
                          </a:lnTo>
                          <a:lnTo>
                            <a:pt x="2406" y="1287"/>
                          </a:lnTo>
                          <a:lnTo>
                            <a:pt x="2360" y="1287"/>
                          </a:lnTo>
                          <a:lnTo>
                            <a:pt x="2313" y="1287"/>
                          </a:lnTo>
                          <a:lnTo>
                            <a:pt x="2267" y="1287"/>
                          </a:lnTo>
                          <a:lnTo>
                            <a:pt x="2221" y="1287"/>
                          </a:lnTo>
                          <a:lnTo>
                            <a:pt x="2174" y="1287"/>
                          </a:lnTo>
                          <a:lnTo>
                            <a:pt x="2128" y="1287"/>
                          </a:lnTo>
                          <a:lnTo>
                            <a:pt x="2082" y="1287"/>
                          </a:lnTo>
                          <a:lnTo>
                            <a:pt x="2036" y="1287"/>
                          </a:lnTo>
                          <a:lnTo>
                            <a:pt x="1990" y="1287"/>
                          </a:lnTo>
                          <a:lnTo>
                            <a:pt x="1943" y="1287"/>
                          </a:lnTo>
                          <a:lnTo>
                            <a:pt x="1897" y="1287"/>
                          </a:lnTo>
                          <a:lnTo>
                            <a:pt x="1851" y="1287"/>
                          </a:lnTo>
                          <a:lnTo>
                            <a:pt x="1804" y="1287"/>
                          </a:lnTo>
                          <a:lnTo>
                            <a:pt x="1758" y="1287"/>
                          </a:lnTo>
                          <a:lnTo>
                            <a:pt x="1712" y="1287"/>
                          </a:lnTo>
                          <a:lnTo>
                            <a:pt x="1665" y="1287"/>
                          </a:lnTo>
                          <a:lnTo>
                            <a:pt x="1620" y="1287"/>
                          </a:lnTo>
                          <a:lnTo>
                            <a:pt x="1573" y="1287"/>
                          </a:lnTo>
                          <a:lnTo>
                            <a:pt x="1527" y="1287"/>
                          </a:lnTo>
                          <a:lnTo>
                            <a:pt x="1481" y="1287"/>
                          </a:lnTo>
                          <a:lnTo>
                            <a:pt x="1434" y="1287"/>
                          </a:lnTo>
                          <a:lnTo>
                            <a:pt x="1388" y="1287"/>
                          </a:lnTo>
                          <a:lnTo>
                            <a:pt x="1342" y="1287"/>
                          </a:lnTo>
                          <a:lnTo>
                            <a:pt x="1295" y="1287"/>
                          </a:lnTo>
                          <a:lnTo>
                            <a:pt x="1249" y="1287"/>
                          </a:lnTo>
                          <a:lnTo>
                            <a:pt x="1203" y="1287"/>
                          </a:lnTo>
                          <a:lnTo>
                            <a:pt x="1157" y="1287"/>
                          </a:lnTo>
                          <a:lnTo>
                            <a:pt x="1111" y="1287"/>
                          </a:lnTo>
                          <a:lnTo>
                            <a:pt x="1064" y="1287"/>
                          </a:lnTo>
                          <a:lnTo>
                            <a:pt x="1018" y="1287"/>
                          </a:lnTo>
                          <a:lnTo>
                            <a:pt x="972" y="1287"/>
                          </a:lnTo>
                          <a:lnTo>
                            <a:pt x="925" y="1287"/>
                          </a:lnTo>
                          <a:lnTo>
                            <a:pt x="879" y="1287"/>
                          </a:lnTo>
                          <a:lnTo>
                            <a:pt x="833" y="1287"/>
                          </a:lnTo>
                          <a:lnTo>
                            <a:pt x="786" y="1287"/>
                          </a:lnTo>
                          <a:lnTo>
                            <a:pt x="740" y="1287"/>
                          </a:lnTo>
                          <a:lnTo>
                            <a:pt x="694" y="1287"/>
                          </a:lnTo>
                          <a:lnTo>
                            <a:pt x="648" y="1287"/>
                          </a:lnTo>
                          <a:lnTo>
                            <a:pt x="602" y="1287"/>
                          </a:lnTo>
                          <a:lnTo>
                            <a:pt x="555" y="1287"/>
                          </a:lnTo>
                          <a:lnTo>
                            <a:pt x="509" y="1287"/>
                          </a:lnTo>
                          <a:lnTo>
                            <a:pt x="463" y="1287"/>
                          </a:lnTo>
                          <a:lnTo>
                            <a:pt x="416" y="1287"/>
                          </a:lnTo>
                          <a:lnTo>
                            <a:pt x="370" y="1287"/>
                          </a:lnTo>
                          <a:lnTo>
                            <a:pt x="324" y="1287"/>
                          </a:lnTo>
                          <a:lnTo>
                            <a:pt x="277" y="1287"/>
                          </a:lnTo>
                          <a:lnTo>
                            <a:pt x="232" y="1287"/>
                          </a:lnTo>
                          <a:lnTo>
                            <a:pt x="185" y="1287"/>
                          </a:lnTo>
                          <a:lnTo>
                            <a:pt x="139" y="1287"/>
                          </a:lnTo>
                          <a:lnTo>
                            <a:pt x="93" y="1287"/>
                          </a:lnTo>
                          <a:lnTo>
                            <a:pt x="46" y="1287"/>
                          </a:lnTo>
                          <a:lnTo>
                            <a:pt x="0" y="1287"/>
                          </a:lnTo>
                          <a:lnTo>
                            <a:pt x="0" y="1273"/>
                          </a:lnTo>
                        </a:path>
                      </a:pathLst>
                    </a:custGeom>
                    <a:solidFill>
                      <a:srgbClr val="FFFFCC"/>
                    </a:solidFill>
                    <a:ln w="254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</p:grpSp>
              <p:grpSp>
                <p:nvGrpSpPr>
                  <p:cNvPr id="19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504" y="2112"/>
                    <a:ext cx="1200" cy="288"/>
                    <a:chOff x="3504" y="2112"/>
                    <a:chExt cx="1200" cy="288"/>
                  </a:xfrm>
                </p:grpSpPr>
                <p:sp>
                  <p:nvSpPr>
                    <p:cNvPr id="20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4" y="2112"/>
                      <a:ext cx="480" cy="288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 anchor="ctr"/>
                    <a:lstStyle/>
                    <a:p>
                      <a:pPr algn="ctr"/>
                      <a:r>
                        <a:rPr lang="en-US" altLang="en-US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1/2</a:t>
                      </a:r>
                    </a:p>
                  </p:txBody>
                </p:sp>
                <p:sp>
                  <p:nvSpPr>
                    <p:cNvPr id="21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112"/>
                      <a:ext cx="480" cy="288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 anchor="ctr"/>
                    <a:lstStyle/>
                    <a:p>
                      <a:pPr algn="ctr"/>
                      <a:r>
                        <a:rPr lang="en-US" altLang="en-US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1/2</a:t>
                      </a:r>
                    </a:p>
                  </p:txBody>
                </p:sp>
              </p:grpSp>
            </p:grpSp>
          </p:grpSp>
        </p:grpSp>
        <p:graphicFrame>
          <p:nvGraphicFramePr>
            <p:cNvPr id="11" name="Object 2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199" y="2643"/>
            <a:ext cx="131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" name="Equation" r:id="rId5" imgW="136154" imgH="123777" progId="Equation.2">
                    <p:embed/>
                  </p:oleObj>
                </mc:Choice>
                <mc:Fallback>
                  <p:oleObj name="Equation" r:id="rId5" imgW="136154" imgH="123777" progId="Equation.2">
                    <p:embed/>
                    <p:pic>
                      <p:nvPicPr>
                        <p:cNvPr id="0" name="Picture 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9" y="2643"/>
                          <a:ext cx="131" cy="117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297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3. </a:t>
            </a:r>
            <a:r>
              <a:rPr lang="en-CA" dirty="0"/>
              <a:t>A large group of students took a test in Physics and the final grades have a mean of 70 and a standard deviation of 10. If we can approximate the distribution of these grades by a normal distribution, what percent of the students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a) Scored higher than 80?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b) Should pass the test (grades≥60)?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c) Should fail the test (grades&lt;60)?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6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1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5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4. </a:t>
            </a:r>
            <a:r>
              <a:rPr lang="en-CA" dirty="0"/>
              <a:t>At a company, the amount of retirement savings employees invest per month was recorded. The data follows a normal distribution with a mean of $360 and a standard deviation of $22.30.</a:t>
            </a:r>
          </a:p>
          <a:p>
            <a:r>
              <a:rPr lang="en-CA" dirty="0"/>
              <a:t>a) What is the probability of finding an employee who invests more than $400 per month?</a:t>
            </a:r>
          </a:p>
          <a:p>
            <a:r>
              <a:rPr lang="en-CA" dirty="0"/>
              <a:t>b) What is the probability of finding an employee who invests between $350 and $420 per month?</a:t>
            </a:r>
          </a:p>
          <a:p>
            <a:r>
              <a:rPr lang="en-CA" dirty="0"/>
              <a:t>c) Below what amount of investment will we find 75% of the employees’ investment?</a:t>
            </a:r>
          </a:p>
          <a:p>
            <a:r>
              <a:rPr lang="en-CA" dirty="0"/>
              <a:t>d) What amount of investment is at the 90</a:t>
            </a:r>
            <a:r>
              <a:rPr lang="en-CA" baseline="30000" dirty="0"/>
              <a:t>th</a:t>
            </a:r>
            <a:r>
              <a:rPr lang="en-CA" dirty="0"/>
              <a:t> percentile?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59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9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9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2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5. A population of packages have weights normally distributed with a mean of 5.7 kg and a standard deviation of 1.7 kg.</a:t>
            </a:r>
          </a:p>
          <a:p>
            <a:r>
              <a:rPr lang="en-CA" dirty="0" smtClean="0"/>
              <a:t>A) Find the value of the weight representing the 35</a:t>
            </a:r>
            <a:r>
              <a:rPr lang="en-CA" baseline="30000" dirty="0" smtClean="0"/>
              <a:t>th</a:t>
            </a:r>
            <a:r>
              <a:rPr lang="en-CA" dirty="0" smtClean="0"/>
              <a:t> percentile</a:t>
            </a:r>
          </a:p>
          <a:p>
            <a:r>
              <a:rPr lang="en-CA" dirty="0" smtClean="0"/>
              <a:t>B) Find the value of the weight representing the 87</a:t>
            </a:r>
            <a:r>
              <a:rPr lang="en-CA" baseline="30000" dirty="0" smtClean="0"/>
              <a:t>th</a:t>
            </a:r>
            <a:r>
              <a:rPr lang="en-CA" dirty="0" smtClean="0"/>
              <a:t> percentile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8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3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0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Comments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graph of the normal distribution depends on two factors - the mean and the standard deviation. 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mean of the distribution determines the location of the center of the graph, and the standard deviation determines the height and width of the graph. </a:t>
            </a:r>
            <a:endParaRPr lang="en-CA" dirty="0" smtClean="0"/>
          </a:p>
          <a:p>
            <a:r>
              <a:rPr lang="en-CA" dirty="0" smtClean="0"/>
              <a:t>When </a:t>
            </a:r>
            <a:r>
              <a:rPr lang="en-CA" dirty="0"/>
              <a:t>the standard deviation is large, the curve is short and wide; when the standard deviation is small, the curve is tall and narrow</a:t>
            </a:r>
            <a:r>
              <a:rPr lang="en-CA" dirty="0" smtClean="0"/>
              <a:t>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73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0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Visualising the last comments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745672" y="2020887"/>
            <a:ext cx="7319963" cy="3960813"/>
            <a:chOff x="597" y="1056"/>
            <a:chExt cx="4611" cy="248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97" y="1056"/>
              <a:ext cx="4611" cy="2478"/>
            </a:xfrm>
            <a:prstGeom prst="rect">
              <a:avLst/>
            </a:prstGeom>
            <a:solidFill>
              <a:srgbClr val="FFFFCC"/>
            </a:solidFill>
            <a:ln w="76200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857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205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53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900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248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595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943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310" y="3310"/>
              <a:ext cx="0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670" y="3310"/>
              <a:ext cx="0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4029" y="3310"/>
              <a:ext cx="0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4389" y="3310"/>
              <a:ext cx="0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841" y="3347"/>
              <a:ext cx="209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74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22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470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817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50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165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60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512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70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860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80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954" y="3345"/>
              <a:ext cx="1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40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90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592" y="3350"/>
              <a:ext cx="300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952" y="3350"/>
              <a:ext cx="300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110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312" y="3350"/>
              <a:ext cx="300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120</a:t>
              </a:r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784" y="1162"/>
              <a:ext cx="1640" cy="2173"/>
              <a:chOff x="784" y="1162"/>
              <a:chExt cx="1640" cy="2173"/>
            </a:xfrm>
          </p:grpSpPr>
          <p:sp>
            <p:nvSpPr>
              <p:cNvPr id="44" name="Freeform 30"/>
              <p:cNvSpPr>
                <a:spLocks/>
              </p:cNvSpPr>
              <p:nvPr/>
            </p:nvSpPr>
            <p:spPr bwMode="auto">
              <a:xfrm>
                <a:off x="1377" y="1162"/>
                <a:ext cx="1047" cy="2173"/>
              </a:xfrm>
              <a:custGeom>
                <a:avLst/>
                <a:gdLst>
                  <a:gd name="T0" fmla="*/ 16 w 1047"/>
                  <a:gd name="T1" fmla="*/ 2164 h 2173"/>
                  <a:gd name="T2" fmla="*/ 34 w 1047"/>
                  <a:gd name="T3" fmla="*/ 2155 h 2173"/>
                  <a:gd name="T4" fmla="*/ 51 w 1047"/>
                  <a:gd name="T5" fmla="*/ 2140 h 2173"/>
                  <a:gd name="T6" fmla="*/ 68 w 1047"/>
                  <a:gd name="T7" fmla="*/ 2124 h 2173"/>
                  <a:gd name="T8" fmla="*/ 85 w 1047"/>
                  <a:gd name="T9" fmla="*/ 2102 h 2173"/>
                  <a:gd name="T10" fmla="*/ 104 w 1047"/>
                  <a:gd name="T11" fmla="*/ 2077 h 2173"/>
                  <a:gd name="T12" fmla="*/ 121 w 1047"/>
                  <a:gd name="T13" fmla="*/ 2045 h 2173"/>
                  <a:gd name="T14" fmla="*/ 138 w 1047"/>
                  <a:gd name="T15" fmla="*/ 2005 h 2173"/>
                  <a:gd name="T16" fmla="*/ 155 w 1047"/>
                  <a:gd name="T17" fmla="*/ 1959 h 2173"/>
                  <a:gd name="T18" fmla="*/ 173 w 1047"/>
                  <a:gd name="T19" fmla="*/ 1905 h 2173"/>
                  <a:gd name="T20" fmla="*/ 191 w 1047"/>
                  <a:gd name="T21" fmla="*/ 1842 h 2173"/>
                  <a:gd name="T22" fmla="*/ 208 w 1047"/>
                  <a:gd name="T23" fmla="*/ 1770 h 2173"/>
                  <a:gd name="T24" fmla="*/ 225 w 1047"/>
                  <a:gd name="T25" fmla="*/ 1688 h 2173"/>
                  <a:gd name="T26" fmla="*/ 242 w 1047"/>
                  <a:gd name="T27" fmla="*/ 1596 h 2173"/>
                  <a:gd name="T28" fmla="*/ 260 w 1047"/>
                  <a:gd name="T29" fmla="*/ 1494 h 2173"/>
                  <a:gd name="T30" fmla="*/ 278 w 1047"/>
                  <a:gd name="T31" fmla="*/ 1383 h 2173"/>
                  <a:gd name="T32" fmla="*/ 295 w 1047"/>
                  <a:gd name="T33" fmla="*/ 1265 h 2173"/>
                  <a:gd name="T34" fmla="*/ 312 w 1047"/>
                  <a:gd name="T35" fmla="*/ 1140 h 2173"/>
                  <a:gd name="T36" fmla="*/ 329 w 1047"/>
                  <a:gd name="T37" fmla="*/ 1011 h 2173"/>
                  <a:gd name="T38" fmla="*/ 347 w 1047"/>
                  <a:gd name="T39" fmla="*/ 878 h 2173"/>
                  <a:gd name="T40" fmla="*/ 365 w 1047"/>
                  <a:gd name="T41" fmla="*/ 745 h 2173"/>
                  <a:gd name="T42" fmla="*/ 382 w 1047"/>
                  <a:gd name="T43" fmla="*/ 614 h 2173"/>
                  <a:gd name="T44" fmla="*/ 399 w 1047"/>
                  <a:gd name="T45" fmla="*/ 489 h 2173"/>
                  <a:gd name="T46" fmla="*/ 417 w 1047"/>
                  <a:gd name="T47" fmla="*/ 373 h 2173"/>
                  <a:gd name="T48" fmla="*/ 434 w 1047"/>
                  <a:gd name="T49" fmla="*/ 268 h 2173"/>
                  <a:gd name="T50" fmla="*/ 452 w 1047"/>
                  <a:gd name="T51" fmla="*/ 178 h 2173"/>
                  <a:gd name="T52" fmla="*/ 469 w 1047"/>
                  <a:gd name="T53" fmla="*/ 103 h 2173"/>
                  <a:gd name="T54" fmla="*/ 487 w 1047"/>
                  <a:gd name="T55" fmla="*/ 48 h 2173"/>
                  <a:gd name="T56" fmla="*/ 504 w 1047"/>
                  <a:gd name="T57" fmla="*/ 13 h 2173"/>
                  <a:gd name="T58" fmla="*/ 521 w 1047"/>
                  <a:gd name="T59" fmla="*/ 0 h 2173"/>
                  <a:gd name="T60" fmla="*/ 539 w 1047"/>
                  <a:gd name="T61" fmla="*/ 10 h 2173"/>
                  <a:gd name="T62" fmla="*/ 557 w 1047"/>
                  <a:gd name="T63" fmla="*/ 40 h 2173"/>
                  <a:gd name="T64" fmla="*/ 574 w 1047"/>
                  <a:gd name="T65" fmla="*/ 91 h 2173"/>
                  <a:gd name="T66" fmla="*/ 591 w 1047"/>
                  <a:gd name="T67" fmla="*/ 160 h 2173"/>
                  <a:gd name="T68" fmla="*/ 608 w 1047"/>
                  <a:gd name="T69" fmla="*/ 249 h 2173"/>
                  <a:gd name="T70" fmla="*/ 627 w 1047"/>
                  <a:gd name="T71" fmla="*/ 351 h 2173"/>
                  <a:gd name="T72" fmla="*/ 644 w 1047"/>
                  <a:gd name="T73" fmla="*/ 465 h 2173"/>
                  <a:gd name="T74" fmla="*/ 661 w 1047"/>
                  <a:gd name="T75" fmla="*/ 589 h 2173"/>
                  <a:gd name="T76" fmla="*/ 678 w 1047"/>
                  <a:gd name="T77" fmla="*/ 719 h 2173"/>
                  <a:gd name="T78" fmla="*/ 696 w 1047"/>
                  <a:gd name="T79" fmla="*/ 851 h 2173"/>
                  <a:gd name="T80" fmla="*/ 714 w 1047"/>
                  <a:gd name="T81" fmla="*/ 984 h 2173"/>
                  <a:gd name="T82" fmla="*/ 731 w 1047"/>
                  <a:gd name="T83" fmla="*/ 1115 h 2173"/>
                  <a:gd name="T84" fmla="*/ 748 w 1047"/>
                  <a:gd name="T85" fmla="*/ 1242 h 2173"/>
                  <a:gd name="T86" fmla="*/ 765 w 1047"/>
                  <a:gd name="T87" fmla="*/ 1361 h 2173"/>
                  <a:gd name="T88" fmla="*/ 783 w 1047"/>
                  <a:gd name="T89" fmla="*/ 1473 h 2173"/>
                  <a:gd name="T90" fmla="*/ 801 w 1047"/>
                  <a:gd name="T91" fmla="*/ 1577 h 2173"/>
                  <a:gd name="T92" fmla="*/ 818 w 1047"/>
                  <a:gd name="T93" fmla="*/ 1670 h 2173"/>
                  <a:gd name="T94" fmla="*/ 835 w 1047"/>
                  <a:gd name="T95" fmla="*/ 1754 h 2173"/>
                  <a:gd name="T96" fmla="*/ 853 w 1047"/>
                  <a:gd name="T97" fmla="*/ 1829 h 2173"/>
                  <a:gd name="T98" fmla="*/ 870 w 1047"/>
                  <a:gd name="T99" fmla="*/ 1894 h 2173"/>
                  <a:gd name="T100" fmla="*/ 888 w 1047"/>
                  <a:gd name="T101" fmla="*/ 1950 h 2173"/>
                  <a:gd name="T102" fmla="*/ 905 w 1047"/>
                  <a:gd name="T103" fmla="*/ 1997 h 2173"/>
                  <a:gd name="T104" fmla="*/ 923 w 1047"/>
                  <a:gd name="T105" fmla="*/ 2037 h 2173"/>
                  <a:gd name="T106" fmla="*/ 940 w 1047"/>
                  <a:gd name="T107" fmla="*/ 2070 h 2173"/>
                  <a:gd name="T108" fmla="*/ 957 w 1047"/>
                  <a:gd name="T109" fmla="*/ 2097 h 2173"/>
                  <a:gd name="T110" fmla="*/ 975 w 1047"/>
                  <a:gd name="T111" fmla="*/ 2120 h 2173"/>
                  <a:gd name="T112" fmla="*/ 992 w 1047"/>
                  <a:gd name="T113" fmla="*/ 2137 h 2173"/>
                  <a:gd name="T114" fmla="*/ 1010 w 1047"/>
                  <a:gd name="T115" fmla="*/ 2151 h 2173"/>
                  <a:gd name="T116" fmla="*/ 1027 w 1047"/>
                  <a:gd name="T117" fmla="*/ 2162 h 2173"/>
                  <a:gd name="T118" fmla="*/ 1044 w 1047"/>
                  <a:gd name="T119" fmla="*/ 2172 h 2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47" h="2173">
                    <a:moveTo>
                      <a:pt x="0" y="2172"/>
                    </a:moveTo>
                    <a:lnTo>
                      <a:pt x="2" y="2172"/>
                    </a:lnTo>
                    <a:lnTo>
                      <a:pt x="4" y="2170"/>
                    </a:lnTo>
                    <a:lnTo>
                      <a:pt x="5" y="2170"/>
                    </a:lnTo>
                    <a:lnTo>
                      <a:pt x="7" y="2169"/>
                    </a:lnTo>
                    <a:lnTo>
                      <a:pt x="9" y="2169"/>
                    </a:lnTo>
                    <a:lnTo>
                      <a:pt x="11" y="2167"/>
                    </a:lnTo>
                    <a:lnTo>
                      <a:pt x="13" y="2167"/>
                    </a:lnTo>
                    <a:lnTo>
                      <a:pt x="14" y="2166"/>
                    </a:lnTo>
                    <a:lnTo>
                      <a:pt x="16" y="2164"/>
                    </a:lnTo>
                    <a:lnTo>
                      <a:pt x="18" y="2164"/>
                    </a:lnTo>
                    <a:lnTo>
                      <a:pt x="20" y="2162"/>
                    </a:lnTo>
                    <a:lnTo>
                      <a:pt x="21" y="2162"/>
                    </a:lnTo>
                    <a:lnTo>
                      <a:pt x="23" y="2161"/>
                    </a:lnTo>
                    <a:lnTo>
                      <a:pt x="25" y="2159"/>
                    </a:lnTo>
                    <a:lnTo>
                      <a:pt x="27" y="2159"/>
                    </a:lnTo>
                    <a:lnTo>
                      <a:pt x="28" y="2158"/>
                    </a:lnTo>
                    <a:lnTo>
                      <a:pt x="30" y="2156"/>
                    </a:lnTo>
                    <a:lnTo>
                      <a:pt x="31" y="2156"/>
                    </a:lnTo>
                    <a:lnTo>
                      <a:pt x="34" y="2155"/>
                    </a:lnTo>
                    <a:lnTo>
                      <a:pt x="35" y="2153"/>
                    </a:lnTo>
                    <a:lnTo>
                      <a:pt x="37" y="2151"/>
                    </a:lnTo>
                    <a:lnTo>
                      <a:pt x="38" y="2151"/>
                    </a:lnTo>
                    <a:lnTo>
                      <a:pt x="41" y="2150"/>
                    </a:lnTo>
                    <a:lnTo>
                      <a:pt x="42" y="2148"/>
                    </a:lnTo>
                    <a:lnTo>
                      <a:pt x="44" y="2147"/>
                    </a:lnTo>
                    <a:lnTo>
                      <a:pt x="45" y="2145"/>
                    </a:lnTo>
                    <a:lnTo>
                      <a:pt x="47" y="2143"/>
                    </a:lnTo>
                    <a:lnTo>
                      <a:pt x="49" y="2142"/>
                    </a:lnTo>
                    <a:lnTo>
                      <a:pt x="51" y="2140"/>
                    </a:lnTo>
                    <a:lnTo>
                      <a:pt x="53" y="2139"/>
                    </a:lnTo>
                    <a:lnTo>
                      <a:pt x="54" y="2137"/>
                    </a:lnTo>
                    <a:lnTo>
                      <a:pt x="56" y="2135"/>
                    </a:lnTo>
                    <a:lnTo>
                      <a:pt x="58" y="2134"/>
                    </a:lnTo>
                    <a:lnTo>
                      <a:pt x="60" y="2132"/>
                    </a:lnTo>
                    <a:lnTo>
                      <a:pt x="61" y="2131"/>
                    </a:lnTo>
                    <a:lnTo>
                      <a:pt x="63" y="2129"/>
                    </a:lnTo>
                    <a:lnTo>
                      <a:pt x="65" y="2128"/>
                    </a:lnTo>
                    <a:lnTo>
                      <a:pt x="67" y="2126"/>
                    </a:lnTo>
                    <a:lnTo>
                      <a:pt x="68" y="2124"/>
                    </a:lnTo>
                    <a:lnTo>
                      <a:pt x="70" y="2121"/>
                    </a:lnTo>
                    <a:lnTo>
                      <a:pt x="72" y="2120"/>
                    </a:lnTo>
                    <a:lnTo>
                      <a:pt x="74" y="2118"/>
                    </a:lnTo>
                    <a:lnTo>
                      <a:pt x="75" y="2116"/>
                    </a:lnTo>
                    <a:lnTo>
                      <a:pt x="77" y="2113"/>
                    </a:lnTo>
                    <a:lnTo>
                      <a:pt x="78" y="2112"/>
                    </a:lnTo>
                    <a:lnTo>
                      <a:pt x="81" y="2110"/>
                    </a:lnTo>
                    <a:lnTo>
                      <a:pt x="82" y="2107"/>
                    </a:lnTo>
                    <a:lnTo>
                      <a:pt x="84" y="2105"/>
                    </a:lnTo>
                    <a:lnTo>
                      <a:pt x="85" y="2102"/>
                    </a:lnTo>
                    <a:lnTo>
                      <a:pt x="88" y="2101"/>
                    </a:lnTo>
                    <a:lnTo>
                      <a:pt x="89" y="2097"/>
                    </a:lnTo>
                    <a:lnTo>
                      <a:pt x="91" y="2096"/>
                    </a:lnTo>
                    <a:lnTo>
                      <a:pt x="93" y="2093"/>
                    </a:lnTo>
                    <a:lnTo>
                      <a:pt x="94" y="2089"/>
                    </a:lnTo>
                    <a:lnTo>
                      <a:pt x="96" y="2088"/>
                    </a:lnTo>
                    <a:lnTo>
                      <a:pt x="98" y="2085"/>
                    </a:lnTo>
                    <a:lnTo>
                      <a:pt x="100" y="2082"/>
                    </a:lnTo>
                    <a:lnTo>
                      <a:pt x="101" y="2080"/>
                    </a:lnTo>
                    <a:lnTo>
                      <a:pt x="104" y="2077"/>
                    </a:lnTo>
                    <a:lnTo>
                      <a:pt x="105" y="2074"/>
                    </a:lnTo>
                    <a:lnTo>
                      <a:pt x="107" y="2070"/>
                    </a:lnTo>
                    <a:lnTo>
                      <a:pt x="108" y="2067"/>
                    </a:lnTo>
                    <a:lnTo>
                      <a:pt x="110" y="2064"/>
                    </a:lnTo>
                    <a:lnTo>
                      <a:pt x="112" y="2061"/>
                    </a:lnTo>
                    <a:lnTo>
                      <a:pt x="114" y="2058"/>
                    </a:lnTo>
                    <a:lnTo>
                      <a:pt x="115" y="2055"/>
                    </a:lnTo>
                    <a:lnTo>
                      <a:pt x="117" y="2051"/>
                    </a:lnTo>
                    <a:lnTo>
                      <a:pt x="119" y="2048"/>
                    </a:lnTo>
                    <a:lnTo>
                      <a:pt x="121" y="2045"/>
                    </a:lnTo>
                    <a:lnTo>
                      <a:pt x="122" y="2040"/>
                    </a:lnTo>
                    <a:lnTo>
                      <a:pt x="124" y="2037"/>
                    </a:lnTo>
                    <a:lnTo>
                      <a:pt x="125" y="2034"/>
                    </a:lnTo>
                    <a:lnTo>
                      <a:pt x="128" y="2029"/>
                    </a:lnTo>
                    <a:lnTo>
                      <a:pt x="129" y="2026"/>
                    </a:lnTo>
                    <a:lnTo>
                      <a:pt x="131" y="2023"/>
                    </a:lnTo>
                    <a:lnTo>
                      <a:pt x="133" y="2018"/>
                    </a:lnTo>
                    <a:lnTo>
                      <a:pt x="135" y="2015"/>
                    </a:lnTo>
                    <a:lnTo>
                      <a:pt x="136" y="2010"/>
                    </a:lnTo>
                    <a:lnTo>
                      <a:pt x="138" y="2005"/>
                    </a:lnTo>
                    <a:lnTo>
                      <a:pt x="140" y="2001"/>
                    </a:lnTo>
                    <a:lnTo>
                      <a:pt x="141" y="1997"/>
                    </a:lnTo>
                    <a:lnTo>
                      <a:pt x="143" y="1993"/>
                    </a:lnTo>
                    <a:lnTo>
                      <a:pt x="145" y="1988"/>
                    </a:lnTo>
                    <a:lnTo>
                      <a:pt x="147" y="1983"/>
                    </a:lnTo>
                    <a:lnTo>
                      <a:pt x="148" y="1980"/>
                    </a:lnTo>
                    <a:lnTo>
                      <a:pt x="151" y="1974"/>
                    </a:lnTo>
                    <a:lnTo>
                      <a:pt x="152" y="1969"/>
                    </a:lnTo>
                    <a:lnTo>
                      <a:pt x="154" y="1964"/>
                    </a:lnTo>
                    <a:lnTo>
                      <a:pt x="155" y="1959"/>
                    </a:lnTo>
                    <a:lnTo>
                      <a:pt x="157" y="1954"/>
                    </a:lnTo>
                    <a:lnTo>
                      <a:pt x="159" y="1950"/>
                    </a:lnTo>
                    <a:lnTo>
                      <a:pt x="161" y="1943"/>
                    </a:lnTo>
                    <a:lnTo>
                      <a:pt x="162" y="1939"/>
                    </a:lnTo>
                    <a:lnTo>
                      <a:pt x="164" y="1934"/>
                    </a:lnTo>
                    <a:lnTo>
                      <a:pt x="166" y="1927"/>
                    </a:lnTo>
                    <a:lnTo>
                      <a:pt x="168" y="1923"/>
                    </a:lnTo>
                    <a:lnTo>
                      <a:pt x="169" y="1916"/>
                    </a:lnTo>
                    <a:lnTo>
                      <a:pt x="171" y="1912"/>
                    </a:lnTo>
                    <a:lnTo>
                      <a:pt x="173" y="1905"/>
                    </a:lnTo>
                    <a:lnTo>
                      <a:pt x="175" y="1899"/>
                    </a:lnTo>
                    <a:lnTo>
                      <a:pt x="176" y="1894"/>
                    </a:lnTo>
                    <a:lnTo>
                      <a:pt x="178" y="1888"/>
                    </a:lnTo>
                    <a:lnTo>
                      <a:pt x="180" y="1881"/>
                    </a:lnTo>
                    <a:lnTo>
                      <a:pt x="182" y="1875"/>
                    </a:lnTo>
                    <a:lnTo>
                      <a:pt x="183" y="1869"/>
                    </a:lnTo>
                    <a:lnTo>
                      <a:pt x="185" y="1862"/>
                    </a:lnTo>
                    <a:lnTo>
                      <a:pt x="187" y="1856"/>
                    </a:lnTo>
                    <a:lnTo>
                      <a:pt x="188" y="1850"/>
                    </a:lnTo>
                    <a:lnTo>
                      <a:pt x="191" y="1842"/>
                    </a:lnTo>
                    <a:lnTo>
                      <a:pt x="192" y="1835"/>
                    </a:lnTo>
                    <a:lnTo>
                      <a:pt x="194" y="1829"/>
                    </a:lnTo>
                    <a:lnTo>
                      <a:pt x="195" y="1821"/>
                    </a:lnTo>
                    <a:lnTo>
                      <a:pt x="198" y="1815"/>
                    </a:lnTo>
                    <a:lnTo>
                      <a:pt x="199" y="1807"/>
                    </a:lnTo>
                    <a:lnTo>
                      <a:pt x="201" y="1800"/>
                    </a:lnTo>
                    <a:lnTo>
                      <a:pt x="202" y="1793"/>
                    </a:lnTo>
                    <a:lnTo>
                      <a:pt x="204" y="1785"/>
                    </a:lnTo>
                    <a:lnTo>
                      <a:pt x="206" y="1778"/>
                    </a:lnTo>
                    <a:lnTo>
                      <a:pt x="208" y="1770"/>
                    </a:lnTo>
                    <a:lnTo>
                      <a:pt x="209" y="1762"/>
                    </a:lnTo>
                    <a:lnTo>
                      <a:pt x="211" y="1754"/>
                    </a:lnTo>
                    <a:lnTo>
                      <a:pt x="213" y="1746"/>
                    </a:lnTo>
                    <a:lnTo>
                      <a:pt x="215" y="1739"/>
                    </a:lnTo>
                    <a:lnTo>
                      <a:pt x="216" y="1731"/>
                    </a:lnTo>
                    <a:lnTo>
                      <a:pt x="218" y="1721"/>
                    </a:lnTo>
                    <a:lnTo>
                      <a:pt x="220" y="1713"/>
                    </a:lnTo>
                    <a:lnTo>
                      <a:pt x="222" y="1705"/>
                    </a:lnTo>
                    <a:lnTo>
                      <a:pt x="223" y="1696"/>
                    </a:lnTo>
                    <a:lnTo>
                      <a:pt x="225" y="1688"/>
                    </a:lnTo>
                    <a:lnTo>
                      <a:pt x="227" y="1680"/>
                    </a:lnTo>
                    <a:lnTo>
                      <a:pt x="229" y="1670"/>
                    </a:lnTo>
                    <a:lnTo>
                      <a:pt x="231" y="1661"/>
                    </a:lnTo>
                    <a:lnTo>
                      <a:pt x="232" y="1651"/>
                    </a:lnTo>
                    <a:lnTo>
                      <a:pt x="234" y="1643"/>
                    </a:lnTo>
                    <a:lnTo>
                      <a:pt x="235" y="1634"/>
                    </a:lnTo>
                    <a:lnTo>
                      <a:pt x="238" y="1624"/>
                    </a:lnTo>
                    <a:lnTo>
                      <a:pt x="239" y="1615"/>
                    </a:lnTo>
                    <a:lnTo>
                      <a:pt x="241" y="1605"/>
                    </a:lnTo>
                    <a:lnTo>
                      <a:pt x="242" y="1596"/>
                    </a:lnTo>
                    <a:lnTo>
                      <a:pt x="245" y="1586"/>
                    </a:lnTo>
                    <a:lnTo>
                      <a:pt x="246" y="1577"/>
                    </a:lnTo>
                    <a:lnTo>
                      <a:pt x="248" y="1567"/>
                    </a:lnTo>
                    <a:lnTo>
                      <a:pt x="249" y="1556"/>
                    </a:lnTo>
                    <a:lnTo>
                      <a:pt x="251" y="1546"/>
                    </a:lnTo>
                    <a:lnTo>
                      <a:pt x="253" y="1535"/>
                    </a:lnTo>
                    <a:lnTo>
                      <a:pt x="255" y="1526"/>
                    </a:lnTo>
                    <a:lnTo>
                      <a:pt x="256" y="1515"/>
                    </a:lnTo>
                    <a:lnTo>
                      <a:pt x="258" y="1505"/>
                    </a:lnTo>
                    <a:lnTo>
                      <a:pt x="260" y="1494"/>
                    </a:lnTo>
                    <a:lnTo>
                      <a:pt x="262" y="1485"/>
                    </a:lnTo>
                    <a:lnTo>
                      <a:pt x="263" y="1473"/>
                    </a:lnTo>
                    <a:lnTo>
                      <a:pt x="265" y="1462"/>
                    </a:lnTo>
                    <a:lnTo>
                      <a:pt x="267" y="1451"/>
                    </a:lnTo>
                    <a:lnTo>
                      <a:pt x="269" y="1440"/>
                    </a:lnTo>
                    <a:lnTo>
                      <a:pt x="271" y="1429"/>
                    </a:lnTo>
                    <a:lnTo>
                      <a:pt x="272" y="1418"/>
                    </a:lnTo>
                    <a:lnTo>
                      <a:pt x="274" y="1407"/>
                    </a:lnTo>
                    <a:lnTo>
                      <a:pt x="276" y="1396"/>
                    </a:lnTo>
                    <a:lnTo>
                      <a:pt x="278" y="1383"/>
                    </a:lnTo>
                    <a:lnTo>
                      <a:pt x="279" y="1372"/>
                    </a:lnTo>
                    <a:lnTo>
                      <a:pt x="281" y="1361"/>
                    </a:lnTo>
                    <a:lnTo>
                      <a:pt x="282" y="1350"/>
                    </a:lnTo>
                    <a:lnTo>
                      <a:pt x="285" y="1337"/>
                    </a:lnTo>
                    <a:lnTo>
                      <a:pt x="286" y="1326"/>
                    </a:lnTo>
                    <a:lnTo>
                      <a:pt x="288" y="1313"/>
                    </a:lnTo>
                    <a:lnTo>
                      <a:pt x="289" y="1302"/>
                    </a:lnTo>
                    <a:lnTo>
                      <a:pt x="292" y="1289"/>
                    </a:lnTo>
                    <a:lnTo>
                      <a:pt x="293" y="1278"/>
                    </a:lnTo>
                    <a:lnTo>
                      <a:pt x="295" y="1265"/>
                    </a:lnTo>
                    <a:lnTo>
                      <a:pt x="296" y="1253"/>
                    </a:lnTo>
                    <a:lnTo>
                      <a:pt x="298" y="1242"/>
                    </a:lnTo>
                    <a:lnTo>
                      <a:pt x="300" y="1229"/>
                    </a:lnTo>
                    <a:lnTo>
                      <a:pt x="302" y="1216"/>
                    </a:lnTo>
                    <a:lnTo>
                      <a:pt x="303" y="1203"/>
                    </a:lnTo>
                    <a:lnTo>
                      <a:pt x="305" y="1191"/>
                    </a:lnTo>
                    <a:lnTo>
                      <a:pt x="307" y="1178"/>
                    </a:lnTo>
                    <a:lnTo>
                      <a:pt x="309" y="1165"/>
                    </a:lnTo>
                    <a:lnTo>
                      <a:pt x="311" y="1153"/>
                    </a:lnTo>
                    <a:lnTo>
                      <a:pt x="312" y="1140"/>
                    </a:lnTo>
                    <a:lnTo>
                      <a:pt x="314" y="1127"/>
                    </a:lnTo>
                    <a:lnTo>
                      <a:pt x="316" y="1115"/>
                    </a:lnTo>
                    <a:lnTo>
                      <a:pt x="318" y="1102"/>
                    </a:lnTo>
                    <a:lnTo>
                      <a:pt x="319" y="1089"/>
                    </a:lnTo>
                    <a:lnTo>
                      <a:pt x="321" y="1076"/>
                    </a:lnTo>
                    <a:lnTo>
                      <a:pt x="323" y="1062"/>
                    </a:lnTo>
                    <a:lnTo>
                      <a:pt x="325" y="1049"/>
                    </a:lnTo>
                    <a:lnTo>
                      <a:pt x="326" y="1037"/>
                    </a:lnTo>
                    <a:lnTo>
                      <a:pt x="328" y="1024"/>
                    </a:lnTo>
                    <a:lnTo>
                      <a:pt x="329" y="1011"/>
                    </a:lnTo>
                    <a:lnTo>
                      <a:pt x="332" y="997"/>
                    </a:lnTo>
                    <a:lnTo>
                      <a:pt x="333" y="984"/>
                    </a:lnTo>
                    <a:lnTo>
                      <a:pt x="335" y="972"/>
                    </a:lnTo>
                    <a:lnTo>
                      <a:pt x="336" y="957"/>
                    </a:lnTo>
                    <a:lnTo>
                      <a:pt x="339" y="945"/>
                    </a:lnTo>
                    <a:lnTo>
                      <a:pt x="340" y="930"/>
                    </a:lnTo>
                    <a:lnTo>
                      <a:pt x="342" y="918"/>
                    </a:lnTo>
                    <a:lnTo>
                      <a:pt x="343" y="905"/>
                    </a:lnTo>
                    <a:lnTo>
                      <a:pt x="345" y="891"/>
                    </a:lnTo>
                    <a:lnTo>
                      <a:pt x="347" y="878"/>
                    </a:lnTo>
                    <a:lnTo>
                      <a:pt x="349" y="865"/>
                    </a:lnTo>
                    <a:lnTo>
                      <a:pt x="350" y="851"/>
                    </a:lnTo>
                    <a:lnTo>
                      <a:pt x="352" y="838"/>
                    </a:lnTo>
                    <a:lnTo>
                      <a:pt x="354" y="824"/>
                    </a:lnTo>
                    <a:lnTo>
                      <a:pt x="356" y="811"/>
                    </a:lnTo>
                    <a:lnTo>
                      <a:pt x="358" y="799"/>
                    </a:lnTo>
                    <a:lnTo>
                      <a:pt x="359" y="784"/>
                    </a:lnTo>
                    <a:lnTo>
                      <a:pt x="361" y="772"/>
                    </a:lnTo>
                    <a:lnTo>
                      <a:pt x="363" y="759"/>
                    </a:lnTo>
                    <a:lnTo>
                      <a:pt x="365" y="745"/>
                    </a:lnTo>
                    <a:lnTo>
                      <a:pt x="366" y="732"/>
                    </a:lnTo>
                    <a:lnTo>
                      <a:pt x="368" y="719"/>
                    </a:lnTo>
                    <a:lnTo>
                      <a:pt x="370" y="705"/>
                    </a:lnTo>
                    <a:lnTo>
                      <a:pt x="372" y="692"/>
                    </a:lnTo>
                    <a:lnTo>
                      <a:pt x="373" y="680"/>
                    </a:lnTo>
                    <a:lnTo>
                      <a:pt x="375" y="665"/>
                    </a:lnTo>
                    <a:lnTo>
                      <a:pt x="376" y="653"/>
                    </a:lnTo>
                    <a:lnTo>
                      <a:pt x="379" y="640"/>
                    </a:lnTo>
                    <a:lnTo>
                      <a:pt x="380" y="627"/>
                    </a:lnTo>
                    <a:lnTo>
                      <a:pt x="382" y="614"/>
                    </a:lnTo>
                    <a:lnTo>
                      <a:pt x="383" y="602"/>
                    </a:lnTo>
                    <a:lnTo>
                      <a:pt x="386" y="589"/>
                    </a:lnTo>
                    <a:lnTo>
                      <a:pt x="387" y="576"/>
                    </a:lnTo>
                    <a:lnTo>
                      <a:pt x="389" y="564"/>
                    </a:lnTo>
                    <a:lnTo>
                      <a:pt x="390" y="551"/>
                    </a:lnTo>
                    <a:lnTo>
                      <a:pt x="392" y="538"/>
                    </a:lnTo>
                    <a:lnTo>
                      <a:pt x="394" y="526"/>
                    </a:lnTo>
                    <a:lnTo>
                      <a:pt x="396" y="514"/>
                    </a:lnTo>
                    <a:lnTo>
                      <a:pt x="398" y="502"/>
                    </a:lnTo>
                    <a:lnTo>
                      <a:pt x="399" y="489"/>
                    </a:lnTo>
                    <a:lnTo>
                      <a:pt x="401" y="478"/>
                    </a:lnTo>
                    <a:lnTo>
                      <a:pt x="403" y="465"/>
                    </a:lnTo>
                    <a:lnTo>
                      <a:pt x="405" y="454"/>
                    </a:lnTo>
                    <a:lnTo>
                      <a:pt x="406" y="441"/>
                    </a:lnTo>
                    <a:lnTo>
                      <a:pt x="408" y="430"/>
                    </a:lnTo>
                    <a:lnTo>
                      <a:pt x="410" y="419"/>
                    </a:lnTo>
                    <a:lnTo>
                      <a:pt x="412" y="406"/>
                    </a:lnTo>
                    <a:lnTo>
                      <a:pt x="413" y="395"/>
                    </a:lnTo>
                    <a:lnTo>
                      <a:pt x="415" y="384"/>
                    </a:lnTo>
                    <a:lnTo>
                      <a:pt x="417" y="373"/>
                    </a:lnTo>
                    <a:lnTo>
                      <a:pt x="419" y="362"/>
                    </a:lnTo>
                    <a:lnTo>
                      <a:pt x="420" y="351"/>
                    </a:lnTo>
                    <a:lnTo>
                      <a:pt x="422" y="340"/>
                    </a:lnTo>
                    <a:lnTo>
                      <a:pt x="424" y="330"/>
                    </a:lnTo>
                    <a:lnTo>
                      <a:pt x="426" y="319"/>
                    </a:lnTo>
                    <a:lnTo>
                      <a:pt x="427" y="308"/>
                    </a:lnTo>
                    <a:lnTo>
                      <a:pt x="429" y="298"/>
                    </a:lnTo>
                    <a:lnTo>
                      <a:pt x="430" y="287"/>
                    </a:lnTo>
                    <a:lnTo>
                      <a:pt x="433" y="278"/>
                    </a:lnTo>
                    <a:lnTo>
                      <a:pt x="434" y="268"/>
                    </a:lnTo>
                    <a:lnTo>
                      <a:pt x="436" y="259"/>
                    </a:lnTo>
                    <a:lnTo>
                      <a:pt x="438" y="249"/>
                    </a:lnTo>
                    <a:lnTo>
                      <a:pt x="440" y="240"/>
                    </a:lnTo>
                    <a:lnTo>
                      <a:pt x="441" y="230"/>
                    </a:lnTo>
                    <a:lnTo>
                      <a:pt x="443" y="221"/>
                    </a:lnTo>
                    <a:lnTo>
                      <a:pt x="445" y="211"/>
                    </a:lnTo>
                    <a:lnTo>
                      <a:pt x="446" y="203"/>
                    </a:lnTo>
                    <a:lnTo>
                      <a:pt x="449" y="194"/>
                    </a:lnTo>
                    <a:lnTo>
                      <a:pt x="450" y="186"/>
                    </a:lnTo>
                    <a:lnTo>
                      <a:pt x="452" y="178"/>
                    </a:lnTo>
                    <a:lnTo>
                      <a:pt x="453" y="168"/>
                    </a:lnTo>
                    <a:lnTo>
                      <a:pt x="456" y="160"/>
                    </a:lnTo>
                    <a:lnTo>
                      <a:pt x="457" y="152"/>
                    </a:lnTo>
                    <a:lnTo>
                      <a:pt x="459" y="146"/>
                    </a:lnTo>
                    <a:lnTo>
                      <a:pt x="460" y="138"/>
                    </a:lnTo>
                    <a:lnTo>
                      <a:pt x="462" y="130"/>
                    </a:lnTo>
                    <a:lnTo>
                      <a:pt x="464" y="124"/>
                    </a:lnTo>
                    <a:lnTo>
                      <a:pt x="466" y="116"/>
                    </a:lnTo>
                    <a:lnTo>
                      <a:pt x="467" y="110"/>
                    </a:lnTo>
                    <a:lnTo>
                      <a:pt x="469" y="103"/>
                    </a:lnTo>
                    <a:lnTo>
                      <a:pt x="471" y="97"/>
                    </a:lnTo>
                    <a:lnTo>
                      <a:pt x="473" y="91"/>
                    </a:lnTo>
                    <a:lnTo>
                      <a:pt x="474" y="84"/>
                    </a:lnTo>
                    <a:lnTo>
                      <a:pt x="476" y="79"/>
                    </a:lnTo>
                    <a:lnTo>
                      <a:pt x="478" y="73"/>
                    </a:lnTo>
                    <a:lnTo>
                      <a:pt x="480" y="68"/>
                    </a:lnTo>
                    <a:lnTo>
                      <a:pt x="481" y="62"/>
                    </a:lnTo>
                    <a:lnTo>
                      <a:pt x="483" y="57"/>
                    </a:lnTo>
                    <a:lnTo>
                      <a:pt x="485" y="52"/>
                    </a:lnTo>
                    <a:lnTo>
                      <a:pt x="487" y="48"/>
                    </a:lnTo>
                    <a:lnTo>
                      <a:pt x="488" y="44"/>
                    </a:lnTo>
                    <a:lnTo>
                      <a:pt x="490" y="40"/>
                    </a:lnTo>
                    <a:lnTo>
                      <a:pt x="492" y="35"/>
                    </a:lnTo>
                    <a:lnTo>
                      <a:pt x="493" y="32"/>
                    </a:lnTo>
                    <a:lnTo>
                      <a:pt x="496" y="29"/>
                    </a:lnTo>
                    <a:lnTo>
                      <a:pt x="497" y="25"/>
                    </a:lnTo>
                    <a:lnTo>
                      <a:pt x="499" y="22"/>
                    </a:lnTo>
                    <a:lnTo>
                      <a:pt x="500" y="19"/>
                    </a:lnTo>
                    <a:lnTo>
                      <a:pt x="503" y="16"/>
                    </a:lnTo>
                    <a:lnTo>
                      <a:pt x="504" y="13"/>
                    </a:lnTo>
                    <a:lnTo>
                      <a:pt x="506" y="11"/>
                    </a:lnTo>
                    <a:lnTo>
                      <a:pt x="507" y="10"/>
                    </a:lnTo>
                    <a:lnTo>
                      <a:pt x="509" y="6"/>
                    </a:lnTo>
                    <a:lnTo>
                      <a:pt x="511" y="5"/>
                    </a:lnTo>
                    <a:lnTo>
                      <a:pt x="513" y="5"/>
                    </a:lnTo>
                    <a:lnTo>
                      <a:pt x="514" y="3"/>
                    </a:lnTo>
                    <a:lnTo>
                      <a:pt x="516" y="2"/>
                    </a:lnTo>
                    <a:lnTo>
                      <a:pt x="518" y="2"/>
                    </a:lnTo>
                    <a:lnTo>
                      <a:pt x="520" y="2"/>
                    </a:lnTo>
                    <a:lnTo>
                      <a:pt x="521" y="0"/>
                    </a:lnTo>
                    <a:lnTo>
                      <a:pt x="523" y="0"/>
                    </a:lnTo>
                    <a:lnTo>
                      <a:pt x="525" y="0"/>
                    </a:lnTo>
                    <a:lnTo>
                      <a:pt x="527" y="2"/>
                    </a:lnTo>
                    <a:lnTo>
                      <a:pt x="528" y="2"/>
                    </a:lnTo>
                    <a:lnTo>
                      <a:pt x="530" y="2"/>
                    </a:lnTo>
                    <a:lnTo>
                      <a:pt x="532" y="3"/>
                    </a:lnTo>
                    <a:lnTo>
                      <a:pt x="534" y="5"/>
                    </a:lnTo>
                    <a:lnTo>
                      <a:pt x="536" y="5"/>
                    </a:lnTo>
                    <a:lnTo>
                      <a:pt x="537" y="6"/>
                    </a:lnTo>
                    <a:lnTo>
                      <a:pt x="539" y="10"/>
                    </a:lnTo>
                    <a:lnTo>
                      <a:pt x="541" y="11"/>
                    </a:lnTo>
                    <a:lnTo>
                      <a:pt x="543" y="13"/>
                    </a:lnTo>
                    <a:lnTo>
                      <a:pt x="544" y="16"/>
                    </a:lnTo>
                    <a:lnTo>
                      <a:pt x="546" y="19"/>
                    </a:lnTo>
                    <a:lnTo>
                      <a:pt x="547" y="22"/>
                    </a:lnTo>
                    <a:lnTo>
                      <a:pt x="550" y="25"/>
                    </a:lnTo>
                    <a:lnTo>
                      <a:pt x="551" y="29"/>
                    </a:lnTo>
                    <a:lnTo>
                      <a:pt x="553" y="32"/>
                    </a:lnTo>
                    <a:lnTo>
                      <a:pt x="554" y="35"/>
                    </a:lnTo>
                    <a:lnTo>
                      <a:pt x="557" y="40"/>
                    </a:lnTo>
                    <a:lnTo>
                      <a:pt x="558" y="44"/>
                    </a:lnTo>
                    <a:lnTo>
                      <a:pt x="560" y="48"/>
                    </a:lnTo>
                    <a:lnTo>
                      <a:pt x="561" y="52"/>
                    </a:lnTo>
                    <a:lnTo>
                      <a:pt x="563" y="57"/>
                    </a:lnTo>
                    <a:lnTo>
                      <a:pt x="565" y="62"/>
                    </a:lnTo>
                    <a:lnTo>
                      <a:pt x="567" y="68"/>
                    </a:lnTo>
                    <a:lnTo>
                      <a:pt x="568" y="73"/>
                    </a:lnTo>
                    <a:lnTo>
                      <a:pt x="570" y="79"/>
                    </a:lnTo>
                    <a:lnTo>
                      <a:pt x="572" y="84"/>
                    </a:lnTo>
                    <a:lnTo>
                      <a:pt x="574" y="91"/>
                    </a:lnTo>
                    <a:lnTo>
                      <a:pt x="576" y="97"/>
                    </a:lnTo>
                    <a:lnTo>
                      <a:pt x="577" y="103"/>
                    </a:lnTo>
                    <a:lnTo>
                      <a:pt x="579" y="110"/>
                    </a:lnTo>
                    <a:lnTo>
                      <a:pt x="581" y="116"/>
                    </a:lnTo>
                    <a:lnTo>
                      <a:pt x="583" y="124"/>
                    </a:lnTo>
                    <a:lnTo>
                      <a:pt x="584" y="130"/>
                    </a:lnTo>
                    <a:lnTo>
                      <a:pt x="586" y="138"/>
                    </a:lnTo>
                    <a:lnTo>
                      <a:pt x="588" y="146"/>
                    </a:lnTo>
                    <a:lnTo>
                      <a:pt x="590" y="152"/>
                    </a:lnTo>
                    <a:lnTo>
                      <a:pt x="591" y="160"/>
                    </a:lnTo>
                    <a:lnTo>
                      <a:pt x="593" y="168"/>
                    </a:lnTo>
                    <a:lnTo>
                      <a:pt x="594" y="178"/>
                    </a:lnTo>
                    <a:lnTo>
                      <a:pt x="597" y="186"/>
                    </a:lnTo>
                    <a:lnTo>
                      <a:pt x="598" y="194"/>
                    </a:lnTo>
                    <a:lnTo>
                      <a:pt x="600" y="203"/>
                    </a:lnTo>
                    <a:lnTo>
                      <a:pt x="601" y="211"/>
                    </a:lnTo>
                    <a:lnTo>
                      <a:pt x="604" y="221"/>
                    </a:lnTo>
                    <a:lnTo>
                      <a:pt x="605" y="230"/>
                    </a:lnTo>
                    <a:lnTo>
                      <a:pt x="607" y="240"/>
                    </a:lnTo>
                    <a:lnTo>
                      <a:pt x="608" y="249"/>
                    </a:lnTo>
                    <a:lnTo>
                      <a:pt x="610" y="259"/>
                    </a:lnTo>
                    <a:lnTo>
                      <a:pt x="612" y="268"/>
                    </a:lnTo>
                    <a:lnTo>
                      <a:pt x="614" y="278"/>
                    </a:lnTo>
                    <a:lnTo>
                      <a:pt x="616" y="287"/>
                    </a:lnTo>
                    <a:lnTo>
                      <a:pt x="617" y="298"/>
                    </a:lnTo>
                    <a:lnTo>
                      <a:pt x="619" y="308"/>
                    </a:lnTo>
                    <a:lnTo>
                      <a:pt x="621" y="319"/>
                    </a:lnTo>
                    <a:lnTo>
                      <a:pt x="623" y="330"/>
                    </a:lnTo>
                    <a:lnTo>
                      <a:pt x="624" y="340"/>
                    </a:lnTo>
                    <a:lnTo>
                      <a:pt x="627" y="351"/>
                    </a:lnTo>
                    <a:lnTo>
                      <a:pt x="628" y="362"/>
                    </a:lnTo>
                    <a:lnTo>
                      <a:pt x="630" y="373"/>
                    </a:lnTo>
                    <a:lnTo>
                      <a:pt x="631" y="384"/>
                    </a:lnTo>
                    <a:lnTo>
                      <a:pt x="633" y="395"/>
                    </a:lnTo>
                    <a:lnTo>
                      <a:pt x="635" y="406"/>
                    </a:lnTo>
                    <a:lnTo>
                      <a:pt x="637" y="419"/>
                    </a:lnTo>
                    <a:lnTo>
                      <a:pt x="638" y="430"/>
                    </a:lnTo>
                    <a:lnTo>
                      <a:pt x="640" y="441"/>
                    </a:lnTo>
                    <a:lnTo>
                      <a:pt x="642" y="454"/>
                    </a:lnTo>
                    <a:lnTo>
                      <a:pt x="644" y="465"/>
                    </a:lnTo>
                    <a:lnTo>
                      <a:pt x="645" y="478"/>
                    </a:lnTo>
                    <a:lnTo>
                      <a:pt x="647" y="489"/>
                    </a:lnTo>
                    <a:lnTo>
                      <a:pt x="648" y="502"/>
                    </a:lnTo>
                    <a:lnTo>
                      <a:pt x="651" y="514"/>
                    </a:lnTo>
                    <a:lnTo>
                      <a:pt x="652" y="526"/>
                    </a:lnTo>
                    <a:lnTo>
                      <a:pt x="654" y="538"/>
                    </a:lnTo>
                    <a:lnTo>
                      <a:pt x="656" y="551"/>
                    </a:lnTo>
                    <a:lnTo>
                      <a:pt x="658" y="564"/>
                    </a:lnTo>
                    <a:lnTo>
                      <a:pt x="659" y="576"/>
                    </a:lnTo>
                    <a:lnTo>
                      <a:pt x="661" y="589"/>
                    </a:lnTo>
                    <a:lnTo>
                      <a:pt x="663" y="602"/>
                    </a:lnTo>
                    <a:lnTo>
                      <a:pt x="664" y="614"/>
                    </a:lnTo>
                    <a:lnTo>
                      <a:pt x="666" y="627"/>
                    </a:lnTo>
                    <a:lnTo>
                      <a:pt x="668" y="640"/>
                    </a:lnTo>
                    <a:lnTo>
                      <a:pt x="670" y="653"/>
                    </a:lnTo>
                    <a:lnTo>
                      <a:pt x="671" y="665"/>
                    </a:lnTo>
                    <a:lnTo>
                      <a:pt x="674" y="680"/>
                    </a:lnTo>
                    <a:lnTo>
                      <a:pt x="675" y="692"/>
                    </a:lnTo>
                    <a:lnTo>
                      <a:pt x="677" y="705"/>
                    </a:lnTo>
                    <a:lnTo>
                      <a:pt x="678" y="719"/>
                    </a:lnTo>
                    <a:lnTo>
                      <a:pt x="680" y="732"/>
                    </a:lnTo>
                    <a:lnTo>
                      <a:pt x="682" y="745"/>
                    </a:lnTo>
                    <a:lnTo>
                      <a:pt x="684" y="759"/>
                    </a:lnTo>
                    <a:lnTo>
                      <a:pt x="685" y="772"/>
                    </a:lnTo>
                    <a:lnTo>
                      <a:pt x="687" y="784"/>
                    </a:lnTo>
                    <a:lnTo>
                      <a:pt x="689" y="799"/>
                    </a:lnTo>
                    <a:lnTo>
                      <a:pt x="691" y="811"/>
                    </a:lnTo>
                    <a:lnTo>
                      <a:pt x="692" y="824"/>
                    </a:lnTo>
                    <a:lnTo>
                      <a:pt x="694" y="838"/>
                    </a:lnTo>
                    <a:lnTo>
                      <a:pt x="696" y="851"/>
                    </a:lnTo>
                    <a:lnTo>
                      <a:pt x="698" y="865"/>
                    </a:lnTo>
                    <a:lnTo>
                      <a:pt x="699" y="878"/>
                    </a:lnTo>
                    <a:lnTo>
                      <a:pt x="701" y="891"/>
                    </a:lnTo>
                    <a:lnTo>
                      <a:pt x="703" y="905"/>
                    </a:lnTo>
                    <a:lnTo>
                      <a:pt x="705" y="918"/>
                    </a:lnTo>
                    <a:lnTo>
                      <a:pt x="706" y="930"/>
                    </a:lnTo>
                    <a:lnTo>
                      <a:pt x="708" y="945"/>
                    </a:lnTo>
                    <a:lnTo>
                      <a:pt x="710" y="957"/>
                    </a:lnTo>
                    <a:lnTo>
                      <a:pt x="712" y="972"/>
                    </a:lnTo>
                    <a:lnTo>
                      <a:pt x="714" y="984"/>
                    </a:lnTo>
                    <a:lnTo>
                      <a:pt x="715" y="997"/>
                    </a:lnTo>
                    <a:lnTo>
                      <a:pt x="717" y="1011"/>
                    </a:lnTo>
                    <a:lnTo>
                      <a:pt x="718" y="1024"/>
                    </a:lnTo>
                    <a:lnTo>
                      <a:pt x="721" y="1037"/>
                    </a:lnTo>
                    <a:lnTo>
                      <a:pt x="722" y="1049"/>
                    </a:lnTo>
                    <a:lnTo>
                      <a:pt x="724" y="1062"/>
                    </a:lnTo>
                    <a:lnTo>
                      <a:pt x="725" y="1076"/>
                    </a:lnTo>
                    <a:lnTo>
                      <a:pt x="728" y="1089"/>
                    </a:lnTo>
                    <a:lnTo>
                      <a:pt x="729" y="1102"/>
                    </a:lnTo>
                    <a:lnTo>
                      <a:pt x="731" y="1115"/>
                    </a:lnTo>
                    <a:lnTo>
                      <a:pt x="732" y="1127"/>
                    </a:lnTo>
                    <a:lnTo>
                      <a:pt x="734" y="1140"/>
                    </a:lnTo>
                    <a:lnTo>
                      <a:pt x="736" y="1153"/>
                    </a:lnTo>
                    <a:lnTo>
                      <a:pt x="738" y="1165"/>
                    </a:lnTo>
                    <a:lnTo>
                      <a:pt x="739" y="1178"/>
                    </a:lnTo>
                    <a:lnTo>
                      <a:pt x="741" y="1191"/>
                    </a:lnTo>
                    <a:lnTo>
                      <a:pt x="743" y="1203"/>
                    </a:lnTo>
                    <a:lnTo>
                      <a:pt x="745" y="1216"/>
                    </a:lnTo>
                    <a:lnTo>
                      <a:pt x="746" y="1229"/>
                    </a:lnTo>
                    <a:lnTo>
                      <a:pt x="748" y="1242"/>
                    </a:lnTo>
                    <a:lnTo>
                      <a:pt x="750" y="1253"/>
                    </a:lnTo>
                    <a:lnTo>
                      <a:pt x="752" y="1265"/>
                    </a:lnTo>
                    <a:lnTo>
                      <a:pt x="754" y="1278"/>
                    </a:lnTo>
                    <a:lnTo>
                      <a:pt x="755" y="1289"/>
                    </a:lnTo>
                    <a:lnTo>
                      <a:pt x="757" y="1302"/>
                    </a:lnTo>
                    <a:lnTo>
                      <a:pt x="759" y="1313"/>
                    </a:lnTo>
                    <a:lnTo>
                      <a:pt x="761" y="1326"/>
                    </a:lnTo>
                    <a:lnTo>
                      <a:pt x="762" y="1337"/>
                    </a:lnTo>
                    <a:lnTo>
                      <a:pt x="764" y="1350"/>
                    </a:lnTo>
                    <a:lnTo>
                      <a:pt x="765" y="1361"/>
                    </a:lnTo>
                    <a:lnTo>
                      <a:pt x="768" y="1372"/>
                    </a:lnTo>
                    <a:lnTo>
                      <a:pt x="769" y="1383"/>
                    </a:lnTo>
                    <a:lnTo>
                      <a:pt x="771" y="1396"/>
                    </a:lnTo>
                    <a:lnTo>
                      <a:pt x="772" y="1407"/>
                    </a:lnTo>
                    <a:lnTo>
                      <a:pt x="775" y="1418"/>
                    </a:lnTo>
                    <a:lnTo>
                      <a:pt x="776" y="1429"/>
                    </a:lnTo>
                    <a:lnTo>
                      <a:pt x="778" y="1440"/>
                    </a:lnTo>
                    <a:lnTo>
                      <a:pt x="779" y="1451"/>
                    </a:lnTo>
                    <a:lnTo>
                      <a:pt x="781" y="1462"/>
                    </a:lnTo>
                    <a:lnTo>
                      <a:pt x="783" y="1473"/>
                    </a:lnTo>
                    <a:lnTo>
                      <a:pt x="785" y="1485"/>
                    </a:lnTo>
                    <a:lnTo>
                      <a:pt x="786" y="1494"/>
                    </a:lnTo>
                    <a:lnTo>
                      <a:pt x="788" y="1505"/>
                    </a:lnTo>
                    <a:lnTo>
                      <a:pt x="790" y="1515"/>
                    </a:lnTo>
                    <a:lnTo>
                      <a:pt x="792" y="1526"/>
                    </a:lnTo>
                    <a:lnTo>
                      <a:pt x="794" y="1535"/>
                    </a:lnTo>
                    <a:lnTo>
                      <a:pt x="795" y="1546"/>
                    </a:lnTo>
                    <a:lnTo>
                      <a:pt x="797" y="1556"/>
                    </a:lnTo>
                    <a:lnTo>
                      <a:pt x="799" y="1567"/>
                    </a:lnTo>
                    <a:lnTo>
                      <a:pt x="801" y="1577"/>
                    </a:lnTo>
                    <a:lnTo>
                      <a:pt x="802" y="1586"/>
                    </a:lnTo>
                    <a:lnTo>
                      <a:pt x="804" y="1596"/>
                    </a:lnTo>
                    <a:lnTo>
                      <a:pt x="806" y="1605"/>
                    </a:lnTo>
                    <a:lnTo>
                      <a:pt x="808" y="1615"/>
                    </a:lnTo>
                    <a:lnTo>
                      <a:pt x="809" y="1624"/>
                    </a:lnTo>
                    <a:lnTo>
                      <a:pt x="811" y="1634"/>
                    </a:lnTo>
                    <a:lnTo>
                      <a:pt x="813" y="1643"/>
                    </a:lnTo>
                    <a:lnTo>
                      <a:pt x="815" y="1651"/>
                    </a:lnTo>
                    <a:lnTo>
                      <a:pt x="816" y="1661"/>
                    </a:lnTo>
                    <a:lnTo>
                      <a:pt x="818" y="1670"/>
                    </a:lnTo>
                    <a:lnTo>
                      <a:pt x="819" y="1680"/>
                    </a:lnTo>
                    <a:lnTo>
                      <a:pt x="822" y="1688"/>
                    </a:lnTo>
                    <a:lnTo>
                      <a:pt x="823" y="1696"/>
                    </a:lnTo>
                    <a:lnTo>
                      <a:pt x="825" y="1705"/>
                    </a:lnTo>
                    <a:lnTo>
                      <a:pt x="826" y="1713"/>
                    </a:lnTo>
                    <a:lnTo>
                      <a:pt x="829" y="1721"/>
                    </a:lnTo>
                    <a:lnTo>
                      <a:pt x="830" y="1731"/>
                    </a:lnTo>
                    <a:lnTo>
                      <a:pt x="832" y="1739"/>
                    </a:lnTo>
                    <a:lnTo>
                      <a:pt x="834" y="1746"/>
                    </a:lnTo>
                    <a:lnTo>
                      <a:pt x="835" y="1754"/>
                    </a:lnTo>
                    <a:lnTo>
                      <a:pt x="837" y="1762"/>
                    </a:lnTo>
                    <a:lnTo>
                      <a:pt x="839" y="1770"/>
                    </a:lnTo>
                    <a:lnTo>
                      <a:pt x="841" y="1778"/>
                    </a:lnTo>
                    <a:lnTo>
                      <a:pt x="842" y="1785"/>
                    </a:lnTo>
                    <a:lnTo>
                      <a:pt x="844" y="1793"/>
                    </a:lnTo>
                    <a:lnTo>
                      <a:pt x="846" y="1800"/>
                    </a:lnTo>
                    <a:lnTo>
                      <a:pt x="848" y="1807"/>
                    </a:lnTo>
                    <a:lnTo>
                      <a:pt x="849" y="1815"/>
                    </a:lnTo>
                    <a:lnTo>
                      <a:pt x="851" y="1821"/>
                    </a:lnTo>
                    <a:lnTo>
                      <a:pt x="853" y="1829"/>
                    </a:lnTo>
                    <a:lnTo>
                      <a:pt x="855" y="1835"/>
                    </a:lnTo>
                    <a:lnTo>
                      <a:pt x="856" y="1842"/>
                    </a:lnTo>
                    <a:lnTo>
                      <a:pt x="858" y="1850"/>
                    </a:lnTo>
                    <a:lnTo>
                      <a:pt x="860" y="1856"/>
                    </a:lnTo>
                    <a:lnTo>
                      <a:pt x="862" y="1862"/>
                    </a:lnTo>
                    <a:lnTo>
                      <a:pt x="863" y="1869"/>
                    </a:lnTo>
                    <a:lnTo>
                      <a:pt x="865" y="1875"/>
                    </a:lnTo>
                    <a:lnTo>
                      <a:pt x="866" y="1881"/>
                    </a:lnTo>
                    <a:lnTo>
                      <a:pt x="869" y="1888"/>
                    </a:lnTo>
                    <a:lnTo>
                      <a:pt x="870" y="1894"/>
                    </a:lnTo>
                    <a:lnTo>
                      <a:pt x="872" y="1899"/>
                    </a:lnTo>
                    <a:lnTo>
                      <a:pt x="873" y="1905"/>
                    </a:lnTo>
                    <a:lnTo>
                      <a:pt x="876" y="1912"/>
                    </a:lnTo>
                    <a:lnTo>
                      <a:pt x="877" y="1916"/>
                    </a:lnTo>
                    <a:lnTo>
                      <a:pt x="879" y="1923"/>
                    </a:lnTo>
                    <a:lnTo>
                      <a:pt x="881" y="1927"/>
                    </a:lnTo>
                    <a:lnTo>
                      <a:pt x="882" y="1934"/>
                    </a:lnTo>
                    <a:lnTo>
                      <a:pt x="884" y="1939"/>
                    </a:lnTo>
                    <a:lnTo>
                      <a:pt x="886" y="1943"/>
                    </a:lnTo>
                    <a:lnTo>
                      <a:pt x="888" y="1950"/>
                    </a:lnTo>
                    <a:lnTo>
                      <a:pt x="889" y="1954"/>
                    </a:lnTo>
                    <a:lnTo>
                      <a:pt x="892" y="1959"/>
                    </a:lnTo>
                    <a:lnTo>
                      <a:pt x="893" y="1964"/>
                    </a:lnTo>
                    <a:lnTo>
                      <a:pt x="895" y="1969"/>
                    </a:lnTo>
                    <a:lnTo>
                      <a:pt x="896" y="1974"/>
                    </a:lnTo>
                    <a:lnTo>
                      <a:pt x="898" y="1980"/>
                    </a:lnTo>
                    <a:lnTo>
                      <a:pt x="900" y="1983"/>
                    </a:lnTo>
                    <a:lnTo>
                      <a:pt x="902" y="1988"/>
                    </a:lnTo>
                    <a:lnTo>
                      <a:pt x="903" y="1993"/>
                    </a:lnTo>
                    <a:lnTo>
                      <a:pt x="905" y="1997"/>
                    </a:lnTo>
                    <a:lnTo>
                      <a:pt x="907" y="2001"/>
                    </a:lnTo>
                    <a:lnTo>
                      <a:pt x="909" y="2005"/>
                    </a:lnTo>
                    <a:lnTo>
                      <a:pt x="910" y="2010"/>
                    </a:lnTo>
                    <a:lnTo>
                      <a:pt x="912" y="2015"/>
                    </a:lnTo>
                    <a:lnTo>
                      <a:pt x="913" y="2018"/>
                    </a:lnTo>
                    <a:lnTo>
                      <a:pt x="916" y="2023"/>
                    </a:lnTo>
                    <a:lnTo>
                      <a:pt x="917" y="2026"/>
                    </a:lnTo>
                    <a:lnTo>
                      <a:pt x="919" y="2029"/>
                    </a:lnTo>
                    <a:lnTo>
                      <a:pt x="921" y="2034"/>
                    </a:lnTo>
                    <a:lnTo>
                      <a:pt x="923" y="2037"/>
                    </a:lnTo>
                    <a:lnTo>
                      <a:pt x="924" y="2040"/>
                    </a:lnTo>
                    <a:lnTo>
                      <a:pt x="926" y="2045"/>
                    </a:lnTo>
                    <a:lnTo>
                      <a:pt x="928" y="2048"/>
                    </a:lnTo>
                    <a:lnTo>
                      <a:pt x="929" y="2051"/>
                    </a:lnTo>
                    <a:lnTo>
                      <a:pt x="932" y="2055"/>
                    </a:lnTo>
                    <a:lnTo>
                      <a:pt x="933" y="2058"/>
                    </a:lnTo>
                    <a:lnTo>
                      <a:pt x="935" y="2061"/>
                    </a:lnTo>
                    <a:lnTo>
                      <a:pt x="936" y="2064"/>
                    </a:lnTo>
                    <a:lnTo>
                      <a:pt x="939" y="2067"/>
                    </a:lnTo>
                    <a:lnTo>
                      <a:pt x="940" y="2070"/>
                    </a:lnTo>
                    <a:lnTo>
                      <a:pt x="942" y="2074"/>
                    </a:lnTo>
                    <a:lnTo>
                      <a:pt x="943" y="2077"/>
                    </a:lnTo>
                    <a:lnTo>
                      <a:pt x="945" y="2080"/>
                    </a:lnTo>
                    <a:lnTo>
                      <a:pt x="947" y="2082"/>
                    </a:lnTo>
                    <a:lnTo>
                      <a:pt x="949" y="2085"/>
                    </a:lnTo>
                    <a:lnTo>
                      <a:pt x="950" y="2088"/>
                    </a:lnTo>
                    <a:lnTo>
                      <a:pt x="952" y="2089"/>
                    </a:lnTo>
                    <a:lnTo>
                      <a:pt x="954" y="2093"/>
                    </a:lnTo>
                    <a:lnTo>
                      <a:pt x="956" y="2096"/>
                    </a:lnTo>
                    <a:lnTo>
                      <a:pt x="957" y="2097"/>
                    </a:lnTo>
                    <a:lnTo>
                      <a:pt x="959" y="2101"/>
                    </a:lnTo>
                    <a:lnTo>
                      <a:pt x="961" y="2102"/>
                    </a:lnTo>
                    <a:lnTo>
                      <a:pt x="963" y="2105"/>
                    </a:lnTo>
                    <a:lnTo>
                      <a:pt x="964" y="2107"/>
                    </a:lnTo>
                    <a:lnTo>
                      <a:pt x="966" y="2110"/>
                    </a:lnTo>
                    <a:lnTo>
                      <a:pt x="968" y="2112"/>
                    </a:lnTo>
                    <a:lnTo>
                      <a:pt x="970" y="2113"/>
                    </a:lnTo>
                    <a:lnTo>
                      <a:pt x="972" y="2116"/>
                    </a:lnTo>
                    <a:lnTo>
                      <a:pt x="973" y="2118"/>
                    </a:lnTo>
                    <a:lnTo>
                      <a:pt x="975" y="2120"/>
                    </a:lnTo>
                    <a:lnTo>
                      <a:pt x="976" y="2121"/>
                    </a:lnTo>
                    <a:lnTo>
                      <a:pt x="979" y="2124"/>
                    </a:lnTo>
                    <a:lnTo>
                      <a:pt x="980" y="2126"/>
                    </a:lnTo>
                    <a:lnTo>
                      <a:pt x="982" y="2128"/>
                    </a:lnTo>
                    <a:lnTo>
                      <a:pt x="983" y="2129"/>
                    </a:lnTo>
                    <a:lnTo>
                      <a:pt x="986" y="2131"/>
                    </a:lnTo>
                    <a:lnTo>
                      <a:pt x="987" y="2132"/>
                    </a:lnTo>
                    <a:lnTo>
                      <a:pt x="989" y="2134"/>
                    </a:lnTo>
                    <a:lnTo>
                      <a:pt x="990" y="2135"/>
                    </a:lnTo>
                    <a:lnTo>
                      <a:pt x="992" y="2137"/>
                    </a:lnTo>
                    <a:lnTo>
                      <a:pt x="994" y="2139"/>
                    </a:lnTo>
                    <a:lnTo>
                      <a:pt x="996" y="2140"/>
                    </a:lnTo>
                    <a:lnTo>
                      <a:pt x="997" y="2142"/>
                    </a:lnTo>
                    <a:lnTo>
                      <a:pt x="999" y="2143"/>
                    </a:lnTo>
                    <a:lnTo>
                      <a:pt x="1001" y="2145"/>
                    </a:lnTo>
                    <a:lnTo>
                      <a:pt x="1003" y="2147"/>
                    </a:lnTo>
                    <a:lnTo>
                      <a:pt x="1004" y="2148"/>
                    </a:lnTo>
                    <a:lnTo>
                      <a:pt x="1006" y="2150"/>
                    </a:lnTo>
                    <a:lnTo>
                      <a:pt x="1008" y="2151"/>
                    </a:lnTo>
                    <a:lnTo>
                      <a:pt x="1010" y="2151"/>
                    </a:lnTo>
                    <a:lnTo>
                      <a:pt x="1011" y="2153"/>
                    </a:lnTo>
                    <a:lnTo>
                      <a:pt x="1013" y="2155"/>
                    </a:lnTo>
                    <a:lnTo>
                      <a:pt x="1015" y="2156"/>
                    </a:lnTo>
                    <a:lnTo>
                      <a:pt x="1017" y="2156"/>
                    </a:lnTo>
                    <a:lnTo>
                      <a:pt x="1019" y="2158"/>
                    </a:lnTo>
                    <a:lnTo>
                      <a:pt x="1020" y="2159"/>
                    </a:lnTo>
                    <a:lnTo>
                      <a:pt x="1022" y="2159"/>
                    </a:lnTo>
                    <a:lnTo>
                      <a:pt x="1023" y="2161"/>
                    </a:lnTo>
                    <a:lnTo>
                      <a:pt x="1026" y="2162"/>
                    </a:lnTo>
                    <a:lnTo>
                      <a:pt x="1027" y="2162"/>
                    </a:lnTo>
                    <a:lnTo>
                      <a:pt x="1029" y="2164"/>
                    </a:lnTo>
                    <a:lnTo>
                      <a:pt x="1030" y="2164"/>
                    </a:lnTo>
                    <a:lnTo>
                      <a:pt x="1033" y="2166"/>
                    </a:lnTo>
                    <a:lnTo>
                      <a:pt x="1034" y="2167"/>
                    </a:lnTo>
                    <a:lnTo>
                      <a:pt x="1036" y="2167"/>
                    </a:lnTo>
                    <a:lnTo>
                      <a:pt x="1037" y="2169"/>
                    </a:lnTo>
                    <a:lnTo>
                      <a:pt x="1039" y="2169"/>
                    </a:lnTo>
                    <a:lnTo>
                      <a:pt x="1041" y="2170"/>
                    </a:lnTo>
                    <a:lnTo>
                      <a:pt x="1043" y="2170"/>
                    </a:lnTo>
                    <a:lnTo>
                      <a:pt x="1044" y="2172"/>
                    </a:lnTo>
                    <a:lnTo>
                      <a:pt x="1046" y="2172"/>
                    </a:lnTo>
                  </a:path>
                </a:pathLst>
              </a:custGeom>
              <a:solidFill>
                <a:srgbClr val="FFFFCC"/>
              </a:solidFill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aphicFrame>
            <p:nvGraphicFramePr>
              <p:cNvPr id="45" name="Object 3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784" y="1246"/>
              <a:ext cx="491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9" name="Equation" r:id="rId3" imgW="338203" imgH="150312" progId="Equation.2">
                      <p:embed/>
                    </p:oleObj>
                  </mc:Choice>
                  <mc:Fallback>
                    <p:oleObj name="Equation" r:id="rId3" imgW="338203" imgH="150312" progId="Equation.2">
                      <p:embed/>
                      <p:pic>
                        <p:nvPicPr>
                          <p:cNvPr id="0" name="Picture 9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4" y="1246"/>
                            <a:ext cx="491" cy="269"/>
                          </a:xfrm>
                          <a:prstGeom prst="rect">
                            <a:avLst/>
                          </a:prstGeom>
                          <a:solidFill>
                            <a:srgbClr val="FFFFCC"/>
                          </a:solidFill>
                          <a:ln w="762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" name="Arc 32"/>
              <p:cNvSpPr>
                <a:spLocks/>
              </p:cNvSpPr>
              <p:nvPr/>
            </p:nvSpPr>
            <p:spPr bwMode="auto">
              <a:xfrm>
                <a:off x="1302" y="1324"/>
                <a:ext cx="408" cy="1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CC"/>
              </a:solidFill>
              <a:ln w="76200" cap="rnd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31" name="Group 40"/>
            <p:cNvGrpSpPr>
              <a:grpSpLocks/>
            </p:cNvGrpSpPr>
            <p:nvPr/>
          </p:nvGrpSpPr>
          <p:grpSpPr bwMode="auto">
            <a:xfrm>
              <a:off x="3130" y="1138"/>
              <a:ext cx="1901" cy="2196"/>
              <a:chOff x="3130" y="1138"/>
              <a:chExt cx="1901" cy="2196"/>
            </a:xfrm>
          </p:grpSpPr>
          <p:grpSp>
            <p:nvGrpSpPr>
              <p:cNvPr id="38" name="Group 38"/>
              <p:cNvGrpSpPr>
                <a:grpSpLocks/>
              </p:cNvGrpSpPr>
              <p:nvPr/>
            </p:nvGrpSpPr>
            <p:grpSpPr bwMode="auto">
              <a:xfrm>
                <a:off x="3130" y="1138"/>
                <a:ext cx="1901" cy="2185"/>
                <a:chOff x="3130" y="1138"/>
                <a:chExt cx="1901" cy="2185"/>
              </a:xfrm>
            </p:grpSpPr>
            <p:sp>
              <p:nvSpPr>
                <p:cNvPr id="40" name="Freeform 34"/>
                <p:cNvSpPr>
                  <a:spLocks/>
                </p:cNvSpPr>
                <p:nvPr/>
              </p:nvSpPr>
              <p:spPr bwMode="auto">
                <a:xfrm>
                  <a:off x="3130" y="1171"/>
                  <a:ext cx="1080" cy="2152"/>
                </a:xfrm>
                <a:custGeom>
                  <a:avLst/>
                  <a:gdLst>
                    <a:gd name="T0" fmla="*/ 16 w 1080"/>
                    <a:gd name="T1" fmla="*/ 2144 h 2152"/>
                    <a:gd name="T2" fmla="*/ 34 w 1080"/>
                    <a:gd name="T3" fmla="*/ 2133 h 2152"/>
                    <a:gd name="T4" fmla="*/ 52 w 1080"/>
                    <a:gd name="T5" fmla="*/ 2120 h 2152"/>
                    <a:gd name="T6" fmla="*/ 70 w 1080"/>
                    <a:gd name="T7" fmla="*/ 2104 h 2152"/>
                    <a:gd name="T8" fmla="*/ 88 w 1080"/>
                    <a:gd name="T9" fmla="*/ 2082 h 2152"/>
                    <a:gd name="T10" fmla="*/ 106 w 1080"/>
                    <a:gd name="T11" fmla="*/ 2056 h 2152"/>
                    <a:gd name="T12" fmla="*/ 124 w 1080"/>
                    <a:gd name="T13" fmla="*/ 2024 h 2152"/>
                    <a:gd name="T14" fmla="*/ 142 w 1080"/>
                    <a:gd name="T15" fmla="*/ 1986 h 2152"/>
                    <a:gd name="T16" fmla="*/ 160 w 1080"/>
                    <a:gd name="T17" fmla="*/ 1941 h 2152"/>
                    <a:gd name="T18" fmla="*/ 178 w 1080"/>
                    <a:gd name="T19" fmla="*/ 1887 h 2152"/>
                    <a:gd name="T20" fmla="*/ 196 w 1080"/>
                    <a:gd name="T21" fmla="*/ 1824 h 2152"/>
                    <a:gd name="T22" fmla="*/ 214 w 1080"/>
                    <a:gd name="T23" fmla="*/ 1753 h 2152"/>
                    <a:gd name="T24" fmla="*/ 232 w 1080"/>
                    <a:gd name="T25" fmla="*/ 1672 h 2152"/>
                    <a:gd name="T26" fmla="*/ 250 w 1080"/>
                    <a:gd name="T27" fmla="*/ 1580 h 2152"/>
                    <a:gd name="T28" fmla="*/ 268 w 1080"/>
                    <a:gd name="T29" fmla="*/ 1480 h 2152"/>
                    <a:gd name="T30" fmla="*/ 286 w 1080"/>
                    <a:gd name="T31" fmla="*/ 1370 h 2152"/>
                    <a:gd name="T32" fmla="*/ 304 w 1080"/>
                    <a:gd name="T33" fmla="*/ 1253 h 2152"/>
                    <a:gd name="T34" fmla="*/ 322 w 1080"/>
                    <a:gd name="T35" fmla="*/ 1129 h 2152"/>
                    <a:gd name="T36" fmla="*/ 340 w 1080"/>
                    <a:gd name="T37" fmla="*/ 1001 h 2152"/>
                    <a:gd name="T38" fmla="*/ 358 w 1080"/>
                    <a:gd name="T39" fmla="*/ 869 h 2152"/>
                    <a:gd name="T40" fmla="*/ 376 w 1080"/>
                    <a:gd name="T41" fmla="*/ 737 h 2152"/>
                    <a:gd name="T42" fmla="*/ 394 w 1080"/>
                    <a:gd name="T43" fmla="*/ 608 h 2152"/>
                    <a:gd name="T44" fmla="*/ 412 w 1080"/>
                    <a:gd name="T45" fmla="*/ 485 h 2152"/>
                    <a:gd name="T46" fmla="*/ 430 w 1080"/>
                    <a:gd name="T47" fmla="*/ 369 h 2152"/>
                    <a:gd name="T48" fmla="*/ 448 w 1080"/>
                    <a:gd name="T49" fmla="*/ 265 h 2152"/>
                    <a:gd name="T50" fmla="*/ 466 w 1080"/>
                    <a:gd name="T51" fmla="*/ 175 h 2152"/>
                    <a:gd name="T52" fmla="*/ 484 w 1080"/>
                    <a:gd name="T53" fmla="*/ 102 h 2152"/>
                    <a:gd name="T54" fmla="*/ 502 w 1080"/>
                    <a:gd name="T55" fmla="*/ 47 h 2152"/>
                    <a:gd name="T56" fmla="*/ 520 w 1080"/>
                    <a:gd name="T57" fmla="*/ 13 h 2152"/>
                    <a:gd name="T58" fmla="*/ 538 w 1080"/>
                    <a:gd name="T59" fmla="*/ 1 h 2152"/>
                    <a:gd name="T60" fmla="*/ 556 w 1080"/>
                    <a:gd name="T61" fmla="*/ 9 h 2152"/>
                    <a:gd name="T62" fmla="*/ 574 w 1080"/>
                    <a:gd name="T63" fmla="*/ 39 h 2152"/>
                    <a:gd name="T64" fmla="*/ 592 w 1080"/>
                    <a:gd name="T65" fmla="*/ 90 h 2152"/>
                    <a:gd name="T66" fmla="*/ 610 w 1080"/>
                    <a:gd name="T67" fmla="*/ 160 h 2152"/>
                    <a:gd name="T68" fmla="*/ 628 w 1080"/>
                    <a:gd name="T69" fmla="*/ 246 h 2152"/>
                    <a:gd name="T70" fmla="*/ 646 w 1080"/>
                    <a:gd name="T71" fmla="*/ 348 h 2152"/>
                    <a:gd name="T72" fmla="*/ 664 w 1080"/>
                    <a:gd name="T73" fmla="*/ 461 h 2152"/>
                    <a:gd name="T74" fmla="*/ 682 w 1080"/>
                    <a:gd name="T75" fmla="*/ 584 h 2152"/>
                    <a:gd name="T76" fmla="*/ 700 w 1080"/>
                    <a:gd name="T77" fmla="*/ 712 h 2152"/>
                    <a:gd name="T78" fmla="*/ 718 w 1080"/>
                    <a:gd name="T79" fmla="*/ 843 h 2152"/>
                    <a:gd name="T80" fmla="*/ 736 w 1080"/>
                    <a:gd name="T81" fmla="*/ 974 h 2152"/>
                    <a:gd name="T82" fmla="*/ 754 w 1080"/>
                    <a:gd name="T83" fmla="*/ 1103 h 2152"/>
                    <a:gd name="T84" fmla="*/ 772 w 1080"/>
                    <a:gd name="T85" fmla="*/ 1229 h 2152"/>
                    <a:gd name="T86" fmla="*/ 790 w 1080"/>
                    <a:gd name="T87" fmla="*/ 1348 h 2152"/>
                    <a:gd name="T88" fmla="*/ 808 w 1080"/>
                    <a:gd name="T89" fmla="*/ 1459 h 2152"/>
                    <a:gd name="T90" fmla="*/ 826 w 1080"/>
                    <a:gd name="T91" fmla="*/ 1561 h 2152"/>
                    <a:gd name="T92" fmla="*/ 844 w 1080"/>
                    <a:gd name="T93" fmla="*/ 1654 h 2152"/>
                    <a:gd name="T94" fmla="*/ 862 w 1080"/>
                    <a:gd name="T95" fmla="*/ 1738 h 2152"/>
                    <a:gd name="T96" fmla="*/ 880 w 1080"/>
                    <a:gd name="T97" fmla="*/ 1811 h 2152"/>
                    <a:gd name="T98" fmla="*/ 898 w 1080"/>
                    <a:gd name="T99" fmla="*/ 1876 h 2152"/>
                    <a:gd name="T100" fmla="*/ 916 w 1080"/>
                    <a:gd name="T101" fmla="*/ 1930 h 2152"/>
                    <a:gd name="T102" fmla="*/ 934 w 1080"/>
                    <a:gd name="T103" fmla="*/ 1978 h 2152"/>
                    <a:gd name="T104" fmla="*/ 951 w 1080"/>
                    <a:gd name="T105" fmla="*/ 2017 h 2152"/>
                    <a:gd name="T106" fmla="*/ 969 w 1080"/>
                    <a:gd name="T107" fmla="*/ 2050 h 2152"/>
                    <a:gd name="T108" fmla="*/ 987 w 1080"/>
                    <a:gd name="T109" fmla="*/ 2077 h 2152"/>
                    <a:gd name="T110" fmla="*/ 1006 w 1080"/>
                    <a:gd name="T111" fmla="*/ 2099 h 2152"/>
                    <a:gd name="T112" fmla="*/ 1023 w 1080"/>
                    <a:gd name="T113" fmla="*/ 2117 h 2152"/>
                    <a:gd name="T114" fmla="*/ 1041 w 1080"/>
                    <a:gd name="T115" fmla="*/ 2131 h 2152"/>
                    <a:gd name="T116" fmla="*/ 1059 w 1080"/>
                    <a:gd name="T117" fmla="*/ 2142 h 2152"/>
                    <a:gd name="T118" fmla="*/ 1077 w 1080"/>
                    <a:gd name="T119" fmla="*/ 2150 h 2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080" h="2152">
                      <a:moveTo>
                        <a:pt x="0" y="2151"/>
                      </a:moveTo>
                      <a:lnTo>
                        <a:pt x="2" y="2150"/>
                      </a:lnTo>
                      <a:lnTo>
                        <a:pt x="4" y="2150"/>
                      </a:lnTo>
                      <a:lnTo>
                        <a:pt x="5" y="2149"/>
                      </a:lnTo>
                      <a:lnTo>
                        <a:pt x="7" y="2148"/>
                      </a:lnTo>
                      <a:lnTo>
                        <a:pt x="9" y="2148"/>
                      </a:lnTo>
                      <a:lnTo>
                        <a:pt x="11" y="2147"/>
                      </a:lnTo>
                      <a:lnTo>
                        <a:pt x="13" y="2146"/>
                      </a:lnTo>
                      <a:lnTo>
                        <a:pt x="15" y="2145"/>
                      </a:lnTo>
                      <a:lnTo>
                        <a:pt x="16" y="2144"/>
                      </a:lnTo>
                      <a:lnTo>
                        <a:pt x="18" y="2143"/>
                      </a:lnTo>
                      <a:lnTo>
                        <a:pt x="20" y="2142"/>
                      </a:lnTo>
                      <a:lnTo>
                        <a:pt x="22" y="2141"/>
                      </a:lnTo>
                      <a:lnTo>
                        <a:pt x="23" y="2140"/>
                      </a:lnTo>
                      <a:lnTo>
                        <a:pt x="25" y="2139"/>
                      </a:lnTo>
                      <a:lnTo>
                        <a:pt x="27" y="2138"/>
                      </a:lnTo>
                      <a:lnTo>
                        <a:pt x="29" y="2137"/>
                      </a:lnTo>
                      <a:lnTo>
                        <a:pt x="31" y="2136"/>
                      </a:lnTo>
                      <a:lnTo>
                        <a:pt x="32" y="2135"/>
                      </a:lnTo>
                      <a:lnTo>
                        <a:pt x="34" y="2133"/>
                      </a:lnTo>
                      <a:lnTo>
                        <a:pt x="36" y="2132"/>
                      </a:lnTo>
                      <a:lnTo>
                        <a:pt x="38" y="2131"/>
                      </a:lnTo>
                      <a:lnTo>
                        <a:pt x="40" y="2129"/>
                      </a:lnTo>
                      <a:lnTo>
                        <a:pt x="42" y="2128"/>
                      </a:lnTo>
                      <a:lnTo>
                        <a:pt x="43" y="2127"/>
                      </a:lnTo>
                      <a:lnTo>
                        <a:pt x="45" y="2126"/>
                      </a:lnTo>
                      <a:lnTo>
                        <a:pt x="47" y="2124"/>
                      </a:lnTo>
                      <a:lnTo>
                        <a:pt x="49" y="2123"/>
                      </a:lnTo>
                      <a:lnTo>
                        <a:pt x="50" y="2121"/>
                      </a:lnTo>
                      <a:lnTo>
                        <a:pt x="52" y="2120"/>
                      </a:lnTo>
                      <a:lnTo>
                        <a:pt x="54" y="2119"/>
                      </a:lnTo>
                      <a:lnTo>
                        <a:pt x="56" y="2117"/>
                      </a:lnTo>
                      <a:lnTo>
                        <a:pt x="58" y="2115"/>
                      </a:lnTo>
                      <a:lnTo>
                        <a:pt x="60" y="2114"/>
                      </a:lnTo>
                      <a:lnTo>
                        <a:pt x="61" y="2112"/>
                      </a:lnTo>
                      <a:lnTo>
                        <a:pt x="63" y="2111"/>
                      </a:lnTo>
                      <a:lnTo>
                        <a:pt x="65" y="2109"/>
                      </a:lnTo>
                      <a:lnTo>
                        <a:pt x="67" y="2107"/>
                      </a:lnTo>
                      <a:lnTo>
                        <a:pt x="68" y="2105"/>
                      </a:lnTo>
                      <a:lnTo>
                        <a:pt x="70" y="2104"/>
                      </a:lnTo>
                      <a:lnTo>
                        <a:pt x="72" y="2102"/>
                      </a:lnTo>
                      <a:lnTo>
                        <a:pt x="74" y="2099"/>
                      </a:lnTo>
                      <a:lnTo>
                        <a:pt x="76" y="2097"/>
                      </a:lnTo>
                      <a:lnTo>
                        <a:pt x="77" y="2095"/>
                      </a:lnTo>
                      <a:lnTo>
                        <a:pt x="79" y="2093"/>
                      </a:lnTo>
                      <a:lnTo>
                        <a:pt x="81" y="2091"/>
                      </a:lnTo>
                      <a:lnTo>
                        <a:pt x="83" y="2089"/>
                      </a:lnTo>
                      <a:lnTo>
                        <a:pt x="85" y="2087"/>
                      </a:lnTo>
                      <a:lnTo>
                        <a:pt x="87" y="2085"/>
                      </a:lnTo>
                      <a:lnTo>
                        <a:pt x="88" y="2082"/>
                      </a:lnTo>
                      <a:lnTo>
                        <a:pt x="90" y="2080"/>
                      </a:lnTo>
                      <a:lnTo>
                        <a:pt x="92" y="2077"/>
                      </a:lnTo>
                      <a:lnTo>
                        <a:pt x="94" y="2075"/>
                      </a:lnTo>
                      <a:lnTo>
                        <a:pt x="95" y="2073"/>
                      </a:lnTo>
                      <a:lnTo>
                        <a:pt x="97" y="2070"/>
                      </a:lnTo>
                      <a:lnTo>
                        <a:pt x="99" y="2067"/>
                      </a:lnTo>
                      <a:lnTo>
                        <a:pt x="101" y="2064"/>
                      </a:lnTo>
                      <a:lnTo>
                        <a:pt x="103" y="2062"/>
                      </a:lnTo>
                      <a:lnTo>
                        <a:pt x="104" y="2059"/>
                      </a:lnTo>
                      <a:lnTo>
                        <a:pt x="106" y="2056"/>
                      </a:lnTo>
                      <a:lnTo>
                        <a:pt x="108" y="2053"/>
                      </a:lnTo>
                      <a:lnTo>
                        <a:pt x="110" y="2050"/>
                      </a:lnTo>
                      <a:lnTo>
                        <a:pt x="112" y="2048"/>
                      </a:lnTo>
                      <a:lnTo>
                        <a:pt x="113" y="2044"/>
                      </a:lnTo>
                      <a:lnTo>
                        <a:pt x="115" y="2041"/>
                      </a:lnTo>
                      <a:lnTo>
                        <a:pt x="117" y="2038"/>
                      </a:lnTo>
                      <a:lnTo>
                        <a:pt x="119" y="2034"/>
                      </a:lnTo>
                      <a:lnTo>
                        <a:pt x="121" y="2031"/>
                      </a:lnTo>
                      <a:lnTo>
                        <a:pt x="122" y="2028"/>
                      </a:lnTo>
                      <a:lnTo>
                        <a:pt x="124" y="2024"/>
                      </a:lnTo>
                      <a:lnTo>
                        <a:pt x="126" y="2021"/>
                      </a:lnTo>
                      <a:lnTo>
                        <a:pt x="128" y="2017"/>
                      </a:lnTo>
                      <a:lnTo>
                        <a:pt x="130" y="2014"/>
                      </a:lnTo>
                      <a:lnTo>
                        <a:pt x="131" y="2010"/>
                      </a:lnTo>
                      <a:lnTo>
                        <a:pt x="133" y="2007"/>
                      </a:lnTo>
                      <a:lnTo>
                        <a:pt x="135" y="2003"/>
                      </a:lnTo>
                      <a:lnTo>
                        <a:pt x="137" y="1998"/>
                      </a:lnTo>
                      <a:lnTo>
                        <a:pt x="139" y="1994"/>
                      </a:lnTo>
                      <a:lnTo>
                        <a:pt x="140" y="1990"/>
                      </a:lnTo>
                      <a:lnTo>
                        <a:pt x="142" y="1986"/>
                      </a:lnTo>
                      <a:lnTo>
                        <a:pt x="144" y="1982"/>
                      </a:lnTo>
                      <a:lnTo>
                        <a:pt x="146" y="1978"/>
                      </a:lnTo>
                      <a:lnTo>
                        <a:pt x="148" y="1973"/>
                      </a:lnTo>
                      <a:lnTo>
                        <a:pt x="149" y="1968"/>
                      </a:lnTo>
                      <a:lnTo>
                        <a:pt x="151" y="1964"/>
                      </a:lnTo>
                      <a:lnTo>
                        <a:pt x="153" y="1960"/>
                      </a:lnTo>
                      <a:lnTo>
                        <a:pt x="155" y="1955"/>
                      </a:lnTo>
                      <a:lnTo>
                        <a:pt x="157" y="1950"/>
                      </a:lnTo>
                      <a:lnTo>
                        <a:pt x="158" y="1946"/>
                      </a:lnTo>
                      <a:lnTo>
                        <a:pt x="160" y="1941"/>
                      </a:lnTo>
                      <a:lnTo>
                        <a:pt x="162" y="1935"/>
                      </a:lnTo>
                      <a:lnTo>
                        <a:pt x="164" y="1930"/>
                      </a:lnTo>
                      <a:lnTo>
                        <a:pt x="166" y="1925"/>
                      </a:lnTo>
                      <a:lnTo>
                        <a:pt x="167" y="1920"/>
                      </a:lnTo>
                      <a:lnTo>
                        <a:pt x="169" y="1915"/>
                      </a:lnTo>
                      <a:lnTo>
                        <a:pt x="171" y="1910"/>
                      </a:lnTo>
                      <a:lnTo>
                        <a:pt x="173" y="1904"/>
                      </a:lnTo>
                      <a:lnTo>
                        <a:pt x="175" y="1898"/>
                      </a:lnTo>
                      <a:lnTo>
                        <a:pt x="176" y="1892"/>
                      </a:lnTo>
                      <a:lnTo>
                        <a:pt x="178" y="1887"/>
                      </a:lnTo>
                      <a:lnTo>
                        <a:pt x="180" y="1881"/>
                      </a:lnTo>
                      <a:lnTo>
                        <a:pt x="182" y="1876"/>
                      </a:lnTo>
                      <a:lnTo>
                        <a:pt x="184" y="1869"/>
                      </a:lnTo>
                      <a:lnTo>
                        <a:pt x="185" y="1863"/>
                      </a:lnTo>
                      <a:lnTo>
                        <a:pt x="187" y="1856"/>
                      </a:lnTo>
                      <a:lnTo>
                        <a:pt x="189" y="1850"/>
                      </a:lnTo>
                      <a:lnTo>
                        <a:pt x="191" y="1844"/>
                      </a:lnTo>
                      <a:lnTo>
                        <a:pt x="193" y="1838"/>
                      </a:lnTo>
                      <a:lnTo>
                        <a:pt x="194" y="1831"/>
                      </a:lnTo>
                      <a:lnTo>
                        <a:pt x="196" y="1824"/>
                      </a:lnTo>
                      <a:lnTo>
                        <a:pt x="198" y="1818"/>
                      </a:lnTo>
                      <a:lnTo>
                        <a:pt x="200" y="1811"/>
                      </a:lnTo>
                      <a:lnTo>
                        <a:pt x="202" y="1803"/>
                      </a:lnTo>
                      <a:lnTo>
                        <a:pt x="203" y="1796"/>
                      </a:lnTo>
                      <a:lnTo>
                        <a:pt x="205" y="1790"/>
                      </a:lnTo>
                      <a:lnTo>
                        <a:pt x="207" y="1783"/>
                      </a:lnTo>
                      <a:lnTo>
                        <a:pt x="209" y="1776"/>
                      </a:lnTo>
                      <a:lnTo>
                        <a:pt x="211" y="1767"/>
                      </a:lnTo>
                      <a:lnTo>
                        <a:pt x="212" y="1760"/>
                      </a:lnTo>
                      <a:lnTo>
                        <a:pt x="214" y="1753"/>
                      </a:lnTo>
                      <a:lnTo>
                        <a:pt x="216" y="1745"/>
                      </a:lnTo>
                      <a:lnTo>
                        <a:pt x="218" y="1738"/>
                      </a:lnTo>
                      <a:lnTo>
                        <a:pt x="220" y="1729"/>
                      </a:lnTo>
                      <a:lnTo>
                        <a:pt x="221" y="1721"/>
                      </a:lnTo>
                      <a:lnTo>
                        <a:pt x="223" y="1713"/>
                      </a:lnTo>
                      <a:lnTo>
                        <a:pt x="225" y="1705"/>
                      </a:lnTo>
                      <a:lnTo>
                        <a:pt x="227" y="1696"/>
                      </a:lnTo>
                      <a:lnTo>
                        <a:pt x="229" y="1688"/>
                      </a:lnTo>
                      <a:lnTo>
                        <a:pt x="230" y="1680"/>
                      </a:lnTo>
                      <a:lnTo>
                        <a:pt x="232" y="1672"/>
                      </a:lnTo>
                      <a:lnTo>
                        <a:pt x="234" y="1663"/>
                      </a:lnTo>
                      <a:lnTo>
                        <a:pt x="236" y="1654"/>
                      </a:lnTo>
                      <a:lnTo>
                        <a:pt x="238" y="1645"/>
                      </a:lnTo>
                      <a:lnTo>
                        <a:pt x="239" y="1636"/>
                      </a:lnTo>
                      <a:lnTo>
                        <a:pt x="241" y="1627"/>
                      </a:lnTo>
                      <a:lnTo>
                        <a:pt x="243" y="1618"/>
                      </a:lnTo>
                      <a:lnTo>
                        <a:pt x="245" y="1609"/>
                      </a:lnTo>
                      <a:lnTo>
                        <a:pt x="246" y="1599"/>
                      </a:lnTo>
                      <a:lnTo>
                        <a:pt x="248" y="1590"/>
                      </a:lnTo>
                      <a:lnTo>
                        <a:pt x="250" y="1580"/>
                      </a:lnTo>
                      <a:lnTo>
                        <a:pt x="252" y="1570"/>
                      </a:lnTo>
                      <a:lnTo>
                        <a:pt x="254" y="1561"/>
                      </a:lnTo>
                      <a:lnTo>
                        <a:pt x="256" y="1551"/>
                      </a:lnTo>
                      <a:lnTo>
                        <a:pt x="257" y="1542"/>
                      </a:lnTo>
                      <a:lnTo>
                        <a:pt x="259" y="1531"/>
                      </a:lnTo>
                      <a:lnTo>
                        <a:pt x="261" y="1521"/>
                      </a:lnTo>
                      <a:lnTo>
                        <a:pt x="263" y="1511"/>
                      </a:lnTo>
                      <a:lnTo>
                        <a:pt x="264" y="1500"/>
                      </a:lnTo>
                      <a:lnTo>
                        <a:pt x="266" y="1490"/>
                      </a:lnTo>
                      <a:lnTo>
                        <a:pt x="268" y="1480"/>
                      </a:lnTo>
                      <a:lnTo>
                        <a:pt x="270" y="1469"/>
                      </a:lnTo>
                      <a:lnTo>
                        <a:pt x="272" y="1459"/>
                      </a:lnTo>
                      <a:lnTo>
                        <a:pt x="273" y="1448"/>
                      </a:lnTo>
                      <a:lnTo>
                        <a:pt x="275" y="1437"/>
                      </a:lnTo>
                      <a:lnTo>
                        <a:pt x="277" y="1426"/>
                      </a:lnTo>
                      <a:lnTo>
                        <a:pt x="279" y="1416"/>
                      </a:lnTo>
                      <a:lnTo>
                        <a:pt x="281" y="1404"/>
                      </a:lnTo>
                      <a:lnTo>
                        <a:pt x="283" y="1393"/>
                      </a:lnTo>
                      <a:lnTo>
                        <a:pt x="284" y="1382"/>
                      </a:lnTo>
                      <a:lnTo>
                        <a:pt x="286" y="1370"/>
                      </a:lnTo>
                      <a:lnTo>
                        <a:pt x="288" y="1359"/>
                      </a:lnTo>
                      <a:lnTo>
                        <a:pt x="290" y="1348"/>
                      </a:lnTo>
                      <a:lnTo>
                        <a:pt x="291" y="1336"/>
                      </a:lnTo>
                      <a:lnTo>
                        <a:pt x="293" y="1324"/>
                      </a:lnTo>
                      <a:lnTo>
                        <a:pt x="295" y="1313"/>
                      </a:lnTo>
                      <a:lnTo>
                        <a:pt x="297" y="1301"/>
                      </a:lnTo>
                      <a:lnTo>
                        <a:pt x="299" y="1289"/>
                      </a:lnTo>
                      <a:lnTo>
                        <a:pt x="300" y="1278"/>
                      </a:lnTo>
                      <a:lnTo>
                        <a:pt x="302" y="1265"/>
                      </a:lnTo>
                      <a:lnTo>
                        <a:pt x="304" y="1253"/>
                      </a:lnTo>
                      <a:lnTo>
                        <a:pt x="306" y="1240"/>
                      </a:lnTo>
                      <a:lnTo>
                        <a:pt x="308" y="1229"/>
                      </a:lnTo>
                      <a:lnTo>
                        <a:pt x="309" y="1217"/>
                      </a:lnTo>
                      <a:lnTo>
                        <a:pt x="311" y="1204"/>
                      </a:lnTo>
                      <a:lnTo>
                        <a:pt x="313" y="1192"/>
                      </a:lnTo>
                      <a:lnTo>
                        <a:pt x="315" y="1180"/>
                      </a:lnTo>
                      <a:lnTo>
                        <a:pt x="317" y="1167"/>
                      </a:lnTo>
                      <a:lnTo>
                        <a:pt x="318" y="1155"/>
                      </a:lnTo>
                      <a:lnTo>
                        <a:pt x="320" y="1141"/>
                      </a:lnTo>
                      <a:lnTo>
                        <a:pt x="322" y="1129"/>
                      </a:lnTo>
                      <a:lnTo>
                        <a:pt x="324" y="1117"/>
                      </a:lnTo>
                      <a:lnTo>
                        <a:pt x="326" y="1103"/>
                      </a:lnTo>
                      <a:lnTo>
                        <a:pt x="327" y="1091"/>
                      </a:lnTo>
                      <a:lnTo>
                        <a:pt x="329" y="1079"/>
                      </a:lnTo>
                      <a:lnTo>
                        <a:pt x="331" y="1065"/>
                      </a:lnTo>
                      <a:lnTo>
                        <a:pt x="333" y="1053"/>
                      </a:lnTo>
                      <a:lnTo>
                        <a:pt x="335" y="1039"/>
                      </a:lnTo>
                      <a:lnTo>
                        <a:pt x="336" y="1027"/>
                      </a:lnTo>
                      <a:lnTo>
                        <a:pt x="338" y="1014"/>
                      </a:lnTo>
                      <a:lnTo>
                        <a:pt x="340" y="1001"/>
                      </a:lnTo>
                      <a:lnTo>
                        <a:pt x="342" y="988"/>
                      </a:lnTo>
                      <a:lnTo>
                        <a:pt x="344" y="974"/>
                      </a:lnTo>
                      <a:lnTo>
                        <a:pt x="345" y="962"/>
                      </a:lnTo>
                      <a:lnTo>
                        <a:pt x="347" y="949"/>
                      </a:lnTo>
                      <a:lnTo>
                        <a:pt x="349" y="935"/>
                      </a:lnTo>
                      <a:lnTo>
                        <a:pt x="351" y="922"/>
                      </a:lnTo>
                      <a:lnTo>
                        <a:pt x="353" y="908"/>
                      </a:lnTo>
                      <a:lnTo>
                        <a:pt x="354" y="895"/>
                      </a:lnTo>
                      <a:lnTo>
                        <a:pt x="356" y="883"/>
                      </a:lnTo>
                      <a:lnTo>
                        <a:pt x="358" y="869"/>
                      </a:lnTo>
                      <a:lnTo>
                        <a:pt x="360" y="856"/>
                      </a:lnTo>
                      <a:lnTo>
                        <a:pt x="362" y="843"/>
                      </a:lnTo>
                      <a:lnTo>
                        <a:pt x="363" y="830"/>
                      </a:lnTo>
                      <a:lnTo>
                        <a:pt x="365" y="817"/>
                      </a:lnTo>
                      <a:lnTo>
                        <a:pt x="367" y="803"/>
                      </a:lnTo>
                      <a:lnTo>
                        <a:pt x="369" y="790"/>
                      </a:lnTo>
                      <a:lnTo>
                        <a:pt x="371" y="776"/>
                      </a:lnTo>
                      <a:lnTo>
                        <a:pt x="372" y="764"/>
                      </a:lnTo>
                      <a:lnTo>
                        <a:pt x="374" y="751"/>
                      </a:lnTo>
                      <a:lnTo>
                        <a:pt x="376" y="737"/>
                      </a:lnTo>
                      <a:lnTo>
                        <a:pt x="378" y="725"/>
                      </a:lnTo>
                      <a:lnTo>
                        <a:pt x="380" y="712"/>
                      </a:lnTo>
                      <a:lnTo>
                        <a:pt x="381" y="698"/>
                      </a:lnTo>
                      <a:lnTo>
                        <a:pt x="383" y="686"/>
                      </a:lnTo>
                      <a:lnTo>
                        <a:pt x="385" y="672"/>
                      </a:lnTo>
                      <a:lnTo>
                        <a:pt x="387" y="660"/>
                      </a:lnTo>
                      <a:lnTo>
                        <a:pt x="389" y="647"/>
                      </a:lnTo>
                      <a:lnTo>
                        <a:pt x="390" y="634"/>
                      </a:lnTo>
                      <a:lnTo>
                        <a:pt x="392" y="621"/>
                      </a:lnTo>
                      <a:lnTo>
                        <a:pt x="394" y="608"/>
                      </a:lnTo>
                      <a:lnTo>
                        <a:pt x="396" y="596"/>
                      </a:lnTo>
                      <a:lnTo>
                        <a:pt x="398" y="584"/>
                      </a:lnTo>
                      <a:lnTo>
                        <a:pt x="399" y="571"/>
                      </a:lnTo>
                      <a:lnTo>
                        <a:pt x="401" y="558"/>
                      </a:lnTo>
                      <a:lnTo>
                        <a:pt x="403" y="545"/>
                      </a:lnTo>
                      <a:lnTo>
                        <a:pt x="405" y="533"/>
                      </a:lnTo>
                      <a:lnTo>
                        <a:pt x="407" y="521"/>
                      </a:lnTo>
                      <a:lnTo>
                        <a:pt x="408" y="509"/>
                      </a:lnTo>
                      <a:lnTo>
                        <a:pt x="410" y="497"/>
                      </a:lnTo>
                      <a:lnTo>
                        <a:pt x="412" y="485"/>
                      </a:lnTo>
                      <a:lnTo>
                        <a:pt x="414" y="473"/>
                      </a:lnTo>
                      <a:lnTo>
                        <a:pt x="416" y="461"/>
                      </a:lnTo>
                      <a:lnTo>
                        <a:pt x="417" y="450"/>
                      </a:lnTo>
                      <a:lnTo>
                        <a:pt x="419" y="437"/>
                      </a:lnTo>
                      <a:lnTo>
                        <a:pt x="421" y="426"/>
                      </a:lnTo>
                      <a:lnTo>
                        <a:pt x="423" y="415"/>
                      </a:lnTo>
                      <a:lnTo>
                        <a:pt x="425" y="403"/>
                      </a:lnTo>
                      <a:lnTo>
                        <a:pt x="426" y="392"/>
                      </a:lnTo>
                      <a:lnTo>
                        <a:pt x="428" y="380"/>
                      </a:lnTo>
                      <a:lnTo>
                        <a:pt x="430" y="369"/>
                      </a:lnTo>
                      <a:lnTo>
                        <a:pt x="432" y="359"/>
                      </a:lnTo>
                      <a:lnTo>
                        <a:pt x="434" y="348"/>
                      </a:lnTo>
                      <a:lnTo>
                        <a:pt x="435" y="337"/>
                      </a:lnTo>
                      <a:lnTo>
                        <a:pt x="437" y="327"/>
                      </a:lnTo>
                      <a:lnTo>
                        <a:pt x="439" y="316"/>
                      </a:lnTo>
                      <a:lnTo>
                        <a:pt x="441" y="305"/>
                      </a:lnTo>
                      <a:lnTo>
                        <a:pt x="442" y="296"/>
                      </a:lnTo>
                      <a:lnTo>
                        <a:pt x="444" y="286"/>
                      </a:lnTo>
                      <a:lnTo>
                        <a:pt x="446" y="275"/>
                      </a:lnTo>
                      <a:lnTo>
                        <a:pt x="448" y="265"/>
                      </a:lnTo>
                      <a:lnTo>
                        <a:pt x="450" y="256"/>
                      </a:lnTo>
                      <a:lnTo>
                        <a:pt x="452" y="246"/>
                      </a:lnTo>
                      <a:lnTo>
                        <a:pt x="453" y="237"/>
                      </a:lnTo>
                      <a:lnTo>
                        <a:pt x="455" y="228"/>
                      </a:lnTo>
                      <a:lnTo>
                        <a:pt x="457" y="219"/>
                      </a:lnTo>
                      <a:lnTo>
                        <a:pt x="459" y="209"/>
                      </a:lnTo>
                      <a:lnTo>
                        <a:pt x="460" y="201"/>
                      </a:lnTo>
                      <a:lnTo>
                        <a:pt x="462" y="192"/>
                      </a:lnTo>
                      <a:lnTo>
                        <a:pt x="464" y="184"/>
                      </a:lnTo>
                      <a:lnTo>
                        <a:pt x="466" y="175"/>
                      </a:lnTo>
                      <a:lnTo>
                        <a:pt x="468" y="167"/>
                      </a:lnTo>
                      <a:lnTo>
                        <a:pt x="470" y="160"/>
                      </a:lnTo>
                      <a:lnTo>
                        <a:pt x="471" y="152"/>
                      </a:lnTo>
                      <a:lnTo>
                        <a:pt x="473" y="144"/>
                      </a:lnTo>
                      <a:lnTo>
                        <a:pt x="475" y="137"/>
                      </a:lnTo>
                      <a:lnTo>
                        <a:pt x="477" y="130"/>
                      </a:lnTo>
                      <a:lnTo>
                        <a:pt x="479" y="123"/>
                      </a:lnTo>
                      <a:lnTo>
                        <a:pt x="480" y="115"/>
                      </a:lnTo>
                      <a:lnTo>
                        <a:pt x="482" y="109"/>
                      </a:lnTo>
                      <a:lnTo>
                        <a:pt x="484" y="102"/>
                      </a:lnTo>
                      <a:lnTo>
                        <a:pt x="486" y="96"/>
                      </a:lnTo>
                      <a:lnTo>
                        <a:pt x="487" y="90"/>
                      </a:lnTo>
                      <a:lnTo>
                        <a:pt x="489" y="84"/>
                      </a:lnTo>
                      <a:lnTo>
                        <a:pt x="491" y="78"/>
                      </a:lnTo>
                      <a:lnTo>
                        <a:pt x="493" y="72"/>
                      </a:lnTo>
                      <a:lnTo>
                        <a:pt x="495" y="67"/>
                      </a:lnTo>
                      <a:lnTo>
                        <a:pt x="497" y="62"/>
                      </a:lnTo>
                      <a:lnTo>
                        <a:pt x="498" y="57"/>
                      </a:lnTo>
                      <a:lnTo>
                        <a:pt x="500" y="53"/>
                      </a:lnTo>
                      <a:lnTo>
                        <a:pt x="502" y="47"/>
                      </a:lnTo>
                      <a:lnTo>
                        <a:pt x="504" y="43"/>
                      </a:lnTo>
                      <a:lnTo>
                        <a:pt x="505" y="39"/>
                      </a:lnTo>
                      <a:lnTo>
                        <a:pt x="507" y="35"/>
                      </a:lnTo>
                      <a:lnTo>
                        <a:pt x="509" y="32"/>
                      </a:lnTo>
                      <a:lnTo>
                        <a:pt x="511" y="28"/>
                      </a:lnTo>
                      <a:lnTo>
                        <a:pt x="513" y="25"/>
                      </a:lnTo>
                      <a:lnTo>
                        <a:pt x="514" y="22"/>
                      </a:lnTo>
                      <a:lnTo>
                        <a:pt x="516" y="19"/>
                      </a:lnTo>
                      <a:lnTo>
                        <a:pt x="518" y="15"/>
                      </a:lnTo>
                      <a:lnTo>
                        <a:pt x="520" y="13"/>
                      </a:lnTo>
                      <a:lnTo>
                        <a:pt x="522" y="11"/>
                      </a:lnTo>
                      <a:lnTo>
                        <a:pt x="524" y="9"/>
                      </a:lnTo>
                      <a:lnTo>
                        <a:pt x="525" y="7"/>
                      </a:lnTo>
                      <a:lnTo>
                        <a:pt x="527" y="5"/>
                      </a:lnTo>
                      <a:lnTo>
                        <a:pt x="529" y="4"/>
                      </a:lnTo>
                      <a:lnTo>
                        <a:pt x="531" y="3"/>
                      </a:lnTo>
                      <a:lnTo>
                        <a:pt x="532" y="2"/>
                      </a:lnTo>
                      <a:lnTo>
                        <a:pt x="534" y="1"/>
                      </a:lnTo>
                      <a:lnTo>
                        <a:pt x="536" y="1"/>
                      </a:lnTo>
                      <a:lnTo>
                        <a:pt x="538" y="1"/>
                      </a:lnTo>
                      <a:lnTo>
                        <a:pt x="540" y="0"/>
                      </a:lnTo>
                      <a:lnTo>
                        <a:pt x="541" y="1"/>
                      </a:lnTo>
                      <a:lnTo>
                        <a:pt x="543" y="1"/>
                      </a:lnTo>
                      <a:lnTo>
                        <a:pt x="545" y="1"/>
                      </a:lnTo>
                      <a:lnTo>
                        <a:pt x="547" y="2"/>
                      </a:lnTo>
                      <a:lnTo>
                        <a:pt x="549" y="3"/>
                      </a:lnTo>
                      <a:lnTo>
                        <a:pt x="550" y="4"/>
                      </a:lnTo>
                      <a:lnTo>
                        <a:pt x="552" y="5"/>
                      </a:lnTo>
                      <a:lnTo>
                        <a:pt x="554" y="7"/>
                      </a:lnTo>
                      <a:lnTo>
                        <a:pt x="556" y="9"/>
                      </a:lnTo>
                      <a:lnTo>
                        <a:pt x="558" y="11"/>
                      </a:lnTo>
                      <a:lnTo>
                        <a:pt x="559" y="13"/>
                      </a:lnTo>
                      <a:lnTo>
                        <a:pt x="561" y="15"/>
                      </a:lnTo>
                      <a:lnTo>
                        <a:pt x="563" y="19"/>
                      </a:lnTo>
                      <a:lnTo>
                        <a:pt x="565" y="22"/>
                      </a:lnTo>
                      <a:lnTo>
                        <a:pt x="567" y="25"/>
                      </a:lnTo>
                      <a:lnTo>
                        <a:pt x="568" y="28"/>
                      </a:lnTo>
                      <a:lnTo>
                        <a:pt x="570" y="32"/>
                      </a:lnTo>
                      <a:lnTo>
                        <a:pt x="572" y="35"/>
                      </a:lnTo>
                      <a:lnTo>
                        <a:pt x="574" y="39"/>
                      </a:lnTo>
                      <a:lnTo>
                        <a:pt x="576" y="43"/>
                      </a:lnTo>
                      <a:lnTo>
                        <a:pt x="577" y="47"/>
                      </a:lnTo>
                      <a:lnTo>
                        <a:pt x="579" y="53"/>
                      </a:lnTo>
                      <a:lnTo>
                        <a:pt x="581" y="57"/>
                      </a:lnTo>
                      <a:lnTo>
                        <a:pt x="583" y="62"/>
                      </a:lnTo>
                      <a:lnTo>
                        <a:pt x="585" y="67"/>
                      </a:lnTo>
                      <a:lnTo>
                        <a:pt x="586" y="72"/>
                      </a:lnTo>
                      <a:lnTo>
                        <a:pt x="588" y="78"/>
                      </a:lnTo>
                      <a:lnTo>
                        <a:pt x="590" y="84"/>
                      </a:lnTo>
                      <a:lnTo>
                        <a:pt x="592" y="90"/>
                      </a:lnTo>
                      <a:lnTo>
                        <a:pt x="594" y="96"/>
                      </a:lnTo>
                      <a:lnTo>
                        <a:pt x="595" y="102"/>
                      </a:lnTo>
                      <a:lnTo>
                        <a:pt x="597" y="109"/>
                      </a:lnTo>
                      <a:lnTo>
                        <a:pt x="599" y="115"/>
                      </a:lnTo>
                      <a:lnTo>
                        <a:pt x="601" y="123"/>
                      </a:lnTo>
                      <a:lnTo>
                        <a:pt x="603" y="130"/>
                      </a:lnTo>
                      <a:lnTo>
                        <a:pt x="604" y="137"/>
                      </a:lnTo>
                      <a:lnTo>
                        <a:pt x="606" y="144"/>
                      </a:lnTo>
                      <a:lnTo>
                        <a:pt x="608" y="152"/>
                      </a:lnTo>
                      <a:lnTo>
                        <a:pt x="610" y="160"/>
                      </a:lnTo>
                      <a:lnTo>
                        <a:pt x="612" y="167"/>
                      </a:lnTo>
                      <a:lnTo>
                        <a:pt x="613" y="175"/>
                      </a:lnTo>
                      <a:lnTo>
                        <a:pt x="615" y="184"/>
                      </a:lnTo>
                      <a:lnTo>
                        <a:pt x="617" y="192"/>
                      </a:lnTo>
                      <a:lnTo>
                        <a:pt x="619" y="201"/>
                      </a:lnTo>
                      <a:lnTo>
                        <a:pt x="621" y="209"/>
                      </a:lnTo>
                      <a:lnTo>
                        <a:pt x="622" y="219"/>
                      </a:lnTo>
                      <a:lnTo>
                        <a:pt x="624" y="228"/>
                      </a:lnTo>
                      <a:lnTo>
                        <a:pt x="626" y="237"/>
                      </a:lnTo>
                      <a:lnTo>
                        <a:pt x="628" y="246"/>
                      </a:lnTo>
                      <a:lnTo>
                        <a:pt x="630" y="256"/>
                      </a:lnTo>
                      <a:lnTo>
                        <a:pt x="631" y="265"/>
                      </a:lnTo>
                      <a:lnTo>
                        <a:pt x="633" y="275"/>
                      </a:lnTo>
                      <a:lnTo>
                        <a:pt x="635" y="286"/>
                      </a:lnTo>
                      <a:lnTo>
                        <a:pt x="637" y="296"/>
                      </a:lnTo>
                      <a:lnTo>
                        <a:pt x="639" y="305"/>
                      </a:lnTo>
                      <a:lnTo>
                        <a:pt x="640" y="316"/>
                      </a:lnTo>
                      <a:lnTo>
                        <a:pt x="642" y="327"/>
                      </a:lnTo>
                      <a:lnTo>
                        <a:pt x="644" y="337"/>
                      </a:lnTo>
                      <a:lnTo>
                        <a:pt x="646" y="348"/>
                      </a:lnTo>
                      <a:lnTo>
                        <a:pt x="648" y="359"/>
                      </a:lnTo>
                      <a:lnTo>
                        <a:pt x="649" y="369"/>
                      </a:lnTo>
                      <a:lnTo>
                        <a:pt x="651" y="380"/>
                      </a:lnTo>
                      <a:lnTo>
                        <a:pt x="653" y="392"/>
                      </a:lnTo>
                      <a:lnTo>
                        <a:pt x="655" y="403"/>
                      </a:lnTo>
                      <a:lnTo>
                        <a:pt x="657" y="415"/>
                      </a:lnTo>
                      <a:lnTo>
                        <a:pt x="658" y="426"/>
                      </a:lnTo>
                      <a:lnTo>
                        <a:pt x="660" y="437"/>
                      </a:lnTo>
                      <a:lnTo>
                        <a:pt x="662" y="450"/>
                      </a:lnTo>
                      <a:lnTo>
                        <a:pt x="664" y="461"/>
                      </a:lnTo>
                      <a:lnTo>
                        <a:pt x="666" y="473"/>
                      </a:lnTo>
                      <a:lnTo>
                        <a:pt x="667" y="485"/>
                      </a:lnTo>
                      <a:lnTo>
                        <a:pt x="669" y="497"/>
                      </a:lnTo>
                      <a:lnTo>
                        <a:pt x="671" y="509"/>
                      </a:lnTo>
                      <a:lnTo>
                        <a:pt x="673" y="521"/>
                      </a:lnTo>
                      <a:lnTo>
                        <a:pt x="675" y="533"/>
                      </a:lnTo>
                      <a:lnTo>
                        <a:pt x="676" y="545"/>
                      </a:lnTo>
                      <a:lnTo>
                        <a:pt x="678" y="558"/>
                      </a:lnTo>
                      <a:lnTo>
                        <a:pt x="680" y="571"/>
                      </a:lnTo>
                      <a:lnTo>
                        <a:pt x="682" y="584"/>
                      </a:lnTo>
                      <a:lnTo>
                        <a:pt x="683" y="596"/>
                      </a:lnTo>
                      <a:lnTo>
                        <a:pt x="685" y="608"/>
                      </a:lnTo>
                      <a:lnTo>
                        <a:pt x="687" y="621"/>
                      </a:lnTo>
                      <a:lnTo>
                        <a:pt x="689" y="634"/>
                      </a:lnTo>
                      <a:lnTo>
                        <a:pt x="691" y="647"/>
                      </a:lnTo>
                      <a:lnTo>
                        <a:pt x="693" y="660"/>
                      </a:lnTo>
                      <a:lnTo>
                        <a:pt x="694" y="672"/>
                      </a:lnTo>
                      <a:lnTo>
                        <a:pt x="696" y="686"/>
                      </a:lnTo>
                      <a:lnTo>
                        <a:pt x="698" y="698"/>
                      </a:lnTo>
                      <a:lnTo>
                        <a:pt x="700" y="712"/>
                      </a:lnTo>
                      <a:lnTo>
                        <a:pt x="701" y="725"/>
                      </a:lnTo>
                      <a:lnTo>
                        <a:pt x="703" y="737"/>
                      </a:lnTo>
                      <a:lnTo>
                        <a:pt x="705" y="751"/>
                      </a:lnTo>
                      <a:lnTo>
                        <a:pt x="707" y="764"/>
                      </a:lnTo>
                      <a:lnTo>
                        <a:pt x="709" y="776"/>
                      </a:lnTo>
                      <a:lnTo>
                        <a:pt x="710" y="790"/>
                      </a:lnTo>
                      <a:lnTo>
                        <a:pt x="712" y="803"/>
                      </a:lnTo>
                      <a:lnTo>
                        <a:pt x="714" y="817"/>
                      </a:lnTo>
                      <a:lnTo>
                        <a:pt x="716" y="830"/>
                      </a:lnTo>
                      <a:lnTo>
                        <a:pt x="718" y="843"/>
                      </a:lnTo>
                      <a:lnTo>
                        <a:pt x="720" y="856"/>
                      </a:lnTo>
                      <a:lnTo>
                        <a:pt x="721" y="869"/>
                      </a:lnTo>
                      <a:lnTo>
                        <a:pt x="723" y="883"/>
                      </a:lnTo>
                      <a:lnTo>
                        <a:pt x="725" y="895"/>
                      </a:lnTo>
                      <a:lnTo>
                        <a:pt x="727" y="908"/>
                      </a:lnTo>
                      <a:lnTo>
                        <a:pt x="728" y="922"/>
                      </a:lnTo>
                      <a:lnTo>
                        <a:pt x="730" y="935"/>
                      </a:lnTo>
                      <a:lnTo>
                        <a:pt x="732" y="949"/>
                      </a:lnTo>
                      <a:lnTo>
                        <a:pt x="734" y="962"/>
                      </a:lnTo>
                      <a:lnTo>
                        <a:pt x="736" y="974"/>
                      </a:lnTo>
                      <a:lnTo>
                        <a:pt x="738" y="988"/>
                      </a:lnTo>
                      <a:lnTo>
                        <a:pt x="739" y="1001"/>
                      </a:lnTo>
                      <a:lnTo>
                        <a:pt x="741" y="1014"/>
                      </a:lnTo>
                      <a:lnTo>
                        <a:pt x="743" y="1027"/>
                      </a:lnTo>
                      <a:lnTo>
                        <a:pt x="745" y="1039"/>
                      </a:lnTo>
                      <a:lnTo>
                        <a:pt x="746" y="1053"/>
                      </a:lnTo>
                      <a:lnTo>
                        <a:pt x="748" y="1065"/>
                      </a:lnTo>
                      <a:lnTo>
                        <a:pt x="750" y="1079"/>
                      </a:lnTo>
                      <a:lnTo>
                        <a:pt x="752" y="1091"/>
                      </a:lnTo>
                      <a:lnTo>
                        <a:pt x="754" y="1103"/>
                      </a:lnTo>
                      <a:lnTo>
                        <a:pt x="755" y="1117"/>
                      </a:lnTo>
                      <a:lnTo>
                        <a:pt x="757" y="1129"/>
                      </a:lnTo>
                      <a:lnTo>
                        <a:pt x="759" y="1141"/>
                      </a:lnTo>
                      <a:lnTo>
                        <a:pt x="761" y="1155"/>
                      </a:lnTo>
                      <a:lnTo>
                        <a:pt x="763" y="1167"/>
                      </a:lnTo>
                      <a:lnTo>
                        <a:pt x="765" y="1180"/>
                      </a:lnTo>
                      <a:lnTo>
                        <a:pt x="766" y="1192"/>
                      </a:lnTo>
                      <a:lnTo>
                        <a:pt x="768" y="1204"/>
                      </a:lnTo>
                      <a:lnTo>
                        <a:pt x="770" y="1217"/>
                      </a:lnTo>
                      <a:lnTo>
                        <a:pt x="772" y="1229"/>
                      </a:lnTo>
                      <a:lnTo>
                        <a:pt x="773" y="1240"/>
                      </a:lnTo>
                      <a:lnTo>
                        <a:pt x="775" y="1253"/>
                      </a:lnTo>
                      <a:lnTo>
                        <a:pt x="777" y="1265"/>
                      </a:lnTo>
                      <a:lnTo>
                        <a:pt x="779" y="1278"/>
                      </a:lnTo>
                      <a:lnTo>
                        <a:pt x="781" y="1289"/>
                      </a:lnTo>
                      <a:lnTo>
                        <a:pt x="782" y="1301"/>
                      </a:lnTo>
                      <a:lnTo>
                        <a:pt x="784" y="1313"/>
                      </a:lnTo>
                      <a:lnTo>
                        <a:pt x="786" y="1324"/>
                      </a:lnTo>
                      <a:lnTo>
                        <a:pt x="788" y="1336"/>
                      </a:lnTo>
                      <a:lnTo>
                        <a:pt x="790" y="1348"/>
                      </a:lnTo>
                      <a:lnTo>
                        <a:pt x="791" y="1359"/>
                      </a:lnTo>
                      <a:lnTo>
                        <a:pt x="793" y="1370"/>
                      </a:lnTo>
                      <a:lnTo>
                        <a:pt x="795" y="1382"/>
                      </a:lnTo>
                      <a:lnTo>
                        <a:pt x="797" y="1393"/>
                      </a:lnTo>
                      <a:lnTo>
                        <a:pt x="799" y="1404"/>
                      </a:lnTo>
                      <a:lnTo>
                        <a:pt x="800" y="1416"/>
                      </a:lnTo>
                      <a:lnTo>
                        <a:pt x="802" y="1426"/>
                      </a:lnTo>
                      <a:lnTo>
                        <a:pt x="804" y="1437"/>
                      </a:lnTo>
                      <a:lnTo>
                        <a:pt x="806" y="1448"/>
                      </a:lnTo>
                      <a:lnTo>
                        <a:pt x="808" y="1459"/>
                      </a:lnTo>
                      <a:lnTo>
                        <a:pt x="809" y="1469"/>
                      </a:lnTo>
                      <a:lnTo>
                        <a:pt x="811" y="1480"/>
                      </a:lnTo>
                      <a:lnTo>
                        <a:pt x="813" y="1490"/>
                      </a:lnTo>
                      <a:lnTo>
                        <a:pt x="815" y="1500"/>
                      </a:lnTo>
                      <a:lnTo>
                        <a:pt x="817" y="1511"/>
                      </a:lnTo>
                      <a:lnTo>
                        <a:pt x="818" y="1521"/>
                      </a:lnTo>
                      <a:lnTo>
                        <a:pt x="820" y="1531"/>
                      </a:lnTo>
                      <a:lnTo>
                        <a:pt x="822" y="1542"/>
                      </a:lnTo>
                      <a:lnTo>
                        <a:pt x="824" y="1551"/>
                      </a:lnTo>
                      <a:lnTo>
                        <a:pt x="826" y="1561"/>
                      </a:lnTo>
                      <a:lnTo>
                        <a:pt x="827" y="1570"/>
                      </a:lnTo>
                      <a:lnTo>
                        <a:pt x="829" y="1580"/>
                      </a:lnTo>
                      <a:lnTo>
                        <a:pt x="831" y="1590"/>
                      </a:lnTo>
                      <a:lnTo>
                        <a:pt x="833" y="1599"/>
                      </a:lnTo>
                      <a:lnTo>
                        <a:pt x="835" y="1609"/>
                      </a:lnTo>
                      <a:lnTo>
                        <a:pt x="836" y="1618"/>
                      </a:lnTo>
                      <a:lnTo>
                        <a:pt x="838" y="1627"/>
                      </a:lnTo>
                      <a:lnTo>
                        <a:pt x="840" y="1636"/>
                      </a:lnTo>
                      <a:lnTo>
                        <a:pt x="842" y="1645"/>
                      </a:lnTo>
                      <a:lnTo>
                        <a:pt x="844" y="1654"/>
                      </a:lnTo>
                      <a:lnTo>
                        <a:pt x="845" y="1663"/>
                      </a:lnTo>
                      <a:lnTo>
                        <a:pt x="847" y="1672"/>
                      </a:lnTo>
                      <a:lnTo>
                        <a:pt x="849" y="1680"/>
                      </a:lnTo>
                      <a:lnTo>
                        <a:pt x="851" y="1688"/>
                      </a:lnTo>
                      <a:lnTo>
                        <a:pt x="853" y="1696"/>
                      </a:lnTo>
                      <a:lnTo>
                        <a:pt x="854" y="1705"/>
                      </a:lnTo>
                      <a:lnTo>
                        <a:pt x="856" y="1713"/>
                      </a:lnTo>
                      <a:lnTo>
                        <a:pt x="858" y="1721"/>
                      </a:lnTo>
                      <a:lnTo>
                        <a:pt x="860" y="1729"/>
                      </a:lnTo>
                      <a:lnTo>
                        <a:pt x="862" y="1738"/>
                      </a:lnTo>
                      <a:lnTo>
                        <a:pt x="863" y="1745"/>
                      </a:lnTo>
                      <a:lnTo>
                        <a:pt x="865" y="1753"/>
                      </a:lnTo>
                      <a:lnTo>
                        <a:pt x="867" y="1760"/>
                      </a:lnTo>
                      <a:lnTo>
                        <a:pt x="869" y="1767"/>
                      </a:lnTo>
                      <a:lnTo>
                        <a:pt x="871" y="1776"/>
                      </a:lnTo>
                      <a:lnTo>
                        <a:pt x="872" y="1783"/>
                      </a:lnTo>
                      <a:lnTo>
                        <a:pt x="874" y="1790"/>
                      </a:lnTo>
                      <a:lnTo>
                        <a:pt x="876" y="1796"/>
                      </a:lnTo>
                      <a:lnTo>
                        <a:pt x="878" y="1803"/>
                      </a:lnTo>
                      <a:lnTo>
                        <a:pt x="880" y="1811"/>
                      </a:lnTo>
                      <a:lnTo>
                        <a:pt x="881" y="1818"/>
                      </a:lnTo>
                      <a:lnTo>
                        <a:pt x="883" y="1824"/>
                      </a:lnTo>
                      <a:lnTo>
                        <a:pt x="885" y="1831"/>
                      </a:lnTo>
                      <a:lnTo>
                        <a:pt x="887" y="1838"/>
                      </a:lnTo>
                      <a:lnTo>
                        <a:pt x="889" y="1844"/>
                      </a:lnTo>
                      <a:lnTo>
                        <a:pt x="890" y="1850"/>
                      </a:lnTo>
                      <a:lnTo>
                        <a:pt x="892" y="1856"/>
                      </a:lnTo>
                      <a:lnTo>
                        <a:pt x="894" y="1863"/>
                      </a:lnTo>
                      <a:lnTo>
                        <a:pt x="896" y="1869"/>
                      </a:lnTo>
                      <a:lnTo>
                        <a:pt x="898" y="1876"/>
                      </a:lnTo>
                      <a:lnTo>
                        <a:pt x="899" y="1881"/>
                      </a:lnTo>
                      <a:lnTo>
                        <a:pt x="901" y="1887"/>
                      </a:lnTo>
                      <a:lnTo>
                        <a:pt x="903" y="1892"/>
                      </a:lnTo>
                      <a:lnTo>
                        <a:pt x="905" y="1898"/>
                      </a:lnTo>
                      <a:lnTo>
                        <a:pt x="907" y="1904"/>
                      </a:lnTo>
                      <a:lnTo>
                        <a:pt x="908" y="1910"/>
                      </a:lnTo>
                      <a:lnTo>
                        <a:pt x="910" y="1915"/>
                      </a:lnTo>
                      <a:lnTo>
                        <a:pt x="912" y="1920"/>
                      </a:lnTo>
                      <a:lnTo>
                        <a:pt x="914" y="1925"/>
                      </a:lnTo>
                      <a:lnTo>
                        <a:pt x="916" y="1930"/>
                      </a:lnTo>
                      <a:lnTo>
                        <a:pt x="917" y="1935"/>
                      </a:lnTo>
                      <a:lnTo>
                        <a:pt x="919" y="1941"/>
                      </a:lnTo>
                      <a:lnTo>
                        <a:pt x="921" y="1946"/>
                      </a:lnTo>
                      <a:lnTo>
                        <a:pt x="923" y="1950"/>
                      </a:lnTo>
                      <a:lnTo>
                        <a:pt x="924" y="1955"/>
                      </a:lnTo>
                      <a:lnTo>
                        <a:pt x="926" y="1960"/>
                      </a:lnTo>
                      <a:lnTo>
                        <a:pt x="928" y="1964"/>
                      </a:lnTo>
                      <a:lnTo>
                        <a:pt x="930" y="1968"/>
                      </a:lnTo>
                      <a:lnTo>
                        <a:pt x="932" y="1973"/>
                      </a:lnTo>
                      <a:lnTo>
                        <a:pt x="934" y="1978"/>
                      </a:lnTo>
                      <a:lnTo>
                        <a:pt x="935" y="1982"/>
                      </a:lnTo>
                      <a:lnTo>
                        <a:pt x="937" y="1986"/>
                      </a:lnTo>
                      <a:lnTo>
                        <a:pt x="939" y="1990"/>
                      </a:lnTo>
                      <a:lnTo>
                        <a:pt x="941" y="1994"/>
                      </a:lnTo>
                      <a:lnTo>
                        <a:pt x="942" y="1998"/>
                      </a:lnTo>
                      <a:lnTo>
                        <a:pt x="944" y="2003"/>
                      </a:lnTo>
                      <a:lnTo>
                        <a:pt x="946" y="2007"/>
                      </a:lnTo>
                      <a:lnTo>
                        <a:pt x="948" y="2010"/>
                      </a:lnTo>
                      <a:lnTo>
                        <a:pt x="950" y="2014"/>
                      </a:lnTo>
                      <a:lnTo>
                        <a:pt x="951" y="2017"/>
                      </a:lnTo>
                      <a:lnTo>
                        <a:pt x="953" y="2021"/>
                      </a:lnTo>
                      <a:lnTo>
                        <a:pt x="955" y="2024"/>
                      </a:lnTo>
                      <a:lnTo>
                        <a:pt x="957" y="2028"/>
                      </a:lnTo>
                      <a:lnTo>
                        <a:pt x="959" y="2031"/>
                      </a:lnTo>
                      <a:lnTo>
                        <a:pt x="961" y="2034"/>
                      </a:lnTo>
                      <a:lnTo>
                        <a:pt x="962" y="2038"/>
                      </a:lnTo>
                      <a:lnTo>
                        <a:pt x="964" y="2041"/>
                      </a:lnTo>
                      <a:lnTo>
                        <a:pt x="966" y="2044"/>
                      </a:lnTo>
                      <a:lnTo>
                        <a:pt x="968" y="2048"/>
                      </a:lnTo>
                      <a:lnTo>
                        <a:pt x="969" y="2050"/>
                      </a:lnTo>
                      <a:lnTo>
                        <a:pt x="971" y="2053"/>
                      </a:lnTo>
                      <a:lnTo>
                        <a:pt x="973" y="2056"/>
                      </a:lnTo>
                      <a:lnTo>
                        <a:pt x="975" y="2059"/>
                      </a:lnTo>
                      <a:lnTo>
                        <a:pt x="977" y="2062"/>
                      </a:lnTo>
                      <a:lnTo>
                        <a:pt x="979" y="2064"/>
                      </a:lnTo>
                      <a:lnTo>
                        <a:pt x="980" y="2067"/>
                      </a:lnTo>
                      <a:lnTo>
                        <a:pt x="982" y="2070"/>
                      </a:lnTo>
                      <a:lnTo>
                        <a:pt x="984" y="2073"/>
                      </a:lnTo>
                      <a:lnTo>
                        <a:pt x="986" y="2075"/>
                      </a:lnTo>
                      <a:lnTo>
                        <a:pt x="987" y="2077"/>
                      </a:lnTo>
                      <a:lnTo>
                        <a:pt x="989" y="2080"/>
                      </a:lnTo>
                      <a:lnTo>
                        <a:pt x="991" y="2082"/>
                      </a:lnTo>
                      <a:lnTo>
                        <a:pt x="993" y="2085"/>
                      </a:lnTo>
                      <a:lnTo>
                        <a:pt x="995" y="2087"/>
                      </a:lnTo>
                      <a:lnTo>
                        <a:pt x="996" y="2089"/>
                      </a:lnTo>
                      <a:lnTo>
                        <a:pt x="998" y="2091"/>
                      </a:lnTo>
                      <a:lnTo>
                        <a:pt x="1000" y="2093"/>
                      </a:lnTo>
                      <a:lnTo>
                        <a:pt x="1002" y="2095"/>
                      </a:lnTo>
                      <a:lnTo>
                        <a:pt x="1004" y="2097"/>
                      </a:lnTo>
                      <a:lnTo>
                        <a:pt x="1006" y="2099"/>
                      </a:lnTo>
                      <a:lnTo>
                        <a:pt x="1007" y="2102"/>
                      </a:lnTo>
                      <a:lnTo>
                        <a:pt x="1009" y="2104"/>
                      </a:lnTo>
                      <a:lnTo>
                        <a:pt x="1011" y="2105"/>
                      </a:lnTo>
                      <a:lnTo>
                        <a:pt x="1013" y="2107"/>
                      </a:lnTo>
                      <a:lnTo>
                        <a:pt x="1014" y="2109"/>
                      </a:lnTo>
                      <a:lnTo>
                        <a:pt x="1016" y="2111"/>
                      </a:lnTo>
                      <a:lnTo>
                        <a:pt x="1018" y="2112"/>
                      </a:lnTo>
                      <a:lnTo>
                        <a:pt x="1020" y="2114"/>
                      </a:lnTo>
                      <a:lnTo>
                        <a:pt x="1022" y="2115"/>
                      </a:lnTo>
                      <a:lnTo>
                        <a:pt x="1023" y="2117"/>
                      </a:lnTo>
                      <a:lnTo>
                        <a:pt x="1025" y="2119"/>
                      </a:lnTo>
                      <a:lnTo>
                        <a:pt x="1027" y="2120"/>
                      </a:lnTo>
                      <a:lnTo>
                        <a:pt x="1029" y="2121"/>
                      </a:lnTo>
                      <a:lnTo>
                        <a:pt x="1031" y="2123"/>
                      </a:lnTo>
                      <a:lnTo>
                        <a:pt x="1032" y="2124"/>
                      </a:lnTo>
                      <a:lnTo>
                        <a:pt x="1034" y="2126"/>
                      </a:lnTo>
                      <a:lnTo>
                        <a:pt x="1036" y="2127"/>
                      </a:lnTo>
                      <a:lnTo>
                        <a:pt x="1038" y="2128"/>
                      </a:lnTo>
                      <a:lnTo>
                        <a:pt x="1040" y="2129"/>
                      </a:lnTo>
                      <a:lnTo>
                        <a:pt x="1041" y="2131"/>
                      </a:lnTo>
                      <a:lnTo>
                        <a:pt x="1043" y="2132"/>
                      </a:lnTo>
                      <a:lnTo>
                        <a:pt x="1045" y="2133"/>
                      </a:lnTo>
                      <a:lnTo>
                        <a:pt x="1047" y="2135"/>
                      </a:lnTo>
                      <a:lnTo>
                        <a:pt x="1049" y="2136"/>
                      </a:lnTo>
                      <a:lnTo>
                        <a:pt x="1050" y="2137"/>
                      </a:lnTo>
                      <a:lnTo>
                        <a:pt x="1052" y="2138"/>
                      </a:lnTo>
                      <a:lnTo>
                        <a:pt x="1054" y="2139"/>
                      </a:lnTo>
                      <a:lnTo>
                        <a:pt x="1056" y="2140"/>
                      </a:lnTo>
                      <a:lnTo>
                        <a:pt x="1058" y="2141"/>
                      </a:lnTo>
                      <a:lnTo>
                        <a:pt x="1059" y="2142"/>
                      </a:lnTo>
                      <a:lnTo>
                        <a:pt x="1061" y="2143"/>
                      </a:lnTo>
                      <a:lnTo>
                        <a:pt x="1063" y="2144"/>
                      </a:lnTo>
                      <a:lnTo>
                        <a:pt x="1065" y="2145"/>
                      </a:lnTo>
                      <a:lnTo>
                        <a:pt x="1067" y="2146"/>
                      </a:lnTo>
                      <a:lnTo>
                        <a:pt x="1068" y="2147"/>
                      </a:lnTo>
                      <a:lnTo>
                        <a:pt x="1070" y="2148"/>
                      </a:lnTo>
                      <a:lnTo>
                        <a:pt x="1072" y="2148"/>
                      </a:lnTo>
                      <a:lnTo>
                        <a:pt x="1074" y="2149"/>
                      </a:lnTo>
                      <a:lnTo>
                        <a:pt x="1076" y="2150"/>
                      </a:lnTo>
                      <a:lnTo>
                        <a:pt x="1077" y="2150"/>
                      </a:lnTo>
                      <a:lnTo>
                        <a:pt x="1079" y="2151"/>
                      </a:lnTo>
                    </a:path>
                  </a:pathLst>
                </a:custGeom>
                <a:solidFill>
                  <a:srgbClr val="FFFFCC"/>
                </a:solidFill>
                <a:ln w="50800" cap="rnd" cmpd="sng">
                  <a:solidFill>
                    <a:srgbClr val="00AE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grpSp>
              <p:nvGrpSpPr>
                <p:cNvPr id="41" name="Group 37"/>
                <p:cNvGrpSpPr>
                  <a:grpSpLocks/>
                </p:cNvGrpSpPr>
                <p:nvPr/>
              </p:nvGrpSpPr>
              <p:grpSpPr bwMode="auto">
                <a:xfrm>
                  <a:off x="4146" y="1138"/>
                  <a:ext cx="885" cy="662"/>
                  <a:chOff x="4146" y="1138"/>
                  <a:chExt cx="885" cy="662"/>
                </a:xfrm>
              </p:grpSpPr>
              <p:graphicFrame>
                <p:nvGraphicFramePr>
                  <p:cNvPr id="42" name="Object 35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4540" y="1138"/>
                  <a:ext cx="491" cy="26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240" name="Equation" r:id="rId5" imgW="338203" imgH="150312" progId="Equation.2">
                          <p:embed/>
                        </p:oleObj>
                      </mc:Choice>
                      <mc:Fallback>
                        <p:oleObj name="Equation" r:id="rId5" imgW="338203" imgH="150312" progId="Equation.2">
                          <p:embed/>
                          <p:pic>
                            <p:nvPicPr>
                              <p:cNvPr id="0" name="Picture 93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40" y="1138"/>
                                <a:ext cx="491" cy="269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CC"/>
                              </a:solidFill>
                              <a:ln w="76200">
                                <a:solidFill>
                                  <a:srgbClr val="00AE00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3" name="Arc 36"/>
                  <p:cNvSpPr>
                    <a:spLocks/>
                  </p:cNvSpPr>
                  <p:nvPr/>
                </p:nvSpPr>
                <p:spPr bwMode="auto">
                  <a:xfrm>
                    <a:off x="4146" y="1440"/>
                    <a:ext cx="504" cy="360"/>
                  </a:xfrm>
                  <a:custGeom>
                    <a:avLst/>
                    <a:gdLst>
                      <a:gd name="G0" fmla="+- 0 0 0"/>
                      <a:gd name="G1" fmla="+- 0 0 0"/>
                      <a:gd name="G2" fmla="+- 21600 0 0"/>
                      <a:gd name="T0" fmla="*/ 21600 w 21600"/>
                      <a:gd name="T1" fmla="*/ 0 h 21600"/>
                      <a:gd name="T2" fmla="*/ 0 w 21600"/>
                      <a:gd name="T3" fmla="*/ 21600 h 21600"/>
                      <a:gd name="T4" fmla="*/ 0 w 21600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600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600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76200" cap="rnd">
                    <a:solidFill>
                      <a:srgbClr val="00AE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</p:grp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 flipV="1">
                <a:off x="3669" y="1148"/>
                <a:ext cx="0" cy="2186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32" name="Group 45"/>
            <p:cNvGrpSpPr>
              <a:grpSpLocks/>
            </p:cNvGrpSpPr>
            <p:nvPr/>
          </p:nvGrpSpPr>
          <p:grpSpPr bwMode="auto">
            <a:xfrm>
              <a:off x="746" y="2099"/>
              <a:ext cx="2198" cy="1235"/>
              <a:chOff x="746" y="2099"/>
              <a:chExt cx="2198" cy="1235"/>
            </a:xfrm>
          </p:grpSpPr>
          <p:sp>
            <p:nvSpPr>
              <p:cNvPr id="34" name="Freeform 41"/>
              <p:cNvSpPr>
                <a:spLocks/>
              </p:cNvSpPr>
              <p:nvPr/>
            </p:nvSpPr>
            <p:spPr bwMode="auto">
              <a:xfrm>
                <a:off x="857" y="2099"/>
                <a:ext cx="2087" cy="1235"/>
              </a:xfrm>
              <a:custGeom>
                <a:avLst/>
                <a:gdLst>
                  <a:gd name="T0" fmla="*/ 32 w 2087"/>
                  <a:gd name="T1" fmla="*/ 1230 h 1235"/>
                  <a:gd name="T2" fmla="*/ 66 w 2087"/>
                  <a:gd name="T3" fmla="*/ 1224 h 1235"/>
                  <a:gd name="T4" fmla="*/ 101 w 2087"/>
                  <a:gd name="T5" fmla="*/ 1217 h 1235"/>
                  <a:gd name="T6" fmla="*/ 136 w 2087"/>
                  <a:gd name="T7" fmla="*/ 1207 h 1235"/>
                  <a:gd name="T8" fmla="*/ 171 w 2087"/>
                  <a:gd name="T9" fmla="*/ 1195 h 1235"/>
                  <a:gd name="T10" fmla="*/ 205 w 2087"/>
                  <a:gd name="T11" fmla="*/ 1180 h 1235"/>
                  <a:gd name="T12" fmla="*/ 240 w 2087"/>
                  <a:gd name="T13" fmla="*/ 1162 h 1235"/>
                  <a:gd name="T14" fmla="*/ 275 w 2087"/>
                  <a:gd name="T15" fmla="*/ 1140 h 1235"/>
                  <a:gd name="T16" fmla="*/ 310 w 2087"/>
                  <a:gd name="T17" fmla="*/ 1113 h 1235"/>
                  <a:gd name="T18" fmla="*/ 344 w 2087"/>
                  <a:gd name="T19" fmla="*/ 1083 h 1235"/>
                  <a:gd name="T20" fmla="*/ 379 w 2087"/>
                  <a:gd name="T21" fmla="*/ 1047 h 1235"/>
                  <a:gd name="T22" fmla="*/ 414 w 2087"/>
                  <a:gd name="T23" fmla="*/ 1006 h 1235"/>
                  <a:gd name="T24" fmla="*/ 449 w 2087"/>
                  <a:gd name="T25" fmla="*/ 959 h 1235"/>
                  <a:gd name="T26" fmla="*/ 483 w 2087"/>
                  <a:gd name="T27" fmla="*/ 907 h 1235"/>
                  <a:gd name="T28" fmla="*/ 518 w 2087"/>
                  <a:gd name="T29" fmla="*/ 849 h 1235"/>
                  <a:gd name="T30" fmla="*/ 553 w 2087"/>
                  <a:gd name="T31" fmla="*/ 786 h 1235"/>
                  <a:gd name="T32" fmla="*/ 588 w 2087"/>
                  <a:gd name="T33" fmla="*/ 719 h 1235"/>
                  <a:gd name="T34" fmla="*/ 623 w 2087"/>
                  <a:gd name="T35" fmla="*/ 648 h 1235"/>
                  <a:gd name="T36" fmla="*/ 657 w 2087"/>
                  <a:gd name="T37" fmla="*/ 574 h 1235"/>
                  <a:gd name="T38" fmla="*/ 692 w 2087"/>
                  <a:gd name="T39" fmla="*/ 499 h 1235"/>
                  <a:gd name="T40" fmla="*/ 727 w 2087"/>
                  <a:gd name="T41" fmla="*/ 423 h 1235"/>
                  <a:gd name="T42" fmla="*/ 762 w 2087"/>
                  <a:gd name="T43" fmla="*/ 349 h 1235"/>
                  <a:gd name="T44" fmla="*/ 796 w 2087"/>
                  <a:gd name="T45" fmla="*/ 278 h 1235"/>
                  <a:gd name="T46" fmla="*/ 831 w 2087"/>
                  <a:gd name="T47" fmla="*/ 212 h 1235"/>
                  <a:gd name="T48" fmla="*/ 866 w 2087"/>
                  <a:gd name="T49" fmla="*/ 152 h 1235"/>
                  <a:gd name="T50" fmla="*/ 901 w 2087"/>
                  <a:gd name="T51" fmla="*/ 101 h 1235"/>
                  <a:gd name="T52" fmla="*/ 935 w 2087"/>
                  <a:gd name="T53" fmla="*/ 58 h 1235"/>
                  <a:gd name="T54" fmla="*/ 970 w 2087"/>
                  <a:gd name="T55" fmla="*/ 27 h 1235"/>
                  <a:gd name="T56" fmla="*/ 1005 w 2087"/>
                  <a:gd name="T57" fmla="*/ 7 h 1235"/>
                  <a:gd name="T58" fmla="*/ 1040 w 2087"/>
                  <a:gd name="T59" fmla="*/ 0 h 1235"/>
                  <a:gd name="T60" fmla="*/ 1074 w 2087"/>
                  <a:gd name="T61" fmla="*/ 5 h 1235"/>
                  <a:gd name="T62" fmla="*/ 1109 w 2087"/>
                  <a:gd name="T63" fmla="*/ 22 h 1235"/>
                  <a:gd name="T64" fmla="*/ 1144 w 2087"/>
                  <a:gd name="T65" fmla="*/ 51 h 1235"/>
                  <a:gd name="T66" fmla="*/ 1179 w 2087"/>
                  <a:gd name="T67" fmla="*/ 91 h 1235"/>
                  <a:gd name="T68" fmla="*/ 1213 w 2087"/>
                  <a:gd name="T69" fmla="*/ 141 h 1235"/>
                  <a:gd name="T70" fmla="*/ 1248 w 2087"/>
                  <a:gd name="T71" fmla="*/ 199 h 1235"/>
                  <a:gd name="T72" fmla="*/ 1283 w 2087"/>
                  <a:gd name="T73" fmla="*/ 265 h 1235"/>
                  <a:gd name="T74" fmla="*/ 1318 w 2087"/>
                  <a:gd name="T75" fmla="*/ 335 h 1235"/>
                  <a:gd name="T76" fmla="*/ 1352 w 2087"/>
                  <a:gd name="T77" fmla="*/ 408 h 1235"/>
                  <a:gd name="T78" fmla="*/ 1387 w 2087"/>
                  <a:gd name="T79" fmla="*/ 484 h 1235"/>
                  <a:gd name="T80" fmla="*/ 1422 w 2087"/>
                  <a:gd name="T81" fmla="*/ 559 h 1235"/>
                  <a:gd name="T82" fmla="*/ 1457 w 2087"/>
                  <a:gd name="T83" fmla="*/ 633 h 1235"/>
                  <a:gd name="T84" fmla="*/ 1491 w 2087"/>
                  <a:gd name="T85" fmla="*/ 705 h 1235"/>
                  <a:gd name="T86" fmla="*/ 1526 w 2087"/>
                  <a:gd name="T87" fmla="*/ 773 h 1235"/>
                  <a:gd name="T88" fmla="*/ 1561 w 2087"/>
                  <a:gd name="T89" fmla="*/ 837 h 1235"/>
                  <a:gd name="T90" fmla="*/ 1596 w 2087"/>
                  <a:gd name="T91" fmla="*/ 896 h 1235"/>
                  <a:gd name="T92" fmla="*/ 1631 w 2087"/>
                  <a:gd name="T93" fmla="*/ 949 h 1235"/>
                  <a:gd name="T94" fmla="*/ 1665 w 2087"/>
                  <a:gd name="T95" fmla="*/ 997 h 1235"/>
                  <a:gd name="T96" fmla="*/ 1700 w 2087"/>
                  <a:gd name="T97" fmla="*/ 1039 h 1235"/>
                  <a:gd name="T98" fmla="*/ 1735 w 2087"/>
                  <a:gd name="T99" fmla="*/ 1076 h 1235"/>
                  <a:gd name="T100" fmla="*/ 1770 w 2087"/>
                  <a:gd name="T101" fmla="*/ 1108 h 1235"/>
                  <a:gd name="T102" fmla="*/ 1804 w 2087"/>
                  <a:gd name="T103" fmla="*/ 1135 h 1235"/>
                  <a:gd name="T104" fmla="*/ 1839 w 2087"/>
                  <a:gd name="T105" fmla="*/ 1158 h 1235"/>
                  <a:gd name="T106" fmla="*/ 1874 w 2087"/>
                  <a:gd name="T107" fmla="*/ 1177 h 1235"/>
                  <a:gd name="T108" fmla="*/ 1908 w 2087"/>
                  <a:gd name="T109" fmla="*/ 1192 h 1235"/>
                  <a:gd name="T110" fmla="*/ 1943 w 2087"/>
                  <a:gd name="T111" fmla="*/ 1205 h 1235"/>
                  <a:gd name="T112" fmla="*/ 1978 w 2087"/>
                  <a:gd name="T113" fmla="*/ 1215 h 1235"/>
                  <a:gd name="T114" fmla="*/ 2013 w 2087"/>
                  <a:gd name="T115" fmla="*/ 1223 h 1235"/>
                  <a:gd name="T116" fmla="*/ 2047 w 2087"/>
                  <a:gd name="T117" fmla="*/ 1229 h 1235"/>
                  <a:gd name="T118" fmla="*/ 2082 w 2087"/>
                  <a:gd name="T119" fmla="*/ 1234 h 1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87" h="1235">
                    <a:moveTo>
                      <a:pt x="0" y="1234"/>
                    </a:moveTo>
                    <a:lnTo>
                      <a:pt x="4" y="1234"/>
                    </a:lnTo>
                    <a:lnTo>
                      <a:pt x="7" y="1233"/>
                    </a:lnTo>
                    <a:lnTo>
                      <a:pt x="11" y="1233"/>
                    </a:lnTo>
                    <a:lnTo>
                      <a:pt x="14" y="1233"/>
                    </a:lnTo>
                    <a:lnTo>
                      <a:pt x="18" y="1232"/>
                    </a:lnTo>
                    <a:lnTo>
                      <a:pt x="21" y="1232"/>
                    </a:lnTo>
                    <a:lnTo>
                      <a:pt x="25" y="1231"/>
                    </a:lnTo>
                    <a:lnTo>
                      <a:pt x="28" y="1231"/>
                    </a:lnTo>
                    <a:lnTo>
                      <a:pt x="32" y="1230"/>
                    </a:lnTo>
                    <a:lnTo>
                      <a:pt x="35" y="1230"/>
                    </a:lnTo>
                    <a:lnTo>
                      <a:pt x="39" y="1229"/>
                    </a:lnTo>
                    <a:lnTo>
                      <a:pt x="42" y="1228"/>
                    </a:lnTo>
                    <a:lnTo>
                      <a:pt x="45" y="1228"/>
                    </a:lnTo>
                    <a:lnTo>
                      <a:pt x="49" y="1227"/>
                    </a:lnTo>
                    <a:lnTo>
                      <a:pt x="53" y="1227"/>
                    </a:lnTo>
                    <a:lnTo>
                      <a:pt x="56" y="1226"/>
                    </a:lnTo>
                    <a:lnTo>
                      <a:pt x="59" y="1226"/>
                    </a:lnTo>
                    <a:lnTo>
                      <a:pt x="63" y="1225"/>
                    </a:lnTo>
                    <a:lnTo>
                      <a:pt x="66" y="1224"/>
                    </a:lnTo>
                    <a:lnTo>
                      <a:pt x="70" y="1223"/>
                    </a:lnTo>
                    <a:lnTo>
                      <a:pt x="73" y="1223"/>
                    </a:lnTo>
                    <a:lnTo>
                      <a:pt x="77" y="1222"/>
                    </a:lnTo>
                    <a:lnTo>
                      <a:pt x="80" y="1221"/>
                    </a:lnTo>
                    <a:lnTo>
                      <a:pt x="84" y="1221"/>
                    </a:lnTo>
                    <a:lnTo>
                      <a:pt x="87" y="1220"/>
                    </a:lnTo>
                    <a:lnTo>
                      <a:pt x="91" y="1219"/>
                    </a:lnTo>
                    <a:lnTo>
                      <a:pt x="94" y="1218"/>
                    </a:lnTo>
                    <a:lnTo>
                      <a:pt x="98" y="1217"/>
                    </a:lnTo>
                    <a:lnTo>
                      <a:pt x="101" y="1217"/>
                    </a:lnTo>
                    <a:lnTo>
                      <a:pt x="105" y="1216"/>
                    </a:lnTo>
                    <a:lnTo>
                      <a:pt x="108" y="1215"/>
                    </a:lnTo>
                    <a:lnTo>
                      <a:pt x="112" y="1214"/>
                    </a:lnTo>
                    <a:lnTo>
                      <a:pt x="115" y="1213"/>
                    </a:lnTo>
                    <a:lnTo>
                      <a:pt x="119" y="1212"/>
                    </a:lnTo>
                    <a:lnTo>
                      <a:pt x="122" y="1211"/>
                    </a:lnTo>
                    <a:lnTo>
                      <a:pt x="125" y="1210"/>
                    </a:lnTo>
                    <a:lnTo>
                      <a:pt x="129" y="1209"/>
                    </a:lnTo>
                    <a:lnTo>
                      <a:pt x="133" y="1208"/>
                    </a:lnTo>
                    <a:lnTo>
                      <a:pt x="136" y="1207"/>
                    </a:lnTo>
                    <a:lnTo>
                      <a:pt x="139" y="1206"/>
                    </a:lnTo>
                    <a:lnTo>
                      <a:pt x="143" y="1205"/>
                    </a:lnTo>
                    <a:lnTo>
                      <a:pt x="146" y="1204"/>
                    </a:lnTo>
                    <a:lnTo>
                      <a:pt x="150" y="1202"/>
                    </a:lnTo>
                    <a:lnTo>
                      <a:pt x="153" y="1201"/>
                    </a:lnTo>
                    <a:lnTo>
                      <a:pt x="157" y="1200"/>
                    </a:lnTo>
                    <a:lnTo>
                      <a:pt x="160" y="1199"/>
                    </a:lnTo>
                    <a:lnTo>
                      <a:pt x="164" y="1197"/>
                    </a:lnTo>
                    <a:lnTo>
                      <a:pt x="167" y="1196"/>
                    </a:lnTo>
                    <a:lnTo>
                      <a:pt x="171" y="1195"/>
                    </a:lnTo>
                    <a:lnTo>
                      <a:pt x="174" y="1193"/>
                    </a:lnTo>
                    <a:lnTo>
                      <a:pt x="178" y="1192"/>
                    </a:lnTo>
                    <a:lnTo>
                      <a:pt x="181" y="1190"/>
                    </a:lnTo>
                    <a:lnTo>
                      <a:pt x="185" y="1189"/>
                    </a:lnTo>
                    <a:lnTo>
                      <a:pt x="188" y="1188"/>
                    </a:lnTo>
                    <a:lnTo>
                      <a:pt x="192" y="1186"/>
                    </a:lnTo>
                    <a:lnTo>
                      <a:pt x="195" y="1185"/>
                    </a:lnTo>
                    <a:lnTo>
                      <a:pt x="199" y="1183"/>
                    </a:lnTo>
                    <a:lnTo>
                      <a:pt x="202" y="1181"/>
                    </a:lnTo>
                    <a:lnTo>
                      <a:pt x="205" y="1180"/>
                    </a:lnTo>
                    <a:lnTo>
                      <a:pt x="209" y="1178"/>
                    </a:lnTo>
                    <a:lnTo>
                      <a:pt x="212" y="1177"/>
                    </a:lnTo>
                    <a:lnTo>
                      <a:pt x="216" y="1175"/>
                    </a:lnTo>
                    <a:lnTo>
                      <a:pt x="219" y="1173"/>
                    </a:lnTo>
                    <a:lnTo>
                      <a:pt x="223" y="1171"/>
                    </a:lnTo>
                    <a:lnTo>
                      <a:pt x="226" y="1169"/>
                    </a:lnTo>
                    <a:lnTo>
                      <a:pt x="230" y="1167"/>
                    </a:lnTo>
                    <a:lnTo>
                      <a:pt x="233" y="1166"/>
                    </a:lnTo>
                    <a:lnTo>
                      <a:pt x="237" y="1164"/>
                    </a:lnTo>
                    <a:lnTo>
                      <a:pt x="240" y="1162"/>
                    </a:lnTo>
                    <a:lnTo>
                      <a:pt x="244" y="1160"/>
                    </a:lnTo>
                    <a:lnTo>
                      <a:pt x="247" y="1158"/>
                    </a:lnTo>
                    <a:lnTo>
                      <a:pt x="251" y="1155"/>
                    </a:lnTo>
                    <a:lnTo>
                      <a:pt x="254" y="1153"/>
                    </a:lnTo>
                    <a:lnTo>
                      <a:pt x="258" y="1151"/>
                    </a:lnTo>
                    <a:lnTo>
                      <a:pt x="261" y="1149"/>
                    </a:lnTo>
                    <a:lnTo>
                      <a:pt x="264" y="1147"/>
                    </a:lnTo>
                    <a:lnTo>
                      <a:pt x="268" y="1144"/>
                    </a:lnTo>
                    <a:lnTo>
                      <a:pt x="272" y="1142"/>
                    </a:lnTo>
                    <a:lnTo>
                      <a:pt x="275" y="1140"/>
                    </a:lnTo>
                    <a:lnTo>
                      <a:pt x="278" y="1137"/>
                    </a:lnTo>
                    <a:lnTo>
                      <a:pt x="282" y="1135"/>
                    </a:lnTo>
                    <a:lnTo>
                      <a:pt x="285" y="1132"/>
                    </a:lnTo>
                    <a:lnTo>
                      <a:pt x="289" y="1130"/>
                    </a:lnTo>
                    <a:lnTo>
                      <a:pt x="292" y="1127"/>
                    </a:lnTo>
                    <a:lnTo>
                      <a:pt x="296" y="1125"/>
                    </a:lnTo>
                    <a:lnTo>
                      <a:pt x="299" y="1122"/>
                    </a:lnTo>
                    <a:lnTo>
                      <a:pt x="303" y="1119"/>
                    </a:lnTo>
                    <a:lnTo>
                      <a:pt x="306" y="1116"/>
                    </a:lnTo>
                    <a:lnTo>
                      <a:pt x="310" y="1113"/>
                    </a:lnTo>
                    <a:lnTo>
                      <a:pt x="313" y="1111"/>
                    </a:lnTo>
                    <a:lnTo>
                      <a:pt x="317" y="1108"/>
                    </a:lnTo>
                    <a:lnTo>
                      <a:pt x="320" y="1105"/>
                    </a:lnTo>
                    <a:lnTo>
                      <a:pt x="324" y="1102"/>
                    </a:lnTo>
                    <a:lnTo>
                      <a:pt x="327" y="1099"/>
                    </a:lnTo>
                    <a:lnTo>
                      <a:pt x="331" y="1096"/>
                    </a:lnTo>
                    <a:lnTo>
                      <a:pt x="334" y="1092"/>
                    </a:lnTo>
                    <a:lnTo>
                      <a:pt x="338" y="1089"/>
                    </a:lnTo>
                    <a:lnTo>
                      <a:pt x="341" y="1086"/>
                    </a:lnTo>
                    <a:lnTo>
                      <a:pt x="344" y="1083"/>
                    </a:lnTo>
                    <a:lnTo>
                      <a:pt x="348" y="1079"/>
                    </a:lnTo>
                    <a:lnTo>
                      <a:pt x="351" y="1076"/>
                    </a:lnTo>
                    <a:lnTo>
                      <a:pt x="355" y="1072"/>
                    </a:lnTo>
                    <a:lnTo>
                      <a:pt x="358" y="1069"/>
                    </a:lnTo>
                    <a:lnTo>
                      <a:pt x="362" y="1065"/>
                    </a:lnTo>
                    <a:lnTo>
                      <a:pt x="365" y="1062"/>
                    </a:lnTo>
                    <a:lnTo>
                      <a:pt x="369" y="1058"/>
                    </a:lnTo>
                    <a:lnTo>
                      <a:pt x="372" y="1054"/>
                    </a:lnTo>
                    <a:lnTo>
                      <a:pt x="376" y="1051"/>
                    </a:lnTo>
                    <a:lnTo>
                      <a:pt x="379" y="1047"/>
                    </a:lnTo>
                    <a:lnTo>
                      <a:pt x="383" y="1043"/>
                    </a:lnTo>
                    <a:lnTo>
                      <a:pt x="386" y="1039"/>
                    </a:lnTo>
                    <a:lnTo>
                      <a:pt x="390" y="1035"/>
                    </a:lnTo>
                    <a:lnTo>
                      <a:pt x="393" y="1031"/>
                    </a:lnTo>
                    <a:lnTo>
                      <a:pt x="397" y="1027"/>
                    </a:lnTo>
                    <a:lnTo>
                      <a:pt x="400" y="1023"/>
                    </a:lnTo>
                    <a:lnTo>
                      <a:pt x="404" y="1019"/>
                    </a:lnTo>
                    <a:lnTo>
                      <a:pt x="407" y="1014"/>
                    </a:lnTo>
                    <a:lnTo>
                      <a:pt x="410" y="1010"/>
                    </a:lnTo>
                    <a:lnTo>
                      <a:pt x="414" y="1006"/>
                    </a:lnTo>
                    <a:lnTo>
                      <a:pt x="418" y="1001"/>
                    </a:lnTo>
                    <a:lnTo>
                      <a:pt x="421" y="997"/>
                    </a:lnTo>
                    <a:lnTo>
                      <a:pt x="424" y="992"/>
                    </a:lnTo>
                    <a:lnTo>
                      <a:pt x="428" y="988"/>
                    </a:lnTo>
                    <a:lnTo>
                      <a:pt x="431" y="983"/>
                    </a:lnTo>
                    <a:lnTo>
                      <a:pt x="435" y="978"/>
                    </a:lnTo>
                    <a:lnTo>
                      <a:pt x="438" y="974"/>
                    </a:lnTo>
                    <a:lnTo>
                      <a:pt x="442" y="969"/>
                    </a:lnTo>
                    <a:lnTo>
                      <a:pt x="445" y="964"/>
                    </a:lnTo>
                    <a:lnTo>
                      <a:pt x="449" y="959"/>
                    </a:lnTo>
                    <a:lnTo>
                      <a:pt x="452" y="954"/>
                    </a:lnTo>
                    <a:lnTo>
                      <a:pt x="456" y="949"/>
                    </a:lnTo>
                    <a:lnTo>
                      <a:pt x="459" y="944"/>
                    </a:lnTo>
                    <a:lnTo>
                      <a:pt x="463" y="939"/>
                    </a:lnTo>
                    <a:lnTo>
                      <a:pt x="466" y="933"/>
                    </a:lnTo>
                    <a:lnTo>
                      <a:pt x="469" y="928"/>
                    </a:lnTo>
                    <a:lnTo>
                      <a:pt x="473" y="923"/>
                    </a:lnTo>
                    <a:lnTo>
                      <a:pt x="477" y="918"/>
                    </a:lnTo>
                    <a:lnTo>
                      <a:pt x="480" y="912"/>
                    </a:lnTo>
                    <a:lnTo>
                      <a:pt x="483" y="907"/>
                    </a:lnTo>
                    <a:lnTo>
                      <a:pt x="487" y="901"/>
                    </a:lnTo>
                    <a:lnTo>
                      <a:pt x="490" y="896"/>
                    </a:lnTo>
                    <a:lnTo>
                      <a:pt x="494" y="890"/>
                    </a:lnTo>
                    <a:lnTo>
                      <a:pt x="497" y="884"/>
                    </a:lnTo>
                    <a:lnTo>
                      <a:pt x="501" y="878"/>
                    </a:lnTo>
                    <a:lnTo>
                      <a:pt x="504" y="873"/>
                    </a:lnTo>
                    <a:lnTo>
                      <a:pt x="508" y="867"/>
                    </a:lnTo>
                    <a:lnTo>
                      <a:pt x="511" y="861"/>
                    </a:lnTo>
                    <a:lnTo>
                      <a:pt x="515" y="855"/>
                    </a:lnTo>
                    <a:lnTo>
                      <a:pt x="518" y="849"/>
                    </a:lnTo>
                    <a:lnTo>
                      <a:pt x="522" y="843"/>
                    </a:lnTo>
                    <a:lnTo>
                      <a:pt x="525" y="837"/>
                    </a:lnTo>
                    <a:lnTo>
                      <a:pt x="529" y="831"/>
                    </a:lnTo>
                    <a:lnTo>
                      <a:pt x="532" y="825"/>
                    </a:lnTo>
                    <a:lnTo>
                      <a:pt x="536" y="818"/>
                    </a:lnTo>
                    <a:lnTo>
                      <a:pt x="539" y="812"/>
                    </a:lnTo>
                    <a:lnTo>
                      <a:pt x="543" y="806"/>
                    </a:lnTo>
                    <a:lnTo>
                      <a:pt x="546" y="799"/>
                    </a:lnTo>
                    <a:lnTo>
                      <a:pt x="549" y="793"/>
                    </a:lnTo>
                    <a:lnTo>
                      <a:pt x="553" y="786"/>
                    </a:lnTo>
                    <a:lnTo>
                      <a:pt x="557" y="780"/>
                    </a:lnTo>
                    <a:lnTo>
                      <a:pt x="560" y="773"/>
                    </a:lnTo>
                    <a:lnTo>
                      <a:pt x="563" y="767"/>
                    </a:lnTo>
                    <a:lnTo>
                      <a:pt x="567" y="760"/>
                    </a:lnTo>
                    <a:lnTo>
                      <a:pt x="570" y="753"/>
                    </a:lnTo>
                    <a:lnTo>
                      <a:pt x="574" y="746"/>
                    </a:lnTo>
                    <a:lnTo>
                      <a:pt x="577" y="740"/>
                    </a:lnTo>
                    <a:lnTo>
                      <a:pt x="581" y="733"/>
                    </a:lnTo>
                    <a:lnTo>
                      <a:pt x="584" y="726"/>
                    </a:lnTo>
                    <a:lnTo>
                      <a:pt x="588" y="719"/>
                    </a:lnTo>
                    <a:lnTo>
                      <a:pt x="591" y="712"/>
                    </a:lnTo>
                    <a:lnTo>
                      <a:pt x="595" y="705"/>
                    </a:lnTo>
                    <a:lnTo>
                      <a:pt x="598" y="698"/>
                    </a:lnTo>
                    <a:lnTo>
                      <a:pt x="602" y="691"/>
                    </a:lnTo>
                    <a:lnTo>
                      <a:pt x="605" y="684"/>
                    </a:lnTo>
                    <a:lnTo>
                      <a:pt x="609" y="677"/>
                    </a:lnTo>
                    <a:lnTo>
                      <a:pt x="612" y="670"/>
                    </a:lnTo>
                    <a:lnTo>
                      <a:pt x="616" y="662"/>
                    </a:lnTo>
                    <a:lnTo>
                      <a:pt x="619" y="655"/>
                    </a:lnTo>
                    <a:lnTo>
                      <a:pt x="623" y="648"/>
                    </a:lnTo>
                    <a:lnTo>
                      <a:pt x="626" y="641"/>
                    </a:lnTo>
                    <a:lnTo>
                      <a:pt x="629" y="633"/>
                    </a:lnTo>
                    <a:lnTo>
                      <a:pt x="633" y="626"/>
                    </a:lnTo>
                    <a:lnTo>
                      <a:pt x="636" y="619"/>
                    </a:lnTo>
                    <a:lnTo>
                      <a:pt x="640" y="611"/>
                    </a:lnTo>
                    <a:lnTo>
                      <a:pt x="643" y="604"/>
                    </a:lnTo>
                    <a:lnTo>
                      <a:pt x="647" y="597"/>
                    </a:lnTo>
                    <a:lnTo>
                      <a:pt x="650" y="589"/>
                    </a:lnTo>
                    <a:lnTo>
                      <a:pt x="654" y="582"/>
                    </a:lnTo>
                    <a:lnTo>
                      <a:pt x="657" y="574"/>
                    </a:lnTo>
                    <a:lnTo>
                      <a:pt x="661" y="567"/>
                    </a:lnTo>
                    <a:lnTo>
                      <a:pt x="664" y="559"/>
                    </a:lnTo>
                    <a:lnTo>
                      <a:pt x="668" y="552"/>
                    </a:lnTo>
                    <a:lnTo>
                      <a:pt x="671" y="544"/>
                    </a:lnTo>
                    <a:lnTo>
                      <a:pt x="675" y="537"/>
                    </a:lnTo>
                    <a:lnTo>
                      <a:pt x="678" y="529"/>
                    </a:lnTo>
                    <a:lnTo>
                      <a:pt x="682" y="521"/>
                    </a:lnTo>
                    <a:lnTo>
                      <a:pt x="685" y="514"/>
                    </a:lnTo>
                    <a:lnTo>
                      <a:pt x="688" y="506"/>
                    </a:lnTo>
                    <a:lnTo>
                      <a:pt x="692" y="499"/>
                    </a:lnTo>
                    <a:lnTo>
                      <a:pt x="695" y="491"/>
                    </a:lnTo>
                    <a:lnTo>
                      <a:pt x="699" y="484"/>
                    </a:lnTo>
                    <a:lnTo>
                      <a:pt x="702" y="476"/>
                    </a:lnTo>
                    <a:lnTo>
                      <a:pt x="706" y="468"/>
                    </a:lnTo>
                    <a:lnTo>
                      <a:pt x="709" y="461"/>
                    </a:lnTo>
                    <a:lnTo>
                      <a:pt x="713" y="453"/>
                    </a:lnTo>
                    <a:lnTo>
                      <a:pt x="716" y="446"/>
                    </a:lnTo>
                    <a:lnTo>
                      <a:pt x="720" y="438"/>
                    </a:lnTo>
                    <a:lnTo>
                      <a:pt x="723" y="431"/>
                    </a:lnTo>
                    <a:lnTo>
                      <a:pt x="727" y="423"/>
                    </a:lnTo>
                    <a:lnTo>
                      <a:pt x="730" y="416"/>
                    </a:lnTo>
                    <a:lnTo>
                      <a:pt x="734" y="408"/>
                    </a:lnTo>
                    <a:lnTo>
                      <a:pt x="737" y="401"/>
                    </a:lnTo>
                    <a:lnTo>
                      <a:pt x="741" y="393"/>
                    </a:lnTo>
                    <a:lnTo>
                      <a:pt x="744" y="386"/>
                    </a:lnTo>
                    <a:lnTo>
                      <a:pt x="748" y="378"/>
                    </a:lnTo>
                    <a:lnTo>
                      <a:pt x="751" y="371"/>
                    </a:lnTo>
                    <a:lnTo>
                      <a:pt x="755" y="364"/>
                    </a:lnTo>
                    <a:lnTo>
                      <a:pt x="758" y="356"/>
                    </a:lnTo>
                    <a:lnTo>
                      <a:pt x="762" y="349"/>
                    </a:lnTo>
                    <a:lnTo>
                      <a:pt x="765" y="342"/>
                    </a:lnTo>
                    <a:lnTo>
                      <a:pt x="768" y="335"/>
                    </a:lnTo>
                    <a:lnTo>
                      <a:pt x="772" y="327"/>
                    </a:lnTo>
                    <a:lnTo>
                      <a:pt x="775" y="320"/>
                    </a:lnTo>
                    <a:lnTo>
                      <a:pt x="779" y="313"/>
                    </a:lnTo>
                    <a:lnTo>
                      <a:pt x="782" y="306"/>
                    </a:lnTo>
                    <a:lnTo>
                      <a:pt x="786" y="299"/>
                    </a:lnTo>
                    <a:lnTo>
                      <a:pt x="789" y="292"/>
                    </a:lnTo>
                    <a:lnTo>
                      <a:pt x="793" y="285"/>
                    </a:lnTo>
                    <a:lnTo>
                      <a:pt x="796" y="278"/>
                    </a:lnTo>
                    <a:lnTo>
                      <a:pt x="800" y="271"/>
                    </a:lnTo>
                    <a:lnTo>
                      <a:pt x="803" y="265"/>
                    </a:lnTo>
                    <a:lnTo>
                      <a:pt x="807" y="258"/>
                    </a:lnTo>
                    <a:lnTo>
                      <a:pt x="810" y="251"/>
                    </a:lnTo>
                    <a:lnTo>
                      <a:pt x="814" y="244"/>
                    </a:lnTo>
                    <a:lnTo>
                      <a:pt x="817" y="238"/>
                    </a:lnTo>
                    <a:lnTo>
                      <a:pt x="821" y="231"/>
                    </a:lnTo>
                    <a:lnTo>
                      <a:pt x="824" y="225"/>
                    </a:lnTo>
                    <a:lnTo>
                      <a:pt x="828" y="218"/>
                    </a:lnTo>
                    <a:lnTo>
                      <a:pt x="831" y="212"/>
                    </a:lnTo>
                    <a:lnTo>
                      <a:pt x="834" y="206"/>
                    </a:lnTo>
                    <a:lnTo>
                      <a:pt x="838" y="199"/>
                    </a:lnTo>
                    <a:lnTo>
                      <a:pt x="842" y="193"/>
                    </a:lnTo>
                    <a:lnTo>
                      <a:pt x="845" y="187"/>
                    </a:lnTo>
                    <a:lnTo>
                      <a:pt x="848" y="181"/>
                    </a:lnTo>
                    <a:lnTo>
                      <a:pt x="852" y="175"/>
                    </a:lnTo>
                    <a:lnTo>
                      <a:pt x="855" y="169"/>
                    </a:lnTo>
                    <a:lnTo>
                      <a:pt x="859" y="164"/>
                    </a:lnTo>
                    <a:lnTo>
                      <a:pt x="862" y="158"/>
                    </a:lnTo>
                    <a:lnTo>
                      <a:pt x="866" y="152"/>
                    </a:lnTo>
                    <a:lnTo>
                      <a:pt x="869" y="147"/>
                    </a:lnTo>
                    <a:lnTo>
                      <a:pt x="873" y="141"/>
                    </a:lnTo>
                    <a:lnTo>
                      <a:pt x="876" y="136"/>
                    </a:lnTo>
                    <a:lnTo>
                      <a:pt x="880" y="131"/>
                    </a:lnTo>
                    <a:lnTo>
                      <a:pt x="883" y="125"/>
                    </a:lnTo>
                    <a:lnTo>
                      <a:pt x="887" y="120"/>
                    </a:lnTo>
                    <a:lnTo>
                      <a:pt x="890" y="115"/>
                    </a:lnTo>
                    <a:lnTo>
                      <a:pt x="894" y="110"/>
                    </a:lnTo>
                    <a:lnTo>
                      <a:pt x="897" y="105"/>
                    </a:lnTo>
                    <a:lnTo>
                      <a:pt x="901" y="101"/>
                    </a:lnTo>
                    <a:lnTo>
                      <a:pt x="904" y="96"/>
                    </a:lnTo>
                    <a:lnTo>
                      <a:pt x="908" y="91"/>
                    </a:lnTo>
                    <a:lnTo>
                      <a:pt x="911" y="87"/>
                    </a:lnTo>
                    <a:lnTo>
                      <a:pt x="914" y="83"/>
                    </a:lnTo>
                    <a:lnTo>
                      <a:pt x="918" y="78"/>
                    </a:lnTo>
                    <a:lnTo>
                      <a:pt x="922" y="74"/>
                    </a:lnTo>
                    <a:lnTo>
                      <a:pt x="925" y="70"/>
                    </a:lnTo>
                    <a:lnTo>
                      <a:pt x="928" y="66"/>
                    </a:lnTo>
                    <a:lnTo>
                      <a:pt x="932" y="62"/>
                    </a:lnTo>
                    <a:lnTo>
                      <a:pt x="935" y="58"/>
                    </a:lnTo>
                    <a:lnTo>
                      <a:pt x="939" y="55"/>
                    </a:lnTo>
                    <a:lnTo>
                      <a:pt x="942" y="51"/>
                    </a:lnTo>
                    <a:lnTo>
                      <a:pt x="946" y="48"/>
                    </a:lnTo>
                    <a:lnTo>
                      <a:pt x="949" y="45"/>
                    </a:lnTo>
                    <a:lnTo>
                      <a:pt x="953" y="41"/>
                    </a:lnTo>
                    <a:lnTo>
                      <a:pt x="956" y="38"/>
                    </a:lnTo>
                    <a:lnTo>
                      <a:pt x="960" y="35"/>
                    </a:lnTo>
                    <a:lnTo>
                      <a:pt x="963" y="33"/>
                    </a:lnTo>
                    <a:lnTo>
                      <a:pt x="967" y="30"/>
                    </a:lnTo>
                    <a:lnTo>
                      <a:pt x="970" y="27"/>
                    </a:lnTo>
                    <a:lnTo>
                      <a:pt x="973" y="25"/>
                    </a:lnTo>
                    <a:lnTo>
                      <a:pt x="977" y="22"/>
                    </a:lnTo>
                    <a:lnTo>
                      <a:pt x="981" y="20"/>
                    </a:lnTo>
                    <a:lnTo>
                      <a:pt x="984" y="18"/>
                    </a:lnTo>
                    <a:lnTo>
                      <a:pt x="987" y="16"/>
                    </a:lnTo>
                    <a:lnTo>
                      <a:pt x="991" y="14"/>
                    </a:lnTo>
                    <a:lnTo>
                      <a:pt x="994" y="12"/>
                    </a:lnTo>
                    <a:lnTo>
                      <a:pt x="998" y="11"/>
                    </a:lnTo>
                    <a:lnTo>
                      <a:pt x="1001" y="9"/>
                    </a:lnTo>
                    <a:lnTo>
                      <a:pt x="1005" y="7"/>
                    </a:lnTo>
                    <a:lnTo>
                      <a:pt x="1008" y="6"/>
                    </a:lnTo>
                    <a:lnTo>
                      <a:pt x="1012" y="5"/>
                    </a:lnTo>
                    <a:lnTo>
                      <a:pt x="1015" y="4"/>
                    </a:lnTo>
                    <a:lnTo>
                      <a:pt x="1019" y="3"/>
                    </a:lnTo>
                    <a:lnTo>
                      <a:pt x="1022" y="2"/>
                    </a:lnTo>
                    <a:lnTo>
                      <a:pt x="1026" y="2"/>
                    </a:lnTo>
                    <a:lnTo>
                      <a:pt x="1029" y="1"/>
                    </a:lnTo>
                    <a:lnTo>
                      <a:pt x="1033" y="1"/>
                    </a:lnTo>
                    <a:lnTo>
                      <a:pt x="1036" y="0"/>
                    </a:lnTo>
                    <a:lnTo>
                      <a:pt x="1040" y="0"/>
                    </a:lnTo>
                    <a:lnTo>
                      <a:pt x="1043" y="0"/>
                    </a:lnTo>
                    <a:lnTo>
                      <a:pt x="1047" y="0"/>
                    </a:lnTo>
                    <a:lnTo>
                      <a:pt x="1050" y="0"/>
                    </a:lnTo>
                    <a:lnTo>
                      <a:pt x="1053" y="1"/>
                    </a:lnTo>
                    <a:lnTo>
                      <a:pt x="1057" y="1"/>
                    </a:lnTo>
                    <a:lnTo>
                      <a:pt x="1060" y="2"/>
                    </a:lnTo>
                    <a:lnTo>
                      <a:pt x="1064" y="2"/>
                    </a:lnTo>
                    <a:lnTo>
                      <a:pt x="1067" y="3"/>
                    </a:lnTo>
                    <a:lnTo>
                      <a:pt x="1071" y="4"/>
                    </a:lnTo>
                    <a:lnTo>
                      <a:pt x="1074" y="5"/>
                    </a:lnTo>
                    <a:lnTo>
                      <a:pt x="1078" y="6"/>
                    </a:lnTo>
                    <a:lnTo>
                      <a:pt x="1081" y="7"/>
                    </a:lnTo>
                    <a:lnTo>
                      <a:pt x="1085" y="9"/>
                    </a:lnTo>
                    <a:lnTo>
                      <a:pt x="1088" y="11"/>
                    </a:lnTo>
                    <a:lnTo>
                      <a:pt x="1092" y="12"/>
                    </a:lnTo>
                    <a:lnTo>
                      <a:pt x="1095" y="14"/>
                    </a:lnTo>
                    <a:lnTo>
                      <a:pt x="1099" y="16"/>
                    </a:lnTo>
                    <a:lnTo>
                      <a:pt x="1102" y="18"/>
                    </a:lnTo>
                    <a:lnTo>
                      <a:pt x="1106" y="20"/>
                    </a:lnTo>
                    <a:lnTo>
                      <a:pt x="1109" y="22"/>
                    </a:lnTo>
                    <a:lnTo>
                      <a:pt x="1113" y="25"/>
                    </a:lnTo>
                    <a:lnTo>
                      <a:pt x="1116" y="27"/>
                    </a:lnTo>
                    <a:lnTo>
                      <a:pt x="1119" y="30"/>
                    </a:lnTo>
                    <a:lnTo>
                      <a:pt x="1123" y="33"/>
                    </a:lnTo>
                    <a:lnTo>
                      <a:pt x="1127" y="35"/>
                    </a:lnTo>
                    <a:lnTo>
                      <a:pt x="1130" y="38"/>
                    </a:lnTo>
                    <a:lnTo>
                      <a:pt x="1133" y="41"/>
                    </a:lnTo>
                    <a:lnTo>
                      <a:pt x="1137" y="45"/>
                    </a:lnTo>
                    <a:lnTo>
                      <a:pt x="1140" y="48"/>
                    </a:lnTo>
                    <a:lnTo>
                      <a:pt x="1144" y="51"/>
                    </a:lnTo>
                    <a:lnTo>
                      <a:pt x="1147" y="55"/>
                    </a:lnTo>
                    <a:lnTo>
                      <a:pt x="1151" y="58"/>
                    </a:lnTo>
                    <a:lnTo>
                      <a:pt x="1154" y="62"/>
                    </a:lnTo>
                    <a:lnTo>
                      <a:pt x="1158" y="66"/>
                    </a:lnTo>
                    <a:lnTo>
                      <a:pt x="1161" y="70"/>
                    </a:lnTo>
                    <a:lnTo>
                      <a:pt x="1165" y="74"/>
                    </a:lnTo>
                    <a:lnTo>
                      <a:pt x="1168" y="78"/>
                    </a:lnTo>
                    <a:lnTo>
                      <a:pt x="1172" y="83"/>
                    </a:lnTo>
                    <a:lnTo>
                      <a:pt x="1175" y="87"/>
                    </a:lnTo>
                    <a:lnTo>
                      <a:pt x="1179" y="91"/>
                    </a:lnTo>
                    <a:lnTo>
                      <a:pt x="1182" y="96"/>
                    </a:lnTo>
                    <a:lnTo>
                      <a:pt x="1186" y="101"/>
                    </a:lnTo>
                    <a:lnTo>
                      <a:pt x="1189" y="105"/>
                    </a:lnTo>
                    <a:lnTo>
                      <a:pt x="1192" y="110"/>
                    </a:lnTo>
                    <a:lnTo>
                      <a:pt x="1196" y="115"/>
                    </a:lnTo>
                    <a:lnTo>
                      <a:pt x="1199" y="120"/>
                    </a:lnTo>
                    <a:lnTo>
                      <a:pt x="1203" y="125"/>
                    </a:lnTo>
                    <a:lnTo>
                      <a:pt x="1206" y="131"/>
                    </a:lnTo>
                    <a:lnTo>
                      <a:pt x="1210" y="136"/>
                    </a:lnTo>
                    <a:lnTo>
                      <a:pt x="1213" y="141"/>
                    </a:lnTo>
                    <a:lnTo>
                      <a:pt x="1217" y="147"/>
                    </a:lnTo>
                    <a:lnTo>
                      <a:pt x="1220" y="152"/>
                    </a:lnTo>
                    <a:lnTo>
                      <a:pt x="1224" y="158"/>
                    </a:lnTo>
                    <a:lnTo>
                      <a:pt x="1227" y="164"/>
                    </a:lnTo>
                    <a:lnTo>
                      <a:pt x="1231" y="169"/>
                    </a:lnTo>
                    <a:lnTo>
                      <a:pt x="1234" y="175"/>
                    </a:lnTo>
                    <a:lnTo>
                      <a:pt x="1238" y="181"/>
                    </a:lnTo>
                    <a:lnTo>
                      <a:pt x="1241" y="187"/>
                    </a:lnTo>
                    <a:lnTo>
                      <a:pt x="1245" y="193"/>
                    </a:lnTo>
                    <a:lnTo>
                      <a:pt x="1248" y="199"/>
                    </a:lnTo>
                    <a:lnTo>
                      <a:pt x="1252" y="206"/>
                    </a:lnTo>
                    <a:lnTo>
                      <a:pt x="1255" y="212"/>
                    </a:lnTo>
                    <a:lnTo>
                      <a:pt x="1258" y="218"/>
                    </a:lnTo>
                    <a:lnTo>
                      <a:pt x="1262" y="225"/>
                    </a:lnTo>
                    <a:lnTo>
                      <a:pt x="1266" y="231"/>
                    </a:lnTo>
                    <a:lnTo>
                      <a:pt x="1269" y="238"/>
                    </a:lnTo>
                    <a:lnTo>
                      <a:pt x="1272" y="244"/>
                    </a:lnTo>
                    <a:lnTo>
                      <a:pt x="1276" y="251"/>
                    </a:lnTo>
                    <a:lnTo>
                      <a:pt x="1279" y="258"/>
                    </a:lnTo>
                    <a:lnTo>
                      <a:pt x="1283" y="265"/>
                    </a:lnTo>
                    <a:lnTo>
                      <a:pt x="1286" y="271"/>
                    </a:lnTo>
                    <a:lnTo>
                      <a:pt x="1290" y="278"/>
                    </a:lnTo>
                    <a:lnTo>
                      <a:pt x="1293" y="285"/>
                    </a:lnTo>
                    <a:lnTo>
                      <a:pt x="1297" y="292"/>
                    </a:lnTo>
                    <a:lnTo>
                      <a:pt x="1300" y="299"/>
                    </a:lnTo>
                    <a:lnTo>
                      <a:pt x="1304" y="306"/>
                    </a:lnTo>
                    <a:lnTo>
                      <a:pt x="1307" y="313"/>
                    </a:lnTo>
                    <a:lnTo>
                      <a:pt x="1311" y="320"/>
                    </a:lnTo>
                    <a:lnTo>
                      <a:pt x="1314" y="327"/>
                    </a:lnTo>
                    <a:lnTo>
                      <a:pt x="1318" y="335"/>
                    </a:lnTo>
                    <a:lnTo>
                      <a:pt x="1321" y="342"/>
                    </a:lnTo>
                    <a:lnTo>
                      <a:pt x="1325" y="349"/>
                    </a:lnTo>
                    <a:lnTo>
                      <a:pt x="1328" y="356"/>
                    </a:lnTo>
                    <a:lnTo>
                      <a:pt x="1332" y="364"/>
                    </a:lnTo>
                    <a:lnTo>
                      <a:pt x="1335" y="371"/>
                    </a:lnTo>
                    <a:lnTo>
                      <a:pt x="1338" y="378"/>
                    </a:lnTo>
                    <a:lnTo>
                      <a:pt x="1342" y="386"/>
                    </a:lnTo>
                    <a:lnTo>
                      <a:pt x="1346" y="393"/>
                    </a:lnTo>
                    <a:lnTo>
                      <a:pt x="1349" y="401"/>
                    </a:lnTo>
                    <a:lnTo>
                      <a:pt x="1352" y="408"/>
                    </a:lnTo>
                    <a:lnTo>
                      <a:pt x="1356" y="416"/>
                    </a:lnTo>
                    <a:lnTo>
                      <a:pt x="1359" y="423"/>
                    </a:lnTo>
                    <a:lnTo>
                      <a:pt x="1363" y="431"/>
                    </a:lnTo>
                    <a:lnTo>
                      <a:pt x="1366" y="438"/>
                    </a:lnTo>
                    <a:lnTo>
                      <a:pt x="1370" y="446"/>
                    </a:lnTo>
                    <a:lnTo>
                      <a:pt x="1373" y="453"/>
                    </a:lnTo>
                    <a:lnTo>
                      <a:pt x="1377" y="461"/>
                    </a:lnTo>
                    <a:lnTo>
                      <a:pt x="1380" y="468"/>
                    </a:lnTo>
                    <a:lnTo>
                      <a:pt x="1384" y="476"/>
                    </a:lnTo>
                    <a:lnTo>
                      <a:pt x="1387" y="484"/>
                    </a:lnTo>
                    <a:lnTo>
                      <a:pt x="1391" y="491"/>
                    </a:lnTo>
                    <a:lnTo>
                      <a:pt x="1394" y="499"/>
                    </a:lnTo>
                    <a:lnTo>
                      <a:pt x="1398" y="506"/>
                    </a:lnTo>
                    <a:lnTo>
                      <a:pt x="1401" y="514"/>
                    </a:lnTo>
                    <a:lnTo>
                      <a:pt x="1405" y="521"/>
                    </a:lnTo>
                    <a:lnTo>
                      <a:pt x="1408" y="529"/>
                    </a:lnTo>
                    <a:lnTo>
                      <a:pt x="1412" y="537"/>
                    </a:lnTo>
                    <a:lnTo>
                      <a:pt x="1415" y="544"/>
                    </a:lnTo>
                    <a:lnTo>
                      <a:pt x="1418" y="552"/>
                    </a:lnTo>
                    <a:lnTo>
                      <a:pt x="1422" y="559"/>
                    </a:lnTo>
                    <a:lnTo>
                      <a:pt x="1425" y="567"/>
                    </a:lnTo>
                    <a:lnTo>
                      <a:pt x="1429" y="574"/>
                    </a:lnTo>
                    <a:lnTo>
                      <a:pt x="1432" y="582"/>
                    </a:lnTo>
                    <a:lnTo>
                      <a:pt x="1436" y="589"/>
                    </a:lnTo>
                    <a:lnTo>
                      <a:pt x="1439" y="597"/>
                    </a:lnTo>
                    <a:lnTo>
                      <a:pt x="1443" y="604"/>
                    </a:lnTo>
                    <a:lnTo>
                      <a:pt x="1446" y="611"/>
                    </a:lnTo>
                    <a:lnTo>
                      <a:pt x="1450" y="619"/>
                    </a:lnTo>
                    <a:lnTo>
                      <a:pt x="1453" y="626"/>
                    </a:lnTo>
                    <a:lnTo>
                      <a:pt x="1457" y="633"/>
                    </a:lnTo>
                    <a:lnTo>
                      <a:pt x="1460" y="641"/>
                    </a:lnTo>
                    <a:lnTo>
                      <a:pt x="1464" y="648"/>
                    </a:lnTo>
                    <a:lnTo>
                      <a:pt x="1467" y="655"/>
                    </a:lnTo>
                    <a:lnTo>
                      <a:pt x="1471" y="662"/>
                    </a:lnTo>
                    <a:lnTo>
                      <a:pt x="1474" y="670"/>
                    </a:lnTo>
                    <a:lnTo>
                      <a:pt x="1477" y="677"/>
                    </a:lnTo>
                    <a:lnTo>
                      <a:pt x="1481" y="684"/>
                    </a:lnTo>
                    <a:lnTo>
                      <a:pt x="1484" y="691"/>
                    </a:lnTo>
                    <a:lnTo>
                      <a:pt x="1488" y="698"/>
                    </a:lnTo>
                    <a:lnTo>
                      <a:pt x="1491" y="705"/>
                    </a:lnTo>
                    <a:lnTo>
                      <a:pt x="1495" y="712"/>
                    </a:lnTo>
                    <a:lnTo>
                      <a:pt x="1498" y="719"/>
                    </a:lnTo>
                    <a:lnTo>
                      <a:pt x="1502" y="726"/>
                    </a:lnTo>
                    <a:lnTo>
                      <a:pt x="1505" y="733"/>
                    </a:lnTo>
                    <a:lnTo>
                      <a:pt x="1509" y="740"/>
                    </a:lnTo>
                    <a:lnTo>
                      <a:pt x="1512" y="746"/>
                    </a:lnTo>
                    <a:lnTo>
                      <a:pt x="1516" y="753"/>
                    </a:lnTo>
                    <a:lnTo>
                      <a:pt x="1519" y="760"/>
                    </a:lnTo>
                    <a:lnTo>
                      <a:pt x="1523" y="767"/>
                    </a:lnTo>
                    <a:lnTo>
                      <a:pt x="1526" y="773"/>
                    </a:lnTo>
                    <a:lnTo>
                      <a:pt x="1530" y="780"/>
                    </a:lnTo>
                    <a:lnTo>
                      <a:pt x="1533" y="786"/>
                    </a:lnTo>
                    <a:lnTo>
                      <a:pt x="1537" y="793"/>
                    </a:lnTo>
                    <a:lnTo>
                      <a:pt x="1540" y="799"/>
                    </a:lnTo>
                    <a:lnTo>
                      <a:pt x="1543" y="806"/>
                    </a:lnTo>
                    <a:lnTo>
                      <a:pt x="1547" y="812"/>
                    </a:lnTo>
                    <a:lnTo>
                      <a:pt x="1551" y="818"/>
                    </a:lnTo>
                    <a:lnTo>
                      <a:pt x="1554" y="825"/>
                    </a:lnTo>
                    <a:lnTo>
                      <a:pt x="1557" y="831"/>
                    </a:lnTo>
                    <a:lnTo>
                      <a:pt x="1561" y="837"/>
                    </a:lnTo>
                    <a:lnTo>
                      <a:pt x="1564" y="843"/>
                    </a:lnTo>
                    <a:lnTo>
                      <a:pt x="1568" y="849"/>
                    </a:lnTo>
                    <a:lnTo>
                      <a:pt x="1571" y="855"/>
                    </a:lnTo>
                    <a:lnTo>
                      <a:pt x="1575" y="861"/>
                    </a:lnTo>
                    <a:lnTo>
                      <a:pt x="1578" y="867"/>
                    </a:lnTo>
                    <a:lnTo>
                      <a:pt x="1582" y="873"/>
                    </a:lnTo>
                    <a:lnTo>
                      <a:pt x="1585" y="878"/>
                    </a:lnTo>
                    <a:lnTo>
                      <a:pt x="1589" y="884"/>
                    </a:lnTo>
                    <a:lnTo>
                      <a:pt x="1592" y="890"/>
                    </a:lnTo>
                    <a:lnTo>
                      <a:pt x="1596" y="896"/>
                    </a:lnTo>
                    <a:lnTo>
                      <a:pt x="1599" y="901"/>
                    </a:lnTo>
                    <a:lnTo>
                      <a:pt x="1603" y="907"/>
                    </a:lnTo>
                    <a:lnTo>
                      <a:pt x="1606" y="912"/>
                    </a:lnTo>
                    <a:lnTo>
                      <a:pt x="1610" y="918"/>
                    </a:lnTo>
                    <a:lnTo>
                      <a:pt x="1613" y="923"/>
                    </a:lnTo>
                    <a:lnTo>
                      <a:pt x="1617" y="928"/>
                    </a:lnTo>
                    <a:lnTo>
                      <a:pt x="1620" y="933"/>
                    </a:lnTo>
                    <a:lnTo>
                      <a:pt x="1623" y="939"/>
                    </a:lnTo>
                    <a:lnTo>
                      <a:pt x="1627" y="944"/>
                    </a:lnTo>
                    <a:lnTo>
                      <a:pt x="1631" y="949"/>
                    </a:lnTo>
                    <a:lnTo>
                      <a:pt x="1634" y="954"/>
                    </a:lnTo>
                    <a:lnTo>
                      <a:pt x="1637" y="959"/>
                    </a:lnTo>
                    <a:lnTo>
                      <a:pt x="1641" y="964"/>
                    </a:lnTo>
                    <a:lnTo>
                      <a:pt x="1644" y="969"/>
                    </a:lnTo>
                    <a:lnTo>
                      <a:pt x="1648" y="974"/>
                    </a:lnTo>
                    <a:lnTo>
                      <a:pt x="1651" y="978"/>
                    </a:lnTo>
                    <a:lnTo>
                      <a:pt x="1655" y="983"/>
                    </a:lnTo>
                    <a:lnTo>
                      <a:pt x="1658" y="988"/>
                    </a:lnTo>
                    <a:lnTo>
                      <a:pt x="1662" y="992"/>
                    </a:lnTo>
                    <a:lnTo>
                      <a:pt x="1665" y="997"/>
                    </a:lnTo>
                    <a:lnTo>
                      <a:pt x="1669" y="1001"/>
                    </a:lnTo>
                    <a:lnTo>
                      <a:pt x="1672" y="1006"/>
                    </a:lnTo>
                    <a:lnTo>
                      <a:pt x="1676" y="1010"/>
                    </a:lnTo>
                    <a:lnTo>
                      <a:pt x="1679" y="1014"/>
                    </a:lnTo>
                    <a:lnTo>
                      <a:pt x="1682" y="1019"/>
                    </a:lnTo>
                    <a:lnTo>
                      <a:pt x="1686" y="1023"/>
                    </a:lnTo>
                    <a:lnTo>
                      <a:pt x="1690" y="1027"/>
                    </a:lnTo>
                    <a:lnTo>
                      <a:pt x="1693" y="1031"/>
                    </a:lnTo>
                    <a:lnTo>
                      <a:pt x="1696" y="1035"/>
                    </a:lnTo>
                    <a:lnTo>
                      <a:pt x="1700" y="1039"/>
                    </a:lnTo>
                    <a:lnTo>
                      <a:pt x="1703" y="1043"/>
                    </a:lnTo>
                    <a:lnTo>
                      <a:pt x="1707" y="1047"/>
                    </a:lnTo>
                    <a:lnTo>
                      <a:pt x="1710" y="1051"/>
                    </a:lnTo>
                    <a:lnTo>
                      <a:pt x="1714" y="1054"/>
                    </a:lnTo>
                    <a:lnTo>
                      <a:pt x="1717" y="1058"/>
                    </a:lnTo>
                    <a:lnTo>
                      <a:pt x="1721" y="1062"/>
                    </a:lnTo>
                    <a:lnTo>
                      <a:pt x="1724" y="1065"/>
                    </a:lnTo>
                    <a:lnTo>
                      <a:pt x="1728" y="1069"/>
                    </a:lnTo>
                    <a:lnTo>
                      <a:pt x="1731" y="1072"/>
                    </a:lnTo>
                    <a:lnTo>
                      <a:pt x="1735" y="1076"/>
                    </a:lnTo>
                    <a:lnTo>
                      <a:pt x="1738" y="1079"/>
                    </a:lnTo>
                    <a:lnTo>
                      <a:pt x="1742" y="1083"/>
                    </a:lnTo>
                    <a:lnTo>
                      <a:pt x="1745" y="1086"/>
                    </a:lnTo>
                    <a:lnTo>
                      <a:pt x="1749" y="1089"/>
                    </a:lnTo>
                    <a:lnTo>
                      <a:pt x="1752" y="1092"/>
                    </a:lnTo>
                    <a:lnTo>
                      <a:pt x="1756" y="1096"/>
                    </a:lnTo>
                    <a:lnTo>
                      <a:pt x="1759" y="1099"/>
                    </a:lnTo>
                    <a:lnTo>
                      <a:pt x="1762" y="1102"/>
                    </a:lnTo>
                    <a:lnTo>
                      <a:pt x="1766" y="1105"/>
                    </a:lnTo>
                    <a:lnTo>
                      <a:pt x="1770" y="1108"/>
                    </a:lnTo>
                    <a:lnTo>
                      <a:pt x="1773" y="1111"/>
                    </a:lnTo>
                    <a:lnTo>
                      <a:pt x="1776" y="1113"/>
                    </a:lnTo>
                    <a:lnTo>
                      <a:pt x="1780" y="1116"/>
                    </a:lnTo>
                    <a:lnTo>
                      <a:pt x="1783" y="1119"/>
                    </a:lnTo>
                    <a:lnTo>
                      <a:pt x="1787" y="1122"/>
                    </a:lnTo>
                    <a:lnTo>
                      <a:pt x="1790" y="1125"/>
                    </a:lnTo>
                    <a:lnTo>
                      <a:pt x="1794" y="1127"/>
                    </a:lnTo>
                    <a:lnTo>
                      <a:pt x="1797" y="1130"/>
                    </a:lnTo>
                    <a:lnTo>
                      <a:pt x="1801" y="1132"/>
                    </a:lnTo>
                    <a:lnTo>
                      <a:pt x="1804" y="1135"/>
                    </a:lnTo>
                    <a:lnTo>
                      <a:pt x="1808" y="1137"/>
                    </a:lnTo>
                    <a:lnTo>
                      <a:pt x="1811" y="1140"/>
                    </a:lnTo>
                    <a:lnTo>
                      <a:pt x="1815" y="1142"/>
                    </a:lnTo>
                    <a:lnTo>
                      <a:pt x="1818" y="1144"/>
                    </a:lnTo>
                    <a:lnTo>
                      <a:pt x="1822" y="1147"/>
                    </a:lnTo>
                    <a:lnTo>
                      <a:pt x="1825" y="1149"/>
                    </a:lnTo>
                    <a:lnTo>
                      <a:pt x="1829" y="1151"/>
                    </a:lnTo>
                    <a:lnTo>
                      <a:pt x="1832" y="1153"/>
                    </a:lnTo>
                    <a:lnTo>
                      <a:pt x="1836" y="1155"/>
                    </a:lnTo>
                    <a:lnTo>
                      <a:pt x="1839" y="1158"/>
                    </a:lnTo>
                    <a:lnTo>
                      <a:pt x="1842" y="1160"/>
                    </a:lnTo>
                    <a:lnTo>
                      <a:pt x="1846" y="1162"/>
                    </a:lnTo>
                    <a:lnTo>
                      <a:pt x="1849" y="1164"/>
                    </a:lnTo>
                    <a:lnTo>
                      <a:pt x="1853" y="1166"/>
                    </a:lnTo>
                    <a:lnTo>
                      <a:pt x="1856" y="1167"/>
                    </a:lnTo>
                    <a:lnTo>
                      <a:pt x="1860" y="1169"/>
                    </a:lnTo>
                    <a:lnTo>
                      <a:pt x="1863" y="1171"/>
                    </a:lnTo>
                    <a:lnTo>
                      <a:pt x="1867" y="1173"/>
                    </a:lnTo>
                    <a:lnTo>
                      <a:pt x="1870" y="1175"/>
                    </a:lnTo>
                    <a:lnTo>
                      <a:pt x="1874" y="1177"/>
                    </a:lnTo>
                    <a:lnTo>
                      <a:pt x="1877" y="1178"/>
                    </a:lnTo>
                    <a:lnTo>
                      <a:pt x="1881" y="1180"/>
                    </a:lnTo>
                    <a:lnTo>
                      <a:pt x="1884" y="1181"/>
                    </a:lnTo>
                    <a:lnTo>
                      <a:pt x="1888" y="1183"/>
                    </a:lnTo>
                    <a:lnTo>
                      <a:pt x="1891" y="1185"/>
                    </a:lnTo>
                    <a:lnTo>
                      <a:pt x="1895" y="1186"/>
                    </a:lnTo>
                    <a:lnTo>
                      <a:pt x="1898" y="1188"/>
                    </a:lnTo>
                    <a:lnTo>
                      <a:pt x="1902" y="1189"/>
                    </a:lnTo>
                    <a:lnTo>
                      <a:pt x="1905" y="1190"/>
                    </a:lnTo>
                    <a:lnTo>
                      <a:pt x="1908" y="1192"/>
                    </a:lnTo>
                    <a:lnTo>
                      <a:pt x="1912" y="1193"/>
                    </a:lnTo>
                    <a:lnTo>
                      <a:pt x="1916" y="1195"/>
                    </a:lnTo>
                    <a:lnTo>
                      <a:pt x="1919" y="1196"/>
                    </a:lnTo>
                    <a:lnTo>
                      <a:pt x="1922" y="1197"/>
                    </a:lnTo>
                    <a:lnTo>
                      <a:pt x="1926" y="1199"/>
                    </a:lnTo>
                    <a:lnTo>
                      <a:pt x="1929" y="1200"/>
                    </a:lnTo>
                    <a:lnTo>
                      <a:pt x="1933" y="1201"/>
                    </a:lnTo>
                    <a:lnTo>
                      <a:pt x="1936" y="1202"/>
                    </a:lnTo>
                    <a:lnTo>
                      <a:pt x="1940" y="1204"/>
                    </a:lnTo>
                    <a:lnTo>
                      <a:pt x="1943" y="1205"/>
                    </a:lnTo>
                    <a:lnTo>
                      <a:pt x="1947" y="1206"/>
                    </a:lnTo>
                    <a:lnTo>
                      <a:pt x="1950" y="1207"/>
                    </a:lnTo>
                    <a:lnTo>
                      <a:pt x="1954" y="1208"/>
                    </a:lnTo>
                    <a:lnTo>
                      <a:pt x="1957" y="1209"/>
                    </a:lnTo>
                    <a:lnTo>
                      <a:pt x="1961" y="1210"/>
                    </a:lnTo>
                    <a:lnTo>
                      <a:pt x="1964" y="1211"/>
                    </a:lnTo>
                    <a:lnTo>
                      <a:pt x="1967" y="1212"/>
                    </a:lnTo>
                    <a:lnTo>
                      <a:pt x="1971" y="1213"/>
                    </a:lnTo>
                    <a:lnTo>
                      <a:pt x="1975" y="1214"/>
                    </a:lnTo>
                    <a:lnTo>
                      <a:pt x="1978" y="1215"/>
                    </a:lnTo>
                    <a:lnTo>
                      <a:pt x="1981" y="1216"/>
                    </a:lnTo>
                    <a:lnTo>
                      <a:pt x="1985" y="1217"/>
                    </a:lnTo>
                    <a:lnTo>
                      <a:pt x="1988" y="1217"/>
                    </a:lnTo>
                    <a:lnTo>
                      <a:pt x="1992" y="1218"/>
                    </a:lnTo>
                    <a:lnTo>
                      <a:pt x="1995" y="1219"/>
                    </a:lnTo>
                    <a:lnTo>
                      <a:pt x="1999" y="1220"/>
                    </a:lnTo>
                    <a:lnTo>
                      <a:pt x="2002" y="1221"/>
                    </a:lnTo>
                    <a:lnTo>
                      <a:pt x="2006" y="1221"/>
                    </a:lnTo>
                    <a:lnTo>
                      <a:pt x="2009" y="1222"/>
                    </a:lnTo>
                    <a:lnTo>
                      <a:pt x="2013" y="1223"/>
                    </a:lnTo>
                    <a:lnTo>
                      <a:pt x="2016" y="1223"/>
                    </a:lnTo>
                    <a:lnTo>
                      <a:pt x="2020" y="1224"/>
                    </a:lnTo>
                    <a:lnTo>
                      <a:pt x="2023" y="1225"/>
                    </a:lnTo>
                    <a:lnTo>
                      <a:pt x="2027" y="1226"/>
                    </a:lnTo>
                    <a:lnTo>
                      <a:pt x="2030" y="1226"/>
                    </a:lnTo>
                    <a:lnTo>
                      <a:pt x="2034" y="1227"/>
                    </a:lnTo>
                    <a:lnTo>
                      <a:pt x="2037" y="1227"/>
                    </a:lnTo>
                    <a:lnTo>
                      <a:pt x="2041" y="1228"/>
                    </a:lnTo>
                    <a:lnTo>
                      <a:pt x="2044" y="1228"/>
                    </a:lnTo>
                    <a:lnTo>
                      <a:pt x="2047" y="1229"/>
                    </a:lnTo>
                    <a:lnTo>
                      <a:pt x="2051" y="1230"/>
                    </a:lnTo>
                    <a:lnTo>
                      <a:pt x="2055" y="1230"/>
                    </a:lnTo>
                    <a:lnTo>
                      <a:pt x="2058" y="1231"/>
                    </a:lnTo>
                    <a:lnTo>
                      <a:pt x="2061" y="1231"/>
                    </a:lnTo>
                    <a:lnTo>
                      <a:pt x="2065" y="1232"/>
                    </a:lnTo>
                    <a:lnTo>
                      <a:pt x="2068" y="1232"/>
                    </a:lnTo>
                    <a:lnTo>
                      <a:pt x="2072" y="1233"/>
                    </a:lnTo>
                    <a:lnTo>
                      <a:pt x="2075" y="1233"/>
                    </a:lnTo>
                    <a:lnTo>
                      <a:pt x="2079" y="1233"/>
                    </a:lnTo>
                    <a:lnTo>
                      <a:pt x="2082" y="1234"/>
                    </a:lnTo>
                    <a:lnTo>
                      <a:pt x="2086" y="1234"/>
                    </a:lnTo>
                  </a:path>
                </a:pathLst>
              </a:custGeom>
              <a:solidFill>
                <a:srgbClr val="FFFFCC"/>
              </a:solidFill>
              <a:ln w="508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35" name="Group 44"/>
              <p:cNvGrpSpPr>
                <a:grpSpLocks/>
              </p:cNvGrpSpPr>
              <p:nvPr/>
            </p:nvGrpSpPr>
            <p:grpSpPr bwMode="auto">
              <a:xfrm>
                <a:off x="746" y="2272"/>
                <a:ext cx="685" cy="665"/>
                <a:chOff x="746" y="2272"/>
                <a:chExt cx="685" cy="665"/>
              </a:xfrm>
            </p:grpSpPr>
            <p:graphicFrame>
              <p:nvGraphicFramePr>
                <p:cNvPr id="36" name="Object 42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746" y="2272"/>
                <a:ext cx="685" cy="26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41" name="Equation" r:id="rId6" imgW="414246" imgH="150635" progId="Equation.2">
                        <p:embed/>
                      </p:oleObj>
                    </mc:Choice>
                    <mc:Fallback>
                      <p:oleObj name="Equation" r:id="rId6" imgW="414246" imgH="150635" progId="Equation.2">
                        <p:embed/>
                        <p:pic>
                          <p:nvPicPr>
                            <p:cNvPr id="0" name="Picture 9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6" y="2272"/>
                              <a:ext cx="685" cy="269"/>
                            </a:xfrm>
                            <a:prstGeom prst="rect">
                              <a:avLst/>
                            </a:prstGeom>
                            <a:solidFill>
                              <a:srgbClr val="FFFFCC"/>
                            </a:solidFill>
                            <a:ln w="76200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7" name="Arc 43"/>
                <p:cNvSpPr>
                  <a:spLocks/>
                </p:cNvSpPr>
                <p:nvPr/>
              </p:nvSpPr>
              <p:spPr bwMode="auto">
                <a:xfrm>
                  <a:off x="847" y="2577"/>
                  <a:ext cx="360" cy="360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21600 w 21600"/>
                    <a:gd name="T1" fmla="*/ 21600 h 21600"/>
                    <a:gd name="T2" fmla="*/ 0 w 21600"/>
                    <a:gd name="T3" fmla="*/ 0 h 21600"/>
                    <a:gd name="T4" fmla="*/ 2160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76200" cap="rnd">
                  <a:solidFill>
                    <a:schemeClr val="folHlink"/>
                  </a:solidFill>
                  <a:round/>
                  <a:headEnd type="triangle" w="med" len="med"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 flipV="1">
              <a:off x="1899" y="1142"/>
              <a:ext cx="0" cy="221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046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about the normal distribution…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6882"/>
            <a:ext cx="10515600" cy="3246726"/>
          </a:xfrm>
        </p:spPr>
        <p:txBody>
          <a:bodyPr>
            <a:normAutofit/>
          </a:bodyPr>
          <a:lstStyle/>
          <a:p>
            <a:r>
              <a:rPr lang="en-CA" dirty="0"/>
              <a:t>The normal distribution is a continuous probability distribution with the following properties:</a:t>
            </a:r>
          </a:p>
          <a:p>
            <a:r>
              <a:rPr lang="en-CA" dirty="0"/>
              <a:t>- The total area under the normal curve is equal to 1.</a:t>
            </a:r>
          </a:p>
          <a:p>
            <a:r>
              <a:rPr lang="en-CA" dirty="0"/>
              <a:t>- The probability that a normal random variable </a:t>
            </a:r>
            <a:r>
              <a:rPr lang="en-CA" i="1" dirty="0"/>
              <a:t>X</a:t>
            </a:r>
            <a:r>
              <a:rPr lang="en-CA" dirty="0"/>
              <a:t> equals any particular value is 0</a:t>
            </a:r>
            <a:r>
              <a:rPr lang="en-CA" dirty="0" smtClean="0"/>
              <a:t>.</a:t>
            </a:r>
          </a:p>
          <a:p>
            <a:endParaRPr lang="en-CA" sz="3600" dirty="0" smtClean="0">
              <a:solidFill>
                <a:srgbClr val="FF0000"/>
              </a:solidFill>
            </a:endParaRPr>
          </a:p>
          <a:p>
            <a:r>
              <a:rPr lang="en-CA" sz="3600" dirty="0" smtClean="0">
                <a:solidFill>
                  <a:srgbClr val="FF0000"/>
                </a:solidFill>
              </a:rPr>
              <a:t>    P(x = a) = 0 </a:t>
            </a:r>
            <a:endParaRPr lang="en-CA" sz="3600" dirty="0">
              <a:solidFill>
                <a:srgbClr val="FF0000"/>
              </a:solidFill>
            </a:endParaRPr>
          </a:p>
          <a:p>
            <a:endParaRPr lang="en-CA" dirty="0"/>
          </a:p>
        </p:txBody>
      </p:sp>
      <p:pic>
        <p:nvPicPr>
          <p:cNvPr id="7" name="Picture 6" descr="http://stattrek.com/images/normalprob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175" y="1745673"/>
            <a:ext cx="1905000" cy="111442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7" name="Picture 9" descr="Image result for pictures of mathematicians scratching their hea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890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4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Keep this in mind!</a:t>
            </a:r>
            <a:endParaRPr lang="en-CA" dirty="0"/>
          </a:p>
        </p:txBody>
      </p:sp>
      <p:pic>
        <p:nvPicPr>
          <p:cNvPr id="17412" name="Picture 4" descr="Image result for cartoon pictures of area under the curve and probabilit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2252" y="2286000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- The probability that </a:t>
            </a:r>
            <a:r>
              <a:rPr lang="en-CA" i="1" dirty="0" smtClean="0"/>
              <a:t>X</a:t>
            </a:r>
            <a:r>
              <a:rPr lang="en-CA" dirty="0" smtClean="0"/>
              <a:t> is greater than </a:t>
            </a:r>
            <a:r>
              <a:rPr lang="en-CA" i="1" dirty="0" smtClean="0"/>
              <a:t>a</a:t>
            </a:r>
            <a:r>
              <a:rPr lang="en-CA" dirty="0" smtClean="0"/>
              <a:t> equals the area under the normal curve bounded by </a:t>
            </a:r>
            <a:r>
              <a:rPr lang="en-CA" i="1" dirty="0" smtClean="0"/>
              <a:t>a</a:t>
            </a:r>
            <a:r>
              <a:rPr lang="en-CA" dirty="0" smtClean="0"/>
              <a:t> and plus infinity (as indicated by the </a:t>
            </a:r>
            <a:r>
              <a:rPr lang="en-CA" i="1" dirty="0" smtClean="0"/>
              <a:t>non-shaded</a:t>
            </a:r>
            <a:r>
              <a:rPr lang="en-CA" dirty="0" smtClean="0"/>
              <a:t> area in the figure below).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- The probability that </a:t>
            </a:r>
            <a:r>
              <a:rPr lang="en-CA" i="1" dirty="0" smtClean="0"/>
              <a:t>X</a:t>
            </a:r>
            <a:r>
              <a:rPr lang="en-CA" dirty="0" smtClean="0"/>
              <a:t> is less than </a:t>
            </a:r>
            <a:r>
              <a:rPr lang="en-CA" i="1" dirty="0" smtClean="0"/>
              <a:t>a</a:t>
            </a:r>
            <a:r>
              <a:rPr lang="en-CA" dirty="0" smtClean="0"/>
              <a:t> equals the area under the normal curve bounded by </a:t>
            </a:r>
            <a:r>
              <a:rPr lang="en-CA" i="1" dirty="0" smtClean="0"/>
              <a:t>a</a:t>
            </a:r>
            <a:r>
              <a:rPr lang="en-CA" dirty="0" smtClean="0"/>
              <a:t> and minus infinity (as indicated by the </a:t>
            </a:r>
            <a:r>
              <a:rPr lang="en-CA" i="1" dirty="0" smtClean="0"/>
              <a:t>shaded</a:t>
            </a:r>
            <a:r>
              <a:rPr lang="en-CA" dirty="0" smtClean="0"/>
              <a:t> area in the figure below).</a:t>
            </a:r>
          </a:p>
          <a:p>
            <a:endParaRPr lang="en-CA" dirty="0"/>
          </a:p>
        </p:txBody>
      </p:sp>
      <p:pic>
        <p:nvPicPr>
          <p:cNvPr id="4" name="Picture 3" descr="http://stattrek.com/images/normalprob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0773" y="470693"/>
            <a:ext cx="1905000" cy="111442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26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The standard normal distribution</a:t>
            </a:r>
            <a:endParaRPr lang="en-CA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360992"/>
            <a:ext cx="4804064" cy="488394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285750" indent="-285750"/>
            <a:r>
              <a:rPr lang="en-US" altLang="en-US" sz="1800" dirty="0" smtClean="0">
                <a:solidFill>
                  <a:srgbClr val="FF0000"/>
                </a:solidFill>
              </a:rPr>
              <a:t>What is it? </a:t>
            </a:r>
          </a:p>
          <a:p>
            <a:pPr marL="285750" indent="-285750"/>
            <a:r>
              <a:rPr lang="en-US" altLang="en-US" sz="1800" dirty="0" smtClean="0"/>
              <a:t>A </a:t>
            </a:r>
            <a:r>
              <a:rPr lang="en-US" altLang="en-US" sz="1800" dirty="0"/>
              <a:t>normal distribution with</a:t>
            </a:r>
          </a:p>
          <a:p>
            <a:pPr marL="857250" lvl="1" indent="-400050"/>
            <a:r>
              <a:rPr lang="en-US" altLang="en-US" sz="1800" dirty="0"/>
              <a:t>a mean of zero, and </a:t>
            </a:r>
          </a:p>
          <a:p>
            <a:pPr marL="857250" lvl="1" indent="-400050"/>
            <a:r>
              <a:rPr lang="en-US" altLang="en-US" sz="1800" dirty="0"/>
              <a:t>a standard deviation of one</a:t>
            </a:r>
          </a:p>
          <a:p>
            <a:pPr marL="285750" indent="-285750"/>
            <a:r>
              <a:rPr lang="en-US" altLang="en-US" sz="1800" i="1" dirty="0"/>
              <a:t>Z</a:t>
            </a:r>
            <a:r>
              <a:rPr lang="en-US" altLang="en-US" sz="1800" dirty="0"/>
              <a:t> Formula</a:t>
            </a:r>
          </a:p>
          <a:p>
            <a:pPr marL="857250" lvl="1" indent="-400050"/>
            <a:r>
              <a:rPr lang="en-US" altLang="en-US" sz="1800" dirty="0"/>
              <a:t>standardizes any normal distribution</a:t>
            </a:r>
          </a:p>
          <a:p>
            <a:pPr marL="285750" indent="-285750"/>
            <a:r>
              <a:rPr lang="en-US" altLang="en-US" sz="1800" i="1" dirty="0"/>
              <a:t>Z</a:t>
            </a:r>
            <a:r>
              <a:rPr lang="en-US" altLang="en-US" sz="1800" dirty="0"/>
              <a:t> Score</a:t>
            </a:r>
          </a:p>
          <a:p>
            <a:pPr marL="857250" lvl="1" indent="-400050"/>
            <a:r>
              <a:rPr lang="en-US" altLang="en-US" sz="1800" dirty="0" smtClean="0"/>
              <a:t>the </a:t>
            </a:r>
            <a:r>
              <a:rPr lang="en-US" altLang="en-US" sz="1800" dirty="0"/>
              <a:t>number of standard deviations </a:t>
            </a:r>
            <a:r>
              <a:rPr lang="en-US" altLang="en-US" sz="1800" dirty="0" smtClean="0"/>
              <a:t>a </a:t>
            </a:r>
            <a:r>
              <a:rPr lang="en-US" altLang="en-US" sz="1800" dirty="0"/>
              <a:t>value is away from the </a:t>
            </a:r>
            <a:r>
              <a:rPr lang="en-US" altLang="en-US" sz="1800" dirty="0" smtClean="0"/>
              <a:t>mean</a:t>
            </a:r>
          </a:p>
          <a:p>
            <a:r>
              <a:rPr lang="en-CA" sz="1800" b="1" u="sng" dirty="0"/>
              <a:t>Important!</a:t>
            </a:r>
            <a:endParaRPr lang="en-CA" sz="1800" dirty="0"/>
          </a:p>
          <a:p>
            <a:r>
              <a:rPr lang="en-CA" sz="1800" dirty="0" smtClean="0"/>
              <a:t>The </a:t>
            </a:r>
            <a:r>
              <a:rPr lang="en-CA" sz="1800" dirty="0"/>
              <a:t>area under the curve represents probabilities.</a:t>
            </a:r>
          </a:p>
          <a:p>
            <a:r>
              <a:rPr lang="en-CA" sz="1800" dirty="0" smtClean="0"/>
              <a:t>The </a:t>
            </a:r>
            <a:r>
              <a:rPr lang="en-CA" sz="1800" dirty="0"/>
              <a:t>values on the horizontal axis represent values of the z - scores.</a:t>
            </a:r>
          </a:p>
          <a:p>
            <a:pPr marL="857250" lvl="1" indent="-400050"/>
            <a:endParaRPr lang="en-US" altLang="en-US" sz="1800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445828" y="1901536"/>
            <a:ext cx="3595688" cy="2025650"/>
            <a:chOff x="3084" y="984"/>
            <a:chExt cx="2265" cy="1276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084" y="984"/>
              <a:ext cx="2265" cy="1239"/>
              <a:chOff x="3084" y="984"/>
              <a:chExt cx="2265" cy="1239"/>
            </a:xfrm>
          </p:grpSpPr>
          <p:grpSp>
            <p:nvGrpSpPr>
              <p:cNvPr id="8" name="Group 13"/>
              <p:cNvGrpSpPr>
                <a:grpSpLocks/>
              </p:cNvGrpSpPr>
              <p:nvPr/>
            </p:nvGrpSpPr>
            <p:grpSpPr bwMode="auto">
              <a:xfrm>
                <a:off x="3084" y="984"/>
                <a:ext cx="2265" cy="1239"/>
                <a:chOff x="3084" y="984"/>
                <a:chExt cx="2265" cy="1239"/>
              </a:xfrm>
            </p:grpSpPr>
            <p:sp>
              <p:nvSpPr>
                <p:cNvPr id="10" name="Rectangle 7"/>
                <p:cNvSpPr>
                  <a:spLocks noChangeArrowheads="1"/>
                </p:cNvSpPr>
                <p:nvPr/>
              </p:nvSpPr>
              <p:spPr bwMode="auto">
                <a:xfrm>
                  <a:off x="3084" y="984"/>
                  <a:ext cx="2265" cy="1239"/>
                </a:xfrm>
                <a:prstGeom prst="rect">
                  <a:avLst/>
                </a:prstGeom>
                <a:solidFill>
                  <a:srgbClr val="FFFFCC"/>
                </a:solidFill>
                <a:ln w="76200">
                  <a:solidFill>
                    <a:srgbClr val="F6BF6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1" name="Freeform 8"/>
                <p:cNvSpPr>
                  <a:spLocks/>
                </p:cNvSpPr>
                <p:nvPr/>
              </p:nvSpPr>
              <p:spPr bwMode="auto">
                <a:xfrm>
                  <a:off x="3129" y="1056"/>
                  <a:ext cx="2185" cy="931"/>
                </a:xfrm>
                <a:custGeom>
                  <a:avLst/>
                  <a:gdLst>
                    <a:gd name="T0" fmla="*/ 0 w 2185"/>
                    <a:gd name="T1" fmla="*/ 930 h 931"/>
                    <a:gd name="T2" fmla="*/ 36 w 2185"/>
                    <a:gd name="T3" fmla="*/ 926 h 931"/>
                    <a:gd name="T4" fmla="*/ 72 w 2185"/>
                    <a:gd name="T5" fmla="*/ 922 h 931"/>
                    <a:gd name="T6" fmla="*/ 109 w 2185"/>
                    <a:gd name="T7" fmla="*/ 916 h 931"/>
                    <a:gd name="T8" fmla="*/ 145 w 2185"/>
                    <a:gd name="T9" fmla="*/ 908 h 931"/>
                    <a:gd name="T10" fmla="*/ 182 w 2185"/>
                    <a:gd name="T11" fmla="*/ 899 h 931"/>
                    <a:gd name="T12" fmla="*/ 218 w 2185"/>
                    <a:gd name="T13" fmla="*/ 888 h 931"/>
                    <a:gd name="T14" fmla="*/ 255 w 2185"/>
                    <a:gd name="T15" fmla="*/ 874 h 931"/>
                    <a:gd name="T16" fmla="*/ 291 w 2185"/>
                    <a:gd name="T17" fmla="*/ 857 h 931"/>
                    <a:gd name="T18" fmla="*/ 327 w 2185"/>
                    <a:gd name="T19" fmla="*/ 837 h 931"/>
                    <a:gd name="T20" fmla="*/ 364 w 2185"/>
                    <a:gd name="T21" fmla="*/ 813 h 931"/>
                    <a:gd name="T22" fmla="*/ 400 w 2185"/>
                    <a:gd name="T23" fmla="*/ 786 h 931"/>
                    <a:gd name="T24" fmla="*/ 437 w 2185"/>
                    <a:gd name="T25" fmla="*/ 754 h 931"/>
                    <a:gd name="T26" fmla="*/ 473 w 2185"/>
                    <a:gd name="T27" fmla="*/ 719 h 931"/>
                    <a:gd name="T28" fmla="*/ 509 w 2185"/>
                    <a:gd name="T29" fmla="*/ 679 h 931"/>
                    <a:gd name="T30" fmla="*/ 546 w 2185"/>
                    <a:gd name="T31" fmla="*/ 635 h 931"/>
                    <a:gd name="T32" fmla="*/ 582 w 2185"/>
                    <a:gd name="T33" fmla="*/ 587 h 931"/>
                    <a:gd name="T34" fmla="*/ 618 w 2185"/>
                    <a:gd name="T35" fmla="*/ 536 h 931"/>
                    <a:gd name="T36" fmla="*/ 655 w 2185"/>
                    <a:gd name="T37" fmla="*/ 483 h 931"/>
                    <a:gd name="T38" fmla="*/ 691 w 2185"/>
                    <a:gd name="T39" fmla="*/ 427 h 931"/>
                    <a:gd name="T40" fmla="*/ 728 w 2185"/>
                    <a:gd name="T41" fmla="*/ 370 h 931"/>
                    <a:gd name="T42" fmla="*/ 764 w 2185"/>
                    <a:gd name="T43" fmla="*/ 313 h 931"/>
                    <a:gd name="T44" fmla="*/ 801 w 2185"/>
                    <a:gd name="T45" fmla="*/ 257 h 931"/>
                    <a:gd name="T46" fmla="*/ 837 w 2185"/>
                    <a:gd name="T47" fmla="*/ 204 h 931"/>
                    <a:gd name="T48" fmla="*/ 873 w 2185"/>
                    <a:gd name="T49" fmla="*/ 155 h 931"/>
                    <a:gd name="T50" fmla="*/ 910 w 2185"/>
                    <a:gd name="T51" fmla="*/ 110 h 931"/>
                    <a:gd name="T52" fmla="*/ 946 w 2185"/>
                    <a:gd name="T53" fmla="*/ 72 h 931"/>
                    <a:gd name="T54" fmla="*/ 983 w 2185"/>
                    <a:gd name="T55" fmla="*/ 41 h 931"/>
                    <a:gd name="T56" fmla="*/ 1019 w 2185"/>
                    <a:gd name="T57" fmla="*/ 18 h 931"/>
                    <a:gd name="T58" fmla="*/ 1056 w 2185"/>
                    <a:gd name="T59" fmla="*/ 4 h 931"/>
                    <a:gd name="T60" fmla="*/ 1092 w 2185"/>
                    <a:gd name="T61" fmla="*/ 0 h 931"/>
                    <a:gd name="T62" fmla="*/ 1128 w 2185"/>
                    <a:gd name="T63" fmla="*/ 4 h 931"/>
                    <a:gd name="T64" fmla="*/ 1165 w 2185"/>
                    <a:gd name="T65" fmla="*/ 18 h 931"/>
                    <a:gd name="T66" fmla="*/ 1201 w 2185"/>
                    <a:gd name="T67" fmla="*/ 41 h 931"/>
                    <a:gd name="T68" fmla="*/ 1237 w 2185"/>
                    <a:gd name="T69" fmla="*/ 72 h 931"/>
                    <a:gd name="T70" fmla="*/ 1274 w 2185"/>
                    <a:gd name="T71" fmla="*/ 110 h 931"/>
                    <a:gd name="T72" fmla="*/ 1310 w 2185"/>
                    <a:gd name="T73" fmla="*/ 155 h 931"/>
                    <a:gd name="T74" fmla="*/ 1347 w 2185"/>
                    <a:gd name="T75" fmla="*/ 204 h 931"/>
                    <a:gd name="T76" fmla="*/ 1383 w 2185"/>
                    <a:gd name="T77" fmla="*/ 257 h 931"/>
                    <a:gd name="T78" fmla="*/ 1419 w 2185"/>
                    <a:gd name="T79" fmla="*/ 313 h 931"/>
                    <a:gd name="T80" fmla="*/ 1456 w 2185"/>
                    <a:gd name="T81" fmla="*/ 370 h 931"/>
                    <a:gd name="T82" fmla="*/ 1492 w 2185"/>
                    <a:gd name="T83" fmla="*/ 427 h 931"/>
                    <a:gd name="T84" fmla="*/ 1529 w 2185"/>
                    <a:gd name="T85" fmla="*/ 483 h 931"/>
                    <a:gd name="T86" fmla="*/ 1565 w 2185"/>
                    <a:gd name="T87" fmla="*/ 536 h 931"/>
                    <a:gd name="T88" fmla="*/ 1602 w 2185"/>
                    <a:gd name="T89" fmla="*/ 587 h 931"/>
                    <a:gd name="T90" fmla="*/ 1638 w 2185"/>
                    <a:gd name="T91" fmla="*/ 635 h 931"/>
                    <a:gd name="T92" fmla="*/ 1674 w 2185"/>
                    <a:gd name="T93" fmla="*/ 679 h 931"/>
                    <a:gd name="T94" fmla="*/ 1711 w 2185"/>
                    <a:gd name="T95" fmla="*/ 719 h 931"/>
                    <a:gd name="T96" fmla="*/ 1747 w 2185"/>
                    <a:gd name="T97" fmla="*/ 754 h 931"/>
                    <a:gd name="T98" fmla="*/ 1784 w 2185"/>
                    <a:gd name="T99" fmla="*/ 786 h 931"/>
                    <a:gd name="T100" fmla="*/ 1820 w 2185"/>
                    <a:gd name="T101" fmla="*/ 813 h 931"/>
                    <a:gd name="T102" fmla="*/ 1856 w 2185"/>
                    <a:gd name="T103" fmla="*/ 837 h 931"/>
                    <a:gd name="T104" fmla="*/ 1893 w 2185"/>
                    <a:gd name="T105" fmla="*/ 857 h 931"/>
                    <a:gd name="T106" fmla="*/ 1929 w 2185"/>
                    <a:gd name="T107" fmla="*/ 874 h 931"/>
                    <a:gd name="T108" fmla="*/ 1966 w 2185"/>
                    <a:gd name="T109" fmla="*/ 888 h 931"/>
                    <a:gd name="T110" fmla="*/ 2002 w 2185"/>
                    <a:gd name="T111" fmla="*/ 899 h 931"/>
                    <a:gd name="T112" fmla="*/ 2038 w 2185"/>
                    <a:gd name="T113" fmla="*/ 908 h 931"/>
                    <a:gd name="T114" fmla="*/ 2075 w 2185"/>
                    <a:gd name="T115" fmla="*/ 916 h 931"/>
                    <a:gd name="T116" fmla="*/ 2111 w 2185"/>
                    <a:gd name="T117" fmla="*/ 922 h 931"/>
                    <a:gd name="T118" fmla="*/ 2148 w 2185"/>
                    <a:gd name="T119" fmla="*/ 926 h 931"/>
                    <a:gd name="T120" fmla="*/ 2184 w 2185"/>
                    <a:gd name="T121" fmla="*/ 930 h 9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85" h="931">
                      <a:moveTo>
                        <a:pt x="0" y="930"/>
                      </a:moveTo>
                      <a:lnTo>
                        <a:pt x="36" y="926"/>
                      </a:lnTo>
                      <a:lnTo>
                        <a:pt x="72" y="922"/>
                      </a:lnTo>
                      <a:lnTo>
                        <a:pt x="109" y="916"/>
                      </a:lnTo>
                      <a:lnTo>
                        <a:pt x="145" y="908"/>
                      </a:lnTo>
                      <a:lnTo>
                        <a:pt x="182" y="899"/>
                      </a:lnTo>
                      <a:lnTo>
                        <a:pt x="218" y="888"/>
                      </a:lnTo>
                      <a:lnTo>
                        <a:pt x="255" y="874"/>
                      </a:lnTo>
                      <a:lnTo>
                        <a:pt x="291" y="857"/>
                      </a:lnTo>
                      <a:lnTo>
                        <a:pt x="327" y="837"/>
                      </a:lnTo>
                      <a:lnTo>
                        <a:pt x="364" y="813"/>
                      </a:lnTo>
                      <a:lnTo>
                        <a:pt x="400" y="786"/>
                      </a:lnTo>
                      <a:lnTo>
                        <a:pt x="437" y="754"/>
                      </a:lnTo>
                      <a:lnTo>
                        <a:pt x="473" y="719"/>
                      </a:lnTo>
                      <a:lnTo>
                        <a:pt x="509" y="679"/>
                      </a:lnTo>
                      <a:lnTo>
                        <a:pt x="546" y="635"/>
                      </a:lnTo>
                      <a:lnTo>
                        <a:pt x="582" y="587"/>
                      </a:lnTo>
                      <a:lnTo>
                        <a:pt x="618" y="536"/>
                      </a:lnTo>
                      <a:lnTo>
                        <a:pt x="655" y="483"/>
                      </a:lnTo>
                      <a:lnTo>
                        <a:pt x="691" y="427"/>
                      </a:lnTo>
                      <a:lnTo>
                        <a:pt x="728" y="370"/>
                      </a:lnTo>
                      <a:lnTo>
                        <a:pt x="764" y="313"/>
                      </a:lnTo>
                      <a:lnTo>
                        <a:pt x="801" y="257"/>
                      </a:lnTo>
                      <a:lnTo>
                        <a:pt x="837" y="204"/>
                      </a:lnTo>
                      <a:lnTo>
                        <a:pt x="873" y="155"/>
                      </a:lnTo>
                      <a:lnTo>
                        <a:pt x="910" y="110"/>
                      </a:lnTo>
                      <a:lnTo>
                        <a:pt x="946" y="72"/>
                      </a:lnTo>
                      <a:lnTo>
                        <a:pt x="983" y="41"/>
                      </a:lnTo>
                      <a:lnTo>
                        <a:pt x="1019" y="18"/>
                      </a:lnTo>
                      <a:lnTo>
                        <a:pt x="1056" y="4"/>
                      </a:lnTo>
                      <a:lnTo>
                        <a:pt x="1092" y="0"/>
                      </a:lnTo>
                      <a:lnTo>
                        <a:pt x="1128" y="4"/>
                      </a:lnTo>
                      <a:lnTo>
                        <a:pt x="1165" y="18"/>
                      </a:lnTo>
                      <a:lnTo>
                        <a:pt x="1201" y="41"/>
                      </a:lnTo>
                      <a:lnTo>
                        <a:pt x="1237" y="72"/>
                      </a:lnTo>
                      <a:lnTo>
                        <a:pt x="1274" y="110"/>
                      </a:lnTo>
                      <a:lnTo>
                        <a:pt x="1310" y="155"/>
                      </a:lnTo>
                      <a:lnTo>
                        <a:pt x="1347" y="204"/>
                      </a:lnTo>
                      <a:lnTo>
                        <a:pt x="1383" y="257"/>
                      </a:lnTo>
                      <a:lnTo>
                        <a:pt x="1419" y="313"/>
                      </a:lnTo>
                      <a:lnTo>
                        <a:pt x="1456" y="370"/>
                      </a:lnTo>
                      <a:lnTo>
                        <a:pt x="1492" y="427"/>
                      </a:lnTo>
                      <a:lnTo>
                        <a:pt x="1529" y="483"/>
                      </a:lnTo>
                      <a:lnTo>
                        <a:pt x="1565" y="536"/>
                      </a:lnTo>
                      <a:lnTo>
                        <a:pt x="1602" y="587"/>
                      </a:lnTo>
                      <a:lnTo>
                        <a:pt x="1638" y="635"/>
                      </a:lnTo>
                      <a:lnTo>
                        <a:pt x="1674" y="679"/>
                      </a:lnTo>
                      <a:lnTo>
                        <a:pt x="1711" y="719"/>
                      </a:lnTo>
                      <a:lnTo>
                        <a:pt x="1747" y="754"/>
                      </a:lnTo>
                      <a:lnTo>
                        <a:pt x="1784" y="786"/>
                      </a:lnTo>
                      <a:lnTo>
                        <a:pt x="1820" y="813"/>
                      </a:lnTo>
                      <a:lnTo>
                        <a:pt x="1856" y="837"/>
                      </a:lnTo>
                      <a:lnTo>
                        <a:pt x="1893" y="857"/>
                      </a:lnTo>
                      <a:lnTo>
                        <a:pt x="1929" y="874"/>
                      </a:lnTo>
                      <a:lnTo>
                        <a:pt x="1966" y="888"/>
                      </a:lnTo>
                      <a:lnTo>
                        <a:pt x="2002" y="899"/>
                      </a:lnTo>
                      <a:lnTo>
                        <a:pt x="2038" y="908"/>
                      </a:lnTo>
                      <a:lnTo>
                        <a:pt x="2075" y="916"/>
                      </a:lnTo>
                      <a:lnTo>
                        <a:pt x="2111" y="922"/>
                      </a:lnTo>
                      <a:lnTo>
                        <a:pt x="2148" y="926"/>
                      </a:lnTo>
                      <a:lnTo>
                        <a:pt x="2184" y="930"/>
                      </a:lnTo>
                    </a:path>
                  </a:pathLst>
                </a:custGeom>
                <a:solidFill>
                  <a:srgbClr val="FFFFCC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221" y="1049"/>
                  <a:ext cx="0" cy="9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3" name="Line 10"/>
                <p:cNvSpPr>
                  <a:spLocks noChangeShapeType="1"/>
                </p:cNvSpPr>
                <p:nvPr/>
              </p:nvSpPr>
              <p:spPr bwMode="auto">
                <a:xfrm>
                  <a:off x="3133" y="1996"/>
                  <a:ext cx="21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4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221" y="1979"/>
                  <a:ext cx="0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5340" y="1979"/>
                  <a:ext cx="0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aphicFrame>
            <p:nvGraphicFramePr>
              <p:cNvPr id="9" name="Object 1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161" y="1088"/>
              <a:ext cx="499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5" name="Equation" r:id="rId3" imgW="325677" imgH="150312" progId="Equation.2">
                      <p:embed/>
                    </p:oleObj>
                  </mc:Choice>
                  <mc:Fallback>
                    <p:oleObj name="Equation" r:id="rId3" imgW="325677" imgH="150312" progId="Equation.2">
                      <p:embed/>
                      <p:pic>
                        <p:nvPicPr>
                          <p:cNvPr id="0" name="Picture 9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1" y="1088"/>
                            <a:ext cx="499" cy="219"/>
                          </a:xfrm>
                          <a:prstGeom prst="rect">
                            <a:avLst/>
                          </a:prstGeom>
                          <a:solidFill>
                            <a:srgbClr val="FFFFCC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Object 1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938" y="2000"/>
            <a:ext cx="60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6" name="Equation" r:id="rId5" imgW="338493" imgH="175515" progId="Equation.2">
                    <p:embed/>
                  </p:oleObj>
                </mc:Choice>
                <mc:Fallback>
                  <p:oleObj name="Equation" r:id="rId5" imgW="338493" imgH="175515" progId="Equation.2">
                    <p:embed/>
                    <p:pic>
                      <p:nvPicPr>
                        <p:cNvPr id="0" name="Picture 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2000"/>
                          <a:ext cx="608" cy="260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958415"/>
              </p:ext>
            </p:extLst>
          </p:nvPr>
        </p:nvGraphicFramePr>
        <p:xfrm>
          <a:off x="7380288" y="4475163"/>
          <a:ext cx="18081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7" imgW="698400" imgH="393480" progId="Equation.3">
                  <p:embed/>
                </p:oleObj>
              </mc:Choice>
              <mc:Fallback>
                <p:oleObj name="Equation" r:id="rId7" imgW="698400" imgH="393480" progId="Equation.3">
                  <p:embed/>
                  <p:pic>
                    <p:nvPicPr>
                      <p:cNvPr id="0" name="Picture 9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475163"/>
                        <a:ext cx="1808162" cy="10525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7620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6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243</TotalTime>
  <Words>824</Words>
  <Application>Microsoft Office PowerPoint</Application>
  <PresentationFormat>Widescreen</PresentationFormat>
  <Paragraphs>112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Cambria Math</vt:lpstr>
      <vt:lpstr>Tw Cen MT</vt:lpstr>
      <vt:lpstr>Tw Cen MT Condensed</vt:lpstr>
      <vt:lpstr>Wingdings 3</vt:lpstr>
      <vt:lpstr>Integral</vt:lpstr>
      <vt:lpstr>Equation</vt:lpstr>
      <vt:lpstr>Continuous probability distributions</vt:lpstr>
      <vt:lpstr> Normal distribution</vt:lpstr>
      <vt:lpstr>Characteristics of normal distribution</vt:lpstr>
      <vt:lpstr>Comments</vt:lpstr>
      <vt:lpstr>Visualising the last comments</vt:lpstr>
      <vt:lpstr>More about the normal distribution…</vt:lpstr>
      <vt:lpstr>Keep this in mind!</vt:lpstr>
      <vt:lpstr>PowerPoint Presentation</vt:lpstr>
      <vt:lpstr>The standard normal distribution</vt:lpstr>
      <vt:lpstr>PowerPoint Presentation</vt:lpstr>
      <vt:lpstr>Consider a normally distributed variable z and find the probability for this variable to be between 0 and 1.43. </vt:lpstr>
      <vt:lpstr>Find the probability: a) Less than…</vt:lpstr>
      <vt:lpstr>PowerPoint Presentation</vt:lpstr>
      <vt:lpstr>Find the probability b) Greater than…</vt:lpstr>
      <vt:lpstr>PowerPoint Presentation</vt:lpstr>
      <vt:lpstr>Find the probability c) Between z1 and z2</vt:lpstr>
      <vt:lpstr>PowerPoint Presentation</vt:lpstr>
      <vt:lpstr>Finding z- scores when given probabilities </vt:lpstr>
      <vt:lpstr>Determine percentiles</vt:lpstr>
      <vt:lpstr>PowerPoint Presentation</vt:lpstr>
      <vt:lpstr>Find data values</vt:lpstr>
      <vt:lpstr>PowerPoint Presentation</vt:lpstr>
      <vt:lpstr>    Application</vt:lpstr>
      <vt:lpstr>PowerPoint Presentation</vt:lpstr>
      <vt:lpstr>PowerPoint Presentation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probability distributions</dc:title>
  <dc:creator>Daniela Stanescu</dc:creator>
  <cp:lastModifiedBy>Daniela Stanescu</cp:lastModifiedBy>
  <cp:revision>39</cp:revision>
  <dcterms:created xsi:type="dcterms:W3CDTF">2017-10-17T23:12:13Z</dcterms:created>
  <dcterms:modified xsi:type="dcterms:W3CDTF">2021-05-07T13:16:06Z</dcterms:modified>
</cp:coreProperties>
</file>