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Bungee" charset="1" panose="00000000000000000000"/>
      <p:regular r:id="rId21"/>
    </p:embeddedFont>
    <p:embeddedFont>
      <p:font typeface="Cabin" charset="1" panose="00000500000000000000"/>
      <p:regular r:id="rId22"/>
    </p:embeddedFont>
    <p:embeddedFont>
      <p:font typeface="Muli Bold" charset="1" panose="00000800000000000000"/>
      <p:regular r:id="rId23"/>
    </p:embeddedFont>
    <p:embeddedFont>
      <p:font typeface="Cabin Medium" charset="1" panose="00000600000000000000"/>
      <p:regular r:id="rId24"/>
    </p:embeddedFont>
    <p:embeddedFont>
      <p:font typeface="Cabin Semi-Bold" charset="1" panose="00000700000000000000"/>
      <p:regular r:id="rId25"/>
    </p:embeddedFont>
    <p:embeddedFont>
      <p:font typeface="Big Shoulders Display Bold" charset="1" panose="000000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png" Type="http://schemas.openxmlformats.org/officeDocument/2006/relationships/image"/><Relationship Id="rId3" Target="../media/image1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png" Type="http://schemas.openxmlformats.org/officeDocument/2006/relationships/image"/><Relationship Id="rId3" Target="../media/image27.png" Type="http://schemas.openxmlformats.org/officeDocument/2006/relationships/image"/><Relationship Id="rId4" Target="../media/image28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0.png" Type="http://schemas.openxmlformats.org/officeDocument/2006/relationships/image"/><Relationship Id="rId3" Target="../media/image1.jpe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Relationship Id="rId4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Relationship Id="rId4" Target="../media/image6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svg" Type="http://schemas.openxmlformats.org/officeDocument/2006/relationships/image"/><Relationship Id="rId11" Target="../media/image16.png" Type="http://schemas.openxmlformats.org/officeDocument/2006/relationships/image"/><Relationship Id="rId12" Target="../media/image17.svg" Type="http://schemas.openxmlformats.org/officeDocument/2006/relationships/image"/><Relationship Id="rId2" Target="../media/image1.jpeg" Type="http://schemas.openxmlformats.org/officeDocument/2006/relationships/image"/><Relationship Id="rId3" Target="../media/image8.png" Type="http://schemas.openxmlformats.org/officeDocument/2006/relationships/image"/><Relationship Id="rId4" Target="../media/image9.sv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Relationship Id="rId8" Target="../media/image13.svg" Type="http://schemas.openxmlformats.org/officeDocument/2006/relationships/image"/><Relationship Id="rId9" Target="../media/image14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1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0.pn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3.jpe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105179" y="8090781"/>
            <a:ext cx="4742962" cy="4392438"/>
            <a:chOff x="0" y="0"/>
            <a:chExt cx="5800804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800804" cy="5372100"/>
            </a:xfrm>
            <a:custGeom>
              <a:avLst/>
              <a:gdLst/>
              <a:ahLst/>
              <a:cxnLst/>
              <a:rect r="r" b="b" t="t" l="l"/>
              <a:pathLst>
                <a:path h="5372100" w="5800804">
                  <a:moveTo>
                    <a:pt x="4250134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4250134" y="5372100"/>
                  </a:lnTo>
                  <a:lnTo>
                    <a:pt x="5800804" y="2686050"/>
                  </a:lnTo>
                  <a:lnTo>
                    <a:pt x="4250134" y="0"/>
                  </a:lnTo>
                  <a:close/>
                </a:path>
              </a:pathLst>
            </a:custGeom>
            <a:solidFill>
              <a:srgbClr val="D93030"/>
            </a:solidFill>
          </p:spPr>
        </p:sp>
      </p:grpSp>
      <p:grpSp>
        <p:nvGrpSpPr>
          <p:cNvPr name="Group 4" id="4"/>
          <p:cNvGrpSpPr/>
          <p:nvPr/>
        </p:nvGrpSpPr>
        <p:grpSpPr>
          <a:xfrm rot="-10800000">
            <a:off x="-3602767" y="-3778684"/>
            <a:ext cx="10210354" cy="6226137"/>
            <a:chOff x="0" y="0"/>
            <a:chExt cx="8809804" cy="53721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809803" cy="5372100"/>
            </a:xfrm>
            <a:custGeom>
              <a:avLst/>
              <a:gdLst/>
              <a:ahLst/>
              <a:cxnLst/>
              <a:rect r="r" b="b" t="t" l="l"/>
              <a:pathLst>
                <a:path h="5372100" w="8809803">
                  <a:moveTo>
                    <a:pt x="7259134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7259134" y="5372100"/>
                  </a:lnTo>
                  <a:lnTo>
                    <a:pt x="8809803" y="2686050"/>
                  </a:lnTo>
                  <a:lnTo>
                    <a:pt x="7259134" y="0"/>
                  </a:lnTo>
                  <a:close/>
                </a:path>
              </a:pathLst>
            </a:custGeom>
            <a:solidFill>
              <a:srgbClr val="1836B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6796782" y="566182"/>
            <a:ext cx="925036" cy="925036"/>
          </a:xfrm>
          <a:custGeom>
            <a:avLst/>
            <a:gdLst/>
            <a:ahLst/>
            <a:cxnLst/>
            <a:rect r="r" b="b" t="t" l="l"/>
            <a:pathLst>
              <a:path h="925036" w="925036">
                <a:moveTo>
                  <a:pt x="0" y="0"/>
                </a:moveTo>
                <a:lnTo>
                  <a:pt x="925036" y="0"/>
                </a:lnTo>
                <a:lnTo>
                  <a:pt x="925036" y="925036"/>
                </a:lnTo>
                <a:lnTo>
                  <a:pt x="0" y="9250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29994" y="2622463"/>
            <a:ext cx="6958846" cy="18326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439"/>
              </a:lnSpc>
            </a:pPr>
            <a:r>
              <a:rPr lang="en-US" sz="9599">
                <a:solidFill>
                  <a:srgbClr val="E72A1E"/>
                </a:solidFill>
                <a:latin typeface="Bungee"/>
                <a:ea typeface="Bungee"/>
                <a:cs typeface="Bungee"/>
                <a:sym typeface="Bungee"/>
              </a:rPr>
              <a:t>TED Talks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9925307" y="7130344"/>
            <a:ext cx="6053376" cy="18446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spc="17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A47042 - Nguyễn Thị Bích Loan</a:t>
            </a:r>
          </a:p>
          <a:p>
            <a:pPr algn="l">
              <a:lnSpc>
                <a:spcPts val="4900"/>
              </a:lnSpc>
            </a:pPr>
            <a:r>
              <a:rPr lang="en-US" sz="3500" spc="17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A48872 - Lê Thị Thu Trang</a:t>
            </a:r>
          </a:p>
          <a:p>
            <a:pPr algn="l">
              <a:lnSpc>
                <a:spcPts val="4900"/>
              </a:lnSpc>
            </a:pPr>
            <a:r>
              <a:rPr lang="en-US" sz="3500" spc="17">
                <a:solidFill>
                  <a:srgbClr val="000000"/>
                </a:solidFill>
                <a:latin typeface="Cabin"/>
                <a:ea typeface="Cabin"/>
                <a:cs typeface="Cabin"/>
                <a:sym typeface="Cabin"/>
              </a:rPr>
              <a:t>A49542 - Phạm Phương Nhung</a:t>
            </a:r>
          </a:p>
        </p:txBody>
      </p:sp>
      <p:sp>
        <p:nvSpPr>
          <p:cNvPr name="AutoShape 9" id="9"/>
          <p:cNvSpPr/>
          <p:nvPr/>
        </p:nvSpPr>
        <p:spPr>
          <a:xfrm>
            <a:off x="2329994" y="5143500"/>
            <a:ext cx="13358738" cy="0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72368" y="3897504"/>
            <a:ext cx="12415632" cy="6192613"/>
          </a:xfrm>
          <a:custGeom>
            <a:avLst/>
            <a:gdLst/>
            <a:ahLst/>
            <a:cxnLst/>
            <a:rect r="r" b="b" t="t" l="l"/>
            <a:pathLst>
              <a:path h="6192613" w="12415632">
                <a:moveTo>
                  <a:pt x="0" y="0"/>
                </a:moveTo>
                <a:lnTo>
                  <a:pt x="12415632" y="0"/>
                </a:lnTo>
                <a:lnTo>
                  <a:pt x="12415632" y="6192613"/>
                </a:lnTo>
                <a:lnTo>
                  <a:pt x="0" y="619261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96782" y="738312"/>
            <a:ext cx="925036" cy="925036"/>
          </a:xfrm>
          <a:custGeom>
            <a:avLst/>
            <a:gdLst/>
            <a:ahLst/>
            <a:cxnLst/>
            <a:rect r="r" b="b" t="t" l="l"/>
            <a:pathLst>
              <a:path h="925036" w="925036">
                <a:moveTo>
                  <a:pt x="0" y="0"/>
                </a:moveTo>
                <a:lnTo>
                  <a:pt x="925036" y="0"/>
                </a:lnTo>
                <a:lnTo>
                  <a:pt x="925036" y="925037"/>
                </a:lnTo>
                <a:lnTo>
                  <a:pt x="0" y="9250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502567" y="2760305"/>
            <a:ext cx="14365724" cy="495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b="true" sz="3000" spc="-60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The</a:t>
            </a:r>
            <a:r>
              <a:rPr lang="en-US" b="true" sz="3000" spc="-60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 chart illustrates the changes in </a:t>
            </a:r>
            <a:r>
              <a:rPr lang="en-US" b="true" sz="3000" spc="-60">
                <a:solidFill>
                  <a:srgbClr val="D55B35"/>
                </a:solidFill>
                <a:latin typeface="Cabin Medium"/>
                <a:ea typeface="Cabin Medium"/>
                <a:cs typeface="Cabin Medium"/>
                <a:sym typeface="Cabin Medium"/>
              </a:rPr>
              <a:t>TED Talk</a:t>
            </a:r>
            <a:r>
              <a:rPr lang="en-US" b="true" sz="3000" spc="-60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 content and audience preferences over the years.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3480223"/>
            <a:ext cx="6140947" cy="68067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93972" indent="-296986" lvl="1">
              <a:lnSpc>
                <a:spcPts val="3576"/>
              </a:lnSpc>
              <a:buFont typeface="Arial"/>
              <a:buChar char="•"/>
            </a:pPr>
            <a:r>
              <a:rPr lang="en-US" b="true" sz="2751" spc="-55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Top</a:t>
            </a:r>
            <a:r>
              <a:rPr lang="en-US" b="true" sz="2751" spc="-55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ics such as culture, business, and technology have maintained high and stable engagement levels.</a:t>
            </a:r>
          </a:p>
          <a:p>
            <a:pPr algn="l" marL="593972" indent="-296986" lvl="1">
              <a:lnSpc>
                <a:spcPts val="3576"/>
              </a:lnSpc>
              <a:buFont typeface="Arial"/>
              <a:buChar char="•"/>
            </a:pPr>
            <a:r>
              <a:rPr lang="en-US" b="true" sz="2751" spc="-55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The TEDx topic reflects the growing influence of the TED platform through independently organized events since 2010.</a:t>
            </a:r>
          </a:p>
          <a:p>
            <a:pPr algn="l" marL="593972" indent="-296986" lvl="1">
              <a:lnSpc>
                <a:spcPts val="3576"/>
              </a:lnSpc>
              <a:buFont typeface="Arial"/>
              <a:buChar char="•"/>
            </a:pPr>
            <a:r>
              <a:rPr lang="en-US" b="true" sz="2751" spc="-55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The peak in average views in 2006 was likely due to TED’s novelty at the time, the smaller number of talks, and the strong viral spread.</a:t>
            </a:r>
          </a:p>
          <a:p>
            <a:pPr algn="l" marL="593972" indent="-296986" lvl="1">
              <a:lnSpc>
                <a:spcPts val="3576"/>
              </a:lnSpc>
              <a:buFont typeface="Arial"/>
              <a:buChar char="•"/>
            </a:pPr>
            <a:r>
              <a:rPr lang="en-US" b="true" sz="2751" spc="-55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In the following years, audience content consumption behavior became more stable and evenly distributed.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641" y="962025"/>
            <a:ext cx="9801582" cy="11563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60"/>
              </a:lnSpc>
              <a:spcBef>
                <a:spcPct val="0"/>
              </a:spcBef>
            </a:pPr>
            <a:r>
              <a:rPr lang="en-US" b="true" sz="7200" spc="-144">
                <a:solidFill>
                  <a:srgbClr val="E72A1E"/>
                </a:solidFill>
                <a:latin typeface="Cabin Medium"/>
                <a:ea typeface="Cabin Medium"/>
                <a:cs typeface="Cabin Medium"/>
                <a:sym typeface="Cabin Medium"/>
              </a:rPr>
              <a:t>Viewers</a:t>
            </a:r>
            <a:r>
              <a:rPr lang="en-US" b="true" sz="7200" spc="-144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’ behaviour change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3535233"/>
            <a:ext cx="10716300" cy="5322027"/>
          </a:xfrm>
          <a:custGeom>
            <a:avLst/>
            <a:gdLst/>
            <a:ahLst/>
            <a:cxnLst/>
            <a:rect r="r" b="b" t="t" l="l"/>
            <a:pathLst>
              <a:path h="5322027" w="10716300">
                <a:moveTo>
                  <a:pt x="0" y="0"/>
                </a:moveTo>
                <a:lnTo>
                  <a:pt x="10716300" y="0"/>
                </a:lnTo>
                <a:lnTo>
                  <a:pt x="10716300" y="5322027"/>
                </a:lnTo>
                <a:lnTo>
                  <a:pt x="0" y="53220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1102988" y="5360148"/>
            <a:ext cx="1199502" cy="1394769"/>
          </a:xfrm>
          <a:custGeom>
            <a:avLst/>
            <a:gdLst/>
            <a:ahLst/>
            <a:cxnLst/>
            <a:rect r="r" b="b" t="t" l="l"/>
            <a:pathLst>
              <a:path h="1394769" w="1199502">
                <a:moveTo>
                  <a:pt x="0" y="0"/>
                </a:moveTo>
                <a:lnTo>
                  <a:pt x="1199501" y="0"/>
                </a:lnTo>
                <a:lnTo>
                  <a:pt x="1199501" y="1394770"/>
                </a:lnTo>
                <a:lnTo>
                  <a:pt x="0" y="139477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641" y="990600"/>
            <a:ext cx="13816251" cy="670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60"/>
              </a:lnSpc>
              <a:spcBef>
                <a:spcPct val="0"/>
              </a:spcBef>
            </a:pPr>
            <a:r>
              <a:rPr lang="en-US" b="true" sz="4200" spc="-84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The </a:t>
            </a:r>
            <a:r>
              <a:rPr lang="en-US" b="true" sz="4200" spc="-84">
                <a:solidFill>
                  <a:srgbClr val="E72A1E"/>
                </a:solidFill>
                <a:latin typeface="Cabin Medium"/>
                <a:ea typeface="Cabin Medium"/>
                <a:cs typeface="Cabin Medium"/>
                <a:sym typeface="Cabin Medium"/>
              </a:rPr>
              <a:t>popular</a:t>
            </a:r>
            <a:r>
              <a:rPr lang="en-US" b="true" sz="4200" spc="-84">
                <a:solidFill>
                  <a:srgbClr val="E72A1E"/>
                </a:solidFill>
                <a:latin typeface="Cabin Medium"/>
                <a:ea typeface="Cabin Medium"/>
                <a:cs typeface="Cabin Medium"/>
                <a:sym typeface="Cabin Medium"/>
              </a:rPr>
              <a:t>ity</a:t>
            </a:r>
            <a:r>
              <a:rPr lang="en-US" b="true" sz="4200" spc="-84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 of the speaker has a direct impact on view counts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0976520" y="2834136"/>
            <a:ext cx="7047652" cy="198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b="true" sz="3000" spc="-60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Speaker popular</a:t>
            </a:r>
            <a:r>
              <a:rPr lang="en-US" b="true" sz="3000" spc="-60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ity directly impacts viewership.</a:t>
            </a:r>
          </a:p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b="true" sz="3000" spc="-60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Even fewer talks by well-known speakers can result in very high engagement.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422190" y="6987532"/>
            <a:ext cx="6156312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00"/>
              </a:lnSpc>
              <a:spcBef>
                <a:spcPct val="0"/>
              </a:spcBef>
            </a:pPr>
            <a:r>
              <a:rPr lang="en-US" b="true" sz="3000" spc="-60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Choos</a:t>
            </a:r>
            <a:r>
              <a:rPr lang="en-US" b="true" sz="3000" spc="-60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ing </a:t>
            </a:r>
            <a:r>
              <a:rPr lang="en-US" b="true" sz="3000" spc="-60">
                <a:solidFill>
                  <a:srgbClr val="D93030"/>
                </a:solidFill>
                <a:latin typeface="Cabin Medium"/>
                <a:ea typeface="Cabin Medium"/>
                <a:cs typeface="Cabin Medium"/>
                <a:sym typeface="Cabin Medium"/>
              </a:rPr>
              <a:t>impactful speakers</a:t>
            </a:r>
            <a:r>
              <a:rPr lang="en-US" b="true" sz="3000" spc="-60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 boosts visibility, shares, and engagement across platforms.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7706750" y="3271647"/>
            <a:ext cx="11081019" cy="6176306"/>
          </a:xfrm>
          <a:custGeom>
            <a:avLst/>
            <a:gdLst/>
            <a:ahLst/>
            <a:cxnLst/>
            <a:rect r="r" b="b" t="t" l="l"/>
            <a:pathLst>
              <a:path h="6176306" w="11081019">
                <a:moveTo>
                  <a:pt x="0" y="0"/>
                </a:moveTo>
                <a:lnTo>
                  <a:pt x="11081019" y="0"/>
                </a:lnTo>
                <a:lnTo>
                  <a:pt x="11081019" y="6176306"/>
                </a:lnTo>
                <a:lnTo>
                  <a:pt x="0" y="61763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197095" y="952500"/>
            <a:ext cx="14269522" cy="1139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100"/>
              </a:lnSpc>
              <a:spcBef>
                <a:spcPct val="0"/>
              </a:spcBef>
            </a:pPr>
            <a:r>
              <a:rPr lang="en-US" b="true" sz="7000" spc="-140">
                <a:solidFill>
                  <a:srgbClr val="E72A1E"/>
                </a:solidFill>
                <a:latin typeface="Cabin Medium"/>
                <a:ea typeface="Cabin Medium"/>
                <a:cs typeface="Cabin Medium"/>
                <a:sym typeface="Cabin Medium"/>
              </a:rPr>
              <a:t>Durations</a:t>
            </a:r>
            <a:r>
              <a:rPr lang="en-US" b="true" sz="7000" spc="-140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 also have an impact on Views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4133850"/>
            <a:ext cx="7844516" cy="198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6" indent="-323853" lvl="1">
              <a:lnSpc>
                <a:spcPts val="3900"/>
              </a:lnSpc>
              <a:buFont typeface="Arial"/>
              <a:buChar char="•"/>
            </a:pPr>
            <a:r>
              <a:rPr lang="en-US" b="true" sz="3000" spc="-60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The most strik</a:t>
            </a:r>
            <a:r>
              <a:rPr lang="en-US" b="true" sz="3000" spc="-60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ing feature is that a majority of TED Talks fall within the 10–20 minute range.</a:t>
            </a:r>
          </a:p>
          <a:p>
            <a:pPr algn="l" marL="647706" indent="-323853" lvl="1">
              <a:lnSpc>
                <a:spcPts val="3900"/>
              </a:lnSpc>
              <a:buFont typeface="Arial"/>
              <a:buChar char="•"/>
            </a:pPr>
            <a:r>
              <a:rPr lang="en-US" b="true" sz="3000" spc="-60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Viewers seem to avoid ultra-short and extended formats.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0" y="6321700"/>
            <a:ext cx="7484028" cy="198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706" indent="-323853" lvl="1">
              <a:lnSpc>
                <a:spcPts val="3900"/>
              </a:lnSpc>
              <a:buFont typeface="Arial"/>
              <a:buChar char="•"/>
            </a:pPr>
            <a:r>
              <a:rPr lang="en-US" b="true" sz="3000" spc="-60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Th</a:t>
            </a:r>
            <a:r>
              <a:rPr lang="en-US" b="true" sz="3000" spc="-60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is suggests that the 10–20 minute range is ideal for delivering messages that are both concise and meaningful, aligning well with today’s fast content consumption habits.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38190" y="1717792"/>
            <a:ext cx="17949810" cy="8167164"/>
          </a:xfrm>
          <a:custGeom>
            <a:avLst/>
            <a:gdLst/>
            <a:ahLst/>
            <a:cxnLst/>
            <a:rect r="r" b="b" t="t" l="l"/>
            <a:pathLst>
              <a:path h="8167164" w="17949810">
                <a:moveTo>
                  <a:pt x="0" y="0"/>
                </a:moveTo>
                <a:lnTo>
                  <a:pt x="17949810" y="0"/>
                </a:lnTo>
                <a:lnTo>
                  <a:pt x="17949810" y="8167163"/>
                </a:lnTo>
                <a:lnTo>
                  <a:pt x="0" y="816716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96782" y="566182"/>
            <a:ext cx="925036" cy="925036"/>
          </a:xfrm>
          <a:custGeom>
            <a:avLst/>
            <a:gdLst/>
            <a:ahLst/>
            <a:cxnLst/>
            <a:rect r="r" b="b" t="t" l="l"/>
            <a:pathLst>
              <a:path h="925036" w="925036">
                <a:moveTo>
                  <a:pt x="0" y="0"/>
                </a:moveTo>
                <a:lnTo>
                  <a:pt x="925036" y="0"/>
                </a:lnTo>
                <a:lnTo>
                  <a:pt x="925036" y="925036"/>
                </a:lnTo>
                <a:lnTo>
                  <a:pt x="0" y="92503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23" t="0" r="-223" b="0"/>
            </a:stretch>
          </a:blipFill>
        </p:spPr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" t="0" r="-37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024701" y="783601"/>
            <a:ext cx="14234599" cy="2707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7466"/>
              </a:lnSpc>
            </a:pPr>
            <a:r>
              <a:rPr lang="en-US" sz="18386">
                <a:solidFill>
                  <a:srgbClr val="FFFFFF"/>
                </a:solidFill>
                <a:latin typeface="Bungee"/>
                <a:ea typeface="Bungee"/>
                <a:cs typeface="Bungee"/>
                <a:sym typeface="Bungee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4" t="0" r="-54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543699" y="501332"/>
            <a:ext cx="6715601" cy="997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059"/>
              </a:lnSpc>
              <a:spcBef>
                <a:spcPct val="0"/>
              </a:spcBef>
            </a:pPr>
            <a:r>
              <a:rPr lang="en-US" b="true" sz="6199" spc="-123">
                <a:solidFill>
                  <a:srgbClr val="FFFFFF"/>
                </a:solidFill>
                <a:latin typeface="Muli Bold"/>
                <a:ea typeface="Muli Bold"/>
                <a:cs typeface="Muli Bold"/>
                <a:sym typeface="Muli Bold"/>
              </a:rPr>
              <a:t>ANALYTICS FLOW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1028700" y="1028700"/>
            <a:ext cx="4569995" cy="2061691"/>
            <a:chOff x="0" y="0"/>
            <a:chExt cx="6093327" cy="2748921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6093327" cy="2748921"/>
            </a:xfrm>
            <a:custGeom>
              <a:avLst/>
              <a:gdLst/>
              <a:ahLst/>
              <a:cxnLst/>
              <a:rect r="r" b="b" t="t" l="l"/>
              <a:pathLst>
                <a:path h="2748921" w="6093327">
                  <a:moveTo>
                    <a:pt x="0" y="0"/>
                  </a:moveTo>
                  <a:lnTo>
                    <a:pt x="6093327" y="0"/>
                  </a:lnTo>
                  <a:lnTo>
                    <a:pt x="6093327" y="2748921"/>
                  </a:lnTo>
                  <a:lnTo>
                    <a:pt x="0" y="27489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6" id="6"/>
            <p:cNvSpPr txBox="true"/>
            <p:nvPr/>
          </p:nvSpPr>
          <p:spPr>
            <a:xfrm rot="0">
              <a:off x="776776" y="823069"/>
              <a:ext cx="4539774" cy="1055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500"/>
                </a:lnSpc>
                <a:spcBef>
                  <a:spcPct val="0"/>
                </a:spcBef>
              </a:pPr>
              <a:r>
                <a:rPr lang="en-US" sz="5000" spc="-100">
                  <a:solidFill>
                    <a:srgbClr val="FFFFFF"/>
                  </a:solidFill>
                  <a:latin typeface="Cabin"/>
                  <a:ea typeface="Cabin"/>
                  <a:cs typeface="Cabin"/>
                  <a:sym typeface="Cabin"/>
                </a:rPr>
                <a:t>Introductions</a:t>
              </a: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7671823" y="5828271"/>
            <a:ext cx="4569995" cy="2061691"/>
            <a:chOff x="0" y="0"/>
            <a:chExt cx="6093327" cy="2748921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6093327" cy="2748921"/>
            </a:xfrm>
            <a:custGeom>
              <a:avLst/>
              <a:gdLst/>
              <a:ahLst/>
              <a:cxnLst/>
              <a:rect r="r" b="b" t="t" l="l"/>
              <a:pathLst>
                <a:path h="2748921" w="6093327">
                  <a:moveTo>
                    <a:pt x="0" y="0"/>
                  </a:moveTo>
                  <a:lnTo>
                    <a:pt x="6093327" y="0"/>
                  </a:lnTo>
                  <a:lnTo>
                    <a:pt x="6093327" y="2748921"/>
                  </a:lnTo>
                  <a:lnTo>
                    <a:pt x="0" y="27489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9" id="9"/>
            <p:cNvSpPr txBox="true"/>
            <p:nvPr/>
          </p:nvSpPr>
          <p:spPr>
            <a:xfrm rot="0">
              <a:off x="0" y="823069"/>
              <a:ext cx="6093327" cy="105515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6500"/>
                </a:lnSpc>
                <a:spcBef>
                  <a:spcPct val="0"/>
                </a:spcBef>
              </a:pPr>
              <a:r>
                <a:rPr lang="en-US" b="true" sz="5000" spc="-100">
                  <a:solidFill>
                    <a:srgbClr val="FFFFFF"/>
                  </a:solidFill>
                  <a:latin typeface="Cabin Medium"/>
                  <a:ea typeface="Cabin Medium"/>
                  <a:cs typeface="Cabin Medium"/>
                  <a:sym typeface="Cabin Medium"/>
                </a:rPr>
                <a:t>Viewers’ Insights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2689305" y="7723273"/>
            <a:ext cx="4569995" cy="2061691"/>
            <a:chOff x="0" y="0"/>
            <a:chExt cx="6093327" cy="274892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6093327" cy="2748921"/>
            </a:xfrm>
            <a:custGeom>
              <a:avLst/>
              <a:gdLst/>
              <a:ahLst/>
              <a:cxnLst/>
              <a:rect r="r" b="b" t="t" l="l"/>
              <a:pathLst>
                <a:path h="2748921" w="6093327">
                  <a:moveTo>
                    <a:pt x="0" y="0"/>
                  </a:moveTo>
                  <a:lnTo>
                    <a:pt x="6093327" y="0"/>
                  </a:lnTo>
                  <a:lnTo>
                    <a:pt x="6093327" y="2748921"/>
                  </a:lnTo>
                  <a:lnTo>
                    <a:pt x="0" y="27489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2" id="12"/>
            <p:cNvSpPr txBox="true"/>
            <p:nvPr/>
          </p:nvSpPr>
          <p:spPr>
            <a:xfrm rot="0">
              <a:off x="0" y="879161"/>
              <a:ext cx="6093327" cy="952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50"/>
                </a:lnSpc>
                <a:spcBef>
                  <a:spcPct val="0"/>
                </a:spcBef>
              </a:pPr>
              <a:r>
                <a:rPr lang="en-US" b="true" sz="4500" spc="-89">
                  <a:solidFill>
                    <a:srgbClr val="FFFFFF"/>
                  </a:solidFill>
                  <a:latin typeface="Cabin Medium"/>
                  <a:ea typeface="Cabin Medium"/>
                  <a:cs typeface="Cabin Medium"/>
                  <a:sym typeface="Cabin Medium"/>
                </a:rPr>
                <a:t>Recommendations</a:t>
              </a: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4396556" y="3428485"/>
            <a:ext cx="4569995" cy="2061691"/>
            <a:chOff x="0" y="0"/>
            <a:chExt cx="6093327" cy="274892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6093327" cy="2748921"/>
            </a:xfrm>
            <a:custGeom>
              <a:avLst/>
              <a:gdLst/>
              <a:ahLst/>
              <a:cxnLst/>
              <a:rect r="r" b="b" t="t" l="l"/>
              <a:pathLst>
                <a:path h="2748921" w="6093327">
                  <a:moveTo>
                    <a:pt x="0" y="0"/>
                  </a:moveTo>
                  <a:lnTo>
                    <a:pt x="6093327" y="0"/>
                  </a:lnTo>
                  <a:lnTo>
                    <a:pt x="6093327" y="2748921"/>
                  </a:lnTo>
                  <a:lnTo>
                    <a:pt x="0" y="27489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2565" y="879161"/>
              <a:ext cx="6090761" cy="95250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5850"/>
                </a:lnSpc>
                <a:spcBef>
                  <a:spcPct val="0"/>
                </a:spcBef>
              </a:pPr>
              <a:r>
                <a:rPr lang="en-US" b="true" sz="4500" spc="-89">
                  <a:solidFill>
                    <a:srgbClr val="FFFFFF"/>
                  </a:solidFill>
                  <a:latin typeface="Cabin Medium"/>
                  <a:ea typeface="Cabin Medium"/>
                  <a:cs typeface="Cabin Medium"/>
                  <a:sym typeface="Cabin Medium"/>
                </a:rPr>
                <a:t>What’s the Problem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10800000">
            <a:off x="-2629342" y="-259279"/>
            <a:ext cx="7945947" cy="3511798"/>
            <a:chOff x="0" y="0"/>
            <a:chExt cx="12155147" cy="53721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155147" cy="5372100"/>
            </a:xfrm>
            <a:custGeom>
              <a:avLst/>
              <a:gdLst/>
              <a:ahLst/>
              <a:cxnLst/>
              <a:rect r="r" b="b" t="t" l="l"/>
              <a:pathLst>
                <a:path h="5372100" w="12155147">
                  <a:moveTo>
                    <a:pt x="10604477" y="0"/>
                  </a:moveTo>
                  <a:lnTo>
                    <a:pt x="1550670" y="0"/>
                  </a:lnTo>
                  <a:lnTo>
                    <a:pt x="0" y="2686050"/>
                  </a:lnTo>
                  <a:lnTo>
                    <a:pt x="1550670" y="5372100"/>
                  </a:lnTo>
                  <a:lnTo>
                    <a:pt x="10604477" y="5372100"/>
                  </a:lnTo>
                  <a:lnTo>
                    <a:pt x="12155147" y="2686050"/>
                  </a:lnTo>
                  <a:lnTo>
                    <a:pt x="10604477" y="0"/>
                  </a:lnTo>
                  <a:close/>
                </a:path>
              </a:pathLst>
            </a:custGeom>
            <a:solidFill>
              <a:srgbClr val="E72A1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6796782" y="566182"/>
            <a:ext cx="925036" cy="925036"/>
          </a:xfrm>
          <a:custGeom>
            <a:avLst/>
            <a:gdLst/>
            <a:ahLst/>
            <a:cxnLst/>
            <a:rect r="r" b="b" t="t" l="l"/>
            <a:pathLst>
              <a:path h="925036" w="925036">
                <a:moveTo>
                  <a:pt x="0" y="0"/>
                </a:moveTo>
                <a:lnTo>
                  <a:pt x="925036" y="0"/>
                </a:lnTo>
                <a:lnTo>
                  <a:pt x="925036" y="925036"/>
                </a:lnTo>
                <a:lnTo>
                  <a:pt x="0" y="9250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43631" y="4573080"/>
            <a:ext cx="4037202" cy="4114800"/>
          </a:xfrm>
          <a:custGeom>
            <a:avLst/>
            <a:gdLst/>
            <a:ahLst/>
            <a:cxnLst/>
            <a:rect r="r" b="b" t="t" l="l"/>
            <a:pathLst>
              <a:path h="4114800" w="4037202">
                <a:moveTo>
                  <a:pt x="0" y="0"/>
                </a:moveTo>
                <a:lnTo>
                  <a:pt x="4037202" y="0"/>
                </a:lnTo>
                <a:lnTo>
                  <a:pt x="4037202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778213" y="1826260"/>
            <a:ext cx="10221239" cy="11915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9157"/>
              </a:lnSpc>
              <a:spcBef>
                <a:spcPct val="0"/>
              </a:spcBef>
            </a:pPr>
            <a:r>
              <a:rPr lang="en-US" b="true" sz="8324">
                <a:solidFill>
                  <a:srgbClr val="1836B2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About </a:t>
            </a:r>
            <a:r>
              <a:rPr lang="en-US" b="true" sz="8324">
                <a:solidFill>
                  <a:srgbClr val="D93030"/>
                </a:solidFill>
                <a:latin typeface="Cabin Semi-Bold"/>
                <a:ea typeface="Cabin Semi-Bold"/>
                <a:cs typeface="Cabin Semi-Bold"/>
                <a:sym typeface="Cabin Semi-Bold"/>
              </a:rPr>
              <a:t>TED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778213" y="4261540"/>
            <a:ext cx="6952309" cy="1136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49"/>
              </a:lnSpc>
              <a:spcBef>
                <a:spcPct val="0"/>
              </a:spcBef>
            </a:pPr>
            <a:r>
              <a:rPr lang="en-US" b="true" sz="3499" spc="-69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TED stands for Technology, Entertainment and Design.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652782" y="6107321"/>
            <a:ext cx="9144000" cy="227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b="true" sz="3500" spc="-70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TED was founded </a:t>
            </a:r>
            <a:r>
              <a:rPr lang="en-US" b="true" sz="3500" spc="-70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in 1984 in California by Richard Saul Wurman and Harry Marks. They are known as inspiring figures behind short, compelling, and human-centered presentations.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-446411"/>
            <a:ext cx="13497585" cy="791631"/>
          </a:xfrm>
          <a:prstGeom prst="rect">
            <a:avLst/>
          </a:prstGeom>
          <a:solidFill>
            <a:srgbClr val="E72A1E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6796782" y="566182"/>
            <a:ext cx="925036" cy="925036"/>
          </a:xfrm>
          <a:custGeom>
            <a:avLst/>
            <a:gdLst/>
            <a:ahLst/>
            <a:cxnLst/>
            <a:rect r="r" b="b" t="t" l="l"/>
            <a:pathLst>
              <a:path h="925036" w="925036">
                <a:moveTo>
                  <a:pt x="0" y="0"/>
                </a:moveTo>
                <a:lnTo>
                  <a:pt x="925036" y="0"/>
                </a:lnTo>
                <a:lnTo>
                  <a:pt x="925036" y="925036"/>
                </a:lnTo>
                <a:lnTo>
                  <a:pt x="0" y="9250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693638" y="3381471"/>
            <a:ext cx="5006964" cy="5029317"/>
          </a:xfrm>
          <a:custGeom>
            <a:avLst/>
            <a:gdLst/>
            <a:ahLst/>
            <a:cxnLst/>
            <a:rect r="r" b="b" t="t" l="l"/>
            <a:pathLst>
              <a:path h="5029317" w="5006964">
                <a:moveTo>
                  <a:pt x="0" y="0"/>
                </a:moveTo>
                <a:lnTo>
                  <a:pt x="5006964" y="0"/>
                </a:lnTo>
                <a:lnTo>
                  <a:pt x="5006964" y="5029317"/>
                </a:lnTo>
                <a:lnTo>
                  <a:pt x="0" y="502931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755555" y="2067248"/>
            <a:ext cx="3993237" cy="113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b="true" sz="6999" spc="-139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DATASETS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12156" y="3984625"/>
            <a:ext cx="7815953" cy="22796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b="true" sz="3500" spc="-70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Th</a:t>
            </a:r>
            <a:r>
              <a:rPr lang="en-US" b="true" sz="3500" spc="-70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is dataset includes all information from TED talks that were recorded and published on TED’s official website up to September 21, 2017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612156" y="6648750"/>
            <a:ext cx="9144000" cy="285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50"/>
              </a:lnSpc>
              <a:spcBef>
                <a:spcPct val="0"/>
              </a:spcBef>
            </a:pPr>
            <a:r>
              <a:rPr lang="en-US" b="true" sz="3500" spc="-70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The TED ma</a:t>
            </a:r>
            <a:r>
              <a:rPr lang="en-US" b="true" sz="3500" spc="-70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in dataset contains information about all talks including number of views, number of comments, descriptions, speakers and titles. The TED transcripts dataset contains the transcripts for all talks available on TED.com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372646" y="4733127"/>
            <a:ext cx="2340135" cy="2340135"/>
          </a:xfrm>
          <a:custGeom>
            <a:avLst/>
            <a:gdLst/>
            <a:ahLst/>
            <a:cxnLst/>
            <a:rect r="r" b="b" t="t" l="l"/>
            <a:pathLst>
              <a:path h="2340135" w="2340135">
                <a:moveTo>
                  <a:pt x="0" y="0"/>
                </a:moveTo>
                <a:lnTo>
                  <a:pt x="2340135" y="0"/>
                </a:lnTo>
                <a:lnTo>
                  <a:pt x="2340135" y="2340135"/>
                </a:lnTo>
                <a:lnTo>
                  <a:pt x="0" y="23401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002075" y="1920052"/>
            <a:ext cx="1432864" cy="1638410"/>
          </a:xfrm>
          <a:custGeom>
            <a:avLst/>
            <a:gdLst/>
            <a:ahLst/>
            <a:cxnLst/>
            <a:rect r="r" b="b" t="t" l="l"/>
            <a:pathLst>
              <a:path h="1638410" w="1432864">
                <a:moveTo>
                  <a:pt x="0" y="0"/>
                </a:moveTo>
                <a:lnTo>
                  <a:pt x="1432864" y="0"/>
                </a:lnTo>
                <a:lnTo>
                  <a:pt x="1432864" y="1638410"/>
                </a:lnTo>
                <a:lnTo>
                  <a:pt x="0" y="163841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517240" y="2092325"/>
            <a:ext cx="1439463" cy="1638410"/>
          </a:xfrm>
          <a:custGeom>
            <a:avLst/>
            <a:gdLst/>
            <a:ahLst/>
            <a:cxnLst/>
            <a:rect r="r" b="b" t="t" l="l"/>
            <a:pathLst>
              <a:path h="1638410" w="1439463">
                <a:moveTo>
                  <a:pt x="0" y="0"/>
                </a:moveTo>
                <a:lnTo>
                  <a:pt x="1439464" y="0"/>
                </a:lnTo>
                <a:lnTo>
                  <a:pt x="1439464" y="1638410"/>
                </a:lnTo>
                <a:lnTo>
                  <a:pt x="0" y="163841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759662" y="7284720"/>
            <a:ext cx="1685364" cy="1568920"/>
          </a:xfrm>
          <a:custGeom>
            <a:avLst/>
            <a:gdLst/>
            <a:ahLst/>
            <a:cxnLst/>
            <a:rect r="r" b="b" t="t" l="l"/>
            <a:pathLst>
              <a:path h="1568920" w="1685364">
                <a:moveTo>
                  <a:pt x="0" y="0"/>
                </a:moveTo>
                <a:lnTo>
                  <a:pt x="1685364" y="0"/>
                </a:lnTo>
                <a:lnTo>
                  <a:pt x="1685364" y="1568921"/>
                </a:lnTo>
                <a:lnTo>
                  <a:pt x="0" y="156892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7875668" y="7284720"/>
            <a:ext cx="1690674" cy="1690674"/>
          </a:xfrm>
          <a:custGeom>
            <a:avLst/>
            <a:gdLst/>
            <a:ahLst/>
            <a:cxnLst/>
            <a:rect r="r" b="b" t="t" l="l"/>
            <a:pathLst>
              <a:path h="1690674" w="1690674">
                <a:moveTo>
                  <a:pt x="0" y="0"/>
                </a:moveTo>
                <a:lnTo>
                  <a:pt x="1690674" y="0"/>
                </a:lnTo>
                <a:lnTo>
                  <a:pt x="1690674" y="1690674"/>
                </a:lnTo>
                <a:lnTo>
                  <a:pt x="0" y="1690674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true" rot="5400000">
            <a:off x="13612278" y="5607054"/>
            <a:ext cx="2096571" cy="592281"/>
          </a:xfrm>
          <a:custGeom>
            <a:avLst/>
            <a:gdLst/>
            <a:ahLst/>
            <a:cxnLst/>
            <a:rect r="r" b="b" t="t" l="l"/>
            <a:pathLst>
              <a:path h="592281" w="2096571">
                <a:moveTo>
                  <a:pt x="0" y="592282"/>
                </a:moveTo>
                <a:lnTo>
                  <a:pt x="2096571" y="592282"/>
                </a:lnTo>
                <a:lnTo>
                  <a:pt x="2096571" y="0"/>
                </a:lnTo>
                <a:lnTo>
                  <a:pt x="0" y="0"/>
                </a:lnTo>
                <a:lnTo>
                  <a:pt x="0" y="592282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028700" y="962025"/>
            <a:ext cx="6126837" cy="113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b="true" sz="6999" spc="-139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How </a:t>
            </a:r>
            <a:r>
              <a:rPr lang="en-US" b="true" sz="6999" spc="-139">
                <a:solidFill>
                  <a:srgbClr val="D93030"/>
                </a:solidFill>
                <a:latin typeface="Cabin Medium"/>
                <a:ea typeface="Cabin Medium"/>
                <a:cs typeface="Cabin Medium"/>
                <a:sym typeface="Cabin Medium"/>
              </a:rPr>
              <a:t>TED</a:t>
            </a:r>
            <a:r>
              <a:rPr lang="en-US" b="true" sz="6999" spc="-139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 works?</a:t>
            </a:r>
          </a:p>
        </p:txBody>
      </p:sp>
      <p:sp>
        <p:nvSpPr>
          <p:cNvPr name="Freeform 9" id="9"/>
          <p:cNvSpPr/>
          <p:nvPr/>
        </p:nvSpPr>
        <p:spPr>
          <a:xfrm flipH="false" flipV="true" rot="0">
            <a:off x="10427804" y="2615389"/>
            <a:ext cx="2096571" cy="592281"/>
          </a:xfrm>
          <a:custGeom>
            <a:avLst/>
            <a:gdLst/>
            <a:ahLst/>
            <a:cxnLst/>
            <a:rect r="r" b="b" t="t" l="l"/>
            <a:pathLst>
              <a:path h="592281" w="2096571">
                <a:moveTo>
                  <a:pt x="0" y="592282"/>
                </a:moveTo>
                <a:lnTo>
                  <a:pt x="2096571" y="592282"/>
                </a:lnTo>
                <a:lnTo>
                  <a:pt x="2096571" y="0"/>
                </a:lnTo>
                <a:lnTo>
                  <a:pt x="0" y="0"/>
                </a:lnTo>
                <a:lnTo>
                  <a:pt x="0" y="592282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5400000">
            <a:off x="7376579" y="5607054"/>
            <a:ext cx="2096571" cy="592281"/>
          </a:xfrm>
          <a:custGeom>
            <a:avLst/>
            <a:gdLst/>
            <a:ahLst/>
            <a:cxnLst/>
            <a:rect r="r" b="b" t="t" l="l"/>
            <a:pathLst>
              <a:path h="592281" w="2096571">
                <a:moveTo>
                  <a:pt x="2096571" y="0"/>
                </a:moveTo>
                <a:lnTo>
                  <a:pt x="0" y="0"/>
                </a:lnTo>
                <a:lnTo>
                  <a:pt x="0" y="592282"/>
                </a:lnTo>
                <a:lnTo>
                  <a:pt x="2096571" y="592282"/>
                </a:lnTo>
                <a:lnTo>
                  <a:pt x="2096571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true" flipV="false" rot="0">
            <a:off x="10615341" y="8130057"/>
            <a:ext cx="2096571" cy="592281"/>
          </a:xfrm>
          <a:custGeom>
            <a:avLst/>
            <a:gdLst/>
            <a:ahLst/>
            <a:cxnLst/>
            <a:rect r="r" b="b" t="t" l="l"/>
            <a:pathLst>
              <a:path h="592281" w="2096571">
                <a:moveTo>
                  <a:pt x="2096571" y="0"/>
                </a:moveTo>
                <a:lnTo>
                  <a:pt x="0" y="0"/>
                </a:lnTo>
                <a:lnTo>
                  <a:pt x="0" y="592281"/>
                </a:lnTo>
                <a:lnTo>
                  <a:pt x="2096571" y="592281"/>
                </a:lnTo>
                <a:lnTo>
                  <a:pt x="2096571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6771859" y="3793936"/>
            <a:ext cx="3898292" cy="806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50"/>
              </a:lnSpc>
              <a:spcBef>
                <a:spcPct val="0"/>
              </a:spcBef>
            </a:pPr>
            <a:r>
              <a:rPr lang="en-US" b="true" sz="2500" spc="-50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Speakers apply by fill</a:t>
            </a:r>
            <a:r>
              <a:rPr lang="en-US" b="true" sz="2500" spc="-50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ing out a registration form.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037853" y="3880072"/>
            <a:ext cx="4398238" cy="80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9"/>
              </a:lnSpc>
              <a:spcBef>
                <a:spcPct val="0"/>
              </a:spcBef>
            </a:pPr>
            <a:r>
              <a:rPr lang="en-US" b="true" sz="2499" spc="-49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The</a:t>
            </a:r>
            <a:r>
              <a:rPr lang="en-US" b="true" sz="2499" spc="-49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 producers select suitable candidates to present at TED.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624408" y="9213519"/>
            <a:ext cx="3990934" cy="806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9"/>
              </a:lnSpc>
              <a:spcBef>
                <a:spcPct val="0"/>
              </a:spcBef>
            </a:pPr>
            <a:r>
              <a:rPr lang="en-US" b="true" sz="2499" spc="-49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The</a:t>
            </a:r>
            <a:r>
              <a:rPr lang="en-US" b="true" sz="2499" spc="-49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 talks are published on social media platforms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2964399" y="9229394"/>
            <a:ext cx="3392329" cy="396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49"/>
              </a:lnSpc>
              <a:spcBef>
                <a:spcPct val="0"/>
              </a:spcBef>
            </a:pPr>
            <a:r>
              <a:rPr lang="en-US" b="true" sz="2499" spc="-49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Speakers represent at TED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781591" y="4026264"/>
            <a:ext cx="3209544" cy="4114800"/>
          </a:xfrm>
          <a:custGeom>
            <a:avLst/>
            <a:gdLst/>
            <a:ahLst/>
            <a:cxnLst/>
            <a:rect r="r" b="b" t="t" l="l"/>
            <a:pathLst>
              <a:path h="4114800" w="3209544">
                <a:moveTo>
                  <a:pt x="0" y="0"/>
                </a:moveTo>
                <a:lnTo>
                  <a:pt x="3209544" y="0"/>
                </a:lnTo>
                <a:lnTo>
                  <a:pt x="320954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796782" y="566182"/>
            <a:ext cx="925036" cy="925036"/>
          </a:xfrm>
          <a:custGeom>
            <a:avLst/>
            <a:gdLst/>
            <a:ahLst/>
            <a:cxnLst/>
            <a:rect r="r" b="b" t="t" l="l"/>
            <a:pathLst>
              <a:path h="925036" w="925036">
                <a:moveTo>
                  <a:pt x="0" y="0"/>
                </a:moveTo>
                <a:lnTo>
                  <a:pt x="925036" y="0"/>
                </a:lnTo>
                <a:lnTo>
                  <a:pt x="925036" y="925036"/>
                </a:lnTo>
                <a:lnTo>
                  <a:pt x="0" y="92503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848947" y="1181273"/>
            <a:ext cx="5976461" cy="113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b="true" sz="6999" spc="-139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Target </a:t>
            </a:r>
            <a:r>
              <a:rPr lang="en-US" b="true" sz="6999" spc="-139">
                <a:solidFill>
                  <a:srgbClr val="E72A1E"/>
                </a:solidFill>
                <a:latin typeface="Cabin Medium"/>
                <a:ea typeface="Cabin Medium"/>
                <a:cs typeface="Cabin Medium"/>
                <a:sym typeface="Cabin Medium"/>
              </a:rPr>
              <a:t>Customer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305865" y="8632669"/>
            <a:ext cx="4160996" cy="803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00"/>
              </a:lnSpc>
              <a:spcBef>
                <a:spcPct val="0"/>
              </a:spcBef>
            </a:pPr>
            <a:r>
              <a:rPr lang="en-US" b="true" sz="5000" spc="-100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TED’s Producers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430632" y="3657600"/>
            <a:ext cx="7811537" cy="14859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b="true" sz="3000" spc="-60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Th</a:t>
            </a:r>
            <a:r>
              <a:rPr lang="en-US" b="true" sz="3000" spc="-60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is analysis can provide insights into audience needs and preferences by examining view counts and content interests.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430632" y="6045564"/>
            <a:ext cx="7811537" cy="1981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b="true" sz="3000" spc="-60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Th</a:t>
            </a:r>
            <a:r>
              <a:rPr lang="en-US" b="true" sz="3000" spc="-60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is allows TED to produce more appealing content, attract speakers who resonate with the audience, and strengthen positive audience perception.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796782" y="635476"/>
            <a:ext cx="925036" cy="925036"/>
          </a:xfrm>
          <a:custGeom>
            <a:avLst/>
            <a:gdLst/>
            <a:ahLst/>
            <a:cxnLst/>
            <a:rect r="r" b="b" t="t" l="l"/>
            <a:pathLst>
              <a:path h="925036" w="925036">
                <a:moveTo>
                  <a:pt x="0" y="0"/>
                </a:moveTo>
                <a:lnTo>
                  <a:pt x="925036" y="0"/>
                </a:lnTo>
                <a:lnTo>
                  <a:pt x="925036" y="925037"/>
                </a:lnTo>
                <a:lnTo>
                  <a:pt x="0" y="9250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97600" y="3243836"/>
            <a:ext cx="9530166" cy="6014464"/>
          </a:xfrm>
          <a:custGeom>
            <a:avLst/>
            <a:gdLst/>
            <a:ahLst/>
            <a:cxnLst/>
            <a:rect r="r" b="b" t="t" l="l"/>
            <a:pathLst>
              <a:path h="6014464" w="9530166">
                <a:moveTo>
                  <a:pt x="0" y="0"/>
                </a:moveTo>
                <a:lnTo>
                  <a:pt x="9530166" y="0"/>
                </a:lnTo>
                <a:lnTo>
                  <a:pt x="9530166" y="6014464"/>
                </a:lnTo>
                <a:lnTo>
                  <a:pt x="0" y="601446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0558866" y="6027624"/>
            <a:ext cx="1199502" cy="1394769"/>
          </a:xfrm>
          <a:custGeom>
            <a:avLst/>
            <a:gdLst/>
            <a:ahLst/>
            <a:cxnLst/>
            <a:rect r="r" b="b" t="t" l="l"/>
            <a:pathLst>
              <a:path h="1394769" w="1199502">
                <a:moveTo>
                  <a:pt x="0" y="0"/>
                </a:moveTo>
                <a:lnTo>
                  <a:pt x="1199502" y="0"/>
                </a:lnTo>
                <a:lnTo>
                  <a:pt x="1199502" y="1394770"/>
                </a:lnTo>
                <a:lnTo>
                  <a:pt x="0" y="139477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028700" y="962025"/>
            <a:ext cx="7105412" cy="11303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099"/>
              </a:lnSpc>
              <a:spcBef>
                <a:spcPct val="0"/>
              </a:spcBef>
            </a:pPr>
            <a:r>
              <a:rPr lang="en-US" b="true" sz="6999" spc="-139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What’s the </a:t>
            </a:r>
            <a:r>
              <a:rPr lang="en-US" b="true" sz="6999" spc="-139">
                <a:solidFill>
                  <a:srgbClr val="E72A1E"/>
                </a:solidFill>
                <a:latin typeface="Cabin Medium"/>
                <a:ea typeface="Cabin Medium"/>
                <a:cs typeface="Cabin Medium"/>
                <a:sym typeface="Cabin Medium"/>
              </a:rPr>
              <a:t>Problem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558866" y="3224786"/>
            <a:ext cx="7551432" cy="1355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  <a:spcBef>
                <a:spcPct val="0"/>
              </a:spcBef>
            </a:pPr>
            <a:r>
              <a:rPr lang="en-US" b="true" sz="2800" spc="-56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The</a:t>
            </a:r>
            <a:r>
              <a:rPr lang="en-US" b="true" sz="2800" spc="-56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 number of views changes over the years, with the chart clearly showing a significant decrease from 2006 to 2007.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558866" y="4935546"/>
            <a:ext cx="7332250" cy="8705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0"/>
              </a:lnSpc>
              <a:spcBef>
                <a:spcPct val="0"/>
              </a:spcBef>
            </a:pPr>
            <a:r>
              <a:rPr lang="en-US" b="true" sz="2700" spc="-54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S</a:t>
            </a:r>
            <a:r>
              <a:rPr lang="en-US" b="true" sz="2700" spc="-54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ince 2012, there has been a recovery in view counts; however, it has not shown a significant breakthrough.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0227766" y="7765294"/>
            <a:ext cx="7882533" cy="990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00"/>
              </a:lnSpc>
              <a:spcBef>
                <a:spcPct val="0"/>
              </a:spcBef>
            </a:pPr>
            <a:r>
              <a:rPr lang="en-US" b="true" sz="3000" spc="-60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What </a:t>
            </a:r>
            <a:r>
              <a:rPr lang="en-US" b="true" sz="3000" spc="-60">
                <a:solidFill>
                  <a:srgbClr val="E72A1E"/>
                </a:solidFill>
                <a:latin typeface="Cabin Medium"/>
                <a:ea typeface="Cabin Medium"/>
                <a:cs typeface="Cabin Medium"/>
                <a:sym typeface="Cabin Medium"/>
              </a:rPr>
              <a:t>factors</a:t>
            </a:r>
            <a:r>
              <a:rPr lang="en-US" b="true" sz="3000" spc="-60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 </a:t>
            </a:r>
            <a:r>
              <a:rPr lang="en-US" b="true" sz="3000" spc="-60">
                <a:solidFill>
                  <a:srgbClr val="000000"/>
                </a:solidFill>
                <a:latin typeface="Cabin Medium"/>
                <a:ea typeface="Cabin Medium"/>
                <a:cs typeface="Cabin Medium"/>
                <a:sym typeface="Cabin Medium"/>
              </a:rPr>
              <a:t>influence the popularity of a TED Talk and the reasons why audiences choose to watch it?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4748" t="0" r="-14748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122049" y="5131556"/>
            <a:ext cx="10043902" cy="14268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99"/>
              </a:lnSpc>
            </a:pPr>
            <a:r>
              <a:rPr lang="en-US" b="true" sz="10799">
                <a:solidFill>
                  <a:srgbClr val="B60322"/>
                </a:solidFill>
                <a:latin typeface="Big Shoulders Display Bold"/>
                <a:ea typeface="Big Shoulders Display Bold"/>
                <a:cs typeface="Big Shoulders Display Bold"/>
                <a:sym typeface="Big Shoulders Display Bold"/>
              </a:rPr>
              <a:t>VIEWERS’ INSIGHTS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name="Picture 2" id="2"/>
          <p:cNvPicPr>
            <a:picLocks noChangeAspect="true"/>
          </p:cNvPicPr>
          <p:nvPr/>
        </p:nvPicPr>
        <p:blipFill>
          <a:blip r:embed="rId2"/>
          <a:stretch>
            <a:fillRect/>
          </a:stretch>
        </p:blipFill>
        <p:spPr>
          <a:xfrm rot="0">
            <a:off x="-1828800" y="-3379256"/>
            <a:ext cx="21945600" cy="1549505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DAGmp2s7BKk</dc:identifier>
  <dcterms:modified xsi:type="dcterms:W3CDTF">2011-08-01T06:04:30Z</dcterms:modified>
  <cp:revision>1</cp:revision>
  <dc:title>TEDtalks</dc:title>
</cp:coreProperties>
</file>