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71" r:id="rId12"/>
    <p:sldId id="273" r:id="rId13"/>
    <p:sldId id="272" r:id="rId14"/>
    <p:sldId id="259" r:id="rId15"/>
    <p:sldId id="258" r:id="rId16"/>
    <p:sldId id="292" r:id="rId17"/>
    <p:sldId id="293" r:id="rId18"/>
    <p:sldId id="270" r:id="rId19"/>
    <p:sldId id="275" r:id="rId20"/>
    <p:sldId id="274" r:id="rId21"/>
    <p:sldId id="276" r:id="rId22"/>
    <p:sldId id="277" r:id="rId23"/>
    <p:sldId id="278" r:id="rId24"/>
    <p:sldId id="280" r:id="rId25"/>
    <p:sldId id="279" r:id="rId26"/>
    <p:sldId id="285" r:id="rId27"/>
    <p:sldId id="281" r:id="rId28"/>
    <p:sldId id="294" r:id="rId29"/>
    <p:sldId id="283" r:id="rId30"/>
    <p:sldId id="282" r:id="rId31"/>
    <p:sldId id="286" r:id="rId32"/>
    <p:sldId id="289" r:id="rId33"/>
    <p:sldId id="287" r:id="rId34"/>
    <p:sldId id="290" r:id="rId35"/>
    <p:sldId id="295" r:id="rId36"/>
    <p:sldId id="296" r:id="rId37"/>
    <p:sldId id="297" r:id="rId38"/>
    <p:sldId id="298" r:id="rId39"/>
    <p:sldId id="299" r:id="rId40"/>
    <p:sldId id="304" r:id="rId41"/>
    <p:sldId id="305" r:id="rId42"/>
    <p:sldId id="306" r:id="rId43"/>
    <p:sldId id="288" r:id="rId44"/>
    <p:sldId id="300" r:id="rId45"/>
    <p:sldId id="302" r:id="rId46"/>
    <p:sldId id="301" r:id="rId47"/>
    <p:sldId id="303" r:id="rId48"/>
    <p:sldId id="309" r:id="rId49"/>
    <p:sldId id="307" r:id="rId50"/>
    <p:sldId id="30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2DD6218-5CBE-426F-B73A-3B2DD1F5A886}" type="datetimeFigureOut">
              <a:rPr lang="en-US" smtClean="0"/>
              <a:pPr/>
              <a:t>10/2/2013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B761347-2F52-4A76-A621-3BC4AD99535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B761347-2F52-4A76-A621-3BC4AD99535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DD6218-5CBE-426F-B73A-3B2DD1F5A886}" type="datetimeFigureOut">
              <a:rPr lang="en-US" smtClean="0"/>
              <a:pPr/>
              <a:t>10/2/2013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61347-2F52-4A76-A621-3BC4AD99535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DD6218-5CBE-426F-B73A-3B2DD1F5A886}" type="datetimeFigureOut">
              <a:rPr lang="en-US" smtClean="0"/>
              <a:pPr/>
              <a:t>10/2/2013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61347-2F52-4A76-A621-3BC4AD99535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D6218-5CBE-426F-B73A-3B2DD1F5A886}" type="datetimeFigureOut">
              <a:rPr lang="en-US" smtClean="0"/>
              <a:pPr/>
              <a:t>10/2/2013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61347-2F52-4A76-A621-3BC4AD99535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2DD6218-5CBE-426F-B73A-3B2DD1F5A886}" type="datetimeFigureOut">
              <a:rPr lang="en-US" smtClean="0"/>
              <a:pPr/>
              <a:t>10/2/2013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B761347-2F52-4A76-A621-3BC4AD99535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Multiprocessing</a:t>
            </a:r>
            <a:br>
              <a:rPr lang="en-US" dirty="0" smtClean="0"/>
            </a:br>
            <a:r>
              <a:rPr lang="en-US" dirty="0" smtClean="0"/>
              <a:t>GO </a:t>
            </a:r>
            <a:r>
              <a:rPr lang="en-US" dirty="0" err="1" smtClean="0"/>
              <a:t>vs</a:t>
            </a:r>
            <a:r>
              <a:rPr lang="en-US" dirty="0" smtClean="0"/>
              <a:t> SCALA</a:t>
            </a:r>
            <a:br>
              <a:rPr lang="en-US" dirty="0" smtClean="0"/>
            </a:br>
            <a:r>
              <a:rPr lang="en-US" dirty="0" smtClean="0"/>
              <a:t>	</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		An overview of the performance differences between the GO and SCALA programming languages when processing large datasets using </a:t>
            </a:r>
            <a:r>
              <a:rPr lang="en-US" dirty="0" err="1" smtClean="0"/>
              <a:t>multiprocess</a:t>
            </a:r>
            <a:r>
              <a:rPr lang="en-US" dirty="0" smtClean="0"/>
              <a:t>/multicomputer systems.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 Multiprocessing</a:t>
            </a:r>
            <a:endParaRPr lang="en-US" dirty="0"/>
          </a:p>
        </p:txBody>
      </p:sp>
      <p:sp>
        <p:nvSpPr>
          <p:cNvPr id="3" name="Content Placeholder 2"/>
          <p:cNvSpPr>
            <a:spLocks noGrp="1"/>
          </p:cNvSpPr>
          <p:nvPr>
            <p:ph sz="quarter" idx="1"/>
          </p:nvPr>
        </p:nvSpPr>
        <p:spPr/>
        <p:txBody>
          <a:bodyPr>
            <a:normAutofit/>
          </a:bodyPr>
          <a:lstStyle/>
          <a:p>
            <a:r>
              <a:rPr lang="en-US" dirty="0" smtClean="0"/>
              <a:t>Uses “Actor” Model.</a:t>
            </a:r>
          </a:p>
          <a:p>
            <a:r>
              <a:rPr lang="en-US" dirty="0" smtClean="0"/>
              <a:t>Converts Actor MP code to Java MP </a:t>
            </a:r>
            <a:r>
              <a:rPr lang="en-US" dirty="0" err="1" smtClean="0"/>
              <a:t>ByteCode</a:t>
            </a:r>
            <a:r>
              <a:rPr lang="en-US" dirty="0" smtClean="0"/>
              <a:t>.</a:t>
            </a:r>
          </a:p>
          <a:p>
            <a:r>
              <a:rPr lang="en-US" dirty="0" smtClean="0"/>
              <a:t>Using </a:t>
            </a:r>
            <a:r>
              <a:rPr lang="en-US" dirty="0" err="1" smtClean="0"/>
              <a:t>Scala</a:t>
            </a:r>
            <a:r>
              <a:rPr lang="en-US" dirty="0" smtClean="0"/>
              <a:t> Actors</a:t>
            </a:r>
          </a:p>
          <a:p>
            <a:endParaRPr lang="en-US" dirty="0" smtClean="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14400" y="2819400"/>
            <a:ext cx="7077075" cy="2838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Language Comparison</a:t>
            </a:r>
            <a:endParaRPr lang="en-US" dirty="0"/>
          </a:p>
        </p:txBody>
      </p:sp>
      <p:sp>
        <p:nvSpPr>
          <p:cNvPr id="6" name="Text Placeholder 5"/>
          <p:cNvSpPr>
            <a:spLocks noGrp="1"/>
          </p:cNvSpPr>
          <p:nvPr>
            <p:ph type="body" idx="1"/>
          </p:nvPr>
        </p:nvSpPr>
        <p:spPr/>
        <p:txBody>
          <a:bodyPr/>
          <a:lstStyle/>
          <a:p>
            <a:r>
              <a:rPr lang="en-US" dirty="0" smtClean="0">
                <a:solidFill>
                  <a:schemeClr val="tx1">
                    <a:lumMod val="75000"/>
                    <a:lumOff val="25000"/>
                  </a:schemeClr>
                </a:solidFill>
              </a:rPr>
              <a:t>GO</a:t>
            </a:r>
            <a:endParaRPr lang="en-US" dirty="0">
              <a:solidFill>
                <a:schemeClr val="tx1">
                  <a:lumMod val="75000"/>
                  <a:lumOff val="25000"/>
                </a:schemeClr>
              </a:solidFill>
            </a:endParaRPr>
          </a:p>
        </p:txBody>
      </p:sp>
      <p:sp>
        <p:nvSpPr>
          <p:cNvPr id="8" name="Text Placeholder 7"/>
          <p:cNvSpPr>
            <a:spLocks noGrp="1"/>
          </p:cNvSpPr>
          <p:nvPr>
            <p:ph type="body" sz="half" idx="3"/>
          </p:nvPr>
        </p:nvSpPr>
        <p:spPr/>
        <p:txBody>
          <a:bodyPr/>
          <a:lstStyle/>
          <a:p>
            <a:r>
              <a:rPr lang="en-US" dirty="0" smtClean="0">
                <a:solidFill>
                  <a:schemeClr val="tx1">
                    <a:lumMod val="75000"/>
                    <a:lumOff val="25000"/>
                  </a:schemeClr>
                </a:solidFill>
              </a:rPr>
              <a:t>SCALA</a:t>
            </a:r>
            <a:endParaRPr lang="en-US" dirty="0">
              <a:solidFill>
                <a:schemeClr val="tx1">
                  <a:lumMod val="75000"/>
                  <a:lumOff val="25000"/>
                </a:schemeClr>
              </a:solidFill>
            </a:endParaRPr>
          </a:p>
        </p:txBody>
      </p:sp>
      <p:sp>
        <p:nvSpPr>
          <p:cNvPr id="7" name="Content Placeholder 6"/>
          <p:cNvSpPr>
            <a:spLocks noGrp="1"/>
          </p:cNvSpPr>
          <p:nvPr>
            <p:ph sz="quarter" idx="2"/>
          </p:nvPr>
        </p:nvSpPr>
        <p:spPr/>
        <p:txBody>
          <a:bodyPr/>
          <a:lstStyle/>
          <a:p>
            <a:r>
              <a:rPr lang="en-US" dirty="0" smtClean="0"/>
              <a:t>Direct Compilation</a:t>
            </a:r>
          </a:p>
          <a:p>
            <a:r>
              <a:rPr lang="en-US" dirty="0" err="1" smtClean="0"/>
              <a:t>Byref</a:t>
            </a:r>
            <a:r>
              <a:rPr lang="en-US" dirty="0" smtClean="0"/>
              <a:t> Function Calls</a:t>
            </a:r>
          </a:p>
          <a:p>
            <a:r>
              <a:rPr lang="en-US" dirty="0" smtClean="0"/>
              <a:t>Simple type structure</a:t>
            </a:r>
          </a:p>
          <a:p>
            <a:r>
              <a:rPr lang="en-US" dirty="0" err="1" smtClean="0"/>
              <a:t>Lighweight</a:t>
            </a:r>
            <a:r>
              <a:rPr lang="en-US" dirty="0" smtClean="0"/>
              <a:t> 	</a:t>
            </a:r>
            <a:r>
              <a:rPr lang="en-US" dirty="0" err="1" smtClean="0"/>
              <a:t>goroutines</a:t>
            </a:r>
            <a:r>
              <a:rPr lang="en-US" dirty="0" smtClean="0"/>
              <a:t> and channel architecture.</a:t>
            </a:r>
          </a:p>
          <a:p>
            <a:r>
              <a:rPr lang="en-US" dirty="0" smtClean="0"/>
              <a:t>Multiprocessing must be explicitly coded by the programmer.</a:t>
            </a:r>
            <a:endParaRPr lang="en-US" dirty="0"/>
          </a:p>
        </p:txBody>
      </p:sp>
      <p:sp>
        <p:nvSpPr>
          <p:cNvPr id="9" name="Content Placeholder 8"/>
          <p:cNvSpPr>
            <a:spLocks noGrp="1"/>
          </p:cNvSpPr>
          <p:nvPr>
            <p:ph sz="quarter" idx="4"/>
          </p:nvPr>
        </p:nvSpPr>
        <p:spPr/>
        <p:txBody>
          <a:bodyPr/>
          <a:lstStyle/>
          <a:p>
            <a:r>
              <a:rPr lang="en-US" dirty="0" smtClean="0"/>
              <a:t>Execution via JVM</a:t>
            </a:r>
          </a:p>
          <a:p>
            <a:r>
              <a:rPr lang="en-US" dirty="0" err="1" smtClean="0"/>
              <a:t>ByVal</a:t>
            </a:r>
            <a:r>
              <a:rPr lang="en-US" dirty="0" smtClean="0"/>
              <a:t> function Calls</a:t>
            </a:r>
          </a:p>
          <a:p>
            <a:r>
              <a:rPr lang="en-US" dirty="0" smtClean="0"/>
              <a:t>Everything is an object.</a:t>
            </a:r>
          </a:p>
          <a:p>
            <a:r>
              <a:rPr lang="en-US" dirty="0" smtClean="0"/>
              <a:t>Default multiprocessing capabilities of </a:t>
            </a:r>
            <a:r>
              <a:rPr lang="en-US" dirty="0" err="1" smtClean="0"/>
              <a:t>Scala’s</a:t>
            </a:r>
            <a:r>
              <a:rPr lang="en-US" dirty="0" smtClean="0"/>
              <a:t> Functional programming model.</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 Individual Languages</a:t>
            </a:r>
            <a:endParaRPr lang="en-US" dirty="0"/>
          </a:p>
        </p:txBody>
      </p:sp>
      <p:sp>
        <p:nvSpPr>
          <p:cNvPr id="3" name="Content Placeholder 2"/>
          <p:cNvSpPr>
            <a:spLocks noGrp="1"/>
          </p:cNvSpPr>
          <p:nvPr>
            <p:ph sz="quarter" idx="1"/>
          </p:nvPr>
        </p:nvSpPr>
        <p:spPr/>
        <p:txBody>
          <a:bodyPr/>
          <a:lstStyle/>
          <a:p>
            <a:r>
              <a:rPr lang="en-US" dirty="0" smtClean="0"/>
              <a:t>When sorting small sets of data,  a language’s application will perform worse when using more resources (cores/computers) to sort data when compared to using the methods built into each language used to sort data.  This can be attributed to the overhead incurred when manually splitting the data into multiple datasets, sorting it and recombining it.</a:t>
            </a:r>
          </a:p>
          <a:p>
            <a:r>
              <a:rPr lang="en-US" dirty="0" smtClean="0"/>
              <a:t>When the data to be sorted becomes large enough,  the language’s applications should outperform the stock applications on account of the overhead incurred by splitting and joining the data becoming less and less significant.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 GO </a:t>
            </a:r>
            <a:r>
              <a:rPr lang="en-US" dirty="0" err="1" smtClean="0"/>
              <a:t>vs</a:t>
            </a:r>
            <a:r>
              <a:rPr lang="en-US" dirty="0" smtClean="0"/>
              <a:t> SCALA</a:t>
            </a:r>
            <a:endParaRPr lang="en-US" dirty="0"/>
          </a:p>
        </p:txBody>
      </p:sp>
      <p:sp>
        <p:nvSpPr>
          <p:cNvPr id="7" name="Content Placeholder 6"/>
          <p:cNvSpPr>
            <a:spLocks noGrp="1"/>
          </p:cNvSpPr>
          <p:nvPr>
            <p:ph sz="quarter" idx="1"/>
          </p:nvPr>
        </p:nvSpPr>
        <p:spPr/>
        <p:txBody>
          <a:bodyPr/>
          <a:lstStyle/>
          <a:p>
            <a:r>
              <a:rPr lang="en-US" dirty="0" smtClean="0"/>
              <a:t>GO applications will outperform SCALA applications in both the cluster and </a:t>
            </a:r>
            <a:r>
              <a:rPr lang="en-US" dirty="0" err="1" smtClean="0"/>
              <a:t>multicore</a:t>
            </a:r>
            <a:r>
              <a:rPr lang="en-US" dirty="0" smtClean="0"/>
              <a:t> configurations due to the reasons below.</a:t>
            </a:r>
          </a:p>
          <a:p>
            <a:pPr>
              <a:buNone/>
            </a:pPr>
            <a:r>
              <a:rPr lang="en-US" dirty="0" smtClean="0"/>
              <a:t>---------------------------------------------------------------------------</a:t>
            </a:r>
            <a:endParaRPr lang="en-US" dirty="0" smtClean="0"/>
          </a:p>
          <a:p>
            <a:r>
              <a:rPr lang="en-US" dirty="0" smtClean="0"/>
              <a:t>GO is fully-compiled before execution.  SCALA is compiled as it is executed. </a:t>
            </a:r>
          </a:p>
          <a:p>
            <a:r>
              <a:rPr lang="en-US" dirty="0" smtClean="0"/>
              <a:t>GO functions can be called </a:t>
            </a:r>
            <a:r>
              <a:rPr lang="en-US" dirty="0" err="1" smtClean="0"/>
              <a:t>byref</a:t>
            </a:r>
            <a:r>
              <a:rPr lang="en-US" dirty="0" smtClean="0"/>
              <a:t>.  </a:t>
            </a:r>
            <a:r>
              <a:rPr lang="en-US" dirty="0" err="1" smtClean="0"/>
              <a:t>Scala</a:t>
            </a:r>
            <a:r>
              <a:rPr lang="en-US" dirty="0" smtClean="0"/>
              <a:t> functions can only be called </a:t>
            </a:r>
            <a:r>
              <a:rPr lang="en-US" dirty="0" err="1" smtClean="0"/>
              <a:t>byval</a:t>
            </a:r>
            <a:r>
              <a:rPr lang="en-US" dirty="0" smtClean="0"/>
              <a:t>, meaning that sending objects to and from </a:t>
            </a:r>
            <a:r>
              <a:rPr lang="en-US" dirty="0" err="1" smtClean="0"/>
              <a:t>Scala</a:t>
            </a:r>
            <a:r>
              <a:rPr lang="en-US" dirty="0" smtClean="0"/>
              <a:t> functions duplicates them in memory.</a:t>
            </a:r>
          </a:p>
          <a:p>
            <a:r>
              <a:rPr lang="en-US" dirty="0" smtClean="0"/>
              <a:t>GO uses much smaller variable types than SCALA does.</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Project</a:t>
            </a:r>
            <a:endParaRPr lang="en-US" dirty="0"/>
          </a:p>
        </p:txBody>
      </p:sp>
      <p:sp>
        <p:nvSpPr>
          <p:cNvPr id="5" name="Content Placeholder 4"/>
          <p:cNvSpPr>
            <a:spLocks noGrp="1"/>
          </p:cNvSpPr>
          <p:nvPr>
            <p:ph sz="quarter" idx="1"/>
          </p:nvPr>
        </p:nvSpPr>
        <p:spPr/>
        <p:txBody>
          <a:bodyPr/>
          <a:lstStyle/>
          <a:p>
            <a:r>
              <a:rPr lang="en-US" dirty="0" smtClean="0"/>
              <a:t>Start the App</a:t>
            </a:r>
          </a:p>
          <a:p>
            <a:r>
              <a:rPr lang="en-US" dirty="0" smtClean="0"/>
              <a:t>Read parameters specifying T number of resources to use and </a:t>
            </a:r>
            <a:r>
              <a:rPr lang="en-US" dirty="0" smtClean="0"/>
              <a:t>N </a:t>
            </a:r>
            <a:r>
              <a:rPr lang="en-US" dirty="0" smtClean="0"/>
              <a:t>size of dataset to generate</a:t>
            </a:r>
          </a:p>
          <a:p>
            <a:r>
              <a:rPr lang="en-US" dirty="0" smtClean="0"/>
              <a:t>Generate dataset of size N</a:t>
            </a:r>
          </a:p>
          <a:p>
            <a:r>
              <a:rPr lang="en-US" dirty="0" smtClean="0"/>
              <a:t>Split dataset into T smaller sets</a:t>
            </a:r>
          </a:p>
          <a:p>
            <a:r>
              <a:rPr lang="en-US" dirty="0" smtClean="0"/>
              <a:t>Send to T resources and wait for a response</a:t>
            </a:r>
          </a:p>
          <a:p>
            <a:r>
              <a:rPr lang="en-US" dirty="0" smtClean="0"/>
              <a:t>Recombine the responses into one sorted set.</a:t>
            </a:r>
          </a:p>
          <a:p>
            <a:r>
              <a:rPr lang="en-US" dirty="0" smtClean="0"/>
              <a:t>Verify List is sorted.</a:t>
            </a:r>
          </a:p>
          <a:p>
            <a:r>
              <a:rPr lang="en-US" dirty="0" smtClean="0"/>
              <a:t>Save Sort Time, Combination Time and Total Time to file.</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371600"/>
            <a:ext cx="6362700" cy="50196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Parameters</a:t>
            </a:r>
            <a:endParaRPr lang="en-US" dirty="0"/>
          </a:p>
        </p:txBody>
      </p:sp>
      <p:sp>
        <p:nvSpPr>
          <p:cNvPr id="3" name="Content Placeholder 2"/>
          <p:cNvSpPr>
            <a:spLocks noGrp="1"/>
          </p:cNvSpPr>
          <p:nvPr>
            <p:ph sz="quarter" idx="1"/>
          </p:nvPr>
        </p:nvSpPr>
        <p:spPr/>
        <p:txBody>
          <a:bodyPr/>
          <a:lstStyle/>
          <a:p>
            <a:r>
              <a:rPr lang="en-US" dirty="0" smtClean="0"/>
              <a:t>For </a:t>
            </a:r>
            <a:r>
              <a:rPr lang="en-US" dirty="0" err="1" smtClean="0"/>
              <a:t>Multicore</a:t>
            </a:r>
            <a:r>
              <a:rPr lang="en-US" dirty="0" smtClean="0"/>
              <a:t>, test using {2,4,8,26,43,64,128,256} CPUs</a:t>
            </a:r>
          </a:p>
          <a:p>
            <a:r>
              <a:rPr lang="en-US" dirty="0" smtClean="0"/>
              <a:t>For Cluster, test using {1,2,4,6,8,10,12} Servers.</a:t>
            </a:r>
          </a:p>
          <a:p>
            <a:r>
              <a:rPr lang="en-US" dirty="0" smtClean="0"/>
              <a:t>For Stock applications, test </a:t>
            </a:r>
            <a:r>
              <a:rPr lang="en-US" dirty="0" smtClean="0"/>
              <a:t>using the default number of resources for each language’s built-in functions.</a:t>
            </a:r>
          </a:p>
          <a:p>
            <a:r>
              <a:rPr lang="en-US" dirty="0" smtClean="0"/>
              <a:t>For all applications test using the following dataset sizes:</a:t>
            </a:r>
          </a:p>
          <a:p>
            <a:pPr lvl="1"/>
            <a:r>
              <a:rPr lang="en-US" dirty="0" smtClean="0"/>
              <a:t>10k-100k: Increments of 10k</a:t>
            </a:r>
          </a:p>
          <a:p>
            <a:pPr lvl="1"/>
            <a:r>
              <a:rPr lang="en-US" dirty="0" smtClean="0"/>
              <a:t>100k-1M: Increments of 100k</a:t>
            </a:r>
          </a:p>
          <a:p>
            <a:pPr lvl="1"/>
            <a:r>
              <a:rPr lang="en-US" dirty="0" smtClean="0"/>
              <a:t>1M-10M: Increments of 1M</a:t>
            </a:r>
          </a:p>
          <a:p>
            <a:pPr lvl="1"/>
            <a:r>
              <a:rPr lang="en-US" dirty="0" smtClean="0"/>
              <a:t>10M-100M: Increments of 10M</a:t>
            </a:r>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Go</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a:t>
            </a:r>
            <a:r>
              <a:rPr lang="en-US" dirty="0" err="1" smtClean="0"/>
              <a:t>Multicore</a:t>
            </a:r>
            <a:r>
              <a:rPr lang="en-US" dirty="0" smtClean="0"/>
              <a:t> – Small Data</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762000" y="2209800"/>
            <a:ext cx="7562850" cy="3638550"/>
          </a:xfrm>
          <a:prstGeom prst="rect">
            <a:avLst/>
          </a:prstGeom>
          <a:noFill/>
          <a:ln w="9525">
            <a:noFill/>
            <a:miter lim="800000"/>
            <a:headEnd/>
            <a:tailEnd/>
          </a:ln>
        </p:spPr>
      </p:pic>
      <p:sp>
        <p:nvSpPr>
          <p:cNvPr id="5" name="Content Placeholder 4"/>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All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Multicore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configurations outperform stock on even</a:t>
            </a:r>
            <a:r>
              <a:rPr kumimoji="0" lang="en-US" sz="2600" b="0" i="0" u="none" strike="noStrike" kern="1200" cap="none" spc="0" normalizeH="0" noProof="0" dirty="0" smtClean="0">
                <a:ln>
                  <a:noFill/>
                </a:ln>
                <a:solidFill>
                  <a:schemeClr val="tx1"/>
                </a:solidFill>
                <a:effectLst/>
                <a:uLnTx/>
                <a:uFillTx/>
                <a:latin typeface="+mn-lt"/>
                <a:ea typeface="+mn-ea"/>
                <a:cs typeface="+mn-cs"/>
              </a:rPr>
              <a:t> small data sets.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 </a:t>
            </a:r>
            <a:br>
              <a:rPr lang="en-US" dirty="0" smtClean="0"/>
            </a:br>
            <a:r>
              <a:rPr lang="en-US" dirty="0" smtClean="0"/>
              <a:t>GO – </a:t>
            </a:r>
            <a:r>
              <a:rPr lang="en-US" dirty="0" err="1" smtClean="0"/>
              <a:t>Multicore</a:t>
            </a:r>
            <a:r>
              <a:rPr lang="en-US" dirty="0" smtClean="0"/>
              <a:t> – Very Large Data</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62000" y="2209800"/>
            <a:ext cx="7581900" cy="3790950"/>
          </a:xfrm>
          <a:prstGeom prst="rect">
            <a:avLst/>
          </a:prstGeom>
          <a:noFill/>
          <a:ln w="9525">
            <a:noFill/>
            <a:miter lim="800000"/>
            <a:headEnd/>
            <a:tailEnd/>
          </a:ln>
        </p:spPr>
      </p:pic>
      <p:sp>
        <p:nvSpPr>
          <p:cNvPr id="8" name="Content Placeholder 4"/>
          <p:cNvSpPr>
            <a:spLocks noGrp="1"/>
          </p:cNvSpPr>
          <p:nvPr>
            <p:ph sz="quarter" idx="1"/>
          </p:nvPr>
        </p:nvSpPr>
        <p:spPr>
          <a:xfrm>
            <a:off x="457200" y="1219200"/>
            <a:ext cx="8229600" cy="4937760"/>
          </a:xfrm>
        </p:spPr>
        <p:txBody>
          <a:bodyPr/>
          <a:lstStyle/>
          <a:p>
            <a:r>
              <a:rPr lang="en-US" dirty="0" smtClean="0"/>
              <a:t>Go Performs much better on large data with more CPU Cores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Small Data</a:t>
            </a:r>
            <a:endParaRPr lang="en-US" dirty="0"/>
          </a:p>
        </p:txBody>
      </p:sp>
      <p:sp>
        <p:nvSpPr>
          <p:cNvPr id="5" name="Content Placeholder 4"/>
          <p:cNvSpPr>
            <a:spLocks noGrp="1"/>
          </p:cNvSpPr>
          <p:nvPr>
            <p:ph sz="quarter" idx="1"/>
          </p:nvPr>
        </p:nvSpPr>
        <p:spPr/>
        <p:txBody>
          <a:bodyPr/>
          <a:lstStyle/>
          <a:p>
            <a:r>
              <a:rPr lang="en-US" dirty="0" smtClean="0"/>
              <a:t>Stock is faster than 12-PC cluster on small data sets</a:t>
            </a:r>
          </a:p>
          <a:p>
            <a:pPr>
              <a:buNone/>
            </a:pP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19150" y="1846439"/>
            <a:ext cx="7505700" cy="3609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Larger Data </a:t>
            </a:r>
            <a:endParaRPr lang="en-US" dirty="0"/>
          </a:p>
        </p:txBody>
      </p:sp>
      <p:sp>
        <p:nvSpPr>
          <p:cNvPr id="5" name="Content Placeholder 4"/>
          <p:cNvSpPr>
            <a:spLocks noGrp="1"/>
          </p:cNvSpPr>
          <p:nvPr>
            <p:ph sz="quarter" idx="1"/>
          </p:nvPr>
        </p:nvSpPr>
        <p:spPr/>
        <p:txBody>
          <a:bodyPr/>
          <a:lstStyle/>
          <a:p>
            <a:r>
              <a:rPr lang="en-US" dirty="0" smtClean="0"/>
              <a:t>On larger Datasets, larger clusters performs better than Stock</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19150" y="2068091"/>
            <a:ext cx="7505700" cy="34385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Very Large Data</a:t>
            </a:r>
            <a:endParaRPr lang="en-US"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809625" y="1901825"/>
            <a:ext cx="7524750" cy="3571875"/>
          </a:xfrm>
          <a:prstGeom prst="rect">
            <a:avLst/>
          </a:prstGeom>
          <a:noFill/>
          <a:ln w="9525">
            <a:noFill/>
            <a:miter lim="800000"/>
            <a:headEnd/>
            <a:tailEnd/>
          </a:ln>
        </p:spPr>
      </p:pic>
      <p:sp>
        <p:nvSpPr>
          <p:cNvPr id="6" name="Content Placeholder 4"/>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 very large Datasets, Stock is equivalent to a 2-Client</a:t>
            </a:r>
            <a:r>
              <a:rPr kumimoji="0" lang="en-US" sz="2600" b="0" i="0" u="none" strike="noStrike" kern="1200" cap="none" spc="0" normalizeH="0" noProof="0" dirty="0" smtClean="0">
                <a:ln>
                  <a:noFill/>
                </a:ln>
                <a:solidFill>
                  <a:schemeClr val="tx1"/>
                </a:solidFill>
                <a:effectLst/>
                <a:uLnTx/>
                <a:uFillTx/>
                <a:latin typeface="+mn-lt"/>
                <a:ea typeface="+mn-ea"/>
                <a:cs typeface="+mn-cs"/>
              </a:rPr>
              <a:t> Cluster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4 PCs </a:t>
            </a:r>
            <a:r>
              <a:rPr lang="en-US" dirty="0" err="1" smtClean="0"/>
              <a:t>vs</a:t>
            </a:r>
            <a:r>
              <a:rPr lang="en-US" dirty="0" smtClean="0"/>
              <a:t> 12 PCs</a:t>
            </a:r>
            <a:endParaRPr lang="en-US" dirty="0"/>
          </a:p>
        </p:txBody>
      </p:sp>
      <p:sp>
        <p:nvSpPr>
          <p:cNvPr id="6" name="Content Placeholder 5"/>
          <p:cNvSpPr>
            <a:spLocks noGrp="1"/>
          </p:cNvSpPr>
          <p:nvPr>
            <p:ph sz="quarter" idx="1"/>
          </p:nvPr>
        </p:nvSpPr>
        <p:spPr>
          <a:xfrm>
            <a:off x="381000" y="1143000"/>
            <a:ext cx="8229600" cy="4937760"/>
          </a:xfrm>
        </p:spPr>
        <p:txBody>
          <a:bodyPr/>
          <a:lstStyle/>
          <a:p>
            <a:pPr lvl="0"/>
            <a:r>
              <a:rPr lang="en-US" dirty="0" smtClean="0"/>
              <a:t>Clusters larger than 4 PCs see no performance gains -</a:t>
            </a: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876300" y="1728788"/>
            <a:ext cx="7391400" cy="34004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4 PCs </a:t>
            </a:r>
            <a:r>
              <a:rPr lang="en-US" dirty="0" err="1" smtClean="0"/>
              <a:t>vs</a:t>
            </a:r>
            <a:r>
              <a:rPr lang="en-US" dirty="0" smtClean="0"/>
              <a:t> 12 PCs</a:t>
            </a:r>
            <a:endParaRPr lang="en-US"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823912" y="1863725"/>
            <a:ext cx="7496175" cy="3648075"/>
          </a:xfrm>
          <a:prstGeom prst="rect">
            <a:avLst/>
          </a:prstGeom>
          <a:noFill/>
          <a:ln w="9525">
            <a:noFill/>
            <a:miter lim="800000"/>
            <a:headEnd/>
            <a:tailEnd/>
          </a:ln>
        </p:spPr>
      </p:pic>
      <p:sp>
        <p:nvSpPr>
          <p:cNvPr id="5" name="Rectangle 4"/>
          <p:cNvSpPr/>
          <p:nvPr/>
        </p:nvSpPr>
        <p:spPr>
          <a:xfrm>
            <a:off x="457200" y="1219200"/>
            <a:ext cx="8001000" cy="492443"/>
          </a:xfrm>
          <a:prstGeom prst="rect">
            <a:avLst/>
          </a:prstGeom>
        </p:spPr>
        <p:txBody>
          <a:bodyPr wrap="square">
            <a:spAutoFit/>
          </a:bodyPr>
          <a:lstStyle/>
          <a:p>
            <a:pPr marL="274320" lvl="0" indent="-274320">
              <a:spcBef>
                <a:spcPts val="600"/>
              </a:spcBef>
              <a:buClr>
                <a:schemeClr val="accent1"/>
              </a:buClr>
              <a:buSzPct val="76000"/>
              <a:buFont typeface="Wingdings 3"/>
              <a:buChar char=""/>
              <a:defRPr/>
            </a:pPr>
            <a:r>
              <a:rPr lang="en-US" sz="2600" dirty="0" smtClean="0"/>
              <a:t>- not even on very large data sets.</a:t>
            </a:r>
            <a:endParaRPr 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a:t>
            </a:r>
            <a:r>
              <a:rPr lang="en-US" dirty="0" err="1" smtClean="0"/>
              <a:t>Scala</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 </a:t>
            </a:r>
            <a:r>
              <a:rPr lang="en-US" dirty="0" err="1" smtClean="0"/>
              <a:t>Multicore</a:t>
            </a:r>
            <a:r>
              <a:rPr lang="en-US" dirty="0" smtClean="0"/>
              <a:t> </a:t>
            </a:r>
            <a:r>
              <a:rPr lang="en-US" dirty="0" smtClean="0"/>
              <a:t>– Small Data</a:t>
            </a:r>
            <a:endParaRPr lang="en-US" dirty="0"/>
          </a:p>
        </p:txBody>
      </p:sp>
      <p:sp>
        <p:nvSpPr>
          <p:cNvPr id="3" name="Content Placeholder 2"/>
          <p:cNvSpPr>
            <a:spLocks noGrp="1"/>
          </p:cNvSpPr>
          <p:nvPr>
            <p:ph sz="quarter" idx="1"/>
          </p:nvPr>
        </p:nvSpPr>
        <p:spPr/>
        <p:txBody>
          <a:bodyPr/>
          <a:lstStyle/>
          <a:p>
            <a:r>
              <a:rPr lang="en-US" dirty="0" smtClean="0"/>
              <a:t>Stock Beats out threading for small datasets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2057400"/>
            <a:ext cx="7458075" cy="36766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 </a:t>
            </a:r>
            <a:r>
              <a:rPr lang="en-US" dirty="0" err="1" smtClean="0"/>
              <a:t>Multicore</a:t>
            </a:r>
            <a:r>
              <a:rPr lang="en-US" dirty="0" smtClean="0"/>
              <a:t> </a:t>
            </a:r>
            <a:r>
              <a:rPr lang="en-US" dirty="0" smtClean="0"/>
              <a:t>– Very Large Data</a:t>
            </a:r>
            <a:endParaRPr lang="en-US" dirty="0"/>
          </a:p>
        </p:txBody>
      </p:sp>
      <p:sp>
        <p:nvSpPr>
          <p:cNvPr id="3" name="Content Placeholder 2"/>
          <p:cNvSpPr>
            <a:spLocks noGrp="1"/>
          </p:cNvSpPr>
          <p:nvPr>
            <p:ph sz="quarter" idx="1"/>
          </p:nvPr>
        </p:nvSpPr>
        <p:spPr/>
        <p:txBody>
          <a:bodyPr/>
          <a:lstStyle/>
          <a:p>
            <a:r>
              <a:rPr lang="en-US" dirty="0" smtClean="0"/>
              <a:t>Stock Beats out threading even for very large Data</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2209800"/>
            <a:ext cx="7467600" cy="3648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err="1" smtClean="0"/>
              <a:t>Scala</a:t>
            </a:r>
            <a:r>
              <a:rPr lang="en-US" dirty="0" smtClean="0"/>
              <a:t> – Cluster – Small Data</a:t>
            </a:r>
            <a:endParaRPr lang="en-US" dirty="0"/>
          </a:p>
        </p:txBody>
      </p:sp>
      <p:sp>
        <p:nvSpPr>
          <p:cNvPr id="3" name="Content Placeholder 2"/>
          <p:cNvSpPr>
            <a:spLocks noGrp="1"/>
          </p:cNvSpPr>
          <p:nvPr>
            <p:ph sz="quarter" idx="1"/>
          </p:nvPr>
        </p:nvSpPr>
        <p:spPr/>
        <p:txBody>
          <a:bodyPr/>
          <a:lstStyle/>
          <a:p>
            <a:r>
              <a:rPr lang="en-US" dirty="0" smtClean="0"/>
              <a:t>Larger Number of resources are more sensitive to overhead </a:t>
            </a:r>
            <a:r>
              <a:rPr lang="en-US" dirty="0" err="1" smtClean="0"/>
              <a:t>hickups</a:t>
            </a:r>
            <a:endParaRPr lang="en-US" dirty="0" smtClean="0"/>
          </a:p>
          <a:p>
            <a:r>
              <a:rPr lang="en-US" dirty="0" smtClean="0"/>
              <a:t>Stock outperforms all Cluster Configurations.</a:t>
            </a:r>
            <a:endParaRPr lang="en-US" dirty="0"/>
          </a:p>
        </p:txBody>
      </p:sp>
      <p:pic>
        <p:nvPicPr>
          <p:cNvPr id="9220" name="Picture 4"/>
          <p:cNvPicPr>
            <a:picLocks noChangeAspect="1" noChangeArrowheads="1"/>
          </p:cNvPicPr>
          <p:nvPr/>
        </p:nvPicPr>
        <p:blipFill>
          <a:blip r:embed="rId2" cstate="print"/>
          <a:srcRect/>
          <a:stretch>
            <a:fillRect/>
          </a:stretch>
        </p:blipFill>
        <p:spPr bwMode="auto">
          <a:xfrm>
            <a:off x="838200" y="2514600"/>
            <a:ext cx="7534275" cy="3657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sz="quarter" idx="1"/>
          </p:nvPr>
        </p:nvSpPr>
        <p:spPr/>
        <p:txBody>
          <a:bodyPr/>
          <a:lstStyle/>
          <a:p>
            <a:r>
              <a:rPr lang="en-US" dirty="0" smtClean="0"/>
              <a:t>Computers are Getting Faster</a:t>
            </a:r>
          </a:p>
          <a:p>
            <a:r>
              <a:rPr lang="en-US" dirty="0" smtClean="0"/>
              <a:t>Programmers need to keep up</a:t>
            </a:r>
          </a:p>
          <a:p>
            <a:endParaRPr lang="en-US" dirty="0" smtClean="0"/>
          </a:p>
          <a:p>
            <a:r>
              <a:rPr lang="en-US" dirty="0" smtClean="0"/>
              <a:t>As computers become faster and more capable of doing multiple things concurrently,  it behooves developers to know which languages are able to harness them easily and effectively.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err="1" smtClean="0"/>
              <a:t>Scala</a:t>
            </a:r>
            <a:r>
              <a:rPr lang="en-US" dirty="0" smtClean="0"/>
              <a:t> – Cluster – Very Large Data</a:t>
            </a:r>
            <a:endParaRPr lang="en-US" dirty="0"/>
          </a:p>
        </p:txBody>
      </p:sp>
      <p:sp>
        <p:nvSpPr>
          <p:cNvPr id="5" name="Content Placeholder 4"/>
          <p:cNvSpPr>
            <a:spLocks noGrp="1"/>
          </p:cNvSpPr>
          <p:nvPr>
            <p:ph sz="quarter" idx="1"/>
          </p:nvPr>
        </p:nvSpPr>
        <p:spPr/>
        <p:txBody>
          <a:bodyPr/>
          <a:lstStyle/>
          <a:p>
            <a:r>
              <a:rPr lang="en-US" dirty="0" smtClean="0"/>
              <a:t>Stock significantly outperformed all Cluster Configurations.</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762000" y="2514600"/>
            <a:ext cx="7505700" cy="35718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Go </a:t>
            </a:r>
            <a:r>
              <a:rPr lang="en-US" dirty="0" err="1" smtClean="0"/>
              <a:t>vs</a:t>
            </a:r>
            <a:r>
              <a:rPr lang="en-US" dirty="0" smtClean="0"/>
              <a:t> </a:t>
            </a:r>
            <a:r>
              <a:rPr lang="en-US" dirty="0" err="1" smtClean="0"/>
              <a:t>Scala</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Small data</a:t>
            </a:r>
            <a:endParaRPr lang="en-US" dirty="0"/>
          </a:p>
        </p:txBody>
      </p:sp>
      <p:sp>
        <p:nvSpPr>
          <p:cNvPr id="5" name="Content Placeholder 4"/>
          <p:cNvSpPr>
            <a:spLocks noGrp="1"/>
          </p:cNvSpPr>
          <p:nvPr>
            <p:ph sz="quarter" idx="1"/>
          </p:nvPr>
        </p:nvSpPr>
        <p:spPr/>
        <p:txBody>
          <a:bodyPr/>
          <a:lstStyle/>
          <a:p>
            <a:r>
              <a:rPr lang="en-US" dirty="0" smtClean="0"/>
              <a:t>Go performs much faster than </a:t>
            </a:r>
            <a:r>
              <a:rPr lang="en-US" dirty="0" err="1" smtClean="0"/>
              <a:t>Scala</a:t>
            </a:r>
            <a:r>
              <a:rPr lang="en-US" dirty="0" smtClean="0"/>
              <a:t> on smaller data sets</a:t>
            </a:r>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685800" y="2209800"/>
            <a:ext cx="7543800" cy="37814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Medium Data</a:t>
            </a:r>
            <a:endParaRPr lang="en-US" dirty="0"/>
          </a:p>
        </p:txBody>
      </p:sp>
      <p:sp>
        <p:nvSpPr>
          <p:cNvPr id="5" name="Content Placeholder 4"/>
          <p:cNvSpPr>
            <a:spLocks noGrp="1"/>
          </p:cNvSpPr>
          <p:nvPr>
            <p:ph sz="quarter" idx="1"/>
          </p:nvPr>
        </p:nvSpPr>
        <p:spPr/>
        <p:txBody>
          <a:bodyPr/>
          <a:lstStyle/>
          <a:p>
            <a:r>
              <a:rPr lang="en-US" dirty="0" smtClean="0"/>
              <a:t>Go performs still performs twice as fast as </a:t>
            </a:r>
            <a:r>
              <a:rPr lang="en-US" dirty="0" err="1" smtClean="0"/>
              <a:t>Scala</a:t>
            </a:r>
            <a:endParaRPr lang="en-US" dirty="0"/>
          </a:p>
        </p:txBody>
      </p:sp>
      <p:pic>
        <p:nvPicPr>
          <p:cNvPr id="10244" name="Picture 4"/>
          <p:cNvPicPr>
            <a:picLocks noChangeAspect="1" noChangeArrowheads="1"/>
          </p:cNvPicPr>
          <p:nvPr/>
        </p:nvPicPr>
        <p:blipFill>
          <a:blip r:embed="rId2" cstate="print"/>
          <a:srcRect/>
          <a:stretch>
            <a:fillRect/>
          </a:stretch>
        </p:blipFill>
        <p:spPr bwMode="auto">
          <a:xfrm>
            <a:off x="685800" y="2133600"/>
            <a:ext cx="7524750" cy="37623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Large Data</a:t>
            </a:r>
            <a:endParaRPr lang="en-US" dirty="0"/>
          </a:p>
        </p:txBody>
      </p:sp>
      <p:sp>
        <p:nvSpPr>
          <p:cNvPr id="5" name="Content Placeholder 4"/>
          <p:cNvSpPr>
            <a:spLocks noGrp="1"/>
          </p:cNvSpPr>
          <p:nvPr>
            <p:ph sz="quarter" idx="1"/>
          </p:nvPr>
        </p:nvSpPr>
        <p:spPr/>
        <p:txBody>
          <a:bodyPr/>
          <a:lstStyle/>
          <a:p>
            <a:r>
              <a:rPr lang="en-US" dirty="0" smtClean="0"/>
              <a:t>Go’s performance lead is </a:t>
            </a:r>
            <a:r>
              <a:rPr lang="en-US" dirty="0" smtClean="0"/>
              <a:t>stark</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14400" y="2133600"/>
            <a:ext cx="7381875" cy="3619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err="1" smtClean="0"/>
              <a:t>Multicore</a:t>
            </a:r>
            <a:r>
              <a:rPr lang="en-US" dirty="0" smtClean="0"/>
              <a:t> – Very Large </a:t>
            </a:r>
            <a:r>
              <a:rPr lang="en-US" dirty="0" smtClean="0"/>
              <a:t>Data</a:t>
            </a:r>
            <a:endParaRPr lang="en-US" dirty="0"/>
          </a:p>
        </p:txBody>
      </p:sp>
      <p:sp>
        <p:nvSpPr>
          <p:cNvPr id="5" name="Content Placeholder 4"/>
          <p:cNvSpPr>
            <a:spLocks noGrp="1"/>
          </p:cNvSpPr>
          <p:nvPr>
            <p:ph sz="quarter" idx="1"/>
          </p:nvPr>
        </p:nvSpPr>
        <p:spPr/>
        <p:txBody>
          <a:bodyPr/>
          <a:lstStyle/>
          <a:p>
            <a:r>
              <a:rPr lang="en-US" dirty="0" smtClean="0"/>
              <a:t>Go outperforms </a:t>
            </a:r>
            <a:r>
              <a:rPr lang="en-US" dirty="0" err="1" smtClean="0"/>
              <a:t>Scala</a:t>
            </a:r>
            <a:r>
              <a:rPr lang="en-US" dirty="0" smtClean="0"/>
              <a:t> on all dataset sizes.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2209800"/>
            <a:ext cx="7505700" cy="358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err="1" smtClean="0"/>
              <a:t>Multicore</a:t>
            </a:r>
            <a:r>
              <a:rPr lang="en-US" dirty="0" smtClean="0"/>
              <a:t> – Very Large </a:t>
            </a:r>
            <a:r>
              <a:rPr lang="en-US" dirty="0" smtClean="0"/>
              <a:t>Data</a:t>
            </a:r>
            <a:endParaRPr lang="en-US" dirty="0"/>
          </a:p>
        </p:txBody>
      </p:sp>
      <p:sp>
        <p:nvSpPr>
          <p:cNvPr id="5" name="Content Placeholder 4"/>
          <p:cNvSpPr>
            <a:spLocks noGrp="1"/>
          </p:cNvSpPr>
          <p:nvPr>
            <p:ph sz="quarter" idx="1"/>
          </p:nvPr>
        </p:nvSpPr>
        <p:spPr/>
        <p:txBody>
          <a:bodyPr/>
          <a:lstStyle/>
          <a:p>
            <a:r>
              <a:rPr lang="en-US" dirty="0" smtClean="0"/>
              <a:t>In fact, </a:t>
            </a:r>
            <a:r>
              <a:rPr lang="en-US" dirty="0" err="1" smtClean="0"/>
              <a:t>Scala</a:t>
            </a:r>
            <a:r>
              <a:rPr lang="en-US" dirty="0" smtClean="0"/>
              <a:t> performance with 256 cores is </a:t>
            </a:r>
            <a:r>
              <a:rPr lang="en-US" dirty="0" err="1" smtClean="0"/>
              <a:t>equivelent</a:t>
            </a:r>
            <a:r>
              <a:rPr lang="en-US" dirty="0" smtClean="0"/>
              <a:t> to Go performance with 2 cores.</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57200" y="2209800"/>
            <a:ext cx="7439025" cy="36099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Small Data</a:t>
            </a:r>
            <a:endParaRPr lang="en-US" dirty="0"/>
          </a:p>
        </p:txBody>
      </p:sp>
      <p:sp>
        <p:nvSpPr>
          <p:cNvPr id="5" name="Content Placeholder 4"/>
          <p:cNvSpPr>
            <a:spLocks noGrp="1"/>
          </p:cNvSpPr>
          <p:nvPr>
            <p:ph sz="quarter" idx="1"/>
          </p:nvPr>
        </p:nvSpPr>
        <p:spPr/>
        <p:txBody>
          <a:bodyPr/>
          <a:lstStyle/>
          <a:p>
            <a:r>
              <a:rPr lang="en-US" dirty="0" smtClean="0"/>
              <a:t>On small data sets, Go is significantly faster than </a:t>
            </a:r>
            <a:r>
              <a:rPr lang="en-US" dirty="0" err="1" smtClean="0"/>
              <a:t>Scala</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2209800"/>
            <a:ext cx="7505700" cy="35528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Very Large Data</a:t>
            </a:r>
            <a:endParaRPr lang="en-US" dirty="0"/>
          </a:p>
        </p:txBody>
      </p:sp>
      <p:sp>
        <p:nvSpPr>
          <p:cNvPr id="5" name="Content Placeholder 4"/>
          <p:cNvSpPr>
            <a:spLocks noGrp="1"/>
          </p:cNvSpPr>
          <p:nvPr>
            <p:ph sz="quarter" idx="1"/>
          </p:nvPr>
        </p:nvSpPr>
        <p:spPr/>
        <p:txBody>
          <a:bodyPr/>
          <a:lstStyle/>
          <a:p>
            <a:r>
              <a:rPr lang="en-US" dirty="0" smtClean="0"/>
              <a:t>On small data sets, Go is significantly faster than </a:t>
            </a:r>
            <a:r>
              <a:rPr lang="en-US" dirty="0" err="1" smtClean="0"/>
              <a:t>Scala</a:t>
            </a:r>
            <a:r>
              <a:rPr lang="en-US" dirty="0" smtClean="0"/>
              <a:t>, when comparing the same number of resources.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2209800"/>
            <a:ext cx="7505700" cy="35528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Very Large Data</a:t>
            </a:r>
            <a:endParaRPr lang="en-US" dirty="0"/>
          </a:p>
        </p:txBody>
      </p:sp>
      <p:sp>
        <p:nvSpPr>
          <p:cNvPr id="5" name="Content Placeholder 4"/>
          <p:cNvSpPr>
            <a:spLocks noGrp="1"/>
          </p:cNvSpPr>
          <p:nvPr>
            <p:ph sz="quarter" idx="1"/>
          </p:nvPr>
        </p:nvSpPr>
        <p:spPr/>
        <p:txBody>
          <a:bodyPr/>
          <a:lstStyle/>
          <a:p>
            <a:r>
              <a:rPr lang="en-US" dirty="0" smtClean="0"/>
              <a:t>Since </a:t>
            </a:r>
            <a:r>
              <a:rPr lang="en-US" dirty="0" err="1" smtClean="0"/>
              <a:t>Scala’s</a:t>
            </a:r>
            <a:r>
              <a:rPr lang="en-US" dirty="0" smtClean="0"/>
              <a:t> Cluster performance degrades as resources increases, it is more fair to compare smaller </a:t>
            </a:r>
            <a:r>
              <a:rPr lang="en-US" dirty="0" err="1" smtClean="0"/>
              <a:t>Scala</a:t>
            </a:r>
            <a:r>
              <a:rPr lang="en-US" dirty="0" smtClean="0"/>
              <a:t> </a:t>
            </a:r>
            <a:r>
              <a:rPr lang="en-US" dirty="0" smtClean="0"/>
              <a:t>resources to larger Go resources.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762000" y="2667000"/>
            <a:ext cx="7448550" cy="3552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sz="quarter" idx="1"/>
          </p:nvPr>
        </p:nvSpPr>
        <p:spPr/>
        <p:txBody>
          <a:bodyPr/>
          <a:lstStyle/>
          <a:p>
            <a:r>
              <a:rPr lang="en-US" dirty="0" smtClean="0"/>
              <a:t>Using the GO and SCALA programming languages,  write a program to sort a large dataset of numbers using a configurable set of resources.</a:t>
            </a:r>
          </a:p>
          <a:p>
            <a:r>
              <a:rPr lang="en-US" dirty="0" smtClean="0"/>
              <a:t>Log the processing time for both applications and compare the results. </a:t>
            </a:r>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Stock</a:t>
            </a:r>
            <a:endParaRPr lang="en-US" dirty="0"/>
          </a:p>
        </p:txBody>
      </p:sp>
      <p:sp>
        <p:nvSpPr>
          <p:cNvPr id="5" name="Content Placeholder 4"/>
          <p:cNvSpPr>
            <a:spLocks noGrp="1"/>
          </p:cNvSpPr>
          <p:nvPr>
            <p:ph sz="quarter" idx="1"/>
          </p:nvPr>
        </p:nvSpPr>
        <p:spPr/>
        <p:txBody>
          <a:bodyPr/>
          <a:lstStyle/>
          <a:p>
            <a:r>
              <a:rPr lang="en-US" dirty="0" smtClean="0"/>
              <a:t>Because </a:t>
            </a:r>
            <a:r>
              <a:rPr lang="en-US" dirty="0" err="1" smtClean="0"/>
              <a:t>Scala</a:t>
            </a:r>
            <a:r>
              <a:rPr lang="en-US" dirty="0" smtClean="0"/>
              <a:t> does such a good job at sorting data, it beats Go’s stock sorting implementation handily.</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838200" y="2514600"/>
            <a:ext cx="7391400" cy="36766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Stock </a:t>
            </a:r>
            <a:r>
              <a:rPr lang="en-US" dirty="0" err="1" smtClean="0"/>
              <a:t>vs</a:t>
            </a:r>
            <a:r>
              <a:rPr lang="en-US" dirty="0" smtClean="0"/>
              <a:t> Go 256 CPU</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solution even beats out Go’s 256-CPU performance on the </a:t>
            </a:r>
            <a:r>
              <a:rPr lang="en-US" dirty="0" err="1" smtClean="0"/>
              <a:t>Multicore</a:t>
            </a:r>
            <a:r>
              <a:rPr lang="en-US" dirty="0" smtClean="0"/>
              <a:t> system.</a:t>
            </a:r>
            <a:endParaRPr lang="en-US" dirty="0"/>
          </a:p>
        </p:txBody>
      </p:sp>
      <p:pic>
        <p:nvPicPr>
          <p:cNvPr id="11268" name="Picture 4"/>
          <p:cNvPicPr>
            <a:picLocks noChangeAspect="1" noChangeArrowheads="1"/>
          </p:cNvPicPr>
          <p:nvPr/>
        </p:nvPicPr>
        <p:blipFill>
          <a:blip r:embed="rId2" cstate="print"/>
          <a:srcRect/>
          <a:stretch>
            <a:fillRect/>
          </a:stretch>
        </p:blipFill>
        <p:spPr bwMode="auto">
          <a:xfrm>
            <a:off x="762000" y="2133600"/>
            <a:ext cx="7353300"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Stock </a:t>
            </a:r>
            <a:r>
              <a:rPr lang="en-US" dirty="0" err="1" smtClean="0"/>
              <a:t>vs</a:t>
            </a:r>
            <a:r>
              <a:rPr lang="en-US" dirty="0" smtClean="0"/>
              <a:t> Go 12-CPU Cluster</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solution performs significantly better than Go’s 12-computer cluster system.</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2438400"/>
            <a:ext cx="7448550" cy="36385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 Cluster Applications</a:t>
            </a:r>
            <a:endParaRPr lang="en-US" dirty="0"/>
          </a:p>
        </p:txBody>
      </p:sp>
      <p:sp>
        <p:nvSpPr>
          <p:cNvPr id="5" name="Content Placeholder 4"/>
          <p:cNvSpPr>
            <a:spLocks noGrp="1"/>
          </p:cNvSpPr>
          <p:nvPr>
            <p:ph sz="quarter" idx="1"/>
          </p:nvPr>
        </p:nvSpPr>
        <p:spPr/>
        <p:txBody>
          <a:bodyPr/>
          <a:lstStyle/>
          <a:p>
            <a:r>
              <a:rPr lang="en-US" dirty="0" smtClean="0"/>
              <a:t>In the case of GO, adding resources beyond 4 cluster clients did not result in significant performance gains. </a:t>
            </a:r>
            <a:r>
              <a:rPr lang="en-US" dirty="0" smtClean="0"/>
              <a:t> </a:t>
            </a:r>
            <a:r>
              <a:rPr lang="en-US" dirty="0" smtClean="0"/>
              <a:t> This is probably due to the overhead of recombining more and more lists negating the performance gains of using multiple Computers.</a:t>
            </a:r>
          </a:p>
          <a:p>
            <a:endParaRPr lang="en-US" dirty="0" smtClean="0"/>
          </a:p>
          <a:p>
            <a:r>
              <a:rPr lang="en-US" dirty="0" smtClean="0"/>
              <a:t>In the case of </a:t>
            </a:r>
            <a:r>
              <a:rPr lang="en-US" dirty="0" err="1" smtClean="0"/>
              <a:t>Scala</a:t>
            </a:r>
            <a:r>
              <a:rPr lang="en-US" dirty="0" smtClean="0"/>
              <a:t>, all applications performed poorer than both their GO counterparts and the SCALA stock application.  The reason why is explained later.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 </a:t>
            </a:r>
            <a:r>
              <a:rPr lang="en-US" dirty="0" err="1" smtClean="0"/>
              <a:t>Multicore</a:t>
            </a:r>
            <a:r>
              <a:rPr lang="en-US" dirty="0" smtClean="0"/>
              <a:t> </a:t>
            </a:r>
            <a:r>
              <a:rPr lang="en-US" dirty="0" smtClean="0"/>
              <a:t>Applications</a:t>
            </a:r>
            <a:endParaRPr lang="en-US" dirty="0"/>
          </a:p>
        </p:txBody>
      </p:sp>
      <p:sp>
        <p:nvSpPr>
          <p:cNvPr id="5" name="Content Placeholder 4"/>
          <p:cNvSpPr>
            <a:spLocks noGrp="1"/>
          </p:cNvSpPr>
          <p:nvPr>
            <p:ph sz="quarter" idx="1"/>
          </p:nvPr>
        </p:nvSpPr>
        <p:spPr/>
        <p:txBody>
          <a:bodyPr/>
          <a:lstStyle/>
          <a:p>
            <a:r>
              <a:rPr lang="en-US" dirty="0" smtClean="0"/>
              <a:t>In the case of GO, adding more CPU resources to the application always resulted in better performance.  The stock application had comparable performance to a Go </a:t>
            </a:r>
            <a:r>
              <a:rPr lang="en-US" dirty="0" err="1" smtClean="0"/>
              <a:t>multicore</a:t>
            </a:r>
            <a:r>
              <a:rPr lang="en-US" dirty="0" smtClean="0"/>
              <a:t> application using 2 CPUs.</a:t>
            </a:r>
          </a:p>
          <a:p>
            <a:endParaRPr lang="en-US" dirty="0" smtClean="0"/>
          </a:p>
          <a:p>
            <a:r>
              <a:rPr lang="en-US" dirty="0" smtClean="0"/>
              <a:t>In the case of </a:t>
            </a:r>
            <a:r>
              <a:rPr lang="en-US" dirty="0" err="1" smtClean="0"/>
              <a:t>Scala</a:t>
            </a:r>
            <a:r>
              <a:rPr lang="en-US" dirty="0" smtClean="0"/>
              <a:t>, all applications showed around the same performance, regardless of the number of CPU resources available to them.  They all performed more poorly than the Stock </a:t>
            </a:r>
            <a:r>
              <a:rPr lang="en-US" dirty="0" err="1" smtClean="0"/>
              <a:t>Scala</a:t>
            </a:r>
            <a:r>
              <a:rPr lang="en-US" dirty="0" smtClean="0"/>
              <a:t> sort algorithm.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 </a:t>
            </a:r>
            <a:r>
              <a:rPr lang="en-US" dirty="0" err="1" smtClean="0"/>
              <a:t>Scala’s</a:t>
            </a:r>
            <a:r>
              <a:rPr lang="en-US" dirty="0" smtClean="0"/>
              <a:t> Stock Sort performance</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sort algorithm is coded so that all resources available to the application are conscribed in the processing.  That, combined with the stock sort code being fully optimized by the </a:t>
            </a:r>
            <a:r>
              <a:rPr lang="en-US" dirty="0" err="1" smtClean="0"/>
              <a:t>scala</a:t>
            </a:r>
            <a:r>
              <a:rPr lang="en-US" dirty="0" smtClean="0"/>
              <a:t> designers, is probably what caused the </a:t>
            </a:r>
            <a:r>
              <a:rPr lang="en-US" dirty="0" err="1" smtClean="0"/>
              <a:t>Scala</a:t>
            </a:r>
            <a:r>
              <a:rPr lang="en-US" dirty="0" smtClean="0"/>
              <a:t> applications to do so comparatively poorly.   </a:t>
            </a:r>
          </a:p>
          <a:p>
            <a:r>
              <a:rPr lang="en-US" dirty="0" smtClean="0"/>
              <a:t>It beat out not only all </a:t>
            </a:r>
            <a:r>
              <a:rPr lang="en-US" dirty="0" err="1" smtClean="0"/>
              <a:t>Scala</a:t>
            </a:r>
            <a:r>
              <a:rPr lang="en-US" dirty="0" smtClean="0"/>
              <a:t> application configurations, but all GO applications as well.</a:t>
            </a:r>
          </a:p>
          <a:p>
            <a:r>
              <a:rPr lang="en-US" dirty="0" smtClean="0"/>
              <a:t>In other words, the stock </a:t>
            </a:r>
            <a:r>
              <a:rPr lang="en-US" dirty="0" err="1" smtClean="0"/>
              <a:t>Scala</a:t>
            </a:r>
            <a:r>
              <a:rPr lang="en-US" dirty="0" smtClean="0"/>
              <a:t> sorting algorithm is pretty awesome and should be used instead of splitting your data manually.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Go </a:t>
            </a:r>
            <a:r>
              <a:rPr lang="en-US" dirty="0" err="1" smtClean="0"/>
              <a:t>vs</a:t>
            </a:r>
            <a:r>
              <a:rPr lang="en-US" dirty="0" smtClean="0"/>
              <a:t> </a:t>
            </a:r>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On both platforms, GO performed significantly better than its </a:t>
            </a:r>
            <a:r>
              <a:rPr lang="en-US" dirty="0" err="1" smtClean="0"/>
              <a:t>Scala</a:t>
            </a:r>
            <a:r>
              <a:rPr lang="en-US" dirty="0" smtClean="0"/>
              <a:t> counterpart in almost all situations.  </a:t>
            </a:r>
          </a:p>
          <a:p>
            <a:r>
              <a:rPr lang="en-US" dirty="0" err="1" smtClean="0"/>
              <a:t>Scala’s</a:t>
            </a:r>
            <a:r>
              <a:rPr lang="en-US" dirty="0" smtClean="0"/>
              <a:t> stock sorting solution outperformed all other sorting algorithms.</a:t>
            </a:r>
            <a:endParaRPr lang="en-US" dirty="0" smtClean="0"/>
          </a:p>
          <a:p>
            <a:r>
              <a:rPr lang="en-US" dirty="0" smtClean="0"/>
              <a:t>In contrast, Go’s sorting performance improves marginally to significantly the more resources that are available to 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r>
              <a:rPr lang="en-US" dirty="0" smtClean="0"/>
              <a:t>When to use Go </a:t>
            </a:r>
            <a:r>
              <a:rPr lang="en-US" dirty="0" err="1" smtClean="0"/>
              <a:t>vs</a:t>
            </a:r>
            <a:r>
              <a:rPr lang="en-US" dirty="0" smtClean="0"/>
              <a:t> </a:t>
            </a:r>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Due to the scalability evident in the results, GO would be useful when more computer resources were available to scale.  True to word, Go is best used for concurrent, parallel systems.</a:t>
            </a:r>
          </a:p>
          <a:p>
            <a:endParaRPr lang="en-US" dirty="0" smtClean="0"/>
          </a:p>
          <a:p>
            <a:r>
              <a:rPr lang="en-US" dirty="0" smtClean="0"/>
              <a:t>Due to the performance hit </a:t>
            </a:r>
            <a:r>
              <a:rPr lang="en-US" dirty="0" err="1" smtClean="0"/>
              <a:t>Scala</a:t>
            </a:r>
            <a:r>
              <a:rPr lang="en-US" dirty="0" smtClean="0"/>
              <a:t> applications take when scaling up, it is advised that programmers use </a:t>
            </a:r>
            <a:r>
              <a:rPr lang="en-US" dirty="0" err="1" smtClean="0"/>
              <a:t>Scala’s</a:t>
            </a:r>
            <a:r>
              <a:rPr lang="en-US" dirty="0" smtClean="0"/>
              <a:t> stock sorting algorithm when sorting data.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Research</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6" name="Text Placeholder 5"/>
          <p:cNvSpPr>
            <a:spLocks noGrp="1"/>
          </p:cNvSpPr>
          <p:nvPr>
            <p:ph type="body" idx="1"/>
          </p:nvPr>
        </p:nvSpPr>
        <p:spPr/>
        <p:txBody>
          <a:bodyPr/>
          <a:lstStyle/>
          <a:p>
            <a:r>
              <a:rPr lang="en-US" dirty="0" smtClean="0">
                <a:solidFill>
                  <a:schemeClr val="tx1">
                    <a:lumMod val="75000"/>
                    <a:lumOff val="25000"/>
                  </a:schemeClr>
                </a:solidFill>
              </a:rPr>
              <a:t>Cluster</a:t>
            </a:r>
          </a:p>
        </p:txBody>
      </p:sp>
      <p:sp>
        <p:nvSpPr>
          <p:cNvPr id="7" name="Text Placeholder 6"/>
          <p:cNvSpPr>
            <a:spLocks noGrp="1"/>
          </p:cNvSpPr>
          <p:nvPr>
            <p:ph type="body" sz="half" idx="3"/>
          </p:nvPr>
        </p:nvSpPr>
        <p:spPr/>
        <p:txBody>
          <a:bodyPr>
            <a:normAutofit fontScale="92500"/>
          </a:bodyPr>
          <a:lstStyle/>
          <a:p>
            <a:r>
              <a:rPr lang="en-US" dirty="0" err="1" smtClean="0">
                <a:solidFill>
                  <a:schemeClr val="tx1">
                    <a:lumMod val="75000"/>
                    <a:lumOff val="25000"/>
                  </a:schemeClr>
                </a:solidFill>
              </a:rPr>
              <a:t>Multicore</a:t>
            </a:r>
            <a:r>
              <a:rPr lang="en-US" dirty="0" smtClean="0">
                <a:solidFill>
                  <a:schemeClr val="tx1">
                    <a:lumMod val="75000"/>
                    <a:lumOff val="25000"/>
                  </a:schemeClr>
                </a:solidFill>
              </a:rPr>
              <a:t> Single Computer</a:t>
            </a:r>
          </a:p>
        </p:txBody>
      </p:sp>
      <p:sp>
        <p:nvSpPr>
          <p:cNvPr id="4" name="Content Placeholder 3"/>
          <p:cNvSpPr>
            <a:spLocks noGrp="1"/>
          </p:cNvSpPr>
          <p:nvPr>
            <p:ph sz="quarter" idx="2"/>
          </p:nvPr>
        </p:nvSpPr>
        <p:spPr/>
        <p:txBody>
          <a:bodyPr>
            <a:normAutofit fontScale="92500"/>
          </a:bodyPr>
          <a:lstStyle/>
          <a:p>
            <a:r>
              <a:rPr lang="en-US" dirty="0" smtClean="0"/>
              <a:t>UNF’s URANUS 14-Computer Beowulf Cluster</a:t>
            </a:r>
          </a:p>
          <a:p>
            <a:pPr lvl="1"/>
            <a:r>
              <a:rPr lang="en-US" dirty="0" smtClean="0"/>
              <a:t>Each computer has 4 CPUs and 4GB RAM</a:t>
            </a:r>
          </a:p>
          <a:p>
            <a:r>
              <a:rPr lang="en-US" dirty="0" smtClean="0"/>
              <a:t>For Uranus, the resources used will be the number of computers used during processing.  Each computer will use all 4 CPUs for processing</a:t>
            </a:r>
            <a:endParaRPr lang="en-US" dirty="0"/>
          </a:p>
        </p:txBody>
      </p:sp>
      <p:sp>
        <p:nvSpPr>
          <p:cNvPr id="5" name="Content Placeholder 4"/>
          <p:cNvSpPr>
            <a:spLocks noGrp="1"/>
          </p:cNvSpPr>
          <p:nvPr>
            <p:ph sz="quarter" idx="4"/>
          </p:nvPr>
        </p:nvSpPr>
        <p:spPr/>
        <p:txBody>
          <a:bodyPr>
            <a:normAutofit/>
          </a:bodyPr>
          <a:lstStyle/>
          <a:p>
            <a:pPr marL="514350" indent="-514350"/>
            <a:r>
              <a:rPr lang="en-US" dirty="0" smtClean="0"/>
              <a:t>UNF’s ATLAS 64-CPU Virtual Computer</a:t>
            </a:r>
          </a:p>
          <a:p>
            <a:pPr marL="514350" indent="-514350"/>
            <a:r>
              <a:rPr lang="en-US" dirty="0" smtClean="0"/>
              <a:t>128GB RAM</a:t>
            </a:r>
          </a:p>
          <a:p>
            <a:pPr marL="514350" indent="-514350"/>
            <a:r>
              <a:rPr lang="en-US" dirty="0" smtClean="0"/>
              <a:t>For Atlas, the resources used will be the number of CPUs used for processing.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Research</a:t>
            </a:r>
            <a:endParaRPr lang="en-US" dirty="0"/>
          </a:p>
        </p:txBody>
      </p:sp>
      <p:sp>
        <p:nvSpPr>
          <p:cNvPr id="5" name="Content Placeholder 4"/>
          <p:cNvSpPr>
            <a:spLocks noGrp="1"/>
          </p:cNvSpPr>
          <p:nvPr>
            <p:ph sz="quarter" idx="1"/>
          </p:nvPr>
        </p:nvSpPr>
        <p:spPr/>
        <p:txBody>
          <a:bodyPr/>
          <a:lstStyle/>
          <a:p>
            <a:r>
              <a:rPr lang="en-US" dirty="0" smtClean="0"/>
              <a:t>Execute the Go &amp; </a:t>
            </a:r>
            <a:r>
              <a:rPr lang="en-US" dirty="0" err="1" smtClean="0"/>
              <a:t>Scala</a:t>
            </a:r>
            <a:r>
              <a:rPr lang="en-US" dirty="0" smtClean="0"/>
              <a:t> applications on a larger </a:t>
            </a:r>
            <a:r>
              <a:rPr lang="en-US" dirty="0" err="1" smtClean="0"/>
              <a:t>multicore</a:t>
            </a:r>
            <a:r>
              <a:rPr lang="en-US" dirty="0" smtClean="0"/>
              <a:t> system to see if the GO application can outperform </a:t>
            </a:r>
            <a:r>
              <a:rPr lang="en-US" dirty="0" err="1" smtClean="0"/>
              <a:t>Scala’s</a:t>
            </a:r>
            <a:r>
              <a:rPr lang="en-US" dirty="0" smtClean="0"/>
              <a:t> stock sorting algorithm.</a:t>
            </a:r>
          </a:p>
          <a:p>
            <a:r>
              <a:rPr lang="en-US" dirty="0" smtClean="0"/>
              <a:t>Generate Sorting data for a multi-client single-server system for both GO and SCALA.</a:t>
            </a:r>
          </a:p>
          <a:p>
            <a:r>
              <a:rPr lang="en-US" dirty="0" smtClean="0"/>
              <a:t>Conduct fault-tolerance testing on Cluster configuration on both Go and </a:t>
            </a:r>
            <a:r>
              <a:rPr lang="en-US" dirty="0" err="1" smtClean="0"/>
              <a:t>Scala</a:t>
            </a:r>
            <a:r>
              <a:rPr lang="en-US" dirty="0" smtClean="0"/>
              <a:t> applications.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a:t>
            </a:r>
            <a:endParaRPr lang="en-US" dirty="0"/>
          </a:p>
        </p:txBody>
      </p:sp>
      <p:sp>
        <p:nvSpPr>
          <p:cNvPr id="5" name="Content Placeholder 4"/>
          <p:cNvSpPr>
            <a:spLocks noGrp="1"/>
          </p:cNvSpPr>
          <p:nvPr>
            <p:ph sz="quarter" idx="1"/>
          </p:nvPr>
        </p:nvSpPr>
        <p:spPr/>
        <p:txBody>
          <a:bodyPr/>
          <a:lstStyle/>
          <a:p>
            <a:r>
              <a:rPr lang="en-US" dirty="0" smtClean="0"/>
              <a:t>Created by 3 Engineers at Google as an alternative to C.</a:t>
            </a:r>
          </a:p>
          <a:p>
            <a:r>
              <a:rPr lang="en-US" dirty="0" smtClean="0"/>
              <a:t>Compiled, Garbage-collected Systems Programming Language.</a:t>
            </a:r>
          </a:p>
          <a:p>
            <a:r>
              <a:rPr lang="en-US" dirty="0" smtClean="0"/>
              <a:t>C-like syntax</a:t>
            </a:r>
          </a:p>
          <a:p>
            <a:pPr lvl="1"/>
            <a:r>
              <a:rPr lang="en-US" dirty="0" err="1" smtClean="0"/>
              <a:t>Func</a:t>
            </a:r>
            <a:r>
              <a:rPr lang="en-US" dirty="0" smtClean="0"/>
              <a:t>(), type </a:t>
            </a:r>
            <a:r>
              <a:rPr lang="en-US" dirty="0" err="1" smtClean="0"/>
              <a:t>struct</a:t>
            </a:r>
            <a:r>
              <a:rPr lang="en-US" dirty="0" smtClean="0"/>
              <a:t>,  nested types (as a form of object-orientation)</a:t>
            </a:r>
          </a:p>
          <a:p>
            <a:r>
              <a:rPr lang="en-US" dirty="0" smtClean="0"/>
              <a:t>Direct Memory Model using pointers.</a:t>
            </a:r>
          </a:p>
          <a:p>
            <a:r>
              <a:rPr lang="en-US" dirty="0" smtClean="0"/>
              <a:t>Focus on making fast, non-complicated, scalable applications.</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 Multiprocessing</a:t>
            </a:r>
            <a:endParaRPr lang="en-US" dirty="0"/>
          </a:p>
        </p:txBody>
      </p:sp>
      <p:sp>
        <p:nvSpPr>
          <p:cNvPr id="3" name="Content Placeholder 2"/>
          <p:cNvSpPr>
            <a:spLocks noGrp="1"/>
          </p:cNvSpPr>
          <p:nvPr>
            <p:ph sz="quarter" idx="1"/>
          </p:nvPr>
        </p:nvSpPr>
        <p:spPr/>
        <p:txBody>
          <a:bodyPr>
            <a:normAutofit/>
          </a:bodyPr>
          <a:lstStyle/>
          <a:p>
            <a:r>
              <a:rPr lang="en-US" dirty="0" smtClean="0"/>
              <a:t>Multiprocessing is accomplished using </a:t>
            </a:r>
            <a:r>
              <a:rPr lang="en-US" dirty="0" err="1" smtClean="0"/>
              <a:t>goroutines</a:t>
            </a:r>
            <a:r>
              <a:rPr lang="en-US" dirty="0" smtClean="0"/>
              <a:t>.</a:t>
            </a:r>
          </a:p>
          <a:p>
            <a:r>
              <a:rPr lang="en-US" dirty="0" err="1" smtClean="0"/>
              <a:t>Goroutines</a:t>
            </a:r>
            <a:r>
              <a:rPr lang="en-US" dirty="0" smtClean="0"/>
              <a:t> – blocks of code executed on individual </a:t>
            </a:r>
            <a:r>
              <a:rPr lang="en-US" dirty="0" smtClean="0"/>
              <a:t>threads</a:t>
            </a:r>
            <a:r>
              <a:rPr lang="en-US" dirty="0" smtClean="0"/>
              <a:t> </a:t>
            </a:r>
            <a:r>
              <a:rPr lang="en-US" dirty="0" smtClean="0"/>
              <a:t>via “</a:t>
            </a:r>
            <a:r>
              <a:rPr lang="en-US" dirty="0" err="1" smtClean="0"/>
              <a:t>chan</a:t>
            </a:r>
            <a:r>
              <a:rPr lang="en-US" dirty="0" smtClean="0"/>
              <a:t>” </a:t>
            </a:r>
            <a:r>
              <a:rPr lang="en-US" dirty="0" err="1" smtClean="0"/>
              <a:t>communicaiton</a:t>
            </a:r>
            <a:r>
              <a:rPr lang="en-US" dirty="0" smtClean="0"/>
              <a:t> channels MPI interface.</a:t>
            </a:r>
            <a:endParaRPr lang="en-US" dirty="0" smtClean="0"/>
          </a:p>
          <a:p>
            <a:r>
              <a:rPr lang="en-US" dirty="0" smtClean="0"/>
              <a:t>Using </a:t>
            </a:r>
            <a:r>
              <a:rPr lang="en-US" dirty="0" err="1" smtClean="0"/>
              <a:t>goroutines</a:t>
            </a:r>
            <a:endParaRPr lang="en-US" dirty="0" smtClean="0"/>
          </a:p>
          <a:p>
            <a:pPr lvl="2"/>
            <a:r>
              <a:rPr lang="en-US" dirty="0" err="1" smtClean="0"/>
              <a:t>Func</a:t>
            </a:r>
            <a:r>
              <a:rPr lang="en-US" dirty="0" smtClean="0"/>
              <a:t> p(){</a:t>
            </a:r>
          </a:p>
          <a:p>
            <a:pPr lvl="3">
              <a:buNone/>
            </a:pPr>
            <a:r>
              <a:rPr lang="en-US" dirty="0" smtClean="0"/>
              <a:t>	</a:t>
            </a:r>
            <a:r>
              <a:rPr lang="en-US" dirty="0" err="1" smtClean="0"/>
              <a:t>chan</a:t>
            </a:r>
            <a:r>
              <a:rPr lang="en-US" dirty="0" smtClean="0"/>
              <a:t> </a:t>
            </a:r>
            <a:r>
              <a:rPr lang="en-US" dirty="0" err="1" smtClean="0"/>
              <a:t>ch</a:t>
            </a:r>
            <a:r>
              <a:rPr lang="en-US" dirty="0" smtClean="0"/>
              <a:t> = go </a:t>
            </a:r>
            <a:r>
              <a:rPr lang="en-US" dirty="0" err="1" smtClean="0"/>
              <a:t>somefunc</a:t>
            </a:r>
            <a:r>
              <a:rPr lang="en-US" dirty="0" smtClean="0"/>
              <a:t>(</a:t>
            </a:r>
            <a:r>
              <a:rPr lang="en-US" dirty="0" err="1" smtClean="0"/>
              <a:t>val</a:t>
            </a:r>
            <a:r>
              <a:rPr lang="en-US" dirty="0" smtClean="0"/>
              <a:t> a, </a:t>
            </a:r>
            <a:r>
              <a:rPr lang="en-US" dirty="0" err="1" smtClean="0"/>
              <a:t>val</a:t>
            </a:r>
            <a:r>
              <a:rPr lang="en-US" dirty="0" smtClean="0"/>
              <a:t> b</a:t>
            </a:r>
            <a:r>
              <a:rPr lang="en-US" dirty="0" smtClean="0"/>
              <a:t>)  	//instantiates a </a:t>
            </a:r>
            <a:r>
              <a:rPr lang="en-US" dirty="0" err="1" smtClean="0"/>
              <a:t>gourutine</a:t>
            </a:r>
            <a:r>
              <a:rPr lang="en-US" dirty="0" smtClean="0"/>
              <a:t> for </a:t>
            </a:r>
            <a:r>
              <a:rPr lang="en-US" dirty="0" smtClean="0"/>
              <a:t>			 </a:t>
            </a:r>
            <a:r>
              <a:rPr lang="en-US" dirty="0" smtClean="0"/>
              <a:t>		//</a:t>
            </a:r>
            <a:r>
              <a:rPr lang="en-US" dirty="0" err="1" smtClean="0"/>
              <a:t>somefunc</a:t>
            </a:r>
            <a:r>
              <a:rPr lang="en-US" dirty="0" smtClean="0"/>
              <a:t>  and </a:t>
            </a:r>
            <a:r>
              <a:rPr lang="en-US" dirty="0" smtClean="0"/>
              <a:t>opens a channel to </a:t>
            </a:r>
            <a:r>
              <a:rPr lang="en-US" dirty="0" smtClean="0"/>
              <a:t>				//communicate</a:t>
            </a:r>
            <a:endParaRPr lang="en-US" dirty="0" smtClean="0"/>
          </a:p>
          <a:p>
            <a:pPr lvl="3">
              <a:buNone/>
            </a:pPr>
            <a:r>
              <a:rPr lang="en-US" dirty="0" smtClean="0"/>
              <a:t>	</a:t>
            </a:r>
            <a:r>
              <a:rPr lang="en-US" dirty="0" err="1" smtClean="0"/>
              <a:t>someVal</a:t>
            </a:r>
            <a:r>
              <a:rPr lang="en-US" dirty="0" smtClean="0"/>
              <a:t> &lt;- </a:t>
            </a:r>
            <a:r>
              <a:rPr lang="en-US" dirty="0" err="1" smtClean="0"/>
              <a:t>ch</a:t>
            </a:r>
            <a:r>
              <a:rPr lang="en-US" dirty="0" smtClean="0"/>
              <a:t>			// sends </a:t>
            </a:r>
            <a:r>
              <a:rPr lang="en-US" dirty="0" err="1" smtClean="0"/>
              <a:t>someVal</a:t>
            </a:r>
            <a:r>
              <a:rPr lang="en-US" dirty="0" smtClean="0"/>
              <a:t> to </a:t>
            </a:r>
            <a:r>
              <a:rPr lang="en-US" dirty="0" err="1" smtClean="0"/>
              <a:t>chan</a:t>
            </a:r>
            <a:endParaRPr lang="en-US" dirty="0" smtClean="0"/>
          </a:p>
          <a:p>
            <a:pPr lvl="3">
              <a:buNone/>
            </a:pPr>
            <a:r>
              <a:rPr lang="en-US" dirty="0" smtClean="0"/>
              <a:t>	</a:t>
            </a:r>
            <a:r>
              <a:rPr lang="en-US" dirty="0" err="1" smtClean="0"/>
              <a:t>ch</a:t>
            </a:r>
            <a:r>
              <a:rPr lang="en-US" dirty="0" smtClean="0"/>
              <a:t> &lt;- </a:t>
            </a:r>
            <a:r>
              <a:rPr lang="en-US" dirty="0" err="1" smtClean="0"/>
              <a:t>returnData</a:t>
            </a:r>
            <a:r>
              <a:rPr lang="en-US" dirty="0" smtClean="0"/>
              <a:t>			//waits for channel to return some 				//value</a:t>
            </a:r>
            <a:endParaRPr lang="en-US" dirty="0" smtClean="0"/>
          </a:p>
          <a:p>
            <a:pPr lvl="3">
              <a:buNone/>
            </a:pPr>
            <a:r>
              <a:rPr lang="en-US" dirty="0" smtClean="0"/>
              <a:t>}</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Designed by Martin </a:t>
            </a:r>
            <a:r>
              <a:rPr lang="en-US" dirty="0" err="1" smtClean="0"/>
              <a:t>Odersky</a:t>
            </a:r>
            <a:endParaRPr lang="en-US" dirty="0" smtClean="0"/>
          </a:p>
          <a:p>
            <a:r>
              <a:rPr lang="en-US" dirty="0" smtClean="0"/>
              <a:t>Interpreted, Statically-Typed, Functional/Object-Oriented, Application Software Language</a:t>
            </a:r>
          </a:p>
          <a:p>
            <a:r>
              <a:rPr lang="en-US" dirty="0" smtClean="0"/>
              <a:t>Compiles into intermediate Java </a:t>
            </a:r>
            <a:r>
              <a:rPr lang="en-US" dirty="0" err="1" smtClean="0"/>
              <a:t>Bytecode</a:t>
            </a:r>
            <a:endParaRPr lang="en-US" dirty="0" smtClean="0"/>
          </a:p>
          <a:p>
            <a:r>
              <a:rPr lang="en-US" dirty="0" smtClean="0"/>
              <a:t>Designed to fix design problems with Java</a:t>
            </a:r>
          </a:p>
          <a:p>
            <a:r>
              <a:rPr lang="en-US" dirty="0" smtClean="0"/>
              <a:t>Unified Type architecture</a:t>
            </a:r>
          </a:p>
          <a:p>
            <a:pPr lvl="1"/>
            <a:r>
              <a:rPr lang="en-US" dirty="0" smtClean="0"/>
              <a:t>Everything is an object that </a:t>
            </a:r>
            <a:r>
              <a:rPr lang="en-US" dirty="0" err="1" smtClean="0"/>
              <a:t>inerits</a:t>
            </a:r>
            <a:r>
              <a:rPr lang="en-US" dirty="0" smtClean="0"/>
              <a:t> from </a:t>
            </a:r>
            <a:r>
              <a:rPr lang="en-US" dirty="0" err="1" smtClean="0"/>
              <a:t>Scala.Any</a:t>
            </a:r>
            <a:r>
              <a:rPr lang="en-US" dirty="0" smtClean="0"/>
              <a:t>()</a:t>
            </a:r>
          </a:p>
          <a:p>
            <a:r>
              <a:rPr lang="en-US" dirty="0" smtClean="0"/>
              <a:t>Focus on creating elegant, concise solutions to problems with processing big data.</a:t>
            </a:r>
          </a:p>
          <a:p>
            <a:pPr lvl="1"/>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840</TotalTime>
  <Words>1361</Words>
  <Application>Microsoft Office PowerPoint</Application>
  <PresentationFormat>On-screen Show (4:3)</PresentationFormat>
  <Paragraphs>164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Origin</vt:lpstr>
      <vt:lpstr>Multiprocessing GO vs SCALA  </vt:lpstr>
      <vt:lpstr>Introduction</vt:lpstr>
      <vt:lpstr>Motivation</vt:lpstr>
      <vt:lpstr>The Project</vt:lpstr>
      <vt:lpstr>Resources</vt:lpstr>
      <vt:lpstr>Languages</vt:lpstr>
      <vt:lpstr>GO</vt:lpstr>
      <vt:lpstr>Go – Multiprocessing</vt:lpstr>
      <vt:lpstr>Scala</vt:lpstr>
      <vt:lpstr>Scala - Multiprocessing</vt:lpstr>
      <vt:lpstr>Language Comparison</vt:lpstr>
      <vt:lpstr>Hypothesis – Individual Languages</vt:lpstr>
      <vt:lpstr>Hypothesis – GO vs SCALA</vt:lpstr>
      <vt:lpstr>Project Outline</vt:lpstr>
      <vt:lpstr>The Project</vt:lpstr>
      <vt:lpstr>The Project</vt:lpstr>
      <vt:lpstr>Testing Parameters</vt:lpstr>
      <vt:lpstr>Results - Go</vt:lpstr>
      <vt:lpstr>Results  GO – Multicore – Small Data</vt:lpstr>
      <vt:lpstr>Results  GO – Multicore – Very Large Data</vt:lpstr>
      <vt:lpstr>Results  Go – Cluster – Small Data</vt:lpstr>
      <vt:lpstr>Results  Go – Cluster – Larger Data </vt:lpstr>
      <vt:lpstr>Results  Go – Cluster – Very Large Data</vt:lpstr>
      <vt:lpstr>Results  Go – Cluster – 4 PCs vs 12 PCs</vt:lpstr>
      <vt:lpstr>Results  Go – Cluster – 4 PCs vs 12 PCs</vt:lpstr>
      <vt:lpstr>Results - Scala</vt:lpstr>
      <vt:lpstr>Results Scala – Multicore – Small Data</vt:lpstr>
      <vt:lpstr>Results Scala – Multicore – Very Large Data</vt:lpstr>
      <vt:lpstr>Result Scala – Cluster – Small Data</vt:lpstr>
      <vt:lpstr>Result Scala – Cluster – Very Large Data</vt:lpstr>
      <vt:lpstr>Results – Go vs Scala</vt:lpstr>
      <vt:lpstr>Results Go Vs Scala – Cluster – Small data</vt:lpstr>
      <vt:lpstr>Results Go Vs Scala – Cluster – Medium Data</vt:lpstr>
      <vt:lpstr>Results Go Vs Scala – Cluster – Large Data</vt:lpstr>
      <vt:lpstr>Results Go Vs Scala – Multicore – Very Large Data</vt:lpstr>
      <vt:lpstr>Results Go Vs Scala – Multicore – Very Large Data</vt:lpstr>
      <vt:lpstr>Results Go Vs Scala – Cluster – Small Data</vt:lpstr>
      <vt:lpstr>Results Go Vs Scala – Cluster – Very Large Data</vt:lpstr>
      <vt:lpstr>Results Go Vs Scala – Cluster – Very Large Data</vt:lpstr>
      <vt:lpstr>Results Go Vs Scala – Stock</vt:lpstr>
      <vt:lpstr>Results Scala Stock vs Go 256 CPU</vt:lpstr>
      <vt:lpstr>Results Scala Stock vs Go 12-CPU Cluster</vt:lpstr>
      <vt:lpstr>Conclusion</vt:lpstr>
      <vt:lpstr>Conclusion – Cluster Applications</vt:lpstr>
      <vt:lpstr>Conclusion – Multicore Applications</vt:lpstr>
      <vt:lpstr>Conclusion – Scala’s Stock Sort performance</vt:lpstr>
      <vt:lpstr>Conclusion – Go vs Scala</vt:lpstr>
      <vt:lpstr>Conclusion When to use Go vs Scala</vt:lpstr>
      <vt:lpstr>Further Research</vt:lpstr>
      <vt:lpstr>Further Research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Multiprocessing GO vs SCALA</dc:title>
  <dc:creator>Thomas Trask</dc:creator>
  <cp:lastModifiedBy>Thomas Trask</cp:lastModifiedBy>
  <cp:revision>43</cp:revision>
  <dcterms:created xsi:type="dcterms:W3CDTF">2013-10-02T01:53:50Z</dcterms:created>
  <dcterms:modified xsi:type="dcterms:W3CDTF">2013-10-02T17:46:38Z</dcterms:modified>
</cp:coreProperties>
</file>