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57" r:id="rId5"/>
    <p:sldId id="1046" r:id="rId6"/>
    <p:sldId id="1080" r:id="rId7"/>
    <p:sldId id="1102" r:id="rId8"/>
    <p:sldId id="1103" r:id="rId9"/>
    <p:sldId id="1081" r:id="rId10"/>
    <p:sldId id="1104" r:id="rId11"/>
    <p:sldId id="1083" r:id="rId12"/>
    <p:sldId id="1105" r:id="rId13"/>
    <p:sldId id="1084" r:id="rId14"/>
    <p:sldId id="1087" r:id="rId15"/>
    <p:sldId id="1089" r:id="rId16"/>
    <p:sldId id="1091" r:id="rId17"/>
    <p:sldId id="1090" r:id="rId18"/>
    <p:sldId id="1092" r:id="rId19"/>
    <p:sldId id="1086" r:id="rId20"/>
    <p:sldId id="1093" r:id="rId21"/>
    <p:sldId id="1094" r:id="rId22"/>
    <p:sldId id="1095" r:id="rId23"/>
    <p:sldId id="1106" r:id="rId24"/>
    <p:sldId id="1085" r:id="rId25"/>
    <p:sldId id="1099" r:id="rId26"/>
    <p:sldId id="1097" r:id="rId27"/>
    <p:sldId id="1107" r:id="rId28"/>
    <p:sldId id="1108" r:id="rId29"/>
    <p:sldId id="1079" r:id="rId30"/>
    <p:sldId id="110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6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emf"/><Relationship Id="rId7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BBCC2-8225-BE7D-3257-9731BDE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365125"/>
            <a:ext cx="10145110" cy="1325563"/>
          </a:xfrm>
        </p:spPr>
        <p:txBody>
          <a:bodyPr/>
          <a:lstStyle/>
          <a:p>
            <a:r>
              <a:rPr lang="en-US" sz="4400" dirty="0"/>
              <a:t>Tuesday 17</a:t>
            </a:r>
            <a:r>
              <a:rPr lang="en-US" sz="4400" baseline="30000" dirty="0"/>
              <a:t>th</a:t>
            </a:r>
            <a:r>
              <a:rPr lang="en-US" sz="4400" dirty="0"/>
              <a:t> of December,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1973698"/>
          <a:ext cx="10515599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862206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969110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code 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3440552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2B79-DEFD-3120-7FB8-FF9777E3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E8DD9C-6331-79FA-BAF1-66EFBFAAB9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4866" y="2528094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4B4A0B-B763-D259-2798-C9BDB7A31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4030135"/>
            <a:ext cx="4572000" cy="2743200"/>
          </a:xfr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130835EB-AE3E-8A02-2A61-F9EBAEBE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21"/>
            <a:ext cx="45720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8006BE-D866-BD88-57F3-C401AA7DE64B}"/>
              </a:ext>
            </a:extLst>
          </p:cNvPr>
          <p:cNvSpPr txBox="1"/>
          <p:nvPr/>
        </p:nvSpPr>
        <p:spPr>
          <a:xfrm>
            <a:off x="5191993" y="2818651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9B00D-5971-9DDC-6246-FC5459D885AF}"/>
              </a:ext>
            </a:extLst>
          </p:cNvPr>
          <p:cNvSpPr txBox="1"/>
          <p:nvPr/>
        </p:nvSpPr>
        <p:spPr>
          <a:xfrm>
            <a:off x="7448287" y="2664762"/>
            <a:ext cx="732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569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81789-341E-76A3-989B-019538B07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4BED-073D-BAAC-DBB6-6D87A89C2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case is more challenging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1B9D8A-9D76-688F-6260-D6187C1AD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15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4BD78-43DC-122A-DE06-6AAF2F72E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Majorizer: any function that is “taller”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(and has the same support 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45" t="-2326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E513F-C60C-A4DA-ABFC-833CAF631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7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8A318-6BFA-E012-4DBE-971D1DA6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2F693D-9869-8A72-47EE-B03E48217A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00EEF2-3DDE-5182-58C5-CA41DC3C8D6F}"/>
              </a:ext>
            </a:extLst>
          </p:cNvPr>
          <p:cNvSpPr txBox="1"/>
          <p:nvPr/>
        </p:nvSpPr>
        <p:spPr>
          <a:xfrm>
            <a:off x="281342" y="4125776"/>
            <a:ext cx="148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proposals from here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6BAB39-3CCF-F3EF-D277-8212F8A248B5}"/>
              </a:ext>
            </a:extLst>
          </p:cNvPr>
          <p:cNvCxnSpPr>
            <a:stCxn id="4" idx="0"/>
          </p:cNvCxnSpPr>
          <p:nvPr/>
        </p:nvCxnSpPr>
        <p:spPr>
          <a:xfrm flipV="1">
            <a:off x="1022748" y="3571103"/>
            <a:ext cx="507029" cy="554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BEBDAB-AC09-371A-FC57-970905E55076}"/>
              </a:ext>
            </a:extLst>
          </p:cNvPr>
          <p:cNvSpPr txBox="1"/>
          <p:nvPr/>
        </p:nvSpPr>
        <p:spPr>
          <a:xfrm>
            <a:off x="2086635" y="4125775"/>
            <a:ext cx="148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proposals conforming to this part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F3A5FC-4505-02D9-B45B-0066CA74AD04}"/>
              </a:ext>
            </a:extLst>
          </p:cNvPr>
          <p:cNvCxnSpPr>
            <a:cxnSpLocks/>
          </p:cNvCxnSpPr>
          <p:nvPr/>
        </p:nvCxnSpPr>
        <p:spPr>
          <a:xfrm flipV="1">
            <a:off x="2644346" y="3571103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4125B4-F394-A01A-1562-B850803F18D3}"/>
              </a:ext>
            </a:extLst>
          </p:cNvPr>
          <p:cNvSpPr txBox="1"/>
          <p:nvPr/>
        </p:nvSpPr>
        <p:spPr>
          <a:xfrm>
            <a:off x="4102442" y="4250723"/>
            <a:ext cx="130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the rest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E41428-BA3E-BBB1-48B8-EA57A7E5ECE3}"/>
              </a:ext>
            </a:extLst>
          </p:cNvPr>
          <p:cNvCxnSpPr>
            <a:cxnSpLocks/>
          </p:cNvCxnSpPr>
          <p:nvPr/>
        </p:nvCxnSpPr>
        <p:spPr>
          <a:xfrm flipV="1">
            <a:off x="4613189" y="3600450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9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35C7E-1011-2574-63C4-7353DF4B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3B34EA-7350-32E6-36A3-6A70CAB2A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971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254D-BC63-2803-427A-91037C7E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1B6464A-5F61-3E0F-6C09-3C7A7BEC3A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2200" t="-2326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E5AE35B-E7BE-A6EF-62B3-74FA1EC8C8AB}"/>
              </a:ext>
            </a:extLst>
          </p:cNvPr>
          <p:cNvGrpSpPr/>
          <p:nvPr/>
        </p:nvGrpSpPr>
        <p:grpSpPr>
          <a:xfrm>
            <a:off x="10377616" y="3249827"/>
            <a:ext cx="922638" cy="1433384"/>
            <a:chOff x="10155193" y="3249827"/>
            <a:chExt cx="922638" cy="143338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AC826D-9156-3CC5-CFDC-152BDEAF23E1}"/>
                </a:ext>
              </a:extLst>
            </p:cNvPr>
            <p:cNvCxnSpPr/>
            <p:nvPr/>
          </p:nvCxnSpPr>
          <p:spPr>
            <a:xfrm>
              <a:off x="10589737" y="3249827"/>
              <a:ext cx="0" cy="14333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/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67A5EC-35A2-BDED-8F6D-E14EE7F2AFA0}"/>
              </a:ext>
            </a:extLst>
          </p:cNvPr>
          <p:cNvCxnSpPr>
            <a:cxnSpLocks/>
          </p:cNvCxnSpPr>
          <p:nvPr/>
        </p:nvCxnSpPr>
        <p:spPr>
          <a:xfrm>
            <a:off x="10688595" y="4732639"/>
            <a:ext cx="10256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20699D-89F6-F698-F65A-9E0B3F3DB471}"/>
              </a:ext>
            </a:extLst>
          </p:cNvPr>
          <p:cNvCxnSpPr>
            <a:cxnSpLocks/>
          </p:cNvCxnSpPr>
          <p:nvPr/>
        </p:nvCxnSpPr>
        <p:spPr>
          <a:xfrm>
            <a:off x="10667997" y="3216874"/>
            <a:ext cx="2677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9B6747-2DA2-1499-F074-7A8CFD4D73FB}"/>
              </a:ext>
            </a:extLst>
          </p:cNvPr>
          <p:cNvCxnSpPr>
            <a:cxnSpLocks/>
          </p:cNvCxnSpPr>
          <p:nvPr/>
        </p:nvCxnSpPr>
        <p:spPr>
          <a:xfrm>
            <a:off x="10838935" y="2792626"/>
            <a:ext cx="8670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50482F-E2F8-B85E-59CB-11F56C434F1A}"/>
              </a:ext>
            </a:extLst>
          </p:cNvPr>
          <p:cNvGrpSpPr/>
          <p:nvPr/>
        </p:nvGrpSpPr>
        <p:grpSpPr>
          <a:xfrm>
            <a:off x="11110788" y="2804983"/>
            <a:ext cx="922638" cy="1894702"/>
            <a:chOff x="10155193" y="2788509"/>
            <a:chExt cx="922638" cy="189470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5DD6DD-313D-E02E-B9E4-29EFAB3AEEE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737" y="2788509"/>
              <a:ext cx="0" cy="1894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/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blipFill>
                  <a:blip r:embed="rId7"/>
                  <a:stretch>
                    <a:fillRect r="-4110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467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set of accepted points is an instantiation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r">
                  <a:buNone/>
                </a:pP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dirty="0">
                    <a:solidFill>
                      <a:srgbClr val="FF0000"/>
                    </a:solidFill>
                  </a:rPr>
                  <a:t>composability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 r="-2200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59E55B-4F8B-5FF3-B1A5-25A03DC87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9464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442A-819B-9DF4-37C9-7F09B725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B7F61-8EF0-BCB7-459E-E621E5C92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54EE8-760F-8D55-6D2B-B23EF3A48668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32.9%</a:t>
            </a:r>
          </a:p>
        </p:txBody>
      </p:sp>
    </p:spTree>
    <p:extLst>
      <p:ext uri="{BB962C8B-B14F-4D97-AF65-F5344CB8AC3E}">
        <p14:creationId xmlns:p14="http://schemas.microsoft.com/office/powerpoint/2010/main" val="91450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E83D9-A01B-E5C8-66F1-C6B08D4A4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6A30-FAD0-18CB-C8DC-961AE9C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A52277B-AB09-7B75-E643-4A4B13CAE9D2}"/>
              </a:ext>
            </a:extLst>
          </p:cNvPr>
          <p:cNvSpPr txBox="1"/>
          <p:nvPr/>
        </p:nvSpPr>
        <p:spPr>
          <a:xfrm>
            <a:off x="7763655" y="2260362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36.7%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17D772-EC56-7659-7FBB-C4EECE9AB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7788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696DA-B356-A549-64F3-B93680439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FC65-7286-FBEE-FD43-07EE0271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8BDFD5-6FCD-62A6-5770-B5BABD1309D6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78.7%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3AFB1D-A2FB-5C30-D80D-04F587016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5378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3: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1AAF9-08DF-0D79-151F-C175ABF99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4. Transmutability of time: Sampling NHPPPs when you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reduces to sampling from a PPP with rate one (#1) 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80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* You will need to do some </a:t>
                </a:r>
                <a:r>
                  <a:rPr lang="en-US" i="1" dirty="0" err="1"/>
                  <a:t>maths</a:t>
                </a:r>
                <a:r>
                  <a:rPr lang="en-US" i="1" dirty="0"/>
                  <a:t> 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i="1" dirty="0"/>
                  <a:t>It may not be practical to do so, or even possible. In such a case,  back to (#3). Even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i="1" dirty="0"/>
                  <a:t>, you may not have a cheap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i="1" dirty="0"/>
                  <a:t>You cannot achieve something difficult with zero effort. You will put in some work. 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blipFill>
                <a:blip r:embed="rId3"/>
                <a:stretch>
                  <a:fillRect l="-898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8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FEAD0-1865-CA06-9340-BA45A023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6AEF-64CC-201A-60B7-B18E719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42BBB9-2EC4-90A9-BD3A-AF53A5D57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329BD9-F724-FE5A-995C-82480F2CD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05C75E5-E9B3-C9B8-DEE3-1069A5DD441A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CC2DDB3-5B44-A8B2-8234-7F4E92926F56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964088-672E-1DD0-A7CD-7E9B21348235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9F4D7A0-D04A-0708-CF09-880A730695C2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51A6EC-2745-AFB9-BFE6-1DB34B7C7D8B}"/>
              </a:ext>
            </a:extLst>
          </p:cNvPr>
          <p:cNvGrpSpPr/>
          <p:nvPr/>
        </p:nvGrpSpPr>
        <p:grpSpPr>
          <a:xfrm>
            <a:off x="7418388" y="4824583"/>
            <a:ext cx="4156434" cy="1254556"/>
            <a:chOff x="7418388" y="4824583"/>
            <a:chExt cx="4156434" cy="12545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E63F9C0-F60A-EF1F-5076-C6309ABF0C4B}"/>
                </a:ext>
              </a:extLst>
            </p:cNvPr>
            <p:cNvGrpSpPr/>
            <p:nvPr/>
          </p:nvGrpSpPr>
          <p:grpSpPr>
            <a:xfrm>
              <a:off x="7418388" y="4824583"/>
              <a:ext cx="4156434" cy="1254556"/>
              <a:chOff x="7418388" y="4824583"/>
              <a:chExt cx="4156434" cy="125455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AA26FE8-F784-1CFC-2C5B-C6DB96EBEC28}"/>
                  </a:ext>
                </a:extLst>
              </p:cNvPr>
              <p:cNvGrpSpPr/>
              <p:nvPr/>
            </p:nvGrpSpPr>
            <p:grpSpPr>
              <a:xfrm>
                <a:off x="7418388" y="5709807"/>
                <a:ext cx="4156434" cy="369332"/>
                <a:chOff x="7418388" y="5709807"/>
                <a:chExt cx="4156434" cy="3693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(3.5)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8D1B1FF-A33E-20F2-D753-3AE399726F8A}"/>
                  </a:ext>
                </a:extLst>
              </p:cNvPr>
              <p:cNvCxnSpPr/>
              <p:nvPr/>
            </p:nvCxnSpPr>
            <p:spPr>
              <a:xfrm flipV="1">
                <a:off x="7708514" y="4828674"/>
                <a:ext cx="0" cy="777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EAA1542-0AED-09BC-2483-38E9E05A8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7168" y="4824583"/>
                <a:ext cx="0" cy="250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650C6A9-55E5-80B8-6C72-522F6F1AD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9051" y="5075274"/>
                <a:ext cx="0" cy="541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F4757FC-05E9-8A02-9ACA-E07AE9C0C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46735" y="4824583"/>
                <a:ext cx="177983" cy="7926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0EC2D7-8524-3496-A5F9-422449C86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907" y="5314249"/>
              <a:ext cx="0" cy="25069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92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A3AC1-D8C4-287B-D1CA-61C6BB29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ADD6-F199-7F07-1E4C-5E2DFD22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AAC129-19C2-7100-7AAC-61CC01FFB2A1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8A77790-7F6A-F7A5-7DD2-D188653984B7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F03678-1A19-14DD-B2D5-08E3CA8A2B1F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9AC40E5-7D32-043F-F98D-C0F843A460BB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C2E771-A52D-2E83-98BF-F9320E88C8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F0C9B9-7F9A-0636-6C57-14C8ADD90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8812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nice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(and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Change of variable from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dirty="0"/>
                  <a:t>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600" dirty="0"/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600" dirty="0"/>
                  <a:t>Pick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60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600" dirty="0"/>
                  <a:t> Any antiderivative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dirty="0"/>
                  <a:t> works.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/>
                  <a:t>, transforms time to scale where the process has constant rate 1,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16570"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EEE62D-599A-CE32-A38F-7E543E3D92D4}"/>
              </a:ext>
            </a:extLst>
          </p:cNvPr>
          <p:cNvSpPr txBox="1"/>
          <p:nvPr/>
        </p:nvSpPr>
        <p:spPr>
          <a:xfrm>
            <a:off x="3982573" y="6353177"/>
            <a:ext cx="820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This is a sketch of the formal proof – omitting the rigorous bits</a:t>
            </a:r>
          </a:p>
        </p:txBody>
      </p:sp>
    </p:spTree>
    <p:extLst>
      <p:ext uri="{BB962C8B-B14F-4D97-AF65-F5344CB8AC3E}">
        <p14:creationId xmlns:p14="http://schemas.microsoft.com/office/powerpoint/2010/main" val="230123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3854E-1F6B-9599-E7C4-162CBD55A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28E4-3139-32C6-6BBD-BE72776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005182-1A65-F6F4-4654-FA2D9BC5B1AF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F2907C5-863F-5EFC-1890-EA224EEB53FE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144472-0FA7-7E52-D1DE-BFF95462327A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9B25643-A606-6102-5220-650673EAF4C5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BB13B2-BDF7-4EDA-C11C-5D00F64A8F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9856D3-C869-3AB5-A200-DF04B846D2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/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Find the start and stop of the transformed time interval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blipFill>
                <a:blip r:embed="rId6"/>
                <a:stretch>
                  <a:fillRect l="-1070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/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Sample transformed times from a PPP with constant rate one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…}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blipFill>
                <a:blip r:embed="rId7"/>
                <a:stretch>
                  <a:fillRect l="-1070" t="-3896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/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Back-transform the instantiation to the original time scale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blipFill>
                <a:blip r:embed="rId8"/>
                <a:stretch>
                  <a:fillRect l="-1072" t="-263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3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65FAD6-F524-F03B-DF15-E26997EC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6" y="1025943"/>
            <a:ext cx="5770607" cy="157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9E10D-0EF1-CDA6-ED22-D20584E7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973" y="5088442"/>
            <a:ext cx="1361476" cy="1778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F20AE-157C-CC1E-5A74-A11DF36FA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36" y="4537117"/>
            <a:ext cx="4649112" cy="2320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3B72EB-B936-64C2-91B2-CD083CE2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973" y="880207"/>
            <a:ext cx="1361476" cy="136147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A49D2AB2-E19B-C18F-6CA0-E85592D9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5544"/>
          </a:xfrm>
        </p:spPr>
        <p:txBody>
          <a:bodyPr/>
          <a:lstStyle/>
          <a:p>
            <a:r>
              <a:rPr lang="en-US" dirty="0"/>
              <a:t>More in these works…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802A6C-56A7-6261-94F1-D47E32612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36" y="2767760"/>
            <a:ext cx="5318964" cy="149109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667F61E-A8CC-E1C4-C7E4-2F8E40D88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166" y="2914945"/>
            <a:ext cx="1491090" cy="14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1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4: Hands-on example (simple case)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CAA43-9704-9CA4-6604-B7B9B3EC0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765B4D-ACBD-26F1-2C19-2492DF83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365125"/>
            <a:ext cx="10145110" cy="1325563"/>
          </a:xfrm>
        </p:spPr>
        <p:txBody>
          <a:bodyPr/>
          <a:lstStyle/>
          <a:p>
            <a:r>
              <a:rPr lang="en-US" sz="4400" dirty="0"/>
              <a:t>Tuesday 17</a:t>
            </a:r>
            <a:r>
              <a:rPr lang="en-US" sz="4400" baseline="30000" dirty="0"/>
              <a:t>th</a:t>
            </a:r>
            <a:r>
              <a:rPr lang="en-US" sz="4400" dirty="0"/>
              <a:t> of December,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8DDFE2-6098-ADDF-6402-09573F08BD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1973698"/>
          <a:ext cx="10515599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862206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969110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code 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FCEE5D14-C4D5-94B7-DADE-588B84A111C7}"/>
              </a:ext>
            </a:extLst>
          </p:cNvPr>
          <p:cNvSpPr/>
          <p:nvPr/>
        </p:nvSpPr>
        <p:spPr>
          <a:xfrm>
            <a:off x="189186" y="3817738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E5BBD-BABA-8777-204E-FE642791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important properties for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Memorylessness</a:t>
                </a:r>
              </a:p>
              <a:p>
                <a:pPr marL="0" indent="0">
                  <a:buNone/>
                </a:pPr>
                <a:r>
                  <a:rPr lang="en-US" dirty="0"/>
                  <a:t>You can ignore what happens outside your interval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dirty="0"/>
                  <a:t>Composability </a:t>
                </a:r>
              </a:p>
              <a:p>
                <a:pPr marL="0" indent="0">
                  <a:buNone/>
                </a:pPr>
                <a:r>
                  <a:rPr lang="en-US" dirty="0"/>
                  <a:t>You can merge two NHPPPs with intensities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get a new NHPPP with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Transmutability (time warping)</a:t>
                </a:r>
              </a:p>
              <a:p>
                <a:pPr marL="0" indent="0">
                  <a:buNone/>
                </a:pPr>
                <a:r>
                  <a:rPr lang="en-US" dirty="0"/>
                  <a:t>Any one-to-one transformation of the intensity function results in a unique NHPPP in the transformed time axis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C09E-A265-4B0C-DB99-34AB4800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sampling strategy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Sampling from constant rate PPP is easy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Memorylessness</a:t>
                </a:r>
                <a:r>
                  <a:rPr lang="en-US" dirty="0"/>
                  <a:t> implies you can treat the piecewise as constant PPPs over disjoint interval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Composability motivates an acceptance-rejection algorithm for sampling from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warping allows efficient sampling if you have (cheap access to)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  <a:blipFill>
                <a:blip r:embed="rId2"/>
                <a:stretch>
                  <a:fillRect l="-1610" t="-2326" r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4532C-68A7-1F71-A712-B10824139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93005" y="1825625"/>
            <a:ext cx="1627299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easy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5EA90-46C1-40BF-5A55-67BB3B23A32E}"/>
              </a:ext>
            </a:extLst>
          </p:cNvPr>
          <p:cNvSpPr txBox="1"/>
          <p:nvPr/>
        </p:nvSpPr>
        <p:spPr>
          <a:xfrm>
            <a:off x="9193006" y="2309130"/>
            <a:ext cx="1537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 err="1"/>
              <a:t>peasy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97D89-9402-8D85-E23D-E451DF72D4C4}"/>
              </a:ext>
            </a:extLst>
          </p:cNvPr>
          <p:cNvSpPr txBox="1"/>
          <p:nvPr/>
        </p:nvSpPr>
        <p:spPr>
          <a:xfrm>
            <a:off x="9193005" y="3587803"/>
            <a:ext cx="28098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/>
              <a:t>almost always practical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/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i="1" dirty="0"/>
                  <a:t>sometimes 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possible, may be worth the hassle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i="1" dirty="0"/>
                  <a:t>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blipFill>
                <a:blip r:embed="rId3"/>
                <a:stretch>
                  <a:fillRect l="-4219" t="-333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03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2BCD5-09B4-5953-75CE-3EAD7285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Sampling from a PPP is easy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A317B3-0952-D6B3-CA88-E74937275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ED7-C93A-2828-9D18-0F617793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06" y="365125"/>
            <a:ext cx="11010388" cy="1325563"/>
          </a:xfrm>
        </p:spPr>
        <p:txBody>
          <a:bodyPr/>
          <a:lstStyle/>
          <a:p>
            <a:r>
              <a:rPr lang="en-US" dirty="0"/>
              <a:t>Constant intensity function (homogeneous 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FAEA-EA06-B8C8-B53A-677B94B5C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Sampling from a constant intensity function is easy.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interarrival times have an exponential distribution. </a:t>
            </a:r>
          </a:p>
        </p:txBody>
      </p:sp>
      <p:pic>
        <p:nvPicPr>
          <p:cNvPr id="16" name="Content Placeholder 17">
            <a:extLst>
              <a:ext uri="{FF2B5EF4-FFF2-40B4-BE49-F238E27FC236}">
                <a16:creationId xmlns:a16="http://schemas.microsoft.com/office/drawing/2014/main" id="{2D2C09B4-629A-382F-2F45-1D17FED1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0EB3DD0-4D7D-B3B9-268F-4F09BAE19ACF}"/>
              </a:ext>
            </a:extLst>
          </p:cNvPr>
          <p:cNvGrpSpPr/>
          <p:nvPr/>
        </p:nvGrpSpPr>
        <p:grpSpPr>
          <a:xfrm>
            <a:off x="7152850" y="2627523"/>
            <a:ext cx="4695738" cy="1660364"/>
            <a:chOff x="7152850" y="2627523"/>
            <a:chExt cx="4695738" cy="1660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/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Exponential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8E0C29-539A-7A54-EEB1-0242F82874EE}"/>
                </a:ext>
              </a:extLst>
            </p:cNvPr>
            <p:cNvGrpSpPr/>
            <p:nvPr/>
          </p:nvGrpSpPr>
          <p:grpSpPr>
            <a:xfrm>
              <a:off x="7152850" y="2986458"/>
              <a:ext cx="4032340" cy="1301429"/>
              <a:chOff x="7152850" y="2986458"/>
              <a:chExt cx="4032340" cy="130142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0A751DA-354D-76BC-603F-2A82C28F8D7C}"/>
                  </a:ext>
                </a:extLst>
              </p:cNvPr>
              <p:cNvGrpSpPr/>
              <p:nvPr/>
            </p:nvGrpSpPr>
            <p:grpSpPr>
              <a:xfrm>
                <a:off x="7580376" y="3524149"/>
                <a:ext cx="2989740" cy="164592"/>
                <a:chOff x="7580376" y="3277175"/>
                <a:chExt cx="2989740" cy="16459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FE49FE6-C234-9FB3-C2FA-9257E5834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DEC5842-9C79-41F1-4BC0-065D06D5F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327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CFC4230-7FB9-B151-5E05-A99D97754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011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FBF4189-F7CF-242A-ACF6-D2DE8D589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5800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982BEC8-37C2-6674-C6EA-293EE087F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018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83EA0DC-AE6E-C973-8737-CABBE68E2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359471"/>
                  <a:ext cx="242894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D930B3F-B0FA-CABB-7B03-2163B14DA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9229" y="3359471"/>
                  <a:ext cx="212242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CCE1AB1-9454-DDB7-7A44-5563829FF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4897" y="3359471"/>
                  <a:ext cx="447710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CBC5629-4754-1D9F-612E-20FD90638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9875" y="3359471"/>
                  <a:ext cx="13389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237A36-6B6A-682F-5441-80734CB63E88}"/>
                  </a:ext>
                </a:extLst>
              </p:cNvPr>
              <p:cNvCxnSpPr/>
              <p:nvPr/>
            </p:nvCxnSpPr>
            <p:spPr>
              <a:xfrm flipH="1">
                <a:off x="9124826" y="2986458"/>
                <a:ext cx="189186" cy="5829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16E8593-1AF3-ABDD-A311-60B9131772F3}"/>
                  </a:ext>
                </a:extLst>
              </p:cNvPr>
              <p:cNvGrpSpPr/>
              <p:nvPr/>
            </p:nvGrpSpPr>
            <p:grpSpPr>
              <a:xfrm>
                <a:off x="7840184" y="3816805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02A2FF0-29A0-2C5D-6550-181BB9C4E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/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44F3E7-CA4E-1A7A-AE21-34152B70400D}"/>
                  </a:ext>
                </a:extLst>
              </p:cNvPr>
              <p:cNvGrpSpPr/>
              <p:nvPr/>
            </p:nvGrpSpPr>
            <p:grpSpPr>
              <a:xfrm>
                <a:off x="9964897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B0A306-B95D-24FC-4A6C-AF3C41A64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FB5285D-8C1B-F0E9-224E-A305E2D01C83}"/>
                  </a:ext>
                </a:extLst>
              </p:cNvPr>
              <p:cNvGrpSpPr/>
              <p:nvPr/>
            </p:nvGrpSpPr>
            <p:grpSpPr>
              <a:xfrm>
                <a:off x="10576113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1E2081E-7F25-EE28-6320-A8A023DF0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DF56A0E-4E1B-CD63-5BEB-346821320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7389" y="3740713"/>
                <a:ext cx="122987" cy="2620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/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blipFill>
                <a:blip r:embed="rId8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6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127F7-08ED-7AC3-ABCA-1EF483551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0FA1D-CAC3-9790-8F29-C319635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Memorylessness</a:t>
            </a:r>
            <a:r>
              <a:rPr lang="en-US" dirty="0"/>
              <a:t>: Sampling from piecewise constant NHPPP is </a:t>
            </a:r>
            <a:r>
              <a:rPr lang="en-US" dirty="0" err="1"/>
              <a:t>peasy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28E8B-75FC-89E1-F099-B945EFE74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819A-06F0-98A9-127E-5108FAEEC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E473-C886-34C2-2ECB-E6667F4A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constant intensity function (NHPPP)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1506-E8EB-51F9-2D0D-7FD1C4AAEE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Look at each piecewise constant interval separately </a:t>
            </a:r>
          </a:p>
          <a:p>
            <a:r>
              <a:rPr lang="en-US" dirty="0"/>
              <a:t>In each interval you have a constant intensity (easy)</a:t>
            </a:r>
          </a:p>
          <a:p>
            <a:r>
              <a:rPr lang="en-US" dirty="0"/>
              <a:t>Return the union of all events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Sampling from piecewise constant intensities is easy (</a:t>
            </a:r>
            <a:r>
              <a:rPr lang="en-US" b="1" dirty="0" err="1"/>
              <a:t>memorylessness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1D8C3-0A93-1D6A-6DBA-ED3E56B57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7008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87744-73BB-7714-4734-192359ED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3. Composability: Sampling NHPPPs when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reduces to sampling from a PPP (#1) or piecewise constant NHPPP (#2)*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68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* You still need to find a constant or piecewise constant majorizer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i="1" dirty="0"/>
                  <a:t> whose choice determines your efficiency .</a:t>
                </a:r>
              </a:p>
              <a:p>
                <a:r>
                  <a:rPr lang="en-US" i="1" dirty="0"/>
                  <a:t>You cannot get achieve something difficult with zero effort. </a:t>
                </a:r>
              </a:p>
              <a:p>
                <a:r>
                  <a:rPr lang="en-US" i="1" dirty="0"/>
                  <a:t>You will put in some work. </a:t>
                </a:r>
              </a:p>
              <a:p>
                <a:r>
                  <a:rPr lang="en-US" i="1" dirty="0"/>
                  <a:t>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blipFill>
                <a:blip r:embed="rId3"/>
                <a:stretch>
                  <a:fillRect l="-880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60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1082</Words>
  <Application>Microsoft Macintosh PowerPoint</Application>
  <PresentationFormat>Widescreen</PresentationFormat>
  <Paragraphs>180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Office Theme</vt:lpstr>
      <vt:lpstr>Tuesday 17th of December, 2024</vt:lpstr>
      <vt:lpstr>Section 3: Sampling</vt:lpstr>
      <vt:lpstr>Three important properties for sampling</vt:lpstr>
      <vt:lpstr>Overview of the sampling strategy </vt:lpstr>
      <vt:lpstr>1. Sampling from a PPP is easy</vt:lpstr>
      <vt:lpstr>Constant intensity function (homogeneous PPP)</vt:lpstr>
      <vt:lpstr>2. Memorylessness: Sampling from piecewise constant NHPPP is peasy</vt:lpstr>
      <vt:lpstr>Piecewise constant intensity function (NHPPP)</vt:lpstr>
      <vt:lpstr>3. Composability: Sampling NHPPPs when you know λ(t) reduces to sampling from a PPP (#1) or piecewise constant NHPPP (#2)*</vt:lpstr>
      <vt:lpstr>Composability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λ(t): Thinning</vt:lpstr>
      <vt:lpstr>Thinning, efficiency</vt:lpstr>
      <vt:lpstr>Thinning, efficiency</vt:lpstr>
      <vt:lpstr>Thinning, efficiency</vt:lpstr>
      <vt:lpstr>4. Transmutability of time: Sampling NHPPPs when you know Λ, Λ^(-1) reduces to sampling from a PPP with rate one (#1) *</vt:lpstr>
      <vt:lpstr>Transmutability</vt:lpstr>
      <vt:lpstr>Transmutability</vt:lpstr>
      <vt:lpstr>A nice u is Λ (and then u^(-1) is Λ^(-1))</vt:lpstr>
      <vt:lpstr>Transmutability</vt:lpstr>
      <vt:lpstr>More in these works…</vt:lpstr>
      <vt:lpstr>Next … Section 4: Hands-on example (simple case)</vt:lpstr>
      <vt:lpstr>Tuesday 17th of December,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98</cp:revision>
  <dcterms:created xsi:type="dcterms:W3CDTF">2024-09-13T14:25:14Z</dcterms:created>
  <dcterms:modified xsi:type="dcterms:W3CDTF">2024-12-16T14:30:02Z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