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sldIdLst>
    <p:sldId id="257" r:id="rId5"/>
    <p:sldId id="1046" r:id="rId6"/>
    <p:sldId id="1052" r:id="rId7"/>
    <p:sldId id="1049" r:id="rId8"/>
    <p:sldId id="1051" r:id="rId9"/>
    <p:sldId id="1053" r:id="rId10"/>
    <p:sldId id="1058" r:id="rId11"/>
    <p:sldId id="1055" r:id="rId12"/>
    <p:sldId id="1070" r:id="rId13"/>
    <p:sldId id="1071" r:id="rId14"/>
    <p:sldId id="1062" r:id="rId15"/>
    <p:sldId id="1063" r:id="rId16"/>
    <p:sldId id="1064" r:id="rId17"/>
    <p:sldId id="1078" r:id="rId18"/>
    <p:sldId id="1073" r:id="rId19"/>
    <p:sldId id="1074" r:id="rId20"/>
    <p:sldId id="1075" r:id="rId21"/>
    <p:sldId id="1076" r:id="rId22"/>
    <p:sldId id="1077" r:id="rId23"/>
    <p:sldId id="1065" r:id="rId24"/>
    <p:sldId id="1066" r:id="rId25"/>
    <p:sldId id="1067" r:id="rId26"/>
    <p:sldId id="1068" r:id="rId27"/>
    <p:sldId id="1069" r:id="rId28"/>
    <p:sldId id="1084" r:id="rId29"/>
    <p:sldId id="1072" r:id="rId30"/>
    <p:sldId id="1054" r:id="rId31"/>
    <p:sldId id="1083" r:id="rId32"/>
    <p:sldId id="1081" r:id="rId33"/>
    <p:sldId id="1082" r:id="rId34"/>
    <p:sldId id="1087" r:id="rId35"/>
    <p:sldId id="1085" r:id="rId36"/>
    <p:sldId id="333" r:id="rId37"/>
    <p:sldId id="1086" r:id="rId38"/>
    <p:sldId id="1079" r:id="rId39"/>
    <p:sldId id="108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54E17-F4C1-DA44-68A0-12F0D9E02299}" v="163" dt="2024-10-24T12:00:46.280"/>
    <p1510:client id="{3386F1E1-383E-54AC-6936-A35E2C84F8C8}" v="124" dt="2024-10-24T11:56:16.523"/>
    <p1510:client id="{B75E930D-5E45-1C43-B22A-EB7A887D4510}" v="826" dt="2024-10-24T17:46:57.136"/>
    <p1510:client id="{EF2D0F1B-141F-5943-3652-63BD3E557E8F}" v="112" dt="2024-10-24T12:02:55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26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2" name="Google Shape;39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387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5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22.emf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19.emf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BBCC2-8225-BE7D-3257-9731BDE1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690" y="365125"/>
            <a:ext cx="10145110" cy="1325563"/>
          </a:xfrm>
        </p:spPr>
        <p:txBody>
          <a:bodyPr/>
          <a:lstStyle/>
          <a:p>
            <a:r>
              <a:rPr lang="en-US" sz="4400" dirty="0"/>
              <a:t>Tuesday 17</a:t>
            </a:r>
            <a:r>
              <a:rPr lang="en-US" sz="4400" baseline="30000" dirty="0"/>
              <a:t>th</a:t>
            </a:r>
            <a:r>
              <a:rPr lang="en-US" sz="4400" dirty="0"/>
              <a:t> of December, 2024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2125A1-A8AB-CFA0-C54F-8A364765CC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1973698"/>
          <a:ext cx="10515599" cy="3688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4283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862206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2969110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code review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68C45634-A874-B7E3-C11F-5C3696023CEC}"/>
              </a:ext>
            </a:extLst>
          </p:cNvPr>
          <p:cNvSpPr/>
          <p:nvPr/>
        </p:nvSpPr>
        <p:spPr>
          <a:xfrm>
            <a:off x="189186" y="3079042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4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55CD5-72A6-3C01-53B9-2BAC666C5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1C82D198-BEAF-457A-119E-0C35C0AC70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F69BAE-2C22-A42D-25E3-E84EBD36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F73F6-E8C4-4D5D-FB98-90D86170AC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interarrival times are the lengths of the interarrival time intervals </a:t>
            </a:r>
          </a:p>
          <a:p>
            <a:r>
              <a:rPr lang="en-US" dirty="0"/>
              <a:t>The arrival times and interarrival times give the same information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(… thus, the interarrival times are random)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E20D6F7-B6A9-2B1A-9BCB-BF8B54DD73E5}"/>
              </a:ext>
            </a:extLst>
          </p:cNvPr>
          <p:cNvGrpSpPr/>
          <p:nvPr/>
        </p:nvGrpSpPr>
        <p:grpSpPr>
          <a:xfrm>
            <a:off x="7580376" y="3524149"/>
            <a:ext cx="2989740" cy="164592"/>
            <a:chOff x="7580376" y="3277175"/>
            <a:chExt cx="2989740" cy="16459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7EB88CC-7E30-F1C6-0F56-F8DD3F6227BB}"/>
                </a:ext>
              </a:extLst>
            </p:cNvPr>
            <p:cNvCxnSpPr>
              <a:cxnSpLocks/>
            </p:cNvCxnSpPr>
            <p:nvPr/>
          </p:nvCxnSpPr>
          <p:spPr>
            <a:xfrm>
              <a:off x="7580376" y="3277175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E7815B-3CE5-02B0-908A-434052937475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70" y="3277175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88E8632-06B9-E9D1-4CBC-6C873ACEDDE0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116" y="3277175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F5F2903-A94C-4B7A-9434-4B0D47897B29}"/>
                </a:ext>
              </a:extLst>
            </p:cNvPr>
            <p:cNvCxnSpPr>
              <a:cxnSpLocks/>
            </p:cNvCxnSpPr>
            <p:nvPr/>
          </p:nvCxnSpPr>
          <p:spPr>
            <a:xfrm>
              <a:off x="9958000" y="3277175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4F3FB67-9124-6D7E-E28C-FBBCF319D24C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018" y="3277175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8A29FE-69D6-E1B6-620D-B5DF943BAA99}"/>
                </a:ext>
              </a:extLst>
            </p:cNvPr>
            <p:cNvCxnSpPr>
              <a:cxnSpLocks/>
            </p:cNvCxnSpPr>
            <p:nvPr/>
          </p:nvCxnSpPr>
          <p:spPr>
            <a:xfrm>
              <a:off x="7580376" y="3359471"/>
              <a:ext cx="2428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83A609A-2C7F-4106-4FB0-3844924AFF32}"/>
                </a:ext>
              </a:extLst>
            </p:cNvPr>
            <p:cNvCxnSpPr>
              <a:cxnSpLocks/>
            </p:cNvCxnSpPr>
            <p:nvPr/>
          </p:nvCxnSpPr>
          <p:spPr>
            <a:xfrm>
              <a:off x="7829229" y="3359471"/>
              <a:ext cx="212242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14D4E41-6CBC-899C-D4A6-F8F180D23B97}"/>
                </a:ext>
              </a:extLst>
            </p:cNvPr>
            <p:cNvCxnSpPr>
              <a:cxnSpLocks/>
            </p:cNvCxnSpPr>
            <p:nvPr/>
          </p:nvCxnSpPr>
          <p:spPr>
            <a:xfrm>
              <a:off x="9964897" y="3359471"/>
              <a:ext cx="44771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ED9D45D-5D12-28E2-99D0-D1965087180F}"/>
                </a:ext>
              </a:extLst>
            </p:cNvPr>
            <p:cNvCxnSpPr>
              <a:cxnSpLocks/>
            </p:cNvCxnSpPr>
            <p:nvPr/>
          </p:nvCxnSpPr>
          <p:spPr>
            <a:xfrm>
              <a:off x="10429875" y="3359471"/>
              <a:ext cx="13389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3B6EF9F-5738-BE46-308C-C9403F7731A6}"/>
              </a:ext>
            </a:extLst>
          </p:cNvPr>
          <p:cNvGrpSpPr/>
          <p:nvPr/>
        </p:nvGrpSpPr>
        <p:grpSpPr>
          <a:xfrm>
            <a:off x="9133720" y="2366781"/>
            <a:ext cx="3058280" cy="1226079"/>
            <a:chOff x="9133720" y="2329073"/>
            <a:chExt cx="3058280" cy="122607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55CD03-2595-4AAE-C231-69282142ACFE}"/>
                </a:ext>
              </a:extLst>
            </p:cNvPr>
            <p:cNvSpPr txBox="1"/>
            <p:nvPr/>
          </p:nvSpPr>
          <p:spPr>
            <a:xfrm>
              <a:off x="10052440" y="2329073"/>
              <a:ext cx="2139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interarrival intervals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1181F9D-4492-6C2D-8786-95DA8FDFE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3720" y="2695074"/>
              <a:ext cx="959056" cy="8600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25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B1DA5-742B-E36B-9AAE-96BD79B57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56D9D67-E06B-3AF4-796B-63B8E34D04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188124-A920-2DB7-82FF-17A096B3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2391B-BF63-8618-B1D8-563915B2A4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Hereon, we refer only to arrival times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8833AB-8CED-B959-51C7-1CECBEE35ADE}"/>
              </a:ext>
            </a:extLst>
          </p:cNvPr>
          <p:cNvGrpSpPr/>
          <p:nvPr/>
        </p:nvGrpSpPr>
        <p:grpSpPr>
          <a:xfrm>
            <a:off x="7580376" y="3524149"/>
            <a:ext cx="2989740" cy="164592"/>
            <a:chOff x="7580376" y="3277175"/>
            <a:chExt cx="2989740" cy="16459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1694E7C-D131-87B4-7D83-047333CBC0BC}"/>
                </a:ext>
              </a:extLst>
            </p:cNvPr>
            <p:cNvCxnSpPr>
              <a:cxnSpLocks/>
            </p:cNvCxnSpPr>
            <p:nvPr/>
          </p:nvCxnSpPr>
          <p:spPr>
            <a:xfrm>
              <a:off x="7580376" y="3277175"/>
              <a:ext cx="0" cy="164592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3BF535-0783-4DA1-5162-E71705A6B3E6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70" y="3277175"/>
              <a:ext cx="0" cy="164592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667E41-FC2D-51DD-D92A-D7BA3634911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116" y="3277175"/>
              <a:ext cx="0" cy="164592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3E8F60-FD47-517B-E70F-6C949EBDFEDD}"/>
                </a:ext>
              </a:extLst>
            </p:cNvPr>
            <p:cNvCxnSpPr>
              <a:cxnSpLocks/>
            </p:cNvCxnSpPr>
            <p:nvPr/>
          </p:nvCxnSpPr>
          <p:spPr>
            <a:xfrm>
              <a:off x="9958000" y="3277175"/>
              <a:ext cx="0" cy="164592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02B461-18D0-8C82-47C7-C21C18D5B98F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018" y="3277175"/>
              <a:ext cx="0" cy="164592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74BA46-55DC-75F3-3774-F29C5C807517}"/>
                </a:ext>
              </a:extLst>
            </p:cNvPr>
            <p:cNvCxnSpPr>
              <a:cxnSpLocks/>
            </p:cNvCxnSpPr>
            <p:nvPr/>
          </p:nvCxnSpPr>
          <p:spPr>
            <a:xfrm>
              <a:off x="7580376" y="3359471"/>
              <a:ext cx="242894" cy="0"/>
            </a:xfrm>
            <a:prstGeom prst="straightConnector1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8D4165A-D39D-4FA7-765D-41794D47677A}"/>
                </a:ext>
              </a:extLst>
            </p:cNvPr>
            <p:cNvCxnSpPr>
              <a:cxnSpLocks/>
            </p:cNvCxnSpPr>
            <p:nvPr/>
          </p:nvCxnSpPr>
          <p:spPr>
            <a:xfrm>
              <a:off x="7829229" y="3359471"/>
              <a:ext cx="2122421" cy="0"/>
            </a:xfrm>
            <a:prstGeom prst="straightConnector1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B060FC1-C578-7BC9-8FEC-16C6FBD4AEFC}"/>
                </a:ext>
              </a:extLst>
            </p:cNvPr>
            <p:cNvCxnSpPr>
              <a:cxnSpLocks/>
            </p:cNvCxnSpPr>
            <p:nvPr/>
          </p:nvCxnSpPr>
          <p:spPr>
            <a:xfrm>
              <a:off x="9964897" y="3359471"/>
              <a:ext cx="447710" cy="0"/>
            </a:xfrm>
            <a:prstGeom prst="straightConnector1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EAC4585-DA21-4510-C6DC-8A411DFACC6A}"/>
                </a:ext>
              </a:extLst>
            </p:cNvPr>
            <p:cNvCxnSpPr>
              <a:cxnSpLocks/>
            </p:cNvCxnSpPr>
            <p:nvPr/>
          </p:nvCxnSpPr>
          <p:spPr>
            <a:xfrm>
              <a:off x="10429875" y="3359471"/>
              <a:ext cx="133891" cy="0"/>
            </a:xfrm>
            <a:prstGeom prst="straightConnector1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D127AC-C8F2-1422-D8AF-152DEE773F78}"/>
              </a:ext>
            </a:extLst>
          </p:cNvPr>
          <p:cNvGrpSpPr/>
          <p:nvPr/>
        </p:nvGrpSpPr>
        <p:grpSpPr>
          <a:xfrm>
            <a:off x="9133720" y="2366781"/>
            <a:ext cx="3058280" cy="1226079"/>
            <a:chOff x="9133720" y="2329073"/>
            <a:chExt cx="3058280" cy="122607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2622BEE-6A8A-044F-FF78-C68A971FFA25}"/>
                </a:ext>
              </a:extLst>
            </p:cNvPr>
            <p:cNvSpPr txBox="1"/>
            <p:nvPr/>
          </p:nvSpPr>
          <p:spPr>
            <a:xfrm>
              <a:off x="10052440" y="2329073"/>
              <a:ext cx="2139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>
                  <a:solidFill>
                    <a:schemeClr val="bg1">
                      <a:lumMod val="75000"/>
                    </a:schemeClr>
                  </a:solidFill>
                </a:rPr>
                <a:t>interarrival intervals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B68645F-891A-CA23-C1AD-1FF135CA6C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3720" y="2695074"/>
              <a:ext cx="959056" cy="860078"/>
            </a:xfrm>
            <a:prstGeom prst="straightConnector1">
              <a:avLst/>
            </a:prstGeom>
            <a:ln w="63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84EE1E-54B3-2A7C-8CF0-755BC1F29EBD}"/>
              </a:ext>
            </a:extLst>
          </p:cNvPr>
          <p:cNvCxnSpPr>
            <a:cxnSpLocks/>
          </p:cNvCxnSpPr>
          <p:nvPr/>
        </p:nvCxnSpPr>
        <p:spPr>
          <a:xfrm>
            <a:off x="6781269" y="3822381"/>
            <a:ext cx="0" cy="8571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39081D1-0BA9-58FB-BC75-558997FDBC2C}"/>
              </a:ext>
            </a:extLst>
          </p:cNvPr>
          <p:cNvGrpSpPr/>
          <p:nvPr/>
        </p:nvGrpSpPr>
        <p:grpSpPr>
          <a:xfrm>
            <a:off x="6781269" y="3822381"/>
            <a:ext cx="1042001" cy="164592"/>
            <a:chOff x="6781269" y="3822381"/>
            <a:chExt cx="1042001" cy="16459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DB120B4-6F4C-EB42-5C79-2E6CEF2FAA59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70" y="3822381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DF9BAE8-F2D2-FFDD-FEA1-DF1483FAF51E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3904677"/>
              <a:ext cx="104200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2E224-EAF0-39DF-8894-1D1CDA9656F1}"/>
              </a:ext>
            </a:extLst>
          </p:cNvPr>
          <p:cNvGrpSpPr/>
          <p:nvPr/>
        </p:nvGrpSpPr>
        <p:grpSpPr>
          <a:xfrm>
            <a:off x="6781269" y="3822381"/>
            <a:ext cx="3176731" cy="376487"/>
            <a:chOff x="6781269" y="3791413"/>
            <a:chExt cx="3176731" cy="37648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3C4E8C-0E0E-AD24-C227-DC470D99CEAC}"/>
                </a:ext>
              </a:extLst>
            </p:cNvPr>
            <p:cNvCxnSpPr>
              <a:cxnSpLocks/>
            </p:cNvCxnSpPr>
            <p:nvPr/>
          </p:nvCxnSpPr>
          <p:spPr>
            <a:xfrm>
              <a:off x="9958000" y="3791413"/>
              <a:ext cx="0" cy="3764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8E0267C-3EEB-A098-6F7A-E9CF4226A141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17038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D7EF27-8CE8-C8F3-67E1-67583C646C35}"/>
              </a:ext>
            </a:extLst>
          </p:cNvPr>
          <p:cNvGrpSpPr/>
          <p:nvPr/>
        </p:nvGrpSpPr>
        <p:grpSpPr>
          <a:xfrm>
            <a:off x="6781269" y="3822381"/>
            <a:ext cx="3636749" cy="588382"/>
            <a:chOff x="6781269" y="3579518"/>
            <a:chExt cx="3636749" cy="58838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574F3E8-647E-5E93-76D7-FABE5F356E1A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018" y="3579518"/>
              <a:ext cx="0" cy="5883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7310C7A-2149-0FE3-9262-E55CABABFD26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631338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A2812B-3F1A-D9F3-E2B9-9E2F2D67467F}"/>
              </a:ext>
            </a:extLst>
          </p:cNvPr>
          <p:cNvGrpSpPr/>
          <p:nvPr/>
        </p:nvGrpSpPr>
        <p:grpSpPr>
          <a:xfrm>
            <a:off x="6781269" y="3822381"/>
            <a:ext cx="3788847" cy="800276"/>
            <a:chOff x="6781269" y="3367624"/>
            <a:chExt cx="3788847" cy="80027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8A0ECE6-E4C3-B03F-CE3B-C4D3D0C8DCB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116" y="3367624"/>
              <a:ext cx="0" cy="8002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31DA818-023A-3ED9-D1D2-21F929393CD0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782497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3EE927A-9AF5-277C-4325-B12D90A4D37E}"/>
              </a:ext>
            </a:extLst>
          </p:cNvPr>
          <p:cNvSpPr txBox="1"/>
          <p:nvPr/>
        </p:nvSpPr>
        <p:spPr>
          <a:xfrm>
            <a:off x="6269508" y="2536196"/>
            <a:ext cx="140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arrival times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276BB2-36C8-3B28-3A75-CF0B2649440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971399" y="2905528"/>
            <a:ext cx="474202" cy="119181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9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99726-45FC-A82A-63AF-655615D25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76E4574-92FD-74A9-29AD-2406492031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ED6AC-E1F3-5EAB-25AF-D12C77CD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non-repeatable events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2751F-1578-8DEA-A397-72859E12E8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If the point process models a </a:t>
            </a:r>
            <a:r>
              <a:rPr lang="en-US" i="1" dirty="0"/>
              <a:t>nonrepeatable</a:t>
            </a:r>
            <a:r>
              <a:rPr lang="en-US" dirty="0"/>
              <a:t> event, we care only about the </a:t>
            </a:r>
            <a:r>
              <a:rPr lang="en-US" b="1" dirty="0"/>
              <a:t>earliest event.</a:t>
            </a:r>
          </a:p>
          <a:p>
            <a:pPr marL="0" indent="0">
              <a:buNone/>
            </a:pPr>
            <a:r>
              <a:rPr lang="en-US" dirty="0"/>
              <a:t>Will it occur in the interval, and, and if so, when?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model a cause of death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467CE-6216-FC2D-83C6-40BE2F673D7D}"/>
              </a:ext>
            </a:extLst>
          </p:cNvPr>
          <p:cNvSpPr txBox="1"/>
          <p:nvPr/>
        </p:nvSpPr>
        <p:spPr>
          <a:xfrm>
            <a:off x="6206727" y="2928551"/>
            <a:ext cx="156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earliest event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C8FA5B-E026-23D2-F6D6-FA2B9DE005F9}"/>
              </a:ext>
            </a:extLst>
          </p:cNvPr>
          <p:cNvCxnSpPr>
            <a:cxnSpLocks/>
          </p:cNvCxnSpPr>
          <p:nvPr/>
        </p:nvCxnSpPr>
        <p:spPr>
          <a:xfrm>
            <a:off x="7195267" y="3286897"/>
            <a:ext cx="550239" cy="41104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7C1E1A-F87E-5900-D024-EC996C56C8DF}"/>
              </a:ext>
            </a:extLst>
          </p:cNvPr>
          <p:cNvSpPr txBox="1"/>
          <p:nvPr/>
        </p:nvSpPr>
        <p:spPr>
          <a:xfrm>
            <a:off x="9198138" y="2496941"/>
            <a:ext cx="2406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ignore these events</a:t>
            </a:r>
          </a:p>
          <a:p>
            <a:r>
              <a:rPr lang="en-US" i="1" dirty="0"/>
              <a:t>(they are undefined – </a:t>
            </a:r>
          </a:p>
          <a:p>
            <a:r>
              <a:rPr lang="en-US" i="1" dirty="0"/>
              <a:t>they have no meaning)</a:t>
            </a: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6D93D67F-8E6C-43D8-E68D-4BAC8C4AAD4E}"/>
              </a:ext>
            </a:extLst>
          </p:cNvPr>
          <p:cNvSpPr/>
          <p:nvPr/>
        </p:nvSpPr>
        <p:spPr>
          <a:xfrm rot="2700000">
            <a:off x="9809355" y="3620429"/>
            <a:ext cx="288723" cy="284873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3752C4F6-89A0-9CCE-B1CB-846A044211FF}"/>
              </a:ext>
            </a:extLst>
          </p:cNvPr>
          <p:cNvSpPr/>
          <p:nvPr/>
        </p:nvSpPr>
        <p:spPr>
          <a:xfrm rot="2700000">
            <a:off x="10266556" y="3620429"/>
            <a:ext cx="288723" cy="284873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AC872FD-F174-EB70-FD2C-BAB8320DAD95}"/>
              </a:ext>
            </a:extLst>
          </p:cNvPr>
          <p:cNvSpPr/>
          <p:nvPr/>
        </p:nvSpPr>
        <p:spPr>
          <a:xfrm rot="2700000">
            <a:off x="10429254" y="3620427"/>
            <a:ext cx="288723" cy="284873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7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22BC9-AB42-0F0F-4CD3-58DC0B57B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74DDB88-72BB-1B2C-EEC9-5228CCC1C9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96E3D4-6A32-D19C-914B-556B6593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repeatable events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4FCB0-F8F9-ED4C-F2D1-BC9C40C6A2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If the point process models a </a:t>
            </a:r>
            <a:r>
              <a:rPr lang="en-US" i="1" dirty="0"/>
              <a:t>repeatable</a:t>
            </a:r>
            <a:r>
              <a:rPr lang="en-US" dirty="0"/>
              <a:t> event, we care are about </a:t>
            </a:r>
            <a:r>
              <a:rPr lang="en-US" b="1" dirty="0"/>
              <a:t>all events</a:t>
            </a:r>
            <a:r>
              <a:rPr lang="en-US" i="1" dirty="0"/>
              <a:t>.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Will any occur in the interval, and, and if so, when?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model the emergence of tumors, or the start of symptomatic episodes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7ED02-CB06-03BD-055E-9CE594032E9F}"/>
              </a:ext>
            </a:extLst>
          </p:cNvPr>
          <p:cNvSpPr txBox="1"/>
          <p:nvPr/>
        </p:nvSpPr>
        <p:spPr>
          <a:xfrm>
            <a:off x="6477000" y="2810887"/>
            <a:ext cx="503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all events are defined – all events have a meaning </a:t>
            </a:r>
          </a:p>
        </p:txBody>
      </p:sp>
    </p:spTree>
    <p:extLst>
      <p:ext uri="{BB962C8B-B14F-4D97-AF65-F5344CB8AC3E}">
        <p14:creationId xmlns:p14="http://schemas.microsoft.com/office/powerpoint/2010/main" val="134500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1A35-CE93-F85C-AEEB-907F6440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point 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8D92FA-8C4F-E1BA-B0D6-CF65ECFB7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types of point processes</a:t>
            </a:r>
          </a:p>
          <a:p>
            <a:r>
              <a:rPr lang="en-US" dirty="0"/>
              <a:t>We will consider only a one type – the Poisson point process</a:t>
            </a:r>
          </a:p>
        </p:txBody>
      </p:sp>
    </p:spTree>
    <p:extLst>
      <p:ext uri="{BB962C8B-B14F-4D97-AF65-F5344CB8AC3E}">
        <p14:creationId xmlns:p14="http://schemas.microsoft.com/office/powerpoint/2010/main" val="261792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FACF17-7E58-D07B-B841-B355B021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Poisson point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D138B9C0-E626-0374-0B3D-DD7C05495A0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If for a sequence of events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80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/>
                  <a:t> and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/>
                  <a:t>, then that sequence is a Poisson point process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D138B9C0-E626-0374-0B3D-DD7C05495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B7E84A9F-A8A5-1398-86DA-9912F6A45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67" y="2706220"/>
            <a:ext cx="5072665" cy="17682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8F480FE-D56C-313C-52AB-562975D15E17}"/>
              </a:ext>
            </a:extLst>
          </p:cNvPr>
          <p:cNvGrpSpPr/>
          <p:nvPr/>
        </p:nvGrpSpPr>
        <p:grpSpPr>
          <a:xfrm>
            <a:off x="1385048" y="1565040"/>
            <a:ext cx="9958620" cy="1568125"/>
            <a:chOff x="1398495" y="1565040"/>
            <a:chExt cx="9958620" cy="156812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688156-6F54-BE7D-D177-65B39D538EF1}"/>
                </a:ext>
              </a:extLst>
            </p:cNvPr>
            <p:cNvSpPr/>
            <p:nvPr/>
          </p:nvSpPr>
          <p:spPr>
            <a:xfrm>
              <a:off x="1398495" y="2706220"/>
              <a:ext cx="1492624" cy="4269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6CBC3FA-91C4-0BA8-4523-A407E8D30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1460" y="1768382"/>
              <a:ext cx="4383740" cy="8974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76E558A-AE3E-297A-3FB2-4557E0B5F36B}"/>
                    </a:ext>
                  </a:extLst>
                </p:cNvPr>
                <p:cNvSpPr txBox="1"/>
                <p:nvPr/>
              </p:nvSpPr>
              <p:spPr>
                <a:xfrm>
                  <a:off x="7298440" y="1565040"/>
                  <a:ext cx="40586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>
                      <a:solidFill>
                        <a:srgbClr val="FF0000"/>
                      </a:solidFill>
                    </a:rPr>
                    <a:t>Number of events between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i="1">
                      <a:solidFill>
                        <a:srgbClr val="FF0000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oMath>
                  </a14:m>
                  <a:endParaRPr lang="en-US" i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76E558A-AE3E-297A-3FB2-4557E0B5F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8440" y="1565040"/>
                  <a:ext cx="405867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20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3064D4-8C47-FABD-F37F-BCA0EAF26A7F}"/>
              </a:ext>
            </a:extLst>
          </p:cNvPr>
          <p:cNvGrpSpPr/>
          <p:nvPr/>
        </p:nvGrpSpPr>
        <p:grpSpPr>
          <a:xfrm>
            <a:off x="3861641" y="2345568"/>
            <a:ext cx="6181851" cy="1701952"/>
            <a:chOff x="3861641" y="2345568"/>
            <a:chExt cx="6181851" cy="17019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99FA413-9C7D-7D04-CCDB-F3E1AA737B39}"/>
                    </a:ext>
                  </a:extLst>
                </p:cNvPr>
                <p:cNvSpPr txBox="1"/>
                <p:nvPr/>
              </p:nvSpPr>
              <p:spPr>
                <a:xfrm>
                  <a:off x="7241378" y="2345568"/>
                  <a:ext cx="28021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Δt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>
                      <a:solidFill>
                        <a:srgbClr val="FF0000"/>
                      </a:solidFill>
                    </a:rPr>
                    <a:t> becomes 0 </a:t>
                  </a:r>
                  <a:r>
                    <a:rPr lang="en-US" b="1" i="1">
                      <a:solidFill>
                        <a:srgbClr val="FF0000"/>
                      </a:solidFill>
                    </a:rPr>
                    <a:t>very fast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99FA413-9C7D-7D04-CCDB-F3E1AA737B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1378" y="2345568"/>
                  <a:ext cx="2802114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Cross 29">
              <a:extLst>
                <a:ext uri="{FF2B5EF4-FFF2-40B4-BE49-F238E27FC236}">
                  <a16:creationId xmlns:a16="http://schemas.microsoft.com/office/drawing/2014/main" id="{FF79A71C-BAC7-832B-B9E8-791172636987}"/>
                </a:ext>
              </a:extLst>
            </p:cNvPr>
            <p:cNvSpPr/>
            <p:nvPr/>
          </p:nvSpPr>
          <p:spPr>
            <a:xfrm rot="2700000">
              <a:off x="5117272" y="2600858"/>
              <a:ext cx="585475" cy="577668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ross 30">
              <a:extLst>
                <a:ext uri="{FF2B5EF4-FFF2-40B4-BE49-F238E27FC236}">
                  <a16:creationId xmlns:a16="http://schemas.microsoft.com/office/drawing/2014/main" id="{66B50E84-1CFB-6C7B-962B-9F222697FD83}"/>
                </a:ext>
              </a:extLst>
            </p:cNvPr>
            <p:cNvSpPr/>
            <p:nvPr/>
          </p:nvSpPr>
          <p:spPr>
            <a:xfrm rot="2700000">
              <a:off x="4664557" y="3035645"/>
              <a:ext cx="585475" cy="577668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ross 31">
              <a:extLst>
                <a:ext uri="{FF2B5EF4-FFF2-40B4-BE49-F238E27FC236}">
                  <a16:creationId xmlns:a16="http://schemas.microsoft.com/office/drawing/2014/main" id="{2E577548-EB37-E739-667F-1B1144C049F4}"/>
                </a:ext>
              </a:extLst>
            </p:cNvPr>
            <p:cNvSpPr/>
            <p:nvPr/>
          </p:nvSpPr>
          <p:spPr>
            <a:xfrm rot="2700000">
              <a:off x="3857737" y="3465949"/>
              <a:ext cx="585475" cy="577668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CBAF2C-CDD4-4A2C-F359-445F41B00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4659" y="2552791"/>
              <a:ext cx="1577789" cy="1268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407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F3757-B5F8-E7CE-A9DD-07F938F23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5A3B03-24F6-3678-4194-98BFA2D6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Poisson point process (in English)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4CCF175E-CCBE-5E1F-B643-6ACDD638CD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If for a sequence of events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80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/>
                  <a:t> and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/>
                  <a:t>, then that sequence is a Poisson point process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4CCF175E-CCBE-5E1F-B643-6ACDD638CD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 r="-733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D7F28E0D-7E6A-728E-0291-1CCF0762E5D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/>
                  <a:t>Over a vanishingly small interval</a:t>
                </a:r>
              </a:p>
              <a:p>
                <a:r>
                  <a:rPr lang="en-US" i="1">
                    <a:solidFill>
                      <a:srgbClr val="FF0000"/>
                    </a:solidFill>
                  </a:rPr>
                  <a:t>you may get 1 event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>
                    <a:solidFill>
                      <a:srgbClr val="FF0000"/>
                    </a:solidFill>
                  </a:rPr>
                  <a:t> …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D7F28E0D-7E6A-728E-0291-1CCF0762E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90" t="-2319" r="-24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D969C632-C224-6488-7663-F1748CF3C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67" y="2706220"/>
            <a:ext cx="5072665" cy="176828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5A58F34-E353-5ECD-478A-36183F2856DF}"/>
              </a:ext>
            </a:extLst>
          </p:cNvPr>
          <p:cNvGrpSpPr/>
          <p:nvPr/>
        </p:nvGrpSpPr>
        <p:grpSpPr>
          <a:xfrm>
            <a:off x="3769665" y="2678859"/>
            <a:ext cx="2182219" cy="1281950"/>
            <a:chOff x="3769665" y="2678859"/>
            <a:chExt cx="2182219" cy="12819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72FCC2-E715-63D9-B1D0-C7002069C823}"/>
                </a:ext>
              </a:extLst>
            </p:cNvPr>
            <p:cNvSpPr/>
            <p:nvPr/>
          </p:nvSpPr>
          <p:spPr>
            <a:xfrm>
              <a:off x="4867835" y="2678859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71C2D11-94DE-6CAA-DCF3-C39B6F163542}"/>
                </a:ext>
              </a:extLst>
            </p:cNvPr>
            <p:cNvSpPr/>
            <p:nvPr/>
          </p:nvSpPr>
          <p:spPr>
            <a:xfrm>
              <a:off x="4388226" y="3113646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B9B905-08F2-3C8E-4786-C2E1906180B1}"/>
                </a:ext>
              </a:extLst>
            </p:cNvPr>
            <p:cNvSpPr/>
            <p:nvPr/>
          </p:nvSpPr>
          <p:spPr>
            <a:xfrm>
              <a:off x="3769665" y="3530503"/>
              <a:ext cx="802336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EEA6452-1A31-C908-A8F1-9977969CD647}"/>
              </a:ext>
            </a:extLst>
          </p:cNvPr>
          <p:cNvGrpSpPr/>
          <p:nvPr/>
        </p:nvGrpSpPr>
        <p:grpSpPr>
          <a:xfrm>
            <a:off x="892667" y="2593696"/>
            <a:ext cx="5320557" cy="950256"/>
            <a:chOff x="892667" y="2593696"/>
            <a:chExt cx="5320557" cy="9502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0FFE84-D969-4769-2F98-4575B5C4F5BA}"/>
                </a:ext>
              </a:extLst>
            </p:cNvPr>
            <p:cNvSpPr/>
            <p:nvPr/>
          </p:nvSpPr>
          <p:spPr>
            <a:xfrm>
              <a:off x="892667" y="3109165"/>
              <a:ext cx="4579608" cy="43478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8A7767E-399D-5215-0BE7-A166A402CE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6754" y="2593696"/>
              <a:ext cx="776470" cy="51546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723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45B18-BB59-C570-08C5-BE702B66F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533382-B195-93E8-8000-294346BF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Poisson point process (in English)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2876B337-1227-42C0-535A-FD411CA9F3C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If for a sequence of events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80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/>
                  <a:t> and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/>
                  <a:t>, then that sequence is a Poisson point process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2876B337-1227-42C0-535A-FD411CA9F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 r="-733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63DCFA21-BAF4-F31C-FB39-7A74D2E84EC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 w="1905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/>
                  <a:t>Over a vanishingly small interval</a:t>
                </a:r>
              </a:p>
              <a:p>
                <a:r>
                  <a:rPr lang="en-US" i="1" dirty="0">
                    <a:solidFill>
                      <a:schemeClr val="tx1"/>
                    </a:solidFill>
                  </a:rPr>
                  <a:t>you may get 1 event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/>
                  <a:t> …</a:t>
                </a:r>
              </a:p>
              <a:p>
                <a:r>
                  <a:rPr lang="en-US" i="1" dirty="0">
                    <a:solidFill>
                      <a:srgbClr val="FF0000"/>
                    </a:solidFill>
                  </a:rPr>
                  <a:t>otherwise, you’ll get 0 events;  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63DCFA21-BAF4-F31C-FB39-7A74D2E84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90" t="-2319" r="-24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383641AB-E360-C073-1704-0DE28C420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67" y="2706220"/>
            <a:ext cx="5072665" cy="176828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0238CC7-ECF4-32BE-91CF-00AA43A2407F}"/>
              </a:ext>
            </a:extLst>
          </p:cNvPr>
          <p:cNvGrpSpPr/>
          <p:nvPr/>
        </p:nvGrpSpPr>
        <p:grpSpPr>
          <a:xfrm>
            <a:off x="3769665" y="2678859"/>
            <a:ext cx="2182219" cy="1281950"/>
            <a:chOff x="3769665" y="2678859"/>
            <a:chExt cx="2182219" cy="12819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87534A5-E482-5AA4-70D7-2ACFA74336A4}"/>
                </a:ext>
              </a:extLst>
            </p:cNvPr>
            <p:cNvSpPr/>
            <p:nvPr/>
          </p:nvSpPr>
          <p:spPr>
            <a:xfrm>
              <a:off x="4867835" y="2678859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A126C2-EE2D-4EEF-61B9-9581100F4EB4}"/>
                </a:ext>
              </a:extLst>
            </p:cNvPr>
            <p:cNvSpPr/>
            <p:nvPr/>
          </p:nvSpPr>
          <p:spPr>
            <a:xfrm>
              <a:off x="4388226" y="3113646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B5CA8D-E886-A618-3BC5-8908A568B3BD}"/>
                </a:ext>
              </a:extLst>
            </p:cNvPr>
            <p:cNvSpPr/>
            <p:nvPr/>
          </p:nvSpPr>
          <p:spPr>
            <a:xfrm>
              <a:off x="3769665" y="3530503"/>
              <a:ext cx="802336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8435B3D-0D4A-8970-9FE9-A0D843E0007B}"/>
              </a:ext>
            </a:extLst>
          </p:cNvPr>
          <p:cNvGrpSpPr/>
          <p:nvPr/>
        </p:nvGrpSpPr>
        <p:grpSpPr>
          <a:xfrm>
            <a:off x="892667" y="2651967"/>
            <a:ext cx="5334003" cy="777033"/>
            <a:chOff x="892667" y="3109165"/>
            <a:chExt cx="5334003" cy="77703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782065-0ABE-774C-3FAC-225B03D9BB29}"/>
                </a:ext>
              </a:extLst>
            </p:cNvPr>
            <p:cNvSpPr/>
            <p:nvPr/>
          </p:nvSpPr>
          <p:spPr>
            <a:xfrm>
              <a:off x="892667" y="3109165"/>
              <a:ext cx="4579608" cy="43478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D90ED05-937A-9764-4EBE-8FDCF945E2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7949" y="3447581"/>
              <a:ext cx="728721" cy="4386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9940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FAFD4-4B35-D0FB-85CA-F58930D1C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530E52-6B11-AB2A-A7C9-D44F6F64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Poisson point process (in English)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DE2C5D27-5DDD-F8CA-3835-BDBCF0202DA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If for a sequence of events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80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/>
                  <a:t> and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/>
                  <a:t>, then that sequence is a Poisson point process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DE2C5D27-5DDD-F8CA-3835-BDBCF0202D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 r="-733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941F1226-C18B-7DAB-FF07-97255E61952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/>
                  <a:t>Over a vanishingly small interval</a:t>
                </a:r>
              </a:p>
              <a:p>
                <a:r>
                  <a:rPr lang="en-US" i="1" dirty="0">
                    <a:solidFill>
                      <a:schemeClr val="tx1"/>
                    </a:solidFill>
                  </a:rPr>
                  <a:t>you may get 1 event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/>
                  <a:t> …</a:t>
                </a:r>
              </a:p>
              <a:p>
                <a:r>
                  <a:rPr lang="en-US" i="1" dirty="0"/>
                  <a:t>otherwise, you’ll get 0 events;  </a:t>
                </a:r>
              </a:p>
              <a:p>
                <a:r>
                  <a:rPr lang="en-US" i="1" dirty="0">
                    <a:solidFill>
                      <a:srgbClr val="FF0000"/>
                    </a:solidFill>
                  </a:rPr>
                  <a:t>you’ll never get many concurrent events 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941F1226-C18B-7DAB-FF07-97255E6195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90" t="-2319" r="-24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9ADB90B9-E04C-0DCB-640D-BE9FECF0F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67" y="2706220"/>
            <a:ext cx="5072665" cy="176828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38C620E-31BE-8AAE-60A7-A569588960D4}"/>
              </a:ext>
            </a:extLst>
          </p:cNvPr>
          <p:cNvGrpSpPr/>
          <p:nvPr/>
        </p:nvGrpSpPr>
        <p:grpSpPr>
          <a:xfrm>
            <a:off x="3769665" y="2678859"/>
            <a:ext cx="2182219" cy="1281950"/>
            <a:chOff x="3769665" y="2678859"/>
            <a:chExt cx="2182219" cy="12819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3D05EB0-21D6-BA23-5BC9-F242DAFF57B7}"/>
                </a:ext>
              </a:extLst>
            </p:cNvPr>
            <p:cNvSpPr/>
            <p:nvPr/>
          </p:nvSpPr>
          <p:spPr>
            <a:xfrm>
              <a:off x="4867835" y="2678859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1466E5-655D-A865-1B56-6D34DB1EA620}"/>
                </a:ext>
              </a:extLst>
            </p:cNvPr>
            <p:cNvSpPr/>
            <p:nvPr/>
          </p:nvSpPr>
          <p:spPr>
            <a:xfrm>
              <a:off x="4388226" y="3113646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228A93-3CC8-2DBA-ECAE-5B7741B04B8B}"/>
                </a:ext>
              </a:extLst>
            </p:cNvPr>
            <p:cNvSpPr/>
            <p:nvPr/>
          </p:nvSpPr>
          <p:spPr>
            <a:xfrm>
              <a:off x="3769665" y="3530503"/>
              <a:ext cx="802336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20D2CA-A414-C0FD-335E-0927A7488950}"/>
              </a:ext>
            </a:extLst>
          </p:cNvPr>
          <p:cNvGrpSpPr/>
          <p:nvPr/>
        </p:nvGrpSpPr>
        <p:grpSpPr>
          <a:xfrm>
            <a:off x="892667" y="3526022"/>
            <a:ext cx="5279533" cy="475272"/>
            <a:chOff x="892667" y="3109165"/>
            <a:chExt cx="5279533" cy="47527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F0138B-2C08-9330-53AF-B1A92C6A26C8}"/>
                </a:ext>
              </a:extLst>
            </p:cNvPr>
            <p:cNvSpPr/>
            <p:nvPr/>
          </p:nvSpPr>
          <p:spPr>
            <a:xfrm>
              <a:off x="892667" y="3109165"/>
              <a:ext cx="4579608" cy="43478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6711983-82D0-3AB7-A7D5-E9DC1506D3F8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5497949" y="3447581"/>
              <a:ext cx="674251" cy="1368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9204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7D6F6-F256-D6DB-FF23-7B0AECDCA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3F9AD2-6953-CE6C-B923-CD4BBC58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Poisson point process (in English)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CFC2DEAF-B6EC-0AAE-212E-904B910FAD3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If for a sequence of events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80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/>
                  <a:t> and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/>
                  <a:t>, then that sequence is a Poisson point process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CFC2DEAF-B6EC-0AAE-212E-904B910FA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 r="-733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00224637-D33A-78AC-B420-C090259BC6B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/>
                  <a:t>Over a vanishingly small interval</a:t>
                </a:r>
              </a:p>
              <a:p>
                <a:r>
                  <a:rPr lang="en-US" i="1" dirty="0">
                    <a:solidFill>
                      <a:schemeClr val="tx1"/>
                    </a:solidFill>
                  </a:rPr>
                  <a:t>you may get 1 event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/>
                  <a:t> …</a:t>
                </a:r>
              </a:p>
              <a:p>
                <a:r>
                  <a:rPr lang="en-US" i="1" dirty="0"/>
                  <a:t>otherwise, you’ll get 0 events;  </a:t>
                </a:r>
              </a:p>
              <a:p>
                <a:r>
                  <a:rPr lang="en-US" i="1" dirty="0"/>
                  <a:t>you’ll never get many concurrent events </a:t>
                </a:r>
              </a:p>
              <a:p>
                <a:r>
                  <a:rPr lang="en-US" i="1" dirty="0">
                    <a:solidFill>
                      <a:srgbClr val="FF0000"/>
                    </a:solidFill>
                  </a:rPr>
                  <a:t>and it does not matter what happened in the past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00224637-D33A-78AC-B420-C090259BC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90" t="-2319" r="-24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437D0A46-AE6D-3474-E626-404A83C3C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67" y="2706220"/>
            <a:ext cx="5072665" cy="176828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AA3CDB3-4023-2FBC-960C-1D19315158E4}"/>
              </a:ext>
            </a:extLst>
          </p:cNvPr>
          <p:cNvGrpSpPr/>
          <p:nvPr/>
        </p:nvGrpSpPr>
        <p:grpSpPr>
          <a:xfrm>
            <a:off x="3769665" y="2678859"/>
            <a:ext cx="2182219" cy="1281950"/>
            <a:chOff x="3769665" y="2678859"/>
            <a:chExt cx="2182219" cy="12819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4C60EDE-77BD-E855-4C3E-3474FDFCC70F}"/>
                </a:ext>
              </a:extLst>
            </p:cNvPr>
            <p:cNvSpPr/>
            <p:nvPr/>
          </p:nvSpPr>
          <p:spPr>
            <a:xfrm>
              <a:off x="4867835" y="2678859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A16F8C4-9F46-66ED-FD1E-C0AA7A7B1F72}"/>
                </a:ext>
              </a:extLst>
            </p:cNvPr>
            <p:cNvSpPr/>
            <p:nvPr/>
          </p:nvSpPr>
          <p:spPr>
            <a:xfrm>
              <a:off x="4388226" y="3113646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B0293F-80B6-8BDE-7F78-A434B649D487}"/>
                </a:ext>
              </a:extLst>
            </p:cNvPr>
            <p:cNvSpPr/>
            <p:nvPr/>
          </p:nvSpPr>
          <p:spPr>
            <a:xfrm>
              <a:off x="3769665" y="3530503"/>
              <a:ext cx="802336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41E24D1-DCFA-E527-4094-8F059C8355C8}"/>
              </a:ext>
            </a:extLst>
          </p:cNvPr>
          <p:cNvGrpSpPr/>
          <p:nvPr/>
        </p:nvGrpSpPr>
        <p:grpSpPr>
          <a:xfrm>
            <a:off x="892667" y="3956326"/>
            <a:ext cx="5334003" cy="857412"/>
            <a:chOff x="892667" y="3109165"/>
            <a:chExt cx="5334003" cy="8574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D60B16-5FAE-E6EC-C2FB-B236B7874850}"/>
                </a:ext>
              </a:extLst>
            </p:cNvPr>
            <p:cNvSpPr/>
            <p:nvPr/>
          </p:nvSpPr>
          <p:spPr>
            <a:xfrm>
              <a:off x="892667" y="3109165"/>
              <a:ext cx="4579608" cy="43478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421F0-6220-3751-80A1-3772EFCD93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7949" y="3447581"/>
              <a:ext cx="728721" cy="5189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690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2: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BFE889A8-5DA2-E073-8488-6A55EF1E3B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intensity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the example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BFE889A8-5DA2-E073-8488-6A55EF1E3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4DF765-6E9C-A8AC-2A12-DEB52B7E17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Event times for five instantiations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6E8BF7E-45B9-531A-C62F-9A6AD05434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1712443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D7B28-3CEA-4B9E-BC23-4110E7C66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592B259C-587E-005E-12AD-5CFF658A97A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intensity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the example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592B259C-587E-005E-12AD-5CFF658A9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C7CA96-D038-29AF-531C-EB25E0A541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histogram of the event times for 100 instantiations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DEC9053-F859-39BD-A932-05DFAD6538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742434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DC884-3C93-0127-4105-29B9D04EE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DF7CF565-192C-0265-2C99-5A2431E241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intensity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the example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DF7CF565-192C-0265-2C99-5A2431E24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91D715-3BA2-9127-1497-50C32ACFB0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… for 1000 instantiations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D504FBD-FE25-B9C5-A7FD-964059FFEF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77761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10E42-9F38-E48F-24B6-D908D8BDD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C924A5C6-C3A5-1125-F254-6A4057B4619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intensity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the example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C924A5C6-C3A5-1125-F254-6A4057B46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BB2BED-B0C5-5FAE-1191-46A8A9493F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… and for 10000 instantiations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E2F9E90-1670-83FA-AD8E-9D14C8A76C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206649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47C18-A661-6C0A-9BAF-350CBB050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835C7F74-2820-B130-567A-5A418D021A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intensity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the example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835C7F74-2820-B130-567A-5A418D021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595BD86-0837-F8E3-967E-552FAF27EF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As the number of instantiations goes to infinity, the histogram approaches the shape of the intensity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intensity function governs event occurrence.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(It is the same quantity as the hazard function in survival analysis)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595BD86-0837-F8E3-967E-552FAF27EF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87D556-B7E0-FDBB-6CE4-41D62F575D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2678A5-FEE8-C84F-2902-7532FE6EF28E}"/>
              </a:ext>
            </a:extLst>
          </p:cNvPr>
          <p:cNvSpPr txBox="1"/>
          <p:nvPr/>
        </p:nvSpPr>
        <p:spPr>
          <a:xfrm>
            <a:off x="6333565" y="5903259"/>
            <a:ext cx="5593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intensity function is scaled by the expected number of events in the interval to be on the same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5922EA-F675-AB4E-52CF-594C3F9C2D76}"/>
                  </a:ext>
                </a:extLst>
              </p:cNvPr>
              <p:cNvSpPr txBox="1"/>
              <p:nvPr/>
            </p:nvSpPr>
            <p:spPr>
              <a:xfrm>
                <a:off x="10850962" y="3580777"/>
                <a:ext cx="643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5922EA-F675-AB4E-52CF-594C3F9C2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962" y="3580777"/>
                <a:ext cx="6439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683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B272-0921-0574-8B8B-2C9AAFFA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Time-homogeneous and non-homogeneous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D522E-9991-A9E4-FCD4-AE127C9D4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constant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the Poisson point process (PPP) is called time-homogeneous</a:t>
                </a:r>
              </a:p>
              <a:p>
                <a:r>
                  <a:rPr lang="en-US" dirty="0"/>
                  <a:t>Otherwise, it is called a non-homogeneous PPP (NHPPP)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D522E-9991-A9E4-FCD4-AE127C9D4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512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847EBF-6073-F229-4FCC-20C32505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events vs earliest event in the example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2138C8-46BE-7AE2-E687-732D59006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events, 10K instantiations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89C0F-59FB-904E-8031-358CA3957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Earliest event, 10K instantiations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4FB3511-E2B2-17F7-92E4-E490E9C8C5C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4B0C565-3DA6-E21A-2A1B-B190CE0F40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F00209-6310-DED9-4A57-CA921A82AC73}"/>
              </a:ext>
            </a:extLst>
          </p:cNvPr>
          <p:cNvSpPr txBox="1"/>
          <p:nvPr/>
        </p:nvSpPr>
        <p:spPr>
          <a:xfrm>
            <a:off x="6477794" y="5866497"/>
            <a:ext cx="5276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histogram of the earliest event times does not approach the shape of the intensity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E8F999-9314-E353-EF79-123D18580CA9}"/>
                  </a:ext>
                </a:extLst>
              </p:cNvPr>
              <p:cNvSpPr txBox="1"/>
              <p:nvPr/>
            </p:nvSpPr>
            <p:spPr>
              <a:xfrm>
                <a:off x="2858814" y="2975769"/>
                <a:ext cx="2805960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∈[1, 5]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elsewhere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E8F999-9314-E353-EF79-123D18580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814" y="2975769"/>
                <a:ext cx="2805960" cy="710194"/>
              </a:xfrm>
              <a:prstGeom prst="rect">
                <a:avLst/>
              </a:prstGeom>
              <a:blipFill>
                <a:blip r:embed="rId4"/>
                <a:stretch>
                  <a:fillRect l="-12217" t="-191228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7BBE7E-D1B8-CE55-25D7-E03FDD3191EF}"/>
                  </a:ext>
                </a:extLst>
              </p:cNvPr>
              <p:cNvSpPr txBox="1"/>
              <p:nvPr/>
            </p:nvSpPr>
            <p:spPr>
              <a:xfrm>
                <a:off x="8243834" y="2975769"/>
                <a:ext cx="2805960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∈[1, 5]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elsewhere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7BBE7E-D1B8-CE55-25D7-E03FDD319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834" y="2975769"/>
                <a:ext cx="2805960" cy="710194"/>
              </a:xfrm>
              <a:prstGeom prst="rect">
                <a:avLst/>
              </a:prstGeom>
              <a:blipFill>
                <a:blip r:embed="rId5"/>
                <a:stretch>
                  <a:fillRect l="-11659" t="-191228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563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D8A5-F13F-01BB-43BD-C3D449F9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events vs earliest event, different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16181-0D8A-71E2-C54B-CBF0E2E23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events, 100K instantiations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8774C88-5843-D1A4-4ACB-1F00455149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53CF1F-DCF6-010B-00A3-D14B6DE03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Earliest event</a:t>
            </a:r>
            <a:r>
              <a:rPr lang="en-US"/>
              <a:t>, 100K </a:t>
            </a:r>
            <a:r>
              <a:rPr lang="en-US" dirty="0"/>
              <a:t>instantiations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71AA7DB-A9D9-3134-282D-1C83B52E10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F761AA-5483-D85E-1694-E6D92A570723}"/>
                  </a:ext>
                </a:extLst>
              </p:cNvPr>
              <p:cNvSpPr txBox="1"/>
              <p:nvPr/>
            </p:nvSpPr>
            <p:spPr>
              <a:xfrm>
                <a:off x="1941030" y="3041081"/>
                <a:ext cx="3216329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∈[1, 5]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elsewhere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F761AA-5483-D85E-1694-E6D92A570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030" y="3041081"/>
                <a:ext cx="3216329" cy="710194"/>
              </a:xfrm>
              <a:prstGeom prst="rect">
                <a:avLst/>
              </a:prstGeom>
              <a:blipFill>
                <a:blip r:embed="rId4"/>
                <a:stretch>
                  <a:fillRect l="-9804" t="-189474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C1EBB8-AE8B-D445-3F7B-B47D31AF2FFE}"/>
                  </a:ext>
                </a:extLst>
              </p:cNvPr>
              <p:cNvSpPr txBox="1"/>
              <p:nvPr/>
            </p:nvSpPr>
            <p:spPr>
              <a:xfrm>
                <a:off x="8575048" y="3041081"/>
                <a:ext cx="3216329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∈[1, 5]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elsewhere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C1EBB8-AE8B-D445-3F7B-B47D31AF2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048" y="3041081"/>
                <a:ext cx="3216329" cy="710194"/>
              </a:xfrm>
              <a:prstGeom prst="rect">
                <a:avLst/>
              </a:prstGeom>
              <a:blipFill>
                <a:blip r:embed="rId5"/>
                <a:stretch>
                  <a:fillRect l="-9843" t="-189474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546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BFF91B-8841-C579-2334-BC9253F4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three important 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D8C128B-2639-8AF9-DF65-46A5B84FC47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Intensity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Cumulative intensity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Inverse cumulative intensity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defined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D8C128B-2639-8AF9-DF65-46A5B84FC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570C7F9-DAF2-A954-B963-47F9AB2D4F15}"/>
              </a:ext>
            </a:extLst>
          </p:cNvPr>
          <p:cNvSpPr txBox="1"/>
          <p:nvPr/>
        </p:nvSpPr>
        <p:spPr>
          <a:xfrm>
            <a:off x="6172200" y="1690688"/>
            <a:ext cx="4425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Always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Sufficient to sample from any NHPPP efficiently and accurately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C9A27A-EAC9-2D9E-779C-E640DC4BA081}"/>
              </a:ext>
            </a:extLst>
          </p:cNvPr>
          <p:cNvSpPr txBox="1"/>
          <p:nvPr/>
        </p:nvSpPr>
        <p:spPr>
          <a:xfrm>
            <a:off x="6172200" y="4647344"/>
            <a:ext cx="4785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Not always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If available, you accelerate sampling by several times</a:t>
            </a:r>
          </a:p>
        </p:txBody>
      </p:sp>
    </p:spTree>
    <p:extLst>
      <p:ext uri="{BB962C8B-B14F-4D97-AF65-F5344CB8AC3E}">
        <p14:creationId xmlns:p14="http://schemas.microsoft.com/office/powerpoint/2010/main" val="1185028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CFDD1-AE6C-6DCA-13EA-8F5AD8465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D3D6D8-8D08-3C6B-C9C6-5C843C52546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A492712-308C-9C1C-8F08-7DA58A2E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Intensity and cumulative intensity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AC5BEF2-4C8D-ED15-E59E-0EA26C94588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Intensity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AC5BEF2-4C8D-ED15-E59E-0EA26C9458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96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72BAD05-3B00-DF81-5802-5570332813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FABA4E8F-4EC2-2C2C-4271-E7FCDBD4865C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n-US" dirty="0"/>
                  <a:t>Cumulative intensity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FABA4E8F-4EC2-2C2C-4271-E7FCDBD48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5"/>
                <a:stretch>
                  <a:fillRect l="-195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64EDB5-65E7-CC9B-B574-EE69ED9B552D}"/>
                  </a:ext>
                </a:extLst>
              </p:cNvPr>
              <p:cNvSpPr txBox="1"/>
              <p:nvPr/>
            </p:nvSpPr>
            <p:spPr>
              <a:xfrm>
                <a:off x="7646705" y="3109380"/>
                <a:ext cx="1947841" cy="7117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64EDB5-65E7-CC9B-B574-EE69ED9B5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705" y="3109380"/>
                <a:ext cx="1947841" cy="711733"/>
              </a:xfrm>
              <a:prstGeom prst="rect">
                <a:avLst/>
              </a:prstGeom>
              <a:blipFill>
                <a:blip r:embed="rId6"/>
                <a:stretch>
                  <a:fillRect l="-7097" t="-152632" b="-229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34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3628-7107-EFB3-3A28-DE8228B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building block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3ED44-39A1-4EB4-BF7E-62DC2090B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16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7E2B8-55ED-5078-6085-369522F49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E909EE9-EE94-F766-10D9-1B28D304E19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30B6D34-48A2-D89F-D164-388F363B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Intensity and cumulative intensity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1FA84E63-D6BA-E016-B355-D3CB494E927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Intensity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1FA84E63-D6BA-E016-B355-D3CB494E9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96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A97FC212-3896-7C60-832D-6B2EE63A1383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n-US" dirty="0"/>
                  <a:t>Cumulative intensity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A97FC212-3896-7C60-832D-6B2EE63A1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 l="-195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A2C46C-5F5C-7C01-F6FC-FE5320750D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D99D34D-616A-2844-0B1C-F1DBF0ED8016}"/>
              </a:ext>
            </a:extLst>
          </p:cNvPr>
          <p:cNvGrpSpPr/>
          <p:nvPr/>
        </p:nvGrpSpPr>
        <p:grpSpPr>
          <a:xfrm>
            <a:off x="3398071" y="3636447"/>
            <a:ext cx="2306610" cy="1293899"/>
            <a:chOff x="3398071" y="3636447"/>
            <a:chExt cx="2306610" cy="12938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377091-3663-EEEA-64DE-839875D30A0D}"/>
                    </a:ext>
                  </a:extLst>
                </p:cNvPr>
                <p:cNvSpPr txBox="1"/>
                <p:nvPr/>
              </p:nvSpPr>
              <p:spPr>
                <a:xfrm>
                  <a:off x="3398071" y="3636447"/>
                  <a:ext cx="23066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2.3, 3.6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=1.3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377091-3663-EEEA-64DE-839875D30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071" y="3636447"/>
                  <a:ext cx="230661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EB2049C-A67D-A733-3F54-21AC8D55AC3B}"/>
                </a:ext>
              </a:extLst>
            </p:cNvPr>
            <p:cNvCxnSpPr>
              <a:cxnSpLocks/>
            </p:cNvCxnSpPr>
            <p:nvPr/>
          </p:nvCxnSpPr>
          <p:spPr>
            <a:xfrm>
              <a:off x="3756454" y="4005779"/>
              <a:ext cx="160638" cy="9245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D03C4B-E116-5A7B-1193-3DDA89030402}"/>
              </a:ext>
            </a:extLst>
          </p:cNvPr>
          <p:cNvGrpSpPr/>
          <p:nvPr/>
        </p:nvGrpSpPr>
        <p:grpSpPr>
          <a:xfrm>
            <a:off x="7288359" y="3280062"/>
            <a:ext cx="2384820" cy="1212714"/>
            <a:chOff x="7288359" y="3280062"/>
            <a:chExt cx="2384820" cy="12127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A1FD0FB-BD7A-E64C-6CE5-6AB4F6BBF8DA}"/>
                    </a:ext>
                  </a:extLst>
                </p:cNvPr>
                <p:cNvSpPr txBox="1"/>
                <p:nvPr/>
              </p:nvSpPr>
              <p:spPr>
                <a:xfrm>
                  <a:off x="7288359" y="3280062"/>
                  <a:ext cx="2384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3.6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(2.3)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=1.3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A1FD0FB-BD7A-E64C-6CE5-6AB4F6BBF8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8359" y="3280062"/>
                  <a:ext cx="238482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F0C38D4-35E5-0A6B-5954-6C35C5612974}"/>
                </a:ext>
              </a:extLst>
            </p:cNvPr>
            <p:cNvCxnSpPr/>
            <p:nvPr/>
          </p:nvCxnSpPr>
          <p:spPr>
            <a:xfrm>
              <a:off x="8677295" y="4127157"/>
              <a:ext cx="0" cy="365619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0ABAA81-CE50-B35B-AE73-3D4ED04FB4DE}"/>
                </a:ext>
              </a:extLst>
            </p:cNvPr>
            <p:cNvCxnSpPr>
              <a:cxnSpLocks/>
            </p:cNvCxnSpPr>
            <p:nvPr/>
          </p:nvCxnSpPr>
          <p:spPr>
            <a:xfrm>
              <a:off x="7694116" y="3625595"/>
              <a:ext cx="933751" cy="6843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8071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9516A-B2D6-6E16-0DFA-2BFC6A1A9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D19FECAF-8A64-B27A-37D8-1A1416CD216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82FE6D-F8AF-AC4C-4207-8DDF55F1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Intensity and cumulative intensity functions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55CC57-EC30-DAEA-8713-9CA2EE315E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85ED3A7-383D-415A-F834-FE13636B7437}"/>
              </a:ext>
            </a:extLst>
          </p:cNvPr>
          <p:cNvGrpSpPr/>
          <p:nvPr/>
        </p:nvGrpSpPr>
        <p:grpSpPr>
          <a:xfrm>
            <a:off x="3174124" y="3636447"/>
            <a:ext cx="2823451" cy="1293899"/>
            <a:chOff x="3174124" y="3636447"/>
            <a:chExt cx="2823451" cy="12938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6D11B06-1CC3-9555-4221-76CCEAA5B85C}"/>
                    </a:ext>
                  </a:extLst>
                </p:cNvPr>
                <p:cNvSpPr txBox="1"/>
                <p:nvPr/>
              </p:nvSpPr>
              <p:spPr>
                <a:xfrm>
                  <a:off x="3174124" y="3636447"/>
                  <a:ext cx="2823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6D11B06-1CC3-9555-4221-76CCEAA5B8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4124" y="3636447"/>
                  <a:ext cx="282345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E0E5A41-689D-1E47-B167-51E4962D738D}"/>
                </a:ext>
              </a:extLst>
            </p:cNvPr>
            <p:cNvCxnSpPr>
              <a:cxnSpLocks/>
            </p:cNvCxnSpPr>
            <p:nvPr/>
          </p:nvCxnSpPr>
          <p:spPr>
            <a:xfrm>
              <a:off x="3756454" y="4005779"/>
              <a:ext cx="160638" cy="9245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11C04B-4FE2-3F66-7212-FC519AE303DF}"/>
              </a:ext>
            </a:extLst>
          </p:cNvPr>
          <p:cNvGrpSpPr/>
          <p:nvPr/>
        </p:nvGrpSpPr>
        <p:grpSpPr>
          <a:xfrm>
            <a:off x="7288359" y="3280062"/>
            <a:ext cx="2967607" cy="1212714"/>
            <a:chOff x="7288359" y="3280062"/>
            <a:chExt cx="2967607" cy="12127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955B67E-B879-2F8B-CE3A-1974C5FE3A9A}"/>
                    </a:ext>
                  </a:extLst>
                </p:cNvPr>
                <p:cNvSpPr txBox="1"/>
                <p:nvPr/>
              </p:nvSpPr>
              <p:spPr>
                <a:xfrm>
                  <a:off x="7288359" y="3280062"/>
                  <a:ext cx="29676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955B67E-B879-2F8B-CE3A-1974C5FE3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8359" y="3280062"/>
                  <a:ext cx="296760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9BD16BE-F00F-8A10-E324-4B602AE91895}"/>
                </a:ext>
              </a:extLst>
            </p:cNvPr>
            <p:cNvCxnSpPr/>
            <p:nvPr/>
          </p:nvCxnSpPr>
          <p:spPr>
            <a:xfrm>
              <a:off x="8677295" y="4127157"/>
              <a:ext cx="0" cy="365619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8BE3DB-39BB-F09F-BAA7-72C035222E3F}"/>
                </a:ext>
              </a:extLst>
            </p:cNvPr>
            <p:cNvCxnSpPr>
              <a:cxnSpLocks/>
            </p:cNvCxnSpPr>
            <p:nvPr/>
          </p:nvCxnSpPr>
          <p:spPr>
            <a:xfrm>
              <a:off x="7694116" y="3625595"/>
              <a:ext cx="933751" cy="6843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FECF11-230C-7A1D-191C-B2CF809A051E}"/>
                  </a:ext>
                </a:extLst>
              </p:cNvPr>
              <p:cNvSpPr txBox="1"/>
              <p:nvPr/>
            </p:nvSpPr>
            <p:spPr>
              <a:xfrm>
                <a:off x="2990566" y="1574171"/>
                <a:ext cx="621086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Poisson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3200" dirty="0"/>
                  <a:t>, </a:t>
                </a:r>
              </a:p>
              <a:p>
                <a:r>
                  <a:rPr lang="en-US" sz="3200" dirty="0"/>
                  <a:t>irrespective of the form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FECF11-230C-7A1D-191C-B2CF809A0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566" y="1574171"/>
                <a:ext cx="6210867" cy="1077218"/>
              </a:xfrm>
              <a:prstGeom prst="rect">
                <a:avLst/>
              </a:prstGeom>
              <a:blipFill>
                <a:blip r:embed="rId6"/>
                <a:stretch>
                  <a:fillRect l="-2449" t="-6977" r="-1429" b="-17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137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3FF7C-4AEA-F494-1D56-70E41B9C7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252057-FDA8-024D-8094-EE3D521CF6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6AC51B-9273-63B0-D5C4-1DA46C68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intensity function and its 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058835FE-A2C1-8D31-BD16-31CAB79D10D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Cumulative intensity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058835FE-A2C1-8D31-BD16-31CAB79D10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96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BA04777E-18C7-ADCA-58D7-45513E208F7F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n-US" dirty="0"/>
                  <a:t>Inverse cumulative intensity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BA04777E-18C7-ADCA-58D7-45513E208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 l="-1956" t="-151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DCFC46B-3D98-7E16-AFF3-B7ED15294F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A4678A-4193-5CC4-841E-9C4F011E62BC}"/>
                  </a:ext>
                </a:extLst>
              </p:cNvPr>
              <p:cNvSpPr txBox="1"/>
              <p:nvPr/>
            </p:nvSpPr>
            <p:spPr>
              <a:xfrm>
                <a:off x="7144082" y="2969591"/>
                <a:ext cx="1785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A4678A-4193-5CC4-841E-9C4F011E6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082" y="2969591"/>
                <a:ext cx="17852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A33498-8D77-2820-CBB7-5A43303211F8}"/>
                  </a:ext>
                </a:extLst>
              </p:cNvPr>
              <p:cNvSpPr txBox="1"/>
              <p:nvPr/>
            </p:nvSpPr>
            <p:spPr>
              <a:xfrm>
                <a:off x="1680131" y="2969591"/>
                <a:ext cx="2222468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A33498-8D77-2820-CBB7-5A4330321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131" y="2969591"/>
                <a:ext cx="2222468" cy="710194"/>
              </a:xfrm>
              <a:prstGeom prst="rect">
                <a:avLst/>
              </a:prstGeom>
              <a:blipFill>
                <a:blip r:embed="rId7"/>
                <a:stretch>
                  <a:fillRect l="-14205" t="-189474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029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09EC9A-6208-675A-C86F-822F7948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984" y="1748075"/>
            <a:ext cx="4858799" cy="3685276"/>
          </a:xfrm>
          <a:prstGeom prst="rect">
            <a:avLst/>
          </a:prstGeom>
        </p:spPr>
      </p:pic>
      <p:sp>
        <p:nvSpPr>
          <p:cNvPr id="394" name="Google Shape;39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2800"/>
              <a:buFont typeface="Georgia"/>
              <a:buNone/>
            </a:pPr>
            <a:r>
              <a:rPr lang="en-US" dirty="0"/>
              <a:t>Duality with the Poisson counting process 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53169-3AD7-6C46-913F-65D5F3FD4DDE}"/>
              </a:ext>
            </a:extLst>
          </p:cNvPr>
          <p:cNvSpPr txBox="1"/>
          <p:nvPr/>
        </p:nvSpPr>
        <p:spPr>
          <a:xfrm>
            <a:off x="1375718" y="2056972"/>
            <a:ext cx="3368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Poisson </a:t>
            </a:r>
            <a:r>
              <a:rPr lang="en-US" sz="3200" i="1" dirty="0">
                <a:solidFill>
                  <a:srgbClr val="FF0000"/>
                </a:solidFill>
              </a:rPr>
              <a:t>counting process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0BB39-E3DC-424F-BA93-D910107A369A}"/>
              </a:ext>
            </a:extLst>
          </p:cNvPr>
          <p:cNvSpPr txBox="1"/>
          <p:nvPr/>
        </p:nvSpPr>
        <p:spPr>
          <a:xfrm>
            <a:off x="5546984" y="5636387"/>
            <a:ext cx="5018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Poisson </a:t>
            </a:r>
            <a:r>
              <a:rPr lang="en-US" sz="3200" i="1" dirty="0">
                <a:solidFill>
                  <a:srgbClr val="FF0000"/>
                </a:solidFill>
              </a:rPr>
              <a:t>point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E63BFB-87E9-7236-C2E8-A854BC528EF0}"/>
                  </a:ext>
                </a:extLst>
              </p:cNvPr>
              <p:cNvSpPr txBox="1"/>
              <p:nvPr/>
            </p:nvSpPr>
            <p:spPr>
              <a:xfrm>
                <a:off x="1375718" y="3212761"/>
                <a:ext cx="2920406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Cumulative number events over time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E63BFB-87E9-7236-C2E8-A854BC528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718" y="3212761"/>
                <a:ext cx="2920406" cy="1015663"/>
              </a:xfrm>
              <a:prstGeom prst="rect">
                <a:avLst/>
              </a:prstGeom>
              <a:blipFill>
                <a:blip r:embed="rId4"/>
                <a:stretch>
                  <a:fillRect l="-2165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0D8C510A-3DB3-8A73-1EBE-5849B34AAB6F}"/>
              </a:ext>
            </a:extLst>
          </p:cNvPr>
          <p:cNvSpPr/>
          <p:nvPr/>
        </p:nvSpPr>
        <p:spPr>
          <a:xfrm>
            <a:off x="5056992" y="1797739"/>
            <a:ext cx="382795" cy="2945088"/>
          </a:xfrm>
          <a:prstGeom prst="lef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B3A784-A9CA-AC4F-834C-294AE0D6652C}"/>
                  </a:ext>
                </a:extLst>
              </p:cNvPr>
              <p:cNvSpPr txBox="1"/>
              <p:nvPr/>
            </p:nvSpPr>
            <p:spPr>
              <a:xfrm>
                <a:off x="6340453" y="6226865"/>
                <a:ext cx="36383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B3A784-A9CA-AC4F-834C-294AE0D66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453" y="6226865"/>
                <a:ext cx="363833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>
            <a:extLst>
              <a:ext uri="{FF2B5EF4-FFF2-40B4-BE49-F238E27FC236}">
                <a16:creationId xmlns:a16="http://schemas.microsoft.com/office/drawing/2014/main" id="{E3763040-C14E-1FAB-F1A3-55F8E0AFFA67}"/>
              </a:ext>
            </a:extLst>
          </p:cNvPr>
          <p:cNvSpPr/>
          <p:nvPr/>
        </p:nvSpPr>
        <p:spPr>
          <a:xfrm rot="16200000">
            <a:off x="8117829" y="3494772"/>
            <a:ext cx="264540" cy="4141696"/>
          </a:xfrm>
          <a:prstGeom prst="lef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76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855F-A983-6382-051A-8404D58C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connect to survival analysis?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F8FD8-DA58-8D33-B7B0-F5B58E8A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theory of point processes is the foundation of survival analyses</a:t>
            </a:r>
          </a:p>
          <a:p>
            <a:r>
              <a:rPr lang="en-US" dirty="0"/>
              <a:t>Often survival analysis is about the time to the earliest event</a:t>
            </a:r>
          </a:p>
          <a:p>
            <a:r>
              <a:rPr lang="en-US" dirty="0"/>
              <a:t>The intensity function is the same hazard function </a:t>
            </a:r>
          </a:p>
          <a:p>
            <a:r>
              <a:rPr lang="en-US" dirty="0"/>
              <a:t>The cumulative intensity function is the same as the integrated or cumulative hazard function</a:t>
            </a:r>
          </a:p>
          <a:p>
            <a:r>
              <a:rPr lang="en-US" dirty="0"/>
              <a:t>All the tools that we describe here can be used for statistical </a:t>
            </a:r>
            <a:r>
              <a:rPr lang="en-US"/>
              <a:t>simulations for survival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3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3: Sampling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0998E-812E-927B-D887-D4BD8E327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3CCCD8-CB0B-1184-09C1-78621695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690" y="365125"/>
            <a:ext cx="10145110" cy="1325563"/>
          </a:xfrm>
        </p:spPr>
        <p:txBody>
          <a:bodyPr/>
          <a:lstStyle/>
          <a:p>
            <a:r>
              <a:rPr lang="en-US" sz="4400" dirty="0"/>
              <a:t>Tuesday 17</a:t>
            </a:r>
            <a:r>
              <a:rPr lang="en-US" sz="4400" baseline="30000" dirty="0"/>
              <a:t>th</a:t>
            </a:r>
            <a:r>
              <a:rPr lang="en-US" sz="4400" dirty="0"/>
              <a:t> of December, 2024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348726-1BF3-8BC7-F108-8BB78C6152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1973698"/>
          <a:ext cx="10515599" cy="3688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4283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862206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2969110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code review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7615A441-B2A1-A80F-B2CD-2F47D5D6FD5B}"/>
              </a:ext>
            </a:extLst>
          </p:cNvPr>
          <p:cNvSpPr/>
          <p:nvPr/>
        </p:nvSpPr>
        <p:spPr>
          <a:xfrm>
            <a:off x="189186" y="3440548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2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3DD1-A034-D6F4-C7A3-2CAB17C6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14D33-C682-76FD-55D0-0C78A60F87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A scheme that generates a sequence of events (points) over a time interval</a:t>
            </a:r>
          </a:p>
          <a:p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C0CF15B-9E06-094C-8375-14712B857B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21A8AE2-4A23-950F-EC55-3338C9051EBA}"/>
              </a:ext>
            </a:extLst>
          </p:cNvPr>
          <p:cNvGrpSpPr/>
          <p:nvPr/>
        </p:nvGrpSpPr>
        <p:grpSpPr>
          <a:xfrm>
            <a:off x="5475155" y="4757351"/>
            <a:ext cx="2482596" cy="1419612"/>
            <a:chOff x="5475155" y="4757351"/>
            <a:chExt cx="2482596" cy="141961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0199A7-879A-F3F5-389A-9EA9BCD0120C}"/>
                </a:ext>
              </a:extLst>
            </p:cNvPr>
            <p:cNvSpPr txBox="1"/>
            <p:nvPr/>
          </p:nvSpPr>
          <p:spPr>
            <a:xfrm>
              <a:off x="5475155" y="5807631"/>
              <a:ext cx="2003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interval of interest 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6C2B786-7C05-3209-BEDA-DB1D0DDC324C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77000" y="4757351"/>
              <a:ext cx="1480751" cy="10502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241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38056-C5F9-F951-F2E8-E46967477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45EDEB5-898D-5F91-988D-4F2FCB162D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9C58E-A520-7CC8-6EC8-22039DBE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08500-539F-9708-FD65-318533791C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A scheme that generates a sequence of events (points) over time </a:t>
            </a:r>
          </a:p>
          <a:p>
            <a:r>
              <a:rPr lang="en-US" sz="3100" dirty="0"/>
              <a:t>An instantiation (trajectory) of the process is a sequence of 0, 1 or more events in the interval, but none outside it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EA2CDC-36AA-7A5E-F47B-C63A6072C601}"/>
              </a:ext>
            </a:extLst>
          </p:cNvPr>
          <p:cNvGrpSpPr/>
          <p:nvPr/>
        </p:nvGrpSpPr>
        <p:grpSpPr>
          <a:xfrm>
            <a:off x="9119286" y="2306528"/>
            <a:ext cx="2976335" cy="1437569"/>
            <a:chOff x="9119286" y="2306528"/>
            <a:chExt cx="2976335" cy="14375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2E5F82-455B-F57C-0A89-770B493A4868}"/>
                </a:ext>
              </a:extLst>
            </p:cNvPr>
            <p:cNvSpPr txBox="1"/>
            <p:nvPr/>
          </p:nvSpPr>
          <p:spPr>
            <a:xfrm>
              <a:off x="10231393" y="2306528"/>
              <a:ext cx="18642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events or points, </a:t>
              </a:r>
            </a:p>
            <a:p>
              <a:r>
                <a:rPr lang="en-US" i="1"/>
                <a:t>(same thing)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CCAE5DC-3B6D-D2F2-850C-7E11E2B6047C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9119286" y="2629694"/>
              <a:ext cx="1112107" cy="111440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F5AEA5-DBB8-17E5-A1DE-CCCDCE361946}"/>
              </a:ext>
            </a:extLst>
          </p:cNvPr>
          <p:cNvGrpSpPr/>
          <p:nvPr/>
        </p:nvGrpSpPr>
        <p:grpSpPr>
          <a:xfrm>
            <a:off x="5475155" y="4757351"/>
            <a:ext cx="2482596" cy="1419612"/>
            <a:chOff x="5475155" y="4757351"/>
            <a:chExt cx="2482596" cy="141961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8D2823-E886-910C-AD8D-99C72E2536BC}"/>
                </a:ext>
              </a:extLst>
            </p:cNvPr>
            <p:cNvSpPr txBox="1"/>
            <p:nvPr/>
          </p:nvSpPr>
          <p:spPr>
            <a:xfrm>
              <a:off x="5475155" y="5807631"/>
              <a:ext cx="2003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interval of interest 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57E0169-3866-0023-1693-E8DE5D4091FB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477000" y="4757351"/>
              <a:ext cx="1480751" cy="10502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091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90B0-348E-66AA-B8C6-B68E0212E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5A21-8A8D-97E0-4FC6-4F39C983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83876-47D3-2B01-E9B2-49B4FB9781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A scheme that generates a sequence of events (points) over time </a:t>
            </a:r>
          </a:p>
          <a:p>
            <a:r>
              <a:rPr lang="en-US" sz="3100" dirty="0"/>
              <a:t>Each instantiation is random</a:t>
            </a:r>
          </a:p>
          <a:p>
            <a:pPr marL="0" indent="0">
              <a:buNone/>
            </a:pPr>
            <a:endParaRPr lang="en-US" sz="3100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A03D89-18FC-DDD0-4666-A8C46A60F6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471F83-E5A4-9226-C583-4B604788B0C0}"/>
              </a:ext>
            </a:extLst>
          </p:cNvPr>
          <p:cNvSpPr txBox="1"/>
          <p:nvPr/>
        </p:nvSpPr>
        <p:spPr>
          <a:xfrm>
            <a:off x="9638270" y="1989438"/>
            <a:ext cx="224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another instantiation</a:t>
            </a:r>
            <a:br>
              <a:rPr lang="en-US" i="1"/>
            </a:br>
            <a:r>
              <a:rPr lang="en-US" i="1"/>
              <a:t>(trajectory)</a:t>
            </a:r>
          </a:p>
        </p:txBody>
      </p:sp>
    </p:spTree>
    <p:extLst>
      <p:ext uri="{BB962C8B-B14F-4D97-AF65-F5344CB8AC3E}">
        <p14:creationId xmlns:p14="http://schemas.microsoft.com/office/powerpoint/2010/main" val="12827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A56A0-137D-3B52-BFE7-72E0D12BE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D55F-F981-5D82-C9AD-4A451EC3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8318B-6256-9175-C663-B4025F8EF1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A scheme that generates a sequence of events (points) over time </a:t>
            </a:r>
          </a:p>
          <a:p>
            <a:r>
              <a:rPr lang="en-US" sz="3100" dirty="0"/>
              <a:t>Each instantiation is random</a:t>
            </a:r>
          </a:p>
          <a:p>
            <a:pPr marL="0" indent="0">
              <a:buNone/>
            </a:pPr>
            <a:endParaRPr lang="en-US" sz="31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E635E-DEEE-1B42-2FCF-93943806B2D0}"/>
              </a:ext>
            </a:extLst>
          </p:cNvPr>
          <p:cNvSpPr txBox="1"/>
          <p:nvPr/>
        </p:nvSpPr>
        <p:spPr>
          <a:xfrm>
            <a:off x="9638270" y="1989438"/>
            <a:ext cx="2282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another instantiation</a:t>
            </a:r>
          </a:p>
          <a:p>
            <a:r>
              <a:rPr lang="en-US" i="1"/>
              <a:t>(with no events)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AB6AB1-562D-286E-1D3A-E251DC7D3A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36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9D06C-B346-A285-88B2-6C86AE2BA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ABFF-F10F-16EA-E70D-D25AE801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EE353-40CB-33B0-4004-D63D7D9F30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A scheme that generates a sequence of events (points) over time </a:t>
            </a:r>
          </a:p>
          <a:p>
            <a:r>
              <a:rPr lang="en-US" sz="3100" dirty="0"/>
              <a:t>Each instantiation is random</a:t>
            </a:r>
          </a:p>
          <a:p>
            <a:pPr marL="0" indent="0">
              <a:buNone/>
            </a:pPr>
            <a:endParaRPr lang="en-US" sz="31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9BB96-007A-94C8-6E01-58D5146C0A8B}"/>
              </a:ext>
            </a:extLst>
          </p:cNvPr>
          <p:cNvSpPr txBox="1"/>
          <p:nvPr/>
        </p:nvSpPr>
        <p:spPr>
          <a:xfrm>
            <a:off x="9638270" y="1989438"/>
            <a:ext cx="258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yet another instantiation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B398729-5285-4F7F-905B-7FC054457A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19207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311FB-7163-70F5-ADD7-FCD86BC94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B0519648-EBF6-B35D-3637-5DFCC41A41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93D3F-12AE-BC63-E279-71FAB7C7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71A53-A670-5833-4AAA-B3DB45625B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</a:t>
            </a:r>
            <a:r>
              <a:rPr lang="en-US" i="1"/>
              <a:t>arrival times</a:t>
            </a:r>
            <a:r>
              <a:rPr lang="en-US"/>
              <a:t> (times of the events) are random </a:t>
            </a:r>
          </a:p>
          <a:p>
            <a:r>
              <a:rPr lang="en-US"/>
              <a:t>They start from whenever we zeroed the clock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24C17C-187C-CAD0-043A-EA3F774AD8C5}"/>
              </a:ext>
            </a:extLst>
          </p:cNvPr>
          <p:cNvCxnSpPr>
            <a:cxnSpLocks/>
          </p:cNvCxnSpPr>
          <p:nvPr/>
        </p:nvCxnSpPr>
        <p:spPr>
          <a:xfrm>
            <a:off x="6781269" y="3822381"/>
            <a:ext cx="0" cy="8571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8E0818B-E2CB-0047-8632-8C4AD129967A}"/>
              </a:ext>
            </a:extLst>
          </p:cNvPr>
          <p:cNvGrpSpPr/>
          <p:nvPr/>
        </p:nvGrpSpPr>
        <p:grpSpPr>
          <a:xfrm>
            <a:off x="6781269" y="3822381"/>
            <a:ext cx="1042001" cy="164592"/>
            <a:chOff x="6781269" y="3822381"/>
            <a:chExt cx="1042001" cy="16459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4375A94-F587-0F1C-7B43-83EC06EC389D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70" y="3822381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57BCC6F-9D33-2ED2-63F6-AEB0BF192439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3904677"/>
              <a:ext cx="104200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9EE31C-0D5F-4533-7AE2-0572AFBB41E2}"/>
              </a:ext>
            </a:extLst>
          </p:cNvPr>
          <p:cNvGrpSpPr/>
          <p:nvPr/>
        </p:nvGrpSpPr>
        <p:grpSpPr>
          <a:xfrm>
            <a:off x="6781269" y="3822381"/>
            <a:ext cx="3176731" cy="376487"/>
            <a:chOff x="6781269" y="3791413"/>
            <a:chExt cx="3176731" cy="37648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3639C1E-6A93-4F88-9402-6ACC8F34ACE7}"/>
                </a:ext>
              </a:extLst>
            </p:cNvPr>
            <p:cNvCxnSpPr>
              <a:cxnSpLocks/>
            </p:cNvCxnSpPr>
            <p:nvPr/>
          </p:nvCxnSpPr>
          <p:spPr>
            <a:xfrm>
              <a:off x="9958000" y="3791413"/>
              <a:ext cx="0" cy="3764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F5B5FED-D455-14BF-0072-4A33EABB1561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17038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60108B-853D-DC31-9139-C0465269E2DC}"/>
              </a:ext>
            </a:extLst>
          </p:cNvPr>
          <p:cNvGrpSpPr/>
          <p:nvPr/>
        </p:nvGrpSpPr>
        <p:grpSpPr>
          <a:xfrm>
            <a:off x="6781269" y="3822381"/>
            <a:ext cx="3636749" cy="588382"/>
            <a:chOff x="6781269" y="3579518"/>
            <a:chExt cx="3636749" cy="58838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0D0F4BC-BCC0-423E-A0F3-177912078FAE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018" y="3579518"/>
              <a:ext cx="0" cy="5883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1634B32-6106-4EF1-4E1F-734E8244A599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631338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BB314A-4C29-E250-C326-BA73B40D0571}"/>
              </a:ext>
            </a:extLst>
          </p:cNvPr>
          <p:cNvGrpSpPr/>
          <p:nvPr/>
        </p:nvGrpSpPr>
        <p:grpSpPr>
          <a:xfrm>
            <a:off x="6781269" y="3822381"/>
            <a:ext cx="3788847" cy="800276"/>
            <a:chOff x="6781269" y="3367624"/>
            <a:chExt cx="3788847" cy="80027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53CDA98-ED50-2886-C473-7D47F4899DA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116" y="3367624"/>
              <a:ext cx="0" cy="8002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1A608E9-5BCE-EC72-8ED2-BC6E22742C65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782497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96AC5BB-B9B5-F98F-B663-09FB2E23323E}"/>
              </a:ext>
            </a:extLst>
          </p:cNvPr>
          <p:cNvSpPr txBox="1"/>
          <p:nvPr/>
        </p:nvSpPr>
        <p:spPr>
          <a:xfrm>
            <a:off x="6269508" y="2536196"/>
            <a:ext cx="140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arrival times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0E4728-D6BF-8BE4-4973-71B0BAD591FC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971399" y="2905528"/>
            <a:ext cx="474202" cy="119181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178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709C047-1DE0-4980-A90A-4D5EFC165D2C}">
  <ds:schemaRefs>
    <ds:schemaRef ds:uri="0efde304-9646-43d8-8eee-5b1a55ab17f1"/>
    <ds:schemaRef ds:uri="33f92c16-e346-46b5-ac57-2b519ac4cf68"/>
    <ds:schemaRef ds:uri="b6c9d19c-b34a-4cf4-8ebf-64c63fc480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1344</Words>
  <Application>Microsoft Macintosh PowerPoint</Application>
  <PresentationFormat>Widescreen</PresentationFormat>
  <Paragraphs>239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Aptos</vt:lpstr>
      <vt:lpstr>Aptos Display</vt:lpstr>
      <vt:lpstr>Arial</vt:lpstr>
      <vt:lpstr>Cambria Math</vt:lpstr>
      <vt:lpstr>Georgia</vt:lpstr>
      <vt:lpstr>Office Theme</vt:lpstr>
      <vt:lpstr>Tuesday 17th of December, 2024</vt:lpstr>
      <vt:lpstr>Section 2: Theory</vt:lpstr>
      <vt:lpstr>The building block</vt:lpstr>
      <vt:lpstr>The point process</vt:lpstr>
      <vt:lpstr>The point process</vt:lpstr>
      <vt:lpstr>The point process</vt:lpstr>
      <vt:lpstr>The point process</vt:lpstr>
      <vt:lpstr>The point process</vt:lpstr>
      <vt:lpstr>The point process</vt:lpstr>
      <vt:lpstr>The point process</vt:lpstr>
      <vt:lpstr>The point process</vt:lpstr>
      <vt:lpstr>Modeling non-repeatable events</vt:lpstr>
      <vt:lpstr>Modeling repeatable events</vt:lpstr>
      <vt:lpstr>The Poisson point process</vt:lpstr>
      <vt:lpstr>The Poisson point process</vt:lpstr>
      <vt:lpstr>The Poisson point process (in English)</vt:lpstr>
      <vt:lpstr>The Poisson point process (in English)</vt:lpstr>
      <vt:lpstr>The Poisson point process (in English)</vt:lpstr>
      <vt:lpstr>The Poisson point process (in English)</vt:lpstr>
      <vt:lpstr>The intensity function λ in the example</vt:lpstr>
      <vt:lpstr>The intensity function λ in the example</vt:lpstr>
      <vt:lpstr>The intensity function λ in the example</vt:lpstr>
      <vt:lpstr>The intensity function λ in the example</vt:lpstr>
      <vt:lpstr>The intensity function λ in the example</vt:lpstr>
      <vt:lpstr>Time-homogeneous and non-homogeneous</vt:lpstr>
      <vt:lpstr>All events vs earliest event in the example</vt:lpstr>
      <vt:lpstr>All events vs earliest event, different example</vt:lpstr>
      <vt:lpstr>The three important functions </vt:lpstr>
      <vt:lpstr>Intensity and cumulative intensity functions</vt:lpstr>
      <vt:lpstr>Intensity and cumulative intensity functions</vt:lpstr>
      <vt:lpstr>Intensity and cumulative intensity functions</vt:lpstr>
      <vt:lpstr>Cumulative intensity function and its inverse</vt:lpstr>
      <vt:lpstr>Duality with the Poisson counting process </vt:lpstr>
      <vt:lpstr>How does this connect to survival analysis? </vt:lpstr>
      <vt:lpstr>Next … Section 3: Sampling</vt:lpstr>
      <vt:lpstr>Tuesday 17th of December,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Trikalinos</dc:creator>
  <cp:lastModifiedBy>Thomas Trikalinos</cp:lastModifiedBy>
  <cp:revision>47</cp:revision>
  <dcterms:created xsi:type="dcterms:W3CDTF">2024-09-13T14:25:14Z</dcterms:created>
  <dcterms:modified xsi:type="dcterms:W3CDTF">2024-12-16T14:20:39Z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