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1"/>
  </p:notesMasterIdLst>
  <p:sldIdLst>
    <p:sldId id="1096" r:id="rId5"/>
    <p:sldId id="1046" r:id="rId6"/>
    <p:sldId id="1052" r:id="rId7"/>
    <p:sldId id="1049" r:id="rId8"/>
    <p:sldId id="1051" r:id="rId9"/>
    <p:sldId id="1053" r:id="rId10"/>
    <p:sldId id="1058" r:id="rId11"/>
    <p:sldId id="1055" r:id="rId12"/>
    <p:sldId id="1070" r:id="rId13"/>
    <p:sldId id="1071" r:id="rId14"/>
    <p:sldId id="1062" r:id="rId15"/>
    <p:sldId id="1063" r:id="rId16"/>
    <p:sldId id="1064" r:id="rId17"/>
    <p:sldId id="1078" r:id="rId18"/>
    <p:sldId id="1073" r:id="rId19"/>
    <p:sldId id="1074" r:id="rId20"/>
    <p:sldId id="1075" r:id="rId21"/>
    <p:sldId id="1076" r:id="rId22"/>
    <p:sldId id="1077" r:id="rId23"/>
    <p:sldId id="1065" r:id="rId24"/>
    <p:sldId id="1066" r:id="rId25"/>
    <p:sldId id="1067" r:id="rId26"/>
    <p:sldId id="1068" r:id="rId27"/>
    <p:sldId id="1069" r:id="rId28"/>
    <p:sldId id="1084" r:id="rId29"/>
    <p:sldId id="1072" r:id="rId30"/>
    <p:sldId id="1054" r:id="rId31"/>
    <p:sldId id="1083" r:id="rId32"/>
    <p:sldId id="1081" r:id="rId33"/>
    <p:sldId id="1082" r:id="rId34"/>
    <p:sldId id="1087" r:id="rId35"/>
    <p:sldId id="1085" r:id="rId36"/>
    <p:sldId id="333" r:id="rId37"/>
    <p:sldId id="1086" r:id="rId38"/>
    <p:sldId id="1079" r:id="rId39"/>
    <p:sldId id="1097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754E17-F4C1-DA44-68A0-12F0D9E02299}" v="163" dt="2024-10-24T12:00:46.280"/>
    <p1510:client id="{3386F1E1-383E-54AC-6936-A35E2C84F8C8}" v="124" dt="2024-10-24T11:56:16.523"/>
    <p1510:client id="{B75E930D-5E45-1C43-B22A-EB7A887D4510}" v="826" dt="2024-10-24T17:46:57.136"/>
    <p1510:client id="{EF2D0F1B-141F-5943-3652-63BD3E557E8F}" v="112" dt="2024-10-24T12:02:55.9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presProps" Target="pres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viewProps" Target="view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33252C-ECEF-0044-BF19-FBFB46CE84A2}" type="datetimeFigureOut">
              <a:rPr lang="en-US" smtClean="0"/>
              <a:t>6/12/25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010A50-4423-6040-9AE0-885D13F9C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20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3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2" name="Google Shape;392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3870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5973E-1724-E7A7-7CD0-10DEDC2D9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145A8-022C-AE48-8F09-7BA6293FA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1A0CD-2BD6-4A18-7A6E-CC72AEA75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6/12/25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24949-916E-7762-6E93-462B2E42E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FF70-6C65-815A-EA1F-00988437C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5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8184D-C27A-C0F1-0BDC-9D19B6821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CD0F54-2FBE-1107-761E-270A1592F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485F2-7FDB-E3DF-D19B-9B78D6C79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6/12/25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65822-581A-9B23-28BB-97A3E6359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59B0-54B2-6FB7-074E-18D37E1B9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0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06581-B58B-D3D4-00EE-3F6B1809F3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0B47F4-5A77-2F42-BD7D-C86D47659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C9E08-A5EC-637A-645A-98E0E9791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6/12/25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7A809-4357-F1F6-4AF0-D8027CE92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32E1E-F428-328D-71DC-DFF378F02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5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99A6-275E-BAF5-498B-53CF4EC2D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6C56A-266C-D1C9-7A0D-E79A4EB25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F874E-CC9A-2C77-A4A0-6A3E02DE8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6/12/25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31A6F-B6C8-C2EC-DAA6-E9E818722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20581-CE2F-8417-A0E4-95A36F2E3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4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21F0-AB55-BB19-A5AB-182D9B7B7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71EA5-7BBA-A401-C11A-DC4DEFBF0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C86BE-58D7-E977-9BF3-85AD5DC0B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6/12/25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1E956-E21B-A992-CE27-0AC7D17E6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32AB7-9FAF-56B0-3A34-6FC1E6157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0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C2BFF-2A96-69FC-830E-37E3400C2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E5135-AD2B-F3BF-8CF1-F8DAC60F9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E004D-A30B-836C-0BE6-70D7CBFD8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4A4D2-C3DE-DAA1-518B-53B67511F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6/12/25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621F4-200C-6EC3-43C4-C9790C7F8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15C41-9CE6-C646-238C-2953CCAB8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13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BCEE4-F215-0114-416B-90EA5A54B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EE2E9-2D51-85B3-8C26-06DB2C1C3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E6844-08A9-FC67-6BF6-2EB590EB8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F8F7CE-5348-AD88-3801-8BBB195944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7BE85F-04E9-2CC1-0973-826876290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65BE1A-CF2C-0D9E-A4D6-AD7CE1D14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6/12/25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D296F6-5623-7D77-3FE7-B15A0C34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141E3D-9371-1FA5-6F62-03A46DA15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31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73B2D-CA31-0EBE-0EDE-EBAE78B8A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7E40D-5A4C-B652-067D-D65A0FA2B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6/12/25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1CE89-F4F7-2D9E-F0C9-EAE4C1BE2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090018-CECA-D52B-3457-F4917CCEC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3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0DA843-5073-4E51-1300-926A4AF10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6/12/25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634C64-16E1-882F-56D9-ED872D4EE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9A19E-4A17-4801-AAFD-E89C5BE32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03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508E5-5A7A-07B5-0D50-5EE67B4AC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CD9E1-E6A7-19EF-C675-FE3AB1106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F95743-C2C2-1F01-9082-EBA3C5D7D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1A8F4-5495-E7C9-C463-704220D06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6/12/25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A5443-9ACD-DB53-3894-0A72C86FC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8B96E-A110-15D9-BB51-37C48ED9A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0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3C561-A935-4D21-9AF9-3DFC2E393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D3DE1A-5B39-BA08-0412-833301D65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447B30-DE32-AEDC-3CF8-B2546A0C2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A9176-097F-4C93-581C-3B8528811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6/12/25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E1BFB-015F-193B-D25A-AC895748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E2C55-C920-3332-BD40-F5B10E7A9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7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4717AD-956C-E0AC-3AE4-3C82C275E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F06D1-EFEB-E7E0-241E-E2B639EBD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FDC1C-3ED0-3429-4597-D48CE4392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8FB48A-BFC4-2846-8228-6201ABA4D0C5}" type="datetimeFigureOut">
              <a:rPr lang="en-US" smtClean="0"/>
              <a:t>6/12/25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3BD66-E6A2-EFD9-16CA-304BC34174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5BA88-D963-5E86-E35E-CE0D97CD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37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0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5.png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4.png"/><Relationship Id="rId5" Type="http://schemas.openxmlformats.org/officeDocument/2006/relationships/image" Target="../media/image22.emf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2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3.png"/><Relationship Id="rId5" Type="http://schemas.openxmlformats.org/officeDocument/2006/relationships/image" Target="../media/image19.emf"/><Relationship Id="rId4" Type="http://schemas.openxmlformats.org/officeDocument/2006/relationships/image" Target="../media/image3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06633-18DA-650C-940F-CC5669AAD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55314A2-2BED-36EA-B4B2-DECEE9EBBB3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08690" y="942340"/>
          <a:ext cx="10720551" cy="4973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17110">
                  <a:extLst>
                    <a:ext uri="{9D8B030D-6E8A-4147-A177-3AD203B41FA5}">
                      <a16:colId xmlns:a16="http://schemas.microsoft.com/office/drawing/2014/main" val="4182014441"/>
                    </a:ext>
                  </a:extLst>
                </a:gridCol>
                <a:gridCol w="5976462">
                  <a:extLst>
                    <a:ext uri="{9D8B030D-6E8A-4147-A177-3AD203B41FA5}">
                      <a16:colId xmlns:a16="http://schemas.microsoft.com/office/drawing/2014/main" val="906180283"/>
                    </a:ext>
                  </a:extLst>
                </a:gridCol>
                <a:gridCol w="3026979">
                  <a:extLst>
                    <a:ext uri="{9D8B030D-6E8A-4147-A177-3AD203B41FA5}">
                      <a16:colId xmlns:a16="http://schemas.microsoft.com/office/drawing/2014/main" val="2769721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Discussant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444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(0) Introductions and administrivia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99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[25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 DES as a composition of point processes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Alarid</a:t>
                      </a:r>
                      <a:r>
                        <a:rPr lang="en-US" dirty="0"/>
                        <a:t>-Escudero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49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[30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(2) NHPPPs – key 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944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[30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(3) Sampling from NHPPPs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Sereda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3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228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[80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(4) Guided exercise: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 a simple cancer natural history DES for one person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many-person case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Packaging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[All]</a:t>
                      </a:r>
                    </a:p>
                    <a:p>
                      <a:r>
                        <a:rPr lang="en-US" dirty="0" err="1"/>
                        <a:t>Chrysanthopoulou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 err="1"/>
                        <a:t>Sereda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Alarid</a:t>
                      </a:r>
                      <a:r>
                        <a:rPr lang="en-US" dirty="0"/>
                        <a:t>-Escudero</a:t>
                      </a:r>
                    </a:p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491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(5) Advanced Topic Teaser on self-excitatory processes: point processes that are not NHPPPs and when you may need them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472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 Q &amp;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331301"/>
                  </a:ext>
                </a:extLst>
              </a:tr>
            </a:tbl>
          </a:graphicData>
        </a:graphic>
      </p:graphicFrame>
      <p:sp>
        <p:nvSpPr>
          <p:cNvPr id="5" name="Right Arrow 4">
            <a:extLst>
              <a:ext uri="{FF2B5EF4-FFF2-40B4-BE49-F238E27FC236}">
                <a16:creationId xmlns:a16="http://schemas.microsoft.com/office/drawing/2014/main" id="{ADF1176E-1AF6-B643-CB0C-12EB99035CC4}"/>
              </a:ext>
            </a:extLst>
          </p:cNvPr>
          <p:cNvSpPr/>
          <p:nvPr/>
        </p:nvSpPr>
        <p:spPr>
          <a:xfrm>
            <a:off x="189186" y="2036895"/>
            <a:ext cx="914400" cy="420414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80354A-241B-4487-1B74-C4EDB47A554C}"/>
              </a:ext>
            </a:extLst>
          </p:cNvPr>
          <p:cNvSpPr txBox="1"/>
          <p:nvPr/>
        </p:nvSpPr>
        <p:spPr>
          <a:xfrm>
            <a:off x="1208690" y="310250"/>
            <a:ext cx="4609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Sunday 15</a:t>
            </a:r>
            <a:r>
              <a:rPr lang="en-US" sz="2400" baseline="30000" dirty="0"/>
              <a:t>th</a:t>
            </a:r>
            <a:r>
              <a:rPr lang="en-US" sz="2400" dirty="0"/>
              <a:t> of June, 9:00 to 12:30</a:t>
            </a:r>
          </a:p>
        </p:txBody>
      </p:sp>
    </p:spTree>
    <p:extLst>
      <p:ext uri="{BB962C8B-B14F-4D97-AF65-F5344CB8AC3E}">
        <p14:creationId xmlns:p14="http://schemas.microsoft.com/office/powerpoint/2010/main" val="1654626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655CD5-72A6-3C01-53B9-2BAC666C5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1C82D198-BEAF-457A-119E-0C35C0AC70A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F69BAE-2C22-A42D-25E3-E84EBD36B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point process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BF73F6-E8C4-4D5D-FB98-90D86170AC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interarrival times are the lengths of the interarrival time intervals </a:t>
            </a:r>
          </a:p>
          <a:p>
            <a:r>
              <a:rPr lang="en-US" dirty="0"/>
              <a:t>The arrival times and interarrival times give the same information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(… thus, the interarrival times are random)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E20D6F7-B6A9-2B1A-9BCB-BF8B54DD73E5}"/>
              </a:ext>
            </a:extLst>
          </p:cNvPr>
          <p:cNvGrpSpPr/>
          <p:nvPr/>
        </p:nvGrpSpPr>
        <p:grpSpPr>
          <a:xfrm>
            <a:off x="7580376" y="3524149"/>
            <a:ext cx="2989740" cy="164592"/>
            <a:chOff x="7580376" y="3277175"/>
            <a:chExt cx="2989740" cy="16459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87EB88CC-7E30-F1C6-0F56-F8DD3F6227BB}"/>
                </a:ext>
              </a:extLst>
            </p:cNvPr>
            <p:cNvCxnSpPr>
              <a:cxnSpLocks/>
            </p:cNvCxnSpPr>
            <p:nvPr/>
          </p:nvCxnSpPr>
          <p:spPr>
            <a:xfrm>
              <a:off x="7580376" y="3277175"/>
              <a:ext cx="0" cy="16459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7E7815B-3CE5-02B0-908A-434052937475}"/>
                </a:ext>
              </a:extLst>
            </p:cNvPr>
            <p:cNvCxnSpPr>
              <a:cxnSpLocks/>
            </p:cNvCxnSpPr>
            <p:nvPr/>
          </p:nvCxnSpPr>
          <p:spPr>
            <a:xfrm>
              <a:off x="7823270" y="3277175"/>
              <a:ext cx="0" cy="16459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88E8632-06B9-E9D1-4CBC-6C873ACEDDE0}"/>
                </a:ext>
              </a:extLst>
            </p:cNvPr>
            <p:cNvCxnSpPr>
              <a:cxnSpLocks/>
            </p:cNvCxnSpPr>
            <p:nvPr/>
          </p:nvCxnSpPr>
          <p:spPr>
            <a:xfrm>
              <a:off x="10570116" y="3277175"/>
              <a:ext cx="0" cy="16459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F5F2903-A94C-4B7A-9434-4B0D47897B29}"/>
                </a:ext>
              </a:extLst>
            </p:cNvPr>
            <p:cNvCxnSpPr>
              <a:cxnSpLocks/>
            </p:cNvCxnSpPr>
            <p:nvPr/>
          </p:nvCxnSpPr>
          <p:spPr>
            <a:xfrm>
              <a:off x="9958000" y="3277175"/>
              <a:ext cx="0" cy="16459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4F3FB67-9124-6D7E-E28C-FBBCF319D24C}"/>
                </a:ext>
              </a:extLst>
            </p:cNvPr>
            <p:cNvCxnSpPr>
              <a:cxnSpLocks/>
            </p:cNvCxnSpPr>
            <p:nvPr/>
          </p:nvCxnSpPr>
          <p:spPr>
            <a:xfrm>
              <a:off x="10418018" y="3277175"/>
              <a:ext cx="0" cy="16459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C8A29FE-69D6-E1B6-620D-B5DF943BAA99}"/>
                </a:ext>
              </a:extLst>
            </p:cNvPr>
            <p:cNvCxnSpPr>
              <a:cxnSpLocks/>
            </p:cNvCxnSpPr>
            <p:nvPr/>
          </p:nvCxnSpPr>
          <p:spPr>
            <a:xfrm>
              <a:off x="7580376" y="3359471"/>
              <a:ext cx="242894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83A609A-2C7F-4106-4FB0-3844924AFF32}"/>
                </a:ext>
              </a:extLst>
            </p:cNvPr>
            <p:cNvCxnSpPr>
              <a:cxnSpLocks/>
            </p:cNvCxnSpPr>
            <p:nvPr/>
          </p:nvCxnSpPr>
          <p:spPr>
            <a:xfrm>
              <a:off x="7829229" y="3359471"/>
              <a:ext cx="2122421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E14D4E41-6CBC-899C-D4A6-F8F180D23B97}"/>
                </a:ext>
              </a:extLst>
            </p:cNvPr>
            <p:cNvCxnSpPr>
              <a:cxnSpLocks/>
            </p:cNvCxnSpPr>
            <p:nvPr/>
          </p:nvCxnSpPr>
          <p:spPr>
            <a:xfrm>
              <a:off x="9964897" y="3359471"/>
              <a:ext cx="447710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FED9D45D-5D12-28E2-99D0-D1965087180F}"/>
                </a:ext>
              </a:extLst>
            </p:cNvPr>
            <p:cNvCxnSpPr>
              <a:cxnSpLocks/>
            </p:cNvCxnSpPr>
            <p:nvPr/>
          </p:nvCxnSpPr>
          <p:spPr>
            <a:xfrm>
              <a:off x="10429875" y="3359471"/>
              <a:ext cx="133891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3B6EF9F-5738-BE46-308C-C9403F7731A6}"/>
              </a:ext>
            </a:extLst>
          </p:cNvPr>
          <p:cNvGrpSpPr/>
          <p:nvPr/>
        </p:nvGrpSpPr>
        <p:grpSpPr>
          <a:xfrm>
            <a:off x="9133720" y="2366781"/>
            <a:ext cx="3058280" cy="1226079"/>
            <a:chOff x="9133720" y="2329073"/>
            <a:chExt cx="3058280" cy="1226079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355CD03-2595-4AAE-C231-69282142ACFE}"/>
                </a:ext>
              </a:extLst>
            </p:cNvPr>
            <p:cNvSpPr txBox="1"/>
            <p:nvPr/>
          </p:nvSpPr>
          <p:spPr>
            <a:xfrm>
              <a:off x="10052440" y="2329073"/>
              <a:ext cx="21395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interarrival intervals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31181F9D-4492-6C2D-8786-95DA8FDFE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33720" y="2695074"/>
              <a:ext cx="959056" cy="860078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72577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B1DA5-742B-E36B-9AAE-96BD79B57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656D9D67-E06B-3AF4-796B-63B8E34D049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7188124-A920-2DB7-82FF-17A096B3E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point process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82391B-BF63-8618-B1D8-563915B2A4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Hereon, we refer only to arrival times 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48833AB-8CED-B959-51C7-1CECBEE35ADE}"/>
              </a:ext>
            </a:extLst>
          </p:cNvPr>
          <p:cNvGrpSpPr/>
          <p:nvPr/>
        </p:nvGrpSpPr>
        <p:grpSpPr>
          <a:xfrm>
            <a:off x="7580376" y="3524149"/>
            <a:ext cx="2989740" cy="164592"/>
            <a:chOff x="7580376" y="3277175"/>
            <a:chExt cx="2989740" cy="16459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1694E7C-D131-87B4-7D83-047333CBC0BC}"/>
                </a:ext>
              </a:extLst>
            </p:cNvPr>
            <p:cNvCxnSpPr>
              <a:cxnSpLocks/>
            </p:cNvCxnSpPr>
            <p:nvPr/>
          </p:nvCxnSpPr>
          <p:spPr>
            <a:xfrm>
              <a:off x="7580376" y="3277175"/>
              <a:ext cx="0" cy="164592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33BF535-0783-4DA1-5162-E71705A6B3E6}"/>
                </a:ext>
              </a:extLst>
            </p:cNvPr>
            <p:cNvCxnSpPr>
              <a:cxnSpLocks/>
            </p:cNvCxnSpPr>
            <p:nvPr/>
          </p:nvCxnSpPr>
          <p:spPr>
            <a:xfrm>
              <a:off x="7823270" y="3277175"/>
              <a:ext cx="0" cy="164592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A667E41-FC2D-51DD-D92A-D7BA3634911C}"/>
                </a:ext>
              </a:extLst>
            </p:cNvPr>
            <p:cNvCxnSpPr>
              <a:cxnSpLocks/>
            </p:cNvCxnSpPr>
            <p:nvPr/>
          </p:nvCxnSpPr>
          <p:spPr>
            <a:xfrm>
              <a:off x="10570116" y="3277175"/>
              <a:ext cx="0" cy="164592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73E8F60-FD47-517B-E70F-6C949EBDFEDD}"/>
                </a:ext>
              </a:extLst>
            </p:cNvPr>
            <p:cNvCxnSpPr>
              <a:cxnSpLocks/>
            </p:cNvCxnSpPr>
            <p:nvPr/>
          </p:nvCxnSpPr>
          <p:spPr>
            <a:xfrm>
              <a:off x="9958000" y="3277175"/>
              <a:ext cx="0" cy="164592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802B461-18D0-8C82-47C7-C21C18D5B98F}"/>
                </a:ext>
              </a:extLst>
            </p:cNvPr>
            <p:cNvCxnSpPr>
              <a:cxnSpLocks/>
            </p:cNvCxnSpPr>
            <p:nvPr/>
          </p:nvCxnSpPr>
          <p:spPr>
            <a:xfrm>
              <a:off x="10418018" y="3277175"/>
              <a:ext cx="0" cy="164592"/>
            </a:xfrm>
            <a:prstGeom prst="line">
              <a:avLst/>
            </a:prstGeom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274BA46-55DC-75F3-3774-F29C5C807517}"/>
                </a:ext>
              </a:extLst>
            </p:cNvPr>
            <p:cNvCxnSpPr>
              <a:cxnSpLocks/>
            </p:cNvCxnSpPr>
            <p:nvPr/>
          </p:nvCxnSpPr>
          <p:spPr>
            <a:xfrm>
              <a:off x="7580376" y="3359471"/>
              <a:ext cx="242894" cy="0"/>
            </a:xfrm>
            <a:prstGeom prst="straightConnector1">
              <a:avLst/>
            </a:prstGeom>
            <a:ln w="6350">
              <a:solidFill>
                <a:schemeClr val="bg1">
                  <a:lumMod val="75000"/>
                </a:schemeClr>
              </a:solidFill>
              <a:headEnd type="stealth" w="sm" len="sm"/>
              <a:tailEnd type="stealth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8D4165A-D39D-4FA7-765D-41794D47677A}"/>
                </a:ext>
              </a:extLst>
            </p:cNvPr>
            <p:cNvCxnSpPr>
              <a:cxnSpLocks/>
            </p:cNvCxnSpPr>
            <p:nvPr/>
          </p:nvCxnSpPr>
          <p:spPr>
            <a:xfrm>
              <a:off x="7829229" y="3359471"/>
              <a:ext cx="2122421" cy="0"/>
            </a:xfrm>
            <a:prstGeom prst="straightConnector1">
              <a:avLst/>
            </a:prstGeom>
            <a:ln w="6350">
              <a:solidFill>
                <a:schemeClr val="bg1">
                  <a:lumMod val="75000"/>
                </a:schemeClr>
              </a:solidFill>
              <a:headEnd type="stealth" w="sm" len="sm"/>
              <a:tailEnd type="stealth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B060FC1-C578-7BC9-8FEC-16C6FBD4AEFC}"/>
                </a:ext>
              </a:extLst>
            </p:cNvPr>
            <p:cNvCxnSpPr>
              <a:cxnSpLocks/>
            </p:cNvCxnSpPr>
            <p:nvPr/>
          </p:nvCxnSpPr>
          <p:spPr>
            <a:xfrm>
              <a:off x="9964897" y="3359471"/>
              <a:ext cx="447710" cy="0"/>
            </a:xfrm>
            <a:prstGeom prst="straightConnector1">
              <a:avLst/>
            </a:prstGeom>
            <a:ln w="6350">
              <a:solidFill>
                <a:schemeClr val="bg1">
                  <a:lumMod val="75000"/>
                </a:schemeClr>
              </a:solidFill>
              <a:headEnd type="stealth" w="sm" len="sm"/>
              <a:tailEnd type="stealth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EAC4585-DA21-4510-C6DC-8A411DFACC6A}"/>
                </a:ext>
              </a:extLst>
            </p:cNvPr>
            <p:cNvCxnSpPr>
              <a:cxnSpLocks/>
            </p:cNvCxnSpPr>
            <p:nvPr/>
          </p:nvCxnSpPr>
          <p:spPr>
            <a:xfrm>
              <a:off x="10429875" y="3359471"/>
              <a:ext cx="133891" cy="0"/>
            </a:xfrm>
            <a:prstGeom prst="straightConnector1">
              <a:avLst/>
            </a:prstGeom>
            <a:ln w="6350">
              <a:solidFill>
                <a:schemeClr val="bg1">
                  <a:lumMod val="75000"/>
                </a:schemeClr>
              </a:solidFill>
              <a:headEnd type="stealth" w="sm" len="sm"/>
              <a:tailEnd type="stealth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AD127AC-C8F2-1422-D8AF-152DEE773F78}"/>
              </a:ext>
            </a:extLst>
          </p:cNvPr>
          <p:cNvGrpSpPr/>
          <p:nvPr/>
        </p:nvGrpSpPr>
        <p:grpSpPr>
          <a:xfrm>
            <a:off x="9133720" y="2366781"/>
            <a:ext cx="3058280" cy="1226079"/>
            <a:chOff x="9133720" y="2329073"/>
            <a:chExt cx="3058280" cy="1226079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2622BEE-6A8A-044F-FF78-C68A971FFA25}"/>
                </a:ext>
              </a:extLst>
            </p:cNvPr>
            <p:cNvSpPr txBox="1"/>
            <p:nvPr/>
          </p:nvSpPr>
          <p:spPr>
            <a:xfrm>
              <a:off x="10052440" y="2329073"/>
              <a:ext cx="21395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>
                  <a:solidFill>
                    <a:schemeClr val="bg1">
                      <a:lumMod val="75000"/>
                    </a:schemeClr>
                  </a:solidFill>
                </a:rPr>
                <a:t>interarrival intervals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AB68645F-891A-CA23-C1AD-1FF135CA6C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33720" y="2695074"/>
              <a:ext cx="959056" cy="860078"/>
            </a:xfrm>
            <a:prstGeom prst="straightConnector1">
              <a:avLst/>
            </a:prstGeom>
            <a:ln w="63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B84EE1E-54B3-2A7C-8CF0-755BC1F29EBD}"/>
              </a:ext>
            </a:extLst>
          </p:cNvPr>
          <p:cNvCxnSpPr>
            <a:cxnSpLocks/>
          </p:cNvCxnSpPr>
          <p:nvPr/>
        </p:nvCxnSpPr>
        <p:spPr>
          <a:xfrm>
            <a:off x="6781269" y="3822381"/>
            <a:ext cx="0" cy="85719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739081D1-0BA9-58FB-BC75-558997FDBC2C}"/>
              </a:ext>
            </a:extLst>
          </p:cNvPr>
          <p:cNvGrpSpPr/>
          <p:nvPr/>
        </p:nvGrpSpPr>
        <p:grpSpPr>
          <a:xfrm>
            <a:off x="6781269" y="3822381"/>
            <a:ext cx="1042001" cy="164592"/>
            <a:chOff x="6781269" y="3822381"/>
            <a:chExt cx="1042001" cy="164592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DB120B4-6F4C-EB42-5C79-2E6CEF2FAA59}"/>
                </a:ext>
              </a:extLst>
            </p:cNvPr>
            <p:cNvCxnSpPr>
              <a:cxnSpLocks/>
            </p:cNvCxnSpPr>
            <p:nvPr/>
          </p:nvCxnSpPr>
          <p:spPr>
            <a:xfrm>
              <a:off x="7823270" y="3822381"/>
              <a:ext cx="0" cy="16459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DDF9BAE8-F2D2-FFDD-FEA1-DF1483FAF51E}"/>
                </a:ext>
              </a:extLst>
            </p:cNvPr>
            <p:cNvCxnSpPr>
              <a:cxnSpLocks/>
            </p:cNvCxnSpPr>
            <p:nvPr/>
          </p:nvCxnSpPr>
          <p:spPr>
            <a:xfrm>
              <a:off x="6781269" y="3904677"/>
              <a:ext cx="1042001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572E224-EAF0-39DF-8894-1D1CDA9656F1}"/>
              </a:ext>
            </a:extLst>
          </p:cNvPr>
          <p:cNvGrpSpPr/>
          <p:nvPr/>
        </p:nvGrpSpPr>
        <p:grpSpPr>
          <a:xfrm>
            <a:off x="6781269" y="3822381"/>
            <a:ext cx="3176731" cy="376487"/>
            <a:chOff x="6781269" y="3791413"/>
            <a:chExt cx="3176731" cy="376487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C3C4E8C-0E0E-AD24-C227-DC470D99CEAC}"/>
                </a:ext>
              </a:extLst>
            </p:cNvPr>
            <p:cNvCxnSpPr>
              <a:cxnSpLocks/>
            </p:cNvCxnSpPr>
            <p:nvPr/>
          </p:nvCxnSpPr>
          <p:spPr>
            <a:xfrm>
              <a:off x="9958000" y="3791413"/>
              <a:ext cx="0" cy="37648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8E0267C-3EEB-A098-6F7A-E9CF4226A141}"/>
                </a:ext>
              </a:extLst>
            </p:cNvPr>
            <p:cNvCxnSpPr>
              <a:cxnSpLocks/>
            </p:cNvCxnSpPr>
            <p:nvPr/>
          </p:nvCxnSpPr>
          <p:spPr>
            <a:xfrm>
              <a:off x="6781269" y="4085604"/>
              <a:ext cx="3170381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3D7EF27-8CE8-C8F3-67E1-67583C646C35}"/>
              </a:ext>
            </a:extLst>
          </p:cNvPr>
          <p:cNvGrpSpPr/>
          <p:nvPr/>
        </p:nvGrpSpPr>
        <p:grpSpPr>
          <a:xfrm>
            <a:off x="6781269" y="3822381"/>
            <a:ext cx="3636749" cy="588382"/>
            <a:chOff x="6781269" y="3579518"/>
            <a:chExt cx="3636749" cy="588382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574F3E8-647E-5E93-76D7-FABE5F356E1A}"/>
                </a:ext>
              </a:extLst>
            </p:cNvPr>
            <p:cNvCxnSpPr>
              <a:cxnSpLocks/>
            </p:cNvCxnSpPr>
            <p:nvPr/>
          </p:nvCxnSpPr>
          <p:spPr>
            <a:xfrm>
              <a:off x="10418018" y="3579518"/>
              <a:ext cx="0" cy="58838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B7310C7A-2149-0FE3-9262-E55CABABFD26}"/>
                </a:ext>
              </a:extLst>
            </p:cNvPr>
            <p:cNvCxnSpPr>
              <a:cxnSpLocks/>
            </p:cNvCxnSpPr>
            <p:nvPr/>
          </p:nvCxnSpPr>
          <p:spPr>
            <a:xfrm>
              <a:off x="6781269" y="4085604"/>
              <a:ext cx="3631338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A2812B-3F1A-D9F3-E2B9-9E2F2D67467F}"/>
              </a:ext>
            </a:extLst>
          </p:cNvPr>
          <p:cNvGrpSpPr/>
          <p:nvPr/>
        </p:nvGrpSpPr>
        <p:grpSpPr>
          <a:xfrm>
            <a:off x="6781269" y="3822381"/>
            <a:ext cx="3788847" cy="800276"/>
            <a:chOff x="6781269" y="3367624"/>
            <a:chExt cx="3788847" cy="800276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8A0ECE6-E4C3-B03F-CE3B-C4D3D0C8DCB2}"/>
                </a:ext>
              </a:extLst>
            </p:cNvPr>
            <p:cNvCxnSpPr>
              <a:cxnSpLocks/>
            </p:cNvCxnSpPr>
            <p:nvPr/>
          </p:nvCxnSpPr>
          <p:spPr>
            <a:xfrm>
              <a:off x="10570116" y="3367624"/>
              <a:ext cx="0" cy="80027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31DA818-023A-3ED9-D1D2-21F929393CD0}"/>
                </a:ext>
              </a:extLst>
            </p:cNvPr>
            <p:cNvCxnSpPr>
              <a:cxnSpLocks/>
            </p:cNvCxnSpPr>
            <p:nvPr/>
          </p:nvCxnSpPr>
          <p:spPr>
            <a:xfrm>
              <a:off x="6781269" y="4085604"/>
              <a:ext cx="3782497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3EE927A-9AF5-277C-4325-B12D90A4D37E}"/>
              </a:ext>
            </a:extLst>
          </p:cNvPr>
          <p:cNvSpPr txBox="1"/>
          <p:nvPr/>
        </p:nvSpPr>
        <p:spPr>
          <a:xfrm>
            <a:off x="6269508" y="2536196"/>
            <a:ext cx="1403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arrival times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7276BB2-36C8-3B28-3A75-CF0B26494400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6971399" y="2905528"/>
            <a:ext cx="474202" cy="1191817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1259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99726-45FC-A82A-63AF-655615D25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276E4574-92FD-74A9-29AD-24064920316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0AED6AC-E1F3-5EAB-25AF-D12C77CDE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Modeling non-repeatable events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72751F-1578-8DEA-A397-72859E12E8B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If the point process models a </a:t>
            </a:r>
            <a:r>
              <a:rPr lang="en-US" i="1" dirty="0"/>
              <a:t>nonrepeatable</a:t>
            </a:r>
            <a:r>
              <a:rPr lang="en-US" dirty="0"/>
              <a:t> event, we care only about the </a:t>
            </a:r>
            <a:r>
              <a:rPr lang="en-US" b="1" dirty="0"/>
              <a:t>earliest event.</a:t>
            </a:r>
          </a:p>
          <a:p>
            <a:pPr marL="0" indent="0">
              <a:buNone/>
            </a:pPr>
            <a:r>
              <a:rPr lang="en-US" dirty="0"/>
              <a:t>Will it occur in the interval, and, and if so, when?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 model a cause of death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F467CE-6216-FC2D-83C6-40BE2F673D7D}"/>
              </a:ext>
            </a:extLst>
          </p:cNvPr>
          <p:cNvSpPr txBox="1"/>
          <p:nvPr/>
        </p:nvSpPr>
        <p:spPr>
          <a:xfrm>
            <a:off x="6206727" y="2928551"/>
            <a:ext cx="15690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/>
              <a:t>earliest event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9C8FA5B-E026-23D2-F6D6-FA2B9DE005F9}"/>
              </a:ext>
            </a:extLst>
          </p:cNvPr>
          <p:cNvCxnSpPr>
            <a:cxnSpLocks/>
          </p:cNvCxnSpPr>
          <p:nvPr/>
        </p:nvCxnSpPr>
        <p:spPr>
          <a:xfrm>
            <a:off x="7195267" y="3286897"/>
            <a:ext cx="550239" cy="411044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37C1E1A-F87E-5900-D024-EC996C56C8DF}"/>
              </a:ext>
            </a:extLst>
          </p:cNvPr>
          <p:cNvSpPr txBox="1"/>
          <p:nvPr/>
        </p:nvSpPr>
        <p:spPr>
          <a:xfrm>
            <a:off x="9198138" y="2496941"/>
            <a:ext cx="24061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ignore these events</a:t>
            </a:r>
          </a:p>
          <a:p>
            <a:r>
              <a:rPr lang="en-US" i="1" dirty="0"/>
              <a:t>(they are undefined – </a:t>
            </a:r>
          </a:p>
          <a:p>
            <a:r>
              <a:rPr lang="en-US" i="1" dirty="0"/>
              <a:t>they have no meaning)</a:t>
            </a: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6D93D67F-8E6C-43D8-E68D-4BAC8C4AAD4E}"/>
              </a:ext>
            </a:extLst>
          </p:cNvPr>
          <p:cNvSpPr/>
          <p:nvPr/>
        </p:nvSpPr>
        <p:spPr>
          <a:xfrm rot="2700000">
            <a:off x="9809355" y="3620429"/>
            <a:ext cx="288723" cy="284873"/>
          </a:xfrm>
          <a:prstGeom prst="plus">
            <a:avLst>
              <a:gd name="adj" fmla="val 4662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3752C4F6-89A0-9CCE-B1CB-846A044211FF}"/>
              </a:ext>
            </a:extLst>
          </p:cNvPr>
          <p:cNvSpPr/>
          <p:nvPr/>
        </p:nvSpPr>
        <p:spPr>
          <a:xfrm rot="2700000">
            <a:off x="10266556" y="3620429"/>
            <a:ext cx="288723" cy="284873"/>
          </a:xfrm>
          <a:prstGeom prst="plus">
            <a:avLst>
              <a:gd name="adj" fmla="val 4662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AC872FD-F174-EB70-FD2C-BAB8320DAD95}"/>
              </a:ext>
            </a:extLst>
          </p:cNvPr>
          <p:cNvSpPr/>
          <p:nvPr/>
        </p:nvSpPr>
        <p:spPr>
          <a:xfrm rot="2700000">
            <a:off x="10429254" y="3620427"/>
            <a:ext cx="288723" cy="284873"/>
          </a:xfrm>
          <a:prstGeom prst="plus">
            <a:avLst>
              <a:gd name="adj" fmla="val 4662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5742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522BC9-AB42-0F0F-4CD3-58DC0B57B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F74DDB88-72BB-1B2C-EEC9-5228CCC1C9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96E3D4-6A32-D19C-914B-556B65935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Modeling repeatable events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4FCB0-F8F9-ED4C-F2D1-BC9C40C6A2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If the point process models a </a:t>
            </a:r>
            <a:r>
              <a:rPr lang="en-US" i="1" dirty="0"/>
              <a:t>repeatable</a:t>
            </a:r>
            <a:r>
              <a:rPr lang="en-US" dirty="0"/>
              <a:t> event, we care are about </a:t>
            </a:r>
            <a:r>
              <a:rPr lang="en-US" b="1" dirty="0"/>
              <a:t>all events</a:t>
            </a:r>
            <a:r>
              <a:rPr lang="en-US" i="1" dirty="0"/>
              <a:t>.</a:t>
            </a:r>
            <a:endParaRPr lang="en-US" b="1" i="1" dirty="0"/>
          </a:p>
          <a:p>
            <a:pPr marL="0" indent="0">
              <a:buNone/>
            </a:pPr>
            <a:r>
              <a:rPr lang="en-US" dirty="0"/>
              <a:t>Will any occur in the interval, and, and if so, when?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 model the emergence of tumors, or the start of symptomatic episodes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B7ED02-CB06-03BD-055E-9CE594032E9F}"/>
              </a:ext>
            </a:extLst>
          </p:cNvPr>
          <p:cNvSpPr txBox="1"/>
          <p:nvPr/>
        </p:nvSpPr>
        <p:spPr>
          <a:xfrm>
            <a:off x="6477000" y="2810887"/>
            <a:ext cx="50342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all events are defined – all events have a meaning </a:t>
            </a:r>
          </a:p>
        </p:txBody>
      </p:sp>
    </p:spTree>
    <p:extLst>
      <p:ext uri="{BB962C8B-B14F-4D97-AF65-F5344CB8AC3E}">
        <p14:creationId xmlns:p14="http://schemas.microsoft.com/office/powerpoint/2010/main" val="13450051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71A35-CE93-F85C-AEEB-907F64407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Poisson point process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8D92FA-8C4F-E1BA-B0D6-CF65ECFB71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types of point processes</a:t>
            </a:r>
          </a:p>
          <a:p>
            <a:r>
              <a:rPr lang="en-US" dirty="0"/>
              <a:t>We will consider only a one type – the Poisson point process</a:t>
            </a:r>
          </a:p>
        </p:txBody>
      </p:sp>
    </p:spTree>
    <p:extLst>
      <p:ext uri="{BB962C8B-B14F-4D97-AF65-F5344CB8AC3E}">
        <p14:creationId xmlns:p14="http://schemas.microsoft.com/office/powerpoint/2010/main" val="2617924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1FACF17-7E58-D07B-B841-B355B0215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Poisson point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19">
                <a:extLst>
                  <a:ext uri="{FF2B5EF4-FFF2-40B4-BE49-F238E27FC236}">
                    <a16:creationId xmlns:a16="http://schemas.microsoft.com/office/drawing/2014/main" id="{D138B9C0-E626-0374-0B3D-DD7C05495A09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If for a sequence of events 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 sz="2800"/>
                  <a:t>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/>
                  <a:t> and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sz="2800"/>
                  <a:t>, then that sequence is a Poisson point process</a:t>
                </a:r>
              </a:p>
            </p:txBody>
          </p:sp>
        </mc:Choice>
        <mc:Fallback xmlns="">
          <p:sp>
            <p:nvSpPr>
              <p:cNvPr id="20" name="Content Placeholder 19">
                <a:extLst>
                  <a:ext uri="{FF2B5EF4-FFF2-40B4-BE49-F238E27FC236}">
                    <a16:creationId xmlns:a16="http://schemas.microsoft.com/office/drawing/2014/main" id="{D138B9C0-E626-0374-0B3D-DD7C05495A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71" t="-2241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B7E84A9F-A8A5-1398-86DA-9912F6A45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667" y="2706220"/>
            <a:ext cx="5072665" cy="1768288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28F480FE-D56C-313C-52AB-562975D15E17}"/>
              </a:ext>
            </a:extLst>
          </p:cNvPr>
          <p:cNvGrpSpPr/>
          <p:nvPr/>
        </p:nvGrpSpPr>
        <p:grpSpPr>
          <a:xfrm>
            <a:off x="1385048" y="1565040"/>
            <a:ext cx="9958620" cy="1568125"/>
            <a:chOff x="1398495" y="1565040"/>
            <a:chExt cx="9958620" cy="1568125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C6688156-6F54-BE7D-D177-65B39D538EF1}"/>
                </a:ext>
              </a:extLst>
            </p:cNvPr>
            <p:cNvSpPr/>
            <p:nvPr/>
          </p:nvSpPr>
          <p:spPr>
            <a:xfrm>
              <a:off x="1398495" y="2706220"/>
              <a:ext cx="1492624" cy="426945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6CBC3FA-91C4-0BA8-4523-A407E8D305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1460" y="1768382"/>
              <a:ext cx="4383740" cy="89749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76E558A-AE3E-297A-3FB2-4557E0B5F36B}"/>
                    </a:ext>
                  </a:extLst>
                </p:cNvPr>
                <p:cNvSpPr txBox="1"/>
                <p:nvPr/>
              </p:nvSpPr>
              <p:spPr>
                <a:xfrm>
                  <a:off x="7298440" y="1565040"/>
                  <a:ext cx="40586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i="1">
                      <a:solidFill>
                        <a:srgbClr val="FF0000"/>
                      </a:solidFill>
                    </a:rPr>
                    <a:t>Number of events between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r>
                    <a:rPr lang="en-US" i="1">
                      <a:solidFill>
                        <a:srgbClr val="FF0000"/>
                      </a:solidFill>
                    </a:rPr>
                    <a:t> and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r>
                        <m:rPr>
                          <m:sty m:val="p"/>
                        </m:rP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t</m:t>
                      </m:r>
                    </m:oMath>
                  </a14:m>
                  <a:endParaRPr lang="en-US" i="1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76E558A-AE3E-297A-3FB2-4557E0B5F3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98440" y="1565040"/>
                  <a:ext cx="4058675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1201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C3064D4-8C47-FABD-F37F-BCA0EAF26A7F}"/>
              </a:ext>
            </a:extLst>
          </p:cNvPr>
          <p:cNvGrpSpPr/>
          <p:nvPr/>
        </p:nvGrpSpPr>
        <p:grpSpPr>
          <a:xfrm>
            <a:off x="3861641" y="2345568"/>
            <a:ext cx="6181851" cy="1701952"/>
            <a:chOff x="3861641" y="2345568"/>
            <a:chExt cx="6181851" cy="170195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99FA413-9C7D-7D04-CCDB-F3E1AA737B39}"/>
                    </a:ext>
                  </a:extLst>
                </p:cNvPr>
                <p:cNvSpPr txBox="1"/>
                <p:nvPr/>
              </p:nvSpPr>
              <p:spPr>
                <a:xfrm>
                  <a:off x="7241378" y="2345568"/>
                  <a:ext cx="280211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𝑜</m:t>
                      </m:r>
                      <m: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Δt</m:t>
                      </m:r>
                      <m: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i="1">
                      <a:solidFill>
                        <a:srgbClr val="FF0000"/>
                      </a:solidFill>
                    </a:rPr>
                    <a:t> becomes 0 </a:t>
                  </a:r>
                  <a:r>
                    <a:rPr lang="en-US" b="1" i="1">
                      <a:solidFill>
                        <a:srgbClr val="FF0000"/>
                      </a:solidFill>
                    </a:rPr>
                    <a:t>very fast</a:t>
                  </a: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99FA413-9C7D-7D04-CCDB-F3E1AA737B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1378" y="2345568"/>
                  <a:ext cx="2802114" cy="369332"/>
                </a:xfrm>
                <a:prstGeom prst="rect">
                  <a:avLst/>
                </a:prstGeom>
                <a:blipFill>
                  <a:blip r:embed="rId5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Cross 29">
              <a:extLst>
                <a:ext uri="{FF2B5EF4-FFF2-40B4-BE49-F238E27FC236}">
                  <a16:creationId xmlns:a16="http://schemas.microsoft.com/office/drawing/2014/main" id="{FF79A71C-BAC7-832B-B9E8-791172636987}"/>
                </a:ext>
              </a:extLst>
            </p:cNvPr>
            <p:cNvSpPr/>
            <p:nvPr/>
          </p:nvSpPr>
          <p:spPr>
            <a:xfrm rot="2700000">
              <a:off x="5117272" y="2600858"/>
              <a:ext cx="585475" cy="577668"/>
            </a:xfrm>
            <a:prstGeom prst="plus">
              <a:avLst>
                <a:gd name="adj" fmla="val 46622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Cross 30">
              <a:extLst>
                <a:ext uri="{FF2B5EF4-FFF2-40B4-BE49-F238E27FC236}">
                  <a16:creationId xmlns:a16="http://schemas.microsoft.com/office/drawing/2014/main" id="{66B50E84-1CFB-6C7B-962B-9F222697FD83}"/>
                </a:ext>
              </a:extLst>
            </p:cNvPr>
            <p:cNvSpPr/>
            <p:nvPr/>
          </p:nvSpPr>
          <p:spPr>
            <a:xfrm rot="2700000">
              <a:off x="4664557" y="3035645"/>
              <a:ext cx="585475" cy="577668"/>
            </a:xfrm>
            <a:prstGeom prst="plus">
              <a:avLst>
                <a:gd name="adj" fmla="val 46622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Cross 31">
              <a:extLst>
                <a:ext uri="{FF2B5EF4-FFF2-40B4-BE49-F238E27FC236}">
                  <a16:creationId xmlns:a16="http://schemas.microsoft.com/office/drawing/2014/main" id="{2E577548-EB37-E739-667F-1B1144C049F4}"/>
                </a:ext>
              </a:extLst>
            </p:cNvPr>
            <p:cNvSpPr/>
            <p:nvPr/>
          </p:nvSpPr>
          <p:spPr>
            <a:xfrm rot="2700000">
              <a:off x="3857737" y="3465949"/>
              <a:ext cx="585475" cy="577668"/>
            </a:xfrm>
            <a:prstGeom prst="plus">
              <a:avLst>
                <a:gd name="adj" fmla="val 46622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3CBAF2C-CDD4-4A2C-F359-445F41B008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74659" y="2552791"/>
              <a:ext cx="1577789" cy="1268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74073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EF3757-B5F8-E7CE-A9DD-07F938F230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65A3B03-24F6-3678-4194-98BFA2D6F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Poisson point process (in English)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19">
                <a:extLst>
                  <a:ext uri="{FF2B5EF4-FFF2-40B4-BE49-F238E27FC236}">
                    <a16:creationId xmlns:a16="http://schemas.microsoft.com/office/drawing/2014/main" id="{4CCF175E-CCBE-5E1F-B643-6ACDD638CD6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If for a sequence of events 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 sz="2800"/>
                  <a:t>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/>
                  <a:t> and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sz="2800"/>
                  <a:t>, then that sequence is a Poisson point process</a:t>
                </a:r>
              </a:p>
            </p:txBody>
          </p:sp>
        </mc:Choice>
        <mc:Fallback xmlns="">
          <p:sp>
            <p:nvSpPr>
              <p:cNvPr id="20" name="Content Placeholder 19">
                <a:extLst>
                  <a:ext uri="{FF2B5EF4-FFF2-40B4-BE49-F238E27FC236}">
                    <a16:creationId xmlns:a16="http://schemas.microsoft.com/office/drawing/2014/main" id="{4CCF175E-CCBE-5E1F-B643-6ACDD638CD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45" t="-2326" r="-733" b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>
                <a:extLst>
                  <a:ext uri="{FF2B5EF4-FFF2-40B4-BE49-F238E27FC236}">
                    <a16:creationId xmlns:a16="http://schemas.microsoft.com/office/drawing/2014/main" id="{D7F28E0D-7E6A-728E-0291-1CCF0762E5D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i="1"/>
                  <a:t>Over a vanishingly small interval</a:t>
                </a:r>
              </a:p>
              <a:p>
                <a:r>
                  <a:rPr lang="en-US" i="1">
                    <a:solidFill>
                      <a:srgbClr val="FF0000"/>
                    </a:solidFill>
                  </a:rPr>
                  <a:t>you may get 1 event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𝜆𝛥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i="1">
                    <a:solidFill>
                      <a:srgbClr val="FF0000"/>
                    </a:solidFill>
                  </a:rPr>
                  <a:t> …</a:t>
                </a:r>
              </a:p>
            </p:txBody>
          </p:sp>
        </mc:Choice>
        <mc:Fallback xmlns="">
          <p:sp>
            <p:nvSpPr>
              <p:cNvPr id="14" name="Content Placeholder 13">
                <a:extLst>
                  <a:ext uri="{FF2B5EF4-FFF2-40B4-BE49-F238E27FC236}">
                    <a16:creationId xmlns:a16="http://schemas.microsoft.com/office/drawing/2014/main" id="{D7F28E0D-7E6A-728E-0291-1CCF0762E5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190" t="-2319" r="-243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D969C632-C224-6488-7663-F1748CF3C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667" y="2706220"/>
            <a:ext cx="5072665" cy="176828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E5A58F34-E353-5ECD-478A-36183F2856DF}"/>
              </a:ext>
            </a:extLst>
          </p:cNvPr>
          <p:cNvGrpSpPr/>
          <p:nvPr/>
        </p:nvGrpSpPr>
        <p:grpSpPr>
          <a:xfrm>
            <a:off x="3769665" y="2678859"/>
            <a:ext cx="2182219" cy="1281950"/>
            <a:chOff x="3769665" y="2678859"/>
            <a:chExt cx="2182219" cy="128195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272FCC2-E715-63D9-B1D0-C7002069C823}"/>
                </a:ext>
              </a:extLst>
            </p:cNvPr>
            <p:cNvSpPr/>
            <p:nvPr/>
          </p:nvSpPr>
          <p:spPr>
            <a:xfrm>
              <a:off x="4867835" y="2678859"/>
              <a:ext cx="1084049" cy="4303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71C2D11-94DE-6CAA-DCF3-C39B6F163542}"/>
                </a:ext>
              </a:extLst>
            </p:cNvPr>
            <p:cNvSpPr/>
            <p:nvPr/>
          </p:nvSpPr>
          <p:spPr>
            <a:xfrm>
              <a:off x="4388226" y="3113646"/>
              <a:ext cx="1084049" cy="4303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64B9B905-08F2-3C8E-4786-C2E1906180B1}"/>
                </a:ext>
              </a:extLst>
            </p:cNvPr>
            <p:cNvSpPr/>
            <p:nvPr/>
          </p:nvSpPr>
          <p:spPr>
            <a:xfrm>
              <a:off x="3769665" y="3530503"/>
              <a:ext cx="802336" cy="4303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>
                  <a:solidFill>
                    <a:srgbClr val="FF0000"/>
                  </a:solidFill>
                </a:rPr>
                <a:t>0</a:t>
              </a:r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EEA6452-1A31-C908-A8F1-9977969CD647}"/>
              </a:ext>
            </a:extLst>
          </p:cNvPr>
          <p:cNvGrpSpPr/>
          <p:nvPr/>
        </p:nvGrpSpPr>
        <p:grpSpPr>
          <a:xfrm>
            <a:off x="892667" y="2593696"/>
            <a:ext cx="5320557" cy="950256"/>
            <a:chOff x="892667" y="2593696"/>
            <a:chExt cx="5320557" cy="95025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F0FFE84-D969-4769-2F98-4575B5C4F5BA}"/>
                </a:ext>
              </a:extLst>
            </p:cNvPr>
            <p:cNvSpPr/>
            <p:nvPr/>
          </p:nvSpPr>
          <p:spPr>
            <a:xfrm>
              <a:off x="892667" y="3109165"/>
              <a:ext cx="4579608" cy="434787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8A7767E-399D-5215-0BE7-A166A402CE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36754" y="2593696"/>
              <a:ext cx="776470" cy="515469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07230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D45B18-BB59-C570-08C5-BE702B66F5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6533382-B195-93E8-8000-294346BF2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Poisson point process (in English)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19">
                <a:extLst>
                  <a:ext uri="{FF2B5EF4-FFF2-40B4-BE49-F238E27FC236}">
                    <a16:creationId xmlns:a16="http://schemas.microsoft.com/office/drawing/2014/main" id="{2876B337-1227-42C0-535A-FD411CA9F3C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/>
                  <a:t>If for a sequence of events 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 sz="2800"/>
                  <a:t>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/>
                  <a:t> and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sz="2800"/>
                  <a:t>, then that sequence is a Poisson point process</a:t>
                </a:r>
              </a:p>
            </p:txBody>
          </p:sp>
        </mc:Choice>
        <mc:Fallback xmlns="">
          <p:sp>
            <p:nvSpPr>
              <p:cNvPr id="20" name="Content Placeholder 19">
                <a:extLst>
                  <a:ext uri="{FF2B5EF4-FFF2-40B4-BE49-F238E27FC236}">
                    <a16:creationId xmlns:a16="http://schemas.microsoft.com/office/drawing/2014/main" id="{2876B337-1227-42C0-535A-FD411CA9F3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45" t="-2326" r="-733" b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>
                <a:extLst>
                  <a:ext uri="{FF2B5EF4-FFF2-40B4-BE49-F238E27FC236}">
                    <a16:creationId xmlns:a16="http://schemas.microsoft.com/office/drawing/2014/main" id="{63DCFA21-BAF4-F31C-FB39-7A74D2E84ECE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ln w="19050"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i="1" dirty="0"/>
                  <a:t>Over a vanishingly small interval</a:t>
                </a:r>
              </a:p>
              <a:p>
                <a:r>
                  <a:rPr lang="en-US" i="1" dirty="0">
                    <a:solidFill>
                      <a:schemeClr val="tx1"/>
                    </a:solidFill>
                  </a:rPr>
                  <a:t>you may get 1 event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i="1" dirty="0"/>
                  <a:t> …</a:t>
                </a:r>
              </a:p>
              <a:p>
                <a:r>
                  <a:rPr lang="en-US" i="1" dirty="0">
                    <a:solidFill>
                      <a:srgbClr val="FF0000"/>
                    </a:solidFill>
                  </a:rPr>
                  <a:t>otherwise, you’ll get 0 events;  </a:t>
                </a:r>
              </a:p>
            </p:txBody>
          </p:sp>
        </mc:Choice>
        <mc:Fallback xmlns="">
          <p:sp>
            <p:nvSpPr>
              <p:cNvPr id="14" name="Content Placeholder 13">
                <a:extLst>
                  <a:ext uri="{FF2B5EF4-FFF2-40B4-BE49-F238E27FC236}">
                    <a16:creationId xmlns:a16="http://schemas.microsoft.com/office/drawing/2014/main" id="{63DCFA21-BAF4-F31C-FB39-7A74D2E84E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190" t="-2319" r="-243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383641AB-E360-C073-1704-0DE28C4208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667" y="2706220"/>
            <a:ext cx="5072665" cy="176828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F0238CC7-ECF4-32BE-91CF-00AA43A2407F}"/>
              </a:ext>
            </a:extLst>
          </p:cNvPr>
          <p:cNvGrpSpPr/>
          <p:nvPr/>
        </p:nvGrpSpPr>
        <p:grpSpPr>
          <a:xfrm>
            <a:off x="3769665" y="2678859"/>
            <a:ext cx="2182219" cy="1281950"/>
            <a:chOff x="3769665" y="2678859"/>
            <a:chExt cx="2182219" cy="128195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87534A5-E482-5AA4-70D7-2ACFA74336A4}"/>
                </a:ext>
              </a:extLst>
            </p:cNvPr>
            <p:cNvSpPr/>
            <p:nvPr/>
          </p:nvSpPr>
          <p:spPr>
            <a:xfrm>
              <a:off x="4867835" y="2678859"/>
              <a:ext cx="1084049" cy="4303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EA126C2-EE2D-4EEF-61B9-9581100F4EB4}"/>
                </a:ext>
              </a:extLst>
            </p:cNvPr>
            <p:cNvSpPr/>
            <p:nvPr/>
          </p:nvSpPr>
          <p:spPr>
            <a:xfrm>
              <a:off x="4388226" y="3113646"/>
              <a:ext cx="1084049" cy="4303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76B5CA8D-E886-A618-3BC5-8908A568B3BD}"/>
                </a:ext>
              </a:extLst>
            </p:cNvPr>
            <p:cNvSpPr/>
            <p:nvPr/>
          </p:nvSpPr>
          <p:spPr>
            <a:xfrm>
              <a:off x="3769665" y="3530503"/>
              <a:ext cx="802336" cy="4303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>
                  <a:solidFill>
                    <a:srgbClr val="FF0000"/>
                  </a:solidFill>
                </a:rPr>
                <a:t>0</a:t>
              </a:r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8435B3D-0D4A-8970-9FE9-A0D843E0007B}"/>
              </a:ext>
            </a:extLst>
          </p:cNvPr>
          <p:cNvGrpSpPr/>
          <p:nvPr/>
        </p:nvGrpSpPr>
        <p:grpSpPr>
          <a:xfrm>
            <a:off x="892667" y="2651967"/>
            <a:ext cx="5334003" cy="777033"/>
            <a:chOff x="892667" y="3109165"/>
            <a:chExt cx="5334003" cy="777033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A782065-0ABE-774C-3FAC-225B03D9BB29}"/>
                </a:ext>
              </a:extLst>
            </p:cNvPr>
            <p:cNvSpPr/>
            <p:nvPr/>
          </p:nvSpPr>
          <p:spPr>
            <a:xfrm>
              <a:off x="892667" y="3109165"/>
              <a:ext cx="4579608" cy="434787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D90ED05-937A-9764-4EBE-8FDCF945E2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97949" y="3447581"/>
              <a:ext cx="728721" cy="438617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79940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8FAFD4-4B35-D0FB-85CA-F58930D1C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4530E52-6B11-AB2A-A7C9-D44F6F64A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Poisson point process (in English)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19">
                <a:extLst>
                  <a:ext uri="{FF2B5EF4-FFF2-40B4-BE49-F238E27FC236}">
                    <a16:creationId xmlns:a16="http://schemas.microsoft.com/office/drawing/2014/main" id="{DE2C5D27-5DDD-F8CA-3835-BDBCF0202DA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If for a sequence of events 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 sz="2800"/>
                  <a:t>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/>
                  <a:t> and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sz="2800"/>
                  <a:t>, then that sequence is a Poisson point process</a:t>
                </a:r>
              </a:p>
            </p:txBody>
          </p:sp>
        </mc:Choice>
        <mc:Fallback xmlns="">
          <p:sp>
            <p:nvSpPr>
              <p:cNvPr id="20" name="Content Placeholder 19">
                <a:extLst>
                  <a:ext uri="{FF2B5EF4-FFF2-40B4-BE49-F238E27FC236}">
                    <a16:creationId xmlns:a16="http://schemas.microsoft.com/office/drawing/2014/main" id="{DE2C5D27-5DDD-F8CA-3835-BDBCF0202D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45" t="-2326" r="-733" b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>
                <a:extLst>
                  <a:ext uri="{FF2B5EF4-FFF2-40B4-BE49-F238E27FC236}">
                    <a16:creationId xmlns:a16="http://schemas.microsoft.com/office/drawing/2014/main" id="{941F1226-C18B-7DAB-FF07-97255E619523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i="1" dirty="0"/>
                  <a:t>Over a vanishingly small interval</a:t>
                </a:r>
              </a:p>
              <a:p>
                <a:r>
                  <a:rPr lang="en-US" i="1" dirty="0">
                    <a:solidFill>
                      <a:schemeClr val="tx1"/>
                    </a:solidFill>
                  </a:rPr>
                  <a:t>you may get 1 event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i="1" dirty="0"/>
                  <a:t> …</a:t>
                </a:r>
              </a:p>
              <a:p>
                <a:r>
                  <a:rPr lang="en-US" i="1" dirty="0"/>
                  <a:t>otherwise, you’ll get 0 events;  </a:t>
                </a:r>
              </a:p>
              <a:p>
                <a:r>
                  <a:rPr lang="en-US" i="1" dirty="0">
                    <a:solidFill>
                      <a:srgbClr val="FF0000"/>
                    </a:solidFill>
                  </a:rPr>
                  <a:t>you’ll never get many concurrent events </a:t>
                </a:r>
              </a:p>
            </p:txBody>
          </p:sp>
        </mc:Choice>
        <mc:Fallback xmlns="">
          <p:sp>
            <p:nvSpPr>
              <p:cNvPr id="14" name="Content Placeholder 13">
                <a:extLst>
                  <a:ext uri="{FF2B5EF4-FFF2-40B4-BE49-F238E27FC236}">
                    <a16:creationId xmlns:a16="http://schemas.microsoft.com/office/drawing/2014/main" id="{941F1226-C18B-7DAB-FF07-97255E6195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190" t="-2319" r="-243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9ADB90B9-E04C-0DCB-640D-BE9FECF0F1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667" y="2706220"/>
            <a:ext cx="5072665" cy="176828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538C620E-31BE-8AAE-60A7-A569588960D4}"/>
              </a:ext>
            </a:extLst>
          </p:cNvPr>
          <p:cNvGrpSpPr/>
          <p:nvPr/>
        </p:nvGrpSpPr>
        <p:grpSpPr>
          <a:xfrm>
            <a:off x="3769665" y="2678859"/>
            <a:ext cx="2182219" cy="1281950"/>
            <a:chOff x="3769665" y="2678859"/>
            <a:chExt cx="2182219" cy="128195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13D05EB0-21D6-BA23-5BC9-F242DAFF57B7}"/>
                </a:ext>
              </a:extLst>
            </p:cNvPr>
            <p:cNvSpPr/>
            <p:nvPr/>
          </p:nvSpPr>
          <p:spPr>
            <a:xfrm>
              <a:off x="4867835" y="2678859"/>
              <a:ext cx="1084049" cy="4303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FC1466E5-655D-A865-1B56-6D34DB1EA620}"/>
                </a:ext>
              </a:extLst>
            </p:cNvPr>
            <p:cNvSpPr/>
            <p:nvPr/>
          </p:nvSpPr>
          <p:spPr>
            <a:xfrm>
              <a:off x="4388226" y="3113646"/>
              <a:ext cx="1084049" cy="4303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9228A93-3CC8-2DBA-ECAE-5B7741B04B8B}"/>
                </a:ext>
              </a:extLst>
            </p:cNvPr>
            <p:cNvSpPr/>
            <p:nvPr/>
          </p:nvSpPr>
          <p:spPr>
            <a:xfrm>
              <a:off x="3769665" y="3530503"/>
              <a:ext cx="802336" cy="4303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>
                  <a:solidFill>
                    <a:srgbClr val="FF0000"/>
                  </a:solidFill>
                </a:rPr>
                <a:t>0</a:t>
              </a:r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320D2CA-A414-C0FD-335E-0927A7488950}"/>
              </a:ext>
            </a:extLst>
          </p:cNvPr>
          <p:cNvGrpSpPr/>
          <p:nvPr/>
        </p:nvGrpSpPr>
        <p:grpSpPr>
          <a:xfrm>
            <a:off x="892667" y="3526022"/>
            <a:ext cx="5279533" cy="475272"/>
            <a:chOff x="892667" y="3109165"/>
            <a:chExt cx="5279533" cy="47527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1F0138B-2C08-9330-53AF-B1A92C6A26C8}"/>
                </a:ext>
              </a:extLst>
            </p:cNvPr>
            <p:cNvSpPr/>
            <p:nvPr/>
          </p:nvSpPr>
          <p:spPr>
            <a:xfrm>
              <a:off x="892667" y="3109165"/>
              <a:ext cx="4579608" cy="434787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6711983-82D0-3AB7-A7D5-E9DC1506D3F8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 flipV="1">
              <a:off x="5497949" y="3447581"/>
              <a:ext cx="674251" cy="13685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9204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97D6F6-F256-D6DB-FF23-7B0AECDCA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53F9AD2-6953-CE6C-B923-CD4BBC58A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Poisson point process (in English)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19">
                <a:extLst>
                  <a:ext uri="{FF2B5EF4-FFF2-40B4-BE49-F238E27FC236}">
                    <a16:creationId xmlns:a16="http://schemas.microsoft.com/office/drawing/2014/main" id="{CFC2DEAF-B6EC-0AAE-212E-904B910FAD3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/>
                  <a:t>If for a sequence of events </a:t>
                </a:r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endParaRPr lang="en-US"/>
              </a:p>
              <a:p>
                <a:pPr marL="0" indent="0">
                  <a:buNone/>
                </a:pPr>
                <a:r>
                  <a:rPr lang="en-US" sz="2800"/>
                  <a:t>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/>
                  <a:t> and as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US" sz="2800"/>
                  <a:t>, then that sequence is a Poisson point process</a:t>
                </a:r>
              </a:p>
            </p:txBody>
          </p:sp>
        </mc:Choice>
        <mc:Fallback xmlns="">
          <p:sp>
            <p:nvSpPr>
              <p:cNvPr id="20" name="Content Placeholder 19">
                <a:extLst>
                  <a:ext uri="{FF2B5EF4-FFF2-40B4-BE49-F238E27FC236}">
                    <a16:creationId xmlns:a16="http://schemas.microsoft.com/office/drawing/2014/main" id="{CFC2DEAF-B6EC-0AAE-212E-904B910FAD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45" t="-2326" r="-733" b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13">
                <a:extLst>
                  <a:ext uri="{FF2B5EF4-FFF2-40B4-BE49-F238E27FC236}">
                    <a16:creationId xmlns:a16="http://schemas.microsoft.com/office/drawing/2014/main" id="{00224637-D33A-78AC-B420-C090259BC6BB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i="1" dirty="0"/>
                  <a:t>Over a vanishingly small interval</a:t>
                </a:r>
              </a:p>
              <a:p>
                <a:r>
                  <a:rPr lang="en-US" i="1" dirty="0">
                    <a:solidFill>
                      <a:schemeClr val="tx1"/>
                    </a:solidFill>
                  </a:rPr>
                  <a:t>you may get 1 event with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𝜆𝛥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i="1" dirty="0"/>
                  <a:t> …</a:t>
                </a:r>
              </a:p>
              <a:p>
                <a:r>
                  <a:rPr lang="en-US" i="1" dirty="0"/>
                  <a:t>otherwise, you’ll get 0 events;  </a:t>
                </a:r>
              </a:p>
              <a:p>
                <a:r>
                  <a:rPr lang="en-US" i="1" dirty="0"/>
                  <a:t>you’ll never get many concurrent events </a:t>
                </a:r>
              </a:p>
              <a:p>
                <a:r>
                  <a:rPr lang="en-US" i="1" dirty="0">
                    <a:solidFill>
                      <a:srgbClr val="FF0000"/>
                    </a:solidFill>
                  </a:rPr>
                  <a:t>and it does not matter what happened in the past</a:t>
                </a:r>
              </a:p>
            </p:txBody>
          </p:sp>
        </mc:Choice>
        <mc:Fallback xmlns="">
          <p:sp>
            <p:nvSpPr>
              <p:cNvPr id="14" name="Content Placeholder 13">
                <a:extLst>
                  <a:ext uri="{FF2B5EF4-FFF2-40B4-BE49-F238E27FC236}">
                    <a16:creationId xmlns:a16="http://schemas.microsoft.com/office/drawing/2014/main" id="{00224637-D33A-78AC-B420-C090259BC6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190" t="-2319" r="-243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437D0A46-AE6D-3474-E626-404A83C3CE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667" y="2706220"/>
            <a:ext cx="5072665" cy="176828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6AA3CDB3-4023-2FBC-960C-1D19315158E4}"/>
              </a:ext>
            </a:extLst>
          </p:cNvPr>
          <p:cNvGrpSpPr/>
          <p:nvPr/>
        </p:nvGrpSpPr>
        <p:grpSpPr>
          <a:xfrm>
            <a:off x="3769665" y="2678859"/>
            <a:ext cx="2182219" cy="1281950"/>
            <a:chOff x="3769665" y="2678859"/>
            <a:chExt cx="2182219" cy="128195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4C60EDE-77BD-E855-4C3E-3474FDFCC70F}"/>
                </a:ext>
              </a:extLst>
            </p:cNvPr>
            <p:cNvSpPr/>
            <p:nvPr/>
          </p:nvSpPr>
          <p:spPr>
            <a:xfrm>
              <a:off x="4867835" y="2678859"/>
              <a:ext cx="1084049" cy="4303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A16F8C4-9F46-66ED-FD1E-C0AA7A7B1F72}"/>
                </a:ext>
              </a:extLst>
            </p:cNvPr>
            <p:cNvSpPr/>
            <p:nvPr/>
          </p:nvSpPr>
          <p:spPr>
            <a:xfrm>
              <a:off x="4388226" y="3113646"/>
              <a:ext cx="1084049" cy="4303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7B0293F-80B6-8BDE-7F78-A434B649D487}"/>
                </a:ext>
              </a:extLst>
            </p:cNvPr>
            <p:cNvSpPr/>
            <p:nvPr/>
          </p:nvSpPr>
          <p:spPr>
            <a:xfrm>
              <a:off x="3769665" y="3530503"/>
              <a:ext cx="802336" cy="4303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800">
                  <a:solidFill>
                    <a:srgbClr val="FF0000"/>
                  </a:solidFill>
                </a:rPr>
                <a:t>0</a:t>
              </a:r>
              <a:endParaRPr lang="en-US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41E24D1-DCFA-E527-4094-8F059C8355C8}"/>
              </a:ext>
            </a:extLst>
          </p:cNvPr>
          <p:cNvGrpSpPr/>
          <p:nvPr/>
        </p:nvGrpSpPr>
        <p:grpSpPr>
          <a:xfrm>
            <a:off x="892667" y="3956326"/>
            <a:ext cx="5334003" cy="857412"/>
            <a:chOff x="892667" y="3109165"/>
            <a:chExt cx="5334003" cy="85741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FD60B16-5FAE-E6EC-C2FB-B236B7874850}"/>
                </a:ext>
              </a:extLst>
            </p:cNvPr>
            <p:cNvSpPr/>
            <p:nvPr/>
          </p:nvSpPr>
          <p:spPr>
            <a:xfrm>
              <a:off x="892667" y="3109165"/>
              <a:ext cx="4579608" cy="434787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36421F0-6220-3751-80A1-3772EFCD935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97949" y="3447581"/>
              <a:ext cx="728721" cy="51899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26908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11888-4659-FF99-A69A-6AF8166101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2: Theory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08BE15-D20D-3E7C-8C86-64BB11EB48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62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BFE889A8-5DA2-E073-8488-6A55EF1E3B3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intensity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in the example</a:t>
                </a:r>
              </a:p>
            </p:txBody>
          </p:sp>
        </mc:Choice>
        <mc:Fallback xmlns="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BFE889A8-5DA2-E073-8488-6A55EF1E3B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74DF765-6E9C-A8AC-2A12-DEB52B7E173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Event times for five instantiations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96E8BF7E-45B9-531A-C62F-9A6AD05434D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1712443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D7B28-3CEA-4B9E-BC23-4110E7C66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592B259C-587E-005E-12AD-5CFF658A97A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intensity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in the example</a:t>
                </a:r>
              </a:p>
            </p:txBody>
          </p:sp>
        </mc:Choice>
        <mc:Fallback xmlns="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592B259C-587E-005E-12AD-5CFF658A97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DC7CA96-D038-29AF-531C-EB25E0A541A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A histogram of the event times for 100 instantiations 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DEC9053-F859-39BD-A932-05DFAD65381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742434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9DC884-3C93-0127-4105-29B9D04EE6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DF7CF565-192C-0265-2C99-5A2431E2413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intensity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in the example</a:t>
                </a:r>
              </a:p>
            </p:txBody>
          </p:sp>
        </mc:Choice>
        <mc:Fallback xmlns="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DF7CF565-192C-0265-2C99-5A2431E241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191D715-3BA2-9127-1497-50C32ACFB01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… for 1000 instantiations 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D504FBD-FE25-B9C5-A7FD-964059FFEF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777614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910E42-9F38-E48F-24B6-D908D8BDD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C924A5C6-C3A5-1125-F254-6A4057B4619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intensity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in the example</a:t>
                </a:r>
              </a:p>
            </p:txBody>
          </p:sp>
        </mc:Choice>
        <mc:Fallback xmlns="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C924A5C6-C3A5-1125-F254-6A4057B461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5EBB2BED-B0C5-5FAE-1191-46A8A9493F7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… and for 10000 instantiations </a:t>
            </a:r>
          </a:p>
          <a:p>
            <a:pPr marL="0" indent="0">
              <a:buNone/>
            </a:pPr>
            <a:endParaRPr lang="en-US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7E2F9E90-1670-83FA-AD8E-9D14C8A76C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22066491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147C18-A661-6C0A-9BAF-350CBB050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835C7F74-2820-B130-567A-5A418D021A2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intensity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 in the example</a:t>
                </a:r>
              </a:p>
            </p:txBody>
          </p:sp>
        </mc:Choice>
        <mc:Fallback xmlns="">
          <p:sp>
            <p:nvSpPr>
              <p:cNvPr id="7" name="Title 6">
                <a:extLst>
                  <a:ext uri="{FF2B5EF4-FFF2-40B4-BE49-F238E27FC236}">
                    <a16:creationId xmlns:a16="http://schemas.microsoft.com/office/drawing/2014/main" id="{835C7F74-2820-B130-567A-5A418D021A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4595BD86-0837-F8E3-967E-552FAF27EF3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As the number of instantiations goes to infinity, the histogram approaches the shape of the intensity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 intensity function governs event occurrence.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(It is the same quantity as the hazard function in survival analysis)</a:t>
                </a:r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4595BD86-0837-F8E3-967E-552FAF27EF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200" t="-2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B87D556-B7E0-FDBB-6CE4-41D62F575D0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2678A5-FEE8-C84F-2902-7532FE6EF28E}"/>
              </a:ext>
            </a:extLst>
          </p:cNvPr>
          <p:cNvSpPr txBox="1"/>
          <p:nvPr/>
        </p:nvSpPr>
        <p:spPr>
          <a:xfrm>
            <a:off x="6333565" y="5903259"/>
            <a:ext cx="55939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The intensity function is scaled by the expected number of events in the interval to be on the same plot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55922EA-F675-AB4E-52CF-594C3F9C2D76}"/>
                  </a:ext>
                </a:extLst>
              </p:cNvPr>
              <p:cNvSpPr txBox="1"/>
              <p:nvPr/>
            </p:nvSpPr>
            <p:spPr>
              <a:xfrm>
                <a:off x="10850962" y="3580777"/>
                <a:ext cx="6439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55922EA-F675-AB4E-52CF-594C3F9C2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0962" y="3580777"/>
                <a:ext cx="64395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6834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AB272-0921-0574-8B8B-2C9AAFFAD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Time-homogeneous and non-homogeneous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FD522E-9991-A9E4-FCD4-AE127C9D43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constant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the Poisson point process (PPP) is called time-homogeneous</a:t>
                </a:r>
              </a:p>
              <a:p>
                <a:r>
                  <a:rPr lang="en-US" dirty="0"/>
                  <a:t>Otherwise, it is called a non-homogeneous PPP (NHPPP)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FD522E-9991-A9E4-FCD4-AE127C9D43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65129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847EBF-6073-F229-4FCC-20C325052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events vs earliest event in the example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2138C8-46BE-7AE2-E687-732D59006B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events, 10K instantiations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E89C0F-59FB-904E-8031-358CA39577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Earliest event, 10K instantiations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D4FB3511-E2B2-17F7-92E4-E490E9C8C5C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77794" y="2975769"/>
            <a:ext cx="4572000" cy="2743200"/>
          </a:xfrm>
        </p:spPr>
      </p:pic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64B0C565-3DA6-E21A-2A1B-B190CE0F406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132681" y="2975769"/>
            <a:ext cx="4572000" cy="2743200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3F00209-6310-DED9-4A57-CA921A82AC73}"/>
              </a:ext>
            </a:extLst>
          </p:cNvPr>
          <p:cNvSpPr txBox="1"/>
          <p:nvPr/>
        </p:nvSpPr>
        <p:spPr>
          <a:xfrm>
            <a:off x="6477794" y="5866497"/>
            <a:ext cx="5276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The histogram of the earliest event times does not approach the shape of the intensity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0E8F999-9314-E353-EF79-123D18580CA9}"/>
                  </a:ext>
                </a:extLst>
              </p:cNvPr>
              <p:cNvSpPr txBox="1"/>
              <p:nvPr/>
            </p:nvSpPr>
            <p:spPr>
              <a:xfrm>
                <a:off x="2858814" y="2975769"/>
                <a:ext cx="2805960" cy="71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∈[1, 5]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&amp;0, 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elsewhere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0E8F999-9314-E353-EF79-123D18580C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8814" y="2975769"/>
                <a:ext cx="2805960" cy="710194"/>
              </a:xfrm>
              <a:prstGeom prst="rect">
                <a:avLst/>
              </a:prstGeom>
              <a:blipFill>
                <a:blip r:embed="rId4"/>
                <a:stretch>
                  <a:fillRect l="-12217" t="-191228" b="-277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B7BBE7E-D1B8-CE55-25D7-E03FDD3191EF}"/>
                  </a:ext>
                </a:extLst>
              </p:cNvPr>
              <p:cNvSpPr txBox="1"/>
              <p:nvPr/>
            </p:nvSpPr>
            <p:spPr>
              <a:xfrm>
                <a:off x="8243834" y="2975769"/>
                <a:ext cx="2805960" cy="71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∈[1, 5]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&amp;0, 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elsewhere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B7BBE7E-D1B8-CE55-25D7-E03FDD3191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3834" y="2975769"/>
                <a:ext cx="2805960" cy="710194"/>
              </a:xfrm>
              <a:prstGeom prst="rect">
                <a:avLst/>
              </a:prstGeom>
              <a:blipFill>
                <a:blip r:embed="rId5"/>
                <a:stretch>
                  <a:fillRect l="-11659" t="-191228" b="-277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15634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6D8A5-F13F-01BB-43BD-C3D449F9A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events vs earliest event, different example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A16181-0D8A-71E2-C54B-CBF0E2E236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All events, 100K instantiations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88774C88-5843-D1A4-4ACB-1F004551492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32681" y="2975769"/>
            <a:ext cx="4572000" cy="274320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453CF1F-DCF6-010B-00A3-D14B6DE03F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Earliest event</a:t>
            </a:r>
            <a:r>
              <a:rPr lang="en-US"/>
              <a:t>, 100K </a:t>
            </a:r>
            <a:r>
              <a:rPr lang="en-US" dirty="0"/>
              <a:t>instantiations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E71AA7DB-A9D9-3134-282D-1C83B52E107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477794" y="2975769"/>
            <a:ext cx="4572000" cy="27432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CF761AA-5483-D85E-1694-E6D92A570723}"/>
                  </a:ext>
                </a:extLst>
              </p:cNvPr>
              <p:cNvSpPr txBox="1"/>
              <p:nvPr/>
            </p:nvSpPr>
            <p:spPr>
              <a:xfrm>
                <a:off x="1941030" y="3041081"/>
                <a:ext cx="3216329" cy="71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∈[1, 5]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&amp;0,   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elsewhere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CF761AA-5483-D85E-1694-E6D92A5707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1030" y="3041081"/>
                <a:ext cx="3216329" cy="710194"/>
              </a:xfrm>
              <a:prstGeom prst="rect">
                <a:avLst/>
              </a:prstGeom>
              <a:blipFill>
                <a:blip r:embed="rId4"/>
                <a:stretch>
                  <a:fillRect l="-9804" t="-189474" b="-277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3C1EBB8-AE8B-D445-3F7B-B47D31AF2FFE}"/>
                  </a:ext>
                </a:extLst>
              </p:cNvPr>
              <p:cNvSpPr txBox="1"/>
              <p:nvPr/>
            </p:nvSpPr>
            <p:spPr>
              <a:xfrm>
                <a:off x="8575048" y="3041081"/>
                <a:ext cx="3216329" cy="71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/2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∈[1, 5]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&amp;0,   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elsewhere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3C1EBB8-AE8B-D445-3F7B-B47D31AF2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5048" y="3041081"/>
                <a:ext cx="3216329" cy="710194"/>
              </a:xfrm>
              <a:prstGeom prst="rect">
                <a:avLst/>
              </a:prstGeom>
              <a:blipFill>
                <a:blip r:embed="rId5"/>
                <a:stretch>
                  <a:fillRect l="-9843" t="-189474" b="-277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995465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9BFF91B-8841-C579-2334-BC9253F41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three important functions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DD8C128B-2639-8AF9-DF65-46A5B84FC47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US" dirty="0"/>
                  <a:t>Intensity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Cumulative intensity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Inverse cumulative intensity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defined so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Content Placeholder 8">
                <a:extLst>
                  <a:ext uri="{FF2B5EF4-FFF2-40B4-BE49-F238E27FC236}">
                    <a16:creationId xmlns:a16="http://schemas.microsoft.com/office/drawing/2014/main" id="{DD8C128B-2639-8AF9-DF65-46A5B84FC4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200" t="-2326" b="-3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570C7F9-DAF2-A954-B963-47F9AB2D4F15}"/>
              </a:ext>
            </a:extLst>
          </p:cNvPr>
          <p:cNvSpPr txBox="1"/>
          <p:nvPr/>
        </p:nvSpPr>
        <p:spPr>
          <a:xfrm>
            <a:off x="6172200" y="1690688"/>
            <a:ext cx="44250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Always 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Sufficient to sample from any NHPPP efficiently and accurately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C9A27A-EAC9-2D9E-779C-E640DC4BA081}"/>
              </a:ext>
            </a:extLst>
          </p:cNvPr>
          <p:cNvSpPr txBox="1"/>
          <p:nvPr/>
        </p:nvSpPr>
        <p:spPr>
          <a:xfrm>
            <a:off x="6172200" y="4647344"/>
            <a:ext cx="478515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Not always available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If available, you accelerate sampling by several times</a:t>
            </a:r>
          </a:p>
        </p:txBody>
      </p:sp>
    </p:spTree>
    <p:extLst>
      <p:ext uri="{BB962C8B-B14F-4D97-AF65-F5344CB8AC3E}">
        <p14:creationId xmlns:p14="http://schemas.microsoft.com/office/powerpoint/2010/main" val="11850288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CFDD1-AE6C-6DCA-13EA-8F5AD8465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D3D6D8-8D08-3C6B-C9C6-5C843C52546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77794" y="2975769"/>
            <a:ext cx="4572000" cy="27432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EA492712-308C-9C1C-8F08-7DA58A2EC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Intensity and cumulative intensity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9">
                <a:extLst>
                  <a:ext uri="{FF2B5EF4-FFF2-40B4-BE49-F238E27FC236}">
                    <a16:creationId xmlns:a16="http://schemas.microsoft.com/office/drawing/2014/main" id="{EAC5BEF2-4C8D-ED15-E59E-0EA26C94588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Intensity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10" name="Text Placeholder 9">
                <a:extLst>
                  <a:ext uri="{FF2B5EF4-FFF2-40B4-BE49-F238E27FC236}">
                    <a16:creationId xmlns:a16="http://schemas.microsoft.com/office/drawing/2014/main" id="{EAC5BEF2-4C8D-ED15-E59E-0EA26C9458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96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872BAD05-3B00-DF81-5802-55703328138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132681" y="2975769"/>
            <a:ext cx="4572000" cy="27432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Placeholder 11">
                <a:extLst>
                  <a:ext uri="{FF2B5EF4-FFF2-40B4-BE49-F238E27FC236}">
                    <a16:creationId xmlns:a16="http://schemas.microsoft.com/office/drawing/2014/main" id="{FABA4E8F-4EC2-2C2C-4271-E7FCDBD4865C}"/>
                  </a:ext>
                </a:extLst>
              </p:cNvPr>
              <p:cNvSpPr>
                <a:spLocks noGrp="1"/>
              </p:cNvSpPr>
              <p:nvPr>
                <p:ph type="body" sz="quarter" idx="3"/>
              </p:nvPr>
            </p:nvSpPr>
            <p:spPr/>
            <p:txBody>
              <a:bodyPr/>
              <a:lstStyle/>
              <a:p>
                <a:r>
                  <a:rPr lang="en-US" dirty="0"/>
                  <a:t>Cumulative intensity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12" name="Text Placeholder 11">
                <a:extLst>
                  <a:ext uri="{FF2B5EF4-FFF2-40B4-BE49-F238E27FC236}">
                    <a16:creationId xmlns:a16="http://schemas.microsoft.com/office/drawing/2014/main" id="{FABA4E8F-4EC2-2C2C-4271-E7FCDBD486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blipFill>
                <a:blip r:embed="rId5"/>
                <a:stretch>
                  <a:fillRect l="-195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C64EDB5-65E7-CC9B-B574-EE69ED9B552D}"/>
                  </a:ext>
                </a:extLst>
              </p:cNvPr>
              <p:cNvSpPr txBox="1"/>
              <p:nvPr/>
            </p:nvSpPr>
            <p:spPr>
              <a:xfrm>
                <a:off x="7646705" y="3109380"/>
                <a:ext cx="1947841" cy="7117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nary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C64EDB5-65E7-CC9B-B574-EE69ED9B5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6705" y="3109380"/>
                <a:ext cx="1947841" cy="711733"/>
              </a:xfrm>
              <a:prstGeom prst="rect">
                <a:avLst/>
              </a:prstGeom>
              <a:blipFill>
                <a:blip r:embed="rId6"/>
                <a:stretch>
                  <a:fillRect l="-7097" t="-152632" b="-229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73416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B3628-7107-EFB3-3A28-DE8228B68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building block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3ED44-39A1-4EB4-BF7E-62DC2090B9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164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47E2B8-55ED-5078-6085-369522F49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EE909EE9-EE94-F766-10D9-1B28D304E19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77794" y="2975769"/>
            <a:ext cx="4572000" cy="27432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330B6D34-48A2-D89F-D164-388F363BE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Intensity and cumulative intensity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9">
                <a:extLst>
                  <a:ext uri="{FF2B5EF4-FFF2-40B4-BE49-F238E27FC236}">
                    <a16:creationId xmlns:a16="http://schemas.microsoft.com/office/drawing/2014/main" id="{1FA84E63-D6BA-E016-B355-D3CB494E927F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Intensity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10" name="Text Placeholder 9">
                <a:extLst>
                  <a:ext uri="{FF2B5EF4-FFF2-40B4-BE49-F238E27FC236}">
                    <a16:creationId xmlns:a16="http://schemas.microsoft.com/office/drawing/2014/main" id="{1FA84E63-D6BA-E016-B355-D3CB494E92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96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Placeholder 11">
                <a:extLst>
                  <a:ext uri="{FF2B5EF4-FFF2-40B4-BE49-F238E27FC236}">
                    <a16:creationId xmlns:a16="http://schemas.microsoft.com/office/drawing/2014/main" id="{A97FC212-3896-7C60-832D-6B2EE63A1383}"/>
                  </a:ext>
                </a:extLst>
              </p:cNvPr>
              <p:cNvSpPr>
                <a:spLocks noGrp="1"/>
              </p:cNvSpPr>
              <p:nvPr>
                <p:ph type="body" sz="quarter" idx="3"/>
              </p:nvPr>
            </p:nvSpPr>
            <p:spPr/>
            <p:txBody>
              <a:bodyPr/>
              <a:lstStyle/>
              <a:p>
                <a:r>
                  <a:rPr lang="en-US" dirty="0"/>
                  <a:t>Cumulative intensity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12" name="Text Placeholder 11">
                <a:extLst>
                  <a:ext uri="{FF2B5EF4-FFF2-40B4-BE49-F238E27FC236}">
                    <a16:creationId xmlns:a16="http://schemas.microsoft.com/office/drawing/2014/main" id="{A97FC212-3896-7C60-832D-6B2EE63A13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blipFill>
                <a:blip r:embed="rId4"/>
                <a:stretch>
                  <a:fillRect l="-195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6A2C46C-5F5C-7C01-F6FC-FE5320750D7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1132681" y="2975769"/>
            <a:ext cx="4572000" cy="2743200"/>
          </a:xfr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ED99D34D-616A-2844-0B1C-F1DBF0ED8016}"/>
              </a:ext>
            </a:extLst>
          </p:cNvPr>
          <p:cNvGrpSpPr/>
          <p:nvPr/>
        </p:nvGrpSpPr>
        <p:grpSpPr>
          <a:xfrm>
            <a:off x="3398071" y="3636447"/>
            <a:ext cx="2306610" cy="1293899"/>
            <a:chOff x="3398071" y="3636447"/>
            <a:chExt cx="2306610" cy="12938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1377091-3663-EEEA-64DE-839875D30A0D}"/>
                    </a:ext>
                  </a:extLst>
                </p:cNvPr>
                <p:cNvSpPr txBox="1"/>
                <p:nvPr/>
              </p:nvSpPr>
              <p:spPr>
                <a:xfrm>
                  <a:off x="3398071" y="3636447"/>
                  <a:ext cx="230661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2.3, 3.6</m:t>
                                </m:r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=1.3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1377091-3663-EEEA-64DE-839875D30A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98071" y="3636447"/>
                  <a:ext cx="230661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EB2049C-A67D-A733-3F54-21AC8D55AC3B}"/>
                </a:ext>
              </a:extLst>
            </p:cNvPr>
            <p:cNvCxnSpPr>
              <a:cxnSpLocks/>
            </p:cNvCxnSpPr>
            <p:nvPr/>
          </p:nvCxnSpPr>
          <p:spPr>
            <a:xfrm>
              <a:off x="3756454" y="4005779"/>
              <a:ext cx="160638" cy="92456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0D03C4B-E116-5A7B-1193-3DDA89030402}"/>
              </a:ext>
            </a:extLst>
          </p:cNvPr>
          <p:cNvGrpSpPr/>
          <p:nvPr/>
        </p:nvGrpSpPr>
        <p:grpSpPr>
          <a:xfrm>
            <a:off x="7288359" y="3280062"/>
            <a:ext cx="2384820" cy="1212714"/>
            <a:chOff x="7288359" y="3280062"/>
            <a:chExt cx="2384820" cy="12127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A1FD0FB-BD7A-E64C-6CE5-6AB4F6BBF8DA}"/>
                    </a:ext>
                  </a:extLst>
                </p:cNvPr>
                <p:cNvSpPr txBox="1"/>
                <p:nvPr/>
              </p:nvSpPr>
              <p:spPr>
                <a:xfrm>
                  <a:off x="7288359" y="3280062"/>
                  <a:ext cx="238482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3.6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(2.3)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=1.3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A1FD0FB-BD7A-E64C-6CE5-6AB4F6BBF8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8359" y="3280062"/>
                  <a:ext cx="2384820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F0C38D4-35E5-0A6B-5954-6C35C5612974}"/>
                </a:ext>
              </a:extLst>
            </p:cNvPr>
            <p:cNvCxnSpPr/>
            <p:nvPr/>
          </p:nvCxnSpPr>
          <p:spPr>
            <a:xfrm>
              <a:off x="8677295" y="4127157"/>
              <a:ext cx="0" cy="365619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0ABAA81-CE50-B35B-AE73-3D4ED04FB4DE}"/>
                </a:ext>
              </a:extLst>
            </p:cNvPr>
            <p:cNvCxnSpPr>
              <a:cxnSpLocks/>
            </p:cNvCxnSpPr>
            <p:nvPr/>
          </p:nvCxnSpPr>
          <p:spPr>
            <a:xfrm>
              <a:off x="7694116" y="3625595"/>
              <a:ext cx="933751" cy="68437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180711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A9516A-B2D6-6E16-0DFA-2BFC6A1A90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D19FECAF-8A64-B27A-37D8-1A1416CD2162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77794" y="2975769"/>
            <a:ext cx="4572000" cy="27432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7682FE6D-F8AF-AC4C-4207-8DDF55F17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Intensity and cumulative intensity functions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055CC57-EC30-DAEA-8713-9CA2EE315E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132681" y="2975769"/>
            <a:ext cx="4572000" cy="2743200"/>
          </a:xfr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285ED3A7-383D-415A-F834-FE13636B7437}"/>
              </a:ext>
            </a:extLst>
          </p:cNvPr>
          <p:cNvGrpSpPr/>
          <p:nvPr/>
        </p:nvGrpSpPr>
        <p:grpSpPr>
          <a:xfrm>
            <a:off x="3174124" y="3636447"/>
            <a:ext cx="2823451" cy="1293899"/>
            <a:chOff x="3174124" y="3636447"/>
            <a:chExt cx="2823451" cy="12938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6D11B06-1CC3-9555-4221-76CCEAA5B85C}"/>
                    </a:ext>
                  </a:extLst>
                </p:cNvPr>
                <p:cNvSpPr txBox="1"/>
                <p:nvPr/>
              </p:nvSpPr>
              <p:spPr>
                <a:xfrm>
                  <a:off x="3174124" y="3636447"/>
                  <a:ext cx="28234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56D11B06-1CC3-9555-4221-76CCEAA5B8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4124" y="3636447"/>
                  <a:ext cx="2823451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E0E5A41-689D-1E47-B167-51E4962D738D}"/>
                </a:ext>
              </a:extLst>
            </p:cNvPr>
            <p:cNvCxnSpPr>
              <a:cxnSpLocks/>
            </p:cNvCxnSpPr>
            <p:nvPr/>
          </p:nvCxnSpPr>
          <p:spPr>
            <a:xfrm>
              <a:off x="3756454" y="4005779"/>
              <a:ext cx="160638" cy="92456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C11C04B-4FE2-3F66-7212-FC519AE303DF}"/>
              </a:ext>
            </a:extLst>
          </p:cNvPr>
          <p:cNvGrpSpPr/>
          <p:nvPr/>
        </p:nvGrpSpPr>
        <p:grpSpPr>
          <a:xfrm>
            <a:off x="7288359" y="3280062"/>
            <a:ext cx="2967607" cy="1212714"/>
            <a:chOff x="7288359" y="3280062"/>
            <a:chExt cx="2967607" cy="12127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955B67E-B879-2F8B-CE3A-1974C5FE3A9A}"/>
                    </a:ext>
                  </a:extLst>
                </p:cNvPr>
                <p:cNvSpPr txBox="1"/>
                <p:nvPr/>
              </p:nvSpPr>
              <p:spPr>
                <a:xfrm>
                  <a:off x="7288359" y="3280062"/>
                  <a:ext cx="29676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Λ</m:t>
                        </m:r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𝔼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955B67E-B879-2F8B-CE3A-1974C5FE3A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88359" y="3280062"/>
                  <a:ext cx="2967607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9BD16BE-F00F-8A10-E324-4B602AE91895}"/>
                </a:ext>
              </a:extLst>
            </p:cNvPr>
            <p:cNvCxnSpPr/>
            <p:nvPr/>
          </p:nvCxnSpPr>
          <p:spPr>
            <a:xfrm>
              <a:off x="8677295" y="4127157"/>
              <a:ext cx="0" cy="365619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A8BE3DB-39BB-F09F-BAA7-72C035222E3F}"/>
                </a:ext>
              </a:extLst>
            </p:cNvPr>
            <p:cNvCxnSpPr>
              <a:cxnSpLocks/>
            </p:cNvCxnSpPr>
            <p:nvPr/>
          </p:nvCxnSpPr>
          <p:spPr>
            <a:xfrm>
              <a:off x="7694116" y="3625595"/>
              <a:ext cx="933751" cy="684371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2FECF11-230C-7A1D-191C-B2CF809A051E}"/>
                  </a:ext>
                </a:extLst>
              </p:cNvPr>
              <p:cNvSpPr txBox="1"/>
              <p:nvPr/>
            </p:nvSpPr>
            <p:spPr>
              <a:xfrm>
                <a:off x="2990566" y="1574171"/>
                <a:ext cx="6210867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Poisson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Λ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US" sz="3200" dirty="0"/>
                  <a:t>, </a:t>
                </a:r>
              </a:p>
              <a:p>
                <a:r>
                  <a:rPr lang="en-US" sz="3200" dirty="0"/>
                  <a:t>irrespective of the form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2FECF11-230C-7A1D-191C-B2CF809A0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566" y="1574171"/>
                <a:ext cx="6210867" cy="1077218"/>
              </a:xfrm>
              <a:prstGeom prst="rect">
                <a:avLst/>
              </a:prstGeom>
              <a:blipFill>
                <a:blip r:embed="rId6"/>
                <a:stretch>
                  <a:fillRect l="-2449" t="-6977" r="-1429" b="-174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81372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3FF7C-4AEA-F494-1D56-70E41B9C79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1252057-FDA8-024D-8094-EE3D521CF6D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477794" y="2975769"/>
            <a:ext cx="4572000" cy="27432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A6AC51B-9273-63B0-D5C4-1DA46C689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intensity function and its inverse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9">
                <a:extLst>
                  <a:ext uri="{FF2B5EF4-FFF2-40B4-BE49-F238E27FC236}">
                    <a16:creationId xmlns:a16="http://schemas.microsoft.com/office/drawing/2014/main" id="{058835FE-A2C1-8D31-BD16-31CAB79D10D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Cumulative intensity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>
                        <a:latin typeface="Cambria Math" panose="02040503050406030204" pitchFamily="18" charset="0"/>
                      </a:rPr>
                      <m:t>Λ</m:t>
                    </m:r>
                    <m:r>
                      <a:rPr lang="en-US" b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b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10" name="Text Placeholder 9">
                <a:extLst>
                  <a:ext uri="{FF2B5EF4-FFF2-40B4-BE49-F238E27FC236}">
                    <a16:creationId xmlns:a16="http://schemas.microsoft.com/office/drawing/2014/main" id="{058835FE-A2C1-8D31-BD16-31CAB79D10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966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Placeholder 11">
                <a:extLst>
                  <a:ext uri="{FF2B5EF4-FFF2-40B4-BE49-F238E27FC236}">
                    <a16:creationId xmlns:a16="http://schemas.microsoft.com/office/drawing/2014/main" id="{BA04777E-18C7-ADCA-58D7-45513E208F7F}"/>
                  </a:ext>
                </a:extLst>
              </p:cNvPr>
              <p:cNvSpPr>
                <a:spLocks noGrp="1"/>
              </p:cNvSpPr>
              <p:nvPr>
                <p:ph type="body" sz="quarter" idx="3"/>
              </p:nvPr>
            </p:nvSpPr>
            <p:spPr/>
            <p:txBody>
              <a:bodyPr/>
              <a:lstStyle/>
              <a:p>
                <a:r>
                  <a:rPr lang="en-US" dirty="0"/>
                  <a:t>Inverse cumulative intensity function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z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12" name="Text Placeholder 11">
                <a:extLst>
                  <a:ext uri="{FF2B5EF4-FFF2-40B4-BE49-F238E27FC236}">
                    <a16:creationId xmlns:a16="http://schemas.microsoft.com/office/drawing/2014/main" id="{BA04777E-18C7-ADCA-58D7-45513E208F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blipFill>
                <a:blip r:embed="rId4"/>
                <a:stretch>
                  <a:fillRect l="-1956" t="-151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CDCFC46B-3D98-7E16-AFF3-B7ED15294FA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1132681" y="2975769"/>
            <a:ext cx="4572000" cy="274320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8A4678A-4193-5CC4-841E-9C4F011E62BC}"/>
                  </a:ext>
                </a:extLst>
              </p:cNvPr>
              <p:cNvSpPr txBox="1"/>
              <p:nvPr/>
            </p:nvSpPr>
            <p:spPr>
              <a:xfrm>
                <a:off x="7144082" y="2969591"/>
                <a:ext cx="178529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8A4678A-4193-5CC4-841E-9C4F011E6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4082" y="2969591"/>
                <a:ext cx="178529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3A33498-8D77-2820-CBB7-5A43303211F8}"/>
                  </a:ext>
                </a:extLst>
              </p:cNvPr>
              <p:cNvSpPr txBox="1"/>
              <p:nvPr/>
            </p:nvSpPr>
            <p:spPr>
              <a:xfrm>
                <a:off x="1680131" y="2969591"/>
                <a:ext cx="2222468" cy="7101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&lt;1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≥1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3A33498-8D77-2820-CBB7-5A43303211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0131" y="2969591"/>
                <a:ext cx="2222468" cy="710194"/>
              </a:xfrm>
              <a:prstGeom prst="rect">
                <a:avLst/>
              </a:prstGeom>
              <a:blipFill>
                <a:blip r:embed="rId7"/>
                <a:stretch>
                  <a:fillRect l="-14205" t="-189474" b="-2771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50294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09EC9A-6208-675A-C86F-822F79487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6984" y="1748075"/>
            <a:ext cx="4858799" cy="3685276"/>
          </a:xfrm>
          <a:prstGeom prst="rect">
            <a:avLst/>
          </a:prstGeom>
        </p:spPr>
      </p:pic>
      <p:sp>
        <p:nvSpPr>
          <p:cNvPr id="394" name="Google Shape;394;p3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E3629"/>
              </a:buClr>
              <a:buSzPts val="2800"/>
              <a:buFont typeface="Georgia"/>
              <a:buNone/>
            </a:pPr>
            <a:r>
              <a:rPr lang="en-US" dirty="0"/>
              <a:t>Duality with the Poisson counting process </a:t>
            </a:r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553169-3AD7-6C46-913F-65D5F3FD4DDE}"/>
              </a:ext>
            </a:extLst>
          </p:cNvPr>
          <p:cNvSpPr txBox="1"/>
          <p:nvPr/>
        </p:nvSpPr>
        <p:spPr>
          <a:xfrm>
            <a:off x="1375718" y="2056972"/>
            <a:ext cx="33688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Poisson </a:t>
            </a:r>
            <a:r>
              <a:rPr lang="en-US" sz="3200" i="1" dirty="0">
                <a:solidFill>
                  <a:srgbClr val="FF0000"/>
                </a:solidFill>
              </a:rPr>
              <a:t>counting process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20BB39-E3DC-424F-BA93-D910107A369A}"/>
              </a:ext>
            </a:extLst>
          </p:cNvPr>
          <p:cNvSpPr txBox="1"/>
          <p:nvPr/>
        </p:nvSpPr>
        <p:spPr>
          <a:xfrm>
            <a:off x="5546984" y="5636387"/>
            <a:ext cx="50180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Poisson </a:t>
            </a:r>
            <a:r>
              <a:rPr lang="en-US" sz="3200" i="1" dirty="0">
                <a:solidFill>
                  <a:srgbClr val="FF0000"/>
                </a:solidFill>
              </a:rPr>
              <a:t>point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E63BFB-87E9-7236-C2E8-A854BC528EF0}"/>
                  </a:ext>
                </a:extLst>
              </p:cNvPr>
              <p:cNvSpPr txBox="1"/>
              <p:nvPr/>
            </p:nvSpPr>
            <p:spPr>
              <a:xfrm>
                <a:off x="1375718" y="3212761"/>
                <a:ext cx="2920406" cy="1015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00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000" dirty="0"/>
              </a:p>
              <a:p>
                <a:r>
                  <a:rPr lang="en-US" sz="2000" dirty="0"/>
                  <a:t>Cumulative number events over time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DE63BFB-87E9-7236-C2E8-A854BC528E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718" y="3212761"/>
                <a:ext cx="2920406" cy="1015663"/>
              </a:xfrm>
              <a:prstGeom prst="rect">
                <a:avLst/>
              </a:prstGeom>
              <a:blipFill>
                <a:blip r:embed="rId4"/>
                <a:stretch>
                  <a:fillRect l="-2165" b="-8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Left Brace 10">
            <a:extLst>
              <a:ext uri="{FF2B5EF4-FFF2-40B4-BE49-F238E27FC236}">
                <a16:creationId xmlns:a16="http://schemas.microsoft.com/office/drawing/2014/main" id="{0D8C510A-3DB3-8A73-1EBE-5849B34AAB6F}"/>
              </a:ext>
            </a:extLst>
          </p:cNvPr>
          <p:cNvSpPr/>
          <p:nvPr/>
        </p:nvSpPr>
        <p:spPr>
          <a:xfrm>
            <a:off x="5056992" y="1797739"/>
            <a:ext cx="382795" cy="2945088"/>
          </a:xfrm>
          <a:prstGeom prst="leftBrac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AB3A784-A9CA-AC4F-834C-294AE0D6652C}"/>
                  </a:ext>
                </a:extLst>
              </p:cNvPr>
              <p:cNvSpPr txBox="1"/>
              <p:nvPr/>
            </p:nvSpPr>
            <p:spPr>
              <a:xfrm>
                <a:off x="6340453" y="6226865"/>
                <a:ext cx="363833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 dirty="0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AB3A784-A9CA-AC4F-834C-294AE0D665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0453" y="6226865"/>
                <a:ext cx="3638339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Left Brace 15">
            <a:extLst>
              <a:ext uri="{FF2B5EF4-FFF2-40B4-BE49-F238E27FC236}">
                <a16:creationId xmlns:a16="http://schemas.microsoft.com/office/drawing/2014/main" id="{E3763040-C14E-1FAB-F1A3-55F8E0AFFA67}"/>
              </a:ext>
            </a:extLst>
          </p:cNvPr>
          <p:cNvSpPr/>
          <p:nvPr/>
        </p:nvSpPr>
        <p:spPr>
          <a:xfrm rot="16200000">
            <a:off x="8117829" y="3494772"/>
            <a:ext cx="264540" cy="4141696"/>
          </a:xfrm>
          <a:prstGeom prst="leftBrac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4763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BE855F-A983-6382-051A-8404D58C7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this connect to survival analysis?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F8FD8-DA58-8D33-B7B0-F5B58E8A0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theory of point processes is the foundation of survival analyses</a:t>
            </a:r>
          </a:p>
          <a:p>
            <a:r>
              <a:rPr lang="en-US" dirty="0"/>
              <a:t>Often survival analysis is about the time to the earliest event</a:t>
            </a:r>
          </a:p>
          <a:p>
            <a:r>
              <a:rPr lang="en-US" dirty="0"/>
              <a:t>The intensity function is the same hazard function </a:t>
            </a:r>
          </a:p>
          <a:p>
            <a:r>
              <a:rPr lang="en-US" dirty="0"/>
              <a:t>The cumulative intensity function is the same as the integrated or cumulative hazard function</a:t>
            </a:r>
          </a:p>
          <a:p>
            <a:r>
              <a:rPr lang="en-US" dirty="0"/>
              <a:t>All the tools that we describe here can be used for statistical </a:t>
            </a:r>
            <a:r>
              <a:rPr lang="en-US"/>
              <a:t>simulations for survival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4631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F7917-8F2C-08B2-E632-A5C9FE70C0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Next … Section 3: Sampling</a:t>
            </a:r>
          </a:p>
        </p:txBody>
      </p:sp>
    </p:spTree>
    <p:extLst>
      <p:ext uri="{BB962C8B-B14F-4D97-AF65-F5344CB8AC3E}">
        <p14:creationId xmlns:p14="http://schemas.microsoft.com/office/powerpoint/2010/main" val="29598188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9B618F-9797-DCEC-8B3B-013507BAC1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CC79F37-3545-E189-62FF-0C6E97B97B1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08690" y="942340"/>
          <a:ext cx="10720551" cy="4973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17110">
                  <a:extLst>
                    <a:ext uri="{9D8B030D-6E8A-4147-A177-3AD203B41FA5}">
                      <a16:colId xmlns:a16="http://schemas.microsoft.com/office/drawing/2014/main" val="4182014441"/>
                    </a:ext>
                  </a:extLst>
                </a:gridCol>
                <a:gridCol w="5976462">
                  <a:extLst>
                    <a:ext uri="{9D8B030D-6E8A-4147-A177-3AD203B41FA5}">
                      <a16:colId xmlns:a16="http://schemas.microsoft.com/office/drawing/2014/main" val="906180283"/>
                    </a:ext>
                  </a:extLst>
                </a:gridCol>
                <a:gridCol w="3026979">
                  <a:extLst>
                    <a:ext uri="{9D8B030D-6E8A-4147-A177-3AD203B41FA5}">
                      <a16:colId xmlns:a16="http://schemas.microsoft.com/office/drawing/2014/main" val="2769721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Discussant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444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(0) Introductions and administrivia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99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[25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 DES as a composition of point processes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Alarid</a:t>
                      </a:r>
                      <a:r>
                        <a:rPr lang="en-US" dirty="0"/>
                        <a:t>-Escudero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49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[30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(2) NHPPPs – key 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944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[30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(3) Sampling from NHPPPs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Sereda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3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228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[80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(4) Guided exercise: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 a simple cancer natural history DES for one person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many-person case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Packaging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[All]</a:t>
                      </a:r>
                    </a:p>
                    <a:p>
                      <a:r>
                        <a:rPr lang="en-US" dirty="0" err="1"/>
                        <a:t>Chrysanthopoulou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 err="1"/>
                        <a:t>Sereda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Alarid</a:t>
                      </a:r>
                      <a:r>
                        <a:rPr lang="en-US" dirty="0"/>
                        <a:t>-Escudero</a:t>
                      </a:r>
                    </a:p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491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(5) Advanced Topic Teaser on self-excitatory processes: point processes that are not NHPPPs and when you may need them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472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 Q &amp;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331301"/>
                  </a:ext>
                </a:extLst>
              </a:tr>
            </a:tbl>
          </a:graphicData>
        </a:graphic>
      </p:graphicFrame>
      <p:sp>
        <p:nvSpPr>
          <p:cNvPr id="5" name="Right Arrow 4">
            <a:extLst>
              <a:ext uri="{FF2B5EF4-FFF2-40B4-BE49-F238E27FC236}">
                <a16:creationId xmlns:a16="http://schemas.microsoft.com/office/drawing/2014/main" id="{DD2DDC48-154B-55AF-7641-A4A89495743E}"/>
              </a:ext>
            </a:extLst>
          </p:cNvPr>
          <p:cNvSpPr/>
          <p:nvPr/>
        </p:nvSpPr>
        <p:spPr>
          <a:xfrm>
            <a:off x="189186" y="2404753"/>
            <a:ext cx="914400" cy="420414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CA8CE2-1DD3-1AF4-39AE-4CEEF45CF3E5}"/>
              </a:ext>
            </a:extLst>
          </p:cNvPr>
          <p:cNvSpPr txBox="1"/>
          <p:nvPr/>
        </p:nvSpPr>
        <p:spPr>
          <a:xfrm>
            <a:off x="1208690" y="310250"/>
            <a:ext cx="4609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Sunday 15</a:t>
            </a:r>
            <a:r>
              <a:rPr lang="en-US" sz="2400" baseline="30000" dirty="0"/>
              <a:t>th</a:t>
            </a:r>
            <a:r>
              <a:rPr lang="en-US" sz="2400" dirty="0"/>
              <a:t> of June, 9:00 to 12:30</a:t>
            </a:r>
          </a:p>
        </p:txBody>
      </p:sp>
    </p:spTree>
    <p:extLst>
      <p:ext uri="{BB962C8B-B14F-4D97-AF65-F5344CB8AC3E}">
        <p14:creationId xmlns:p14="http://schemas.microsoft.com/office/powerpoint/2010/main" val="2199334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C3DD1-A034-D6F4-C7A3-2CAB17C67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point process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114D33-C682-76FD-55D0-0C78A60F878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 dirty="0"/>
              <a:t>A scheme that generates a sequence of events (points) over a time interval</a:t>
            </a:r>
          </a:p>
          <a:p>
            <a:endParaRPr lang="en-US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C0CF15B-9E06-094C-8375-14712B857B9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821A8AE2-4A23-950F-EC55-3338C9051EBA}"/>
              </a:ext>
            </a:extLst>
          </p:cNvPr>
          <p:cNvGrpSpPr/>
          <p:nvPr/>
        </p:nvGrpSpPr>
        <p:grpSpPr>
          <a:xfrm>
            <a:off x="5475155" y="4757351"/>
            <a:ext cx="2482596" cy="1419612"/>
            <a:chOff x="5475155" y="4757351"/>
            <a:chExt cx="2482596" cy="141961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40199A7-879A-F3F5-389A-9EA9BCD0120C}"/>
                </a:ext>
              </a:extLst>
            </p:cNvPr>
            <p:cNvSpPr txBox="1"/>
            <p:nvPr/>
          </p:nvSpPr>
          <p:spPr>
            <a:xfrm>
              <a:off x="5475155" y="5807631"/>
              <a:ext cx="2003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interval of interest 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6C2B786-7C05-3209-BEDA-DB1D0DDC324C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V="1">
              <a:off x="6477000" y="4757351"/>
              <a:ext cx="1480751" cy="105028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2416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738056-C5F9-F951-F2E8-E46967477F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945EDEB5-898D-5F91-988D-4F2FCB162D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89C58E-A520-7CC8-6EC8-22039DBED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point process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08500-539F-9708-FD65-318533791C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 dirty="0"/>
              <a:t>A scheme that generates a sequence of events (points) over time </a:t>
            </a:r>
          </a:p>
          <a:p>
            <a:r>
              <a:rPr lang="en-US" sz="3100" dirty="0"/>
              <a:t>An instantiation (trajectory) of the process is a sequence of 0, 1 or more events in the interval, but none outside it 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9EA2CDC-36AA-7A5E-F47B-C63A6072C601}"/>
              </a:ext>
            </a:extLst>
          </p:cNvPr>
          <p:cNvGrpSpPr/>
          <p:nvPr/>
        </p:nvGrpSpPr>
        <p:grpSpPr>
          <a:xfrm>
            <a:off x="9119286" y="2306528"/>
            <a:ext cx="2976335" cy="1437569"/>
            <a:chOff x="9119286" y="2306528"/>
            <a:chExt cx="2976335" cy="143756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A2E5F82-455B-F57C-0A89-770B493A4868}"/>
                </a:ext>
              </a:extLst>
            </p:cNvPr>
            <p:cNvSpPr txBox="1"/>
            <p:nvPr/>
          </p:nvSpPr>
          <p:spPr>
            <a:xfrm>
              <a:off x="10231393" y="2306528"/>
              <a:ext cx="18642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events or points, </a:t>
              </a:r>
            </a:p>
            <a:p>
              <a:r>
                <a:rPr lang="en-US" i="1"/>
                <a:t>(same thing)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CCAE5DC-3B6D-D2F2-850C-7E11E2B6047C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9119286" y="2629694"/>
              <a:ext cx="1112107" cy="111440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2F5AEA5-DBB8-17E5-A1DE-CCCDCE361946}"/>
              </a:ext>
            </a:extLst>
          </p:cNvPr>
          <p:cNvGrpSpPr/>
          <p:nvPr/>
        </p:nvGrpSpPr>
        <p:grpSpPr>
          <a:xfrm>
            <a:off x="5475155" y="4757351"/>
            <a:ext cx="2482596" cy="1419612"/>
            <a:chOff x="5475155" y="4757351"/>
            <a:chExt cx="2482596" cy="141961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F8D2823-E886-910C-AD8D-99C72E2536BC}"/>
                </a:ext>
              </a:extLst>
            </p:cNvPr>
            <p:cNvSpPr txBox="1"/>
            <p:nvPr/>
          </p:nvSpPr>
          <p:spPr>
            <a:xfrm>
              <a:off x="5475155" y="5807631"/>
              <a:ext cx="2003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/>
                <a:t>interval of interest 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57E0169-3866-0023-1693-E8DE5D4091FB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V="1">
              <a:off x="6477000" y="4757351"/>
              <a:ext cx="1480751" cy="1050280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30913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390B0-348E-66AA-B8C6-B68E0212E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C5A21-8A8D-97E0-4FC6-4F39C9838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point process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A83876-47D3-2B01-E9B2-49B4FB9781E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 dirty="0"/>
              <a:t>A scheme that generates a sequence of events (points) over time </a:t>
            </a:r>
          </a:p>
          <a:p>
            <a:r>
              <a:rPr lang="en-US" sz="3100" dirty="0"/>
              <a:t>Each instantiation is random</a:t>
            </a:r>
          </a:p>
          <a:p>
            <a:pPr marL="0" indent="0">
              <a:buNone/>
            </a:pPr>
            <a:endParaRPr lang="en-US" sz="3100" dirty="0"/>
          </a:p>
          <a:p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CA03D89-18FC-DDD0-4666-A8C46A60F62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471F83-E5A4-9226-C583-4B604788B0C0}"/>
              </a:ext>
            </a:extLst>
          </p:cNvPr>
          <p:cNvSpPr txBox="1"/>
          <p:nvPr/>
        </p:nvSpPr>
        <p:spPr>
          <a:xfrm>
            <a:off x="9638270" y="1989438"/>
            <a:ext cx="22421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another instantiation</a:t>
            </a:r>
            <a:br>
              <a:rPr lang="en-US" i="1"/>
            </a:br>
            <a:r>
              <a:rPr lang="en-US" i="1"/>
              <a:t>(trajectory)</a:t>
            </a:r>
          </a:p>
        </p:txBody>
      </p:sp>
    </p:spTree>
    <p:extLst>
      <p:ext uri="{BB962C8B-B14F-4D97-AF65-F5344CB8AC3E}">
        <p14:creationId xmlns:p14="http://schemas.microsoft.com/office/powerpoint/2010/main" val="1282775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8A56A0-137D-3B52-BFE7-72E0D12BE3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5D55F-F981-5D82-C9AD-4A451EC3E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point process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8318B-6256-9175-C663-B4025F8EF1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 dirty="0"/>
              <a:t>A scheme that generates a sequence of events (points) over time </a:t>
            </a:r>
          </a:p>
          <a:p>
            <a:r>
              <a:rPr lang="en-US" sz="3100" dirty="0"/>
              <a:t>Each instantiation is random</a:t>
            </a:r>
          </a:p>
          <a:p>
            <a:pPr marL="0" indent="0">
              <a:buNone/>
            </a:pPr>
            <a:endParaRPr lang="en-US" sz="3100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0E635E-DEEE-1B42-2FCF-93943806B2D0}"/>
              </a:ext>
            </a:extLst>
          </p:cNvPr>
          <p:cNvSpPr txBox="1"/>
          <p:nvPr/>
        </p:nvSpPr>
        <p:spPr>
          <a:xfrm>
            <a:off x="9638270" y="1989438"/>
            <a:ext cx="22823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another instantiation</a:t>
            </a:r>
          </a:p>
          <a:p>
            <a:r>
              <a:rPr lang="en-US" i="1"/>
              <a:t>(with no events)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2AB6AB1-562D-286E-1D3A-E251DC7D3AB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4368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9D06C-B346-A285-88B2-6C86AE2BA4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ABFF-F10F-16EA-E70D-D25AE8013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point process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4EE353-40CB-33B0-4004-D63D7D9F30B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100" dirty="0"/>
              <a:t>A scheme that generates a sequence of events (points) over time </a:t>
            </a:r>
          </a:p>
          <a:p>
            <a:r>
              <a:rPr lang="en-US" sz="3100" dirty="0"/>
              <a:t>Each instantiation is random</a:t>
            </a:r>
          </a:p>
          <a:p>
            <a:pPr marL="0" indent="0">
              <a:buNone/>
            </a:pPr>
            <a:endParaRPr lang="en-US" sz="3100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59BB96-007A-94C8-6E01-58D5146C0A8B}"/>
              </a:ext>
            </a:extLst>
          </p:cNvPr>
          <p:cNvSpPr txBox="1"/>
          <p:nvPr/>
        </p:nvSpPr>
        <p:spPr>
          <a:xfrm>
            <a:off x="9638270" y="1989438"/>
            <a:ext cx="2586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yet another instantiation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B398729-5285-4F7F-905B-7FC054457A3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41920747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D311FB-7163-70F5-ADD7-FCD86BC94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B0519648-EBF6-B35D-3637-5DFCC41A41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4B93D3F-12AE-BC63-E279-71FAB7C71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point process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071A53-A670-5833-4AAA-B3DB45625B7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The </a:t>
            </a:r>
            <a:r>
              <a:rPr lang="en-US" i="1"/>
              <a:t>arrival times</a:t>
            </a:r>
            <a:r>
              <a:rPr lang="en-US"/>
              <a:t> (times of the events) are random </a:t>
            </a:r>
          </a:p>
          <a:p>
            <a:r>
              <a:rPr lang="en-US"/>
              <a:t>They start from whenever we zeroed the clock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724C17C-187C-CAD0-043A-EA3F774AD8C5}"/>
              </a:ext>
            </a:extLst>
          </p:cNvPr>
          <p:cNvCxnSpPr>
            <a:cxnSpLocks/>
          </p:cNvCxnSpPr>
          <p:nvPr/>
        </p:nvCxnSpPr>
        <p:spPr>
          <a:xfrm>
            <a:off x="6781269" y="3822381"/>
            <a:ext cx="0" cy="857195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F8E0818B-E2CB-0047-8632-8C4AD129967A}"/>
              </a:ext>
            </a:extLst>
          </p:cNvPr>
          <p:cNvGrpSpPr/>
          <p:nvPr/>
        </p:nvGrpSpPr>
        <p:grpSpPr>
          <a:xfrm>
            <a:off x="6781269" y="3822381"/>
            <a:ext cx="1042001" cy="164592"/>
            <a:chOff x="6781269" y="3822381"/>
            <a:chExt cx="1042001" cy="164592"/>
          </a:xfrm>
        </p:grpSpPr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4375A94-F587-0F1C-7B43-83EC06EC389D}"/>
                </a:ext>
              </a:extLst>
            </p:cNvPr>
            <p:cNvCxnSpPr>
              <a:cxnSpLocks/>
            </p:cNvCxnSpPr>
            <p:nvPr/>
          </p:nvCxnSpPr>
          <p:spPr>
            <a:xfrm>
              <a:off x="7823270" y="3822381"/>
              <a:ext cx="0" cy="16459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E57BCC6F-9D33-2ED2-63F6-AEB0BF192439}"/>
                </a:ext>
              </a:extLst>
            </p:cNvPr>
            <p:cNvCxnSpPr>
              <a:cxnSpLocks/>
            </p:cNvCxnSpPr>
            <p:nvPr/>
          </p:nvCxnSpPr>
          <p:spPr>
            <a:xfrm>
              <a:off x="6781269" y="3904677"/>
              <a:ext cx="1042001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79EE31C-0D5F-4533-7AE2-0572AFBB41E2}"/>
              </a:ext>
            </a:extLst>
          </p:cNvPr>
          <p:cNvGrpSpPr/>
          <p:nvPr/>
        </p:nvGrpSpPr>
        <p:grpSpPr>
          <a:xfrm>
            <a:off x="6781269" y="3822381"/>
            <a:ext cx="3176731" cy="376487"/>
            <a:chOff x="6781269" y="3791413"/>
            <a:chExt cx="3176731" cy="376487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3639C1E-6A93-4F88-9402-6ACC8F34ACE7}"/>
                </a:ext>
              </a:extLst>
            </p:cNvPr>
            <p:cNvCxnSpPr>
              <a:cxnSpLocks/>
            </p:cNvCxnSpPr>
            <p:nvPr/>
          </p:nvCxnSpPr>
          <p:spPr>
            <a:xfrm>
              <a:off x="9958000" y="3791413"/>
              <a:ext cx="0" cy="376487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4F5B5FED-D455-14BF-0072-4A33EABB1561}"/>
                </a:ext>
              </a:extLst>
            </p:cNvPr>
            <p:cNvCxnSpPr>
              <a:cxnSpLocks/>
            </p:cNvCxnSpPr>
            <p:nvPr/>
          </p:nvCxnSpPr>
          <p:spPr>
            <a:xfrm>
              <a:off x="6781269" y="4085604"/>
              <a:ext cx="3170381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460108B-853D-DC31-9139-C0465269E2DC}"/>
              </a:ext>
            </a:extLst>
          </p:cNvPr>
          <p:cNvGrpSpPr/>
          <p:nvPr/>
        </p:nvGrpSpPr>
        <p:grpSpPr>
          <a:xfrm>
            <a:off x="6781269" y="3822381"/>
            <a:ext cx="3636749" cy="588382"/>
            <a:chOff x="6781269" y="3579518"/>
            <a:chExt cx="3636749" cy="588382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0D0F4BC-BCC0-423E-A0F3-177912078FAE}"/>
                </a:ext>
              </a:extLst>
            </p:cNvPr>
            <p:cNvCxnSpPr>
              <a:cxnSpLocks/>
            </p:cNvCxnSpPr>
            <p:nvPr/>
          </p:nvCxnSpPr>
          <p:spPr>
            <a:xfrm>
              <a:off x="10418018" y="3579518"/>
              <a:ext cx="0" cy="588382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C1634B32-6106-4EF1-4E1F-734E8244A599}"/>
                </a:ext>
              </a:extLst>
            </p:cNvPr>
            <p:cNvCxnSpPr>
              <a:cxnSpLocks/>
            </p:cNvCxnSpPr>
            <p:nvPr/>
          </p:nvCxnSpPr>
          <p:spPr>
            <a:xfrm>
              <a:off x="6781269" y="4085604"/>
              <a:ext cx="3631338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BBB314A-4C29-E250-C326-BA73B40D0571}"/>
              </a:ext>
            </a:extLst>
          </p:cNvPr>
          <p:cNvGrpSpPr/>
          <p:nvPr/>
        </p:nvGrpSpPr>
        <p:grpSpPr>
          <a:xfrm>
            <a:off x="6781269" y="3822381"/>
            <a:ext cx="3788847" cy="800276"/>
            <a:chOff x="6781269" y="3367624"/>
            <a:chExt cx="3788847" cy="800276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53CDA98-ED50-2886-C473-7D47F4899DA2}"/>
                </a:ext>
              </a:extLst>
            </p:cNvPr>
            <p:cNvCxnSpPr>
              <a:cxnSpLocks/>
            </p:cNvCxnSpPr>
            <p:nvPr/>
          </p:nvCxnSpPr>
          <p:spPr>
            <a:xfrm>
              <a:off x="10570116" y="3367624"/>
              <a:ext cx="0" cy="800276"/>
            </a:xfrm>
            <a:prstGeom prst="line">
              <a:avLst/>
            </a:prstGeom>
            <a:ln w="63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1A608E9-5BCE-EC72-8ED2-BC6E22742C65}"/>
                </a:ext>
              </a:extLst>
            </p:cNvPr>
            <p:cNvCxnSpPr>
              <a:cxnSpLocks/>
            </p:cNvCxnSpPr>
            <p:nvPr/>
          </p:nvCxnSpPr>
          <p:spPr>
            <a:xfrm>
              <a:off x="6781269" y="4085604"/>
              <a:ext cx="3782497" cy="0"/>
            </a:xfrm>
            <a:prstGeom prst="straightConnector1">
              <a:avLst/>
            </a:prstGeom>
            <a:ln w="6350">
              <a:solidFill>
                <a:schemeClr val="tx1"/>
              </a:solidFill>
              <a:headEnd type="stealth" w="sm" len="sm"/>
              <a:tailEnd type="stealth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096AC5BB-B9B5-F98F-B663-09FB2E23323E}"/>
              </a:ext>
            </a:extLst>
          </p:cNvPr>
          <p:cNvSpPr txBox="1"/>
          <p:nvPr/>
        </p:nvSpPr>
        <p:spPr>
          <a:xfrm>
            <a:off x="6269508" y="2536196"/>
            <a:ext cx="1403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arrival times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E0E4728-D6BF-8BE4-4973-71B0BAD591FC}"/>
              </a:ext>
            </a:extLst>
          </p:cNvPr>
          <p:cNvCxnSpPr>
            <a:cxnSpLocks/>
            <a:stCxn id="29" idx="2"/>
          </p:cNvCxnSpPr>
          <p:nvPr/>
        </p:nvCxnSpPr>
        <p:spPr>
          <a:xfrm>
            <a:off x="6971399" y="2905528"/>
            <a:ext cx="474202" cy="1191817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178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69032936BB004A979B3FCE77DE1EB1" ma:contentTypeVersion="16" ma:contentTypeDescription="Create a new document." ma:contentTypeScope="" ma:versionID="59b39aa881a230c9f06045ed60478b88">
  <xsd:schema xmlns:xsd="http://www.w3.org/2001/XMLSchema" xmlns:xs="http://www.w3.org/2001/XMLSchema" xmlns:p="http://schemas.microsoft.com/office/2006/metadata/properties" xmlns:ns2="33f92c16-e346-46b5-ac57-2b519ac4cf68" xmlns:ns3="0efde304-9646-43d8-8eee-5b1a55ab17f1" xmlns:ns4="b6c9d19c-b34a-4cf4-8ebf-64c63fc48083" targetNamespace="http://schemas.microsoft.com/office/2006/metadata/properties" ma:root="true" ma:fieldsID="c596c03b60b8e16cee14ab235af6374a" ns2:_="" ns3:_="" ns4:_="">
    <xsd:import namespace="33f92c16-e346-46b5-ac57-2b519ac4cf68"/>
    <xsd:import namespace="0efde304-9646-43d8-8eee-5b1a55ab17f1"/>
    <xsd:import namespace="b6c9d19c-b34a-4cf4-8ebf-64c63fc4808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f92c16-e346-46b5-ac57-2b519ac4cf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8bc8777b-a6b4-40e6-8a4c-46b2946b697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fde304-9646-43d8-8eee-5b1a55ab17f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c9d19c-b34a-4cf4-8ebf-64c63fc48083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1fd0462-5ca4-4936-812f-ff826f2bc9e0}" ma:internalName="TaxCatchAll" ma:showField="CatchAllData" ma:web="0efde304-9646-43d8-8eee-5b1a55ab17f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6c9d19c-b34a-4cf4-8ebf-64c63fc48083" xsi:nil="true"/>
    <lcf76f155ced4ddcb4097134ff3c332f xmlns="33f92c16-e346-46b5-ac57-2b519ac4cf68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7DA705-6300-4113-B183-485198D9C84E}">
  <ds:schemaRefs>
    <ds:schemaRef ds:uri="0efde304-9646-43d8-8eee-5b1a55ab17f1"/>
    <ds:schemaRef ds:uri="33f92c16-e346-46b5-ac57-2b519ac4cf68"/>
    <ds:schemaRef ds:uri="b6c9d19c-b34a-4cf4-8ebf-64c63fc4808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709C047-1DE0-4980-A90A-4D5EFC165D2C}">
  <ds:schemaRefs>
    <ds:schemaRef ds:uri="0efde304-9646-43d8-8eee-5b1a55ab17f1"/>
    <ds:schemaRef ds:uri="33f92c16-e346-46b5-ac57-2b519ac4cf68"/>
    <ds:schemaRef ds:uri="b6c9d19c-b34a-4cf4-8ebf-64c63fc4808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F0BFC65-ABD5-40EA-BAE0-821B9D6524E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1426</Words>
  <Application>Microsoft Macintosh PowerPoint</Application>
  <PresentationFormat>Widescreen</PresentationFormat>
  <Paragraphs>257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Aptos</vt:lpstr>
      <vt:lpstr>Aptos Display</vt:lpstr>
      <vt:lpstr>Arial</vt:lpstr>
      <vt:lpstr>Cambria Math</vt:lpstr>
      <vt:lpstr>Georgia</vt:lpstr>
      <vt:lpstr>Office Theme</vt:lpstr>
      <vt:lpstr>PowerPoint Presentation</vt:lpstr>
      <vt:lpstr>Section 2: Theory</vt:lpstr>
      <vt:lpstr>The building block</vt:lpstr>
      <vt:lpstr>The point process</vt:lpstr>
      <vt:lpstr>The point process</vt:lpstr>
      <vt:lpstr>The point process</vt:lpstr>
      <vt:lpstr>The point process</vt:lpstr>
      <vt:lpstr>The point process</vt:lpstr>
      <vt:lpstr>The point process</vt:lpstr>
      <vt:lpstr>The point process</vt:lpstr>
      <vt:lpstr>The point process</vt:lpstr>
      <vt:lpstr>Modeling non-repeatable events</vt:lpstr>
      <vt:lpstr>Modeling repeatable events</vt:lpstr>
      <vt:lpstr>The Poisson point process</vt:lpstr>
      <vt:lpstr>The Poisson point process</vt:lpstr>
      <vt:lpstr>The Poisson point process (in English)</vt:lpstr>
      <vt:lpstr>The Poisson point process (in English)</vt:lpstr>
      <vt:lpstr>The Poisson point process (in English)</vt:lpstr>
      <vt:lpstr>The Poisson point process (in English)</vt:lpstr>
      <vt:lpstr>The intensity function λ in the example</vt:lpstr>
      <vt:lpstr>The intensity function λ in the example</vt:lpstr>
      <vt:lpstr>The intensity function λ in the example</vt:lpstr>
      <vt:lpstr>The intensity function λ in the example</vt:lpstr>
      <vt:lpstr>The intensity function λ in the example</vt:lpstr>
      <vt:lpstr>Time-homogeneous and non-homogeneous</vt:lpstr>
      <vt:lpstr>All events vs earliest event in the example</vt:lpstr>
      <vt:lpstr>All events vs earliest event, different example</vt:lpstr>
      <vt:lpstr>The three important functions </vt:lpstr>
      <vt:lpstr>Intensity and cumulative intensity functions</vt:lpstr>
      <vt:lpstr>Intensity and cumulative intensity functions</vt:lpstr>
      <vt:lpstr>Intensity and cumulative intensity functions</vt:lpstr>
      <vt:lpstr>Cumulative intensity function and its inverse</vt:lpstr>
      <vt:lpstr>Duality with the Poisson counting process </vt:lpstr>
      <vt:lpstr>How does this connect to survival analysis? </vt:lpstr>
      <vt:lpstr>Next … Section 3: Sampling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Trikalinos</dc:creator>
  <cp:lastModifiedBy>Thomas Trikalinos</cp:lastModifiedBy>
  <cp:revision>47</cp:revision>
  <dcterms:created xsi:type="dcterms:W3CDTF">2024-09-13T14:25:14Z</dcterms:created>
  <dcterms:modified xsi:type="dcterms:W3CDTF">2025-06-12T12:58:33Z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0x0101007069032936BB004A979B3FCE77DE1EB1</vt:lpwstr>
  </property>
  <property fmtid="{D5CDD505-2E9C-101B-9397-08002B2CF9AE}" pid="3" name="MediaServiceImageTags">
    <vt:lpwstr/>
  </property>
</Properties>
</file>