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Georgia" panose="02040502050405020303" pitchFamily="18" charset="0"/>
      <p:regular r:id="rId60"/>
      <p:bold r:id="rId61"/>
      <p:italic r:id="rId62"/>
      <p:boldItalic r:id="rId63"/>
    </p:embeddedFont>
    <p:embeddedFont>
      <p:font typeface="Libre Franklin" panose="020B0604020202020204" charset="0"/>
      <p:regular r:id="rId64"/>
      <p:bold r:id="rId65"/>
      <p:italic r:id="rId66"/>
      <p:boldItalic r:id="rId67"/>
    </p:embeddedFont>
    <p:embeddedFont>
      <p:font typeface="Trebuchet MS" panose="020B0603020202020204" pitchFamily="34" charset="0"/>
      <p:regular r:id="rId68"/>
      <p:bold r:id="rId69"/>
      <p:italic r:id="rId70"/>
      <p:boldItalic r:id="rId71"/>
    </p:embeddedFont>
    <p:embeddedFont>
      <p:font typeface="Verdana" panose="020B0604030504040204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font" Target="fonts/font19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font" Target="fonts/font18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0" name="Google Shape;39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3616877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5069840" y="-1798321"/>
            <a:ext cx="347472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68687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290776" y="1624086"/>
            <a:ext cx="5238339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5204311" y="-40641"/>
            <a:ext cx="4894729" cy="643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1830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08538823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sz="46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7198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1523999" y="731519"/>
            <a:ext cx="4462272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6193536" y="731520"/>
            <a:ext cx="4462272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28757595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541929" y="1400327"/>
            <a:ext cx="446227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marL="1371600" lvl="2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marL="2743200" lvl="5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marL="3200400" lvl="6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marL="3657600" lvl="7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marL="4114800" lvl="8" indent="-360679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196403" y="731520"/>
            <a:ext cx="446227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6193367" y="1399032"/>
            <a:ext cx="446227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marL="1371600" lvl="2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marL="2743200" lvl="5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marL="3200400" lvl="6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marL="3657600" lvl="7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marL="4114800" lvl="8" indent="-360679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1545907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22317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22911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sz="2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6124688" y="731520"/>
            <a:ext cx="5356113" cy="489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021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marL="914400" lvl="1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4417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marL="2743200" lvl="5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marL="3200400" lvl="6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marL="3657600" lvl="7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marL="4114800" lvl="8" indent="-3937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1434354" y="3497802"/>
            <a:ext cx="4518213" cy="213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8396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Рисунок с подписью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rgbClr val="8BC9F7"/>
          </a:solidFill>
          <a:ln>
            <a:noFill/>
          </a:ln>
          <a:effectLst>
            <a:reflection stA="23000" endA="300" endPos="28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170516" y="1010486"/>
            <a:ext cx="4925485" cy="216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6068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sz="4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9437142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210" algn="l" rtl="0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93700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7189" algn="l" rtl="0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60680" algn="l" rtl="0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4170" algn="l" rtl="0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ru-BY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ru-BY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01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753979" y="3646309"/>
            <a:ext cx="10684041" cy="205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60"/>
              <a:buNone/>
            </a:pPr>
            <a:r>
              <a:rPr lang="en-US" sz="3600" b="1">
                <a:solidFill>
                  <a:srgbClr val="0C0C0C"/>
                </a:solidFill>
              </a:rPr>
              <a:t>ЛЕКЦИЯ 2</a:t>
            </a:r>
            <a:endParaRPr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60"/>
              <a:buNone/>
            </a:pPr>
            <a:r>
              <a:rPr lang="en-US" sz="3600">
                <a:solidFill>
                  <a:srgbClr val="0C0C0C"/>
                </a:solidFill>
              </a:rPr>
              <a:t>КОМБИНАТОРНЫЕ  МЕТОДЫ   РЕШЕНИЯ   ОПТИМИЗАЦИОННЫХ ЗАДАЧ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753979" y="1154187"/>
            <a:ext cx="10684042" cy="227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Libre Franklin"/>
              <a:buNone/>
            </a:pPr>
            <a:r>
              <a:rPr lang="en-US">
                <a:solidFill>
                  <a:srgbClr val="FF0000"/>
                </a:solidFill>
              </a:rPr>
              <a:t>МАТЕМАТИЧЕСКОЕ ПРОГРАММИРОВАНИЕ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1205346" y="614030"/>
            <a:ext cx="10479974" cy="81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Генерация множества всех подмножеств 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1247899" y="3419256"/>
            <a:ext cx="10459192" cy="26935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22" t="-3393" r="-11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 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3875" y="1576394"/>
            <a:ext cx="3225958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8273" y="2297144"/>
            <a:ext cx="1365250" cy="71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0179" y="2152458"/>
            <a:ext cx="3042338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1371600" y="593766"/>
            <a:ext cx="10118558" cy="111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Построение элементов булеана множества </a:t>
            </a:r>
            <a:r>
              <a:rPr lang="en-US" sz="32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Х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сводится к следующему алгоритму: 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599" y="1769424"/>
            <a:ext cx="10089053" cy="439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5984" y="16637"/>
            <a:ext cx="4860032" cy="682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9556" y="0"/>
            <a:ext cx="79928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1613756" y="151179"/>
            <a:ext cx="8964488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Combi.h</a:t>
            </a:r>
            <a:endParaRPr sz="20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struct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subset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генератор  множества всех подмножеств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n, 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исходного множества &lt; 64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sn,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текущего  подмножества</a:t>
            </a:r>
            <a:endParaRPr sz="2000" b="0" i="0" u="none" strike="noStrike" cap="none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*sset;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массив индексов текущего подмножества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mask;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битовая маска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subset(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1);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конструктор(количество элементов исходного множества)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getfirst();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сформормировать массив индексов по битовой маске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getnext();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++маска и сформировать массив индексов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ntx(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i);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получить i-й элемент массива индексов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count();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вычислить общее количество подмножеств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reset();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сбросить генератор, начать сначала 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2666328" y="243512"/>
            <a:ext cx="6859343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Combi.cpp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&lt;algorithm&gt;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subset::subset(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n)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= 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 =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[n];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-&gt;reset();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subset::reset()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-&gt;sn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-&gt;mask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 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063552" y="-2708"/>
            <a:ext cx="8064896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subset::getfirst()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buf =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-&gt;mask;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-&gt;sn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n; i++)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{ 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(buf &amp; 0x1)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-&gt;sn++] = i;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buf &gt;&gt;= 1;             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-&gt;sn;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subset::getnext()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- 1;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-&gt;sn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(++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-&gt;mask &lt;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-&gt;count()) rc = getfirst();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subset::ntx(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-&gt;sset[i];};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subset::count()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)(1&lt;&lt;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-&gt;n);};  }; </a:t>
            </a: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1577752" y="428178"/>
            <a:ext cx="9036496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/// Main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AA[][2]= {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"D"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- Генератор множества всех подмножеств -"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"Исходное множество: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"{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(AA)/2; i++)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std::cout&lt;&lt;AA[i]&lt;&lt;((i&lt;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(AA)/2-1)?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/>
          <p:nvPr/>
        </p:nvSpPr>
        <p:spPr>
          <a:xfrm>
            <a:off x="1667508" y="428178"/>
            <a:ext cx="8856984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"Генерация всех подмножеств 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combi::subset s1(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(AA)/2);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создание генератора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  = s1.getfirst();       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первое (пустое) подмножество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(n &gt;= 0)                 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пока есть подмножества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"{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n; i++)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std::cout&lt;&lt;AA[s1.ntx(i)]&lt;&lt;((i&lt; n-1)?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s1.getnext();          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cледующее подмножество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"всего: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s1.count()&lt;&lt;std::endl;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t="7794" r="16163" b="6230"/>
          <a:stretch/>
        </p:blipFill>
        <p:spPr>
          <a:xfrm>
            <a:off x="1667508" y="620688"/>
            <a:ext cx="8856984" cy="56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210241" y="661736"/>
            <a:ext cx="10435389" cy="538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60"/>
              <a:buFont typeface="Libre Franklin"/>
              <a:buNone/>
            </a:pPr>
            <a:r>
              <a:rPr lang="en-US" sz="3240" b="1"/>
              <a:t>Цель: </a:t>
            </a:r>
            <a:br>
              <a:rPr lang="en-US" sz="3240" b="1"/>
            </a:br>
            <a:r>
              <a:rPr lang="en-US" sz="3240"/>
              <a:t>Освоение навыков решения оптимизационных задач комбинаторными методами.</a:t>
            </a:r>
            <a:br>
              <a:rPr lang="en-US" sz="3240"/>
            </a:br>
            <a:br>
              <a:rPr lang="en-US" sz="3240"/>
            </a:br>
            <a:r>
              <a:rPr lang="en-US" sz="3240" b="1"/>
              <a:t>Задачи: </a:t>
            </a:r>
            <a:br>
              <a:rPr lang="en-US" sz="3240"/>
            </a:br>
            <a:r>
              <a:rPr lang="en-US" sz="3240"/>
              <a:t>- изучение особенностей применения комбинаторных </a:t>
            </a:r>
            <a:br>
              <a:rPr lang="en-US" sz="3240"/>
            </a:br>
            <a:r>
              <a:rPr lang="en-US" sz="3240"/>
              <a:t>  алгоритмов решения оптимизационных задач;</a:t>
            </a:r>
            <a:br>
              <a:rPr lang="en-US" sz="3240"/>
            </a:br>
            <a:r>
              <a:rPr lang="en-US" sz="3240"/>
              <a:t>- изучение теоретических основ комбинаторных</a:t>
            </a:r>
            <a:br>
              <a:rPr lang="en-US" sz="3240"/>
            </a:br>
            <a:r>
              <a:rPr lang="en-US" sz="3240"/>
              <a:t>  алгоритмов;</a:t>
            </a:r>
            <a:br>
              <a:rPr lang="en-US" sz="3240"/>
            </a:br>
            <a:r>
              <a:rPr lang="en-US" sz="3240"/>
              <a:t>- практическое применение алгоритмов для решения</a:t>
            </a:r>
            <a:br>
              <a:rPr lang="en-US" sz="3240"/>
            </a:br>
            <a:r>
              <a:rPr lang="en-US" sz="3240"/>
              <a:t>  известных оптимизационных задач на языке</a:t>
            </a:r>
            <a:br>
              <a:rPr lang="en-US" sz="3240"/>
            </a:br>
            <a:r>
              <a:rPr lang="en-US" sz="3240"/>
              <a:t>  программирования С++.</a:t>
            </a:r>
            <a:endParaRPr sz="3240"/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1205346" y="614030"/>
            <a:ext cx="10479974" cy="107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740"/>
              <a:buFont typeface="Times New Roman"/>
              <a:buNone/>
            </a:pPr>
            <a:r>
              <a:rPr lang="en-US" sz="37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упрощенной задачи о рюкзаке с помощью генератора множества всех подмножеств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898" y="1848573"/>
            <a:ext cx="10231763" cy="15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/>
          <p:nvPr/>
        </p:nvSpPr>
        <p:spPr>
          <a:xfrm>
            <a:off x="3538847" y="3712118"/>
            <a:ext cx="5700456" cy="57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Математическая модель задачи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0418" y="4203672"/>
            <a:ext cx="3165582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53192" y="4203672"/>
            <a:ext cx="2448272" cy="146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38530" y="5787848"/>
            <a:ext cx="1890201" cy="59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5353" y="5787848"/>
            <a:ext cx="1123950" cy="5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137" y="80962"/>
            <a:ext cx="5419725" cy="6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1524000" y="151180"/>
            <a:ext cx="9144000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Knapsack.h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A3151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knapsack_s(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V,         </a:t>
            </a: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вместимость рюкзака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</a:t>
            </a: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типов 						предметов </a:t>
            </a:r>
            <a:endParaRPr sz="2800" b="0" i="0" u="none" strike="noStrike" cap="none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 </a:t>
            </a: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размер предмета 						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стоимость предмета 					каждого типа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m[]      </a:t>
            </a: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количество предметов 					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);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>
            <a:off x="1577752" y="151179"/>
            <a:ext cx="9036496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Knapsack.cpp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"Knapsack.h"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NINF 0x80000000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самое малое int-число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calcv(combi::subset s,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v[])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объем в рюкзаке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s.sn; i++) rc += v[s.ntx(i)];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calcc(combi::subset s,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c[])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//стоимость в рюкзаке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s.sn; i++) rc += (v[s.ntx(i)]*c[s.ntx(i)]);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setm(combi::subset s,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m[])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//отметить выбранные предметы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s.n; i++) m[i]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s.sn; i++) m[s.ntx(i)] = 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>
            <a:off x="1667508" y="20375"/>
            <a:ext cx="8856984" cy="681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knapsack_s(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V,         </a:t>
            </a:r>
            <a:r>
              <a:rPr lang="en-US" sz="19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вместимость рюкзака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</a:t>
            </a:r>
            <a:r>
              <a:rPr lang="en-US" sz="19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количество типов предметов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 </a:t>
            </a:r>
            <a:r>
              <a:rPr lang="en-US" sz="19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размер предмета 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19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стоимость предмета каждого типа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m[]     </a:t>
            </a:r>
            <a:r>
              <a:rPr lang="en-US" sz="19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количество предметов каждого типа {0,1}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combi::subset s(n);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maxc = NINF,  cc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ns  = s.getfirst();   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(ns &gt;=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(calcv(s, v) &lt;= V)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((cc = calcc(s,v,c)) &gt; maxc)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maxc = cc;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setm(s,m);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ns = s.getnext();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maxc;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 </a:t>
            </a:r>
            <a:endParaRPr sz="19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/>
          <p:nvPr/>
        </p:nvSpPr>
        <p:spPr>
          <a:xfrm>
            <a:off x="1667508" y="-2708"/>
            <a:ext cx="8856984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Main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"Knapsack.h"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NN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 = 100, 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вместимость рюкзака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 = {25, 30, 60, 20},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размер предмета 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 = {25, 10, 20, 30};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стоимость предмета каждого типа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m[NN]; 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предметов каждого типа  {0,1}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maxcc =  knapsack_s(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V,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вместимость рюкзака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NN,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типов предметов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v,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размер предмета 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c,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стоимость предмета каждого типа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m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количество предметов 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);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1703512" y="58847"/>
            <a:ext cx="8784976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"-------- Задача о рюкзаке ---------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количество предметов 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NN;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вместимость рюкзака  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V;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размеры предметов    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std::cout&lt;&lt;v[i]&lt;&lt;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стоимости предметов  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std::cout&lt;&lt;v[i]*c[i]&lt;&lt;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оптимальная стоимость рюкзака: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maxcc;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вес рюкзака: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 = 0;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s+= m[i]*v[i];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выбраны предметы: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&lt;&lt;m[i];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std::cout&lt;&lt;std::endl&lt;&lt;std::endl;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/>
          </a:blip>
          <a:srcRect t="12238" r="5911" b="20156"/>
          <a:stretch/>
        </p:blipFill>
        <p:spPr>
          <a:xfrm>
            <a:off x="1607104" y="1520788"/>
            <a:ext cx="8977792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/>
          <p:nvPr/>
        </p:nvSpPr>
        <p:spPr>
          <a:xfrm>
            <a:off x="1631504" y="89624"/>
            <a:ext cx="8928992" cy="667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Main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"Knapsack.h"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&lt;time.h&gt;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NN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(c)/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 = 600,     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вместимость рюкзака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 = {25, 56, 67, 40, 20, 27, 37, 33, 33, 44, 53, 12,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60, 75, 12, 55, 54, 42, 43, 14, 30, 37, 31, 12},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 = {15, 26, 27, 43, 16, 26, 42, 22, 34, 12, 33, 30,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12, 45, 60, 41, 33, 11, 14, 12, 25, 41, 30, 40};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m[NN];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maxcc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clock_t t1, t2;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/>
          <p:nvPr/>
        </p:nvSpPr>
        <p:spPr>
          <a:xfrm>
            <a:off x="1775520" y="243513"/>
            <a:ext cx="8640960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"-------- Задача о рюкзаке ---------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вместимость рюкзака  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V;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количество ------ продолжительность --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  предметов          вычисления 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 14; i &lt;= NN; i++)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t1 = clock();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maxcc =  knapsack_s(V, i, v, c, m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t2 = clock();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    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&lt;&lt;std::setw(2)&lt;&lt;i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            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&lt;&lt;std::setw(5)&lt;&lt;(t2-t1);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std::cout&lt;&lt;std::endl&lt;&lt;std::endl;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8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b="1"/>
              <a:t>План лекции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371599" y="1973179"/>
            <a:ext cx="10261601" cy="434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65225" lvl="0" indent="-1120775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en-US" sz="3330"/>
              <a:t>Особенности применения комбинаторных алгоритмов решения оптимизационных задач;</a:t>
            </a:r>
            <a:endParaRPr/>
          </a:p>
          <a:p>
            <a:pPr marL="1165225" lvl="0" indent="-1120775" algn="l" rtl="0">
              <a:lnSpc>
                <a:spcPct val="74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en-US" sz="3330"/>
              <a:t>Генерация множества всех подмножеств;</a:t>
            </a:r>
            <a:endParaRPr/>
          </a:p>
          <a:p>
            <a:pPr marL="1165225" lvl="0" indent="-1120775" algn="l" rtl="0">
              <a:lnSpc>
                <a:spcPct val="74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en-US" sz="3330"/>
              <a:t>Решение упрощенной задачи о рюкзаке с помощью генератора множества всех подмножеств;</a:t>
            </a:r>
            <a:endParaRPr/>
          </a:p>
          <a:p>
            <a:pPr marL="1165225" lvl="0" indent="-1120775" algn="l" rtl="0">
              <a:lnSpc>
                <a:spcPct val="74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en-US" sz="3330"/>
              <a:t>Генерация сочетаний;</a:t>
            </a:r>
            <a:endParaRPr/>
          </a:p>
          <a:p>
            <a:pPr marL="1165225" lvl="0" indent="-1120775" algn="l" rtl="0">
              <a:lnSpc>
                <a:spcPct val="74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en-US" sz="3330"/>
              <a:t>Решение задачи об оптимальной загрузке судна на основе генератора сочетаний.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 t="10397" r="6709" b="8631"/>
          <a:stretch/>
        </p:blipFill>
        <p:spPr>
          <a:xfrm>
            <a:off x="1703511" y="332656"/>
            <a:ext cx="8784977" cy="61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 preferRelativeResize="0"/>
          <p:nvPr/>
        </p:nvPicPr>
        <p:blipFill rotWithShape="1">
          <a:blip r:embed="rId3">
            <a:alphaModFix/>
          </a:blip>
          <a:srcRect l="9562" t="2411" r="22579" b="3400"/>
          <a:stretch/>
        </p:blipFill>
        <p:spPr>
          <a:xfrm>
            <a:off x="1567542" y="213756"/>
            <a:ext cx="8585861" cy="64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>
          <a:xfrm>
            <a:off x="1205346" y="614030"/>
            <a:ext cx="10479974" cy="81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Генерация сочетаний</a:t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8235" y="3842116"/>
            <a:ext cx="2891615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6508" y="5714324"/>
            <a:ext cx="1152128" cy="51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0363" y="5426292"/>
            <a:ext cx="4045155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5346" y="1431708"/>
            <a:ext cx="10327520" cy="216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9832" y="0"/>
            <a:ext cx="667233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32" y="18813"/>
            <a:ext cx="7575336" cy="68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/>
          <p:nvPr/>
        </p:nvSpPr>
        <p:spPr>
          <a:xfrm>
            <a:off x="1775520" y="-2708"/>
            <a:ext cx="8640960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Combi.h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struct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xcombination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генератор  сочетаний (эвристика)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n,   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исходного множества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m, 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в сочетаниях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*sset;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массив индексов текущего сочетания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xcombination 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1,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//количество элементов исходного множества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 = 1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в сочетаниях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reset();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сбросить генератор, начать сначала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getfirst();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сформировать первый массив индексов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getnext();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сформировать следующий массив индексов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ntx(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i);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получить i-й элемент массива индексов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nc;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номер сочетания  0,..., count()-1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count()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вычислить количество сочетаний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/>
          <p:nvPr/>
        </p:nvSpPr>
        <p:spPr>
          <a:xfrm>
            <a:off x="1703512" y="-2709"/>
            <a:ext cx="8784976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Combi.cpp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&lt;algorithm&gt;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xcombination::xcombination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= 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 = 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 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[m+2];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-&gt;reset();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xcombination::reset()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сбросить генератор, начать сначала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-&gt;nc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-&gt;m; i++)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 = i;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-&gt;sset[m] 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-&gt;sset[m+1]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xcombination::getfirst()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&gt;=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-&gt;m)?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-&gt;m:-1; 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/>
          <p:nvPr/>
        </p:nvSpPr>
        <p:spPr>
          <a:xfrm>
            <a:off x="1524000" y="-2708"/>
            <a:ext cx="9144000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xcombination::getnext()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//сформировать следующий массив индексов  </a:t>
            </a:r>
            <a:endParaRPr sz="2000" b="0" i="0" u="none" strike="noStrike" cap="none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getfirst();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(rc &gt;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(j = 0;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-&gt;sset[j]+1 ==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-&gt;sset[j+1]; ++j)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-&gt;sset[j] = j;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(j &gt;=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 rc = -1;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-&gt;sset[j]++;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-&gt;nc++;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xcombination::ntx(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-&gt;sset[i];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fact(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x){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(x == 0)?1:(x*fact(x-1));};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xcombination::count()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endParaRPr sz="20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&gt;=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fact(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-&gt;n)/(fact(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-&gt;n-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-&gt;m)*fact(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-&gt;m)):0;     };};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/>
          <p:nvPr/>
        </p:nvSpPr>
        <p:spPr>
          <a:xfrm>
            <a:off x="2099556" y="797510"/>
            <a:ext cx="7992888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Main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AA[][2]= {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"D"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--- Генератор сочетаний ---"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"Исходное множество: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"{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(AA)/2; i++)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std::cout&lt;&lt;AA[i]&lt;&lt;((i&lt;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(AA)/2-1)?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/>
          <p:nvPr/>
        </p:nvSpPr>
        <p:spPr>
          <a:xfrm>
            <a:off x="1847528" y="428178"/>
            <a:ext cx="8496944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"Генерация сочетаний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combi::xcombination xc(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(AA)/2, 3);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"из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&lt;&lt;xc.n&lt;&lt;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по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xc.m;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  = xc.getfirst();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(n &gt;=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std::cout&lt;&lt;std::endl&lt;&lt;xc.nc 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": {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n; i++)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std::cout&lt;&lt;AA[xc.ntx(i)]&lt;&lt;((i&lt; n-1)?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xc.getnext();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"всего: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xc.count()&lt;&lt;std::endl;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371600" y="567050"/>
            <a:ext cx="9601200" cy="110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КОМБИНАТОРНЫЕ  МЕТОДЫ   РЕШЕНИЯ   ОПТИМИЗАЦИОННЫХ ЗАДАЧ 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371600" y="1794271"/>
            <a:ext cx="10287000" cy="45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b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  подмножеств заданного множества: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разработка генератора подмножеств на С++; </a:t>
            </a:r>
            <a:b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решение задачи о рюкзаке. 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b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 сочетаний: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разработка генератора сочетаний на С++; </a:t>
            </a:r>
            <a:b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решение задачи об оптимальной загрузке.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b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  перестановок: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разработка генератора перестановок на  С++; </a:t>
            </a:r>
            <a:b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решение задачи о коммивояжере. 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b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 размещений: 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разработка генератора сочетаний на С++; </a:t>
            </a:r>
            <a:b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8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решение задачи об оптимальной загрузке (с центровкой)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2"/>
          <p:cNvPicPr preferRelativeResize="0"/>
          <p:nvPr/>
        </p:nvPicPr>
        <p:blipFill rotWithShape="1">
          <a:blip r:embed="rId3">
            <a:alphaModFix/>
          </a:blip>
          <a:srcRect t="10600" r="5400" b="12334"/>
          <a:stretch/>
        </p:blipFill>
        <p:spPr>
          <a:xfrm>
            <a:off x="1631504" y="692696"/>
            <a:ext cx="8928992" cy="54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/>
        </p:nvSpPr>
        <p:spPr>
          <a:xfrm>
            <a:off x="1205346" y="614030"/>
            <a:ext cx="10479974" cy="107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70"/>
              <a:buFont typeface="Times New Roman"/>
              <a:buNone/>
            </a:pPr>
            <a:r>
              <a:rPr lang="en-US" sz="407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задачи об оптимальной загрузке судна на основе генератора сочетаний</a:t>
            </a:r>
            <a:endParaRPr/>
          </a:p>
        </p:txBody>
      </p:sp>
      <p:sp>
        <p:nvSpPr>
          <p:cNvPr id="330" name="Google Shape;330;p53"/>
          <p:cNvSpPr/>
          <p:nvPr/>
        </p:nvSpPr>
        <p:spPr>
          <a:xfrm>
            <a:off x="3571347" y="4203672"/>
            <a:ext cx="5700456" cy="57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Математическая модель задачи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6242" y="1686295"/>
            <a:ext cx="10249077" cy="25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7674" y="4587786"/>
            <a:ext cx="2518895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4494" y="4659794"/>
            <a:ext cx="1750348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0470" y="4947826"/>
            <a:ext cx="2511226" cy="52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9762" y="5955938"/>
            <a:ext cx="1536170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0558" y="5955938"/>
            <a:ext cx="1388726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70549" y="5955938"/>
            <a:ext cx="1224136" cy="61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708" y="-430118"/>
            <a:ext cx="5256584" cy="721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/>
          <p:nvPr/>
        </p:nvSpPr>
        <p:spPr>
          <a:xfrm>
            <a:off x="1703512" y="428178"/>
            <a:ext cx="8784976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Вoat.h</a:t>
            </a:r>
            <a:endParaRPr sz="2400" b="0" i="0" u="none" strike="noStrike" cap="none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решение  задачи об оптимальной загрузке судна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  функция возвращает доход  от перевози выбранных контейнеров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boat(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V,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максимальный вес груза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m,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мест для контейнеров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всего контейнеров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вес каждого контейнера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доход от перевозки каждого контейнера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r[]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результат: индексы выбранных контейнеров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);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/>
          <p:nvPr/>
        </p:nvSpPr>
        <p:spPr>
          <a:xfrm>
            <a:off x="1955540" y="-2708"/>
            <a:ext cx="8280920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Вoat.cpp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"Boat.h"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boatfnc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calcv(combi::xcombination s,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v[])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вес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s.m; i++) rc += v[s.ntx(i)];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calcc(combi::xcombination s,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c[])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доход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s.m; i++) rc += c[s.ntx(i)];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copycomb(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m,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*r1,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*r2)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копировать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 m; i++)  r1[i] = r2[i];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/>
          <p:nvPr/>
        </p:nvSpPr>
        <p:spPr>
          <a:xfrm>
            <a:off x="1883532" y="151180"/>
            <a:ext cx="8424936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boat(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V,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максимальный вес груза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m,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мест для контейнеров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всего контейнеров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вес каждого контейнера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доход от перевозки каждого контейнера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r[]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результат: индексы выбранных контейнеров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combi::xcombination xc(n, m);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0, i = xc.getfirst(), cc = 0;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(i &gt;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(boatfnc::calcv(xc,v)&lt;= V)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((cc = boatfnc::calcc(xc,c)) &gt; rc)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{rc = cc; boatfnc::copycomb(m, r, xc.sset);}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 = xc.getnext();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/>
          <p:nvPr/>
        </p:nvSpPr>
        <p:spPr>
          <a:xfrm>
            <a:off x="1703512" y="-2708"/>
            <a:ext cx="8784976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Main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"Boat.h"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NN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(v)/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MM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 = 1000,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v[] =    {100,  200,   300,  400,  500,  150},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c[NN] =  { 10,   15,    20,   25,   30,  25};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r[MM];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cc = boat(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V,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максимальный вес груза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MM,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мест для контейнеров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NN,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всего контейнеров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v,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вес каждого контейнера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c,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доход от перевозки каждого контейнера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r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результат: индексы выбранных контейнеров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);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/>
          <p:nvPr/>
        </p:nvSpPr>
        <p:spPr>
          <a:xfrm>
            <a:off x="1524000" y="335845"/>
            <a:ext cx="9144000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Задача о размещении контейнеров на судне"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общее количество контейнеров   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NN;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количество мест для контейнеров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MM;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ограничение по суммарному весу 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V;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вес контейнеров                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std::cout&lt;&lt;std::setw(3)&lt;&lt;v[i]&lt;&lt;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доход от перевозки             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std::cout&lt;&lt;std::setw(3)&lt;&lt;c[i]&lt;&lt;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выбраны контейнеры (0,1,...,m-1):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MM; i++) std::cout&lt;&lt;r[i]&lt;&lt;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доход от перевозки             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cc;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общий вес выбранных контейнеров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 = 0;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MM; i++) s+= v[r[i]]; std::cout&lt;&lt;s;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std::cout&lt;&lt;std::endl&lt;&lt;std::endl;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0"/>
          <p:cNvPicPr preferRelativeResize="0"/>
          <p:nvPr/>
        </p:nvPicPr>
        <p:blipFill rotWithShape="1">
          <a:blip r:embed="rId3">
            <a:alphaModFix/>
          </a:blip>
          <a:srcRect t="12270" r="5095" b="11037"/>
          <a:stretch/>
        </p:blipFill>
        <p:spPr>
          <a:xfrm>
            <a:off x="1649760" y="1795346"/>
            <a:ext cx="8892480" cy="326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/>
          <p:nvPr/>
        </p:nvSpPr>
        <p:spPr>
          <a:xfrm>
            <a:off x="1775520" y="-2709"/>
            <a:ext cx="8640960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main (решение задачи  о размещении контейнеров)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&lt;time.h&gt;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"Auxil.h"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"Boat.h"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SPACE(n) std::setw(n)&lt;&lt;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NN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v[NN+1], c[NN+1], minv[NN+1], maxv[NN+1];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r[NN];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auxil::start();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&lt;= NN; i++)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v[i] = auxil::iget(50,500); c[i] = auxil::iget(10,30);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minv[i] = auxil::iget(50,300); maxv[i] = auxil::iget(250,750);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 </a:t>
            </a: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371600" y="567050"/>
            <a:ext cx="9601200" cy="71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rebuchet MS"/>
              <a:buNone/>
            </a:pPr>
            <a:r>
              <a:rPr lang="en-US" sz="4000" b="0" i="0" u="none" strike="noStrike" cap="non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Особенность  алгоритмов:</a:t>
            </a:r>
            <a:endParaRPr sz="4000">
              <a:solidFill>
                <a:srgbClr val="0C0C0C"/>
              </a:solidFill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371599" y="1568642"/>
            <a:ext cx="10646229" cy="487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960"/>
              <a:buFont typeface="Libre Franklin"/>
              <a:buAutoNum type="arabicPeriod"/>
            </a:pPr>
            <a: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Невозможно использовать для задач большой размерности.  </a:t>
            </a:r>
            <a:endParaRPr/>
          </a:p>
          <a:p>
            <a:pPr marL="514350" lvl="0" indent="-51435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960"/>
              <a:buFont typeface="Libre Franklin"/>
              <a:buAutoNum type="arabicPeriod"/>
            </a:pPr>
            <a: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Применяются тогда, когда  требуется:</a:t>
            </a:r>
            <a:b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точное решение или достаточное решение;</a:t>
            </a:r>
            <a:b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размерность задачи  небольшая.</a:t>
            </a:r>
            <a:endParaRPr/>
          </a:p>
          <a:p>
            <a:pPr marL="514350" lvl="0" indent="-51435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960"/>
              <a:buFont typeface="Libre Franklin"/>
              <a:buAutoNum type="arabicPeriod"/>
            </a:pPr>
            <a: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Сложность этих алгоритмов:</a:t>
            </a:r>
            <a:b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является верхней оценкой сложности решения задач;</a:t>
            </a:r>
            <a:b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не зависит от данных;</a:t>
            </a:r>
            <a:b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96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улучшение возможно только в статистическом смысле. 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/>
          <p:nvPr/>
        </p:nvSpPr>
        <p:spPr>
          <a:xfrm>
            <a:off x="1811524" y="58847"/>
            <a:ext cx="8568952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Задача о размещении контейнеров --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всего контейнеров: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NN;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количество ------ продолжительность --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мест     вычисления 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clock_t t1, t2;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4; i &lt; NN; i++)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t1 = clock();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boat_с(i, minv,  maxv, NN,  v,  c, r);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t2 = clock();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std::cout&lt;&lt;std::endl&lt;&lt;SPACE(7)&lt;&lt;std::setw(2)&lt;&lt;i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&lt;&lt;SPACE(15)&lt;&lt;std::setw(6)&lt;&lt;(t2-t1);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std::cout&lt;&lt;std::endl; system(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3"/>
          <p:cNvPicPr preferRelativeResize="0"/>
          <p:nvPr/>
        </p:nvPicPr>
        <p:blipFill rotWithShape="1">
          <a:blip r:embed="rId3">
            <a:alphaModFix/>
          </a:blip>
          <a:srcRect t="8355" r="6405" b="8964"/>
          <a:stretch/>
        </p:blipFill>
        <p:spPr>
          <a:xfrm>
            <a:off x="1667508" y="1088740"/>
            <a:ext cx="8856984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4"/>
          <p:cNvPicPr preferRelativeResize="0"/>
          <p:nvPr/>
        </p:nvPicPr>
        <p:blipFill rotWithShape="1">
          <a:blip r:embed="rId3">
            <a:alphaModFix/>
          </a:blip>
          <a:srcRect l="6916" t="2426" r="23590" b="2003"/>
          <a:stretch/>
        </p:blipFill>
        <p:spPr>
          <a:xfrm>
            <a:off x="2137558" y="249381"/>
            <a:ext cx="8229600" cy="64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>
            <a:spLocks noGrp="1"/>
          </p:cNvSpPr>
          <p:nvPr>
            <p:ph type="ctrTitle"/>
          </p:nvPr>
        </p:nvSpPr>
        <p:spPr>
          <a:xfrm>
            <a:off x="1915385" y="2393950"/>
            <a:ext cx="8361229" cy="2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Libre Franklin"/>
              <a:buNone/>
            </a:pPr>
            <a:r>
              <a:rPr lang="en-US">
                <a:solidFill>
                  <a:srgbClr val="FF0000"/>
                </a:solidFill>
              </a:rPr>
              <a:t>СПАСИБО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ЗА ВНИМАНИЕ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199408" y="1496291"/>
            <a:ext cx="10459192" cy="347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Комбинаторный анализ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(комбинаторика,  комбинаторная математика) – раздел математики, посвященный решению задач выбора и расположения элементов  некоторого, обычно конечного, множества в соответствии с заданными правилами.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1371600" y="567050"/>
            <a:ext cx="9601200" cy="149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00"/>
              <a:buFont typeface="Trebuchet MS"/>
              <a:buNone/>
            </a:pPr>
            <a: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Основные формулы комбинаторики</a:t>
            </a:r>
            <a:b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17" b="0" i="0" u="none" strike="noStrike" cap="none">
                <a:solidFill>
                  <a:srgbClr val="575757"/>
                </a:solidFill>
                <a:latin typeface="Verdana"/>
                <a:ea typeface="Verdana"/>
                <a:cs typeface="Verdana"/>
                <a:sym typeface="Verdana"/>
              </a:rPr>
              <a:t>Перестановки</a:t>
            </a:r>
            <a:endParaRPr sz="1560" b="0" i="0" u="none" strike="noStrike" cap="none">
              <a:solidFill>
                <a:srgbClr val="5757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19" descr="формулы комбинаторик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5408" y="2619907"/>
            <a:ext cx="1810670" cy="124987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955966" y="4206920"/>
            <a:ext cx="69282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Pn=n!=1⋅2⋅3⋅...⋅(n−1)⋅n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19" descr="перестановки, формулы комбинаторик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9732" y="2039587"/>
            <a:ext cx="1893909" cy="40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371108" y="4944165"/>
            <a:ext cx="6097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P3=3!=1⋅2⋅3=6</a:t>
            </a:r>
            <a:endParaRPr sz="2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1371600" y="567050"/>
            <a:ext cx="9601200" cy="149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00"/>
              <a:buFont typeface="Trebuchet MS"/>
              <a:buNone/>
            </a:pPr>
            <a: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Основные формулы комбинаторики</a:t>
            </a:r>
            <a:b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17" b="0" i="0" u="none" strike="noStrike" cap="none">
                <a:solidFill>
                  <a:srgbClr val="575757"/>
                </a:solidFill>
                <a:latin typeface="Verdana"/>
                <a:ea typeface="Verdana"/>
                <a:cs typeface="Verdana"/>
                <a:sym typeface="Verdana"/>
              </a:rPr>
              <a:t>Размещения</a:t>
            </a:r>
            <a:endParaRPr sz="1560" b="0" i="0" u="none" strike="noStrike" cap="none">
              <a:solidFill>
                <a:srgbClr val="5757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2" name="Google Shape;142;p20" descr="формулы комбинаторик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5408" y="2619907"/>
            <a:ext cx="1810670" cy="124987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97307" y="4236989"/>
            <a:ext cx="8654813" cy="40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Amn=n!(n−m)!=n⋅(n−1)⋅...⋅(n−m+1)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0" descr="размещения, формулы комбинаторик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3157" y="2066306"/>
            <a:ext cx="1446526" cy="4012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931883" y="5008150"/>
            <a:ext cx="69856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A23=3⋅(3−2+1)=3⋅2=6</a:t>
            </a:r>
            <a:endParaRPr sz="2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1371600" y="567050"/>
            <a:ext cx="9601200" cy="149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00"/>
              <a:buFont typeface="Trebuchet MS"/>
              <a:buNone/>
            </a:pPr>
            <a: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Основные формулы комбинаторики</a:t>
            </a:r>
            <a:b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17" b="0" i="0" u="none" strike="noStrike" cap="none">
                <a:solidFill>
                  <a:srgbClr val="575757"/>
                </a:solidFill>
                <a:latin typeface="Verdana"/>
                <a:ea typeface="Verdana"/>
                <a:cs typeface="Verdana"/>
                <a:sym typeface="Verdana"/>
              </a:rPr>
              <a:t>Сочетания</a:t>
            </a:r>
            <a:endParaRPr sz="1560" b="0" i="0" u="none" strike="noStrike" cap="none">
              <a:solidFill>
                <a:srgbClr val="5757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1" name="Google Shape;151;p21" descr="формулы комбинаторик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5408" y="2619907"/>
            <a:ext cx="1810670" cy="1249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955962" y="4206920"/>
            <a:ext cx="6928262" cy="40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Cmn=n!(n−m)!⋅m!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1" descr="сочетания, формулы комбинаторик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9862" y="2475202"/>
            <a:ext cx="2811943" cy="21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371104" y="5016728"/>
            <a:ext cx="6097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C23=3!(3−2)!⋅2!=3</a:t>
            </a:r>
            <a:endParaRPr sz="2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TemMP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MP" id="{3F58DD7E-E8BA-4D11-A8B5-526A808602FC}" vid="{1CFF191F-925A-4437-9FBA-CDAAA7E59BA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TemMP</Template>
  <TotalTime>0</TotalTime>
  <Words>4390</Words>
  <Application>Microsoft Office PowerPoint</Application>
  <PresentationFormat>Широкоэкранный</PresentationFormat>
  <Paragraphs>482</Paragraphs>
  <Slides>53</Slides>
  <Notes>53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1" baseType="lpstr">
      <vt:lpstr>Times New Roman</vt:lpstr>
      <vt:lpstr>Libre Franklin</vt:lpstr>
      <vt:lpstr>Calibri</vt:lpstr>
      <vt:lpstr>Trebuchet MS</vt:lpstr>
      <vt:lpstr>Verdana</vt:lpstr>
      <vt:lpstr>Georgia</vt:lpstr>
      <vt:lpstr>Arial</vt:lpstr>
      <vt:lpstr>TemMP</vt:lpstr>
      <vt:lpstr>МАТЕМАТИЧЕСКОЕ ПРОГРАММИРОВАНИЕ</vt:lpstr>
      <vt:lpstr>Цель:  Освоение навыков решения оптимизационных задач комбинаторными методами.  Задачи:  - изучение особенностей применения комбинаторных    алгоритмов решения оптимизационных задач; - изучение теоретических основ комбинаторных   алгоритмов; - практическое применение алгоритмов для решения   известных оптимизационных задач на языке   программирования С++.</vt:lpstr>
      <vt:lpstr>План лекции</vt:lpstr>
      <vt:lpstr>КОМБИНАТОРНЫЕ  МЕТОДЫ   РЕШЕНИЯ   ОПТИМИЗАЦИОННЫХ ЗАДАЧ </vt:lpstr>
      <vt:lpstr>Особенность  алгоритмов:</vt:lpstr>
      <vt:lpstr>Презентация PowerPoint</vt:lpstr>
      <vt:lpstr>Презентация PowerPoint</vt:lpstr>
      <vt:lpstr>Презентация PowerPoint</vt:lpstr>
      <vt:lpstr>Презентация PowerPoint</vt:lpstr>
      <vt:lpstr>1. Генерация множества всех подмножеств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Генерация сочетаний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cp:lastModifiedBy>Анастасия Харланович</cp:lastModifiedBy>
  <cp:revision>1</cp:revision>
  <dcterms:modified xsi:type="dcterms:W3CDTF">2021-01-31T14:51:35Z</dcterms:modified>
</cp:coreProperties>
</file>