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71" r:id="rId4"/>
    <p:sldId id="268" r:id="rId5"/>
    <p:sldId id="266" r:id="rId6"/>
    <p:sldId id="258" r:id="rId7"/>
    <p:sldId id="261" r:id="rId8"/>
    <p:sldId id="281" r:id="rId9"/>
    <p:sldId id="282" r:id="rId10"/>
    <p:sldId id="284" r:id="rId11"/>
    <p:sldId id="283" r:id="rId12"/>
    <p:sldId id="263" r:id="rId13"/>
    <p:sldId id="278" r:id="rId14"/>
    <p:sldId id="264" r:id="rId15"/>
    <p:sldId id="285" r:id="rId16"/>
    <p:sldId id="286" r:id="rId17"/>
    <p:sldId id="276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 varScale="1">
        <p:scale>
          <a:sx n="72" d="100"/>
          <a:sy n="72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EFDE-1271-452F-866C-798CA8C4DBFD}" type="datetimeFigureOut">
              <a:rPr lang="en-IE" smtClean="0"/>
              <a:t>20/02/2015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BA2E-61A2-493D-A357-4A1B1B222D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5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tfilter.org/images/netfilter-logo2.p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4BA2E-61A2-493D-A357-4A1B1B222DF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02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Logo from </a:t>
            </a:r>
            <a:r>
              <a:rPr lang="en-IE" sz="1200" dirty="0" smtClean="0">
                <a:hlinkClick r:id="rId3"/>
              </a:rPr>
              <a:t>http://netfilter.org/images/netfilter-logo2.png</a:t>
            </a:r>
            <a:r>
              <a:rPr lang="en-IE" sz="1200" dirty="0" smtClean="0"/>
              <a:t>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4BA2E-61A2-493D-A357-4A1B1B222DF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253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3821-CF7B-4937-88FD-74E6A68C9A51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8EE-AE46-4AC2-9EF2-10E56B50C299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66B-4C09-4395-9FE3-9B2153074FF1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8354-688F-4911-83E1-C260DFDA81BC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EEB-B9B0-4318-ACAB-E50171789591}" type="datetime10">
              <a:rPr lang="en-IE" smtClean="0"/>
              <a:t>21:58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B03C-33A5-4AB9-B834-A7057AB35E0F}" type="datetime10">
              <a:rPr lang="en-IE" smtClean="0"/>
              <a:t>21:58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947-5C76-403B-96D5-3F80252C4E80}" type="datetime10">
              <a:rPr lang="en-IE" smtClean="0"/>
              <a:t>21:58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9636-41F0-4464-A56E-E76282227955}" type="datetime10">
              <a:rPr lang="en-IE" smtClean="0"/>
              <a:t>21:58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933-5442-4958-97B4-E9EFAFF64C80}" type="datetime10">
              <a:rPr lang="en-IE" smtClean="0"/>
              <a:t>21:58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EF091A6-3EC8-4C15-9615-170BEE56E49B}" type="datetime10">
              <a:rPr lang="en-IE" smtClean="0"/>
              <a:t>21:58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B5623B-8996-40AE-BBAE-AED6B1D1BF07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DF2DB-D6FE-4515-B434-2A506475C85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te.ie/sport/soccer/worldcup/2014/0718/631727-rte-enjoys-a-record-breaking-world-cup/" TargetMode="External"/><Relationship Id="rId2" Type="http://schemas.openxmlformats.org/officeDocument/2006/relationships/hyperlink" Target="http://www.youtube.com/yt/press/statist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filter.org/images/netfilter-logo2.png" TargetMode="External"/><Relationship Id="rId4" Type="http://schemas.openxmlformats.org/officeDocument/2006/relationships/hyperlink" Target="http://www.cisco.com/c/en/us/solutions/collateral/service-provider/visual-networking-index-vni/white_paper_c11-52086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Video Stream Identification using Netfilter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Thomas Troy</a:t>
            </a:r>
          </a:p>
          <a:p>
            <a:r>
              <a:rPr lang="en-IE" dirty="0" smtClean="0"/>
              <a:t>February 2015</a:t>
            </a:r>
          </a:p>
          <a:p>
            <a:r>
              <a:rPr lang="en-IE" dirty="0" smtClean="0"/>
              <a:t>Dublin City University School of Electronic Engineering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6"/>
            <a:ext cx="1313180" cy="873125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8080"/>
            </a:solidFill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04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SPID – Comparing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Kullback-Leiber divergence</a:t>
            </a:r>
          </a:p>
          <a:p>
            <a:pPr lvl="1"/>
            <a:r>
              <a:rPr lang="en-IE" dirty="0" smtClean="0"/>
              <a:t>Relative </a:t>
            </a:r>
            <a:r>
              <a:rPr lang="en-IE" dirty="0"/>
              <a:t>Entropy</a:t>
            </a:r>
          </a:p>
          <a:p>
            <a:pPr lvl="1"/>
            <a:r>
              <a:rPr lang="en-IE" dirty="0" smtClean="0"/>
              <a:t>Measure of difference between two probability distributions</a:t>
            </a:r>
          </a:p>
          <a:p>
            <a:pPr lvl="1"/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pPr lvl="2"/>
            <a:r>
              <a:rPr lang="en-IE" dirty="0"/>
              <a:t>P = observed session’s probability distribution</a:t>
            </a:r>
          </a:p>
          <a:p>
            <a:pPr lvl="2"/>
            <a:r>
              <a:rPr lang="en-IE" dirty="0"/>
              <a:t>Q = protocol model’s probability </a:t>
            </a:r>
            <a:r>
              <a:rPr lang="en-IE" dirty="0" smtClean="0"/>
              <a:t>distribution</a:t>
            </a:r>
          </a:p>
          <a:p>
            <a:pPr lvl="1"/>
            <a:r>
              <a:rPr lang="en-IE" dirty="0" smtClean="0"/>
              <a:t>Lower K-L divergence is a better match</a:t>
            </a:r>
            <a:endParaRPr lang="en-IE" dirty="0"/>
          </a:p>
          <a:p>
            <a:endParaRPr lang="en-IE" dirty="0"/>
          </a:p>
          <a:p>
            <a:endParaRPr lang="en-I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10</a:t>
            </a:fld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32" y="3806801"/>
            <a:ext cx="54102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SPID – Improvements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Per-protocol Attribute Meter selection</a:t>
            </a:r>
          </a:p>
          <a:p>
            <a:r>
              <a:rPr lang="en-IE" dirty="0" smtClean="0"/>
              <a:t>Defining Limit</a:t>
            </a:r>
          </a:p>
          <a:p>
            <a:pPr lvl="1"/>
            <a:r>
              <a:rPr lang="en-IE" dirty="0"/>
              <a:t>Lower limit on number of </a:t>
            </a:r>
            <a:r>
              <a:rPr lang="en-IE" dirty="0" smtClean="0"/>
              <a:t>packets</a:t>
            </a:r>
          </a:p>
          <a:p>
            <a:r>
              <a:rPr lang="en-IE" dirty="0" smtClean="0"/>
              <a:t>Port based hints</a:t>
            </a:r>
          </a:p>
          <a:p>
            <a:pPr lvl="1"/>
            <a:r>
              <a:rPr lang="en-IE" dirty="0" smtClean="0"/>
              <a:t>Decide order of protocols for classification</a:t>
            </a:r>
          </a:p>
          <a:p>
            <a:pPr lvl="1"/>
            <a:r>
              <a:rPr lang="en-IE" dirty="0" smtClean="0"/>
              <a:t>Only useful after defining limit</a:t>
            </a:r>
          </a:p>
          <a:p>
            <a:r>
              <a:rPr lang="en-IE" dirty="0" smtClean="0"/>
              <a:t>Cut-Off Limit</a:t>
            </a:r>
          </a:p>
          <a:p>
            <a:pPr lvl="1"/>
            <a:r>
              <a:rPr lang="en-IE" dirty="0" smtClean="0"/>
              <a:t>Upper limit on number of packets</a:t>
            </a:r>
          </a:p>
          <a:p>
            <a:pPr lvl="1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3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 Required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Reference Capture</a:t>
            </a:r>
          </a:p>
          <a:p>
            <a:pPr lvl="1"/>
            <a:r>
              <a:rPr lang="en-IE" dirty="0" smtClean="0"/>
              <a:t>Captures </a:t>
            </a:r>
            <a:r>
              <a:rPr lang="en-IE" dirty="0"/>
              <a:t>from network </a:t>
            </a:r>
            <a:r>
              <a:rPr lang="en-IE" dirty="0" smtClean="0"/>
              <a:t>in </a:t>
            </a:r>
            <a:r>
              <a:rPr lang="en-IE" dirty="0" err="1"/>
              <a:t>pcap</a:t>
            </a:r>
            <a:r>
              <a:rPr lang="en-IE" dirty="0"/>
              <a:t> format</a:t>
            </a:r>
          </a:p>
          <a:p>
            <a:pPr lvl="2"/>
            <a:r>
              <a:rPr lang="en-IE" dirty="0" err="1"/>
              <a:t>t</a:t>
            </a:r>
            <a:r>
              <a:rPr lang="en-IE" dirty="0" err="1" smtClean="0"/>
              <a:t>cpdump</a:t>
            </a:r>
            <a:endParaRPr lang="en-IE" dirty="0"/>
          </a:p>
          <a:p>
            <a:r>
              <a:rPr lang="en-IE" dirty="0" smtClean="0"/>
              <a:t>Training Program</a:t>
            </a:r>
          </a:p>
          <a:p>
            <a:pPr lvl="1"/>
            <a:r>
              <a:rPr lang="en-IE" dirty="0"/>
              <a:t>Read </a:t>
            </a:r>
            <a:r>
              <a:rPr lang="en-IE" dirty="0" err="1"/>
              <a:t>pcap</a:t>
            </a:r>
            <a:r>
              <a:rPr lang="en-IE" dirty="0"/>
              <a:t> files from reference capture tool</a:t>
            </a:r>
          </a:p>
          <a:p>
            <a:pPr lvl="1"/>
            <a:r>
              <a:rPr lang="en-IE" dirty="0"/>
              <a:t>Create protocol models and </a:t>
            </a:r>
            <a:r>
              <a:rPr lang="en-IE" dirty="0" smtClean="0"/>
              <a:t>database</a:t>
            </a:r>
          </a:p>
          <a:p>
            <a:r>
              <a:rPr lang="en-IE" dirty="0" smtClean="0"/>
              <a:t>Classification Program</a:t>
            </a:r>
          </a:p>
          <a:p>
            <a:pPr lvl="1"/>
            <a:r>
              <a:rPr lang="en-IE" dirty="0" smtClean="0"/>
              <a:t>Netfilter Integration</a:t>
            </a:r>
          </a:p>
          <a:p>
            <a:pPr lvl="1"/>
            <a:r>
              <a:rPr lang="en-IE" dirty="0" smtClean="0"/>
              <a:t>Compare observed session with database</a:t>
            </a:r>
            <a:endParaRPr lang="en-IE" dirty="0"/>
          </a:p>
          <a:p>
            <a:pPr marL="457200" lvl="1" indent="0">
              <a:buNone/>
            </a:pPr>
            <a:endParaRPr lang="en-I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3EAE-8EF8-4829-A958-D9FD1351EF9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35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Verification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True Positive (TP) </a:t>
            </a:r>
          </a:p>
          <a:p>
            <a:pPr lvl="1"/>
            <a:r>
              <a:rPr lang="en-IE" dirty="0" smtClean="0"/>
              <a:t>Correctly classified as protocol</a:t>
            </a:r>
          </a:p>
          <a:p>
            <a:r>
              <a:rPr lang="en-IE" dirty="0" smtClean="0"/>
              <a:t>False Positive (FP)</a:t>
            </a:r>
          </a:p>
          <a:p>
            <a:pPr lvl="1"/>
            <a:r>
              <a:rPr lang="en-IE" dirty="0" smtClean="0"/>
              <a:t>Other protocol classified as this protocol</a:t>
            </a:r>
          </a:p>
          <a:p>
            <a:r>
              <a:rPr lang="en-IE" dirty="0" smtClean="0"/>
              <a:t>True Negative (TN)</a:t>
            </a:r>
          </a:p>
          <a:p>
            <a:pPr lvl="1"/>
            <a:r>
              <a:rPr lang="en-IE" dirty="0" smtClean="0"/>
              <a:t>Correctly classified as not this protocol</a:t>
            </a:r>
          </a:p>
          <a:p>
            <a:r>
              <a:rPr lang="en-IE" dirty="0" smtClean="0"/>
              <a:t>False Negative (FN)</a:t>
            </a:r>
          </a:p>
          <a:p>
            <a:pPr lvl="1"/>
            <a:r>
              <a:rPr lang="en-IE" dirty="0" smtClean="0"/>
              <a:t>Incorrectly </a:t>
            </a:r>
            <a:r>
              <a:rPr lang="en-IE" dirty="0"/>
              <a:t>classified as not this </a:t>
            </a:r>
            <a:r>
              <a:rPr lang="en-IE" dirty="0" smtClean="0"/>
              <a:t>protocol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C41-5D84-43D5-888F-F8543AF4ED4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3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March</a:t>
            </a:r>
          </a:p>
          <a:p>
            <a:pPr lvl="1"/>
            <a:r>
              <a:rPr lang="en-IE" dirty="0" smtClean="0"/>
              <a:t>Reference capture tool creation</a:t>
            </a:r>
          </a:p>
          <a:p>
            <a:pPr lvl="1"/>
            <a:r>
              <a:rPr lang="en-IE" dirty="0" smtClean="0"/>
              <a:t>Training program to read </a:t>
            </a:r>
            <a:r>
              <a:rPr lang="en-IE" dirty="0" err="1" smtClean="0"/>
              <a:t>pcap</a:t>
            </a:r>
            <a:r>
              <a:rPr lang="en-IE" dirty="0" smtClean="0"/>
              <a:t> files</a:t>
            </a:r>
          </a:p>
          <a:p>
            <a:r>
              <a:rPr lang="en-IE" dirty="0" smtClean="0"/>
              <a:t>April</a:t>
            </a:r>
          </a:p>
          <a:p>
            <a:pPr lvl="1"/>
            <a:r>
              <a:rPr lang="en-IE" dirty="0"/>
              <a:t>Formalise protocol database </a:t>
            </a:r>
            <a:r>
              <a:rPr lang="en-IE" dirty="0" smtClean="0"/>
              <a:t>format</a:t>
            </a:r>
          </a:p>
          <a:p>
            <a:pPr lvl="1"/>
            <a:r>
              <a:rPr lang="en-IE" dirty="0" smtClean="0"/>
              <a:t>Training algorithm</a:t>
            </a:r>
          </a:p>
          <a:p>
            <a:pPr lvl="1"/>
            <a:r>
              <a:rPr lang="en-IE" dirty="0" smtClean="0"/>
              <a:t>Start of </a:t>
            </a:r>
            <a:r>
              <a:rPr lang="en-IE" dirty="0"/>
              <a:t>N</a:t>
            </a:r>
            <a:r>
              <a:rPr lang="en-IE" dirty="0" smtClean="0"/>
              <a:t>etfilter layer</a:t>
            </a:r>
          </a:p>
          <a:p>
            <a:r>
              <a:rPr lang="en-IE" dirty="0" smtClean="0"/>
              <a:t>May</a:t>
            </a:r>
          </a:p>
          <a:p>
            <a:pPr lvl="1"/>
            <a:r>
              <a:rPr lang="en-IE" dirty="0" smtClean="0"/>
              <a:t>Finalise </a:t>
            </a:r>
            <a:r>
              <a:rPr lang="en-IE" dirty="0"/>
              <a:t>N</a:t>
            </a:r>
            <a:r>
              <a:rPr lang="en-IE" dirty="0" smtClean="0"/>
              <a:t>etfilter layer</a:t>
            </a:r>
          </a:p>
          <a:p>
            <a:pPr lvl="1"/>
            <a:r>
              <a:rPr lang="en-IE" dirty="0" smtClean="0"/>
              <a:t>Start coding of SPID basic classification algorithm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A05-766E-4D60-9AF3-3A3A3E0CC37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5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June</a:t>
            </a:r>
          </a:p>
          <a:p>
            <a:pPr lvl="1"/>
            <a:r>
              <a:rPr lang="en-IE" dirty="0" smtClean="0"/>
              <a:t>Continued SPID algorithm development</a:t>
            </a:r>
            <a:endParaRPr lang="en-IE" dirty="0"/>
          </a:p>
          <a:p>
            <a:pPr lvl="1"/>
            <a:r>
              <a:rPr lang="en-IE" dirty="0"/>
              <a:t>Netfilter to SPID </a:t>
            </a:r>
            <a:r>
              <a:rPr lang="en-IE" dirty="0" smtClean="0"/>
              <a:t>algorithm</a:t>
            </a:r>
          </a:p>
          <a:p>
            <a:r>
              <a:rPr lang="en-IE" dirty="0" smtClean="0"/>
              <a:t>July</a:t>
            </a:r>
          </a:p>
          <a:p>
            <a:pPr lvl="1"/>
            <a:r>
              <a:rPr lang="en-IE" dirty="0"/>
              <a:t>Improvements to SPID algorithm </a:t>
            </a:r>
          </a:p>
          <a:p>
            <a:pPr lvl="2"/>
            <a:r>
              <a:rPr lang="en-IE" dirty="0"/>
              <a:t>defining limit</a:t>
            </a:r>
          </a:p>
          <a:p>
            <a:pPr lvl="2"/>
            <a:r>
              <a:rPr lang="en-IE" dirty="0"/>
              <a:t>port based </a:t>
            </a:r>
            <a:r>
              <a:rPr lang="en-IE" dirty="0" smtClean="0"/>
              <a:t>order</a:t>
            </a:r>
          </a:p>
          <a:p>
            <a:pPr lvl="1"/>
            <a:r>
              <a:rPr lang="en-IE" dirty="0" err="1" smtClean="0"/>
              <a:t>Pcap</a:t>
            </a:r>
            <a:r>
              <a:rPr lang="en-IE" dirty="0" smtClean="0"/>
              <a:t> </a:t>
            </a:r>
            <a:r>
              <a:rPr lang="en-IE" dirty="0"/>
              <a:t>to SPID </a:t>
            </a:r>
            <a:r>
              <a:rPr lang="en-IE" dirty="0" smtClean="0"/>
              <a:t>algorithm</a:t>
            </a:r>
          </a:p>
          <a:p>
            <a:pPr lvl="1"/>
            <a:r>
              <a:rPr lang="en-IE" dirty="0" smtClean="0"/>
              <a:t>Continued </a:t>
            </a:r>
            <a:r>
              <a:rPr lang="en-IE" dirty="0" smtClean="0"/>
              <a:t>development</a:t>
            </a:r>
            <a:endParaRPr lang="en-I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59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August</a:t>
            </a:r>
          </a:p>
          <a:p>
            <a:pPr lvl="1"/>
            <a:r>
              <a:rPr lang="en-IE" dirty="0"/>
              <a:t>Test traffic generation</a:t>
            </a:r>
          </a:p>
          <a:p>
            <a:pPr lvl="1"/>
            <a:r>
              <a:rPr lang="en-IE" dirty="0"/>
              <a:t>Gathering classification results</a:t>
            </a:r>
          </a:p>
          <a:p>
            <a:r>
              <a:rPr lang="en-IE" dirty="0"/>
              <a:t>September</a:t>
            </a:r>
          </a:p>
          <a:p>
            <a:pPr lvl="1"/>
            <a:r>
              <a:rPr lang="en-IE" dirty="0"/>
              <a:t>Analysis of results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22:13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1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91" y="1534114"/>
            <a:ext cx="4705708" cy="2683184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2050" name="Picture 2" descr="C:\Users\ttroy\AppData\Local\Microsoft\Windows\Temporary Internet Files\Content.IE5\Y0ZQR8ZQ\question_mar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4000"/>
            <a:ext cx="4675795" cy="42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EE8A-235A-4B2F-AA5A-913EEEF8DA92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 smtClean="0"/>
              <a:t>[1</a:t>
            </a:r>
            <a:r>
              <a:rPr lang="en-IE" sz="1800" dirty="0" smtClean="0"/>
              <a:t>] </a:t>
            </a:r>
            <a:r>
              <a:rPr lang="en-IE" sz="1800" dirty="0" smtClean="0">
                <a:hlinkClick r:id="rId2"/>
              </a:rPr>
              <a:t>http</a:t>
            </a:r>
            <a:r>
              <a:rPr lang="en-IE" sz="1800" dirty="0">
                <a:hlinkClick r:id="rId2"/>
              </a:rPr>
              <a:t>://</a:t>
            </a:r>
            <a:r>
              <a:rPr lang="en-IE" sz="1800" dirty="0" smtClean="0">
                <a:hlinkClick r:id="rId2"/>
              </a:rPr>
              <a:t>www.youtube.com/yt/press/statistics.html</a:t>
            </a:r>
            <a:endParaRPr lang="en-IE" sz="1800" dirty="0" smtClean="0"/>
          </a:p>
          <a:p>
            <a:pPr marL="0" indent="0">
              <a:buNone/>
            </a:pPr>
            <a:r>
              <a:rPr lang="en-IE" sz="1800" dirty="0" smtClean="0"/>
              <a:t>[2</a:t>
            </a:r>
            <a:r>
              <a:rPr lang="en-IE" sz="1800" dirty="0"/>
              <a:t>] </a:t>
            </a:r>
            <a:r>
              <a:rPr lang="en-IE" sz="1800" dirty="0">
                <a:hlinkClick r:id="rId3"/>
              </a:rPr>
              <a:t>http://www.rte.ie/sport/soccer/worldcup/2014/0718/631727-rte-enjoys-a-record-breaking-world-cup</a:t>
            </a:r>
            <a:r>
              <a:rPr lang="en-IE" sz="1800" dirty="0" smtClean="0">
                <a:hlinkClick r:id="rId3"/>
              </a:rPr>
              <a:t>/</a:t>
            </a:r>
            <a:endParaRPr lang="en-IE" sz="1800" dirty="0" smtClean="0"/>
          </a:p>
          <a:p>
            <a:pPr marL="0" indent="0">
              <a:buNone/>
            </a:pPr>
            <a:r>
              <a:rPr lang="en-IE" sz="1800" dirty="0" smtClean="0"/>
              <a:t>[3</a:t>
            </a:r>
            <a:r>
              <a:rPr lang="en-IE" sz="1800" dirty="0" smtClean="0"/>
              <a:t>] </a:t>
            </a:r>
            <a:r>
              <a:rPr lang="en-IE" sz="1800" dirty="0"/>
              <a:t>Cisco, (2014, February). Cisco Visual Networking index: Global Mobile data Traffic Forecast Update, 2013-2018. </a:t>
            </a:r>
            <a:r>
              <a:rPr lang="en-IE" sz="1800" dirty="0" err="1"/>
              <a:t>Avaliable</a:t>
            </a:r>
            <a:r>
              <a:rPr lang="en-IE" sz="1800" dirty="0"/>
              <a:t>: </a:t>
            </a:r>
            <a:r>
              <a:rPr lang="en-IE" sz="1800" dirty="0">
                <a:hlinkClick r:id="rId4"/>
              </a:rPr>
              <a:t>http://</a:t>
            </a:r>
            <a:r>
              <a:rPr lang="en-IE" sz="1800" dirty="0" smtClean="0">
                <a:hlinkClick r:id="rId4"/>
              </a:rPr>
              <a:t>www.cisco.com/c/en/us/solutions/collateral/service-provider/visual-networking-index-vni/white_paper_c11-520862.pdf</a:t>
            </a:r>
            <a:endParaRPr lang="en-IE" sz="1800" dirty="0" smtClean="0"/>
          </a:p>
          <a:p>
            <a:pPr marL="0" indent="0">
              <a:buNone/>
            </a:pPr>
            <a:r>
              <a:rPr lang="en-IE" sz="1800" dirty="0" smtClean="0"/>
              <a:t>[4] </a:t>
            </a:r>
            <a:r>
              <a:rPr lang="en-IE" sz="1800" dirty="0">
                <a:hlinkClick r:id="rId5"/>
              </a:rPr>
              <a:t>http://</a:t>
            </a:r>
            <a:r>
              <a:rPr lang="en-IE" sz="1800" dirty="0" smtClean="0">
                <a:hlinkClick r:id="rId5"/>
              </a:rPr>
              <a:t>netfilter.org/images/netfilter-logo2.png</a:t>
            </a:r>
            <a:r>
              <a:rPr lang="en-IE" sz="1800" dirty="0" smtClean="0"/>
              <a:t> </a:t>
            </a:r>
          </a:p>
          <a:p>
            <a:pPr marL="0" indent="0">
              <a:buNone/>
            </a:pPr>
            <a:r>
              <a:rPr lang="en-IE" sz="1800" dirty="0" smtClean="0"/>
              <a:t>[</a:t>
            </a:r>
            <a:r>
              <a:rPr lang="en-IE" sz="1800" dirty="0"/>
              <a:t>5</a:t>
            </a:r>
            <a:r>
              <a:rPr lang="en-IE" sz="1800" dirty="0" smtClean="0"/>
              <a:t>] </a:t>
            </a:r>
            <a:r>
              <a:rPr lang="en-IE" sz="1800" dirty="0" err="1"/>
              <a:t>Hjelmvik</a:t>
            </a:r>
            <a:r>
              <a:rPr lang="en-IE" sz="1800" dirty="0"/>
              <a:t>, E. (2008). The </a:t>
            </a:r>
            <a:r>
              <a:rPr lang="en-IE" sz="1800" dirty="0" err="1"/>
              <a:t>spid</a:t>
            </a:r>
            <a:r>
              <a:rPr lang="en-IE" sz="1800" dirty="0"/>
              <a:t> algorithm-statistical protocol identification. </a:t>
            </a:r>
            <a:r>
              <a:rPr lang="en-IE" sz="1800" dirty="0" err="1"/>
              <a:t>Gävle</a:t>
            </a:r>
            <a:r>
              <a:rPr lang="en-IE" sz="1800" dirty="0"/>
              <a:t>, Sweden</a:t>
            </a:r>
            <a:r>
              <a:rPr lang="en-IE" sz="1800" dirty="0" smtClean="0"/>
              <a:t>.</a:t>
            </a: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BA43-2962-4EB6-8158-1DDBC2712E52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67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Video?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Over 6 billion hours of video are watched each month on </a:t>
            </a:r>
            <a:r>
              <a:rPr lang="en-IE" sz="2800" dirty="0" smtClean="0"/>
              <a:t>YouTube </a:t>
            </a:r>
            <a:r>
              <a:rPr lang="en-IE" sz="1400" dirty="0" smtClean="0"/>
              <a:t>[1</a:t>
            </a:r>
            <a:r>
              <a:rPr lang="en-IE" sz="1400" dirty="0" smtClean="0"/>
              <a:t>]</a:t>
            </a:r>
          </a:p>
          <a:p>
            <a:r>
              <a:rPr lang="en-IE" dirty="0" smtClean="0"/>
              <a:t>Online RTE viewership of the World Cup </a:t>
            </a:r>
            <a:r>
              <a:rPr lang="en-IE" sz="1400" dirty="0" smtClean="0"/>
              <a:t>[2</a:t>
            </a:r>
            <a:r>
              <a:rPr lang="en-IE" sz="1400" dirty="0" smtClean="0"/>
              <a:t>]</a:t>
            </a:r>
          </a:p>
          <a:p>
            <a:pPr lvl="1"/>
            <a:r>
              <a:rPr lang="en-IE" dirty="0" smtClean="0"/>
              <a:t>World Cup 2010 – 700,000 streams</a:t>
            </a:r>
          </a:p>
          <a:p>
            <a:pPr lvl="1"/>
            <a:r>
              <a:rPr lang="en-IE" dirty="0" smtClean="0"/>
              <a:t>World Cup 2014 - 2.5 million streams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19FF-CB35-45F3-9CEF-E2108EBF8BED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7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Video?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Cisco predict 79</a:t>
            </a:r>
            <a:r>
              <a:rPr lang="en-IE" sz="2800" dirty="0"/>
              <a:t>% of traffic will be video by </a:t>
            </a:r>
            <a:r>
              <a:rPr lang="en-IE" sz="2800" dirty="0" smtClean="0"/>
              <a:t>2018 </a:t>
            </a:r>
            <a:r>
              <a:rPr lang="en-IE" sz="1400" dirty="0" smtClean="0"/>
              <a:t>[3</a:t>
            </a:r>
            <a:r>
              <a:rPr lang="en-IE" sz="1400" dirty="0" smtClean="0"/>
              <a:t>]</a:t>
            </a:r>
          </a:p>
          <a:p>
            <a:endParaRPr lang="en-IE" dirty="0"/>
          </a:p>
        </p:txBody>
      </p:sp>
      <p:pic>
        <p:nvPicPr>
          <p:cNvPr id="4" name="Picture 2" descr="http://www.cisco.com/c/dam/en/us/solutions/collateral/service-provider/visual-networking-index-vni/VNI_Hyperconnectivity_WP.doc/_jcr_content/renditions/VNI_Hyperconnectivity_WP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600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3970-B41A-4B42-852E-864844FFD103}" type="datetime10">
              <a:rPr lang="en-IE" smtClean="0"/>
              <a:t>21:58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9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Video Streaming Protocols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HTTP Streaming</a:t>
            </a:r>
          </a:p>
          <a:p>
            <a:r>
              <a:rPr lang="en-IE" dirty="0" smtClean="0"/>
              <a:t>Real Time Messaging Protocol (RTMP)</a:t>
            </a:r>
          </a:p>
          <a:p>
            <a:r>
              <a:rPr lang="en-IE" dirty="0"/>
              <a:t>Real Time Transport Protocol (RTP) – RFC 3550</a:t>
            </a:r>
          </a:p>
          <a:p>
            <a:pPr lvl="1"/>
            <a:r>
              <a:rPr lang="en-IE" dirty="0"/>
              <a:t>Video Calling (SIP)</a:t>
            </a:r>
          </a:p>
          <a:p>
            <a:pPr lvl="1"/>
            <a:r>
              <a:rPr lang="en-IE" dirty="0"/>
              <a:t>Video Streaming (RTSP</a:t>
            </a:r>
            <a:r>
              <a:rPr lang="en-IE" dirty="0" smtClean="0"/>
              <a:t>)</a:t>
            </a:r>
          </a:p>
          <a:p>
            <a:r>
              <a:rPr lang="en-IE" dirty="0"/>
              <a:t>P2P</a:t>
            </a:r>
          </a:p>
          <a:p>
            <a:pPr lvl="1"/>
            <a:r>
              <a:rPr lang="en-IE" dirty="0" err="1" smtClean="0"/>
              <a:t>SopCast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FC0E-76F2-4F54-B34F-9F79A45146F0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2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Netfilter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Firewall</a:t>
            </a:r>
          </a:p>
          <a:p>
            <a:pPr lvl="1"/>
            <a:r>
              <a:rPr lang="en-IE" dirty="0"/>
              <a:t>Packet Filter</a:t>
            </a:r>
          </a:p>
          <a:p>
            <a:pPr lvl="1"/>
            <a:r>
              <a:rPr lang="en-IE" dirty="0" smtClean="0"/>
              <a:t>Stateful </a:t>
            </a:r>
            <a:r>
              <a:rPr lang="en-IE" dirty="0"/>
              <a:t>Firewall</a:t>
            </a:r>
          </a:p>
          <a:p>
            <a:pPr lvl="1"/>
            <a:r>
              <a:rPr lang="en-IE" dirty="0" smtClean="0"/>
              <a:t>NAT</a:t>
            </a:r>
          </a:p>
          <a:p>
            <a:r>
              <a:rPr lang="en-IE" dirty="0"/>
              <a:t>Open </a:t>
            </a:r>
            <a:r>
              <a:rPr lang="en-IE" dirty="0" smtClean="0"/>
              <a:t>source</a:t>
            </a:r>
            <a:endParaRPr lang="en-IE" dirty="0"/>
          </a:p>
          <a:p>
            <a:r>
              <a:rPr lang="en-IE" dirty="0"/>
              <a:t>Widely </a:t>
            </a:r>
            <a:r>
              <a:rPr lang="en-IE" dirty="0" smtClean="0"/>
              <a:t>used</a:t>
            </a:r>
          </a:p>
          <a:p>
            <a:r>
              <a:rPr lang="en-IE" dirty="0" smtClean="0"/>
              <a:t>API to provide hooks into Linux networking stack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3076" name="Picture 4" descr="http://workshop.netfilter.org/2011/logo/netfilter-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517232"/>
            <a:ext cx="2588859" cy="7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C9CA-CBF1-45A0-A2A9-7F3CD71107A1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5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Classification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 to identify protocol of network traffic</a:t>
            </a:r>
          </a:p>
          <a:p>
            <a:r>
              <a:rPr lang="en-IE" dirty="0" smtClean="0"/>
              <a:t>Port Based</a:t>
            </a:r>
          </a:p>
          <a:p>
            <a:pPr lvl="1"/>
            <a:r>
              <a:rPr lang="en-IE" dirty="0" smtClean="0"/>
              <a:t>IANA assigned</a:t>
            </a:r>
            <a:endParaRPr lang="en-IE" dirty="0"/>
          </a:p>
          <a:p>
            <a:r>
              <a:rPr lang="en-IE" dirty="0" smtClean="0"/>
              <a:t>Payload Based</a:t>
            </a:r>
          </a:p>
          <a:p>
            <a:pPr lvl="1"/>
            <a:r>
              <a:rPr lang="en-IE" dirty="0" smtClean="0"/>
              <a:t>Signature </a:t>
            </a:r>
            <a:r>
              <a:rPr lang="en-IE" dirty="0"/>
              <a:t>based on L7 payload of the </a:t>
            </a:r>
            <a:r>
              <a:rPr lang="en-IE" dirty="0" smtClean="0"/>
              <a:t>packet</a:t>
            </a:r>
          </a:p>
          <a:p>
            <a:r>
              <a:rPr lang="en-IE" dirty="0"/>
              <a:t>Statistical Based</a:t>
            </a:r>
          </a:p>
          <a:p>
            <a:pPr lvl="1"/>
            <a:r>
              <a:rPr lang="en-IE" dirty="0"/>
              <a:t>Signature based on traffic flow </a:t>
            </a:r>
            <a:r>
              <a:rPr lang="en-IE" dirty="0" smtClean="0"/>
              <a:t>of </a:t>
            </a:r>
            <a:r>
              <a:rPr lang="en-IE" dirty="0"/>
              <a:t>a connection</a:t>
            </a:r>
          </a:p>
          <a:p>
            <a:endParaRPr lang="en-I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BDA9-FBF9-4A25-A348-5569832CECC5}" type="datetime10">
              <a:rPr lang="en-IE" smtClean="0"/>
              <a:t>21:58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12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Proposed 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Statistical </a:t>
            </a:r>
            <a:r>
              <a:rPr lang="en-IE" dirty="0"/>
              <a:t>Protocol </a:t>
            </a:r>
            <a:r>
              <a:rPr lang="en-IE" dirty="0" err="1" smtClean="0"/>
              <a:t>IDentification</a:t>
            </a:r>
            <a:r>
              <a:rPr lang="en-IE" dirty="0" smtClean="0"/>
              <a:t> </a:t>
            </a:r>
            <a:r>
              <a:rPr lang="en-IE" dirty="0"/>
              <a:t>(SPID) </a:t>
            </a:r>
            <a:r>
              <a:rPr lang="en-IE" dirty="0" smtClean="0"/>
              <a:t>– Erik </a:t>
            </a:r>
            <a:r>
              <a:rPr lang="en-IE" dirty="0" err="1" smtClean="0"/>
              <a:t>Hjelmvik</a:t>
            </a:r>
            <a:r>
              <a:rPr lang="en-IE" dirty="0" smtClean="0"/>
              <a:t> </a:t>
            </a:r>
            <a:r>
              <a:rPr lang="en-IE" sz="1800" dirty="0" smtClean="0"/>
              <a:t>[</a:t>
            </a:r>
            <a:r>
              <a:rPr lang="en-IE" sz="1800" dirty="0"/>
              <a:t>5</a:t>
            </a:r>
            <a:r>
              <a:rPr lang="en-IE" sz="1800" dirty="0" smtClean="0"/>
              <a:t>]</a:t>
            </a:r>
            <a:endParaRPr lang="en-IE" sz="1800" dirty="0"/>
          </a:p>
          <a:p>
            <a:pPr lvl="1"/>
            <a:r>
              <a:rPr lang="en-IE" dirty="0"/>
              <a:t>Hybrid Approach</a:t>
            </a:r>
          </a:p>
          <a:p>
            <a:pPr lvl="1"/>
            <a:r>
              <a:rPr lang="en-IE" dirty="0"/>
              <a:t>Configurable </a:t>
            </a:r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435-AF8D-4AA1-9707-DDE1A8B46E11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0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SPID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Protocol </a:t>
            </a:r>
            <a:r>
              <a:rPr lang="en-IE" dirty="0"/>
              <a:t>Model </a:t>
            </a:r>
          </a:p>
          <a:p>
            <a:pPr lvl="1"/>
            <a:r>
              <a:rPr lang="en-IE" dirty="0"/>
              <a:t>Signature of the protocol</a:t>
            </a:r>
          </a:p>
          <a:p>
            <a:pPr lvl="1"/>
            <a:r>
              <a:rPr lang="en-IE" dirty="0"/>
              <a:t>Contains multiple Attribute </a:t>
            </a:r>
            <a:r>
              <a:rPr lang="en-IE" dirty="0" smtClean="0"/>
              <a:t>Meters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5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SPID – Attribute Meters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IE" sz="3200" dirty="0"/>
              <a:t>Measure of a flow or packet </a:t>
            </a:r>
            <a:r>
              <a:rPr lang="en-IE" sz="3200" dirty="0" smtClean="0"/>
              <a:t>property</a:t>
            </a:r>
          </a:p>
          <a:p>
            <a:r>
              <a:rPr lang="en-IE" dirty="0" smtClean="0"/>
              <a:t>Payload based Attribute Meters</a:t>
            </a:r>
          </a:p>
          <a:p>
            <a:pPr lvl="1"/>
            <a:r>
              <a:rPr lang="en-IE" dirty="0"/>
              <a:t>Byte Frequency for full packet</a:t>
            </a:r>
          </a:p>
          <a:p>
            <a:pPr lvl="1"/>
            <a:r>
              <a:rPr lang="en-IE" dirty="0"/>
              <a:t>Byte Frequency for first </a:t>
            </a:r>
            <a:r>
              <a:rPr lang="en-IE" dirty="0" smtClean="0"/>
              <a:t>X bytes</a:t>
            </a:r>
          </a:p>
          <a:p>
            <a:r>
              <a:rPr lang="en-IE" dirty="0" smtClean="0"/>
              <a:t>Flow based Attribute Meters</a:t>
            </a:r>
          </a:p>
          <a:p>
            <a:pPr lvl="1"/>
            <a:r>
              <a:rPr lang="en-IE" dirty="0" smtClean="0"/>
              <a:t>Packet size</a:t>
            </a:r>
          </a:p>
          <a:p>
            <a:pPr lvl="1"/>
            <a:r>
              <a:rPr lang="en-IE" dirty="0" smtClean="0"/>
              <a:t>Packet direction changes</a:t>
            </a:r>
          </a:p>
          <a:p>
            <a:pPr lvl="1"/>
            <a:r>
              <a:rPr lang="en-IE" dirty="0" smtClean="0"/>
              <a:t>Total bytes transferred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16B-8112-4E3A-BF62-00864B4117AB}" type="datetime10">
              <a:rPr lang="en-IE" smtClean="0"/>
              <a:t>21:58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Video Stream Identification using Netfilter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2DB-D6FE-4515-B434-2A506475C851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97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6476</TotalTime>
  <Words>646</Words>
  <Application>Microsoft Office PowerPoint</Application>
  <PresentationFormat>On-screen Show (4:3)</PresentationFormat>
  <Paragraphs>178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Video Stream Identification using Netfilter</vt:lpstr>
      <vt:lpstr>Why Video?</vt:lpstr>
      <vt:lpstr>Why Video?</vt:lpstr>
      <vt:lpstr>Video Streaming Protocols</vt:lpstr>
      <vt:lpstr>Netfilter</vt:lpstr>
      <vt:lpstr>Classification</vt:lpstr>
      <vt:lpstr>Proposed Solution</vt:lpstr>
      <vt:lpstr>SPID</vt:lpstr>
      <vt:lpstr>SPID – Attribute Meters</vt:lpstr>
      <vt:lpstr>SPID – Comparing Models</vt:lpstr>
      <vt:lpstr>SPID – Improvements </vt:lpstr>
      <vt:lpstr>Tools Required</vt:lpstr>
      <vt:lpstr>Verification</vt:lpstr>
      <vt:lpstr>Project Plan</vt:lpstr>
      <vt:lpstr>Project Plan</vt:lpstr>
      <vt:lpstr>Project Plan</vt:lpstr>
      <vt:lpstr>Questions?</vt:lpstr>
      <vt:lpstr>References</vt:lpstr>
    </vt:vector>
  </TitlesOfParts>
  <Company>Accuris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 Identification using Netfilter</dc:title>
  <dc:creator>Thom Troy</dc:creator>
  <cp:lastModifiedBy>Thom Troy</cp:lastModifiedBy>
  <cp:revision>137</cp:revision>
  <dcterms:created xsi:type="dcterms:W3CDTF">2015-02-06T21:11:40Z</dcterms:created>
  <dcterms:modified xsi:type="dcterms:W3CDTF">2015-02-20T22:14:16Z</dcterms:modified>
</cp:coreProperties>
</file>