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71" r:id="rId2"/>
  </p:sldMasterIdLst>
  <p:notesMasterIdLst>
    <p:notesMasterId r:id="rId13"/>
  </p:notesMasterIdLst>
  <p:sldIdLst>
    <p:sldId id="256" r:id="rId3"/>
    <p:sldId id="258" r:id="rId4"/>
    <p:sldId id="259" r:id="rId5"/>
    <p:sldId id="263" r:id="rId6"/>
    <p:sldId id="266" r:id="rId7"/>
    <p:sldId id="280" r:id="rId8"/>
    <p:sldId id="283" r:id="rId9"/>
    <p:sldId id="281" r:id="rId10"/>
    <p:sldId id="282" r:id="rId11"/>
    <p:sldId id="27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Tan Nguyen. Pham" initials="TTNP" lastIdx="7" clrIdx="0">
    <p:extLst>
      <p:ext uri="{19B8F6BF-5375-455C-9EA6-DF929625EA0E}">
        <p15:presenceInfo xmlns:p15="http://schemas.microsoft.com/office/powerpoint/2012/main" userId="S-1-5-21-1821468967-4106907450-2776687247-13870" providerId="AD"/>
      </p:ext>
    </p:extLst>
  </p:cmAuthor>
  <p:cmAuthor id="2" name="Phuong Ba. Nguyen" initials="PBN" lastIdx="4" clrIdx="1">
    <p:extLst>
      <p:ext uri="{19B8F6BF-5375-455C-9EA6-DF929625EA0E}">
        <p15:presenceInfo xmlns:p15="http://schemas.microsoft.com/office/powerpoint/2012/main" userId="S-1-5-21-1821468967-4106907450-2776687247-232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99"/>
    <a:srgbClr val="61FF61"/>
    <a:srgbClr val="FFDE66"/>
    <a:srgbClr val="F3FDFF"/>
    <a:srgbClr val="4471A9"/>
    <a:srgbClr val="2D0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797" autoAdjust="0"/>
  </p:normalViewPr>
  <p:slideViewPr>
    <p:cSldViewPr showGuides="1">
      <p:cViewPr varScale="1">
        <p:scale>
          <a:sx n="120" d="100"/>
          <a:sy n="120" d="100"/>
        </p:scale>
        <p:origin x="96" y="300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36" y="1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17/12/2018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82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2192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11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5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11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5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997" y="200535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79997" y="9144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90233" y="1212364"/>
            <a:ext cx="8100000" cy="4248000"/>
          </a:xfrm>
        </p:spPr>
        <p:txBody>
          <a:bodyPr/>
          <a:lstStyle/>
          <a:p>
            <a:r>
              <a:rPr lang="en-US" altLang="ja-JP" dirty="0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85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6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3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5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3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68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3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45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5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7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6913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4879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8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6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805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091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2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48668"/>
            <a:ext cx="9000000" cy="443198"/>
          </a:xfrm>
        </p:spPr>
        <p:txBody>
          <a:bodyPr/>
          <a:lstStyle/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6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73" b="12573"/>
          <a:stretch/>
        </p:blipFill>
        <p:spPr>
          <a:xfrm>
            <a:off x="457200" y="0"/>
            <a:ext cx="11338560" cy="62026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0000" y="228600"/>
            <a:ext cx="5040000" cy="3124200"/>
          </a:xfrm>
        </p:spPr>
        <p:txBody>
          <a:bodyPr/>
          <a:lstStyle/>
          <a:p>
            <a:r>
              <a:rPr lang="nb-NO" sz="2800" dirty="0" smtClean="0"/>
              <a:t>26G </a:t>
            </a:r>
            <a:r>
              <a:rPr lang="nb-NO" sz="2800" dirty="0"/>
              <a:t>MENTOR-MENTEE</a:t>
            </a:r>
          </a:p>
          <a:p>
            <a:r>
              <a:rPr lang="nb-NO" sz="2800" dirty="0" smtClean="0"/>
              <a:t>Midterm presentation</a:t>
            </a:r>
            <a:endParaRPr lang="nb-NO" sz="2800" dirty="0"/>
          </a:p>
          <a:p>
            <a:endParaRPr lang="nb-NO" sz="2800" dirty="0"/>
          </a:p>
          <a:p>
            <a:r>
              <a:rPr lang="nb-NO" sz="2000" dirty="0" smtClean="0"/>
              <a:t>dec </a:t>
            </a:r>
            <a:r>
              <a:rPr lang="nb-NO" sz="2000" dirty="0"/>
              <a:t>2017 – </a:t>
            </a:r>
            <a:r>
              <a:rPr lang="nb-NO" sz="2000" dirty="0" smtClean="0"/>
              <a:t>dec 2019</a:t>
            </a:r>
          </a:p>
          <a:p>
            <a:endParaRPr lang="nb-NO" sz="2000" dirty="0"/>
          </a:p>
          <a:p>
            <a:r>
              <a:rPr lang="nb-NO" sz="1600" dirty="0"/>
              <a:t>Mentee: Hieu tran (2040)</a:t>
            </a:r>
          </a:p>
          <a:p>
            <a:r>
              <a:rPr lang="nb-NO" sz="1600" dirty="0" smtClean="0"/>
              <a:t>Mentor: phuong nguyen (1632)</a:t>
            </a:r>
          </a:p>
          <a:p>
            <a:endParaRPr lang="nb-NO" sz="1600" dirty="0"/>
          </a:p>
          <a:p>
            <a:r>
              <a:rPr lang="en-US" sz="1600" i="1" smtClean="0"/>
              <a:t>WeDnesday, </a:t>
            </a:r>
            <a:r>
              <a:rPr lang="en-US" sz="1600" i="1" dirty="0" smtClean="0"/>
              <a:t>Dec 19, 2018</a:t>
            </a:r>
            <a:endParaRPr lang="en-US" sz="1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80000" y="3657600"/>
            <a:ext cx="5040000" cy="1594622"/>
          </a:xfrm>
        </p:spPr>
        <p:txBody>
          <a:bodyPr/>
          <a:lstStyle/>
          <a:p>
            <a:r>
              <a:rPr lang="en-US" dirty="0" smtClean="0"/>
              <a:t>Tool development 2 team</a:t>
            </a:r>
          </a:p>
          <a:p>
            <a:r>
              <a:rPr lang="en-US" dirty="0" smtClean="0"/>
              <a:t>Broad base tool  2 group</a:t>
            </a:r>
          </a:p>
          <a:p>
            <a:r>
              <a:rPr lang="en-US" dirty="0" smtClean="0"/>
              <a:t>Software engineering department</a:t>
            </a:r>
          </a:p>
          <a:p>
            <a:r>
              <a:rPr lang="en-US" dirty="0" err="1"/>
              <a:t>Renesas</a:t>
            </a:r>
            <a:r>
              <a:rPr lang="en-US" dirty="0"/>
              <a:t> design </a:t>
            </a:r>
            <a:r>
              <a:rPr lang="en-US" dirty="0" err="1"/>
              <a:t>vietnam</a:t>
            </a:r>
            <a:r>
              <a:rPr lang="en-US" dirty="0"/>
              <a:t> co., ltd.</a:t>
            </a:r>
          </a:p>
          <a:p>
            <a:r>
              <a:rPr lang="en-US" dirty="0" err="1"/>
              <a:t>Renesas</a:t>
            </a:r>
            <a:r>
              <a:rPr lang="en-US" dirty="0"/>
              <a:t> Electronics </a:t>
            </a:r>
            <a:r>
              <a:rPr lang="en-US" dirty="0" smtClean="0"/>
              <a:t>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 txBox="1">
            <a:spLocks/>
          </p:cNvSpPr>
          <p:nvPr/>
        </p:nvSpPr>
        <p:spPr>
          <a:xfrm>
            <a:off x="457200" y="2514600"/>
            <a:ext cx="11277599" cy="720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 for your attention!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74359"/>
          </a:xfrm>
        </p:spPr>
        <p:txBody>
          <a:bodyPr/>
          <a:lstStyle/>
          <a:p>
            <a:pPr lvl="0">
              <a:buClr>
                <a:srgbClr val="06418C"/>
              </a:buClr>
              <a:tabLst>
                <a:tab pos="6630988" algn="r"/>
              </a:tabLst>
            </a:pPr>
            <a:r>
              <a:rPr lang="de-DE" dirty="0" smtClean="0">
                <a:solidFill>
                  <a:srgbClr val="3C3C3B"/>
                </a:solidFill>
              </a:rPr>
              <a:t>Training target - Result</a:t>
            </a:r>
            <a:r>
              <a:rPr lang="de-DE" dirty="0">
                <a:solidFill>
                  <a:srgbClr val="3C3C3B"/>
                </a:solidFill>
              </a:rPr>
              <a:t>	</a:t>
            </a:r>
            <a:r>
              <a:rPr lang="de-DE" b="1" dirty="0">
                <a:solidFill>
                  <a:srgbClr val="3C3C3B"/>
                </a:solidFill>
              </a:rPr>
              <a:t>Page </a:t>
            </a:r>
            <a:r>
              <a:rPr lang="de-DE" b="1" dirty="0" smtClean="0">
                <a:solidFill>
                  <a:srgbClr val="3C3C3B"/>
                </a:solidFill>
              </a:rPr>
              <a:t>03</a:t>
            </a:r>
            <a:endParaRPr lang="de-DE" b="1" dirty="0">
              <a:solidFill>
                <a:srgbClr val="3C3C3B"/>
              </a:solidFill>
            </a:endParaRPr>
          </a:p>
          <a:p>
            <a:pPr lvl="0">
              <a:buClr>
                <a:srgbClr val="06418C"/>
              </a:buClr>
              <a:tabLst>
                <a:tab pos="6637338" algn="r"/>
              </a:tabLst>
            </a:pPr>
            <a:r>
              <a:rPr lang="de-DE" dirty="0" smtClean="0">
                <a:solidFill>
                  <a:srgbClr val="3C3C3B"/>
                </a:solidFill>
              </a:rPr>
              <a:t>Activities - Achivements</a:t>
            </a:r>
            <a:r>
              <a:rPr lang="de-DE" dirty="0">
                <a:solidFill>
                  <a:srgbClr val="3C3C3B"/>
                </a:solidFill>
              </a:rPr>
              <a:t>	</a:t>
            </a:r>
            <a:r>
              <a:rPr lang="de-DE" b="1" dirty="0">
                <a:solidFill>
                  <a:srgbClr val="3C3C3B"/>
                </a:solidFill>
              </a:rPr>
              <a:t>Page </a:t>
            </a:r>
            <a:r>
              <a:rPr lang="de-DE" b="1" dirty="0" smtClean="0">
                <a:solidFill>
                  <a:srgbClr val="3C3C3B"/>
                </a:solidFill>
              </a:rPr>
              <a:t>05</a:t>
            </a:r>
            <a:endParaRPr lang="de-DE" b="1" dirty="0">
              <a:solidFill>
                <a:srgbClr val="3C3C3B"/>
              </a:solidFill>
            </a:endParaRPr>
          </a:p>
          <a:p>
            <a:pPr lvl="0">
              <a:buClr>
                <a:srgbClr val="06418C"/>
              </a:buClr>
              <a:tabLst>
                <a:tab pos="6637338" algn="r"/>
              </a:tabLst>
            </a:pPr>
            <a:r>
              <a:rPr lang="de-DE" dirty="0" smtClean="0">
                <a:solidFill>
                  <a:srgbClr val="3C3C3B"/>
                </a:solidFill>
              </a:rPr>
              <a:t>Plan</a:t>
            </a:r>
            <a:r>
              <a:rPr lang="de-DE" dirty="0">
                <a:solidFill>
                  <a:srgbClr val="3C3C3B"/>
                </a:solidFill>
              </a:rPr>
              <a:t>	</a:t>
            </a:r>
            <a:r>
              <a:rPr lang="de-DE" b="1" dirty="0">
                <a:solidFill>
                  <a:srgbClr val="3C3C3B"/>
                </a:solidFill>
              </a:rPr>
              <a:t>Page </a:t>
            </a:r>
            <a:r>
              <a:rPr lang="de-DE" b="1" dirty="0" smtClean="0">
                <a:solidFill>
                  <a:srgbClr val="3C3C3B"/>
                </a:solidFill>
              </a:rPr>
              <a:t>07</a:t>
            </a:r>
          </a:p>
          <a:p>
            <a:pPr lvl="0">
              <a:buClr>
                <a:srgbClr val="06418C"/>
              </a:buClr>
              <a:tabLst>
                <a:tab pos="6637338" algn="r"/>
              </a:tabLst>
            </a:pPr>
            <a:r>
              <a:rPr lang="de-DE" dirty="0" smtClean="0">
                <a:solidFill>
                  <a:srgbClr val="3C3C3B"/>
                </a:solidFill>
              </a:rPr>
              <a:t>Commitment</a:t>
            </a:r>
            <a:r>
              <a:rPr lang="de-DE" b="1" dirty="0" smtClean="0">
                <a:solidFill>
                  <a:srgbClr val="3C3C3B"/>
                </a:solidFill>
              </a:rPr>
              <a:t>	</a:t>
            </a:r>
            <a:r>
              <a:rPr lang="de-DE" b="1" smtClean="0">
                <a:solidFill>
                  <a:srgbClr val="3C3C3B"/>
                </a:solidFill>
              </a:rPr>
              <a:t>Page 08 </a:t>
            </a:r>
            <a:endParaRPr lang="de-DE" b="1" dirty="0">
              <a:solidFill>
                <a:srgbClr val="3C3C3B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56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Training target - result </a:t>
            </a:r>
            <a:r>
              <a:rPr lang="en-US" dirty="0">
                <a:solidFill>
                  <a:srgbClr val="06418C"/>
                </a:solidFill>
              </a:rPr>
              <a:t>(</a:t>
            </a:r>
            <a:r>
              <a:rPr lang="en-US" dirty="0" smtClean="0">
                <a:solidFill>
                  <a:srgbClr val="06418C"/>
                </a:solidFill>
              </a:rPr>
              <a:t>1/2)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93523"/>
          </a:xfrm>
        </p:spPr>
        <p:txBody>
          <a:bodyPr/>
          <a:lstStyle/>
          <a:p>
            <a:pPr marL="0" lvl="0" indent="0">
              <a:spcAft>
                <a:spcPts val="800"/>
              </a:spcAft>
              <a:buClrTx/>
              <a:buNone/>
              <a:tabLst/>
            </a:pPr>
            <a:r>
              <a:rPr lang="en-US" b="1" dirty="0">
                <a:solidFill>
                  <a:srgbClr val="06418C"/>
                </a:solidFill>
              </a:rPr>
              <a:t>Achieve </a:t>
            </a:r>
            <a:r>
              <a:rPr lang="en-US" b="1" dirty="0" smtClean="0">
                <a:solidFill>
                  <a:srgbClr val="FF0000"/>
                </a:solidFill>
              </a:rPr>
              <a:t>“Software Design </a:t>
            </a:r>
            <a:r>
              <a:rPr lang="en-US" b="1" dirty="0">
                <a:solidFill>
                  <a:srgbClr val="FF0000"/>
                </a:solidFill>
              </a:rPr>
              <a:t>Engineer”</a:t>
            </a:r>
            <a:r>
              <a:rPr lang="en-US" b="1" dirty="0">
                <a:solidFill>
                  <a:srgbClr val="06418C"/>
                </a:solidFill>
              </a:rPr>
              <a:t> with role </a:t>
            </a:r>
            <a:r>
              <a:rPr lang="en-US" b="1" dirty="0">
                <a:solidFill>
                  <a:srgbClr val="FF0000"/>
                </a:solidFill>
              </a:rPr>
              <a:t>level 2</a:t>
            </a:r>
            <a:r>
              <a:rPr lang="en-US" b="1" dirty="0">
                <a:solidFill>
                  <a:srgbClr val="06418C"/>
                </a:solidFill>
              </a:rPr>
              <a:t> by </a:t>
            </a:r>
            <a:r>
              <a:rPr lang="en-US" b="1" dirty="0" smtClean="0">
                <a:solidFill>
                  <a:srgbClr val="FF0000"/>
                </a:solidFill>
              </a:rPr>
              <a:t>Dec, 2019</a:t>
            </a: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spcAft>
                <a:spcPts val="800"/>
              </a:spcAft>
              <a:buClrTx/>
              <a:buNone/>
              <a:tabLst/>
            </a:pPr>
            <a:r>
              <a:rPr lang="en-US" b="1" dirty="0" smtClean="0">
                <a:solidFill>
                  <a:srgbClr val="06418C"/>
                </a:solidFill>
                <a:sym typeface="Wingdings" panose="05000000000000000000" pitchFamily="2" charset="2"/>
              </a:rPr>
              <a:t> </a:t>
            </a:r>
            <a:r>
              <a:rPr lang="en-US" b="1" dirty="0" smtClean="0">
                <a:solidFill>
                  <a:srgbClr val="06418C"/>
                </a:solidFill>
              </a:rPr>
              <a:t>Do </a:t>
            </a:r>
            <a:r>
              <a:rPr lang="en-US" b="1" dirty="0">
                <a:solidFill>
                  <a:srgbClr val="06418C"/>
                </a:solidFill>
              </a:rPr>
              <a:t>IDE Design Task without support, if it is within certain degree of difficult.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41566"/>
              </p:ext>
            </p:extLst>
          </p:nvPr>
        </p:nvGraphicFramePr>
        <p:xfrm>
          <a:off x="762000" y="2590801"/>
          <a:ext cx="10363200" cy="3315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00200"/>
                <a:gridCol w="3429000"/>
                <a:gridCol w="762000"/>
                <a:gridCol w="2895600"/>
                <a:gridCol w="762000"/>
              </a:tblGrid>
              <a:tr h="52458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Current Status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Current level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5822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Engineer </a:t>
                      </a:r>
                    </a:p>
                    <a:p>
                      <a:pPr algn="ctr"/>
                      <a:r>
                        <a:rPr lang="en-US" sz="1200" b="0" dirty="0" smtClean="0"/>
                        <a:t>for software</a:t>
                      </a:r>
                      <a:r>
                        <a:rPr lang="en-US" sz="1200" b="0" baseline="0" dirty="0" smtClean="0"/>
                        <a:t> design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Software </a:t>
                      </a:r>
                    </a:p>
                    <a:p>
                      <a:r>
                        <a:rPr lang="en-US" sz="1200" b="1" dirty="0" smtClean="0"/>
                        <a:t>Functional Design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Decide the structure of software according to given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software requirement definitions.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create Function spec base on the requirement with support</a:t>
                      </a:r>
                    </a:p>
                    <a:p>
                      <a:pPr marL="111125" indent="-111125" algn="l" defTabSz="914400" rtl="0" eaLnBrk="1" latinLnBrk="0" hangingPunct="1">
                        <a:buFontTx/>
                        <a:buChar char="-"/>
                      </a:pPr>
                      <a:endParaRPr kumimoji="1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  <a:tr h="664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Software </a:t>
                      </a:r>
                    </a:p>
                    <a:p>
                      <a:r>
                        <a:rPr lang="en-US" sz="1200" b="1" dirty="0" smtClean="0"/>
                        <a:t>Detailed Design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Conduct a detailed software</a:t>
                      </a:r>
                      <a:r>
                        <a:rPr lang="en-US" sz="1200" baseline="0" dirty="0" smtClean="0"/>
                        <a:t> design according to given software structure definitions.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Can create Detail spec base on the Function</a:t>
                      </a:r>
                      <a:r>
                        <a:rPr lang="en-US" sz="1200" baseline="0" dirty="0" smtClean="0"/>
                        <a:t> spec with support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6413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Coding engineer</a:t>
                      </a:r>
                    </a:p>
                    <a:p>
                      <a:pPr algn="ctr"/>
                      <a:r>
                        <a:rPr lang="en-US" sz="1200" b="0" dirty="0" smtClean="0"/>
                        <a:t>(Software)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Software Coding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Have sufficient knowledge of programming language and create a program based on the detail design document.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Conduct a code review of created code.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Can do</a:t>
                      </a:r>
                      <a:r>
                        <a:rPr lang="en-US" sz="1200" baseline="0" dirty="0" smtClean="0"/>
                        <a:t> coding for new feature and fixing bug with support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64130">
                <a:tc v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Readability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Have knowledge of techniques for improving the source code readability and perform coding accordingly.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Source code</a:t>
                      </a:r>
                      <a:r>
                        <a:rPr lang="en-US" sz="1200" baseline="0" dirty="0" smtClean="0"/>
                        <a:t> follows the coding rules, coding style and be easy for read and maintenance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</a:tbl>
          </a:graphicData>
        </a:graphic>
      </p:graphicFrame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3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9677400" y="76200"/>
            <a:ext cx="220229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6418C"/>
                </a:solidFill>
              </a:rPr>
              <a:t>Training target </a:t>
            </a:r>
            <a:r>
              <a:rPr lang="en-US" sz="1200" dirty="0" smtClean="0">
                <a:solidFill>
                  <a:srgbClr val="06418C"/>
                </a:solidFill>
              </a:rPr>
              <a:t>– result(1/2)</a:t>
            </a:r>
            <a:endParaRPr lang="en-US" sz="1200" dirty="0">
              <a:solidFill>
                <a:srgbClr val="06418C"/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Activities – </a:t>
            </a:r>
            <a:r>
              <a:rPr lang="de-DE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Achivements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Issues - </a:t>
            </a:r>
            <a:r>
              <a:rPr lang="de-DE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countermeasure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Training target - result </a:t>
            </a:r>
            <a:r>
              <a:rPr lang="en-US" dirty="0" smtClean="0">
                <a:solidFill>
                  <a:srgbClr val="06418C"/>
                </a:solidFill>
              </a:rPr>
              <a:t>(2/2)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93523"/>
          </a:xfrm>
        </p:spPr>
        <p:txBody>
          <a:bodyPr/>
          <a:lstStyle/>
          <a:p>
            <a:pPr marL="0" lvl="0" indent="0">
              <a:spcAft>
                <a:spcPts val="800"/>
              </a:spcAft>
              <a:buClrTx/>
              <a:buNone/>
              <a:tabLst/>
            </a:pPr>
            <a:r>
              <a:rPr lang="en-US" b="1" dirty="0">
                <a:solidFill>
                  <a:srgbClr val="06418C"/>
                </a:solidFill>
              </a:rPr>
              <a:t>Achieve </a:t>
            </a:r>
            <a:r>
              <a:rPr lang="en-US" b="1" dirty="0">
                <a:solidFill>
                  <a:srgbClr val="FF0000"/>
                </a:solidFill>
              </a:rPr>
              <a:t>“Software Design Engineer”</a:t>
            </a:r>
            <a:r>
              <a:rPr lang="en-US" b="1" dirty="0">
                <a:solidFill>
                  <a:srgbClr val="06418C"/>
                </a:solidFill>
              </a:rPr>
              <a:t> with role </a:t>
            </a:r>
            <a:r>
              <a:rPr lang="en-US" b="1" dirty="0">
                <a:solidFill>
                  <a:srgbClr val="FF0000"/>
                </a:solidFill>
              </a:rPr>
              <a:t>level 2</a:t>
            </a:r>
            <a:r>
              <a:rPr lang="en-US" b="1" dirty="0">
                <a:solidFill>
                  <a:srgbClr val="06418C"/>
                </a:solidFill>
              </a:rPr>
              <a:t> by </a:t>
            </a:r>
            <a:r>
              <a:rPr lang="en-US" b="1" dirty="0" smtClean="0">
                <a:solidFill>
                  <a:srgbClr val="FF0000"/>
                </a:solidFill>
              </a:rPr>
              <a:t>Dec, </a:t>
            </a:r>
            <a:r>
              <a:rPr lang="en-US" b="1" dirty="0">
                <a:solidFill>
                  <a:srgbClr val="FF0000"/>
                </a:solidFill>
              </a:rPr>
              <a:t>2019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>
              <a:spcAft>
                <a:spcPts val="800"/>
              </a:spcAft>
              <a:buClrTx/>
              <a:buNone/>
              <a:tabLst/>
            </a:pPr>
            <a:r>
              <a:rPr lang="en-US" b="1" dirty="0" smtClean="0">
                <a:solidFill>
                  <a:srgbClr val="06418C"/>
                </a:solidFill>
                <a:sym typeface="Wingdings" panose="05000000000000000000" pitchFamily="2" charset="2"/>
              </a:rPr>
              <a:t> </a:t>
            </a:r>
            <a:r>
              <a:rPr lang="en-US" b="1" dirty="0" smtClean="0">
                <a:solidFill>
                  <a:srgbClr val="06418C"/>
                </a:solidFill>
              </a:rPr>
              <a:t>Do </a:t>
            </a:r>
            <a:r>
              <a:rPr lang="en-US" b="1" dirty="0">
                <a:solidFill>
                  <a:srgbClr val="06418C"/>
                </a:solidFill>
              </a:rPr>
              <a:t>IDE Design Task without support, if it is within certain degree of difficult.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81302"/>
              </p:ext>
            </p:extLst>
          </p:nvPr>
        </p:nvGraphicFramePr>
        <p:xfrm>
          <a:off x="857022" y="2590801"/>
          <a:ext cx="10268177" cy="298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009"/>
                <a:gridCol w="4205584"/>
                <a:gridCol w="4205584"/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Development Process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Know and can follow</a:t>
                      </a:r>
                      <a:r>
                        <a:rPr lang="en-US" sz="1200" baseline="0" dirty="0" smtClean="0"/>
                        <a:t> Development process.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Can evaluate the results to find and improve weak phase of the process.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>
                          <a:solidFill>
                            <a:schemeClr val="dk1"/>
                          </a:solidFill>
                        </a:rPr>
                        <a:t>Understand and can follow Development process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Can evaluate the results to find weak and improve 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72407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Communication skill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Can express</a:t>
                      </a:r>
                      <a:r>
                        <a:rPr lang="en-US" sz="1200" baseline="0" dirty="0" smtClean="0"/>
                        <a:t> idea to others.</a:t>
                      </a:r>
                    </a:p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Can report status/issues/solutions to teammates.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Can report and express ideas to teammates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  <a:tr h="87612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Management Ability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Can schedule</a:t>
                      </a:r>
                      <a:r>
                        <a:rPr lang="en-US" sz="1200" baseline="0" dirty="0" smtClean="0"/>
                        <a:t> works and follow the schedule.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Can manage common risk for assigned tasks: private issues (health,…), technical issues (lack of experience in assigned fields),…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Can self-managed works and schedule,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also common risk for assigned tasks</a:t>
                      </a:r>
                      <a:endParaRPr 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3987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English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TOEIC</a:t>
                      </a:r>
                      <a:r>
                        <a:rPr lang="en-US" sz="1200" baseline="0" dirty="0" smtClean="0"/>
                        <a:t> 750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Basically, There is no TOEIC certification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</a:tbl>
          </a:graphicData>
        </a:graphic>
      </p:graphicFrame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5</a:t>
            </a:r>
            <a:endParaRPr lang="de-DE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9677400" y="76200"/>
            <a:ext cx="220229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6418C"/>
                </a:solidFill>
              </a:rPr>
              <a:t>Training target </a:t>
            </a:r>
            <a:r>
              <a:rPr lang="en-US" sz="1200" dirty="0" smtClean="0">
                <a:solidFill>
                  <a:srgbClr val="06418C"/>
                </a:solidFill>
              </a:rPr>
              <a:t>– result(2/2)</a:t>
            </a:r>
            <a:endParaRPr lang="en-US" sz="1200" dirty="0">
              <a:solidFill>
                <a:srgbClr val="06418C"/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Activities – </a:t>
            </a:r>
            <a:r>
              <a:rPr lang="de-DE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Achivements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Issues - </a:t>
            </a:r>
            <a:r>
              <a:rPr lang="de-DE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countermeasure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Activities - achievements </a:t>
            </a:r>
            <a:r>
              <a:rPr lang="en-US" dirty="0">
                <a:solidFill>
                  <a:srgbClr val="06418C"/>
                </a:solidFill>
              </a:rPr>
              <a:t>(</a:t>
            </a:r>
            <a:r>
              <a:rPr lang="en-US" dirty="0" smtClean="0">
                <a:solidFill>
                  <a:srgbClr val="06418C"/>
                </a:solidFill>
              </a:rPr>
              <a:t>1/2)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6</a:t>
            </a:r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06776"/>
              </p:ext>
            </p:extLst>
          </p:nvPr>
        </p:nvGraphicFramePr>
        <p:xfrm>
          <a:off x="1143001" y="1828800"/>
          <a:ext cx="1013459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24"/>
                <a:gridCol w="2619375"/>
                <a:gridCol w="3733800"/>
                <a:gridCol w="2514600"/>
              </a:tblGrid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Mentor’s Action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Mentee’s Action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Achievements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Software </a:t>
                      </a:r>
                    </a:p>
                    <a:p>
                      <a:pPr algn="ctr"/>
                      <a:r>
                        <a:rPr lang="en-US" sz="1200" b="1" dirty="0" smtClean="0"/>
                        <a:t>Functional Design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Provide input</a:t>
                      </a:r>
                      <a:r>
                        <a:rPr lang="en-US" sz="1200" dirty="0" smtClean="0"/>
                        <a:t> documents</a:t>
                      </a:r>
                      <a:r>
                        <a:rPr lang="en-US" sz="1200" baseline="0" dirty="0" smtClean="0"/>
                        <a:t>, confirm understanding of Mentee.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Follow progress, give feedback/direction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Investigate</a:t>
                      </a:r>
                      <a:r>
                        <a:rPr lang="en-US" sz="1200" baseline="0" dirty="0" smtClean="0"/>
                        <a:t> existing requirement and F.D document to know the relationship between them.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kumimoji="1" lang="en-US" sz="1200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lang="en-US" sz="1200" baseline="0" dirty="0" smtClean="0"/>
                        <a:t> with Mentor about unclear points to understand F.D document clearly.</a:t>
                      </a:r>
                      <a:endParaRPr lang="en-US" sz="1200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kumimoji="1" lang="en-US" sz="12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Refer</a:t>
                      </a:r>
                      <a:r>
                        <a:rPr kumimoji="1"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writing style of existed document</a:t>
                      </a: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Can create Function spec base on requirement with support from Mentor</a:t>
                      </a:r>
                      <a:endParaRPr lang="en-US" sz="1200" b="1" baseline="0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b="1" baseline="0" dirty="0" smtClean="0"/>
                        <a:t>Product: </a:t>
                      </a:r>
                      <a:r>
                        <a:rPr lang="en-US" sz="1200" b="0" baseline="0" dirty="0" smtClean="0"/>
                        <a:t>Measuring Consumption Current, Trace, Memory Usage</a:t>
                      </a:r>
                      <a:endParaRPr lang="en-US" sz="12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Software 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Detailed Design</a:t>
                      </a:r>
                    </a:p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Share design tips, techniques.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Follow progress, give feedback &amp; direction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Investigate</a:t>
                      </a:r>
                      <a:r>
                        <a:rPr lang="en-US" sz="1200" baseline="0" dirty="0" smtClean="0"/>
                        <a:t> existing F.D and D.D document to know the relationship between them.</a:t>
                      </a:r>
                      <a:endParaRPr lang="en-US" sz="1200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Investigate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work flow and design structure and internal processing flow base on request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Create Detail spec base on existing source code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0" baseline="0" dirty="0" smtClean="0"/>
                        <a:t>Can create DS base on FS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0" baseline="0" dirty="0" smtClean="0"/>
                        <a:t>Create and update DS for bug fixing of Trace, Measuring Consumption Current, Memory Usage, ADM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13255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Software</a:t>
                      </a:r>
                      <a:r>
                        <a:rPr lang="en-US" sz="1200" b="1" baseline="0" dirty="0" smtClean="0"/>
                        <a:t> Coding &amp; Readability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Provide prototype, sample implementation, coding style &amp; coding rules guideline.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Follow progress, give feedback &amp; direction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Do 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coding</a:t>
                      </a:r>
                      <a:r>
                        <a:rPr lang="en-US" sz="1200" baseline="0" dirty="0" smtClean="0"/>
                        <a:t> for e2 studio’s components by 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following Design document</a:t>
                      </a:r>
                      <a:r>
                        <a:rPr lang="en-US" sz="1200" baseline="0" dirty="0" smtClean="0"/>
                        <a:t> from simple to complex tasks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Apply coding rule, coding style for source code. All new source code had comments for maintenance</a:t>
                      </a:r>
                    </a:p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Using some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tools</a:t>
                      </a:r>
                      <a:r>
                        <a:rPr lang="en-US" sz="1200" baseline="0" dirty="0" smtClean="0"/>
                        <a:t> which can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check coding rule</a:t>
                      </a:r>
                      <a:r>
                        <a:rPr lang="en-US" sz="1200" baseline="0" dirty="0" smtClean="0"/>
                        <a:t> to check the source code</a:t>
                      </a:r>
                      <a:endParaRPr lang="en-US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1125" indent="-111125" algn="l">
                        <a:buFontTx/>
                        <a:buChar char="-"/>
                      </a:pP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0" baseline="0" dirty="0" smtClean="0"/>
                        <a:t>Can do coding base on Design document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0" baseline="0" dirty="0" smtClean="0"/>
                        <a:t>Can analyze source code to find and fix bugs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b="1" baseline="0" dirty="0" smtClean="0"/>
                        <a:t>Product:</a:t>
                      </a:r>
                      <a:r>
                        <a:rPr lang="en-US" sz="1200" b="0" baseline="0" dirty="0" smtClean="0"/>
                        <a:t> Trace, Memory Usage, Measuring Consumption Current.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</a:tbl>
          </a:graphicData>
        </a:graphic>
      </p:graphicFrame>
      <p:sp>
        <p:nvSpPr>
          <p:cNvPr id="6" name="Inhaltsplatzhalter 3"/>
          <p:cNvSpPr txBox="1">
            <a:spLocks/>
          </p:cNvSpPr>
          <p:nvPr/>
        </p:nvSpPr>
        <p:spPr>
          <a:xfrm>
            <a:off x="9677400" y="76200"/>
            <a:ext cx="220229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 - result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rgbClr val="06418C"/>
                </a:solidFill>
              </a:rPr>
              <a:t>Activities </a:t>
            </a:r>
            <a:r>
              <a:rPr lang="de-DE" sz="1200" dirty="0" smtClean="0">
                <a:solidFill>
                  <a:srgbClr val="06418C"/>
                </a:solidFill>
              </a:rPr>
              <a:t>– Achivements(1/2</a:t>
            </a:r>
            <a:r>
              <a:rPr lang="de-DE" sz="1200" dirty="0" smtClean="0">
                <a:solidFill>
                  <a:srgbClr val="06418C"/>
                </a:solidFill>
              </a:rPr>
              <a:t>)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Issues - </a:t>
            </a:r>
            <a:r>
              <a:rPr lang="de-DE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countermeasure</a:t>
            </a:r>
            <a:endParaRPr lang="en-US" sz="1200" dirty="0">
              <a:solidFill>
                <a:srgbClr val="06418C"/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Activities - achievements </a:t>
            </a:r>
            <a:r>
              <a:rPr lang="en-US" dirty="0" smtClean="0">
                <a:solidFill>
                  <a:srgbClr val="06418C"/>
                </a:solidFill>
              </a:rPr>
              <a:t>(2/2)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10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83404"/>
              </p:ext>
            </p:extLst>
          </p:nvPr>
        </p:nvGraphicFramePr>
        <p:xfrm>
          <a:off x="838200" y="1692315"/>
          <a:ext cx="10820401" cy="425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931"/>
                <a:gridCol w="2927490"/>
                <a:gridCol w="2927490"/>
                <a:gridCol w="2927490"/>
              </a:tblGrid>
              <a:tr h="2621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Common Skills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Mentor’s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Mentee’s Action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Achievements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13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Development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Share tips and experience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Give direction,</a:t>
                      </a:r>
                      <a:r>
                        <a:rPr lang="en-US" sz="1200" baseline="0" dirty="0" smtClean="0"/>
                        <a:t> tips and document source.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Check output and give feedback</a:t>
                      </a:r>
                      <a:endParaRPr lang="en-US" sz="1200" dirty="0" smtClean="0"/>
                    </a:p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Investigate</a:t>
                      </a:r>
                      <a:r>
                        <a:rPr lang="en-US" sz="1200" baseline="0" dirty="0" smtClean="0"/>
                        <a:t> Development process to understand its role and follow it.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Plan for each development before starting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Express issue about process in daily meeting to get advice from mentor/supporter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dirty="0" smtClean="0"/>
                        <a:t>Can understand</a:t>
                      </a:r>
                      <a:r>
                        <a:rPr lang="en-US" sz="1200" baseline="0" dirty="0" smtClean="0"/>
                        <a:t> and apply Development Process to real task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Can analyze the result to find out issue of development to improve in other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Communication skill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Confirm with Mentor/supporter before sending email to customer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Express task and issue in daily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 defTabSz="914400" rtl="0" eaLnBrk="1" latinLnBrk="0" hangingPunct="1">
                        <a:buFontTx/>
                        <a:buChar char="-"/>
                      </a:pPr>
                      <a:r>
                        <a:rPr kumimoji="1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discuss and confirm with customer about requirement via email and F2F meeting</a:t>
                      </a:r>
                      <a:endParaRPr kumimoji="1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Management Ability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Make plan</a:t>
                      </a:r>
                      <a:r>
                        <a:rPr lang="en-US" sz="1200" baseline="0" dirty="0" smtClean="0"/>
                        <a:t> of tasks,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confirm</a:t>
                      </a:r>
                      <a:r>
                        <a:rPr lang="en-US" sz="1200" baseline="0" dirty="0" smtClean="0"/>
                        <a:t> it to Mentor and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modify</a:t>
                      </a:r>
                      <a:r>
                        <a:rPr lang="en-US" sz="1200" baseline="0" dirty="0" smtClean="0"/>
                        <a:t> it from feedback.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Make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list of risk</a:t>
                      </a:r>
                      <a:r>
                        <a:rPr lang="en-US" sz="1200" baseline="0" dirty="0" smtClean="0"/>
                        <a:t>, find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solution</a:t>
                      </a:r>
                      <a:r>
                        <a:rPr lang="en-US" sz="1200" baseline="0" dirty="0" smtClean="0"/>
                        <a:t> if risk occurs, show list to Mentor and modify from 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 defTabSz="914400" rtl="0" eaLnBrk="1" latinLnBrk="0" hangingPunct="1">
                        <a:buFontTx/>
                        <a:buChar char="-"/>
                      </a:pPr>
                      <a:r>
                        <a:rPr kumimoji="1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self-manage task with support and improve it through review or comments from mentor.</a:t>
                      </a:r>
                      <a:endParaRPr kumimoji="1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English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Improve English in output (FS, DS, email, meeting,…)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 defTabSz="914400" rtl="0" eaLnBrk="1" latinLnBrk="0" hangingPunct="1">
                        <a:buFontTx/>
                        <a:buChar char="-"/>
                      </a:pPr>
                      <a:r>
                        <a:rPr kumimoji="1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create</a:t>
                      </a: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documents/ meeting note and discuss requirement with customer by English </a:t>
                      </a:r>
                      <a:endParaRPr kumimoji="1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</a:tbl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9677400" y="76200"/>
            <a:ext cx="220229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 - result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rgbClr val="06418C"/>
                </a:solidFill>
              </a:rPr>
              <a:t>Activities </a:t>
            </a:r>
            <a:r>
              <a:rPr lang="de-DE" sz="1200" dirty="0" smtClean="0">
                <a:solidFill>
                  <a:srgbClr val="06418C"/>
                </a:solidFill>
              </a:rPr>
              <a:t>– Achivements(2/2</a:t>
            </a:r>
            <a:r>
              <a:rPr lang="de-DE" sz="1200" dirty="0" smtClean="0">
                <a:solidFill>
                  <a:srgbClr val="06418C"/>
                </a:solidFill>
              </a:rPr>
              <a:t>)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Issues - </a:t>
            </a:r>
            <a:r>
              <a:rPr lang="de-DE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countermeasure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Issues - countermeasure (1/1)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10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60834"/>
              </p:ext>
            </p:extLst>
          </p:nvPr>
        </p:nvGraphicFramePr>
        <p:xfrm>
          <a:off x="952537" y="1752600"/>
          <a:ext cx="10287000" cy="193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15166"/>
                <a:gridCol w="3107217"/>
                <a:gridCol w="3107217"/>
              </a:tblGrid>
              <a:tr h="26215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Root causes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Countermeasure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262154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Mentee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Mentor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1386165"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It’s difficult and takes many times to develop a new feature from design to code to test phase and present it to customer</a:t>
                      </a: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Lack of experience and user viewpoint for design phase.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Confirm expectation of plugin with Mentor/REL.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Analyze the requirement and refer other features. 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Create document to confirm spec with mentor.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Explain to make clear requirement to adapt user viewpoint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Give the ideas/comments after checking documents of mentee.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</a:tbl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9677400" y="76200"/>
            <a:ext cx="220229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 - result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Activities </a:t>
            </a: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– Achivements(2/2)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 smtClean="0">
                <a:solidFill>
                  <a:srgbClr val="06418C"/>
                </a:solidFill>
              </a:rPr>
              <a:t>Issues - countermeasure(1/1)</a:t>
            </a:r>
            <a:endParaRPr lang="en-US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  <a:endParaRPr lang="en-US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4391" y="620650"/>
            <a:ext cx="8520000" cy="720197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Plan (1/1)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12</a:t>
            </a:r>
            <a:endParaRPr lang="de-DE" dirty="0"/>
          </a:p>
        </p:txBody>
      </p:sp>
      <p:grpSp>
        <p:nvGrpSpPr>
          <p:cNvPr id="40" name="Group 39"/>
          <p:cNvGrpSpPr/>
          <p:nvPr/>
        </p:nvGrpSpPr>
        <p:grpSpPr>
          <a:xfrm>
            <a:off x="5975074" y="1201578"/>
            <a:ext cx="4540527" cy="246222"/>
            <a:chOff x="5975074" y="1453235"/>
            <a:chExt cx="4540527" cy="246222"/>
          </a:xfrm>
        </p:grpSpPr>
        <p:sp>
          <p:nvSpPr>
            <p:cNvPr id="42" name="TextBox 41"/>
            <p:cNvSpPr txBox="1"/>
            <p:nvPr/>
          </p:nvSpPr>
          <p:spPr>
            <a:xfrm>
              <a:off x="9475003" y="1453235"/>
              <a:ext cx="1040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315200" y="1500147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67600" y="1453236"/>
              <a:ext cx="1626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Role &amp; Skill Evaluation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48400" y="1462047"/>
              <a:ext cx="228600" cy="2286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rgbClr val="FF0000"/>
                  </a:solidFill>
                </a:rPr>
                <a:t>2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77000" y="1453236"/>
              <a:ext cx="5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Level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975074" y="1462906"/>
              <a:ext cx="228600" cy="2286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rgbClr val="FF0000"/>
                  </a:solidFill>
                </a:rPr>
                <a:t>1.5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2209800" y="6076999"/>
            <a:ext cx="9593249" cy="6949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55036" y="6142757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Dec</a:t>
            </a:r>
            <a:r>
              <a:rPr lang="en-US" sz="1050" b="1" dirty="0" smtClean="0">
                <a:solidFill>
                  <a:srgbClr val="FF0000"/>
                </a:solidFill>
              </a:rPr>
              <a:t> </a:t>
            </a:r>
            <a:r>
              <a:rPr lang="en-US" sz="1050" b="1" dirty="0" smtClean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36848" y="6140426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May </a:t>
            </a:r>
            <a:r>
              <a:rPr lang="en-US" sz="1050" b="1" dirty="0" smtClean="0">
                <a:solidFill>
                  <a:srgbClr val="FF0000"/>
                </a:solidFill>
              </a:rPr>
              <a:t>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40237" y="6144500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Jul</a:t>
            </a:r>
            <a:r>
              <a:rPr lang="en-US" sz="1050" b="1" dirty="0" smtClean="0">
                <a:solidFill>
                  <a:srgbClr val="FF0000"/>
                </a:solidFill>
              </a:rPr>
              <a:t>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17829" y="6151923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Dec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2209413" y="2091347"/>
            <a:ext cx="388" cy="3969829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1402807" y="2084037"/>
            <a:ext cx="27193" cy="3948785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229354" y="3142629"/>
            <a:ext cx="6191413" cy="255948"/>
          </a:xfrm>
          <a:prstGeom prst="rect">
            <a:avLst/>
          </a:prstGeom>
          <a:solidFill>
            <a:srgbClr val="FFE999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38538" y="2358489"/>
            <a:ext cx="6182230" cy="269349"/>
          </a:xfrm>
          <a:prstGeom prst="rect">
            <a:avLst/>
          </a:prstGeom>
          <a:solidFill>
            <a:srgbClr val="FFE999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9800" y="5387228"/>
            <a:ext cx="6210967" cy="250933"/>
          </a:xfrm>
          <a:prstGeom prst="rect">
            <a:avLst/>
          </a:prstGeom>
          <a:solidFill>
            <a:srgbClr val="FFE999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8621" y="3855077"/>
            <a:ext cx="1409329" cy="2545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Software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1050" b="1" dirty="0">
                <a:solidFill>
                  <a:schemeClr val="tx1"/>
                </a:solidFill>
              </a:rPr>
              <a:t>c</a:t>
            </a:r>
            <a:r>
              <a:rPr lang="en-US" sz="1050" b="1" dirty="0" smtClean="0">
                <a:solidFill>
                  <a:schemeClr val="tx1"/>
                </a:solidFill>
              </a:rPr>
              <a:t>oding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19065" y="5374768"/>
            <a:ext cx="1409329" cy="2545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Common skills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19065" y="4575494"/>
            <a:ext cx="1409329" cy="2545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Readability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19066" y="3074684"/>
            <a:ext cx="1448438" cy="349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Software Detailed Design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19067" y="2288323"/>
            <a:ext cx="1474440" cy="3205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Software Functional Design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29354" y="3847148"/>
            <a:ext cx="4495293" cy="268547"/>
          </a:xfrm>
          <a:prstGeom prst="rect">
            <a:avLst/>
          </a:prstGeom>
          <a:solidFill>
            <a:srgbClr val="FFE999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43554" y="4565850"/>
            <a:ext cx="4500646" cy="268547"/>
          </a:xfrm>
          <a:prstGeom prst="rect">
            <a:avLst/>
          </a:prstGeom>
          <a:solidFill>
            <a:srgbClr val="FFE999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095500" y="1752942"/>
            <a:ext cx="228600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1.5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8440708" y="2004884"/>
            <a:ext cx="0" cy="4027938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8332467" y="1758031"/>
            <a:ext cx="247353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2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744200" y="2033237"/>
            <a:ext cx="0" cy="4027938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630726" y="1751765"/>
            <a:ext cx="247353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2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62" name="Inhaltsplatzhalter 3"/>
          <p:cNvSpPr txBox="1">
            <a:spLocks/>
          </p:cNvSpPr>
          <p:nvPr/>
        </p:nvSpPr>
        <p:spPr>
          <a:xfrm>
            <a:off x="9677400" y="76200"/>
            <a:ext cx="220229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 – 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Activities – </a:t>
            </a:r>
            <a:r>
              <a:rPr lang="de-DE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Achivements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6418C"/>
                </a:solidFill>
              </a:rPr>
              <a:t>Plan(1/1</a:t>
            </a:r>
            <a:r>
              <a:rPr lang="en-US" sz="1200" dirty="0" smtClean="0">
                <a:solidFill>
                  <a:srgbClr val="06418C"/>
                </a:solidFill>
              </a:rPr>
              <a:t>)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Issues - </a:t>
            </a:r>
            <a:r>
              <a:rPr lang="de-DE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countermeasure</a:t>
            </a:r>
            <a:endParaRPr lang="en-US" sz="1200" dirty="0">
              <a:solidFill>
                <a:srgbClr val="06418C"/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COMMITMENT(1/1)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13</a:t>
            </a:r>
            <a:endParaRPr lang="de-DE" dirty="0"/>
          </a:p>
        </p:txBody>
      </p:sp>
      <p:sp>
        <p:nvSpPr>
          <p:cNvPr id="99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By Dec 2019, I will achieve “Software Design Engineer” level 2.</a:t>
            </a:r>
          </a:p>
        </p:txBody>
      </p:sp>
      <p:sp>
        <p:nvSpPr>
          <p:cNvPr id="102" name="Inhaltsplatzhalter 3"/>
          <p:cNvSpPr txBox="1">
            <a:spLocks/>
          </p:cNvSpPr>
          <p:nvPr/>
        </p:nvSpPr>
        <p:spPr>
          <a:xfrm>
            <a:off x="1066800" y="2322521"/>
            <a:ext cx="10008598" cy="367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For technical skills: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I can do IDE design task for all phase (F.D, D.D, C.D, U.T.P, U.T, I.T.P, I.T) without help from my Mentor.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All output documents (F.S, D.S, T.S) will follow document templates and can be used to refer in the next phases.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For common skills: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I can understand and follow Development Process.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I can express ideas, status, issues with other well.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I can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manage all common risks for my task.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TOEIC 750.</a:t>
            </a:r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9677400" y="76200"/>
            <a:ext cx="220229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 – 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Activities – </a:t>
            </a:r>
            <a:r>
              <a:rPr lang="de-DE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Achivements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Issues - </a:t>
            </a:r>
            <a:r>
              <a:rPr lang="de-DE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countermeasure</a:t>
            </a:r>
            <a:endParaRPr lang="en-US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6418C"/>
                </a:solidFill>
              </a:rPr>
              <a:t>Commitment(1/1)</a:t>
            </a:r>
            <a:endParaRPr lang="en-US" sz="1200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1_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23825</TotalTime>
  <Words>1191</Words>
  <Application>Microsoft Office PowerPoint</Application>
  <PresentationFormat>Widescreen</PresentationFormat>
  <Paragraphs>219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Symbol</vt:lpstr>
      <vt:lpstr>Wingdings</vt:lpstr>
      <vt:lpstr>151021_Renesas_Templates_16_9_EN</vt:lpstr>
      <vt:lpstr>1_151021_Renesas_Templates_16_9_EN</vt:lpstr>
      <vt:lpstr>PowerPoint Presentation</vt:lpstr>
      <vt:lpstr>Agenda</vt:lpstr>
      <vt:lpstr>Training target - result (1/2) 26g mentor – mentee training plan</vt:lpstr>
      <vt:lpstr>Training target - result (2/2) 26g mentor – mentee training plan</vt:lpstr>
      <vt:lpstr>Activities - achievements (1/2) 26g mentor – mentee training plan</vt:lpstr>
      <vt:lpstr>Activities - achievements (2/2) 26g mentor – mentee training plan</vt:lpstr>
      <vt:lpstr>Issues - countermeasure (1/1) 26g mentor – mentee training plan</vt:lpstr>
      <vt:lpstr>Plan (1/1) 26g mentor – mentee training plan</vt:lpstr>
      <vt:lpstr>COMMITMENT(1/1) 26g mentor – mentee training plan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chinh.nguyen.jy@rvc.renesas.com</dc:creator>
  <cp:lastModifiedBy>Hieu Tran</cp:lastModifiedBy>
  <cp:revision>2686</cp:revision>
  <dcterms:created xsi:type="dcterms:W3CDTF">2015-11-13T03:43:16Z</dcterms:created>
  <dcterms:modified xsi:type="dcterms:W3CDTF">2018-12-17T07:13:17Z</dcterms:modified>
</cp:coreProperties>
</file>