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 id="2147483771" r:id="rId2"/>
  </p:sldMasterIdLst>
  <p:notesMasterIdLst>
    <p:notesMasterId r:id="rId21"/>
  </p:notesMasterIdLst>
  <p:sldIdLst>
    <p:sldId id="1051" r:id="rId3"/>
    <p:sldId id="1052" r:id="rId4"/>
    <p:sldId id="1332" r:id="rId5"/>
    <p:sldId id="1349" r:id="rId6"/>
    <p:sldId id="1337" r:id="rId7"/>
    <p:sldId id="1205" r:id="rId8"/>
    <p:sldId id="1336" r:id="rId9"/>
    <p:sldId id="1345" r:id="rId10"/>
    <p:sldId id="1346" r:id="rId11"/>
    <p:sldId id="1347" r:id="rId12"/>
    <p:sldId id="1339" r:id="rId13"/>
    <p:sldId id="1338" r:id="rId14"/>
    <p:sldId id="1343" r:id="rId15"/>
    <p:sldId id="1344" r:id="rId16"/>
    <p:sldId id="1348" r:id="rId17"/>
    <p:sldId id="1350" r:id="rId18"/>
    <p:sldId id="1351" r:id="rId19"/>
    <p:sldId id="1061"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g Tan Nguyen. Pham" initials="TTNP" lastIdx="7" clrIdx="0">
    <p:extLst>
      <p:ext uri="{19B8F6BF-5375-455C-9EA6-DF929625EA0E}">
        <p15:presenceInfo xmlns:p15="http://schemas.microsoft.com/office/powerpoint/2012/main" userId="S-1-5-21-1821468967-4106907450-2776687247-13870" providerId="AD"/>
      </p:ext>
    </p:extLst>
  </p:cmAuthor>
  <p:cmAuthor id="2" name="Phuong Ba. Nguyen" initials="PBN" lastIdx="4" clrIdx="1">
    <p:extLst>
      <p:ext uri="{19B8F6BF-5375-455C-9EA6-DF929625EA0E}">
        <p15:presenceInfo xmlns:p15="http://schemas.microsoft.com/office/powerpoint/2012/main" userId="S-1-5-21-1821468967-4106907450-2776687247-232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0EF"/>
    <a:srgbClr val="FFFFFF"/>
    <a:srgbClr val="6699FF"/>
    <a:srgbClr val="4471A9"/>
    <a:srgbClr val="2D0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6797" autoAdjust="0"/>
  </p:normalViewPr>
  <p:slideViewPr>
    <p:cSldViewPr showGuides="1">
      <p:cViewPr varScale="1">
        <p:scale>
          <a:sx n="122" d="100"/>
          <a:sy n="122" d="100"/>
        </p:scale>
        <p:origin x="96" y="354"/>
      </p:cViewPr>
      <p:guideLst>
        <p:guide orient="horz"/>
        <p:guide pos="3976"/>
        <p:guide orient="horz" pos="2472"/>
        <p:guide orient="horz" pos="1389"/>
      </p:guideLst>
    </p:cSldViewPr>
  </p:slideViewPr>
  <p:outlineViewPr>
    <p:cViewPr>
      <p:scale>
        <a:sx n="33" d="100"/>
        <a:sy n="33" d="100"/>
      </p:scale>
      <p:origin x="36" y="12354"/>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10/23/2017</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a:t>
            </a:fld>
            <a:endParaRPr lang="en-US" dirty="0"/>
          </a:p>
        </p:txBody>
      </p:sp>
    </p:spTree>
    <p:extLst>
      <p:ext uri="{BB962C8B-B14F-4D97-AF65-F5344CB8AC3E}">
        <p14:creationId xmlns:p14="http://schemas.microsoft.com/office/powerpoint/2010/main" val="154522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26740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4705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37817724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173291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1524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8382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2192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2402998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a:p>
        </p:txBody>
      </p:sp>
    </p:spTree>
    <p:extLst>
      <p:ext uri="{BB962C8B-B14F-4D97-AF65-F5344CB8AC3E}">
        <p14:creationId xmlns:p14="http://schemas.microsoft.com/office/powerpoint/2010/main" val="3546860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1524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76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114119" y="1143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54119" y="1143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114119" y="3447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54119" y="3447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10611976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79997" y="200535"/>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79997" y="9144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90233" y="1212364"/>
            <a:ext cx="8100000" cy="4248000"/>
          </a:xfrm>
        </p:spPr>
        <p:txBody>
          <a:bodyPr/>
          <a:lstStyle/>
          <a:p>
            <a:r>
              <a:rPr lang="en-US" altLang="ja-JP" dirty="0" smtClean="0"/>
              <a:t>Click icon to add table</a:t>
            </a:r>
            <a:endParaRPr lang="en-US" dirty="0"/>
          </a:p>
        </p:txBody>
      </p:sp>
    </p:spTree>
    <p:extLst>
      <p:ext uri="{BB962C8B-B14F-4D97-AF65-F5344CB8AC3E}">
        <p14:creationId xmlns:p14="http://schemas.microsoft.com/office/powerpoint/2010/main" val="640067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7491748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1202987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42899431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2481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8686CECE-DFDA-46C1-831C-6CBCE67BFBEB}" type="slidenum">
              <a:rPr lang="en-GB" altLang="ja-JP">
                <a:solidFill>
                  <a:srgbClr val="06418C"/>
                </a:solidFill>
              </a:rPr>
              <a:pPr>
                <a:defRPr/>
              </a:pPr>
              <a:t>‹#›</a:t>
            </a:fld>
            <a:endParaRPr lang="en-GB" altLang="ja-JP">
              <a:solidFill>
                <a:srgbClr val="06418C"/>
              </a:solidFill>
            </a:endParaRPr>
          </a:p>
        </p:txBody>
      </p:sp>
    </p:spTree>
    <p:extLst>
      <p:ext uri="{BB962C8B-B14F-4D97-AF65-F5344CB8AC3E}">
        <p14:creationId xmlns:p14="http://schemas.microsoft.com/office/powerpoint/2010/main" val="390346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3658750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238585362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031672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366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4509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633733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05306824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18151340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367504508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00185322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6090720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74000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56913098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a:p>
        </p:txBody>
      </p:sp>
    </p:spTree>
    <p:extLst>
      <p:ext uri="{BB962C8B-B14F-4D97-AF65-F5344CB8AC3E}">
        <p14:creationId xmlns:p14="http://schemas.microsoft.com/office/powerpoint/2010/main" val="3487974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142278286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273516427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26980556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94091010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2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148668"/>
            <a:ext cx="9000000" cy="443198"/>
          </a:xfrm>
        </p:spPr>
        <p:txBody>
          <a:bodyPr/>
          <a:lstStyle/>
          <a:p>
            <a:r>
              <a:rPr lang="en-US" altLang="ja-JP" dirty="0"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76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80911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49039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323624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403302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42068804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3449533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gi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105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smtClean="0"/>
              <a:t>Page </a:t>
            </a:r>
            <a:fld id="{3FD030EF-7044-4946-962A-5D7D09BD1B34}" type="slidenum">
              <a:rPr lang="de-DE" smtClean="0"/>
              <a:pPr algn="l"/>
              <a:t>‹#›</a:t>
            </a:fld>
            <a:endParaRPr lang="de-DE" dirty="0"/>
          </a:p>
        </p:txBody>
      </p:sp>
      <p:sp>
        <p:nvSpPr>
          <p:cNvPr id="13" name="Textfeld 7"/>
          <p:cNvSpPr txBox="1"/>
          <p:nvPr/>
        </p:nvSpPr>
        <p:spPr>
          <a:xfrm>
            <a:off x="468000" y="65297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mj-lt"/>
                <a:ea typeface="+mn-ea"/>
                <a:cs typeface="+mn-cs"/>
              </a:rPr>
              <a:t>© 2017 </a:t>
            </a:r>
            <a:r>
              <a:rPr lang="en-US" sz="800" b="1" i="0" u="none" strike="noStrike" kern="1200" baseline="0" dirty="0" err="1" smtClean="0">
                <a:solidFill>
                  <a:schemeClr val="tx2"/>
                </a:solidFill>
                <a:latin typeface="+mj-lt"/>
                <a:ea typeface="+mn-ea"/>
                <a:cs typeface="+mn-cs"/>
              </a:rPr>
              <a:t>Renesas</a:t>
            </a:r>
            <a:r>
              <a:rPr lang="en-US" sz="800" b="1" i="0" u="none" strike="noStrike" kern="1200" baseline="0" dirty="0" smtClean="0">
                <a:solidFill>
                  <a:schemeClr val="tx2"/>
                </a:solidFill>
                <a:latin typeface="+mj-lt"/>
                <a:ea typeface="+mn-ea"/>
                <a:cs typeface="+mn-cs"/>
              </a:rPr>
              <a:t>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971626" y="6440060"/>
            <a:ext cx="1773748" cy="302481"/>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49" r:id="rId15"/>
    <p:sldLayoutId id="2147483750" r:id="rId16"/>
    <p:sldLayoutId id="2147483751" r:id="rId17"/>
    <p:sldLayoutId id="2147483770" r:id="rId18"/>
    <p:sldLayoutId id="2147483789"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105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297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rgbClr val="06418C"/>
                </a:solidFill>
                <a:latin typeface="Arial Narrow"/>
              </a:rPr>
              <a:t>© 2016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71626" y="6440060"/>
            <a:ext cx="1773748" cy="302481"/>
          </a:xfrm>
          <a:prstGeom prst="rect">
            <a:avLst/>
          </a:prstGeom>
        </p:spPr>
      </p:pic>
    </p:spTree>
    <p:extLst>
      <p:ext uri="{BB962C8B-B14F-4D97-AF65-F5344CB8AC3E}">
        <p14:creationId xmlns:p14="http://schemas.microsoft.com/office/powerpoint/2010/main" val="41705160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3" Type="http://schemas.openxmlformats.org/officeDocument/2006/relationships/image" Target="../media/image14.jpeg"/><Relationship Id="rId18" Type="http://schemas.openxmlformats.org/officeDocument/2006/relationships/image" Target="../media/image19.png"/><Relationship Id="rId26" Type="http://schemas.openxmlformats.org/officeDocument/2006/relationships/image" Target="../media/image27.jpeg"/><Relationship Id="rId21" Type="http://schemas.openxmlformats.org/officeDocument/2006/relationships/image" Target="../media/image22.jpeg"/><Relationship Id="rId34" Type="http://schemas.openxmlformats.org/officeDocument/2006/relationships/image" Target="../media/image35.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5" Type="http://schemas.openxmlformats.org/officeDocument/2006/relationships/image" Target="../media/image26.jpeg"/><Relationship Id="rId33"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jpeg"/><Relationship Id="rId29" Type="http://schemas.openxmlformats.org/officeDocument/2006/relationships/image" Target="../media/image30.png"/><Relationship Id="rId1" Type="http://schemas.openxmlformats.org/officeDocument/2006/relationships/slideLayout" Target="../slideLayouts/slideLayout19.xml"/><Relationship Id="rId6" Type="http://schemas.openxmlformats.org/officeDocument/2006/relationships/image" Target="../media/image7.png"/><Relationship Id="rId11" Type="http://schemas.openxmlformats.org/officeDocument/2006/relationships/image" Target="../media/image12.jpeg"/><Relationship Id="rId24" Type="http://schemas.openxmlformats.org/officeDocument/2006/relationships/image" Target="../media/image25.jpeg"/><Relationship Id="rId32" Type="http://schemas.openxmlformats.org/officeDocument/2006/relationships/image" Target="../media/image33.png"/><Relationship Id="rId37" Type="http://schemas.openxmlformats.org/officeDocument/2006/relationships/image" Target="../media/image38.png"/><Relationship Id="rId5" Type="http://schemas.openxmlformats.org/officeDocument/2006/relationships/image" Target="../media/image6.jpeg"/><Relationship Id="rId15" Type="http://schemas.openxmlformats.org/officeDocument/2006/relationships/image" Target="../media/image16.jpeg"/><Relationship Id="rId23" Type="http://schemas.openxmlformats.org/officeDocument/2006/relationships/image" Target="../media/image24.jpe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jpeg"/><Relationship Id="rId31" Type="http://schemas.openxmlformats.org/officeDocument/2006/relationships/image" Target="../media/image32.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 Id="rId27" Type="http://schemas.openxmlformats.org/officeDocument/2006/relationships/image" Target="../media/image28.png"/><Relationship Id="rId30" Type="http://schemas.openxmlformats.org/officeDocument/2006/relationships/image" Target="../media/image31.jpeg"/><Relationship Id="rId35" Type="http://schemas.openxmlformats.org/officeDocument/2006/relationships/image" Target="../media/image36.png"/><Relationship Id="rId8" Type="http://schemas.openxmlformats.org/officeDocument/2006/relationships/image" Target="../media/image9.jpeg"/><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renesas.com/en-us/products/software-tools/tools/emulator/e10a-usb.html" TargetMode="External"/><Relationship Id="rId3" Type="http://schemas.openxmlformats.org/officeDocument/2006/relationships/hyperlink" Target="https://www.renesas.com/en-us/products/software-tools/tools/emulator/e2.html" TargetMode="External"/><Relationship Id="rId7" Type="http://schemas.openxmlformats.org/officeDocument/2006/relationships/hyperlink" Target="https://www.renesas.com/en-us/products/software-tools/tools/emulator/iecube.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renesas.com/en-us/products/software-tools/tools/emulator/e2-emulator-lite.html" TargetMode="External"/><Relationship Id="rId5" Type="http://schemas.openxmlformats.org/officeDocument/2006/relationships/hyperlink" Target="https://www.renesas.com/en-us/products/software-tools/tools/emulator/e20.html" TargetMode="External"/><Relationship Id="rId4" Type="http://schemas.openxmlformats.org/officeDocument/2006/relationships/hyperlink" Target="https://www.renesas.com/en-us/products/software-tools/tools/emulator/e1.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208400" y="-1"/>
            <a:ext cx="5040000" cy="2592000"/>
          </a:xfrm>
        </p:spPr>
        <p:txBody>
          <a:bodyPr/>
          <a:lstStyle/>
          <a:p>
            <a:r>
              <a:rPr kumimoji="1" lang="en-US" altLang="ja-JP" cap="all" dirty="0" smtClean="0"/>
              <a:t>WORKING DESCRIPTION</a:t>
            </a:r>
          </a:p>
          <a:p>
            <a:pPr lvl="1"/>
            <a:endParaRPr kumimoji="1" lang="en-US" altLang="ja-JP" sz="2000" cap="all" dirty="0" smtClean="0"/>
          </a:p>
        </p:txBody>
      </p:sp>
      <p:sp>
        <p:nvSpPr>
          <p:cNvPr id="3" name="Textplatzhalter 2"/>
          <p:cNvSpPr>
            <a:spLocks noGrp="1"/>
          </p:cNvSpPr>
          <p:nvPr>
            <p:ph type="body" sz="quarter" idx="13"/>
          </p:nvPr>
        </p:nvSpPr>
        <p:spPr>
          <a:xfrm>
            <a:off x="1219200" y="2667001"/>
            <a:ext cx="5029200" cy="2010120"/>
          </a:xfrm>
        </p:spPr>
        <p:txBody>
          <a:bodyPr/>
          <a:lstStyle/>
          <a:p>
            <a:r>
              <a:rPr lang="en-US" dirty="0" smtClean="0"/>
              <a:t>OCTOBER, 2017</a:t>
            </a:r>
          </a:p>
          <a:p>
            <a:r>
              <a:rPr lang="en-US" dirty="0" err="1" smtClean="0"/>
              <a:t>TD2</a:t>
            </a:r>
            <a:r>
              <a:rPr lang="en-US" dirty="0" smtClean="0"/>
              <a:t> team - </a:t>
            </a:r>
            <a:r>
              <a:rPr lang="en-US" dirty="0" err="1" smtClean="0"/>
              <a:t>STS2</a:t>
            </a:r>
            <a:r>
              <a:rPr lang="en-US" dirty="0" smtClean="0"/>
              <a:t> group</a:t>
            </a:r>
          </a:p>
          <a:p>
            <a:r>
              <a:rPr lang="en-US" dirty="0" err="1" smtClean="0"/>
              <a:t>Renesas</a:t>
            </a:r>
            <a:r>
              <a:rPr lang="en-US" dirty="0" smtClean="0"/>
              <a:t> design </a:t>
            </a:r>
            <a:r>
              <a:rPr lang="en-US" dirty="0" err="1" smtClean="0"/>
              <a:t>vietnam</a:t>
            </a:r>
            <a:endParaRPr lang="en-US" dirty="0" smtClean="0"/>
          </a:p>
          <a:p>
            <a:endParaRPr lang="en-US" dirty="0"/>
          </a:p>
          <a:p>
            <a:endParaRPr lang="en-US" dirty="0" smtClean="0"/>
          </a:p>
          <a:p>
            <a:endParaRPr lang="en-US" dirty="0" smtClean="0"/>
          </a:p>
          <a:p>
            <a:r>
              <a:rPr lang="en-US" sz="1100" dirty="0" smtClean="0"/>
              <a:t>			</a:t>
            </a:r>
            <a:endParaRPr lang="en-US" sz="1100" dirty="0"/>
          </a:p>
        </p:txBody>
      </p:sp>
      <p:sp>
        <p:nvSpPr>
          <p:cNvPr id="5" name="テキスト プレースホルダー 3"/>
          <p:cNvSpPr>
            <a:spLocks noGrp="1"/>
          </p:cNvSpPr>
          <p:nvPr/>
        </p:nvSpPr>
        <p:spPr>
          <a:xfrm>
            <a:off x="9677400" y="4876800"/>
            <a:ext cx="1418400" cy="1274400"/>
          </a:xfrm>
          <a:prstGeom prst="rect">
            <a:avLst/>
          </a:prstGeom>
          <a:blipFill>
            <a:blip r:embed="rId2"/>
            <a:stretch>
              <a:fillRect/>
            </a:stretch>
          </a:blipFill>
        </p:spPr>
        <p:txBody>
          <a:bodyPr vert="horz" lIns="0" tIns="0" rIns="0" bIns="0" rtlCol="0">
            <a:no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800" kern="1200">
                <a:solidFill>
                  <a:srgbClr val="BFBEBE"/>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kumimoji="1" lang="ja-JP" altLang="en-US"/>
          </a:p>
        </p:txBody>
      </p:sp>
    </p:spTree>
    <p:extLst>
      <p:ext uri="{BB962C8B-B14F-4D97-AF65-F5344CB8AC3E}">
        <p14:creationId xmlns:p14="http://schemas.microsoft.com/office/powerpoint/2010/main" val="1040725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Members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4" name="Content Placeholder 3"/>
          <p:cNvSpPr>
            <a:spLocks noGrp="1"/>
          </p:cNvSpPr>
          <p:nvPr>
            <p:ph idx="1"/>
          </p:nvPr>
        </p:nvSpPr>
        <p:spPr>
          <a:xfrm>
            <a:off x="1080000" y="1800000"/>
            <a:ext cx="9000000" cy="3153000"/>
          </a:xfrm>
        </p:spPr>
        <p:txBody>
          <a:bodyPr/>
          <a:lstStyle/>
          <a:p>
            <a:pPr marL="342900" lvl="0" indent="-342900">
              <a:buFont typeface="+mj-lt"/>
              <a:buAutoNum type="arabicPeriod" startAt="8"/>
            </a:pPr>
            <a:r>
              <a:rPr lang="en-US" dirty="0" smtClean="0"/>
              <a:t>Chinh </a:t>
            </a:r>
            <a:r>
              <a:rPr lang="en-US" dirty="0"/>
              <a:t>Nguyen (Image Rendering, Memory Usage)</a:t>
            </a:r>
          </a:p>
          <a:p>
            <a:pPr marL="342900" lvl="0" indent="-342900">
              <a:buFont typeface="+mj-lt"/>
              <a:buAutoNum type="arabicPeriod" startAt="8"/>
            </a:pPr>
            <a:r>
              <a:rPr lang="en-US" dirty="0" err="1" smtClean="0"/>
              <a:t>Manh</a:t>
            </a:r>
            <a:r>
              <a:rPr lang="en-US" dirty="0" smtClean="0"/>
              <a:t> </a:t>
            </a:r>
            <a:r>
              <a:rPr lang="en-US" dirty="0"/>
              <a:t>Le (assigned ticket by other members)</a:t>
            </a:r>
          </a:p>
          <a:p>
            <a:pPr marL="342900" lvl="0" indent="-342900">
              <a:buFont typeface="+mj-lt"/>
              <a:buAutoNum type="arabicPeriod" startAt="8"/>
            </a:pPr>
            <a:r>
              <a:rPr lang="en-US" dirty="0" smtClean="0"/>
              <a:t>Nguyen </a:t>
            </a:r>
            <a:r>
              <a:rPr lang="en-US" dirty="0"/>
              <a:t>Duong (assigned ticket by other members)</a:t>
            </a:r>
          </a:p>
          <a:p>
            <a:pPr marL="342900" lvl="0" indent="-342900">
              <a:buFont typeface="+mj-lt"/>
              <a:buAutoNum type="arabicPeriod" startAt="8"/>
            </a:pPr>
            <a:r>
              <a:rPr lang="en-US" dirty="0" err="1" smtClean="0"/>
              <a:t>Hieu</a:t>
            </a:r>
            <a:r>
              <a:rPr lang="en-US" dirty="0" smtClean="0"/>
              <a:t> </a:t>
            </a:r>
            <a:r>
              <a:rPr lang="en-US" dirty="0"/>
              <a:t>Tran (assigned ticket by other members)</a:t>
            </a:r>
          </a:p>
          <a:p>
            <a:pPr marL="342900" lvl="0" indent="-342900">
              <a:buFont typeface="+mj-lt"/>
              <a:buAutoNum type="arabicPeriod" startAt="8"/>
            </a:pPr>
            <a:r>
              <a:rPr lang="en-US" dirty="0" err="1" smtClean="0"/>
              <a:t>Vien</a:t>
            </a:r>
            <a:r>
              <a:rPr lang="en-US" dirty="0" smtClean="0"/>
              <a:t> </a:t>
            </a:r>
            <a:r>
              <a:rPr lang="en-US" dirty="0"/>
              <a:t>Nguyen (Trainee - assigned ticket by other members)</a:t>
            </a:r>
          </a:p>
          <a:p>
            <a:pPr marL="285750" indent="-285750">
              <a:buFont typeface="Wingdings" panose="05000000000000000000" pitchFamily="2" charset="2"/>
              <a:buChar char="Ø"/>
            </a:pPr>
            <a:r>
              <a:rPr lang="en-US" dirty="0" smtClean="0"/>
              <a:t>Visual </a:t>
            </a:r>
            <a:r>
              <a:rPr lang="en-US" dirty="0"/>
              <a:t>Expression: Will consider to assign member</a:t>
            </a:r>
          </a:p>
          <a:p>
            <a:endParaRPr lang="en-US" dirty="0"/>
          </a:p>
        </p:txBody>
      </p:sp>
    </p:spTree>
    <p:extLst>
      <p:ext uri="{BB962C8B-B14F-4D97-AF65-F5344CB8AC3E}">
        <p14:creationId xmlns:p14="http://schemas.microsoft.com/office/powerpoint/2010/main" val="327278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5830" b="15830"/>
          <a:stretch>
            <a:fillRect/>
          </a:stretch>
        </p:blipFill>
        <p:spPr/>
      </p:pic>
      <p:sp>
        <p:nvSpPr>
          <p:cNvPr id="4" name="Textplatzhalter 3"/>
          <p:cNvSpPr>
            <a:spLocks noGrp="1"/>
          </p:cNvSpPr>
          <p:nvPr>
            <p:ph type="body" sz="quarter" idx="11"/>
          </p:nvPr>
        </p:nvSpPr>
        <p:spPr>
          <a:xfrm>
            <a:off x="468000" y="1080000"/>
            <a:ext cx="7920000" cy="979775"/>
          </a:xfrm>
        </p:spPr>
        <p:txBody>
          <a:bodyPr/>
          <a:lstStyle/>
          <a:p>
            <a:r>
              <a:rPr lang="en-US" dirty="0" smtClean="0"/>
              <a:t>WORKING FLOW</a:t>
            </a:r>
            <a:endParaRPr lang="en-US" dirty="0"/>
          </a:p>
        </p:txBody>
      </p:sp>
    </p:spTree>
    <p:extLst>
      <p:ext uri="{BB962C8B-B14F-4D97-AF65-F5344CB8AC3E}">
        <p14:creationId xmlns:p14="http://schemas.microsoft.com/office/powerpoint/2010/main" val="694848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FLOW</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281634"/>
            <a:ext cx="9283200" cy="988989"/>
          </a:xfrm>
        </p:spPr>
        <p:txBody>
          <a:bodyPr/>
          <a:lstStyle/>
          <a:p>
            <a:pPr marL="342900" indent="-342900">
              <a:buFont typeface="+mj-lt"/>
              <a:buAutoNum type="arabicPeriod"/>
            </a:pPr>
            <a:r>
              <a:rPr lang="en-US" b="1" dirty="0" smtClean="0"/>
              <a:t>Investigate</a:t>
            </a:r>
          </a:p>
          <a:p>
            <a:pPr marL="627063" indent="-285750" algn="just">
              <a:buFont typeface="Wingdings" panose="05000000000000000000" pitchFamily="2" charset="2"/>
              <a:buChar char="ü"/>
            </a:pPr>
            <a:r>
              <a:rPr lang="en-US" dirty="0" smtClean="0"/>
              <a:t>Important step to understand the issue of the ticket. Deciding which bugs to work on is not easy because you need to start somewhere between thousands and thousands of lines of code.</a:t>
            </a:r>
          </a:p>
        </p:txBody>
      </p:sp>
      <p:sp>
        <p:nvSpPr>
          <p:cNvPr id="5" name="Content Placeholder 3"/>
          <p:cNvSpPr txBox="1">
            <a:spLocks/>
          </p:cNvSpPr>
          <p:nvPr/>
        </p:nvSpPr>
        <p:spPr>
          <a:xfrm>
            <a:off x="1080000" y="2454244"/>
            <a:ext cx="9283200" cy="98898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342900" indent="-342900">
              <a:buFont typeface="+mj-lt"/>
              <a:buAutoNum type="arabicPeriod" startAt="2"/>
            </a:pPr>
            <a:r>
              <a:rPr lang="en-US" b="1" dirty="0" smtClean="0"/>
              <a:t>Document </a:t>
            </a:r>
            <a:r>
              <a:rPr lang="en-US" b="1" dirty="0" err="1" smtClean="0"/>
              <a:t>desgin</a:t>
            </a:r>
            <a:endParaRPr lang="en-US" b="1" dirty="0" smtClean="0"/>
          </a:p>
          <a:p>
            <a:pPr marL="627063" indent="-285750" algn="just">
              <a:buFont typeface="Wingdings" panose="05000000000000000000" pitchFamily="2" charset="2"/>
              <a:buChar char="ü"/>
            </a:pPr>
            <a:r>
              <a:rPr lang="en-US" dirty="0" smtClean="0"/>
              <a:t>Design before coding phase make the code clearly and decrease risk. Depend on the complexity of code, the design can be detailed or not. Sometime, a note can be used as design</a:t>
            </a:r>
          </a:p>
        </p:txBody>
      </p:sp>
      <p:sp>
        <p:nvSpPr>
          <p:cNvPr id="6" name="Content Placeholder 3"/>
          <p:cNvSpPr txBox="1">
            <a:spLocks/>
          </p:cNvSpPr>
          <p:nvPr/>
        </p:nvSpPr>
        <p:spPr>
          <a:xfrm>
            <a:off x="1080000" y="3626854"/>
            <a:ext cx="9283200" cy="98898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342900" indent="-342900">
              <a:buFont typeface="+mj-lt"/>
              <a:buAutoNum type="arabicPeriod" startAt="3"/>
            </a:pPr>
            <a:r>
              <a:rPr lang="en-US" b="1" dirty="0" smtClean="0"/>
              <a:t>Coding</a:t>
            </a:r>
          </a:p>
          <a:p>
            <a:pPr marL="627063" indent="-285750" algn="just">
              <a:buFont typeface="Wingdings" panose="05000000000000000000" pitchFamily="2" charset="2"/>
              <a:buChar char="ü"/>
            </a:pPr>
            <a:r>
              <a:rPr lang="en-US" dirty="0" smtClean="0"/>
              <a:t>Base on document design, let’s fix the ticket with your creation, solving puzzles with learning a </a:t>
            </a:r>
            <a:r>
              <a:rPr lang="en-US" dirty="0"/>
              <a:t>new language. </a:t>
            </a:r>
            <a:r>
              <a:rPr lang="en-US" dirty="0" smtClean="0"/>
              <a:t>The </a:t>
            </a:r>
            <a:r>
              <a:rPr lang="en-US" dirty="0"/>
              <a:t>more you immerse yourself, the better you get and the faster you learn</a:t>
            </a:r>
            <a:r>
              <a:rPr lang="en-US" dirty="0" smtClean="0"/>
              <a:t>.</a:t>
            </a:r>
          </a:p>
        </p:txBody>
      </p:sp>
      <p:sp>
        <p:nvSpPr>
          <p:cNvPr id="7" name="Content Placeholder 3"/>
          <p:cNvSpPr txBox="1">
            <a:spLocks/>
          </p:cNvSpPr>
          <p:nvPr/>
        </p:nvSpPr>
        <p:spPr>
          <a:xfrm>
            <a:off x="1080000" y="4799464"/>
            <a:ext cx="9283200" cy="98898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342900" indent="-342900">
              <a:buFont typeface="+mj-lt"/>
              <a:buAutoNum type="arabicPeriod" startAt="4"/>
            </a:pPr>
            <a:r>
              <a:rPr lang="en-US" b="1" dirty="0" smtClean="0"/>
              <a:t>Test</a:t>
            </a:r>
          </a:p>
          <a:p>
            <a:pPr marL="627063" indent="-285750" algn="just">
              <a:buFont typeface="Wingdings" panose="05000000000000000000" pitchFamily="2" charset="2"/>
              <a:buChar char="ü"/>
            </a:pPr>
            <a:r>
              <a:rPr lang="en-US" dirty="0" smtClean="0"/>
              <a:t>A test case is a set of conditions or variables under which a tester will determine whether a program under test satisfies requirements or works correctly.</a:t>
            </a:r>
          </a:p>
        </p:txBody>
      </p:sp>
    </p:spTree>
    <p:extLst>
      <p:ext uri="{BB962C8B-B14F-4D97-AF65-F5344CB8AC3E}">
        <p14:creationId xmlns:p14="http://schemas.microsoft.com/office/powerpoint/2010/main" val="267224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5830" b="15830"/>
          <a:stretch>
            <a:fillRect/>
          </a:stretch>
        </p:blipFill>
        <p:spPr/>
      </p:pic>
      <p:sp>
        <p:nvSpPr>
          <p:cNvPr id="4" name="Textplatzhalter 3"/>
          <p:cNvSpPr>
            <a:spLocks noGrp="1"/>
          </p:cNvSpPr>
          <p:nvPr>
            <p:ph type="body" sz="quarter" idx="11"/>
          </p:nvPr>
        </p:nvSpPr>
        <p:spPr>
          <a:xfrm>
            <a:off x="468000" y="1080000"/>
            <a:ext cx="7920000" cy="979775"/>
          </a:xfrm>
        </p:spPr>
        <p:txBody>
          <a:bodyPr/>
          <a:lstStyle/>
          <a:p>
            <a:r>
              <a:rPr lang="en-US" dirty="0" smtClean="0"/>
              <a:t>SCRUM</a:t>
            </a:r>
            <a:endParaRPr lang="en-US" dirty="0"/>
          </a:p>
        </p:txBody>
      </p:sp>
    </p:spTree>
    <p:extLst>
      <p:ext uri="{BB962C8B-B14F-4D97-AF65-F5344CB8AC3E}">
        <p14:creationId xmlns:p14="http://schemas.microsoft.com/office/powerpoint/2010/main" val="3343351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9000000" cy="3054682"/>
          </a:xfrm>
        </p:spPr>
        <p:txBody>
          <a:bodyPr/>
          <a:lstStyle/>
          <a:p>
            <a:r>
              <a:rPr lang="en-US" dirty="0"/>
              <a:t>Scrum = Sprint1 + Sprint 2 + … + Sprint N</a:t>
            </a:r>
          </a:p>
          <a:p>
            <a:r>
              <a:rPr lang="en-US" dirty="0"/>
              <a:t>Objective : Release an incremental product in a fixed time (time boxing) ~ Sprint</a:t>
            </a:r>
          </a:p>
          <a:p>
            <a:r>
              <a:rPr lang="en-US" dirty="0"/>
              <a:t>Characteristic : </a:t>
            </a:r>
          </a:p>
          <a:p>
            <a:pPr marL="285750" indent="-285750">
              <a:buFontTx/>
              <a:buChar char="-"/>
            </a:pPr>
            <a:r>
              <a:rPr lang="en-US" dirty="0"/>
              <a:t>Small team (5-9 member)</a:t>
            </a:r>
          </a:p>
          <a:p>
            <a:pPr marL="285750" indent="-285750">
              <a:buFontTx/>
              <a:buChar char="-"/>
            </a:pPr>
            <a:r>
              <a:rPr lang="en-US" dirty="0"/>
              <a:t>Self-managed</a:t>
            </a:r>
          </a:p>
          <a:p>
            <a:pPr marL="285750" indent="-285750">
              <a:buFontTx/>
              <a:buChar char="-"/>
            </a:pPr>
            <a:r>
              <a:rPr lang="en-US" dirty="0"/>
              <a:t>Requirement is not fixed</a:t>
            </a:r>
          </a:p>
          <a:p>
            <a:pPr marL="285750" indent="-285750">
              <a:buFontTx/>
              <a:buChar char="-"/>
            </a:pPr>
            <a:r>
              <a:rPr lang="en-US" dirty="0"/>
              <a:t>Iteration with time boxing</a:t>
            </a:r>
          </a:p>
          <a:p>
            <a:endParaRPr lang="en-US" dirty="0"/>
          </a:p>
        </p:txBody>
      </p:sp>
    </p:spTree>
    <p:extLst>
      <p:ext uri="{BB962C8B-B14F-4D97-AF65-F5344CB8AC3E}">
        <p14:creationId xmlns:p14="http://schemas.microsoft.com/office/powerpoint/2010/main" val="280613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overview</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817374"/>
            <a:ext cx="8763000" cy="5393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88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990600"/>
            <a:ext cx="6705599" cy="5029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917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sp>
        <p:nvSpPr>
          <p:cNvPr id="4" name="Content Placeholder 3"/>
          <p:cNvSpPr>
            <a:spLocks noGrp="1"/>
          </p:cNvSpPr>
          <p:nvPr>
            <p:ph idx="1"/>
          </p:nvPr>
        </p:nvSpPr>
        <p:spPr>
          <a:xfrm>
            <a:off x="1080000" y="1800000"/>
            <a:ext cx="9000000" cy="563744"/>
          </a:xfrm>
        </p:spPr>
        <p:txBody>
          <a:bodyPr/>
          <a:lstStyle/>
          <a:p>
            <a:r>
              <a:rPr lang="en-US" dirty="0" smtClean="0"/>
              <a:t>For more detail, please </a:t>
            </a:r>
            <a:r>
              <a:rPr lang="en-US" dirty="0"/>
              <a:t>refer document </a:t>
            </a:r>
            <a:r>
              <a:rPr lang="en-US" i="1" dirty="0">
                <a:solidFill>
                  <a:srgbClr val="FF0000"/>
                </a:solidFill>
              </a:rPr>
              <a:t>Scrum </a:t>
            </a:r>
            <a:r>
              <a:rPr lang="en-US" i="1" dirty="0" smtClean="0">
                <a:solidFill>
                  <a:srgbClr val="FF0000"/>
                </a:solidFill>
              </a:rPr>
              <a:t>training_20160713.pptx </a:t>
            </a:r>
            <a:r>
              <a:rPr lang="en-US" dirty="0" smtClean="0"/>
              <a:t>which is in the same folder with this guideline. </a:t>
            </a:r>
            <a:endParaRPr lang="en-US" i="1" dirty="0">
              <a:solidFill>
                <a:srgbClr val="FF0000"/>
              </a:solidFill>
            </a:endParaRPr>
          </a:p>
        </p:txBody>
      </p:sp>
    </p:spTree>
    <p:extLst>
      <p:ext uri="{BB962C8B-B14F-4D97-AF65-F5344CB8AC3E}">
        <p14:creationId xmlns:p14="http://schemas.microsoft.com/office/powerpoint/2010/main" val="17929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6172200" y="6553200"/>
            <a:ext cx="673100" cy="161925"/>
          </a:xfrm>
        </p:spPr>
        <p:txBody>
          <a:bodyPr/>
          <a:lstStyle/>
          <a:p>
            <a:pPr algn="l"/>
            <a:r>
              <a:rPr lang="de-DE" dirty="0" smtClean="0"/>
              <a:t>Page </a:t>
            </a:r>
            <a:fld id="{3FD030EF-7044-4946-962A-5D7D09BD1B34}" type="slidenum">
              <a:rPr lang="de-DE" smtClean="0"/>
              <a:pPr algn="l"/>
              <a:t>18</a:t>
            </a:fld>
            <a:endParaRPr lang="de-DE" dirty="0"/>
          </a:p>
        </p:txBody>
      </p:sp>
    </p:spTree>
    <p:extLst>
      <p:ext uri="{BB962C8B-B14F-4D97-AF65-F5344CB8AC3E}">
        <p14:creationId xmlns:p14="http://schemas.microsoft.com/office/powerpoint/2010/main" val="2769114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8520000" cy="443198"/>
          </a:xfrm>
        </p:spPr>
        <p:txBody>
          <a:bodyPr/>
          <a:lstStyle/>
          <a:p>
            <a:r>
              <a:rPr lang="en-US" cap="all" dirty="0" smtClean="0"/>
              <a:t>Agenda</a:t>
            </a:r>
            <a:endParaRPr lang="en-US" dirty="0"/>
          </a:p>
        </p:txBody>
      </p:sp>
      <p:sp>
        <p:nvSpPr>
          <p:cNvPr id="4" name="Inhaltsplatzhalter 3"/>
          <p:cNvSpPr>
            <a:spLocks noGrp="1"/>
          </p:cNvSpPr>
          <p:nvPr>
            <p:ph idx="1"/>
          </p:nvPr>
        </p:nvSpPr>
        <p:spPr>
          <a:xfrm>
            <a:off x="1080000" y="1800000"/>
            <a:ext cx="9000000" cy="2585323"/>
          </a:xfrm>
        </p:spPr>
        <p:txBody>
          <a:bodyPr/>
          <a:lstStyle/>
          <a:p>
            <a:r>
              <a:rPr lang="de-DE" sz="1800" dirty="0" smtClean="0"/>
              <a:t>Team introduction</a:t>
            </a:r>
            <a:r>
              <a:rPr lang="de-DE" sz="1800" dirty="0"/>
              <a:t>	</a:t>
            </a:r>
            <a:r>
              <a:rPr lang="de-DE" sz="1800" b="1" dirty="0"/>
              <a:t>Page </a:t>
            </a:r>
            <a:r>
              <a:rPr lang="de-DE" sz="1800" b="1" dirty="0" smtClean="0"/>
              <a:t>03</a:t>
            </a:r>
            <a:endParaRPr lang="de-DE" sz="1800" b="1" dirty="0"/>
          </a:p>
          <a:p>
            <a:r>
              <a:rPr lang="de-DE" sz="1800" dirty="0" smtClean="0"/>
              <a:t>e2 studio introduction</a:t>
            </a:r>
            <a:r>
              <a:rPr lang="de-DE" sz="1800" b="1" dirty="0" smtClean="0"/>
              <a:t>	Page ??</a:t>
            </a:r>
          </a:p>
          <a:p>
            <a:r>
              <a:rPr lang="en-GB" sz="1800" dirty="0" smtClean="0"/>
              <a:t>Project team members	</a:t>
            </a:r>
            <a:r>
              <a:rPr lang="en-GB" sz="1800" b="1" dirty="0" smtClean="0"/>
              <a:t>Page ??</a:t>
            </a:r>
          </a:p>
          <a:p>
            <a:r>
              <a:rPr lang="en-GB" sz="1800" dirty="0" smtClean="0"/>
              <a:t>Working flow</a:t>
            </a:r>
            <a:r>
              <a:rPr lang="en-GB" sz="1800" dirty="0"/>
              <a:t>	</a:t>
            </a:r>
            <a:r>
              <a:rPr lang="en-GB" sz="1800" b="1" dirty="0"/>
              <a:t>Page ??</a:t>
            </a:r>
          </a:p>
          <a:p>
            <a:r>
              <a:rPr lang="en-GB" sz="1800" dirty="0" smtClean="0"/>
              <a:t>SCRUM</a:t>
            </a:r>
            <a:r>
              <a:rPr lang="en-GB" sz="1800" dirty="0"/>
              <a:t>	</a:t>
            </a:r>
            <a:r>
              <a:rPr lang="en-GB" sz="1800" b="1" dirty="0"/>
              <a:t>Page </a:t>
            </a:r>
            <a:r>
              <a:rPr lang="en-GB" sz="1800" b="1" dirty="0" smtClean="0"/>
              <a:t>??</a:t>
            </a:r>
            <a:endParaRPr lang="en-GB" sz="1800" b="1"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3765589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5830" b="15830"/>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smtClean="0"/>
              <a:t>TEAM introduction</a:t>
            </a:r>
            <a:endParaRPr lang="en-US" dirty="0"/>
          </a:p>
        </p:txBody>
      </p:sp>
    </p:spTree>
    <p:extLst>
      <p:ext uri="{BB962C8B-B14F-4D97-AF65-F5344CB8AC3E}">
        <p14:creationId xmlns:p14="http://schemas.microsoft.com/office/powerpoint/2010/main" val="379428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5509942" y="6539351"/>
            <a:ext cx="672075" cy="161583"/>
          </a:xfrm>
        </p:spPr>
        <p:txBody>
          <a:bodyPr/>
          <a:lstStyle/>
          <a:p>
            <a:pPr>
              <a:defRPr/>
            </a:pPr>
            <a:r>
              <a:rPr lang="en-GB" altLang="ja-JP" dirty="0" smtClean="0">
                <a:solidFill>
                  <a:srgbClr val="06418C"/>
                </a:solidFill>
              </a:rPr>
              <a:t>Page </a:t>
            </a:r>
            <a:fld id="{8686CECE-DFDA-46C1-831C-6CBCE67BFBEB}" type="slidenum">
              <a:rPr lang="en-GB" altLang="ja-JP" smtClean="0">
                <a:solidFill>
                  <a:srgbClr val="06418C"/>
                </a:solidFill>
              </a:rPr>
              <a:pPr>
                <a:defRPr/>
              </a:pPr>
              <a:t>4</a:t>
            </a:fld>
            <a:endParaRPr lang="en-GB" altLang="ja-JP" dirty="0">
              <a:solidFill>
                <a:srgbClr val="06418C"/>
              </a:solidFill>
            </a:endParaRPr>
          </a:p>
        </p:txBody>
      </p:sp>
      <p:sp>
        <p:nvSpPr>
          <p:cNvPr id="3" name="Rectangle 233"/>
          <p:cNvSpPr>
            <a:spLocks noChangeArrowheads="1"/>
          </p:cNvSpPr>
          <p:nvPr/>
        </p:nvSpPr>
        <p:spPr bwMode="auto">
          <a:xfrm>
            <a:off x="7845739" y="1547858"/>
            <a:ext cx="3971183" cy="4898943"/>
          </a:xfrm>
          <a:prstGeom prst="rect">
            <a:avLst/>
          </a:prstGeom>
          <a:solidFill>
            <a:srgbClr val="FFFF99"/>
          </a:solidFill>
          <a:ln>
            <a:noFill/>
          </a:ln>
          <a:extLst/>
        </p:spPr>
        <p:txBody>
          <a:bodyPr wrap="none" anchor="ctr"/>
          <a:lstStyle/>
          <a:p>
            <a:pPr>
              <a:lnSpc>
                <a:spcPct val="75000"/>
              </a:lnSpc>
              <a:spcBef>
                <a:spcPct val="50000"/>
              </a:spcBef>
              <a:buFontTx/>
              <a:buChar char="•"/>
            </a:pPr>
            <a:endParaRPr lang="en-US" altLang="en-US" sz="800" b="1" dirty="0">
              <a:solidFill>
                <a:srgbClr val="000000"/>
              </a:solidFill>
              <a:cs typeface="Arial" pitchFamily="34" charset="0"/>
            </a:endParaRPr>
          </a:p>
        </p:txBody>
      </p:sp>
      <p:sp>
        <p:nvSpPr>
          <p:cNvPr id="4" name="Rectangle 233"/>
          <p:cNvSpPr>
            <a:spLocks noChangeArrowheads="1"/>
          </p:cNvSpPr>
          <p:nvPr/>
        </p:nvSpPr>
        <p:spPr bwMode="auto">
          <a:xfrm>
            <a:off x="3919223" y="1552224"/>
            <a:ext cx="3938994" cy="4890211"/>
          </a:xfrm>
          <a:prstGeom prst="rect">
            <a:avLst/>
          </a:prstGeom>
          <a:solidFill>
            <a:srgbClr val="CCFF99"/>
          </a:solidFill>
          <a:ln>
            <a:noFill/>
          </a:ln>
          <a:extLst/>
        </p:spPr>
        <p:txBody>
          <a:bodyPr wrap="none" anchor="ctr"/>
          <a:lstStyle/>
          <a:p>
            <a:pPr>
              <a:lnSpc>
                <a:spcPct val="75000"/>
              </a:lnSpc>
              <a:spcBef>
                <a:spcPct val="50000"/>
              </a:spcBef>
              <a:buFontTx/>
              <a:buChar char="•"/>
            </a:pPr>
            <a:endParaRPr lang="en-US" altLang="en-US" sz="800" b="1" dirty="0">
              <a:solidFill>
                <a:srgbClr val="000000"/>
              </a:solidFill>
              <a:latin typeface="Arial" pitchFamily="34" charset="0"/>
              <a:cs typeface="Arial" pitchFamily="34" charset="0"/>
            </a:endParaRPr>
          </a:p>
        </p:txBody>
      </p:sp>
      <p:sp>
        <p:nvSpPr>
          <p:cNvPr id="5" name="Rectangle 233"/>
          <p:cNvSpPr>
            <a:spLocks noChangeArrowheads="1"/>
          </p:cNvSpPr>
          <p:nvPr/>
        </p:nvSpPr>
        <p:spPr bwMode="auto">
          <a:xfrm>
            <a:off x="356634" y="1547858"/>
            <a:ext cx="3571352" cy="4898943"/>
          </a:xfrm>
          <a:prstGeom prst="rect">
            <a:avLst/>
          </a:prstGeom>
          <a:solidFill>
            <a:srgbClr val="FFFF99"/>
          </a:solidFill>
          <a:ln>
            <a:noFill/>
          </a:ln>
          <a:extLst/>
        </p:spPr>
        <p:txBody>
          <a:bodyPr wrap="none" anchor="ctr"/>
          <a:lstStyle/>
          <a:p>
            <a:pPr>
              <a:lnSpc>
                <a:spcPct val="75000"/>
              </a:lnSpc>
              <a:spcBef>
                <a:spcPct val="50000"/>
              </a:spcBef>
              <a:buFontTx/>
              <a:buChar char="•"/>
            </a:pPr>
            <a:endParaRPr lang="en-US" altLang="en-US" sz="800" b="1" dirty="0">
              <a:solidFill>
                <a:srgbClr val="000000"/>
              </a:solidFill>
              <a:cs typeface="Arial" pitchFamily="34" charset="0"/>
            </a:endParaRPr>
          </a:p>
        </p:txBody>
      </p:sp>
      <p:sp>
        <p:nvSpPr>
          <p:cNvPr id="6" name="Line 160"/>
          <p:cNvSpPr>
            <a:spLocks noChangeShapeType="1"/>
          </p:cNvSpPr>
          <p:nvPr/>
        </p:nvSpPr>
        <p:spPr bwMode="auto">
          <a:xfrm>
            <a:off x="3244276" y="3133996"/>
            <a:ext cx="14126" cy="2883275"/>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7" name="Line 160"/>
          <p:cNvSpPr>
            <a:spLocks noChangeShapeType="1"/>
          </p:cNvSpPr>
          <p:nvPr/>
        </p:nvSpPr>
        <p:spPr bwMode="auto">
          <a:xfrm flipH="1">
            <a:off x="5248115" y="3129582"/>
            <a:ext cx="9685" cy="1351911"/>
          </a:xfrm>
          <a:prstGeom prst="line">
            <a:avLst/>
          </a:prstGeom>
          <a:noFill/>
          <a:ln w="19050" cap="sq">
            <a:solidFill>
              <a:schemeClr val="bg2">
                <a:lumMod val="1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8" name="Line 160"/>
          <p:cNvSpPr>
            <a:spLocks noChangeShapeType="1"/>
          </p:cNvSpPr>
          <p:nvPr/>
        </p:nvSpPr>
        <p:spPr bwMode="auto">
          <a:xfrm>
            <a:off x="7272625" y="3129582"/>
            <a:ext cx="21219" cy="3042101"/>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9" name="Line 160"/>
          <p:cNvSpPr>
            <a:spLocks noChangeShapeType="1"/>
          </p:cNvSpPr>
          <p:nvPr/>
        </p:nvSpPr>
        <p:spPr bwMode="auto">
          <a:xfrm flipH="1">
            <a:off x="1596982" y="3146335"/>
            <a:ext cx="5462" cy="1401690"/>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10" name="Line 160"/>
          <p:cNvSpPr>
            <a:spLocks noChangeShapeType="1"/>
          </p:cNvSpPr>
          <p:nvPr/>
        </p:nvSpPr>
        <p:spPr bwMode="auto">
          <a:xfrm>
            <a:off x="6264291" y="916844"/>
            <a:ext cx="10133" cy="2213434"/>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11" name="Rectangle 235"/>
          <p:cNvSpPr>
            <a:spLocks noChangeArrowheads="1"/>
          </p:cNvSpPr>
          <p:nvPr/>
        </p:nvSpPr>
        <p:spPr bwMode="auto">
          <a:xfrm>
            <a:off x="5410200" y="1447801"/>
            <a:ext cx="1747302" cy="187325"/>
          </a:xfrm>
          <a:prstGeom prst="rect">
            <a:avLst/>
          </a:prstGeom>
          <a:solidFill>
            <a:schemeClr val="bg1"/>
          </a:solidFill>
          <a:ln w="6350">
            <a:solidFill>
              <a:srgbClr val="000000"/>
            </a:solidFill>
            <a:miter lim="800000"/>
            <a:headEnd/>
            <a:tailEnd/>
          </a:ln>
          <a:effectLst>
            <a:outerShdw dist="17819" dir="2700000" algn="ctr" rotWithShape="0">
              <a:srgbClr val="000000">
                <a:alpha val="50026"/>
              </a:srgbClr>
            </a:outerShdw>
          </a:effectLst>
        </p:spPr>
        <p:txBody>
          <a:bodyPr wrap="none" lIns="90000" tIns="46800" rIns="90000" bIns="46800" anchor="ct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Tx/>
              <a:buNone/>
            </a:pPr>
            <a:r>
              <a:rPr lang="en-GB" altLang="en-US" sz="1200" b="1" dirty="0" smtClean="0">
                <a:solidFill>
                  <a:srgbClr val="000099"/>
                </a:solidFill>
                <a:latin typeface="Arial" pitchFamily="34" charset="0"/>
              </a:rPr>
              <a:t>Tool Development </a:t>
            </a:r>
            <a:r>
              <a:rPr lang="en-GB" altLang="en-US" sz="1200" b="1" dirty="0">
                <a:solidFill>
                  <a:srgbClr val="000099"/>
                </a:solidFill>
                <a:latin typeface="Arial" pitchFamily="34" charset="0"/>
              </a:rPr>
              <a:t>3</a:t>
            </a:r>
          </a:p>
        </p:txBody>
      </p:sp>
      <p:sp>
        <p:nvSpPr>
          <p:cNvPr id="12" name="Text Box 165"/>
          <p:cNvSpPr txBox="1">
            <a:spLocks noChangeArrowheads="1"/>
          </p:cNvSpPr>
          <p:nvPr/>
        </p:nvSpPr>
        <p:spPr bwMode="auto">
          <a:xfrm>
            <a:off x="5785280" y="1897375"/>
            <a:ext cx="936558"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Team Leader</a:t>
            </a:r>
          </a:p>
        </p:txBody>
      </p:sp>
      <p:sp>
        <p:nvSpPr>
          <p:cNvPr id="13" name="Rectangle 9"/>
          <p:cNvSpPr txBox="1">
            <a:spLocks noChangeArrowheads="1"/>
          </p:cNvSpPr>
          <p:nvPr/>
        </p:nvSpPr>
        <p:spPr bwMode="auto">
          <a:xfrm>
            <a:off x="457127" y="39689"/>
            <a:ext cx="1135979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eaLnBrk="1" hangingPunct="1">
              <a:lnSpc>
                <a:spcPts val="2788"/>
              </a:lnSpc>
              <a:buClr>
                <a:srgbClr val="000000"/>
              </a:buClr>
              <a:buFont typeface="Arial" pitchFamily="34" charset="0"/>
              <a:buNone/>
            </a:pPr>
            <a:r>
              <a:rPr lang="en-US" altLang="en-US" sz="2200" b="1" u="sng" dirty="0" smtClean="0">
                <a:latin typeface="Arial" pitchFamily="34" charset="0"/>
              </a:rPr>
              <a:t>Software Tool Solution </a:t>
            </a:r>
            <a:r>
              <a:rPr lang="en-US" altLang="en-US" sz="2200" b="1" u="sng" dirty="0">
                <a:latin typeface="Arial" pitchFamily="34" charset="0"/>
              </a:rPr>
              <a:t>2 Group </a:t>
            </a:r>
            <a:r>
              <a:rPr lang="en-US" altLang="en-US" sz="2200" b="1" u="sng" dirty="0" smtClean="0">
                <a:latin typeface="Arial" pitchFamily="34" charset="0"/>
              </a:rPr>
              <a:t>(2017/10/01)</a:t>
            </a:r>
            <a:endParaRPr lang="en-US" altLang="en-US" sz="2200" b="1" u="sng" dirty="0">
              <a:latin typeface="Arial" pitchFamily="34" charset="0"/>
            </a:endParaRPr>
          </a:p>
        </p:txBody>
      </p:sp>
      <p:grpSp>
        <p:nvGrpSpPr>
          <p:cNvPr id="14" name="Group 13"/>
          <p:cNvGrpSpPr/>
          <p:nvPr/>
        </p:nvGrpSpPr>
        <p:grpSpPr>
          <a:xfrm>
            <a:off x="5785280" y="424647"/>
            <a:ext cx="958021" cy="938359"/>
            <a:chOff x="5518979" y="423863"/>
            <a:chExt cx="958021" cy="938359"/>
          </a:xfrm>
        </p:grpSpPr>
        <p:sp>
          <p:nvSpPr>
            <p:cNvPr id="15" name="Text Box 17"/>
            <p:cNvSpPr txBox="1">
              <a:spLocks noChangeArrowheads="1"/>
            </p:cNvSpPr>
            <p:nvPr/>
          </p:nvSpPr>
          <p:spPr bwMode="auto">
            <a:xfrm>
              <a:off x="5518979" y="423863"/>
              <a:ext cx="958021" cy="13811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Group Leader</a:t>
              </a:r>
            </a:p>
          </p:txBody>
        </p:sp>
        <p:grpSp>
          <p:nvGrpSpPr>
            <p:cNvPr id="16" name="Group 15"/>
            <p:cNvGrpSpPr/>
            <p:nvPr/>
          </p:nvGrpSpPr>
          <p:grpSpPr>
            <a:xfrm>
              <a:off x="5655769" y="599286"/>
              <a:ext cx="689434" cy="762936"/>
              <a:chOff x="4555312" y="203513"/>
              <a:chExt cx="689434" cy="762936"/>
            </a:xfrm>
          </p:grpSpPr>
          <p:pic>
            <p:nvPicPr>
              <p:cNvPr id="17" name="Picture 247"/>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121" y="203513"/>
                <a:ext cx="484632" cy="640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Text Box 125"/>
              <p:cNvSpPr txBox="1">
                <a:spLocks noChangeArrowheads="1"/>
              </p:cNvSpPr>
              <p:nvPr/>
            </p:nvSpPr>
            <p:spPr bwMode="auto">
              <a:xfrm>
                <a:off x="4555312" y="823427"/>
                <a:ext cx="689434" cy="14302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Vi Thai </a:t>
                </a:r>
              </a:p>
            </p:txBody>
          </p:sp>
        </p:grpSp>
      </p:grpSp>
      <p:grpSp>
        <p:nvGrpSpPr>
          <p:cNvPr id="19" name="Group 18"/>
          <p:cNvGrpSpPr/>
          <p:nvPr/>
        </p:nvGrpSpPr>
        <p:grpSpPr>
          <a:xfrm>
            <a:off x="5927939" y="2057400"/>
            <a:ext cx="704088" cy="772314"/>
            <a:chOff x="5727594" y="203513"/>
            <a:chExt cx="704088" cy="772314"/>
          </a:xfrm>
        </p:grpSpPr>
        <p:pic>
          <p:nvPicPr>
            <p:cNvPr id="20" name="Picture 111"/>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512" y="203513"/>
              <a:ext cx="493776" cy="64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1" name="Text Box 319"/>
            <p:cNvSpPr txBox="1">
              <a:spLocks noChangeArrowheads="1"/>
            </p:cNvSpPr>
            <p:nvPr/>
          </p:nvSpPr>
          <p:spPr bwMode="auto">
            <a:xfrm>
              <a:off x="5727594" y="838667"/>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Ninh Huynh</a:t>
              </a:r>
            </a:p>
          </p:txBody>
        </p:sp>
      </p:grpSp>
      <p:sp>
        <p:nvSpPr>
          <p:cNvPr id="22" name="Rectangle 258"/>
          <p:cNvSpPr>
            <a:spLocks noChangeArrowheads="1"/>
          </p:cNvSpPr>
          <p:nvPr/>
        </p:nvSpPr>
        <p:spPr bwMode="auto">
          <a:xfrm>
            <a:off x="662940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 typeface="Wingdings" pitchFamily="2" charset="2"/>
              <a:buNone/>
            </a:pPr>
            <a:r>
              <a:rPr lang="en-US" altLang="en-US" sz="900" b="1" dirty="0">
                <a:solidFill>
                  <a:srgbClr val="000099"/>
                </a:solidFill>
                <a:latin typeface="Arial" pitchFamily="34" charset="0"/>
              </a:rPr>
              <a:t>Smart </a:t>
            </a:r>
            <a:r>
              <a:rPr lang="en-US" altLang="en-US" sz="900" b="1" dirty="0" smtClean="0">
                <a:solidFill>
                  <a:srgbClr val="000099"/>
                </a:solidFill>
                <a:latin typeface="Arial" pitchFamily="34" charset="0"/>
              </a:rPr>
              <a:t>Configurator</a:t>
            </a:r>
            <a:endParaRPr lang="en-US" altLang="en-US" sz="900" b="1" dirty="0">
              <a:solidFill>
                <a:srgbClr val="000099"/>
              </a:solidFill>
              <a:latin typeface="Arial" pitchFamily="34" charset="0"/>
            </a:endParaRPr>
          </a:p>
        </p:txBody>
      </p:sp>
      <p:sp>
        <p:nvSpPr>
          <p:cNvPr id="23" name="Rectangle 258"/>
          <p:cNvSpPr>
            <a:spLocks noChangeArrowheads="1"/>
          </p:cNvSpPr>
          <p:nvPr/>
        </p:nvSpPr>
        <p:spPr bwMode="auto">
          <a:xfrm>
            <a:off x="472440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 typeface="Wingdings" pitchFamily="2" charset="2"/>
              <a:buNone/>
            </a:pPr>
            <a:r>
              <a:rPr lang="en-US" altLang="en-US" sz="900" b="1" dirty="0" smtClean="0">
                <a:solidFill>
                  <a:srgbClr val="000099"/>
                </a:solidFill>
                <a:latin typeface="Arial" pitchFamily="34" charset="0"/>
              </a:rPr>
              <a:t>CG &amp; </a:t>
            </a:r>
            <a:r>
              <a:rPr lang="en-US" altLang="en-US" sz="900" b="1" dirty="0" err="1" smtClean="0">
                <a:solidFill>
                  <a:srgbClr val="000099"/>
                </a:solidFill>
                <a:latin typeface="Arial" pitchFamily="34" charset="0"/>
              </a:rPr>
              <a:t>PinView</a:t>
            </a:r>
            <a:endParaRPr lang="en-US" altLang="en-US" sz="900" b="1" dirty="0">
              <a:solidFill>
                <a:srgbClr val="000099"/>
              </a:solidFill>
              <a:latin typeface="Arial" pitchFamily="34" charset="0"/>
            </a:endParaRPr>
          </a:p>
        </p:txBody>
      </p:sp>
      <p:grpSp>
        <p:nvGrpSpPr>
          <p:cNvPr id="24" name="Group 23"/>
          <p:cNvGrpSpPr/>
          <p:nvPr/>
        </p:nvGrpSpPr>
        <p:grpSpPr>
          <a:xfrm>
            <a:off x="6913343" y="3616822"/>
            <a:ext cx="704088" cy="756661"/>
            <a:chOff x="10174605" y="175351"/>
            <a:chExt cx="704088" cy="756661"/>
          </a:xfrm>
        </p:grpSpPr>
        <p:pic>
          <p:nvPicPr>
            <p:cNvPr id="25" name="Picture 6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9472" y="175351"/>
              <a:ext cx="493823"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6" name="Text Box 383"/>
            <p:cNvSpPr txBox="1">
              <a:spLocks noChangeArrowheads="1"/>
            </p:cNvSpPr>
            <p:nvPr/>
          </p:nvSpPr>
          <p:spPr bwMode="auto">
            <a:xfrm>
              <a:off x="10174605" y="794852"/>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err="1"/>
                <a:t>Tra</a:t>
              </a:r>
              <a:r>
                <a:rPr lang="en-US" altLang="en-US" dirty="0"/>
                <a:t> Ng.</a:t>
              </a:r>
            </a:p>
          </p:txBody>
        </p:sp>
      </p:grpSp>
      <p:grpSp>
        <p:nvGrpSpPr>
          <p:cNvPr id="27" name="Group 26"/>
          <p:cNvGrpSpPr/>
          <p:nvPr/>
        </p:nvGrpSpPr>
        <p:grpSpPr>
          <a:xfrm>
            <a:off x="6913343" y="4623080"/>
            <a:ext cx="704088" cy="760047"/>
            <a:chOff x="10614403" y="1596911"/>
            <a:chExt cx="704088" cy="760047"/>
          </a:xfrm>
        </p:grpSpPr>
        <p:pic>
          <p:nvPicPr>
            <p:cNvPr id="28" name="Picture 170"/>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9270" y="1596911"/>
              <a:ext cx="493823" cy="64120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9" name="Text Box 135"/>
            <p:cNvSpPr txBox="1">
              <a:spLocks noChangeArrowheads="1"/>
            </p:cNvSpPr>
            <p:nvPr/>
          </p:nvSpPr>
          <p:spPr bwMode="auto">
            <a:xfrm>
              <a:off x="10614403" y="2219798"/>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Minh Tran</a:t>
              </a:r>
            </a:p>
          </p:txBody>
        </p:sp>
      </p:grpSp>
      <p:cxnSp>
        <p:nvCxnSpPr>
          <p:cNvPr id="30" name="Straight Connector 2"/>
          <p:cNvCxnSpPr>
            <a:cxnSpLocks noChangeShapeType="1"/>
            <a:stCxn id="42" idx="0"/>
            <a:endCxn id="64" idx="0"/>
          </p:cNvCxnSpPr>
          <p:nvPr/>
        </p:nvCxnSpPr>
        <p:spPr bwMode="auto">
          <a:xfrm>
            <a:off x="2142310" y="1371600"/>
            <a:ext cx="7910788" cy="17617"/>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Rectangle 258"/>
          <p:cNvSpPr>
            <a:spLocks noChangeArrowheads="1"/>
          </p:cNvSpPr>
          <p:nvPr/>
        </p:nvSpPr>
        <p:spPr bwMode="auto">
          <a:xfrm>
            <a:off x="103632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buClrTx/>
              <a:buSzTx/>
              <a:buFont typeface="Wingdings" pitchFamily="2" charset="2"/>
              <a:buNone/>
            </a:pPr>
            <a:r>
              <a:rPr lang="en-US" altLang="en-US" sz="900" b="1" dirty="0" smtClean="0">
                <a:solidFill>
                  <a:srgbClr val="000099"/>
                </a:solidFill>
                <a:latin typeface="Arial" pitchFamily="34" charset="0"/>
              </a:rPr>
              <a:t>Debugger plugin</a:t>
            </a:r>
            <a:endParaRPr lang="en-US" altLang="en-US" sz="900" b="1" dirty="0">
              <a:solidFill>
                <a:srgbClr val="000099"/>
              </a:solidFill>
              <a:latin typeface="Arial" pitchFamily="34" charset="0"/>
            </a:endParaRPr>
          </a:p>
        </p:txBody>
      </p:sp>
      <p:sp>
        <p:nvSpPr>
          <p:cNvPr id="32" name="Rectangle 258"/>
          <p:cNvSpPr>
            <a:spLocks noChangeArrowheads="1"/>
          </p:cNvSpPr>
          <p:nvPr/>
        </p:nvSpPr>
        <p:spPr bwMode="auto">
          <a:xfrm>
            <a:off x="271272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 typeface="Wingdings" pitchFamily="2" charset="2"/>
              <a:buNone/>
            </a:pPr>
            <a:r>
              <a:rPr lang="en-US" altLang="en-US" sz="900" b="1" dirty="0" smtClean="0">
                <a:solidFill>
                  <a:srgbClr val="000099"/>
                </a:solidFill>
                <a:latin typeface="Arial" pitchFamily="34" charset="0"/>
              </a:rPr>
              <a:t>Smart Utility</a:t>
            </a:r>
            <a:endParaRPr lang="en-US" altLang="en-US" sz="900" b="1" dirty="0">
              <a:solidFill>
                <a:srgbClr val="000099"/>
              </a:solidFill>
              <a:latin typeface="Arial" pitchFamily="34" charset="0"/>
            </a:endParaRPr>
          </a:p>
        </p:txBody>
      </p:sp>
      <p:cxnSp>
        <p:nvCxnSpPr>
          <p:cNvPr id="33" name="Straight Connector 2"/>
          <p:cNvCxnSpPr>
            <a:cxnSpLocks noChangeShapeType="1"/>
          </p:cNvCxnSpPr>
          <p:nvPr/>
        </p:nvCxnSpPr>
        <p:spPr bwMode="auto">
          <a:xfrm>
            <a:off x="1057973" y="4548024"/>
            <a:ext cx="1304227" cy="1"/>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4" name="Group 33"/>
          <p:cNvGrpSpPr/>
          <p:nvPr/>
        </p:nvGrpSpPr>
        <p:grpSpPr>
          <a:xfrm>
            <a:off x="2902510" y="3615219"/>
            <a:ext cx="704088" cy="759866"/>
            <a:chOff x="4902481" y="1619952"/>
            <a:chExt cx="704088" cy="759866"/>
          </a:xfrm>
        </p:grpSpPr>
        <p:pic>
          <p:nvPicPr>
            <p:cNvPr id="35" name="Picture 33"/>
            <p:cNvPicPr preferRelativeResize="0">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5013160" y="1619952"/>
              <a:ext cx="493776"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113"/>
            <p:cNvSpPr txBox="1">
              <a:spLocks noChangeArrowheads="1"/>
            </p:cNvSpPr>
            <p:nvPr/>
          </p:nvSpPr>
          <p:spPr bwMode="auto">
            <a:xfrm>
              <a:off x="4902481" y="2242658"/>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err="1"/>
                <a:t>Hien</a:t>
              </a:r>
              <a:r>
                <a:rPr lang="en-US" altLang="en-US" dirty="0"/>
                <a:t> </a:t>
              </a:r>
              <a:r>
                <a:rPr lang="en-US" altLang="en-US" dirty="0" err="1"/>
                <a:t>Dinh</a:t>
              </a:r>
              <a:endParaRPr lang="en-US" altLang="en-US" dirty="0"/>
            </a:p>
          </p:txBody>
        </p:sp>
      </p:grpSp>
      <p:cxnSp>
        <p:nvCxnSpPr>
          <p:cNvPr id="37" name="Straight Connector 2"/>
          <p:cNvCxnSpPr>
            <a:cxnSpLocks noChangeShapeType="1"/>
            <a:stCxn id="7" idx="0"/>
            <a:endCxn id="8" idx="0"/>
          </p:cNvCxnSpPr>
          <p:nvPr/>
        </p:nvCxnSpPr>
        <p:spPr bwMode="auto">
          <a:xfrm>
            <a:off x="5257800" y="3129582"/>
            <a:ext cx="2014825" cy="0"/>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Line 160"/>
          <p:cNvSpPr>
            <a:spLocks noChangeShapeType="1"/>
          </p:cNvSpPr>
          <p:nvPr/>
        </p:nvSpPr>
        <p:spPr bwMode="auto">
          <a:xfrm flipH="1">
            <a:off x="4573434" y="4495800"/>
            <a:ext cx="6277" cy="921354"/>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39" name="Straight Connector 2"/>
          <p:cNvCxnSpPr>
            <a:cxnSpLocks noChangeShapeType="1"/>
          </p:cNvCxnSpPr>
          <p:nvPr/>
        </p:nvCxnSpPr>
        <p:spPr bwMode="auto">
          <a:xfrm>
            <a:off x="4573434" y="4486256"/>
            <a:ext cx="1436003" cy="1588"/>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AutoShape 5"/>
          <p:cNvSpPr>
            <a:spLocks noChangeArrowheads="1"/>
          </p:cNvSpPr>
          <p:nvPr/>
        </p:nvSpPr>
        <p:spPr bwMode="auto">
          <a:xfrm>
            <a:off x="9515982" y="96971"/>
            <a:ext cx="2551314" cy="785812"/>
          </a:xfrm>
          <a:prstGeom prst="roundRect">
            <a:avLst>
              <a:gd name="adj" fmla="val 16667"/>
            </a:avLst>
          </a:prstGeom>
          <a:solidFill>
            <a:srgbClr val="E3D5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eaLnBrk="1" hangingPunct="1">
              <a:lnSpc>
                <a:spcPct val="100000"/>
              </a:lnSpc>
              <a:buClrTx/>
              <a:buSzTx/>
              <a:buFont typeface="Times New Roman" pitchFamily="18" charset="0"/>
              <a:buNone/>
            </a:pPr>
            <a:r>
              <a:rPr lang="en-US" altLang="en-US" sz="1000" b="1" dirty="0">
                <a:latin typeface="Arial" pitchFamily="34" charset="0"/>
              </a:rPr>
              <a:t>Group information </a:t>
            </a:r>
          </a:p>
          <a:p>
            <a:pPr eaLnBrk="1" hangingPunct="1">
              <a:lnSpc>
                <a:spcPct val="100000"/>
              </a:lnSpc>
              <a:buClrTx/>
              <a:buSzTx/>
              <a:buFont typeface="Times New Roman" pitchFamily="18" charset="0"/>
              <a:buNone/>
            </a:pPr>
            <a:r>
              <a:rPr lang="en-US" altLang="en-US" sz="1000" b="1" dirty="0" smtClean="0">
                <a:solidFill>
                  <a:schemeClr val="tx1"/>
                </a:solidFill>
                <a:latin typeface="Arial" pitchFamily="34" charset="0"/>
              </a:rPr>
              <a:t>Member:</a:t>
            </a:r>
            <a:r>
              <a:rPr lang="ja-JP" altLang="en-US" sz="1000" b="1" dirty="0" smtClean="0">
                <a:solidFill>
                  <a:schemeClr val="tx1"/>
                </a:solidFill>
                <a:latin typeface="Arial" pitchFamily="34" charset="0"/>
              </a:rPr>
              <a:t> </a:t>
            </a:r>
            <a:r>
              <a:rPr lang="en-US" altLang="ja-JP" sz="1000" b="1" dirty="0" smtClean="0">
                <a:solidFill>
                  <a:schemeClr val="tx1"/>
                </a:solidFill>
                <a:latin typeface="Arial" pitchFamily="34" charset="0"/>
              </a:rPr>
              <a:t>32</a:t>
            </a:r>
            <a:endParaRPr lang="ja-JP" altLang="en-US" sz="1000" b="1" dirty="0">
              <a:solidFill>
                <a:schemeClr val="tx1"/>
              </a:solidFill>
              <a:latin typeface="Arial" pitchFamily="34" charset="0"/>
            </a:endParaRPr>
          </a:p>
          <a:p>
            <a:pPr eaLnBrk="1" hangingPunct="1">
              <a:lnSpc>
                <a:spcPct val="100000"/>
              </a:lnSpc>
              <a:buClrTx/>
              <a:buSzTx/>
              <a:buFont typeface="Times New Roman" pitchFamily="18" charset="0"/>
              <a:buNone/>
            </a:pPr>
            <a:r>
              <a:rPr lang="en-US" altLang="en-US" sz="1000" b="1" dirty="0">
                <a:latin typeface="Arial" pitchFamily="34" charset="0"/>
              </a:rPr>
              <a:t>Extension: </a:t>
            </a:r>
            <a:r>
              <a:rPr lang="en-US" altLang="en-US" sz="1000" b="1" dirty="0" smtClean="0">
                <a:latin typeface="Arial" pitchFamily="34" charset="0"/>
              </a:rPr>
              <a:t>4019</a:t>
            </a:r>
            <a:endParaRPr lang="en-US" altLang="en-US" sz="1000" b="1" dirty="0">
              <a:latin typeface="Arial" pitchFamily="34" charset="0"/>
            </a:endParaRPr>
          </a:p>
          <a:p>
            <a:pPr eaLnBrk="1" hangingPunct="1">
              <a:lnSpc>
                <a:spcPct val="100000"/>
              </a:lnSpc>
              <a:buClrTx/>
              <a:buSzTx/>
              <a:buFont typeface="Times New Roman" pitchFamily="18" charset="0"/>
              <a:buNone/>
            </a:pPr>
            <a:r>
              <a:rPr lang="en-US" altLang="en-US" sz="1000" b="1" dirty="0">
                <a:latin typeface="Arial" pitchFamily="34" charset="0"/>
              </a:rPr>
              <a:t>Location: 4th floor </a:t>
            </a:r>
            <a:r>
              <a:rPr lang="en-US" altLang="en-US" sz="1000" b="1" dirty="0" smtClean="0">
                <a:latin typeface="Arial" pitchFamily="34" charset="0"/>
              </a:rPr>
              <a:t>(east) </a:t>
            </a:r>
            <a:endParaRPr lang="en-US" altLang="en-US" sz="1000" b="1" dirty="0">
              <a:latin typeface="Arial" pitchFamily="34" charset="0"/>
            </a:endParaRPr>
          </a:p>
        </p:txBody>
      </p:sp>
      <p:sp>
        <p:nvSpPr>
          <p:cNvPr id="41" name="Oval 262"/>
          <p:cNvSpPr>
            <a:spLocks noChangeArrowheads="1"/>
          </p:cNvSpPr>
          <p:nvPr/>
        </p:nvSpPr>
        <p:spPr bwMode="auto">
          <a:xfrm>
            <a:off x="7412903" y="3607888"/>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sp>
        <p:nvSpPr>
          <p:cNvPr id="42" name="Line 160"/>
          <p:cNvSpPr>
            <a:spLocks noChangeShapeType="1"/>
          </p:cNvSpPr>
          <p:nvPr/>
        </p:nvSpPr>
        <p:spPr bwMode="auto">
          <a:xfrm flipH="1">
            <a:off x="2135209" y="1371600"/>
            <a:ext cx="7101" cy="1762397"/>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43" name="Group 42"/>
          <p:cNvGrpSpPr/>
          <p:nvPr/>
        </p:nvGrpSpPr>
        <p:grpSpPr>
          <a:xfrm>
            <a:off x="1790266" y="2063115"/>
            <a:ext cx="704088" cy="760884"/>
            <a:chOff x="1733652" y="203513"/>
            <a:chExt cx="704088" cy="760884"/>
          </a:xfrm>
        </p:grpSpPr>
        <p:pic>
          <p:nvPicPr>
            <p:cNvPr id="44" name="Picture 288"/>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3380" y="203513"/>
              <a:ext cx="493776" cy="640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 name="Text Box 103"/>
            <p:cNvSpPr txBox="1">
              <a:spLocks noChangeArrowheads="1"/>
            </p:cNvSpPr>
            <p:nvPr/>
          </p:nvSpPr>
          <p:spPr bwMode="auto">
            <a:xfrm>
              <a:off x="1733652" y="827237"/>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Van Tran</a:t>
              </a:r>
            </a:p>
          </p:txBody>
        </p:sp>
      </p:grpSp>
      <p:grpSp>
        <p:nvGrpSpPr>
          <p:cNvPr id="46" name="Group 101"/>
          <p:cNvGrpSpPr>
            <a:grpSpLocks/>
          </p:cNvGrpSpPr>
          <p:nvPr/>
        </p:nvGrpSpPr>
        <p:grpSpPr bwMode="auto">
          <a:xfrm>
            <a:off x="3651519" y="6497067"/>
            <a:ext cx="1332918" cy="202236"/>
            <a:chOff x="3887301" y="6279165"/>
            <a:chExt cx="1479104" cy="201934"/>
          </a:xfrm>
        </p:grpSpPr>
        <p:sp>
          <p:nvSpPr>
            <p:cNvPr id="47" name="Text Box 11"/>
            <p:cNvSpPr txBox="1">
              <a:spLocks noChangeArrowheads="1"/>
            </p:cNvSpPr>
            <p:nvPr/>
          </p:nvSpPr>
          <p:spPr bwMode="auto">
            <a:xfrm>
              <a:off x="4018129" y="6279165"/>
              <a:ext cx="1348276" cy="20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eaLnBrk="1" hangingPunct="1">
                <a:lnSpc>
                  <a:spcPct val="100000"/>
                </a:lnSpc>
                <a:spcBef>
                  <a:spcPts val="500"/>
                </a:spcBef>
                <a:buClr>
                  <a:srgbClr val="000000"/>
                </a:buClr>
                <a:buFont typeface="Arial" pitchFamily="34" charset="0"/>
                <a:buChar char="-"/>
              </a:pPr>
              <a:r>
                <a:rPr lang="en-US" altLang="en-US" sz="700" b="1" dirty="0">
                  <a:latin typeface="Arial" pitchFamily="34" charset="0"/>
                </a:rPr>
                <a:t> Senior Engineer</a:t>
              </a:r>
            </a:p>
          </p:txBody>
        </p:sp>
        <p:sp>
          <p:nvSpPr>
            <p:cNvPr id="48" name="Oval 48"/>
            <p:cNvSpPr>
              <a:spLocks noChangeArrowheads="1"/>
            </p:cNvSpPr>
            <p:nvPr/>
          </p:nvSpPr>
          <p:spPr bwMode="auto">
            <a:xfrm>
              <a:off x="3887301" y="6313488"/>
              <a:ext cx="166580" cy="135523"/>
            </a:xfrm>
            <a:prstGeom prst="ellipse">
              <a:avLst/>
            </a:prstGeom>
            <a:solidFill>
              <a:srgbClr val="FF3399"/>
            </a:solidFill>
            <a:ln w="19080">
              <a:solidFill>
                <a:srgbClr val="FF3399"/>
              </a:solidFill>
              <a:miter lim="800000"/>
              <a:headEnd/>
              <a:tailEnd/>
            </a:ln>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
                  <a:srgbClr val="000000"/>
                </a:buClr>
                <a:buFont typeface="Times New Roman" pitchFamily="18" charset="0"/>
                <a:buNone/>
              </a:pPr>
              <a:r>
                <a:rPr lang="en-US" altLang="en-US" sz="700" b="1" i="1">
                  <a:latin typeface="Arial" pitchFamily="34" charset="0"/>
                </a:rPr>
                <a:t>S</a:t>
              </a:r>
            </a:p>
          </p:txBody>
        </p:sp>
      </p:grpSp>
      <p:grpSp>
        <p:nvGrpSpPr>
          <p:cNvPr id="49" name="Group 48"/>
          <p:cNvGrpSpPr/>
          <p:nvPr/>
        </p:nvGrpSpPr>
        <p:grpSpPr>
          <a:xfrm>
            <a:off x="4876800" y="3614777"/>
            <a:ext cx="704088" cy="760751"/>
            <a:chOff x="11125365" y="131256"/>
            <a:chExt cx="704088" cy="760751"/>
          </a:xfrm>
        </p:grpSpPr>
        <p:pic>
          <p:nvPicPr>
            <p:cNvPr id="50" name="Picture 6" descr="1051_NguyenHongHai"/>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30872" y="131256"/>
              <a:ext cx="493823" cy="64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319"/>
            <p:cNvSpPr txBox="1">
              <a:spLocks noChangeArrowheads="1"/>
            </p:cNvSpPr>
            <p:nvPr/>
          </p:nvSpPr>
          <p:spPr bwMode="auto">
            <a:xfrm>
              <a:off x="11125365" y="754847"/>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Hai Ng.</a:t>
              </a:r>
            </a:p>
          </p:txBody>
        </p:sp>
      </p:grpSp>
      <p:sp>
        <p:nvSpPr>
          <p:cNvPr id="52" name="Line 160"/>
          <p:cNvSpPr>
            <a:spLocks noChangeShapeType="1"/>
          </p:cNvSpPr>
          <p:nvPr/>
        </p:nvSpPr>
        <p:spPr bwMode="auto">
          <a:xfrm>
            <a:off x="6009437" y="4481494"/>
            <a:ext cx="5520" cy="943656"/>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53" name="Oval 262"/>
          <p:cNvSpPr>
            <a:spLocks noChangeArrowheads="1"/>
          </p:cNvSpPr>
          <p:nvPr/>
        </p:nvSpPr>
        <p:spPr bwMode="auto">
          <a:xfrm>
            <a:off x="5464676" y="3584659"/>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grpSp>
        <p:nvGrpSpPr>
          <p:cNvPr id="54" name="Group 53"/>
          <p:cNvGrpSpPr/>
          <p:nvPr/>
        </p:nvGrpSpPr>
        <p:grpSpPr>
          <a:xfrm>
            <a:off x="2902510" y="4623790"/>
            <a:ext cx="704088" cy="758627"/>
            <a:chOff x="7121324" y="1743111"/>
            <a:chExt cx="704088" cy="758627"/>
          </a:xfrm>
        </p:grpSpPr>
        <p:pic>
          <p:nvPicPr>
            <p:cNvPr id="55" name="Picture 168"/>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2430" y="1743111"/>
              <a:ext cx="490939" cy="6400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6" name="Text Box 135"/>
            <p:cNvSpPr txBox="1">
              <a:spLocks noChangeArrowheads="1"/>
            </p:cNvSpPr>
            <p:nvPr/>
          </p:nvSpPr>
          <p:spPr bwMode="auto">
            <a:xfrm>
              <a:off x="7121324" y="2364578"/>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Phuong Ng</a:t>
              </a:r>
              <a:r>
                <a:rPr lang="vi-VN" dirty="0"/>
                <a:t>.</a:t>
              </a:r>
              <a:endParaRPr lang="en-US" dirty="0"/>
            </a:p>
          </p:txBody>
        </p:sp>
      </p:grpSp>
      <p:cxnSp>
        <p:nvCxnSpPr>
          <p:cNvPr id="57" name="Straight Connector 2"/>
          <p:cNvCxnSpPr>
            <a:cxnSpLocks noChangeShapeType="1"/>
            <a:endCxn id="6" idx="0"/>
          </p:cNvCxnSpPr>
          <p:nvPr/>
        </p:nvCxnSpPr>
        <p:spPr bwMode="auto">
          <a:xfrm flipV="1">
            <a:off x="1602444" y="3133996"/>
            <a:ext cx="1641832" cy="2"/>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8" name="Group 57"/>
          <p:cNvGrpSpPr/>
          <p:nvPr/>
        </p:nvGrpSpPr>
        <p:grpSpPr>
          <a:xfrm>
            <a:off x="6913323" y="5515861"/>
            <a:ext cx="704129" cy="777160"/>
            <a:chOff x="10699319" y="5509630"/>
            <a:chExt cx="704129" cy="777160"/>
          </a:xfrm>
        </p:grpSpPr>
        <p:pic>
          <p:nvPicPr>
            <p:cNvPr id="59" name="Picture 2"/>
            <p:cNvPicPr preferRelativeResize="0">
              <a:picLocks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0804495" y="5509630"/>
              <a:ext cx="4937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 Box 135"/>
            <p:cNvSpPr txBox="1">
              <a:spLocks noChangeArrowheads="1"/>
            </p:cNvSpPr>
            <p:nvPr/>
          </p:nvSpPr>
          <p:spPr bwMode="auto">
            <a:xfrm>
              <a:off x="10699319" y="6148291"/>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Truc</a:t>
              </a:r>
              <a:r>
                <a:rPr lang="en-US" dirty="0" smtClean="0"/>
                <a:t> Le</a:t>
              </a:r>
              <a:endParaRPr lang="en-US" dirty="0"/>
            </a:p>
          </p:txBody>
        </p:sp>
      </p:grpSp>
      <p:cxnSp>
        <p:nvCxnSpPr>
          <p:cNvPr id="61" name="Straight Connector 2"/>
          <p:cNvCxnSpPr>
            <a:cxnSpLocks noChangeShapeType="1"/>
          </p:cNvCxnSpPr>
          <p:nvPr/>
        </p:nvCxnSpPr>
        <p:spPr bwMode="auto">
          <a:xfrm flipV="1">
            <a:off x="9142081" y="3120523"/>
            <a:ext cx="1986636" cy="2456"/>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 name="Line 160"/>
          <p:cNvSpPr>
            <a:spLocks noChangeShapeType="1"/>
          </p:cNvSpPr>
          <p:nvPr/>
        </p:nvSpPr>
        <p:spPr bwMode="auto">
          <a:xfrm flipH="1">
            <a:off x="9142081" y="3134968"/>
            <a:ext cx="1919" cy="1351800"/>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63" name="Rectangle 258"/>
          <p:cNvSpPr>
            <a:spLocks noChangeArrowheads="1"/>
          </p:cNvSpPr>
          <p:nvPr/>
        </p:nvSpPr>
        <p:spPr bwMode="auto">
          <a:xfrm>
            <a:off x="858012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buClrTx/>
              <a:buSzTx/>
              <a:buFont typeface="Wingdings" pitchFamily="2" charset="2"/>
              <a:buNone/>
            </a:pPr>
            <a:r>
              <a:rPr lang="en-US" altLang="en-US" sz="900" b="1" dirty="0">
                <a:solidFill>
                  <a:srgbClr val="000099"/>
                </a:solidFill>
                <a:latin typeface="Arial" pitchFamily="34" charset="0"/>
              </a:rPr>
              <a:t>RTOS </a:t>
            </a:r>
            <a:r>
              <a:rPr lang="en-US" altLang="en-US" sz="900" b="1" dirty="0" smtClean="0">
                <a:solidFill>
                  <a:srgbClr val="000099"/>
                </a:solidFill>
                <a:latin typeface="Arial" pitchFamily="34" charset="0"/>
              </a:rPr>
              <a:t>Tool</a:t>
            </a:r>
            <a:endParaRPr lang="en-US" altLang="en-US" sz="900" b="1" dirty="0">
              <a:solidFill>
                <a:srgbClr val="000099"/>
              </a:solidFill>
              <a:latin typeface="Arial" pitchFamily="34" charset="0"/>
            </a:endParaRPr>
          </a:p>
        </p:txBody>
      </p:sp>
      <p:sp>
        <p:nvSpPr>
          <p:cNvPr id="64" name="Line 160"/>
          <p:cNvSpPr>
            <a:spLocks noChangeShapeType="1"/>
          </p:cNvSpPr>
          <p:nvPr/>
        </p:nvSpPr>
        <p:spPr bwMode="auto">
          <a:xfrm>
            <a:off x="10053098" y="1389217"/>
            <a:ext cx="5302" cy="1740281"/>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65" name="Group 64"/>
          <p:cNvGrpSpPr/>
          <p:nvPr/>
        </p:nvGrpSpPr>
        <p:grpSpPr>
          <a:xfrm>
            <a:off x="9694184" y="2057400"/>
            <a:ext cx="704088" cy="772314"/>
            <a:chOff x="2894334" y="203513"/>
            <a:chExt cx="704088" cy="772314"/>
          </a:xfrm>
        </p:grpSpPr>
        <p:pic>
          <p:nvPicPr>
            <p:cNvPr id="66" name="Picture 308"/>
            <p:cNvPicPr preferRelativeResize="0">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5967" y="203513"/>
              <a:ext cx="493776" cy="640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Text Box 99"/>
            <p:cNvSpPr txBox="1">
              <a:spLocks noChangeArrowheads="1"/>
            </p:cNvSpPr>
            <p:nvPr/>
          </p:nvSpPr>
          <p:spPr bwMode="auto">
            <a:xfrm>
              <a:off x="2894334" y="838667"/>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Thang Ph.</a:t>
              </a:r>
            </a:p>
          </p:txBody>
        </p:sp>
      </p:grpSp>
      <p:sp>
        <p:nvSpPr>
          <p:cNvPr id="68" name="Line 160"/>
          <p:cNvSpPr>
            <a:spLocks noChangeShapeType="1"/>
          </p:cNvSpPr>
          <p:nvPr/>
        </p:nvSpPr>
        <p:spPr bwMode="auto">
          <a:xfrm flipH="1">
            <a:off x="11119902" y="3134968"/>
            <a:ext cx="5298" cy="2290903"/>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69" name="Rectangle 258"/>
          <p:cNvSpPr>
            <a:spLocks noChangeArrowheads="1"/>
          </p:cNvSpPr>
          <p:nvPr/>
        </p:nvSpPr>
        <p:spPr bwMode="auto">
          <a:xfrm>
            <a:off x="10591800" y="3251093"/>
            <a:ext cx="1097280" cy="274320"/>
          </a:xfrm>
          <a:prstGeom prst="rect">
            <a:avLst/>
          </a:prstGeom>
          <a:ln w="6350">
            <a:headEnd/>
            <a:tailEnd/>
          </a:ln>
        </p:spPr>
        <p:style>
          <a:lnRef idx="2">
            <a:schemeClr val="dk1"/>
          </a:lnRef>
          <a:fillRef idx="1">
            <a:schemeClr val="lt1"/>
          </a:fillRef>
          <a:effectRef idx="0">
            <a:schemeClr val="dk1"/>
          </a:effectRef>
          <a:fontRef idx="minor">
            <a:schemeClr val="dk1"/>
          </a:fontRef>
        </p:style>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100000"/>
              </a:lnSpc>
              <a:buClrTx/>
              <a:buSzTx/>
              <a:buFont typeface="Wingdings" pitchFamily="2" charset="2"/>
              <a:buNone/>
            </a:pPr>
            <a:r>
              <a:rPr lang="en-US" altLang="en-US" sz="900" b="1" dirty="0" smtClean="0">
                <a:solidFill>
                  <a:srgbClr val="000099"/>
                </a:solidFill>
                <a:latin typeface="Arial" pitchFamily="34" charset="0"/>
              </a:rPr>
              <a:t>RTOS Kernel</a:t>
            </a:r>
            <a:endParaRPr lang="en-US" altLang="en-US" sz="900" b="1" dirty="0">
              <a:solidFill>
                <a:srgbClr val="000099"/>
              </a:solidFill>
              <a:latin typeface="Arial" pitchFamily="34" charset="0"/>
            </a:endParaRPr>
          </a:p>
        </p:txBody>
      </p:sp>
      <p:sp>
        <p:nvSpPr>
          <p:cNvPr id="70" name="Rectangle 235"/>
          <p:cNvSpPr>
            <a:spLocks noChangeArrowheads="1"/>
          </p:cNvSpPr>
          <p:nvPr/>
        </p:nvSpPr>
        <p:spPr bwMode="auto">
          <a:xfrm>
            <a:off x="9144000" y="1446301"/>
            <a:ext cx="1747302" cy="187325"/>
          </a:xfrm>
          <a:prstGeom prst="rect">
            <a:avLst/>
          </a:prstGeom>
          <a:solidFill>
            <a:schemeClr val="bg1"/>
          </a:solidFill>
          <a:ln w="6350">
            <a:solidFill>
              <a:srgbClr val="000000"/>
            </a:solidFill>
            <a:miter lim="800000"/>
            <a:headEnd/>
            <a:tailEnd/>
          </a:ln>
          <a:effectLst>
            <a:outerShdw dist="17819" dir="2700000" algn="ctr" rotWithShape="0">
              <a:srgbClr val="000000">
                <a:alpha val="50026"/>
              </a:srgbClr>
            </a:outerShdw>
          </a:effectLst>
        </p:spPr>
        <p:txBody>
          <a:bodyPr wrap="none" lIns="90000" tIns="46800" rIns="90000" bIns="46800" anchor="ct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Tx/>
              <a:buNone/>
            </a:pPr>
            <a:r>
              <a:rPr lang="en-GB" altLang="en-US" sz="1200" b="1" dirty="0" smtClean="0">
                <a:solidFill>
                  <a:srgbClr val="000099"/>
                </a:solidFill>
                <a:latin typeface="Arial" pitchFamily="34" charset="0"/>
              </a:rPr>
              <a:t>Tool Development 4</a:t>
            </a:r>
            <a:endParaRPr lang="en-GB" altLang="en-US" sz="1200" b="1" dirty="0">
              <a:solidFill>
                <a:srgbClr val="000099"/>
              </a:solidFill>
              <a:latin typeface="Arial" pitchFamily="34" charset="0"/>
            </a:endParaRPr>
          </a:p>
        </p:txBody>
      </p:sp>
      <p:sp>
        <p:nvSpPr>
          <p:cNvPr id="71" name="Text Box 165"/>
          <p:cNvSpPr txBox="1">
            <a:spLocks noChangeArrowheads="1"/>
          </p:cNvSpPr>
          <p:nvPr/>
        </p:nvSpPr>
        <p:spPr bwMode="auto">
          <a:xfrm>
            <a:off x="9635130" y="1936994"/>
            <a:ext cx="808956"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Team Leader</a:t>
            </a:r>
          </a:p>
        </p:txBody>
      </p:sp>
      <p:sp>
        <p:nvSpPr>
          <p:cNvPr id="72" name="Rectangle 235"/>
          <p:cNvSpPr>
            <a:spLocks noChangeArrowheads="1"/>
          </p:cNvSpPr>
          <p:nvPr/>
        </p:nvSpPr>
        <p:spPr bwMode="auto">
          <a:xfrm>
            <a:off x="1300698" y="1427746"/>
            <a:ext cx="1747302" cy="187325"/>
          </a:xfrm>
          <a:prstGeom prst="rect">
            <a:avLst/>
          </a:prstGeom>
          <a:solidFill>
            <a:schemeClr val="bg1"/>
          </a:solidFill>
          <a:ln w="6350">
            <a:solidFill>
              <a:srgbClr val="000000"/>
            </a:solidFill>
            <a:miter lim="800000"/>
            <a:headEnd/>
            <a:tailEnd/>
          </a:ln>
          <a:effectLst>
            <a:outerShdw dist="17819" dir="2700000" algn="ctr" rotWithShape="0">
              <a:srgbClr val="000000">
                <a:alpha val="50026"/>
              </a:srgbClr>
            </a:outerShdw>
          </a:effectLst>
        </p:spPr>
        <p:txBody>
          <a:bodyPr wrap="none" lIns="90000" tIns="46800" rIns="90000" bIns="46800" anchor="ctr"/>
          <a:lstStyle>
            <a:lvl1pPr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ct val="50000"/>
              </a:spcBef>
              <a:buClrTx/>
              <a:buSzTx/>
              <a:buFontTx/>
              <a:buNone/>
            </a:pPr>
            <a:r>
              <a:rPr lang="en-GB" altLang="en-US" sz="1200" b="1" dirty="0" smtClean="0">
                <a:solidFill>
                  <a:srgbClr val="000099"/>
                </a:solidFill>
                <a:latin typeface="Arial" pitchFamily="34" charset="0"/>
              </a:rPr>
              <a:t>Tool Development 2</a:t>
            </a:r>
            <a:endParaRPr lang="en-GB" altLang="en-US" sz="1200" b="1" dirty="0">
              <a:solidFill>
                <a:srgbClr val="000099"/>
              </a:solidFill>
              <a:latin typeface="Arial" pitchFamily="34" charset="0"/>
            </a:endParaRPr>
          </a:p>
        </p:txBody>
      </p:sp>
      <p:sp>
        <p:nvSpPr>
          <p:cNvPr id="73" name="Oval 262"/>
          <p:cNvSpPr>
            <a:spLocks noChangeArrowheads="1"/>
          </p:cNvSpPr>
          <p:nvPr/>
        </p:nvSpPr>
        <p:spPr bwMode="auto">
          <a:xfrm>
            <a:off x="2284348" y="2008823"/>
            <a:ext cx="302554" cy="171132"/>
          </a:xfrm>
          <a:prstGeom prst="ellipse">
            <a:avLst/>
          </a:prstGeom>
          <a:solidFill>
            <a:srgbClr val="00B0F0"/>
          </a:solidFill>
          <a:ln w="19080" cap="sq">
            <a:solidFill>
              <a:srgbClr val="00B0F0"/>
            </a:solidFill>
            <a:miter lim="800000"/>
            <a:headEnd/>
            <a:tailEnd/>
          </a:ln>
          <a:effectLs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smtClean="0">
                <a:latin typeface="Arial" pitchFamily="34" charset="0"/>
              </a:rPr>
              <a:t>ASE</a:t>
            </a:r>
            <a:endParaRPr lang="en-US" altLang="en-US" sz="700" b="1" i="1" dirty="0">
              <a:latin typeface="Arial" pitchFamily="34" charset="0"/>
            </a:endParaRPr>
          </a:p>
        </p:txBody>
      </p:sp>
      <p:grpSp>
        <p:nvGrpSpPr>
          <p:cNvPr id="74" name="Group 73"/>
          <p:cNvGrpSpPr/>
          <p:nvPr/>
        </p:nvGrpSpPr>
        <p:grpSpPr>
          <a:xfrm>
            <a:off x="1219200" y="3600029"/>
            <a:ext cx="704088" cy="790246"/>
            <a:chOff x="2582351" y="3598785"/>
            <a:chExt cx="704088" cy="790246"/>
          </a:xfrm>
        </p:grpSpPr>
        <p:grpSp>
          <p:nvGrpSpPr>
            <p:cNvPr id="75" name="Group 74"/>
            <p:cNvGrpSpPr/>
            <p:nvPr/>
          </p:nvGrpSpPr>
          <p:grpSpPr>
            <a:xfrm>
              <a:off x="2582351" y="3628928"/>
              <a:ext cx="704088" cy="760103"/>
              <a:chOff x="7427289" y="202389"/>
              <a:chExt cx="704088" cy="760103"/>
            </a:xfrm>
          </p:grpSpPr>
          <p:pic>
            <p:nvPicPr>
              <p:cNvPr id="77" name="Picture 271"/>
              <p:cNvPicPr preferRelativeResize="0">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7288" y="202389"/>
                <a:ext cx="493776" cy="640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 name="Text Box 135"/>
              <p:cNvSpPr txBox="1">
                <a:spLocks noChangeArrowheads="1"/>
              </p:cNvSpPr>
              <p:nvPr/>
            </p:nvSpPr>
            <p:spPr bwMode="auto">
              <a:xfrm>
                <a:off x="7427289" y="825332"/>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a:t>Vinh</a:t>
                </a:r>
                <a:r>
                  <a:rPr lang="en-US" dirty="0"/>
                  <a:t> Luong </a:t>
                </a:r>
              </a:p>
            </p:txBody>
          </p:sp>
        </p:grpSp>
        <p:sp>
          <p:nvSpPr>
            <p:cNvPr id="76" name="Oval 262"/>
            <p:cNvSpPr>
              <a:spLocks noChangeArrowheads="1"/>
            </p:cNvSpPr>
            <p:nvPr/>
          </p:nvSpPr>
          <p:spPr bwMode="auto">
            <a:xfrm>
              <a:off x="3112971" y="3598785"/>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grpSp>
      <p:grpSp>
        <p:nvGrpSpPr>
          <p:cNvPr id="79" name="Group 78"/>
          <p:cNvGrpSpPr/>
          <p:nvPr/>
        </p:nvGrpSpPr>
        <p:grpSpPr>
          <a:xfrm>
            <a:off x="4200876" y="4602863"/>
            <a:ext cx="704088" cy="800480"/>
            <a:chOff x="4200876" y="4623317"/>
            <a:chExt cx="704088" cy="800480"/>
          </a:xfrm>
        </p:grpSpPr>
        <p:grpSp>
          <p:nvGrpSpPr>
            <p:cNvPr id="80" name="Group 79"/>
            <p:cNvGrpSpPr/>
            <p:nvPr/>
          </p:nvGrpSpPr>
          <p:grpSpPr>
            <a:xfrm>
              <a:off x="4200876" y="4662010"/>
              <a:ext cx="704088" cy="761787"/>
              <a:chOff x="9009170" y="166415"/>
              <a:chExt cx="704088" cy="761787"/>
            </a:xfrm>
          </p:grpSpPr>
          <p:pic>
            <p:nvPicPr>
              <p:cNvPr id="82" name="Picture 200"/>
              <p:cNvPicPr preferRelativeResize="0">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3921" y="166415"/>
                <a:ext cx="493823" cy="641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 name="Text Box 64"/>
              <p:cNvSpPr txBox="1">
                <a:spLocks noChangeArrowheads="1"/>
              </p:cNvSpPr>
              <p:nvPr/>
            </p:nvSpPr>
            <p:spPr bwMode="auto">
              <a:xfrm>
                <a:off x="9009170" y="791042"/>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GB" altLang="ja-JP" dirty="0" err="1"/>
                  <a:t>Phong</a:t>
                </a:r>
                <a:r>
                  <a:rPr lang="en-GB" altLang="ja-JP" dirty="0"/>
                  <a:t> H.</a:t>
                </a:r>
                <a:endParaRPr lang="en-US" altLang="en-US" dirty="0"/>
              </a:p>
            </p:txBody>
          </p:sp>
        </p:grpSp>
        <p:sp>
          <p:nvSpPr>
            <p:cNvPr id="81" name="Oval 262"/>
            <p:cNvSpPr>
              <a:spLocks noChangeArrowheads="1"/>
            </p:cNvSpPr>
            <p:nvPr/>
          </p:nvSpPr>
          <p:spPr bwMode="auto">
            <a:xfrm>
              <a:off x="4704201" y="4623317"/>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grpSp>
      <p:grpSp>
        <p:nvGrpSpPr>
          <p:cNvPr id="84" name="Group 83"/>
          <p:cNvGrpSpPr/>
          <p:nvPr/>
        </p:nvGrpSpPr>
        <p:grpSpPr>
          <a:xfrm>
            <a:off x="10776673" y="3586656"/>
            <a:ext cx="704088" cy="816992"/>
            <a:chOff x="10714574" y="3572839"/>
            <a:chExt cx="704088" cy="816992"/>
          </a:xfrm>
        </p:grpSpPr>
        <p:grpSp>
          <p:nvGrpSpPr>
            <p:cNvPr id="85" name="Group 84"/>
            <p:cNvGrpSpPr/>
            <p:nvPr/>
          </p:nvGrpSpPr>
          <p:grpSpPr>
            <a:xfrm>
              <a:off x="10714574" y="3628128"/>
              <a:ext cx="704088" cy="761703"/>
              <a:chOff x="2682205" y="1576205"/>
              <a:chExt cx="704088" cy="761703"/>
            </a:xfrm>
          </p:grpSpPr>
          <p:pic>
            <p:nvPicPr>
              <p:cNvPr id="87" name="Picture 19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92096" y="1576205"/>
                <a:ext cx="493776" cy="641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 name="Text Box 383"/>
              <p:cNvSpPr txBox="1">
                <a:spLocks noChangeArrowheads="1"/>
              </p:cNvSpPr>
              <p:nvPr/>
            </p:nvSpPr>
            <p:spPr bwMode="auto">
              <a:xfrm>
                <a:off x="2682205" y="2200748"/>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Kinh Ng.</a:t>
                </a:r>
              </a:p>
            </p:txBody>
          </p:sp>
        </p:grpSp>
        <p:sp>
          <p:nvSpPr>
            <p:cNvPr id="86" name="Oval 262"/>
            <p:cNvSpPr>
              <a:spLocks noChangeArrowheads="1"/>
            </p:cNvSpPr>
            <p:nvPr/>
          </p:nvSpPr>
          <p:spPr bwMode="auto">
            <a:xfrm>
              <a:off x="11228698" y="3572839"/>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grpSp>
      <p:sp>
        <p:nvSpPr>
          <p:cNvPr id="89" name="Text Box 30"/>
          <p:cNvSpPr txBox="1">
            <a:spLocks noChangeArrowheads="1"/>
          </p:cNvSpPr>
          <p:nvPr/>
        </p:nvSpPr>
        <p:spPr bwMode="auto">
          <a:xfrm>
            <a:off x="6721838" y="6494479"/>
            <a:ext cx="1361614" cy="20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eaLnBrk="1" hangingPunct="1">
              <a:lnSpc>
                <a:spcPct val="100000"/>
              </a:lnSpc>
              <a:spcBef>
                <a:spcPct val="50000"/>
              </a:spcBef>
              <a:buClrTx/>
              <a:buSzTx/>
              <a:buFontTx/>
              <a:buNone/>
            </a:pPr>
            <a:r>
              <a:rPr lang="en-US" altLang="en-US" sz="700" b="1" dirty="0">
                <a:latin typeface="Arial" pitchFamily="34" charset="0"/>
              </a:rPr>
              <a:t>- Associate Staff Engineer</a:t>
            </a:r>
          </a:p>
        </p:txBody>
      </p:sp>
      <p:sp>
        <p:nvSpPr>
          <p:cNvPr id="90" name="Oval 12"/>
          <p:cNvSpPr>
            <a:spLocks noChangeArrowheads="1"/>
          </p:cNvSpPr>
          <p:nvPr/>
        </p:nvSpPr>
        <p:spPr bwMode="auto">
          <a:xfrm>
            <a:off x="6395598" y="6524640"/>
            <a:ext cx="386800" cy="147638"/>
          </a:xfrm>
          <a:prstGeom prst="ellipse">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defRPr>
                <a:solidFill>
                  <a:srgbClr val="000000"/>
                </a:solidFill>
                <a:latin typeface="Verdana" pitchFamily="34" charset="0"/>
                <a:cs typeface="Arial" pitchFamily="34" charset="0"/>
              </a:defRPr>
            </a:lvl5pPr>
            <a:lvl6pPr marL="25146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6pPr>
            <a:lvl7pPr marL="29718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7pPr>
            <a:lvl8pPr marL="34290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8pPr>
            <a:lvl9pPr marL="3886200" indent="-228600" eaLnBrk="0" fontAlgn="base" hangingPunct="0">
              <a:lnSpc>
                <a:spcPts val="2588"/>
              </a:lnSpc>
              <a:spcBef>
                <a:spcPct val="0"/>
              </a:spcBef>
              <a:spcAft>
                <a:spcPct val="0"/>
              </a:spcAft>
              <a:buClr>
                <a:srgbClr val="000000"/>
              </a:buClr>
              <a:buSzPct val="100000"/>
              <a:buFont typeface="Arial" pitchFamily="34" charset="0"/>
              <a:buChar char="–"/>
              <a:defRPr>
                <a:solidFill>
                  <a:srgbClr val="000000"/>
                </a:solidFill>
                <a:latin typeface="Verdana" pitchFamily="34" charset="0"/>
                <a:cs typeface="Arial" pitchFamily="34" charset="0"/>
              </a:defRPr>
            </a:lvl9pPr>
          </a:lstStyle>
          <a:p>
            <a:pPr algn="ctr" eaLnBrk="1" hangingPunct="1">
              <a:lnSpc>
                <a:spcPct val="75000"/>
              </a:lnSpc>
              <a:spcBef>
                <a:spcPct val="50000"/>
              </a:spcBef>
              <a:buClrTx/>
              <a:buSzTx/>
              <a:buFontTx/>
              <a:buNone/>
            </a:pPr>
            <a:r>
              <a:rPr lang="en-US" altLang="en-US" sz="700" b="1" dirty="0">
                <a:latin typeface="Arial" pitchFamily="34" charset="0"/>
              </a:rPr>
              <a:t>ASE</a:t>
            </a:r>
          </a:p>
        </p:txBody>
      </p:sp>
      <p:sp>
        <p:nvSpPr>
          <p:cNvPr id="91" name="Line 160"/>
          <p:cNvSpPr>
            <a:spLocks noChangeShapeType="1"/>
          </p:cNvSpPr>
          <p:nvPr/>
        </p:nvSpPr>
        <p:spPr bwMode="auto">
          <a:xfrm>
            <a:off x="2362200" y="4557703"/>
            <a:ext cx="0" cy="887746"/>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92" name="Line 160"/>
          <p:cNvSpPr>
            <a:spLocks noChangeShapeType="1"/>
          </p:cNvSpPr>
          <p:nvPr/>
        </p:nvSpPr>
        <p:spPr bwMode="auto">
          <a:xfrm>
            <a:off x="10740709" y="5433852"/>
            <a:ext cx="2919" cy="265982"/>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93" name="Line 160"/>
          <p:cNvSpPr>
            <a:spLocks noChangeShapeType="1"/>
          </p:cNvSpPr>
          <p:nvPr/>
        </p:nvSpPr>
        <p:spPr bwMode="auto">
          <a:xfrm>
            <a:off x="11510886" y="5442632"/>
            <a:ext cx="1459" cy="293864"/>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94" name="Straight Connector 2"/>
          <p:cNvCxnSpPr>
            <a:cxnSpLocks noChangeShapeType="1"/>
          </p:cNvCxnSpPr>
          <p:nvPr/>
        </p:nvCxnSpPr>
        <p:spPr bwMode="auto">
          <a:xfrm flipV="1">
            <a:off x="10727260" y="5426599"/>
            <a:ext cx="783626" cy="1588"/>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95" name="Group 94"/>
          <p:cNvGrpSpPr/>
          <p:nvPr/>
        </p:nvGrpSpPr>
        <p:grpSpPr>
          <a:xfrm>
            <a:off x="10758344" y="4622745"/>
            <a:ext cx="704129" cy="760716"/>
            <a:chOff x="1781085" y="4600623"/>
            <a:chExt cx="704129" cy="760716"/>
          </a:xfrm>
        </p:grpSpPr>
        <p:pic>
          <p:nvPicPr>
            <p:cNvPr id="96" name="Picture 9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05000" y="4600623"/>
              <a:ext cx="468425" cy="641205"/>
            </a:xfrm>
            <a:prstGeom prst="rect">
              <a:avLst/>
            </a:prstGeom>
            <a:solidFill>
              <a:schemeClr val="bg1"/>
            </a:solidFill>
          </p:spPr>
        </p:pic>
        <p:sp>
          <p:nvSpPr>
            <p:cNvPr id="97" name="Text Box 135"/>
            <p:cNvSpPr txBox="1">
              <a:spLocks noChangeArrowheads="1"/>
            </p:cNvSpPr>
            <p:nvPr/>
          </p:nvSpPr>
          <p:spPr bwMode="auto">
            <a:xfrm>
              <a:off x="1781085" y="5222840"/>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Quyet</a:t>
              </a:r>
              <a:r>
                <a:rPr lang="en-US" dirty="0" smtClean="0"/>
                <a:t> Trinh</a:t>
              </a:r>
              <a:endParaRPr lang="en-US" dirty="0"/>
            </a:p>
          </p:txBody>
        </p:sp>
      </p:grpSp>
      <p:sp>
        <p:nvSpPr>
          <p:cNvPr id="98" name="Line 160"/>
          <p:cNvSpPr>
            <a:spLocks noChangeShapeType="1"/>
          </p:cNvSpPr>
          <p:nvPr/>
        </p:nvSpPr>
        <p:spPr bwMode="auto">
          <a:xfrm>
            <a:off x="4221104" y="5432223"/>
            <a:ext cx="2919" cy="265982"/>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99" name="Line 160"/>
          <p:cNvSpPr>
            <a:spLocks noChangeShapeType="1"/>
          </p:cNvSpPr>
          <p:nvPr/>
        </p:nvSpPr>
        <p:spPr bwMode="auto">
          <a:xfrm>
            <a:off x="4932039" y="5432221"/>
            <a:ext cx="0" cy="287277"/>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100" name="Straight Connector 2"/>
          <p:cNvCxnSpPr>
            <a:cxnSpLocks noChangeShapeType="1"/>
          </p:cNvCxnSpPr>
          <p:nvPr/>
        </p:nvCxnSpPr>
        <p:spPr bwMode="auto">
          <a:xfrm flipV="1">
            <a:off x="4215339" y="5426600"/>
            <a:ext cx="719297" cy="1587"/>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Line 160"/>
          <p:cNvSpPr>
            <a:spLocks noChangeShapeType="1"/>
          </p:cNvSpPr>
          <p:nvPr/>
        </p:nvSpPr>
        <p:spPr bwMode="auto">
          <a:xfrm>
            <a:off x="5652298" y="5438571"/>
            <a:ext cx="1221" cy="278558"/>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102" name="Line 160"/>
          <p:cNvSpPr>
            <a:spLocks noChangeShapeType="1"/>
          </p:cNvSpPr>
          <p:nvPr/>
        </p:nvSpPr>
        <p:spPr bwMode="auto">
          <a:xfrm flipH="1">
            <a:off x="6363980" y="5438571"/>
            <a:ext cx="382" cy="310625"/>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103" name="Straight Connector 2"/>
          <p:cNvCxnSpPr>
            <a:cxnSpLocks noChangeShapeType="1"/>
          </p:cNvCxnSpPr>
          <p:nvPr/>
        </p:nvCxnSpPr>
        <p:spPr bwMode="auto">
          <a:xfrm flipV="1">
            <a:off x="5647280" y="5432950"/>
            <a:ext cx="719297" cy="1587"/>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04" name="Group 103"/>
          <p:cNvGrpSpPr/>
          <p:nvPr/>
        </p:nvGrpSpPr>
        <p:grpSpPr>
          <a:xfrm>
            <a:off x="5638800" y="4623104"/>
            <a:ext cx="704088" cy="759999"/>
            <a:chOff x="9161390" y="1656014"/>
            <a:chExt cx="704088" cy="759999"/>
          </a:xfrm>
        </p:grpSpPr>
        <p:pic>
          <p:nvPicPr>
            <p:cNvPr id="105" name="Picture 20"/>
            <p:cNvPicPr preferRelativeResize="0">
              <a:picLocks/>
            </p:cNvPicPr>
            <p:nvPr/>
          </p:nvPicPr>
          <p:blipFill>
            <a:blip r:embed="rId17">
              <a:extLst>
                <a:ext uri="{28A0092B-C50C-407E-A947-70E740481C1C}">
                  <a14:useLocalDpi xmlns:a14="http://schemas.microsoft.com/office/drawing/2010/main" val="0"/>
                </a:ext>
              </a:extLst>
            </a:blip>
            <a:srcRect/>
            <a:stretch>
              <a:fillRect/>
            </a:stretch>
          </p:blipFill>
          <p:spPr bwMode="auto">
            <a:xfrm>
              <a:off x="9267671" y="1656014"/>
              <a:ext cx="493823"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333"/>
            <p:cNvSpPr txBox="1">
              <a:spLocks noChangeArrowheads="1"/>
            </p:cNvSpPr>
            <p:nvPr/>
          </p:nvSpPr>
          <p:spPr bwMode="auto">
            <a:xfrm>
              <a:off x="9161390" y="2278853"/>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Hoa Dang</a:t>
              </a:r>
            </a:p>
          </p:txBody>
        </p:sp>
      </p:grpSp>
      <p:grpSp>
        <p:nvGrpSpPr>
          <p:cNvPr id="107" name="Group 106"/>
          <p:cNvGrpSpPr/>
          <p:nvPr/>
        </p:nvGrpSpPr>
        <p:grpSpPr>
          <a:xfrm>
            <a:off x="5306293" y="5523577"/>
            <a:ext cx="705961" cy="761729"/>
            <a:chOff x="7156812" y="1142641"/>
            <a:chExt cx="705961" cy="761729"/>
          </a:xfrm>
        </p:grpSpPr>
        <p:pic>
          <p:nvPicPr>
            <p:cNvPr id="108"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63370" y="1142641"/>
              <a:ext cx="493823" cy="64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ext Box 135"/>
            <p:cNvSpPr txBox="1">
              <a:spLocks noChangeArrowheads="1"/>
            </p:cNvSpPr>
            <p:nvPr/>
          </p:nvSpPr>
          <p:spPr bwMode="auto">
            <a:xfrm>
              <a:off x="7156812" y="1765871"/>
              <a:ext cx="705961"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a:t>Hoai</a:t>
              </a:r>
              <a:r>
                <a:rPr lang="en-US" dirty="0"/>
                <a:t> Tran</a:t>
              </a:r>
            </a:p>
          </p:txBody>
        </p:sp>
      </p:grpSp>
      <p:grpSp>
        <p:nvGrpSpPr>
          <p:cNvPr id="110" name="Group 109"/>
          <p:cNvGrpSpPr/>
          <p:nvPr/>
        </p:nvGrpSpPr>
        <p:grpSpPr>
          <a:xfrm>
            <a:off x="4578810" y="5522404"/>
            <a:ext cx="704129" cy="764074"/>
            <a:chOff x="4518174" y="5598552"/>
            <a:chExt cx="704129" cy="764074"/>
          </a:xfrm>
        </p:grpSpPr>
        <p:pic>
          <p:nvPicPr>
            <p:cNvPr id="111" name="Picture 110">
              <a:extLst>
                <a:ext uri="{FF2B5EF4-FFF2-40B4-BE49-F238E27FC236}">
                  <a16:creationId xmlns:lc="http://schemas.openxmlformats.org/drawingml/2006/lockedCanvas" xmlns:a16="http://schemas.microsoft.com/office/drawing/2014/main" xmlns:xdr="http://schemas.openxmlformats.org/drawingml/2006/spreadsheetDrawing" xmlns="" id="{00000000-0008-0000-0300-000020000000}"/>
                </a:ext>
              </a:extLst>
            </p:cNvPr>
            <p:cNvPicPr preferRelativeResize="0">
              <a:picLocks/>
            </p:cNvPicPr>
            <p:nvPr/>
          </p:nvPicPr>
          <p:blipFill>
            <a:blip r:embed="rId19" cstate="print">
              <a:extLst>
                <a:ext uri="{28A0092B-C50C-407E-A947-70E740481C1C}">
                  <a14:useLocalDpi xmlns:a14="http://schemas.microsoft.com/office/drawing/2010/main" val="0"/>
                </a:ext>
              </a:extLst>
            </a:blip>
            <a:stretch>
              <a:fillRect/>
            </a:stretch>
          </p:blipFill>
          <p:spPr>
            <a:xfrm>
              <a:off x="4623350" y="5598552"/>
              <a:ext cx="493776" cy="640080"/>
            </a:xfrm>
            <a:prstGeom prst="rect">
              <a:avLst/>
            </a:prstGeom>
          </p:spPr>
        </p:pic>
        <p:sp>
          <p:nvSpPr>
            <p:cNvPr id="112" name="Text Box 135"/>
            <p:cNvSpPr txBox="1">
              <a:spLocks noChangeArrowheads="1"/>
            </p:cNvSpPr>
            <p:nvPr/>
          </p:nvSpPr>
          <p:spPr bwMode="auto">
            <a:xfrm>
              <a:off x="4518174" y="6224127"/>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smtClean="0"/>
                <a:t>Thanh Pham</a:t>
              </a:r>
              <a:endParaRPr lang="en-US" dirty="0"/>
            </a:p>
          </p:txBody>
        </p:sp>
      </p:grpSp>
      <p:grpSp>
        <p:nvGrpSpPr>
          <p:cNvPr id="113" name="Group 112"/>
          <p:cNvGrpSpPr/>
          <p:nvPr/>
        </p:nvGrpSpPr>
        <p:grpSpPr>
          <a:xfrm>
            <a:off x="6017709" y="5522126"/>
            <a:ext cx="704129" cy="764631"/>
            <a:chOff x="6017709" y="5590773"/>
            <a:chExt cx="704129" cy="764631"/>
          </a:xfrm>
        </p:grpSpPr>
        <p:pic>
          <p:nvPicPr>
            <p:cNvPr id="114" name="Picture 113">
              <a:extLst>
                <a:ext uri="{FF2B5EF4-FFF2-40B4-BE49-F238E27FC236}">
                  <a16:creationId xmlns:lc="http://schemas.openxmlformats.org/drawingml/2006/lockedCanvas" xmlns:a16="http://schemas.microsoft.com/office/drawing/2014/main" xmlns:xdr="http://schemas.openxmlformats.org/drawingml/2006/spreadsheetDrawing" xmlns="" id="{00000000-0008-0000-0300-000009000000}"/>
                </a:ext>
              </a:extLst>
            </p:cNvPr>
            <p:cNvPicPr preferRelativeResize="0">
              <a:picLocks/>
            </p:cNvPicPr>
            <p:nvPr/>
          </p:nvPicPr>
          <p:blipFill>
            <a:blip r:embed="rId20" cstate="print">
              <a:extLst>
                <a:ext uri="{28A0092B-C50C-407E-A947-70E740481C1C}">
                  <a14:useLocalDpi xmlns:a14="http://schemas.microsoft.com/office/drawing/2010/main" val="0"/>
                </a:ext>
              </a:extLst>
            </a:blip>
            <a:stretch>
              <a:fillRect/>
            </a:stretch>
          </p:blipFill>
          <p:spPr>
            <a:xfrm>
              <a:off x="6122885" y="5590773"/>
              <a:ext cx="493776" cy="640080"/>
            </a:xfrm>
            <a:prstGeom prst="rect">
              <a:avLst/>
            </a:prstGeom>
          </p:spPr>
        </p:pic>
        <p:sp>
          <p:nvSpPr>
            <p:cNvPr id="115" name="Text Box 135"/>
            <p:cNvSpPr txBox="1">
              <a:spLocks noChangeArrowheads="1"/>
            </p:cNvSpPr>
            <p:nvPr/>
          </p:nvSpPr>
          <p:spPr bwMode="auto">
            <a:xfrm>
              <a:off x="6017709" y="6216905"/>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Duy</a:t>
              </a:r>
              <a:r>
                <a:rPr lang="en-US" dirty="0" smtClean="0"/>
                <a:t> Ng.</a:t>
              </a:r>
              <a:endParaRPr lang="en-US" dirty="0"/>
            </a:p>
          </p:txBody>
        </p:sp>
      </p:grpSp>
      <p:grpSp>
        <p:nvGrpSpPr>
          <p:cNvPr id="116" name="Group 115"/>
          <p:cNvGrpSpPr/>
          <p:nvPr/>
        </p:nvGrpSpPr>
        <p:grpSpPr>
          <a:xfrm>
            <a:off x="10425181" y="5519579"/>
            <a:ext cx="704129" cy="769725"/>
            <a:chOff x="10191895" y="5476905"/>
            <a:chExt cx="704129" cy="769725"/>
          </a:xfrm>
        </p:grpSpPr>
        <p:pic>
          <p:nvPicPr>
            <p:cNvPr id="117" name="Picture 116">
              <a:extLst>
                <a:ext uri="{FF2B5EF4-FFF2-40B4-BE49-F238E27FC236}">
                  <a16:creationId xmlns:lc="http://schemas.openxmlformats.org/drawingml/2006/lockedCanvas" xmlns:a16="http://schemas.microsoft.com/office/drawing/2014/main" xmlns:xdr="http://schemas.openxmlformats.org/drawingml/2006/spreadsheetDrawing" xmlns="" id="{00000000-0008-0000-0300-000007000000}"/>
                </a:ext>
              </a:extLst>
            </p:cNvPr>
            <p:cNvPicPr preferRelativeResize="0">
              <a:picLocks/>
            </p:cNvPicPr>
            <p:nvPr/>
          </p:nvPicPr>
          <p:blipFill>
            <a:blip r:embed="rId21" cstate="print">
              <a:extLst>
                <a:ext uri="{28A0092B-C50C-407E-A947-70E740481C1C}">
                  <a14:useLocalDpi xmlns:a14="http://schemas.microsoft.com/office/drawing/2010/main" val="0"/>
                </a:ext>
              </a:extLst>
            </a:blip>
            <a:stretch>
              <a:fillRect/>
            </a:stretch>
          </p:blipFill>
          <p:spPr>
            <a:xfrm>
              <a:off x="10297071" y="5476905"/>
              <a:ext cx="493776" cy="640080"/>
            </a:xfrm>
            <a:prstGeom prst="rect">
              <a:avLst/>
            </a:prstGeom>
          </p:spPr>
        </p:pic>
        <p:sp>
          <p:nvSpPr>
            <p:cNvPr id="118" name="Text Box 135"/>
            <p:cNvSpPr txBox="1">
              <a:spLocks noChangeArrowheads="1"/>
            </p:cNvSpPr>
            <p:nvPr/>
          </p:nvSpPr>
          <p:spPr bwMode="auto">
            <a:xfrm>
              <a:off x="10191895" y="6108131"/>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smtClean="0"/>
                <a:t>Dung Tran</a:t>
              </a:r>
              <a:endParaRPr lang="en-US" dirty="0"/>
            </a:p>
          </p:txBody>
        </p:sp>
      </p:grpSp>
      <p:grpSp>
        <p:nvGrpSpPr>
          <p:cNvPr id="119" name="Group 118"/>
          <p:cNvGrpSpPr/>
          <p:nvPr/>
        </p:nvGrpSpPr>
        <p:grpSpPr>
          <a:xfrm>
            <a:off x="11125200" y="5521690"/>
            <a:ext cx="704129" cy="765502"/>
            <a:chOff x="10949785" y="5473130"/>
            <a:chExt cx="704129" cy="765502"/>
          </a:xfrm>
        </p:grpSpPr>
        <p:pic>
          <p:nvPicPr>
            <p:cNvPr id="120" name="Picture 119">
              <a:extLst>
                <a:ext uri="{FF2B5EF4-FFF2-40B4-BE49-F238E27FC236}">
                  <a16:creationId xmlns:lc="http://schemas.openxmlformats.org/drawingml/2006/lockedCanvas" xmlns:a16="http://schemas.microsoft.com/office/drawing/2014/main" xmlns:xdr="http://schemas.openxmlformats.org/drawingml/2006/spreadsheetDrawing" xmlns="" id="{00000000-0008-0000-0300-000025000000}"/>
                </a:ext>
              </a:extLst>
            </p:cNvPr>
            <p:cNvPicPr preferRelativeResize="0">
              <a:picLocks/>
            </p:cNvPicPr>
            <p:nvPr/>
          </p:nvPicPr>
          <p:blipFill>
            <a:blip r:embed="rId22" cstate="print">
              <a:extLst>
                <a:ext uri="{28A0092B-C50C-407E-A947-70E740481C1C}">
                  <a14:useLocalDpi xmlns:a14="http://schemas.microsoft.com/office/drawing/2010/main" val="0"/>
                </a:ext>
              </a:extLst>
            </a:blip>
            <a:stretch>
              <a:fillRect/>
            </a:stretch>
          </p:blipFill>
          <p:spPr>
            <a:xfrm>
              <a:off x="11054961" y="5473130"/>
              <a:ext cx="493776" cy="640080"/>
            </a:xfrm>
            <a:prstGeom prst="rect">
              <a:avLst/>
            </a:prstGeom>
          </p:spPr>
        </p:pic>
        <p:sp>
          <p:nvSpPr>
            <p:cNvPr id="121" name="Text Box 135"/>
            <p:cNvSpPr txBox="1">
              <a:spLocks noChangeArrowheads="1"/>
            </p:cNvSpPr>
            <p:nvPr/>
          </p:nvSpPr>
          <p:spPr bwMode="auto">
            <a:xfrm>
              <a:off x="10949785" y="6100133"/>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Triet</a:t>
              </a:r>
              <a:r>
                <a:rPr lang="en-US" dirty="0" smtClean="0"/>
                <a:t> Pham</a:t>
              </a:r>
              <a:endParaRPr lang="en-US" dirty="0"/>
            </a:p>
          </p:txBody>
        </p:sp>
      </p:grpSp>
      <p:grpSp>
        <p:nvGrpSpPr>
          <p:cNvPr id="122" name="Group 121"/>
          <p:cNvGrpSpPr/>
          <p:nvPr/>
        </p:nvGrpSpPr>
        <p:grpSpPr>
          <a:xfrm>
            <a:off x="3895782" y="5521848"/>
            <a:ext cx="704129" cy="765186"/>
            <a:chOff x="7999463" y="5577461"/>
            <a:chExt cx="704129" cy="765186"/>
          </a:xfrm>
        </p:grpSpPr>
        <p:pic>
          <p:nvPicPr>
            <p:cNvPr id="123" name="Picture 2"/>
            <p:cNvPicPr preferRelativeResize="0">
              <a:picLocks noChangeArrowheads="1"/>
            </p:cNvPicPr>
            <p:nvPr/>
          </p:nvPicPr>
          <p:blipFill>
            <a:blip r:embed="rId23" cstate="print">
              <a:extLst>
                <a:ext uri="{28A0092B-C50C-407E-A947-70E740481C1C}">
                  <a14:useLocalDpi xmlns:a14="http://schemas.microsoft.com/office/drawing/2010/main" val="0"/>
                </a:ext>
              </a:extLst>
            </a:blip>
            <a:stretch>
              <a:fillRect/>
            </a:stretch>
          </p:blipFill>
          <p:spPr bwMode="auto">
            <a:xfrm>
              <a:off x="8104639" y="5577461"/>
              <a:ext cx="4937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 Box 135"/>
            <p:cNvSpPr txBox="1">
              <a:spLocks noChangeArrowheads="1"/>
            </p:cNvSpPr>
            <p:nvPr/>
          </p:nvSpPr>
          <p:spPr bwMode="auto">
            <a:xfrm>
              <a:off x="7999463" y="6204148"/>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Khoa</a:t>
              </a:r>
              <a:r>
                <a:rPr lang="en-US" dirty="0" smtClean="0"/>
                <a:t> Vo</a:t>
              </a:r>
              <a:endParaRPr lang="en-US" dirty="0"/>
            </a:p>
          </p:txBody>
        </p:sp>
      </p:grpSp>
      <p:cxnSp>
        <p:nvCxnSpPr>
          <p:cNvPr id="125" name="Straight Connector 2"/>
          <p:cNvCxnSpPr>
            <a:cxnSpLocks noChangeShapeType="1"/>
            <a:stCxn id="126" idx="0"/>
          </p:cNvCxnSpPr>
          <p:nvPr/>
        </p:nvCxnSpPr>
        <p:spPr bwMode="auto">
          <a:xfrm flipV="1">
            <a:off x="2008517" y="5442633"/>
            <a:ext cx="680529" cy="2814"/>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6" name="Line 160"/>
          <p:cNvSpPr>
            <a:spLocks noChangeShapeType="1"/>
          </p:cNvSpPr>
          <p:nvPr/>
        </p:nvSpPr>
        <p:spPr bwMode="auto">
          <a:xfrm>
            <a:off x="2008517" y="5445447"/>
            <a:ext cx="17973" cy="675488"/>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27" name="Group 126"/>
          <p:cNvGrpSpPr/>
          <p:nvPr/>
        </p:nvGrpSpPr>
        <p:grpSpPr>
          <a:xfrm>
            <a:off x="1981200" y="4607246"/>
            <a:ext cx="704088" cy="791714"/>
            <a:chOff x="3033597" y="4631603"/>
            <a:chExt cx="704088" cy="791714"/>
          </a:xfrm>
        </p:grpSpPr>
        <p:grpSp>
          <p:nvGrpSpPr>
            <p:cNvPr id="128" name="Group 127"/>
            <p:cNvGrpSpPr/>
            <p:nvPr/>
          </p:nvGrpSpPr>
          <p:grpSpPr>
            <a:xfrm>
              <a:off x="3033597" y="4662490"/>
              <a:ext cx="704088" cy="760827"/>
              <a:chOff x="4239990" y="1599941"/>
              <a:chExt cx="704088" cy="760827"/>
            </a:xfrm>
          </p:grpSpPr>
          <p:pic>
            <p:nvPicPr>
              <p:cNvPr id="130" name="Picture 35"/>
              <p:cNvPicPr preferRelativeResize="0">
                <a:picLocks/>
              </p:cNvPicPr>
              <p:nvPr/>
            </p:nvPicPr>
            <p:blipFill>
              <a:blip r:embed="rId24">
                <a:extLst>
                  <a:ext uri="{28A0092B-C50C-407E-A947-70E740481C1C}">
                    <a14:useLocalDpi xmlns:a14="http://schemas.microsoft.com/office/drawing/2010/main" val="0"/>
                  </a:ext>
                </a:extLst>
              </a:blip>
              <a:srcRect/>
              <a:stretch>
                <a:fillRect/>
              </a:stretch>
            </p:blipFill>
            <p:spPr bwMode="auto">
              <a:xfrm>
                <a:off x="4345907" y="1599941"/>
                <a:ext cx="490939" cy="64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Text Box 113"/>
              <p:cNvSpPr txBox="1">
                <a:spLocks noChangeArrowheads="1"/>
              </p:cNvSpPr>
              <p:nvPr/>
            </p:nvSpPr>
            <p:spPr bwMode="auto">
              <a:xfrm>
                <a:off x="4239990" y="2223608"/>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Nam Ng.</a:t>
                </a:r>
              </a:p>
            </p:txBody>
          </p:sp>
        </p:grpSp>
        <p:sp>
          <p:nvSpPr>
            <p:cNvPr id="129" name="Oval 262"/>
            <p:cNvSpPr>
              <a:spLocks noChangeArrowheads="1"/>
            </p:cNvSpPr>
            <p:nvPr/>
          </p:nvSpPr>
          <p:spPr bwMode="auto">
            <a:xfrm>
              <a:off x="3562073" y="4631603"/>
              <a:ext cx="160734" cy="125912"/>
            </a:xfrm>
            <a:prstGeom prst="ellipse">
              <a:avLst/>
            </a:prstGeom>
            <a:solidFill>
              <a:srgbClr val="FF3399"/>
            </a:solidFill>
            <a:ln w="19080" cap="sq">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Verdana" pitchFamily="34" charset="0"/>
                  <a:cs typeface="Arial" pitchFamily="34" charset="0"/>
                </a:defRPr>
              </a:lvl1pPr>
              <a:lvl2pPr marL="742950" indent="-285750" eaLnBrk="0" hangingPunct="0">
                <a:lnSpc>
                  <a:spcPts val="2588"/>
                </a:lnSpc>
                <a:spcBef>
                  <a:spcPct val="0"/>
                </a:spcBef>
                <a:buClr>
                  <a:srgbClr val="0033CC"/>
                </a:buClr>
                <a:buSzPct val="100000"/>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2pPr>
              <a:lvl3pPr marL="11430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3pPr>
              <a:lvl4pPr marL="1600200" indent="-228600" eaLnBrk="0" hangingPunct="0">
                <a:lnSpc>
                  <a:spcPts val="2588"/>
                </a:lnSpc>
                <a:spcBef>
                  <a:spcPct val="0"/>
                </a:spcBef>
                <a:buClr>
                  <a:srgbClr val="000000"/>
                </a:buClr>
                <a:buSzPct val="100000"/>
                <a:buFont typeface="Verdana"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4pPr>
              <a:lvl5pPr marL="2057400" indent="-228600" eaLnBrk="0" hangingPunct="0">
                <a:lnSpc>
                  <a:spcPts val="2588"/>
                </a:lnSpc>
                <a:spcBef>
                  <a:spcPct val="0"/>
                </a:spcBef>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5pPr>
              <a:lvl6pPr marL="25146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6pPr>
              <a:lvl7pPr marL="29718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7pPr>
              <a:lvl8pPr marL="34290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8pPr>
              <a:lvl9pPr marL="3886200" indent="-228600" defTabSz="457200" eaLnBrk="0" fontAlgn="base" hangingPunct="0">
                <a:lnSpc>
                  <a:spcPts val="2588"/>
                </a:lnSpc>
                <a:spcBef>
                  <a:spcPct val="0"/>
                </a:spcBef>
                <a:spcAft>
                  <a:spcPct val="0"/>
                </a:spcAft>
                <a:buClr>
                  <a:srgbClr val="000000"/>
                </a:buClr>
                <a:buSzPct val="100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4" charset="0"/>
                  <a:cs typeface="Arial" pitchFamily="34" charset="0"/>
                </a:defRPr>
              </a:lvl9pPr>
            </a:lstStyle>
            <a:p>
              <a:pPr algn="ctr" eaLnBrk="1" hangingPunct="1">
                <a:lnSpc>
                  <a:spcPct val="100000"/>
                </a:lnSpc>
                <a:spcBef>
                  <a:spcPts val="438"/>
                </a:spcBef>
                <a:buClrTx/>
                <a:buSzTx/>
                <a:buFontTx/>
                <a:buNone/>
              </a:pPr>
              <a:r>
                <a:rPr lang="en-US" altLang="en-US" sz="700" b="1" i="1" dirty="0">
                  <a:latin typeface="Arial" pitchFamily="34" charset="0"/>
                </a:rPr>
                <a:t>S</a:t>
              </a:r>
            </a:p>
          </p:txBody>
        </p:sp>
      </p:grpSp>
      <p:sp>
        <p:nvSpPr>
          <p:cNvPr id="132" name="Line 160"/>
          <p:cNvSpPr>
            <a:spLocks noChangeShapeType="1"/>
          </p:cNvSpPr>
          <p:nvPr/>
        </p:nvSpPr>
        <p:spPr bwMode="auto">
          <a:xfrm>
            <a:off x="9409258" y="5432223"/>
            <a:ext cx="35" cy="257262"/>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133" name="Straight Connector 2"/>
          <p:cNvCxnSpPr>
            <a:cxnSpLocks noChangeShapeType="1"/>
          </p:cNvCxnSpPr>
          <p:nvPr/>
        </p:nvCxnSpPr>
        <p:spPr bwMode="auto">
          <a:xfrm>
            <a:off x="8483032" y="4487844"/>
            <a:ext cx="1277225" cy="0"/>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38" name="Group 137"/>
          <p:cNvGrpSpPr/>
          <p:nvPr/>
        </p:nvGrpSpPr>
        <p:grpSpPr>
          <a:xfrm>
            <a:off x="9125671" y="5527406"/>
            <a:ext cx="704129" cy="754070"/>
            <a:chOff x="209210" y="5467746"/>
            <a:chExt cx="704129" cy="754070"/>
          </a:xfrm>
        </p:grpSpPr>
        <p:pic>
          <p:nvPicPr>
            <p:cNvPr id="139" name="Picture 2"/>
            <p:cNvPicPr preferRelativeResize="0">
              <a:picLocks noChangeArrowheads="1"/>
            </p:cNvPicPr>
            <p:nvPr/>
          </p:nvPicPr>
          <p:blipFill>
            <a:blip r:embed="rId25" cstate="print">
              <a:extLst>
                <a:ext uri="{28A0092B-C50C-407E-A947-70E740481C1C}">
                  <a14:useLocalDpi xmlns:a14="http://schemas.microsoft.com/office/drawing/2010/main" val="0"/>
                </a:ext>
              </a:extLst>
            </a:blip>
            <a:stretch>
              <a:fillRect/>
            </a:stretch>
          </p:blipFill>
          <p:spPr bwMode="auto">
            <a:xfrm>
              <a:off x="318958" y="5467746"/>
              <a:ext cx="484632"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 name="Text Box 135"/>
            <p:cNvSpPr txBox="1">
              <a:spLocks noChangeArrowheads="1"/>
            </p:cNvSpPr>
            <p:nvPr/>
          </p:nvSpPr>
          <p:spPr bwMode="auto">
            <a:xfrm>
              <a:off x="209210" y="6083317"/>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smtClean="0"/>
                <a:t>Dung Ly</a:t>
              </a:r>
              <a:endParaRPr lang="en-US" dirty="0"/>
            </a:p>
          </p:txBody>
        </p:sp>
      </p:grpSp>
      <p:sp>
        <p:nvSpPr>
          <p:cNvPr id="141" name="Line 160"/>
          <p:cNvSpPr>
            <a:spLocks noChangeShapeType="1"/>
          </p:cNvSpPr>
          <p:nvPr/>
        </p:nvSpPr>
        <p:spPr bwMode="auto">
          <a:xfrm flipH="1">
            <a:off x="10117309" y="5432222"/>
            <a:ext cx="754" cy="278557"/>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42" name="Group 141"/>
          <p:cNvGrpSpPr/>
          <p:nvPr/>
        </p:nvGrpSpPr>
        <p:grpSpPr>
          <a:xfrm>
            <a:off x="9739957" y="5520819"/>
            <a:ext cx="704129" cy="767245"/>
            <a:chOff x="961674" y="5475802"/>
            <a:chExt cx="704129" cy="767245"/>
          </a:xfrm>
        </p:grpSpPr>
        <p:pic>
          <p:nvPicPr>
            <p:cNvPr id="143" name="Picture 2"/>
            <p:cNvPicPr preferRelativeResize="0">
              <a:picLocks noChangeArrowheads="1"/>
            </p:cNvPicPr>
            <p:nvPr/>
          </p:nvPicPr>
          <p:blipFill>
            <a:blip r:embed="rId26" cstate="print">
              <a:extLst>
                <a:ext uri="{28A0092B-C50C-407E-A947-70E740481C1C}">
                  <a14:useLocalDpi xmlns:a14="http://schemas.microsoft.com/office/drawing/2010/main" val="0"/>
                </a:ext>
              </a:extLst>
            </a:blip>
            <a:stretch>
              <a:fillRect/>
            </a:stretch>
          </p:blipFill>
          <p:spPr bwMode="auto">
            <a:xfrm>
              <a:off x="1071422" y="5475802"/>
              <a:ext cx="484632"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 name="Text Box 135"/>
            <p:cNvSpPr txBox="1">
              <a:spLocks noChangeArrowheads="1"/>
            </p:cNvSpPr>
            <p:nvPr/>
          </p:nvSpPr>
          <p:spPr bwMode="auto">
            <a:xfrm>
              <a:off x="961674" y="6104548"/>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Dat</a:t>
              </a:r>
              <a:r>
                <a:rPr lang="en-US" dirty="0" smtClean="0"/>
                <a:t> Phan</a:t>
              </a:r>
              <a:endParaRPr lang="en-US" dirty="0"/>
            </a:p>
          </p:txBody>
        </p:sp>
      </p:grpSp>
      <p:cxnSp>
        <p:nvCxnSpPr>
          <p:cNvPr id="145" name="Straight Connector 2"/>
          <p:cNvCxnSpPr>
            <a:cxnSpLocks noChangeShapeType="1"/>
          </p:cNvCxnSpPr>
          <p:nvPr/>
        </p:nvCxnSpPr>
        <p:spPr bwMode="auto">
          <a:xfrm flipV="1">
            <a:off x="9400609" y="5426600"/>
            <a:ext cx="719297" cy="1587"/>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6" name="Line 160"/>
          <p:cNvSpPr>
            <a:spLocks noChangeShapeType="1"/>
          </p:cNvSpPr>
          <p:nvPr/>
        </p:nvSpPr>
        <p:spPr bwMode="auto">
          <a:xfrm>
            <a:off x="9753600" y="4506781"/>
            <a:ext cx="8019" cy="903785"/>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47" name="Group 146"/>
          <p:cNvGrpSpPr/>
          <p:nvPr/>
        </p:nvGrpSpPr>
        <p:grpSpPr>
          <a:xfrm>
            <a:off x="9414996" y="4622860"/>
            <a:ext cx="705961" cy="760487"/>
            <a:chOff x="5812397" y="1098163"/>
            <a:chExt cx="705961" cy="760487"/>
          </a:xfrm>
        </p:grpSpPr>
        <p:pic>
          <p:nvPicPr>
            <p:cNvPr id="148" name="Picture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926662" y="1098163"/>
              <a:ext cx="482407" cy="64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9" name="Text Box 135"/>
            <p:cNvSpPr txBox="1">
              <a:spLocks noChangeArrowheads="1"/>
            </p:cNvSpPr>
            <p:nvPr/>
          </p:nvSpPr>
          <p:spPr bwMode="auto">
            <a:xfrm>
              <a:off x="5812397" y="1720151"/>
              <a:ext cx="705961"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a:t>Quan</a:t>
              </a:r>
              <a:r>
                <a:rPr lang="en-US" dirty="0"/>
                <a:t> Le</a:t>
              </a:r>
            </a:p>
          </p:txBody>
        </p:sp>
      </p:grpSp>
      <p:sp>
        <p:nvSpPr>
          <p:cNvPr id="153" name="Line 160"/>
          <p:cNvSpPr>
            <a:spLocks noChangeShapeType="1"/>
          </p:cNvSpPr>
          <p:nvPr/>
        </p:nvSpPr>
        <p:spPr bwMode="auto">
          <a:xfrm>
            <a:off x="2685184" y="5445447"/>
            <a:ext cx="17973" cy="675488"/>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54" name="Group 153"/>
          <p:cNvGrpSpPr/>
          <p:nvPr/>
        </p:nvGrpSpPr>
        <p:grpSpPr>
          <a:xfrm>
            <a:off x="1568092" y="5525221"/>
            <a:ext cx="870308" cy="758440"/>
            <a:chOff x="2054380" y="5588842"/>
            <a:chExt cx="870308" cy="758440"/>
          </a:xfrm>
        </p:grpSpPr>
        <p:pic>
          <p:nvPicPr>
            <p:cNvPr id="155" name="Picture 154"/>
            <p:cNvPicPr preferRelativeResize="0">
              <a:picLocks/>
            </p:cNvPicPr>
            <p:nvPr/>
          </p:nvPicPr>
          <p:blipFill>
            <a:blip r:embed="rId28" cstate="print">
              <a:extLst>
                <a:ext uri="{28A0092B-C50C-407E-A947-70E740481C1C}">
                  <a14:useLocalDpi xmlns:a14="http://schemas.microsoft.com/office/drawing/2010/main" val="0"/>
                </a:ext>
              </a:extLst>
            </a:blip>
            <a:stretch>
              <a:fillRect/>
            </a:stretch>
          </p:blipFill>
          <p:spPr>
            <a:xfrm>
              <a:off x="2242646" y="5588842"/>
              <a:ext cx="493776" cy="640080"/>
            </a:xfrm>
            <a:prstGeom prst="rect">
              <a:avLst/>
            </a:prstGeom>
            <a:solidFill>
              <a:schemeClr val="bg1"/>
            </a:solidFill>
            <a:effectLst>
              <a:outerShdw blurRad="50800" dist="50800" sx="1000" sy="1000" algn="ctr" rotWithShape="0">
                <a:schemeClr val="bg1"/>
              </a:outerShdw>
            </a:effectLst>
          </p:spPr>
        </p:pic>
        <p:sp>
          <p:nvSpPr>
            <p:cNvPr id="156" name="Text Box 135"/>
            <p:cNvSpPr txBox="1">
              <a:spLocks noChangeArrowheads="1"/>
            </p:cNvSpPr>
            <p:nvPr/>
          </p:nvSpPr>
          <p:spPr bwMode="auto">
            <a:xfrm>
              <a:off x="2054380" y="6208783"/>
              <a:ext cx="870308"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Chinh</a:t>
              </a:r>
              <a:r>
                <a:rPr lang="en-US" dirty="0" smtClean="0"/>
                <a:t> Ng.</a:t>
              </a:r>
              <a:endParaRPr lang="en-US" dirty="0"/>
            </a:p>
          </p:txBody>
        </p:sp>
      </p:grpSp>
      <p:grpSp>
        <p:nvGrpSpPr>
          <p:cNvPr id="157" name="Group 156"/>
          <p:cNvGrpSpPr/>
          <p:nvPr/>
        </p:nvGrpSpPr>
        <p:grpSpPr>
          <a:xfrm>
            <a:off x="2390226" y="5525260"/>
            <a:ext cx="566525" cy="758362"/>
            <a:chOff x="3023986" y="5508268"/>
            <a:chExt cx="566525" cy="758362"/>
          </a:xfrm>
        </p:grpSpPr>
        <p:pic>
          <p:nvPicPr>
            <p:cNvPr id="158" name="Picture 157"/>
            <p:cNvPicPr preferRelativeResize="0">
              <a:picLocks/>
            </p:cNvPicPr>
            <p:nvPr/>
          </p:nvPicPr>
          <p:blipFill>
            <a:blip r:embed="rId29" cstate="print">
              <a:extLst>
                <a:ext uri="{28A0092B-C50C-407E-A947-70E740481C1C}">
                  <a14:useLocalDpi xmlns:a14="http://schemas.microsoft.com/office/drawing/2010/main" val="0"/>
                </a:ext>
              </a:extLst>
            </a:blip>
            <a:stretch>
              <a:fillRect/>
            </a:stretch>
          </p:blipFill>
          <p:spPr>
            <a:xfrm>
              <a:off x="3060360" y="5508268"/>
              <a:ext cx="493776" cy="640080"/>
            </a:xfrm>
            <a:prstGeom prst="rect">
              <a:avLst/>
            </a:prstGeom>
            <a:solidFill>
              <a:schemeClr val="bg1"/>
            </a:solidFill>
          </p:spPr>
        </p:pic>
        <p:sp>
          <p:nvSpPr>
            <p:cNvPr id="159" name="Text Box 135"/>
            <p:cNvSpPr txBox="1">
              <a:spLocks noChangeArrowheads="1"/>
            </p:cNvSpPr>
            <p:nvPr/>
          </p:nvSpPr>
          <p:spPr bwMode="auto">
            <a:xfrm>
              <a:off x="3023986" y="6129440"/>
              <a:ext cx="566525" cy="13719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Manh</a:t>
              </a:r>
              <a:r>
                <a:rPr lang="en-US" dirty="0" smtClean="0"/>
                <a:t> Le</a:t>
              </a:r>
              <a:endParaRPr lang="en-US" dirty="0"/>
            </a:p>
          </p:txBody>
        </p:sp>
      </p:grpSp>
      <p:sp>
        <p:nvSpPr>
          <p:cNvPr id="160" name="Line 160"/>
          <p:cNvSpPr>
            <a:spLocks noChangeShapeType="1"/>
          </p:cNvSpPr>
          <p:nvPr/>
        </p:nvSpPr>
        <p:spPr bwMode="auto">
          <a:xfrm>
            <a:off x="1048330" y="4544657"/>
            <a:ext cx="0" cy="887746"/>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cxnSp>
        <p:nvCxnSpPr>
          <p:cNvPr id="161" name="Straight Connector 2"/>
          <p:cNvCxnSpPr>
            <a:cxnSpLocks noChangeShapeType="1"/>
            <a:endCxn id="163" idx="0"/>
          </p:cNvCxnSpPr>
          <p:nvPr/>
        </p:nvCxnSpPr>
        <p:spPr bwMode="auto">
          <a:xfrm flipV="1">
            <a:off x="685800" y="5437349"/>
            <a:ext cx="685249" cy="813"/>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2" name="Line 160"/>
          <p:cNvSpPr>
            <a:spLocks noChangeShapeType="1"/>
          </p:cNvSpPr>
          <p:nvPr/>
        </p:nvSpPr>
        <p:spPr bwMode="auto">
          <a:xfrm>
            <a:off x="697685" y="5445447"/>
            <a:ext cx="3392" cy="675848"/>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163" name="Line 160"/>
          <p:cNvSpPr>
            <a:spLocks noChangeShapeType="1"/>
          </p:cNvSpPr>
          <p:nvPr/>
        </p:nvSpPr>
        <p:spPr bwMode="auto">
          <a:xfrm>
            <a:off x="1371049" y="5437349"/>
            <a:ext cx="17973" cy="675488"/>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64" name="Group 163"/>
          <p:cNvGrpSpPr/>
          <p:nvPr/>
        </p:nvGrpSpPr>
        <p:grpSpPr>
          <a:xfrm>
            <a:off x="685800" y="4623642"/>
            <a:ext cx="704088" cy="758922"/>
            <a:chOff x="3522655" y="1599941"/>
            <a:chExt cx="704088" cy="758922"/>
          </a:xfrm>
        </p:grpSpPr>
        <p:pic>
          <p:nvPicPr>
            <p:cNvPr id="165" name="Picture 34"/>
            <p:cNvPicPr preferRelativeResize="0">
              <a:picLocks/>
            </p:cNvPicPr>
            <p:nvPr/>
          </p:nvPicPr>
          <p:blipFill>
            <a:blip r:embed="rId30">
              <a:extLst>
                <a:ext uri="{28A0092B-C50C-407E-A947-70E740481C1C}">
                  <a14:useLocalDpi xmlns:a14="http://schemas.microsoft.com/office/drawing/2010/main" val="0"/>
                </a:ext>
              </a:extLst>
            </a:blip>
            <a:srcRect/>
            <a:stretch>
              <a:fillRect/>
            </a:stretch>
          </p:blipFill>
          <p:spPr bwMode="auto">
            <a:xfrm>
              <a:off x="3632383" y="1599941"/>
              <a:ext cx="493776"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Text Box 113"/>
            <p:cNvSpPr txBox="1">
              <a:spLocks noChangeArrowheads="1"/>
            </p:cNvSpPr>
            <p:nvPr/>
          </p:nvSpPr>
          <p:spPr bwMode="auto">
            <a:xfrm>
              <a:off x="3522655" y="2221703"/>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altLang="en-US" dirty="0"/>
                <a:t>Hoang Ng.</a:t>
              </a:r>
            </a:p>
          </p:txBody>
        </p:sp>
      </p:grpSp>
      <p:grpSp>
        <p:nvGrpSpPr>
          <p:cNvPr id="167" name="Group 166"/>
          <p:cNvGrpSpPr/>
          <p:nvPr/>
        </p:nvGrpSpPr>
        <p:grpSpPr>
          <a:xfrm>
            <a:off x="349033" y="5531949"/>
            <a:ext cx="704088" cy="744985"/>
            <a:chOff x="2156542" y="5564375"/>
            <a:chExt cx="704088" cy="744985"/>
          </a:xfrm>
        </p:grpSpPr>
        <p:pic>
          <p:nvPicPr>
            <p:cNvPr id="168" name="Picture 167"/>
            <p:cNvPicPr preferRelativeResize="0">
              <a:picLocks/>
            </p:cNvPicPr>
            <p:nvPr/>
          </p:nvPicPr>
          <p:blipFill>
            <a:blip r:embed="rId31" cstate="print">
              <a:extLst>
                <a:ext uri="{28A0092B-C50C-407E-A947-70E740481C1C}">
                  <a14:useLocalDpi xmlns:a14="http://schemas.microsoft.com/office/drawing/2010/main" val="0"/>
                </a:ext>
              </a:extLst>
            </a:blip>
            <a:stretch>
              <a:fillRect/>
            </a:stretch>
          </p:blipFill>
          <p:spPr>
            <a:xfrm>
              <a:off x="2261698" y="5564375"/>
              <a:ext cx="493776" cy="640080"/>
            </a:xfrm>
            <a:prstGeom prst="rect">
              <a:avLst/>
            </a:prstGeom>
            <a:solidFill>
              <a:schemeClr val="bg1"/>
            </a:solidFill>
          </p:spPr>
        </p:pic>
        <p:sp>
          <p:nvSpPr>
            <p:cNvPr id="169" name="Text Box 135"/>
            <p:cNvSpPr txBox="1">
              <a:spLocks noChangeArrowheads="1"/>
            </p:cNvSpPr>
            <p:nvPr/>
          </p:nvSpPr>
          <p:spPr bwMode="auto">
            <a:xfrm>
              <a:off x="2156542" y="6172200"/>
              <a:ext cx="704088"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Hieu</a:t>
              </a:r>
              <a:r>
                <a:rPr lang="en-US" dirty="0" smtClean="0"/>
                <a:t> Tran</a:t>
              </a:r>
              <a:endParaRPr lang="en-US" dirty="0"/>
            </a:p>
          </p:txBody>
        </p:sp>
      </p:grpSp>
      <p:grpSp>
        <p:nvGrpSpPr>
          <p:cNvPr id="170" name="Group 169"/>
          <p:cNvGrpSpPr/>
          <p:nvPr/>
        </p:nvGrpSpPr>
        <p:grpSpPr>
          <a:xfrm>
            <a:off x="916717" y="5531977"/>
            <a:ext cx="912083" cy="744928"/>
            <a:chOff x="2872436" y="5560854"/>
            <a:chExt cx="912083" cy="744928"/>
          </a:xfrm>
        </p:grpSpPr>
        <p:pic>
          <p:nvPicPr>
            <p:cNvPr id="171" name="Picture 170"/>
            <p:cNvPicPr preferRelativeResize="0">
              <a:picLocks/>
            </p:cNvPicPr>
            <p:nvPr/>
          </p:nvPicPr>
          <p:blipFill>
            <a:blip r:embed="rId32" cstate="print">
              <a:extLst>
                <a:ext uri="{28A0092B-C50C-407E-A947-70E740481C1C}">
                  <a14:useLocalDpi xmlns:a14="http://schemas.microsoft.com/office/drawing/2010/main" val="0"/>
                </a:ext>
              </a:extLst>
            </a:blip>
            <a:stretch>
              <a:fillRect/>
            </a:stretch>
          </p:blipFill>
          <p:spPr>
            <a:xfrm>
              <a:off x="3081589" y="5560854"/>
              <a:ext cx="493776" cy="640080"/>
            </a:xfrm>
            <a:prstGeom prst="rect">
              <a:avLst/>
            </a:prstGeom>
            <a:solidFill>
              <a:schemeClr val="bg1"/>
            </a:solidFill>
          </p:spPr>
        </p:pic>
        <p:sp>
          <p:nvSpPr>
            <p:cNvPr id="172" name="Text Box 135"/>
            <p:cNvSpPr txBox="1">
              <a:spLocks noChangeArrowheads="1"/>
            </p:cNvSpPr>
            <p:nvPr/>
          </p:nvSpPr>
          <p:spPr bwMode="auto">
            <a:xfrm>
              <a:off x="2872436" y="6168622"/>
              <a:ext cx="912083" cy="13716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smtClean="0"/>
                <a:t>Nguyen D.</a:t>
              </a:r>
              <a:endParaRPr lang="en-US" dirty="0"/>
            </a:p>
          </p:txBody>
        </p:sp>
      </p:grpSp>
      <p:cxnSp>
        <p:nvCxnSpPr>
          <p:cNvPr id="176" name="Straight Connector 2"/>
          <p:cNvCxnSpPr>
            <a:cxnSpLocks noChangeShapeType="1"/>
          </p:cNvCxnSpPr>
          <p:nvPr/>
        </p:nvCxnSpPr>
        <p:spPr bwMode="auto">
          <a:xfrm>
            <a:off x="8141460" y="5417154"/>
            <a:ext cx="683144" cy="1"/>
          </a:xfrm>
          <a:prstGeom prst="line">
            <a:avLst/>
          </a:prstGeom>
          <a:noFill/>
          <a:ln w="19050" algn="ctr">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7" name="Line 160"/>
          <p:cNvSpPr>
            <a:spLocks noChangeShapeType="1"/>
          </p:cNvSpPr>
          <p:nvPr/>
        </p:nvSpPr>
        <p:spPr bwMode="auto">
          <a:xfrm>
            <a:off x="8493476" y="4497335"/>
            <a:ext cx="8019" cy="903785"/>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35" name="Group 134"/>
          <p:cNvGrpSpPr/>
          <p:nvPr/>
        </p:nvGrpSpPr>
        <p:grpSpPr>
          <a:xfrm>
            <a:off x="8135071" y="4621891"/>
            <a:ext cx="704129" cy="762424"/>
            <a:chOff x="520492" y="1100100"/>
            <a:chExt cx="705961" cy="762424"/>
          </a:xfrm>
        </p:grpSpPr>
        <p:pic>
          <p:nvPicPr>
            <p:cNvPr id="136" name="Picture 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31927" y="1100100"/>
              <a:ext cx="483984" cy="64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7" name="Text Box 135"/>
            <p:cNvSpPr txBox="1">
              <a:spLocks noChangeArrowheads="1"/>
            </p:cNvSpPr>
            <p:nvPr/>
          </p:nvSpPr>
          <p:spPr bwMode="auto">
            <a:xfrm>
              <a:off x="520492" y="1724025"/>
              <a:ext cx="705961"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a:t>Vu Pham</a:t>
              </a:r>
            </a:p>
          </p:txBody>
        </p:sp>
      </p:grpSp>
      <p:sp>
        <p:nvSpPr>
          <p:cNvPr id="178" name="Line 160"/>
          <p:cNvSpPr>
            <a:spLocks noChangeShapeType="1"/>
          </p:cNvSpPr>
          <p:nvPr/>
        </p:nvSpPr>
        <p:spPr bwMode="auto">
          <a:xfrm>
            <a:off x="8144521" y="5425151"/>
            <a:ext cx="8879" cy="592120"/>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sp>
        <p:nvSpPr>
          <p:cNvPr id="179" name="Line 160"/>
          <p:cNvSpPr>
            <a:spLocks noChangeShapeType="1"/>
          </p:cNvSpPr>
          <p:nvPr/>
        </p:nvSpPr>
        <p:spPr bwMode="auto">
          <a:xfrm>
            <a:off x="8817862" y="5425151"/>
            <a:ext cx="8879" cy="592120"/>
          </a:xfrm>
          <a:prstGeom prst="line">
            <a:avLst/>
          </a:prstGeom>
          <a:noFill/>
          <a:ln w="1905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b="1">
              <a:solidFill>
                <a:srgbClr val="3C3C3B"/>
              </a:solidFill>
            </a:endParaRPr>
          </a:p>
        </p:txBody>
      </p:sp>
      <p:grpSp>
        <p:nvGrpSpPr>
          <p:cNvPr id="150" name="Group 149"/>
          <p:cNvGrpSpPr/>
          <p:nvPr/>
        </p:nvGrpSpPr>
        <p:grpSpPr>
          <a:xfrm>
            <a:off x="7848600" y="5515689"/>
            <a:ext cx="704129" cy="777505"/>
            <a:chOff x="9357396" y="5484854"/>
            <a:chExt cx="704129" cy="777505"/>
          </a:xfrm>
        </p:grpSpPr>
        <p:pic>
          <p:nvPicPr>
            <p:cNvPr id="151" name="Picture 150">
              <a:extLst>
                <a:ext uri="{FF2B5EF4-FFF2-40B4-BE49-F238E27FC236}">
                  <a16:creationId xmlns:lc="http://schemas.openxmlformats.org/drawingml/2006/lockedCanvas" xmlns:a16="http://schemas.microsoft.com/office/drawing/2014/main" xmlns:xdr="http://schemas.openxmlformats.org/drawingml/2006/spreadsheetDrawing" xmlns="" id="{00000000-0008-0000-0300-00000E000000}"/>
                </a:ext>
              </a:extLst>
            </p:cNvPr>
            <p:cNvPicPr preferRelativeResize="0">
              <a:picLocks/>
            </p:cNvPicPr>
            <p:nvPr/>
          </p:nvPicPr>
          <p:blipFill>
            <a:blip r:embed="rId34" cstate="print">
              <a:extLst>
                <a:ext uri="{28A0092B-C50C-407E-A947-70E740481C1C}">
                  <a14:useLocalDpi xmlns:a14="http://schemas.microsoft.com/office/drawing/2010/main" val="0"/>
                </a:ext>
              </a:extLst>
            </a:blip>
            <a:stretch>
              <a:fillRect/>
            </a:stretch>
          </p:blipFill>
          <p:spPr>
            <a:xfrm>
              <a:off x="9462572" y="5484854"/>
              <a:ext cx="493776" cy="640080"/>
            </a:xfrm>
            <a:prstGeom prst="rect">
              <a:avLst/>
            </a:prstGeom>
          </p:spPr>
        </p:pic>
        <p:sp>
          <p:nvSpPr>
            <p:cNvPr id="152" name="Text Box 135"/>
            <p:cNvSpPr txBox="1">
              <a:spLocks noChangeArrowheads="1"/>
            </p:cNvSpPr>
            <p:nvPr/>
          </p:nvSpPr>
          <p:spPr bwMode="auto">
            <a:xfrm>
              <a:off x="9357396" y="6123860"/>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Huy</a:t>
              </a:r>
              <a:r>
                <a:rPr lang="en-US" dirty="0" smtClean="0"/>
                <a:t> Pho</a:t>
              </a:r>
              <a:endParaRPr lang="en-US" dirty="0"/>
            </a:p>
          </p:txBody>
        </p:sp>
      </p:grpSp>
      <p:grpSp>
        <p:nvGrpSpPr>
          <p:cNvPr id="175" name="Group 174"/>
          <p:cNvGrpSpPr/>
          <p:nvPr/>
        </p:nvGrpSpPr>
        <p:grpSpPr>
          <a:xfrm>
            <a:off x="8486919" y="5523991"/>
            <a:ext cx="704129" cy="760901"/>
            <a:chOff x="8486919" y="5532120"/>
            <a:chExt cx="704129" cy="760901"/>
          </a:xfrm>
        </p:grpSpPr>
        <p:pic>
          <p:nvPicPr>
            <p:cNvPr id="173" name="Picture 172"/>
            <p:cNvPicPr>
              <a:picLocks/>
            </p:cNvPicPr>
            <p:nvPr/>
          </p:nvPicPr>
          <p:blipFill>
            <a:blip r:embed="rId35" cstate="print">
              <a:extLst>
                <a:ext uri="{28A0092B-C50C-407E-A947-70E740481C1C}">
                  <a14:useLocalDpi xmlns:a14="http://schemas.microsoft.com/office/drawing/2010/main" val="0"/>
                </a:ext>
              </a:extLst>
            </a:blip>
            <a:stretch>
              <a:fillRect/>
            </a:stretch>
          </p:blipFill>
          <p:spPr>
            <a:xfrm>
              <a:off x="8602877" y="5532120"/>
              <a:ext cx="493776" cy="640080"/>
            </a:xfrm>
            <a:prstGeom prst="rect">
              <a:avLst/>
            </a:prstGeom>
            <a:solidFill>
              <a:schemeClr val="bg1"/>
            </a:solidFill>
          </p:spPr>
        </p:pic>
        <p:sp>
          <p:nvSpPr>
            <p:cNvPr id="174" name="Text Box 135"/>
            <p:cNvSpPr txBox="1">
              <a:spLocks noChangeArrowheads="1"/>
            </p:cNvSpPr>
            <p:nvPr/>
          </p:nvSpPr>
          <p:spPr bwMode="auto">
            <a:xfrm>
              <a:off x="8486919" y="6154522"/>
              <a:ext cx="704129" cy="13849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Đuc</a:t>
              </a:r>
              <a:r>
                <a:rPr lang="en-US" dirty="0" smtClean="0"/>
                <a:t> Tran</a:t>
              </a:r>
              <a:endParaRPr lang="en-US" dirty="0"/>
            </a:p>
          </p:txBody>
        </p:sp>
      </p:grpSp>
      <p:pic>
        <p:nvPicPr>
          <p:cNvPr id="192" name="Picture 19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822004" y="5410001"/>
            <a:ext cx="451203" cy="23901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195" name="Group 194"/>
          <p:cNvGrpSpPr/>
          <p:nvPr/>
        </p:nvGrpSpPr>
        <p:grpSpPr>
          <a:xfrm>
            <a:off x="2971292" y="5527407"/>
            <a:ext cx="566525" cy="754068"/>
            <a:chOff x="2983686" y="5477177"/>
            <a:chExt cx="566525" cy="754068"/>
          </a:xfrm>
        </p:grpSpPr>
        <p:pic>
          <p:nvPicPr>
            <p:cNvPr id="193" name="Picture 192"/>
            <p:cNvPicPr>
              <a:picLocks/>
            </p:cNvPicPr>
            <p:nvPr/>
          </p:nvPicPr>
          <p:blipFill>
            <a:blip r:embed="rId37" cstate="print">
              <a:extLst>
                <a:ext uri="{28A0092B-C50C-407E-A947-70E740481C1C}">
                  <a14:useLocalDpi xmlns:a14="http://schemas.microsoft.com/office/drawing/2010/main" val="0"/>
                </a:ext>
              </a:extLst>
            </a:blip>
            <a:stretch>
              <a:fillRect/>
            </a:stretch>
          </p:blipFill>
          <p:spPr>
            <a:xfrm>
              <a:off x="3015676" y="5477177"/>
              <a:ext cx="493776" cy="640080"/>
            </a:xfrm>
            <a:prstGeom prst="rect">
              <a:avLst/>
            </a:prstGeom>
            <a:solidFill>
              <a:schemeClr val="bg1"/>
            </a:solidFill>
          </p:spPr>
        </p:pic>
        <p:sp>
          <p:nvSpPr>
            <p:cNvPr id="194" name="Text Box 135"/>
            <p:cNvSpPr txBox="1">
              <a:spLocks noChangeArrowheads="1"/>
            </p:cNvSpPr>
            <p:nvPr/>
          </p:nvSpPr>
          <p:spPr bwMode="auto">
            <a:xfrm>
              <a:off x="2983686" y="6094055"/>
              <a:ext cx="566525" cy="13719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defPPr>
                <a:defRPr lang="de-DE"/>
              </a:defPPr>
              <a:lvl1pPr algn="ctr">
                <a:lnSpc>
                  <a:spcPct val="100000"/>
                </a:lnSpc>
                <a:spcBef>
                  <a:spcPts val="563"/>
                </a:spcBef>
                <a:buClr>
                  <a:srgbClr val="FF33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0" sz="900" b="1">
                  <a:solidFill>
                    <a:srgbClr val="FF0000"/>
                  </a:solidFill>
                  <a:effectLst>
                    <a:outerShdw blurRad="50800" dist="50800" dir="5400000" algn="ctr" rotWithShape="0">
                      <a:srgbClr val="000000"/>
                    </a:outerShdw>
                  </a:effectLst>
                  <a:ea typeface="ＭＳ Ｐゴシック" pitchFamily="50" charset="-128"/>
                </a:defRPr>
              </a:lvl1pPr>
            </a:lstStyle>
            <a:p>
              <a:r>
                <a:rPr lang="en-US" dirty="0" err="1" smtClean="0"/>
                <a:t>Vien</a:t>
              </a:r>
              <a:r>
                <a:rPr lang="en-US" dirty="0" smtClean="0"/>
                <a:t> Ng.</a:t>
              </a:r>
              <a:endParaRPr lang="en-US" dirty="0"/>
            </a:p>
          </p:txBody>
        </p:sp>
      </p:grpSp>
      <p:pic>
        <p:nvPicPr>
          <p:cNvPr id="196" name="Picture 19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296390" y="5467057"/>
            <a:ext cx="451203" cy="23901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26849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5830" b="15830"/>
          <a:stretch>
            <a:fillRect/>
          </a:stretch>
        </p:blipFill>
        <p:spPr/>
      </p:pic>
      <p:sp>
        <p:nvSpPr>
          <p:cNvPr id="4" name="Textplatzhalter 3"/>
          <p:cNvSpPr>
            <a:spLocks noGrp="1"/>
          </p:cNvSpPr>
          <p:nvPr>
            <p:ph type="body" sz="quarter" idx="11"/>
          </p:nvPr>
        </p:nvSpPr>
        <p:spPr>
          <a:xfrm>
            <a:off x="468000" y="1080000"/>
            <a:ext cx="7920000" cy="1028313"/>
          </a:xfrm>
        </p:spPr>
        <p:txBody>
          <a:bodyPr/>
          <a:lstStyle/>
          <a:p>
            <a:r>
              <a:rPr lang="en-US" cap="none" dirty="0" smtClean="0"/>
              <a:t>e</a:t>
            </a:r>
            <a:r>
              <a:rPr lang="en-US" dirty="0" smtClean="0"/>
              <a:t>2 </a:t>
            </a:r>
            <a:r>
              <a:rPr lang="en-US" dirty="0" smtClean="0"/>
              <a:t>studio introduction</a:t>
            </a:r>
            <a:endParaRPr lang="en-US" dirty="0"/>
          </a:p>
        </p:txBody>
      </p:sp>
    </p:spTree>
    <p:extLst>
      <p:ext uri="{BB962C8B-B14F-4D97-AF65-F5344CB8AC3E}">
        <p14:creationId xmlns:p14="http://schemas.microsoft.com/office/powerpoint/2010/main" val="231336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228600"/>
            <a:ext cx="9000000" cy="443198"/>
          </a:xfrm>
        </p:spPr>
        <p:txBody>
          <a:bodyPr/>
          <a:lstStyle/>
          <a:p>
            <a:r>
              <a:rPr lang="en-US" dirty="0" smtClean="0"/>
              <a:t>E2 studio introduction</a:t>
            </a:r>
            <a:endParaRPr lang="en-US" dirty="0"/>
          </a:p>
        </p:txBody>
      </p:sp>
      <p:sp>
        <p:nvSpPr>
          <p:cNvPr id="3" name="Foliennummernplatzhalter 2"/>
          <p:cNvSpPr>
            <a:spLocks noGrp="1"/>
          </p:cNvSpPr>
          <p:nvPr>
            <p:ph type="sldNum" sz="quarter" idx="10"/>
          </p:nvPr>
        </p:nvSpPr>
        <p:spPr>
          <a:xfrm>
            <a:off x="5760000" y="6553200"/>
            <a:ext cx="672075" cy="161583"/>
          </a:xfrm>
        </p:spPr>
        <p:txBody>
          <a:bodyPr/>
          <a:lstStyle/>
          <a:p>
            <a:pPr algn="l"/>
            <a:r>
              <a:rPr lang="de-DE">
                <a:solidFill>
                  <a:srgbClr val="06418C"/>
                </a:solidFill>
              </a:rPr>
              <a:t>Page </a:t>
            </a:r>
            <a:fld id="{3FD030EF-7044-4946-962A-5D7D09BD1B34}" type="slidenum">
              <a:rPr lang="de-DE">
                <a:solidFill>
                  <a:srgbClr val="06418C"/>
                </a:solidFill>
              </a:rPr>
              <a:pPr algn="l"/>
              <a:t>6</a:t>
            </a:fld>
            <a:endParaRPr lang="de-DE" dirty="0">
              <a:solidFill>
                <a:srgbClr val="06418C"/>
              </a:solidFill>
            </a:endParaRPr>
          </a:p>
        </p:txBody>
      </p:sp>
      <p:sp>
        <p:nvSpPr>
          <p:cNvPr id="5" name="Rectangle 4"/>
          <p:cNvSpPr/>
          <p:nvPr/>
        </p:nvSpPr>
        <p:spPr>
          <a:xfrm>
            <a:off x="990600" y="934843"/>
            <a:ext cx="10668000" cy="1420325"/>
          </a:xfrm>
          <a:prstGeom prst="rect">
            <a:avLst/>
          </a:prstGeom>
        </p:spPr>
        <p:txBody>
          <a:bodyPr wrap="square">
            <a:spAutoFit/>
          </a:bodyPr>
          <a:lstStyle/>
          <a:p>
            <a:pPr>
              <a:lnSpc>
                <a:spcPct val="150000"/>
              </a:lnSpc>
            </a:pPr>
            <a:endParaRPr lang="en-US" sz="2000" dirty="0" smtClean="0"/>
          </a:p>
          <a:p>
            <a:pPr>
              <a:lnSpc>
                <a:spcPct val="150000"/>
              </a:lnSpc>
            </a:pPr>
            <a:r>
              <a:rPr lang="en-US" sz="2000" dirty="0" err="1" smtClean="0"/>
              <a:t>Renesas</a:t>
            </a:r>
            <a:r>
              <a:rPr lang="en-US" sz="2000" dirty="0" smtClean="0"/>
              <a:t> </a:t>
            </a:r>
            <a:r>
              <a:rPr lang="en-US" sz="2000" dirty="0"/>
              <a:t>e² studio is a development environment based on the popular Eclipse CDT, covers build (editor, compiler and linker control) as well as debug interface</a:t>
            </a:r>
            <a:r>
              <a:rPr lang="en-US" sz="2000" dirty="0" smtClean="0"/>
              <a:t>.</a:t>
            </a:r>
          </a:p>
        </p:txBody>
      </p:sp>
      <p:pic>
        <p:nvPicPr>
          <p:cNvPr id="7" name="Picture 6"/>
          <p:cNvPicPr>
            <a:picLocks noChangeAspect="1"/>
          </p:cNvPicPr>
          <p:nvPr/>
        </p:nvPicPr>
        <p:blipFill>
          <a:blip r:embed="rId3"/>
          <a:stretch>
            <a:fillRect/>
          </a:stretch>
        </p:blipFill>
        <p:spPr>
          <a:xfrm>
            <a:off x="5257102" y="2618214"/>
            <a:ext cx="6133666" cy="3522672"/>
          </a:xfrm>
          <a:prstGeom prst="rect">
            <a:avLst/>
          </a:prstGeom>
        </p:spPr>
      </p:pic>
      <p:sp>
        <p:nvSpPr>
          <p:cNvPr id="8" name="Rectangle 7"/>
          <p:cNvSpPr/>
          <p:nvPr/>
        </p:nvSpPr>
        <p:spPr>
          <a:xfrm>
            <a:off x="990601" y="2819400"/>
            <a:ext cx="4038599" cy="3000821"/>
          </a:xfrm>
          <a:prstGeom prst="rect">
            <a:avLst/>
          </a:prstGeom>
        </p:spPr>
        <p:txBody>
          <a:bodyPr wrap="square">
            <a:spAutoFit/>
          </a:bodyPr>
          <a:lstStyle/>
          <a:p>
            <a:pPr algn="just">
              <a:lnSpc>
                <a:spcPct val="150000"/>
              </a:lnSpc>
            </a:pPr>
            <a:r>
              <a:rPr lang="en-US" dirty="0"/>
              <a:t>A wide range of compilers can be integrated into e² studio. Combined with the extremely powerful editor functionality and project management tools of Eclipse CDT, e² studio offers a state of the art coding environment for </a:t>
            </a:r>
            <a:r>
              <a:rPr lang="en-US" dirty="0" err="1"/>
              <a:t>Renesas</a:t>
            </a:r>
            <a:r>
              <a:rPr lang="en-US" dirty="0"/>
              <a:t> embedded controllers.</a:t>
            </a:r>
          </a:p>
        </p:txBody>
      </p:sp>
    </p:spTree>
    <p:extLst>
      <p:ext uri="{BB962C8B-B14F-4D97-AF65-F5344CB8AC3E}">
        <p14:creationId xmlns:p14="http://schemas.microsoft.com/office/powerpoint/2010/main" val="68685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228600"/>
            <a:ext cx="9000000" cy="443198"/>
          </a:xfrm>
        </p:spPr>
        <p:txBody>
          <a:bodyPr/>
          <a:lstStyle/>
          <a:p>
            <a:r>
              <a:rPr lang="de-DE" dirty="0"/>
              <a:t>e2 studio device supported</a:t>
            </a:r>
            <a:endParaRPr lang="en-US" dirty="0"/>
          </a:p>
        </p:txBody>
      </p:sp>
      <p:sp>
        <p:nvSpPr>
          <p:cNvPr id="3" name="Foliennummernplatzhalter 2"/>
          <p:cNvSpPr>
            <a:spLocks noGrp="1"/>
          </p:cNvSpPr>
          <p:nvPr>
            <p:ph type="sldNum" sz="quarter" idx="10"/>
          </p:nvPr>
        </p:nvSpPr>
        <p:spPr>
          <a:xfrm>
            <a:off x="5760000" y="6553200"/>
            <a:ext cx="672075" cy="161583"/>
          </a:xfrm>
        </p:spPr>
        <p:txBody>
          <a:bodyPr/>
          <a:lstStyle/>
          <a:p>
            <a:pPr algn="l"/>
            <a:r>
              <a:rPr lang="de-DE">
                <a:solidFill>
                  <a:srgbClr val="06418C"/>
                </a:solidFill>
              </a:rPr>
              <a:t>Page </a:t>
            </a:r>
            <a:fld id="{3FD030EF-7044-4946-962A-5D7D09BD1B34}" type="slidenum">
              <a:rPr lang="de-DE">
                <a:solidFill>
                  <a:srgbClr val="06418C"/>
                </a:solidFill>
              </a:rPr>
              <a:pPr algn="l"/>
              <a:t>7</a:t>
            </a:fld>
            <a:endParaRPr lang="de-DE" dirty="0">
              <a:solidFill>
                <a:srgbClr val="06418C"/>
              </a:solidFill>
            </a:endParaRPr>
          </a:p>
        </p:txBody>
      </p:sp>
      <p:sp>
        <p:nvSpPr>
          <p:cNvPr id="5" name="Rectangle 4"/>
          <p:cNvSpPr/>
          <p:nvPr/>
        </p:nvSpPr>
        <p:spPr>
          <a:xfrm>
            <a:off x="990600" y="838865"/>
            <a:ext cx="10668000" cy="456535"/>
          </a:xfrm>
          <a:prstGeom prst="rect">
            <a:avLst/>
          </a:prstGeom>
          <a:ln>
            <a:noFill/>
          </a:ln>
        </p:spPr>
        <p:txBody>
          <a:bodyPr wrap="square">
            <a:spAutoFit/>
          </a:bodyPr>
          <a:lstStyle/>
          <a:p>
            <a:pPr>
              <a:lnSpc>
                <a:spcPct val="150000"/>
              </a:lnSpc>
            </a:pPr>
            <a:r>
              <a:rPr lang="en-US" dirty="0"/>
              <a:t>Key to the flexibility of e² studio is the integration of on-chip debuggers and in-circuit emulators.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12111623"/>
              </p:ext>
            </p:extLst>
          </p:nvPr>
        </p:nvGraphicFramePr>
        <p:xfrm>
          <a:off x="990600" y="1371601"/>
          <a:ext cx="10668000" cy="3962396"/>
        </p:xfrm>
        <a:graphic>
          <a:graphicData uri="http://schemas.openxmlformats.org/drawingml/2006/table">
            <a:tbl>
              <a:tblPr>
                <a:tableStyleId>{08FB837D-C827-4EFA-A057-4D05807E0F7C}</a:tableStyleId>
              </a:tblPr>
              <a:tblGrid>
                <a:gridCol w="1706880"/>
                <a:gridCol w="1493520"/>
                <a:gridCol w="1493520"/>
                <a:gridCol w="1493520"/>
                <a:gridCol w="1493520"/>
                <a:gridCol w="1493520"/>
                <a:gridCol w="1493520"/>
              </a:tblGrid>
              <a:tr h="1081110">
                <a:tc>
                  <a:txBody>
                    <a:bodyPr/>
                    <a:lstStyle/>
                    <a:p>
                      <a:pPr algn="ctr"/>
                      <a:r>
                        <a:rPr lang="en-US" sz="1100" b="1" dirty="0"/>
                        <a:t>Target Device</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dirty="0" err="1"/>
                        <a:t>Renesas</a:t>
                      </a:r>
                      <a:r>
                        <a:rPr lang="en-US" sz="1100" b="1" dirty="0"/>
                        <a:t/>
                      </a:r>
                      <a:br>
                        <a:rPr lang="en-US" sz="1100" b="1" dirty="0"/>
                      </a:br>
                      <a:r>
                        <a:rPr lang="en-US" sz="1100" b="1" dirty="0">
                          <a:hlinkClick r:id="rId3"/>
                        </a:rPr>
                        <a:t>E2</a:t>
                      </a:r>
                      <a:r>
                        <a:rPr lang="en-US" sz="1100" b="1" dirty="0"/>
                        <a:t> emulator</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dirty="0" err="1"/>
                        <a:t>Renesas</a:t>
                      </a:r>
                      <a:r>
                        <a:rPr lang="en-US" sz="1100" b="1" dirty="0"/>
                        <a:t/>
                      </a:r>
                      <a:br>
                        <a:rPr lang="en-US" sz="1100" b="1" dirty="0"/>
                      </a:br>
                      <a:r>
                        <a:rPr lang="en-US" sz="1100" b="1" dirty="0">
                          <a:hlinkClick r:id="rId4"/>
                        </a:rPr>
                        <a:t>E1</a:t>
                      </a:r>
                      <a:r>
                        <a:rPr lang="en-US" sz="1100" b="1" dirty="0"/>
                        <a:t>/</a:t>
                      </a:r>
                      <a:r>
                        <a:rPr lang="en-US" sz="1100" b="1" dirty="0">
                          <a:hlinkClick r:id="rId5"/>
                        </a:rPr>
                        <a:t>E20</a:t>
                      </a:r>
                      <a:r>
                        <a:rPr lang="en-US" sz="1100" b="1" dirty="0"/>
                        <a:t> emulator </a:t>
                      </a:r>
                      <a:r>
                        <a:rPr lang="en-US" sz="1100" b="1" baseline="30000" dirty="0"/>
                        <a:t>(Note1)</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a:t>Renesas</a:t>
                      </a:r>
                      <a:br>
                        <a:rPr lang="en-US" sz="1100" b="1"/>
                      </a:br>
                      <a:r>
                        <a:rPr lang="en-US" sz="1100" b="1">
                          <a:hlinkClick r:id="rId6"/>
                        </a:rPr>
                        <a:t>E2 emulator Lite</a:t>
                      </a:r>
                      <a:endParaRPr lang="en-US" sz="1100" b="1"/>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dirty="0" err="1"/>
                        <a:t>Renesas</a:t>
                      </a:r>
                      <a:r>
                        <a:rPr lang="en-US" sz="1100" b="1" dirty="0"/>
                        <a:t/>
                      </a:r>
                      <a:br>
                        <a:rPr lang="en-US" sz="1100" b="1" dirty="0"/>
                      </a:br>
                      <a:r>
                        <a:rPr lang="en-US" sz="1100" b="1" dirty="0">
                          <a:hlinkClick r:id="rId7"/>
                        </a:rPr>
                        <a:t>IECUBE</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dirty="0" err="1"/>
                        <a:t>Renesas</a:t>
                      </a:r>
                      <a:r>
                        <a:rPr lang="en-US" sz="1100" b="1" dirty="0"/>
                        <a:t/>
                      </a:r>
                      <a:br>
                        <a:rPr lang="en-US" sz="1100" b="1" dirty="0"/>
                      </a:br>
                      <a:r>
                        <a:rPr lang="en-US" sz="1100" b="1" dirty="0">
                          <a:hlinkClick r:id="rId8"/>
                        </a:rPr>
                        <a:t>E10A-USB</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1100" b="1" dirty="0" err="1"/>
                        <a:t>Segger</a:t>
                      </a:r>
                      <a:r>
                        <a:rPr lang="en-US" sz="1100" b="1" dirty="0"/>
                        <a:t/>
                      </a:r>
                      <a:br>
                        <a:rPr lang="en-US" sz="1100" b="1" dirty="0"/>
                      </a:br>
                      <a:r>
                        <a:rPr lang="en-US" sz="1100" b="1" dirty="0"/>
                        <a:t>J-Link</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r>
              <a:tr h="291438">
                <a:tc>
                  <a:txBody>
                    <a:bodyPr/>
                    <a:lstStyle/>
                    <a:p>
                      <a:r>
                        <a:rPr lang="en-US" sz="1100" b="1" dirty="0" smtClean="0"/>
                        <a:t> RL78</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RX100</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 </a:t>
                      </a:r>
                      <a:r>
                        <a:rPr lang="en-US" sz="800" baseline="30000" dirty="0"/>
                        <a:t>(Note2)</a:t>
                      </a:r>
                      <a:endParaRPr lang="en-US" sz="800"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RX200</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RX600</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RX700</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RH850</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RZ</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9782">
                <a:tc>
                  <a:txBody>
                    <a:bodyPr/>
                    <a:lstStyle/>
                    <a:p>
                      <a:r>
                        <a:rPr lang="en-US" sz="1100" b="1" dirty="0" smtClean="0"/>
                        <a:t> </a:t>
                      </a:r>
                      <a:r>
                        <a:rPr lang="en-US" sz="1100" b="1" dirty="0" err="1" smtClean="0"/>
                        <a:t>Renesas</a:t>
                      </a:r>
                      <a:r>
                        <a:rPr lang="en-US" sz="1100" b="1" dirty="0" smtClean="0"/>
                        <a:t> </a:t>
                      </a:r>
                      <a:r>
                        <a:rPr lang="en-US" sz="1100" b="1" dirty="0"/>
                        <a:t>Synergy™</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1438">
                <a:tc>
                  <a:txBody>
                    <a:bodyPr/>
                    <a:lstStyle/>
                    <a:p>
                      <a:r>
                        <a:rPr lang="en-US" sz="1100" b="1" dirty="0" smtClean="0"/>
                        <a:t> SH-2/SH-2A</a:t>
                      </a:r>
                      <a:endParaRPr lang="en-US" sz="1100" b="1" dirty="0"/>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0EF"/>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Yes</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t>No</a:t>
                      </a:r>
                    </a:p>
                  </a:txBody>
                  <a:tcPr marL="4460" marR="4460" marT="4460" marB="4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Rectangle 7"/>
          <p:cNvSpPr/>
          <p:nvPr/>
        </p:nvSpPr>
        <p:spPr>
          <a:xfrm>
            <a:off x="990600" y="5486400"/>
            <a:ext cx="10668000" cy="738664"/>
          </a:xfrm>
          <a:prstGeom prst="rect">
            <a:avLst/>
          </a:prstGeom>
        </p:spPr>
        <p:txBody>
          <a:bodyPr wrap="square">
            <a:spAutoFit/>
          </a:bodyPr>
          <a:lstStyle/>
          <a:p>
            <a:r>
              <a:rPr lang="en-US" sz="1400" b="1" dirty="0" smtClean="0"/>
              <a:t>Notes:</a:t>
            </a:r>
            <a:endParaRPr lang="en-US" sz="1400" b="1" dirty="0"/>
          </a:p>
          <a:p>
            <a:pPr marL="342900" indent="-342900">
              <a:buFont typeface="+mj-lt"/>
              <a:buAutoNum type="arabicPeriod"/>
            </a:pPr>
            <a:r>
              <a:rPr lang="en-US" sz="1400" dirty="0" smtClean="0"/>
              <a:t>E20 </a:t>
            </a:r>
            <a:r>
              <a:rPr lang="en-US" sz="1400" dirty="0"/>
              <a:t>feature is available with specific RX Family devices. E1 compatible features are available for other devices</a:t>
            </a:r>
            <a:r>
              <a:rPr lang="en-US" sz="1400" dirty="0" smtClean="0"/>
              <a:t>.</a:t>
            </a:r>
          </a:p>
          <a:p>
            <a:pPr marL="342900" indent="-342900">
              <a:buFont typeface="+mj-lt"/>
              <a:buAutoNum type="arabicPeriod"/>
            </a:pPr>
            <a:r>
              <a:rPr lang="en-US" sz="1400" dirty="0" err="1" smtClean="0"/>
              <a:t>Segger</a:t>
            </a:r>
            <a:r>
              <a:rPr lang="en-US" sz="1400" dirty="0" smtClean="0"/>
              <a:t> </a:t>
            </a:r>
            <a:r>
              <a:rPr lang="en-US" sz="1400" dirty="0"/>
              <a:t>debugger support is currently in development.</a:t>
            </a:r>
          </a:p>
        </p:txBody>
      </p:sp>
    </p:spTree>
    <p:extLst>
      <p:ext uri="{BB962C8B-B14F-4D97-AF65-F5344CB8AC3E}">
        <p14:creationId xmlns:p14="http://schemas.microsoft.com/office/powerpoint/2010/main" val="4097525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5830" b="15830"/>
          <a:stretch>
            <a:fillRect/>
          </a:stretch>
        </p:blipFill>
        <p:spPr/>
      </p:pic>
      <p:sp>
        <p:nvSpPr>
          <p:cNvPr id="4" name="Textplatzhalter 3"/>
          <p:cNvSpPr>
            <a:spLocks noGrp="1"/>
          </p:cNvSpPr>
          <p:nvPr>
            <p:ph type="body" sz="quarter" idx="11"/>
          </p:nvPr>
        </p:nvSpPr>
        <p:spPr>
          <a:xfrm>
            <a:off x="468000" y="1080000"/>
            <a:ext cx="7920000" cy="979775"/>
          </a:xfrm>
        </p:spPr>
        <p:txBody>
          <a:bodyPr/>
          <a:lstStyle/>
          <a:p>
            <a:r>
              <a:rPr lang="en-US" dirty="0" smtClean="0"/>
              <a:t>Project Team Members</a:t>
            </a:r>
            <a:endParaRPr lang="en-US" dirty="0"/>
          </a:p>
        </p:txBody>
      </p:sp>
    </p:spTree>
    <p:extLst>
      <p:ext uri="{BB962C8B-B14F-4D97-AF65-F5344CB8AC3E}">
        <p14:creationId xmlns:p14="http://schemas.microsoft.com/office/powerpoint/2010/main" val="1075676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148668"/>
            <a:ext cx="9000000" cy="443198"/>
          </a:xfrm>
        </p:spPr>
        <p:txBody>
          <a:bodyPr/>
          <a:lstStyle/>
          <a:p>
            <a:r>
              <a:rPr lang="en-US" dirty="0"/>
              <a:t>Project Team </a:t>
            </a:r>
            <a:r>
              <a:rPr lang="en-US" dirty="0" smtClean="0"/>
              <a:t>Members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4" name="Content Placeholder 3"/>
          <p:cNvSpPr>
            <a:spLocks noGrp="1"/>
          </p:cNvSpPr>
          <p:nvPr>
            <p:ph idx="1"/>
          </p:nvPr>
        </p:nvSpPr>
        <p:spPr>
          <a:xfrm>
            <a:off x="1080000" y="1447800"/>
            <a:ext cx="9435600" cy="3886200"/>
          </a:xfrm>
        </p:spPr>
        <p:txBody>
          <a:bodyPr/>
          <a:lstStyle/>
          <a:p>
            <a:pPr marL="342900" lvl="0" indent="-342900">
              <a:buFont typeface="+mj-lt"/>
              <a:buAutoNum type="arabicPeriod"/>
            </a:pPr>
            <a:r>
              <a:rPr lang="en-US" dirty="0" smtClean="0"/>
              <a:t>Vi </a:t>
            </a:r>
            <a:r>
              <a:rPr lang="en-US" dirty="0"/>
              <a:t>Thai (PM/Project Owner)</a:t>
            </a:r>
          </a:p>
          <a:p>
            <a:pPr marL="342900" lvl="0" indent="-342900">
              <a:buFont typeface="+mj-lt"/>
              <a:buAutoNum type="arabicPeriod"/>
            </a:pPr>
            <a:r>
              <a:rPr lang="en-US" dirty="0" smtClean="0"/>
              <a:t>Van </a:t>
            </a:r>
            <a:r>
              <a:rPr lang="en-US" dirty="0"/>
              <a:t>Tran (PL/Scrum Master)</a:t>
            </a:r>
          </a:p>
          <a:p>
            <a:pPr marL="342900" lvl="0" indent="-342900">
              <a:buFont typeface="+mj-lt"/>
              <a:buAutoNum type="arabicPeriod"/>
            </a:pPr>
            <a:r>
              <a:rPr lang="en-US" dirty="0" err="1" smtClean="0"/>
              <a:t>Vinh</a:t>
            </a:r>
            <a:r>
              <a:rPr lang="en-US" dirty="0" smtClean="0"/>
              <a:t> </a:t>
            </a:r>
            <a:r>
              <a:rPr lang="en-US" dirty="0"/>
              <a:t>Luong (Will go for LTT on Oct) (Waveform, Coverage, Visual Expression, GDB Server)</a:t>
            </a:r>
          </a:p>
          <a:p>
            <a:pPr marL="342900" lvl="0" indent="-342900">
              <a:buFont typeface="+mj-lt"/>
              <a:buAutoNum type="arabicPeriod"/>
            </a:pPr>
            <a:r>
              <a:rPr lang="en-US" dirty="0" smtClean="0"/>
              <a:t>Nam </a:t>
            </a:r>
            <a:r>
              <a:rPr lang="en-US" dirty="0"/>
              <a:t>Nguyen (Trace, Stack Analysis, Load Module Converter, Smart Browser, Profile, Performance Analysis)</a:t>
            </a:r>
          </a:p>
          <a:p>
            <a:pPr marL="342900" lvl="0" indent="-342900">
              <a:buFont typeface="+mj-lt"/>
              <a:buAutoNum type="arabicPeriod"/>
            </a:pPr>
            <a:r>
              <a:rPr lang="en-US" dirty="0" smtClean="0"/>
              <a:t>Hien </a:t>
            </a:r>
            <a:r>
              <a:rPr lang="en-US" dirty="0" err="1"/>
              <a:t>Dinh</a:t>
            </a:r>
            <a:r>
              <a:rPr lang="en-US" dirty="0"/>
              <a:t> (Smart manual, Smart Application Note)</a:t>
            </a:r>
          </a:p>
          <a:p>
            <a:pPr marL="342900" lvl="0" indent="-342900">
              <a:buFont typeface="+mj-lt"/>
              <a:buAutoNum type="arabicPeriod"/>
            </a:pPr>
            <a:r>
              <a:rPr lang="en-US" dirty="0" smtClean="0"/>
              <a:t>Hoang </a:t>
            </a:r>
            <a:r>
              <a:rPr lang="en-US" dirty="0"/>
              <a:t>Nguyen (IO register view, </a:t>
            </a:r>
            <a:r>
              <a:rPr lang="en-US" dirty="0" err="1"/>
              <a:t>Misra</a:t>
            </a:r>
            <a:r>
              <a:rPr lang="en-US" dirty="0"/>
              <a:t>-C, monitor point in Current Consumption, </a:t>
            </a:r>
            <a:r>
              <a:rPr lang="en-US" dirty="0" err="1"/>
              <a:t>Eventpoints</a:t>
            </a:r>
            <a:r>
              <a:rPr lang="en-US" dirty="0"/>
              <a:t>)</a:t>
            </a:r>
          </a:p>
          <a:p>
            <a:pPr marL="342900" indent="-342900">
              <a:buFont typeface="+mj-lt"/>
              <a:buAutoNum type="arabicPeriod"/>
            </a:pPr>
            <a:r>
              <a:rPr lang="en-US" dirty="0" smtClean="0"/>
              <a:t>Phuong </a:t>
            </a:r>
            <a:r>
              <a:rPr lang="en-US" dirty="0"/>
              <a:t>Nguyen (Real-time chart, OA, GDB Server, Debug Console, part of ADM, Current Consumption</a:t>
            </a:r>
            <a:r>
              <a:rPr lang="en-US" dirty="0" smtClean="0"/>
              <a:t>)</a:t>
            </a:r>
            <a:endParaRPr lang="en-US" dirty="0"/>
          </a:p>
        </p:txBody>
      </p:sp>
    </p:spTree>
    <p:extLst>
      <p:ext uri="{BB962C8B-B14F-4D97-AF65-F5344CB8AC3E}">
        <p14:creationId xmlns:p14="http://schemas.microsoft.com/office/powerpoint/2010/main" val="3111893006"/>
      </p:ext>
    </p:extLst>
  </p:cSld>
  <p:clrMapOvr>
    <a:masterClrMapping/>
  </p:clrMapOvr>
</p:sld>
</file>

<file path=ppt/theme/theme1.xml><?xml version="1.0" encoding="utf-8"?>
<a:theme xmlns:a="http://schemas.openxmlformats.org/drawingml/2006/main" name="151021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F46CC6C0-ADE0-4353-AF35-FA8C6CAA5B5E}" vid="{FC591D30-7517-4864-9752-24B589F73E6F}"/>
    </a:ext>
  </a:extLst>
</a:theme>
</file>

<file path=ppt/theme/theme2.xml><?xml version="1.0" encoding="utf-8"?>
<a:theme xmlns:a="http://schemas.openxmlformats.org/drawingml/2006/main" name="1_151021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F46CC6C0-ADE0-4353-AF35-FA8C6CAA5B5E}" vid="{FC591D30-7517-4864-9752-24B589F73E6F}"/>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151021_Renesas_Templates_16_9_EN</Template>
  <TotalTime>22627</TotalTime>
  <Words>764</Words>
  <Application>Microsoft Office PowerPoint</Application>
  <PresentationFormat>Widescreen</PresentationFormat>
  <Paragraphs>211</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ＭＳ Ｐゴシック</vt:lpstr>
      <vt:lpstr>Arial</vt:lpstr>
      <vt:lpstr>Arial Narrow</vt:lpstr>
      <vt:lpstr>Calibri</vt:lpstr>
      <vt:lpstr>Symbol</vt:lpstr>
      <vt:lpstr>Times New Roman</vt:lpstr>
      <vt:lpstr>Wingdings</vt:lpstr>
      <vt:lpstr>151021_Renesas_Templates_16_9_EN</vt:lpstr>
      <vt:lpstr>1_151021_Renesas_Templates_16_9_EN</vt:lpstr>
      <vt:lpstr>PowerPoint Presentation</vt:lpstr>
      <vt:lpstr>Agenda</vt:lpstr>
      <vt:lpstr>PowerPoint Presentation</vt:lpstr>
      <vt:lpstr>PowerPoint Presentation</vt:lpstr>
      <vt:lpstr>PowerPoint Presentation</vt:lpstr>
      <vt:lpstr>E2 studio introduction</vt:lpstr>
      <vt:lpstr>e2 studio device supported</vt:lpstr>
      <vt:lpstr>PowerPoint Presentation</vt:lpstr>
      <vt:lpstr>Project Team Members</vt:lpstr>
      <vt:lpstr>Project Team Members</vt:lpstr>
      <vt:lpstr>PowerPoint Presentation</vt:lpstr>
      <vt:lpstr>WORKING FLOW</vt:lpstr>
      <vt:lpstr>PowerPoint Presentation</vt:lpstr>
      <vt:lpstr>What is scrum?</vt:lpstr>
      <vt:lpstr>Scrum overview</vt:lpstr>
      <vt:lpstr>Scrum role</vt:lpstr>
      <vt:lpstr>Scrum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Vy Nguyen. Tran;Thang Tan Nguyen. Pham</dc:creator>
  <cp:lastModifiedBy>Vien Xuan. Nguyen</cp:lastModifiedBy>
  <cp:revision>2584</cp:revision>
  <dcterms:created xsi:type="dcterms:W3CDTF">2015-11-13T03:43:16Z</dcterms:created>
  <dcterms:modified xsi:type="dcterms:W3CDTF">2017-10-23T09:28:42Z</dcterms:modified>
</cp:coreProperties>
</file>