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71" r:id="rId2"/>
  </p:sldMasterIdLst>
  <p:notesMasterIdLst>
    <p:notesMasterId r:id="rId17"/>
  </p:notesMasterIdLst>
  <p:sldIdLst>
    <p:sldId id="256" r:id="rId3"/>
    <p:sldId id="258" r:id="rId4"/>
    <p:sldId id="259" r:id="rId5"/>
    <p:sldId id="278" r:id="rId6"/>
    <p:sldId id="263" r:id="rId7"/>
    <p:sldId id="266" r:id="rId8"/>
    <p:sldId id="279" r:id="rId9"/>
    <p:sldId id="267" r:id="rId10"/>
    <p:sldId id="268" r:id="rId11"/>
    <p:sldId id="280" r:id="rId12"/>
    <p:sldId id="270" r:id="rId13"/>
    <p:sldId id="281" r:id="rId14"/>
    <p:sldId id="282" r:id="rId15"/>
    <p:sldId id="27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Tan Nguyen. Pham" initials="TTNP" lastIdx="7" clrIdx="0">
    <p:extLst>
      <p:ext uri="{19B8F6BF-5375-455C-9EA6-DF929625EA0E}">
        <p15:presenceInfo xmlns:p15="http://schemas.microsoft.com/office/powerpoint/2012/main" userId="S-1-5-21-1821468967-4106907450-2776687247-13870" providerId="AD"/>
      </p:ext>
    </p:extLst>
  </p:cmAuthor>
  <p:cmAuthor id="2" name="Phuong Ba. Nguyen" initials="PBN" lastIdx="4" clrIdx="1">
    <p:extLst>
      <p:ext uri="{19B8F6BF-5375-455C-9EA6-DF929625EA0E}">
        <p15:presenceInfo xmlns:p15="http://schemas.microsoft.com/office/powerpoint/2012/main" userId="S-1-5-21-1821468967-4106907450-2776687247-232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99"/>
    <a:srgbClr val="61FF61"/>
    <a:srgbClr val="FFDE66"/>
    <a:srgbClr val="F3FDFF"/>
    <a:srgbClr val="4471A9"/>
    <a:srgbClr val="2D0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797" autoAdjust="0"/>
  </p:normalViewPr>
  <p:slideViewPr>
    <p:cSldViewPr showGuides="1">
      <p:cViewPr varScale="1">
        <p:scale>
          <a:sx n="120" d="100"/>
          <a:sy n="120" d="100"/>
        </p:scale>
        <p:origin x="96" y="300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36" y="1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13/12/2017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82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2192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524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11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54119" y="1143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11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54119" y="3447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997" y="200535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79997" y="9144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90233" y="1212364"/>
            <a:ext cx="8100000" cy="4248000"/>
          </a:xfrm>
        </p:spPr>
        <p:txBody>
          <a:bodyPr/>
          <a:lstStyle/>
          <a:p>
            <a:r>
              <a:rPr lang="en-US" altLang="ja-JP" dirty="0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85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6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3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5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3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68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3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45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5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7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6913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4879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8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6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805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091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02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48668"/>
            <a:ext cx="9000000" cy="443198"/>
          </a:xfrm>
        </p:spPr>
        <p:txBody>
          <a:bodyPr/>
          <a:lstStyle/>
          <a:p>
            <a:r>
              <a:rPr lang="en-US" altLang="ja-JP" dirty="0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6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73" b="12573"/>
          <a:stretch/>
        </p:blipFill>
        <p:spPr>
          <a:xfrm>
            <a:off x="457200" y="0"/>
            <a:ext cx="11338560" cy="62026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0000" y="228600"/>
            <a:ext cx="5040000" cy="3124200"/>
          </a:xfrm>
        </p:spPr>
        <p:txBody>
          <a:bodyPr/>
          <a:lstStyle/>
          <a:p>
            <a:r>
              <a:rPr lang="nb-NO" sz="2800" dirty="0" smtClean="0"/>
              <a:t>26G </a:t>
            </a:r>
            <a:r>
              <a:rPr lang="nb-NO" sz="2800" dirty="0"/>
              <a:t>MENTOR-MENTEE</a:t>
            </a:r>
          </a:p>
          <a:p>
            <a:r>
              <a:rPr lang="nb-NO" sz="2800" dirty="0"/>
              <a:t>TRAINING PLAN</a:t>
            </a:r>
          </a:p>
          <a:p>
            <a:endParaRPr lang="nb-NO" sz="2800" dirty="0"/>
          </a:p>
          <a:p>
            <a:r>
              <a:rPr lang="nb-NO" sz="2000" dirty="0" smtClean="0"/>
              <a:t>dec </a:t>
            </a:r>
            <a:r>
              <a:rPr lang="nb-NO" sz="2000" dirty="0"/>
              <a:t>2017 – </a:t>
            </a:r>
            <a:r>
              <a:rPr lang="nb-NO" sz="2000" dirty="0" smtClean="0"/>
              <a:t>dec 2019</a:t>
            </a:r>
          </a:p>
          <a:p>
            <a:endParaRPr lang="nb-NO" sz="2000" dirty="0"/>
          </a:p>
          <a:p>
            <a:r>
              <a:rPr lang="nb-NO" sz="1600" dirty="0"/>
              <a:t>Mentee: Hieu tran (2040)</a:t>
            </a:r>
          </a:p>
          <a:p>
            <a:r>
              <a:rPr lang="nb-NO" sz="1600" dirty="0" smtClean="0"/>
              <a:t>Mentor: hoang nguyen (1447)</a:t>
            </a:r>
          </a:p>
          <a:p>
            <a:endParaRPr lang="nb-NO" sz="1600" dirty="0"/>
          </a:p>
          <a:p>
            <a:r>
              <a:rPr lang="en-US" sz="1600" i="1" dirty="0" smtClean="0"/>
              <a:t>Friday, Dec 22, 2017</a:t>
            </a:r>
            <a:endParaRPr lang="en-US" sz="1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80000" y="3657600"/>
            <a:ext cx="5040000" cy="1551422"/>
          </a:xfrm>
        </p:spPr>
        <p:txBody>
          <a:bodyPr/>
          <a:lstStyle/>
          <a:p>
            <a:r>
              <a:rPr lang="en-US" dirty="0" smtClean="0"/>
              <a:t>Tool development 2 team</a:t>
            </a:r>
          </a:p>
          <a:p>
            <a:r>
              <a:rPr lang="en-US" dirty="0" smtClean="0"/>
              <a:t>Software tool solution 2 group</a:t>
            </a:r>
          </a:p>
          <a:p>
            <a:r>
              <a:rPr lang="en-US" dirty="0" smtClean="0"/>
              <a:t>Software engineering department</a:t>
            </a:r>
          </a:p>
          <a:p>
            <a:r>
              <a:rPr lang="en-US" dirty="0" err="1"/>
              <a:t>Renesas</a:t>
            </a:r>
            <a:r>
              <a:rPr lang="en-US" dirty="0"/>
              <a:t> design </a:t>
            </a:r>
            <a:r>
              <a:rPr lang="en-US" dirty="0" err="1"/>
              <a:t>vietnam</a:t>
            </a:r>
            <a:r>
              <a:rPr lang="en-US" dirty="0"/>
              <a:t> co., ltd.</a:t>
            </a:r>
          </a:p>
          <a:p>
            <a:r>
              <a:rPr lang="en-US" dirty="0" err="1"/>
              <a:t>Renesas</a:t>
            </a:r>
            <a:r>
              <a:rPr lang="en-US" dirty="0"/>
              <a:t> Electronics </a:t>
            </a:r>
            <a:r>
              <a:rPr lang="en-US" dirty="0" smtClean="0"/>
              <a:t>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GAP ANALYSIS - solution (</a:t>
            </a:r>
            <a:r>
              <a:rPr lang="en-US" dirty="0">
                <a:solidFill>
                  <a:srgbClr val="06418C"/>
                </a:solidFill>
              </a:rPr>
              <a:t>5</a:t>
            </a:r>
            <a:r>
              <a:rPr lang="en-US" dirty="0" smtClean="0">
                <a:solidFill>
                  <a:srgbClr val="06418C"/>
                </a:solidFill>
              </a:rPr>
              <a:t>/5)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10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40240"/>
              </p:ext>
            </p:extLst>
          </p:nvPr>
        </p:nvGraphicFramePr>
        <p:xfrm>
          <a:off x="838200" y="1692315"/>
          <a:ext cx="9966299" cy="446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473"/>
                <a:gridCol w="3433127"/>
                <a:gridCol w="2511683"/>
                <a:gridCol w="2273016"/>
              </a:tblGrid>
              <a:tr h="3521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Common Skills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Mentee’s Action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Mentor’s Action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4682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Communication skill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The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information is not enough</a:t>
                      </a:r>
                      <a:r>
                        <a:rPr lang="en-US" sz="1400" baseline="0" dirty="0" smtClean="0"/>
                        <a:t> and make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misunderstanding</a:t>
                      </a:r>
                      <a:r>
                        <a:rPr lang="en-US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Describe from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basic to complex</a:t>
                      </a:r>
                      <a:r>
                        <a:rPr lang="en-US" sz="1400" baseline="0" dirty="0" smtClean="0"/>
                        <a:t> information,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step by step</a:t>
                      </a:r>
                      <a:r>
                        <a:rPr lang="en-US" sz="1400" baseline="0" dirty="0" smtClean="0"/>
                        <a:t>.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Confirm understanding</a:t>
                      </a:r>
                      <a:r>
                        <a:rPr lang="en-US" sz="1400" baseline="0" dirty="0" smtClean="0"/>
                        <a:t> before give more information.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Follow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report template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include background</a:t>
                      </a:r>
                      <a:r>
                        <a:rPr lang="en-US" sz="1400" baseline="0" dirty="0" smtClean="0"/>
                        <a:t> to make it’s easier to understand for 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Share tips and experience</a:t>
                      </a:r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  <a:tr h="4682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Management Ability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not schedule</a:t>
                      </a:r>
                      <a:r>
                        <a:rPr lang="en-US" sz="1400" baseline="0" dirty="0" smtClean="0"/>
                        <a:t> works and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follow</a:t>
                      </a:r>
                      <a:r>
                        <a:rPr lang="en-US" sz="1400" baseline="0" dirty="0" smtClean="0"/>
                        <a:t> the schedule.</a:t>
                      </a:r>
                      <a:endParaRPr lang="en-US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Can not manage</a:t>
                      </a:r>
                      <a:r>
                        <a:rPr lang="en-US" sz="1400" baseline="0" dirty="0" smtClean="0"/>
                        <a:t> risk for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Make plan</a:t>
                      </a:r>
                      <a:r>
                        <a:rPr lang="en-US" sz="1400" baseline="0" dirty="0" smtClean="0"/>
                        <a:t> of tasks,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confirm</a:t>
                      </a:r>
                      <a:r>
                        <a:rPr lang="en-US" sz="1400" baseline="0" dirty="0" smtClean="0"/>
                        <a:t> it to Mentor and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modify</a:t>
                      </a:r>
                      <a:r>
                        <a:rPr lang="en-US" sz="1400" baseline="0" dirty="0" smtClean="0"/>
                        <a:t> it from feedback.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Make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list of risk</a:t>
                      </a:r>
                      <a:r>
                        <a:rPr lang="en-US" sz="1400" baseline="0" dirty="0" smtClean="0"/>
                        <a:t>, find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solution</a:t>
                      </a:r>
                      <a:r>
                        <a:rPr lang="en-US" sz="1400" baseline="0" dirty="0" smtClean="0"/>
                        <a:t> if risk occurs, show list to Mentor and modify from 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4682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English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Basically, TOEIC</a:t>
                      </a:r>
                      <a:r>
                        <a:rPr lang="en-US" sz="1400" baseline="0" dirty="0" smtClean="0"/>
                        <a:t> (Not yet)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Focus on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vocabulary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grammar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listening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</a:tbl>
          </a:graphicData>
        </a:graphic>
      </p:graphicFrame>
      <p:sp>
        <p:nvSpPr>
          <p:cNvPr id="11" name="Inhaltsplatzhalter 3"/>
          <p:cNvSpPr txBox="1">
            <a:spLocks/>
          </p:cNvSpPr>
          <p:nvPr/>
        </p:nvSpPr>
        <p:spPr>
          <a:xfrm>
            <a:off x="10271098" y="76200"/>
            <a:ext cx="160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Target - Status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06418C"/>
                </a:solidFill>
              </a:rPr>
              <a:t>Gap </a:t>
            </a:r>
            <a:r>
              <a:rPr lang="en-US" sz="1200" b="1" dirty="0" smtClean="0">
                <a:solidFill>
                  <a:srgbClr val="06418C"/>
                </a:solidFill>
              </a:rPr>
              <a:t>analysis(5/5</a:t>
            </a:r>
            <a:r>
              <a:rPr lang="en-US" sz="1200" b="1" dirty="0">
                <a:solidFill>
                  <a:srgbClr val="06418C"/>
                </a:solidFill>
              </a:rPr>
              <a:t>)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</a:p>
        </p:txBody>
      </p:sp>
    </p:spTree>
    <p:extLst>
      <p:ext uri="{BB962C8B-B14F-4D97-AF65-F5344CB8AC3E}">
        <p14:creationId xmlns:p14="http://schemas.microsoft.com/office/powerpoint/2010/main" val="2904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691016"/>
            <a:ext cx="8520000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Training plan (</a:t>
            </a:r>
            <a:r>
              <a:rPr lang="en-US" dirty="0" smtClean="0">
                <a:solidFill>
                  <a:srgbClr val="06418C"/>
                </a:solidFill>
              </a:rPr>
              <a:t>1/2)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11</a:t>
            </a:r>
            <a:endParaRPr lang="de-DE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10271098" y="76200"/>
            <a:ext cx="160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Target - Status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06418C"/>
                </a:solidFill>
              </a:rPr>
              <a:t>Training </a:t>
            </a:r>
            <a:r>
              <a:rPr lang="en-US" sz="1200" b="1" dirty="0" smtClean="0">
                <a:solidFill>
                  <a:srgbClr val="06418C"/>
                </a:solidFill>
              </a:rPr>
              <a:t>plan(1/2)</a:t>
            </a:r>
            <a:endParaRPr lang="en-US" sz="1200" b="1" dirty="0">
              <a:solidFill>
                <a:srgbClr val="06418C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9" y="1905000"/>
            <a:ext cx="292777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60641" y="29718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Mentor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517" y="2006600"/>
            <a:ext cx="2646141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082709" y="2971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Mentee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52694" y="2472154"/>
            <a:ext cx="6505494" cy="0"/>
          </a:xfrm>
          <a:prstGeom prst="straightConnector1">
            <a:avLst/>
          </a:prstGeom>
          <a:ln w="28575" cap="rnd">
            <a:solidFill>
              <a:schemeClr val="accent2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95388" y="3081754"/>
            <a:ext cx="6372306" cy="0"/>
          </a:xfrm>
          <a:prstGeom prst="straightConnector1">
            <a:avLst/>
          </a:prstGeom>
          <a:ln w="28575" cap="rnd">
            <a:prstDash val="solid"/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52694" y="3962400"/>
            <a:ext cx="6505494" cy="0"/>
          </a:xfrm>
          <a:prstGeom prst="straightConnector1">
            <a:avLst/>
          </a:prstGeom>
          <a:ln w="28575" cap="rnd">
            <a:solidFill>
              <a:srgbClr val="FF0000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2694" y="2133600"/>
            <a:ext cx="5711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Assign task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52694" y="5562600"/>
            <a:ext cx="6505494" cy="0"/>
          </a:xfrm>
          <a:prstGeom prst="straightConnector1">
            <a:avLst/>
          </a:prstGeom>
          <a:ln w="28575" cap="rnd">
            <a:solidFill>
              <a:schemeClr val="accent2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95388" y="4572000"/>
            <a:ext cx="6372306" cy="0"/>
          </a:xfrm>
          <a:prstGeom prst="straightConnector1">
            <a:avLst/>
          </a:prstGeom>
          <a:ln w="28575" cap="rnd">
            <a:prstDash val="solid"/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52694" y="2732558"/>
            <a:ext cx="5711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Do task and report status/issues/solution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92497" y="3623846"/>
            <a:ext cx="5711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Check status/issues &amp; Give feedback/direction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97" y="4232081"/>
            <a:ext cx="5711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Modify &amp; Improve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92497" y="5224046"/>
            <a:ext cx="5711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Review &amp; Share experience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67615" y="3512532"/>
            <a:ext cx="6381080" cy="1405354"/>
          </a:xfrm>
          <a:prstGeom prst="roundRect">
            <a:avLst/>
          </a:prstGeom>
          <a:noFill/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76494" y="4664740"/>
            <a:ext cx="5711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00B050"/>
                </a:solidFill>
              </a:rPr>
              <a:t>Repeat until the output adapts requirement</a:t>
            </a:r>
            <a:endParaRPr lang="en-US" sz="11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4391" y="620650"/>
            <a:ext cx="8520000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Training plan </a:t>
            </a:r>
            <a:r>
              <a:rPr lang="en-US" dirty="0" smtClean="0">
                <a:solidFill>
                  <a:srgbClr val="06418C"/>
                </a:solidFill>
              </a:rPr>
              <a:t>(2/2)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12</a:t>
            </a:r>
            <a:endParaRPr lang="de-DE" dirty="0"/>
          </a:p>
        </p:txBody>
      </p:sp>
      <p:sp>
        <p:nvSpPr>
          <p:cNvPr id="39" name="Inhaltsplatzhalter 3"/>
          <p:cNvSpPr txBox="1">
            <a:spLocks/>
          </p:cNvSpPr>
          <p:nvPr/>
        </p:nvSpPr>
        <p:spPr>
          <a:xfrm>
            <a:off x="10271098" y="76200"/>
            <a:ext cx="160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Target - Status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06418C"/>
                </a:solidFill>
              </a:rPr>
              <a:t>Training </a:t>
            </a:r>
            <a:r>
              <a:rPr lang="en-US" sz="1200" b="1" dirty="0" smtClean="0">
                <a:solidFill>
                  <a:srgbClr val="06418C"/>
                </a:solidFill>
              </a:rPr>
              <a:t>plan(2/2</a:t>
            </a:r>
            <a:r>
              <a:rPr lang="en-US" sz="1200" b="1" dirty="0">
                <a:solidFill>
                  <a:srgbClr val="06418C"/>
                </a:solidFill>
              </a:rPr>
              <a:t>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975074" y="1201578"/>
            <a:ext cx="4540527" cy="246222"/>
            <a:chOff x="5975074" y="1453235"/>
            <a:chExt cx="4540527" cy="246222"/>
          </a:xfrm>
        </p:grpSpPr>
        <p:sp>
          <p:nvSpPr>
            <p:cNvPr id="42" name="TextBox 41"/>
            <p:cNvSpPr txBox="1"/>
            <p:nvPr/>
          </p:nvSpPr>
          <p:spPr>
            <a:xfrm>
              <a:off x="9475003" y="1453235"/>
              <a:ext cx="1040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Presentation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44" name="Diamond 43"/>
            <p:cNvSpPr/>
            <p:nvPr/>
          </p:nvSpPr>
          <p:spPr>
            <a:xfrm>
              <a:off x="9296400" y="1476294"/>
              <a:ext cx="200106" cy="200106"/>
            </a:xfrm>
            <a:prstGeom prst="diamond">
              <a:avLst/>
            </a:prstGeom>
            <a:solidFill>
              <a:schemeClr val="accent3"/>
            </a:solidFill>
            <a:ln cap="sq">
              <a:solidFill>
                <a:schemeClr val="accent3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7315200" y="1500147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67600" y="1453236"/>
              <a:ext cx="1626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Role &amp; Skill Evaluation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248400" y="1462047"/>
              <a:ext cx="228600" cy="2286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rgbClr val="FF0000"/>
                  </a:solidFill>
                </a:rPr>
                <a:t>2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77000" y="1453236"/>
              <a:ext cx="556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2"/>
                  </a:solidFill>
                </a:rPr>
                <a:t>Level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975074" y="1462906"/>
              <a:ext cx="228600" cy="2286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rgbClr val="FF0000"/>
                  </a:solidFill>
                </a:rPr>
                <a:t>1.5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2209800" y="6076999"/>
            <a:ext cx="9593249" cy="6949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22174" y="6142757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June 17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60278" y="6130684"/>
            <a:ext cx="641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July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27677" y="6147981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Dec 18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21001" y="6144500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Jan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17829" y="6151923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Dec 19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09801" y="2119570"/>
            <a:ext cx="11284" cy="3941605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1402807" y="2084037"/>
            <a:ext cx="27193" cy="3948785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629025" y="1807307"/>
            <a:ext cx="7868344" cy="1518766"/>
            <a:chOff x="2318996" y="2092256"/>
            <a:chExt cx="7271812" cy="1593524"/>
          </a:xfrm>
        </p:grpSpPr>
        <p:sp>
          <p:nvSpPr>
            <p:cNvPr id="91" name="Rectangle 90"/>
            <p:cNvSpPr/>
            <p:nvPr/>
          </p:nvSpPr>
          <p:spPr>
            <a:xfrm>
              <a:off x="2318996" y="3417234"/>
              <a:ext cx="3382627" cy="268546"/>
            </a:xfrm>
            <a:prstGeom prst="rect">
              <a:avLst/>
            </a:prstGeom>
            <a:solidFill>
              <a:srgbClr val="FFE999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5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9362208" y="2092256"/>
              <a:ext cx="228600" cy="2286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 smtClean="0">
                  <a:solidFill>
                    <a:srgbClr val="FF0000"/>
                  </a:solidFill>
                </a:rPr>
                <a:t>2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27483" y="2594496"/>
              <a:ext cx="3388504" cy="282607"/>
            </a:xfrm>
            <a:prstGeom prst="rect">
              <a:avLst/>
            </a:prstGeom>
            <a:solidFill>
              <a:srgbClr val="FFE999"/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5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2989956" y="4851146"/>
            <a:ext cx="8440044" cy="250933"/>
          </a:xfrm>
          <a:prstGeom prst="rect">
            <a:avLst/>
          </a:prstGeom>
          <a:solidFill>
            <a:srgbClr val="FFE999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58210" y="6131721"/>
            <a:ext cx="6206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Dec 17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075361" y="1808826"/>
            <a:ext cx="257275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1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19067" y="3614304"/>
            <a:ext cx="1409329" cy="2545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Software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1050" b="1" dirty="0">
                <a:solidFill>
                  <a:schemeClr val="tx1"/>
                </a:solidFill>
              </a:rPr>
              <a:t>c</a:t>
            </a:r>
            <a:r>
              <a:rPr lang="en-US" sz="1050" b="1" dirty="0" smtClean="0">
                <a:solidFill>
                  <a:schemeClr val="tx1"/>
                </a:solidFill>
              </a:rPr>
              <a:t>oding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19065" y="4807505"/>
            <a:ext cx="1409329" cy="2545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Common skills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19066" y="4229920"/>
            <a:ext cx="1409329" cy="2545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Readability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19067" y="2979847"/>
            <a:ext cx="1448438" cy="349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Software Detailed Design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19067" y="2288323"/>
            <a:ext cx="1474440" cy="3205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Software Functional Design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007089" y="3637538"/>
            <a:ext cx="2164085" cy="268547"/>
          </a:xfrm>
          <a:prstGeom prst="rect">
            <a:avLst/>
          </a:prstGeom>
          <a:solidFill>
            <a:srgbClr val="FFE999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61195" y="4229920"/>
            <a:ext cx="2177809" cy="268547"/>
          </a:xfrm>
          <a:prstGeom prst="rect">
            <a:avLst/>
          </a:prstGeom>
          <a:solidFill>
            <a:srgbClr val="FFE999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184121" y="1761513"/>
            <a:ext cx="228600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1.5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291412" y="2106713"/>
            <a:ext cx="14018" cy="4009252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633617" y="2089518"/>
            <a:ext cx="0" cy="4003771"/>
          </a:xfrm>
          <a:prstGeom prst="straightConnector1">
            <a:avLst/>
          </a:prstGeom>
          <a:ln w="38100">
            <a:solidFill>
              <a:schemeClr val="accent3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171174" y="2033237"/>
            <a:ext cx="0" cy="4027938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5021585" y="1775200"/>
            <a:ext cx="228600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1.5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315199" y="2283042"/>
            <a:ext cx="4094811" cy="282607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89141" y="3070886"/>
            <a:ext cx="4123634" cy="268547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181039" y="3625862"/>
            <a:ext cx="4315467" cy="268547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171174" y="4229920"/>
            <a:ext cx="4314729" cy="268547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8458200" y="2044460"/>
            <a:ext cx="0" cy="4027938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8332467" y="1758031"/>
            <a:ext cx="247353" cy="2286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2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2969147" y="2084037"/>
            <a:ext cx="10206" cy="4009253"/>
          </a:xfrm>
          <a:prstGeom prst="straightConnector1">
            <a:avLst/>
          </a:prstGeom>
          <a:ln w="38100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519065" y="5489957"/>
            <a:ext cx="1409329" cy="2545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Basic training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224620" y="5482575"/>
            <a:ext cx="717869" cy="269349"/>
          </a:xfrm>
          <a:prstGeom prst="rect">
            <a:avLst/>
          </a:prstGeom>
          <a:solidFill>
            <a:srgbClr val="FFE999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38580" y="6133325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0000"/>
                </a:solidFill>
              </a:rPr>
              <a:t>Aug 17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979353" y="3771811"/>
            <a:ext cx="6496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989956" y="4364193"/>
            <a:ext cx="6496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79353" y="4976523"/>
            <a:ext cx="6496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58718" y="5617249"/>
            <a:ext cx="6496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COMMITMENT(1/1)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18</a:t>
            </a:r>
            <a:endParaRPr lang="de-DE" dirty="0"/>
          </a:p>
        </p:txBody>
      </p:sp>
      <p:pic>
        <p:nvPicPr>
          <p:cNvPr id="109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1" y="685800"/>
            <a:ext cx="441959" cy="428994"/>
          </a:xfrm>
          <a:prstGeom prst="rect">
            <a:avLst/>
          </a:prstGeom>
          <a:noFill/>
        </p:spPr>
      </p:pic>
      <p:sp>
        <p:nvSpPr>
          <p:cNvPr id="99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By Dec 2019, I will achieve “Software Design Engineer” level 2.</a:t>
            </a:r>
          </a:p>
        </p:txBody>
      </p:sp>
      <p:sp>
        <p:nvSpPr>
          <p:cNvPr id="102" name="Inhaltsplatzhalter 3"/>
          <p:cNvSpPr txBox="1">
            <a:spLocks/>
          </p:cNvSpPr>
          <p:nvPr/>
        </p:nvSpPr>
        <p:spPr>
          <a:xfrm>
            <a:off x="1066800" y="2322521"/>
            <a:ext cx="10008598" cy="4070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For technical skills: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I can do IDE design task for all phase (F.D, D.D, C.D, U.T.P, U.T, I.T.P, I.T) without help from my Mentor.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All output documents (F.S, D.S, T.S) will follow document templates and can be used to refer in the next phases.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For common skills: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I can understand the architecture of RL and RX MCU family.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I can understand and follow Development Process.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I can express ideas, status, issues with other well.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I can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manage all common risks for my task.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TOEIC 750.</a:t>
            </a:r>
          </a:p>
        </p:txBody>
      </p:sp>
      <p:sp>
        <p:nvSpPr>
          <p:cNvPr id="104" name="Inhaltsplatzhalter 3"/>
          <p:cNvSpPr txBox="1">
            <a:spLocks/>
          </p:cNvSpPr>
          <p:nvPr/>
        </p:nvSpPr>
        <p:spPr>
          <a:xfrm>
            <a:off x="10271098" y="76200"/>
            <a:ext cx="1608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Target - Status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plan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rgbClr val="06418C"/>
                </a:solidFill>
              </a:rPr>
              <a:t>Commitment(1/1)</a:t>
            </a:r>
            <a:endParaRPr lang="en-US" sz="1200" b="1" dirty="0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 txBox="1">
            <a:spLocks/>
          </p:cNvSpPr>
          <p:nvPr/>
        </p:nvSpPr>
        <p:spPr>
          <a:xfrm>
            <a:off x="457200" y="2514600"/>
            <a:ext cx="11277599" cy="720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 for your attention!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348061"/>
          </a:xfrm>
        </p:spPr>
        <p:txBody>
          <a:bodyPr/>
          <a:lstStyle/>
          <a:p>
            <a:pPr lvl="0">
              <a:buClr>
                <a:srgbClr val="06418C"/>
              </a:buClr>
              <a:tabLst>
                <a:tab pos="6630988" algn="r"/>
              </a:tabLst>
            </a:pPr>
            <a:r>
              <a:rPr lang="de-DE" dirty="0" smtClean="0">
                <a:solidFill>
                  <a:srgbClr val="3C3C3B"/>
                </a:solidFill>
              </a:rPr>
              <a:t>Target - Status</a:t>
            </a:r>
            <a:r>
              <a:rPr lang="de-DE" dirty="0">
                <a:solidFill>
                  <a:srgbClr val="3C3C3B"/>
                </a:solidFill>
              </a:rPr>
              <a:t>	</a:t>
            </a:r>
            <a:r>
              <a:rPr lang="de-DE" b="1" dirty="0">
                <a:solidFill>
                  <a:srgbClr val="3C3C3B"/>
                </a:solidFill>
              </a:rPr>
              <a:t>Page </a:t>
            </a:r>
            <a:r>
              <a:rPr lang="de-DE" b="1" dirty="0" smtClean="0">
                <a:solidFill>
                  <a:srgbClr val="3C3C3B"/>
                </a:solidFill>
              </a:rPr>
              <a:t>03</a:t>
            </a:r>
            <a:endParaRPr lang="de-DE" b="1" dirty="0">
              <a:solidFill>
                <a:srgbClr val="3C3C3B"/>
              </a:solidFill>
            </a:endParaRPr>
          </a:p>
          <a:p>
            <a:pPr lvl="0">
              <a:buClr>
                <a:srgbClr val="06418C"/>
              </a:buClr>
              <a:tabLst>
                <a:tab pos="6637338" algn="r"/>
              </a:tabLst>
            </a:pPr>
            <a:r>
              <a:rPr lang="de-DE" dirty="0" smtClean="0">
                <a:solidFill>
                  <a:srgbClr val="3C3C3B"/>
                </a:solidFill>
              </a:rPr>
              <a:t>Gap analysis - Solution</a:t>
            </a:r>
            <a:r>
              <a:rPr lang="de-DE" dirty="0">
                <a:solidFill>
                  <a:srgbClr val="3C3C3B"/>
                </a:solidFill>
              </a:rPr>
              <a:t>	</a:t>
            </a:r>
            <a:r>
              <a:rPr lang="de-DE" b="1" dirty="0">
                <a:solidFill>
                  <a:srgbClr val="3C3C3B"/>
                </a:solidFill>
              </a:rPr>
              <a:t>Page </a:t>
            </a:r>
            <a:r>
              <a:rPr lang="de-DE" b="1" dirty="0" smtClean="0">
                <a:solidFill>
                  <a:srgbClr val="3C3C3B"/>
                </a:solidFill>
              </a:rPr>
              <a:t>06</a:t>
            </a:r>
            <a:endParaRPr lang="de-DE" b="1" dirty="0">
              <a:solidFill>
                <a:srgbClr val="3C3C3B"/>
              </a:solidFill>
            </a:endParaRPr>
          </a:p>
          <a:p>
            <a:pPr lvl="0">
              <a:buClr>
                <a:srgbClr val="06418C"/>
              </a:buClr>
              <a:tabLst>
                <a:tab pos="6637338" algn="r"/>
              </a:tabLst>
            </a:pPr>
            <a:r>
              <a:rPr lang="de-DE" dirty="0">
                <a:solidFill>
                  <a:srgbClr val="3C3C3B"/>
                </a:solidFill>
              </a:rPr>
              <a:t>Training plan	</a:t>
            </a:r>
            <a:r>
              <a:rPr lang="de-DE" b="1" dirty="0">
                <a:solidFill>
                  <a:srgbClr val="3C3C3B"/>
                </a:solidFill>
              </a:rPr>
              <a:t>Page 11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56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Target - Status (</a:t>
            </a:r>
            <a:r>
              <a:rPr lang="en-US" dirty="0" smtClean="0">
                <a:solidFill>
                  <a:srgbClr val="06418C"/>
                </a:solidFill>
              </a:rPr>
              <a:t>1/3)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93523"/>
          </a:xfrm>
        </p:spPr>
        <p:txBody>
          <a:bodyPr/>
          <a:lstStyle/>
          <a:p>
            <a:pPr marL="0" lvl="0" indent="0">
              <a:spcAft>
                <a:spcPts val="800"/>
              </a:spcAft>
              <a:buClrTx/>
              <a:buNone/>
              <a:tabLst/>
            </a:pPr>
            <a:r>
              <a:rPr lang="en-US" b="1" dirty="0">
                <a:solidFill>
                  <a:srgbClr val="06418C"/>
                </a:solidFill>
              </a:rPr>
              <a:t>Achieve </a:t>
            </a:r>
            <a:r>
              <a:rPr lang="en-US" b="1" dirty="0" smtClean="0">
                <a:solidFill>
                  <a:srgbClr val="FF0000"/>
                </a:solidFill>
              </a:rPr>
              <a:t>“Software Design </a:t>
            </a:r>
            <a:r>
              <a:rPr lang="en-US" b="1" dirty="0">
                <a:solidFill>
                  <a:srgbClr val="FF0000"/>
                </a:solidFill>
              </a:rPr>
              <a:t>Engineer”</a:t>
            </a:r>
            <a:r>
              <a:rPr lang="en-US" b="1" dirty="0">
                <a:solidFill>
                  <a:srgbClr val="06418C"/>
                </a:solidFill>
              </a:rPr>
              <a:t> with role </a:t>
            </a:r>
            <a:r>
              <a:rPr lang="en-US" b="1" dirty="0">
                <a:solidFill>
                  <a:srgbClr val="FF0000"/>
                </a:solidFill>
              </a:rPr>
              <a:t>level 2</a:t>
            </a:r>
            <a:r>
              <a:rPr lang="en-US" b="1" dirty="0">
                <a:solidFill>
                  <a:srgbClr val="06418C"/>
                </a:solidFill>
              </a:rPr>
              <a:t> by </a:t>
            </a:r>
            <a:r>
              <a:rPr lang="en-US" b="1" dirty="0" smtClean="0">
                <a:solidFill>
                  <a:srgbClr val="FF0000"/>
                </a:solidFill>
              </a:rPr>
              <a:t>Dec, 2019</a:t>
            </a: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spcAft>
                <a:spcPts val="800"/>
              </a:spcAft>
              <a:buClrTx/>
              <a:buNone/>
              <a:tabLst/>
            </a:pPr>
            <a:r>
              <a:rPr lang="en-US" b="1" dirty="0" smtClean="0">
                <a:solidFill>
                  <a:srgbClr val="06418C"/>
                </a:solidFill>
                <a:sym typeface="Wingdings" panose="05000000000000000000" pitchFamily="2" charset="2"/>
              </a:rPr>
              <a:t> </a:t>
            </a:r>
            <a:r>
              <a:rPr lang="en-US" b="1" dirty="0" smtClean="0">
                <a:solidFill>
                  <a:srgbClr val="06418C"/>
                </a:solidFill>
              </a:rPr>
              <a:t>Do </a:t>
            </a:r>
            <a:r>
              <a:rPr lang="en-US" b="1" dirty="0">
                <a:solidFill>
                  <a:srgbClr val="06418C"/>
                </a:solidFill>
              </a:rPr>
              <a:t>IDE Design Task without support, if it is within certain degree of difficult.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09255"/>
              </p:ext>
            </p:extLst>
          </p:nvPr>
        </p:nvGraphicFramePr>
        <p:xfrm>
          <a:off x="762000" y="2590800"/>
          <a:ext cx="10363200" cy="36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357"/>
                <a:gridCol w="1677381"/>
                <a:gridCol w="2409621"/>
                <a:gridCol w="1143000"/>
                <a:gridCol w="2362200"/>
                <a:gridCol w="1691641"/>
              </a:tblGrid>
              <a:tr h="53878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Current Status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Current level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13204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Engineer </a:t>
                      </a:r>
                    </a:p>
                    <a:p>
                      <a:pPr algn="ctr"/>
                      <a:r>
                        <a:rPr lang="en-US" sz="1400" b="0" dirty="0" smtClean="0"/>
                        <a:t>for software</a:t>
                      </a:r>
                      <a:r>
                        <a:rPr lang="en-US" sz="1400" b="0" baseline="0" dirty="0" smtClean="0"/>
                        <a:t> design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Software </a:t>
                      </a:r>
                    </a:p>
                    <a:p>
                      <a:r>
                        <a:rPr lang="en-US" sz="1400" b="1" dirty="0" smtClean="0"/>
                        <a:t>Functional Design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Decide the structure of software according to given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software requirement definitions.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analytical skill</a:t>
                      </a:r>
                      <a:r>
                        <a:rPr kumimoji="1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specification to create Functional Design document .</a:t>
                      </a:r>
                    </a:p>
                    <a:p>
                      <a:pPr marL="111125" indent="-111125" algn="l" defTabSz="914400" rtl="0" eaLnBrk="1" latinLnBrk="0" hangingPunct="1">
                        <a:buFontTx/>
                        <a:buChar char="-"/>
                      </a:pPr>
                      <a:endParaRPr kumimoji="1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  <a:tr h="15259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Software </a:t>
                      </a:r>
                    </a:p>
                    <a:p>
                      <a:r>
                        <a:rPr lang="en-US" sz="1400" b="1" dirty="0" smtClean="0"/>
                        <a:t>Detailed Design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Conduct a detailed software</a:t>
                      </a:r>
                      <a:r>
                        <a:rPr lang="en-US" sz="1400" baseline="0" dirty="0" smtClean="0"/>
                        <a:t> design according to given software structure definitions.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Lack of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analytical skill</a:t>
                      </a:r>
                      <a:r>
                        <a:rPr lang="en-US" sz="1400" dirty="0" smtClean="0"/>
                        <a:t> Functional Design document to create Detailed Design document exactly.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400" dirty="0" smtClean="0"/>
                        <a:t>-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Lack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of skill</a:t>
                      </a:r>
                      <a:r>
                        <a:rPr lang="en-US" sz="1400" baseline="0" dirty="0" smtClean="0"/>
                        <a:t> to draw Unified Modeling Language (UML) diagram exactly</a:t>
                      </a:r>
                      <a:endParaRPr kumimoji="1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</a:tbl>
          </a:graphicData>
        </a:graphic>
      </p:graphicFrame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3</a:t>
            </a:r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10271098" y="76200"/>
            <a:ext cx="160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06418C"/>
                </a:solidFill>
              </a:rPr>
              <a:t>Target </a:t>
            </a:r>
            <a:r>
              <a:rPr lang="en-US" sz="1200" b="1" dirty="0" smtClean="0">
                <a:solidFill>
                  <a:srgbClr val="06418C"/>
                </a:solidFill>
              </a:rPr>
              <a:t>– Status(1/3)</a:t>
            </a:r>
            <a:endParaRPr lang="en-US" sz="12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Target - </a:t>
            </a:r>
            <a:r>
              <a:rPr lang="en-US" dirty="0" smtClean="0">
                <a:solidFill>
                  <a:srgbClr val="06418C"/>
                </a:solidFill>
              </a:rPr>
              <a:t>Status (2/3)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93523"/>
          </a:xfrm>
        </p:spPr>
        <p:txBody>
          <a:bodyPr/>
          <a:lstStyle/>
          <a:p>
            <a:pPr marL="0" lvl="0" indent="0">
              <a:spcAft>
                <a:spcPts val="800"/>
              </a:spcAft>
              <a:buClrTx/>
              <a:buNone/>
              <a:tabLst/>
            </a:pPr>
            <a:r>
              <a:rPr lang="en-US" b="1" dirty="0">
                <a:solidFill>
                  <a:srgbClr val="06418C"/>
                </a:solidFill>
              </a:rPr>
              <a:t>Achieve </a:t>
            </a:r>
            <a:r>
              <a:rPr lang="en-US" b="1" dirty="0" smtClean="0">
                <a:solidFill>
                  <a:srgbClr val="FF0000"/>
                </a:solidFill>
              </a:rPr>
              <a:t>“Software Design </a:t>
            </a:r>
            <a:r>
              <a:rPr lang="en-US" b="1" dirty="0">
                <a:solidFill>
                  <a:srgbClr val="FF0000"/>
                </a:solidFill>
              </a:rPr>
              <a:t>Engineer”</a:t>
            </a:r>
            <a:r>
              <a:rPr lang="en-US" b="1" dirty="0">
                <a:solidFill>
                  <a:srgbClr val="06418C"/>
                </a:solidFill>
              </a:rPr>
              <a:t> with role </a:t>
            </a:r>
            <a:r>
              <a:rPr lang="en-US" b="1" dirty="0">
                <a:solidFill>
                  <a:srgbClr val="FF0000"/>
                </a:solidFill>
              </a:rPr>
              <a:t>level 2</a:t>
            </a:r>
            <a:r>
              <a:rPr lang="en-US" b="1" dirty="0">
                <a:solidFill>
                  <a:srgbClr val="06418C"/>
                </a:solidFill>
              </a:rPr>
              <a:t> by </a:t>
            </a:r>
            <a:r>
              <a:rPr lang="en-US" b="1" dirty="0" smtClean="0">
                <a:solidFill>
                  <a:srgbClr val="FF0000"/>
                </a:solidFill>
              </a:rPr>
              <a:t>Dec, 2019</a:t>
            </a: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spcAft>
                <a:spcPts val="800"/>
              </a:spcAft>
              <a:buClrTx/>
              <a:buNone/>
              <a:tabLst/>
            </a:pPr>
            <a:r>
              <a:rPr lang="en-US" b="1" dirty="0" smtClean="0">
                <a:solidFill>
                  <a:srgbClr val="06418C"/>
                </a:solidFill>
                <a:sym typeface="Wingdings" panose="05000000000000000000" pitchFamily="2" charset="2"/>
              </a:rPr>
              <a:t> </a:t>
            </a:r>
            <a:r>
              <a:rPr lang="en-US" b="1" dirty="0" smtClean="0">
                <a:solidFill>
                  <a:srgbClr val="06418C"/>
                </a:solidFill>
              </a:rPr>
              <a:t>Do </a:t>
            </a:r>
            <a:r>
              <a:rPr lang="en-US" b="1" dirty="0">
                <a:solidFill>
                  <a:srgbClr val="06418C"/>
                </a:solidFill>
              </a:rPr>
              <a:t>IDE Design Task without support, if it is within certain degree of difficult.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5122"/>
              </p:ext>
            </p:extLst>
          </p:nvPr>
        </p:nvGraphicFramePr>
        <p:xfrm>
          <a:off x="737622" y="2667000"/>
          <a:ext cx="10387578" cy="337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27"/>
                <a:gridCol w="1314073"/>
                <a:gridCol w="2667000"/>
                <a:gridCol w="1219200"/>
                <a:gridCol w="2639103"/>
                <a:gridCol w="1652475"/>
              </a:tblGrid>
              <a:tr h="5791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Current Status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Current level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164145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Coding engineer</a:t>
                      </a:r>
                    </a:p>
                    <a:p>
                      <a:pPr algn="ctr"/>
                      <a:r>
                        <a:rPr lang="en-US" sz="1400" b="0" dirty="0" smtClean="0"/>
                        <a:t>(Software)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Software Coding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Have sufficient knowledge of programming language and create a program based on the detail design document.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Conduct a code review of created code.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Can implement source code for simple functions, but not familiar with coding by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following design documents</a:t>
                      </a:r>
                      <a:r>
                        <a:rPr lang="en-US" sz="1400" dirty="0" smtClean="0"/>
                        <a:t>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Can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not consider</a:t>
                      </a:r>
                      <a:r>
                        <a:rPr lang="en-US" sz="1400" baseline="0" dirty="0" smtClean="0"/>
                        <a:t> whole impacts also cases can occur when coding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  <a:tr h="10900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Readability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Have knowledge of techniques for improving the source code readability and perform coding accordingly.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</a:rPr>
                        <a:t>Coding style is not good:</a:t>
                      </a:r>
                      <a:r>
                        <a:rPr lang="en-US" sz="1400" baseline="0" dirty="0" smtClean="0"/>
                        <a:t> source code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can not be read and reused </a:t>
                      </a:r>
                      <a:r>
                        <a:rPr lang="en-US" sz="1400" baseline="0" dirty="0" smtClean="0"/>
                        <a:t>easily.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Source code is not optimized and is not clear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</a:tbl>
          </a:graphicData>
        </a:graphic>
      </p:graphicFrame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4</a:t>
            </a:r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10271098" y="76200"/>
            <a:ext cx="160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06418C"/>
                </a:solidFill>
              </a:rPr>
              <a:t>Target </a:t>
            </a:r>
            <a:r>
              <a:rPr lang="en-US" sz="1200" b="1" dirty="0" smtClean="0">
                <a:solidFill>
                  <a:srgbClr val="06418C"/>
                </a:solidFill>
              </a:rPr>
              <a:t>– Status(2/3)</a:t>
            </a:r>
            <a:endParaRPr lang="en-US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</a:p>
        </p:txBody>
      </p:sp>
    </p:spTree>
    <p:extLst>
      <p:ext uri="{BB962C8B-B14F-4D97-AF65-F5344CB8AC3E}">
        <p14:creationId xmlns:p14="http://schemas.microsoft.com/office/powerpoint/2010/main" val="24841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>
                <a:solidFill>
                  <a:srgbClr val="06418C"/>
                </a:solidFill>
              </a:rPr>
              <a:t>Target - Status </a:t>
            </a:r>
            <a:r>
              <a:rPr lang="en-US" dirty="0" smtClean="0">
                <a:solidFill>
                  <a:srgbClr val="06418C"/>
                </a:solidFill>
              </a:rPr>
              <a:t>(3/3</a:t>
            </a:r>
            <a:r>
              <a:rPr lang="en-US" dirty="0">
                <a:solidFill>
                  <a:srgbClr val="06418C"/>
                </a:solidFill>
              </a:rPr>
              <a:t>)</a:t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93523"/>
          </a:xfrm>
        </p:spPr>
        <p:txBody>
          <a:bodyPr/>
          <a:lstStyle/>
          <a:p>
            <a:pPr marL="0" lvl="0" indent="0">
              <a:spcAft>
                <a:spcPts val="800"/>
              </a:spcAft>
              <a:buClrTx/>
              <a:buNone/>
              <a:tabLst/>
            </a:pPr>
            <a:r>
              <a:rPr lang="en-US" b="1" dirty="0">
                <a:solidFill>
                  <a:srgbClr val="06418C"/>
                </a:solidFill>
              </a:rPr>
              <a:t>Achieve </a:t>
            </a:r>
            <a:r>
              <a:rPr lang="en-US" b="1" dirty="0">
                <a:solidFill>
                  <a:srgbClr val="FF0000"/>
                </a:solidFill>
              </a:rPr>
              <a:t>“Software Design Engineer”</a:t>
            </a:r>
            <a:r>
              <a:rPr lang="en-US" b="1" dirty="0">
                <a:solidFill>
                  <a:srgbClr val="06418C"/>
                </a:solidFill>
              </a:rPr>
              <a:t> with role </a:t>
            </a:r>
            <a:r>
              <a:rPr lang="en-US" b="1" dirty="0">
                <a:solidFill>
                  <a:srgbClr val="FF0000"/>
                </a:solidFill>
              </a:rPr>
              <a:t>level 2</a:t>
            </a:r>
            <a:r>
              <a:rPr lang="en-US" b="1" dirty="0">
                <a:solidFill>
                  <a:srgbClr val="06418C"/>
                </a:solidFill>
              </a:rPr>
              <a:t> by </a:t>
            </a:r>
            <a:r>
              <a:rPr lang="en-US" b="1" dirty="0" smtClean="0">
                <a:solidFill>
                  <a:srgbClr val="FF0000"/>
                </a:solidFill>
              </a:rPr>
              <a:t>Dec, </a:t>
            </a:r>
            <a:r>
              <a:rPr lang="en-US" b="1" dirty="0">
                <a:solidFill>
                  <a:srgbClr val="FF0000"/>
                </a:solidFill>
              </a:rPr>
              <a:t>2019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>
              <a:spcAft>
                <a:spcPts val="800"/>
              </a:spcAft>
              <a:buClrTx/>
              <a:buNone/>
              <a:tabLst/>
            </a:pPr>
            <a:r>
              <a:rPr lang="en-US" b="1" dirty="0" smtClean="0">
                <a:solidFill>
                  <a:srgbClr val="06418C"/>
                </a:solidFill>
                <a:sym typeface="Wingdings" panose="05000000000000000000" pitchFamily="2" charset="2"/>
              </a:rPr>
              <a:t> </a:t>
            </a:r>
            <a:r>
              <a:rPr lang="en-US" b="1" dirty="0" smtClean="0">
                <a:solidFill>
                  <a:srgbClr val="06418C"/>
                </a:solidFill>
              </a:rPr>
              <a:t>Do </a:t>
            </a:r>
            <a:r>
              <a:rPr lang="en-US" b="1" dirty="0">
                <a:solidFill>
                  <a:srgbClr val="06418C"/>
                </a:solidFill>
              </a:rPr>
              <a:t>IDE Design Task without support, if it is within certain degree of difficult.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91632"/>
              </p:ext>
            </p:extLst>
          </p:nvPr>
        </p:nvGraphicFramePr>
        <p:xfrm>
          <a:off x="857022" y="2590801"/>
          <a:ext cx="10268177" cy="3658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009"/>
                <a:gridCol w="4205584"/>
                <a:gridCol w="4205584"/>
              </a:tblGrid>
              <a:tr h="4816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88815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Development Process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Know and can follow</a:t>
                      </a:r>
                      <a:r>
                        <a:rPr lang="en-US" sz="1400" baseline="0" dirty="0" smtClean="0"/>
                        <a:t> Development process.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Can evaluate the results to find and improve weak phase of the process.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Have no knowledge about</a:t>
                      </a:r>
                      <a:r>
                        <a:rPr lang="en-US" sz="1400" baseline="0" dirty="0" smtClean="0"/>
                        <a:t> Development process.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Evaluate</a:t>
                      </a:r>
                      <a:r>
                        <a:rPr lang="en-US" sz="1400" baseline="0" dirty="0" smtClean="0"/>
                        <a:t> the results to find weak points not exactly.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72407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Communication skill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Can express</a:t>
                      </a:r>
                      <a:r>
                        <a:rPr lang="en-US" sz="1400" baseline="0" dirty="0" smtClean="0"/>
                        <a:t> idea to others.</a:t>
                      </a:r>
                    </a:p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Can report status/issues/solutions to teammates.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Can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report</a:t>
                      </a:r>
                      <a:r>
                        <a:rPr lang="en-US" sz="1400" baseline="0" dirty="0" smtClean="0"/>
                        <a:t> status/issues/solutions to teammates, but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not clear</a:t>
                      </a:r>
                      <a:r>
                        <a:rPr lang="en-US" sz="1400" baseline="0" dirty="0" smtClean="0"/>
                        <a:t> (lack of information, sentences can make misunderstand).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  <a:tr h="108870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Management Ability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Can schedule</a:t>
                      </a:r>
                      <a:r>
                        <a:rPr lang="en-US" sz="1400" baseline="0" dirty="0" smtClean="0"/>
                        <a:t> works and follow the schedule.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Can manage common risk for assigned tasks: private issues (health,…), technical issues (lack of experience in assigned fields),…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Schedule</a:t>
                      </a:r>
                      <a:r>
                        <a:rPr lang="en-US" sz="1400" baseline="0" dirty="0" smtClean="0"/>
                        <a:t> works and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follow</a:t>
                      </a:r>
                      <a:r>
                        <a:rPr lang="en-US" sz="1400" baseline="0" dirty="0" smtClean="0"/>
                        <a:t> the schedule is not good.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Can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not manage risk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</a:rPr>
                        <a:t> (private issues such as health or technical issues such as lack of experience in assigned fields)</a:t>
                      </a:r>
                      <a:endParaRPr lang="en-US" sz="1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39878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English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TOEIC</a:t>
                      </a:r>
                      <a:r>
                        <a:rPr lang="en-US" sz="1400" baseline="0" dirty="0" smtClean="0"/>
                        <a:t> 750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Basically, There is no TOEIC certification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</a:tbl>
          </a:graphicData>
        </a:graphic>
      </p:graphicFrame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5</a:t>
            </a:r>
            <a:endParaRPr lang="de-DE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10271098" y="76200"/>
            <a:ext cx="160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06418C"/>
                </a:solidFill>
              </a:rPr>
              <a:t>Target </a:t>
            </a:r>
            <a:r>
              <a:rPr lang="en-US" sz="1200" b="1" dirty="0" smtClean="0">
                <a:solidFill>
                  <a:srgbClr val="06418C"/>
                </a:solidFill>
              </a:rPr>
              <a:t>– Status(3/3)</a:t>
            </a:r>
            <a:endParaRPr lang="en-US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Gap analysis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</a:p>
        </p:txBody>
      </p:sp>
    </p:spTree>
    <p:extLst>
      <p:ext uri="{BB962C8B-B14F-4D97-AF65-F5344CB8AC3E}">
        <p14:creationId xmlns:p14="http://schemas.microsoft.com/office/powerpoint/2010/main" val="35213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GAP ANALYSIS - solution </a:t>
            </a:r>
            <a:r>
              <a:rPr lang="en-US" dirty="0">
                <a:solidFill>
                  <a:srgbClr val="06418C"/>
                </a:solidFill>
              </a:rPr>
              <a:t>(</a:t>
            </a:r>
            <a:r>
              <a:rPr lang="en-US" dirty="0" smtClean="0">
                <a:solidFill>
                  <a:srgbClr val="06418C"/>
                </a:solidFill>
              </a:rPr>
              <a:t>1/5)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6</a:t>
            </a:r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8074"/>
              </p:ext>
            </p:extLst>
          </p:nvPr>
        </p:nvGraphicFramePr>
        <p:xfrm>
          <a:off x="921300" y="1950318"/>
          <a:ext cx="9677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352800"/>
                <a:gridCol w="2819400"/>
                <a:gridCol w="2362200"/>
              </a:tblGrid>
              <a:tr h="296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Mentee’s Action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Mentor’s Action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6553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Software </a:t>
                      </a:r>
                    </a:p>
                    <a:p>
                      <a:pPr algn="ctr"/>
                      <a:r>
                        <a:rPr lang="en-US" sz="1400" b="1" dirty="0" smtClean="0"/>
                        <a:t>Functional Design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Can not analyze requirement to create</a:t>
                      </a:r>
                      <a:r>
                        <a:rPr lang="en-US" sz="1400" baseline="0" dirty="0" smtClean="0"/>
                        <a:t> Functional Design document without support.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Investigate</a:t>
                      </a:r>
                      <a:r>
                        <a:rPr lang="en-US" sz="1400" baseline="0" dirty="0" smtClean="0"/>
                        <a:t> existing requirement and F.D document to know the relationship between them.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kumimoji="1" lang="en-US" sz="1400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lang="en-US" sz="1400" baseline="0" dirty="0" smtClean="0"/>
                        <a:t> with Mentor about unclear points to understand F.D document clearly.</a:t>
                      </a:r>
                      <a:endParaRPr lang="en-US" sz="1400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Propose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idea to solve issues with Mentor and find suitable solution base on feedback</a:t>
                      </a:r>
                      <a:r>
                        <a:rPr lang="en-US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Provide input documents</a:t>
                      </a:r>
                      <a:r>
                        <a:rPr lang="en-US" sz="1400" baseline="0" dirty="0" smtClean="0"/>
                        <a:t>, confirm understanding of Mentee.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Follow progress, give feedback/direction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5532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Output is not clear to be referred in next phases (bad expression).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Confirm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Mentor about unclear points in F.D document,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investigate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reason of it and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propose solution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make that points more clearly.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kumimoji="1" lang="en-US" sz="14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Refer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writing style of existed document</a:t>
                      </a:r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</a:tbl>
          </a:graphicData>
        </a:graphic>
      </p:graphicFrame>
      <p:sp>
        <p:nvSpPr>
          <p:cNvPr id="11" name="Inhaltsplatzhalter 3"/>
          <p:cNvSpPr txBox="1">
            <a:spLocks/>
          </p:cNvSpPr>
          <p:nvPr/>
        </p:nvSpPr>
        <p:spPr>
          <a:xfrm>
            <a:off x="10271098" y="76200"/>
            <a:ext cx="160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Target - Status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06418C"/>
                </a:solidFill>
              </a:rPr>
              <a:t>Gap </a:t>
            </a:r>
            <a:r>
              <a:rPr lang="en-US" sz="1200" b="1" dirty="0" smtClean="0">
                <a:solidFill>
                  <a:srgbClr val="06418C"/>
                </a:solidFill>
              </a:rPr>
              <a:t>analysis(1/5)</a:t>
            </a:r>
            <a:endParaRPr lang="en-US" sz="1200" b="1" dirty="0">
              <a:solidFill>
                <a:srgbClr val="06418C"/>
              </a:solidFill>
            </a:endParaRP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</a:p>
        </p:txBody>
      </p:sp>
    </p:spTree>
    <p:extLst>
      <p:ext uri="{BB962C8B-B14F-4D97-AF65-F5344CB8AC3E}">
        <p14:creationId xmlns:p14="http://schemas.microsoft.com/office/powerpoint/2010/main" val="31223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GAP ANALYSIS - solution (2/5)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7</a:t>
            </a:r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36829"/>
              </p:ext>
            </p:extLst>
          </p:nvPr>
        </p:nvGraphicFramePr>
        <p:xfrm>
          <a:off x="838200" y="2023899"/>
          <a:ext cx="96774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50"/>
                <a:gridCol w="3489350"/>
                <a:gridCol w="2819400"/>
                <a:gridCol w="2362200"/>
              </a:tblGrid>
              <a:tr h="296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Mentee’s Action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Mentor’s Action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6553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Software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Detailed Design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Can not analyze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Functional Design document to create Detailed Design document without support.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Can not evaluate the accuracy and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effectively of solution for complicated functions. Can not arrange the work flow of functions.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Investigate</a:t>
                      </a:r>
                      <a:r>
                        <a:rPr lang="en-US" sz="1400" baseline="0" dirty="0" smtClean="0"/>
                        <a:t> existing F.D and D.D document to know the relationship between them.</a:t>
                      </a:r>
                      <a:endParaRPr lang="en-US" sz="1400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Investigate</a:t>
                      </a:r>
                      <a:r>
                        <a:rPr lang="en-US" sz="1400" baseline="0" dirty="0" smtClean="0"/>
                        <a:t> related 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interfaces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baseline="0" dirty="0" smtClean="0"/>
                        <a:t>and work flow of target object to understand relationship of interfaces, and work flow of target object clearly</a:t>
                      </a:r>
                      <a:endParaRPr lang="en-US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Provide input documents,</a:t>
                      </a:r>
                      <a:r>
                        <a:rPr lang="en-US" sz="1400" baseline="0" dirty="0" smtClean="0"/>
                        <a:t> development guideline, investigation tips.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Share design tips, techniques.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Follow progress, give feedback &amp; direction</a:t>
                      </a:r>
                      <a:endParaRPr lang="en-US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5532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Output is not clear to be referred in next phases.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Confirm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Mentor about unclear points in D.D document,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investigate 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reason of it and </a:t>
                      </a:r>
                      <a:r>
                        <a:rPr kumimoji="1" lang="en-US" sz="14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propose solution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make that points more clearly.</a:t>
                      </a:r>
                    </a:p>
                    <a:p>
                      <a:pPr marL="111125" marR="0" lvl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sz="14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Refer</a:t>
                      </a:r>
                      <a:r>
                        <a:rPr kumimoji="1"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writing style of existed document</a:t>
                      </a:r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endParaRPr lang="en-US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</a:tbl>
          </a:graphicData>
        </a:graphic>
      </p:graphicFrame>
      <p:sp>
        <p:nvSpPr>
          <p:cNvPr id="11" name="Inhaltsplatzhalter 3"/>
          <p:cNvSpPr txBox="1">
            <a:spLocks/>
          </p:cNvSpPr>
          <p:nvPr/>
        </p:nvSpPr>
        <p:spPr>
          <a:xfrm>
            <a:off x="10271098" y="76200"/>
            <a:ext cx="160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Target - Status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06418C"/>
                </a:solidFill>
              </a:rPr>
              <a:t>Gap </a:t>
            </a:r>
            <a:r>
              <a:rPr lang="en-US" sz="1200" b="1" dirty="0" smtClean="0">
                <a:solidFill>
                  <a:srgbClr val="06418C"/>
                </a:solidFill>
              </a:rPr>
              <a:t>analysis(2/5</a:t>
            </a:r>
            <a:r>
              <a:rPr lang="en-US" sz="1200" b="1" dirty="0">
                <a:solidFill>
                  <a:srgbClr val="06418C"/>
                </a:solidFill>
              </a:rPr>
              <a:t>)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</a:p>
        </p:txBody>
      </p:sp>
    </p:spTree>
    <p:extLst>
      <p:ext uri="{BB962C8B-B14F-4D97-AF65-F5344CB8AC3E}">
        <p14:creationId xmlns:p14="http://schemas.microsoft.com/office/powerpoint/2010/main" val="30442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GAP ANALYSIS - solution (3/5)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8</a:t>
            </a:r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95118"/>
              </p:ext>
            </p:extLst>
          </p:nvPr>
        </p:nvGraphicFramePr>
        <p:xfrm>
          <a:off x="1051425" y="2209800"/>
          <a:ext cx="9966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2"/>
                <a:gridCol w="1981200"/>
                <a:gridCol w="3733800"/>
                <a:gridCol w="2955898"/>
              </a:tblGrid>
              <a:tr h="2968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Mentee’s Action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Mentor’s Action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Software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Coding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Coding is not following documents exactly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Do 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coding</a:t>
                      </a:r>
                      <a:r>
                        <a:rPr lang="en-US" sz="1400" baseline="0" dirty="0" smtClean="0"/>
                        <a:t> for e2 studio’s components by 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following Design document</a:t>
                      </a:r>
                      <a:r>
                        <a:rPr lang="en-US" sz="1400" baseline="0" dirty="0" smtClean="0"/>
                        <a:t> from simple to complex tasks</a:t>
                      </a:r>
                      <a:endParaRPr lang="en-US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Provide prototype, sample implementation, coding style &amp; coding rules guideline.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Follow progress, give feedback &amp; direction</a:t>
                      </a:r>
                      <a:endParaRPr lang="en-US" sz="1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Readability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Output</a:t>
                      </a:r>
                      <a:r>
                        <a:rPr lang="en-US" sz="1400" baseline="0" dirty="0" smtClean="0"/>
                        <a:t> source code is not easy to reused and develop.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Investigate coding rule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document</a:t>
                      </a:r>
                      <a:r>
                        <a:rPr lang="en-US" sz="1400" baseline="0" dirty="0" smtClean="0"/>
                        <a:t> to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learn and apply rules</a:t>
                      </a:r>
                      <a:r>
                        <a:rPr lang="en-US" sz="1400" baseline="0" dirty="0" smtClean="0"/>
                        <a:t> which is related to current task.</a:t>
                      </a:r>
                    </a:p>
                    <a:p>
                      <a:pPr marL="111125" marR="0" indent="-111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Using some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tools</a:t>
                      </a:r>
                      <a:r>
                        <a:rPr lang="en-US" sz="1400" baseline="0" dirty="0" smtClean="0"/>
                        <a:t> which can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check coding rule</a:t>
                      </a:r>
                      <a:r>
                        <a:rPr lang="en-US" sz="1400" baseline="0" dirty="0" smtClean="0"/>
                        <a:t> to check the source code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</a:tbl>
          </a:graphicData>
        </a:graphic>
      </p:graphicFrame>
      <p:sp>
        <p:nvSpPr>
          <p:cNvPr id="11" name="Inhaltsplatzhalter 3"/>
          <p:cNvSpPr txBox="1">
            <a:spLocks/>
          </p:cNvSpPr>
          <p:nvPr/>
        </p:nvSpPr>
        <p:spPr>
          <a:xfrm>
            <a:off x="10271098" y="76200"/>
            <a:ext cx="160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Target - Status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06418C"/>
                </a:solidFill>
              </a:rPr>
              <a:t>Gap </a:t>
            </a:r>
            <a:r>
              <a:rPr lang="en-US" sz="1200" b="1" dirty="0" smtClean="0">
                <a:solidFill>
                  <a:srgbClr val="06418C"/>
                </a:solidFill>
              </a:rPr>
              <a:t>analysis(3/5</a:t>
            </a:r>
            <a:r>
              <a:rPr lang="en-US" sz="1200" b="1" dirty="0">
                <a:solidFill>
                  <a:srgbClr val="06418C"/>
                </a:solidFill>
              </a:rPr>
              <a:t>)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</a:p>
        </p:txBody>
      </p:sp>
    </p:spTree>
    <p:extLst>
      <p:ext uri="{BB962C8B-B14F-4D97-AF65-F5344CB8AC3E}">
        <p14:creationId xmlns:p14="http://schemas.microsoft.com/office/powerpoint/2010/main" val="35344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659001"/>
            <a:ext cx="8520000" cy="720197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GAP ANALYSIS - solution (4/5)</a:t>
            </a:r>
            <a:r>
              <a:rPr lang="en-US" dirty="0">
                <a:solidFill>
                  <a:srgbClr val="06418C"/>
                </a:solidFill>
              </a:rPr>
              <a:t/>
            </a:r>
            <a:br>
              <a:rPr lang="en-US" dirty="0">
                <a:solidFill>
                  <a:srgbClr val="06418C"/>
                </a:solidFill>
              </a:rPr>
            </a:br>
            <a:r>
              <a:rPr lang="en-US" sz="2000" dirty="0" smtClean="0">
                <a:solidFill>
                  <a:srgbClr val="06418C"/>
                </a:solidFill>
              </a:rPr>
              <a:t>26g </a:t>
            </a:r>
            <a:r>
              <a:rPr lang="en-US" sz="2000" dirty="0">
                <a:solidFill>
                  <a:srgbClr val="06418C"/>
                </a:solidFill>
              </a:rPr>
              <a:t>mentor – mentee training plan</a:t>
            </a:r>
            <a:endParaRPr lang="en-US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9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2283"/>
              </p:ext>
            </p:extLst>
          </p:nvPr>
        </p:nvGraphicFramePr>
        <p:xfrm>
          <a:off x="914400" y="2743200"/>
          <a:ext cx="9966299" cy="1723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473"/>
                <a:gridCol w="3433127"/>
                <a:gridCol w="2511683"/>
                <a:gridCol w="2273016"/>
              </a:tblGrid>
              <a:tr h="3521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Common Skills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Mentee’s Action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Mentor’s Action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4682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Development Process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Not know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about Development process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clearly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Evaluate not exactly</a:t>
                      </a:r>
                      <a:r>
                        <a:rPr lang="en-US" sz="1400" baseline="0" dirty="0" smtClean="0"/>
                        <a:t> the results to find and improve weak points.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Investigate</a:t>
                      </a:r>
                      <a:r>
                        <a:rPr lang="en-US" sz="1400" baseline="0" dirty="0" smtClean="0"/>
                        <a:t> Development process to understand its role and follow it.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Report difficulties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solution</a:t>
                      </a:r>
                      <a:r>
                        <a:rPr lang="en-US" sz="1400" baseline="0" dirty="0" smtClean="0"/>
                        <a:t> while following Dev. Process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dirty="0" smtClean="0"/>
                        <a:t>Give direction,</a:t>
                      </a:r>
                      <a:r>
                        <a:rPr lang="en-US" sz="1400" baseline="0" dirty="0" smtClean="0"/>
                        <a:t> tips and document source.</a:t>
                      </a:r>
                    </a:p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400" baseline="0" dirty="0" smtClean="0"/>
                        <a:t>Check output and give feedback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</a:tbl>
          </a:graphicData>
        </a:graphic>
      </p:graphicFrame>
      <p:sp>
        <p:nvSpPr>
          <p:cNvPr id="11" name="Inhaltsplatzhalter 3"/>
          <p:cNvSpPr txBox="1">
            <a:spLocks/>
          </p:cNvSpPr>
          <p:nvPr/>
        </p:nvSpPr>
        <p:spPr>
          <a:xfrm>
            <a:off x="10271098" y="76200"/>
            <a:ext cx="160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Target - Status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06418C"/>
                </a:solidFill>
              </a:rPr>
              <a:t>Gap </a:t>
            </a:r>
            <a:r>
              <a:rPr lang="en-US" sz="1200" b="1" dirty="0" smtClean="0">
                <a:solidFill>
                  <a:srgbClr val="06418C"/>
                </a:solidFill>
              </a:rPr>
              <a:t>analysis(4/5</a:t>
            </a:r>
            <a:r>
              <a:rPr lang="en-US" sz="1200" b="1" dirty="0">
                <a:solidFill>
                  <a:srgbClr val="06418C"/>
                </a:solidFill>
              </a:rPr>
              <a:t>)</a:t>
            </a:r>
          </a:p>
          <a:p>
            <a:pPr marL="174625" indent="-174625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Training plan</a:t>
            </a:r>
          </a:p>
        </p:txBody>
      </p:sp>
    </p:spTree>
    <p:extLst>
      <p:ext uri="{BB962C8B-B14F-4D97-AF65-F5344CB8AC3E}">
        <p14:creationId xmlns:p14="http://schemas.microsoft.com/office/powerpoint/2010/main" val="10363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1_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23432</TotalTime>
  <Words>1414</Words>
  <Application>Microsoft Office PowerPoint</Application>
  <PresentationFormat>Widescreen</PresentationFormat>
  <Paragraphs>260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Symbol</vt:lpstr>
      <vt:lpstr>Wingdings</vt:lpstr>
      <vt:lpstr>151021_Renesas_Templates_16_9_EN</vt:lpstr>
      <vt:lpstr>1_151021_Renesas_Templates_16_9_EN</vt:lpstr>
      <vt:lpstr>PowerPoint Presentation</vt:lpstr>
      <vt:lpstr>Agenda</vt:lpstr>
      <vt:lpstr>Target - Status (1/3) 26g mentor – mentee training plan</vt:lpstr>
      <vt:lpstr>Target - Status (2/3) 26g mentor – mentee training plan</vt:lpstr>
      <vt:lpstr>Target - Status (3/3) 26g mentor – mentee training plan</vt:lpstr>
      <vt:lpstr>GAP ANALYSIS - solution (1/5) 26g mentor – mentee training plan</vt:lpstr>
      <vt:lpstr>GAP ANALYSIS - solution (2/5) 26g mentor – mentee training plan</vt:lpstr>
      <vt:lpstr>GAP ANALYSIS - solution (3/5) 26g mentor – mentee training plan</vt:lpstr>
      <vt:lpstr>GAP ANALYSIS - solution (4/5) 26g mentor – mentee training plan</vt:lpstr>
      <vt:lpstr>GAP ANALYSIS - solution (5/5) 26g mentor – mentee training plan</vt:lpstr>
      <vt:lpstr>Training plan (1/2) 26g mentor – mentee training plan</vt:lpstr>
      <vt:lpstr>Training plan (2/2) 26g mentor – mentee training plan</vt:lpstr>
      <vt:lpstr>COMMITMENT(1/1) 26g mentor – mentee training plan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chinh.nguyen.jy@rvc.renesas.com</dc:creator>
  <cp:lastModifiedBy>Hieu Trung. Tran (2)</cp:lastModifiedBy>
  <cp:revision>2634</cp:revision>
  <dcterms:created xsi:type="dcterms:W3CDTF">2015-11-13T03:43:16Z</dcterms:created>
  <dcterms:modified xsi:type="dcterms:W3CDTF">2017-12-13T03:46:39Z</dcterms:modified>
</cp:coreProperties>
</file>